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86" r:id="rId3"/>
    <p:sldId id="256" r:id="rId4"/>
    <p:sldId id="258" r:id="rId6"/>
    <p:sldId id="262" r:id="rId7"/>
    <p:sldId id="272" r:id="rId8"/>
    <p:sldId id="276" r:id="rId9"/>
    <p:sldId id="274" r:id="rId10"/>
    <p:sldId id="273" r:id="rId11"/>
    <p:sldId id="278" r:id="rId12"/>
    <p:sldId id="266" r:id="rId13"/>
    <p:sldId id="280" r:id="rId14"/>
    <p:sldId id="268" r:id="rId15"/>
    <p:sldId id="282" r:id="rId16"/>
    <p:sldId id="260" r:id="rId17"/>
    <p:sldId id="257"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3333FF"/>
    <a:srgbClr val="0000FF"/>
    <a:srgbClr val="FF00FF"/>
    <a:srgbClr val="99CCFF"/>
    <a:srgbClr val="FF66CC"/>
    <a:srgbClr val="FF66FF"/>
    <a:srgbClr val="CE7924"/>
    <a:srgbClr val="CC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841D6-E75D-4F6A-980B-B07C1379ED8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87B84-CDC5-4414-B399-10CE2422E96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A587B84-CDC5-4414-B399-10CE2422E96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cxnSp>
        <p:nvCxnSpPr>
          <p:cNvPr id="9" name="Straight Connector 8"/>
          <p:cNvCxnSpPr/>
          <p:nvPr userDrawn="1"/>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垂直排列标题与&#10;文本">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9" name="图片 8"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7" name="Rectangle 6"/>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Date Placeholder 3"/>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F0C45801-D633-4D35-99BC-D7465C681C5D}" type="slidenum">
              <a:rPr lang="zh-CN" altLang="en-US" smtClean="0"/>
            </a:fld>
            <a:endParaRPr lang="zh-CN" altLang="en-US"/>
          </a:p>
        </p:txBody>
      </p:sp>
      <p:cxnSp>
        <p:nvCxnSpPr>
          <p:cNvPr id="9" name="Straight Connector 8"/>
          <p:cNvCxnSpPr/>
          <p:nvPr userDrawn="1"/>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2" name="图片 1"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Content Placeholder 3"/>
          <p:cNvSpPr>
            <a:spLocks noGrp="1"/>
          </p:cNvSpPr>
          <p:nvPr>
            <p:ph sz="half" idx="2"/>
          </p:nvPr>
        </p:nvSpPr>
        <p:spPr>
          <a:xfrm>
            <a:off x="1097280" y="2582334"/>
            <a:ext cx="4937760" cy="3378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Content Placeholder 5"/>
          <p:cNvSpPr>
            <a:spLocks noGrp="1"/>
          </p:cNvSpPr>
          <p:nvPr>
            <p:ph sz="quarter" idx="4"/>
          </p:nvPr>
        </p:nvSpPr>
        <p:spPr>
          <a:xfrm>
            <a:off x="6217920" y="2582334"/>
            <a:ext cx="4937760" cy="33782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2" name="图片 1"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8" name="图片 7"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5" name="Rectangle 4"/>
          <p:cNvSpPr/>
          <p:nvPr userDrawn="1"/>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userDrawn="1"/>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CN" altLang="en-US"/>
          </a:p>
        </p:txBody>
      </p:sp>
      <p:sp>
        <p:nvSpPr>
          <p:cNvPr id="9" name="Slide Number Placeholder 8"/>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2" name="图片 1"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8" name="Rectangle 7"/>
          <p:cNvSpPr/>
          <p:nvPr userDrawn="1"/>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CN" altLang="en-US" smtClean="0"/>
              <a:t>单击此处编辑母版标题样式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CN"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0C45801-D633-4D35-99BC-D7465C681C5D}" type="slidenum">
              <a:rPr lang="zh-CN" altLang="en-US" smtClean="0"/>
            </a:fld>
            <a:endParaRPr lang="zh-CN" altLang="en-US"/>
          </a:p>
        </p:txBody>
      </p: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8" name="Rectangle 7"/>
          <p:cNvSpPr/>
          <p:nvPr userDrawn="1"/>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Date Placeholder 4"/>
          <p:cNvSpPr>
            <a:spLocks noGrp="1"/>
          </p:cNvSpPr>
          <p:nvPr>
            <p:ph type="dt" sz="half" idx="10"/>
          </p:nvPr>
        </p:nvSpPr>
        <p:spPr/>
        <p:txBody>
          <a:bodyPr/>
          <a:lstStyle/>
          <a:p>
            <a:fld id="{4FAE5C12-D6B7-4406-807E-89B314E061AB}"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F0C45801-D633-4D35-99BC-D7465C681C5D}" type="slidenum">
              <a:rPr lang="zh-CN" altLang="en-US" smtClean="0"/>
            </a:fld>
            <a:endParaRPr lang="zh-CN" altLang="en-US"/>
          </a:p>
        </p:txBody>
      </p:sp>
      <p:pic>
        <p:nvPicPr>
          <p:cNvPr id="10" name="图片 9" descr="水印"/>
          <p:cNvPicPr>
            <a:picLocks noChangeAspect="1"/>
          </p:cNvPicPr>
          <p:nvPr userDrawn="1"/>
        </p:nvPicPr>
        <p:blipFill>
          <a:blip r:embed="rId2"/>
          <a:stretch>
            <a:fillRect/>
          </a:stretch>
        </p:blipFill>
        <p:spPr>
          <a:xfrm>
            <a:off x="11082020" y="63500"/>
            <a:ext cx="1006475" cy="32575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userDrawn="1"/>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userDrawn="1"/>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FAE5C12-D6B7-4406-807E-89B314E061AB}" type="datetimeFigureOut">
              <a:rPr lang="zh-CN" altLang="en-US" smtClean="0"/>
            </a:fld>
            <a:endParaRPr lang="zh-CN"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CN"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0C45801-D633-4D35-99BC-D7465C681C5D}" type="slidenum">
              <a:rPr lang="zh-CN" altLang="en-US" smtClean="0"/>
            </a:fld>
            <a:endParaRPr lang="zh-CN" altLang="en-US"/>
          </a:p>
        </p:txBody>
      </p:sp>
      <p:cxnSp>
        <p:nvCxnSpPr>
          <p:cNvPr id="10" name="Straight Connector 9"/>
          <p:cNvCxnSpPr/>
          <p:nvPr userDrawn="1"/>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图片 7" descr="水印"/>
          <p:cNvPicPr>
            <a:picLocks noChangeAspect="1"/>
          </p:cNvPicPr>
          <p:nvPr userDrawn="1"/>
        </p:nvPicPr>
        <p:blipFill>
          <a:blip r:embed="rId12"/>
          <a:stretch>
            <a:fillRect/>
          </a:stretch>
        </p:blipFill>
        <p:spPr>
          <a:xfrm>
            <a:off x="11082020" y="63500"/>
            <a:ext cx="1006475" cy="32575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1414780" y="1750060"/>
            <a:ext cx="4779010" cy="403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b="1">
              <a:solidFill>
                <a:srgbClr val="FF0000"/>
              </a:solidFill>
              <a:latin typeface="HelveticaNeue" panose="02000503000000020004" pitchFamily="2" charset="0"/>
            </a:endParaRPr>
          </a:p>
          <a:p>
            <a:pPr eaLnBrk="1" hangingPunct="1">
              <a:spcBef>
                <a:spcPct val="0"/>
              </a:spcBef>
              <a:buFontTx/>
              <a:buNone/>
              <a:defRPr/>
            </a:pPr>
            <a:endParaRPr lang="en-US" altLang="zh-CN" b="1">
              <a:solidFill>
                <a:srgbClr val="FF0000"/>
              </a:solidFill>
              <a:latin typeface="HelveticaNeue" panose="02000503000000020004" pitchFamily="2" charset="0"/>
            </a:endParaRPr>
          </a:p>
          <a:p>
            <a:pPr eaLnBrk="1" hangingPunct="1">
              <a:spcBef>
                <a:spcPct val="0"/>
              </a:spcBef>
              <a:buFontTx/>
              <a:buNone/>
              <a:defRPr/>
            </a:pPr>
            <a:r>
              <a:rPr lang="zh-CN" altLang="en-US" b="1">
                <a:solidFill>
                  <a:srgbClr val="FF0000"/>
                </a:solidFill>
                <a:latin typeface="HelveticaNeue" panose="02000503000000020004" pitchFamily="2" charset="0"/>
              </a:rPr>
              <a:t>更多教学资源请关注</a:t>
            </a:r>
            <a:endParaRPr lang="en-US" altLang="zh-CN" b="1">
              <a:solidFill>
                <a:srgbClr val="FF0000"/>
              </a:solidFill>
              <a:latin typeface="HelveticaNeue" panose="02000503000000020004" pitchFamily="2" charset="0"/>
            </a:endParaRPr>
          </a:p>
          <a:p>
            <a:pPr eaLnBrk="1" hangingPunct="1">
              <a:spcBef>
                <a:spcPct val="0"/>
              </a:spcBef>
              <a:buFontTx/>
              <a:buNone/>
              <a:defRPr/>
            </a:pPr>
            <a:r>
              <a:rPr lang="zh-CN" altLang="en-US" b="1">
                <a:solidFill>
                  <a:srgbClr val="FF0000"/>
                </a:solidFill>
                <a:latin typeface="HelveticaNeue" panose="02000503000000020004" pitchFamily="2" charset="0"/>
              </a:rPr>
              <a:t>公众号：溯恩高中英语</a:t>
            </a:r>
            <a:endParaRPr lang="zh-CN" altLang="en-US"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646545" y="2345690"/>
            <a:ext cx="3291205" cy="329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6911340" y="1662430"/>
            <a:ext cx="482219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600" b="1">
                <a:latin typeface="华文新魏" panose="02010800040101010101" pitchFamily="2" charset="-122"/>
              </a:rPr>
              <a:t>知识产权声明</a:t>
            </a:r>
            <a:endParaRPr lang="zh-CN" altLang="en-US" sz="36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圆角矩形 7"/>
          <p:cNvSpPr/>
          <p:nvPr/>
        </p:nvSpPr>
        <p:spPr>
          <a:xfrm>
            <a:off x="165463" y="78377"/>
            <a:ext cx="1561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Para.3</a:t>
            </a:r>
            <a:endParaRPr lang="zh-CN" altLang="en-US" sz="2800" b="1" dirty="0"/>
          </a:p>
        </p:txBody>
      </p:sp>
      <p:sp>
        <p:nvSpPr>
          <p:cNvPr id="5" name="矩形 4"/>
          <p:cNvSpPr/>
          <p:nvPr/>
        </p:nvSpPr>
        <p:spPr>
          <a:xfrm>
            <a:off x="91572" y="604499"/>
            <a:ext cx="12026537" cy="2585323"/>
          </a:xfrm>
          <a:prstGeom prst="rect">
            <a:avLst/>
          </a:prstGeom>
        </p:spPr>
        <p:txBody>
          <a:bodyPr wrap="square">
            <a:spAutoFit/>
          </a:bodyPr>
          <a:lstStyle/>
          <a:p>
            <a:r>
              <a:rPr lang="en-US" altLang="zh-CN" b="1" dirty="0" smtClean="0">
                <a:solidFill>
                  <a:srgbClr val="FF0000"/>
                </a:solidFill>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①</a:t>
            </a:r>
            <a:r>
              <a:rPr lang="en-US" altLang="zh-CN" sz="2400" b="1" dirty="0" smtClean="0">
                <a:solidFill>
                  <a:srgbClr val="FF0000"/>
                </a:solidFill>
                <a:latin typeface="Times New Roman" panose="02020603050405020304" pitchFamily="18" charset="0"/>
                <a:cs typeface="Times New Roman" panose="02020603050405020304" pitchFamily="18" charset="0"/>
              </a:rPr>
              <a:t>However</a:t>
            </a:r>
            <a:r>
              <a:rPr lang="en-US" altLang="zh-CN" sz="2400" dirty="0">
                <a:solidFill>
                  <a:srgbClr val="FF0000"/>
                </a:solidFill>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②</a:t>
            </a:r>
            <a:r>
              <a:rPr lang="en-US" altLang="zh-CN" sz="2400" b="1" dirty="0" smtClean="0">
                <a:solidFill>
                  <a:srgbClr val="FF00FF"/>
                </a:solidFill>
                <a:latin typeface="Times New Roman" panose="02020603050405020304" pitchFamily="18" charset="0"/>
                <a:cs typeface="Times New Roman" panose="02020603050405020304" pitchFamily="18" charset="0"/>
              </a:rPr>
              <a:t>On </a:t>
            </a:r>
            <a:r>
              <a:rPr lang="en-US" altLang="zh-CN" sz="2400" b="1" dirty="0">
                <a:solidFill>
                  <a:srgbClr val="FF00FF"/>
                </a:solidFill>
                <a:latin typeface="Times New Roman" panose="02020603050405020304" pitchFamily="18" charset="0"/>
                <a:cs typeface="Times New Roman" panose="02020603050405020304" pitchFamily="18" charset="0"/>
              </a:rPr>
              <a:t>one level</a:t>
            </a:r>
            <a:r>
              <a:rPr lang="en-US" altLang="zh-CN" sz="2400" dirty="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 </a:t>
            </a:r>
            <a:r>
              <a:rPr lang="en-US" altLang="zh-CN" sz="2400" dirty="0" smtClean="0">
                <a:latin typeface="Times New Roman" panose="02020603050405020304" pitchFamily="18" charset="0"/>
                <a:cs typeface="Times New Roman" panose="02020603050405020304" pitchFamily="18" charset="0"/>
              </a:rPr>
              <a:t>③While </a:t>
            </a:r>
            <a:r>
              <a:rPr lang="en-US" altLang="zh-CN" sz="2400" dirty="0">
                <a:latin typeface="Times New Roman" panose="02020603050405020304" pitchFamily="18" charset="0"/>
                <a:cs typeface="Times New Roman" panose="02020603050405020304" pitchFamily="18" charset="0"/>
              </a:rPr>
              <a:t>it may be possible for a  curious teenager to take a toaster apart and get some sense of how it works, how much do you understand about what happens when you type a website address into a browser? </a:t>
            </a:r>
            <a:r>
              <a:rPr lang="en-US" altLang="zh-CN" sz="2400" dirty="0" smtClean="0">
                <a:latin typeface="Times New Roman" panose="02020603050405020304" pitchFamily="18" charset="0"/>
                <a:cs typeface="Times New Roman" panose="02020603050405020304" pitchFamily="18" charset="0"/>
              </a:rPr>
              <a:t>④Where </a:t>
            </a:r>
            <a:r>
              <a:rPr lang="en-US" altLang="zh-CN" sz="2400" dirty="0">
                <a:latin typeface="Times New Roman" panose="02020603050405020304" pitchFamily="18" charset="0"/>
                <a:cs typeface="Times New Roman" panose="02020603050405020304" pitchFamily="18" charset="0"/>
              </a:rPr>
              <a:t>does your grasp of technology end and the magic begin for you?</a:t>
            </a:r>
            <a:endParaRPr lang="zh-CN" altLang="zh-CN" sz="2400" dirty="0">
              <a:latin typeface="Times New Roman" panose="02020603050405020304" pitchFamily="18" charset="0"/>
              <a:cs typeface="Times New Roman" panose="02020603050405020304" pitchFamily="18" charset="0"/>
            </a:endParaRPr>
          </a:p>
          <a:p>
            <a:r>
              <a:rPr lang="en-US" altLang="zh-CN" dirty="0">
                <a:latin typeface="Times New Roman" panose="02020603050405020304" pitchFamily="18" charset="0"/>
                <a:cs typeface="Times New Roman" panose="02020603050405020304" pitchFamily="18" charset="0"/>
              </a:rPr>
              <a:t>  </a:t>
            </a:r>
            <a:endParaRPr lang="zh-CN" altLang="zh-CN" dirty="0">
              <a:latin typeface="Times New Roman" panose="02020603050405020304" pitchFamily="18" charset="0"/>
              <a:cs typeface="Times New Roman" panose="02020603050405020304" pitchFamily="18" charset="0"/>
            </a:endParaRPr>
          </a:p>
        </p:txBody>
      </p:sp>
      <p:graphicFrame>
        <p:nvGraphicFramePr>
          <p:cNvPr id="9" name="表格 8"/>
          <p:cNvGraphicFramePr>
            <a:graphicFrameLocks noGrp="1"/>
          </p:cNvGraphicFramePr>
          <p:nvPr/>
        </p:nvGraphicFramePr>
        <p:xfrm>
          <a:off x="2652439" y="2865074"/>
          <a:ext cx="7239705" cy="1981200"/>
        </p:xfrm>
        <a:graphic>
          <a:graphicData uri="http://schemas.openxmlformats.org/drawingml/2006/table">
            <a:tbl>
              <a:tblPr firstRow="1" bandRow="1">
                <a:tableStyleId>{073A0DAA-6AF3-43AB-8588-CEC1D06C72B9}</a:tableStyleId>
              </a:tblPr>
              <a:tblGrid>
                <a:gridCol w="1254542"/>
                <a:gridCol w="1283855"/>
                <a:gridCol w="4701308"/>
              </a:tblGrid>
              <a:tr h="284430">
                <a:tc>
                  <a:txBody>
                    <a:bodyPr/>
                    <a:lstStyle/>
                    <a:p>
                      <a:r>
                        <a:rPr lang="en-US" altLang="zh-CN" sz="2000" dirty="0" smtClean="0"/>
                        <a:t>Sentence </a:t>
                      </a:r>
                      <a:endParaRPr lang="zh-CN" altLang="en-US" sz="2000" b="1" dirty="0"/>
                    </a:p>
                  </a:txBody>
                  <a:tcPr/>
                </a:tc>
                <a:tc>
                  <a:txBody>
                    <a:bodyPr/>
                    <a:lstStyle/>
                    <a:p>
                      <a:r>
                        <a:rPr lang="en-US" altLang="zh-CN" sz="2000" dirty="0" smtClean="0"/>
                        <a:t>Function </a:t>
                      </a:r>
                      <a:endParaRPr lang="zh-CN" altLang="en-US" sz="2000" b="1" dirty="0"/>
                    </a:p>
                  </a:txBody>
                  <a:tcPr/>
                </a:tc>
                <a:tc>
                  <a:txBody>
                    <a:bodyPr/>
                    <a:lstStyle/>
                    <a:p>
                      <a:r>
                        <a:rPr lang="en-US" altLang="zh-CN" sz="2000" dirty="0" smtClean="0"/>
                        <a:t>Keywords</a:t>
                      </a:r>
                      <a:r>
                        <a:rPr lang="en-US" altLang="zh-CN" sz="2000" baseline="0" dirty="0" smtClean="0"/>
                        <a:t> </a:t>
                      </a:r>
                      <a:endParaRPr lang="zh-CN" altLang="en-US" sz="2000" b="1" dirty="0"/>
                    </a:p>
                  </a:txBody>
                  <a:tcPr/>
                </a:tc>
              </a:tr>
              <a:tr h="284430">
                <a:tc>
                  <a:txBody>
                    <a:bodyPr/>
                    <a:lstStyle/>
                    <a:p>
                      <a:r>
                        <a:rPr lang="en-US" altLang="zh-CN" sz="2000" dirty="0" smtClean="0"/>
                        <a:t>S1</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threat</a:t>
                      </a:r>
                      <a:r>
                        <a:rPr lang="en-US" altLang="zh-CN" sz="2000" b="1" baseline="0" dirty="0" smtClean="0"/>
                        <a:t>, technology</a:t>
                      </a:r>
                      <a:endParaRPr lang="zh-CN" altLang="en-US" sz="2000" b="1" dirty="0"/>
                    </a:p>
                  </a:txBody>
                  <a:tcPr/>
                </a:tc>
              </a:tr>
              <a:tr h="284430">
                <a:tc>
                  <a:txBody>
                    <a:bodyPr/>
                    <a:lstStyle/>
                    <a:p>
                      <a:r>
                        <a:rPr lang="en-US" altLang="zh-CN" sz="2000" dirty="0" smtClean="0"/>
                        <a:t>S2</a:t>
                      </a:r>
                      <a:endParaRPr lang="zh-CN" altLang="en-US" sz="2000" b="1" dirty="0"/>
                    </a:p>
                  </a:txBody>
                  <a:tcPr/>
                </a:tc>
                <a:tc>
                  <a:txBody>
                    <a:bodyPr/>
                    <a:lstStyle/>
                    <a:p>
                      <a:r>
                        <a:rPr lang="zh-CN" altLang="en-US" sz="2000" b="1" dirty="0" smtClean="0"/>
                        <a:t>阐释原因</a:t>
                      </a:r>
                      <a:endParaRPr lang="zh-CN" altLang="en-US" sz="2000" b="1" dirty="0"/>
                    </a:p>
                  </a:txBody>
                  <a:tcPr/>
                </a:tc>
                <a:tc>
                  <a:txBody>
                    <a:bodyPr/>
                    <a:lstStyle/>
                    <a:p>
                      <a:r>
                        <a:rPr lang="en-US" altLang="zh-CN" sz="2000" b="1" dirty="0" smtClean="0"/>
                        <a:t>advanced,</a:t>
                      </a:r>
                      <a:r>
                        <a:rPr lang="en-US" altLang="zh-CN" sz="2000" b="1" baseline="0" dirty="0" smtClean="0"/>
                        <a:t> </a:t>
                      </a:r>
                      <a:r>
                        <a:rPr lang="en-US" altLang="zh-CN" sz="2000" b="1" dirty="0" smtClean="0"/>
                        <a:t>unable to think deeply</a:t>
                      </a:r>
                      <a:endParaRPr lang="zh-CN" altLang="en-US" sz="2000" b="1" dirty="0"/>
                    </a:p>
                  </a:txBody>
                  <a:tcPr/>
                </a:tc>
              </a:tr>
              <a:tr h="284430">
                <a:tc>
                  <a:txBody>
                    <a:bodyPr/>
                    <a:lstStyle/>
                    <a:p>
                      <a:r>
                        <a:rPr lang="en-US" altLang="zh-CN" sz="2000" dirty="0" smtClean="0"/>
                        <a:t>S3</a:t>
                      </a:r>
                      <a:endParaRPr lang="zh-CN" altLang="en-US" sz="2000" b="1" dirty="0"/>
                    </a:p>
                  </a:txBody>
                  <a:tcPr/>
                </a:tc>
                <a:tc>
                  <a:txBody>
                    <a:bodyPr/>
                    <a:lstStyle/>
                    <a:p>
                      <a:r>
                        <a:rPr lang="zh-CN" altLang="en-US" sz="2000" b="1" dirty="0" smtClean="0"/>
                        <a:t>对比论证</a:t>
                      </a:r>
                      <a:endParaRPr lang="zh-CN" altLang="en-US" sz="2000" b="1" dirty="0"/>
                    </a:p>
                  </a:txBody>
                  <a:tcPr/>
                </a:tc>
                <a:tc>
                  <a:txBody>
                    <a:bodyPr/>
                    <a:lstStyle/>
                    <a:p>
                      <a:r>
                        <a:rPr lang="en-US" altLang="zh-CN" sz="2000" b="1" dirty="0" smtClean="0"/>
                        <a:t>/</a:t>
                      </a:r>
                      <a:endParaRPr lang="zh-CN" altLang="en-US" sz="2000" b="1" dirty="0"/>
                    </a:p>
                  </a:txBody>
                  <a:tcPr/>
                </a:tc>
              </a:tr>
              <a:tr h="284430">
                <a:tc>
                  <a:txBody>
                    <a:bodyPr/>
                    <a:lstStyle/>
                    <a:p>
                      <a:r>
                        <a:rPr lang="en-US" altLang="zh-CN" sz="2000" dirty="0" smtClean="0"/>
                        <a:t>S4</a:t>
                      </a:r>
                      <a:endParaRPr lang="zh-CN" altLang="en-US" sz="2000" b="1" dirty="0"/>
                    </a:p>
                  </a:txBody>
                  <a:tcPr/>
                </a:tc>
                <a:tc>
                  <a:txBody>
                    <a:bodyPr/>
                    <a:lstStyle/>
                    <a:p>
                      <a:r>
                        <a:rPr lang="zh-CN" altLang="en-US" sz="2000" b="1" dirty="0" smtClean="0"/>
                        <a:t>反问论证</a:t>
                      </a:r>
                      <a:endParaRPr lang="zh-CN" altLang="en-US" sz="2000" b="1" dirty="0"/>
                    </a:p>
                  </a:txBody>
                  <a:tcPr/>
                </a:tc>
                <a:tc>
                  <a:txBody>
                    <a:bodyPr/>
                    <a:lstStyle/>
                    <a:p>
                      <a:r>
                        <a:rPr lang="en-US" altLang="zh-CN" sz="2000" b="1" dirty="0" smtClean="0"/>
                        <a:t>/</a:t>
                      </a:r>
                      <a:endParaRPr lang="zh-CN" altLang="en-US" sz="2000" b="1" dirty="0"/>
                    </a:p>
                  </a:txBody>
                  <a:tcPr/>
                </a:tc>
              </a:tr>
            </a:tbl>
          </a:graphicData>
        </a:graphic>
      </p:graphicFrame>
      <p:sp>
        <p:nvSpPr>
          <p:cNvPr id="11" name="文本框 10"/>
          <p:cNvSpPr txBox="1"/>
          <p:nvPr/>
        </p:nvSpPr>
        <p:spPr>
          <a:xfrm>
            <a:off x="400728" y="5065676"/>
            <a:ext cx="11408228" cy="769441"/>
          </a:xfrm>
          <a:prstGeom prst="rect">
            <a:avLst/>
          </a:prstGeom>
          <a:noFill/>
        </p:spPr>
        <p:txBody>
          <a:bodyPr wrap="square" rtlCol="0">
            <a:spAutoFit/>
          </a:bodyPr>
          <a:lstStyle/>
          <a:p>
            <a:pPr marL="342900" indent="-342900">
              <a:buFont typeface="Wingdings" panose="05000000000000000000" pitchFamily="2" charset="2"/>
              <a:buChar char="l"/>
            </a:pPr>
            <a:r>
              <a:rPr lang="en-US" altLang="zh-CN" sz="2200" b="1" dirty="0" smtClean="0">
                <a:latin typeface="Times New Roman" panose="02020603050405020304" pitchFamily="18" charset="0"/>
                <a:cs typeface="Times New Roman" panose="02020603050405020304" pitchFamily="18" charset="0"/>
              </a:rPr>
              <a:t>Curiosity is gradually shrinking because we depend so ________________ on the advanced technology that we </a:t>
            </a:r>
            <a:r>
              <a:rPr lang="en-US" altLang="zh-CN" sz="2200" b="1" dirty="0" smtClean="0">
                <a:solidFill>
                  <a:srgbClr val="0066FF"/>
                </a:solidFill>
                <a:latin typeface="Times New Roman" panose="02020603050405020304" pitchFamily="18" charset="0"/>
                <a:cs typeface="Times New Roman" panose="02020603050405020304" pitchFamily="18" charset="0"/>
              </a:rPr>
              <a:t>lose the ability/capability to </a:t>
            </a:r>
            <a:r>
              <a:rPr lang="en-US" altLang="zh-CN" sz="2200" b="1" dirty="0" smtClean="0">
                <a:latin typeface="Times New Roman" panose="02020603050405020304" pitchFamily="18" charset="0"/>
                <a:cs typeface="Times New Roman" panose="02020603050405020304" pitchFamily="18" charset="0"/>
              </a:rPr>
              <a:t>think deeply.</a:t>
            </a:r>
            <a:endParaRPr lang="zh-CN" altLang="en-US" sz="2200" b="1" dirty="0">
              <a:latin typeface="Times New Roman" panose="02020603050405020304" pitchFamily="18" charset="0"/>
              <a:cs typeface="Times New Roman" panose="02020603050405020304" pitchFamily="18" charset="0"/>
            </a:endParaRPr>
          </a:p>
        </p:txBody>
      </p:sp>
      <p:sp>
        <p:nvSpPr>
          <p:cNvPr id="12" name="矩形 11"/>
          <p:cNvSpPr/>
          <p:nvPr/>
        </p:nvSpPr>
        <p:spPr>
          <a:xfrm>
            <a:off x="400725" y="5892501"/>
            <a:ext cx="11408229" cy="769441"/>
          </a:xfrm>
          <a:prstGeom prst="rect">
            <a:avLst/>
          </a:prstGeom>
        </p:spPr>
        <p:txBody>
          <a:bodyPr wrap="square">
            <a:spAutoFit/>
          </a:bodyPr>
          <a:lstStyle/>
          <a:p>
            <a:pPr marL="342900" indent="-342900">
              <a:buFont typeface="Wingdings" panose="05000000000000000000" pitchFamily="2" charset="2"/>
              <a:buChar char="l"/>
            </a:pPr>
            <a:r>
              <a:rPr lang="en-US" altLang="zh-CN" sz="2200" b="1" dirty="0" smtClean="0">
                <a:latin typeface="Times New Roman" panose="02020603050405020304" pitchFamily="18" charset="0"/>
                <a:cs typeface="Times New Roman" panose="02020603050405020304" pitchFamily="18" charset="0"/>
              </a:rPr>
              <a:t>Up-to-date </a:t>
            </a:r>
            <a:r>
              <a:rPr lang="en-US" altLang="zh-CN" sz="2200" b="1" dirty="0">
                <a:latin typeface="Times New Roman" panose="02020603050405020304" pitchFamily="18" charset="0"/>
                <a:cs typeface="Times New Roman" panose="02020603050405020304" pitchFamily="18" charset="0"/>
              </a:rPr>
              <a:t>technology is now killing curiosity, by </a:t>
            </a:r>
            <a:r>
              <a:rPr lang="en-US" altLang="zh-CN" sz="2200" b="1" dirty="0" smtClean="0">
                <a:solidFill>
                  <a:srgbClr val="0066FF"/>
                </a:solidFill>
                <a:latin typeface="Times New Roman" panose="02020603050405020304" pitchFamily="18" charset="0"/>
                <a:cs typeface="Times New Roman" panose="02020603050405020304" pitchFamily="18" charset="0"/>
              </a:rPr>
              <a:t>hindering/preventing </a:t>
            </a:r>
            <a:r>
              <a:rPr lang="en-US" altLang="zh-CN" sz="2200" b="1" dirty="0">
                <a:solidFill>
                  <a:srgbClr val="0066FF"/>
                </a:solidFill>
                <a:latin typeface="Times New Roman" panose="02020603050405020304" pitchFamily="18" charset="0"/>
                <a:cs typeface="Times New Roman" panose="02020603050405020304" pitchFamily="18" charset="0"/>
              </a:rPr>
              <a:t>our capability to </a:t>
            </a:r>
            <a:r>
              <a:rPr lang="en-US" altLang="zh-CN" sz="2200" b="1" dirty="0">
                <a:latin typeface="Times New Roman" panose="02020603050405020304" pitchFamily="18" charset="0"/>
                <a:cs typeface="Times New Roman" panose="02020603050405020304" pitchFamily="18" charset="0"/>
              </a:rPr>
              <a:t>further explore how things </a:t>
            </a:r>
            <a:r>
              <a:rPr lang="en-US" altLang="zh-CN" sz="2200" b="1" dirty="0" smtClean="0">
                <a:latin typeface="Times New Roman" panose="02020603050405020304" pitchFamily="18" charset="0"/>
                <a:cs typeface="Times New Roman" panose="02020603050405020304" pitchFamily="18" charset="0"/>
              </a:rPr>
              <a:t>work. </a:t>
            </a:r>
            <a:endParaRPr lang="zh-CN" altLang="en-US" sz="2200" b="1" dirty="0">
              <a:latin typeface="Times New Roman" panose="02020603050405020304" pitchFamily="18" charset="0"/>
              <a:cs typeface="Times New Roman" panose="02020603050405020304" pitchFamily="18" charset="0"/>
            </a:endParaRPr>
          </a:p>
        </p:txBody>
      </p:sp>
      <p:sp>
        <p:nvSpPr>
          <p:cNvPr id="13" name="文本框 12"/>
          <p:cNvSpPr txBox="1"/>
          <p:nvPr/>
        </p:nvSpPr>
        <p:spPr>
          <a:xfrm>
            <a:off x="7416800" y="5019509"/>
            <a:ext cx="2715490" cy="430887"/>
          </a:xfrm>
          <a:prstGeom prst="rect">
            <a:avLst/>
          </a:prstGeom>
          <a:noFill/>
        </p:spPr>
        <p:txBody>
          <a:bodyPr wrap="square" rtlCol="0">
            <a:spAutoFit/>
          </a:bodyPr>
          <a:lstStyle/>
          <a:p>
            <a:r>
              <a:rPr lang="en-US" altLang="zh-CN" sz="2200" b="1" dirty="0" smtClean="0">
                <a:solidFill>
                  <a:srgbClr val="C00000"/>
                </a:solidFill>
                <a:latin typeface="Times New Roman" panose="02020603050405020304" pitchFamily="18" charset="0"/>
                <a:cs typeface="Times New Roman" panose="02020603050405020304" pitchFamily="18" charset="0"/>
              </a:rPr>
              <a:t>much/excessively</a:t>
            </a:r>
            <a:r>
              <a:rPr lang="en-US" altLang="zh-CN" dirty="0" smtClean="0"/>
              <a:t> </a:t>
            </a:r>
            <a:endParaRPr lang="zh-CN" altLang="en-US" dirty="0"/>
          </a:p>
        </p:txBody>
      </p:sp>
      <p:pic>
        <p:nvPicPr>
          <p:cNvPr id="2" name="图片 1"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圆角矩形 7"/>
          <p:cNvSpPr/>
          <p:nvPr/>
        </p:nvSpPr>
        <p:spPr>
          <a:xfrm>
            <a:off x="165463" y="78377"/>
            <a:ext cx="1589446"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Para.4</a:t>
            </a:r>
            <a:endParaRPr lang="zh-CN" altLang="en-US" sz="2800" b="1" dirty="0"/>
          </a:p>
        </p:txBody>
      </p:sp>
      <p:sp>
        <p:nvSpPr>
          <p:cNvPr id="5" name="矩形 4"/>
          <p:cNvSpPr/>
          <p:nvPr/>
        </p:nvSpPr>
        <p:spPr>
          <a:xfrm>
            <a:off x="91573" y="640324"/>
            <a:ext cx="12026537" cy="1569660"/>
          </a:xfrm>
          <a:prstGeom prst="rect">
            <a:avLst/>
          </a:prstGeom>
        </p:spPr>
        <p:txBody>
          <a:bodyPr wrap="square">
            <a:spAutoFit/>
          </a:bodyPr>
          <a:lstStyle/>
          <a:p>
            <a:r>
              <a:rPr lang="en-US" altLang="zh-CN" b="1" dirty="0" smtClean="0">
                <a:solidFill>
                  <a:srgbClr val="FF00FF"/>
                </a:solidFill>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①</a:t>
            </a:r>
            <a:r>
              <a:rPr lang="en-US" altLang="zh-CN" sz="2400" b="1" dirty="0" smtClean="0">
                <a:solidFill>
                  <a:srgbClr val="FF00FF"/>
                </a:solidFill>
                <a:latin typeface="Times New Roman" panose="02020603050405020304" pitchFamily="18" charset="0"/>
                <a:cs typeface="Times New Roman" panose="02020603050405020304" pitchFamily="18" charset="0"/>
              </a:rPr>
              <a:t>In </a:t>
            </a:r>
            <a:r>
              <a:rPr lang="en-US" altLang="zh-CN" sz="2400" b="1" dirty="0">
                <a:solidFill>
                  <a:srgbClr val="FF00FF"/>
                </a:solidFill>
                <a:latin typeface="Times New Roman" panose="02020603050405020304" pitchFamily="18" charset="0"/>
                <a:cs typeface="Times New Roman" panose="02020603050405020304" pitchFamily="18" charset="0"/>
              </a:rPr>
              <a:t>addition to this</a:t>
            </a:r>
            <a:r>
              <a:rPr lang="en-US" altLang="zh-CN" sz="2400" dirty="0">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400" dirty="0">
                <a:latin typeface="Times New Roman" panose="02020603050405020304" pitchFamily="18" charset="0"/>
                <a:cs typeface="Times New Roman" panose="02020603050405020304" pitchFamily="18" charset="0"/>
              </a:rPr>
              <a:t>, particularly with our phones. </a:t>
            </a:r>
            <a:r>
              <a:rPr lang="en-US" altLang="zh-CN" sz="2400" dirty="0" smtClean="0">
                <a:latin typeface="Times New Roman" panose="02020603050405020304" pitchFamily="18" charset="0"/>
                <a:cs typeface="Times New Roman" panose="02020603050405020304" pitchFamily="18" charset="0"/>
              </a:rPr>
              <a:t>②The </a:t>
            </a:r>
            <a:r>
              <a:rPr lang="en-US" altLang="zh-CN" sz="2400" dirty="0">
                <a:latin typeface="Times New Roman" panose="02020603050405020304" pitchFamily="18" charset="0"/>
                <a:cs typeface="Times New Roman" panose="02020603050405020304" pitchFamily="18" charset="0"/>
              </a:rPr>
              <a:t>more we stare at our screens, the less we talk to other people directly. </a:t>
            </a:r>
            <a:r>
              <a:rPr lang="en-US" altLang="zh-CN" sz="2400" dirty="0" smtClean="0">
                <a:latin typeface="Times New Roman" panose="02020603050405020304" pitchFamily="18" charset="0"/>
                <a:cs typeface="Times New Roman" panose="02020603050405020304" pitchFamily="18" charset="0"/>
              </a:rPr>
              <a:t>③All </a:t>
            </a:r>
            <a:r>
              <a:rPr lang="en-US" altLang="zh-CN" sz="2400" dirty="0">
                <a:latin typeface="Times New Roman" panose="02020603050405020304" pitchFamily="18" charset="0"/>
                <a:cs typeface="Times New Roman" panose="02020603050405020304" pitchFamily="18" charset="0"/>
              </a:rPr>
              <a:t>too often we accept the </a:t>
            </a:r>
            <a:r>
              <a:rPr lang="en-US" altLang="zh-CN" sz="2400" dirty="0" smtClean="0">
                <a:latin typeface="Times New Roman" panose="02020603050405020304" pitchFamily="18" charset="0"/>
                <a:cs typeface="Times New Roman" panose="02020603050405020304" pitchFamily="18" charset="0"/>
              </a:rPr>
              <a:t>images </a:t>
            </a:r>
            <a:r>
              <a:rPr lang="en-US" altLang="zh-CN" sz="2400" dirty="0">
                <a:latin typeface="Times New Roman" panose="02020603050405020304" pitchFamily="18" charset="0"/>
                <a:cs typeface="Times New Roman" panose="02020603050405020304" pitchFamily="18" charset="0"/>
              </a:rPr>
              <a:t>of people that social media provides us with. </a:t>
            </a:r>
            <a:endParaRPr lang="en-US" altLang="zh-CN" sz="2400" dirty="0" smtClean="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④Then </a:t>
            </a:r>
            <a:r>
              <a:rPr lang="en-US" altLang="zh-CN" sz="2400" dirty="0">
                <a:latin typeface="Times New Roman" panose="02020603050405020304" pitchFamily="18" charset="0"/>
                <a:cs typeface="Times New Roman" panose="02020603050405020304" pitchFamily="18" charset="0"/>
              </a:rPr>
              <a:t>we feel we know enough about a person not to need to engage further with them.</a:t>
            </a:r>
            <a:endParaRPr lang="zh-CN" altLang="zh-CN" sz="2400" dirty="0">
              <a:latin typeface="Times New Roman" panose="02020603050405020304" pitchFamily="18" charset="0"/>
              <a:cs typeface="Times New Roman" panose="02020603050405020304" pitchFamily="18" charset="0"/>
            </a:endParaRPr>
          </a:p>
        </p:txBody>
      </p:sp>
      <p:graphicFrame>
        <p:nvGraphicFramePr>
          <p:cNvPr id="4" name="表格 3"/>
          <p:cNvGraphicFramePr>
            <a:graphicFrameLocks noGrp="1"/>
          </p:cNvGraphicFramePr>
          <p:nvPr/>
        </p:nvGraphicFramePr>
        <p:xfrm>
          <a:off x="2100138" y="2480582"/>
          <a:ext cx="8604807" cy="1493520"/>
        </p:xfrm>
        <a:graphic>
          <a:graphicData uri="http://schemas.openxmlformats.org/drawingml/2006/table">
            <a:tbl>
              <a:tblPr firstRow="1" bandRow="1">
                <a:tableStyleId>{073A0DAA-6AF3-43AB-8588-CEC1D06C72B9}</a:tableStyleId>
              </a:tblPr>
              <a:tblGrid>
                <a:gridCol w="1289607"/>
                <a:gridCol w="1283855"/>
                <a:gridCol w="6031345"/>
              </a:tblGrid>
              <a:tr h="354330">
                <a:tc>
                  <a:txBody>
                    <a:bodyPr/>
                    <a:lstStyle/>
                    <a:p>
                      <a:r>
                        <a:rPr lang="en-US" altLang="zh-CN" sz="2000" dirty="0" smtClean="0"/>
                        <a:t>Sentence </a:t>
                      </a:r>
                      <a:endParaRPr lang="zh-CN" altLang="en-US" sz="2000" dirty="0"/>
                    </a:p>
                  </a:txBody>
                  <a:tcPr anchor="ctr"/>
                </a:tc>
                <a:tc>
                  <a:txBody>
                    <a:bodyPr/>
                    <a:lstStyle/>
                    <a:p>
                      <a:r>
                        <a:rPr lang="en-US" altLang="zh-CN" sz="2000" dirty="0" smtClean="0"/>
                        <a:t>Function </a:t>
                      </a:r>
                      <a:endParaRPr lang="zh-CN" altLang="en-US" sz="2000" dirty="0"/>
                    </a:p>
                  </a:txBody>
                  <a:tcPr anchor="ctr"/>
                </a:tc>
                <a:tc>
                  <a:txBody>
                    <a:bodyPr/>
                    <a:lstStyle/>
                    <a:p>
                      <a:r>
                        <a:rPr lang="en-US" altLang="zh-CN" sz="2000" dirty="0" smtClean="0"/>
                        <a:t>Keywords</a:t>
                      </a:r>
                      <a:endParaRPr lang="zh-CN" altLang="en-US" sz="2000" dirty="0"/>
                    </a:p>
                  </a:txBody>
                  <a:tcPr anchor="ctr"/>
                </a:tc>
              </a:tr>
              <a:tr h="354330">
                <a:tc>
                  <a:txBody>
                    <a:bodyPr/>
                    <a:lstStyle/>
                    <a:p>
                      <a:r>
                        <a:rPr lang="en-US" altLang="zh-CN" sz="2000" dirty="0" smtClean="0"/>
                        <a:t>S1</a:t>
                      </a:r>
                      <a:endParaRPr lang="zh-CN" altLang="en-US" sz="2000" b="1" dirty="0"/>
                    </a:p>
                  </a:txBody>
                  <a:tcPr anchor="ctr"/>
                </a:tc>
                <a:tc>
                  <a:txBody>
                    <a:bodyPr/>
                    <a:lstStyle/>
                    <a:p>
                      <a:r>
                        <a:rPr lang="zh-CN" altLang="en-US" sz="2000" b="1" dirty="0" smtClean="0"/>
                        <a:t>提出要点</a:t>
                      </a:r>
                      <a:endParaRPr lang="zh-CN" altLang="en-US" sz="2000" b="1" dirty="0"/>
                    </a:p>
                  </a:txBody>
                  <a:tcPr anchor="ctr"/>
                </a:tc>
                <a:tc>
                  <a:txBody>
                    <a:bodyPr/>
                    <a:lstStyle/>
                    <a:p>
                      <a:r>
                        <a:rPr lang="en-US" altLang="zh-CN" sz="2000" b="1" dirty="0" smtClean="0"/>
                        <a:t>connect</a:t>
                      </a:r>
                      <a:r>
                        <a:rPr lang="en-US" altLang="zh-CN" sz="2000" b="1" baseline="0" dirty="0" smtClean="0"/>
                        <a:t>, technology</a:t>
                      </a:r>
                      <a:endParaRPr lang="zh-CN" altLang="en-US" sz="2000" b="1" dirty="0"/>
                    </a:p>
                  </a:txBody>
                  <a:tcPr anchor="ctr"/>
                </a:tc>
              </a:tr>
              <a:tr h="354330">
                <a:tc>
                  <a:txBody>
                    <a:bodyPr/>
                    <a:lstStyle/>
                    <a:p>
                      <a:r>
                        <a:rPr lang="en-US" altLang="zh-CN" sz="2000" dirty="0" smtClean="0"/>
                        <a:t>S2&amp;S3&amp;S4</a:t>
                      </a:r>
                      <a:endParaRPr lang="zh-CN" altLang="en-US" sz="2000" b="1" dirty="0"/>
                    </a:p>
                  </a:txBody>
                  <a:tcPr anchor="ctr"/>
                </a:tc>
                <a:tc>
                  <a:txBody>
                    <a:bodyPr/>
                    <a:lstStyle/>
                    <a:p>
                      <a:r>
                        <a:rPr lang="zh-CN" altLang="en-US" sz="2000" b="1" dirty="0" smtClean="0"/>
                        <a:t>引出后果</a:t>
                      </a:r>
                      <a:endParaRPr lang="zh-CN" altLang="en-US" sz="2000" b="1" dirty="0"/>
                    </a:p>
                  </a:txBody>
                  <a:tcPr anchor="ctr"/>
                </a:tc>
                <a:tc>
                  <a:txBody>
                    <a:bodyPr/>
                    <a:lstStyle/>
                    <a:p>
                      <a:r>
                        <a:rPr lang="en-US" altLang="zh-CN" sz="2000" b="1" baseline="0" dirty="0" smtClean="0"/>
                        <a:t>talk directly </a:t>
                      </a:r>
                      <a:r>
                        <a:rPr lang="en-US" altLang="zh-CN" sz="2000" b="1" dirty="0" smtClean="0"/>
                        <a:t>less</a:t>
                      </a:r>
                      <a:r>
                        <a:rPr lang="en-US" altLang="zh-CN" sz="2000" b="1" baseline="0" dirty="0" smtClean="0"/>
                        <a:t>, accept images from social media, </a:t>
                      </a:r>
                      <a:endParaRPr lang="en-US" altLang="zh-CN" sz="2000" b="1" baseline="0" dirty="0" smtClean="0"/>
                    </a:p>
                    <a:p>
                      <a:r>
                        <a:rPr lang="en-US" altLang="zh-CN" sz="2000" b="1" baseline="0" dirty="0" smtClean="0"/>
                        <a:t>not engage further  </a:t>
                      </a:r>
                      <a:endParaRPr lang="zh-CN" altLang="en-US" sz="2000" b="1" dirty="0"/>
                    </a:p>
                  </a:txBody>
                  <a:tcPr anchor="ctr"/>
                </a:tc>
              </a:tr>
            </a:tbl>
          </a:graphicData>
        </a:graphic>
      </p:graphicFrame>
      <p:sp>
        <p:nvSpPr>
          <p:cNvPr id="2" name="矩形 1"/>
          <p:cNvSpPr/>
          <p:nvPr/>
        </p:nvSpPr>
        <p:spPr>
          <a:xfrm>
            <a:off x="757382" y="4389690"/>
            <a:ext cx="10861963" cy="830997"/>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The </a:t>
            </a:r>
            <a:r>
              <a:rPr lang="en-US" altLang="zh-CN" sz="2400" b="1" dirty="0">
                <a:latin typeface="Times New Roman" panose="02020603050405020304" pitchFamily="18" charset="0"/>
                <a:cs typeface="Times New Roman" panose="02020603050405020304" pitchFamily="18" charset="0"/>
              </a:rPr>
              <a:t>close </a:t>
            </a:r>
            <a:r>
              <a:rPr lang="en-US" altLang="zh-CN" sz="2400" b="1" dirty="0" smtClean="0">
                <a:latin typeface="Times New Roman" panose="02020603050405020304" pitchFamily="18" charset="0"/>
                <a:cs typeface="Times New Roman" panose="02020603050405020304" pitchFamily="18" charset="0"/>
              </a:rPr>
              <a:t>_____________________with technology makes us accept people’s </a:t>
            </a:r>
            <a:r>
              <a:rPr lang="en-US" altLang="zh-CN" sz="2400" b="1" dirty="0">
                <a:latin typeface="Times New Roman" panose="02020603050405020304" pitchFamily="18" charset="0"/>
                <a:cs typeface="Times New Roman" panose="02020603050405020304" pitchFamily="18" charset="0"/>
              </a:rPr>
              <a:t>virtual images </a:t>
            </a:r>
            <a:r>
              <a:rPr lang="en-US" altLang="zh-CN" sz="2400" b="1" dirty="0">
                <a:solidFill>
                  <a:srgbClr val="0066FF"/>
                </a:solidFill>
                <a:latin typeface="Times New Roman" panose="02020603050405020304" pitchFamily="18" charset="0"/>
                <a:cs typeface="Times New Roman" panose="02020603050405020304" pitchFamily="18" charset="0"/>
              </a:rPr>
              <a:t>instead of contacting further</a:t>
            </a:r>
            <a:r>
              <a:rPr lang="en-US" altLang="zh-CN" sz="2400" b="1" dirty="0">
                <a:latin typeface="Times New Roman" panose="02020603050405020304" pitchFamily="18" charset="0"/>
                <a:cs typeface="Times New Roman" panose="02020603050405020304" pitchFamily="18" charset="0"/>
              </a:rPr>
              <a:t>. </a:t>
            </a:r>
            <a:endParaRPr lang="zh-CN" altLang="en-US" sz="2400" b="1" dirty="0">
              <a:latin typeface="Times New Roman" panose="02020603050405020304" pitchFamily="18" charset="0"/>
              <a:cs typeface="Times New Roman" panose="02020603050405020304" pitchFamily="18" charset="0"/>
            </a:endParaRPr>
          </a:p>
        </p:txBody>
      </p:sp>
      <p:sp>
        <p:nvSpPr>
          <p:cNvPr id="3" name="矩形 2"/>
          <p:cNvSpPr/>
          <p:nvPr/>
        </p:nvSpPr>
        <p:spPr>
          <a:xfrm>
            <a:off x="757382" y="5451609"/>
            <a:ext cx="11037454" cy="830997"/>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Intimate </a:t>
            </a:r>
            <a:r>
              <a:rPr lang="en-US" altLang="zh-CN" sz="2400" b="1" dirty="0">
                <a:latin typeface="Times New Roman" panose="02020603050405020304" pitchFamily="18" charset="0"/>
                <a:cs typeface="Times New Roman" panose="02020603050405020304" pitchFamily="18" charset="0"/>
              </a:rPr>
              <a:t>exposure to </a:t>
            </a:r>
            <a:r>
              <a:rPr lang="en-US" altLang="zh-CN" sz="2400" b="1" dirty="0" smtClean="0">
                <a:latin typeface="Times New Roman" panose="02020603050405020304" pitchFamily="18" charset="0"/>
                <a:cs typeface="Times New Roman" panose="02020603050405020304" pitchFamily="18" charset="0"/>
              </a:rPr>
              <a:t>technology misleads </a:t>
            </a:r>
            <a:r>
              <a:rPr lang="en-US" altLang="zh-CN" sz="2400" b="1" dirty="0">
                <a:latin typeface="Times New Roman" panose="02020603050405020304" pitchFamily="18" charset="0"/>
                <a:cs typeface="Times New Roman" panose="02020603050405020304" pitchFamily="18" charset="0"/>
              </a:rPr>
              <a:t>us </a:t>
            </a:r>
            <a:r>
              <a:rPr lang="en-US" altLang="zh-CN" sz="2400" b="1" dirty="0" smtClean="0">
                <a:latin typeface="Times New Roman" panose="02020603050405020304" pitchFamily="18" charset="0"/>
                <a:cs typeface="Times New Roman" panose="02020603050405020304" pitchFamily="18" charset="0"/>
              </a:rPr>
              <a:t>to accept </a:t>
            </a:r>
            <a:r>
              <a:rPr lang="en-US" altLang="zh-CN" sz="2400" b="1" dirty="0">
                <a:latin typeface="Times New Roman" panose="02020603050405020304" pitchFamily="18" charset="0"/>
                <a:cs typeface="Times New Roman" panose="02020603050405020304" pitchFamily="18" charset="0"/>
              </a:rPr>
              <a:t>people’s virtual images </a:t>
            </a:r>
            <a:r>
              <a:rPr lang="en-US" altLang="zh-CN" sz="2400" b="1" dirty="0" smtClean="0">
                <a:solidFill>
                  <a:srgbClr val="0066FF"/>
                </a:solidFill>
                <a:latin typeface="Times New Roman" panose="02020603050405020304" pitchFamily="18" charset="0"/>
                <a:cs typeface="Times New Roman" panose="02020603050405020304" pitchFamily="18" charset="0"/>
              </a:rPr>
              <a:t>rather </a:t>
            </a:r>
            <a:r>
              <a:rPr lang="en-US" altLang="zh-CN" sz="2400" b="1" dirty="0">
                <a:solidFill>
                  <a:srgbClr val="0066FF"/>
                </a:solidFill>
                <a:latin typeface="Times New Roman" panose="02020603050405020304" pitchFamily="18" charset="0"/>
                <a:cs typeface="Times New Roman" panose="02020603050405020304" pitchFamily="18" charset="0"/>
              </a:rPr>
              <a:t>than have a deep insight into them</a:t>
            </a:r>
            <a:r>
              <a:rPr lang="en-US" altLang="zh-CN" sz="2400" b="1" dirty="0">
                <a:latin typeface="Times New Roman" panose="02020603050405020304" pitchFamily="18" charset="0"/>
                <a:cs typeface="Times New Roman" panose="02020603050405020304" pitchFamily="18" charset="0"/>
              </a:rPr>
              <a:t>. </a:t>
            </a:r>
            <a:endParaRPr lang="zh-CN" altLang="en-US" sz="2400" b="1" dirty="0">
              <a:latin typeface="Times New Roman" panose="02020603050405020304" pitchFamily="18" charset="0"/>
              <a:cs typeface="Times New Roman" panose="02020603050405020304" pitchFamily="18" charset="0"/>
            </a:endParaRPr>
          </a:p>
        </p:txBody>
      </p:sp>
      <p:sp>
        <p:nvSpPr>
          <p:cNvPr id="7" name="文本框 6"/>
          <p:cNvSpPr txBox="1"/>
          <p:nvPr/>
        </p:nvSpPr>
        <p:spPr>
          <a:xfrm>
            <a:off x="2475345" y="4343523"/>
            <a:ext cx="3223491" cy="461665"/>
          </a:xfrm>
          <a:prstGeom prst="rect">
            <a:avLst/>
          </a:prstGeom>
          <a:noFill/>
        </p:spPr>
        <p:txBody>
          <a:bodyPr wrap="square" rtlCol="0">
            <a:spAutoFit/>
          </a:bodyPr>
          <a:lstStyle/>
          <a:p>
            <a:r>
              <a:rPr lang="en-US" altLang="zh-CN" sz="2400" b="1" dirty="0">
                <a:solidFill>
                  <a:srgbClr val="C00000"/>
                </a:solidFill>
                <a:latin typeface="Times New Roman" panose="02020603050405020304" pitchFamily="18" charset="0"/>
                <a:cs typeface="Times New Roman" panose="02020603050405020304" pitchFamily="18" charset="0"/>
              </a:rPr>
              <a:t>connection/ association</a:t>
            </a:r>
            <a:endParaRPr lang="zh-CN" altLang="en-US" sz="2400" dirty="0">
              <a:solidFill>
                <a:srgbClr val="C00000"/>
              </a:solidFill>
            </a:endParaRPr>
          </a:p>
        </p:txBody>
      </p:sp>
      <p:pic>
        <p:nvPicPr>
          <p:cNvPr id="6" name="图片 5"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461290" y="738645"/>
            <a:ext cx="10929258" cy="1323439"/>
          </a:xfrm>
          <a:prstGeom prst="rect">
            <a:avLst/>
          </a:prstGeom>
          <a:noFill/>
        </p:spPr>
        <p:txBody>
          <a:bodyPr wrap="square" rtlCol="0">
            <a:spAutoFit/>
          </a:bodyPr>
          <a:lstStyle/>
          <a:p>
            <a:r>
              <a:rPr lang="en-US" altLang="zh-CN" sz="2800" dirty="0" smtClean="0">
                <a:latin typeface="Times New Roman" panose="02020603050405020304" pitchFamily="18" charset="0"/>
                <a:cs typeface="Times New Roman" panose="02020603050405020304" pitchFamily="18" charset="0"/>
              </a:rPr>
              <a:t> </a:t>
            </a:r>
            <a:r>
              <a:rPr lang="en-US" altLang="zh-CN" sz="2600" dirty="0" smtClean="0">
                <a:latin typeface="Times New Roman" panose="02020603050405020304" pitchFamily="18" charset="0"/>
                <a:cs typeface="Times New Roman" panose="02020603050405020304" pitchFamily="18" charset="0"/>
              </a:rPr>
              <a:t>①That </a:t>
            </a:r>
            <a:r>
              <a:rPr lang="en-US" altLang="zh-CN" sz="2600" dirty="0">
                <a:latin typeface="Times New Roman" panose="02020603050405020304" pitchFamily="18" charset="0"/>
                <a:cs typeface="Times New Roman" panose="02020603050405020304" pitchFamily="18" charset="0"/>
              </a:rPr>
              <a:t>means we end up inside our own little bubbles, no longer coming across new ideas. </a:t>
            </a:r>
            <a:r>
              <a:rPr lang="en-US" altLang="zh-CN" sz="2600" dirty="0" smtClean="0">
                <a:latin typeface="Times New Roman" panose="02020603050405020304" pitchFamily="18" charset="0"/>
                <a:cs typeface="Times New Roman" panose="02020603050405020304" pitchFamily="18" charset="0"/>
              </a:rPr>
              <a:t>②Perhaps </a:t>
            </a:r>
            <a:r>
              <a:rPr lang="en-US" altLang="zh-CN" sz="2600" dirty="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a:t>
            </a:r>
            <a:r>
              <a:rPr lang="en-US" altLang="zh-CN" sz="2600" dirty="0" smtClean="0">
                <a:solidFill>
                  <a:srgbClr val="0000FF"/>
                </a:solidFill>
                <a:latin typeface="Times New Roman" panose="02020603050405020304" pitchFamily="18" charset="0"/>
                <a:cs typeface="Times New Roman" panose="02020603050405020304" pitchFamily="18" charset="0"/>
              </a:rPr>
              <a:t>tools </a:t>
            </a:r>
            <a:r>
              <a:rPr lang="en-US" altLang="zh-CN" sz="2600" dirty="0">
                <a:solidFill>
                  <a:srgbClr val="0000FF"/>
                </a:solidFill>
                <a:latin typeface="Times New Roman" panose="02020603050405020304" pitchFamily="18" charset="0"/>
                <a:cs typeface="Times New Roman" panose="02020603050405020304" pitchFamily="18" charset="0"/>
              </a:rPr>
              <a:t>of our age.</a:t>
            </a:r>
            <a:endParaRPr lang="zh-CN" altLang="zh-CN" sz="2600" dirty="0">
              <a:solidFill>
                <a:srgbClr val="0000FF"/>
              </a:solidFill>
              <a:latin typeface="Times New Roman" panose="02020603050405020304" pitchFamily="18" charset="0"/>
              <a:cs typeface="Times New Roman" panose="02020603050405020304" pitchFamily="18" charset="0"/>
            </a:endParaRPr>
          </a:p>
        </p:txBody>
      </p:sp>
      <p:sp>
        <p:nvSpPr>
          <p:cNvPr id="3" name="矩形 2"/>
          <p:cNvSpPr/>
          <p:nvPr/>
        </p:nvSpPr>
        <p:spPr>
          <a:xfrm>
            <a:off x="165463" y="4296796"/>
            <a:ext cx="11897228" cy="492443"/>
          </a:xfrm>
          <a:prstGeom prst="rect">
            <a:avLst/>
          </a:prstGeom>
        </p:spPr>
        <p:txBody>
          <a:bodyPr wrap="square">
            <a:spAutoFit/>
          </a:bodyPr>
          <a:lstStyle/>
          <a:p>
            <a:r>
              <a:rPr lang="en-US" altLang="zh-CN" sz="2600" b="1" dirty="0" smtClean="0">
                <a:latin typeface="Times New Roman" panose="02020603050405020304" pitchFamily="18" charset="0"/>
                <a:cs typeface="Times New Roman" panose="02020603050405020304" pitchFamily="18" charset="0"/>
              </a:rPr>
              <a:t>To __________________________ </a:t>
            </a:r>
            <a:r>
              <a:rPr lang="en-US" altLang="zh-CN" sz="2600" b="1" dirty="0">
                <a:latin typeface="Times New Roman" panose="02020603050405020304" pitchFamily="18" charset="0"/>
                <a:cs typeface="Times New Roman" panose="02020603050405020304" pitchFamily="18" charset="0"/>
              </a:rPr>
              <a:t>curiosity, </a:t>
            </a:r>
            <a:r>
              <a:rPr lang="en-US" altLang="zh-CN" sz="2600" b="1" dirty="0" smtClean="0">
                <a:latin typeface="Times New Roman" panose="02020603050405020304" pitchFamily="18" charset="0"/>
                <a:cs typeface="Times New Roman" panose="02020603050405020304" pitchFamily="18" charset="0"/>
              </a:rPr>
              <a:t>we should </a:t>
            </a:r>
            <a:r>
              <a:rPr lang="en-US" altLang="zh-CN" sz="2600" b="1" dirty="0">
                <a:latin typeface="Times New Roman" panose="02020603050405020304" pitchFamily="18" charset="0"/>
                <a:cs typeface="Times New Roman" panose="02020603050405020304" pitchFamily="18" charset="0"/>
              </a:rPr>
              <a:t>depend </a:t>
            </a:r>
            <a:r>
              <a:rPr lang="en-US" altLang="zh-CN" sz="2600" b="1" dirty="0" smtClean="0">
                <a:latin typeface="Times New Roman" panose="02020603050405020304" pitchFamily="18" charset="0"/>
                <a:cs typeface="Times New Roman" panose="02020603050405020304" pitchFamily="18" charset="0"/>
              </a:rPr>
              <a:t>less on technology.</a:t>
            </a:r>
            <a:endParaRPr lang="zh-CN" altLang="en-US" sz="2600" b="1" dirty="0"/>
          </a:p>
        </p:txBody>
      </p:sp>
      <p:sp>
        <p:nvSpPr>
          <p:cNvPr id="4" name="圆角矩形 3"/>
          <p:cNvSpPr/>
          <p:nvPr/>
        </p:nvSpPr>
        <p:spPr>
          <a:xfrm>
            <a:off x="165463" y="78377"/>
            <a:ext cx="1561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Para.3</a:t>
            </a:r>
            <a:endParaRPr lang="zh-CN" altLang="en-US" sz="2800" b="1" dirty="0"/>
          </a:p>
        </p:txBody>
      </p:sp>
      <p:graphicFrame>
        <p:nvGraphicFramePr>
          <p:cNvPr id="5" name="表格 4"/>
          <p:cNvGraphicFramePr>
            <a:graphicFrameLocks noGrp="1"/>
          </p:cNvGraphicFramePr>
          <p:nvPr/>
        </p:nvGraphicFramePr>
        <p:xfrm>
          <a:off x="1623515" y="2252089"/>
          <a:ext cx="8604807" cy="1188720"/>
        </p:xfrm>
        <a:graphic>
          <a:graphicData uri="http://schemas.openxmlformats.org/drawingml/2006/table">
            <a:tbl>
              <a:tblPr firstRow="1" bandRow="1">
                <a:tableStyleId>{073A0DAA-6AF3-43AB-8588-CEC1D06C72B9}</a:tableStyleId>
              </a:tblPr>
              <a:tblGrid>
                <a:gridCol w="1193576"/>
                <a:gridCol w="1330036"/>
                <a:gridCol w="6081195"/>
              </a:tblGrid>
              <a:tr h="354330">
                <a:tc>
                  <a:txBody>
                    <a:bodyPr/>
                    <a:lstStyle/>
                    <a:p>
                      <a:r>
                        <a:rPr lang="en-US" altLang="zh-CN" sz="2000" dirty="0" smtClean="0"/>
                        <a:t>Sentence </a:t>
                      </a:r>
                      <a:endParaRPr lang="zh-CN" altLang="en-US" sz="2000" dirty="0"/>
                    </a:p>
                  </a:txBody>
                  <a:tcPr anchor="ctr"/>
                </a:tc>
                <a:tc>
                  <a:txBody>
                    <a:bodyPr/>
                    <a:lstStyle/>
                    <a:p>
                      <a:r>
                        <a:rPr lang="en-US" altLang="zh-CN" sz="2000" dirty="0" smtClean="0"/>
                        <a:t>Function </a:t>
                      </a:r>
                      <a:endParaRPr lang="zh-CN" altLang="en-US" sz="2000" dirty="0"/>
                    </a:p>
                  </a:txBody>
                  <a:tcPr anchor="ctr"/>
                </a:tc>
                <a:tc>
                  <a:txBody>
                    <a:bodyPr/>
                    <a:lstStyle/>
                    <a:p>
                      <a:r>
                        <a:rPr lang="en-US" altLang="zh-CN" sz="2000" dirty="0" smtClean="0"/>
                        <a:t>Keywords</a:t>
                      </a:r>
                      <a:endParaRPr lang="zh-CN" altLang="en-US" sz="2000" dirty="0"/>
                    </a:p>
                  </a:txBody>
                  <a:tcPr anchor="ctr"/>
                </a:tc>
              </a:tr>
              <a:tr h="354330">
                <a:tc>
                  <a:txBody>
                    <a:bodyPr/>
                    <a:lstStyle/>
                    <a:p>
                      <a:r>
                        <a:rPr lang="en-US" altLang="zh-CN" sz="2000" dirty="0" smtClean="0"/>
                        <a:t>S1</a:t>
                      </a:r>
                      <a:endParaRPr lang="zh-CN" altLang="en-US" sz="2000" b="1" dirty="0"/>
                    </a:p>
                  </a:txBody>
                  <a:tcPr anchor="ctr"/>
                </a:tc>
                <a:tc>
                  <a:txBody>
                    <a:bodyPr/>
                    <a:lstStyle/>
                    <a:p>
                      <a:r>
                        <a:rPr lang="zh-CN" altLang="en-US" sz="2000" b="1" dirty="0" smtClean="0"/>
                        <a:t>提出后果</a:t>
                      </a:r>
                      <a:endParaRPr lang="zh-CN" altLang="en-US" sz="2000" b="1" dirty="0"/>
                    </a:p>
                  </a:txBody>
                  <a:tcPr anchor="ctr"/>
                </a:tc>
                <a:tc>
                  <a:txBody>
                    <a:bodyPr/>
                    <a:lstStyle/>
                    <a:p>
                      <a:r>
                        <a:rPr lang="en-US" altLang="zh-CN" sz="2000" b="1" dirty="0" smtClean="0"/>
                        <a:t>/</a:t>
                      </a:r>
                      <a:endParaRPr lang="zh-CN" altLang="en-US" sz="2000" b="1" dirty="0"/>
                    </a:p>
                  </a:txBody>
                  <a:tcPr anchor="ctr"/>
                </a:tc>
              </a:tr>
              <a:tr h="354330">
                <a:tc>
                  <a:txBody>
                    <a:bodyPr/>
                    <a:lstStyle/>
                    <a:p>
                      <a:r>
                        <a:rPr lang="en-US" altLang="zh-CN" sz="2000" dirty="0" smtClean="0"/>
                        <a:t>S2</a:t>
                      </a:r>
                      <a:endParaRPr lang="zh-CN" altLang="en-US" sz="2000" b="1" dirty="0"/>
                    </a:p>
                  </a:txBody>
                  <a:tcPr anchor="ctr"/>
                </a:tc>
                <a:tc>
                  <a:txBody>
                    <a:bodyPr/>
                    <a:lstStyle/>
                    <a:p>
                      <a:r>
                        <a:rPr lang="zh-CN" altLang="en-US" sz="2000" b="1" dirty="0" smtClean="0"/>
                        <a:t>引出结论</a:t>
                      </a:r>
                      <a:endParaRPr lang="zh-CN" altLang="en-US" sz="2000" b="1" dirty="0"/>
                    </a:p>
                  </a:txBody>
                  <a:tcPr anchor="ctr"/>
                </a:tc>
                <a:tc>
                  <a:txBody>
                    <a:bodyPr/>
                    <a:lstStyle/>
                    <a:p>
                      <a:r>
                        <a:rPr lang="en-US" altLang="zh-CN" sz="2000" b="1" dirty="0" smtClean="0"/>
                        <a:t>developing curiosity, rely less on the tech tools </a:t>
                      </a:r>
                      <a:endParaRPr lang="zh-CN" altLang="en-US" sz="2000" b="1" dirty="0"/>
                    </a:p>
                  </a:txBody>
                  <a:tcPr anchor="ctr"/>
                </a:tc>
              </a:tr>
            </a:tbl>
          </a:graphicData>
        </a:graphic>
      </p:graphicFrame>
      <p:sp>
        <p:nvSpPr>
          <p:cNvPr id="6" name="文本框 5"/>
          <p:cNvSpPr txBox="1"/>
          <p:nvPr/>
        </p:nvSpPr>
        <p:spPr>
          <a:xfrm>
            <a:off x="683493" y="4296796"/>
            <a:ext cx="448887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encourage/spark/foster/cultivate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7" name="左大括号 6"/>
          <p:cNvSpPr/>
          <p:nvPr/>
        </p:nvSpPr>
        <p:spPr>
          <a:xfrm>
            <a:off x="6114077" y="4622576"/>
            <a:ext cx="369455" cy="1750515"/>
          </a:xfrm>
          <a:prstGeom prst="leftBrace">
            <a:avLst>
              <a:gd name="adj1" fmla="val 23333"/>
              <a:gd name="adj2" fmla="val 27193"/>
            </a:avLst>
          </a:prstGeom>
          <a:ln w="38100">
            <a:solidFill>
              <a:srgbClr val="0066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文本框 7"/>
          <p:cNvSpPr txBox="1"/>
          <p:nvPr/>
        </p:nvSpPr>
        <p:spPr>
          <a:xfrm>
            <a:off x="6391168" y="4979243"/>
            <a:ext cx="5440614" cy="830997"/>
          </a:xfrm>
          <a:prstGeom prst="rect">
            <a:avLst/>
          </a:prstGeom>
          <a:noFill/>
        </p:spPr>
        <p:txBody>
          <a:bodyPr wrap="square" rtlCol="0">
            <a:spAutoFit/>
          </a:bodyPr>
          <a:lstStyle/>
          <a:p>
            <a:r>
              <a:rPr lang="en-US" altLang="zh-CN" sz="2400" b="1" dirty="0" smtClean="0">
                <a:latin typeface="Times New Roman" panose="02020603050405020304" pitchFamily="18" charset="0"/>
                <a:cs typeface="Times New Roman" panose="02020603050405020304" pitchFamily="18" charset="0"/>
              </a:rPr>
              <a:t>we should _________ our dependence on technology. </a:t>
            </a:r>
            <a:endParaRPr lang="zh-CN" altLang="en-US" sz="2400" b="1" dirty="0">
              <a:latin typeface="Times New Roman" panose="02020603050405020304" pitchFamily="18" charset="0"/>
              <a:cs typeface="Times New Roman" panose="02020603050405020304" pitchFamily="18" charset="0"/>
            </a:endParaRPr>
          </a:p>
        </p:txBody>
      </p:sp>
      <p:sp>
        <p:nvSpPr>
          <p:cNvPr id="9" name="文本框 8"/>
          <p:cNvSpPr txBox="1"/>
          <p:nvPr/>
        </p:nvSpPr>
        <p:spPr>
          <a:xfrm>
            <a:off x="6418878" y="6027003"/>
            <a:ext cx="5708468" cy="830997"/>
          </a:xfrm>
          <a:prstGeom prst="rect">
            <a:avLst/>
          </a:prstGeom>
          <a:noFill/>
        </p:spPr>
        <p:txBody>
          <a:bodyPr wrap="square" rtlCol="0">
            <a:spAutoFit/>
          </a:bodyPr>
          <a:lstStyle/>
          <a:p>
            <a:r>
              <a:rPr lang="en-US" altLang="zh-CN" sz="2400" b="1" dirty="0" smtClean="0">
                <a:latin typeface="Times New Roman" panose="02020603050405020304" pitchFamily="18" charset="0"/>
                <a:cs typeface="Times New Roman" panose="02020603050405020304" pitchFamily="18" charset="0"/>
              </a:rPr>
              <a:t>we should _________our time no technology. </a:t>
            </a:r>
            <a:endParaRPr lang="zh-CN" altLang="en-US" sz="2400" b="1" dirty="0">
              <a:latin typeface="Times New Roman" panose="02020603050405020304" pitchFamily="18" charset="0"/>
              <a:cs typeface="Times New Roman" panose="02020603050405020304" pitchFamily="18" charset="0"/>
            </a:endParaRPr>
          </a:p>
        </p:txBody>
      </p:sp>
      <p:sp>
        <p:nvSpPr>
          <p:cNvPr id="10" name="文本框 9"/>
          <p:cNvSpPr txBox="1"/>
          <p:nvPr/>
        </p:nvSpPr>
        <p:spPr>
          <a:xfrm>
            <a:off x="7947497" y="4933076"/>
            <a:ext cx="135794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reduce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11" name="文本框 10"/>
          <p:cNvSpPr txBox="1"/>
          <p:nvPr/>
        </p:nvSpPr>
        <p:spPr>
          <a:xfrm>
            <a:off x="8063150" y="6027003"/>
            <a:ext cx="1043906"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lessen</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animBg="1"/>
      <p:bldP spid="8" grpId="0"/>
      <p:bldP spid="9" grpId="0"/>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矩形 2"/>
          <p:cNvSpPr/>
          <p:nvPr/>
        </p:nvSpPr>
        <p:spPr>
          <a:xfrm>
            <a:off x="2297948" y="721105"/>
            <a:ext cx="8000595"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Para.1 As is reveled in research, curiosity </a:t>
            </a:r>
            <a:r>
              <a:rPr lang="en-US" altLang="zh-CN" sz="2000" dirty="0">
                <a:latin typeface="Times New Roman" panose="02020603050405020304" pitchFamily="18" charset="0"/>
                <a:cs typeface="Times New Roman" panose="02020603050405020304" pitchFamily="18" charset="0"/>
              </a:rPr>
              <a:t>has a positive effect on students’ academic performance. </a:t>
            </a:r>
            <a:endParaRPr lang="zh-CN" altLang="en-US" sz="2000" dirty="0">
              <a:latin typeface="Times New Roman" panose="02020603050405020304" pitchFamily="18" charset="0"/>
              <a:cs typeface="Times New Roman" panose="02020603050405020304" pitchFamily="18" charset="0"/>
            </a:endParaRPr>
          </a:p>
        </p:txBody>
      </p:sp>
      <p:sp>
        <p:nvSpPr>
          <p:cNvPr id="4" name="矩形 3"/>
          <p:cNvSpPr/>
          <p:nvPr/>
        </p:nvSpPr>
        <p:spPr>
          <a:xfrm>
            <a:off x="2297948" y="1964483"/>
            <a:ext cx="7862051"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2 Curiosity </a:t>
            </a:r>
            <a:r>
              <a:rPr lang="en-US" altLang="zh-CN" sz="2000" dirty="0">
                <a:latin typeface="Times New Roman" panose="02020603050405020304" pitchFamily="18" charset="0"/>
                <a:cs typeface="Times New Roman" panose="02020603050405020304" pitchFamily="18" charset="0"/>
              </a:rPr>
              <a:t>can </a:t>
            </a:r>
            <a:r>
              <a:rPr lang="en-US" altLang="zh-CN" sz="2000" dirty="0" smtClean="0">
                <a:latin typeface="Times New Roman" panose="02020603050405020304" pitchFamily="18" charset="0"/>
                <a:cs typeface="Times New Roman" panose="02020603050405020304" pitchFamily="18" charset="0"/>
              </a:rPr>
              <a:t>motive </a:t>
            </a:r>
            <a:r>
              <a:rPr lang="en-US" altLang="zh-CN" sz="2000" dirty="0">
                <a:latin typeface="Times New Roman" panose="02020603050405020304" pitchFamily="18" charset="0"/>
                <a:cs typeface="Times New Roman" panose="02020603050405020304" pitchFamily="18" charset="0"/>
              </a:rPr>
              <a:t>us to make </a:t>
            </a:r>
            <a:r>
              <a:rPr lang="en-US" altLang="zh-CN" sz="2000" dirty="0" smtClean="0">
                <a:latin typeface="Times New Roman" panose="02020603050405020304" pitchFamily="18" charset="0"/>
                <a:cs typeface="Times New Roman" panose="02020603050405020304" pitchFamily="18" charset="0"/>
              </a:rPr>
              <a:t>scientific discoveries</a:t>
            </a:r>
            <a:r>
              <a:rPr lang="en-US" altLang="zh-CN" sz="2000" dirty="0">
                <a:latin typeface="Times New Roman" panose="02020603050405020304" pitchFamily="18" charset="0"/>
                <a:cs typeface="Times New Roman" panose="02020603050405020304" pitchFamily="18" charset="0"/>
              </a:rPr>
              <a:t>, thus benefitting </a:t>
            </a:r>
            <a:r>
              <a:rPr lang="en-US" altLang="zh-CN" sz="2000" dirty="0" smtClean="0">
                <a:latin typeface="Times New Roman" panose="02020603050405020304" pitchFamily="18" charset="0"/>
                <a:cs typeface="Times New Roman" panose="02020603050405020304" pitchFamily="18" charset="0"/>
              </a:rPr>
              <a:t>human beings.</a:t>
            </a:r>
            <a:endParaRPr lang="en-US" altLang="zh-CN" sz="2000" dirty="0">
              <a:latin typeface="Times New Roman" panose="02020603050405020304" pitchFamily="18" charset="0"/>
              <a:cs typeface="Times New Roman" panose="02020603050405020304" pitchFamily="18" charset="0"/>
            </a:endParaRPr>
          </a:p>
        </p:txBody>
      </p:sp>
      <p:sp>
        <p:nvSpPr>
          <p:cNvPr id="5" name="矩形 4"/>
          <p:cNvSpPr/>
          <p:nvPr/>
        </p:nvSpPr>
        <p:spPr>
          <a:xfrm>
            <a:off x="4579331" y="3100397"/>
            <a:ext cx="6310342" cy="1015663"/>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3 Curiosity </a:t>
            </a:r>
            <a:r>
              <a:rPr lang="en-US" altLang="zh-CN" sz="2000" dirty="0">
                <a:latin typeface="Times New Roman" panose="02020603050405020304" pitchFamily="18" charset="0"/>
                <a:cs typeface="Times New Roman" panose="02020603050405020304" pitchFamily="18" charset="0"/>
              </a:rPr>
              <a:t>is gradually shrinking because we depend </a:t>
            </a:r>
            <a:r>
              <a:rPr lang="en-US" altLang="zh-CN" sz="2000" dirty="0" smtClean="0">
                <a:latin typeface="Times New Roman" panose="02020603050405020304" pitchFamily="18" charset="0"/>
                <a:cs typeface="Times New Roman" panose="02020603050405020304" pitchFamily="18" charset="0"/>
              </a:rPr>
              <a:t>so excessively on </a:t>
            </a:r>
            <a:r>
              <a:rPr lang="en-US" altLang="zh-CN" sz="2000" dirty="0">
                <a:latin typeface="Times New Roman" panose="02020603050405020304" pitchFamily="18" charset="0"/>
                <a:cs typeface="Times New Roman" panose="02020603050405020304" pitchFamily="18" charset="0"/>
              </a:rPr>
              <a:t>the advanced technology that we lose the ability/capability to think deeply.</a:t>
            </a:r>
            <a:endParaRPr lang="en-US" altLang="zh-CN" sz="2000" dirty="0">
              <a:latin typeface="Times New Roman" panose="02020603050405020304" pitchFamily="18" charset="0"/>
              <a:cs typeface="Times New Roman" panose="02020603050405020304" pitchFamily="18" charset="0"/>
            </a:endParaRPr>
          </a:p>
        </p:txBody>
      </p:sp>
      <p:sp>
        <p:nvSpPr>
          <p:cNvPr id="7" name="矩形 6"/>
          <p:cNvSpPr/>
          <p:nvPr/>
        </p:nvSpPr>
        <p:spPr>
          <a:xfrm>
            <a:off x="4579331" y="4610290"/>
            <a:ext cx="6670767" cy="707886"/>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4 The </a:t>
            </a:r>
            <a:r>
              <a:rPr lang="en-US" altLang="zh-CN" sz="2000" dirty="0">
                <a:latin typeface="Times New Roman" panose="02020603050405020304" pitchFamily="18" charset="0"/>
                <a:cs typeface="Times New Roman" panose="02020603050405020304" pitchFamily="18" charset="0"/>
              </a:rPr>
              <a:t>close </a:t>
            </a:r>
            <a:r>
              <a:rPr lang="en-US" altLang="zh-CN" sz="2000" dirty="0" smtClean="0">
                <a:latin typeface="Times New Roman" panose="02020603050405020304" pitchFamily="18" charset="0"/>
                <a:cs typeface="Times New Roman" panose="02020603050405020304" pitchFamily="18" charset="0"/>
              </a:rPr>
              <a:t>connection with </a:t>
            </a:r>
            <a:r>
              <a:rPr lang="en-US" altLang="zh-CN" sz="2000" dirty="0">
                <a:latin typeface="Times New Roman" panose="02020603050405020304" pitchFamily="18" charset="0"/>
                <a:cs typeface="Times New Roman" panose="02020603050405020304" pitchFamily="18" charset="0"/>
              </a:rPr>
              <a:t>technology makes us accept people’s virtual images instead of contacting further. </a:t>
            </a:r>
            <a:endParaRPr lang="zh-CN" altLang="en-US" sz="2000" dirty="0">
              <a:latin typeface="Times New Roman" panose="02020603050405020304" pitchFamily="18" charset="0"/>
              <a:cs typeface="Times New Roman" panose="02020603050405020304" pitchFamily="18" charset="0"/>
            </a:endParaRPr>
          </a:p>
        </p:txBody>
      </p:sp>
      <p:sp>
        <p:nvSpPr>
          <p:cNvPr id="8" name="矩形 7"/>
          <p:cNvSpPr/>
          <p:nvPr/>
        </p:nvSpPr>
        <p:spPr>
          <a:xfrm>
            <a:off x="2393565" y="6000604"/>
            <a:ext cx="8209780" cy="400110"/>
          </a:xfrm>
          <a:prstGeom prst="rect">
            <a:avLst/>
          </a:prstGeom>
        </p:spPr>
        <p:txBody>
          <a:bodyPr wrap="square">
            <a:spAutoFit/>
          </a:bodyPr>
          <a:lstStyle/>
          <a:p>
            <a:r>
              <a:rPr lang="en-US" altLang="zh-CN" sz="2000" dirty="0" smtClean="0">
                <a:latin typeface="Times New Roman" panose="02020603050405020304" pitchFamily="18" charset="0"/>
                <a:cs typeface="Times New Roman" panose="02020603050405020304" pitchFamily="18" charset="0"/>
              </a:rPr>
              <a:t>Para. 5 To spark curiosity</a:t>
            </a:r>
            <a:r>
              <a:rPr lang="en-US" altLang="zh-CN" sz="2000" dirty="0">
                <a:latin typeface="Times New Roman" panose="02020603050405020304" pitchFamily="18" charset="0"/>
                <a:cs typeface="Times New Roman" panose="02020603050405020304" pitchFamily="18" charset="0"/>
              </a:rPr>
              <a:t>, we should </a:t>
            </a:r>
            <a:r>
              <a:rPr lang="en-US" altLang="zh-CN" sz="2000" dirty="0" smtClean="0">
                <a:latin typeface="Times New Roman" panose="02020603050405020304" pitchFamily="18" charset="0"/>
                <a:cs typeface="Times New Roman" panose="02020603050405020304" pitchFamily="18" charset="0"/>
              </a:rPr>
              <a:t>reduce our dependence on </a:t>
            </a:r>
            <a:r>
              <a:rPr lang="en-US" altLang="zh-CN" sz="2000" dirty="0">
                <a:latin typeface="Times New Roman" panose="02020603050405020304" pitchFamily="18" charset="0"/>
                <a:cs typeface="Times New Roman" panose="02020603050405020304" pitchFamily="18" charset="0"/>
              </a:rPr>
              <a:t>technology.</a:t>
            </a:r>
            <a:endParaRPr lang="zh-CN" altLang="en-US" sz="2000" dirty="0">
              <a:latin typeface="Times New Roman" panose="02020603050405020304" pitchFamily="18" charset="0"/>
              <a:cs typeface="Times New Roman" panose="02020603050405020304" pitchFamily="18" charset="0"/>
            </a:endParaRPr>
          </a:p>
        </p:txBody>
      </p:sp>
      <p:sp>
        <p:nvSpPr>
          <p:cNvPr id="9" name="圆角矩形 8"/>
          <p:cNvSpPr/>
          <p:nvPr/>
        </p:nvSpPr>
        <p:spPr>
          <a:xfrm>
            <a:off x="461223" y="816354"/>
            <a:ext cx="1413559"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Benefit1 </a:t>
            </a:r>
            <a:endParaRPr lang="zh-CN" altLang="en-US" sz="2400" b="1" dirty="0">
              <a:solidFill>
                <a:srgbClr val="0000FF"/>
              </a:solidFill>
            </a:endParaRPr>
          </a:p>
        </p:txBody>
      </p:sp>
      <p:sp>
        <p:nvSpPr>
          <p:cNvPr id="10" name="圆角矩形 9"/>
          <p:cNvSpPr/>
          <p:nvPr/>
        </p:nvSpPr>
        <p:spPr>
          <a:xfrm>
            <a:off x="461223" y="1983794"/>
            <a:ext cx="1413559"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Benefit2 </a:t>
            </a:r>
            <a:endParaRPr lang="zh-CN" altLang="en-US" sz="2400" b="1" dirty="0">
              <a:solidFill>
                <a:srgbClr val="0000FF"/>
              </a:solidFill>
            </a:endParaRPr>
          </a:p>
        </p:txBody>
      </p:sp>
      <p:sp>
        <p:nvSpPr>
          <p:cNvPr id="11" name="圆角矩形 10"/>
          <p:cNvSpPr/>
          <p:nvPr/>
        </p:nvSpPr>
        <p:spPr>
          <a:xfrm>
            <a:off x="461223" y="3752511"/>
            <a:ext cx="1413559" cy="50442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Problem</a:t>
            </a:r>
            <a:endParaRPr lang="zh-CN" altLang="en-US" sz="2400" b="1" dirty="0">
              <a:solidFill>
                <a:srgbClr val="0000FF"/>
              </a:solidFill>
            </a:endParaRPr>
          </a:p>
        </p:txBody>
      </p:sp>
      <p:sp>
        <p:nvSpPr>
          <p:cNvPr id="12" name="圆角矩形 11"/>
          <p:cNvSpPr/>
          <p:nvPr/>
        </p:nvSpPr>
        <p:spPr>
          <a:xfrm>
            <a:off x="2613891" y="3355599"/>
            <a:ext cx="1394691" cy="437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1</a:t>
            </a:r>
            <a:endParaRPr lang="zh-CN" altLang="en-US" sz="2400" b="1" dirty="0">
              <a:solidFill>
                <a:schemeClr val="tx1"/>
              </a:solidFill>
            </a:endParaRPr>
          </a:p>
        </p:txBody>
      </p:sp>
      <p:sp>
        <p:nvSpPr>
          <p:cNvPr id="13" name="圆角矩形 12"/>
          <p:cNvSpPr/>
          <p:nvPr/>
        </p:nvSpPr>
        <p:spPr>
          <a:xfrm>
            <a:off x="2613891" y="4745476"/>
            <a:ext cx="1394691" cy="43751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2</a:t>
            </a:r>
            <a:endParaRPr lang="zh-CN" altLang="en-US" sz="2400" b="1" dirty="0">
              <a:solidFill>
                <a:schemeClr val="tx1"/>
              </a:solidFill>
            </a:endParaRPr>
          </a:p>
        </p:txBody>
      </p:sp>
      <p:sp>
        <p:nvSpPr>
          <p:cNvPr id="14" name="圆角矩形 13"/>
          <p:cNvSpPr/>
          <p:nvPr/>
        </p:nvSpPr>
        <p:spPr>
          <a:xfrm>
            <a:off x="461223" y="5916238"/>
            <a:ext cx="1413559" cy="463349"/>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0000FF"/>
                </a:solidFill>
              </a:rPr>
              <a:t>Solution</a:t>
            </a:r>
            <a:r>
              <a:rPr lang="en-US" altLang="zh-CN" sz="2400" b="1" dirty="0" smtClean="0">
                <a:solidFill>
                  <a:srgbClr val="FF0000"/>
                </a:solidFill>
              </a:rPr>
              <a:t> </a:t>
            </a:r>
            <a:endParaRPr lang="zh-CN" altLang="en-US" sz="2400" b="1" dirty="0">
              <a:solidFill>
                <a:srgbClr val="FF0000"/>
              </a:solidFill>
            </a:endParaRPr>
          </a:p>
        </p:txBody>
      </p:sp>
      <p:sp>
        <p:nvSpPr>
          <p:cNvPr id="15" name="下箭头 14"/>
          <p:cNvSpPr/>
          <p:nvPr/>
        </p:nvSpPr>
        <p:spPr>
          <a:xfrm>
            <a:off x="831272" y="1356907"/>
            <a:ext cx="480291" cy="6075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2706254" y="1483733"/>
            <a:ext cx="3084946"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Meanwhile/Besides, it can </a:t>
            </a:r>
            <a:endParaRPr lang="zh-CN" altLang="en-US" sz="2000" b="1" dirty="0">
              <a:latin typeface="Times New Roman" panose="02020603050405020304" pitchFamily="18" charset="0"/>
              <a:cs typeface="Times New Roman" panose="02020603050405020304" pitchFamily="18" charset="0"/>
            </a:endParaRPr>
          </a:p>
        </p:txBody>
      </p:sp>
      <p:sp>
        <p:nvSpPr>
          <p:cNvPr id="17" name="文本框 16"/>
          <p:cNvSpPr txBox="1"/>
          <p:nvPr/>
        </p:nvSpPr>
        <p:spPr>
          <a:xfrm>
            <a:off x="3112654" y="1944943"/>
            <a:ext cx="1339273"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It can also</a:t>
            </a:r>
            <a:endParaRPr lang="zh-CN" altLang="en-US" sz="2000" b="1" dirty="0">
              <a:latin typeface="Times New Roman" panose="02020603050405020304" pitchFamily="18" charset="0"/>
              <a:cs typeface="Times New Roman" panose="02020603050405020304" pitchFamily="18" charset="0"/>
            </a:endParaRPr>
          </a:p>
        </p:txBody>
      </p:sp>
      <p:sp>
        <p:nvSpPr>
          <p:cNvPr id="18" name="下箭头 17"/>
          <p:cNvSpPr/>
          <p:nvPr/>
        </p:nvSpPr>
        <p:spPr>
          <a:xfrm>
            <a:off x="831271" y="2493168"/>
            <a:ext cx="480291" cy="12593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左大括号 18"/>
          <p:cNvSpPr/>
          <p:nvPr/>
        </p:nvSpPr>
        <p:spPr>
          <a:xfrm>
            <a:off x="2003731" y="3516501"/>
            <a:ext cx="482198" cy="1327488"/>
          </a:xfrm>
          <a:prstGeom prst="leftBrace">
            <a:avLst>
              <a:gd name="adj1" fmla="val 33234"/>
              <a:gd name="adj2" fmla="val 50000"/>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2" name="圆角矩形标注 21"/>
          <p:cNvSpPr/>
          <p:nvPr/>
        </p:nvSpPr>
        <p:spPr>
          <a:xfrm>
            <a:off x="5260008" y="2538650"/>
            <a:ext cx="1378527" cy="475333"/>
          </a:xfrm>
          <a:prstGeom prst="wedgeRoundRectCallout">
            <a:avLst>
              <a:gd name="adj1" fmla="val -40152"/>
              <a:gd name="adj2" fmla="val 111926"/>
              <a:gd name="adj3" fmla="val 1666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5368534" y="2547048"/>
            <a:ext cx="1270001" cy="400110"/>
          </a:xfrm>
          <a:prstGeom prst="rect">
            <a:avLst/>
          </a:prstGeom>
          <a:solidFill>
            <a:schemeClr val="accent2">
              <a:lumMod val="60000"/>
              <a:lumOff val="40000"/>
            </a:schemeClr>
          </a:solidFill>
        </p:spPr>
        <p:txBody>
          <a:bodyPr wrap="square" rtlCol="0">
            <a:spAutoFit/>
          </a:bodyPr>
          <a:lstStyle/>
          <a:p>
            <a:r>
              <a:rPr lang="en-US" altLang="zh-CN" sz="2000" b="1" dirty="0" smtClean="0">
                <a:latin typeface="Times New Roman" panose="02020603050405020304" pitchFamily="18" charset="0"/>
                <a:cs typeface="Times New Roman" panose="02020603050405020304" pitchFamily="18" charset="0"/>
              </a:rPr>
              <a:t>However, </a:t>
            </a:r>
            <a:endParaRPr lang="zh-CN" altLang="en-US" sz="2000" b="1" dirty="0">
              <a:latin typeface="Times New Roman" panose="02020603050405020304" pitchFamily="18" charset="0"/>
              <a:cs typeface="Times New Roman" panose="02020603050405020304" pitchFamily="18" charset="0"/>
            </a:endParaRPr>
          </a:p>
        </p:txBody>
      </p:sp>
      <p:sp>
        <p:nvSpPr>
          <p:cNvPr id="25" name="圆角矩形 24"/>
          <p:cNvSpPr/>
          <p:nvPr/>
        </p:nvSpPr>
        <p:spPr>
          <a:xfrm>
            <a:off x="4339289" y="2759551"/>
            <a:ext cx="6790425" cy="29393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a:solidFill>
                  <a:schemeClr val="tx1"/>
                </a:solidFill>
                <a:latin typeface="Times New Roman" panose="02020603050405020304" pitchFamily="18" charset="0"/>
                <a:cs typeface="Times New Roman" panose="02020603050405020304" pitchFamily="18" charset="0"/>
              </a:rPr>
              <a:t>However, curiosity is gradually shrinking because we depend so excessively on the advanced technology that we lose the capability to think deeply and we start to accept people’s virtual images instead of contacting further. </a:t>
            </a:r>
            <a:endParaRPr lang="en-US" altLang="zh-CN" sz="2800" dirty="0">
              <a:solidFill>
                <a:schemeClr val="tx1"/>
              </a:solidFill>
              <a:latin typeface="Times New Roman" panose="02020603050405020304" pitchFamily="18" charset="0"/>
              <a:cs typeface="Times New Roman" panose="02020603050405020304" pitchFamily="18" charset="0"/>
            </a:endParaRPr>
          </a:p>
        </p:txBody>
      </p:sp>
      <p:sp>
        <p:nvSpPr>
          <p:cNvPr id="26" name="下箭头 25"/>
          <p:cNvSpPr/>
          <p:nvPr/>
        </p:nvSpPr>
        <p:spPr>
          <a:xfrm>
            <a:off x="831270" y="4276245"/>
            <a:ext cx="480291" cy="16186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圆角矩形标注 26"/>
          <p:cNvSpPr/>
          <p:nvPr/>
        </p:nvSpPr>
        <p:spPr>
          <a:xfrm>
            <a:off x="2749650" y="5433821"/>
            <a:ext cx="2517863" cy="586322"/>
          </a:xfrm>
          <a:prstGeom prst="wedgeRoundRectCallout">
            <a:avLst>
              <a:gd name="adj1" fmla="val -31978"/>
              <a:gd name="adj2" fmla="val 77754"/>
              <a:gd name="adj3" fmla="val 16667"/>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dirty="0" smtClean="0">
                <a:solidFill>
                  <a:schemeClr val="tx1"/>
                </a:solidFill>
                <a:latin typeface="Times New Roman" panose="02020603050405020304" pitchFamily="18" charset="0"/>
                <a:cs typeface="Times New Roman" panose="02020603050405020304" pitchFamily="18" charset="0"/>
              </a:rPr>
              <a:t>Therefore/Hence/Thus  </a:t>
            </a:r>
            <a:endParaRPr lang="zh-CN" altLang="en-US" b="1" dirty="0">
              <a:solidFill>
                <a:schemeClr val="tx1"/>
              </a:solidFill>
              <a:latin typeface="Times New Roman" panose="02020603050405020304" pitchFamily="18" charset="0"/>
              <a:cs typeface="Times New Roman" panose="02020603050405020304" pitchFamily="18" charset="0"/>
            </a:endParaRPr>
          </a:p>
        </p:txBody>
      </p:sp>
      <p:sp>
        <p:nvSpPr>
          <p:cNvPr id="28" name="圆角矩形 27"/>
          <p:cNvSpPr/>
          <p:nvPr/>
        </p:nvSpPr>
        <p:spPr>
          <a:xfrm>
            <a:off x="165463" y="78377"/>
            <a:ext cx="30857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3 coherence </a:t>
            </a:r>
            <a:endParaRPr lang="zh-CN" alt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8" grpId="0" animBg="1"/>
      <p:bldP spid="19" grpId="0" animBg="1"/>
      <p:bldP spid="22" grpId="0" animBg="1"/>
      <p:bldP spid="23"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p:cNvSpPr/>
          <p:nvPr/>
        </p:nvSpPr>
        <p:spPr>
          <a:xfrm>
            <a:off x="1018902" y="1172532"/>
            <a:ext cx="10293532" cy="4401205"/>
          </a:xfrm>
          <a:prstGeom prst="rect">
            <a:avLst/>
          </a:prstGeom>
        </p:spPr>
        <p:txBody>
          <a:bodyPr wrap="square">
            <a:spAutoFit/>
          </a:bodyPr>
          <a:lstStyle/>
          <a:p>
            <a:pPr>
              <a:lnSpc>
                <a:spcPct val="125000"/>
              </a:lnSpc>
            </a:pPr>
            <a:r>
              <a:rPr lang="en-US" altLang="zh-CN" sz="2800" b="1" dirty="0" smtClean="0">
                <a:latin typeface="Times New Roman" panose="02020603050405020304" pitchFamily="18" charset="0"/>
                <a:cs typeface="Times New Roman" panose="02020603050405020304" pitchFamily="18" charset="0"/>
              </a:rPr>
              <a:t>   </a:t>
            </a:r>
            <a:r>
              <a:rPr lang="en-US" altLang="zh-CN" sz="2800" b="1" dirty="0">
                <a:latin typeface="Times New Roman" panose="02020603050405020304" pitchFamily="18" charset="0"/>
                <a:cs typeface="Times New Roman" panose="02020603050405020304" pitchFamily="18" charset="0"/>
              </a:rPr>
              <a:t>As is revealed in research, </a:t>
            </a:r>
            <a:r>
              <a:rPr lang="en-US" altLang="zh-CN" sz="2800" b="1" dirty="0" smtClean="0">
                <a:latin typeface="Times New Roman" panose="02020603050405020304" pitchFamily="18" charset="0"/>
                <a:cs typeface="Times New Roman" panose="02020603050405020304" pitchFamily="18" charset="0"/>
              </a:rPr>
              <a:t>curiosity has a positive effect on students</a:t>
            </a:r>
            <a:r>
              <a:rPr lang="en-US" altLang="zh-CN" sz="2800" b="1" dirty="0">
                <a:latin typeface="Times New Roman" panose="02020603050405020304" pitchFamily="18" charset="0"/>
                <a:cs typeface="Times New Roman" panose="02020603050405020304" pitchFamily="18" charset="0"/>
              </a:rPr>
              <a:t>’ </a:t>
            </a:r>
            <a:r>
              <a:rPr lang="en-US" altLang="zh-CN" sz="2800" b="1" dirty="0" smtClean="0">
                <a:latin typeface="Times New Roman" panose="02020603050405020304" pitchFamily="18" charset="0"/>
                <a:cs typeface="Times New Roman" panose="02020603050405020304" pitchFamily="18" charset="0"/>
              </a:rPr>
              <a:t>academic </a:t>
            </a:r>
            <a:r>
              <a:rPr lang="en-US" altLang="zh-CN" sz="2800" b="1" dirty="0">
                <a:latin typeface="Times New Roman" panose="02020603050405020304" pitchFamily="18" charset="0"/>
                <a:cs typeface="Times New Roman" panose="02020603050405020304" pitchFamily="18" charset="0"/>
              </a:rPr>
              <a:t>performance. I</a:t>
            </a:r>
            <a:r>
              <a:rPr lang="en-US" altLang="zh-CN" sz="2800" b="1" dirty="0" smtClean="0">
                <a:latin typeface="Times New Roman" panose="02020603050405020304" pitchFamily="18" charset="0"/>
                <a:cs typeface="Times New Roman" panose="02020603050405020304" pitchFamily="18" charset="0"/>
              </a:rPr>
              <a:t>t </a:t>
            </a:r>
            <a:r>
              <a:rPr lang="en-US" altLang="zh-CN" sz="2800" b="1" dirty="0">
                <a:latin typeface="Times New Roman" panose="02020603050405020304" pitchFamily="18" charset="0"/>
                <a:cs typeface="Times New Roman" panose="02020603050405020304" pitchFamily="18" charset="0"/>
              </a:rPr>
              <a:t>can </a:t>
            </a:r>
            <a:r>
              <a:rPr lang="en-US" altLang="zh-CN" sz="2800" b="1" dirty="0" smtClean="0">
                <a:latin typeface="Times New Roman" panose="02020603050405020304" pitchFamily="18" charset="0"/>
                <a:cs typeface="Times New Roman" panose="02020603050405020304" pitchFamily="18" charset="0"/>
              </a:rPr>
              <a:t>also motivate us </a:t>
            </a:r>
            <a:r>
              <a:rPr lang="en-US" altLang="zh-CN" sz="2800" b="1" dirty="0">
                <a:latin typeface="Times New Roman" panose="02020603050405020304" pitchFamily="18" charset="0"/>
                <a:cs typeface="Times New Roman" panose="02020603050405020304" pitchFamily="18" charset="0"/>
              </a:rPr>
              <a:t>to make </a:t>
            </a:r>
            <a:r>
              <a:rPr lang="en-US" altLang="zh-CN" sz="2800" b="1" dirty="0" smtClean="0">
                <a:latin typeface="Times New Roman" panose="02020603050405020304" pitchFamily="18" charset="0"/>
                <a:cs typeface="Times New Roman" panose="02020603050405020304" pitchFamily="18" charset="0"/>
              </a:rPr>
              <a:t>scientific </a:t>
            </a:r>
            <a:r>
              <a:rPr lang="en-US" altLang="zh-CN" sz="2800" b="1" dirty="0">
                <a:latin typeface="Times New Roman" panose="02020603050405020304" pitchFamily="18" charset="0"/>
                <a:cs typeface="Times New Roman" panose="02020603050405020304" pitchFamily="18" charset="0"/>
              </a:rPr>
              <a:t>discoveries, thus benefitting </a:t>
            </a:r>
            <a:r>
              <a:rPr lang="en-US" altLang="zh-CN" sz="2800" b="1" dirty="0" smtClean="0">
                <a:latin typeface="Times New Roman" panose="02020603050405020304" pitchFamily="18" charset="0"/>
                <a:cs typeface="Times New Roman" panose="02020603050405020304" pitchFamily="18" charset="0"/>
              </a:rPr>
              <a:t>human beings. </a:t>
            </a:r>
            <a:r>
              <a:rPr lang="en-US" altLang="zh-CN" sz="2800" b="1" dirty="0">
                <a:latin typeface="Times New Roman" panose="02020603050405020304" pitchFamily="18" charset="0"/>
                <a:cs typeface="Times New Roman" panose="02020603050405020304" pitchFamily="18" charset="0"/>
              </a:rPr>
              <a:t>However, curiosity is gradually shrinking because </a:t>
            </a:r>
            <a:r>
              <a:rPr lang="en-US" altLang="zh-CN" sz="2800" b="1" dirty="0" smtClean="0">
                <a:latin typeface="Times New Roman" panose="02020603050405020304" pitchFamily="18" charset="0"/>
                <a:cs typeface="Times New Roman" panose="02020603050405020304" pitchFamily="18" charset="0"/>
              </a:rPr>
              <a:t>we </a:t>
            </a:r>
            <a:r>
              <a:rPr lang="en-US" altLang="zh-CN" sz="2800" b="1" dirty="0">
                <a:latin typeface="Times New Roman" panose="02020603050405020304" pitchFamily="18" charset="0"/>
                <a:cs typeface="Times New Roman" panose="02020603050405020304" pitchFamily="18" charset="0"/>
              </a:rPr>
              <a:t>depend so </a:t>
            </a:r>
            <a:r>
              <a:rPr lang="en-US" altLang="zh-CN" sz="2800" b="1" dirty="0" smtClean="0">
                <a:latin typeface="Times New Roman" panose="02020603050405020304" pitchFamily="18" charset="0"/>
                <a:cs typeface="Times New Roman" panose="02020603050405020304" pitchFamily="18" charset="0"/>
              </a:rPr>
              <a:t>excessively </a:t>
            </a:r>
            <a:r>
              <a:rPr lang="en-US" altLang="zh-CN" sz="2800" b="1" dirty="0">
                <a:latin typeface="Times New Roman" panose="02020603050405020304" pitchFamily="18" charset="0"/>
                <a:cs typeface="Times New Roman" panose="02020603050405020304" pitchFamily="18" charset="0"/>
              </a:rPr>
              <a:t>on </a:t>
            </a:r>
            <a:r>
              <a:rPr lang="en-US" altLang="zh-CN" sz="2800" b="1" dirty="0" smtClean="0">
                <a:latin typeface="Times New Roman" panose="02020603050405020304" pitchFamily="18" charset="0"/>
                <a:cs typeface="Times New Roman" panose="02020603050405020304" pitchFamily="18" charset="0"/>
              </a:rPr>
              <a:t>the advanced technology </a:t>
            </a:r>
            <a:r>
              <a:rPr lang="en-US" altLang="zh-CN" sz="2800" b="1" dirty="0">
                <a:latin typeface="Times New Roman" panose="02020603050405020304" pitchFamily="18" charset="0"/>
                <a:cs typeface="Times New Roman" panose="02020603050405020304" pitchFamily="18" charset="0"/>
              </a:rPr>
              <a:t>that </a:t>
            </a:r>
            <a:r>
              <a:rPr lang="en-US" altLang="zh-CN" sz="2800" b="1" dirty="0" smtClean="0">
                <a:latin typeface="Times New Roman" panose="02020603050405020304" pitchFamily="18" charset="0"/>
                <a:cs typeface="Times New Roman" panose="02020603050405020304" pitchFamily="18" charset="0"/>
              </a:rPr>
              <a:t>we </a:t>
            </a:r>
            <a:r>
              <a:rPr lang="en-US" altLang="zh-CN" sz="2800" b="1" dirty="0">
                <a:latin typeface="Times New Roman" panose="02020603050405020304" pitchFamily="18" charset="0"/>
                <a:cs typeface="Times New Roman" panose="02020603050405020304" pitchFamily="18" charset="0"/>
              </a:rPr>
              <a:t>lose the </a:t>
            </a:r>
            <a:r>
              <a:rPr lang="en-US" altLang="zh-CN" sz="2800" b="1" dirty="0" smtClean="0">
                <a:latin typeface="Times New Roman" panose="02020603050405020304" pitchFamily="18" charset="0"/>
                <a:cs typeface="Times New Roman" panose="02020603050405020304" pitchFamily="18" charset="0"/>
              </a:rPr>
              <a:t>capability </a:t>
            </a:r>
            <a:r>
              <a:rPr lang="en-US" altLang="zh-CN" sz="2800" b="1" dirty="0">
                <a:latin typeface="Times New Roman" panose="02020603050405020304" pitchFamily="18" charset="0"/>
                <a:cs typeface="Times New Roman" panose="02020603050405020304" pitchFamily="18" charset="0"/>
              </a:rPr>
              <a:t>to think deeply and </a:t>
            </a:r>
            <a:r>
              <a:rPr lang="en-US" altLang="zh-CN" sz="2800" b="1" dirty="0" smtClean="0">
                <a:latin typeface="Times New Roman" panose="02020603050405020304" pitchFamily="18" charset="0"/>
                <a:cs typeface="Times New Roman" panose="02020603050405020304" pitchFamily="18" charset="0"/>
              </a:rPr>
              <a:t>we start to accept </a:t>
            </a:r>
            <a:r>
              <a:rPr lang="en-US" altLang="zh-CN" sz="2800" b="1" dirty="0">
                <a:latin typeface="Times New Roman" panose="02020603050405020304" pitchFamily="18" charset="0"/>
                <a:cs typeface="Times New Roman" panose="02020603050405020304" pitchFamily="18" charset="0"/>
              </a:rPr>
              <a:t>others’ virtual images instead of contacting further. Therefore, to </a:t>
            </a:r>
            <a:r>
              <a:rPr lang="en-US" altLang="zh-CN" sz="2800" b="1" dirty="0" smtClean="0">
                <a:latin typeface="Times New Roman" panose="02020603050405020304" pitchFamily="18" charset="0"/>
                <a:cs typeface="Times New Roman" panose="02020603050405020304" pitchFamily="18" charset="0"/>
              </a:rPr>
              <a:t>spark curiosity</a:t>
            </a:r>
            <a:r>
              <a:rPr lang="en-US" altLang="zh-CN" sz="2800" b="1" dirty="0">
                <a:latin typeface="Times New Roman" panose="02020603050405020304" pitchFamily="18" charset="0"/>
                <a:cs typeface="Times New Roman" panose="02020603050405020304" pitchFamily="18" charset="0"/>
              </a:rPr>
              <a:t>, </a:t>
            </a:r>
            <a:r>
              <a:rPr lang="en-US" altLang="zh-CN" sz="2800" b="1" dirty="0" smtClean="0">
                <a:latin typeface="Times New Roman" panose="02020603050405020304" pitchFamily="18" charset="0"/>
                <a:cs typeface="Times New Roman" panose="02020603050405020304" pitchFamily="18" charset="0"/>
              </a:rPr>
              <a:t>we </a:t>
            </a:r>
            <a:r>
              <a:rPr lang="en-US" altLang="zh-CN" sz="2800" b="1" dirty="0">
                <a:latin typeface="Times New Roman" panose="02020603050405020304" pitchFamily="18" charset="0"/>
                <a:cs typeface="Times New Roman" panose="02020603050405020304" pitchFamily="18" charset="0"/>
              </a:rPr>
              <a:t>should </a:t>
            </a:r>
            <a:r>
              <a:rPr lang="en-US" altLang="zh-CN" sz="2800" b="1" dirty="0" smtClean="0">
                <a:latin typeface="Times New Roman" panose="02020603050405020304" pitchFamily="18" charset="0"/>
                <a:cs typeface="Times New Roman" panose="02020603050405020304" pitchFamily="18" charset="0"/>
              </a:rPr>
              <a:t>reduce our dependence on technology.</a:t>
            </a:r>
            <a:endParaRPr lang="en-US" altLang="zh-CN" sz="2800" b="1" dirty="0" smtClean="0">
              <a:latin typeface="Times New Roman" panose="02020603050405020304" pitchFamily="18" charset="0"/>
              <a:cs typeface="Times New Roman" panose="02020603050405020304" pitchFamily="18" charset="0"/>
            </a:endParaRPr>
          </a:p>
        </p:txBody>
      </p:sp>
      <p:sp>
        <p:nvSpPr>
          <p:cNvPr id="3" name="文本框 2"/>
          <p:cNvSpPr txBox="1"/>
          <p:nvPr/>
        </p:nvSpPr>
        <p:spPr>
          <a:xfrm>
            <a:off x="505096" y="278674"/>
            <a:ext cx="4040778" cy="584775"/>
          </a:xfrm>
          <a:prstGeom prst="rect">
            <a:avLst/>
          </a:prstGeom>
          <a:noFill/>
        </p:spPr>
        <p:txBody>
          <a:bodyPr wrap="square" rtlCol="0">
            <a:spAutoFit/>
          </a:bodyPr>
          <a:lstStyle/>
          <a:p>
            <a:r>
              <a:rPr lang="en-US" altLang="zh-CN" sz="3200" b="1" dirty="0" smtClean="0">
                <a:solidFill>
                  <a:srgbClr val="C00000"/>
                </a:solidFill>
              </a:rPr>
              <a:t>One possible version</a:t>
            </a:r>
            <a:endParaRPr lang="zh-CN" altLang="en-US" sz="3200" b="1" dirty="0">
              <a:solidFill>
                <a:srgbClr val="C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图片 205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26126"/>
            <a:ext cx="12192000" cy="6884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文本框 2054"/>
          <p:cNvSpPr txBox="1">
            <a:spLocks noChangeArrowheads="1"/>
          </p:cNvSpPr>
          <p:nvPr/>
        </p:nvSpPr>
        <p:spPr bwMode="auto">
          <a:xfrm>
            <a:off x="3340100" y="595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zh-CN" b="1"/>
          </a:p>
        </p:txBody>
      </p:sp>
      <p:sp>
        <p:nvSpPr>
          <p:cNvPr id="2" name="文本框 1"/>
          <p:cNvSpPr txBox="1"/>
          <p:nvPr/>
        </p:nvSpPr>
        <p:spPr>
          <a:xfrm>
            <a:off x="2351314" y="1948631"/>
            <a:ext cx="7750628" cy="2031325"/>
          </a:xfrm>
          <a:prstGeom prst="rect">
            <a:avLst/>
          </a:prstGeom>
          <a:noFill/>
        </p:spPr>
        <p:txBody>
          <a:bodyPr wrap="square" rtlCol="0">
            <a:spAutoFit/>
          </a:bodyPr>
          <a:lstStyle/>
          <a:p>
            <a:r>
              <a:rPr lang="en-US" altLang="zh-CN" sz="12600" b="1" dirty="0" smtClean="0">
                <a:solidFill>
                  <a:srgbClr val="0070C0"/>
                </a:solidFill>
                <a:latin typeface="华文新魏" panose="02010800040101010101" pitchFamily="2" charset="-122"/>
                <a:ea typeface="华文新魏" panose="02010800040101010101" pitchFamily="2" charset="-122"/>
              </a:rPr>
              <a:t>Thank you!</a:t>
            </a:r>
            <a:endParaRPr lang="zh-CN" altLang="en-US" sz="12600" b="1" dirty="0">
              <a:solidFill>
                <a:srgbClr val="0070C0"/>
              </a:solidFill>
              <a:latin typeface="华文新魏" panose="02010800040101010101" pitchFamily="2" charset="-122"/>
              <a:ea typeface="华文新魏" panose="02010800040101010101" pitchFamily="2" charset="-122"/>
            </a:endParaRPr>
          </a:p>
        </p:txBody>
      </p:sp>
      <p:sp>
        <p:nvSpPr>
          <p:cNvPr id="3" name="矩形 2"/>
          <p:cNvSpPr/>
          <p:nvPr/>
        </p:nvSpPr>
        <p:spPr>
          <a:xfrm>
            <a:off x="1715589" y="5336404"/>
            <a:ext cx="635725" cy="524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图片 205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1" name="文本框 2054"/>
          <p:cNvSpPr txBox="1">
            <a:spLocks noChangeArrowheads="1"/>
          </p:cNvSpPr>
          <p:nvPr/>
        </p:nvSpPr>
        <p:spPr bwMode="auto">
          <a:xfrm>
            <a:off x="3340100" y="59547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zh-CN" b="1"/>
          </a:p>
        </p:txBody>
      </p:sp>
      <p:sp>
        <p:nvSpPr>
          <p:cNvPr id="3" name="矩形 2"/>
          <p:cNvSpPr/>
          <p:nvPr/>
        </p:nvSpPr>
        <p:spPr>
          <a:xfrm>
            <a:off x="1706880" y="5353821"/>
            <a:ext cx="635725" cy="524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2380519"/>
            <a:ext cx="5181600" cy="4419600"/>
          </a:xfrm>
          <a:prstGeom prst="rect">
            <a:avLst/>
          </a:prstGeom>
        </p:spPr>
      </p:pic>
      <p:sp>
        <p:nvSpPr>
          <p:cNvPr id="2" name="文本框 1"/>
          <p:cNvSpPr txBox="1"/>
          <p:nvPr/>
        </p:nvSpPr>
        <p:spPr>
          <a:xfrm>
            <a:off x="2024742" y="1648184"/>
            <a:ext cx="7515498" cy="1015663"/>
          </a:xfrm>
          <a:prstGeom prst="rect">
            <a:avLst/>
          </a:prstGeom>
          <a:noFill/>
        </p:spPr>
        <p:txBody>
          <a:bodyPr wrap="square" rtlCol="0">
            <a:spAutoFit/>
          </a:bodyPr>
          <a:lstStyle/>
          <a:p>
            <a:r>
              <a:rPr lang="en-US" altLang="zh-CN" sz="6000" b="1" dirty="0" smtClean="0">
                <a:solidFill>
                  <a:srgbClr val="0070C0"/>
                </a:solidFill>
                <a:latin typeface="Arial Black" panose="020B0A04020102020204" pitchFamily="34" charset="0"/>
                <a:ea typeface="华文楷体" panose="02010600040101010101" pitchFamily="2" charset="-122"/>
                <a:cs typeface="Times New Roman" panose="02020603050405020304" pitchFamily="18" charset="0"/>
              </a:rPr>
              <a:t>Summary writing</a:t>
            </a:r>
            <a:endParaRPr lang="zh-CN" altLang="en-US" sz="6000" b="1" dirty="0">
              <a:solidFill>
                <a:srgbClr val="0070C0"/>
              </a:solidFill>
              <a:latin typeface="Arial Black" panose="020B0A04020102020204" pitchFamily="34" charset="0"/>
              <a:ea typeface="华文楷体" panose="02010600040101010101" pitchFamily="2" charset="-122"/>
              <a:cs typeface="Times New Roman" panose="02020603050405020304" pitchFamily="18" charset="0"/>
            </a:endParaRPr>
          </a:p>
        </p:txBody>
      </p:sp>
      <p:sp>
        <p:nvSpPr>
          <p:cNvPr id="5" name="文本框 4"/>
          <p:cNvSpPr txBox="1"/>
          <p:nvPr/>
        </p:nvSpPr>
        <p:spPr>
          <a:xfrm>
            <a:off x="3235234" y="2663847"/>
            <a:ext cx="5094514" cy="523220"/>
          </a:xfrm>
          <a:prstGeom prst="rect">
            <a:avLst/>
          </a:prstGeom>
          <a:noFill/>
        </p:spPr>
        <p:txBody>
          <a:bodyPr wrap="square" rtlCol="0">
            <a:spAutoFit/>
          </a:bodyPr>
          <a:lstStyle/>
          <a:p>
            <a:r>
              <a:rPr lang="zh-CN" altLang="en-US" sz="2800" b="1" dirty="0" smtClean="0"/>
              <a:t>（名校协作体</a:t>
            </a:r>
            <a:r>
              <a:rPr lang="en-US" altLang="zh-CN" sz="2800" b="1" dirty="0" smtClean="0"/>
              <a:t>3</a:t>
            </a:r>
            <a:r>
              <a:rPr lang="zh-CN" altLang="en-US" sz="2800" b="1" dirty="0" smtClean="0"/>
              <a:t>月联考</a:t>
            </a:r>
            <a:r>
              <a:rPr lang="zh-CN" altLang="en-US" sz="2800" b="1" dirty="0"/>
              <a:t>）</a:t>
            </a:r>
            <a:endParaRPr lang="zh-CN" alt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87085" y="579358"/>
            <a:ext cx="12192000" cy="6278642"/>
          </a:xfrm>
          <a:prstGeom prst="rect">
            <a:avLst/>
          </a:prstGeom>
          <a:noFill/>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a:t>
            </a:r>
            <a:r>
              <a:rPr lang="en-US" altLang="zh-CN" sz="2000" dirty="0">
                <a:latin typeface="Times New Roman" panose="02020603050405020304" pitchFamily="18" charset="0"/>
                <a:cs typeface="Times New Roman" panose="02020603050405020304" pitchFamily="18" charset="0"/>
              </a:rPr>
              <a:t>you’ve heard the old saying “curiosity killed the cat.” It’s a phrase that's often used  to warn people — especially children — not to  ask  too many questions. Yet it’s widely agreed  that curiosity actually makes learning more effective. In fact, research has shown that curiosity is just as important as intelligence in determining how well students do in school.</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Curiosity </a:t>
            </a:r>
            <a:r>
              <a:rPr lang="en-US" altLang="zh-CN" sz="2000" dirty="0">
                <a:latin typeface="Times New Roman" panose="02020603050405020304" pitchFamily="18" charset="0"/>
                <a:cs typeface="Times New Roman" panose="02020603050405020304" pitchFamily="18" charset="0"/>
              </a:rPr>
              <a:t>can also lead us to make unexpected discoveries, bring excitement into our lives, and open up new possibilities. In science, basic curiosity-driven research can have unexpected important benefits. For  example</a:t>
            </a:r>
            <a:r>
              <a:rPr lang="en-US" altLang="zh-CN" sz="2000" dirty="0" smtClean="0">
                <a:latin typeface="Times New Roman" panose="02020603050405020304" pitchFamily="18" charset="0"/>
                <a:cs typeface="Times New Roman" panose="02020603050405020304" pitchFamily="18" charset="0"/>
              </a:rPr>
              <a:t>, one </a:t>
            </a:r>
            <a:r>
              <a:rPr lang="en-US" altLang="zh-CN" sz="2000" dirty="0">
                <a:latin typeface="Times New Roman" panose="02020603050405020304" pitchFamily="18" charset="0"/>
                <a:cs typeface="Times New Roman" panose="02020603050405020304" pitchFamily="18" charset="0"/>
              </a:rPr>
              <a:t>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However</a:t>
            </a:r>
            <a:r>
              <a:rPr lang="en-US" altLang="zh-CN" sz="2000" dirty="0">
                <a:latin typeface="Times New Roman" panose="02020603050405020304" pitchFamily="18" charset="0"/>
                <a:cs typeface="Times New Roman" panose="02020603050405020304" pitchFamily="18" charset="0"/>
              </a:rPr>
              <a:t>, curiosity is currently under the biggest threat, coming from technology. On one level, this is because technology has become so advanced that many of us are unable to think too deeply about how exactly things work any more.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In </a:t>
            </a:r>
            <a:r>
              <a:rPr lang="en-US" altLang="zh-CN" sz="2000" dirty="0">
                <a:latin typeface="Times New Roman" panose="02020603050405020304" pitchFamily="18" charset="0"/>
                <a:cs typeface="Times New Roman" panose="02020603050405020304" pitchFamily="18" charset="0"/>
              </a:rPr>
              <a:t>addition to this, there’s the fact that we all now connect so deeply with technology,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a:t>
            </a:r>
            <a:r>
              <a:rPr lang="en-US" altLang="zh-CN" sz="2000" dirty="0">
                <a:latin typeface="Times New Roman" panose="02020603050405020304" pitchFamily="18" charset="0"/>
                <a:cs typeface="Times New Roman" panose="02020603050405020304" pitchFamily="18" charset="0"/>
              </a:rPr>
              <a:t>means we end up inside our own little bubbles, no longer coming across new ideas. Perhaps the real key to developing curiosity in the 21st century, then, is to rely less on the tech  tools of our age.</a:t>
            </a:r>
            <a:endParaRPr lang="zh-CN" altLang="zh-CN" sz="2000" dirty="0">
              <a:latin typeface="Times New Roman" panose="02020603050405020304" pitchFamily="18" charset="0"/>
              <a:cs typeface="Times New Roman" panose="02020603050405020304" pitchFamily="18" charset="0"/>
            </a:endParaRPr>
          </a:p>
        </p:txBody>
      </p:sp>
      <p:sp>
        <p:nvSpPr>
          <p:cNvPr id="3" name="圆角矩形 2"/>
          <p:cNvSpPr/>
          <p:nvPr/>
        </p:nvSpPr>
        <p:spPr>
          <a:xfrm>
            <a:off x="165463" y="78377"/>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zh-CN" altLang="en-US" sz="2800" b="1" dirty="0" smtClean="0"/>
              <a:t>原文再现</a:t>
            </a:r>
            <a:endParaRPr lang="zh-CN" altLang="en-US" sz="2800" b="1" dirty="0"/>
          </a:p>
        </p:txBody>
      </p:sp>
      <p:pic>
        <p:nvPicPr>
          <p:cNvPr id="8" name="图片 7" descr="水印"/>
          <p:cNvPicPr>
            <a:picLocks noChangeAspect="1"/>
          </p:cNvPicPr>
          <p:nvPr userDrawn="1"/>
        </p:nvPicPr>
        <p:blipFill>
          <a:blip r:embed="rId1"/>
          <a:stretch>
            <a:fillRect/>
          </a:stretch>
        </p:blipFill>
        <p:spPr>
          <a:xfrm>
            <a:off x="11082020" y="63500"/>
            <a:ext cx="1006475" cy="32575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1138709" y="1261944"/>
            <a:ext cx="10277434" cy="1323439"/>
          </a:xfrm>
          <a:prstGeom prst="rect">
            <a:avLst/>
          </a:prstGeom>
          <a:noFill/>
        </p:spPr>
        <p:txBody>
          <a:bodyPr wrap="square" rtlCol="0">
            <a:spAutoFit/>
          </a:bodyPr>
          <a:lstStyle/>
          <a:p>
            <a:r>
              <a:rPr lang="en-US" altLang="zh-CN" sz="4000" b="1" dirty="0" smtClean="0"/>
              <a:t>Read through the passage twice and try to get:</a:t>
            </a:r>
            <a:endParaRPr lang="en-US" altLang="zh-CN" sz="4000" b="1" dirty="0" smtClean="0"/>
          </a:p>
          <a:p>
            <a:r>
              <a:rPr lang="en-US" altLang="zh-CN" sz="4000" b="1" dirty="0" smtClean="0">
                <a:solidFill>
                  <a:srgbClr val="C00000"/>
                </a:solidFill>
              </a:rPr>
              <a:t>                                 </a:t>
            </a:r>
            <a:endParaRPr lang="en-US" altLang="zh-CN" sz="4000" b="1" dirty="0" smtClean="0">
              <a:solidFill>
                <a:srgbClr val="C00000"/>
              </a:solidFill>
            </a:endParaRPr>
          </a:p>
        </p:txBody>
      </p:sp>
      <p:sp>
        <p:nvSpPr>
          <p:cNvPr id="5" name="文本框 4"/>
          <p:cNvSpPr txBox="1"/>
          <p:nvPr/>
        </p:nvSpPr>
        <p:spPr>
          <a:xfrm>
            <a:off x="1562263" y="2234401"/>
            <a:ext cx="9171709" cy="1893467"/>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3200" b="1" dirty="0">
                <a:solidFill>
                  <a:srgbClr val="C00000"/>
                </a:solidFill>
              </a:rPr>
              <a:t>The </a:t>
            </a:r>
            <a:r>
              <a:rPr lang="en-US" altLang="zh-CN" sz="3200" b="1" dirty="0" smtClean="0">
                <a:solidFill>
                  <a:srgbClr val="C00000"/>
                </a:solidFill>
              </a:rPr>
              <a:t>gist keyword(s</a:t>
            </a:r>
            <a:r>
              <a:rPr lang="en-US" altLang="zh-CN" sz="3200" b="1" dirty="0">
                <a:solidFill>
                  <a:srgbClr val="C00000"/>
                </a:solidFill>
              </a:rPr>
              <a:t>)</a:t>
            </a:r>
            <a:endParaRPr lang="en-US" altLang="zh-CN" sz="3200" b="1" dirty="0">
              <a:solidFill>
                <a:srgbClr val="C00000"/>
              </a:solidFill>
            </a:endParaRPr>
          </a:p>
          <a:p>
            <a:pPr marL="457200" indent="-457200">
              <a:lnSpc>
                <a:spcPct val="125000"/>
              </a:lnSpc>
              <a:buFont typeface="Wingdings" panose="05000000000000000000" pitchFamily="2" charset="2"/>
              <a:buChar char="Ø"/>
            </a:pPr>
            <a:r>
              <a:rPr lang="en-US" altLang="zh-CN" sz="3200" b="1" dirty="0">
                <a:solidFill>
                  <a:srgbClr val="C00000"/>
                </a:solidFill>
              </a:rPr>
              <a:t>The </a:t>
            </a:r>
            <a:r>
              <a:rPr lang="en-US" altLang="zh-CN" sz="3200" b="1" dirty="0" smtClean="0">
                <a:solidFill>
                  <a:srgbClr val="C00000"/>
                </a:solidFill>
              </a:rPr>
              <a:t>main </a:t>
            </a:r>
            <a:r>
              <a:rPr lang="en-US" altLang="zh-CN" sz="3200" b="1" dirty="0">
                <a:solidFill>
                  <a:srgbClr val="C00000"/>
                </a:solidFill>
              </a:rPr>
              <a:t>idea or </a:t>
            </a:r>
            <a:r>
              <a:rPr lang="en-US" altLang="zh-CN" sz="3200" b="1" dirty="0" smtClean="0">
                <a:solidFill>
                  <a:srgbClr val="C00000"/>
                </a:solidFill>
              </a:rPr>
              <a:t>key sentence </a:t>
            </a:r>
            <a:r>
              <a:rPr lang="en-US" altLang="zh-CN" sz="3200" b="1" dirty="0">
                <a:solidFill>
                  <a:srgbClr val="C00000"/>
                </a:solidFill>
              </a:rPr>
              <a:t>of each </a:t>
            </a:r>
            <a:r>
              <a:rPr lang="en-US" altLang="zh-CN" sz="3200" b="1" dirty="0" smtClean="0">
                <a:solidFill>
                  <a:srgbClr val="C00000"/>
                </a:solidFill>
              </a:rPr>
              <a:t>paragraph</a:t>
            </a:r>
            <a:endParaRPr lang="en-US" altLang="zh-CN" sz="3200" b="1" dirty="0" smtClean="0">
              <a:solidFill>
                <a:srgbClr val="C00000"/>
              </a:solidFill>
            </a:endParaRPr>
          </a:p>
          <a:p>
            <a:pPr marL="457200" indent="-457200">
              <a:lnSpc>
                <a:spcPct val="125000"/>
              </a:lnSpc>
              <a:buFont typeface="Wingdings" panose="05000000000000000000" pitchFamily="2" charset="2"/>
              <a:buChar char="Ø"/>
            </a:pPr>
            <a:r>
              <a:rPr lang="en-US" altLang="zh-CN" sz="3200" b="1" dirty="0" smtClean="0">
                <a:solidFill>
                  <a:srgbClr val="C00000"/>
                </a:solidFill>
              </a:rPr>
              <a:t>The structure of the passage</a:t>
            </a:r>
            <a:endParaRPr lang="en-US" altLang="zh-CN" sz="3200" b="1" dirty="0">
              <a:solidFill>
                <a:srgbClr val="C00000"/>
              </a:solidFill>
            </a:endParaRPr>
          </a:p>
        </p:txBody>
      </p:sp>
      <p:sp>
        <p:nvSpPr>
          <p:cNvPr id="6" name="圆角矩形 5"/>
          <p:cNvSpPr/>
          <p:nvPr/>
        </p:nvSpPr>
        <p:spPr>
          <a:xfrm>
            <a:off x="242387" y="420121"/>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1</a:t>
            </a:r>
            <a:endParaRPr lang="zh-CN" altLang="en-US" sz="28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 name="文本框 1"/>
          <p:cNvSpPr txBox="1"/>
          <p:nvPr/>
        </p:nvSpPr>
        <p:spPr>
          <a:xfrm>
            <a:off x="83127" y="579358"/>
            <a:ext cx="12192000" cy="6278642"/>
          </a:xfrm>
          <a:prstGeom prst="rect">
            <a:avLst/>
          </a:prstGeom>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you’ve heard the old saying “curiosity killed the cat.” It’s a phrase that's often used  to warn people — especially children — not to  ask  too many questions. </a:t>
            </a:r>
            <a:r>
              <a:rPr lang="en-US" altLang="zh-CN" sz="2000" b="1" dirty="0" smtClean="0">
                <a:solidFill>
                  <a:srgbClr val="FF0000"/>
                </a:solidFill>
                <a:latin typeface="Times New Roman" panose="02020603050405020304" pitchFamily="18" charset="0"/>
                <a:cs typeface="Times New Roman" panose="02020603050405020304" pitchFamily="18" charset="0"/>
              </a:rPr>
              <a:t>Yet</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it’s widely agreed  that curiosity actually makes learning more effective.</a:t>
            </a:r>
            <a:r>
              <a:rPr lang="en-US" altLang="zh-CN" sz="2000" dirty="0" smtClean="0">
                <a:solidFill>
                  <a:srgbClr val="00B0F0"/>
                </a:solidFill>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In fact, research has shown that curiosity is just as important as intelligence in determining how well students do in school.</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000" dirty="0" smtClean="0">
                <a:latin typeface="Times New Roman" panose="02020603050405020304" pitchFamily="18" charset="0"/>
                <a:cs typeface="Times New Roman" panose="02020603050405020304" pitchFamily="18" charset="0"/>
              </a:rPr>
              <a:t>In science, basic curiosity-driven research can have unexpected important benefits. For  example, one 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smtClean="0">
              <a:latin typeface="Times New Roman" panose="02020603050405020304" pitchFamily="18" charset="0"/>
              <a:cs typeface="Times New Roman" panose="02020603050405020304" pitchFamily="18" charset="0"/>
            </a:endParaRPr>
          </a:p>
          <a:p>
            <a:r>
              <a:rPr lang="en-US" altLang="zh-CN" sz="2000" b="1" dirty="0" smtClean="0">
                <a:latin typeface="Times New Roman" panose="02020603050405020304" pitchFamily="18" charset="0"/>
                <a:cs typeface="Times New Roman" panose="02020603050405020304" pitchFamily="18" charset="0"/>
              </a:rPr>
              <a:t>  </a:t>
            </a:r>
            <a:r>
              <a:rPr lang="en-US" altLang="zh-CN" sz="2000" b="1" dirty="0" smtClean="0">
                <a:solidFill>
                  <a:srgbClr val="FF0000"/>
                </a:solidFill>
                <a:latin typeface="Times New Roman" panose="02020603050405020304" pitchFamily="18" charset="0"/>
                <a:cs typeface="Times New Roman" panose="02020603050405020304" pitchFamily="18" charset="0"/>
              </a:rPr>
              <a:t>However</a:t>
            </a:r>
            <a:r>
              <a:rPr lang="en-US" altLang="zh-CN" sz="2000" dirty="0" smtClean="0">
                <a:solidFill>
                  <a:srgbClr val="FF0000"/>
                </a:solidFill>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On one level</a:t>
            </a:r>
            <a:r>
              <a:rPr lang="en-US" altLang="zh-CN" sz="2000" dirty="0" smtClean="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a:t>
            </a:r>
            <a:r>
              <a:rPr lang="en-US" altLang="zh-CN" sz="2000" dirty="0" smtClean="0">
                <a:latin typeface="Times New Roman" panose="02020603050405020304" pitchFamily="18" charset="0"/>
                <a:cs typeface="Times New Roman" panose="02020603050405020304" pitchFamily="18" charset="0"/>
              </a:rPr>
              <a:t>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In addition to this</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000" dirty="0" smtClean="0">
                <a:latin typeface="Times New Roman" panose="02020603050405020304" pitchFamily="18" charset="0"/>
                <a:cs typeface="Times New Roman" panose="02020603050405020304" pitchFamily="18" charset="0"/>
              </a:rPr>
              <a:t>,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means we end up inside our own little bubbles, no longer coming across new ideas. Perhaps </a:t>
            </a:r>
            <a:r>
              <a:rPr lang="en-US" altLang="zh-CN" sz="2000" dirty="0" smtClean="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tools of our age.</a:t>
            </a:r>
            <a:endParaRPr lang="zh-CN" altLang="zh-CN" sz="2000" dirty="0">
              <a:solidFill>
                <a:srgbClr val="0000FF"/>
              </a:solidFill>
              <a:latin typeface="Times New Roman" panose="02020603050405020304" pitchFamily="18" charset="0"/>
              <a:cs typeface="Times New Roman" panose="02020603050405020304" pitchFamily="18" charset="0"/>
            </a:endParaRPr>
          </a:p>
        </p:txBody>
      </p:sp>
      <p:sp>
        <p:nvSpPr>
          <p:cNvPr id="5" name="圆角矩形 4"/>
          <p:cNvSpPr/>
          <p:nvPr/>
        </p:nvSpPr>
        <p:spPr>
          <a:xfrm>
            <a:off x="165462" y="78377"/>
            <a:ext cx="4203337"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Gist word &amp; key sentence</a:t>
            </a:r>
            <a:endParaRPr lang="zh-CN" altLang="en-US" sz="2800" b="1" dirty="0"/>
          </a:p>
        </p:txBody>
      </p:sp>
      <p:sp>
        <p:nvSpPr>
          <p:cNvPr id="6" name="椭圆 5"/>
          <p:cNvSpPr/>
          <p:nvPr/>
        </p:nvSpPr>
        <p:spPr>
          <a:xfrm>
            <a:off x="8497454" y="891177"/>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254000" y="1782486"/>
            <a:ext cx="1066800"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339272" y="3315723"/>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320800" y="6357019"/>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2" name="文本框 1"/>
          <p:cNvSpPr txBox="1"/>
          <p:nvPr/>
        </p:nvSpPr>
        <p:spPr>
          <a:xfrm>
            <a:off x="83127" y="579358"/>
            <a:ext cx="12192000" cy="6278642"/>
          </a:xfrm>
          <a:prstGeom prst="rect">
            <a:avLst/>
          </a:prstGeom>
        </p:spPr>
        <p:txBody>
          <a:bodyPr wrap="square" rtlCol="0">
            <a:spAutoFit/>
          </a:bodyPr>
          <a:lstStyle/>
          <a:p>
            <a:r>
              <a:rPr lang="en-US" altLang="zh-CN" sz="2200" dirty="0" smtClean="0">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Perhaps you’ve heard the old saying “curiosity killed the cat.” It’s a phrase that's often used  to warn people — especially children — not to  ask  too many questions. </a:t>
            </a:r>
            <a:r>
              <a:rPr lang="en-US" altLang="zh-CN" sz="2000" b="1" dirty="0" smtClean="0">
                <a:solidFill>
                  <a:srgbClr val="FF0000"/>
                </a:solidFill>
                <a:latin typeface="Times New Roman" panose="02020603050405020304" pitchFamily="18" charset="0"/>
                <a:cs typeface="Times New Roman" panose="02020603050405020304" pitchFamily="18" charset="0"/>
              </a:rPr>
              <a:t>Yet</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it’s widely agreed  that curiosity actually makes learning more effective.</a:t>
            </a:r>
            <a:r>
              <a:rPr lang="en-US" altLang="zh-CN" sz="2000" dirty="0" smtClean="0">
                <a:solidFill>
                  <a:srgbClr val="00B0F0"/>
                </a:solidFill>
                <a:latin typeface="Times New Roman" panose="02020603050405020304" pitchFamily="18" charset="0"/>
                <a:cs typeface="Times New Roman" panose="02020603050405020304" pitchFamily="18" charset="0"/>
              </a:rPr>
              <a:t> </a:t>
            </a:r>
            <a:r>
              <a:rPr lang="en-US" altLang="zh-CN" sz="2000" dirty="0" smtClean="0">
                <a:latin typeface="Times New Roman" panose="02020603050405020304" pitchFamily="18" charset="0"/>
                <a:cs typeface="Times New Roman" panose="02020603050405020304" pitchFamily="18" charset="0"/>
              </a:rPr>
              <a:t>In fact, research has shown that curiosity is just as important as intelligence in determining how well students do in school.</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000" dirty="0" smtClean="0">
                <a:latin typeface="Times New Roman" panose="02020603050405020304" pitchFamily="18" charset="0"/>
                <a:cs typeface="Times New Roman" panose="02020603050405020304" pitchFamily="18" charset="0"/>
              </a:rPr>
              <a:t>In science, basic curiosity-driven research can have unexpected important benefits. For  example, one day in  1831,  Michael Faraday was playing around with a  coil and a magnet when he suddenly saw how he could produce an electrical current. At first, it wasn't clear what use this would have, but it actually made electricity available for use in technology, and so changed the world.</a:t>
            </a:r>
            <a:endParaRPr lang="zh-CN" altLang="zh-CN" sz="2000" dirty="0" smtClean="0">
              <a:latin typeface="Times New Roman" panose="02020603050405020304" pitchFamily="18" charset="0"/>
              <a:cs typeface="Times New Roman" panose="02020603050405020304" pitchFamily="18" charset="0"/>
            </a:endParaRPr>
          </a:p>
          <a:p>
            <a:r>
              <a:rPr lang="en-US" altLang="zh-CN" sz="2000" b="1" dirty="0" smtClean="0">
                <a:latin typeface="Times New Roman" panose="02020603050405020304" pitchFamily="18" charset="0"/>
                <a:cs typeface="Times New Roman" panose="02020603050405020304" pitchFamily="18" charset="0"/>
              </a:rPr>
              <a:t>  </a:t>
            </a:r>
            <a:r>
              <a:rPr lang="en-US" altLang="zh-CN" sz="2000" b="1" dirty="0" smtClean="0">
                <a:solidFill>
                  <a:srgbClr val="FF0000"/>
                </a:solidFill>
                <a:latin typeface="Times New Roman" panose="02020603050405020304" pitchFamily="18" charset="0"/>
                <a:cs typeface="Times New Roman" panose="02020603050405020304" pitchFamily="18" charset="0"/>
              </a:rPr>
              <a:t>However</a:t>
            </a:r>
            <a:r>
              <a:rPr lang="en-US" altLang="zh-CN" sz="2000" dirty="0" smtClean="0">
                <a:solidFill>
                  <a:srgbClr val="FF0000"/>
                </a:solidFill>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curiosity is currently under the biggest threat, coming from technology</a:t>
            </a:r>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On one level</a:t>
            </a:r>
            <a:r>
              <a:rPr lang="en-US" altLang="zh-CN" sz="2000" dirty="0" smtClean="0">
                <a:solidFill>
                  <a:srgbClr val="0000FF"/>
                </a:solidFill>
                <a:latin typeface="Times New Roman" panose="02020603050405020304" pitchFamily="18" charset="0"/>
                <a:cs typeface="Times New Roman" panose="02020603050405020304" pitchFamily="18" charset="0"/>
              </a:rPr>
              <a:t>, this is because technology has become so advanced that many of us are unable to think too deeply about how exactly things work any more.</a:t>
            </a:r>
            <a:r>
              <a:rPr lang="en-US" altLang="zh-CN" sz="2000" dirty="0" smtClean="0">
                <a:latin typeface="Times New Roman" panose="02020603050405020304" pitchFamily="18" charset="0"/>
                <a:cs typeface="Times New Roman" panose="02020603050405020304" pitchFamily="18" charset="0"/>
              </a:rPr>
              <a:t> While it may be possible for a  curious teenager to take a toaster apart and get some sense of how it works, how much do you understand about what happens when you type a website address into a browser? Where does your grasp of technology end and the magic begin for you?</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a:t>
            </a:r>
            <a:r>
              <a:rPr lang="en-US" altLang="zh-CN" sz="2000" b="1" dirty="0" smtClean="0">
                <a:solidFill>
                  <a:srgbClr val="FF00FF"/>
                </a:solidFill>
                <a:latin typeface="Times New Roman" panose="02020603050405020304" pitchFamily="18" charset="0"/>
                <a:cs typeface="Times New Roman" panose="02020603050405020304" pitchFamily="18" charset="0"/>
              </a:rPr>
              <a:t>In addition to this</a:t>
            </a:r>
            <a:r>
              <a:rPr lang="en-US" altLang="zh-CN" sz="2000" dirty="0" smtClean="0">
                <a:latin typeface="Times New Roman" panose="02020603050405020304" pitchFamily="18" charset="0"/>
                <a:cs typeface="Times New Roman" panose="02020603050405020304" pitchFamily="18" charset="0"/>
              </a:rPr>
              <a:t>, </a:t>
            </a:r>
            <a:r>
              <a:rPr lang="en-US" altLang="zh-CN" sz="2000" dirty="0" smtClean="0">
                <a:solidFill>
                  <a:srgbClr val="0000FF"/>
                </a:solidFill>
                <a:latin typeface="Times New Roman" panose="02020603050405020304" pitchFamily="18" charset="0"/>
                <a:cs typeface="Times New Roman" panose="02020603050405020304" pitchFamily="18" charset="0"/>
              </a:rPr>
              <a:t>there’s the fact that we all now connect so deeply with technology</a:t>
            </a:r>
            <a:r>
              <a:rPr lang="en-US" altLang="zh-CN" sz="2000" dirty="0" smtClean="0">
                <a:latin typeface="Times New Roman" panose="02020603050405020304" pitchFamily="18" charset="0"/>
                <a:cs typeface="Times New Roman" panose="02020603050405020304" pitchFamily="18" charset="0"/>
              </a:rPr>
              <a:t>, particularly with our phones. The more we stare at our screens, the less we talk to other people directly. All too often we accept the  images of people that social media provides us with. Then we feel we know enough about a person not to need to engage further with them.</a:t>
            </a:r>
            <a:endParaRPr lang="zh-CN" altLang="zh-CN" sz="2000" dirty="0" smtClean="0">
              <a:latin typeface="Times New Roman" panose="02020603050405020304" pitchFamily="18" charset="0"/>
              <a:cs typeface="Times New Roman" panose="02020603050405020304" pitchFamily="18" charset="0"/>
            </a:endParaRPr>
          </a:p>
          <a:p>
            <a:r>
              <a:rPr lang="en-US" altLang="zh-CN" sz="2000" dirty="0" smtClean="0">
                <a:latin typeface="Times New Roman" panose="02020603050405020304" pitchFamily="18" charset="0"/>
                <a:cs typeface="Times New Roman" panose="02020603050405020304" pitchFamily="18" charset="0"/>
              </a:rPr>
              <a:t>  That means we end up inside our own little bubbles, no longer coming across new ideas. Perhaps </a:t>
            </a:r>
            <a:r>
              <a:rPr lang="en-US" altLang="zh-CN" sz="2000" dirty="0" smtClean="0">
                <a:solidFill>
                  <a:srgbClr val="0000FF"/>
                </a:solidFill>
                <a:latin typeface="Times New Roman" panose="02020603050405020304" pitchFamily="18" charset="0"/>
                <a:cs typeface="Times New Roman" panose="02020603050405020304" pitchFamily="18" charset="0"/>
              </a:rPr>
              <a:t>the real key to developing curiosity in the 21st century, then, is to rely less on the tech  tools of our age.</a:t>
            </a:r>
            <a:endParaRPr lang="zh-CN" altLang="zh-CN" sz="2000" dirty="0">
              <a:solidFill>
                <a:srgbClr val="0000FF"/>
              </a:solidFill>
              <a:latin typeface="Times New Roman" panose="02020603050405020304" pitchFamily="18" charset="0"/>
              <a:cs typeface="Times New Roman" panose="02020603050405020304" pitchFamily="18" charset="0"/>
            </a:endParaRPr>
          </a:p>
        </p:txBody>
      </p:sp>
      <p:sp>
        <p:nvSpPr>
          <p:cNvPr id="5" name="圆角矩形 4"/>
          <p:cNvSpPr/>
          <p:nvPr/>
        </p:nvSpPr>
        <p:spPr>
          <a:xfrm>
            <a:off x="165463" y="78377"/>
            <a:ext cx="2420720"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The structure</a:t>
            </a:r>
            <a:endParaRPr lang="zh-CN" altLang="en-US" sz="2800" b="1" dirty="0"/>
          </a:p>
        </p:txBody>
      </p:sp>
      <p:sp>
        <p:nvSpPr>
          <p:cNvPr id="6" name="椭圆 5"/>
          <p:cNvSpPr/>
          <p:nvPr/>
        </p:nvSpPr>
        <p:spPr>
          <a:xfrm>
            <a:off x="8497454" y="891177"/>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254000" y="1782486"/>
            <a:ext cx="1066800"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339272" y="3315723"/>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1320800" y="6357019"/>
            <a:ext cx="988291" cy="500981"/>
          </a:xfrm>
          <a:prstGeom prst="ellipse">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圆角矩形 9"/>
          <p:cNvSpPr/>
          <p:nvPr/>
        </p:nvSpPr>
        <p:spPr>
          <a:xfrm>
            <a:off x="1375823" y="3214256"/>
            <a:ext cx="1944216" cy="50442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0000FF"/>
                </a:solidFill>
              </a:rPr>
              <a:t> Proble</a:t>
            </a:r>
            <a:r>
              <a:rPr lang="en-US" altLang="zh-CN" sz="2800" b="1" dirty="0">
                <a:solidFill>
                  <a:srgbClr val="0000FF"/>
                </a:solidFill>
              </a:rPr>
              <a:t>m</a:t>
            </a:r>
            <a:endParaRPr lang="zh-CN" altLang="en-US" sz="2800" b="1" dirty="0">
              <a:solidFill>
                <a:srgbClr val="0000FF"/>
              </a:solidFill>
            </a:endParaRPr>
          </a:p>
        </p:txBody>
      </p:sp>
      <p:sp>
        <p:nvSpPr>
          <p:cNvPr id="11" name="圆角矩形 10"/>
          <p:cNvSpPr/>
          <p:nvPr/>
        </p:nvSpPr>
        <p:spPr>
          <a:xfrm>
            <a:off x="1375823" y="1424783"/>
            <a:ext cx="1944216" cy="490064"/>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0000FF"/>
                </a:solidFill>
              </a:rPr>
              <a:t>Benefits </a:t>
            </a:r>
            <a:endParaRPr lang="zh-CN" altLang="en-US" sz="2800" b="1" dirty="0">
              <a:solidFill>
                <a:srgbClr val="0000FF"/>
              </a:solidFill>
            </a:endParaRPr>
          </a:p>
        </p:txBody>
      </p:sp>
      <p:sp>
        <p:nvSpPr>
          <p:cNvPr id="12" name="圆角矩形 11"/>
          <p:cNvSpPr/>
          <p:nvPr/>
        </p:nvSpPr>
        <p:spPr>
          <a:xfrm>
            <a:off x="1375823" y="6094626"/>
            <a:ext cx="1944216" cy="463349"/>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smtClean="0">
                <a:solidFill>
                  <a:srgbClr val="FF0000"/>
                </a:solidFill>
              </a:rPr>
              <a:t> </a:t>
            </a:r>
            <a:r>
              <a:rPr lang="en-US" altLang="zh-CN" sz="2800" b="1" dirty="0" smtClean="0">
                <a:solidFill>
                  <a:srgbClr val="0000FF"/>
                </a:solidFill>
              </a:rPr>
              <a:t>Solution</a:t>
            </a:r>
            <a:r>
              <a:rPr lang="en-US" altLang="zh-CN" sz="2800" b="1" dirty="0" smtClean="0">
                <a:solidFill>
                  <a:srgbClr val="FF0000"/>
                </a:solidFill>
              </a:rPr>
              <a:t> </a:t>
            </a:r>
            <a:endParaRPr lang="zh-CN" altLang="en-US" sz="2800" b="1" dirty="0">
              <a:solidFill>
                <a:srgbClr val="FF0000"/>
              </a:solidFill>
            </a:endParaRPr>
          </a:p>
        </p:txBody>
      </p:sp>
      <p:sp>
        <p:nvSpPr>
          <p:cNvPr id="13" name="圆角矩形 12"/>
          <p:cNvSpPr/>
          <p:nvPr/>
        </p:nvSpPr>
        <p:spPr>
          <a:xfrm>
            <a:off x="5624945" y="922909"/>
            <a:ext cx="1944216" cy="437515"/>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Benefit 1 </a:t>
            </a:r>
            <a:endParaRPr lang="zh-CN" altLang="en-US" sz="2400" b="1" dirty="0">
              <a:solidFill>
                <a:schemeClr val="tx1"/>
              </a:solidFill>
            </a:endParaRPr>
          </a:p>
        </p:txBody>
      </p:sp>
      <p:sp>
        <p:nvSpPr>
          <p:cNvPr id="15" name="圆角矩形 14"/>
          <p:cNvSpPr/>
          <p:nvPr/>
        </p:nvSpPr>
        <p:spPr>
          <a:xfrm>
            <a:off x="5671126" y="1911246"/>
            <a:ext cx="1944216" cy="437515"/>
          </a:xfrm>
          <a:prstGeom prst="round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Benefit 2 </a:t>
            </a:r>
            <a:endParaRPr lang="zh-CN" altLang="en-US" sz="2400" b="1" dirty="0">
              <a:solidFill>
                <a:schemeClr val="tx1"/>
              </a:solidFill>
            </a:endParaRPr>
          </a:p>
        </p:txBody>
      </p:sp>
      <p:sp>
        <p:nvSpPr>
          <p:cNvPr id="16" name="圆角矩形 15"/>
          <p:cNvSpPr/>
          <p:nvPr/>
        </p:nvSpPr>
        <p:spPr>
          <a:xfrm>
            <a:off x="5708072" y="3247710"/>
            <a:ext cx="1944216" cy="43751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1</a:t>
            </a:r>
            <a:endParaRPr lang="zh-CN" altLang="en-US" sz="2400" b="1" dirty="0">
              <a:solidFill>
                <a:schemeClr val="tx1"/>
              </a:solidFill>
            </a:endParaRPr>
          </a:p>
        </p:txBody>
      </p:sp>
      <p:sp>
        <p:nvSpPr>
          <p:cNvPr id="17" name="圆角矩形 16"/>
          <p:cNvSpPr/>
          <p:nvPr/>
        </p:nvSpPr>
        <p:spPr>
          <a:xfrm>
            <a:off x="5708072" y="4757855"/>
            <a:ext cx="1944216" cy="437515"/>
          </a:xfrm>
          <a:prstGeom prst="round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chemeClr val="tx1"/>
                </a:solidFill>
              </a:rPr>
              <a:t>Reason 2</a:t>
            </a:r>
            <a:endParaRPr lang="zh-CN" altLang="en-US" sz="2400" b="1" dirty="0">
              <a:solidFill>
                <a:schemeClr val="tx1"/>
              </a:solidFill>
            </a:endParaRPr>
          </a:p>
        </p:txBody>
      </p:sp>
      <p:cxnSp>
        <p:nvCxnSpPr>
          <p:cNvPr id="4" name="直接连接符 3"/>
          <p:cNvCxnSpPr/>
          <p:nvPr/>
        </p:nvCxnSpPr>
        <p:spPr>
          <a:xfrm flipV="1">
            <a:off x="3320039" y="1141666"/>
            <a:ext cx="2304906" cy="52814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3320039" y="1703975"/>
            <a:ext cx="2304906" cy="40191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V="1">
            <a:off x="3320039" y="3371230"/>
            <a:ext cx="2388033" cy="10425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3320038" y="3491663"/>
            <a:ext cx="2388033" cy="151014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41" name="下箭头 40"/>
          <p:cNvSpPr/>
          <p:nvPr/>
        </p:nvSpPr>
        <p:spPr>
          <a:xfrm>
            <a:off x="2029905" y="1904933"/>
            <a:ext cx="473150" cy="1341802"/>
          </a:xfrm>
          <a:prstGeom prst="downArrow">
            <a:avLst/>
          </a:prstGeom>
          <a:solidFill>
            <a:srgbClr val="C0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下箭头 41"/>
          <p:cNvSpPr/>
          <p:nvPr/>
        </p:nvSpPr>
        <p:spPr>
          <a:xfrm>
            <a:off x="1998618" y="3734954"/>
            <a:ext cx="504437" cy="2343397"/>
          </a:xfrm>
          <a:prstGeom prst="downArrow">
            <a:avLst/>
          </a:prstGeom>
          <a:solidFill>
            <a:srgbClr val="C0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5" grpId="0" animBg="1"/>
      <p:bldP spid="16" grpId="0" animBg="1"/>
      <p:bldP spid="17" grpId="0" animBg="1"/>
      <p:bldP spid="41"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文本框 1"/>
          <p:cNvSpPr txBox="1"/>
          <p:nvPr/>
        </p:nvSpPr>
        <p:spPr>
          <a:xfrm>
            <a:off x="1144911" y="1106251"/>
            <a:ext cx="10277434" cy="1323439"/>
          </a:xfrm>
          <a:prstGeom prst="rect">
            <a:avLst/>
          </a:prstGeom>
          <a:noFill/>
        </p:spPr>
        <p:txBody>
          <a:bodyPr wrap="square" rtlCol="0">
            <a:spAutoFit/>
          </a:bodyPr>
          <a:lstStyle/>
          <a:p>
            <a:r>
              <a:rPr lang="en-US" altLang="zh-CN" sz="4000" b="1" dirty="0" smtClean="0"/>
              <a:t>Read a third time and try to :</a:t>
            </a:r>
            <a:endParaRPr lang="en-US" altLang="zh-CN" sz="4000" b="1" dirty="0" smtClean="0"/>
          </a:p>
          <a:p>
            <a:r>
              <a:rPr lang="en-US" altLang="zh-CN" sz="4000" b="1" dirty="0" smtClean="0">
                <a:solidFill>
                  <a:srgbClr val="C00000"/>
                </a:solidFill>
              </a:rPr>
              <a:t>                                 </a:t>
            </a:r>
            <a:endParaRPr lang="en-US" altLang="zh-CN" sz="4000" b="1" dirty="0" smtClean="0">
              <a:solidFill>
                <a:srgbClr val="C00000"/>
              </a:solidFill>
            </a:endParaRPr>
          </a:p>
        </p:txBody>
      </p:sp>
      <p:sp>
        <p:nvSpPr>
          <p:cNvPr id="5" name="文本框 4"/>
          <p:cNvSpPr txBox="1"/>
          <p:nvPr/>
        </p:nvSpPr>
        <p:spPr>
          <a:xfrm>
            <a:off x="1624542" y="1985020"/>
            <a:ext cx="9318172" cy="3046988"/>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3200" b="1" dirty="0" smtClean="0">
                <a:solidFill>
                  <a:srgbClr val="C00000"/>
                </a:solidFill>
              </a:rPr>
              <a:t>Grasp the relationship between sentences in each paragraph.</a:t>
            </a:r>
            <a:endParaRPr lang="en-US" altLang="zh-CN" sz="3200" b="1" dirty="0" smtClean="0">
              <a:solidFill>
                <a:srgbClr val="C00000"/>
              </a:solidFill>
            </a:endParaRPr>
          </a:p>
          <a:p>
            <a:pPr marL="457200" indent="-457200">
              <a:lnSpc>
                <a:spcPct val="125000"/>
              </a:lnSpc>
              <a:buFont typeface="Wingdings" panose="05000000000000000000" pitchFamily="2" charset="2"/>
              <a:buChar char="Ø"/>
            </a:pPr>
            <a:r>
              <a:rPr lang="en-US" altLang="zh-CN" sz="3200" b="1" dirty="0">
                <a:solidFill>
                  <a:srgbClr val="C00000"/>
                </a:solidFill>
              </a:rPr>
              <a:t> </a:t>
            </a:r>
            <a:r>
              <a:rPr lang="en-US" altLang="zh-CN" sz="3200" b="1" dirty="0" smtClean="0">
                <a:solidFill>
                  <a:srgbClr val="C00000"/>
                </a:solidFill>
              </a:rPr>
              <a:t>Paraphrase the main idea/key sentences of each paragraph.</a:t>
            </a:r>
            <a:endParaRPr lang="en-US" altLang="zh-CN" sz="3200" b="1" dirty="0" smtClean="0">
              <a:solidFill>
                <a:srgbClr val="C00000"/>
              </a:solidFill>
            </a:endParaRPr>
          </a:p>
          <a:p>
            <a:pPr marL="457200" indent="-457200">
              <a:buFont typeface="Wingdings" panose="05000000000000000000" pitchFamily="2" charset="2"/>
              <a:buChar char="Ø"/>
            </a:pPr>
            <a:endParaRPr lang="en-US" altLang="zh-CN" sz="3200" b="1" dirty="0">
              <a:solidFill>
                <a:srgbClr val="C00000"/>
              </a:solidFill>
            </a:endParaRPr>
          </a:p>
        </p:txBody>
      </p:sp>
      <p:sp>
        <p:nvSpPr>
          <p:cNvPr id="7" name="圆角矩形 6"/>
          <p:cNvSpPr/>
          <p:nvPr/>
        </p:nvSpPr>
        <p:spPr>
          <a:xfrm>
            <a:off x="165461" y="410886"/>
            <a:ext cx="1958901"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Step 2</a:t>
            </a:r>
            <a:endParaRPr lang="zh-CN" altLang="en-US"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圆角矩形 4"/>
          <p:cNvSpPr/>
          <p:nvPr/>
        </p:nvSpPr>
        <p:spPr>
          <a:xfrm>
            <a:off x="165463" y="78377"/>
            <a:ext cx="1737228"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Para.1</a:t>
            </a:r>
            <a:endParaRPr lang="zh-CN" altLang="en-US" sz="2800" b="1" dirty="0"/>
          </a:p>
        </p:txBody>
      </p:sp>
      <p:sp>
        <p:nvSpPr>
          <p:cNvPr id="6" name="文本框 5"/>
          <p:cNvSpPr txBox="1"/>
          <p:nvPr/>
        </p:nvSpPr>
        <p:spPr>
          <a:xfrm>
            <a:off x="250701" y="716038"/>
            <a:ext cx="11852365" cy="2308324"/>
          </a:xfrm>
          <a:prstGeom prst="rect">
            <a:avLst/>
          </a:prstGeom>
          <a:noFill/>
        </p:spPr>
        <p:txBody>
          <a:bodyPr wrap="square" rtlCol="0">
            <a:spAutoFit/>
          </a:bodyPr>
          <a:lstStyle/>
          <a:p>
            <a:r>
              <a:rPr lang="en-US" altLang="zh-CN" sz="2400" dirty="0" smtClean="0">
                <a:latin typeface="Times New Roman" panose="02020603050405020304" pitchFamily="18" charset="0"/>
                <a:cs typeface="Times New Roman" panose="02020603050405020304" pitchFamily="18" charset="0"/>
              </a:rPr>
              <a:t> ①Perhaps </a:t>
            </a:r>
            <a:r>
              <a:rPr lang="en-US" altLang="zh-CN" sz="2400" dirty="0">
                <a:latin typeface="Times New Roman" panose="02020603050405020304" pitchFamily="18" charset="0"/>
                <a:cs typeface="Times New Roman" panose="02020603050405020304" pitchFamily="18" charset="0"/>
              </a:rPr>
              <a:t>you’ve heard the old saying “curiosity killed the cat.” ②It’s a phrase that's often used  to warn people — especially children — not to  ask  too many questions. ③</a:t>
            </a:r>
            <a:r>
              <a:rPr lang="en-US" altLang="zh-CN" sz="2400" b="1" dirty="0" smtClean="0">
                <a:solidFill>
                  <a:srgbClr val="FF0000"/>
                </a:solidFill>
                <a:latin typeface="Times New Roman" panose="02020603050405020304" pitchFamily="18" charset="0"/>
                <a:cs typeface="Times New Roman" panose="02020603050405020304" pitchFamily="18" charset="0"/>
              </a:rPr>
              <a:t>Yet</a:t>
            </a:r>
            <a:r>
              <a:rPr lang="en-US" altLang="zh-CN" sz="2400" dirty="0" smtClean="0">
                <a:latin typeface="Times New Roman" panose="02020603050405020304" pitchFamily="18" charset="0"/>
                <a:cs typeface="Times New Roman" panose="02020603050405020304" pitchFamily="18" charset="0"/>
              </a:rPr>
              <a:t> </a:t>
            </a:r>
            <a:r>
              <a:rPr lang="en-US" altLang="zh-CN" sz="2400" dirty="0">
                <a:solidFill>
                  <a:srgbClr val="0000FF"/>
                </a:solidFill>
                <a:latin typeface="Times New Roman" panose="02020603050405020304" pitchFamily="18" charset="0"/>
                <a:cs typeface="Times New Roman" panose="02020603050405020304" pitchFamily="18" charset="0"/>
              </a:rPr>
              <a:t>it’s </a:t>
            </a:r>
            <a:r>
              <a:rPr lang="en-US" altLang="zh-CN" sz="2400" dirty="0" smtClean="0">
                <a:solidFill>
                  <a:srgbClr val="0000FF"/>
                </a:solidFill>
                <a:latin typeface="Times New Roman" panose="02020603050405020304" pitchFamily="18" charset="0"/>
                <a:cs typeface="Times New Roman" panose="02020603050405020304" pitchFamily="18" charset="0"/>
              </a:rPr>
              <a:t>widely agreed that </a:t>
            </a:r>
            <a:r>
              <a:rPr lang="en-US" altLang="zh-CN" sz="2400" dirty="0">
                <a:solidFill>
                  <a:srgbClr val="0000FF"/>
                </a:solidFill>
                <a:latin typeface="Times New Roman" panose="02020603050405020304" pitchFamily="18" charset="0"/>
                <a:cs typeface="Times New Roman" panose="02020603050405020304" pitchFamily="18" charset="0"/>
              </a:rPr>
              <a:t>curiosity actually makes learning more effective. </a:t>
            </a:r>
            <a:r>
              <a:rPr lang="en-US" altLang="zh-CN" sz="2400" dirty="0">
                <a:latin typeface="Times New Roman" panose="02020603050405020304" pitchFamily="18" charset="0"/>
                <a:cs typeface="Times New Roman" panose="02020603050405020304" pitchFamily="18" charset="0"/>
              </a:rPr>
              <a:t>④</a:t>
            </a:r>
            <a:r>
              <a:rPr lang="en-US" altLang="zh-CN" sz="2400" dirty="0" smtClean="0">
                <a:latin typeface="Times New Roman" panose="02020603050405020304" pitchFamily="18" charset="0"/>
                <a:cs typeface="Times New Roman" panose="02020603050405020304" pitchFamily="18" charset="0"/>
              </a:rPr>
              <a:t>In </a:t>
            </a:r>
            <a:r>
              <a:rPr lang="en-US" altLang="zh-CN" sz="2400" dirty="0">
                <a:latin typeface="Times New Roman" panose="02020603050405020304" pitchFamily="18" charset="0"/>
                <a:cs typeface="Times New Roman" panose="02020603050405020304" pitchFamily="18" charset="0"/>
              </a:rPr>
              <a:t>fact, research has shown that curiosity is just as important as intelligence in determining how well students do in school.</a:t>
            </a:r>
            <a:endParaRPr lang="zh-CN" altLang="zh-CN" sz="2400" dirty="0">
              <a:latin typeface="Times New Roman" panose="02020603050405020304" pitchFamily="18" charset="0"/>
              <a:cs typeface="Times New Roman" panose="02020603050405020304" pitchFamily="18" charset="0"/>
            </a:endParaRPr>
          </a:p>
          <a:p>
            <a:r>
              <a:rPr lang="en-US" altLang="zh-CN" sz="2400" dirty="0" smtClean="0">
                <a:latin typeface="Times New Roman" panose="02020603050405020304" pitchFamily="18" charset="0"/>
                <a:cs typeface="Times New Roman" panose="02020603050405020304" pitchFamily="18" charset="0"/>
              </a:rPr>
              <a:t>  </a:t>
            </a:r>
            <a:endParaRPr lang="zh-CN" altLang="zh-CN" sz="2400" dirty="0">
              <a:solidFill>
                <a:srgbClr val="0000FF"/>
              </a:solidFill>
              <a:latin typeface="Times New Roman" panose="02020603050405020304" pitchFamily="18" charset="0"/>
              <a:cs typeface="Times New Roman" panose="02020603050405020304" pitchFamily="18" charset="0"/>
            </a:endParaRPr>
          </a:p>
        </p:txBody>
      </p:sp>
      <p:graphicFrame>
        <p:nvGraphicFramePr>
          <p:cNvPr id="8" name="表格 7"/>
          <p:cNvGraphicFramePr>
            <a:graphicFrameLocks noGrp="1"/>
          </p:cNvGraphicFramePr>
          <p:nvPr/>
        </p:nvGraphicFramePr>
        <p:xfrm>
          <a:off x="2720639" y="2390392"/>
          <a:ext cx="7227852" cy="1687438"/>
        </p:xfrm>
        <a:graphic>
          <a:graphicData uri="http://schemas.openxmlformats.org/drawingml/2006/table">
            <a:tbl>
              <a:tblPr firstRow="1" bandRow="1">
                <a:tableStyleId>{073A0DAA-6AF3-43AB-8588-CEC1D06C72B9}</a:tableStyleId>
              </a:tblPr>
              <a:tblGrid>
                <a:gridCol w="1186109"/>
                <a:gridCol w="1356531"/>
                <a:gridCol w="4685212"/>
              </a:tblGrid>
              <a:tr h="498718">
                <a:tc>
                  <a:txBody>
                    <a:bodyPr/>
                    <a:lstStyle/>
                    <a:p>
                      <a:r>
                        <a:rPr lang="en-US" altLang="zh-CN" sz="2000" dirty="0" smtClean="0"/>
                        <a:t>Sentence </a:t>
                      </a:r>
                      <a:endParaRPr lang="zh-CN" altLang="en-US" sz="2000" b="1" dirty="0"/>
                    </a:p>
                  </a:txBody>
                  <a:tcPr/>
                </a:tc>
                <a:tc>
                  <a:txBody>
                    <a:bodyPr/>
                    <a:lstStyle/>
                    <a:p>
                      <a:r>
                        <a:rPr lang="en-US" altLang="zh-CN" sz="2000" dirty="0" smtClean="0"/>
                        <a:t>Function </a:t>
                      </a:r>
                      <a:endParaRPr lang="zh-CN" altLang="en-US" sz="2000" b="1" dirty="0"/>
                    </a:p>
                  </a:txBody>
                  <a:tcPr/>
                </a:tc>
                <a:tc>
                  <a:txBody>
                    <a:bodyPr/>
                    <a:lstStyle/>
                    <a:p>
                      <a:r>
                        <a:rPr lang="en-US" altLang="zh-CN" sz="2000" dirty="0" smtClean="0"/>
                        <a:t>Keywords</a:t>
                      </a:r>
                      <a:r>
                        <a:rPr lang="en-US" altLang="zh-CN" sz="2000" baseline="0" dirty="0" smtClean="0"/>
                        <a:t> </a:t>
                      </a:r>
                      <a:endParaRPr lang="zh-CN" altLang="en-US" sz="2000" b="1" dirty="0"/>
                    </a:p>
                  </a:txBody>
                  <a:tcPr/>
                </a:tc>
              </a:tr>
              <a:tr h="363753">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2000" b="1" dirty="0" smtClean="0"/>
                        <a:t>S1&amp;S2</a:t>
                      </a:r>
                      <a:endParaRPr lang="zh-CN" altLang="en-US" sz="2000" b="1" dirty="0" smtClean="0"/>
                    </a:p>
                  </a:txBody>
                  <a:tcPr/>
                </a:tc>
                <a:tc>
                  <a:txBody>
                    <a:bodyPr/>
                    <a:lstStyle/>
                    <a:p>
                      <a:r>
                        <a:rPr lang="zh-CN" altLang="en-US" sz="2000" b="1" dirty="0" smtClean="0"/>
                        <a:t>引出主题</a:t>
                      </a:r>
                      <a:endParaRPr lang="zh-CN" altLang="en-US" sz="2000" b="1" dirty="0"/>
                    </a:p>
                  </a:txBody>
                  <a:tcPr/>
                </a:tc>
                <a:tc>
                  <a:txBody>
                    <a:bodyPr/>
                    <a:lstStyle/>
                    <a:p>
                      <a:r>
                        <a:rPr lang="en-US" altLang="zh-CN" sz="2000" b="1" dirty="0" smtClean="0"/>
                        <a:t>/</a:t>
                      </a:r>
                      <a:endParaRPr lang="zh-CN" altLang="en-US" sz="2000" b="1" dirty="0"/>
                    </a:p>
                  </a:txBody>
                  <a:tcPr/>
                </a:tc>
              </a:tr>
              <a:tr h="363753">
                <a:tc>
                  <a:txBody>
                    <a:bodyPr/>
                    <a:lstStyle/>
                    <a:p>
                      <a:r>
                        <a:rPr lang="en-US" altLang="zh-CN" sz="2000" b="1" dirty="0" smtClean="0"/>
                        <a:t>S3</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learning,</a:t>
                      </a:r>
                      <a:r>
                        <a:rPr lang="en-US" altLang="zh-CN" sz="2000" b="1" baseline="0" dirty="0" smtClean="0"/>
                        <a:t> effective</a:t>
                      </a:r>
                      <a:endParaRPr lang="zh-CN" altLang="en-US" sz="2000" b="1" dirty="0"/>
                    </a:p>
                  </a:txBody>
                  <a:tcPr/>
                </a:tc>
              </a:tr>
              <a:tr h="363753">
                <a:tc>
                  <a:txBody>
                    <a:bodyPr/>
                    <a:lstStyle/>
                    <a:p>
                      <a:r>
                        <a:rPr lang="en-US" altLang="zh-CN" sz="2000" b="1" dirty="0" smtClean="0"/>
                        <a:t>S4</a:t>
                      </a:r>
                      <a:endParaRPr lang="zh-CN" altLang="en-US" sz="2000" b="1" dirty="0"/>
                    </a:p>
                  </a:txBody>
                  <a:tcPr/>
                </a:tc>
                <a:tc>
                  <a:txBody>
                    <a:bodyPr/>
                    <a:lstStyle/>
                    <a:p>
                      <a:r>
                        <a:rPr lang="zh-CN" altLang="en-US" sz="2000" b="1" dirty="0" smtClean="0"/>
                        <a:t>强调要点</a:t>
                      </a:r>
                      <a:endParaRPr lang="zh-CN" altLang="en-US" sz="2000" b="1" dirty="0"/>
                    </a:p>
                  </a:txBody>
                  <a:tcPr/>
                </a:tc>
                <a:tc>
                  <a:txBody>
                    <a:bodyPr/>
                    <a:lstStyle/>
                    <a:p>
                      <a:r>
                        <a:rPr lang="en-US" altLang="zh-CN" sz="2000" b="1" dirty="0" smtClean="0"/>
                        <a:t>important, in school</a:t>
                      </a:r>
                      <a:endParaRPr lang="zh-CN" altLang="en-US" sz="2000" b="1" dirty="0"/>
                    </a:p>
                  </a:txBody>
                  <a:tcPr/>
                </a:tc>
              </a:tr>
            </a:tbl>
          </a:graphicData>
        </a:graphic>
      </p:graphicFrame>
      <p:sp>
        <p:nvSpPr>
          <p:cNvPr id="9" name="文本框 8"/>
          <p:cNvSpPr txBox="1"/>
          <p:nvPr/>
        </p:nvSpPr>
        <p:spPr>
          <a:xfrm>
            <a:off x="519412" y="5157275"/>
            <a:ext cx="11519592" cy="461665"/>
          </a:xfrm>
          <a:prstGeom prst="rect">
            <a:avLst/>
          </a:prstGeom>
          <a:noFill/>
        </p:spPr>
        <p:txBody>
          <a:bodyPr wrap="square" rtlCol="0">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smtClean="0">
                <a:solidFill>
                  <a:srgbClr val="0066FF"/>
                </a:solidFill>
                <a:latin typeface="Times New Roman" panose="02020603050405020304" pitchFamily="18" charset="0"/>
                <a:cs typeface="Times New Roman" panose="02020603050405020304" pitchFamily="18" charset="0"/>
              </a:rPr>
              <a:t>plays an extremely vital part in </a:t>
            </a:r>
            <a:r>
              <a:rPr lang="en-US" altLang="zh-CN" sz="2400" b="1" dirty="0" smtClean="0">
                <a:latin typeface="Times New Roman" panose="02020603050405020304" pitchFamily="18" charset="0"/>
                <a:cs typeface="Times New Roman" panose="02020603050405020304" pitchFamily="18" charset="0"/>
              </a:rPr>
              <a:t>studying.    </a:t>
            </a:r>
            <a:endParaRPr lang="zh-CN" altLang="en-US" sz="2400" b="1" dirty="0">
              <a:latin typeface="Times New Roman" panose="02020603050405020304" pitchFamily="18" charset="0"/>
              <a:cs typeface="Times New Roman" panose="02020603050405020304" pitchFamily="18" charset="0"/>
            </a:endParaRPr>
          </a:p>
        </p:txBody>
      </p:sp>
      <p:sp>
        <p:nvSpPr>
          <p:cNvPr id="10" name="矩形 9"/>
          <p:cNvSpPr/>
          <p:nvPr/>
        </p:nvSpPr>
        <p:spPr>
          <a:xfrm>
            <a:off x="519412" y="5612768"/>
            <a:ext cx="11917681"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a:solidFill>
                  <a:srgbClr val="0066FF"/>
                </a:solidFill>
                <a:latin typeface="Times New Roman" panose="02020603050405020304" pitchFamily="18" charset="0"/>
                <a:cs typeface="Times New Roman" panose="02020603050405020304" pitchFamily="18" charset="0"/>
              </a:rPr>
              <a:t>has a positive effect on </a:t>
            </a:r>
            <a:r>
              <a:rPr lang="en-US" altLang="zh-CN" sz="2400" b="1" dirty="0">
                <a:latin typeface="Times New Roman" panose="02020603050405020304" pitchFamily="18" charset="0"/>
                <a:cs typeface="Times New Roman" panose="02020603050405020304" pitchFamily="18" charset="0"/>
              </a:rPr>
              <a:t>students’ </a:t>
            </a:r>
            <a:r>
              <a:rPr lang="en-US" altLang="zh-CN" sz="2400" b="1" dirty="0" smtClean="0">
                <a:latin typeface="Times New Roman" panose="02020603050405020304" pitchFamily="18" charset="0"/>
                <a:cs typeface="Times New Roman" panose="02020603050405020304" pitchFamily="18" charset="0"/>
              </a:rPr>
              <a:t>efficient learning.</a:t>
            </a:r>
            <a:endParaRPr lang="zh-CN" altLang="en-US" sz="2400" dirty="0"/>
          </a:p>
        </p:txBody>
      </p:sp>
      <p:sp>
        <p:nvSpPr>
          <p:cNvPr id="11" name="矩形 10"/>
          <p:cNvSpPr/>
          <p:nvPr/>
        </p:nvSpPr>
        <p:spPr>
          <a:xfrm>
            <a:off x="542435" y="6062432"/>
            <a:ext cx="11473545"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a:t>
            </a:r>
            <a:r>
              <a:rPr lang="en-US" altLang="zh-CN" sz="2400" b="1" dirty="0" smtClean="0">
                <a:solidFill>
                  <a:srgbClr val="0066FF"/>
                </a:solidFill>
                <a:latin typeface="Times New Roman" panose="02020603050405020304" pitchFamily="18" charset="0"/>
                <a:cs typeface="Times New Roman" panose="02020603050405020304" pitchFamily="18" charset="0"/>
              </a:rPr>
              <a:t>is vital/significant </a:t>
            </a:r>
            <a:r>
              <a:rPr lang="en-US" altLang="zh-CN" sz="2400" b="1" dirty="0">
                <a:solidFill>
                  <a:srgbClr val="0066FF"/>
                </a:solidFill>
                <a:latin typeface="Times New Roman" panose="02020603050405020304" pitchFamily="18" charset="0"/>
                <a:cs typeface="Times New Roman" panose="02020603050405020304" pitchFamily="18" charset="0"/>
              </a:rPr>
              <a:t>to </a:t>
            </a:r>
            <a:r>
              <a:rPr lang="en-US" altLang="zh-CN" sz="2400" b="1" dirty="0">
                <a:latin typeface="Times New Roman" panose="02020603050405020304" pitchFamily="18" charset="0"/>
                <a:cs typeface="Times New Roman" panose="02020603050405020304" pitchFamily="18" charset="0"/>
              </a:rPr>
              <a:t>students’ </a:t>
            </a:r>
            <a:r>
              <a:rPr lang="en-US" altLang="zh-CN" sz="2400" b="1" dirty="0" smtClean="0">
                <a:latin typeface="Times New Roman" panose="02020603050405020304" pitchFamily="18" charset="0"/>
                <a:cs typeface="Times New Roman" panose="02020603050405020304" pitchFamily="18" charset="0"/>
              </a:rPr>
              <a:t>good academic performance.</a:t>
            </a:r>
            <a:endParaRPr lang="zh-CN" altLang="en-US" sz="2400" b="1" dirty="0">
              <a:latin typeface="Times New Roman" panose="02020603050405020304" pitchFamily="18" charset="0"/>
              <a:cs typeface="Times New Roman" panose="02020603050405020304" pitchFamily="18" charset="0"/>
            </a:endParaRPr>
          </a:p>
        </p:txBody>
      </p:sp>
      <p:sp>
        <p:nvSpPr>
          <p:cNvPr id="12" name="文本框 11"/>
          <p:cNvSpPr txBox="1"/>
          <p:nvPr/>
        </p:nvSpPr>
        <p:spPr>
          <a:xfrm>
            <a:off x="165463" y="4400395"/>
            <a:ext cx="4881156" cy="461665"/>
          </a:xfrm>
          <a:prstGeom prst="rect">
            <a:avLst/>
          </a:prstGeom>
          <a:noFill/>
          <a:ln>
            <a:solidFill>
              <a:schemeClr val="tx1"/>
            </a:solidFill>
          </a:ln>
        </p:spPr>
        <p:txBody>
          <a:bodyPr wrap="square" rtlCol="0">
            <a:spAutoFit/>
          </a:bodyPr>
          <a:lstStyle/>
          <a:p>
            <a:r>
              <a:rPr lang="en-US" altLang="zh-CN" sz="2400" b="1" dirty="0" smtClean="0">
                <a:solidFill>
                  <a:schemeClr val="accent2">
                    <a:lumMod val="75000"/>
                  </a:schemeClr>
                </a:solidFill>
              </a:rPr>
              <a:t>It </a:t>
            </a:r>
            <a:r>
              <a:rPr lang="en-US" altLang="zh-CN" sz="2400" b="1" dirty="0">
                <a:solidFill>
                  <a:schemeClr val="accent2">
                    <a:lumMod val="75000"/>
                  </a:schemeClr>
                </a:solidFill>
              </a:rPr>
              <a:t>is </a:t>
            </a:r>
            <a:r>
              <a:rPr lang="en-US" altLang="zh-CN" sz="2400" b="1" dirty="0" smtClean="0">
                <a:solidFill>
                  <a:schemeClr val="accent2">
                    <a:lumMod val="75000"/>
                  </a:schemeClr>
                </a:solidFill>
              </a:rPr>
              <a:t> </a:t>
            </a:r>
            <a:r>
              <a:rPr lang="en-US" altLang="zh-CN" sz="2400" b="1" dirty="0">
                <a:solidFill>
                  <a:schemeClr val="accent2">
                    <a:lumMod val="75000"/>
                  </a:schemeClr>
                </a:solidFill>
              </a:rPr>
              <a:t>universally acknowledged </a:t>
            </a:r>
            <a:r>
              <a:rPr lang="en-US" altLang="zh-CN" sz="2400" b="1" dirty="0" smtClean="0">
                <a:solidFill>
                  <a:schemeClr val="accent2">
                    <a:lumMod val="75000"/>
                  </a:schemeClr>
                </a:solidFill>
              </a:rPr>
              <a:t>that </a:t>
            </a:r>
            <a:endParaRPr lang="zh-CN" altLang="en-US" sz="2400" b="1" dirty="0">
              <a:solidFill>
                <a:schemeClr val="accent2">
                  <a:lumMod val="75000"/>
                </a:schemeClr>
              </a:solidFill>
            </a:endParaRPr>
          </a:p>
        </p:txBody>
      </p:sp>
      <p:sp>
        <p:nvSpPr>
          <p:cNvPr id="13" name="文本框 12"/>
          <p:cNvSpPr txBox="1"/>
          <p:nvPr/>
        </p:nvSpPr>
        <p:spPr>
          <a:xfrm>
            <a:off x="6334565" y="4243315"/>
            <a:ext cx="5736773" cy="830997"/>
          </a:xfrm>
          <a:prstGeom prst="rect">
            <a:avLst/>
          </a:prstGeom>
          <a:noFill/>
          <a:ln w="3175">
            <a:solidFill>
              <a:schemeClr val="tx1"/>
            </a:solidFill>
          </a:ln>
        </p:spPr>
        <p:txBody>
          <a:bodyPr wrap="square" rtlCol="0">
            <a:spAutoFit/>
          </a:bodyPr>
          <a:lstStyle/>
          <a:p>
            <a:r>
              <a:rPr lang="en-US" altLang="zh-CN" sz="2400" b="1" dirty="0" smtClean="0">
                <a:solidFill>
                  <a:schemeClr val="accent2">
                    <a:lumMod val="75000"/>
                  </a:schemeClr>
                </a:solidFill>
              </a:rPr>
              <a:t>Research has </a:t>
            </a:r>
            <a:r>
              <a:rPr lang="en-US" altLang="zh-CN" sz="2400" b="1" dirty="0">
                <a:solidFill>
                  <a:schemeClr val="accent2">
                    <a:lumMod val="75000"/>
                  </a:schemeClr>
                </a:solidFill>
              </a:rPr>
              <a:t>revealed/indicated/suggested  that…, As</a:t>
            </a:r>
            <a:r>
              <a:rPr lang="en-US" altLang="zh-CN" sz="2400" b="1" dirty="0">
                <a:solidFill>
                  <a:schemeClr val="accent2">
                    <a:lumMod val="75000"/>
                  </a:schemeClr>
                </a:solidFill>
                <a:latin typeface="Times New Roman" panose="02020603050405020304" pitchFamily="18" charset="0"/>
                <a:cs typeface="Times New Roman" panose="02020603050405020304" pitchFamily="18" charset="0"/>
              </a:rPr>
              <a:t> is revealed in research,</a:t>
            </a:r>
            <a:r>
              <a:rPr lang="en-US" altLang="zh-CN" sz="2400" b="1" dirty="0">
                <a:solidFill>
                  <a:schemeClr val="accent2">
                    <a:lumMod val="75000"/>
                  </a:schemeClr>
                </a:solidFill>
              </a:rPr>
              <a:t> </a:t>
            </a:r>
            <a:r>
              <a:rPr lang="en-US" altLang="zh-CN" sz="2400" b="1" dirty="0" smtClean="0">
                <a:solidFill>
                  <a:schemeClr val="accent2">
                    <a:lumMod val="75000"/>
                  </a:schemeClr>
                </a:solidFill>
              </a:rPr>
              <a:t>…</a:t>
            </a:r>
            <a:endParaRPr lang="zh-CN" altLang="en-US" sz="2400" b="1" dirty="0">
              <a:solidFill>
                <a:schemeClr val="accent2">
                  <a:lumMod val="75000"/>
                </a:schemeClr>
              </a:solidFill>
            </a:endParaRPr>
          </a:p>
        </p:txBody>
      </p:sp>
      <p:cxnSp>
        <p:nvCxnSpPr>
          <p:cNvPr id="16" name="直接连接符 15"/>
          <p:cNvCxnSpPr/>
          <p:nvPr/>
        </p:nvCxnSpPr>
        <p:spPr>
          <a:xfrm>
            <a:off x="10772503" y="1471748"/>
            <a:ext cx="444137" cy="1"/>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a:stCxn id="6" idx="1"/>
          </p:cNvCxnSpPr>
          <p:nvPr/>
        </p:nvCxnSpPr>
        <p:spPr>
          <a:xfrm>
            <a:off x="250701" y="1870200"/>
            <a:ext cx="2370579" cy="10851"/>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a:off x="1778396" y="1885286"/>
            <a:ext cx="8707" cy="2490879"/>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V="1">
            <a:off x="9948491" y="1870200"/>
            <a:ext cx="1609034" cy="10851"/>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250701" y="2242788"/>
            <a:ext cx="1447470" cy="1948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直接箭头连接符 29"/>
          <p:cNvCxnSpPr/>
          <p:nvPr/>
        </p:nvCxnSpPr>
        <p:spPr>
          <a:xfrm>
            <a:off x="10511246" y="1881051"/>
            <a:ext cx="8708" cy="234260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圆角矩形 1"/>
          <p:cNvSpPr/>
          <p:nvPr/>
        </p:nvSpPr>
        <p:spPr>
          <a:xfrm>
            <a:off x="165463" y="78377"/>
            <a:ext cx="1737228" cy="47026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zh-CN" sz="2800" b="1" dirty="0" smtClean="0"/>
              <a:t>Para.2</a:t>
            </a:r>
            <a:endParaRPr lang="zh-CN" altLang="en-US" sz="2800" b="1" dirty="0"/>
          </a:p>
        </p:txBody>
      </p:sp>
      <p:sp>
        <p:nvSpPr>
          <p:cNvPr id="3" name="矩形 2"/>
          <p:cNvSpPr/>
          <p:nvPr/>
        </p:nvSpPr>
        <p:spPr>
          <a:xfrm>
            <a:off x="110837" y="734522"/>
            <a:ext cx="11998037" cy="2308324"/>
          </a:xfrm>
          <a:prstGeom prst="rect">
            <a:avLst/>
          </a:prstGeom>
        </p:spPr>
        <p:txBody>
          <a:bodyPr wrap="square">
            <a:spAutoFit/>
          </a:bodyPr>
          <a:lstStyle/>
          <a:p>
            <a:r>
              <a:rPr lang="en-US" altLang="zh-CN" sz="2400" dirty="0" smtClean="0">
                <a:solidFill>
                  <a:srgbClr val="0000FF"/>
                </a:solidFill>
                <a:latin typeface="Times New Roman" panose="02020603050405020304" pitchFamily="18" charset="0"/>
                <a:cs typeface="Times New Roman" panose="02020603050405020304" pitchFamily="18" charset="0"/>
              </a:rPr>
              <a:t>  </a:t>
            </a:r>
            <a:r>
              <a:rPr lang="en-US" altLang="zh-CN" sz="2400" dirty="0">
                <a:latin typeface="Times New Roman" panose="02020603050405020304" pitchFamily="18" charset="0"/>
                <a:cs typeface="Times New Roman" panose="02020603050405020304" pitchFamily="18" charset="0"/>
              </a:rPr>
              <a:t>①</a:t>
            </a:r>
            <a:r>
              <a:rPr lang="en-US" altLang="zh-CN" sz="2400" dirty="0">
                <a:solidFill>
                  <a:srgbClr val="0000FF"/>
                </a:solidFill>
                <a:latin typeface="Times New Roman" panose="02020603050405020304" pitchFamily="18" charset="0"/>
                <a:cs typeface="Times New Roman" panose="02020603050405020304" pitchFamily="18" charset="0"/>
              </a:rPr>
              <a:t>Curiosity can also lead us to make unexpected discoveries, bring excitement into our lives, and open up new possibilities. </a:t>
            </a:r>
            <a:r>
              <a:rPr lang="en-US" altLang="zh-CN" sz="2400" dirty="0">
                <a:latin typeface="Times New Roman" panose="02020603050405020304" pitchFamily="18" charset="0"/>
                <a:cs typeface="Times New Roman" panose="02020603050405020304" pitchFamily="18" charset="0"/>
              </a:rPr>
              <a:t>②</a:t>
            </a:r>
            <a:r>
              <a:rPr lang="en-US" altLang="zh-CN" sz="2400" dirty="0" smtClean="0">
                <a:latin typeface="Times New Roman" panose="02020603050405020304" pitchFamily="18" charset="0"/>
                <a:cs typeface="Times New Roman" panose="02020603050405020304" pitchFamily="18" charset="0"/>
              </a:rPr>
              <a:t>In </a:t>
            </a:r>
            <a:r>
              <a:rPr lang="en-US" altLang="zh-CN" sz="2400" dirty="0">
                <a:latin typeface="Times New Roman" panose="02020603050405020304" pitchFamily="18" charset="0"/>
                <a:cs typeface="Times New Roman" panose="02020603050405020304" pitchFamily="18" charset="0"/>
              </a:rPr>
              <a:t>science, basic curiosity-driven research can have unexpected important benefits. ③For  example, one day </a:t>
            </a:r>
            <a:r>
              <a:rPr lang="en-US" altLang="zh-CN" sz="2400" dirty="0" smtClean="0">
                <a:latin typeface="Times New Roman" panose="02020603050405020304" pitchFamily="18" charset="0"/>
                <a:cs typeface="Times New Roman" panose="02020603050405020304" pitchFamily="18" charset="0"/>
              </a:rPr>
              <a:t>in 1831</a:t>
            </a:r>
            <a:r>
              <a:rPr lang="en-US" altLang="zh-CN" sz="2400" dirty="0">
                <a:latin typeface="Times New Roman" panose="02020603050405020304" pitchFamily="18" charset="0"/>
                <a:cs typeface="Times New Roman" panose="02020603050405020304" pitchFamily="18" charset="0"/>
              </a:rPr>
              <a:t>, </a:t>
            </a:r>
            <a:r>
              <a:rPr lang="en-US" altLang="zh-CN" sz="2400" dirty="0" smtClean="0">
                <a:latin typeface="Times New Roman" panose="02020603050405020304" pitchFamily="18" charset="0"/>
                <a:cs typeface="Times New Roman" panose="02020603050405020304" pitchFamily="18" charset="0"/>
              </a:rPr>
              <a:t>Michael </a:t>
            </a:r>
            <a:r>
              <a:rPr lang="en-US" altLang="zh-CN" sz="2400" dirty="0">
                <a:latin typeface="Times New Roman" panose="02020603050405020304" pitchFamily="18" charset="0"/>
                <a:cs typeface="Times New Roman" panose="02020603050405020304" pitchFamily="18" charset="0"/>
              </a:rPr>
              <a:t>Faraday was playing around with a  coil and a magnet when he suddenly saw how he could produce an electrical current. ④At first, it wasn't clear what use this would have, but it actually made electricity available for use in technology, and so changed the world.</a:t>
            </a:r>
            <a:endParaRPr lang="zh-CN" altLang="zh-CN" sz="2400" dirty="0">
              <a:latin typeface="Times New Roman" panose="02020603050405020304" pitchFamily="18" charset="0"/>
              <a:cs typeface="Times New Roman" panose="02020603050405020304" pitchFamily="18" charset="0"/>
            </a:endParaRPr>
          </a:p>
        </p:txBody>
      </p:sp>
      <p:graphicFrame>
        <p:nvGraphicFramePr>
          <p:cNvPr id="5" name="表格 4"/>
          <p:cNvGraphicFramePr>
            <a:graphicFrameLocks noGrp="1"/>
          </p:cNvGraphicFramePr>
          <p:nvPr/>
        </p:nvGraphicFramePr>
        <p:xfrm>
          <a:off x="2432648" y="3228728"/>
          <a:ext cx="7662696" cy="1584960"/>
        </p:xfrm>
        <a:graphic>
          <a:graphicData uri="http://schemas.openxmlformats.org/drawingml/2006/table">
            <a:tbl>
              <a:tblPr firstRow="1" bandRow="1">
                <a:tableStyleId>{073A0DAA-6AF3-43AB-8588-CEC1D06C72B9}</a:tableStyleId>
              </a:tblPr>
              <a:tblGrid>
                <a:gridCol w="1277116"/>
                <a:gridCol w="1368338"/>
                <a:gridCol w="5017242"/>
              </a:tblGrid>
              <a:tr h="354330">
                <a:tc>
                  <a:txBody>
                    <a:bodyPr/>
                    <a:lstStyle/>
                    <a:p>
                      <a:r>
                        <a:rPr lang="en-US" altLang="zh-CN" sz="2000" dirty="0" smtClean="0"/>
                        <a:t>Sentence </a:t>
                      </a:r>
                      <a:endParaRPr lang="zh-CN" altLang="en-US" sz="2000" dirty="0"/>
                    </a:p>
                  </a:txBody>
                  <a:tcPr/>
                </a:tc>
                <a:tc>
                  <a:txBody>
                    <a:bodyPr/>
                    <a:lstStyle/>
                    <a:p>
                      <a:r>
                        <a:rPr lang="en-US" altLang="zh-CN" sz="2000" dirty="0" smtClean="0"/>
                        <a:t>Function </a:t>
                      </a:r>
                      <a:endParaRPr lang="zh-CN" altLang="en-US" sz="2000" dirty="0"/>
                    </a:p>
                  </a:txBody>
                  <a:tcPr/>
                </a:tc>
                <a:tc>
                  <a:txBody>
                    <a:bodyPr/>
                    <a:lstStyle/>
                    <a:p>
                      <a:r>
                        <a:rPr lang="en-US" altLang="zh-CN" sz="2000" dirty="0" smtClean="0"/>
                        <a:t>Keywords</a:t>
                      </a:r>
                      <a:endParaRPr lang="zh-CN" altLang="en-US" sz="2000" dirty="0"/>
                    </a:p>
                  </a:txBody>
                  <a:tcPr/>
                </a:tc>
              </a:tr>
              <a:tr h="354330">
                <a:tc>
                  <a:txBody>
                    <a:bodyPr/>
                    <a:lstStyle/>
                    <a:p>
                      <a:r>
                        <a:rPr lang="en-US" altLang="zh-CN" sz="2000" dirty="0" smtClean="0"/>
                        <a:t>S1</a:t>
                      </a:r>
                      <a:endParaRPr lang="zh-CN" altLang="en-US" sz="2000" b="1" dirty="0"/>
                    </a:p>
                  </a:txBody>
                  <a:tcPr/>
                </a:tc>
                <a:tc>
                  <a:txBody>
                    <a:bodyPr/>
                    <a:lstStyle/>
                    <a:p>
                      <a:r>
                        <a:rPr lang="zh-CN" altLang="en-US" sz="2000" b="1" dirty="0" smtClean="0"/>
                        <a:t>提出要点</a:t>
                      </a:r>
                      <a:endParaRPr lang="zh-CN" altLang="en-US" sz="2000" b="1" dirty="0"/>
                    </a:p>
                  </a:txBody>
                  <a:tcPr/>
                </a:tc>
                <a:tc>
                  <a:txBody>
                    <a:bodyPr/>
                    <a:lstStyle/>
                    <a:p>
                      <a:r>
                        <a:rPr lang="en-US" altLang="zh-CN" sz="2000" b="1" dirty="0" smtClean="0"/>
                        <a:t>discoveries, excitement,</a:t>
                      </a:r>
                      <a:r>
                        <a:rPr lang="en-US" altLang="zh-CN" sz="2000" b="1" baseline="0" dirty="0" smtClean="0"/>
                        <a:t> possibilities </a:t>
                      </a:r>
                      <a:endParaRPr lang="zh-CN" altLang="en-US" sz="2000" b="1" dirty="0"/>
                    </a:p>
                  </a:txBody>
                  <a:tcPr/>
                </a:tc>
              </a:tr>
              <a:tr h="354330">
                <a:tc>
                  <a:txBody>
                    <a:bodyPr/>
                    <a:lstStyle/>
                    <a:p>
                      <a:r>
                        <a:rPr lang="en-US" altLang="zh-CN" sz="2000" dirty="0" smtClean="0"/>
                        <a:t>S2</a:t>
                      </a:r>
                      <a:endParaRPr lang="zh-CN" altLang="en-US" sz="2000" b="1" dirty="0"/>
                    </a:p>
                  </a:txBody>
                  <a:tcPr/>
                </a:tc>
                <a:tc>
                  <a:txBody>
                    <a:bodyPr/>
                    <a:lstStyle/>
                    <a:p>
                      <a:r>
                        <a:rPr lang="zh-CN" altLang="en-US" sz="2000" b="1" dirty="0" smtClean="0"/>
                        <a:t>强调要点</a:t>
                      </a:r>
                      <a:endParaRPr lang="zh-CN" altLang="en-US" sz="2000" b="1" dirty="0"/>
                    </a:p>
                  </a:txBody>
                  <a:tcPr/>
                </a:tc>
                <a:tc>
                  <a:txBody>
                    <a:bodyPr/>
                    <a:lstStyle/>
                    <a:p>
                      <a:r>
                        <a:rPr lang="en-US" altLang="zh-CN" sz="2000" b="1" dirty="0" smtClean="0"/>
                        <a:t>benefits</a:t>
                      </a:r>
                      <a:endParaRPr lang="zh-CN" altLang="en-US" sz="2000" b="1" dirty="0"/>
                    </a:p>
                  </a:txBody>
                  <a:tcPr/>
                </a:tc>
              </a:tr>
              <a:tr h="354330">
                <a:tc>
                  <a:txBody>
                    <a:bodyPr/>
                    <a:lstStyle/>
                    <a:p>
                      <a:r>
                        <a:rPr lang="en-US" altLang="zh-CN" sz="2000" dirty="0" smtClean="0"/>
                        <a:t>S3&amp;S4</a:t>
                      </a:r>
                      <a:endParaRPr lang="zh-CN" altLang="en-US" sz="2000" b="1" dirty="0"/>
                    </a:p>
                  </a:txBody>
                  <a:tcPr/>
                </a:tc>
                <a:tc>
                  <a:txBody>
                    <a:bodyPr/>
                    <a:lstStyle/>
                    <a:p>
                      <a:r>
                        <a:rPr lang="zh-CN" altLang="en-US" sz="2000" b="1" dirty="0" smtClean="0"/>
                        <a:t>举例论证</a:t>
                      </a:r>
                      <a:endParaRPr lang="zh-CN" altLang="en-US" sz="2000" b="1" dirty="0"/>
                    </a:p>
                  </a:txBody>
                  <a:tcPr/>
                </a:tc>
                <a:tc>
                  <a:txBody>
                    <a:bodyPr/>
                    <a:lstStyle/>
                    <a:p>
                      <a:r>
                        <a:rPr lang="en-US" altLang="zh-CN" sz="2000" dirty="0" smtClean="0"/>
                        <a:t>/</a:t>
                      </a:r>
                      <a:endParaRPr lang="en-US" altLang="zh-CN" sz="2000" dirty="0" smtClean="0"/>
                    </a:p>
                  </a:txBody>
                  <a:tcPr/>
                </a:tc>
              </a:tr>
            </a:tbl>
          </a:graphicData>
        </a:graphic>
      </p:graphicFrame>
      <p:sp>
        <p:nvSpPr>
          <p:cNvPr id="6" name="文本框 5"/>
          <p:cNvSpPr txBox="1"/>
          <p:nvPr/>
        </p:nvSpPr>
        <p:spPr>
          <a:xfrm>
            <a:off x="508001" y="5114941"/>
            <a:ext cx="11268364" cy="830997"/>
          </a:xfrm>
          <a:prstGeom prst="rect">
            <a:avLst/>
          </a:prstGeom>
          <a:noFill/>
        </p:spPr>
        <p:txBody>
          <a:bodyPr wrap="square" rtlCol="0">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can  ____________________ us to make unexpected discoveries, thus benefitting human beings.</a:t>
            </a:r>
            <a:endParaRPr lang="zh-CN" altLang="en-US" sz="2400" b="1" dirty="0">
              <a:latin typeface="Times New Roman" panose="02020603050405020304" pitchFamily="18" charset="0"/>
              <a:cs typeface="Times New Roman" panose="02020603050405020304" pitchFamily="18" charset="0"/>
            </a:endParaRPr>
          </a:p>
        </p:txBody>
      </p:sp>
      <p:sp>
        <p:nvSpPr>
          <p:cNvPr id="10" name="矩形 9"/>
          <p:cNvSpPr/>
          <p:nvPr/>
        </p:nvSpPr>
        <p:spPr>
          <a:xfrm>
            <a:off x="508000" y="6056697"/>
            <a:ext cx="11490036" cy="461665"/>
          </a:xfrm>
          <a:prstGeom prst="rect">
            <a:avLst/>
          </a:prstGeom>
        </p:spPr>
        <p:txBody>
          <a:bodyPr wrap="square">
            <a:spAutoFit/>
          </a:bodyPr>
          <a:lstStyle/>
          <a:p>
            <a:pPr marL="342900" indent="-342900">
              <a:buFont typeface="Wingdings" panose="05000000000000000000" pitchFamily="2" charset="2"/>
              <a:buChar char="l"/>
            </a:pPr>
            <a:r>
              <a:rPr lang="en-US" altLang="zh-CN" sz="2400" b="1" dirty="0" smtClean="0">
                <a:latin typeface="Times New Roman" panose="02020603050405020304" pitchFamily="18" charset="0"/>
                <a:cs typeface="Times New Roman" panose="02020603050405020304" pitchFamily="18" charset="0"/>
              </a:rPr>
              <a:t>Curiosity can  _____________ many </a:t>
            </a:r>
            <a:r>
              <a:rPr lang="en-US" altLang="zh-CN" sz="2400" b="1" dirty="0">
                <a:latin typeface="Times New Roman" panose="02020603050405020304" pitchFamily="18" charset="0"/>
                <a:cs typeface="Times New Roman" panose="02020603050405020304" pitchFamily="18" charset="0"/>
              </a:rPr>
              <a:t>scientific discoveries of unexpected benefits. </a:t>
            </a:r>
            <a:endParaRPr lang="zh-CN" altLang="en-US" sz="2400" b="1" dirty="0">
              <a:latin typeface="Times New Roman" panose="02020603050405020304" pitchFamily="18" charset="0"/>
              <a:cs typeface="Times New Roman" panose="02020603050405020304" pitchFamily="18" charset="0"/>
            </a:endParaRPr>
          </a:p>
        </p:txBody>
      </p:sp>
      <p:sp>
        <p:nvSpPr>
          <p:cNvPr id="11" name="文本框 10"/>
          <p:cNvSpPr txBox="1"/>
          <p:nvPr/>
        </p:nvSpPr>
        <p:spPr>
          <a:xfrm>
            <a:off x="2890983" y="5050716"/>
            <a:ext cx="4027054"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guide/drive/motivate</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
        <p:nvSpPr>
          <p:cNvPr id="12" name="文本框 11"/>
          <p:cNvSpPr txBox="1"/>
          <p:nvPr/>
        </p:nvSpPr>
        <p:spPr>
          <a:xfrm>
            <a:off x="2854038" y="6010163"/>
            <a:ext cx="2050472" cy="461665"/>
          </a:xfrm>
          <a:prstGeom prst="rect">
            <a:avLst/>
          </a:prstGeom>
          <a:noFill/>
        </p:spPr>
        <p:txBody>
          <a:bodyPr wrap="square" rtlCol="0">
            <a:spAutoFit/>
          </a:bodyPr>
          <a:lstStyle/>
          <a:p>
            <a:r>
              <a:rPr lang="en-US" altLang="zh-CN" sz="2400" b="1" dirty="0" smtClean="0">
                <a:solidFill>
                  <a:srgbClr val="C00000"/>
                </a:solidFill>
                <a:latin typeface="Times New Roman" panose="02020603050405020304" pitchFamily="18" charset="0"/>
                <a:cs typeface="Times New Roman" panose="02020603050405020304" pitchFamily="18" charset="0"/>
              </a:rPr>
              <a:t>activate/spark</a:t>
            </a:r>
            <a:endParaRPr lang="zh-CN" altLang="en-US" sz="2400" b="1"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2" grpId="0"/>
    </p:bldLst>
  </p:timing>
</p:sld>
</file>

<file path=ppt/theme/theme1.xml><?xml version="1.0" encoding="utf-8"?>
<a:theme xmlns:a="http://schemas.openxmlformats.org/drawingml/2006/main" name="回顾">
  <a:themeElements>
    <a:clrScheme name="回顾">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回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TM04033927[[fn=主要事件]]</Template>
  <TotalTime>0</TotalTime>
  <Words>11685</Words>
  <Application>WPS 演示</Application>
  <PresentationFormat>宽屏</PresentationFormat>
  <Paragraphs>287</Paragraphs>
  <Slides>15</Slides>
  <Notes>1</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宋体</vt:lpstr>
      <vt:lpstr>Wingdings</vt:lpstr>
      <vt:lpstr>Calibri</vt:lpstr>
      <vt:lpstr>Arial Black</vt:lpstr>
      <vt:lpstr>华文楷体</vt:lpstr>
      <vt:lpstr>Times New Roman</vt:lpstr>
      <vt:lpstr>华文新魏</vt:lpstr>
      <vt:lpstr>微软雅黑</vt:lpstr>
      <vt:lpstr>Arial Unicode MS</vt:lpstr>
      <vt:lpstr>HelveticaNeue</vt:lpstr>
      <vt:lpstr>NumberOnly</vt:lpstr>
      <vt:lpstr>Calibri Light</vt:lpstr>
      <vt:lpstr>回顾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曹小等</cp:lastModifiedBy>
  <cp:revision>449</cp:revision>
  <dcterms:created xsi:type="dcterms:W3CDTF">2020-03-12T08:02:00Z</dcterms:created>
  <dcterms:modified xsi:type="dcterms:W3CDTF">2020-04-10T03:42:50Z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