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326" r:id="rId4"/>
    <p:sldId id="305" r:id="rId6"/>
    <p:sldId id="298" r:id="rId7"/>
    <p:sldId id="258" r:id="rId8"/>
    <p:sldId id="301" r:id="rId9"/>
    <p:sldId id="308" r:id="rId10"/>
    <p:sldId id="274" r:id="rId11"/>
    <p:sldId id="302" r:id="rId12"/>
    <p:sldId id="310" r:id="rId13"/>
    <p:sldId id="300" r:id="rId14"/>
    <p:sldId id="270" r:id="rId15"/>
    <p:sldId id="293" r:id="rId16"/>
    <p:sldId id="282" r:id="rId17"/>
    <p:sldId id="285" r:id="rId18"/>
    <p:sldId id="286" r:id="rId19"/>
    <p:sldId id="303" r:id="rId20"/>
    <p:sldId id="283" r:id="rId21"/>
    <p:sldId id="296" r:id="rId22"/>
    <p:sldId id="304" r:id="rId23"/>
    <p:sldId id="260" r:id="rId24"/>
    <p:sldId id="259" r:id="rId25"/>
    <p:sldId id="311" r:id="rId2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635B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784" y="48"/>
      </p:cViewPr>
      <p:guideLst>
        <p:guide orient="horz" pos="2178"/>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37"/>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110EC90-9601-45C8-B349-7D4A792CA1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360F3E-B32F-4137-B5AA-5208CB0A092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110EC90-9601-45C8-B349-7D4A792CA1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360F3E-B32F-4137-B5AA-5208CB0A092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9"/>
            <a:ext cx="60198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110EC90-9601-45C8-B349-7D4A792CA1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360F3E-B32F-4137-B5AA-5208CB0A0920}"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36"/>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480CED3-941F-40A3-A5EC-EEE94222007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6EDBD6C-34E0-4CA9-92B6-E98EB52EC5A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480CED3-941F-40A3-A5EC-EEE94222007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6EDBD6C-34E0-4CA9-92B6-E98EB52EC5A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5"/>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480CED3-941F-40A3-A5EC-EEE94222007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6EDBD6C-34E0-4CA9-92B6-E98EB52EC5A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3480CED3-941F-40A3-A5EC-EEE94222007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6EDBD6C-34E0-4CA9-92B6-E98EB52EC5A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35"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3480CED3-941F-40A3-A5EC-EEE942220070}"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26EDBD6C-34E0-4CA9-92B6-E98EB52EC5A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480CED3-941F-40A3-A5EC-EEE942220070}"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26EDBD6C-34E0-4CA9-92B6-E98EB52EC5A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480CED3-941F-40A3-A5EC-EEE942220070}"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26EDBD6C-34E0-4CA9-92B6-E98EB52EC5A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50"/>
            <a:ext cx="3008313" cy="1162051"/>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480CED3-941F-40A3-A5EC-EEE94222007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6EDBD6C-34E0-4CA9-92B6-E98EB52EC5A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110EC90-9601-45C8-B349-7D4A792CA1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360F3E-B32F-4137-B5AA-5208CB0A0920}"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5"/>
            <a:ext cx="5486400" cy="566739"/>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4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480CED3-941F-40A3-A5EC-EEE94222007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6EDBD6C-34E0-4CA9-92B6-E98EB52EC5A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480CED3-941F-40A3-A5EC-EEE94222007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6EDBD6C-34E0-4CA9-92B6-E98EB52EC5A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9"/>
            <a:ext cx="60198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480CED3-941F-40A3-A5EC-EEE94222007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6EDBD6C-34E0-4CA9-92B6-E98EB52EC5A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5"/>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A110EC90-9601-45C8-B349-7D4A792CA1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360F3E-B32F-4137-B5AA-5208CB0A092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A110EC90-9601-45C8-B349-7D4A792CA1C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360F3E-B32F-4137-B5AA-5208CB0A092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35"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A110EC90-9601-45C8-B349-7D4A792CA1C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360F3E-B32F-4137-B5AA-5208CB0A092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110EC90-9601-45C8-B349-7D4A792CA1C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360F3E-B32F-4137-B5AA-5208CB0A092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110EC90-9601-45C8-B349-7D4A792CA1C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360F3E-B32F-4137-B5AA-5208CB0A092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50"/>
            <a:ext cx="3008313" cy="1162051"/>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110EC90-9601-45C8-B349-7D4A792CA1C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360F3E-B32F-4137-B5AA-5208CB0A092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5"/>
            <a:ext cx="5486400" cy="566739"/>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110EC90-9601-45C8-B349-7D4A792CA1C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360F3E-B32F-4137-B5AA-5208CB0A092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63000"/>
            <a:lum/>
          </a:blip>
          <a:srcRect/>
          <a:stretch>
            <a:fillRect l="-17000" r="-17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10EC90-9601-45C8-B349-7D4A792CA1CC}" type="datetimeFigureOut">
              <a:rPr lang="zh-CN" altLang="en-US" smtClean="0"/>
            </a:fld>
            <a:endParaRPr lang="zh-CN" altLang="en-US"/>
          </a:p>
        </p:txBody>
      </p:sp>
      <p:sp>
        <p:nvSpPr>
          <p:cNvPr id="5" name="页脚占位符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360F3E-B32F-4137-B5AA-5208CB0A0920}" type="slidenum">
              <a:rPr lang="zh-CN" altLang="en-US" smtClean="0"/>
            </a:fld>
            <a:endParaRPr lang="zh-CN" altLang="en-US"/>
          </a:p>
        </p:txBody>
      </p:sp>
      <p:pic>
        <p:nvPicPr>
          <p:cNvPr id="7" name="图片 6" descr="水印"/>
          <p:cNvPicPr>
            <a:picLocks noChangeAspect="1"/>
          </p:cNvPicPr>
          <p:nvPr userDrawn="1"/>
        </p:nvPicPr>
        <p:blipFill>
          <a:blip r:embed="rId13"/>
          <a:stretch>
            <a:fillRect/>
          </a:stretch>
        </p:blipFill>
        <p:spPr>
          <a:xfrm>
            <a:off x="8249285" y="75588"/>
            <a:ext cx="829310" cy="2683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63000"/>
            <a:lum/>
          </a:blip>
          <a:srcRect/>
          <a:stretch>
            <a:fillRect l="-17000" r="-17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80CED3-941F-40A3-A5EC-EEE94222007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DBD6C-34E0-4CA9-92B6-E98EB52EC5AF}"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13.wdp"/><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mailto:Rolland@163.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7.wdp"/><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1052036" y="2281714"/>
            <a:ext cx="3746659" cy="2353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sz="210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rPr>
              <a:t>感恩遇见，相互成就，本课件资料仅供您个人参考、教学使用，严禁自行在网络传播，违者依知识产权法追究法律责任。</a:t>
            </a:r>
            <a:endParaRPr kumimoji="1" lang="en-US" altLang="zh-CN" sz="210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defRPr/>
            </a:pPr>
            <a:endParaRPr kumimoji="1" lang="en-US" altLang="zh-CN" sz="210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sz="210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rPr>
              <a:t>更多教学资源请关注</a:t>
            </a:r>
            <a:endParaRPr kumimoji="1" lang="en-US" altLang="zh-CN" sz="210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sz="210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rPr>
              <a:t>公众号：溯恩高中英语</a:t>
            </a:r>
            <a:endParaRPr kumimoji="1" lang="zh-CN" altLang="en-US" sz="210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56334" y="2816066"/>
            <a:ext cx="1631633" cy="163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4744879" y="2267903"/>
            <a:ext cx="26384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sz="2400" b="1" i="0" u="none" strike="noStrike" kern="1200" cap="none" spc="0" normalizeH="0" baseline="0" noProof="0">
                <a:ln>
                  <a:noFill/>
                </a:ln>
                <a:solidFill>
                  <a:prstClr val="black"/>
                </a:solidFill>
                <a:effectLst/>
                <a:uLnTx/>
                <a:uFillTx/>
                <a:latin typeface="华文新魏" panose="02010800040101010101" charset="-122"/>
                <a:ea typeface="宋体" panose="02010600030101010101" pitchFamily="2" charset="-122"/>
                <a:cs typeface="+mn-cs"/>
              </a:rPr>
              <a:t>知识产权声明</a:t>
            </a:r>
            <a:endParaRPr kumimoji="1" lang="zh-CN" altLang="en-US" sz="2400" b="1" i="0" u="none" strike="noStrike" kern="1200" cap="none" spc="0" normalizeH="0" baseline="0" noProof="0">
              <a:ln>
                <a:noFill/>
              </a:ln>
              <a:solidFill>
                <a:prstClr val="black"/>
              </a:solidFill>
              <a:effectLst/>
              <a:uLnTx/>
              <a:uFillTx/>
              <a:latin typeface="华文新魏" panose="02010800040101010101" charset="-122"/>
              <a:ea typeface="宋体" panose="02010600030101010101" pitchFamily="2" charset="-122"/>
              <a:cs typeface="+mn-cs"/>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0.jpg"/>
          <p:cNvPicPr>
            <a:picLocks noChangeAspect="1"/>
          </p:cNvPicPr>
          <p:nvPr/>
        </p:nvPicPr>
        <p:blipFill>
          <a:blip r:embed="rId1">
            <a:extLst>
              <a:ext uri="{BEBA8EAE-BF5A-486C-A8C5-ECC9F3942E4B}">
                <a14:imgProps xmlns:a14="http://schemas.microsoft.com/office/drawing/2010/main">
                  <a14:imgLayer r:embed="rId2">
                    <a14:imgEffect>
                      <a14:backgroundRemoval t="5045" b="90811" l="3000" r="93250"/>
                    </a14:imgEffect>
                  </a14:imgLayer>
                </a14:imgProps>
              </a:ext>
            </a:extLst>
          </a:blip>
          <a:stretch>
            <a:fillRect/>
          </a:stretch>
        </p:blipFill>
        <p:spPr>
          <a:xfrm>
            <a:off x="45392" y="-27384"/>
            <a:ext cx="9098608" cy="5832648"/>
          </a:xfrm>
          <a:prstGeom prst="rect">
            <a:avLst/>
          </a:prstGeom>
        </p:spPr>
      </p:pic>
      <p:sp>
        <p:nvSpPr>
          <p:cNvPr id="3" name="矩形 2"/>
          <p:cNvSpPr/>
          <p:nvPr/>
        </p:nvSpPr>
        <p:spPr>
          <a:xfrm>
            <a:off x="2627784" y="5661248"/>
            <a:ext cx="3438762" cy="923330"/>
          </a:xfrm>
          <a:prstGeom prst="rect">
            <a:avLst/>
          </a:prstGeom>
        </p:spPr>
        <p:txBody>
          <a:bodyPr wrap="none">
            <a:spAutoFit/>
          </a:bodyPr>
          <a:lstStyle/>
          <a:p>
            <a:r>
              <a:rPr lang="zh-CN" altLang="zh-CN" sz="5400" b="1" dirty="0">
                <a:solidFill>
                  <a:srgbClr val="FF0000"/>
                </a:solidFill>
              </a:rPr>
              <a:t>征</a:t>
            </a:r>
            <a:r>
              <a:rPr lang="en-US" altLang="zh-CN" sz="5400" b="1" dirty="0">
                <a:solidFill>
                  <a:srgbClr val="FF0000"/>
                </a:solidFill>
              </a:rPr>
              <a:t> </a:t>
            </a:r>
            <a:r>
              <a:rPr lang="zh-CN" altLang="zh-CN" sz="5400" b="1" dirty="0">
                <a:solidFill>
                  <a:srgbClr val="FF0000"/>
                </a:solidFill>
              </a:rPr>
              <a:t>稿</a:t>
            </a:r>
            <a:r>
              <a:rPr lang="en-US" altLang="zh-CN" sz="5400" b="1" dirty="0">
                <a:solidFill>
                  <a:srgbClr val="FF0000"/>
                </a:solidFill>
              </a:rPr>
              <a:t> </a:t>
            </a:r>
            <a:r>
              <a:rPr lang="zh-CN" altLang="zh-CN" sz="5400" b="1" dirty="0">
                <a:solidFill>
                  <a:srgbClr val="FF0000"/>
                </a:solidFill>
              </a:rPr>
              <a:t>启</a:t>
            </a:r>
            <a:r>
              <a:rPr lang="en-US" altLang="zh-CN" sz="5400" b="1" dirty="0">
                <a:solidFill>
                  <a:srgbClr val="FF0000"/>
                </a:solidFill>
              </a:rPr>
              <a:t> </a:t>
            </a:r>
            <a:r>
              <a:rPr lang="zh-CN" altLang="zh-CN" sz="5400" b="1" dirty="0">
                <a:solidFill>
                  <a:srgbClr val="FF0000"/>
                </a:solidFill>
              </a:rPr>
              <a:t>事</a:t>
            </a:r>
            <a:endParaRPr lang="zh-CN" altLang="en-US" sz="5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020" y="42369"/>
            <a:ext cx="9113979" cy="4154984"/>
          </a:xfrm>
          <a:prstGeom prst="rect">
            <a:avLst/>
          </a:prstGeom>
          <a:noFill/>
        </p:spPr>
        <p:txBody>
          <a:bodyPr wrap="square" rtlCol="0">
            <a:spAutoFit/>
          </a:bodyPr>
          <a:lstStyle/>
          <a:p>
            <a:r>
              <a:rPr lang="en-US" altLang="zh-CN" sz="2400" dirty="0"/>
              <a:t>        </a:t>
            </a:r>
            <a:r>
              <a:rPr lang="zh-CN" altLang="zh-CN" sz="2400" dirty="0"/>
              <a:t>假定你是李华，要向全校学生征集</a:t>
            </a:r>
            <a:r>
              <a:rPr lang="zh-CN" altLang="zh-CN" sz="2400" u="sng" dirty="0"/>
              <a:t>以“抗击新型冠状病毒疫情”为主题</a:t>
            </a:r>
            <a:r>
              <a:rPr lang="zh-CN" altLang="zh-CN" sz="2400" dirty="0"/>
              <a:t>的</a:t>
            </a:r>
            <a:r>
              <a:rPr lang="zh-CN" altLang="zh-CN" sz="2400" b="1" dirty="0">
                <a:solidFill>
                  <a:srgbClr val="FF0000"/>
                </a:solidFill>
              </a:rPr>
              <a:t>优秀文艺作品</a:t>
            </a:r>
            <a:r>
              <a:rPr lang="zh-CN" altLang="zh-CN" sz="2400" dirty="0"/>
              <a:t>刊登在</a:t>
            </a:r>
            <a:r>
              <a:rPr lang="zh-CN" altLang="zh-CN" sz="2400" dirty="0">
                <a:solidFill>
                  <a:srgbClr val="FF0000"/>
                </a:solidFill>
              </a:rPr>
              <a:t>校园网</a:t>
            </a:r>
            <a:r>
              <a:rPr lang="zh-CN" altLang="zh-CN" sz="2400" dirty="0"/>
              <a:t>上。请根据下面提示写一则</a:t>
            </a:r>
            <a:r>
              <a:rPr lang="en-US" altLang="zh-CN" sz="2400" dirty="0"/>
              <a:t>100</a:t>
            </a:r>
            <a:r>
              <a:rPr lang="zh-CN" altLang="zh-CN" sz="2400" dirty="0"/>
              <a:t>词左右的</a:t>
            </a:r>
            <a:r>
              <a:rPr lang="zh-CN" altLang="zh-CN" sz="2400" b="1" dirty="0">
                <a:solidFill>
                  <a:srgbClr val="FF0000"/>
                </a:solidFill>
              </a:rPr>
              <a:t>征稿启事</a:t>
            </a:r>
            <a:r>
              <a:rPr lang="zh-CN" altLang="zh-CN" sz="2400" dirty="0"/>
              <a:t>。</a:t>
            </a:r>
            <a:endParaRPr lang="en-US" altLang="zh-CN" sz="2400" dirty="0"/>
          </a:p>
          <a:p>
            <a:r>
              <a:rPr lang="zh-CN" altLang="zh-CN" sz="2400" dirty="0"/>
              <a:t>征稿</a:t>
            </a:r>
            <a:r>
              <a:rPr lang="zh-CN" altLang="zh-CN" sz="2400" b="1" u="sng" dirty="0">
                <a:solidFill>
                  <a:srgbClr val="FF0000"/>
                </a:solidFill>
              </a:rPr>
              <a:t>目的</a:t>
            </a:r>
            <a:r>
              <a:rPr lang="zh-CN" altLang="zh-CN" sz="2400" dirty="0"/>
              <a:t>：宣传防疫知识、引导同学们正确认识新冠肺炎、鼓舞战胜疫情的信心。</a:t>
            </a:r>
            <a:endParaRPr lang="zh-CN" altLang="zh-CN" sz="2400" dirty="0"/>
          </a:p>
          <a:p>
            <a:r>
              <a:rPr lang="zh-CN" altLang="zh-CN" sz="2400" dirty="0"/>
              <a:t>征稿</a:t>
            </a:r>
            <a:r>
              <a:rPr lang="zh-CN" altLang="zh-CN" sz="2400" b="1" u="sng" dirty="0">
                <a:solidFill>
                  <a:srgbClr val="FF0000"/>
                </a:solidFill>
              </a:rPr>
              <a:t>范围</a:t>
            </a:r>
            <a:r>
              <a:rPr lang="zh-CN" altLang="zh-CN" sz="2400" dirty="0"/>
              <a:t>：全校学生</a:t>
            </a:r>
            <a:endParaRPr lang="zh-CN" altLang="zh-CN" sz="2400" dirty="0"/>
          </a:p>
          <a:p>
            <a:r>
              <a:rPr lang="zh-CN" altLang="zh-CN" sz="2400" dirty="0"/>
              <a:t>艺术</a:t>
            </a:r>
            <a:r>
              <a:rPr lang="zh-CN" altLang="zh-CN" sz="2400" b="1" u="sng" dirty="0">
                <a:solidFill>
                  <a:srgbClr val="FF0000"/>
                </a:solidFill>
              </a:rPr>
              <a:t>形式</a:t>
            </a:r>
            <a:r>
              <a:rPr lang="zh-CN" altLang="zh-CN" sz="2400" dirty="0"/>
              <a:t>：绘画、书法、摄影、音乐、曲艺、剪纸等等</a:t>
            </a:r>
            <a:endParaRPr lang="zh-CN" altLang="zh-CN" sz="2400" dirty="0"/>
          </a:p>
          <a:p>
            <a:r>
              <a:rPr lang="zh-CN" altLang="zh-CN" sz="2400" dirty="0"/>
              <a:t>作品</a:t>
            </a:r>
            <a:r>
              <a:rPr lang="zh-CN" altLang="zh-CN" sz="2400" b="1" u="sng" dirty="0">
                <a:solidFill>
                  <a:srgbClr val="FF0000"/>
                </a:solidFill>
              </a:rPr>
              <a:t>要求</a:t>
            </a:r>
            <a:r>
              <a:rPr lang="zh-CN" altLang="zh-CN" sz="2400" dirty="0"/>
              <a:t>：紧扣主题、传播正能量、原创</a:t>
            </a:r>
            <a:endParaRPr lang="zh-CN" altLang="zh-CN" sz="2400" dirty="0"/>
          </a:p>
          <a:p>
            <a:r>
              <a:rPr lang="zh-CN" altLang="zh-CN" sz="2400" b="1" u="sng" dirty="0">
                <a:solidFill>
                  <a:srgbClr val="FF0000"/>
                </a:solidFill>
              </a:rPr>
              <a:t>投稿要求</a:t>
            </a:r>
            <a:r>
              <a:rPr lang="zh-CN" altLang="zh-CN" sz="2400" dirty="0"/>
              <a:t>：作品在</a:t>
            </a:r>
            <a:r>
              <a:rPr lang="en-US" altLang="zh-CN" sz="2400" dirty="0"/>
              <a:t>2020</a:t>
            </a:r>
            <a:r>
              <a:rPr lang="zh-CN" altLang="zh-CN" sz="2400" dirty="0" smtClean="0"/>
              <a:t>年</a:t>
            </a:r>
            <a:r>
              <a:rPr lang="en-US" altLang="zh-CN" sz="2400" dirty="0" smtClean="0"/>
              <a:t>4</a:t>
            </a:r>
            <a:r>
              <a:rPr lang="zh-CN" altLang="zh-CN" sz="2400" dirty="0" smtClean="0"/>
              <a:t>月</a:t>
            </a:r>
            <a:r>
              <a:rPr lang="en-US" altLang="zh-CN" sz="2400" dirty="0"/>
              <a:t>29</a:t>
            </a:r>
            <a:r>
              <a:rPr lang="zh-CN" altLang="zh-CN" sz="2400" dirty="0"/>
              <a:t>日前发至</a:t>
            </a:r>
            <a:r>
              <a:rPr lang="zh-CN" altLang="zh-CN" sz="2400" dirty="0" smtClean="0"/>
              <a:t>邮箱</a:t>
            </a:r>
            <a:r>
              <a:rPr lang="zh-CN" altLang="en-US" sz="2400" dirty="0"/>
              <a:t>：</a:t>
            </a:r>
            <a:r>
              <a:rPr lang="en-US" altLang="zh-CN" sz="2400" dirty="0" smtClean="0"/>
              <a:t>Rolland@163.com </a:t>
            </a:r>
            <a:r>
              <a:rPr lang="zh-CN" altLang="zh-CN" sz="2400" dirty="0" smtClean="0"/>
              <a:t>，</a:t>
            </a:r>
            <a:r>
              <a:rPr lang="zh-CN" altLang="zh-CN" sz="2400" dirty="0"/>
              <a:t>邮件内注明作者姓名、班级、联系方式</a:t>
            </a:r>
            <a:endParaRPr lang="zh-CN" altLang="zh-CN" sz="2400" dirty="0"/>
          </a:p>
          <a:p>
            <a:r>
              <a:rPr lang="zh-CN" altLang="zh-CN" sz="2400" dirty="0"/>
              <a:t>参考词汇：稿件：</a:t>
            </a:r>
            <a:r>
              <a:rPr lang="en-US" altLang="zh-CN" sz="2400" dirty="0"/>
              <a:t>contribution</a:t>
            </a:r>
            <a:endParaRPr lang="zh-CN" altLang="en-US" dirty="0"/>
          </a:p>
        </p:txBody>
      </p:sp>
      <p:sp>
        <p:nvSpPr>
          <p:cNvPr id="3" name="圆角矩形 2"/>
          <p:cNvSpPr/>
          <p:nvPr/>
        </p:nvSpPr>
        <p:spPr>
          <a:xfrm>
            <a:off x="35496" y="4197365"/>
            <a:ext cx="9108504" cy="257628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4" y="4208225"/>
            <a:ext cx="9143999" cy="2492990"/>
          </a:xfrm>
          <a:prstGeom prst="rect">
            <a:avLst/>
          </a:prstGeom>
          <a:noFill/>
        </p:spPr>
        <p:txBody>
          <a:bodyPr wrap="square" rtlCol="0">
            <a:spAutoFit/>
          </a:bodyPr>
          <a:lstStyle/>
          <a:p>
            <a:pPr algn="ctr"/>
            <a:r>
              <a:rPr lang="en-US" altLang="zh-CN" sz="2600" dirty="0"/>
              <a:t>Contribution</a:t>
            </a:r>
            <a:r>
              <a:rPr lang="en-US" altLang="zh-CN" sz="2600" dirty="0">
                <a:solidFill>
                  <a:srgbClr val="FF0000"/>
                </a:solidFill>
              </a:rPr>
              <a:t>s</a:t>
            </a:r>
            <a:r>
              <a:rPr lang="en-US" altLang="zh-CN" sz="2600" dirty="0"/>
              <a:t> Wanted</a:t>
            </a:r>
            <a:r>
              <a:rPr lang="en-US" altLang="zh-CN" sz="2600" dirty="0">
                <a:solidFill>
                  <a:schemeClr val="tx1">
                    <a:lumMod val="85000"/>
                    <a:lumOff val="15000"/>
                  </a:schemeClr>
                </a:solidFill>
              </a:rPr>
              <a:t>(</a:t>
            </a:r>
            <a:r>
              <a:rPr lang="zh-CN" altLang="en-US" sz="2600" dirty="0">
                <a:solidFill>
                  <a:schemeClr val="tx1">
                    <a:lumMod val="85000"/>
                    <a:lumOff val="15000"/>
                  </a:schemeClr>
                </a:solidFill>
              </a:rPr>
              <a:t>或全部字母大写</a:t>
            </a:r>
            <a:r>
              <a:rPr lang="en-US" altLang="zh-CN" sz="2600" dirty="0">
                <a:solidFill>
                  <a:schemeClr val="tx1">
                    <a:lumMod val="85000"/>
                    <a:lumOff val="15000"/>
                  </a:schemeClr>
                </a:solidFill>
              </a:rPr>
              <a:t>)</a:t>
            </a:r>
            <a:endParaRPr lang="en-US" altLang="zh-CN" sz="2600" dirty="0">
              <a:solidFill>
                <a:schemeClr val="tx1">
                  <a:lumMod val="85000"/>
                  <a:lumOff val="15000"/>
                </a:schemeClr>
              </a:solidFill>
            </a:endParaRPr>
          </a:p>
          <a:p>
            <a:pPr algn="ctr"/>
            <a:r>
              <a:rPr lang="en-US" altLang="zh-CN" sz="2600" dirty="0"/>
              <a:t>Body</a:t>
            </a:r>
            <a:endParaRPr lang="en-US" altLang="zh-CN" sz="2600" dirty="0"/>
          </a:p>
          <a:p>
            <a:pPr algn="ctr"/>
            <a:r>
              <a:rPr lang="en-US" altLang="zh-CN" sz="2600" dirty="0"/>
              <a:t>(</a:t>
            </a:r>
            <a:r>
              <a:rPr lang="zh-CN" altLang="en-US" sz="2600" dirty="0"/>
              <a:t>正文可写成一段，首行空两格</a:t>
            </a:r>
            <a:r>
              <a:rPr lang="en-US" altLang="zh-CN" sz="2600" dirty="0"/>
              <a:t>)</a:t>
            </a:r>
            <a:endParaRPr lang="en-US" altLang="zh-CN" sz="2600" dirty="0"/>
          </a:p>
          <a:p>
            <a:pPr algn="ctr"/>
            <a:r>
              <a:rPr lang="en-US" altLang="zh-CN" sz="2600" dirty="0"/>
              <a:t>(</a:t>
            </a:r>
            <a:r>
              <a:rPr lang="zh-CN" altLang="en-US" sz="2600" dirty="0"/>
              <a:t>写明征稿的目的和</a:t>
            </a:r>
            <a:r>
              <a:rPr lang="zh-CN" altLang="en-US" sz="2600" u="sng" dirty="0"/>
              <a:t>要求</a:t>
            </a:r>
            <a:r>
              <a:rPr lang="en-US" altLang="zh-CN" sz="2600" dirty="0"/>
              <a:t>)</a:t>
            </a:r>
            <a:endParaRPr lang="en-US" altLang="zh-CN" sz="2600" dirty="0"/>
          </a:p>
          <a:p>
            <a:pPr algn="ctr"/>
            <a:r>
              <a:rPr lang="en-US" altLang="zh-CN" sz="2600" dirty="0"/>
              <a:t>(</a:t>
            </a:r>
            <a:r>
              <a:rPr lang="zh-CN" altLang="en-US" sz="2600" dirty="0"/>
              <a:t>注意</a:t>
            </a:r>
            <a:r>
              <a:rPr lang="zh-CN" altLang="zh-CN" sz="2600" dirty="0"/>
              <a:t>时间、地点以及</a:t>
            </a:r>
            <a:r>
              <a:rPr lang="zh-CN" altLang="en-US" sz="2600" dirty="0"/>
              <a:t>投稿</a:t>
            </a:r>
            <a:r>
              <a:rPr lang="zh-CN" altLang="zh-CN" sz="2600" dirty="0"/>
              <a:t>方式</a:t>
            </a:r>
            <a:r>
              <a:rPr lang="zh-CN" altLang="zh-CN" sz="2600" dirty="0" smtClean="0"/>
              <a:t>的</a:t>
            </a:r>
            <a:r>
              <a:rPr lang="zh-CN" altLang="en-US" sz="2600" dirty="0"/>
              <a:t>正</a:t>
            </a:r>
            <a:r>
              <a:rPr lang="zh-CN" altLang="zh-CN" sz="2600" dirty="0" smtClean="0"/>
              <a:t>确</a:t>
            </a:r>
            <a:r>
              <a:rPr lang="zh-CN" altLang="zh-CN" sz="2600" dirty="0"/>
              <a:t>表达</a:t>
            </a:r>
            <a:r>
              <a:rPr lang="en-US" altLang="zh-CN" sz="2600" dirty="0"/>
              <a:t>)</a:t>
            </a:r>
            <a:endParaRPr lang="en-US" altLang="zh-CN" sz="3200" dirty="0"/>
          </a:p>
          <a:p>
            <a:pPr algn="r"/>
            <a:r>
              <a:rPr lang="en-US" altLang="zh-CN" sz="2600" dirty="0"/>
              <a:t>Li </a:t>
            </a:r>
            <a:r>
              <a:rPr lang="en-US" altLang="zh-CN" sz="2600" dirty="0" err="1"/>
              <a:t>Hua</a:t>
            </a:r>
            <a:r>
              <a:rPr lang="en-US" altLang="zh-CN" sz="2600" dirty="0"/>
              <a:t>/School Website </a:t>
            </a:r>
            <a:endParaRPr lang="zh-CN" altLang="en-US" sz="2600" dirty="0">
              <a:solidFill>
                <a:srgbClr val="C00000"/>
              </a:solidFill>
            </a:endParaRPr>
          </a:p>
        </p:txBody>
      </p:sp>
      <p:sp>
        <p:nvSpPr>
          <p:cNvPr id="5" name="右弧形箭头 4"/>
          <p:cNvSpPr/>
          <p:nvPr/>
        </p:nvSpPr>
        <p:spPr>
          <a:xfrm>
            <a:off x="3347864" y="823717"/>
            <a:ext cx="864096" cy="259228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7" name="文本框 6"/>
          <p:cNvSpPr txBox="1"/>
          <p:nvPr/>
        </p:nvSpPr>
        <p:spPr>
          <a:xfrm>
            <a:off x="4560399" y="1641887"/>
            <a:ext cx="1422184" cy="461665"/>
          </a:xfrm>
          <a:prstGeom prst="rect">
            <a:avLst/>
          </a:prstGeom>
          <a:noFill/>
        </p:spPr>
        <p:txBody>
          <a:bodyPr wrap="none" rtlCol="0">
            <a:spAutoFit/>
          </a:bodyPr>
          <a:lstStyle/>
          <a:p>
            <a:r>
              <a:rPr lang="zh-CN" altLang="en-US" sz="2400" b="1" dirty="0">
                <a:solidFill>
                  <a:srgbClr val="FF0000"/>
                </a:solidFill>
              </a:rPr>
              <a:t>常用被动</a:t>
            </a:r>
            <a:endParaRPr lang="zh-CN" alt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 calcmode="lin" valueType="num">
                                      <p:cBhvr additive="base">
                                        <p:cTn id="3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 calcmode="lin" valueType="num">
                                      <p:cBhvr additive="base">
                                        <p:cTn id="4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anim calcmode="lin" valueType="num">
                                      <p:cBhvr additive="base">
                                        <p:cTn id="4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 calcmode="lin" valueType="num">
                                      <p:cBhvr additive="base">
                                        <p:cTn id="5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4">
                                            <p:txEl>
                                              <p:pRg st="4" end="4"/>
                                            </p:txEl>
                                          </p:spTgt>
                                        </p:tgtEl>
                                        <p:attrNameLst>
                                          <p:attrName>style.visibility</p:attrName>
                                        </p:attrNameLst>
                                      </p:cBhvr>
                                      <p:to>
                                        <p:strVal val="visible"/>
                                      </p:to>
                                    </p:set>
                                    <p:anim calcmode="lin" valueType="num">
                                      <p:cBhvr additive="base">
                                        <p:cTn id="5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4">
                                            <p:txEl>
                                              <p:pRg st="5" end="5"/>
                                            </p:txEl>
                                          </p:spTgt>
                                        </p:tgtEl>
                                        <p:attrNameLst>
                                          <p:attrName>style.visibility</p:attrName>
                                        </p:attrNameLst>
                                      </p:cBhvr>
                                      <p:to>
                                        <p:strVal val="visible"/>
                                      </p:to>
                                    </p:set>
                                    <p:anim calcmode="lin" valueType="num">
                                      <p:cBhvr additive="base">
                                        <p:cTn id="64"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87626" y="188641"/>
            <a:ext cx="1701107" cy="584775"/>
          </a:xfrm>
          <a:prstGeom prst="rect">
            <a:avLst/>
          </a:prstGeom>
        </p:spPr>
        <p:txBody>
          <a:bodyPr wrap="none">
            <a:spAutoFit/>
          </a:bodyPr>
          <a:lstStyle/>
          <a:p>
            <a:r>
              <a:rPr lang="en-US" altLang="zh-CN" sz="3200" b="1" dirty="0">
                <a:solidFill>
                  <a:srgbClr val="0070C0"/>
                </a:solidFill>
              </a:rPr>
              <a:t>Headline</a:t>
            </a:r>
            <a:endParaRPr lang="zh-CN" altLang="en-US" sz="3200" dirty="0">
              <a:solidFill>
                <a:srgbClr val="0070C0"/>
              </a:solidFill>
            </a:endParaRPr>
          </a:p>
        </p:txBody>
      </p:sp>
      <p:sp>
        <p:nvSpPr>
          <p:cNvPr id="2" name="文本框 1"/>
          <p:cNvSpPr txBox="1"/>
          <p:nvPr/>
        </p:nvSpPr>
        <p:spPr>
          <a:xfrm>
            <a:off x="3203848" y="188983"/>
            <a:ext cx="4001288" cy="584775"/>
          </a:xfrm>
          <a:prstGeom prst="rect">
            <a:avLst/>
          </a:prstGeom>
          <a:noFill/>
        </p:spPr>
        <p:txBody>
          <a:bodyPr wrap="none" rtlCol="0">
            <a:spAutoFit/>
          </a:bodyPr>
          <a:lstStyle/>
          <a:p>
            <a:r>
              <a:rPr lang="en-US" altLang="zh-CN" dirty="0"/>
              <a:t> </a:t>
            </a:r>
            <a:r>
              <a:rPr lang="en-US" altLang="zh-CN" sz="3200" b="1" dirty="0"/>
              <a:t>Contributions Wanted</a:t>
            </a:r>
            <a:endParaRPr lang="zh-CN" altLang="en-US" sz="3200" b="1" dirty="0"/>
          </a:p>
        </p:txBody>
      </p:sp>
      <p:sp>
        <p:nvSpPr>
          <p:cNvPr id="4" name="TextBox 32"/>
          <p:cNvSpPr txBox="1"/>
          <p:nvPr/>
        </p:nvSpPr>
        <p:spPr>
          <a:xfrm>
            <a:off x="1115616" y="3068964"/>
            <a:ext cx="2088232" cy="584775"/>
          </a:xfrm>
          <a:prstGeom prst="rect">
            <a:avLst/>
          </a:prstGeom>
          <a:noFill/>
        </p:spPr>
        <p:txBody>
          <a:bodyPr wrap="square" rtlCol="0">
            <a:spAutoFit/>
          </a:bodyPr>
          <a:lstStyle/>
          <a:p>
            <a:r>
              <a:rPr lang="en-US" altLang="zh-CN" sz="3200" b="1" dirty="0">
                <a:solidFill>
                  <a:srgbClr val="0070C0"/>
                </a:solidFill>
              </a:rPr>
              <a:t>Organizer</a:t>
            </a:r>
            <a:endParaRPr lang="zh-CN" altLang="en-US" sz="3200" b="1" dirty="0">
              <a:solidFill>
                <a:srgbClr val="0070C0"/>
              </a:solidFill>
            </a:endParaRPr>
          </a:p>
        </p:txBody>
      </p:sp>
      <p:sp>
        <p:nvSpPr>
          <p:cNvPr id="9" name="TextBox 27"/>
          <p:cNvSpPr txBox="1"/>
          <p:nvPr/>
        </p:nvSpPr>
        <p:spPr>
          <a:xfrm>
            <a:off x="3275856" y="3068964"/>
            <a:ext cx="3670640" cy="584775"/>
          </a:xfrm>
          <a:prstGeom prst="rect">
            <a:avLst/>
          </a:prstGeom>
          <a:noFill/>
        </p:spPr>
        <p:txBody>
          <a:bodyPr wrap="square" rtlCol="0" anchor="b">
            <a:spAutoFit/>
          </a:bodyPr>
          <a:lstStyle/>
          <a:p>
            <a:r>
              <a:rPr lang="en-US" altLang="zh-CN" sz="3200" b="1" dirty="0"/>
              <a:t>School ( website ) </a:t>
            </a:r>
            <a:endParaRPr lang="zh-CN" altLang="en-US" sz="3200" b="1" dirty="0"/>
          </a:p>
        </p:txBody>
      </p:sp>
      <p:sp>
        <p:nvSpPr>
          <p:cNvPr id="11" name="TextBox 22"/>
          <p:cNvSpPr txBox="1"/>
          <p:nvPr/>
        </p:nvSpPr>
        <p:spPr>
          <a:xfrm>
            <a:off x="1045434" y="4946523"/>
            <a:ext cx="3816424" cy="584775"/>
          </a:xfrm>
          <a:prstGeom prst="rect">
            <a:avLst/>
          </a:prstGeom>
          <a:noFill/>
        </p:spPr>
        <p:txBody>
          <a:bodyPr wrap="square" rtlCol="0">
            <a:spAutoFit/>
          </a:bodyPr>
          <a:lstStyle/>
          <a:p>
            <a:r>
              <a:rPr lang="en-US" altLang="zh-CN" sz="3200" b="1" dirty="0">
                <a:solidFill>
                  <a:srgbClr val="0070C0"/>
                </a:solidFill>
              </a:rPr>
              <a:t>Recruitment  range</a:t>
            </a:r>
            <a:endParaRPr lang="zh-CN" altLang="en-US" sz="3200" b="1" dirty="0">
              <a:solidFill>
                <a:srgbClr val="0070C0"/>
              </a:solidFill>
            </a:endParaRPr>
          </a:p>
        </p:txBody>
      </p:sp>
      <p:sp>
        <p:nvSpPr>
          <p:cNvPr id="12" name="文本框 1"/>
          <p:cNvSpPr txBox="1"/>
          <p:nvPr/>
        </p:nvSpPr>
        <p:spPr>
          <a:xfrm>
            <a:off x="4788024" y="4946523"/>
            <a:ext cx="2866106" cy="584775"/>
          </a:xfrm>
          <a:prstGeom prst="rect">
            <a:avLst/>
          </a:prstGeom>
          <a:noFill/>
        </p:spPr>
        <p:txBody>
          <a:bodyPr wrap="none" rtlCol="0">
            <a:spAutoFit/>
          </a:bodyPr>
          <a:lstStyle/>
          <a:p>
            <a:r>
              <a:rPr lang="en-US" altLang="zh-CN" dirty="0"/>
              <a:t> </a:t>
            </a:r>
            <a:r>
              <a:rPr lang="en-US" altLang="zh-CN" sz="3200" b="1" dirty="0"/>
              <a:t>all the students</a:t>
            </a:r>
            <a:endParaRPr lang="zh-CN" altLang="en-US" sz="3200" b="1" dirty="0"/>
          </a:p>
        </p:txBody>
      </p:sp>
      <p:sp>
        <p:nvSpPr>
          <p:cNvPr id="13" name="矩形 12"/>
          <p:cNvSpPr/>
          <p:nvPr/>
        </p:nvSpPr>
        <p:spPr>
          <a:xfrm>
            <a:off x="3275857" y="768186"/>
            <a:ext cx="5688632" cy="1569660"/>
          </a:xfrm>
          <a:prstGeom prst="rect">
            <a:avLst/>
          </a:prstGeom>
        </p:spPr>
        <p:txBody>
          <a:bodyPr wrap="square">
            <a:spAutoFit/>
          </a:bodyPr>
          <a:lstStyle/>
          <a:p>
            <a:r>
              <a:rPr lang="en-US" altLang="zh-CN" sz="3200" b="1" dirty="0">
                <a:solidFill>
                  <a:schemeClr val="tx1">
                    <a:lumMod val="85000"/>
                    <a:lumOff val="15000"/>
                  </a:schemeClr>
                </a:solidFill>
              </a:rPr>
              <a:t>contribute (v.)                 </a:t>
            </a:r>
            <a:r>
              <a:rPr lang="zh-CN" altLang="en-US" sz="2800" b="1" dirty="0">
                <a:solidFill>
                  <a:schemeClr val="tx1">
                    <a:lumMod val="85000"/>
                    <a:lumOff val="15000"/>
                  </a:schemeClr>
                </a:solidFill>
              </a:rPr>
              <a:t>撰稿</a:t>
            </a:r>
            <a:endParaRPr lang="en-US" altLang="zh-CN" sz="2800" b="1" dirty="0">
              <a:solidFill>
                <a:schemeClr val="tx1">
                  <a:lumMod val="85000"/>
                  <a:lumOff val="15000"/>
                </a:schemeClr>
              </a:solidFill>
            </a:endParaRPr>
          </a:p>
          <a:p>
            <a:r>
              <a:rPr lang="en-US" altLang="zh-CN" sz="3200" b="1" dirty="0">
                <a:solidFill>
                  <a:schemeClr val="tx1">
                    <a:lumMod val="85000"/>
                    <a:lumOff val="15000"/>
                  </a:schemeClr>
                </a:solidFill>
              </a:rPr>
              <a:t>contribute to sb.            </a:t>
            </a:r>
            <a:r>
              <a:rPr lang="zh-CN" altLang="en-US" sz="2800" b="1" dirty="0" smtClean="0">
                <a:solidFill>
                  <a:schemeClr val="tx1">
                    <a:lumMod val="85000"/>
                    <a:lumOff val="15000"/>
                  </a:schemeClr>
                </a:solidFill>
              </a:rPr>
              <a:t>向</a:t>
            </a:r>
            <a:r>
              <a:rPr lang="en-US" altLang="zh-CN" sz="2800" b="1" dirty="0">
                <a:solidFill>
                  <a:schemeClr val="tx1">
                    <a:lumMod val="85000"/>
                    <a:lumOff val="15000"/>
                  </a:schemeClr>
                </a:solidFill>
              </a:rPr>
              <a:t>…</a:t>
            </a:r>
            <a:r>
              <a:rPr lang="zh-CN" altLang="en-US" sz="2800" b="1" dirty="0">
                <a:solidFill>
                  <a:schemeClr val="tx1">
                    <a:lumMod val="85000"/>
                    <a:lumOff val="15000"/>
                  </a:schemeClr>
                </a:solidFill>
              </a:rPr>
              <a:t>投稿</a:t>
            </a:r>
            <a:endParaRPr lang="en-US" altLang="zh-CN" sz="2800" b="1" dirty="0">
              <a:solidFill>
                <a:schemeClr val="tx1">
                  <a:lumMod val="85000"/>
                  <a:lumOff val="15000"/>
                </a:schemeClr>
              </a:solidFill>
            </a:endParaRPr>
          </a:p>
          <a:p>
            <a:r>
              <a:rPr lang="en-US" altLang="zh-CN" sz="3200" b="1" dirty="0">
                <a:solidFill>
                  <a:schemeClr val="tx1">
                    <a:lumMod val="85000"/>
                    <a:lumOff val="15000"/>
                  </a:schemeClr>
                </a:solidFill>
              </a:rPr>
              <a:t>contributor                      </a:t>
            </a:r>
            <a:r>
              <a:rPr lang="zh-CN" altLang="en-US" sz="2600" b="1" dirty="0">
                <a:solidFill>
                  <a:schemeClr val="tx1">
                    <a:lumMod val="85000"/>
                    <a:lumOff val="15000"/>
                  </a:schemeClr>
                </a:solidFill>
              </a:rPr>
              <a:t>投稿者</a:t>
            </a:r>
            <a:endParaRPr lang="en-US" altLang="zh-CN" sz="2600" b="1" dirty="0">
              <a:solidFill>
                <a:schemeClr val="tx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barn(inVertical)">
                                      <p:cBhvr>
                                        <p:cTn id="20" dur="500"/>
                                        <p:tgtEl>
                                          <p:spTgt spid="1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barn(inVertical)">
                                      <p:cBhvr>
                                        <p:cTn id="25" dur="500"/>
                                        <p:tgtEl>
                                          <p:spTgt spid="1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3">
                                            <p:txEl>
                                              <p:pRg st="2" end="2"/>
                                            </p:txEl>
                                          </p:spTgt>
                                        </p:tgtEl>
                                        <p:attrNameLst>
                                          <p:attrName>style.visibility</p:attrName>
                                        </p:attrNameLst>
                                      </p:cBhvr>
                                      <p:to>
                                        <p:strVal val="visible"/>
                                      </p:to>
                                    </p:set>
                                    <p:animEffect transition="in" filter="barn(inVertical)">
                                      <p:cBhvr>
                                        <p:cTn id="30" dur="500"/>
                                        <p:tgtEl>
                                          <p:spTgt spid="1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P spid="9"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59632" y="203156"/>
            <a:ext cx="7848872" cy="1569660"/>
          </a:xfrm>
          <a:prstGeom prst="rect">
            <a:avLst/>
          </a:prstGeom>
        </p:spPr>
        <p:txBody>
          <a:bodyPr wrap="square">
            <a:spAutoFit/>
          </a:bodyPr>
          <a:lstStyle/>
          <a:p>
            <a:pPr algn="ctr"/>
            <a:r>
              <a:rPr lang="zh-CN" altLang="zh-CN" sz="2400" b="1" dirty="0"/>
              <a:t>征集以“抗击新型冠状病毒疫情”</a:t>
            </a:r>
            <a:endParaRPr lang="en-US" altLang="zh-CN" sz="2400" b="1" dirty="0"/>
          </a:p>
          <a:p>
            <a:pPr algn="ctr"/>
            <a:r>
              <a:rPr lang="zh-CN" altLang="zh-CN" sz="2400" b="1" dirty="0">
                <a:solidFill>
                  <a:srgbClr val="00B050"/>
                </a:solidFill>
              </a:rPr>
              <a:t>为主题</a:t>
            </a:r>
            <a:r>
              <a:rPr lang="zh-CN" altLang="zh-CN" sz="2400" b="1" dirty="0"/>
              <a:t>的优秀文艺作品刊登在校园网上</a:t>
            </a:r>
            <a:r>
              <a:rPr lang="zh-CN" altLang="en-US" sz="2400" b="1" dirty="0"/>
              <a:t>；</a:t>
            </a:r>
            <a:endParaRPr lang="en-US" altLang="zh-CN" sz="2400" b="1" dirty="0"/>
          </a:p>
          <a:p>
            <a:pPr algn="ctr"/>
            <a:r>
              <a:rPr lang="zh-CN" altLang="en-US" sz="2400" b="1" dirty="0">
                <a:solidFill>
                  <a:srgbClr val="FF0000"/>
                </a:solidFill>
              </a:rPr>
              <a:t>目的</a:t>
            </a:r>
            <a:r>
              <a:rPr lang="zh-CN" altLang="en-US" sz="2400" b="1" dirty="0"/>
              <a:t>是</a:t>
            </a:r>
            <a:r>
              <a:rPr lang="zh-CN" altLang="en-US" sz="2400" b="1" dirty="0">
                <a:solidFill>
                  <a:srgbClr val="0070C0"/>
                </a:solidFill>
              </a:rPr>
              <a:t>宣传</a:t>
            </a:r>
            <a:r>
              <a:rPr lang="zh-CN" altLang="en-US" sz="2400" b="1" dirty="0"/>
              <a:t>防疫知识、</a:t>
            </a:r>
            <a:endParaRPr lang="zh-CN" altLang="en-US" sz="2400" b="1" dirty="0"/>
          </a:p>
          <a:p>
            <a:pPr algn="ctr"/>
            <a:r>
              <a:rPr lang="zh-CN" altLang="en-US" sz="2400" b="1" dirty="0">
                <a:solidFill>
                  <a:srgbClr val="0070C0"/>
                </a:solidFill>
              </a:rPr>
              <a:t>引导</a:t>
            </a:r>
            <a:r>
              <a:rPr lang="zh-CN" altLang="en-US" sz="2400" b="1" dirty="0"/>
              <a:t>同学们正确认识新冠肺炎、</a:t>
            </a:r>
            <a:r>
              <a:rPr lang="zh-CN" altLang="en-US" sz="2400" b="1" dirty="0">
                <a:solidFill>
                  <a:srgbClr val="0070C0"/>
                </a:solidFill>
              </a:rPr>
              <a:t>鼓舞</a:t>
            </a:r>
            <a:r>
              <a:rPr lang="zh-CN" altLang="en-US" sz="2400" b="1" dirty="0"/>
              <a:t>战胜疫情的信心。</a:t>
            </a:r>
            <a:endParaRPr lang="zh-CN" altLang="en-US" b="1" dirty="0"/>
          </a:p>
        </p:txBody>
      </p:sp>
      <p:sp>
        <p:nvSpPr>
          <p:cNvPr id="7" name="矩形 6"/>
          <p:cNvSpPr/>
          <p:nvPr/>
        </p:nvSpPr>
        <p:spPr>
          <a:xfrm>
            <a:off x="35496" y="1982450"/>
            <a:ext cx="9073008" cy="1446550"/>
          </a:xfrm>
          <a:prstGeom prst="rect">
            <a:avLst/>
          </a:prstGeom>
        </p:spPr>
        <p:txBody>
          <a:bodyPr wrap="square">
            <a:spAutoFit/>
          </a:bodyPr>
          <a:lstStyle/>
          <a:p>
            <a:r>
              <a:rPr lang="en-US" altLang="zh-CN" sz="2200" dirty="0">
                <a:latin typeface="Comic Sans MS" panose="030F0702030302020204" pitchFamily="66" charset="0"/>
              </a:rPr>
              <a:t>    1. </a:t>
            </a:r>
            <a:r>
              <a:rPr lang="en-US" altLang="zh-CN" sz="2200" dirty="0">
                <a:solidFill>
                  <a:srgbClr val="FF0000"/>
                </a:solidFill>
                <a:latin typeface="Comic Sans MS" panose="030F0702030302020204" pitchFamily="66" charset="0"/>
              </a:rPr>
              <a:t>In order to</a:t>
            </a:r>
            <a:r>
              <a:rPr lang="en-US" altLang="zh-CN" sz="2200" dirty="0">
                <a:solidFill>
                  <a:schemeClr val="tx1">
                    <a:lumMod val="85000"/>
                    <a:lumOff val="15000"/>
                  </a:schemeClr>
                </a:solidFill>
                <a:latin typeface="Comic Sans MS" panose="030F0702030302020204" pitchFamily="66" charset="0"/>
              </a:rPr>
              <a:t> </a:t>
            </a:r>
            <a:r>
              <a:rPr lang="en-US" altLang="zh-CN" sz="2200" dirty="0">
                <a:solidFill>
                  <a:schemeClr val="tx2">
                    <a:lumMod val="60000"/>
                    <a:lumOff val="40000"/>
                  </a:schemeClr>
                </a:solidFill>
                <a:latin typeface="Comic Sans MS" panose="030F0702030302020204" pitchFamily="66" charset="0"/>
              </a:rPr>
              <a:t>propagate</a:t>
            </a:r>
            <a:r>
              <a:rPr lang="en-US" altLang="zh-CN" sz="2200" dirty="0">
                <a:solidFill>
                  <a:schemeClr val="tx1">
                    <a:lumMod val="85000"/>
                    <a:lumOff val="15000"/>
                  </a:schemeClr>
                </a:solidFill>
                <a:latin typeface="Comic Sans MS" panose="030F0702030302020204" pitchFamily="66" charset="0"/>
              </a:rPr>
              <a:t> </a:t>
            </a:r>
            <a:r>
              <a:rPr lang="en-US" altLang="zh-CN" sz="2200" dirty="0">
                <a:latin typeface="Comic Sans MS" panose="030F0702030302020204" pitchFamily="66" charset="0"/>
              </a:rPr>
              <a:t>the knowledge of epidemic prevention, </a:t>
            </a:r>
            <a:r>
              <a:rPr lang="en-US" altLang="zh-CN" sz="2200" dirty="0">
                <a:solidFill>
                  <a:schemeClr val="tx2">
                    <a:lumMod val="60000"/>
                    <a:lumOff val="40000"/>
                  </a:schemeClr>
                </a:solidFill>
                <a:latin typeface="Comic Sans MS" panose="030F0702030302020204" pitchFamily="66" charset="0"/>
              </a:rPr>
              <a:t>guide</a:t>
            </a:r>
            <a:r>
              <a:rPr lang="en-US" altLang="zh-CN" sz="2200" dirty="0">
                <a:solidFill>
                  <a:schemeClr val="tx1">
                    <a:lumMod val="85000"/>
                    <a:lumOff val="15000"/>
                  </a:schemeClr>
                </a:solidFill>
                <a:latin typeface="Comic Sans MS" panose="030F0702030302020204" pitchFamily="66" charset="0"/>
              </a:rPr>
              <a:t> </a:t>
            </a:r>
            <a:r>
              <a:rPr lang="en-US" altLang="zh-CN" sz="2200" dirty="0">
                <a:latin typeface="Comic Sans MS" panose="030F0702030302020204" pitchFamily="66" charset="0"/>
              </a:rPr>
              <a:t>students to have a good command of the COVID-19 as well as </a:t>
            </a:r>
            <a:r>
              <a:rPr lang="en-US" altLang="zh-CN" sz="2200" dirty="0">
                <a:solidFill>
                  <a:schemeClr val="tx2">
                    <a:lumMod val="60000"/>
                    <a:lumOff val="40000"/>
                  </a:schemeClr>
                </a:solidFill>
                <a:latin typeface="Comic Sans MS" panose="030F0702030302020204" pitchFamily="66" charset="0"/>
              </a:rPr>
              <a:t>build up </a:t>
            </a:r>
            <a:r>
              <a:rPr lang="en-US" altLang="zh-CN" sz="2200" dirty="0">
                <a:latin typeface="Comic Sans MS" panose="030F0702030302020204" pitchFamily="66" charset="0"/>
              </a:rPr>
              <a:t>confidence, </a:t>
            </a:r>
            <a:r>
              <a:rPr lang="en-US" altLang="zh-CN" sz="2200" dirty="0">
                <a:solidFill>
                  <a:srgbClr val="FF0000"/>
                </a:solidFill>
                <a:latin typeface="Comic Sans MS" panose="030F0702030302020204" pitchFamily="66" charset="0"/>
              </a:rPr>
              <a:t>we’re looking for </a:t>
            </a:r>
            <a:r>
              <a:rPr lang="en-US" altLang="zh-CN" sz="2200" dirty="0">
                <a:latin typeface="Comic Sans MS" panose="030F0702030302020204" pitchFamily="66" charset="0"/>
              </a:rPr>
              <a:t>excellent contributions </a:t>
            </a:r>
            <a:r>
              <a:rPr lang="en-US" altLang="zh-CN" sz="2200" dirty="0">
                <a:solidFill>
                  <a:srgbClr val="00B050"/>
                </a:solidFill>
                <a:latin typeface="Comic Sans MS" panose="030F0702030302020204" pitchFamily="66" charset="0"/>
              </a:rPr>
              <a:t>related to the theme </a:t>
            </a:r>
            <a:r>
              <a:rPr lang="en-US" altLang="zh-CN" sz="2200" dirty="0">
                <a:latin typeface="Comic Sans MS" panose="030F0702030302020204" pitchFamily="66" charset="0"/>
              </a:rPr>
              <a:t>“fight against the new coronavirus.” </a:t>
            </a:r>
            <a:r>
              <a:rPr lang="en-US" altLang="zh-CN" sz="2200" dirty="0" smtClean="0">
                <a:latin typeface="Comic Sans MS" panose="030F0702030302020204" pitchFamily="66" charset="0"/>
              </a:rPr>
              <a:t>   (</a:t>
            </a:r>
            <a:r>
              <a:rPr lang="zh-CN" altLang="en-US" sz="2200" dirty="0" smtClean="0">
                <a:latin typeface="Comic Sans MS" panose="030F0702030302020204" pitchFamily="66" charset="0"/>
              </a:rPr>
              <a:t>陈博</a:t>
            </a:r>
            <a:r>
              <a:rPr lang="en-US" altLang="zh-CN" sz="2200" dirty="0" smtClean="0">
                <a:latin typeface="Comic Sans MS" panose="030F0702030302020204" pitchFamily="66" charset="0"/>
              </a:rPr>
              <a:t>)</a:t>
            </a:r>
            <a:endParaRPr lang="zh-CN" altLang="zh-CN" sz="2200" dirty="0">
              <a:latin typeface="Comic Sans MS" panose="030F0702030302020204" pitchFamily="66" charset="0"/>
            </a:endParaRPr>
          </a:p>
        </p:txBody>
      </p:sp>
      <p:sp>
        <p:nvSpPr>
          <p:cNvPr id="9" name="矩形 8"/>
          <p:cNvSpPr/>
          <p:nvPr/>
        </p:nvSpPr>
        <p:spPr>
          <a:xfrm>
            <a:off x="-53110" y="3667675"/>
            <a:ext cx="9117240" cy="769441"/>
          </a:xfrm>
          <a:prstGeom prst="rect">
            <a:avLst/>
          </a:prstGeom>
        </p:spPr>
        <p:txBody>
          <a:bodyPr wrap="square">
            <a:spAutoFit/>
          </a:bodyPr>
          <a:lstStyle/>
          <a:p>
            <a:r>
              <a:rPr lang="en-US" altLang="zh-CN" sz="2200" dirty="0">
                <a:latin typeface="Comic Sans MS" panose="030F0702030302020204" pitchFamily="66" charset="0"/>
              </a:rPr>
              <a:t>    </a:t>
            </a:r>
            <a:r>
              <a:rPr lang="en-US" altLang="zh-CN" sz="2200" dirty="0" smtClean="0">
                <a:latin typeface="Comic Sans MS" panose="030F0702030302020204" pitchFamily="66" charset="0"/>
              </a:rPr>
              <a:t>2. </a:t>
            </a:r>
            <a:r>
              <a:rPr lang="en-US" altLang="zh-CN" sz="2200" dirty="0" smtClean="0">
                <a:solidFill>
                  <a:srgbClr val="FF0000"/>
                </a:solidFill>
                <a:latin typeface="Comic Sans MS" panose="030F0702030302020204" pitchFamily="66" charset="0"/>
              </a:rPr>
              <a:t>With the purpose of </a:t>
            </a:r>
            <a:r>
              <a:rPr lang="en-US" altLang="zh-CN" sz="2200" dirty="0" smtClean="0">
                <a:latin typeface="Comic Sans MS" panose="030F0702030302020204" pitchFamily="66" charset="0"/>
              </a:rPr>
              <a:t>…, Literature </a:t>
            </a:r>
            <a:r>
              <a:rPr lang="en-US" altLang="zh-CN" sz="2200" dirty="0">
                <a:latin typeface="Comic Sans MS" panose="030F0702030302020204" pitchFamily="66" charset="0"/>
              </a:rPr>
              <a:t>and art works </a:t>
            </a:r>
            <a:r>
              <a:rPr lang="en-US" altLang="zh-CN" sz="2200" dirty="0">
                <a:solidFill>
                  <a:srgbClr val="00B050"/>
                </a:solidFill>
                <a:latin typeface="Comic Sans MS" panose="030F0702030302020204" pitchFamily="66" charset="0"/>
              </a:rPr>
              <a:t>themed</a:t>
            </a:r>
            <a:r>
              <a:rPr lang="en-US" altLang="zh-CN" sz="2200" dirty="0">
                <a:latin typeface="Comic Sans MS" panose="030F0702030302020204" pitchFamily="66" charset="0"/>
              </a:rPr>
              <a:t> “fight against the epidemic” </a:t>
            </a:r>
            <a:r>
              <a:rPr lang="en-US" altLang="zh-CN" sz="2200" dirty="0">
                <a:solidFill>
                  <a:srgbClr val="C00000"/>
                </a:solidFill>
                <a:latin typeface="Comic Sans MS" panose="030F0702030302020204" pitchFamily="66" charset="0"/>
              </a:rPr>
              <a:t>are wanted</a:t>
            </a:r>
            <a:r>
              <a:rPr lang="en-US" altLang="zh-CN" sz="2200" dirty="0">
                <a:solidFill>
                  <a:srgbClr val="FF0000"/>
                </a:solidFill>
                <a:latin typeface="Comic Sans MS" panose="030F0702030302020204" pitchFamily="66" charset="0"/>
              </a:rPr>
              <a:t> </a:t>
            </a:r>
            <a:r>
              <a:rPr lang="en-US" altLang="zh-CN" sz="2200" dirty="0">
                <a:solidFill>
                  <a:schemeClr val="tx1">
                    <a:lumMod val="95000"/>
                    <a:lumOff val="5000"/>
                  </a:schemeClr>
                </a:solidFill>
                <a:latin typeface="Comic Sans MS" panose="030F0702030302020204" pitchFamily="66" charset="0"/>
              </a:rPr>
              <a:t>on </a:t>
            </a:r>
            <a:r>
              <a:rPr lang="en-US" altLang="zh-CN" sz="2200" dirty="0">
                <a:latin typeface="Comic Sans MS" panose="030F0702030302020204" pitchFamily="66" charset="0"/>
              </a:rPr>
              <a:t>our school website.     </a:t>
            </a:r>
            <a:r>
              <a:rPr lang="en-US" altLang="zh-CN" sz="2200" dirty="0" smtClean="0">
                <a:latin typeface="Comic Sans MS" panose="030F0702030302020204" pitchFamily="66" charset="0"/>
              </a:rPr>
              <a:t>(</a:t>
            </a:r>
            <a:r>
              <a:rPr lang="zh-CN" altLang="en-US" sz="2200" dirty="0" smtClean="0">
                <a:latin typeface="Comic Sans MS" panose="030F0702030302020204" pitchFamily="66" charset="0"/>
              </a:rPr>
              <a:t>范思齐</a:t>
            </a:r>
            <a:r>
              <a:rPr lang="en-US" altLang="zh-CN" sz="2200" dirty="0" smtClean="0">
                <a:latin typeface="Comic Sans MS" panose="030F0702030302020204" pitchFamily="66" charset="0"/>
              </a:rPr>
              <a:t>)        </a:t>
            </a:r>
            <a:endParaRPr lang="zh-CN" altLang="zh-CN" sz="2200" dirty="0">
              <a:latin typeface="Comic Sans MS" panose="030F0702030302020204" pitchFamily="66" charset="0"/>
            </a:endParaRPr>
          </a:p>
        </p:txBody>
      </p:sp>
      <p:sp>
        <p:nvSpPr>
          <p:cNvPr id="12" name="矩形 11"/>
          <p:cNvSpPr/>
          <p:nvPr/>
        </p:nvSpPr>
        <p:spPr>
          <a:xfrm>
            <a:off x="-66490" y="4869164"/>
            <a:ext cx="9210490" cy="769441"/>
          </a:xfrm>
          <a:prstGeom prst="rect">
            <a:avLst/>
          </a:prstGeom>
        </p:spPr>
        <p:txBody>
          <a:bodyPr wrap="square">
            <a:spAutoFit/>
          </a:bodyPr>
          <a:lstStyle/>
          <a:p>
            <a:pPr latinLnBrk="1"/>
            <a:r>
              <a:rPr lang="en-US" altLang="zh-CN" sz="2200" dirty="0">
                <a:latin typeface="Comic Sans MS" panose="030F0702030302020204" pitchFamily="66" charset="0"/>
              </a:rPr>
              <a:t>    3. </a:t>
            </a:r>
            <a:r>
              <a:rPr lang="en-US" altLang="zh-CN" sz="2200" dirty="0" smtClean="0">
                <a:solidFill>
                  <a:srgbClr val="FF0000"/>
                </a:solidFill>
                <a:latin typeface="Comic Sans MS" panose="030F0702030302020204" pitchFamily="66" charset="0"/>
              </a:rPr>
              <a:t>For the purpose of </a:t>
            </a:r>
            <a:r>
              <a:rPr lang="en-US" altLang="zh-CN" sz="2200" dirty="0" smtClean="0">
                <a:latin typeface="Comic Sans MS" panose="030F0702030302020204" pitchFamily="66" charset="0"/>
              </a:rPr>
              <a:t>…, outstanding </a:t>
            </a:r>
            <a:r>
              <a:rPr lang="en-US" altLang="zh-CN" sz="2200" dirty="0">
                <a:latin typeface="Comic Sans MS" panose="030F0702030302020204" pitchFamily="66" charset="0"/>
              </a:rPr>
              <a:t>contributions </a:t>
            </a:r>
            <a:r>
              <a:rPr lang="en-US" altLang="zh-CN" sz="2200" dirty="0">
                <a:solidFill>
                  <a:srgbClr val="00B050"/>
                </a:solidFill>
                <a:latin typeface="Comic Sans MS" panose="030F0702030302020204" pitchFamily="66" charset="0"/>
              </a:rPr>
              <a:t>with the theme of </a:t>
            </a:r>
            <a:r>
              <a:rPr lang="en-US" altLang="zh-CN" sz="2200" dirty="0" smtClean="0">
                <a:latin typeface="Comic Sans MS" panose="030F0702030302020204" pitchFamily="66" charset="0"/>
              </a:rPr>
              <a:t>“fighting </a:t>
            </a:r>
            <a:r>
              <a:rPr lang="en-US" altLang="zh-CN" sz="2200" dirty="0">
                <a:latin typeface="Comic Sans MS" panose="030F0702030302020204" pitchFamily="66" charset="0"/>
              </a:rPr>
              <a:t>against the </a:t>
            </a:r>
            <a:r>
              <a:rPr lang="en-US" altLang="zh-CN" sz="2200" dirty="0" smtClean="0">
                <a:latin typeface="Comic Sans MS" panose="030F0702030302020204" pitchFamily="66" charset="0"/>
              </a:rPr>
              <a:t>Coronavirus” </a:t>
            </a:r>
            <a:r>
              <a:rPr lang="en-US" altLang="zh-CN" sz="2200" dirty="0">
                <a:solidFill>
                  <a:srgbClr val="C00000"/>
                </a:solidFill>
                <a:latin typeface="Comic Sans MS" panose="030F0702030302020204" pitchFamily="66" charset="0"/>
              </a:rPr>
              <a:t>are now being collected. </a:t>
            </a:r>
            <a:r>
              <a:rPr lang="en-US" altLang="zh-CN" sz="2200" dirty="0">
                <a:latin typeface="Comic Sans MS" panose="030F0702030302020204" pitchFamily="66" charset="0"/>
              </a:rPr>
              <a:t>(</a:t>
            </a:r>
            <a:r>
              <a:rPr lang="zh-CN" altLang="en-US" sz="2200" dirty="0">
                <a:latin typeface="Comic Sans MS" panose="030F0702030302020204" pitchFamily="66" charset="0"/>
              </a:rPr>
              <a:t>林浩</a:t>
            </a:r>
            <a:r>
              <a:rPr lang="en-US" altLang="zh-CN" sz="2200" dirty="0">
                <a:latin typeface="Comic Sans MS" panose="030F0702030302020204" pitchFamily="66" charset="0"/>
              </a:rPr>
              <a:t>)</a:t>
            </a:r>
            <a:endParaRPr lang="zh-CN" altLang="zh-CN" sz="2200" dirty="0">
              <a:latin typeface="Comic Sans MS" panose="030F0702030302020204" pitchFamily="66" charset="0"/>
            </a:endParaRPr>
          </a:p>
        </p:txBody>
      </p:sp>
      <p:sp>
        <p:nvSpPr>
          <p:cNvPr id="6" name="TextBox 25"/>
          <p:cNvSpPr txBox="1"/>
          <p:nvPr/>
        </p:nvSpPr>
        <p:spPr>
          <a:xfrm>
            <a:off x="0" y="251938"/>
            <a:ext cx="1691680" cy="584775"/>
          </a:xfrm>
          <a:prstGeom prst="rect">
            <a:avLst/>
          </a:prstGeom>
          <a:noFill/>
        </p:spPr>
        <p:txBody>
          <a:bodyPr wrap="square" rtlCol="0">
            <a:spAutoFit/>
          </a:bodyPr>
          <a:lstStyle/>
          <a:p>
            <a:r>
              <a:rPr lang="en-US" altLang="zh-CN" sz="3200" b="1" dirty="0">
                <a:solidFill>
                  <a:srgbClr val="0070C0"/>
                </a:solidFill>
              </a:rPr>
              <a:t>Purpose</a:t>
            </a:r>
            <a:endParaRPr lang="zh-CN" altLang="en-US" sz="3200" b="1" dirty="0">
              <a:solidFill>
                <a:srgbClr val="0070C0"/>
              </a:solidFill>
            </a:endParaRPr>
          </a:p>
        </p:txBody>
      </p:sp>
      <p:sp>
        <p:nvSpPr>
          <p:cNvPr id="2" name="梯形 1"/>
          <p:cNvSpPr/>
          <p:nvPr/>
        </p:nvSpPr>
        <p:spPr>
          <a:xfrm>
            <a:off x="1344680" y="183561"/>
            <a:ext cx="7486983" cy="1589257"/>
          </a:xfrm>
          <a:prstGeom prst="trapezoid">
            <a:avLst/>
          </a:prstGeom>
          <a:noFill/>
          <a:ln>
            <a:solidFill>
              <a:srgbClr val="FF33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5652120" y="5638605"/>
            <a:ext cx="1422184" cy="461665"/>
          </a:xfrm>
          <a:prstGeom prst="rect">
            <a:avLst/>
          </a:prstGeom>
          <a:noFill/>
        </p:spPr>
        <p:txBody>
          <a:bodyPr wrap="none" rtlCol="0">
            <a:spAutoFit/>
          </a:bodyPr>
          <a:lstStyle/>
          <a:p>
            <a:r>
              <a:rPr lang="zh-CN" altLang="en-US" sz="2400" b="1" dirty="0">
                <a:solidFill>
                  <a:srgbClr val="FF0000"/>
                </a:solidFill>
              </a:rPr>
              <a:t>常用被动</a:t>
            </a:r>
            <a:endParaRPr lang="zh-CN" alt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2" grpId="0"/>
      <p:bldP spid="6" grpId="0"/>
      <p:bldP spid="2"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1520" y="4581128"/>
            <a:ext cx="8568952" cy="1445260"/>
          </a:xfrm>
          <a:prstGeom prst="rect">
            <a:avLst/>
          </a:prstGeom>
        </p:spPr>
        <p:txBody>
          <a:bodyPr wrap="square">
            <a:spAutoFit/>
          </a:bodyPr>
          <a:lstStyle/>
          <a:p>
            <a:r>
              <a:rPr lang="en-US" altLang="zh-CN" sz="2200" dirty="0">
                <a:latin typeface="Comic Sans MS" panose="030F0702030302020204" pitchFamily="66" charset="0"/>
              </a:rPr>
              <a:t>    6. </a:t>
            </a:r>
            <a:r>
              <a:rPr lang="en-US" altLang="zh-CN" sz="2200" dirty="0">
                <a:solidFill>
                  <a:srgbClr val="FF0000"/>
                </a:solidFill>
                <a:latin typeface="Comic Sans MS" panose="030F0702030302020204" pitchFamily="66" charset="0"/>
              </a:rPr>
              <a:t>Aimed at</a:t>
            </a:r>
            <a:r>
              <a:rPr lang="en-US" altLang="zh-CN" sz="2200" dirty="0" smtClean="0">
                <a:solidFill>
                  <a:srgbClr val="FF0000"/>
                </a:solidFill>
                <a:latin typeface="Comic Sans MS" panose="030F0702030302020204" pitchFamily="66" charset="0"/>
              </a:rPr>
              <a:t> </a:t>
            </a:r>
            <a:r>
              <a:rPr lang="en-US" altLang="zh-CN" sz="2200" dirty="0">
                <a:solidFill>
                  <a:srgbClr val="0070C0"/>
                </a:solidFill>
                <a:latin typeface="Comic Sans MS" panose="030F0702030302020204" pitchFamily="66" charset="0"/>
              </a:rPr>
              <a:t>publicizing</a:t>
            </a:r>
            <a:r>
              <a:rPr lang="en-US" altLang="zh-CN" sz="2200" dirty="0">
                <a:latin typeface="Comic Sans MS" panose="030F0702030302020204" pitchFamily="66" charset="0"/>
              </a:rPr>
              <a:t> prevention knowledge of the dreadful COVID-19, the Campus Website has decided to publish a special issue to </a:t>
            </a:r>
            <a:r>
              <a:rPr lang="en-US" altLang="zh-CN" sz="2200" dirty="0">
                <a:solidFill>
                  <a:srgbClr val="0070C0"/>
                </a:solidFill>
                <a:latin typeface="Comic Sans MS" panose="030F0702030302020204" pitchFamily="66" charset="0"/>
              </a:rPr>
              <a:t>enhance</a:t>
            </a:r>
            <a:r>
              <a:rPr lang="en-US" altLang="zh-CN" sz="2200" dirty="0">
                <a:latin typeface="Comic Sans MS" panose="030F0702030302020204" pitchFamily="66" charset="0"/>
              </a:rPr>
              <a:t> confidence in defeating the virus.      </a:t>
            </a:r>
            <a:r>
              <a:rPr lang="en-US" altLang="zh-CN" sz="2200" dirty="0" smtClean="0">
                <a:latin typeface="Comic Sans MS" panose="030F0702030302020204" pitchFamily="66" charset="0"/>
              </a:rPr>
              <a:t>(</a:t>
            </a:r>
            <a:r>
              <a:rPr lang="zh-CN" altLang="en-US" sz="2200" dirty="0" smtClean="0">
                <a:latin typeface="Comic Sans MS" panose="030F0702030302020204" pitchFamily="66" charset="0"/>
              </a:rPr>
              <a:t>马戈穹</a:t>
            </a:r>
            <a:r>
              <a:rPr lang="en-US" altLang="zh-CN" sz="2200" dirty="0" smtClean="0">
                <a:latin typeface="Comic Sans MS" panose="030F0702030302020204" pitchFamily="66" charset="0"/>
              </a:rPr>
              <a:t>)</a:t>
            </a:r>
            <a:endParaRPr lang="zh-CN" altLang="zh-CN" sz="2200" dirty="0">
              <a:latin typeface="Comic Sans MS" panose="030F0702030302020204" pitchFamily="66" charset="0"/>
            </a:endParaRPr>
          </a:p>
          <a:p>
            <a:r>
              <a:rPr lang="en-US" altLang="zh-CN" sz="2200" dirty="0">
                <a:latin typeface="Comic Sans MS" panose="030F0702030302020204" pitchFamily="66" charset="0"/>
              </a:rPr>
              <a:t>                                                                       </a:t>
            </a:r>
            <a:endParaRPr lang="zh-CN" altLang="zh-CN" sz="2200" dirty="0">
              <a:latin typeface="Comic Sans MS" panose="030F0702030302020204" pitchFamily="66" charset="0"/>
            </a:endParaRPr>
          </a:p>
        </p:txBody>
      </p:sp>
      <p:sp>
        <p:nvSpPr>
          <p:cNvPr id="6" name="矩形 5"/>
          <p:cNvSpPr/>
          <p:nvPr/>
        </p:nvSpPr>
        <p:spPr>
          <a:xfrm>
            <a:off x="251520" y="2420888"/>
            <a:ext cx="8568952" cy="2122805"/>
          </a:xfrm>
          <a:prstGeom prst="rect">
            <a:avLst/>
          </a:prstGeom>
        </p:spPr>
        <p:txBody>
          <a:bodyPr wrap="square">
            <a:spAutoFit/>
          </a:bodyPr>
          <a:lstStyle/>
          <a:p>
            <a:r>
              <a:rPr lang="en-US" altLang="zh-CN" sz="2200" dirty="0">
                <a:latin typeface="Comic Sans MS" panose="030F0702030302020204" pitchFamily="66" charset="0"/>
              </a:rPr>
              <a:t>    5. </a:t>
            </a:r>
            <a:r>
              <a:rPr lang="en-US" altLang="zh-CN" sz="2200" dirty="0">
                <a:solidFill>
                  <a:srgbClr val="FF0000"/>
                </a:solidFill>
                <a:latin typeface="Comic Sans MS" panose="030F0702030302020204" pitchFamily="66" charset="0"/>
              </a:rPr>
              <a:t>With the intention of </a:t>
            </a:r>
            <a:r>
              <a:rPr lang="en-US" altLang="zh-CN" sz="2200" dirty="0">
                <a:solidFill>
                  <a:srgbClr val="0070C0"/>
                </a:solidFill>
                <a:latin typeface="Comic Sans MS" panose="030F0702030302020204" pitchFamily="66" charset="0"/>
              </a:rPr>
              <a:t>publicizing</a:t>
            </a:r>
            <a:r>
              <a:rPr lang="en-US" altLang="zh-CN" sz="2200" dirty="0">
                <a:latin typeface="Comic Sans MS" panose="030F0702030302020204" pitchFamily="66" charset="0"/>
              </a:rPr>
              <a:t> epidemic prevention knowledge, </a:t>
            </a:r>
            <a:r>
              <a:rPr lang="en-US" altLang="zh-CN" sz="2200" dirty="0">
                <a:solidFill>
                  <a:srgbClr val="0070C0"/>
                </a:solidFill>
                <a:latin typeface="Comic Sans MS" panose="030F0702030302020204" pitchFamily="66" charset="0"/>
              </a:rPr>
              <a:t>leading</a:t>
            </a:r>
            <a:r>
              <a:rPr lang="en-US" altLang="zh-CN" sz="2200" dirty="0">
                <a:latin typeface="Comic Sans MS" panose="030F0702030302020204" pitchFamily="66" charset="0"/>
              </a:rPr>
              <a:t> students to have a better understanding of the new pneumonia, as well as </a:t>
            </a:r>
            <a:r>
              <a:rPr lang="en-US" altLang="zh-CN" sz="2200" dirty="0">
                <a:solidFill>
                  <a:srgbClr val="0070C0"/>
                </a:solidFill>
                <a:latin typeface="Comic Sans MS" panose="030F0702030302020204" pitchFamily="66" charset="0"/>
              </a:rPr>
              <a:t>inspiring</a:t>
            </a:r>
            <a:r>
              <a:rPr lang="en-US" altLang="zh-CN" sz="2200" dirty="0">
                <a:latin typeface="Comic Sans MS" panose="030F0702030302020204" pitchFamily="66" charset="0"/>
              </a:rPr>
              <a:t> the confidence in winning the fight, some contributions are wanted on our school website</a:t>
            </a:r>
            <a:r>
              <a:rPr lang="en-US" altLang="zh-CN" sz="2200" dirty="0" smtClean="0">
                <a:latin typeface="Comic Sans MS" panose="030F0702030302020204" pitchFamily="66" charset="0"/>
              </a:rPr>
              <a:t>.</a:t>
            </a:r>
            <a:endParaRPr lang="en-US" altLang="zh-CN" sz="2200" dirty="0" smtClean="0">
              <a:latin typeface="Comic Sans MS" panose="030F0702030302020204" pitchFamily="66" charset="0"/>
            </a:endParaRPr>
          </a:p>
          <a:p>
            <a:r>
              <a:rPr lang="en-US" altLang="zh-CN" sz="2200" dirty="0" smtClean="0">
                <a:latin typeface="Comic Sans MS" panose="030F0702030302020204" pitchFamily="66" charset="0"/>
              </a:rPr>
              <a:t>                                                                      (</a:t>
            </a:r>
            <a:r>
              <a:rPr lang="zh-CN" altLang="en-US" sz="2200" dirty="0" smtClean="0">
                <a:latin typeface="Comic Sans MS" panose="030F0702030302020204" pitchFamily="66" charset="0"/>
              </a:rPr>
              <a:t>陈泓睿、洪海涛</a:t>
            </a:r>
            <a:r>
              <a:rPr lang="en-US" altLang="zh-CN" sz="2200" dirty="0" smtClean="0">
                <a:latin typeface="Comic Sans MS" panose="030F0702030302020204" pitchFamily="66" charset="0"/>
              </a:rPr>
              <a:t>)                             </a:t>
            </a:r>
            <a:endParaRPr lang="zh-CN" altLang="en-US" sz="2200" dirty="0">
              <a:latin typeface="Comic Sans MS" panose="030F0702030302020204" pitchFamily="66" charset="0"/>
            </a:endParaRPr>
          </a:p>
          <a:p>
            <a:r>
              <a:rPr lang="en-US" altLang="zh-CN" sz="2200" dirty="0">
                <a:latin typeface="Comic Sans MS" panose="030F0702030302020204" pitchFamily="66" charset="0"/>
              </a:rPr>
              <a:t>                                          </a:t>
            </a:r>
            <a:endParaRPr lang="zh-CN" altLang="en-US" sz="2200" dirty="0">
              <a:latin typeface="Comic Sans MS" panose="030F0702030302020204" pitchFamily="66" charset="0"/>
            </a:endParaRPr>
          </a:p>
        </p:txBody>
      </p:sp>
      <p:sp>
        <p:nvSpPr>
          <p:cNvPr id="5" name="矩形 4"/>
          <p:cNvSpPr/>
          <p:nvPr/>
        </p:nvSpPr>
        <p:spPr>
          <a:xfrm>
            <a:off x="179512" y="664820"/>
            <a:ext cx="8973442" cy="1446550"/>
          </a:xfrm>
          <a:prstGeom prst="rect">
            <a:avLst/>
          </a:prstGeom>
        </p:spPr>
        <p:txBody>
          <a:bodyPr wrap="square">
            <a:spAutoFit/>
          </a:bodyPr>
          <a:lstStyle/>
          <a:p>
            <a:r>
              <a:rPr lang="en-US" altLang="zh-CN" sz="2200" dirty="0">
                <a:latin typeface="Comic Sans MS" panose="030F0702030302020204" pitchFamily="66" charset="0"/>
              </a:rPr>
              <a:t> </a:t>
            </a:r>
            <a:r>
              <a:rPr lang="en-US" altLang="zh-CN" sz="2200" dirty="0" smtClean="0">
                <a:latin typeface="Comic Sans MS" panose="030F0702030302020204" pitchFamily="66" charset="0"/>
              </a:rPr>
              <a:t>    4</a:t>
            </a:r>
            <a:r>
              <a:rPr lang="en-US" altLang="zh-CN" sz="2200" dirty="0">
                <a:latin typeface="Comic Sans MS" panose="030F0702030302020204" pitchFamily="66" charset="0"/>
              </a:rPr>
              <a:t>. </a:t>
            </a:r>
            <a:r>
              <a:rPr lang="en-US" altLang="zh-CN" sz="2200" dirty="0" smtClean="0">
                <a:solidFill>
                  <a:srgbClr val="FF0000"/>
                </a:solidFill>
                <a:latin typeface="Comic Sans MS" panose="030F0702030302020204" pitchFamily="66" charset="0"/>
              </a:rPr>
              <a:t>For the sake of </a:t>
            </a:r>
            <a:r>
              <a:rPr lang="en-US" altLang="zh-CN" sz="2200" dirty="0" smtClean="0">
                <a:latin typeface="Comic Sans MS" panose="030F0702030302020204" pitchFamily="66" charset="0"/>
              </a:rPr>
              <a:t>..., your </a:t>
            </a:r>
            <a:r>
              <a:rPr lang="en-US" altLang="zh-CN" sz="2200" dirty="0">
                <a:latin typeface="Comic Sans MS" panose="030F0702030302020204" pitchFamily="66" charset="0"/>
              </a:rPr>
              <a:t>excellent works, </a:t>
            </a:r>
            <a:r>
              <a:rPr lang="en-US" altLang="zh-CN" sz="2200" dirty="0">
                <a:solidFill>
                  <a:srgbClr val="00B050"/>
                </a:solidFill>
                <a:latin typeface="Comic Sans MS" panose="030F0702030302020204" pitchFamily="66" charset="0"/>
              </a:rPr>
              <a:t>whose theme </a:t>
            </a:r>
            <a:r>
              <a:rPr lang="en-US" altLang="zh-CN" sz="2200" dirty="0" smtClean="0">
                <a:solidFill>
                  <a:srgbClr val="00B050"/>
                </a:solidFill>
                <a:latin typeface="Comic Sans MS" panose="030F0702030302020204" pitchFamily="66" charset="0"/>
              </a:rPr>
              <a:t>is/</a:t>
            </a:r>
            <a:endParaRPr lang="en-US" altLang="zh-CN" sz="2200" dirty="0" smtClean="0">
              <a:solidFill>
                <a:srgbClr val="00B050"/>
              </a:solidFill>
              <a:latin typeface="Comic Sans MS" panose="030F0702030302020204" pitchFamily="66" charset="0"/>
            </a:endParaRPr>
          </a:p>
          <a:p>
            <a:r>
              <a:rPr lang="en-US" altLang="zh-CN" sz="2200" dirty="0" smtClean="0">
                <a:solidFill>
                  <a:srgbClr val="00B050"/>
                </a:solidFill>
                <a:latin typeface="Comic Sans MS" panose="030F0702030302020204" pitchFamily="66" charset="0"/>
              </a:rPr>
              <a:t>the theme of which is/of which the theme is </a:t>
            </a:r>
            <a:r>
              <a:rPr lang="en-US" altLang="zh-CN" sz="2200" dirty="0">
                <a:latin typeface="Comic Sans MS" panose="030F0702030302020204" pitchFamily="66" charset="0"/>
              </a:rPr>
              <a:t>“fighting against the virus”, will  have the chance to </a:t>
            </a:r>
            <a:r>
              <a:rPr lang="en-US" altLang="zh-CN" sz="2200" dirty="0">
                <a:solidFill>
                  <a:srgbClr val="C00000"/>
                </a:solidFill>
                <a:latin typeface="Comic Sans MS" panose="030F0702030302020204" pitchFamily="66" charset="0"/>
              </a:rPr>
              <a:t> be published </a:t>
            </a:r>
            <a:r>
              <a:rPr lang="en-US" altLang="zh-CN" sz="2200" dirty="0">
                <a:latin typeface="Comic Sans MS" panose="030F0702030302020204" pitchFamily="66" charset="0"/>
              </a:rPr>
              <a:t>on our school website</a:t>
            </a:r>
            <a:r>
              <a:rPr lang="en-US" altLang="zh-CN" sz="2200" dirty="0" smtClean="0">
                <a:latin typeface="Comic Sans MS" panose="030F0702030302020204" pitchFamily="66" charset="0"/>
              </a:rPr>
              <a:t>.</a:t>
            </a:r>
            <a:endParaRPr lang="en-US" altLang="zh-CN" sz="2200" dirty="0" smtClean="0">
              <a:latin typeface="Comic Sans MS" panose="030F0702030302020204" pitchFamily="66" charset="0"/>
            </a:endParaRPr>
          </a:p>
          <a:p>
            <a:r>
              <a:rPr lang="en-US" altLang="zh-CN" sz="2200" dirty="0" smtClean="0">
                <a:latin typeface="Comic Sans MS" panose="030F0702030302020204" pitchFamily="66" charset="0"/>
              </a:rPr>
              <a:t>                                                                      (</a:t>
            </a:r>
            <a:r>
              <a:rPr lang="zh-CN" altLang="en-US" sz="2200" dirty="0" smtClean="0">
                <a:latin typeface="Comic Sans MS" panose="030F0702030302020204" pitchFamily="66" charset="0"/>
              </a:rPr>
              <a:t>王铭基、郑博文</a:t>
            </a:r>
            <a:r>
              <a:rPr lang="en-US" altLang="zh-CN" sz="2200" dirty="0" smtClean="0">
                <a:latin typeface="Comic Sans MS" panose="030F0702030302020204" pitchFamily="66" charset="0"/>
              </a:rPr>
              <a:t>)                             </a:t>
            </a:r>
            <a:endParaRPr lang="en-US" altLang="zh-CN" sz="2200" dirty="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915816" y="149731"/>
            <a:ext cx="6048672" cy="830997"/>
          </a:xfrm>
          <a:prstGeom prst="rect">
            <a:avLst/>
          </a:prstGeom>
        </p:spPr>
        <p:txBody>
          <a:bodyPr wrap="square">
            <a:spAutoFit/>
          </a:bodyPr>
          <a:lstStyle/>
          <a:p>
            <a:pPr lvl="0" algn="ctr"/>
            <a:r>
              <a:rPr lang="zh-CN" altLang="zh-CN" sz="2400" b="1" dirty="0">
                <a:solidFill>
                  <a:srgbClr val="FF0000"/>
                </a:solidFill>
              </a:rPr>
              <a:t>绘画、书法、摄影、音乐、曲艺、剪纸等等</a:t>
            </a:r>
            <a:endParaRPr lang="zh-CN" altLang="zh-CN" sz="2400" b="1" dirty="0">
              <a:solidFill>
                <a:srgbClr val="FF0000"/>
              </a:solidFill>
            </a:endParaRPr>
          </a:p>
          <a:p>
            <a:pPr lvl="0" algn="ctr"/>
            <a:r>
              <a:rPr lang="zh-CN" altLang="zh-CN" sz="2400" b="1" dirty="0">
                <a:solidFill>
                  <a:srgbClr val="00B050"/>
                </a:solidFill>
              </a:rPr>
              <a:t>作品要求：紧扣主题、传播正能量、原创</a:t>
            </a:r>
            <a:endParaRPr lang="zh-CN" altLang="zh-CN" sz="2400" b="1" dirty="0">
              <a:solidFill>
                <a:srgbClr val="00B050"/>
              </a:solidFill>
            </a:endParaRPr>
          </a:p>
        </p:txBody>
      </p:sp>
      <p:sp>
        <p:nvSpPr>
          <p:cNvPr id="4" name="矩形 3"/>
          <p:cNvSpPr/>
          <p:nvPr/>
        </p:nvSpPr>
        <p:spPr>
          <a:xfrm>
            <a:off x="251520" y="1528920"/>
            <a:ext cx="8640960" cy="1169551"/>
          </a:xfrm>
          <a:prstGeom prst="rect">
            <a:avLst/>
          </a:prstGeom>
        </p:spPr>
        <p:txBody>
          <a:bodyPr wrap="square">
            <a:spAutoFit/>
          </a:bodyPr>
          <a:lstStyle/>
          <a:p>
            <a:r>
              <a:rPr lang="en-US" altLang="zh-CN" sz="2200" dirty="0">
                <a:latin typeface="Comic Sans MS" panose="030F0702030302020204" pitchFamily="66" charset="0"/>
              </a:rPr>
              <a:t>    1. The contributions, which </a:t>
            </a:r>
            <a:r>
              <a:rPr lang="en-US" altLang="zh-CN" sz="2200" dirty="0">
                <a:solidFill>
                  <a:srgbClr val="FF0000"/>
                </a:solidFill>
                <a:latin typeface="Comic Sans MS" panose="030F0702030302020204" pitchFamily="66" charset="0"/>
              </a:rPr>
              <a:t>vary in forms </a:t>
            </a:r>
            <a:r>
              <a:rPr lang="en-US" altLang="zh-CN" sz="2200" dirty="0">
                <a:latin typeface="Comic Sans MS" panose="030F0702030302020204" pitchFamily="66" charset="0"/>
              </a:rPr>
              <a:t>such as painting, calligraphy, photography, music, opera, paper-cutting and so on, are supposed to </a:t>
            </a:r>
            <a:r>
              <a:rPr lang="en-US" altLang="zh-CN" sz="2200" dirty="0">
                <a:solidFill>
                  <a:srgbClr val="00B050"/>
                </a:solidFill>
                <a:latin typeface="Comic Sans MS" panose="030F0702030302020204" pitchFamily="66" charset="0"/>
              </a:rPr>
              <a:t>be positive, original</a:t>
            </a:r>
            <a:r>
              <a:rPr lang="en-US" altLang="zh-CN" sz="2400" dirty="0"/>
              <a:t> </a:t>
            </a:r>
            <a:r>
              <a:rPr lang="en-US" altLang="zh-CN" sz="2200" dirty="0">
                <a:solidFill>
                  <a:srgbClr val="00B050"/>
                </a:solidFill>
                <a:latin typeface="Comic Sans MS" panose="030F0702030302020204" pitchFamily="66" charset="0"/>
              </a:rPr>
              <a:t>and to the point</a:t>
            </a:r>
            <a:r>
              <a:rPr lang="en-US" altLang="zh-CN" sz="2400" dirty="0"/>
              <a:t>.</a:t>
            </a:r>
            <a:r>
              <a:rPr lang="en-US" altLang="zh-CN" sz="2200" dirty="0">
                <a:latin typeface="Comic Sans MS" panose="030F0702030302020204" pitchFamily="66" charset="0"/>
              </a:rPr>
              <a:t>    </a:t>
            </a:r>
            <a:r>
              <a:rPr lang="en-US" altLang="zh-CN" sz="2200" dirty="0" smtClean="0">
                <a:latin typeface="Comic Sans MS" panose="030F0702030302020204" pitchFamily="66" charset="0"/>
              </a:rPr>
              <a:t>(</a:t>
            </a:r>
            <a:r>
              <a:rPr lang="zh-CN" altLang="en-US" sz="2200" dirty="0" smtClean="0">
                <a:latin typeface="Comic Sans MS" panose="030F0702030302020204" pitchFamily="66" charset="0"/>
              </a:rPr>
              <a:t>张鱼米</a:t>
            </a:r>
            <a:r>
              <a:rPr lang="en-US" altLang="zh-CN" sz="2200" dirty="0" smtClean="0">
                <a:latin typeface="Comic Sans MS" panose="030F0702030302020204" pitchFamily="66" charset="0"/>
              </a:rPr>
              <a:t>)               </a:t>
            </a:r>
            <a:endParaRPr lang="en-US" altLang="zh-CN" sz="2200" dirty="0">
              <a:latin typeface="Comic Sans MS" panose="030F0702030302020204" pitchFamily="66" charset="0"/>
            </a:endParaRPr>
          </a:p>
        </p:txBody>
      </p:sp>
      <p:sp>
        <p:nvSpPr>
          <p:cNvPr id="5" name="矩形 4"/>
          <p:cNvSpPr/>
          <p:nvPr/>
        </p:nvSpPr>
        <p:spPr>
          <a:xfrm>
            <a:off x="107506" y="5229200"/>
            <a:ext cx="8712968" cy="1107996"/>
          </a:xfrm>
          <a:prstGeom prst="rect">
            <a:avLst/>
          </a:prstGeom>
        </p:spPr>
        <p:txBody>
          <a:bodyPr wrap="square">
            <a:spAutoFit/>
          </a:bodyPr>
          <a:lstStyle/>
          <a:p>
            <a:r>
              <a:rPr lang="en-US" altLang="zh-CN" sz="2200" dirty="0">
                <a:latin typeface="Comic Sans MS" panose="030F0702030302020204" pitchFamily="66" charset="0"/>
              </a:rPr>
              <a:t>    </a:t>
            </a:r>
            <a:r>
              <a:rPr lang="en-US" altLang="zh-CN" sz="2200" dirty="0" smtClean="0">
                <a:latin typeface="Comic Sans MS" panose="030F0702030302020204" pitchFamily="66" charset="0"/>
              </a:rPr>
              <a:t>3. </a:t>
            </a:r>
            <a:r>
              <a:rPr lang="en-US" altLang="zh-CN" sz="2200" dirty="0">
                <a:latin typeface="Comic Sans MS" panose="030F0702030302020204" pitchFamily="66" charset="0"/>
              </a:rPr>
              <a:t>Undoubtedly, the </a:t>
            </a:r>
            <a:r>
              <a:rPr lang="en-US" altLang="zh-CN" sz="2200" dirty="0" smtClean="0">
                <a:latin typeface="Comic Sans MS" panose="030F0702030302020204" pitchFamily="66" charset="0"/>
              </a:rPr>
              <a:t>priority and </a:t>
            </a:r>
            <a:r>
              <a:rPr lang="en-US" altLang="zh-CN" sz="2200" dirty="0">
                <a:latin typeface="Comic Sans MS" panose="030F0702030302020204" pitchFamily="66" charset="0"/>
              </a:rPr>
              <a:t>preference will be given to those</a:t>
            </a:r>
            <a:r>
              <a:rPr lang="en-US" altLang="zh-CN" sz="2200" dirty="0">
                <a:solidFill>
                  <a:srgbClr val="00B050"/>
                </a:solidFill>
                <a:latin typeface="Comic Sans MS" panose="030F0702030302020204" pitchFamily="66" charset="0"/>
              </a:rPr>
              <a:t> to the point </a:t>
            </a:r>
            <a:r>
              <a:rPr lang="en-US" altLang="zh-CN" sz="2200" dirty="0">
                <a:latin typeface="Comic Sans MS" panose="030F0702030302020204" pitchFamily="66" charset="0"/>
              </a:rPr>
              <a:t>while </a:t>
            </a:r>
            <a:r>
              <a:rPr lang="en-US" altLang="zh-CN" sz="2200" dirty="0">
                <a:solidFill>
                  <a:srgbClr val="00B050"/>
                </a:solidFill>
                <a:latin typeface="Comic Sans MS" panose="030F0702030302020204" pitchFamily="66" charset="0"/>
              </a:rPr>
              <a:t>spreading positive energy</a:t>
            </a:r>
            <a:r>
              <a:rPr lang="en-US" altLang="zh-CN" sz="2200" dirty="0">
                <a:latin typeface="Comic Sans MS" panose="030F0702030302020204" pitchFamily="66" charset="0"/>
              </a:rPr>
              <a:t>. Besides, </a:t>
            </a:r>
            <a:endParaRPr lang="en-US" altLang="zh-CN" sz="2200" dirty="0">
              <a:latin typeface="Comic Sans MS" panose="030F0702030302020204" pitchFamily="66" charset="0"/>
            </a:endParaRPr>
          </a:p>
          <a:p>
            <a:r>
              <a:rPr lang="en-US" altLang="zh-CN" sz="2200" dirty="0">
                <a:solidFill>
                  <a:srgbClr val="00B050"/>
                </a:solidFill>
                <a:latin typeface="Comic Sans MS" panose="030F0702030302020204" pitchFamily="66" charset="0"/>
              </a:rPr>
              <a:t>originality</a:t>
            </a:r>
            <a:r>
              <a:rPr lang="en-US" altLang="zh-CN" sz="2200" dirty="0">
                <a:latin typeface="Comic Sans MS" panose="030F0702030302020204" pitchFamily="66" charset="0"/>
              </a:rPr>
              <a:t> is a must.</a:t>
            </a:r>
            <a:r>
              <a:rPr lang="zh-CN" altLang="zh-CN" sz="2200" dirty="0">
                <a:latin typeface="Comic Sans MS" panose="030F0702030302020204" pitchFamily="66" charset="0"/>
              </a:rPr>
              <a:t> </a:t>
            </a:r>
            <a:r>
              <a:rPr lang="en-US" altLang="zh-CN" sz="2200" dirty="0">
                <a:latin typeface="Comic Sans MS" panose="030F0702030302020204" pitchFamily="66" charset="0"/>
              </a:rPr>
              <a:t>                                             </a:t>
            </a:r>
            <a:r>
              <a:rPr lang="en-US" altLang="zh-CN" sz="2200" dirty="0" smtClean="0">
                <a:latin typeface="Comic Sans MS" panose="030F0702030302020204" pitchFamily="66" charset="0"/>
              </a:rPr>
              <a:t> (</a:t>
            </a:r>
            <a:r>
              <a:rPr lang="zh-CN" altLang="en-US" sz="2200" dirty="0" smtClean="0">
                <a:latin typeface="Comic Sans MS" panose="030F0702030302020204" pitchFamily="66" charset="0"/>
              </a:rPr>
              <a:t>孙新涵</a:t>
            </a:r>
            <a:r>
              <a:rPr lang="en-US" altLang="zh-CN" sz="2200" dirty="0" smtClean="0">
                <a:latin typeface="Comic Sans MS" panose="030F0702030302020204" pitchFamily="66" charset="0"/>
              </a:rPr>
              <a:t>)        </a:t>
            </a:r>
            <a:endParaRPr lang="zh-CN" altLang="zh-CN" sz="2200" dirty="0">
              <a:latin typeface="Comic Sans MS" panose="030F0702030302020204" pitchFamily="66" charset="0"/>
            </a:endParaRPr>
          </a:p>
        </p:txBody>
      </p:sp>
      <p:sp>
        <p:nvSpPr>
          <p:cNvPr id="8" name="矩形 7"/>
          <p:cNvSpPr/>
          <p:nvPr/>
        </p:nvSpPr>
        <p:spPr>
          <a:xfrm>
            <a:off x="179514" y="3068960"/>
            <a:ext cx="8784976" cy="1785104"/>
          </a:xfrm>
          <a:prstGeom prst="rect">
            <a:avLst/>
          </a:prstGeom>
        </p:spPr>
        <p:txBody>
          <a:bodyPr wrap="square">
            <a:spAutoFit/>
          </a:bodyPr>
          <a:lstStyle/>
          <a:p>
            <a:r>
              <a:rPr lang="en-US" altLang="zh-CN" sz="2200" dirty="0">
                <a:latin typeface="Comic Sans MS" panose="030F0702030302020204" pitchFamily="66" charset="0"/>
              </a:rPr>
              <a:t>    </a:t>
            </a:r>
            <a:r>
              <a:rPr lang="en-US" altLang="zh-CN" sz="2200" dirty="0" smtClean="0">
                <a:latin typeface="Comic Sans MS" panose="030F0702030302020204" pitchFamily="66" charset="0"/>
              </a:rPr>
              <a:t>2. </a:t>
            </a:r>
            <a:r>
              <a:rPr lang="en-US" altLang="zh-CN" sz="2200" dirty="0">
                <a:solidFill>
                  <a:srgbClr val="FF0000"/>
                </a:solidFill>
                <a:latin typeface="Comic Sans MS" panose="030F0702030302020204" pitchFamily="66" charset="0"/>
              </a:rPr>
              <a:t>A </a:t>
            </a:r>
            <a:r>
              <a:rPr lang="en-US" altLang="zh-CN" sz="2200" dirty="0" smtClean="0">
                <a:solidFill>
                  <a:srgbClr val="FF0000"/>
                </a:solidFill>
                <a:latin typeface="Comic Sans MS" panose="030F0702030302020204" pitchFamily="66" charset="0"/>
              </a:rPr>
              <a:t>diversity of forms/a variety </a:t>
            </a:r>
            <a:r>
              <a:rPr lang="en-US" altLang="zh-CN" sz="2200" dirty="0">
                <a:solidFill>
                  <a:srgbClr val="FF0000"/>
                </a:solidFill>
                <a:latin typeface="Comic Sans MS" panose="030F0702030302020204" pitchFamily="66" charset="0"/>
              </a:rPr>
              <a:t>of </a:t>
            </a:r>
            <a:r>
              <a:rPr lang="en-US" altLang="zh-CN" sz="2200" dirty="0" smtClean="0">
                <a:solidFill>
                  <a:srgbClr val="FF0000"/>
                </a:solidFill>
                <a:latin typeface="Comic Sans MS" panose="030F0702030302020204" pitchFamily="66" charset="0"/>
              </a:rPr>
              <a:t>forms/various forms/ diverse forms  </a:t>
            </a:r>
            <a:r>
              <a:rPr lang="en-US" altLang="zh-CN" sz="2200" dirty="0">
                <a:latin typeface="Comic Sans MS" panose="030F0702030302020204" pitchFamily="66" charset="0"/>
              </a:rPr>
              <a:t>are welcome: painting, calligraphy, photography and music as well as paper cutting and so on. It couldn’t be better if the works </a:t>
            </a:r>
            <a:r>
              <a:rPr lang="en-US" altLang="zh-CN" sz="2200" dirty="0">
                <a:solidFill>
                  <a:srgbClr val="00B050"/>
                </a:solidFill>
                <a:latin typeface="Comic Sans MS" panose="030F0702030302020204" pitchFamily="66" charset="0"/>
              </a:rPr>
              <a:t>are related to the theme, positive and original as well</a:t>
            </a:r>
            <a:r>
              <a:rPr lang="en-US" altLang="zh-CN" sz="2200" dirty="0">
                <a:latin typeface="Comic Sans MS" panose="030F0702030302020204" pitchFamily="66" charset="0"/>
              </a:rPr>
              <a:t>.                                                       </a:t>
            </a:r>
            <a:r>
              <a:rPr lang="en-US" altLang="zh-CN" sz="2200" dirty="0" smtClean="0">
                <a:latin typeface="Comic Sans MS" panose="030F0702030302020204" pitchFamily="66" charset="0"/>
              </a:rPr>
              <a:t>           (</a:t>
            </a:r>
            <a:r>
              <a:rPr lang="zh-CN" altLang="en-US" sz="2200" dirty="0" smtClean="0">
                <a:latin typeface="Comic Sans MS" panose="030F0702030302020204" pitchFamily="66" charset="0"/>
              </a:rPr>
              <a:t>柳星亦、娄奇力</a:t>
            </a:r>
            <a:r>
              <a:rPr lang="en-US" altLang="zh-CN" sz="2200" dirty="0" smtClean="0">
                <a:latin typeface="Comic Sans MS" panose="030F0702030302020204" pitchFamily="66" charset="0"/>
              </a:rPr>
              <a:t>)</a:t>
            </a:r>
            <a:endParaRPr lang="zh-CN" altLang="en-US" sz="2200" dirty="0">
              <a:latin typeface="Comic Sans MS" panose="030F0702030302020204" pitchFamily="66" charset="0"/>
            </a:endParaRPr>
          </a:p>
        </p:txBody>
      </p:sp>
      <p:sp>
        <p:nvSpPr>
          <p:cNvPr id="10" name="文本框 9"/>
          <p:cNvSpPr txBox="1"/>
          <p:nvPr/>
        </p:nvSpPr>
        <p:spPr>
          <a:xfrm>
            <a:off x="-36511" y="47526"/>
            <a:ext cx="2952328" cy="1077218"/>
          </a:xfrm>
          <a:prstGeom prst="rect">
            <a:avLst/>
          </a:prstGeom>
          <a:noFill/>
        </p:spPr>
        <p:txBody>
          <a:bodyPr wrap="square" rtlCol="0">
            <a:spAutoFit/>
          </a:bodyPr>
          <a:lstStyle/>
          <a:p>
            <a:pPr algn="ctr"/>
            <a:r>
              <a:rPr lang="en-US" altLang="zh-CN" sz="3200" b="1" dirty="0">
                <a:solidFill>
                  <a:srgbClr val="0070C0"/>
                </a:solidFill>
              </a:rPr>
              <a:t>Forms</a:t>
            </a:r>
            <a:endParaRPr lang="en-US" altLang="zh-CN" sz="3200" b="1" dirty="0">
              <a:solidFill>
                <a:srgbClr val="0070C0"/>
              </a:solidFill>
            </a:endParaRPr>
          </a:p>
          <a:p>
            <a:pPr algn="ctr"/>
            <a:r>
              <a:rPr lang="en-US" altLang="zh-CN" sz="3200" b="1" dirty="0">
                <a:solidFill>
                  <a:srgbClr val="0070C0"/>
                </a:solidFill>
              </a:rPr>
              <a:t>Requirements</a:t>
            </a:r>
            <a:endParaRPr lang="zh-CN" altLang="en-US" sz="3200" b="1" dirty="0">
              <a:solidFill>
                <a:srgbClr val="0070C0"/>
              </a:solidFill>
            </a:endParaRPr>
          </a:p>
        </p:txBody>
      </p:sp>
      <p:sp>
        <p:nvSpPr>
          <p:cNvPr id="9" name="梯形 8"/>
          <p:cNvSpPr/>
          <p:nvPr/>
        </p:nvSpPr>
        <p:spPr>
          <a:xfrm rot="10800000">
            <a:off x="2771801" y="110206"/>
            <a:ext cx="6406863" cy="942529"/>
          </a:xfrm>
          <a:prstGeom prst="trapezoid">
            <a:avLst/>
          </a:prstGeom>
          <a:noFill/>
          <a:ln>
            <a:solidFill>
              <a:srgbClr val="FF33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10"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497" y="4149080"/>
            <a:ext cx="8748464" cy="1446550"/>
          </a:xfrm>
          <a:prstGeom prst="rect">
            <a:avLst/>
          </a:prstGeom>
          <a:noFill/>
        </p:spPr>
        <p:txBody>
          <a:bodyPr wrap="square" rtlCol="0">
            <a:spAutoFit/>
          </a:bodyPr>
          <a:lstStyle/>
          <a:p>
            <a:r>
              <a:rPr lang="en-US" altLang="zh-CN" sz="2200" dirty="0">
                <a:latin typeface="Comic Sans MS" panose="030F0702030302020204" pitchFamily="66" charset="0"/>
              </a:rPr>
              <a:t>   6. All the school students are warmly welcome to submit your contributions </a:t>
            </a:r>
            <a:r>
              <a:rPr lang="en-US" altLang="zh-CN" sz="2200" dirty="0">
                <a:solidFill>
                  <a:srgbClr val="00B050"/>
                </a:solidFill>
                <a:latin typeface="Comic Sans MS" panose="030F0702030302020204" pitchFamily="66" charset="0"/>
              </a:rPr>
              <a:t>related to the topic </a:t>
            </a:r>
            <a:r>
              <a:rPr lang="en-US" altLang="zh-CN" sz="2200" dirty="0">
                <a:solidFill>
                  <a:srgbClr val="FF0000"/>
                </a:solidFill>
                <a:latin typeface="Comic Sans MS" panose="030F0702030302020204" pitchFamily="66" charset="0"/>
              </a:rPr>
              <a:t>in various art forms and styles </a:t>
            </a:r>
            <a:r>
              <a:rPr lang="en-US" altLang="zh-CN" sz="2200" dirty="0">
                <a:latin typeface="Comic Sans MS" panose="030F0702030302020204" pitchFamily="66" charset="0"/>
              </a:rPr>
              <a:t>such as photography and paper-cuttings. Preferably, </a:t>
            </a:r>
            <a:r>
              <a:rPr lang="en-US" altLang="zh-CN" sz="2200" dirty="0">
                <a:solidFill>
                  <a:srgbClr val="00B050"/>
                </a:solidFill>
                <a:latin typeface="Comic Sans MS" panose="030F0702030302020204" pitchFamily="66" charset="0"/>
              </a:rPr>
              <a:t>the original </a:t>
            </a:r>
            <a:r>
              <a:rPr lang="en-US" altLang="zh-CN" sz="2200" dirty="0" smtClean="0">
                <a:solidFill>
                  <a:srgbClr val="00B050"/>
                </a:solidFill>
                <a:latin typeface="Comic Sans MS" panose="030F0702030302020204" pitchFamily="66" charset="0"/>
              </a:rPr>
              <a:t>works </a:t>
            </a:r>
            <a:r>
              <a:rPr lang="en-US" altLang="zh-CN" sz="2200" dirty="0">
                <a:solidFill>
                  <a:srgbClr val="00B050"/>
                </a:solidFill>
                <a:latin typeface="Comic Sans MS" panose="030F0702030302020204" pitchFamily="66" charset="0"/>
              </a:rPr>
              <a:t>that </a:t>
            </a:r>
            <a:r>
              <a:rPr lang="en-US" altLang="zh-CN" sz="2200" dirty="0" smtClean="0">
                <a:solidFill>
                  <a:srgbClr val="00B050"/>
                </a:solidFill>
                <a:latin typeface="Comic Sans MS" panose="030F0702030302020204" pitchFamily="66" charset="0"/>
              </a:rPr>
              <a:t>spread </a:t>
            </a:r>
            <a:r>
              <a:rPr lang="en-US" altLang="zh-CN" sz="2200" dirty="0">
                <a:solidFill>
                  <a:srgbClr val="00B050"/>
                </a:solidFill>
                <a:latin typeface="Comic Sans MS" panose="030F0702030302020204" pitchFamily="66" charset="0"/>
              </a:rPr>
              <a:t>positive attitude is in great request</a:t>
            </a:r>
            <a:r>
              <a:rPr lang="en-US" altLang="zh-CN" sz="2200" dirty="0" smtClean="0">
                <a:solidFill>
                  <a:srgbClr val="00B050"/>
                </a:solidFill>
                <a:latin typeface="Comic Sans MS" panose="030F0702030302020204" pitchFamily="66" charset="0"/>
              </a:rPr>
              <a:t>.  </a:t>
            </a:r>
            <a:r>
              <a:rPr lang="en-US" altLang="zh-CN" sz="2200" dirty="0">
                <a:latin typeface="Comic Sans MS" panose="030F0702030302020204" pitchFamily="66" charset="0"/>
              </a:rPr>
              <a:t>(</a:t>
            </a:r>
            <a:r>
              <a:rPr lang="zh-CN" altLang="en-US" sz="2200" dirty="0">
                <a:latin typeface="Comic Sans MS" panose="030F0702030302020204" pitchFamily="66" charset="0"/>
              </a:rPr>
              <a:t>陈柯烨</a:t>
            </a:r>
            <a:r>
              <a:rPr lang="en-US" altLang="zh-CN" sz="2200" dirty="0">
                <a:latin typeface="Comic Sans MS" panose="030F0702030302020204" pitchFamily="66" charset="0"/>
              </a:rPr>
              <a:t>)</a:t>
            </a:r>
            <a:endParaRPr lang="zh-CN" altLang="en-US" sz="2200" dirty="0">
              <a:latin typeface="Comic Sans MS" panose="030F0702030302020204" pitchFamily="66" charset="0"/>
            </a:endParaRPr>
          </a:p>
        </p:txBody>
      </p:sp>
      <p:sp>
        <p:nvSpPr>
          <p:cNvPr id="3" name="文本框 2"/>
          <p:cNvSpPr txBox="1"/>
          <p:nvPr/>
        </p:nvSpPr>
        <p:spPr>
          <a:xfrm>
            <a:off x="-36512" y="2342490"/>
            <a:ext cx="8964488" cy="1446550"/>
          </a:xfrm>
          <a:prstGeom prst="rect">
            <a:avLst/>
          </a:prstGeom>
          <a:noFill/>
        </p:spPr>
        <p:txBody>
          <a:bodyPr wrap="square" rtlCol="0">
            <a:spAutoFit/>
          </a:bodyPr>
          <a:lstStyle/>
          <a:p>
            <a:r>
              <a:rPr lang="en-US" altLang="zh-CN" sz="2200" dirty="0">
                <a:latin typeface="Comic Sans MS" panose="030F0702030302020204" pitchFamily="66" charset="0"/>
              </a:rPr>
              <a:t>    5. Contributions may be </a:t>
            </a:r>
            <a:r>
              <a:rPr lang="en-US" altLang="zh-CN" sz="2200" dirty="0">
                <a:solidFill>
                  <a:srgbClr val="FF0000"/>
                </a:solidFill>
                <a:latin typeface="Comic Sans MS" panose="030F0702030302020204" pitchFamily="66" charset="0"/>
              </a:rPr>
              <a:t>in a variety of forms </a:t>
            </a:r>
            <a:r>
              <a:rPr lang="en-US" altLang="zh-CN" sz="2200" dirty="0">
                <a:latin typeface="Comic Sans MS" panose="030F0702030302020204" pitchFamily="66" charset="0"/>
              </a:rPr>
              <a:t>, such as painting, calligraphy, photography, singing, </a:t>
            </a:r>
            <a:r>
              <a:rPr lang="en-US" altLang="zh-CN" sz="2200" dirty="0" err="1">
                <a:latin typeface="Comic Sans MS" panose="030F0702030302020204" pitchFamily="66" charset="0"/>
              </a:rPr>
              <a:t>quyi</a:t>
            </a:r>
            <a:r>
              <a:rPr lang="en-US" altLang="zh-CN" sz="2200" dirty="0">
                <a:latin typeface="Comic Sans MS" panose="030F0702030302020204" pitchFamily="66" charset="0"/>
              </a:rPr>
              <a:t> and paper cutting. The </a:t>
            </a:r>
            <a:r>
              <a:rPr lang="en-US" altLang="zh-CN" sz="2200" dirty="0">
                <a:solidFill>
                  <a:srgbClr val="00B050"/>
                </a:solidFill>
                <a:latin typeface="Comic Sans MS" panose="030F0702030302020204" pitchFamily="66" charset="0"/>
              </a:rPr>
              <a:t>preference will be given to those works which spread positive energy and focus on the theme</a:t>
            </a:r>
            <a:r>
              <a:rPr lang="en-US" altLang="zh-CN" sz="2200" dirty="0">
                <a:latin typeface="Comic Sans MS" panose="030F0702030302020204" pitchFamily="66" charset="0"/>
              </a:rPr>
              <a:t>. </a:t>
            </a:r>
            <a:r>
              <a:rPr lang="en-US" altLang="zh-CN" sz="2200" dirty="0" smtClean="0">
                <a:latin typeface="Comic Sans MS" panose="030F0702030302020204" pitchFamily="66" charset="0"/>
              </a:rPr>
              <a:t>                                (</a:t>
            </a:r>
            <a:r>
              <a:rPr lang="zh-CN" altLang="en-US" sz="2200" dirty="0" smtClean="0">
                <a:latin typeface="Comic Sans MS" panose="030F0702030302020204" pitchFamily="66" charset="0"/>
              </a:rPr>
              <a:t>叶锦培</a:t>
            </a:r>
            <a:r>
              <a:rPr lang="en-US" altLang="zh-CN" sz="2200" dirty="0" smtClean="0">
                <a:latin typeface="Comic Sans MS" panose="030F0702030302020204" pitchFamily="66" charset="0"/>
              </a:rPr>
              <a:t>)</a:t>
            </a:r>
            <a:endParaRPr lang="zh-CN" altLang="en-US" sz="2200" dirty="0">
              <a:latin typeface="Comic Sans MS" panose="030F0702030302020204" pitchFamily="66" charset="0"/>
            </a:endParaRPr>
          </a:p>
        </p:txBody>
      </p:sp>
      <p:sp>
        <p:nvSpPr>
          <p:cNvPr id="4" name="矩形 3"/>
          <p:cNvSpPr/>
          <p:nvPr/>
        </p:nvSpPr>
        <p:spPr>
          <a:xfrm>
            <a:off x="26911" y="548680"/>
            <a:ext cx="8964488" cy="1446550"/>
          </a:xfrm>
          <a:prstGeom prst="rect">
            <a:avLst/>
          </a:prstGeom>
        </p:spPr>
        <p:txBody>
          <a:bodyPr wrap="square">
            <a:spAutoFit/>
          </a:bodyPr>
          <a:lstStyle/>
          <a:p>
            <a:r>
              <a:rPr lang="en-US" altLang="zh-CN" dirty="0"/>
              <a:t>     </a:t>
            </a:r>
            <a:r>
              <a:rPr lang="en-US" altLang="zh-CN" sz="2200" dirty="0">
                <a:latin typeface="Comic Sans MS" panose="030F0702030302020204" pitchFamily="66" charset="0"/>
              </a:rPr>
              <a:t>4. </a:t>
            </a:r>
            <a:r>
              <a:rPr lang="en-US" altLang="zh-CN" sz="2200" dirty="0">
                <a:solidFill>
                  <a:srgbClr val="FF0000"/>
                </a:solidFill>
                <a:latin typeface="Comic Sans MS" panose="030F0702030302020204" pitchFamily="66" charset="0"/>
              </a:rPr>
              <a:t>The forms can be diverse</a:t>
            </a:r>
            <a:r>
              <a:rPr lang="en-US" altLang="zh-CN" sz="2200" dirty="0">
                <a:latin typeface="Comic Sans MS" panose="030F0702030302020204" pitchFamily="66" charset="0"/>
              </a:rPr>
              <a:t>, such as drawing, calligraphy, music, folk art, paper cutting and so on, while </a:t>
            </a:r>
            <a:r>
              <a:rPr lang="en-US" altLang="zh-CN" sz="2200" dirty="0">
                <a:solidFill>
                  <a:srgbClr val="00B050"/>
                </a:solidFill>
                <a:latin typeface="Comic Sans MS" panose="030F0702030302020204" pitchFamily="66" charset="0"/>
              </a:rPr>
              <a:t>original art works are required to bond with the theme closely and convey a positive energy</a:t>
            </a:r>
            <a:r>
              <a:rPr lang="en-US" altLang="zh-CN" sz="2200" dirty="0">
                <a:latin typeface="Comic Sans MS" panose="030F0702030302020204" pitchFamily="66" charset="0"/>
              </a:rPr>
              <a:t>.                                                                      </a:t>
            </a:r>
            <a:r>
              <a:rPr lang="en-US" altLang="zh-CN" sz="2200" dirty="0" smtClean="0">
                <a:latin typeface="Comic Sans MS" panose="030F0702030302020204" pitchFamily="66" charset="0"/>
              </a:rPr>
              <a:t>(</a:t>
            </a:r>
            <a:r>
              <a:rPr lang="zh-CN" altLang="en-US" sz="2200" dirty="0" smtClean="0">
                <a:latin typeface="Comic Sans MS" panose="030F0702030302020204" pitchFamily="66" charset="0"/>
              </a:rPr>
              <a:t>牟轩文</a:t>
            </a:r>
            <a:r>
              <a:rPr lang="en-US" altLang="zh-CN" sz="2200" dirty="0" smtClean="0">
                <a:latin typeface="Comic Sans MS" panose="030F0702030302020204" pitchFamily="66" charset="0"/>
              </a:rPr>
              <a:t>)         </a:t>
            </a:r>
            <a:endParaRPr lang="zh-CN" altLang="en-US" sz="2200" dirty="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00377" y="188640"/>
            <a:ext cx="5616624" cy="1237434"/>
          </a:xfrm>
          <a:prstGeom prst="rect">
            <a:avLst/>
          </a:prstGeom>
        </p:spPr>
        <p:txBody>
          <a:bodyPr wrap="square">
            <a:spAutoFit/>
          </a:bodyPr>
          <a:lstStyle/>
          <a:p>
            <a:pPr algn="ctr"/>
            <a:r>
              <a:rPr lang="zh-CN" altLang="zh-CN" sz="2400" b="1" dirty="0"/>
              <a:t>作品在</a:t>
            </a:r>
            <a:r>
              <a:rPr lang="en-US" altLang="zh-CN" sz="2400" dirty="0"/>
              <a:t>2020</a:t>
            </a:r>
            <a:r>
              <a:rPr lang="zh-CN" altLang="zh-CN" sz="2400" b="1" dirty="0" smtClean="0"/>
              <a:t>年</a:t>
            </a:r>
            <a:r>
              <a:rPr lang="en-US" altLang="zh-CN" sz="2400" dirty="0"/>
              <a:t>4</a:t>
            </a:r>
            <a:r>
              <a:rPr lang="zh-CN" altLang="zh-CN" sz="2400" dirty="0" smtClean="0"/>
              <a:t>月</a:t>
            </a:r>
            <a:r>
              <a:rPr lang="en-US" altLang="zh-CN" sz="2400" dirty="0" smtClean="0"/>
              <a:t>29</a:t>
            </a:r>
            <a:r>
              <a:rPr lang="zh-CN" altLang="zh-CN" sz="2400" b="1" dirty="0"/>
              <a:t>日前</a:t>
            </a:r>
            <a:endParaRPr lang="en-US" altLang="zh-CN" sz="2400" b="1" dirty="0"/>
          </a:p>
          <a:p>
            <a:pPr algn="ctr"/>
            <a:r>
              <a:rPr lang="zh-CN" altLang="zh-CN" sz="2400" b="1" dirty="0"/>
              <a:t>发至邮箱</a:t>
            </a:r>
            <a:r>
              <a:rPr lang="zh-CN" altLang="zh-CN" sz="2400" b="1" dirty="0" smtClean="0"/>
              <a:t>：</a:t>
            </a:r>
            <a:r>
              <a:rPr lang="en-US" altLang="zh-CN" sz="2400" dirty="0" smtClean="0"/>
              <a:t>Rolland@163.com</a:t>
            </a:r>
            <a:r>
              <a:rPr lang="zh-CN" altLang="zh-CN" sz="2400" b="1" dirty="0" smtClean="0"/>
              <a:t>，</a:t>
            </a:r>
            <a:endParaRPr lang="en-US" altLang="zh-CN" sz="2400" b="1" dirty="0"/>
          </a:p>
          <a:p>
            <a:pPr algn="ctr"/>
            <a:r>
              <a:rPr lang="zh-CN" altLang="zh-CN" sz="2400" b="1" dirty="0"/>
              <a:t>邮件内</a:t>
            </a:r>
            <a:r>
              <a:rPr lang="zh-CN" altLang="zh-CN" sz="2400" b="1" dirty="0">
                <a:solidFill>
                  <a:srgbClr val="FF0000"/>
                </a:solidFill>
              </a:rPr>
              <a:t>注明</a:t>
            </a:r>
            <a:r>
              <a:rPr lang="zh-CN" altLang="zh-CN" sz="2400" b="1" dirty="0"/>
              <a:t>作者姓名、班级、联系方式</a:t>
            </a:r>
            <a:endParaRPr lang="zh-CN" altLang="en-US" sz="2400" b="1" dirty="0"/>
          </a:p>
        </p:txBody>
      </p:sp>
      <p:sp>
        <p:nvSpPr>
          <p:cNvPr id="4" name="矩形 3"/>
          <p:cNvSpPr/>
          <p:nvPr/>
        </p:nvSpPr>
        <p:spPr>
          <a:xfrm>
            <a:off x="395537" y="5055571"/>
            <a:ext cx="8521465" cy="461665"/>
          </a:xfrm>
          <a:prstGeom prst="rect">
            <a:avLst/>
          </a:prstGeom>
        </p:spPr>
        <p:txBody>
          <a:bodyPr wrap="square">
            <a:spAutoFit/>
          </a:bodyPr>
          <a:lstStyle/>
          <a:p>
            <a:r>
              <a:rPr lang="en-US" altLang="zh-CN" sz="2400" dirty="0">
                <a:latin typeface="Comic Sans MS" panose="030F0702030302020204" pitchFamily="66" charset="0"/>
              </a:rPr>
              <a:t>3. You can also </a:t>
            </a:r>
            <a:r>
              <a:rPr lang="en-US" altLang="zh-CN" sz="2400" dirty="0">
                <a:solidFill>
                  <a:srgbClr val="FF0000"/>
                </a:solidFill>
                <a:latin typeface="Comic Sans MS" panose="030F0702030302020204" pitchFamily="66" charset="0"/>
              </a:rPr>
              <a:t>contact</a:t>
            </a:r>
            <a:r>
              <a:rPr lang="en-US" altLang="zh-CN" sz="2400" dirty="0">
                <a:latin typeface="Comic Sans MS" panose="030F0702030302020204" pitchFamily="66" charset="0"/>
              </a:rPr>
              <a:t> me for further information</a:t>
            </a:r>
            <a:r>
              <a:rPr lang="en-US" altLang="zh-CN" sz="2400" dirty="0" smtClean="0">
                <a:latin typeface="Comic Sans MS" panose="030F0702030302020204" pitchFamily="66" charset="0"/>
              </a:rPr>
              <a:t>. (</a:t>
            </a:r>
            <a:r>
              <a:rPr lang="zh-CN" altLang="en-US" sz="2400" dirty="0" smtClean="0">
                <a:latin typeface="Comic Sans MS" panose="030F0702030302020204" pitchFamily="66" charset="0"/>
              </a:rPr>
              <a:t>金珂</a:t>
            </a:r>
            <a:r>
              <a:rPr lang="en-US" altLang="zh-CN" sz="2400" dirty="0" smtClean="0">
                <a:latin typeface="Comic Sans MS" panose="030F0702030302020204" pitchFamily="66" charset="0"/>
              </a:rPr>
              <a:t>)</a:t>
            </a:r>
            <a:endParaRPr lang="zh-CN" altLang="en-US" sz="2400" dirty="0">
              <a:latin typeface="Comic Sans MS" panose="030F0702030302020204" pitchFamily="66" charset="0"/>
            </a:endParaRPr>
          </a:p>
        </p:txBody>
      </p:sp>
      <p:sp>
        <p:nvSpPr>
          <p:cNvPr id="5" name="矩形 4"/>
          <p:cNvSpPr/>
          <p:nvPr/>
        </p:nvSpPr>
        <p:spPr>
          <a:xfrm>
            <a:off x="107506" y="1988840"/>
            <a:ext cx="8928992" cy="1198880"/>
          </a:xfrm>
          <a:prstGeom prst="rect">
            <a:avLst/>
          </a:prstGeom>
        </p:spPr>
        <p:txBody>
          <a:bodyPr wrap="square">
            <a:spAutoFit/>
          </a:bodyPr>
          <a:lstStyle/>
          <a:p>
            <a:r>
              <a:rPr lang="en-US" altLang="zh-CN" sz="2400" dirty="0">
                <a:latin typeface="Comic Sans MS" panose="030F0702030302020204" pitchFamily="66" charset="0"/>
              </a:rPr>
              <a:t>    1. Those who are interested please </a:t>
            </a:r>
            <a:r>
              <a:rPr lang="en-US" altLang="zh-CN" sz="2400" dirty="0">
                <a:solidFill>
                  <a:srgbClr val="FF0000"/>
                </a:solidFill>
                <a:latin typeface="Comic Sans MS" panose="030F0702030302020204" pitchFamily="66" charset="0"/>
              </a:rPr>
              <a:t>submit</a:t>
            </a:r>
            <a:r>
              <a:rPr lang="en-US" altLang="zh-CN" sz="2400" dirty="0">
                <a:latin typeface="Comic Sans MS" panose="030F0702030302020204" pitchFamily="66" charset="0"/>
              </a:rPr>
              <a:t> your work, which </a:t>
            </a:r>
            <a:r>
              <a:rPr lang="en-US" altLang="zh-CN" sz="2400" dirty="0">
                <a:solidFill>
                  <a:srgbClr val="FF0000"/>
                </a:solidFill>
                <a:latin typeface="Comic Sans MS" panose="030F0702030302020204" pitchFamily="66" charset="0"/>
              </a:rPr>
              <a:t>contains</a:t>
            </a:r>
            <a:r>
              <a:rPr lang="en-US" altLang="zh-CN" sz="2400" dirty="0">
                <a:latin typeface="Comic Sans MS" panose="030F0702030302020204" pitchFamily="66" charset="0"/>
              </a:rPr>
              <a:t> your name, class and contact information, </a:t>
            </a:r>
            <a:r>
              <a:rPr lang="en-US" altLang="zh-CN" sz="2400" dirty="0">
                <a:solidFill>
                  <a:srgbClr val="FF0000"/>
                </a:solidFill>
                <a:latin typeface="Comic Sans MS" panose="030F0702030302020204" pitchFamily="66" charset="0"/>
              </a:rPr>
              <a:t>to</a:t>
            </a:r>
            <a:r>
              <a:rPr lang="en-US" altLang="zh-CN" sz="2400" dirty="0">
                <a:latin typeface="Comic Sans MS" panose="030F0702030302020204" pitchFamily="66" charset="0"/>
              </a:rPr>
              <a:t> Rolland@163.com by April 29th. </a:t>
            </a:r>
            <a:r>
              <a:rPr lang="en-US" altLang="zh-CN" sz="2400" dirty="0" smtClean="0">
                <a:latin typeface="Comic Sans MS" panose="030F0702030302020204" pitchFamily="66" charset="0"/>
              </a:rPr>
              <a:t>                        (</a:t>
            </a:r>
            <a:r>
              <a:rPr lang="zh-CN" altLang="en-US" sz="2400" dirty="0" smtClean="0">
                <a:latin typeface="Comic Sans MS" panose="030F0702030302020204" pitchFamily="66" charset="0"/>
              </a:rPr>
              <a:t>王盛宇</a:t>
            </a:r>
            <a:r>
              <a:rPr lang="en-US" altLang="zh-CN" sz="2400" dirty="0" smtClean="0">
                <a:latin typeface="Comic Sans MS" panose="030F0702030302020204" pitchFamily="66" charset="0"/>
              </a:rPr>
              <a:t>)</a:t>
            </a:r>
            <a:endParaRPr lang="zh-CN" altLang="zh-CN" sz="2400" dirty="0">
              <a:latin typeface="Comic Sans MS" panose="030F0702030302020204" pitchFamily="66" charset="0"/>
            </a:endParaRPr>
          </a:p>
        </p:txBody>
      </p:sp>
      <p:sp>
        <p:nvSpPr>
          <p:cNvPr id="6" name="矩形 5"/>
          <p:cNvSpPr/>
          <p:nvPr/>
        </p:nvSpPr>
        <p:spPr>
          <a:xfrm>
            <a:off x="72008" y="3501009"/>
            <a:ext cx="8820472" cy="1200329"/>
          </a:xfrm>
          <a:prstGeom prst="rect">
            <a:avLst/>
          </a:prstGeom>
        </p:spPr>
        <p:txBody>
          <a:bodyPr wrap="square">
            <a:spAutoFit/>
          </a:bodyPr>
          <a:lstStyle/>
          <a:p>
            <a:r>
              <a:rPr lang="en-US" altLang="zh-CN" dirty="0"/>
              <a:t>       </a:t>
            </a:r>
            <a:r>
              <a:rPr lang="en-US" altLang="zh-CN" sz="2400" dirty="0">
                <a:latin typeface="Comic Sans MS" panose="030F0702030302020204" pitchFamily="66" charset="0"/>
              </a:rPr>
              <a:t>2. The contributions ought to </a:t>
            </a:r>
            <a:r>
              <a:rPr lang="en-US" altLang="zh-CN" sz="2400" dirty="0">
                <a:solidFill>
                  <a:srgbClr val="FF0000"/>
                </a:solidFill>
                <a:latin typeface="Comic Sans MS" panose="030F0702030302020204" pitchFamily="66" charset="0"/>
              </a:rPr>
              <a:t>be sent </a:t>
            </a:r>
            <a:r>
              <a:rPr lang="en-US" altLang="zh-CN" sz="2400" dirty="0" smtClean="0">
                <a:latin typeface="Comic Sans MS" panose="030F0702030302020204" pitchFamily="66" charset="0"/>
              </a:rPr>
              <a:t>to</a:t>
            </a:r>
            <a:r>
              <a:rPr lang="en-US" altLang="zh-CN" sz="2400" b="1" dirty="0"/>
              <a:t> </a:t>
            </a:r>
            <a:r>
              <a:rPr lang="en-US" altLang="zh-CN" sz="2400" dirty="0">
                <a:latin typeface="Comic Sans MS" panose="030F0702030302020204" pitchFamily="66" charset="0"/>
              </a:rPr>
              <a:t>Rolland@163.com</a:t>
            </a:r>
            <a:r>
              <a:rPr lang="en-US" altLang="zh-CN" sz="2400" dirty="0" smtClean="0">
                <a:latin typeface="Comic Sans MS" panose="030F0702030302020204" pitchFamily="66" charset="0"/>
              </a:rPr>
              <a:t> before(the </a:t>
            </a:r>
            <a:r>
              <a:rPr lang="en-US" altLang="zh-CN" sz="2400" dirty="0">
                <a:latin typeface="Comic Sans MS" panose="030F0702030302020204" pitchFamily="66" charset="0"/>
              </a:rPr>
              <a:t>deadline of) </a:t>
            </a:r>
            <a:r>
              <a:rPr lang="en-US" altLang="zh-CN" sz="2400" dirty="0" smtClean="0">
                <a:latin typeface="Comic Sans MS" panose="030F0702030302020204" pitchFamily="66" charset="0"/>
              </a:rPr>
              <a:t>April 29th</a:t>
            </a:r>
            <a:r>
              <a:rPr lang="en-US" altLang="zh-CN" sz="2400" dirty="0">
                <a:latin typeface="Comic Sans MS" panose="030F0702030302020204" pitchFamily="66" charset="0"/>
              </a:rPr>
              <a:t>, 2020 </a:t>
            </a:r>
            <a:r>
              <a:rPr lang="en-US" altLang="zh-CN" sz="2400" dirty="0">
                <a:solidFill>
                  <a:srgbClr val="FF0000"/>
                </a:solidFill>
                <a:latin typeface="Comic Sans MS" panose="030F0702030302020204" pitchFamily="66" charset="0"/>
              </a:rPr>
              <a:t>along with </a:t>
            </a:r>
            <a:r>
              <a:rPr lang="en-US" altLang="zh-CN" sz="2400" dirty="0">
                <a:latin typeface="Comic Sans MS" panose="030F0702030302020204" pitchFamily="66" charset="0"/>
              </a:rPr>
              <a:t>your name, class and contact information</a:t>
            </a:r>
            <a:r>
              <a:rPr lang="en-US" altLang="zh-CN" sz="2400" dirty="0" smtClean="0">
                <a:latin typeface="Comic Sans MS" panose="030F0702030302020204" pitchFamily="66" charset="0"/>
              </a:rPr>
              <a:t>.                   (</a:t>
            </a:r>
            <a:r>
              <a:rPr lang="zh-CN" altLang="en-US" sz="2400" dirty="0" smtClean="0">
                <a:latin typeface="Comic Sans MS" panose="030F0702030302020204" pitchFamily="66" charset="0"/>
              </a:rPr>
              <a:t>罗一茗</a:t>
            </a:r>
            <a:r>
              <a:rPr lang="en-US" altLang="zh-CN" sz="2400" dirty="0" smtClean="0">
                <a:latin typeface="Comic Sans MS" panose="030F0702030302020204" pitchFamily="66" charset="0"/>
              </a:rPr>
              <a:t>)</a:t>
            </a:r>
            <a:endParaRPr lang="zh-CN" altLang="en-US" sz="2400" dirty="0">
              <a:latin typeface="Comic Sans MS" panose="030F0702030302020204" pitchFamily="66" charset="0"/>
            </a:endParaRPr>
          </a:p>
        </p:txBody>
      </p:sp>
      <p:sp>
        <p:nvSpPr>
          <p:cNvPr id="12" name="TextBox 31"/>
          <p:cNvSpPr txBox="1"/>
          <p:nvPr/>
        </p:nvSpPr>
        <p:spPr>
          <a:xfrm>
            <a:off x="-6167" y="217094"/>
            <a:ext cx="3096772" cy="1077218"/>
          </a:xfrm>
          <a:prstGeom prst="rect">
            <a:avLst/>
          </a:prstGeom>
          <a:noFill/>
        </p:spPr>
        <p:txBody>
          <a:bodyPr wrap="square" rtlCol="0">
            <a:spAutoFit/>
          </a:bodyPr>
          <a:lstStyle/>
          <a:p>
            <a:r>
              <a:rPr lang="en-US" altLang="zh-CN" sz="3200" b="1" dirty="0">
                <a:solidFill>
                  <a:srgbClr val="0070C0"/>
                </a:solidFill>
              </a:rPr>
              <a:t>Deadline</a:t>
            </a:r>
            <a:endParaRPr lang="en-US" altLang="zh-CN" sz="3200" b="1" dirty="0">
              <a:solidFill>
                <a:srgbClr val="0070C0"/>
              </a:solidFill>
            </a:endParaRPr>
          </a:p>
          <a:p>
            <a:r>
              <a:rPr lang="en-US" altLang="zh-CN" sz="3200" b="1" dirty="0">
                <a:solidFill>
                  <a:srgbClr val="0070C0"/>
                </a:solidFill>
              </a:rPr>
              <a:t>Ways of Contact</a:t>
            </a:r>
            <a:endParaRPr lang="en-US" altLang="zh-CN" sz="3200" b="1" dirty="0">
              <a:solidFill>
                <a:srgbClr val="0070C0"/>
              </a:solidFill>
            </a:endParaRPr>
          </a:p>
        </p:txBody>
      </p:sp>
      <p:sp>
        <p:nvSpPr>
          <p:cNvPr id="13" name="梯形 12"/>
          <p:cNvSpPr/>
          <p:nvPr/>
        </p:nvSpPr>
        <p:spPr>
          <a:xfrm>
            <a:off x="3300379" y="134074"/>
            <a:ext cx="5592103" cy="1366080"/>
          </a:xfrm>
          <a:prstGeom prst="trapezoid">
            <a:avLst/>
          </a:prstGeom>
          <a:noFill/>
          <a:ln>
            <a:solidFill>
              <a:srgbClr val="FF33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2" grpId="0"/>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2008" y="38813"/>
            <a:ext cx="3203848" cy="6720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a:solidFill>
                  <a:srgbClr val="006865"/>
                </a:solidFill>
                <a:latin typeface="微软雅黑" panose="020B0503020204020204" charset="-122"/>
                <a:ea typeface="微软雅黑" panose="020B0503020204020204" charset="-122"/>
              </a:rPr>
              <a:t>Related Vocabulary </a:t>
            </a:r>
            <a:endParaRPr lang="zh-CN" altLang="en-US" sz="2400" b="1" dirty="0">
              <a:solidFill>
                <a:srgbClr val="006865"/>
              </a:solidFill>
              <a:latin typeface="微软雅黑" panose="020B0503020204020204" charset="-122"/>
              <a:ea typeface="微软雅黑" panose="020B0503020204020204" charset="-122"/>
            </a:endParaRPr>
          </a:p>
        </p:txBody>
      </p:sp>
      <p:sp>
        <p:nvSpPr>
          <p:cNvPr id="43" name="TextBox 42"/>
          <p:cNvSpPr txBox="1"/>
          <p:nvPr/>
        </p:nvSpPr>
        <p:spPr>
          <a:xfrm>
            <a:off x="467544" y="983628"/>
            <a:ext cx="4320480" cy="4246245"/>
          </a:xfrm>
          <a:prstGeom prst="rect">
            <a:avLst/>
          </a:prstGeom>
          <a:noFill/>
        </p:spPr>
        <p:txBody>
          <a:bodyPr wrap="square" rtlCol="0">
            <a:spAutoFit/>
          </a:bodyPr>
          <a:lstStyle/>
          <a:p>
            <a:r>
              <a:rPr lang="en-GB" sz="3000" dirty="0">
                <a:solidFill>
                  <a:prstClr val="black"/>
                </a:solidFill>
              </a:rPr>
              <a:t>publish</a:t>
            </a:r>
            <a:endParaRPr lang="en-GB" sz="3000" dirty="0">
              <a:solidFill>
                <a:prstClr val="black"/>
              </a:solidFill>
            </a:endParaRPr>
          </a:p>
          <a:p>
            <a:r>
              <a:rPr lang="en-GB" sz="3000" dirty="0">
                <a:solidFill>
                  <a:prstClr val="black"/>
                </a:solidFill>
              </a:rPr>
              <a:t>be intended</a:t>
            </a:r>
            <a:r>
              <a:rPr lang="en-US" sz="3000" dirty="0">
                <a:solidFill>
                  <a:prstClr val="black"/>
                </a:solidFill>
              </a:rPr>
              <a:t>/meant</a:t>
            </a:r>
            <a:r>
              <a:rPr lang="en-GB" sz="3000" dirty="0">
                <a:solidFill>
                  <a:prstClr val="black"/>
                </a:solidFill>
              </a:rPr>
              <a:t> for…     </a:t>
            </a:r>
            <a:endParaRPr lang="en-GB" sz="3000" dirty="0">
              <a:solidFill>
                <a:prstClr val="black"/>
              </a:solidFill>
            </a:endParaRPr>
          </a:p>
          <a:p>
            <a:r>
              <a:rPr lang="en-GB" sz="3000" dirty="0">
                <a:solidFill>
                  <a:prstClr val="black"/>
                </a:solidFill>
              </a:rPr>
              <a:t>column                                    </a:t>
            </a:r>
            <a:endParaRPr lang="en-GB" sz="3000" dirty="0">
              <a:solidFill>
                <a:prstClr val="black"/>
              </a:solidFill>
            </a:endParaRPr>
          </a:p>
          <a:p>
            <a:r>
              <a:rPr lang="en-GB" sz="3000" dirty="0">
                <a:solidFill>
                  <a:prstClr val="black"/>
                </a:solidFill>
              </a:rPr>
              <a:t>all walks of life</a:t>
            </a:r>
            <a:endParaRPr lang="en-GB" sz="3000" dirty="0">
              <a:solidFill>
                <a:prstClr val="black"/>
              </a:solidFill>
            </a:endParaRPr>
          </a:p>
          <a:p>
            <a:r>
              <a:rPr lang="en-GB" sz="3000" dirty="0">
                <a:solidFill>
                  <a:prstClr val="black"/>
                </a:solidFill>
              </a:rPr>
              <a:t>adopt                                       </a:t>
            </a:r>
            <a:endParaRPr lang="en-GB" sz="3000" dirty="0">
              <a:solidFill>
                <a:prstClr val="black"/>
              </a:solidFill>
            </a:endParaRPr>
          </a:p>
          <a:p>
            <a:r>
              <a:rPr lang="en-GB" sz="3000" dirty="0">
                <a:solidFill>
                  <a:prstClr val="black"/>
                </a:solidFill>
              </a:rPr>
              <a:t>target readers                        </a:t>
            </a:r>
            <a:endParaRPr lang="en-GB" sz="3000" dirty="0">
              <a:solidFill>
                <a:prstClr val="black"/>
              </a:solidFill>
            </a:endParaRPr>
          </a:p>
          <a:p>
            <a:r>
              <a:rPr lang="en-US" sz="3000" dirty="0">
                <a:solidFill>
                  <a:prstClr val="black"/>
                </a:solidFill>
              </a:rPr>
              <a:t>meet the deadline</a:t>
            </a:r>
            <a:r>
              <a:rPr lang="en-GB" sz="3000" dirty="0">
                <a:solidFill>
                  <a:prstClr val="black"/>
                </a:solidFill>
              </a:rPr>
              <a:t> </a:t>
            </a:r>
            <a:r>
              <a:rPr lang="zh-CN" altLang="en-US" sz="3000" dirty="0">
                <a:solidFill>
                  <a:prstClr val="black"/>
                </a:solidFill>
              </a:rPr>
              <a:t>                </a:t>
            </a:r>
            <a:endParaRPr lang="en-US" altLang="zh-CN" sz="3000" dirty="0">
              <a:solidFill>
                <a:prstClr val="black"/>
              </a:solidFill>
            </a:endParaRPr>
          </a:p>
          <a:p>
            <a:r>
              <a:rPr lang="en-US" altLang="zh-CN" sz="3000" dirty="0">
                <a:solidFill>
                  <a:prstClr val="black"/>
                </a:solidFill>
              </a:rPr>
              <a:t>have a talent for…</a:t>
            </a:r>
            <a:endParaRPr lang="en-US" altLang="zh-CN" sz="3000" dirty="0">
              <a:solidFill>
                <a:prstClr val="black"/>
              </a:solidFill>
            </a:endParaRPr>
          </a:p>
          <a:p>
            <a:r>
              <a:rPr lang="en-US" altLang="zh-CN" sz="3000" dirty="0">
                <a:solidFill>
                  <a:prstClr val="black"/>
                </a:solidFill>
              </a:rPr>
              <a:t>submit … to …</a:t>
            </a:r>
            <a:endParaRPr lang="en-US" altLang="zh-CN" sz="3000" dirty="0">
              <a:solidFill>
                <a:prstClr val="black"/>
              </a:solidFill>
            </a:endParaRPr>
          </a:p>
        </p:txBody>
      </p:sp>
      <p:sp>
        <p:nvSpPr>
          <p:cNvPr id="5" name="TextBox 4"/>
          <p:cNvSpPr txBox="1"/>
          <p:nvPr/>
        </p:nvSpPr>
        <p:spPr>
          <a:xfrm>
            <a:off x="5148064" y="1050782"/>
            <a:ext cx="3672408" cy="4247317"/>
          </a:xfrm>
          <a:prstGeom prst="rect">
            <a:avLst/>
          </a:prstGeom>
          <a:noFill/>
        </p:spPr>
        <p:txBody>
          <a:bodyPr wrap="square" rtlCol="0">
            <a:spAutoFit/>
          </a:bodyPr>
          <a:lstStyle/>
          <a:p>
            <a:r>
              <a:rPr lang="zh-CN" altLang="en-US" sz="3000" dirty="0">
                <a:solidFill>
                  <a:prstClr val="black"/>
                </a:solidFill>
              </a:rPr>
              <a:t>出版，发行，发布</a:t>
            </a:r>
            <a:r>
              <a:rPr lang="en-GB" sz="3000" dirty="0">
                <a:solidFill>
                  <a:prstClr val="black"/>
                </a:solidFill>
              </a:rPr>
              <a:t>                </a:t>
            </a:r>
            <a:endParaRPr lang="en-GB" sz="3000" dirty="0">
              <a:solidFill>
                <a:prstClr val="black"/>
              </a:solidFill>
            </a:endParaRPr>
          </a:p>
          <a:p>
            <a:r>
              <a:rPr lang="zh-CN" altLang="en-US" sz="3000" dirty="0">
                <a:solidFill>
                  <a:prstClr val="black"/>
                </a:solidFill>
              </a:rPr>
              <a:t>针对（哪类读者群）</a:t>
            </a:r>
            <a:endParaRPr lang="zh-CN" altLang="en-US" sz="3000" dirty="0">
              <a:solidFill>
                <a:prstClr val="black"/>
              </a:solidFill>
            </a:endParaRPr>
          </a:p>
          <a:p>
            <a:r>
              <a:rPr lang="zh-CN" altLang="en-US" sz="3000" dirty="0">
                <a:solidFill>
                  <a:prstClr val="black"/>
                </a:solidFill>
              </a:rPr>
              <a:t>专栏</a:t>
            </a:r>
            <a:endParaRPr lang="zh-CN" altLang="en-US" sz="3000" dirty="0">
              <a:solidFill>
                <a:prstClr val="black"/>
              </a:solidFill>
            </a:endParaRPr>
          </a:p>
          <a:p>
            <a:r>
              <a:rPr lang="zh-CN" altLang="en-US" sz="3000" dirty="0">
                <a:solidFill>
                  <a:prstClr val="black"/>
                </a:solidFill>
              </a:rPr>
              <a:t>各界</a:t>
            </a:r>
            <a:r>
              <a:rPr lang="en-GB" sz="3000" dirty="0">
                <a:solidFill>
                  <a:prstClr val="black"/>
                </a:solidFill>
              </a:rPr>
              <a:t>               </a:t>
            </a:r>
            <a:endParaRPr lang="en-GB" sz="3000" dirty="0">
              <a:solidFill>
                <a:prstClr val="black"/>
              </a:solidFill>
            </a:endParaRPr>
          </a:p>
          <a:p>
            <a:r>
              <a:rPr lang="zh-CN" altLang="en-US" sz="3000" dirty="0">
                <a:solidFill>
                  <a:prstClr val="black"/>
                </a:solidFill>
              </a:rPr>
              <a:t>采用</a:t>
            </a:r>
            <a:endParaRPr lang="zh-CN" altLang="en-US" sz="3000" dirty="0">
              <a:solidFill>
                <a:prstClr val="black"/>
              </a:solidFill>
            </a:endParaRPr>
          </a:p>
          <a:p>
            <a:r>
              <a:rPr lang="zh-CN" altLang="en-US" sz="3000" dirty="0">
                <a:solidFill>
                  <a:prstClr val="black"/>
                </a:solidFill>
              </a:rPr>
              <a:t>目标读者</a:t>
            </a:r>
            <a:endParaRPr lang="zh-CN" altLang="en-US" sz="3000" dirty="0">
              <a:solidFill>
                <a:prstClr val="black"/>
              </a:solidFill>
            </a:endParaRPr>
          </a:p>
          <a:p>
            <a:r>
              <a:rPr lang="zh-CN" altLang="en-US" sz="3000" dirty="0">
                <a:solidFill>
                  <a:prstClr val="black"/>
                </a:solidFill>
              </a:rPr>
              <a:t>赶上最后期限</a:t>
            </a:r>
            <a:endParaRPr lang="en-US" altLang="zh-CN" sz="3000" dirty="0">
              <a:solidFill>
                <a:prstClr val="black"/>
              </a:solidFill>
            </a:endParaRPr>
          </a:p>
          <a:p>
            <a:r>
              <a:rPr lang="zh-CN" altLang="en-US" sz="3000" dirty="0">
                <a:solidFill>
                  <a:prstClr val="black"/>
                </a:solidFill>
              </a:rPr>
              <a:t>在某方面有天赋</a:t>
            </a:r>
            <a:endParaRPr lang="en-US" altLang="zh-CN" sz="3000" dirty="0">
              <a:solidFill>
                <a:prstClr val="black"/>
              </a:solidFill>
            </a:endParaRPr>
          </a:p>
          <a:p>
            <a:r>
              <a:rPr lang="zh-CN" altLang="en-US" sz="3000" dirty="0">
                <a:solidFill>
                  <a:prstClr val="black"/>
                </a:solidFill>
              </a:rPr>
              <a:t>递交</a:t>
            </a:r>
            <a:r>
              <a:rPr lang="en-US" altLang="zh-CN" sz="3000" dirty="0">
                <a:solidFill>
                  <a:prstClr val="black"/>
                </a:solidFill>
              </a:rPr>
              <a:t>…</a:t>
            </a:r>
            <a:r>
              <a:rPr lang="zh-CN" altLang="en-US" sz="3000" dirty="0">
                <a:solidFill>
                  <a:prstClr val="black"/>
                </a:solidFill>
              </a:rPr>
              <a:t>到</a:t>
            </a:r>
            <a:r>
              <a:rPr lang="en-US" altLang="zh-CN" sz="3000" dirty="0">
                <a:solidFill>
                  <a:prstClr val="black"/>
                </a:solidFill>
              </a:rPr>
              <a:t>…</a:t>
            </a:r>
            <a:endParaRPr lang="en-US" altLang="zh-CN" sz="3000" dirty="0">
              <a:solidFill>
                <a:prstClr val="black"/>
              </a:solidFill>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1000" fill="hold"/>
                                        <p:tgtEl>
                                          <p:spTgt spid="43"/>
                                        </p:tgtEl>
                                        <p:attrNameLst>
                                          <p:attrName>ppt_w</p:attrName>
                                        </p:attrNameLst>
                                      </p:cBhvr>
                                      <p:tavLst>
                                        <p:tav tm="0">
                                          <p:val>
                                            <p:fltVal val="0"/>
                                          </p:val>
                                        </p:tav>
                                        <p:tav tm="100000">
                                          <p:val>
                                            <p:strVal val="#ppt_w"/>
                                          </p:val>
                                        </p:tav>
                                      </p:tavLst>
                                    </p:anim>
                                    <p:anim calcmode="lin" valueType="num">
                                      <p:cBhvr>
                                        <p:cTn id="8" dur="1000" fill="hold"/>
                                        <p:tgtEl>
                                          <p:spTgt spid="43"/>
                                        </p:tgtEl>
                                        <p:attrNameLst>
                                          <p:attrName>ppt_h</p:attrName>
                                        </p:attrNameLst>
                                      </p:cBhvr>
                                      <p:tavLst>
                                        <p:tav tm="0">
                                          <p:val>
                                            <p:fltVal val="0"/>
                                          </p:val>
                                        </p:tav>
                                        <p:tav tm="100000">
                                          <p:val>
                                            <p:strVal val="#ppt_h"/>
                                          </p:val>
                                        </p:tav>
                                      </p:tavLst>
                                    </p:anim>
                                    <p:anim calcmode="lin" valueType="num">
                                      <p:cBhvr>
                                        <p:cTn id="9" dur="1000" fill="hold"/>
                                        <p:tgtEl>
                                          <p:spTgt spid="4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additive="base">
                                        <p:cTn id="2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additive="base">
                                        <p:cTn id="2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 calcmode="lin" valueType="num">
                                      <p:cBhvr additive="base">
                                        <p:cTn id="3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 calcmode="lin" valueType="num">
                                      <p:cBhvr additive="base">
                                        <p:cTn id="3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 calcmode="lin" valueType="num">
                                      <p:cBhvr additive="base">
                                        <p:cTn id="4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5">
                                            <p:txEl>
                                              <p:pRg st="6" end="6"/>
                                            </p:txEl>
                                          </p:spTgt>
                                        </p:tgtEl>
                                        <p:attrNameLst>
                                          <p:attrName>style.visibility</p:attrName>
                                        </p:attrNameLst>
                                      </p:cBhvr>
                                      <p:to>
                                        <p:strVal val="visible"/>
                                      </p:to>
                                    </p:set>
                                    <p:anim calcmode="lin" valueType="num">
                                      <p:cBhvr additive="base">
                                        <p:cTn id="5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5">
                                            <p:txEl>
                                              <p:pRg st="7" end="7"/>
                                            </p:txEl>
                                          </p:spTgt>
                                        </p:tgtEl>
                                        <p:attrNameLst>
                                          <p:attrName>style.visibility</p:attrName>
                                        </p:attrNameLst>
                                      </p:cBhvr>
                                      <p:to>
                                        <p:strVal val="visible"/>
                                      </p:to>
                                    </p:set>
                                    <p:anim calcmode="lin" valueType="num">
                                      <p:cBhvr additive="base">
                                        <p:cTn id="5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 calcmode="lin" valueType="num">
                                      <p:cBhvr additive="base">
                                        <p:cTn id="6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00" y="0"/>
            <a:ext cx="2897916" cy="6720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smtClean="0">
                <a:solidFill>
                  <a:srgbClr val="006865"/>
                </a:solidFill>
                <a:latin typeface="微软雅黑" panose="020B0503020204020204" charset="-122"/>
                <a:ea typeface="微软雅黑" panose="020B0503020204020204" charset="-122"/>
              </a:rPr>
              <a:t>Useful </a:t>
            </a:r>
            <a:r>
              <a:rPr lang="en-US" altLang="zh-CN" sz="2400" b="1" dirty="0">
                <a:solidFill>
                  <a:srgbClr val="006865"/>
                </a:solidFill>
                <a:latin typeface="微软雅黑" panose="020B0503020204020204" charset="-122"/>
                <a:ea typeface="微软雅黑" panose="020B0503020204020204" charset="-122"/>
              </a:rPr>
              <a:t>Sentences</a:t>
            </a:r>
            <a:endParaRPr lang="zh-CN" altLang="en-US" sz="2400" b="1" dirty="0">
              <a:solidFill>
                <a:srgbClr val="006865"/>
              </a:solidFill>
              <a:latin typeface="微软雅黑" panose="020B0503020204020204" charset="-122"/>
              <a:ea typeface="微软雅黑" panose="020B0503020204020204" charset="-122"/>
            </a:endParaRPr>
          </a:p>
        </p:txBody>
      </p:sp>
      <p:sp>
        <p:nvSpPr>
          <p:cNvPr id="43" name="TextBox 42"/>
          <p:cNvSpPr txBox="1"/>
          <p:nvPr/>
        </p:nvSpPr>
        <p:spPr>
          <a:xfrm>
            <a:off x="35496" y="839609"/>
            <a:ext cx="9036496" cy="4892675"/>
          </a:xfrm>
          <a:prstGeom prst="rect">
            <a:avLst/>
          </a:prstGeom>
          <a:noFill/>
        </p:spPr>
        <p:txBody>
          <a:bodyPr wrap="square" rtlCol="0">
            <a:spAutoFit/>
          </a:bodyPr>
          <a:lstStyle/>
          <a:p>
            <a:r>
              <a:rPr lang="en-US" altLang="zh-CN" sz="2400" dirty="0">
                <a:ea typeface="Arial Unicode MS" pitchFamily="34" charset="-122"/>
                <a:cs typeface="Arial" panose="020B0604020202020204" pitchFamily="34" charset="0"/>
              </a:rPr>
              <a:t>1) All the senior high school students throughout China are welcome to contribute to us/</a:t>
            </a:r>
            <a:r>
              <a:rPr lang="en-GB" altLang="zh-CN" sz="2400" dirty="0">
                <a:solidFill>
                  <a:prstClr val="black"/>
                </a:solidFill>
                <a:ea typeface="Arial Unicode MS" pitchFamily="34" charset="-122"/>
                <a:cs typeface="Arial" panose="020B0604020202020204" pitchFamily="34" charset="0"/>
              </a:rPr>
              <a:t>send your contributions to us.</a:t>
            </a:r>
            <a:endParaRPr lang="en-GB" altLang="zh-CN" sz="2400" dirty="0">
              <a:solidFill>
                <a:prstClr val="black"/>
              </a:solidFill>
              <a:ea typeface="Arial Unicode MS" pitchFamily="34" charset="-122"/>
              <a:cs typeface="Arial" panose="020B0604020202020204" pitchFamily="34" charset="0"/>
            </a:endParaRPr>
          </a:p>
          <a:p>
            <a:r>
              <a:rPr lang="en-US" altLang="zh-CN" sz="2400" dirty="0" smtClean="0">
                <a:ea typeface="Arial Unicode MS" pitchFamily="34" charset="-122"/>
                <a:cs typeface="Arial" panose="020B0604020202020204" pitchFamily="34" charset="0"/>
              </a:rPr>
              <a:t>2</a:t>
            </a:r>
            <a:r>
              <a:rPr lang="en-GB" altLang="zh-CN" sz="2400" dirty="0" smtClean="0">
                <a:solidFill>
                  <a:prstClr val="black"/>
                </a:solidFill>
                <a:ea typeface="Arial Unicode MS" pitchFamily="34" charset="-122"/>
                <a:cs typeface="Arial" panose="020B0604020202020204" pitchFamily="34" charset="0"/>
              </a:rPr>
              <a:t>) </a:t>
            </a:r>
            <a:r>
              <a:rPr lang="en-GB" altLang="zh-CN" sz="2400" dirty="0">
                <a:solidFill>
                  <a:prstClr val="black"/>
                </a:solidFill>
                <a:ea typeface="Arial Unicode MS" pitchFamily="34" charset="-122"/>
                <a:cs typeface="Arial" panose="020B0604020202020204" pitchFamily="34" charset="0"/>
              </a:rPr>
              <a:t>Whether you are a lover or an amateur, as long as you have a talent for writing and a burning desire to share your story, we want to hear from you. </a:t>
            </a:r>
            <a:endParaRPr lang="en-GB" altLang="zh-CN" sz="2400" dirty="0">
              <a:solidFill>
                <a:prstClr val="black"/>
              </a:solidFill>
              <a:ea typeface="Arial Unicode MS" pitchFamily="34" charset="-122"/>
              <a:cs typeface="Arial" panose="020B0604020202020204" pitchFamily="34" charset="0"/>
            </a:endParaRPr>
          </a:p>
          <a:p>
            <a:endParaRPr lang="en-GB" altLang="zh-CN" sz="2400" dirty="0">
              <a:solidFill>
                <a:prstClr val="black"/>
              </a:solidFill>
              <a:ea typeface="Arial Unicode MS" pitchFamily="34" charset="-122"/>
              <a:cs typeface="Arial" panose="020B0604020202020204" pitchFamily="34" charset="0"/>
            </a:endParaRPr>
          </a:p>
          <a:p>
            <a:r>
              <a:rPr lang="en-GB" sz="2400" dirty="0">
                <a:solidFill>
                  <a:prstClr val="black"/>
                </a:solidFill>
                <a:ea typeface="Arial Unicode MS" pitchFamily="34" charset="-122"/>
                <a:cs typeface="Arial" panose="020B0604020202020204" pitchFamily="34" charset="0"/>
              </a:rPr>
              <a:t>3) Please send an email to </a:t>
            </a:r>
            <a:r>
              <a:rPr lang="en-GB" sz="2400" i="1" dirty="0">
                <a:solidFill>
                  <a:prstClr val="black"/>
                </a:solidFill>
                <a:ea typeface="Arial Unicode MS" pitchFamily="34" charset="-122"/>
                <a:cs typeface="Arial" panose="020B0604020202020204" pitchFamily="34" charset="0"/>
              </a:rPr>
              <a:t>xxx.com</a:t>
            </a:r>
            <a:r>
              <a:rPr lang="en-GB" sz="2400" dirty="0">
                <a:solidFill>
                  <a:prstClr val="black"/>
                </a:solidFill>
                <a:ea typeface="Arial Unicode MS" pitchFamily="34" charset="-122"/>
                <a:cs typeface="Arial" panose="020B0604020202020204" pitchFamily="34" charset="0"/>
              </a:rPr>
              <a:t> with an example of your work.</a:t>
            </a:r>
            <a:endParaRPr lang="en-GB" sz="2400" dirty="0">
              <a:solidFill>
                <a:prstClr val="black"/>
              </a:solidFill>
              <a:ea typeface="Arial Unicode MS" pitchFamily="34" charset="-122"/>
              <a:cs typeface="Arial" panose="020B0604020202020204" pitchFamily="34" charset="0"/>
            </a:endParaRPr>
          </a:p>
          <a:p>
            <a:r>
              <a:rPr lang="en-US" altLang="zh-CN" sz="2400" dirty="0">
                <a:ea typeface="Arial Unicode MS" pitchFamily="34" charset="-122"/>
                <a:cs typeface="Arial" panose="020B0604020202020204" pitchFamily="34" charset="0"/>
              </a:rPr>
              <a:t>4) Whoever is interested in it, please contact… at… by…</a:t>
            </a:r>
            <a:endParaRPr lang="en-US" altLang="zh-CN" sz="2400" dirty="0">
              <a:ea typeface="Arial Unicode MS" pitchFamily="34" charset="-122"/>
              <a:cs typeface="Arial" panose="020B0604020202020204" pitchFamily="34" charset="0"/>
            </a:endParaRPr>
          </a:p>
          <a:p>
            <a:r>
              <a:rPr lang="en-US" altLang="zh-CN" sz="2400" dirty="0">
                <a:ea typeface="Arial Unicode MS" pitchFamily="34" charset="-122"/>
                <a:cs typeface="Arial" panose="020B0604020202020204" pitchFamily="34" charset="0"/>
              </a:rPr>
              <a:t>5) Please email the compositions </a:t>
            </a:r>
            <a:r>
              <a:rPr lang="en-US" altLang="zh-CN" sz="2400" dirty="0" smtClean="0">
                <a:ea typeface="Arial Unicode MS" pitchFamily="34" charset="-122"/>
                <a:cs typeface="Arial" panose="020B0604020202020204" pitchFamily="34" charset="0"/>
              </a:rPr>
              <a:t>to… before</a:t>
            </a:r>
            <a:r>
              <a:rPr lang="en-US" altLang="zh-CN" sz="2400" dirty="0">
                <a:ea typeface="Arial Unicode MS" pitchFamily="34" charset="-122"/>
                <a:cs typeface="Arial" panose="020B0604020202020204" pitchFamily="34" charset="0"/>
              </a:rPr>
              <a:t>…</a:t>
            </a:r>
            <a:endParaRPr lang="en-US" altLang="zh-CN" sz="2400" dirty="0">
              <a:ea typeface="Arial Unicode MS" pitchFamily="34" charset="-122"/>
              <a:cs typeface="Arial" panose="020B0604020202020204" pitchFamily="34" charset="0"/>
            </a:endParaRPr>
          </a:p>
          <a:p>
            <a:endParaRPr lang="zh-CN" altLang="en-US" sz="2400" dirty="0">
              <a:ea typeface="Arial Unicode MS" pitchFamily="34" charset="-122"/>
              <a:cs typeface="Arial" panose="020B0604020202020204" pitchFamily="34" charset="0"/>
            </a:endParaRPr>
          </a:p>
          <a:p>
            <a:r>
              <a:rPr lang="en-US" altLang="zh-CN" sz="2400" dirty="0">
                <a:ea typeface="Arial Unicode MS" pitchFamily="34" charset="-122"/>
                <a:cs typeface="Arial" panose="020B0604020202020204" pitchFamily="34" charset="0"/>
              </a:rPr>
              <a:t>6) Nothing can be more rewarding than recording your life with your own pens.</a:t>
            </a:r>
            <a:endParaRPr lang="en-US" altLang="zh-CN" sz="2400" dirty="0">
              <a:ea typeface="Arial Unicode MS" pitchFamily="34" charset="-122"/>
              <a:cs typeface="Arial" panose="020B0604020202020204" pitchFamily="34" charset="0"/>
            </a:endParaRPr>
          </a:p>
          <a:p>
            <a:r>
              <a:rPr lang="en-US" altLang="zh-CN" sz="2400" dirty="0">
                <a:ea typeface="Arial Unicode MS" pitchFamily="34" charset="-122"/>
                <a:cs typeface="Arial" panose="020B0604020202020204" pitchFamily="34" charset="0"/>
              </a:rPr>
              <a:t>7) We can hardly wait to admire your masterpieces.</a:t>
            </a:r>
            <a:endParaRPr lang="en-GB" sz="2400" dirty="0">
              <a:solidFill>
                <a:prstClr val="black"/>
              </a:solidFill>
              <a:ea typeface="Arial Unicode MS" pitchFamily="34" charset="-122"/>
              <a:cs typeface="Arial" panose="020B0604020202020204" pitchFamily="34" charset="0"/>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blinds(horizontal)">
                                      <p:cBhvr>
                                        <p:cTn id="7" dur="500"/>
                                        <p:tgtEl>
                                          <p:spTgt spid="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3">
                                            <p:txEl>
                                              <p:pRg st="1" end="1"/>
                                            </p:txEl>
                                          </p:spTgt>
                                        </p:tgtEl>
                                        <p:attrNameLst>
                                          <p:attrName>style.visibility</p:attrName>
                                        </p:attrNameLst>
                                      </p:cBhvr>
                                      <p:to>
                                        <p:strVal val="visible"/>
                                      </p:to>
                                    </p:set>
                                    <p:animEffect transition="in" filter="blinds(horizontal)">
                                      <p:cBhvr>
                                        <p:cTn id="12" dur="500"/>
                                        <p:tgtEl>
                                          <p:spTgt spid="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3">
                                            <p:txEl>
                                              <p:pRg st="3" end="3"/>
                                            </p:txEl>
                                          </p:spTgt>
                                        </p:tgtEl>
                                        <p:attrNameLst>
                                          <p:attrName>style.visibility</p:attrName>
                                        </p:attrNameLst>
                                      </p:cBhvr>
                                      <p:to>
                                        <p:strVal val="visible"/>
                                      </p:to>
                                    </p:set>
                                    <p:animEffect transition="in" filter="blinds(horizontal)">
                                      <p:cBhvr>
                                        <p:cTn id="17" dur="500"/>
                                        <p:tgtEl>
                                          <p:spTgt spid="4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3">
                                            <p:txEl>
                                              <p:pRg st="4" end="4"/>
                                            </p:txEl>
                                          </p:spTgt>
                                        </p:tgtEl>
                                        <p:attrNameLst>
                                          <p:attrName>style.visibility</p:attrName>
                                        </p:attrNameLst>
                                      </p:cBhvr>
                                      <p:to>
                                        <p:strVal val="visible"/>
                                      </p:to>
                                    </p:set>
                                    <p:animEffect transition="in" filter="blinds(horizontal)">
                                      <p:cBhvr>
                                        <p:cTn id="22" dur="500"/>
                                        <p:tgtEl>
                                          <p:spTgt spid="4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3">
                                            <p:txEl>
                                              <p:pRg st="5" end="5"/>
                                            </p:txEl>
                                          </p:spTgt>
                                        </p:tgtEl>
                                        <p:attrNameLst>
                                          <p:attrName>style.visibility</p:attrName>
                                        </p:attrNameLst>
                                      </p:cBhvr>
                                      <p:to>
                                        <p:strVal val="visible"/>
                                      </p:to>
                                    </p:set>
                                    <p:animEffect transition="in" filter="blinds(horizontal)">
                                      <p:cBhvr>
                                        <p:cTn id="27" dur="500"/>
                                        <p:tgtEl>
                                          <p:spTgt spid="4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3">
                                            <p:txEl>
                                              <p:pRg st="7" end="7"/>
                                            </p:txEl>
                                          </p:spTgt>
                                        </p:tgtEl>
                                        <p:attrNameLst>
                                          <p:attrName>style.visibility</p:attrName>
                                        </p:attrNameLst>
                                      </p:cBhvr>
                                      <p:to>
                                        <p:strVal val="visible"/>
                                      </p:to>
                                    </p:set>
                                    <p:animEffect transition="in" filter="blinds(horizontal)">
                                      <p:cBhvr>
                                        <p:cTn id="32" dur="500"/>
                                        <p:tgtEl>
                                          <p:spTgt spid="4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3">
                                            <p:txEl>
                                              <p:pRg st="8" end="8"/>
                                            </p:txEl>
                                          </p:spTgt>
                                        </p:tgtEl>
                                        <p:attrNameLst>
                                          <p:attrName>style.visibility</p:attrName>
                                        </p:attrNameLst>
                                      </p:cBhvr>
                                      <p:to>
                                        <p:strVal val="visible"/>
                                      </p:to>
                                    </p:set>
                                    <p:animEffect transition="in" filter="blinds(horizontal)">
                                      <p:cBhvr>
                                        <p:cTn id="37" dur="500"/>
                                        <p:tgtEl>
                                          <p:spTgt spid="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67543" y="104191"/>
            <a:ext cx="8076389" cy="6057292"/>
          </a:xfrm>
          <a:prstGeom prst="rect">
            <a:avLst/>
          </a:prstGeom>
        </p:spPr>
      </p:pic>
      <p:sp>
        <p:nvSpPr>
          <p:cNvPr id="3" name="文本框 7"/>
          <p:cNvSpPr txBox="1"/>
          <p:nvPr/>
        </p:nvSpPr>
        <p:spPr>
          <a:xfrm>
            <a:off x="1910551" y="6292227"/>
            <a:ext cx="5253737" cy="461665"/>
          </a:xfrm>
          <a:prstGeom prst="rect">
            <a:avLst/>
          </a:prstGeom>
          <a:noFill/>
        </p:spPr>
        <p:txBody>
          <a:bodyPr wrap="square" rtlCol="0">
            <a:spAutoFit/>
          </a:bodyPr>
          <a:lstStyle/>
          <a:p>
            <a:r>
              <a:rPr lang="zh-CN" altLang="en-US" sz="2400" b="1" dirty="0">
                <a:solidFill>
                  <a:srgbClr val="0070C0"/>
                </a:solidFill>
                <a:latin typeface="楷体" panose="02010609060101010101" charset="-122"/>
                <a:ea typeface="楷体" panose="02010609060101010101" charset="-122"/>
                <a:cs typeface="楷体" panose="02010609060101010101" charset="-122"/>
                <a:sym typeface="+mn-ea"/>
              </a:rPr>
              <a:t>台州市第一中学    </a:t>
            </a:r>
            <a:r>
              <a:rPr lang="zh-CN" altLang="en-US" sz="2400" b="1" dirty="0" smtClean="0">
                <a:solidFill>
                  <a:srgbClr val="0070C0"/>
                </a:solidFill>
                <a:latin typeface="楷体" panose="02010609060101010101" charset="-122"/>
                <a:ea typeface="楷体" panose="02010609060101010101" charset="-122"/>
                <a:cs typeface="楷体" panose="02010609060101010101" charset="-122"/>
                <a:sym typeface="+mn-ea"/>
              </a:rPr>
              <a:t>周 媚  陈泓静 </a:t>
            </a:r>
            <a:r>
              <a:rPr lang="zh-CN" altLang="en-US" sz="2400" b="1" dirty="0" smtClean="0">
                <a:solidFill>
                  <a:srgbClr val="0070C0"/>
                </a:solidFill>
                <a:latin typeface="黑体" panose="02010609060101010101" charset="-122"/>
                <a:ea typeface="黑体" panose="02010609060101010101" charset="-122"/>
                <a:cs typeface="黑体" panose="02010609060101010101" charset="-122"/>
                <a:sym typeface="+mn-ea"/>
              </a:rPr>
              <a:t>  </a:t>
            </a:r>
            <a:endParaRPr lang="zh-CN" altLang="en-US" sz="2400" b="1" dirty="0">
              <a:solidFill>
                <a:srgbClr val="0070C0"/>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9880" y="45563"/>
            <a:ext cx="9163880" cy="6524863"/>
          </a:xfrm>
          <a:prstGeom prst="rect">
            <a:avLst/>
          </a:prstGeom>
        </p:spPr>
        <p:txBody>
          <a:bodyPr wrap="square">
            <a:spAutoFit/>
          </a:bodyPr>
          <a:lstStyle/>
          <a:p>
            <a:pPr algn="ctr"/>
            <a:r>
              <a:rPr lang="en-US" altLang="zh-CN" sz="2400" dirty="0"/>
              <a:t> </a:t>
            </a:r>
            <a:r>
              <a:rPr lang="en-US" altLang="zh-CN" sz="2600" dirty="0"/>
              <a:t>Contributions Wanted</a:t>
            </a:r>
            <a:endParaRPr lang="zh-CN" altLang="zh-CN" sz="2600" dirty="0"/>
          </a:p>
          <a:p>
            <a:r>
              <a:rPr lang="en-US" altLang="zh-CN" sz="2600" dirty="0"/>
              <a:t>     For the purpose of propagating the knowledge of epidemic prevention, guiding students to have ___ good understanding of COVID-19 and inspiring the confidence _____ winning the battle against the virus as well, we’re collecting  contributions from all the students in our school. __________(variety) of great artworks </a:t>
            </a:r>
            <a:r>
              <a:rPr lang="en-US" altLang="zh-CN" sz="2600" dirty="0" smtClean="0"/>
              <a:t>__________(</a:t>
            </a:r>
            <a:r>
              <a:rPr lang="en-US" altLang="zh-CN" sz="2600" dirty="0"/>
              <a:t>concern) the topic “Defeating the </a:t>
            </a:r>
            <a:r>
              <a:rPr lang="en-US" altLang="zh-CN" sz="2600" dirty="0" smtClean="0"/>
              <a:t>virus”, </a:t>
            </a:r>
            <a:r>
              <a:rPr lang="en-US" altLang="zh-CN" sz="2600" dirty="0"/>
              <a:t>_________</a:t>
            </a:r>
            <a:endParaRPr lang="en-US" altLang="zh-CN" sz="2600" dirty="0"/>
          </a:p>
          <a:p>
            <a:r>
              <a:rPr lang="en-US" altLang="zh-CN" sz="2600" dirty="0"/>
              <a:t>(include) paintings, calligraphy, photographs, music, folk art and paper-cutting, _______________(require) on the school website. Priority and _____________(prefer)will be given to original and positive contributions ________(close)related to the theme. Any student ___________(interest)is warmly welcome to send contributions </a:t>
            </a:r>
            <a:r>
              <a:rPr lang="en-US" altLang="zh-CN" sz="2600" dirty="0" smtClean="0"/>
              <a:t>to</a:t>
            </a:r>
            <a:r>
              <a:rPr lang="en-US" altLang="zh-CN" sz="2800" dirty="0"/>
              <a:t> </a:t>
            </a:r>
            <a:r>
              <a:rPr lang="en-US" altLang="zh-CN" sz="2600" dirty="0"/>
              <a:t>Rolland@163.com </a:t>
            </a:r>
            <a:r>
              <a:rPr lang="en-US" altLang="zh-CN" sz="2600" dirty="0" smtClean="0"/>
              <a:t> </a:t>
            </a:r>
            <a:r>
              <a:rPr lang="en-US" altLang="zh-CN" sz="2600" dirty="0"/>
              <a:t>with ______ (you)name, class and ways of contact by </a:t>
            </a:r>
            <a:r>
              <a:rPr lang="en-US" altLang="zh-CN" sz="2600" dirty="0" smtClean="0"/>
              <a:t>April </a:t>
            </a:r>
            <a:r>
              <a:rPr lang="en-US" altLang="zh-CN" sz="2600" dirty="0"/>
              <a:t>29</a:t>
            </a:r>
            <a:r>
              <a:rPr lang="en-US" altLang="zh-CN" sz="2600" baseline="30000" dirty="0"/>
              <a:t>th</a:t>
            </a:r>
            <a:r>
              <a:rPr lang="en-US" altLang="zh-CN" sz="2600" dirty="0"/>
              <a:t>,2020. Don’t miss this precious opportunity!</a:t>
            </a:r>
            <a:endParaRPr lang="zh-CN" altLang="zh-CN" sz="2600" dirty="0"/>
          </a:p>
          <a:p>
            <a:pPr algn="r"/>
            <a:r>
              <a:rPr lang="en-US" altLang="zh-CN" sz="2600" dirty="0"/>
              <a:t>Li </a:t>
            </a:r>
            <a:r>
              <a:rPr lang="en-US" altLang="zh-CN" sz="2600" dirty="0" err="1"/>
              <a:t>Hua</a:t>
            </a:r>
            <a:endParaRPr lang="zh-CN" altLang="zh-CN" sz="2600" dirty="0"/>
          </a:p>
        </p:txBody>
      </p:sp>
      <p:sp>
        <p:nvSpPr>
          <p:cNvPr id="8" name="TextBox 7"/>
          <p:cNvSpPr txBox="1"/>
          <p:nvPr/>
        </p:nvSpPr>
        <p:spPr>
          <a:xfrm>
            <a:off x="5560165" y="1230427"/>
            <a:ext cx="648072" cy="507831"/>
          </a:xfrm>
          <a:prstGeom prst="rect">
            <a:avLst/>
          </a:prstGeom>
          <a:noFill/>
        </p:spPr>
        <p:txBody>
          <a:bodyPr wrap="square" rtlCol="0">
            <a:spAutoFit/>
          </a:bodyPr>
          <a:lstStyle/>
          <a:p>
            <a:r>
              <a:rPr lang="en-US" altLang="zh-CN" sz="2700" b="1" dirty="0">
                <a:solidFill>
                  <a:srgbClr val="FF0000"/>
                </a:solidFill>
              </a:rPr>
              <a:t>in</a:t>
            </a:r>
            <a:endParaRPr lang="zh-CN" altLang="en-US" sz="2700" b="1" dirty="0">
              <a:solidFill>
                <a:srgbClr val="FF0000"/>
              </a:solidFill>
            </a:endParaRPr>
          </a:p>
        </p:txBody>
      </p:sp>
      <p:sp>
        <p:nvSpPr>
          <p:cNvPr id="9" name="TextBox 8"/>
          <p:cNvSpPr txBox="1"/>
          <p:nvPr/>
        </p:nvSpPr>
        <p:spPr>
          <a:xfrm>
            <a:off x="5148066" y="836714"/>
            <a:ext cx="468052" cy="507831"/>
          </a:xfrm>
          <a:prstGeom prst="rect">
            <a:avLst/>
          </a:prstGeom>
          <a:noFill/>
        </p:spPr>
        <p:txBody>
          <a:bodyPr wrap="square" rtlCol="0">
            <a:spAutoFit/>
          </a:bodyPr>
          <a:lstStyle/>
          <a:p>
            <a:r>
              <a:rPr lang="en-US" altLang="zh-CN" sz="2700" b="1" dirty="0">
                <a:solidFill>
                  <a:srgbClr val="FF0000"/>
                </a:solidFill>
              </a:rPr>
              <a:t>a</a:t>
            </a:r>
            <a:endParaRPr lang="zh-CN" altLang="en-US" sz="2700" b="1" dirty="0">
              <a:solidFill>
                <a:srgbClr val="FF0000"/>
              </a:solidFill>
            </a:endParaRPr>
          </a:p>
        </p:txBody>
      </p:sp>
      <p:sp>
        <p:nvSpPr>
          <p:cNvPr id="10" name="TextBox 9"/>
          <p:cNvSpPr txBox="1"/>
          <p:nvPr/>
        </p:nvSpPr>
        <p:spPr>
          <a:xfrm>
            <a:off x="-65918" y="2374963"/>
            <a:ext cx="1816968" cy="507831"/>
          </a:xfrm>
          <a:prstGeom prst="rect">
            <a:avLst/>
          </a:prstGeom>
          <a:noFill/>
        </p:spPr>
        <p:txBody>
          <a:bodyPr wrap="square" rtlCol="0">
            <a:spAutoFit/>
          </a:bodyPr>
          <a:lstStyle/>
          <a:p>
            <a:r>
              <a:rPr lang="en-US" altLang="zh-CN" sz="2700" b="1" dirty="0">
                <a:solidFill>
                  <a:srgbClr val="FF0000"/>
                </a:solidFill>
              </a:rPr>
              <a:t>concerning </a:t>
            </a:r>
            <a:endParaRPr lang="zh-CN" altLang="en-US" sz="2700" b="1" dirty="0">
              <a:solidFill>
                <a:srgbClr val="FF0000"/>
              </a:solidFill>
            </a:endParaRPr>
          </a:p>
        </p:txBody>
      </p:sp>
      <p:sp>
        <p:nvSpPr>
          <p:cNvPr id="11" name="TextBox 10"/>
          <p:cNvSpPr txBox="1"/>
          <p:nvPr/>
        </p:nvSpPr>
        <p:spPr>
          <a:xfrm>
            <a:off x="3663269" y="1986095"/>
            <a:ext cx="1512168" cy="507831"/>
          </a:xfrm>
          <a:prstGeom prst="rect">
            <a:avLst/>
          </a:prstGeom>
          <a:noFill/>
        </p:spPr>
        <p:txBody>
          <a:bodyPr wrap="square" rtlCol="0">
            <a:spAutoFit/>
          </a:bodyPr>
          <a:lstStyle/>
          <a:p>
            <a:r>
              <a:rPr lang="en-US" altLang="zh-CN" sz="2700" b="1" dirty="0">
                <a:solidFill>
                  <a:srgbClr val="FF0000"/>
                </a:solidFill>
              </a:rPr>
              <a:t>Varieties</a:t>
            </a:r>
            <a:endParaRPr lang="zh-CN" altLang="en-US" sz="2700" b="1" dirty="0">
              <a:solidFill>
                <a:srgbClr val="FF0000"/>
              </a:solidFill>
            </a:endParaRPr>
          </a:p>
        </p:txBody>
      </p:sp>
      <p:sp>
        <p:nvSpPr>
          <p:cNvPr id="12" name="TextBox 11"/>
          <p:cNvSpPr txBox="1"/>
          <p:nvPr/>
        </p:nvSpPr>
        <p:spPr>
          <a:xfrm>
            <a:off x="2331335" y="3145879"/>
            <a:ext cx="2121768" cy="507831"/>
          </a:xfrm>
          <a:prstGeom prst="rect">
            <a:avLst/>
          </a:prstGeom>
          <a:noFill/>
        </p:spPr>
        <p:txBody>
          <a:bodyPr wrap="square" rtlCol="0">
            <a:spAutoFit/>
          </a:bodyPr>
          <a:lstStyle/>
          <a:p>
            <a:r>
              <a:rPr lang="en-US" altLang="zh-CN" sz="2700" b="1" dirty="0">
                <a:solidFill>
                  <a:srgbClr val="FF0000"/>
                </a:solidFill>
              </a:rPr>
              <a:t>are required </a:t>
            </a:r>
            <a:endParaRPr lang="zh-CN" altLang="en-US" sz="2700" b="1" dirty="0">
              <a:solidFill>
                <a:srgbClr val="FF0000"/>
              </a:solidFill>
            </a:endParaRPr>
          </a:p>
        </p:txBody>
      </p:sp>
      <p:sp>
        <p:nvSpPr>
          <p:cNvPr id="13" name="TextBox 12"/>
          <p:cNvSpPr txBox="1"/>
          <p:nvPr/>
        </p:nvSpPr>
        <p:spPr>
          <a:xfrm>
            <a:off x="2975284" y="3946715"/>
            <a:ext cx="1512168" cy="507831"/>
          </a:xfrm>
          <a:prstGeom prst="rect">
            <a:avLst/>
          </a:prstGeom>
          <a:noFill/>
        </p:spPr>
        <p:txBody>
          <a:bodyPr wrap="square" rtlCol="0">
            <a:spAutoFit/>
          </a:bodyPr>
          <a:lstStyle/>
          <a:p>
            <a:r>
              <a:rPr lang="en-US" altLang="zh-CN" sz="2700" b="1" dirty="0">
                <a:solidFill>
                  <a:srgbClr val="FF0000"/>
                </a:solidFill>
              </a:rPr>
              <a:t>closely</a:t>
            </a:r>
            <a:endParaRPr lang="zh-CN" altLang="en-US" sz="2700" b="1" dirty="0">
              <a:solidFill>
                <a:srgbClr val="FF0000"/>
              </a:solidFill>
            </a:endParaRPr>
          </a:p>
        </p:txBody>
      </p:sp>
      <p:sp>
        <p:nvSpPr>
          <p:cNvPr id="14" name="TextBox 13"/>
          <p:cNvSpPr txBox="1"/>
          <p:nvPr/>
        </p:nvSpPr>
        <p:spPr>
          <a:xfrm>
            <a:off x="1805232" y="3532239"/>
            <a:ext cx="2203906" cy="507831"/>
          </a:xfrm>
          <a:prstGeom prst="rect">
            <a:avLst/>
          </a:prstGeom>
          <a:noFill/>
        </p:spPr>
        <p:txBody>
          <a:bodyPr wrap="square" rtlCol="0">
            <a:spAutoFit/>
          </a:bodyPr>
          <a:lstStyle/>
          <a:p>
            <a:r>
              <a:rPr lang="en-US" altLang="zh-CN" sz="2700" b="1" dirty="0">
                <a:solidFill>
                  <a:srgbClr val="FF0000"/>
                </a:solidFill>
              </a:rPr>
              <a:t>preference</a:t>
            </a:r>
            <a:endParaRPr lang="zh-CN" altLang="en-US" sz="2700" b="1" dirty="0">
              <a:solidFill>
                <a:srgbClr val="FF0000"/>
              </a:solidFill>
            </a:endParaRPr>
          </a:p>
        </p:txBody>
      </p:sp>
      <p:sp>
        <p:nvSpPr>
          <p:cNvPr id="15" name="TextBox 14"/>
          <p:cNvSpPr txBox="1"/>
          <p:nvPr/>
        </p:nvSpPr>
        <p:spPr>
          <a:xfrm>
            <a:off x="5652121" y="4797156"/>
            <a:ext cx="972830" cy="507831"/>
          </a:xfrm>
          <a:prstGeom prst="rect">
            <a:avLst/>
          </a:prstGeom>
          <a:noFill/>
        </p:spPr>
        <p:txBody>
          <a:bodyPr wrap="square" rtlCol="0">
            <a:spAutoFit/>
          </a:bodyPr>
          <a:lstStyle/>
          <a:p>
            <a:r>
              <a:rPr lang="en-US" altLang="zh-CN" sz="2700" b="1" dirty="0">
                <a:solidFill>
                  <a:srgbClr val="FF0000"/>
                </a:solidFill>
              </a:rPr>
              <a:t>your </a:t>
            </a:r>
            <a:endParaRPr lang="zh-CN" altLang="en-US" sz="2700" b="1" dirty="0">
              <a:solidFill>
                <a:srgbClr val="FF0000"/>
              </a:solidFill>
            </a:endParaRPr>
          </a:p>
        </p:txBody>
      </p:sp>
      <p:sp>
        <p:nvSpPr>
          <p:cNvPr id="16" name="TextBox 15"/>
          <p:cNvSpPr txBox="1"/>
          <p:nvPr/>
        </p:nvSpPr>
        <p:spPr>
          <a:xfrm>
            <a:off x="1088175" y="4330349"/>
            <a:ext cx="2057422" cy="507831"/>
          </a:xfrm>
          <a:prstGeom prst="rect">
            <a:avLst/>
          </a:prstGeom>
          <a:noFill/>
        </p:spPr>
        <p:txBody>
          <a:bodyPr wrap="square" rtlCol="0">
            <a:spAutoFit/>
          </a:bodyPr>
          <a:lstStyle/>
          <a:p>
            <a:r>
              <a:rPr lang="en-US" altLang="zh-CN" sz="2700" b="1" dirty="0">
                <a:solidFill>
                  <a:srgbClr val="FF0000"/>
                </a:solidFill>
              </a:rPr>
              <a:t>interested</a:t>
            </a:r>
            <a:endParaRPr lang="zh-CN" altLang="en-US" sz="2700" b="1" dirty="0">
              <a:solidFill>
                <a:srgbClr val="FF0000"/>
              </a:solidFill>
            </a:endParaRPr>
          </a:p>
        </p:txBody>
      </p:sp>
      <p:sp>
        <p:nvSpPr>
          <p:cNvPr id="18" name="矩形 17"/>
          <p:cNvSpPr/>
          <p:nvPr/>
        </p:nvSpPr>
        <p:spPr>
          <a:xfrm>
            <a:off x="7236296" y="2374962"/>
            <a:ext cx="1491114" cy="507831"/>
          </a:xfrm>
          <a:prstGeom prst="rect">
            <a:avLst/>
          </a:prstGeom>
        </p:spPr>
        <p:txBody>
          <a:bodyPr wrap="none">
            <a:spAutoFit/>
          </a:bodyPr>
          <a:lstStyle/>
          <a:p>
            <a:r>
              <a:rPr lang="en-US" altLang="zh-CN" sz="2700" b="1" dirty="0">
                <a:solidFill>
                  <a:srgbClr val="FF0000"/>
                </a:solidFill>
              </a:rPr>
              <a:t>including</a:t>
            </a:r>
            <a:endParaRPr lang="zh-CN" altLang="en-US" sz="27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512" y="764707"/>
            <a:ext cx="9180512" cy="6185535"/>
          </a:xfrm>
          <a:prstGeom prst="rect">
            <a:avLst/>
          </a:prstGeom>
          <a:noFill/>
        </p:spPr>
        <p:txBody>
          <a:bodyPr wrap="square" rtlCol="0">
            <a:spAutoFit/>
          </a:bodyPr>
          <a:lstStyle/>
          <a:p>
            <a:pPr algn="ctr"/>
            <a:r>
              <a:rPr lang="en-US" altLang="zh-CN" sz="3200" dirty="0"/>
              <a:t>CONTRIBUTIONS WANTED </a:t>
            </a:r>
            <a:endParaRPr lang="zh-CN" altLang="zh-CN" sz="3200" dirty="0"/>
          </a:p>
          <a:p>
            <a:pPr algn="just"/>
            <a:r>
              <a:rPr lang="en-US" altLang="zh-CN" sz="2800" dirty="0"/>
              <a:t>     </a:t>
            </a:r>
            <a:r>
              <a:rPr lang="en-US" altLang="zh-CN" sz="2800" dirty="0">
                <a:solidFill>
                  <a:schemeClr val="bg2">
                    <a:lumMod val="10000"/>
                  </a:schemeClr>
                </a:solidFill>
              </a:rPr>
              <a:t>With the purpose of </a:t>
            </a:r>
            <a:r>
              <a:rPr lang="en-US" altLang="zh-CN" sz="2800" dirty="0"/>
              <a:t>making students know the epidemic better and full of confidence, </a:t>
            </a:r>
            <a:r>
              <a:rPr lang="en-US" altLang="zh-CN" sz="2800" dirty="0">
                <a:solidFill>
                  <a:schemeClr val="bg2">
                    <a:lumMod val="10000"/>
                  </a:schemeClr>
                </a:solidFill>
              </a:rPr>
              <a:t>contributions related to fighting </a:t>
            </a:r>
            <a:r>
              <a:rPr lang="en-US" altLang="zh-CN" sz="2800" dirty="0"/>
              <a:t>against the COVID-19 </a:t>
            </a:r>
            <a:r>
              <a:rPr lang="en-US" altLang="zh-CN" sz="2800" dirty="0">
                <a:solidFill>
                  <a:srgbClr val="FF0000"/>
                </a:solidFill>
              </a:rPr>
              <a:t>are wanted</a:t>
            </a:r>
            <a:r>
              <a:rPr lang="en-US" altLang="zh-CN" sz="2800" dirty="0"/>
              <a:t>. The following </a:t>
            </a:r>
            <a:r>
              <a:rPr lang="en-US" altLang="zh-CN" sz="2800" dirty="0" smtClean="0">
                <a:solidFill>
                  <a:srgbClr val="0070C0"/>
                </a:solidFill>
              </a:rPr>
              <a:t>contribution </a:t>
            </a:r>
            <a:r>
              <a:rPr lang="en-US" altLang="zh-CN" sz="2800" dirty="0">
                <a:solidFill>
                  <a:srgbClr val="0070C0"/>
                </a:solidFill>
              </a:rPr>
              <a:t>forms </a:t>
            </a:r>
            <a:r>
              <a:rPr lang="en-US" altLang="zh-CN" sz="2800" dirty="0">
                <a:solidFill>
                  <a:srgbClr val="FF0000"/>
                </a:solidFill>
              </a:rPr>
              <a:t>are suggested</a:t>
            </a:r>
            <a:r>
              <a:rPr lang="en-US" altLang="zh-CN" sz="2800" dirty="0"/>
              <a:t>: painting, calligraphy, </a:t>
            </a:r>
            <a:r>
              <a:rPr lang="en-US" altLang="zh-CN" sz="2800" dirty="0" smtClean="0"/>
              <a:t>photography, </a:t>
            </a:r>
            <a:r>
              <a:rPr lang="en-US" altLang="zh-CN" sz="2800" dirty="0"/>
              <a:t>music, folk art, paper </a:t>
            </a:r>
            <a:r>
              <a:rPr lang="en-US" altLang="zh-CN" sz="2800" dirty="0" smtClean="0"/>
              <a:t>cutting </a:t>
            </a:r>
            <a:r>
              <a:rPr lang="en-US" altLang="zh-CN" sz="2800" dirty="0"/>
              <a:t>and so on. </a:t>
            </a:r>
            <a:r>
              <a:rPr lang="en-US" altLang="zh-CN" sz="2800" dirty="0">
                <a:solidFill>
                  <a:srgbClr val="FF0000"/>
                </a:solidFill>
              </a:rPr>
              <a:t>All the works are expected to be </a:t>
            </a:r>
            <a:r>
              <a:rPr lang="en-US" altLang="zh-CN" sz="2800" dirty="0"/>
              <a:t>original, positive and </a:t>
            </a:r>
            <a:r>
              <a:rPr lang="en-US" altLang="zh-CN" sz="2800" dirty="0">
                <a:solidFill>
                  <a:srgbClr val="0070C0"/>
                </a:solidFill>
              </a:rPr>
              <a:t>to the point</a:t>
            </a:r>
            <a:r>
              <a:rPr lang="en-US" altLang="zh-CN" sz="2800" dirty="0"/>
              <a:t>. </a:t>
            </a:r>
            <a:r>
              <a:rPr lang="en-US" altLang="zh-CN" sz="2800" dirty="0">
                <a:solidFill>
                  <a:srgbClr val="FF0000"/>
                </a:solidFill>
              </a:rPr>
              <a:t>All of the students are welcome to </a:t>
            </a:r>
            <a:r>
              <a:rPr lang="en-US" altLang="zh-CN" sz="2800" dirty="0"/>
              <a:t>send your artworks </a:t>
            </a:r>
            <a:r>
              <a:rPr lang="en-US" altLang="zh-CN" sz="2800" dirty="0" smtClean="0"/>
              <a:t>to Rolland@163.com</a:t>
            </a:r>
            <a:r>
              <a:rPr lang="en-US" altLang="zh-CN" sz="2800" dirty="0"/>
              <a:t> no later </a:t>
            </a:r>
            <a:r>
              <a:rPr lang="en-US" altLang="zh-CN" sz="2800" dirty="0" smtClean="0"/>
              <a:t>than/by/before April </a:t>
            </a:r>
            <a:r>
              <a:rPr lang="en-US" altLang="zh-CN" sz="2800" dirty="0"/>
              <a:t>29th, 2020. </a:t>
            </a:r>
            <a:r>
              <a:rPr lang="en-US" altLang="zh-CN" sz="2800" dirty="0">
                <a:solidFill>
                  <a:srgbClr val="0070C0"/>
                </a:solidFill>
              </a:rPr>
              <a:t>Undoubtedly</a:t>
            </a:r>
            <a:r>
              <a:rPr lang="en-US" altLang="zh-CN" sz="2800" dirty="0"/>
              <a:t>, some information </a:t>
            </a:r>
            <a:r>
              <a:rPr lang="en-US" altLang="zh-CN" sz="2800" dirty="0">
                <a:solidFill>
                  <a:srgbClr val="FF0000"/>
                </a:solidFill>
              </a:rPr>
              <a:t>must be included in </a:t>
            </a:r>
            <a:r>
              <a:rPr lang="en-US" altLang="zh-CN" sz="2800" dirty="0"/>
              <a:t>the </a:t>
            </a:r>
            <a:r>
              <a:rPr lang="en-US" altLang="zh-CN" sz="2800" dirty="0" smtClean="0"/>
              <a:t>e-mail</a:t>
            </a:r>
            <a:r>
              <a:rPr lang="en-US" altLang="zh-CN" sz="2800" dirty="0"/>
              <a:t>, such as name, class and other contact details. </a:t>
            </a:r>
            <a:r>
              <a:rPr lang="en-US" altLang="zh-CN" sz="2800" dirty="0">
                <a:solidFill>
                  <a:schemeClr val="accent1"/>
                </a:solidFill>
              </a:rPr>
              <a:t>If you have any question, feel free to contact </a:t>
            </a:r>
            <a:r>
              <a:rPr lang="en-US" altLang="zh-CN" sz="2800" dirty="0" smtClean="0">
                <a:solidFill>
                  <a:schemeClr val="accent1"/>
                </a:solidFill>
              </a:rPr>
              <a:t>me.</a:t>
            </a:r>
            <a:r>
              <a:rPr lang="en-US" altLang="zh-CN" sz="2800" dirty="0" smtClean="0"/>
              <a:t>/You can also contact me for further information.</a:t>
            </a:r>
            <a:endParaRPr lang="en-US" altLang="zh-CN" sz="2800" dirty="0" smtClean="0"/>
          </a:p>
          <a:p>
            <a:pPr algn="r"/>
            <a:r>
              <a:rPr lang="en-US" altLang="zh-CN" sz="2800" dirty="0" smtClean="0"/>
              <a:t>Li </a:t>
            </a:r>
            <a:r>
              <a:rPr lang="en-US" altLang="zh-CN" sz="2800" dirty="0" err="1" smtClean="0"/>
              <a:t>Hua</a:t>
            </a:r>
            <a:endParaRPr lang="zh-CN" altLang="en-US" sz="2800" dirty="0"/>
          </a:p>
        </p:txBody>
      </p:sp>
      <p:sp>
        <p:nvSpPr>
          <p:cNvPr id="3" name="矩形 2"/>
          <p:cNvSpPr/>
          <p:nvPr/>
        </p:nvSpPr>
        <p:spPr>
          <a:xfrm>
            <a:off x="72009" y="38813"/>
            <a:ext cx="2699792" cy="6720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a:solidFill>
                  <a:schemeClr val="tx1">
                    <a:lumMod val="85000"/>
                    <a:lumOff val="15000"/>
                  </a:schemeClr>
                </a:solidFill>
                <a:latin typeface="微软雅黑" panose="020B0503020204020204" charset="-122"/>
                <a:ea typeface="微软雅黑" panose="020B0503020204020204" charset="-122"/>
              </a:rPr>
              <a:t>Writing Sample</a:t>
            </a:r>
            <a:endParaRPr lang="zh-CN" altLang="en-US" sz="2400" b="1" dirty="0">
              <a:solidFill>
                <a:schemeClr val="tx1">
                  <a:lumMod val="85000"/>
                  <a:lumOff val="15000"/>
                </a:schemeClr>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9"/>
          <p:cNvSpPr txBox="1"/>
          <p:nvPr/>
        </p:nvSpPr>
        <p:spPr>
          <a:xfrm>
            <a:off x="2190751" y="3929702"/>
            <a:ext cx="4762500" cy="36131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altLang="zh-CN" b="1" i="1" dirty="0">
                <a:solidFill>
                  <a:srgbClr val="00B050"/>
                </a:solidFill>
                <a:effectLst>
                  <a:outerShdw blurRad="38100" dist="38100" dir="2700000" algn="tl">
                    <a:srgbClr val="000000">
                      <a:alpha val="43137"/>
                    </a:srgbClr>
                  </a:outerShdw>
                </a:effectLst>
                <a:cs typeface="Times New Roman" panose="02020603050405020304" charset="0"/>
                <a:sym typeface="+mn-ea"/>
              </a:rPr>
              <a:t>Designed </a:t>
            </a:r>
            <a:r>
              <a:rPr lang="en-US" altLang="zh-CN" b="1" i="1" dirty="0" smtClean="0">
                <a:solidFill>
                  <a:srgbClr val="00B050"/>
                </a:solidFill>
                <a:effectLst>
                  <a:outerShdw blurRad="38100" dist="38100" dir="2700000" algn="tl">
                    <a:srgbClr val="000000">
                      <a:alpha val="43137"/>
                    </a:srgbClr>
                  </a:outerShdw>
                </a:effectLst>
                <a:cs typeface="Times New Roman" panose="02020603050405020304" charset="0"/>
                <a:sym typeface="+mn-ea"/>
              </a:rPr>
              <a:t>by </a:t>
            </a:r>
            <a:r>
              <a:rPr lang="en-US" altLang="zh-CN" b="1" i="1" dirty="0">
                <a:solidFill>
                  <a:srgbClr val="00B050"/>
                </a:solidFill>
                <a:effectLst>
                  <a:outerShdw blurRad="38100" dist="38100" dir="2700000" algn="tl">
                    <a:srgbClr val="000000">
                      <a:alpha val="43137"/>
                    </a:srgbClr>
                  </a:outerShdw>
                </a:effectLst>
                <a:cs typeface="Times New Roman" panose="02020603050405020304" charset="0"/>
                <a:sym typeface="+mn-ea"/>
              </a:rPr>
              <a:t>Bob</a:t>
            </a:r>
            <a:endParaRPr lang="zh-CN" altLang="en-US" b="1" i="1" dirty="0">
              <a:solidFill>
                <a:srgbClr val="00B050"/>
              </a:solidFill>
              <a:effectLst>
                <a:outerShdw blurRad="38100" dist="38100" dir="2700000" algn="tl">
                  <a:srgbClr val="000000">
                    <a:alpha val="43137"/>
                  </a:srgbClr>
                </a:outerShdw>
              </a:effectLst>
              <a:cs typeface="Times New Roman" panose="02020603050405020304" charset="0"/>
            </a:endParaRPr>
          </a:p>
        </p:txBody>
      </p:sp>
      <p:sp>
        <p:nvSpPr>
          <p:cNvPr id="4" name="TextBox 3"/>
          <p:cNvSpPr txBox="1"/>
          <p:nvPr/>
        </p:nvSpPr>
        <p:spPr>
          <a:xfrm>
            <a:off x="1146200" y="1822948"/>
            <a:ext cx="7200800" cy="2139047"/>
          </a:xfrm>
          <a:prstGeom prst="rect">
            <a:avLst/>
          </a:prstGeom>
          <a:noFill/>
        </p:spPr>
        <p:txBody>
          <a:bodyPr wrap="square" rtlCol="0">
            <a:spAutoFit/>
          </a:bodyPr>
          <a:lstStyle/>
          <a:p>
            <a:r>
              <a:rPr lang="en-US" altLang="zh-CN" sz="11500" b="1" i="1" dirty="0">
                <a:solidFill>
                  <a:srgbClr val="00B050"/>
                </a:solidFill>
                <a:effectLst>
                  <a:outerShdw blurRad="38100" dist="38100" dir="2700000" algn="tl">
                    <a:srgbClr val="000000">
                      <a:alpha val="43137"/>
                    </a:srgbClr>
                  </a:outerShdw>
                </a:effectLst>
                <a:cs typeface="Times New Roman" panose="02020603050405020304" charset="0"/>
              </a:rPr>
              <a:t>Thank </a:t>
            </a:r>
            <a:r>
              <a:rPr lang="en-US" altLang="zh-CN" sz="11500" b="1" i="1" dirty="0" smtClean="0">
                <a:solidFill>
                  <a:srgbClr val="00B050"/>
                </a:solidFill>
                <a:effectLst>
                  <a:outerShdw blurRad="38100" dist="38100" dir="2700000" algn="tl">
                    <a:srgbClr val="000000">
                      <a:alpha val="43137"/>
                    </a:srgbClr>
                  </a:outerShdw>
                </a:effectLst>
                <a:cs typeface="Times New Roman" panose="02020603050405020304" charset="0"/>
              </a:rPr>
              <a:t>You</a:t>
            </a:r>
            <a:endParaRPr lang="en-US" altLang="zh-CN" sz="11500" b="1" i="1" dirty="0">
              <a:solidFill>
                <a:srgbClr val="00B050"/>
              </a:solidFill>
              <a:effectLst>
                <a:outerShdw blurRad="38100" dist="38100" dir="2700000" algn="tl">
                  <a:srgbClr val="000000">
                    <a:alpha val="43137"/>
                  </a:srgbClr>
                </a:outerShdw>
              </a:effectLst>
              <a:cs typeface="Times New Roman" panose="02020603050405020304" charset="0"/>
            </a:endParaRPr>
          </a:p>
          <a:p>
            <a:endParaRPr lang="zh-CN" altLang="en-US"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070" y="517917"/>
            <a:ext cx="9160070" cy="4831080"/>
          </a:xfrm>
          <a:prstGeom prst="rect">
            <a:avLst/>
          </a:prstGeom>
          <a:noFill/>
        </p:spPr>
        <p:txBody>
          <a:bodyPr wrap="square" rtlCol="0">
            <a:spAutoFit/>
          </a:bodyPr>
          <a:lstStyle/>
          <a:p>
            <a:r>
              <a:rPr lang="en-US" altLang="zh-CN" sz="2800" dirty="0"/>
              <a:t>        </a:t>
            </a:r>
            <a:r>
              <a:rPr lang="zh-CN" altLang="zh-CN" sz="2800" dirty="0"/>
              <a:t>假定你是李华，要向全校学生征集以“抗击新型冠状病毒疫情”为主题的</a:t>
            </a:r>
            <a:r>
              <a:rPr lang="zh-CN" altLang="zh-CN" sz="2800" dirty="0">
                <a:solidFill>
                  <a:schemeClr val="tx1">
                    <a:lumMod val="95000"/>
                    <a:lumOff val="5000"/>
                  </a:schemeClr>
                </a:solidFill>
              </a:rPr>
              <a:t>优秀文艺作品刊登在校园网上。请根据下面提示写一则</a:t>
            </a:r>
            <a:r>
              <a:rPr lang="en-US" altLang="zh-CN" sz="2800" dirty="0">
                <a:solidFill>
                  <a:schemeClr val="tx1">
                    <a:lumMod val="95000"/>
                    <a:lumOff val="5000"/>
                  </a:schemeClr>
                </a:solidFill>
              </a:rPr>
              <a:t>100</a:t>
            </a:r>
            <a:r>
              <a:rPr lang="zh-CN" altLang="zh-CN" sz="2800" dirty="0">
                <a:solidFill>
                  <a:schemeClr val="tx1">
                    <a:lumMod val="95000"/>
                    <a:lumOff val="5000"/>
                  </a:schemeClr>
                </a:solidFill>
              </a:rPr>
              <a:t>词左右的征稿启事。</a:t>
            </a:r>
            <a:endParaRPr lang="en-US" altLang="zh-CN" sz="2800" dirty="0">
              <a:solidFill>
                <a:schemeClr val="tx1">
                  <a:lumMod val="95000"/>
                  <a:lumOff val="5000"/>
                </a:schemeClr>
              </a:solidFill>
            </a:endParaRPr>
          </a:p>
          <a:p>
            <a:r>
              <a:rPr lang="zh-CN" altLang="zh-CN" sz="2800" dirty="0">
                <a:solidFill>
                  <a:schemeClr val="tx1">
                    <a:lumMod val="95000"/>
                    <a:lumOff val="5000"/>
                  </a:schemeClr>
                </a:solidFill>
              </a:rPr>
              <a:t>征稿目的：宣传防疫知识、引导同学们正确认识新冠肺炎、鼓舞战胜疫情的信心。</a:t>
            </a:r>
            <a:endParaRPr lang="zh-CN" altLang="zh-CN" sz="2800" dirty="0">
              <a:solidFill>
                <a:schemeClr val="tx1">
                  <a:lumMod val="95000"/>
                  <a:lumOff val="5000"/>
                </a:schemeClr>
              </a:solidFill>
            </a:endParaRPr>
          </a:p>
          <a:p>
            <a:r>
              <a:rPr lang="zh-CN" altLang="zh-CN" sz="2800" dirty="0">
                <a:solidFill>
                  <a:schemeClr val="tx1">
                    <a:lumMod val="95000"/>
                    <a:lumOff val="5000"/>
                  </a:schemeClr>
                </a:solidFill>
              </a:rPr>
              <a:t>征稿范围：全校学生</a:t>
            </a:r>
            <a:endParaRPr lang="zh-CN" altLang="zh-CN" sz="2800" dirty="0">
              <a:solidFill>
                <a:schemeClr val="tx1">
                  <a:lumMod val="95000"/>
                  <a:lumOff val="5000"/>
                </a:schemeClr>
              </a:solidFill>
            </a:endParaRPr>
          </a:p>
          <a:p>
            <a:r>
              <a:rPr lang="zh-CN" altLang="zh-CN" sz="2800" dirty="0">
                <a:solidFill>
                  <a:schemeClr val="tx1">
                    <a:lumMod val="95000"/>
                    <a:lumOff val="5000"/>
                  </a:schemeClr>
                </a:solidFill>
              </a:rPr>
              <a:t>艺术形式：绘画、书法、摄影、音乐、曲艺、剪纸等等</a:t>
            </a:r>
            <a:endParaRPr lang="zh-CN" altLang="zh-CN" sz="2800" dirty="0">
              <a:solidFill>
                <a:schemeClr val="tx1">
                  <a:lumMod val="95000"/>
                  <a:lumOff val="5000"/>
                </a:schemeClr>
              </a:solidFill>
            </a:endParaRPr>
          </a:p>
          <a:p>
            <a:r>
              <a:rPr lang="zh-CN" altLang="zh-CN" sz="2800" dirty="0">
                <a:solidFill>
                  <a:schemeClr val="tx1">
                    <a:lumMod val="95000"/>
                    <a:lumOff val="5000"/>
                  </a:schemeClr>
                </a:solidFill>
              </a:rPr>
              <a:t>作品要求：紧扣主题、传播正能量、原创</a:t>
            </a:r>
            <a:endParaRPr lang="zh-CN" altLang="zh-CN" sz="2800" dirty="0">
              <a:solidFill>
                <a:schemeClr val="tx1">
                  <a:lumMod val="95000"/>
                  <a:lumOff val="5000"/>
                </a:schemeClr>
              </a:solidFill>
            </a:endParaRPr>
          </a:p>
          <a:p>
            <a:r>
              <a:rPr lang="zh-CN" altLang="zh-CN" sz="2800" dirty="0">
                <a:solidFill>
                  <a:schemeClr val="tx1">
                    <a:lumMod val="95000"/>
                    <a:lumOff val="5000"/>
                  </a:schemeClr>
                </a:solidFill>
              </a:rPr>
              <a:t>投稿要求：作品在</a:t>
            </a:r>
            <a:r>
              <a:rPr lang="en-US" altLang="zh-CN" sz="2800" dirty="0">
                <a:solidFill>
                  <a:schemeClr val="tx1">
                    <a:lumMod val="95000"/>
                    <a:lumOff val="5000"/>
                  </a:schemeClr>
                </a:solidFill>
              </a:rPr>
              <a:t>2020</a:t>
            </a:r>
            <a:r>
              <a:rPr lang="zh-CN" altLang="zh-CN" sz="2800" dirty="0" smtClean="0">
                <a:solidFill>
                  <a:schemeClr val="tx1">
                    <a:lumMod val="95000"/>
                    <a:lumOff val="5000"/>
                  </a:schemeClr>
                </a:solidFill>
              </a:rPr>
              <a:t>年</a:t>
            </a:r>
            <a:r>
              <a:rPr lang="en-US" altLang="zh-CN" sz="2800" dirty="0" smtClean="0">
                <a:solidFill>
                  <a:schemeClr val="tx1">
                    <a:lumMod val="95000"/>
                    <a:lumOff val="5000"/>
                  </a:schemeClr>
                </a:solidFill>
              </a:rPr>
              <a:t>4</a:t>
            </a:r>
            <a:r>
              <a:rPr lang="zh-CN" altLang="zh-CN" sz="2800" dirty="0" smtClean="0">
                <a:solidFill>
                  <a:schemeClr val="tx1">
                    <a:lumMod val="95000"/>
                    <a:lumOff val="5000"/>
                  </a:schemeClr>
                </a:solidFill>
              </a:rPr>
              <a:t>月</a:t>
            </a:r>
            <a:r>
              <a:rPr lang="en-US" altLang="zh-CN" sz="2800" dirty="0">
                <a:solidFill>
                  <a:schemeClr val="tx1">
                    <a:lumMod val="95000"/>
                    <a:lumOff val="5000"/>
                  </a:schemeClr>
                </a:solidFill>
              </a:rPr>
              <a:t>29</a:t>
            </a:r>
            <a:r>
              <a:rPr lang="zh-CN" altLang="zh-CN" sz="2800" dirty="0">
                <a:solidFill>
                  <a:schemeClr val="tx1">
                    <a:lumMod val="95000"/>
                    <a:lumOff val="5000"/>
                  </a:schemeClr>
                </a:solidFill>
              </a:rPr>
              <a:t>日前发至邮箱</a:t>
            </a:r>
            <a:r>
              <a:rPr lang="zh-CN" altLang="zh-CN" sz="2800" dirty="0" smtClean="0">
                <a:solidFill>
                  <a:schemeClr val="tx1">
                    <a:lumMod val="95000"/>
                    <a:lumOff val="5000"/>
                  </a:schemeClr>
                </a:solidFill>
              </a:rPr>
              <a:t>：</a:t>
            </a:r>
            <a:r>
              <a:rPr lang="en-US" altLang="zh-CN" sz="2800" dirty="0" smtClean="0">
                <a:solidFill>
                  <a:schemeClr val="tx1">
                    <a:lumMod val="95000"/>
                    <a:lumOff val="5000"/>
                  </a:schemeClr>
                </a:solidFill>
                <a:hlinkClick r:id="rId1"/>
              </a:rPr>
              <a:t>Rolland@163.com</a:t>
            </a:r>
            <a:r>
              <a:rPr lang="en-US" altLang="zh-CN" sz="2800" dirty="0" smtClean="0">
                <a:solidFill>
                  <a:schemeClr val="tx1">
                    <a:lumMod val="95000"/>
                    <a:lumOff val="5000"/>
                  </a:schemeClr>
                </a:solidFill>
              </a:rPr>
              <a:t>, </a:t>
            </a:r>
            <a:r>
              <a:rPr lang="zh-CN" altLang="zh-CN" sz="2800" dirty="0" smtClean="0">
                <a:solidFill>
                  <a:schemeClr val="tx1">
                    <a:lumMod val="95000"/>
                    <a:lumOff val="5000"/>
                  </a:schemeClr>
                </a:solidFill>
              </a:rPr>
              <a:t>邮件</a:t>
            </a:r>
            <a:r>
              <a:rPr lang="zh-CN" altLang="zh-CN" sz="2800" dirty="0">
                <a:solidFill>
                  <a:schemeClr val="tx1">
                    <a:lumMod val="95000"/>
                    <a:lumOff val="5000"/>
                  </a:schemeClr>
                </a:solidFill>
              </a:rPr>
              <a:t>内注明作者姓名、班级、联系方式</a:t>
            </a:r>
            <a:endParaRPr lang="zh-CN" altLang="zh-CN" sz="2800" dirty="0">
              <a:solidFill>
                <a:schemeClr val="tx1">
                  <a:lumMod val="95000"/>
                  <a:lumOff val="5000"/>
                </a:schemeClr>
              </a:solidFill>
            </a:endParaRPr>
          </a:p>
          <a:p>
            <a:r>
              <a:rPr lang="zh-CN" altLang="zh-CN" sz="2800" dirty="0">
                <a:solidFill>
                  <a:schemeClr val="tx1">
                    <a:lumMod val="95000"/>
                    <a:lumOff val="5000"/>
                  </a:schemeClr>
                </a:solidFill>
              </a:rPr>
              <a:t>参考词汇：稿件：</a:t>
            </a:r>
            <a:r>
              <a:rPr lang="en-US" altLang="zh-CN" sz="2800" dirty="0">
                <a:solidFill>
                  <a:schemeClr val="tx1">
                    <a:lumMod val="95000"/>
                    <a:lumOff val="5000"/>
                  </a:schemeClr>
                </a:solidFill>
              </a:rPr>
              <a:t>contribution</a:t>
            </a:r>
            <a:endParaRPr lang="zh-CN" altLang="en-US" sz="28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79514" y="1484784"/>
            <a:ext cx="8717129" cy="3046988"/>
          </a:xfrm>
          <a:prstGeom prst="rect">
            <a:avLst/>
          </a:prstGeom>
        </p:spPr>
        <p:txBody>
          <a:bodyPr wrap="square">
            <a:spAutoFit/>
          </a:bodyPr>
          <a:lstStyle/>
          <a:p>
            <a:r>
              <a:rPr lang="zh-CN" altLang="en-US" sz="2400" b="1" dirty="0" smtClean="0">
                <a:solidFill>
                  <a:srgbClr val="FF0000"/>
                </a:solidFill>
              </a:rPr>
              <a:t>启事：</a:t>
            </a:r>
            <a:r>
              <a:rPr lang="zh-CN" altLang="en-US" sz="2400" b="1" dirty="0" smtClean="0"/>
              <a:t>是</a:t>
            </a:r>
            <a:r>
              <a:rPr lang="zh-CN" altLang="en-US" sz="2400" b="1" dirty="0"/>
              <a:t>一种</a:t>
            </a:r>
            <a:r>
              <a:rPr lang="zh-CN" altLang="en-US" sz="2400" b="1" dirty="0">
                <a:solidFill>
                  <a:srgbClr val="FF0000"/>
                </a:solidFill>
              </a:rPr>
              <a:t>公告性</a:t>
            </a:r>
            <a:r>
              <a:rPr lang="zh-CN" altLang="en-US" sz="2400" b="1" dirty="0"/>
              <a:t>的应用文，格式由</a:t>
            </a:r>
            <a:r>
              <a:rPr lang="zh-CN" altLang="en-US" sz="2400" b="1" u="sng" dirty="0"/>
              <a:t>标题、正文、落款</a:t>
            </a:r>
            <a:r>
              <a:rPr lang="zh-CN" altLang="en-US" sz="2400" b="1" dirty="0"/>
              <a:t>组成</a:t>
            </a:r>
            <a:endParaRPr lang="en-US" altLang="zh-CN" sz="2400" b="1" dirty="0"/>
          </a:p>
          <a:p>
            <a:r>
              <a:rPr lang="zh-CN" altLang="en-US" sz="2400" b="1" dirty="0">
                <a:solidFill>
                  <a:srgbClr val="FF0000"/>
                </a:solidFill>
              </a:rPr>
              <a:t>标题：</a:t>
            </a:r>
            <a:r>
              <a:rPr lang="zh-CN" altLang="en-US" sz="2400" b="1" dirty="0"/>
              <a:t>关键词 </a:t>
            </a:r>
            <a:r>
              <a:rPr lang="en-US" altLang="zh-CN" sz="2400" b="1" u="sng" dirty="0"/>
              <a:t>+ Wanted</a:t>
            </a:r>
            <a:r>
              <a:rPr lang="zh-CN" altLang="en-US" sz="2400" b="1" dirty="0"/>
              <a:t>组成</a:t>
            </a:r>
            <a:endParaRPr lang="en-US" altLang="zh-CN" sz="2400" b="1" dirty="0"/>
          </a:p>
          <a:p>
            <a:r>
              <a:rPr lang="zh-CN" altLang="en-US" sz="2400" b="1" dirty="0">
                <a:solidFill>
                  <a:srgbClr val="FF0000"/>
                </a:solidFill>
              </a:rPr>
              <a:t>正文：</a:t>
            </a:r>
            <a:r>
              <a:rPr lang="zh-CN" altLang="en-US" sz="2400" b="1" dirty="0"/>
              <a:t>发布启事的</a:t>
            </a:r>
            <a:r>
              <a:rPr lang="zh-CN" altLang="en-US" sz="2400" b="1" u="sng" dirty="0"/>
              <a:t>个人或组织</a:t>
            </a:r>
            <a:r>
              <a:rPr lang="zh-CN" altLang="en-US" sz="2400" b="1" dirty="0"/>
              <a:t>的简介</a:t>
            </a:r>
            <a:r>
              <a:rPr lang="zh-CN" altLang="en-US" sz="2400" b="1" dirty="0" smtClean="0"/>
              <a:t>；</a:t>
            </a:r>
            <a:endParaRPr lang="en-US" altLang="zh-CN" sz="2400" b="1" dirty="0" smtClean="0"/>
          </a:p>
          <a:p>
            <a:r>
              <a:rPr lang="en-US" altLang="zh-CN" sz="2400" b="1" dirty="0"/>
              <a:t> </a:t>
            </a:r>
            <a:r>
              <a:rPr lang="en-US" altLang="zh-CN" sz="2400" b="1" dirty="0" smtClean="0"/>
              <a:t>             </a:t>
            </a:r>
            <a:r>
              <a:rPr lang="zh-CN" altLang="en-US" sz="2400" b="1" dirty="0" smtClean="0"/>
              <a:t>发布</a:t>
            </a:r>
            <a:r>
              <a:rPr lang="zh-CN" altLang="en-US" sz="2400" b="1" dirty="0"/>
              <a:t>启事的</a:t>
            </a:r>
            <a:r>
              <a:rPr lang="zh-CN" altLang="en-US" sz="2400" b="1" u="sng" dirty="0"/>
              <a:t>原因或目的</a:t>
            </a:r>
            <a:r>
              <a:rPr lang="zh-CN" altLang="en-US" sz="2400" b="1" dirty="0" smtClean="0"/>
              <a:t>；</a:t>
            </a:r>
            <a:endParaRPr lang="en-US" altLang="zh-CN" sz="2400" b="1" dirty="0" smtClean="0"/>
          </a:p>
          <a:p>
            <a:r>
              <a:rPr lang="en-US" altLang="zh-CN" sz="2400" b="1" dirty="0"/>
              <a:t> </a:t>
            </a:r>
            <a:r>
              <a:rPr lang="en-US" altLang="zh-CN" sz="2400" b="1" dirty="0" smtClean="0"/>
              <a:t>             </a:t>
            </a:r>
            <a:r>
              <a:rPr lang="zh-CN" altLang="en-US" sz="2400" b="1" dirty="0" smtClean="0"/>
              <a:t>启事</a:t>
            </a:r>
            <a:r>
              <a:rPr lang="zh-CN" altLang="en-US" sz="2400" b="1" dirty="0"/>
              <a:t>的具体</a:t>
            </a:r>
            <a:r>
              <a:rPr lang="zh-CN" altLang="en-US" sz="2400" b="1" u="sng" dirty="0"/>
              <a:t>要求</a:t>
            </a:r>
            <a:r>
              <a:rPr lang="zh-CN" altLang="en-US" sz="2400" b="1" dirty="0" smtClean="0"/>
              <a:t>；</a:t>
            </a:r>
            <a:endParaRPr lang="en-US" altLang="zh-CN" sz="2400" b="1" dirty="0" smtClean="0"/>
          </a:p>
          <a:p>
            <a:r>
              <a:rPr lang="en-US" altLang="zh-CN" sz="2400" b="1" dirty="0"/>
              <a:t> </a:t>
            </a:r>
            <a:r>
              <a:rPr lang="en-US" altLang="zh-CN" sz="2400" b="1" dirty="0" smtClean="0"/>
              <a:t>             </a:t>
            </a:r>
            <a:r>
              <a:rPr lang="zh-CN" altLang="en-US" sz="2400" b="1" dirty="0" smtClean="0"/>
              <a:t>报名</a:t>
            </a:r>
            <a:r>
              <a:rPr lang="zh-CN" altLang="en-US" sz="2400" b="1" dirty="0"/>
              <a:t>的</a:t>
            </a:r>
            <a:r>
              <a:rPr lang="zh-CN" altLang="en-US" sz="2400" b="1" u="sng" dirty="0"/>
              <a:t>时间、地点和方式</a:t>
            </a:r>
            <a:r>
              <a:rPr lang="zh-CN" altLang="en-US" sz="2400" b="1" dirty="0" smtClean="0"/>
              <a:t>；</a:t>
            </a:r>
            <a:endParaRPr lang="en-US" altLang="zh-CN" sz="2400" b="1" dirty="0" smtClean="0"/>
          </a:p>
          <a:p>
            <a:r>
              <a:rPr lang="en-US" altLang="zh-CN" sz="2400" b="1" dirty="0"/>
              <a:t> </a:t>
            </a:r>
            <a:r>
              <a:rPr lang="en-US" altLang="zh-CN" sz="2400" b="1" dirty="0" smtClean="0"/>
              <a:t>             </a:t>
            </a:r>
            <a:r>
              <a:rPr lang="zh-CN" altLang="en-US" sz="2400" b="1" dirty="0" smtClean="0"/>
              <a:t>组织</a:t>
            </a:r>
            <a:r>
              <a:rPr lang="zh-CN" altLang="en-US" sz="2400" b="1" dirty="0"/>
              <a:t>方的</a:t>
            </a:r>
            <a:r>
              <a:rPr lang="zh-CN" altLang="en-US" sz="2400" b="1" u="sng" dirty="0"/>
              <a:t>联系方式</a:t>
            </a:r>
            <a:r>
              <a:rPr lang="zh-CN" altLang="en-US" sz="2400" b="1" dirty="0"/>
              <a:t>等；</a:t>
            </a:r>
            <a:endParaRPr lang="en-US" altLang="zh-CN" sz="2400" b="1" dirty="0"/>
          </a:p>
          <a:p>
            <a:r>
              <a:rPr lang="zh-CN" altLang="en-US" sz="2400" b="1" dirty="0">
                <a:solidFill>
                  <a:srgbClr val="FF0000"/>
                </a:solidFill>
              </a:rPr>
              <a:t>落款：</a:t>
            </a:r>
            <a:r>
              <a:rPr lang="zh-CN" altLang="en-US" sz="2400" b="1" dirty="0"/>
              <a:t>发布启事的个人或组织，写在</a:t>
            </a:r>
            <a:r>
              <a:rPr lang="zh-CN" altLang="en-US" sz="2400" b="1" u="sng" dirty="0"/>
              <a:t>正文右下角</a:t>
            </a:r>
            <a:endParaRPr lang="zh-CN" altLang="en-US" sz="2400"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1699" y="908720"/>
            <a:ext cx="9132303"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2717414" y="5805264"/>
            <a:ext cx="3438762" cy="923330"/>
          </a:xfrm>
          <a:prstGeom prst="rect">
            <a:avLst/>
          </a:prstGeom>
        </p:spPr>
        <p:txBody>
          <a:bodyPr wrap="none">
            <a:spAutoFit/>
          </a:bodyPr>
          <a:lstStyle/>
          <a:p>
            <a:r>
              <a:rPr lang="zh-CN" altLang="en-US" sz="5400" b="1" dirty="0">
                <a:solidFill>
                  <a:srgbClr val="FF0000"/>
                </a:solidFill>
              </a:rPr>
              <a:t>招 聘</a:t>
            </a:r>
            <a:r>
              <a:rPr lang="en-US" altLang="zh-CN" sz="5400" b="1" dirty="0">
                <a:solidFill>
                  <a:srgbClr val="FF0000"/>
                </a:solidFill>
              </a:rPr>
              <a:t> </a:t>
            </a:r>
            <a:r>
              <a:rPr lang="zh-CN" altLang="en-US" sz="5400" b="1" dirty="0" smtClean="0">
                <a:solidFill>
                  <a:srgbClr val="FF0000"/>
                </a:solidFill>
              </a:rPr>
              <a:t>保 姆</a:t>
            </a:r>
            <a:endParaRPr lang="zh-CN" altLang="en-US" sz="5400" dirty="0">
              <a:solidFill>
                <a:srgbClr val="FF0000"/>
              </a:solidFill>
            </a:endParaRPr>
          </a:p>
        </p:txBody>
      </p:sp>
      <p:sp>
        <p:nvSpPr>
          <p:cNvPr id="4" name="文本框 3"/>
          <p:cNvSpPr txBox="1"/>
          <p:nvPr/>
        </p:nvSpPr>
        <p:spPr>
          <a:xfrm>
            <a:off x="3419872" y="77726"/>
            <a:ext cx="1415772" cy="830997"/>
          </a:xfrm>
          <a:prstGeom prst="rect">
            <a:avLst/>
          </a:prstGeom>
          <a:noFill/>
        </p:spPr>
        <p:txBody>
          <a:bodyPr wrap="none" rtlCol="0">
            <a:spAutoFit/>
          </a:bodyPr>
          <a:lstStyle/>
          <a:p>
            <a:r>
              <a:rPr lang="zh-CN" altLang="en-US" sz="4800" dirty="0">
                <a:solidFill>
                  <a:srgbClr val="FF0000"/>
                </a:solidFill>
              </a:rPr>
              <a:t>标题</a:t>
            </a:r>
            <a:endParaRPr lang="zh-CN" alt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BEBA8EAE-BF5A-486C-A8C5-ECC9F3942E4B}">
                <a14:imgProps xmlns:a14="http://schemas.microsoft.com/office/drawing/2010/main">
                  <a14:imgLayer r:embed="rId2">
                    <a14:imgEffect>
                      <a14:backgroundRemoval t="5412" b="96941" l="4600" r="98800"/>
                    </a14:imgEffect>
                  </a14:imgLayer>
                </a14:imgProps>
              </a:ext>
              <a:ext uri="{28A0092B-C50C-407E-A947-70E740481C1C}">
                <a14:useLocalDpi xmlns:a14="http://schemas.microsoft.com/office/drawing/2010/main" val="0"/>
              </a:ext>
            </a:extLst>
          </a:blip>
          <a:stretch>
            <a:fillRect/>
          </a:stretch>
        </p:blipFill>
        <p:spPr>
          <a:xfrm>
            <a:off x="884515" y="1315661"/>
            <a:ext cx="6557714" cy="4048125"/>
          </a:xfrm>
          <a:prstGeom prst="rect">
            <a:avLst/>
          </a:prstGeom>
        </p:spPr>
      </p:pic>
      <p:sp>
        <p:nvSpPr>
          <p:cNvPr id="3" name="矩形 2"/>
          <p:cNvSpPr/>
          <p:nvPr/>
        </p:nvSpPr>
        <p:spPr>
          <a:xfrm>
            <a:off x="2555775" y="5419116"/>
            <a:ext cx="3663182" cy="923330"/>
          </a:xfrm>
          <a:prstGeom prst="rect">
            <a:avLst/>
          </a:prstGeom>
        </p:spPr>
        <p:txBody>
          <a:bodyPr wrap="none">
            <a:spAutoFit/>
          </a:bodyPr>
          <a:lstStyle/>
          <a:p>
            <a:r>
              <a:rPr lang="zh-CN" altLang="en-US" sz="5400" b="1" dirty="0">
                <a:solidFill>
                  <a:srgbClr val="FF0000"/>
                </a:solidFill>
              </a:rPr>
              <a:t>求购小提琴</a:t>
            </a:r>
            <a:endParaRPr lang="zh-CN" altLang="en-US" sz="5400" b="1" dirty="0">
              <a:solidFill>
                <a:srgbClr val="FF0000"/>
              </a:solidFill>
            </a:endParaRPr>
          </a:p>
        </p:txBody>
      </p:sp>
      <p:sp>
        <p:nvSpPr>
          <p:cNvPr id="4" name="矩形 3"/>
          <p:cNvSpPr/>
          <p:nvPr/>
        </p:nvSpPr>
        <p:spPr>
          <a:xfrm>
            <a:off x="2411760" y="404664"/>
            <a:ext cx="4154342" cy="923330"/>
          </a:xfrm>
          <a:prstGeom prst="rect">
            <a:avLst/>
          </a:prstGeom>
        </p:spPr>
        <p:txBody>
          <a:bodyPr wrap="none">
            <a:spAutoFit/>
          </a:bodyPr>
          <a:lstStyle/>
          <a:p>
            <a:r>
              <a:rPr lang="en-US" altLang="zh-CN" sz="5400" dirty="0">
                <a:solidFill>
                  <a:schemeClr val="tx1">
                    <a:lumMod val="95000"/>
                    <a:lumOff val="5000"/>
                  </a:schemeClr>
                </a:solidFill>
              </a:rPr>
              <a:t>Violin Wanted</a:t>
            </a:r>
            <a:endParaRPr lang="zh-CN" altLang="en-US" sz="5400" dirty="0">
              <a:solidFill>
                <a:schemeClr val="tx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15534" y="5733256"/>
            <a:ext cx="2576346" cy="923330"/>
          </a:xfrm>
          <a:prstGeom prst="rect">
            <a:avLst/>
          </a:prstGeom>
        </p:spPr>
        <p:txBody>
          <a:bodyPr wrap="none">
            <a:spAutoFit/>
          </a:bodyPr>
          <a:lstStyle/>
          <a:p>
            <a:r>
              <a:rPr lang="zh-CN" altLang="en-US" sz="5400" dirty="0">
                <a:solidFill>
                  <a:srgbClr val="FF0000"/>
                </a:solidFill>
              </a:rPr>
              <a:t>通 缉 令</a:t>
            </a:r>
            <a:endParaRPr lang="zh-CN" altLang="en-US" sz="5400" dirty="0">
              <a:solidFill>
                <a:srgbClr val="FF0000"/>
              </a:solidFill>
            </a:endParaRPr>
          </a:p>
        </p:txBody>
      </p:sp>
      <p:sp>
        <p:nvSpPr>
          <p:cNvPr id="4" name="TextBox 2"/>
          <p:cNvSpPr txBox="1">
            <a:spLocks noChangeArrowheads="1"/>
          </p:cNvSpPr>
          <p:nvPr/>
        </p:nvSpPr>
        <p:spPr bwMode="auto">
          <a:xfrm>
            <a:off x="5436096" y="5733256"/>
            <a:ext cx="267573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5400" dirty="0">
                <a:solidFill>
                  <a:srgbClr val="FF0000"/>
                </a:solidFill>
                <a:latin typeface="+mn-lt"/>
                <a:ea typeface="+mn-ea"/>
              </a:rPr>
              <a:t>征 兵 令</a:t>
            </a:r>
            <a:r>
              <a:rPr lang="en-US" altLang="zh-CN" sz="2800" dirty="0">
                <a:solidFill>
                  <a:srgbClr val="FF0000"/>
                </a:solidFill>
              </a:rPr>
              <a:t> </a:t>
            </a:r>
            <a:endParaRPr lang="zh-CN" altLang="en-US" sz="2800" dirty="0">
              <a:solidFill>
                <a:srgbClr val="FF0000"/>
              </a:solidFill>
            </a:endParaRPr>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1542" y="205724"/>
            <a:ext cx="4040419" cy="5453519"/>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1" y="183435"/>
            <a:ext cx="4317548" cy="5475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4463" y="164615"/>
            <a:ext cx="4202237"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612612" y="5714077"/>
            <a:ext cx="3425938" cy="923330"/>
          </a:xfrm>
          <a:prstGeom prst="rect">
            <a:avLst/>
          </a:prstGeom>
        </p:spPr>
        <p:txBody>
          <a:bodyPr wrap="none">
            <a:spAutoFit/>
          </a:bodyPr>
          <a:lstStyle/>
          <a:p>
            <a:r>
              <a:rPr lang="zh-CN" altLang="en-US" sz="5400" dirty="0">
                <a:solidFill>
                  <a:srgbClr val="FF0000"/>
                </a:solidFill>
              </a:rPr>
              <a:t>求 职 招 聘</a:t>
            </a:r>
            <a:endParaRPr lang="zh-CN" altLang="en-US" sz="5400" dirty="0">
              <a:solidFill>
                <a:srgbClr val="FF0000"/>
              </a:solidFill>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0520" y="202593"/>
            <a:ext cx="4283968" cy="5367379"/>
          </a:xfrm>
          <a:prstGeom prst="rect">
            <a:avLst/>
          </a:prstGeom>
        </p:spPr>
      </p:pic>
      <p:sp>
        <p:nvSpPr>
          <p:cNvPr id="6" name="矩形 5"/>
          <p:cNvSpPr/>
          <p:nvPr/>
        </p:nvSpPr>
        <p:spPr>
          <a:xfrm>
            <a:off x="4680534" y="5684373"/>
            <a:ext cx="4275529" cy="923330"/>
          </a:xfrm>
          <a:prstGeom prst="rect">
            <a:avLst/>
          </a:prstGeom>
        </p:spPr>
        <p:txBody>
          <a:bodyPr wrap="none">
            <a:spAutoFit/>
          </a:bodyPr>
          <a:lstStyle/>
          <a:p>
            <a:pPr algn="ctr"/>
            <a:r>
              <a:rPr lang="zh-CN" altLang="en-US" sz="5400" dirty="0">
                <a:solidFill>
                  <a:srgbClr val="FF0000"/>
                </a:solidFill>
              </a:rPr>
              <a:t>征 集 志 愿 者</a:t>
            </a:r>
            <a:endParaRPr lang="zh-CN" altLang="en-US" sz="5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5"/>
          <p:cNvSpPr txBox="1">
            <a:spLocks noChangeArrowheads="1"/>
          </p:cNvSpPr>
          <p:nvPr/>
        </p:nvSpPr>
        <p:spPr bwMode="auto">
          <a:xfrm>
            <a:off x="171510" y="732058"/>
            <a:ext cx="9001000" cy="4191917"/>
          </a:xfrm>
          <a:prstGeom prst="rect">
            <a:avLst/>
          </a:prstGeom>
          <a:noFill/>
          <a:ln w="19050">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幼圆" panose="02010509060101010101" pitchFamily="49" charset="-122"/>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幼圆" panose="02010509060101010101" pitchFamily="49" charset="-122"/>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幼圆" panose="02010509060101010101" pitchFamily="49" charset="-122"/>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9pPr>
          </a:lstStyle>
          <a:p>
            <a:pPr algn="ctr" eaLnBrk="1" hangingPunct="1">
              <a:spcBef>
                <a:spcPct val="0"/>
              </a:spcBef>
              <a:buClrTx/>
              <a:buFontTx/>
              <a:buNone/>
            </a:pPr>
            <a:r>
              <a:rPr lang="en-US" altLang="zh-CN" sz="3200" dirty="0">
                <a:solidFill>
                  <a:schemeClr val="tx1"/>
                </a:solidFill>
                <a:latin typeface="Times New Roman" panose="02020603050405020304" charset="0"/>
                <a:ea typeface="宋体" panose="02010600030101010101" pitchFamily="2" charset="-122"/>
                <a:cs typeface="Times New Roman" panose="02020603050405020304" charset="0"/>
              </a:rPr>
              <a:t>Volunteers Wanted</a:t>
            </a:r>
            <a:endParaRPr lang="en-US" altLang="zh-CN" sz="3200" dirty="0">
              <a:solidFill>
                <a:schemeClr val="tx1"/>
              </a:solidFill>
              <a:latin typeface="Times New Roman" panose="02020603050405020304" charset="0"/>
              <a:ea typeface="宋体" panose="02010600030101010101" pitchFamily="2" charset="-122"/>
              <a:cs typeface="Times New Roman" panose="02020603050405020304" charset="0"/>
            </a:endParaRPr>
          </a:p>
          <a:p>
            <a:pPr>
              <a:spcBef>
                <a:spcPct val="20000"/>
              </a:spcBef>
              <a:buClrTx/>
              <a:buFontTx/>
              <a:buNone/>
            </a:pPr>
            <a:r>
              <a:rPr lang="en-US" altLang="zh-CN" sz="3200" dirty="0">
                <a:solidFill>
                  <a:schemeClr val="tx1"/>
                </a:solidFill>
                <a:latin typeface="Times New Roman" panose="02020603050405020304" charset="0"/>
                <a:ea typeface="宋体" panose="02010600030101010101" pitchFamily="2" charset="-122"/>
                <a:cs typeface="Times New Roman" panose="02020603050405020304" charset="0"/>
              </a:rPr>
              <a:t>  </a:t>
            </a:r>
            <a:r>
              <a:rPr lang="en-US" altLang="zh-CN" sz="2800" dirty="0">
                <a:solidFill>
                  <a:schemeClr val="tx1"/>
                </a:solidFill>
                <a:latin typeface="Times New Roman" panose="02020603050405020304" charset="0"/>
                <a:ea typeface="宋体" panose="02010600030101010101" pitchFamily="2" charset="-122"/>
                <a:cs typeface="Times New Roman" panose="02020603050405020304" charset="0"/>
              </a:rPr>
              <a:t>Our annual English Festival, which will be held on June 15-17, 2015, is now looking for /recruiting 20 student volunteers to provide service for Talent Show, Speech Contest, and English Debate. Fluency and accuracy in spoken English  is required.  Priority and preference will be given to those who have former experiences. If you </a:t>
            </a:r>
            <a:r>
              <a:rPr lang="en-US" altLang="zh-CN" sz="2800" dirty="0" smtClean="0">
                <a:solidFill>
                  <a:schemeClr val="tx1"/>
                </a:solidFill>
                <a:latin typeface="Times New Roman" panose="02020603050405020304" charset="0"/>
                <a:ea typeface="宋体" panose="02010600030101010101" pitchFamily="2" charset="-122"/>
                <a:cs typeface="Times New Roman" panose="02020603050405020304" charset="0"/>
              </a:rPr>
              <a:t>are </a:t>
            </a:r>
            <a:r>
              <a:rPr lang="en-US" altLang="zh-CN" sz="2800" dirty="0">
                <a:solidFill>
                  <a:schemeClr val="tx1"/>
                </a:solidFill>
                <a:latin typeface="Times New Roman" panose="02020603050405020304" charset="0"/>
                <a:ea typeface="宋体" panose="02010600030101010101" pitchFamily="2" charset="-122"/>
                <a:cs typeface="Times New Roman" panose="02020603050405020304" charset="0"/>
              </a:rPr>
              <a:t>interested, please send an application email at your earliest convenience to </a:t>
            </a:r>
            <a:r>
              <a:rPr lang="en-US" altLang="zh-CN" sz="2800" dirty="0" err="1">
                <a:solidFill>
                  <a:schemeClr val="tx1"/>
                </a:solidFill>
                <a:latin typeface="Times New Roman" panose="02020603050405020304" charset="0"/>
                <a:ea typeface="宋体" panose="02010600030101010101" pitchFamily="2" charset="-122"/>
                <a:cs typeface="Times New Roman" panose="02020603050405020304" charset="0"/>
              </a:rPr>
              <a:t>Ms</a:t>
            </a:r>
            <a:r>
              <a:rPr lang="en-US" altLang="zh-CN" sz="2800" dirty="0">
                <a:solidFill>
                  <a:schemeClr val="tx1"/>
                </a:solidFill>
                <a:latin typeface="Times New Roman" panose="02020603050405020304" charset="0"/>
                <a:ea typeface="宋体" panose="02010600030101010101" pitchFamily="2" charset="-122"/>
                <a:cs typeface="Times New Roman" panose="02020603050405020304" charset="0"/>
              </a:rPr>
              <a:t> Chen </a:t>
            </a:r>
            <a:r>
              <a:rPr lang="en-US" altLang="zh-CN" sz="2800" dirty="0" smtClean="0">
                <a:solidFill>
                  <a:schemeClr val="tx1"/>
                </a:solidFill>
                <a:latin typeface="Times New Roman" panose="02020603050405020304" charset="0"/>
                <a:ea typeface="宋体" panose="02010600030101010101" pitchFamily="2" charset="-122"/>
                <a:cs typeface="Times New Roman" panose="02020603050405020304" charset="0"/>
              </a:rPr>
              <a:t>at chenlaoshi@aef.com</a:t>
            </a:r>
            <a:r>
              <a:rPr lang="en-US" altLang="zh-CN" sz="2800" dirty="0">
                <a:solidFill>
                  <a:schemeClr val="tx1"/>
                </a:solidFill>
                <a:latin typeface="Times New Roman" panose="02020603050405020304" charset="0"/>
                <a:ea typeface="宋体" panose="02010600030101010101" pitchFamily="2" charset="-122"/>
                <a:cs typeface="Times New Roman" panose="02020603050405020304" charset="0"/>
              </a:rPr>
              <a:t>.</a:t>
            </a:r>
            <a:endParaRPr lang="en-US" altLang="zh-CN" sz="2800" dirty="0">
              <a:solidFill>
                <a:schemeClr val="tx1"/>
              </a:solidFill>
              <a:latin typeface="Times New Roman" panose="02020603050405020304" charset="0"/>
              <a:ea typeface="宋体" panose="02010600030101010101" pitchFamily="2" charset="-122"/>
              <a:cs typeface="Times New Roman" panose="02020603050405020304" charset="0"/>
            </a:endParaRPr>
          </a:p>
        </p:txBody>
      </p:sp>
      <p:cxnSp>
        <p:nvCxnSpPr>
          <p:cNvPr id="5" name="直接连接符 4"/>
          <p:cNvCxnSpPr/>
          <p:nvPr/>
        </p:nvCxnSpPr>
        <p:spPr bwMode="auto">
          <a:xfrm>
            <a:off x="3208535" y="1340768"/>
            <a:ext cx="3019651" cy="0"/>
          </a:xfrm>
          <a:prstGeom prst="line">
            <a:avLst/>
          </a:prstGeom>
          <a:ln w="25400">
            <a:solidFill>
              <a:srgbClr val="FF00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18" name="TextBox 17"/>
          <p:cNvSpPr txBox="1"/>
          <p:nvPr/>
        </p:nvSpPr>
        <p:spPr>
          <a:xfrm>
            <a:off x="4239962" y="297124"/>
            <a:ext cx="864096" cy="461665"/>
          </a:xfrm>
          <a:prstGeom prst="rect">
            <a:avLst/>
          </a:prstGeom>
          <a:solidFill>
            <a:schemeClr val="accent1"/>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zh-CN"/>
            </a:defPPr>
            <a:lvl1pPr>
              <a:defRPr sz="2400" b="1">
                <a:solidFill>
                  <a:srgbClr val="FFFF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t>标题</a:t>
            </a:r>
            <a:endParaRPr lang="zh-CN" altLang="en-US" dirty="0"/>
          </a:p>
        </p:txBody>
      </p:sp>
      <p:cxnSp>
        <p:nvCxnSpPr>
          <p:cNvPr id="14" name="直接连接符 13"/>
          <p:cNvCxnSpPr/>
          <p:nvPr/>
        </p:nvCxnSpPr>
        <p:spPr bwMode="auto">
          <a:xfrm>
            <a:off x="421641" y="1816100"/>
            <a:ext cx="4077970" cy="20955"/>
          </a:xfrm>
          <a:prstGeom prst="line">
            <a:avLst/>
          </a:prstGeom>
          <a:ln w="25400">
            <a:solidFill>
              <a:srgbClr val="FF00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33" name="TextBox 32"/>
          <p:cNvSpPr txBox="1"/>
          <p:nvPr/>
        </p:nvSpPr>
        <p:spPr>
          <a:xfrm>
            <a:off x="1018880" y="1074642"/>
            <a:ext cx="1728192" cy="461665"/>
          </a:xfrm>
          <a:prstGeom prst="rect">
            <a:avLst/>
          </a:prstGeom>
          <a:solidFill>
            <a:schemeClr val="accent1"/>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zh-CN" altLang="en-US" sz="2400" b="1" dirty="0">
                <a:solidFill>
                  <a:srgbClr val="FFFF00"/>
                </a:solidFill>
              </a:rPr>
              <a:t>招募组织方</a:t>
            </a:r>
            <a:endParaRPr lang="zh-CN" altLang="en-US" sz="2400" b="1" dirty="0">
              <a:solidFill>
                <a:srgbClr val="FFFF00"/>
              </a:solidFill>
            </a:endParaRPr>
          </a:p>
        </p:txBody>
      </p:sp>
      <p:cxnSp>
        <p:nvCxnSpPr>
          <p:cNvPr id="20" name="直接连接符 19"/>
          <p:cNvCxnSpPr/>
          <p:nvPr/>
        </p:nvCxnSpPr>
        <p:spPr bwMode="auto">
          <a:xfrm>
            <a:off x="1704975" y="2301641"/>
            <a:ext cx="7259320" cy="1"/>
          </a:xfrm>
          <a:prstGeom prst="line">
            <a:avLst/>
          </a:prstGeom>
          <a:ln w="25400">
            <a:solidFill>
              <a:srgbClr val="FF00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23" name="TextBox 22"/>
          <p:cNvSpPr txBox="1"/>
          <p:nvPr/>
        </p:nvSpPr>
        <p:spPr>
          <a:xfrm>
            <a:off x="6728386" y="1585271"/>
            <a:ext cx="1512168" cy="461665"/>
          </a:xfrm>
          <a:prstGeom prst="rect">
            <a:avLst/>
          </a:prstGeom>
          <a:solidFill>
            <a:schemeClr val="accent1"/>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zh-CN"/>
            </a:defPPr>
            <a:lvl1pPr>
              <a:defRPr sz="2400" b="1">
                <a:solidFill>
                  <a:srgbClr val="FFFF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t>招募范围</a:t>
            </a:r>
            <a:endParaRPr lang="zh-CN" altLang="en-US" dirty="0"/>
          </a:p>
        </p:txBody>
      </p:sp>
      <p:cxnSp>
        <p:nvCxnSpPr>
          <p:cNvPr id="24" name="直接连接符 23"/>
          <p:cNvCxnSpPr/>
          <p:nvPr/>
        </p:nvCxnSpPr>
        <p:spPr bwMode="auto">
          <a:xfrm>
            <a:off x="251520" y="2708920"/>
            <a:ext cx="8110800" cy="0"/>
          </a:xfrm>
          <a:prstGeom prst="line">
            <a:avLst/>
          </a:prstGeom>
          <a:ln w="25400">
            <a:solidFill>
              <a:srgbClr val="FF00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26" name="TextBox 25"/>
          <p:cNvSpPr txBox="1"/>
          <p:nvPr/>
        </p:nvSpPr>
        <p:spPr>
          <a:xfrm>
            <a:off x="615711" y="2215183"/>
            <a:ext cx="1512168" cy="461665"/>
          </a:xfrm>
          <a:prstGeom prst="rect">
            <a:avLst/>
          </a:prstGeom>
          <a:solidFill>
            <a:schemeClr val="accent1"/>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zh-CN"/>
            </a:defPPr>
            <a:lvl1pPr>
              <a:defRPr sz="2400" b="1">
                <a:solidFill>
                  <a:srgbClr val="FFFF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t>招募目的</a:t>
            </a:r>
            <a:endParaRPr lang="zh-CN" altLang="en-US" dirty="0"/>
          </a:p>
        </p:txBody>
      </p:sp>
      <p:cxnSp>
        <p:nvCxnSpPr>
          <p:cNvPr id="27" name="直接连接符 26"/>
          <p:cNvCxnSpPr/>
          <p:nvPr/>
        </p:nvCxnSpPr>
        <p:spPr bwMode="auto">
          <a:xfrm>
            <a:off x="6948266" y="3994333"/>
            <a:ext cx="2016031" cy="0"/>
          </a:xfrm>
          <a:prstGeom prst="line">
            <a:avLst/>
          </a:prstGeom>
          <a:ln w="25400">
            <a:solidFill>
              <a:srgbClr val="FF00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29" name="直接连接符 28"/>
          <p:cNvCxnSpPr/>
          <p:nvPr/>
        </p:nvCxnSpPr>
        <p:spPr bwMode="auto">
          <a:xfrm>
            <a:off x="275764" y="4415191"/>
            <a:ext cx="8688531" cy="335"/>
          </a:xfrm>
          <a:prstGeom prst="line">
            <a:avLst/>
          </a:prstGeom>
          <a:ln w="25400">
            <a:solidFill>
              <a:srgbClr val="FF00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30" name="直接连接符 29"/>
          <p:cNvCxnSpPr/>
          <p:nvPr/>
        </p:nvCxnSpPr>
        <p:spPr bwMode="auto">
          <a:xfrm flipV="1">
            <a:off x="275766" y="4922425"/>
            <a:ext cx="2932769" cy="335"/>
          </a:xfrm>
          <a:prstGeom prst="line">
            <a:avLst/>
          </a:prstGeom>
          <a:ln w="25400">
            <a:solidFill>
              <a:srgbClr val="FF00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32" name="TextBox 31"/>
          <p:cNvSpPr txBox="1"/>
          <p:nvPr/>
        </p:nvSpPr>
        <p:spPr>
          <a:xfrm>
            <a:off x="4074537" y="4551515"/>
            <a:ext cx="2520280" cy="461665"/>
          </a:xfrm>
          <a:prstGeom prst="rect">
            <a:avLst/>
          </a:prstGeom>
          <a:solidFill>
            <a:schemeClr val="accent1"/>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zh-CN"/>
            </a:defPPr>
            <a:lvl1pPr>
              <a:defRPr sz="2400" b="1">
                <a:solidFill>
                  <a:srgbClr val="FFFF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t>报名和联系方式</a:t>
            </a:r>
            <a:endParaRPr lang="zh-CN" altLang="en-US" dirty="0"/>
          </a:p>
        </p:txBody>
      </p:sp>
      <p:cxnSp>
        <p:nvCxnSpPr>
          <p:cNvPr id="2" name="直接连接符 1"/>
          <p:cNvCxnSpPr/>
          <p:nvPr/>
        </p:nvCxnSpPr>
        <p:spPr bwMode="auto">
          <a:xfrm>
            <a:off x="2588194" y="3152684"/>
            <a:ext cx="5652360" cy="0"/>
          </a:xfrm>
          <a:prstGeom prst="line">
            <a:avLst/>
          </a:prstGeom>
          <a:ln w="25400">
            <a:solidFill>
              <a:srgbClr val="FF00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8" name="直接连接符 7"/>
          <p:cNvCxnSpPr/>
          <p:nvPr/>
        </p:nvCxnSpPr>
        <p:spPr bwMode="auto">
          <a:xfrm>
            <a:off x="251520" y="4004945"/>
            <a:ext cx="3600390" cy="0"/>
          </a:xfrm>
          <a:prstGeom prst="line">
            <a:avLst/>
          </a:prstGeom>
          <a:ln w="25400">
            <a:solidFill>
              <a:srgbClr val="FF00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9" name="文本框 8"/>
          <p:cNvSpPr txBox="1"/>
          <p:nvPr/>
        </p:nvSpPr>
        <p:spPr>
          <a:xfrm>
            <a:off x="2440194" y="3303773"/>
            <a:ext cx="1507978" cy="460375"/>
          </a:xfrm>
          <a:prstGeom prst="rect">
            <a:avLst/>
          </a:prstGeom>
          <a:solidFill>
            <a:schemeClr val="accent1"/>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zh-CN"/>
            </a:defPPr>
            <a:lvl1pPr>
              <a:defRPr sz="2400" b="1">
                <a:solidFill>
                  <a:srgbClr val="FFFF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t>招募要求</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1"/>
                                        </p:tgtEl>
                                        <p:attrNameLst>
                                          <p:attrName>style.visibility</p:attrName>
                                        </p:attrNameLst>
                                      </p:cBhvr>
                                      <p:to>
                                        <p:strVal val="visible"/>
                                      </p:to>
                                    </p:set>
                                    <p:anim calcmode="lin" valueType="num">
                                      <p:cBhvr additive="base">
                                        <p:cTn id="7" dur="500" fill="hold"/>
                                        <p:tgtEl>
                                          <p:spTgt spid="37891"/>
                                        </p:tgtEl>
                                        <p:attrNameLst>
                                          <p:attrName>ppt_x</p:attrName>
                                        </p:attrNameLst>
                                      </p:cBhvr>
                                      <p:tavLst>
                                        <p:tav tm="0">
                                          <p:val>
                                            <p:strVal val="#ppt_x"/>
                                          </p:val>
                                        </p:tav>
                                        <p:tav tm="100000">
                                          <p:val>
                                            <p:strVal val="#ppt_x"/>
                                          </p:val>
                                        </p:tav>
                                      </p:tavLst>
                                    </p:anim>
                                    <p:anim calcmode="lin" valueType="num">
                                      <p:cBhvr additive="base">
                                        <p:cTn id="8" dur="500" fill="hold"/>
                                        <p:tgtEl>
                                          <p:spTgt spid="3789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fill="hold"/>
                                        <p:tgtEl>
                                          <p:spTgt spid="33"/>
                                        </p:tgtEl>
                                        <p:attrNameLst>
                                          <p:attrName>ppt_x</p:attrName>
                                        </p:attrNameLst>
                                      </p:cBhvr>
                                      <p:tavLst>
                                        <p:tav tm="0">
                                          <p:val>
                                            <p:strVal val="#ppt_x"/>
                                          </p:val>
                                        </p:tav>
                                        <p:tav tm="100000">
                                          <p:val>
                                            <p:strVal val="#ppt_x"/>
                                          </p:val>
                                        </p:tav>
                                      </p:tavLst>
                                    </p:anim>
                                    <p:anim calcmode="lin" valueType="num">
                                      <p:cBhvr additive="base">
                                        <p:cTn id="3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500" fill="hold"/>
                                        <p:tgtEl>
                                          <p:spTgt spid="23"/>
                                        </p:tgtEl>
                                        <p:attrNameLst>
                                          <p:attrName>ppt_x</p:attrName>
                                        </p:attrNameLst>
                                      </p:cBhvr>
                                      <p:tavLst>
                                        <p:tav tm="0">
                                          <p:val>
                                            <p:strVal val="#ppt_x"/>
                                          </p:val>
                                        </p:tav>
                                        <p:tav tm="100000">
                                          <p:val>
                                            <p:strVal val="#ppt_x"/>
                                          </p:val>
                                        </p:tav>
                                      </p:tavLst>
                                    </p:anim>
                                    <p:anim calcmode="lin" valueType="num">
                                      <p:cBhvr additive="base">
                                        <p:cTn id="4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anim calcmode="lin" valueType="num">
                                      <p:cBhvr>
                                        <p:cTn id="53" dur="1000" fill="hold"/>
                                        <p:tgtEl>
                                          <p:spTgt spid="24"/>
                                        </p:tgtEl>
                                        <p:attrNameLst>
                                          <p:attrName>ppt_x</p:attrName>
                                        </p:attrNameLst>
                                      </p:cBhvr>
                                      <p:tavLst>
                                        <p:tav tm="0">
                                          <p:val>
                                            <p:strVal val="#ppt_x"/>
                                          </p:val>
                                        </p:tav>
                                        <p:tav tm="100000">
                                          <p:val>
                                            <p:strVal val="#ppt_x"/>
                                          </p:val>
                                        </p:tav>
                                      </p:tavLst>
                                    </p:anim>
                                    <p:anim calcmode="lin" valueType="num">
                                      <p:cBhvr>
                                        <p:cTn id="5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ppt_x"/>
                                          </p:val>
                                        </p:tav>
                                        <p:tav tm="100000">
                                          <p:val>
                                            <p:strVal val="#ppt_x"/>
                                          </p:val>
                                        </p:tav>
                                      </p:tavLst>
                                    </p:anim>
                                    <p:anim calcmode="lin" valueType="num">
                                      <p:cBhvr additive="base">
                                        <p:cTn id="6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fade">
                                      <p:cBhvr>
                                        <p:cTn id="65" dur="1000"/>
                                        <p:tgtEl>
                                          <p:spTgt spid="2"/>
                                        </p:tgtEl>
                                      </p:cBhvr>
                                    </p:animEffect>
                                    <p:anim calcmode="lin" valueType="num">
                                      <p:cBhvr>
                                        <p:cTn id="66" dur="1000" fill="hold"/>
                                        <p:tgtEl>
                                          <p:spTgt spid="2"/>
                                        </p:tgtEl>
                                        <p:attrNameLst>
                                          <p:attrName>ppt_x</p:attrName>
                                        </p:attrNameLst>
                                      </p:cBhvr>
                                      <p:tavLst>
                                        <p:tav tm="0">
                                          <p:val>
                                            <p:strVal val="#ppt_x"/>
                                          </p:val>
                                        </p:tav>
                                        <p:tav tm="100000">
                                          <p:val>
                                            <p:strVal val="#ppt_x"/>
                                          </p:val>
                                        </p:tav>
                                      </p:tavLst>
                                    </p:anim>
                                    <p:anim calcmode="lin" valueType="num">
                                      <p:cBhvr>
                                        <p:cTn id="6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1000"/>
                                        <p:tgtEl>
                                          <p:spTgt spid="8"/>
                                        </p:tgtEl>
                                      </p:cBhvr>
                                    </p:animEffect>
                                    <p:anim calcmode="lin" valueType="num">
                                      <p:cBhvr>
                                        <p:cTn id="73" dur="1000" fill="hold"/>
                                        <p:tgtEl>
                                          <p:spTgt spid="8"/>
                                        </p:tgtEl>
                                        <p:attrNameLst>
                                          <p:attrName>ppt_x</p:attrName>
                                        </p:attrNameLst>
                                      </p:cBhvr>
                                      <p:tavLst>
                                        <p:tav tm="0">
                                          <p:val>
                                            <p:strVal val="#ppt_x"/>
                                          </p:val>
                                        </p:tav>
                                        <p:tav tm="100000">
                                          <p:val>
                                            <p:strVal val="#ppt_x"/>
                                          </p:val>
                                        </p:tav>
                                      </p:tavLst>
                                    </p:anim>
                                    <p:anim calcmode="lin" valueType="num">
                                      <p:cBhvr>
                                        <p:cTn id="7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blinds(horizontal)">
                                      <p:cBhvr>
                                        <p:cTn id="79" dur="500"/>
                                        <p:tgtEl>
                                          <p:spTgt spid="9"/>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1000"/>
                                        <p:tgtEl>
                                          <p:spTgt spid="27"/>
                                        </p:tgtEl>
                                      </p:cBhvr>
                                    </p:animEffect>
                                    <p:anim calcmode="lin" valueType="num">
                                      <p:cBhvr>
                                        <p:cTn id="85" dur="1000" fill="hold"/>
                                        <p:tgtEl>
                                          <p:spTgt spid="27"/>
                                        </p:tgtEl>
                                        <p:attrNameLst>
                                          <p:attrName>ppt_x</p:attrName>
                                        </p:attrNameLst>
                                      </p:cBhvr>
                                      <p:tavLst>
                                        <p:tav tm="0">
                                          <p:val>
                                            <p:strVal val="#ppt_x"/>
                                          </p:val>
                                        </p:tav>
                                        <p:tav tm="100000">
                                          <p:val>
                                            <p:strVal val="#ppt_x"/>
                                          </p:val>
                                        </p:tav>
                                      </p:tavLst>
                                    </p:anim>
                                    <p:anim calcmode="lin" valueType="num">
                                      <p:cBhvr>
                                        <p:cTn id="8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1000"/>
                                        <p:tgtEl>
                                          <p:spTgt spid="29"/>
                                        </p:tgtEl>
                                      </p:cBhvr>
                                    </p:animEffect>
                                    <p:anim calcmode="lin" valueType="num">
                                      <p:cBhvr>
                                        <p:cTn id="92" dur="1000" fill="hold"/>
                                        <p:tgtEl>
                                          <p:spTgt spid="29"/>
                                        </p:tgtEl>
                                        <p:attrNameLst>
                                          <p:attrName>ppt_x</p:attrName>
                                        </p:attrNameLst>
                                      </p:cBhvr>
                                      <p:tavLst>
                                        <p:tav tm="0">
                                          <p:val>
                                            <p:strVal val="#ppt_x"/>
                                          </p:val>
                                        </p:tav>
                                        <p:tav tm="100000">
                                          <p:val>
                                            <p:strVal val="#ppt_x"/>
                                          </p:val>
                                        </p:tav>
                                      </p:tavLst>
                                    </p:anim>
                                    <p:anim calcmode="lin" valueType="num">
                                      <p:cBhvr>
                                        <p:cTn id="9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fade">
                                      <p:cBhvr>
                                        <p:cTn id="98" dur="1000"/>
                                        <p:tgtEl>
                                          <p:spTgt spid="30"/>
                                        </p:tgtEl>
                                      </p:cBhvr>
                                    </p:animEffect>
                                    <p:anim calcmode="lin" valueType="num">
                                      <p:cBhvr>
                                        <p:cTn id="99" dur="1000" fill="hold"/>
                                        <p:tgtEl>
                                          <p:spTgt spid="30"/>
                                        </p:tgtEl>
                                        <p:attrNameLst>
                                          <p:attrName>ppt_x</p:attrName>
                                        </p:attrNameLst>
                                      </p:cBhvr>
                                      <p:tavLst>
                                        <p:tav tm="0">
                                          <p:val>
                                            <p:strVal val="#ppt_x"/>
                                          </p:val>
                                        </p:tav>
                                        <p:tav tm="100000">
                                          <p:val>
                                            <p:strVal val="#ppt_x"/>
                                          </p:val>
                                        </p:tav>
                                      </p:tavLst>
                                    </p:anim>
                                    <p:anim calcmode="lin" valueType="num">
                                      <p:cBhvr>
                                        <p:cTn id="10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ldLvl="0" animBg="1"/>
      <p:bldP spid="18" grpId="0" animBg="1"/>
      <p:bldP spid="33" grpId="0" animBg="1"/>
      <p:bldP spid="23" grpId="0" animBg="1"/>
      <p:bldP spid="26" grpId="0" animBg="1"/>
      <p:bldP spid="32" grpId="0" animBg="1"/>
      <p:bldP spid="9"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7896</Words>
  <Application>WPS 演示</Application>
  <PresentationFormat>全屏显示(4:3)</PresentationFormat>
  <Paragraphs>220</Paragraphs>
  <Slides>22</Slides>
  <Notes>0</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22</vt:i4>
      </vt:variant>
    </vt:vector>
  </HeadingPairs>
  <TitlesOfParts>
    <vt:vector size="41" baseType="lpstr">
      <vt:lpstr>Arial</vt:lpstr>
      <vt:lpstr>宋体</vt:lpstr>
      <vt:lpstr>Wingdings</vt:lpstr>
      <vt:lpstr>楷体</vt:lpstr>
      <vt:lpstr>黑体</vt:lpstr>
      <vt:lpstr>Wingdings 3</vt:lpstr>
      <vt:lpstr>Century Gothic</vt:lpstr>
      <vt:lpstr>幼圆</vt:lpstr>
      <vt:lpstr>Times New Roman</vt:lpstr>
      <vt:lpstr>微软雅黑</vt:lpstr>
      <vt:lpstr>Arial Unicode MS</vt:lpstr>
      <vt:lpstr>Calibri</vt:lpstr>
      <vt:lpstr>Comic Sans MS</vt:lpstr>
      <vt:lpstr>Arial Unicode MS</vt:lpstr>
      <vt:lpstr>HelveticaNeue</vt:lpstr>
      <vt:lpstr>Corbel</vt:lpstr>
      <vt:lpstr>华文新魏</vt:lpstr>
      <vt:lpstr>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dreamsummit</dc:creator>
  <cp:lastModifiedBy>南山有谷堆</cp:lastModifiedBy>
  <cp:revision>122</cp:revision>
  <dcterms:created xsi:type="dcterms:W3CDTF">2020-02-26T03:27:00Z</dcterms:created>
  <dcterms:modified xsi:type="dcterms:W3CDTF">2020-04-11T14:08:32Z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