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5" r:id="rId3"/>
    <p:sldId id="256" r:id="rId5"/>
    <p:sldId id="264" r:id="rId6"/>
    <p:sldId id="294" r:id="rId7"/>
    <p:sldId id="295" r:id="rId8"/>
    <p:sldId id="296" r:id="rId9"/>
    <p:sldId id="297" r:id="rId10"/>
    <p:sldId id="298" r:id="rId11"/>
    <p:sldId id="299" r:id="rId12"/>
    <p:sldId id="300" r:id="rId13"/>
    <p:sldId id="301" r:id="rId14"/>
    <p:sldId id="302" r:id="rId15"/>
    <p:sldId id="303" r:id="rId16"/>
    <p:sldId id="281" r:id="rId1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97C0"/>
    <a:srgbClr val="C0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92" d="100"/>
          <a:sy n="92" d="100"/>
        </p:scale>
        <p:origin x="64" y="176"/>
      </p:cViewPr>
      <p:guideLst>
        <p:guide orient="horz" pos="2175"/>
        <p:guide pos="2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buFontTx/>
              <a:buNone/>
              <a:defRPr sz="1200" smtClean="0">
                <a:latin typeface="+mn-lt"/>
                <a:ea typeface="+mn-ea"/>
              </a:defRPr>
            </a:lvl1pPr>
          </a:lstStyle>
          <a:p>
            <a:pPr>
              <a:defRPr/>
            </a:pPr>
            <a:fld id="{6B79AD31-2702-47F9-BA5E-B5DAC43D88E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71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71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fld id="{1F20C83B-E88B-4595-A820-3BCE001BF8BF}"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6C7656-D62D-424E-AC46-933BE2E23FDA}"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85668A-505F-44E2-AA4D-66F168EC9E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CF8EF-0ADC-4A04-81ED-44AFD5A5D4F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265F75-7B52-4FAC-AB0B-0EDA43DA9E51}"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D517FE-2AA4-440F-9631-4DFD6309D757}"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FBDA88-77A8-4D73-8227-92F209B891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D91DB88-8901-4DC0-905F-BE74037C0E1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E1B70A-A93F-402E-8CA9-D016315668E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61AF98-1D00-4C15-A712-0ECF70A1C25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76624E1-3BFF-479C-8D84-C7BE8E69F313}"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29B1B56-8005-4539-82E6-D11FCA45CE68}"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buFontTx/>
              <a:buNone/>
              <a:defRPr sz="1200" smtClean="0">
                <a:solidFill>
                  <a:schemeClr val="tx1">
                    <a:tint val="75000"/>
                  </a:schemeClr>
                </a:solidFill>
                <a:latin typeface="+mn-lt"/>
                <a:ea typeface="+mn-ea"/>
              </a:defRPr>
            </a:lvl1pPr>
          </a:lstStyle>
          <a:p>
            <a:pPr>
              <a:defRPr/>
            </a:pPr>
            <a:fld id="{97AD792F-76EC-4107-A4DC-B83BC296B2F4}" type="slidenum">
              <a:rPr lang="zh-CN" altLang="en-US"/>
            </a:fld>
            <a:endParaRPr lang="zh-CN" altLang="en-US"/>
          </a:p>
        </p:txBody>
      </p:sp>
      <p:pic>
        <p:nvPicPr>
          <p:cNvPr id="7" name="图片 6" descr="水印"/>
          <p:cNvPicPr>
            <a:picLocks noChangeAspect="1"/>
          </p:cNvPicPr>
          <p:nvPr userDrawn="1"/>
        </p:nvPicPr>
        <p:blipFill>
          <a:blip r:embed="rId12"/>
          <a:stretch>
            <a:fillRect/>
          </a:stretch>
        </p:blipFill>
        <p:spPr>
          <a:xfrm>
            <a:off x="11169015" y="10987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02715" y="1899285"/>
            <a:ext cx="4995545"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28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8445" y="2611755"/>
            <a:ext cx="2175510" cy="217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26505" y="1880870"/>
            <a:ext cx="35179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pic>
        <p:nvPicPr>
          <p:cNvPr id="7" name="图片 6" descr="水印"/>
          <p:cNvPicPr>
            <a:picLocks noChangeAspect="1"/>
          </p:cNvPicPr>
          <p:nvPr userDrawn="1"/>
        </p:nvPicPr>
        <p:blipFill>
          <a:blip r:embed="rId2"/>
          <a:stretch>
            <a:fillRect/>
          </a:stretch>
        </p:blipFill>
        <p:spPr>
          <a:xfrm>
            <a:off x="11169015" y="109878"/>
            <a:ext cx="829310" cy="26833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0" y="341075"/>
            <a:ext cx="12230735" cy="6915785"/>
          </a:xfrm>
          <a:prstGeom prst="rect">
            <a:avLst/>
          </a:prstGeom>
          <a:noFill/>
          <a:ln>
            <a:solidFill>
              <a:srgbClr val="FF0000"/>
            </a:solidFill>
          </a:ln>
        </p:spPr>
      </p:pic>
      <p:sp>
        <p:nvSpPr>
          <p:cNvPr id="8195" name="Rectangle 22"/>
          <p:cNvSpPr>
            <a:spLocks noChangeArrowheads="1"/>
          </p:cNvSpPr>
          <p:nvPr/>
        </p:nvSpPr>
        <p:spPr bwMode="auto">
          <a:xfrm>
            <a:off x="3121025" y="-635"/>
            <a:ext cx="5805805" cy="634365"/>
          </a:xfrm>
          <a:prstGeom prst="rect">
            <a:avLst/>
          </a:prstGeom>
          <a:solidFill>
            <a:srgbClr val="AE97C0">
              <a:alpha val="70195"/>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121920" tIns="60960" rIns="121920" bIns="60960"/>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400">
              <a:solidFill>
                <a:srgbClr val="000000"/>
              </a:solidFill>
            </a:endParaRPr>
          </a:p>
        </p:txBody>
      </p:sp>
      <p:sp>
        <p:nvSpPr>
          <p:cNvPr id="3" name="矩形 2"/>
          <p:cNvSpPr/>
          <p:nvPr/>
        </p:nvSpPr>
        <p:spPr>
          <a:xfrm>
            <a:off x="1603569" y="765272"/>
            <a:ext cx="9180512" cy="6123940"/>
          </a:xfrm>
          <a:prstGeom prst="rect">
            <a:avLst/>
          </a:prstGeom>
        </p:spPr>
        <p:txBody>
          <a:bodyPr wrap="square">
            <a:spAutoFit/>
          </a:bodyPr>
          <a:lstStyle/>
          <a:p>
            <a:pPr eaLnBrk="0"/>
            <a:r>
              <a:rPr lang="en-US" altLang="zh-CN" sz="2800" dirty="0" smtClean="0"/>
              <a:t>    </a:t>
            </a:r>
            <a:r>
              <a:rPr lang="en-US" altLang="zh-CN" sz="2600" dirty="0" smtClean="0"/>
              <a:t>Hello, I am Li </a:t>
            </a:r>
            <a:r>
              <a:rPr lang="en-US" altLang="zh-CN" sz="2600" dirty="0" err="1" smtClean="0"/>
              <a:t>Hua</a:t>
            </a:r>
            <a:r>
              <a:rPr lang="en-US" altLang="zh-CN" sz="2600" dirty="0" smtClean="0"/>
              <a:t>. As the president of students’ union, I have the duty to remind you of the epidemic situation we are faced with now. Nowadays, the coronavirus has infected thousands of people nationwide and even spread all over the world, which affects every aspect of our lives.</a:t>
            </a:r>
            <a:r>
              <a:rPr lang="zh-CN" altLang="zh-CN" sz="2600" dirty="0" smtClean="0"/>
              <a:t> </a:t>
            </a:r>
            <a:r>
              <a:rPr lang="en-US" altLang="zh-CN" sz="2600" dirty="0"/>
              <a:t>So I’m writing to call on everyone to pay attention to </a:t>
            </a:r>
            <a:r>
              <a:rPr lang="en-US" altLang="zh-CN" sz="2600" dirty="0" smtClean="0"/>
              <a:t>it, </a:t>
            </a:r>
            <a:r>
              <a:rPr lang="en-US" altLang="zh-CN" sz="2600" dirty="0"/>
              <a:t>starting from small things. </a:t>
            </a:r>
            <a:endParaRPr lang="en-US" altLang="zh-CN" sz="2600" dirty="0"/>
          </a:p>
          <a:p>
            <a:pPr eaLnBrk="0"/>
            <a:r>
              <a:rPr lang="en-US" altLang="zh-CN" sz="2600" dirty="0" smtClean="0"/>
              <a:t>   </a:t>
            </a:r>
            <a:r>
              <a:rPr lang="en-US" altLang="zh-CN" sz="2600" dirty="0"/>
              <a:t>Above all, you are supposed to stay at home because being </a:t>
            </a:r>
            <a:endParaRPr lang="en-US" altLang="zh-CN" sz="2600" dirty="0"/>
          </a:p>
          <a:p>
            <a:pPr eaLnBrk="0"/>
            <a:r>
              <a:rPr lang="en-US" altLang="zh-CN" sz="2600" dirty="0"/>
              <a:t>responsible for yourselves and others is the principle.</a:t>
            </a:r>
            <a:r>
              <a:rPr lang="zh-CN" altLang="zh-CN" sz="2600" dirty="0"/>
              <a:t> </a:t>
            </a:r>
            <a:r>
              <a:rPr lang="en-US" altLang="zh-CN" sz="2600" dirty="0"/>
              <a:t>Second, </a:t>
            </a:r>
            <a:r>
              <a:rPr lang="en-US" altLang="zh-CN" sz="2600" dirty="0" smtClean="0"/>
              <a:t>we </a:t>
            </a:r>
            <a:r>
              <a:rPr lang="en-US" altLang="zh-CN" sz="2600" dirty="0"/>
              <a:t>are required to tidy </a:t>
            </a:r>
            <a:r>
              <a:rPr lang="en-US" altLang="zh-CN" sz="2600" dirty="0" smtClean="0"/>
              <a:t>our </a:t>
            </a:r>
            <a:r>
              <a:rPr lang="en-US" altLang="zh-CN" sz="2600" dirty="0"/>
              <a:t>hands thoroughly before meals </a:t>
            </a:r>
            <a:r>
              <a:rPr lang="en-US" altLang="zh-CN" sz="2600" dirty="0" smtClean="0"/>
              <a:t>and </a:t>
            </a:r>
            <a:r>
              <a:rPr lang="en-US" altLang="zh-CN" sz="2600" dirty="0"/>
              <a:t>after toilet, which greatly lowers the risk of infection.</a:t>
            </a:r>
            <a:r>
              <a:rPr lang="zh-CN" altLang="zh-CN" sz="2600" dirty="0"/>
              <a:t> </a:t>
            </a:r>
            <a:r>
              <a:rPr lang="en-US" altLang="zh-CN" sz="2600" dirty="0" smtClean="0"/>
              <a:t>Lastly, try focusing </a:t>
            </a:r>
            <a:r>
              <a:rPr lang="en-US" altLang="zh-CN" sz="2600" dirty="0"/>
              <a:t>on school </a:t>
            </a:r>
            <a:r>
              <a:rPr lang="en-US" altLang="zh-CN" sz="2600" dirty="0" smtClean="0"/>
              <a:t>work.</a:t>
            </a:r>
            <a:endParaRPr lang="en-US" altLang="zh-CN" sz="2600" dirty="0"/>
          </a:p>
          <a:p>
            <a:pPr lvl="0" eaLnBrk="0" fontAlgn="base" hangingPunct="0">
              <a:spcBef>
                <a:spcPct val="0"/>
              </a:spcBef>
              <a:spcAft>
                <a:spcPct val="0"/>
              </a:spcAft>
              <a:defRPr/>
            </a:pPr>
            <a:r>
              <a:rPr lang="en-US" altLang="zh-CN" sz="2600" dirty="0" smtClean="0"/>
              <a:t>    Wish </a:t>
            </a:r>
            <a:r>
              <a:rPr lang="en-US" altLang="zh-CN" sz="2600" dirty="0"/>
              <a:t>you all the best.</a:t>
            </a:r>
            <a:endParaRPr lang="en-US" altLang="zh-CN" sz="2600" dirty="0"/>
          </a:p>
          <a:p>
            <a:pPr eaLnBrk="0"/>
            <a:r>
              <a:rPr lang="en-US" altLang="zh-CN" sz="2600" dirty="0"/>
              <a:t>                     </a:t>
            </a:r>
            <a:endParaRPr lang="en-US" altLang="zh-CN" sz="2600" dirty="0"/>
          </a:p>
          <a:p>
            <a:pPr algn="r" eaLnBrk="0"/>
            <a:r>
              <a:rPr lang="en-US" altLang="zh-CN" sz="2600" dirty="0"/>
              <a:t> Yours,</a:t>
            </a:r>
            <a:endParaRPr lang="en-US" altLang="zh-CN" sz="2600" dirty="0"/>
          </a:p>
          <a:p>
            <a:pPr algn="r" eaLnBrk="0"/>
            <a:r>
              <a:rPr lang="en-US" altLang="zh-CN" sz="2600" dirty="0"/>
              <a:t>Li </a:t>
            </a:r>
            <a:r>
              <a:rPr lang="en-US" altLang="zh-CN" sz="2600" dirty="0" err="1"/>
              <a:t>Hua</a:t>
            </a:r>
            <a:endParaRPr lang="zh-CN" altLang="zh-CN" sz="2600" dirty="0"/>
          </a:p>
        </p:txBody>
      </p:sp>
      <p:sp>
        <p:nvSpPr>
          <p:cNvPr id="4" name="TextBox 3"/>
          <p:cNvSpPr txBox="1"/>
          <p:nvPr/>
        </p:nvSpPr>
        <p:spPr>
          <a:xfrm>
            <a:off x="2735372" y="-714"/>
            <a:ext cx="6480720"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Find 10 improper expressions</a:t>
            </a:r>
            <a:endParaRPr lang="zh-CN" altLang="en-US" sz="3200" b="1" dirty="0">
              <a:latin typeface="MV Boli" panose="02000500030200090000" charset="0"/>
              <a:cs typeface="MV Boli" panose="02000500030200090000" charset="0"/>
            </a:endParaRPr>
          </a:p>
        </p:txBody>
      </p:sp>
      <p:sp>
        <p:nvSpPr>
          <p:cNvPr id="6" name="椭圆 5"/>
          <p:cNvSpPr/>
          <p:nvPr/>
        </p:nvSpPr>
        <p:spPr>
          <a:xfrm>
            <a:off x="1855912" y="88007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椭圆 6"/>
          <p:cNvSpPr/>
          <p:nvPr/>
        </p:nvSpPr>
        <p:spPr>
          <a:xfrm>
            <a:off x="4727848" y="848744"/>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椭圆 7"/>
          <p:cNvSpPr/>
          <p:nvPr/>
        </p:nvSpPr>
        <p:spPr>
          <a:xfrm>
            <a:off x="9216677" y="836712"/>
            <a:ext cx="4082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783632" y="1251629"/>
            <a:ext cx="27363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583832" y="2460075"/>
            <a:ext cx="25202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427579" y="4437112"/>
            <a:ext cx="1222735"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80791" y="3212976"/>
            <a:ext cx="68296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042303" y="5225509"/>
            <a:ext cx="285811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729740" y="6021288"/>
            <a:ext cx="1079547" cy="8367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641736" y="3615603"/>
            <a:ext cx="14821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765985" y="5095334"/>
            <a:ext cx="2653102" cy="1568450"/>
          </a:xfrm>
          <a:prstGeom prst="rect">
            <a:avLst/>
          </a:prstGeom>
          <a:noFill/>
        </p:spPr>
        <p:txBody>
          <a:bodyPr wrap="square" rtlCol="0">
            <a:spAutoFit/>
          </a:bodyPr>
          <a:lstStyle/>
          <a:p>
            <a:r>
              <a:rPr lang="en-US" altLang="zh-CN" sz="2400" dirty="0">
                <a:solidFill>
                  <a:srgbClr val="AE97C0"/>
                </a:solidFill>
              </a:rPr>
              <a:t>Student </a:t>
            </a:r>
            <a:r>
              <a:rPr lang="en-US" altLang="zh-CN" sz="2400" dirty="0" smtClean="0">
                <a:solidFill>
                  <a:srgbClr val="AE97C0"/>
                </a:solidFill>
              </a:rPr>
              <a:t>Union</a:t>
            </a:r>
            <a:endParaRPr lang="en-US" altLang="zh-CN" sz="2400" dirty="0" smtClean="0">
              <a:solidFill>
                <a:srgbClr val="AE97C0"/>
              </a:solidFill>
            </a:endParaRPr>
          </a:p>
          <a:p>
            <a:r>
              <a:rPr lang="en-US" altLang="zh-CN" sz="2400" dirty="0" smtClean="0">
                <a:solidFill>
                  <a:srgbClr val="AE97C0"/>
                </a:solidFill>
              </a:rPr>
              <a:t>Students’ Union</a:t>
            </a:r>
            <a:endParaRPr lang="en-US" altLang="zh-CN" sz="2400" dirty="0" smtClean="0">
              <a:solidFill>
                <a:srgbClr val="AE97C0"/>
              </a:solidFill>
            </a:endParaRPr>
          </a:p>
          <a:p>
            <a:r>
              <a:rPr lang="en-US" altLang="zh-CN" sz="2400" dirty="0" smtClean="0">
                <a:solidFill>
                  <a:srgbClr val="AE97C0"/>
                </a:solidFill>
              </a:rPr>
              <a:t>Student Council</a:t>
            </a:r>
            <a:endParaRPr lang="en-US" altLang="zh-CN" sz="2400" dirty="0" smtClean="0">
              <a:solidFill>
                <a:srgbClr val="AE97C0"/>
              </a:solidFill>
            </a:endParaRPr>
          </a:p>
          <a:p>
            <a:r>
              <a:rPr lang="en-US" altLang="zh-CN" sz="2400" dirty="0" smtClean="0">
                <a:solidFill>
                  <a:srgbClr val="AE97C0"/>
                </a:solidFill>
              </a:rPr>
              <a:t>Student Association</a:t>
            </a:r>
            <a:endParaRPr lang="en-US" altLang="zh-CN" sz="2400" dirty="0" smtClean="0">
              <a:solidFill>
                <a:srgbClr val="AE97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3" grpId="0" bldLvl="0" animBg="1"/>
      <p:bldP spid="16" grpId="0" bldLvl="0" animBg="1"/>
      <p:bldP spid="17" grpId="0" bldLvl="0" animBg="1"/>
      <p:bldP spid="18" grpId="0" bldLvl="0" animBg="1"/>
      <p:bldP spid="19"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09220" y="0"/>
            <a:ext cx="12230735" cy="6915785"/>
          </a:xfrm>
          <a:prstGeom prst="rect">
            <a:avLst/>
          </a:prstGeom>
        </p:spPr>
      </p:pic>
      <p:sp>
        <p:nvSpPr>
          <p:cNvPr id="3" name="矩形 2"/>
          <p:cNvSpPr/>
          <p:nvPr/>
        </p:nvSpPr>
        <p:spPr>
          <a:xfrm>
            <a:off x="897315" y="853103"/>
            <a:ext cx="9018210" cy="5324535"/>
          </a:xfrm>
          <a:prstGeom prst="rect">
            <a:avLst/>
          </a:prstGeom>
        </p:spPr>
        <p:txBody>
          <a:bodyPr wrap="square">
            <a:spAutoFit/>
          </a:bodyPr>
          <a:lstStyle/>
          <a:p>
            <a:pPr eaLnBrk="0"/>
            <a:r>
              <a:rPr lang="en-US" altLang="zh-CN" sz="2800" dirty="0"/>
              <a:t>Dear fellow students,</a:t>
            </a:r>
            <a:endParaRPr lang="zh-CN" altLang="zh-CN" sz="2800" dirty="0"/>
          </a:p>
          <a:p>
            <a:pPr algn="just" eaLnBrk="0"/>
            <a:r>
              <a:rPr lang="en-US" altLang="zh-CN" sz="2600" dirty="0"/>
              <a:t> </a:t>
            </a:r>
            <a:r>
              <a:rPr lang="en-US" altLang="zh-CN" sz="2600" dirty="0" smtClean="0"/>
              <a:t>   Nowadays, the coronavirus has infected thousands of people nationwide and even spread all over the world, which affects </a:t>
            </a:r>
            <a:endParaRPr lang="en-US" altLang="zh-CN" sz="2600" dirty="0" smtClean="0"/>
          </a:p>
          <a:p>
            <a:pPr algn="just" eaLnBrk="0"/>
            <a:r>
              <a:rPr lang="en-US" altLang="zh-CN" sz="2600" dirty="0" smtClean="0"/>
              <a:t>every aspect of our lives.</a:t>
            </a:r>
            <a:r>
              <a:rPr lang="zh-CN" altLang="zh-CN" sz="2600" dirty="0" smtClean="0"/>
              <a:t> </a:t>
            </a:r>
            <a:r>
              <a:rPr lang="en-US" altLang="zh-CN" sz="2600" dirty="0" smtClean="0"/>
              <a:t>We hereby </a:t>
            </a:r>
            <a:r>
              <a:rPr lang="en-US" altLang="zh-CN" sz="2600" dirty="0"/>
              <a:t>call on </a:t>
            </a:r>
            <a:r>
              <a:rPr lang="en-US" altLang="zh-CN" sz="2600" dirty="0" smtClean="0"/>
              <a:t>every one of us to</a:t>
            </a:r>
            <a:endParaRPr lang="en-US" altLang="zh-CN" sz="2600" dirty="0" smtClean="0"/>
          </a:p>
          <a:p>
            <a:pPr algn="just" eaLnBrk="0"/>
            <a:r>
              <a:rPr lang="en-US" altLang="zh-CN" sz="2600" dirty="0" smtClean="0"/>
              <a:t> </a:t>
            </a:r>
            <a:r>
              <a:rPr lang="en-US" altLang="zh-CN" sz="2600" dirty="0"/>
              <a:t>pay attention to </a:t>
            </a:r>
            <a:r>
              <a:rPr lang="en-US" altLang="zh-CN" sz="2600" dirty="0" smtClean="0"/>
              <a:t>it, </a:t>
            </a:r>
            <a:r>
              <a:rPr lang="en-US" altLang="zh-CN" sz="2600" dirty="0"/>
              <a:t>starting from small things. </a:t>
            </a:r>
            <a:endParaRPr lang="en-US" altLang="zh-CN" sz="2600" dirty="0" smtClean="0"/>
          </a:p>
          <a:p>
            <a:pPr algn="just" eaLnBrk="0"/>
            <a:r>
              <a:rPr lang="en-US" altLang="zh-CN" sz="2600" dirty="0"/>
              <a:t> </a:t>
            </a:r>
            <a:r>
              <a:rPr lang="en-US" altLang="zh-CN" sz="2600" dirty="0" smtClean="0"/>
              <a:t>   Above all, we are </a:t>
            </a:r>
            <a:r>
              <a:rPr lang="en-US" altLang="zh-CN" sz="2600" dirty="0"/>
              <a:t>supposed to stay at home because being </a:t>
            </a:r>
            <a:endParaRPr lang="en-US" altLang="zh-CN" sz="2600" dirty="0"/>
          </a:p>
          <a:p>
            <a:pPr algn="just" eaLnBrk="0"/>
            <a:r>
              <a:rPr lang="en-US" altLang="zh-CN" sz="2600" dirty="0"/>
              <a:t>responsible for </a:t>
            </a:r>
            <a:r>
              <a:rPr lang="en-US" altLang="zh-CN" sz="2600" dirty="0" smtClean="0"/>
              <a:t>ourselves </a:t>
            </a:r>
            <a:r>
              <a:rPr lang="en-US" altLang="zh-CN" sz="2600" dirty="0"/>
              <a:t>and others is the principle.</a:t>
            </a:r>
            <a:r>
              <a:rPr lang="zh-CN" altLang="zh-CN" sz="2600" dirty="0"/>
              <a:t> </a:t>
            </a:r>
            <a:r>
              <a:rPr lang="en-US" altLang="zh-CN" sz="2600" dirty="0"/>
              <a:t>Second, we are required to tidy our hands thoroughly before meals and after toilet, which greatly lowers the risk of infection.</a:t>
            </a:r>
            <a:r>
              <a:rPr lang="zh-CN" altLang="zh-CN" sz="2600" dirty="0"/>
              <a:t> </a:t>
            </a:r>
            <a:r>
              <a:rPr lang="en-US" altLang="zh-CN" sz="2600" dirty="0"/>
              <a:t>Lastly, try </a:t>
            </a:r>
            <a:r>
              <a:rPr lang="en-US" altLang="zh-CN" sz="2600" dirty="0" smtClean="0"/>
              <a:t>to </a:t>
            </a:r>
            <a:endParaRPr lang="en-US" altLang="zh-CN" sz="2600" dirty="0"/>
          </a:p>
          <a:p>
            <a:pPr algn="just" eaLnBrk="0"/>
            <a:r>
              <a:rPr lang="en-US" altLang="zh-CN" sz="2600" dirty="0" smtClean="0"/>
              <a:t>work out regularly. I am convinced that we’ll win the fight against</a:t>
            </a:r>
            <a:endParaRPr lang="en-US" altLang="zh-CN" sz="2600" dirty="0" smtClean="0"/>
          </a:p>
          <a:p>
            <a:pPr algn="just" eaLnBrk="0"/>
            <a:r>
              <a:rPr lang="en-US" altLang="zh-CN" sz="2600" dirty="0"/>
              <a:t> </a:t>
            </a:r>
            <a:r>
              <a:rPr lang="en-US" altLang="zh-CN" sz="2600" dirty="0" smtClean="0"/>
              <a:t>the virus.</a:t>
            </a:r>
            <a:endParaRPr lang="en-US" altLang="zh-CN" sz="2600" dirty="0" smtClean="0"/>
          </a:p>
          <a:p>
            <a:pPr eaLnBrk="0"/>
            <a:r>
              <a:rPr lang="en-US" altLang="zh-CN" sz="2600" dirty="0"/>
              <a:t> </a:t>
            </a:r>
            <a:r>
              <a:rPr lang="en-US" altLang="zh-CN" sz="2600" dirty="0" smtClean="0"/>
              <a:t>                                                                                Student Union</a:t>
            </a:r>
            <a:endParaRPr lang="en-US" altLang="zh-CN" sz="2600" dirty="0" smtClean="0"/>
          </a:p>
          <a:p>
            <a:pPr eaLnBrk="0"/>
            <a:r>
              <a:rPr lang="en-US" altLang="zh-CN" sz="2600" dirty="0"/>
              <a:t> </a:t>
            </a:r>
            <a:r>
              <a:rPr lang="en-US" altLang="zh-CN" sz="2600" dirty="0" smtClean="0"/>
              <a:t>                                             </a:t>
            </a:r>
            <a:endParaRPr lang="en-US" altLang="zh-CN"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884" y="479346"/>
            <a:ext cx="9144000" cy="6631305"/>
          </a:xfrm>
          <a:prstGeom prst="rect">
            <a:avLst/>
          </a:prstGeom>
        </p:spPr>
        <p:txBody>
          <a:bodyPr wrap="square">
            <a:spAutoFit/>
          </a:bodyPr>
          <a:lstStyle/>
          <a:p>
            <a:r>
              <a:rPr lang="en-US" altLang="zh-CN" sz="2500" dirty="0"/>
              <a:t>Dear </a:t>
            </a:r>
            <a:r>
              <a:rPr lang="en-US" altLang="zh-CN" sz="2500" dirty="0" smtClean="0"/>
              <a:t>fellow students</a:t>
            </a:r>
            <a:r>
              <a:rPr lang="en-US" altLang="zh-CN" sz="2500" dirty="0"/>
              <a:t>,</a:t>
            </a:r>
            <a:endParaRPr lang="zh-CN" altLang="zh-CN" sz="2500" dirty="0"/>
          </a:p>
          <a:p>
            <a:r>
              <a:rPr lang="en-US" altLang="zh-CN" sz="2500" dirty="0" smtClean="0"/>
              <a:t>    Nowadays</a:t>
            </a:r>
            <a:r>
              <a:rPr lang="en-US" altLang="zh-CN" sz="2500" dirty="0"/>
              <a:t>, </a:t>
            </a:r>
            <a:r>
              <a:rPr lang="en-US" altLang="zh-CN" sz="2500" dirty="0" smtClean="0"/>
              <a:t>the </a:t>
            </a:r>
            <a:r>
              <a:rPr lang="en-US" altLang="zh-CN" sz="2500" dirty="0"/>
              <a:t>dreadful </a:t>
            </a:r>
            <a:r>
              <a:rPr lang="en-US" altLang="zh-CN" sz="2500" dirty="0" smtClean="0"/>
              <a:t>Covid-19_________(rage), even spreading </a:t>
            </a:r>
            <a:r>
              <a:rPr lang="en-US" altLang="zh-CN" sz="2500" dirty="0"/>
              <a:t>rapidly </a:t>
            </a:r>
            <a:r>
              <a:rPr lang="en-US" altLang="zh-CN" sz="2500" dirty="0" smtClean="0"/>
              <a:t>across the </a:t>
            </a:r>
            <a:r>
              <a:rPr lang="en-US" altLang="zh-CN" sz="2500" dirty="0"/>
              <a:t>world, causing </a:t>
            </a:r>
            <a:r>
              <a:rPr lang="en-US" altLang="zh-CN" sz="2500" dirty="0" smtClean="0"/>
              <a:t>a global </a:t>
            </a:r>
            <a:r>
              <a:rPr lang="en-US" altLang="zh-CN" sz="2500" dirty="0"/>
              <a:t>disaster which </a:t>
            </a:r>
            <a:r>
              <a:rPr lang="en-US" altLang="zh-CN" sz="2500" dirty="0" smtClean="0"/>
              <a:t>_________</a:t>
            </a:r>
            <a:endParaRPr lang="en-US" altLang="zh-CN" sz="2500" dirty="0" smtClean="0"/>
          </a:p>
          <a:p>
            <a:r>
              <a:rPr lang="en-US" altLang="zh-CN" sz="2500" dirty="0" smtClean="0"/>
              <a:t>(terrible) affects </a:t>
            </a:r>
            <a:r>
              <a:rPr lang="en-US" altLang="zh-CN" sz="2500" dirty="0"/>
              <a:t>our study and </a:t>
            </a:r>
            <a:r>
              <a:rPr lang="en-US" altLang="zh-CN" sz="2500" dirty="0" smtClean="0"/>
              <a:t>life.</a:t>
            </a:r>
            <a:r>
              <a:rPr lang="en-US" altLang="zh-CN" sz="2500" dirty="0"/>
              <a:t> </a:t>
            </a:r>
            <a:r>
              <a:rPr lang="en-US" altLang="zh-CN" sz="2500" dirty="0" smtClean="0"/>
              <a:t>For </a:t>
            </a:r>
            <a:r>
              <a:rPr lang="en-US" altLang="zh-CN" sz="2500" dirty="0"/>
              <a:t>the purpose of </a:t>
            </a:r>
            <a:r>
              <a:rPr lang="en-US" altLang="zh-CN" sz="2500" u="sng" dirty="0"/>
              <a:t>containing</a:t>
            </a:r>
            <a:r>
              <a:rPr lang="en-US" altLang="zh-CN" sz="2500" dirty="0"/>
              <a:t> the epidemic and getting everything back on the right track soon, </a:t>
            </a:r>
            <a:r>
              <a:rPr lang="en-US" altLang="zh-CN" sz="2500" dirty="0" smtClean="0"/>
              <a:t>we ought to make ________ (effort) from </a:t>
            </a:r>
            <a:r>
              <a:rPr lang="en-US" altLang="zh-CN" sz="2500" dirty="0"/>
              <a:t>now on</a:t>
            </a:r>
            <a:r>
              <a:rPr lang="en-US" altLang="zh-CN" sz="2500" dirty="0" smtClean="0"/>
              <a:t>.</a:t>
            </a:r>
            <a:endParaRPr lang="en-US" altLang="zh-CN" sz="2500" dirty="0" smtClean="0"/>
          </a:p>
          <a:p>
            <a:r>
              <a:rPr lang="en-US" altLang="zh-CN" sz="2500" dirty="0" smtClean="0"/>
              <a:t>    Obviously</a:t>
            </a:r>
            <a:r>
              <a:rPr lang="en-US" altLang="zh-CN" sz="2500" dirty="0"/>
              <a:t>, </a:t>
            </a:r>
            <a:r>
              <a:rPr lang="en-US" altLang="zh-CN" sz="2500" dirty="0" smtClean="0"/>
              <a:t>we </a:t>
            </a:r>
            <a:r>
              <a:rPr lang="en-US" altLang="zh-CN" sz="2500" u="sng" dirty="0" smtClean="0"/>
              <a:t>can’t be too careful </a:t>
            </a:r>
            <a:r>
              <a:rPr lang="en-US" altLang="zh-CN" sz="2500" dirty="0"/>
              <a:t>to </a:t>
            </a:r>
            <a:r>
              <a:rPr lang="en-US" altLang="zh-CN" sz="2500" dirty="0" smtClean="0"/>
              <a:t>protect____________(us). </a:t>
            </a:r>
            <a:r>
              <a:rPr lang="en-US" altLang="zh-CN" sz="2500" dirty="0"/>
              <a:t>Above </a:t>
            </a:r>
            <a:r>
              <a:rPr lang="en-US" altLang="zh-CN" sz="2500" dirty="0" smtClean="0"/>
              <a:t>all, we’d better </a:t>
            </a:r>
            <a:r>
              <a:rPr lang="en-US" altLang="zh-CN" sz="2500" dirty="0"/>
              <a:t>wear masks while going out. Additionally, </a:t>
            </a:r>
            <a:r>
              <a:rPr lang="en-US" altLang="zh-CN" sz="2500" dirty="0" smtClean="0"/>
              <a:t>washing our </a:t>
            </a:r>
            <a:r>
              <a:rPr lang="en-US" altLang="zh-CN" sz="2500" dirty="0"/>
              <a:t>hands properly and frequently is also </a:t>
            </a:r>
            <a:r>
              <a:rPr lang="en-US" altLang="zh-CN" sz="2500" dirty="0" smtClean="0"/>
              <a:t>____ effective </a:t>
            </a:r>
            <a:r>
              <a:rPr lang="en-US" altLang="zh-CN" sz="2500" dirty="0"/>
              <a:t>way to avoid </a:t>
            </a:r>
            <a:r>
              <a:rPr lang="en-US" altLang="zh-CN" sz="2500" dirty="0" smtClean="0"/>
              <a:t>____________(develop)this </a:t>
            </a:r>
            <a:r>
              <a:rPr lang="en-US" altLang="zh-CN" sz="2500" dirty="0"/>
              <a:t>acute pneumonia. Last but not least, </a:t>
            </a:r>
            <a:r>
              <a:rPr lang="en-US" altLang="zh-CN" sz="2500" dirty="0" smtClean="0"/>
              <a:t>it’s wise </a:t>
            </a:r>
            <a:r>
              <a:rPr lang="en-US" altLang="zh-CN" sz="2500" dirty="0"/>
              <a:t>to </a:t>
            </a:r>
            <a:r>
              <a:rPr lang="en-US" altLang="zh-CN" sz="2500" u="sng" dirty="0"/>
              <a:t>employ</a:t>
            </a:r>
            <a:r>
              <a:rPr lang="en-US" altLang="zh-CN" sz="2500" dirty="0"/>
              <a:t> our time to learn </a:t>
            </a:r>
            <a:r>
              <a:rPr lang="en-US" altLang="zh-CN" sz="2500" dirty="0" smtClean="0"/>
              <a:t>something________(use).</a:t>
            </a:r>
            <a:endParaRPr lang="zh-CN" altLang="zh-CN" sz="2500" dirty="0"/>
          </a:p>
          <a:p>
            <a:r>
              <a:rPr lang="en-US" altLang="zh-CN" sz="2500" dirty="0" smtClean="0"/>
              <a:t>    We </a:t>
            </a:r>
            <a:r>
              <a:rPr lang="en-US" altLang="zh-CN" sz="2500" u="sng" dirty="0" smtClean="0"/>
              <a:t>shouldn’t fail</a:t>
            </a:r>
            <a:r>
              <a:rPr lang="en-US" altLang="zh-CN" sz="2500" dirty="0" smtClean="0"/>
              <a:t>___________(shoulder) our </a:t>
            </a:r>
            <a:r>
              <a:rPr lang="en-US" altLang="zh-CN" sz="2500" dirty="0"/>
              <a:t>responsibility at such </a:t>
            </a:r>
            <a:r>
              <a:rPr lang="en-US" altLang="zh-CN" sz="2500" u="sng" dirty="0"/>
              <a:t>a crucial point</a:t>
            </a:r>
            <a:r>
              <a:rPr lang="en-US" altLang="zh-CN" sz="2500" dirty="0"/>
              <a:t>. As </a:t>
            </a:r>
            <a:r>
              <a:rPr lang="en-US" altLang="zh-CN" sz="2500" dirty="0" smtClean="0"/>
              <a:t>a saying </a:t>
            </a:r>
            <a:r>
              <a:rPr lang="en-US" altLang="zh-CN" sz="2500" dirty="0"/>
              <a:t>goes</a:t>
            </a:r>
            <a:r>
              <a:rPr lang="en-US" altLang="zh-CN" sz="2500" dirty="0" smtClean="0"/>
              <a:t>, “In </a:t>
            </a:r>
            <a:r>
              <a:rPr lang="en-US" altLang="zh-CN" sz="2500" dirty="0"/>
              <a:t>unity there </a:t>
            </a:r>
            <a:r>
              <a:rPr lang="en-US" altLang="zh-CN" sz="2500" dirty="0" smtClean="0"/>
              <a:t>is_________(strong)”. Let’s </a:t>
            </a:r>
            <a:r>
              <a:rPr lang="en-US" altLang="zh-CN" sz="2500" dirty="0"/>
              <a:t>take action hand in hand and heart to heart</a:t>
            </a:r>
            <a:r>
              <a:rPr lang="en-US" altLang="zh-CN" sz="2500" dirty="0" smtClean="0"/>
              <a:t>. </a:t>
            </a:r>
            <a:r>
              <a:rPr lang="en-US" altLang="zh-CN" sz="2500" u="sng" dirty="0" smtClean="0"/>
              <a:t>I </a:t>
            </a:r>
            <a:r>
              <a:rPr lang="en-US" altLang="zh-CN" sz="2500" u="sng" dirty="0"/>
              <a:t>hold the firm </a:t>
            </a:r>
            <a:r>
              <a:rPr lang="en-US" altLang="zh-CN" sz="2500" dirty="0"/>
              <a:t>belief </a:t>
            </a:r>
            <a:r>
              <a:rPr lang="en-US" altLang="zh-CN" sz="2500" dirty="0" smtClean="0"/>
              <a:t>______the </a:t>
            </a:r>
            <a:r>
              <a:rPr lang="en-US" altLang="zh-CN" sz="2500" dirty="0"/>
              <a:t>victory </a:t>
            </a:r>
            <a:r>
              <a:rPr lang="en-US" altLang="zh-CN" sz="2500" dirty="0" smtClean="0"/>
              <a:t>belongs </a:t>
            </a:r>
            <a:r>
              <a:rPr lang="en-US" altLang="zh-CN" sz="2500" dirty="0"/>
              <a:t>to us.</a:t>
            </a:r>
            <a:endParaRPr lang="zh-CN" altLang="zh-CN" sz="2500" dirty="0"/>
          </a:p>
          <a:p>
            <a:pPr algn="r"/>
            <a:r>
              <a:rPr lang="en-US" altLang="zh-CN" sz="2500" dirty="0"/>
              <a:t>                                                       S</a:t>
            </a:r>
            <a:r>
              <a:rPr lang="en-US" altLang="zh-CN" sz="2500" dirty="0" smtClean="0"/>
              <a:t>tudent Union</a:t>
            </a:r>
            <a:endParaRPr lang="en-US" altLang="zh-CN" sz="2500" dirty="0" smtClean="0"/>
          </a:p>
          <a:p>
            <a:pPr algn="r"/>
            <a:endParaRPr lang="zh-CN" altLang="zh-CN" sz="2500" dirty="0"/>
          </a:p>
        </p:txBody>
      </p:sp>
      <p:sp>
        <p:nvSpPr>
          <p:cNvPr id="4" name="矩形 3"/>
          <p:cNvSpPr/>
          <p:nvPr/>
        </p:nvSpPr>
        <p:spPr>
          <a:xfrm>
            <a:off x="7717750" y="1195313"/>
            <a:ext cx="1151255" cy="475615"/>
          </a:xfrm>
          <a:prstGeom prst="rect">
            <a:avLst/>
          </a:prstGeom>
        </p:spPr>
        <p:txBody>
          <a:bodyPr wrap="none">
            <a:spAutoFit/>
          </a:bodyPr>
          <a:lstStyle/>
          <a:p>
            <a:r>
              <a:rPr lang="en-US" altLang="zh-CN" sz="2500" b="1" dirty="0">
                <a:solidFill>
                  <a:srgbClr val="C0AFCE"/>
                </a:solidFill>
              </a:rPr>
              <a:t>terribly</a:t>
            </a:r>
            <a:endParaRPr lang="en-US" altLang="zh-CN" sz="2500" b="1" dirty="0">
              <a:solidFill>
                <a:srgbClr val="C0AFCE"/>
              </a:solidFill>
            </a:endParaRPr>
          </a:p>
        </p:txBody>
      </p:sp>
      <p:sp>
        <p:nvSpPr>
          <p:cNvPr id="5" name="矩形 4"/>
          <p:cNvSpPr/>
          <p:nvPr/>
        </p:nvSpPr>
        <p:spPr>
          <a:xfrm>
            <a:off x="5086868" y="762235"/>
            <a:ext cx="1271270" cy="475615"/>
          </a:xfrm>
          <a:prstGeom prst="rect">
            <a:avLst/>
          </a:prstGeom>
        </p:spPr>
        <p:txBody>
          <a:bodyPr wrap="none">
            <a:spAutoFit/>
          </a:bodyPr>
          <a:lstStyle/>
          <a:p>
            <a:r>
              <a:rPr lang="en-US" altLang="zh-CN" sz="2500" b="1" dirty="0">
                <a:solidFill>
                  <a:srgbClr val="C0AFCE"/>
                </a:solidFill>
              </a:rPr>
              <a:t>is raging</a:t>
            </a:r>
            <a:endParaRPr lang="en-US" altLang="zh-CN" sz="2500" b="1" dirty="0">
              <a:solidFill>
                <a:srgbClr val="C0AFCE"/>
              </a:solidFill>
            </a:endParaRPr>
          </a:p>
        </p:txBody>
      </p:sp>
      <p:sp>
        <p:nvSpPr>
          <p:cNvPr id="6" name="矩形 5"/>
          <p:cNvSpPr/>
          <p:nvPr/>
        </p:nvSpPr>
        <p:spPr>
          <a:xfrm>
            <a:off x="7446061" y="4236899"/>
            <a:ext cx="985520" cy="475615"/>
          </a:xfrm>
          <a:prstGeom prst="rect">
            <a:avLst/>
          </a:prstGeom>
        </p:spPr>
        <p:txBody>
          <a:bodyPr wrap="none">
            <a:spAutoFit/>
          </a:bodyPr>
          <a:lstStyle/>
          <a:p>
            <a:r>
              <a:rPr lang="en-US" altLang="zh-CN" sz="2500" b="1" dirty="0" smtClean="0">
                <a:solidFill>
                  <a:srgbClr val="C0AFCE"/>
                </a:solidFill>
              </a:rPr>
              <a:t>useful</a:t>
            </a:r>
            <a:endParaRPr lang="en-US" altLang="zh-CN" sz="2500" b="1" dirty="0" smtClean="0">
              <a:solidFill>
                <a:srgbClr val="C0AFCE"/>
              </a:solidFill>
            </a:endParaRPr>
          </a:p>
        </p:txBody>
      </p:sp>
      <p:sp>
        <p:nvSpPr>
          <p:cNvPr id="7" name="矩形 6"/>
          <p:cNvSpPr/>
          <p:nvPr/>
        </p:nvSpPr>
        <p:spPr>
          <a:xfrm>
            <a:off x="6932647" y="3494792"/>
            <a:ext cx="5816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an</a:t>
            </a:r>
            <a:r>
              <a:rPr lang="en-US" altLang="zh-CN" sz="2500" dirty="0">
                <a:solidFill>
                  <a:srgbClr val="FF0000"/>
                </a:solidFill>
              </a:rPr>
              <a:t> </a:t>
            </a:r>
            <a:endParaRPr lang="zh-CN" altLang="en-US" sz="2500" dirty="0">
              <a:solidFill>
                <a:srgbClr val="FF0000"/>
              </a:solidFill>
            </a:endParaRPr>
          </a:p>
        </p:txBody>
      </p:sp>
      <p:sp>
        <p:nvSpPr>
          <p:cNvPr id="8" name="矩形 7"/>
          <p:cNvSpPr/>
          <p:nvPr/>
        </p:nvSpPr>
        <p:spPr>
          <a:xfrm>
            <a:off x="6859566" y="5035559"/>
            <a:ext cx="1282700" cy="475615"/>
          </a:xfrm>
          <a:prstGeom prst="rect">
            <a:avLst/>
          </a:prstGeom>
        </p:spPr>
        <p:txBody>
          <a:bodyPr wrap="none">
            <a:spAutoFit/>
          </a:bodyPr>
          <a:lstStyle/>
          <a:p>
            <a:r>
              <a:rPr lang="en-US" altLang="zh-CN" sz="2500" b="1" dirty="0">
                <a:solidFill>
                  <a:srgbClr val="C0AFCE"/>
                </a:solidFill>
              </a:rPr>
              <a:t>strength</a:t>
            </a:r>
            <a:endParaRPr lang="en-US" altLang="zh-CN" sz="2500" b="1" dirty="0">
              <a:solidFill>
                <a:srgbClr val="C0AFCE"/>
              </a:solidFill>
            </a:endParaRPr>
          </a:p>
        </p:txBody>
      </p:sp>
      <p:sp>
        <p:nvSpPr>
          <p:cNvPr id="9" name="矩形 8"/>
          <p:cNvSpPr/>
          <p:nvPr/>
        </p:nvSpPr>
        <p:spPr>
          <a:xfrm>
            <a:off x="2822223" y="4669311"/>
            <a:ext cx="1762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to shoulder </a:t>
            </a:r>
            <a:endParaRPr lang="en-US" altLang="zh-CN" sz="2500" b="1" dirty="0">
              <a:solidFill>
                <a:srgbClr val="C0AFCE"/>
              </a:solidFill>
            </a:endParaRPr>
          </a:p>
        </p:txBody>
      </p:sp>
      <p:sp>
        <p:nvSpPr>
          <p:cNvPr id="10" name="矩形 9"/>
          <p:cNvSpPr/>
          <p:nvPr/>
        </p:nvSpPr>
        <p:spPr>
          <a:xfrm>
            <a:off x="1637763" y="3852624"/>
            <a:ext cx="1636395" cy="475615"/>
          </a:xfrm>
          <a:prstGeom prst="rect">
            <a:avLst/>
          </a:prstGeom>
        </p:spPr>
        <p:txBody>
          <a:bodyPr wrap="none">
            <a:spAutoFit/>
          </a:bodyPr>
          <a:lstStyle/>
          <a:p>
            <a:r>
              <a:rPr lang="en-US" altLang="zh-CN" sz="2500" b="1" dirty="0">
                <a:solidFill>
                  <a:srgbClr val="C0AFCE"/>
                </a:solidFill>
              </a:rPr>
              <a:t>developing</a:t>
            </a:r>
            <a:endParaRPr lang="en-US" altLang="zh-CN" sz="2500" b="1" dirty="0">
              <a:solidFill>
                <a:srgbClr val="C0AFCE"/>
              </a:solidFill>
            </a:endParaRPr>
          </a:p>
        </p:txBody>
      </p:sp>
      <p:sp>
        <p:nvSpPr>
          <p:cNvPr id="11" name="矩形 10"/>
          <p:cNvSpPr/>
          <p:nvPr/>
        </p:nvSpPr>
        <p:spPr>
          <a:xfrm>
            <a:off x="2420020" y="2335044"/>
            <a:ext cx="1127760" cy="475615"/>
          </a:xfrm>
          <a:prstGeom prst="rect">
            <a:avLst/>
          </a:prstGeom>
        </p:spPr>
        <p:txBody>
          <a:bodyPr wrap="none">
            <a:spAutoFit/>
          </a:bodyPr>
          <a:lstStyle/>
          <a:p>
            <a:r>
              <a:rPr lang="en-US" altLang="zh-CN" sz="2500" dirty="0">
                <a:solidFill>
                  <a:srgbClr val="FF0000"/>
                </a:solidFill>
              </a:rPr>
              <a:t> </a:t>
            </a:r>
            <a:r>
              <a:rPr lang="en-US" altLang="zh-CN" sz="2500" b="1" dirty="0">
                <a:solidFill>
                  <a:srgbClr val="C0AFCE"/>
                </a:solidFill>
              </a:rPr>
              <a:t>efforts</a:t>
            </a:r>
            <a:r>
              <a:rPr lang="en-US" altLang="zh-CN" sz="2500" dirty="0">
                <a:solidFill>
                  <a:srgbClr val="FF0000"/>
                </a:solidFill>
              </a:rPr>
              <a:t> </a:t>
            </a:r>
            <a:endParaRPr lang="zh-CN" altLang="en-US" sz="2500" dirty="0">
              <a:solidFill>
                <a:srgbClr val="FF0000"/>
              </a:solidFill>
            </a:endParaRPr>
          </a:p>
        </p:txBody>
      </p:sp>
      <p:sp>
        <p:nvSpPr>
          <p:cNvPr id="12" name="矩形 11"/>
          <p:cNvSpPr/>
          <p:nvPr/>
        </p:nvSpPr>
        <p:spPr>
          <a:xfrm>
            <a:off x="1266240" y="5791428"/>
            <a:ext cx="726440" cy="475615"/>
          </a:xfrm>
          <a:prstGeom prst="rect">
            <a:avLst/>
          </a:prstGeom>
        </p:spPr>
        <p:txBody>
          <a:bodyPr wrap="none">
            <a:spAutoFit/>
          </a:bodyPr>
          <a:lstStyle/>
          <a:p>
            <a:r>
              <a:rPr lang="en-US" altLang="zh-CN" sz="2500" b="1" dirty="0">
                <a:solidFill>
                  <a:srgbClr val="C0AFCE"/>
                </a:solidFill>
              </a:rPr>
              <a:t>that</a:t>
            </a:r>
            <a:endParaRPr lang="en-US" altLang="zh-CN" sz="2500" b="1" dirty="0">
              <a:solidFill>
                <a:srgbClr val="C0AFCE"/>
              </a:solidFill>
            </a:endParaRPr>
          </a:p>
        </p:txBody>
      </p:sp>
      <p:sp>
        <p:nvSpPr>
          <p:cNvPr id="13" name="矩形 12"/>
          <p:cNvSpPr/>
          <p:nvPr/>
        </p:nvSpPr>
        <p:spPr>
          <a:xfrm>
            <a:off x="6666840" y="2691826"/>
            <a:ext cx="1430655" cy="475615"/>
          </a:xfrm>
          <a:prstGeom prst="rect">
            <a:avLst/>
          </a:prstGeom>
        </p:spPr>
        <p:txBody>
          <a:bodyPr wrap="none">
            <a:spAutoFit/>
          </a:bodyPr>
          <a:lstStyle/>
          <a:p>
            <a:r>
              <a:rPr lang="en-US" altLang="zh-CN" sz="2500" b="1" dirty="0">
                <a:solidFill>
                  <a:srgbClr val="C0AFCE"/>
                </a:solidFill>
              </a:rPr>
              <a:t>ourselves</a:t>
            </a:r>
            <a:endParaRPr lang="en-US" altLang="zh-CN" sz="2500" b="1" dirty="0">
              <a:solidFill>
                <a:srgbClr val="C0AFCE"/>
              </a:solidFill>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98E81226E9538F309FF29980E170B615"/>
          <p:cNvPicPr>
            <a:picLocks noChangeAspect="1"/>
          </p:cNvPicPr>
          <p:nvPr/>
        </p:nvPicPr>
        <p:blipFill>
          <a:blip r:embed="rId1"/>
          <a:stretch>
            <a:fillRect/>
          </a:stretch>
        </p:blipFill>
        <p:spPr>
          <a:xfrm>
            <a:off x="154305" y="109220"/>
            <a:ext cx="12230735" cy="6915785"/>
          </a:xfrm>
          <a:prstGeom prst="rect">
            <a:avLst/>
          </a:prstGeom>
        </p:spPr>
      </p:pic>
      <p:sp>
        <p:nvSpPr>
          <p:cNvPr id="4" name="矩形 3"/>
          <p:cNvSpPr/>
          <p:nvPr/>
        </p:nvSpPr>
        <p:spPr>
          <a:xfrm>
            <a:off x="1108710" y="808990"/>
            <a:ext cx="10321290" cy="5586145"/>
          </a:xfrm>
          <a:prstGeom prst="rect">
            <a:avLst/>
          </a:prstGeom>
        </p:spPr>
        <p:txBody>
          <a:bodyPr wrap="square">
            <a:spAutoFit/>
          </a:bodyPr>
          <a:lstStyle/>
          <a:p>
            <a:r>
              <a:rPr lang="en-US" altLang="zh-CN" sz="2550" dirty="0" smtClean="0"/>
              <a:t>Dear schoolmates</a:t>
            </a:r>
            <a:r>
              <a:rPr lang="en-US" altLang="zh-CN" sz="2550" dirty="0"/>
              <a:t>,      </a:t>
            </a:r>
            <a:endParaRPr lang="en-US" altLang="zh-CN" sz="2550" dirty="0"/>
          </a:p>
          <a:p>
            <a:r>
              <a:rPr lang="en-US" altLang="zh-CN" sz="2550" dirty="0" smtClean="0"/>
              <a:t>    Over </a:t>
            </a:r>
            <a:r>
              <a:rPr lang="en-US" altLang="zh-CN" sz="2550" dirty="0"/>
              <a:t>the past </a:t>
            </a:r>
            <a:r>
              <a:rPr lang="en-US" altLang="zh-CN" sz="2550" dirty="0" smtClean="0"/>
              <a:t>few months</a:t>
            </a:r>
            <a:r>
              <a:rPr lang="en-US" altLang="zh-CN" sz="2550" dirty="0"/>
              <a:t>, </a:t>
            </a:r>
            <a:r>
              <a:rPr lang="en-US" altLang="zh-CN" sz="2550" dirty="0" smtClean="0"/>
              <a:t>the COVID-19 has </a:t>
            </a:r>
            <a:r>
              <a:rPr lang="en-US" altLang="zh-CN" sz="2550" b="1" dirty="0">
                <a:solidFill>
                  <a:srgbClr val="AE97C0"/>
                </a:solidFill>
              </a:rPr>
              <a:t>made its way</a:t>
            </a:r>
            <a:r>
              <a:rPr lang="en-US" altLang="zh-CN" sz="2550" b="1" dirty="0">
                <a:solidFill>
                  <a:srgbClr val="FF0000"/>
                </a:solidFill>
              </a:rPr>
              <a:t> </a:t>
            </a:r>
            <a:r>
              <a:rPr lang="en-US" altLang="zh-CN" sz="2550" dirty="0"/>
              <a:t>around </a:t>
            </a:r>
            <a:r>
              <a:rPr lang="en-US" altLang="zh-CN" sz="2550" dirty="0" smtClean="0"/>
              <a:t>China, even spreading all over the world. It </a:t>
            </a:r>
            <a:r>
              <a:rPr lang="en-US" altLang="zh-CN" sz="2550" b="1" dirty="0">
                <a:solidFill>
                  <a:srgbClr val="AE97C0"/>
                </a:solidFill>
              </a:rPr>
              <a:t>has a strong impact on</a:t>
            </a:r>
            <a:r>
              <a:rPr lang="en-US" altLang="zh-CN" sz="2550" b="1" dirty="0">
                <a:solidFill>
                  <a:srgbClr val="FF0000"/>
                </a:solidFill>
              </a:rPr>
              <a:t> </a:t>
            </a:r>
            <a:r>
              <a:rPr lang="en-US" altLang="zh-CN" sz="2550" dirty="0"/>
              <a:t>our life and study. </a:t>
            </a:r>
            <a:r>
              <a:rPr lang="en-US" altLang="zh-CN" sz="2550" b="1" dirty="0">
                <a:solidFill>
                  <a:srgbClr val="AE97C0"/>
                </a:solidFill>
              </a:rPr>
              <a:t>Faced with </a:t>
            </a:r>
            <a:r>
              <a:rPr lang="en-US" altLang="zh-CN" sz="2550" b="1" dirty="0" smtClean="0">
                <a:solidFill>
                  <a:srgbClr val="AE97C0"/>
                </a:solidFill>
              </a:rPr>
              <a:t>such </a:t>
            </a:r>
            <a:r>
              <a:rPr lang="en-US" altLang="zh-CN" sz="2550" b="1" dirty="0">
                <a:solidFill>
                  <a:srgbClr val="AE97C0"/>
                </a:solidFill>
              </a:rPr>
              <a:t>crisis</a:t>
            </a:r>
            <a:r>
              <a:rPr lang="en-US" altLang="zh-CN" sz="2550" dirty="0"/>
              <a:t>, we </a:t>
            </a:r>
            <a:r>
              <a:rPr lang="en-US" altLang="zh-CN" sz="2550" dirty="0" smtClean="0"/>
              <a:t>should </a:t>
            </a:r>
            <a:r>
              <a:rPr lang="en-US" altLang="zh-CN" sz="2550" dirty="0"/>
              <a:t>respond </a:t>
            </a:r>
            <a:r>
              <a:rPr lang="en-US" altLang="zh-CN" sz="2550" dirty="0" smtClean="0"/>
              <a:t>actively to ease </a:t>
            </a:r>
            <a:r>
              <a:rPr lang="en-US" altLang="zh-CN" sz="2550" dirty="0"/>
              <a:t>the serious </a:t>
            </a:r>
            <a:r>
              <a:rPr lang="en-US" altLang="zh-CN" sz="2550" dirty="0" smtClean="0"/>
              <a:t>condition. So </a:t>
            </a:r>
            <a:r>
              <a:rPr lang="en-US" altLang="zh-CN" sz="2550" dirty="0"/>
              <a:t>a</a:t>
            </a:r>
            <a:r>
              <a:rPr lang="en-US" altLang="zh-CN" sz="2550" dirty="0" smtClean="0"/>
              <a:t>ll </a:t>
            </a:r>
            <a:r>
              <a:rPr lang="en-US" altLang="zh-CN" sz="2550" dirty="0"/>
              <a:t>students had better do as follows</a:t>
            </a:r>
            <a:r>
              <a:rPr lang="en-US" altLang="zh-CN" sz="2550" dirty="0" smtClean="0"/>
              <a:t>. </a:t>
            </a:r>
            <a:endParaRPr lang="en-US" altLang="zh-CN" sz="2550" dirty="0" smtClean="0"/>
          </a:p>
          <a:p>
            <a:r>
              <a:rPr lang="en-US" altLang="zh-CN" sz="2550" dirty="0"/>
              <a:t> </a:t>
            </a:r>
            <a:r>
              <a:rPr lang="en-US" altLang="zh-CN" sz="2550" dirty="0" smtClean="0"/>
              <a:t>   First of all, </a:t>
            </a:r>
            <a:r>
              <a:rPr lang="en-US" altLang="zh-CN" sz="2550" dirty="0"/>
              <a:t>stay at home and don’t go out unless necessary, </a:t>
            </a:r>
            <a:r>
              <a:rPr lang="en-US" altLang="zh-CN" sz="2550" b="1" dirty="0">
                <a:solidFill>
                  <a:srgbClr val="AE97C0"/>
                </a:solidFill>
              </a:rPr>
              <a:t>which is beneficial to </a:t>
            </a:r>
            <a:r>
              <a:rPr lang="en-US" altLang="zh-CN" sz="2550" dirty="0" smtClean="0"/>
              <a:t>ourselves </a:t>
            </a:r>
            <a:r>
              <a:rPr lang="en-US" altLang="zh-CN" sz="2550" dirty="0"/>
              <a:t>and others. Second, do wear protective masks outdoors and wash hands as often as </a:t>
            </a:r>
            <a:r>
              <a:rPr lang="en-US" altLang="zh-CN" sz="2550" dirty="0" smtClean="0"/>
              <a:t>possible, </a:t>
            </a:r>
            <a:r>
              <a:rPr lang="en-US" altLang="zh-CN" sz="2550" b="1" dirty="0">
                <a:solidFill>
                  <a:srgbClr val="AE97C0"/>
                </a:solidFill>
              </a:rPr>
              <a:t>which can</a:t>
            </a:r>
            <a:r>
              <a:rPr lang="en-US" altLang="zh-CN" sz="2550" b="1" dirty="0">
                <a:solidFill>
                  <a:srgbClr val="FF0000"/>
                </a:solidFill>
              </a:rPr>
              <a:t> </a:t>
            </a:r>
            <a:r>
              <a:rPr lang="en-US" altLang="zh-CN" sz="2550" dirty="0"/>
              <a:t>reduce the risk of </a:t>
            </a:r>
            <a:r>
              <a:rPr lang="en-US" altLang="zh-CN" sz="2550" dirty="0" smtClean="0"/>
              <a:t>being infected. </a:t>
            </a:r>
            <a:r>
              <a:rPr lang="en-US" altLang="zh-CN" sz="2550" b="1" dirty="0">
                <a:solidFill>
                  <a:srgbClr val="AE97C0"/>
                </a:solidFill>
              </a:rPr>
              <a:t>Most importantly</a:t>
            </a:r>
            <a:r>
              <a:rPr lang="en-US" altLang="zh-CN" sz="2550" dirty="0" smtClean="0"/>
              <a:t>, everyone </a:t>
            </a:r>
            <a:r>
              <a:rPr lang="en-US" altLang="zh-CN" sz="2550" dirty="0"/>
              <a:t>ought to </a:t>
            </a:r>
            <a:r>
              <a:rPr lang="en-US" altLang="zh-CN" sz="2550" b="1" dirty="0">
                <a:solidFill>
                  <a:srgbClr val="AE97C0"/>
                </a:solidFill>
              </a:rPr>
              <a:t>have a positive attitude towards</a:t>
            </a:r>
            <a:r>
              <a:rPr lang="en-US" altLang="zh-CN" sz="2550" b="1" dirty="0">
                <a:solidFill>
                  <a:srgbClr val="FF0000"/>
                </a:solidFill>
              </a:rPr>
              <a:t> </a:t>
            </a:r>
            <a:r>
              <a:rPr lang="en-US" altLang="zh-CN" sz="2550" dirty="0"/>
              <a:t>the </a:t>
            </a:r>
            <a:r>
              <a:rPr lang="en-US" altLang="zh-CN" sz="2550" dirty="0" smtClean="0"/>
              <a:t>fight </a:t>
            </a:r>
            <a:r>
              <a:rPr lang="en-US" altLang="zh-CN" sz="2550" dirty="0"/>
              <a:t>against the disease</a:t>
            </a:r>
            <a:r>
              <a:rPr lang="en-US" altLang="zh-CN" sz="2550" dirty="0" smtClean="0"/>
              <a:t>. </a:t>
            </a:r>
            <a:endParaRPr lang="en-US" altLang="zh-CN" sz="2550" dirty="0" smtClean="0"/>
          </a:p>
          <a:p>
            <a:r>
              <a:rPr lang="en-US" altLang="zh-CN" sz="2550" dirty="0"/>
              <a:t> </a:t>
            </a:r>
            <a:r>
              <a:rPr lang="en-US" altLang="zh-CN" sz="2550" dirty="0" smtClean="0"/>
              <a:t>   </a:t>
            </a:r>
            <a:r>
              <a:rPr lang="en-US" altLang="zh-CN" sz="2550" dirty="0"/>
              <a:t>My dear friends, there may be a long way to go for us. </a:t>
            </a:r>
            <a:r>
              <a:rPr lang="en-US" altLang="zh-CN" sz="2550" b="1" dirty="0">
                <a:solidFill>
                  <a:srgbClr val="AE97C0"/>
                </a:solidFill>
              </a:rPr>
              <a:t>Let's</a:t>
            </a:r>
            <a:r>
              <a:rPr lang="en-US" altLang="zh-CN" sz="2550" dirty="0"/>
              <a:t> work hand in hand to overcome anxiety and do some bits. </a:t>
            </a:r>
            <a:r>
              <a:rPr lang="en-US" altLang="zh-CN" sz="2550" dirty="0" smtClean="0"/>
              <a:t>And we </a:t>
            </a:r>
            <a:r>
              <a:rPr lang="en-US" altLang="zh-CN" sz="2550" b="1" dirty="0">
                <a:solidFill>
                  <a:srgbClr val="AE97C0"/>
                </a:solidFill>
              </a:rPr>
              <a:t>have faith in </a:t>
            </a:r>
            <a:r>
              <a:rPr lang="en-US" altLang="zh-CN" sz="2550" dirty="0"/>
              <a:t>the fact that </a:t>
            </a:r>
            <a:r>
              <a:rPr lang="en-US" altLang="zh-CN" sz="2550" dirty="0" smtClean="0"/>
              <a:t>we </a:t>
            </a:r>
            <a:r>
              <a:rPr lang="en-US" altLang="zh-CN" sz="2550" dirty="0"/>
              <a:t>will win </a:t>
            </a:r>
            <a:r>
              <a:rPr lang="en-US" altLang="zh-CN" sz="2550" dirty="0" smtClean="0"/>
              <a:t>soon.</a:t>
            </a:r>
            <a:endParaRPr lang="en-US" altLang="zh-CN" sz="2550" dirty="0" smtClean="0"/>
          </a:p>
          <a:p>
            <a:pPr algn="r"/>
            <a:r>
              <a:rPr lang="en-US" altLang="zh-CN" sz="2550" smtClean="0"/>
              <a:t>Students</a:t>
            </a:r>
            <a:r>
              <a:rPr lang="en-US" altLang="zh-CN" sz="2550" dirty="0"/>
              <a:t>’ </a:t>
            </a:r>
            <a:r>
              <a:rPr lang="en-US" altLang="zh-CN" sz="2550" dirty="0" smtClean="0"/>
              <a:t>Union</a:t>
            </a:r>
            <a:endParaRPr lang="zh-CN" altLang="en-US" sz="2200" dirty="0"/>
          </a:p>
        </p:txBody>
      </p:sp>
      <p:sp>
        <p:nvSpPr>
          <p:cNvPr id="3" name="TextBox 2"/>
          <p:cNvSpPr txBox="1"/>
          <p:nvPr/>
        </p:nvSpPr>
        <p:spPr>
          <a:xfrm>
            <a:off x="4218940" y="109220"/>
            <a:ext cx="4356735"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Writing Sample</a:t>
            </a:r>
            <a:endParaRPr lang="zh-CN" altLang="en-US" sz="3200" b="1" dirty="0">
              <a:latin typeface="MV Boli" panose="02000500030200090000" charset="0"/>
              <a:cs typeface="MV Boli" panose="02000500030200090000"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3"/>
          <p:cNvPicPr>
            <a:picLocks noChangeAspect="1" noChangeArrowheads="1"/>
          </p:cNvPicPr>
          <p:nvPr/>
        </p:nvPicPr>
        <p:blipFill>
          <a:blip r:embed="rId1">
            <a:extLst>
              <a:ext uri="{28A0092B-C50C-407E-A947-70E740481C1C}">
                <a14:useLocalDpi xmlns:a14="http://schemas.microsoft.com/office/drawing/2010/main" val="0"/>
              </a:ext>
            </a:extLst>
          </a:blip>
          <a:srcRect l="15273" t="33472"/>
          <a:stretch>
            <a:fillRect/>
          </a:stretch>
        </p:blipFill>
        <p:spPr bwMode="auto">
          <a:xfrm>
            <a:off x="0" y="0"/>
            <a:ext cx="955198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文本框 2"/>
          <p:cNvSpPr txBox="1">
            <a:spLocks noChangeArrowheads="1"/>
          </p:cNvSpPr>
          <p:nvPr/>
        </p:nvSpPr>
        <p:spPr bwMode="auto">
          <a:xfrm>
            <a:off x="6883400" y="4106863"/>
            <a:ext cx="3784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6000" dirty="0">
                <a:solidFill>
                  <a:srgbClr val="C0AFCE"/>
                </a:solidFill>
                <a:latin typeface="Impact" panose="020B0806030902050204" pitchFamily="34" charset="0"/>
              </a:rPr>
              <a:t>THANK </a:t>
            </a:r>
            <a:r>
              <a:rPr lang="en-US" altLang="zh-CN" sz="6000" dirty="0" smtClean="0">
                <a:solidFill>
                  <a:srgbClr val="C0AFCE"/>
                </a:solidFill>
                <a:latin typeface="Impact" panose="020B0806030902050204" pitchFamily="34" charset="0"/>
              </a:rPr>
              <a:t>YOU</a:t>
            </a:r>
            <a:endParaRPr lang="en-US" altLang="zh-CN" sz="6000" dirty="0" smtClean="0">
              <a:solidFill>
                <a:srgbClr val="C0AFCE"/>
              </a:solidFill>
              <a:latin typeface="Impact" panose="020B0806030902050204" pitchFamily="34" charset="0"/>
            </a:endParaRPr>
          </a:p>
          <a:p>
            <a:pPr algn="dist" eaLnBrk="1" hangingPunct="1"/>
            <a:r>
              <a:rPr lang="en-US" altLang="zh-CN" sz="2400" dirty="0" smtClean="0">
                <a:solidFill>
                  <a:srgbClr val="C0AFCE"/>
                </a:solidFill>
                <a:latin typeface="Impact" panose="020B0806030902050204" pitchFamily="34" charset="0"/>
              </a:rPr>
              <a:t>——Designed </a:t>
            </a:r>
            <a:r>
              <a:rPr lang="en-US" altLang="zh-CN" sz="2400" smtClean="0">
                <a:solidFill>
                  <a:srgbClr val="C0AFCE"/>
                </a:solidFill>
                <a:latin typeface="Impact" panose="020B0806030902050204" pitchFamily="34" charset="0"/>
              </a:rPr>
              <a:t>by Silva</a:t>
            </a:r>
            <a:endParaRPr lang="zh-CN" altLang="en-US" sz="2400" dirty="0">
              <a:solidFill>
                <a:srgbClr val="C0AFCE"/>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0" y="0"/>
            <a:ext cx="6093460" cy="291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829300" y="513080"/>
            <a:ext cx="5701665" cy="922020"/>
          </a:xfrm>
          <a:prstGeom prst="rect">
            <a:avLst/>
          </a:prstGeom>
          <a:noFill/>
        </p:spPr>
        <p:txBody>
          <a:bodyPr wrap="square" rtlCol="0">
            <a:spAutoFit/>
          </a:bodyPr>
          <a:lstStyle/>
          <a:p>
            <a:r>
              <a:rPr lang="en-US" altLang="zh-CN" sz="5400" b="1" dirty="0">
                <a:solidFill>
                  <a:srgbClr val="C0AFCE"/>
                </a:solidFill>
                <a:latin typeface="MV Boli" panose="02000500030200090000" charset="0"/>
                <a:cs typeface="MV Boli" panose="02000500030200090000" charset="0"/>
              </a:rPr>
              <a:t>An Appeal letter</a:t>
            </a:r>
            <a:endParaRPr lang="en-US" altLang="zh-CN" sz="5400" b="1" dirty="0">
              <a:solidFill>
                <a:srgbClr val="C0AFCE"/>
              </a:solidFill>
              <a:latin typeface="MV Boli" panose="02000500030200090000" charset="0"/>
              <a:cs typeface="MV Boli" panose="02000500030200090000"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845" y="1585595"/>
            <a:ext cx="7416800" cy="5146675"/>
          </a:xfrm>
          <a:prstGeom prst="rect">
            <a:avLst/>
          </a:prstGeom>
        </p:spPr>
      </p:pic>
      <p:sp>
        <p:nvSpPr>
          <p:cNvPr id="5" name="TextBox 4"/>
          <p:cNvSpPr txBox="1"/>
          <p:nvPr/>
        </p:nvSpPr>
        <p:spPr>
          <a:xfrm>
            <a:off x="457200" y="5530424"/>
            <a:ext cx="3529013" cy="830997"/>
          </a:xfrm>
          <a:prstGeom prst="rect">
            <a:avLst/>
          </a:prstGeom>
          <a:noFill/>
        </p:spPr>
        <p:txBody>
          <a:bodyPr wrap="square" rtlCol="0">
            <a:spAutoFit/>
          </a:bodyPr>
          <a:lstStyle/>
          <a:p>
            <a:r>
              <a:rPr lang="zh-CN" altLang="en-US" sz="2400" b="1" dirty="0">
                <a:solidFill>
                  <a:srgbClr val="0070C0"/>
                </a:solidFill>
              </a:rPr>
              <a:t>台州</a:t>
            </a:r>
            <a:r>
              <a:rPr lang="zh-CN" altLang="en-US" sz="2400" b="1" dirty="0" smtClean="0">
                <a:solidFill>
                  <a:srgbClr val="0070C0"/>
                </a:solidFill>
              </a:rPr>
              <a:t>市第一中学   周  媚</a:t>
            </a:r>
            <a:endParaRPr lang="en-US" altLang="zh-CN" sz="2400" b="1" dirty="0" smtClean="0">
              <a:solidFill>
                <a:srgbClr val="0070C0"/>
              </a:solidFill>
            </a:endParaRPr>
          </a:p>
          <a:p>
            <a:r>
              <a:rPr lang="zh-CN" altLang="en-US" sz="2400" b="1" dirty="0">
                <a:solidFill>
                  <a:srgbClr val="0070C0"/>
                </a:solidFill>
              </a:rPr>
              <a:t>台州市第一</a:t>
            </a:r>
            <a:r>
              <a:rPr lang="zh-CN" altLang="en-US" sz="2400" b="1" dirty="0" smtClean="0">
                <a:solidFill>
                  <a:srgbClr val="0070C0"/>
                </a:solidFill>
              </a:rPr>
              <a:t>中学  陈泓静</a:t>
            </a:r>
            <a:endParaRPr lang="zh-CN" alt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561685" y="2345655"/>
            <a:ext cx="10141529" cy="4469801"/>
          </a:xfrm>
          <a:prstGeom prst="rect">
            <a:avLst/>
          </a:prstGeom>
        </p:spPr>
      </p:pic>
      <p:pic>
        <p:nvPicPr>
          <p:cNvPr id="4111" name="图片 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52733" r="55821" b="12054"/>
          <a:stretch>
            <a:fillRect/>
          </a:stretch>
        </p:blipFill>
        <p:spPr bwMode="auto">
          <a:xfrm>
            <a:off x="7942263"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6860" y="165735"/>
            <a:ext cx="8981440" cy="1999615"/>
          </a:xfrm>
          <a:prstGeom prst="rect">
            <a:avLst/>
          </a:prstGeom>
        </p:spPr>
        <p:txBody>
          <a:bodyPr wrap="square">
            <a:spAutoFit/>
          </a:bodyPr>
          <a:lstStyle/>
          <a:p>
            <a:r>
              <a:rPr lang="zh-CN" altLang="en-US" sz="2400" dirty="0" smtClean="0">
                <a:latin typeface="楷体" panose="02010609060101010101" charset="-122"/>
                <a:ea typeface="楷体" panose="02010609060101010101" charset="-122"/>
                <a:cs typeface="楷体" panose="02010609060101010101" charset="-122"/>
              </a:rPr>
              <a:t>    假定</a:t>
            </a:r>
            <a:r>
              <a:rPr lang="zh-CN" altLang="en-US" sz="2400" dirty="0">
                <a:latin typeface="楷体" panose="02010609060101010101" charset="-122"/>
                <a:ea typeface="楷体" panose="02010609060101010101" charset="-122"/>
                <a:cs typeface="楷体" panose="02010609060101010101" charset="-122"/>
              </a:rPr>
              <a:t>你是</a:t>
            </a:r>
            <a:r>
              <a:rPr lang="zh-CN" altLang="en-US" sz="2400" b="1" dirty="0">
                <a:solidFill>
                  <a:srgbClr val="0070C0"/>
                </a:solidFill>
                <a:latin typeface="楷体" panose="02010609060101010101" charset="-122"/>
                <a:ea typeface="楷体" panose="02010609060101010101" charset="-122"/>
                <a:cs typeface="楷体" panose="02010609060101010101" charset="-122"/>
              </a:rPr>
              <a:t>学生会</a:t>
            </a:r>
            <a:r>
              <a:rPr lang="zh-CN" altLang="en-US" sz="2400" dirty="0">
                <a:latin typeface="楷体" panose="02010609060101010101" charset="-122"/>
                <a:ea typeface="楷体" panose="02010609060101010101" charset="-122"/>
                <a:cs typeface="楷体" panose="02010609060101010101" charset="-122"/>
              </a:rPr>
              <a:t>主席</a:t>
            </a:r>
            <a:r>
              <a:rPr lang="zh-CN" altLang="en-US" sz="2400" dirty="0" smtClean="0">
                <a:latin typeface="楷体" panose="02010609060101010101" charset="-122"/>
                <a:ea typeface="楷体" panose="02010609060101010101" charset="-122"/>
                <a:cs typeface="楷体" panose="02010609060101010101" charset="-122"/>
              </a:rPr>
              <a:t>李华，当前</a:t>
            </a:r>
            <a:r>
              <a:rPr lang="zh-CN" altLang="en-US" sz="2400" dirty="0">
                <a:latin typeface="楷体" panose="02010609060101010101" charset="-122"/>
                <a:ea typeface="楷体" panose="02010609060101010101" charset="-122"/>
                <a:cs typeface="楷体" panose="02010609060101010101" charset="-122"/>
              </a:rPr>
              <a:t>新型</a:t>
            </a:r>
            <a:r>
              <a:rPr lang="zh-CN" altLang="en-US" sz="2400" dirty="0" smtClean="0">
                <a:latin typeface="楷体" panose="02010609060101010101" charset="-122"/>
                <a:ea typeface="楷体" panose="02010609060101010101" charset="-122"/>
                <a:cs typeface="楷体" panose="02010609060101010101" charset="-122"/>
              </a:rPr>
              <a:t>冠</a:t>
            </a:r>
            <a:r>
              <a:rPr lang="zh-CN" altLang="en-US" sz="2400" dirty="0">
                <a:latin typeface="楷体" panose="02010609060101010101" charset="-122"/>
                <a:ea typeface="楷体" panose="02010609060101010101" charset="-122"/>
                <a:cs typeface="楷体" panose="02010609060101010101" charset="-122"/>
              </a:rPr>
              <a:t>状病毒肆虐</a:t>
            </a:r>
            <a:r>
              <a:rPr lang="zh-CN" altLang="en-US" sz="2400" dirty="0" smtClean="0">
                <a:latin typeface="楷体" panose="02010609060101010101" charset="-122"/>
                <a:ea typeface="楷体" panose="02010609060101010101" charset="-122"/>
                <a:cs typeface="楷体" panose="02010609060101010101" charset="-122"/>
              </a:rPr>
              <a:t>，疫情蔓延全</a:t>
            </a:r>
            <a:r>
              <a:rPr lang="zh-CN" altLang="en-US" sz="2400" dirty="0">
                <a:latin typeface="楷体" panose="02010609060101010101" charset="-122"/>
                <a:ea typeface="楷体" panose="02010609060101010101" charset="-122"/>
                <a:cs typeface="楷体" panose="02010609060101010101" charset="-122"/>
              </a:rPr>
              <a:t>国</a:t>
            </a:r>
            <a:r>
              <a:rPr lang="zh-CN" altLang="en-US" sz="2400" dirty="0" smtClean="0">
                <a:latin typeface="楷体" panose="02010609060101010101" charset="-122"/>
                <a:ea typeface="楷体" panose="02010609060101010101" charset="-122"/>
                <a:cs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甚至波及全球，对我们的学习生活造成很大影响。</a:t>
            </a:r>
            <a:r>
              <a:rPr lang="zh-CN" altLang="en-US" sz="2400" dirty="0" smtClean="0">
                <a:latin typeface="楷体" panose="02010609060101010101" charset="-122"/>
                <a:ea typeface="楷体" panose="02010609060101010101" charset="-122"/>
                <a:cs typeface="楷体" panose="02010609060101010101" charset="-122"/>
              </a:rPr>
              <a:t>请</a:t>
            </a:r>
            <a:r>
              <a:rPr lang="zh-CN" altLang="en-US" sz="2400" dirty="0">
                <a:latin typeface="楷体" panose="02010609060101010101" charset="-122"/>
                <a:ea typeface="楷体" panose="02010609060101010101" charset="-122"/>
                <a:cs typeface="楷体" panose="02010609060101010101" charset="-122"/>
              </a:rPr>
              <a:t>你围绕 “</a:t>
            </a:r>
            <a:r>
              <a:rPr lang="zh-CN" altLang="en-US" sz="2400" b="1" dirty="0">
                <a:solidFill>
                  <a:srgbClr val="0070C0"/>
                </a:solidFill>
                <a:latin typeface="楷体" panose="02010609060101010101" charset="-122"/>
                <a:ea typeface="楷体" panose="02010609060101010101" charset="-122"/>
                <a:cs typeface="楷体" panose="02010609060101010101" charset="-122"/>
              </a:rPr>
              <a:t>从</a:t>
            </a:r>
            <a:r>
              <a:rPr lang="zh-CN" altLang="en-US" sz="2400" b="1" dirty="0">
                <a:solidFill>
                  <a:srgbClr val="C00000"/>
                </a:solidFill>
                <a:latin typeface="楷体" panose="02010609060101010101" charset="-122"/>
                <a:ea typeface="楷体" panose="02010609060101010101" charset="-122"/>
                <a:cs typeface="楷体" panose="02010609060101010101" charset="-122"/>
              </a:rPr>
              <a:t>小事</a:t>
            </a:r>
            <a:r>
              <a:rPr lang="zh-CN" altLang="en-US" sz="2400" b="1" dirty="0">
                <a:solidFill>
                  <a:srgbClr val="0070C0"/>
                </a:solidFill>
                <a:latin typeface="楷体" panose="02010609060101010101" charset="-122"/>
                <a:ea typeface="楷体" panose="02010609060101010101" charset="-122"/>
                <a:cs typeface="楷体" panose="02010609060101010101" charset="-122"/>
              </a:rPr>
              <a:t>做</a:t>
            </a:r>
            <a:r>
              <a:rPr lang="zh-CN" altLang="en-US" sz="2400" b="1" dirty="0" smtClean="0">
                <a:solidFill>
                  <a:srgbClr val="0070C0"/>
                </a:solidFill>
                <a:latin typeface="楷体" panose="02010609060101010101" charset="-122"/>
                <a:ea typeface="楷体" panose="02010609060101010101" charset="-122"/>
                <a:cs typeface="楷体" panose="02010609060101010101" charset="-122"/>
              </a:rPr>
              <a:t>起，共</a:t>
            </a:r>
            <a:r>
              <a:rPr lang="zh-CN" altLang="en-US" sz="2400" b="1" dirty="0">
                <a:solidFill>
                  <a:srgbClr val="0070C0"/>
                </a:solidFill>
                <a:latin typeface="楷体" panose="02010609060101010101" charset="-122"/>
                <a:ea typeface="楷体" panose="02010609060101010101" charset="-122"/>
                <a:cs typeface="楷体" panose="02010609060101010101" charset="-122"/>
              </a:rPr>
              <a:t>战疫情</a:t>
            </a:r>
            <a:r>
              <a:rPr lang="zh-CN" altLang="en-US" sz="2400" dirty="0">
                <a:latin typeface="楷体" panose="02010609060101010101" charset="-122"/>
                <a:ea typeface="楷体" panose="02010609060101010101" charset="-122"/>
                <a:cs typeface="楷体" panose="02010609060101010101" charset="-122"/>
              </a:rPr>
              <a:t>” 这一主题，</a:t>
            </a:r>
            <a:r>
              <a:rPr lang="zh-CN" altLang="en-US" sz="2400" dirty="0" smtClean="0">
                <a:latin typeface="楷体" panose="02010609060101010101" charset="-122"/>
                <a:ea typeface="楷体" panose="02010609060101010101" charset="-122"/>
                <a:cs typeface="楷体" panose="02010609060101010101" charset="-122"/>
              </a:rPr>
              <a:t>给全校</a:t>
            </a:r>
            <a:r>
              <a:rPr lang="zh-CN" altLang="en-US" sz="2400" dirty="0">
                <a:latin typeface="楷体" panose="02010609060101010101" charset="-122"/>
                <a:ea typeface="楷体" panose="02010609060101010101" charset="-122"/>
                <a:cs typeface="楷体" panose="02010609060101010101" charset="-122"/>
              </a:rPr>
              <a:t>学生写一封英文</a:t>
            </a:r>
            <a:r>
              <a:rPr lang="zh-CN" altLang="en-US" sz="2400" b="1" dirty="0">
                <a:solidFill>
                  <a:srgbClr val="C00000"/>
                </a:solidFill>
                <a:latin typeface="楷体" panose="02010609060101010101" charset="-122"/>
                <a:ea typeface="楷体" panose="02010609060101010101" charset="-122"/>
                <a:cs typeface="楷体" panose="02010609060101010101" charset="-122"/>
              </a:rPr>
              <a:t>倡议书</a:t>
            </a:r>
            <a:r>
              <a:rPr lang="zh-CN" altLang="en-US" sz="2400" dirty="0">
                <a:latin typeface="楷体" panose="02010609060101010101" charset="-122"/>
                <a:ea typeface="楷体" panose="02010609060101010101" charset="-122"/>
                <a:cs typeface="楷体" panose="02010609060101010101" charset="-122"/>
              </a:rPr>
              <a:t>。要点如下</a:t>
            </a:r>
            <a:r>
              <a:rPr lang="zh-CN" altLang="en-US" sz="2400" dirty="0" smtClean="0">
                <a:latin typeface="楷体" panose="02010609060101010101" charset="-122"/>
                <a:ea typeface="楷体" panose="02010609060101010101" charset="-122"/>
                <a:cs typeface="楷体" panose="02010609060101010101" charset="-122"/>
              </a:rPr>
              <a:t>：</a:t>
            </a:r>
            <a:endParaRPr lang="en-US" altLang="zh-CN" sz="2400" dirty="0" smtClean="0">
              <a:latin typeface="楷体" panose="02010609060101010101" charset="-122"/>
              <a:ea typeface="楷体" panose="02010609060101010101" charset="-122"/>
              <a:cs typeface="楷体" panose="02010609060101010101" charset="-122"/>
            </a:endParaRPr>
          </a:p>
          <a:p>
            <a:r>
              <a:rPr lang="en-US" altLang="zh-CN" sz="2400" dirty="0" smtClean="0">
                <a:latin typeface="楷体" panose="02010609060101010101" charset="-122"/>
                <a:ea typeface="楷体" panose="02010609060101010101" charset="-122"/>
                <a:cs typeface="楷体" panose="02010609060101010101" charset="-122"/>
              </a:rPr>
              <a:t>1. </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400" dirty="0">
                <a:latin typeface="楷体" panose="02010609060101010101" charset="-122"/>
                <a:ea typeface="楷体" panose="02010609060101010101" charset="-122"/>
                <a:cs typeface="楷体" panose="02010609060101010101" charset="-122"/>
              </a:rPr>
              <a:t>的原因和</a:t>
            </a:r>
            <a:r>
              <a:rPr lang="zh-CN" altLang="en-US" sz="2400" dirty="0" smtClean="0">
                <a:latin typeface="楷体" panose="02010609060101010101" charset="-122"/>
                <a:ea typeface="楷体" panose="02010609060101010101" charset="-122"/>
                <a:cs typeface="楷体" panose="02010609060101010101" charset="-122"/>
              </a:rPr>
              <a:t>目的；</a:t>
            </a:r>
            <a:r>
              <a:rPr lang="en-US" altLang="zh-CN" sz="2400" dirty="0">
                <a:latin typeface="楷体" panose="02010609060101010101" charset="-122"/>
                <a:ea typeface="楷体" panose="02010609060101010101" charset="-122"/>
                <a:cs typeface="楷体" panose="02010609060101010101" charset="-122"/>
              </a:rPr>
              <a:t> </a:t>
            </a:r>
            <a:r>
              <a:rPr lang="en-US" altLang="zh-CN" sz="2400" dirty="0" smtClean="0">
                <a:latin typeface="楷体" panose="02010609060101010101" charset="-122"/>
                <a:ea typeface="楷体" panose="02010609060101010101" charset="-122"/>
                <a:cs typeface="楷体" panose="02010609060101010101" charset="-122"/>
              </a:rPr>
              <a:t>2</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倡议的具体</a:t>
            </a:r>
            <a:r>
              <a:rPr lang="zh-CN" altLang="en-US" sz="2400" dirty="0" smtClean="0">
                <a:latin typeface="楷体" panose="02010609060101010101" charset="-122"/>
                <a:ea typeface="楷体" panose="02010609060101010101" charset="-122"/>
                <a:cs typeface="楷体" panose="02010609060101010101" charset="-122"/>
              </a:rPr>
              <a:t>内容；</a:t>
            </a:r>
            <a:r>
              <a:rPr lang="en-US" altLang="zh-CN" sz="2400" dirty="0" smtClean="0">
                <a:latin typeface="楷体" panose="02010609060101010101" charset="-122"/>
                <a:ea typeface="楷体" panose="02010609060101010101" charset="-122"/>
                <a:cs typeface="楷体" panose="02010609060101010101" charset="-122"/>
              </a:rPr>
              <a:t> 3</a:t>
            </a:r>
            <a:r>
              <a:rPr lang="en-US" altLang="zh-CN" sz="2400" dirty="0">
                <a:latin typeface="楷体" panose="02010609060101010101" charset="-122"/>
                <a:ea typeface="楷体" panose="02010609060101010101" charset="-122"/>
                <a:cs typeface="楷体" panose="02010609060101010101" charset="-122"/>
              </a:rPr>
              <a:t>. </a:t>
            </a:r>
            <a:r>
              <a:rPr lang="zh-CN" altLang="en-US" sz="2400" dirty="0">
                <a:latin typeface="楷体" panose="02010609060101010101" charset="-122"/>
                <a:ea typeface="楷体" panose="02010609060101010101" charset="-122"/>
                <a:cs typeface="楷体" panose="02010609060101010101" charset="-122"/>
              </a:rPr>
              <a:t>发出</a:t>
            </a:r>
            <a:r>
              <a:rPr lang="zh-CN" altLang="en-US" sz="2400" dirty="0" smtClean="0">
                <a:latin typeface="楷体" panose="02010609060101010101" charset="-122"/>
                <a:ea typeface="楷体" panose="02010609060101010101" charset="-122"/>
                <a:cs typeface="楷体" panose="02010609060101010101" charset="-122"/>
              </a:rPr>
              <a:t>倡议</a:t>
            </a:r>
            <a:r>
              <a:rPr lang="zh-CN" altLang="en-US" sz="2800" dirty="0" smtClean="0">
                <a:latin typeface="楷体" panose="02010609060101010101" charset="-122"/>
                <a:ea typeface="楷体" panose="02010609060101010101" charset="-122"/>
                <a:cs typeface="楷体" panose="02010609060101010101" charset="-122"/>
              </a:rPr>
              <a:t>。</a:t>
            </a:r>
            <a:endParaRPr lang="zh-CN" altLang="en-US" sz="2800" dirty="0">
              <a:latin typeface="楷体" panose="02010609060101010101" charset="-122"/>
              <a:ea typeface="楷体" panose="02010609060101010101" charset="-122"/>
              <a:cs typeface="楷体" panose="02010609060101010101" charset="-122"/>
            </a:endParaRPr>
          </a:p>
        </p:txBody>
      </p:sp>
      <p:cxnSp>
        <p:nvCxnSpPr>
          <p:cNvPr id="4" name="直接连接符 3"/>
          <p:cNvCxnSpPr/>
          <p:nvPr/>
        </p:nvCxnSpPr>
        <p:spPr>
          <a:xfrm flipV="1">
            <a:off x="3759488" y="2108198"/>
            <a:ext cx="4745460" cy="35560"/>
          </a:xfrm>
          <a:prstGeom prst="line">
            <a:avLst/>
          </a:prstGeom>
          <a:ln w="28575" cmpd="sng">
            <a:solidFill>
              <a:srgbClr val="7030A0"/>
            </a:solidFill>
            <a:prstDash val="solid"/>
          </a:ln>
        </p:spPr>
        <p:style>
          <a:lnRef idx="3">
            <a:schemeClr val="accent1"/>
          </a:lnRef>
          <a:fillRef idx="0">
            <a:schemeClr val="accent1"/>
          </a:fillRef>
          <a:effectRef idx="2">
            <a:schemeClr val="accent1"/>
          </a:effectRef>
          <a:fontRef idx="minor">
            <a:schemeClr val="tx1"/>
          </a:fontRef>
        </p:style>
      </p:cxnSp>
      <p:cxnSp>
        <p:nvCxnSpPr>
          <p:cNvPr id="19" name="直接箭头连接符 18"/>
          <p:cNvCxnSpPr/>
          <p:nvPr/>
        </p:nvCxnSpPr>
        <p:spPr>
          <a:xfrm>
            <a:off x="7615307" y="1300074"/>
            <a:ext cx="828606" cy="214401"/>
          </a:xfrm>
          <a:prstGeom prst="straightConnector1">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8462084" y="1300074"/>
            <a:ext cx="864096" cy="461665"/>
          </a:xfrm>
          <a:prstGeom prst="rect">
            <a:avLst/>
          </a:prstGeom>
          <a:noFill/>
        </p:spPr>
        <p:txBody>
          <a:bodyPr wrap="square" rtlCol="0">
            <a:spAutoFit/>
          </a:bodyPr>
          <a:lstStyle/>
          <a:p>
            <a:r>
              <a:rPr lang="en-US" altLang="zh-CN" sz="2400" b="1" dirty="0" smtClean="0">
                <a:solidFill>
                  <a:srgbClr val="C00000"/>
                </a:solidFill>
              </a:rPr>
              <a:t>we</a:t>
            </a:r>
            <a:endParaRPr lang="zh-CN" altLang="en-US" sz="2400" b="1" dirty="0">
              <a:solidFill>
                <a:srgbClr val="C00000"/>
              </a:solidFill>
            </a:endParaRPr>
          </a:p>
        </p:txBody>
      </p:sp>
      <p:sp>
        <p:nvSpPr>
          <p:cNvPr id="15" name="TextBox 10"/>
          <p:cNvSpPr txBox="1"/>
          <p:nvPr/>
        </p:nvSpPr>
        <p:spPr>
          <a:xfrm>
            <a:off x="5335602" y="2108198"/>
            <a:ext cx="2808312" cy="460375"/>
          </a:xfrm>
          <a:prstGeom prst="rect">
            <a:avLst/>
          </a:prstGeom>
          <a:noFill/>
        </p:spPr>
        <p:txBody>
          <a:bodyPr wrap="square" rtlCol="0">
            <a:spAutoFit/>
          </a:bodyPr>
          <a:lstStyle/>
          <a:p>
            <a:r>
              <a:rPr lang="zh-CN" altLang="en-US" sz="2400" b="1" dirty="0">
                <a:solidFill>
                  <a:srgbClr val="C00000"/>
                </a:solidFill>
                <a:latin typeface="楷体" panose="02010609060101010101" charset="-122"/>
                <a:ea typeface="楷体" panose="02010609060101010101" charset="-122"/>
              </a:rPr>
              <a:t>现在时、将来时</a:t>
            </a:r>
            <a:endParaRPr lang="zh-CN" altLang="en-US" sz="2400" b="1" dirty="0">
              <a:solidFill>
                <a:srgbClr val="C00000"/>
              </a:solidFill>
              <a:latin typeface="楷体" panose="02010609060101010101" charset="-122"/>
              <a:ea typeface="楷体" panose="02010609060101010101" charset="-122"/>
            </a:endParaRPr>
          </a:p>
        </p:txBody>
      </p:sp>
      <p:cxnSp>
        <p:nvCxnSpPr>
          <p:cNvPr id="17" name="直接箭头连接符 16"/>
          <p:cNvCxnSpPr/>
          <p:nvPr/>
        </p:nvCxnSpPr>
        <p:spPr>
          <a:xfrm flipH="1" flipV="1">
            <a:off x="2227580" y="1350852"/>
            <a:ext cx="3577193" cy="3466472"/>
          </a:xfrm>
          <a:prstGeom prst="straightConnector1">
            <a:avLst/>
          </a:prstGeom>
          <a:ln w="44450">
            <a:tailEnd type="arrow"/>
          </a:ln>
        </p:spPr>
        <p:style>
          <a:lnRef idx="3">
            <a:schemeClr val="accent1"/>
          </a:lnRef>
          <a:fillRef idx="0">
            <a:schemeClr val="accent1"/>
          </a:fillRef>
          <a:effectRef idx="2">
            <a:schemeClr val="accent1"/>
          </a:effectRef>
          <a:fontRef idx="minor">
            <a:schemeClr val="tx1"/>
          </a:fontRef>
        </p:style>
      </p:cxnSp>
      <p:sp>
        <p:nvSpPr>
          <p:cNvPr id="21" name="TextBox 5"/>
          <p:cNvSpPr txBox="1"/>
          <p:nvPr/>
        </p:nvSpPr>
        <p:spPr>
          <a:xfrm>
            <a:off x="1277923" y="2578712"/>
            <a:ext cx="8709040" cy="3970318"/>
          </a:xfrm>
          <a:prstGeom prst="rect">
            <a:avLst/>
          </a:prstGeom>
          <a:noFill/>
        </p:spPr>
        <p:txBody>
          <a:bodyPr wrap="square" rtlCol="0">
            <a:spAutoFit/>
          </a:bodyPr>
          <a:lstStyle/>
          <a:p>
            <a:pPr algn="ctr"/>
            <a:r>
              <a:rPr lang="en-US" altLang="zh-CN" sz="2800" dirty="0" smtClean="0">
                <a:solidFill>
                  <a:srgbClr val="7030A0"/>
                </a:solidFill>
              </a:rPr>
              <a:t>Proposal</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r>
              <a:rPr lang="zh-CN" altLang="en-US" sz="2800" dirty="0" smtClean="0">
                <a:solidFill>
                  <a:srgbClr val="7030A0"/>
                </a:solidFill>
                <a:latin typeface="楷体" panose="02010609060101010101" charset="-122"/>
                <a:ea typeface="楷体" panose="02010609060101010101" charset="-122"/>
                <a:cs typeface="楷体" panose="02010609060101010101" charset="-122"/>
              </a:rPr>
              <a:t>标题可不写</a:t>
            </a:r>
            <a:r>
              <a:rPr lang="en-US" altLang="zh-CN" sz="2800" dirty="0" smtClean="0">
                <a:solidFill>
                  <a:srgbClr val="7030A0"/>
                </a:solidFill>
                <a:latin typeface="楷体" panose="02010609060101010101" charset="-122"/>
                <a:ea typeface="楷体" panose="02010609060101010101" charset="-122"/>
                <a:cs typeface="楷体" panose="02010609060101010101" charset="-122"/>
              </a:rPr>
              <a:t>)</a:t>
            </a:r>
            <a:endParaRPr lang="en-US" altLang="zh-CN" sz="2800" dirty="0" smtClean="0">
              <a:solidFill>
                <a:srgbClr val="7030A0"/>
              </a:solidFill>
            </a:endParaRPr>
          </a:p>
          <a:p>
            <a:r>
              <a:rPr lang="en-US" altLang="zh-CN" sz="2800" dirty="0" smtClean="0"/>
              <a:t>Dear </a:t>
            </a:r>
            <a:r>
              <a:rPr lang="en-US" altLang="zh-CN" sz="2800" dirty="0"/>
              <a:t>fellow </a:t>
            </a:r>
            <a:r>
              <a:rPr lang="en-US" altLang="zh-CN" sz="2800" dirty="0" smtClean="0"/>
              <a:t>students/friends/schoolmates/…,</a:t>
            </a:r>
            <a:endParaRPr lang="en-US" altLang="zh-CN" sz="2800" dirty="0" smtClean="0"/>
          </a:p>
          <a:p>
            <a:r>
              <a:rPr lang="en-US" altLang="zh-CN" sz="2800" dirty="0" smtClean="0"/>
              <a:t>Para 1: writing purpose and present problem</a:t>
            </a:r>
            <a:endParaRPr lang="en-US" altLang="zh-CN" sz="2800" dirty="0" smtClean="0"/>
          </a:p>
          <a:p>
            <a:r>
              <a:rPr lang="en-US" altLang="zh-CN" sz="2800" dirty="0"/>
              <a:t> </a:t>
            </a:r>
            <a:r>
              <a:rPr lang="en-US" altLang="zh-CN" sz="2800" dirty="0" smtClean="0"/>
              <a:t>            </a:t>
            </a:r>
            <a:r>
              <a:rPr lang="en-US" altLang="zh-CN" sz="2800" b="1" dirty="0">
                <a:gradFill>
                  <a:gsLst>
                    <a:gs pos="0">
                      <a:srgbClr val="007BD3"/>
                    </a:gs>
                    <a:gs pos="100000">
                      <a:srgbClr val="034373"/>
                    </a:gs>
                  </a:gsLst>
                  <a:lin scaled="0"/>
                </a:gradFill>
              </a:rPr>
              <a:t>(Why do you want to write it?)</a:t>
            </a:r>
            <a:endParaRPr lang="en-US" altLang="zh-CN" sz="2800" b="1" dirty="0">
              <a:gradFill>
                <a:gsLst>
                  <a:gs pos="0">
                    <a:srgbClr val="007BD3"/>
                  </a:gs>
                  <a:gs pos="100000">
                    <a:srgbClr val="034373"/>
                  </a:gs>
                </a:gsLst>
                <a:lin scaled="0"/>
              </a:gradFill>
            </a:endParaRPr>
          </a:p>
          <a:p>
            <a:r>
              <a:rPr lang="en-US" altLang="zh-CN" sz="2800" dirty="0" smtClean="0"/>
              <a:t>Para 2: specific content and measures</a:t>
            </a:r>
            <a:endParaRPr lang="en-US" altLang="zh-CN" sz="2800" dirty="0" smtClean="0"/>
          </a:p>
          <a:p>
            <a:r>
              <a:rPr lang="en-US" altLang="zh-CN" sz="2800" dirty="0"/>
              <a:t> </a:t>
            </a:r>
            <a:r>
              <a:rPr lang="en-US" altLang="zh-CN" sz="2800" b="1" dirty="0" smtClean="0">
                <a:solidFill>
                  <a:srgbClr val="C00000"/>
                </a:solidFill>
              </a:rPr>
              <a:t>            </a:t>
            </a:r>
            <a:r>
              <a:rPr lang="en-US" altLang="zh-CN" sz="2800" b="1" dirty="0" smtClean="0">
                <a:gradFill>
                  <a:gsLst>
                    <a:gs pos="0">
                      <a:srgbClr val="007BD3"/>
                    </a:gs>
                    <a:gs pos="100000">
                      <a:srgbClr val="034373"/>
                    </a:gs>
                  </a:gsLst>
                  <a:lin scaled="0"/>
                </a:gradFill>
              </a:rPr>
              <a:t>(What </a:t>
            </a:r>
            <a:r>
              <a:rPr lang="en-US" altLang="zh-CN" sz="2800" b="1" dirty="0">
                <a:gradFill>
                  <a:gsLst>
                    <a:gs pos="0">
                      <a:srgbClr val="007BD3"/>
                    </a:gs>
                    <a:gs pos="100000">
                      <a:srgbClr val="034373"/>
                    </a:gs>
                  </a:gsLst>
                  <a:lin scaled="0"/>
                </a:gradFill>
              </a:rPr>
              <a:t>do you </a:t>
            </a:r>
            <a:r>
              <a:rPr lang="en-US" altLang="zh-CN" sz="2800" b="1" dirty="0" smtClean="0">
                <a:gradFill>
                  <a:gsLst>
                    <a:gs pos="0">
                      <a:srgbClr val="007BD3"/>
                    </a:gs>
                    <a:gs pos="100000">
                      <a:srgbClr val="034373"/>
                    </a:gs>
                  </a:gsLst>
                  <a:lin scaled="0"/>
                </a:gradFill>
              </a:rPr>
              <a:t>want to be done and how?)</a:t>
            </a:r>
            <a:endParaRPr lang="en-US" altLang="zh-CN" sz="2800" dirty="0" smtClean="0">
              <a:gradFill>
                <a:gsLst>
                  <a:gs pos="0">
                    <a:srgbClr val="007BD3"/>
                  </a:gs>
                  <a:gs pos="100000">
                    <a:srgbClr val="034373"/>
                  </a:gs>
                </a:gsLst>
                <a:lin scaled="0"/>
              </a:gradFill>
            </a:endParaRPr>
          </a:p>
          <a:p>
            <a:r>
              <a:rPr lang="en-US" altLang="zh-CN" sz="2800" dirty="0" smtClean="0"/>
              <a:t>Para 3: a call to action </a:t>
            </a:r>
            <a:endParaRPr lang="en-US" altLang="zh-CN" sz="2800" dirty="0" smtClean="0"/>
          </a:p>
          <a:p>
            <a:r>
              <a:rPr lang="en-US" altLang="zh-CN" sz="2800" dirty="0"/>
              <a:t> </a:t>
            </a:r>
            <a:r>
              <a:rPr lang="en-US" altLang="zh-CN" sz="2800" dirty="0" smtClean="0"/>
              <a:t>           </a:t>
            </a:r>
            <a:r>
              <a:rPr lang="en-US" altLang="zh-CN" sz="2800" dirty="0" smtClean="0">
                <a:gradFill>
                  <a:gsLst>
                    <a:gs pos="0">
                      <a:srgbClr val="007BD3"/>
                    </a:gs>
                    <a:gs pos="100000">
                      <a:srgbClr val="034373"/>
                    </a:gs>
                  </a:gsLst>
                  <a:lin scaled="0"/>
                </a:gradFill>
              </a:rPr>
              <a:t> </a:t>
            </a:r>
            <a:r>
              <a:rPr lang="en-US" altLang="zh-CN" sz="2800" b="1" dirty="0" smtClean="0">
                <a:gradFill>
                  <a:gsLst>
                    <a:gs pos="0">
                      <a:srgbClr val="007BD3"/>
                    </a:gs>
                    <a:gs pos="100000">
                      <a:srgbClr val="034373"/>
                    </a:gs>
                  </a:gsLst>
                  <a:lin scaled="0"/>
                </a:gradFill>
              </a:rPr>
              <a:t>(what you want the readers to do)</a:t>
            </a:r>
            <a:endParaRPr lang="en-US" altLang="zh-CN" sz="2800" b="1" dirty="0" smtClean="0">
              <a:gradFill>
                <a:gsLst>
                  <a:gs pos="0">
                    <a:srgbClr val="007BD3"/>
                  </a:gs>
                  <a:gs pos="100000">
                    <a:srgbClr val="034373"/>
                  </a:gs>
                </a:gsLst>
                <a:lin scaled="0"/>
              </a:gradFill>
            </a:endParaRPr>
          </a:p>
          <a:p>
            <a:pPr algn="r"/>
            <a:r>
              <a:rPr lang="en-US" altLang="zh-CN" sz="2800" dirty="0" smtClean="0"/>
              <a:t>Students</a:t>
            </a:r>
            <a:r>
              <a:rPr lang="en-US" altLang="zh-CN" sz="2800" dirty="0"/>
              <a:t>’ </a:t>
            </a:r>
            <a:r>
              <a:rPr lang="en-US" altLang="zh-CN" sz="2800" dirty="0" smtClean="0"/>
              <a:t>Union</a:t>
            </a:r>
            <a:endParaRPr lang="en-US" altLang="zh-CN" sz="2400" dirty="0">
              <a:solidFill>
                <a:srgbClr val="7030A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 calcmode="lin" valueType="num">
                                      <p:cBhvr additive="base">
                                        <p:cTn id="44"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barn(inVertical)">
                                      <p:cBhvr>
                                        <p:cTn id="50" dur="500"/>
                                        <p:tgtEl>
                                          <p:spTgt spid="21">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xEl>
                                              <p:pRg st="3" end="3"/>
                                            </p:txEl>
                                          </p:spTgt>
                                        </p:tgtEl>
                                        <p:attrNameLst>
                                          <p:attrName>style.visibility</p:attrName>
                                        </p:attrNameLst>
                                      </p:cBhvr>
                                      <p:to>
                                        <p:strVal val="visible"/>
                                      </p:to>
                                    </p:set>
                                    <p:animEffect transition="in" filter="barn(inVertical)">
                                      <p:cBhvr>
                                        <p:cTn id="53" dur="500"/>
                                        <p:tgtEl>
                                          <p:spTgt spid="21">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1">
                                            <p:txEl>
                                              <p:pRg st="4" end="4"/>
                                            </p:txEl>
                                          </p:spTgt>
                                        </p:tgtEl>
                                        <p:attrNameLst>
                                          <p:attrName>style.visibility</p:attrName>
                                        </p:attrNameLst>
                                      </p:cBhvr>
                                      <p:to>
                                        <p:strVal val="visible"/>
                                      </p:to>
                                    </p:set>
                                    <p:animEffect transition="in" filter="barn(inVertical)">
                                      <p:cBhvr>
                                        <p:cTn id="58" dur="500"/>
                                        <p:tgtEl>
                                          <p:spTgt spid="21">
                                            <p:txEl>
                                              <p:pRg st="4" end="4"/>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animEffect transition="in" filter="barn(inVertical)">
                                      <p:cBhvr>
                                        <p:cTn id="61" dur="500"/>
                                        <p:tgtEl>
                                          <p:spTgt spid="21">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1">
                                            <p:txEl>
                                              <p:pRg st="6" end="6"/>
                                            </p:txEl>
                                          </p:spTgt>
                                        </p:tgtEl>
                                        <p:attrNameLst>
                                          <p:attrName>style.visibility</p:attrName>
                                        </p:attrNameLst>
                                      </p:cBhvr>
                                      <p:to>
                                        <p:strVal val="visible"/>
                                      </p:to>
                                    </p:set>
                                    <p:animEffect transition="in" filter="barn(inVertical)">
                                      <p:cBhvr>
                                        <p:cTn id="72" dur="500"/>
                                        <p:tgtEl>
                                          <p:spTgt spid="21">
                                            <p:txEl>
                                              <p:pRg st="6" end="6"/>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21">
                                            <p:txEl>
                                              <p:pRg st="7" end="7"/>
                                            </p:txEl>
                                          </p:spTgt>
                                        </p:tgtEl>
                                        <p:attrNameLst>
                                          <p:attrName>style.visibility</p:attrName>
                                        </p:attrNameLst>
                                      </p:cBhvr>
                                      <p:to>
                                        <p:strVal val="visible"/>
                                      </p:to>
                                    </p:set>
                                    <p:animEffect transition="in" filter="barn(inVertical)">
                                      <p:cBhvr>
                                        <p:cTn id="75" dur="500"/>
                                        <p:tgtEl>
                                          <p:spTgt spid="2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1">
                                            <p:txEl>
                                              <p:pRg st="8" end="8"/>
                                            </p:txEl>
                                          </p:spTgt>
                                        </p:tgtEl>
                                        <p:attrNameLst>
                                          <p:attrName>style.visibility</p:attrName>
                                        </p:attrNameLst>
                                      </p:cBhvr>
                                      <p:to>
                                        <p:strVal val="visible"/>
                                      </p:to>
                                    </p:set>
                                    <p:anim calcmode="lin" valueType="num">
                                      <p:cBhvr additive="base">
                                        <p:cTn id="8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102235" y="497840"/>
            <a:ext cx="8006080" cy="1156970"/>
          </a:xfrm>
          <a:prstGeom prst="rect">
            <a:avLst/>
          </a:prstGeom>
        </p:spPr>
      </p:pic>
      <p:pic>
        <p:nvPicPr>
          <p:cNvPr id="4111" name="图片 1"/>
          <p:cNvPicPr>
            <a:picLocks noChangeAspect="1" noChangeArrowheads="1"/>
          </p:cNvPicPr>
          <p:nvPr/>
        </p:nvPicPr>
        <p:blipFill>
          <a:blip r:embed="rId2">
            <a:extLst>
              <a:ext uri="{28A0092B-C50C-407E-A947-70E740481C1C}">
                <a14:useLocalDpi xmlns:a14="http://schemas.microsoft.com/office/drawing/2010/main" val="0"/>
              </a:ext>
            </a:extLst>
          </a:blip>
          <a:srcRect t="52733" r="55821" b="12054"/>
          <a:stretch>
            <a:fillRect/>
          </a:stretch>
        </p:blipFill>
        <p:spPr bwMode="auto">
          <a:xfrm>
            <a:off x="6376670" y="0"/>
            <a:ext cx="58153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0190" y="732790"/>
            <a:ext cx="7763510" cy="583565"/>
          </a:xfrm>
          <a:prstGeom prst="rect">
            <a:avLst/>
          </a:prstGeom>
          <a:noFill/>
          <a:ln>
            <a:noFill/>
          </a:ln>
          <a:extLst>
            <a:ext uri="{909E8E84-426E-40DD-AFC4-6F175D3DCCD1}">
              <a14:hiddenFill xmlns:a14="http://schemas.microsoft.com/office/drawing/2010/mai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1: how to express “appeal”</a:t>
            </a:r>
            <a:endParaRPr lang="zh-CN" altLang="en-US" sz="3200" b="1" dirty="0">
              <a:latin typeface="MV Boli" panose="02000500030200090000" charset="0"/>
              <a:cs typeface="MV Boli" panose="02000500030200090000" charset="0"/>
            </a:endParaRPr>
          </a:p>
        </p:txBody>
      </p:sp>
      <p:sp>
        <p:nvSpPr>
          <p:cNvPr id="3" name="矩形 2"/>
          <p:cNvSpPr/>
          <p:nvPr/>
        </p:nvSpPr>
        <p:spPr>
          <a:xfrm>
            <a:off x="423218" y="2007870"/>
            <a:ext cx="11206798" cy="4431983"/>
          </a:xfrm>
          <a:prstGeom prst="rect">
            <a:avLst/>
          </a:prstGeom>
        </p:spPr>
        <p:txBody>
          <a:bodyPr wrap="square">
            <a:spAutoFit/>
          </a:bodyPr>
          <a:lstStyle/>
          <a:p>
            <a:r>
              <a:rPr lang="en-US" altLang="zh-CN" sz="3200" dirty="0" smtClean="0"/>
              <a:t>1. In </a:t>
            </a:r>
            <a:r>
              <a:rPr lang="en-US" altLang="zh-CN" sz="3200" dirty="0"/>
              <a:t>order to</a:t>
            </a:r>
            <a:r>
              <a:rPr lang="en-US" altLang="zh-CN" sz="3200" dirty="0" smtClean="0"/>
              <a:t>…, </a:t>
            </a:r>
            <a:r>
              <a:rPr lang="en-US" altLang="zh-CN" sz="3200" dirty="0"/>
              <a:t>I sincerely </a:t>
            </a:r>
            <a:r>
              <a:rPr lang="en-US" altLang="zh-CN" sz="3200" b="1" dirty="0">
                <a:solidFill>
                  <a:srgbClr val="C0AFCE"/>
                </a:solidFill>
              </a:rPr>
              <a:t>appeal </a:t>
            </a:r>
            <a:r>
              <a:rPr lang="en-US" altLang="zh-CN" sz="3200" b="1" dirty="0" smtClean="0">
                <a:solidFill>
                  <a:srgbClr val="C0AFCE"/>
                </a:solidFill>
              </a:rPr>
              <a:t>to/call on/call </a:t>
            </a:r>
            <a:r>
              <a:rPr lang="en-US" altLang="zh-CN" sz="3200" b="1" dirty="0">
                <a:solidFill>
                  <a:srgbClr val="C0AFCE"/>
                </a:solidFill>
              </a:rPr>
              <a:t>for</a:t>
            </a:r>
            <a:r>
              <a:rPr lang="en-US" altLang="zh-CN" sz="3200" b="1" dirty="0" smtClean="0">
                <a:solidFill>
                  <a:schemeClr val="accent4">
                    <a:lumMod val="60000"/>
                    <a:lumOff val="40000"/>
                  </a:schemeClr>
                </a:solidFill>
              </a:rPr>
              <a:t> </a:t>
            </a:r>
            <a:r>
              <a:rPr lang="en-US" altLang="zh-CN" sz="3200" b="1" dirty="0" smtClean="0">
                <a:solidFill>
                  <a:srgbClr val="C0AFCE"/>
                </a:solidFill>
              </a:rPr>
              <a:t>sb</a:t>
            </a:r>
            <a:r>
              <a:rPr lang="en-US" altLang="zh-CN" sz="3200" b="1" dirty="0">
                <a:solidFill>
                  <a:srgbClr val="C0AFCE"/>
                </a:solidFill>
              </a:rPr>
              <a:t>. to </a:t>
            </a:r>
            <a:r>
              <a:rPr lang="en-US" altLang="zh-CN" sz="3200" b="1" dirty="0" smtClean="0">
                <a:solidFill>
                  <a:srgbClr val="C0AFCE"/>
                </a:solidFill>
              </a:rPr>
              <a:t>do  </a:t>
            </a:r>
            <a:r>
              <a:rPr lang="en-US" altLang="zh-CN" sz="3200" dirty="0" smtClean="0">
                <a:solidFill>
                  <a:srgbClr val="C0AFCE"/>
                </a:solidFill>
              </a:rPr>
              <a:t>…</a:t>
            </a:r>
            <a:endParaRPr lang="en-US" altLang="zh-CN" sz="3200" dirty="0" smtClean="0">
              <a:solidFill>
                <a:schemeClr val="accent4">
                  <a:lumMod val="60000"/>
                  <a:lumOff val="40000"/>
                </a:schemeClr>
              </a:solidFill>
            </a:endParaRPr>
          </a:p>
          <a:p>
            <a:endParaRPr lang="en-US" altLang="zh-CN" sz="3200" dirty="0" smtClean="0"/>
          </a:p>
          <a:p>
            <a:r>
              <a:rPr lang="en-US" altLang="zh-CN" sz="3200" dirty="0" smtClean="0"/>
              <a:t>2. I </a:t>
            </a:r>
            <a:r>
              <a:rPr lang="en-US" altLang="zh-CN" sz="3200" dirty="0"/>
              <a:t>strongly</a:t>
            </a:r>
            <a:r>
              <a:rPr lang="en-US" altLang="zh-CN" sz="3200" dirty="0">
                <a:solidFill>
                  <a:srgbClr val="C0AFCE"/>
                </a:solidFill>
              </a:rPr>
              <a:t> </a:t>
            </a:r>
            <a:r>
              <a:rPr lang="en-US" altLang="zh-CN" sz="3200" b="1" dirty="0">
                <a:solidFill>
                  <a:srgbClr val="C0AFCE"/>
                </a:solidFill>
              </a:rPr>
              <a:t>advocate that sb. (should) do…</a:t>
            </a:r>
            <a:endParaRPr lang="en-US" altLang="zh-CN" sz="3200" b="1" dirty="0">
              <a:solidFill>
                <a:srgbClr val="C0AFCE"/>
              </a:solidFill>
            </a:endParaRPr>
          </a:p>
          <a:p>
            <a:r>
              <a:rPr lang="en-US" altLang="zh-CN" sz="3200" dirty="0" smtClean="0"/>
              <a:t>3. With/For the </a:t>
            </a:r>
            <a:r>
              <a:rPr lang="en-US" altLang="zh-CN" sz="3200" dirty="0"/>
              <a:t>purpose </a:t>
            </a:r>
            <a:r>
              <a:rPr lang="en-US" altLang="zh-CN" sz="3200" dirty="0" smtClean="0"/>
              <a:t>of…, I’d </a:t>
            </a:r>
            <a:r>
              <a:rPr lang="en-US" altLang="zh-CN" sz="3200" dirty="0"/>
              <a:t>like to </a:t>
            </a:r>
            <a:r>
              <a:rPr lang="en-US" altLang="zh-CN" sz="3200" b="1" dirty="0">
                <a:solidFill>
                  <a:srgbClr val="C0AFCE"/>
                </a:solidFill>
              </a:rPr>
              <a:t>call your attention to </a:t>
            </a:r>
            <a:r>
              <a:rPr lang="en-US" altLang="zh-CN" sz="3200" dirty="0"/>
              <a:t>the importance of</a:t>
            </a:r>
            <a:r>
              <a:rPr lang="en-US" altLang="zh-CN" sz="3200" dirty="0" smtClean="0"/>
              <a:t>…</a:t>
            </a:r>
            <a:endParaRPr lang="en-US" altLang="zh-CN" sz="3200" dirty="0" smtClean="0"/>
          </a:p>
          <a:p>
            <a:r>
              <a:rPr lang="en-US" altLang="zh-CN" sz="3200" dirty="0"/>
              <a:t>4</a:t>
            </a:r>
            <a:r>
              <a:rPr lang="en-US" altLang="zh-CN" sz="3200" dirty="0" smtClean="0"/>
              <a:t>. Recently</a:t>
            </a:r>
            <a:r>
              <a:rPr lang="en-US" altLang="zh-CN" sz="3200" dirty="0"/>
              <a:t>, there exists a </a:t>
            </a:r>
            <a:r>
              <a:rPr lang="en-US" altLang="zh-CN" sz="3200" dirty="0" smtClean="0"/>
              <a:t>problem/ phenomenon </a:t>
            </a:r>
            <a:r>
              <a:rPr lang="en-US" altLang="zh-CN" sz="3200" dirty="0"/>
              <a:t>that…, which leads to many bad effects. So it’s(high) time </a:t>
            </a:r>
            <a:r>
              <a:rPr lang="en-US" altLang="zh-CN" sz="3200" b="1" dirty="0">
                <a:solidFill>
                  <a:srgbClr val="C0AFCE"/>
                </a:solidFill>
              </a:rPr>
              <a:t>that we did…</a:t>
            </a:r>
            <a:endParaRPr lang="en-US" altLang="zh-CN" sz="3200" b="1" dirty="0">
              <a:solidFill>
                <a:srgbClr val="C0AFCE"/>
              </a:solidFill>
            </a:endParaRPr>
          </a:p>
          <a:p>
            <a:endParaRPr lang="en-US" altLang="zh-CN" sz="2900" dirty="0"/>
          </a:p>
          <a:p>
            <a:endParaRPr lang="en-US" altLang="zh-CN" sz="2900" dirty="0" smtClean="0"/>
          </a:p>
        </p:txBody>
      </p:sp>
      <p:sp>
        <p:nvSpPr>
          <p:cNvPr id="4" name="文本框 3"/>
          <p:cNvSpPr txBox="1"/>
          <p:nvPr/>
        </p:nvSpPr>
        <p:spPr>
          <a:xfrm>
            <a:off x="7367905" y="2506980"/>
            <a:ext cx="2273300" cy="521970"/>
          </a:xfrm>
          <a:prstGeom prst="rect">
            <a:avLst/>
          </a:prstGeom>
          <a:noFill/>
        </p:spPr>
        <p:txBody>
          <a:bodyPr wrap="square" rtlCol="0">
            <a:spAutoFit/>
          </a:bodyPr>
          <a:lstStyle/>
          <a:p>
            <a:r>
              <a:rPr lang="en-US" altLang="zh-CN" sz="2800" b="1" dirty="0">
                <a:solidFill>
                  <a:schemeClr val="bg1">
                    <a:lumMod val="65000"/>
                  </a:schemeClr>
                </a:solidFill>
              </a:rPr>
              <a:t>call for(</a:t>
            </a:r>
            <a:r>
              <a:rPr lang="zh-CN" altLang="en-US" sz="2800" b="1" dirty="0">
                <a:solidFill>
                  <a:schemeClr val="bg1">
                    <a:lumMod val="65000"/>
                  </a:schemeClr>
                </a:solidFill>
              </a:rPr>
              <a:t>需要</a:t>
            </a:r>
            <a:r>
              <a:rPr lang="en-US" altLang="zh-CN" sz="2800" b="1" dirty="0">
                <a:solidFill>
                  <a:schemeClr val="bg1">
                    <a:lumMod val="65000"/>
                  </a:schemeClr>
                </a:solidFill>
              </a:rPr>
              <a:t>)</a:t>
            </a:r>
            <a:endParaRPr lang="en-US" altLang="zh-CN" sz="2800" b="1"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5020" y="734787"/>
            <a:ext cx="9175147" cy="4154984"/>
          </a:xfrm>
          <a:prstGeom prst="rect">
            <a:avLst/>
          </a:prstGeom>
        </p:spPr>
        <p:txBody>
          <a:bodyPr wrap="square">
            <a:spAutoFit/>
          </a:bodyPr>
          <a:lstStyle/>
          <a:p>
            <a:pPr lvl="0"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outbreak of COVID-19 </a:t>
            </a:r>
            <a:r>
              <a:rPr lang="en-US" altLang="zh-CN" sz="2400" kern="100" dirty="0">
                <a:solidFill>
                  <a:srgbClr val="AE97C0"/>
                </a:solidFill>
                <a:latin typeface="+mn-lt"/>
                <a:cs typeface="+mn-lt"/>
              </a:rPr>
              <a:t>spreads throughout</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the whole country even the world, </a:t>
            </a:r>
            <a:r>
              <a:rPr lang="en-US" altLang="zh-CN" sz="2400" kern="100" dirty="0" smtClean="0">
                <a:solidFill>
                  <a:srgbClr val="AE97C0"/>
                </a:solidFill>
                <a:latin typeface="+mn-lt"/>
                <a:cs typeface="+mn-lt"/>
              </a:rPr>
              <a:t>affecting</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lives and causing many problems. </a:t>
            </a:r>
            <a:r>
              <a:rPr lang="en-US" altLang="zh-CN" sz="2400" kern="100" dirty="0" smtClean="0">
                <a:solidFill>
                  <a:schemeClr val="tx1">
                    <a:lumMod val="95000"/>
                    <a:lumOff val="5000"/>
                  </a:schemeClr>
                </a:solidFill>
                <a:latin typeface="+mn-lt"/>
                <a:cs typeface="+mn-lt"/>
              </a:rPr>
              <a:t>(</a:t>
            </a:r>
            <a:r>
              <a:rPr lang="zh-CN" altLang="en-US" sz="2400" kern="100" dirty="0" smtClean="0">
                <a:solidFill>
                  <a:schemeClr val="tx1">
                    <a:lumMod val="95000"/>
                    <a:lumOff val="5000"/>
                  </a:schemeClr>
                </a:solidFill>
                <a:latin typeface="+mn-lt"/>
                <a:cs typeface="+mn-lt"/>
              </a:rPr>
              <a:t>陶越越</a:t>
            </a:r>
            <a:r>
              <a:rPr lang="en-US" altLang="zh-CN" sz="2400" kern="100" dirty="0" smtClean="0">
                <a:solidFill>
                  <a:schemeClr val="tx1">
                    <a:lumMod val="95000"/>
                    <a:lumOff val="5000"/>
                  </a:schemeClr>
                </a:solidFill>
                <a:latin typeface="+mn-lt"/>
                <a:cs typeface="+mn-lt"/>
              </a:rPr>
              <a:t>)                                                         </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defRPr/>
            </a:pPr>
            <a:endParaRPr lang="en-US" altLang="zh-CN" sz="2400" kern="100" dirty="0">
              <a:solidFill>
                <a:schemeClr val="tx1">
                  <a:lumMod val="95000"/>
                  <a:lumOff val="5000"/>
                </a:schemeClr>
              </a:solidFill>
              <a:latin typeface="+mn-lt"/>
              <a:cs typeface="+mn-lt"/>
            </a:endParaRPr>
          </a:p>
          <a:p>
            <a:pPr lvl="0" eaLnBrk="0" fontAlgn="base" hangingPunct="0">
              <a:spcBef>
                <a:spcPct val="0"/>
              </a:spcBef>
              <a:spcAft>
                <a:spcPct val="0"/>
              </a:spcAft>
            </a:pPr>
            <a:r>
              <a:rPr lang="en-US" altLang="zh-CN" sz="2400" kern="100" dirty="0" smtClean="0">
                <a:solidFill>
                  <a:schemeClr val="tx1">
                    <a:lumMod val="95000"/>
                    <a:lumOff val="5000"/>
                  </a:schemeClr>
                </a:solidFill>
                <a:latin typeface="+mn-lt"/>
                <a:cs typeface="+mn-lt"/>
              </a:rPr>
              <a:t>    I </a:t>
            </a:r>
            <a:r>
              <a:rPr lang="en-US" altLang="zh-CN" sz="2400" kern="100" dirty="0">
                <a:solidFill>
                  <a:schemeClr val="tx1">
                    <a:lumMod val="95000"/>
                    <a:lumOff val="5000"/>
                  </a:schemeClr>
                </a:solidFill>
                <a:latin typeface="+mn-lt"/>
                <a:cs typeface="+mn-lt"/>
              </a:rPr>
              <a:t>am Li </a:t>
            </a:r>
            <a:r>
              <a:rPr lang="en-US" altLang="zh-CN" sz="2400" kern="100" dirty="0" err="1" smtClean="0">
                <a:solidFill>
                  <a:schemeClr val="tx1">
                    <a:lumMod val="95000"/>
                    <a:lumOff val="5000"/>
                  </a:schemeClr>
                </a:solidFill>
                <a:latin typeface="+mn-lt"/>
                <a:cs typeface="+mn-lt"/>
              </a:rPr>
              <a:t>Hua</a:t>
            </a:r>
            <a:r>
              <a:rPr lang="en-US" altLang="zh-CN" sz="2400" kern="100" dirty="0" smtClean="0">
                <a:solidFill>
                  <a:schemeClr val="tx1">
                    <a:lumMod val="95000"/>
                    <a:lumOff val="5000"/>
                  </a:schemeClr>
                </a:solidFill>
                <a:latin typeface="+mn-lt"/>
                <a:cs typeface="+mn-lt"/>
              </a:rPr>
              <a:t>, president </a:t>
            </a:r>
            <a:r>
              <a:rPr lang="en-US" altLang="zh-CN" sz="2400" kern="100" dirty="0">
                <a:solidFill>
                  <a:schemeClr val="tx1">
                    <a:lumMod val="95000"/>
                    <a:lumOff val="5000"/>
                  </a:schemeClr>
                </a:solidFill>
                <a:latin typeface="+mn-lt"/>
                <a:cs typeface="+mn-lt"/>
              </a:rPr>
              <a:t>of students </a:t>
            </a:r>
            <a:r>
              <a:rPr lang="en-US" altLang="zh-CN" sz="2400" kern="100" dirty="0" smtClean="0">
                <a:solidFill>
                  <a:schemeClr val="tx1">
                    <a:lumMod val="95000"/>
                    <a:lumOff val="5000"/>
                  </a:schemeClr>
                </a:solidFill>
                <a:latin typeface="+mn-lt"/>
                <a:cs typeface="+mn-lt"/>
              </a:rPr>
              <a:t>union.</a:t>
            </a:r>
            <a:r>
              <a:rPr lang="zh-CN"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T</a:t>
            </a:r>
            <a:r>
              <a:rPr lang="en-US" altLang="zh-CN" sz="2400" kern="100" dirty="0" smtClean="0">
                <a:solidFill>
                  <a:schemeClr val="tx1">
                    <a:lumMod val="95000"/>
                    <a:lumOff val="5000"/>
                  </a:schemeClr>
                </a:solidFill>
                <a:latin typeface="+mn-lt"/>
                <a:cs typeface="+mn-lt"/>
              </a:rPr>
              <a:t>he </a:t>
            </a:r>
            <a:r>
              <a:rPr lang="en-US" altLang="zh-CN" sz="2400" kern="100" dirty="0">
                <a:solidFill>
                  <a:schemeClr val="tx1">
                    <a:lumMod val="95000"/>
                    <a:lumOff val="5000"/>
                  </a:schemeClr>
                </a:solidFill>
                <a:latin typeface="+mn-lt"/>
                <a:cs typeface="+mn-lt"/>
              </a:rPr>
              <a:t>epidemic situation we are faced with </a:t>
            </a:r>
            <a:r>
              <a:rPr lang="en-US" altLang="zh-CN" sz="2400" kern="100" dirty="0" smtClean="0">
                <a:solidFill>
                  <a:schemeClr val="tx1">
                    <a:lumMod val="95000"/>
                    <a:lumOff val="5000"/>
                  </a:schemeClr>
                </a:solidFill>
                <a:latin typeface="+mn-lt"/>
                <a:cs typeface="+mn-lt"/>
              </a:rPr>
              <a:t>now </a:t>
            </a:r>
            <a:r>
              <a:rPr lang="en-US" altLang="zh-CN" sz="2400" kern="100" dirty="0">
                <a:solidFill>
                  <a:srgbClr val="AE97C0"/>
                </a:solidFill>
                <a:latin typeface="+mn-lt"/>
                <a:cs typeface="+mn-lt"/>
              </a:rPr>
              <a:t>severely threatens </a:t>
            </a:r>
            <a:r>
              <a:rPr lang="en-US" altLang="zh-CN" sz="2400" kern="100" dirty="0">
                <a:solidFill>
                  <a:schemeClr val="tx1">
                    <a:lumMod val="95000"/>
                    <a:lumOff val="5000"/>
                  </a:schemeClr>
                </a:solidFill>
                <a:latin typeface="+mn-lt"/>
                <a:cs typeface="+mn-lt"/>
              </a:rPr>
              <a:t>our lives and survival, thus we should start from little things to overcome the difficulty. </a:t>
            </a:r>
            <a:r>
              <a:rPr lang="en-US" altLang="zh-CN" sz="2400" kern="100" dirty="0" smtClean="0">
                <a:solidFill>
                  <a:schemeClr val="tx1">
                    <a:lumMod val="95000"/>
                    <a:lumOff val="5000"/>
                  </a:schemeClr>
                </a:solidFill>
                <a:latin typeface="+mn-lt"/>
                <a:cs typeface="+mn-lt"/>
              </a:rPr>
              <a:t>(</a:t>
            </a:r>
            <a:r>
              <a:rPr lang="zh-CN" altLang="en-US" sz="2400" kern="100" dirty="0" smtClean="0">
                <a:solidFill>
                  <a:schemeClr val="tx1">
                    <a:lumMod val="95000"/>
                    <a:lumOff val="5000"/>
                  </a:schemeClr>
                </a:solidFill>
                <a:latin typeface="+mn-lt"/>
                <a:cs typeface="+mn-lt"/>
              </a:rPr>
              <a:t>陆之滢</a:t>
            </a:r>
            <a:r>
              <a:rPr lang="en-US" altLang="zh-CN" sz="2400" kern="100" dirty="0" smtClean="0">
                <a:solidFill>
                  <a:schemeClr val="tx1">
                    <a:lumMod val="95000"/>
                    <a:lumOff val="5000"/>
                  </a:schemeClr>
                </a:solidFill>
                <a:latin typeface="+mn-lt"/>
                <a:cs typeface="+mn-lt"/>
              </a:rPr>
              <a:t>)</a:t>
            </a:r>
            <a:endParaRPr lang="en-US" altLang="zh-CN" sz="2400" kern="100" dirty="0" smtClean="0">
              <a:solidFill>
                <a:schemeClr val="tx1">
                  <a:lumMod val="95000"/>
                  <a:lumOff val="5000"/>
                </a:schemeClr>
              </a:solidFill>
              <a:latin typeface="+mn-lt"/>
              <a:cs typeface="+mn-lt"/>
            </a:endParaRPr>
          </a:p>
          <a:p>
            <a:pPr lvl="0" eaLnBrk="0" fontAlgn="base" hangingPunct="0">
              <a:spcBef>
                <a:spcPct val="0"/>
              </a:spcBef>
              <a:spcAft>
                <a:spcPct val="0"/>
              </a:spcAft>
            </a:pPr>
            <a:endParaRPr lang="en-US" altLang="zh-CN" sz="2400" kern="100" dirty="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smtClean="0">
                <a:solidFill>
                  <a:schemeClr val="tx1">
                    <a:lumMod val="95000"/>
                    <a:lumOff val="5000"/>
                  </a:schemeClr>
                </a:solidFill>
                <a:latin typeface="+mn-lt"/>
                <a:cs typeface="+mn-lt"/>
              </a:rPr>
              <a:t>    The </a:t>
            </a:r>
            <a:r>
              <a:rPr lang="en-US" altLang="zh-CN" sz="2400" kern="100" dirty="0">
                <a:solidFill>
                  <a:schemeClr val="tx1">
                    <a:lumMod val="95000"/>
                    <a:lumOff val="5000"/>
                  </a:schemeClr>
                </a:solidFill>
                <a:latin typeface="+mn-lt"/>
                <a:cs typeface="+mn-lt"/>
              </a:rPr>
              <a:t>COVID-19 has </a:t>
            </a:r>
            <a:r>
              <a:rPr lang="en-US" altLang="zh-CN" sz="2400" kern="100" dirty="0">
                <a:solidFill>
                  <a:srgbClr val="AE97C0"/>
                </a:solidFill>
                <a:latin typeface="+mn-lt"/>
                <a:cs typeface="+mn-lt"/>
              </a:rPr>
              <a:t>made its way</a:t>
            </a:r>
            <a:r>
              <a:rPr lang="en-US" altLang="zh-CN" sz="2400" kern="100" dirty="0">
                <a:solidFill>
                  <a:srgbClr val="FF0000"/>
                </a:solidFill>
                <a:latin typeface="+mn-lt"/>
                <a:cs typeface="+mn-lt"/>
              </a:rPr>
              <a:t> </a:t>
            </a:r>
            <a:r>
              <a:rPr lang="en-US" altLang="zh-CN" sz="2400" kern="100" dirty="0">
                <a:solidFill>
                  <a:schemeClr val="tx1">
                    <a:lumMod val="95000"/>
                    <a:lumOff val="5000"/>
                  </a:schemeClr>
                </a:solidFill>
                <a:latin typeface="+mn-lt"/>
                <a:cs typeface="+mn-lt"/>
              </a:rPr>
              <a:t>across China</a:t>
            </a:r>
            <a:r>
              <a:rPr lang="en-US" altLang="zh-CN" sz="2400" kern="100" dirty="0" smtClean="0">
                <a:solidFill>
                  <a:schemeClr val="tx1">
                    <a:lumMod val="95000"/>
                    <a:lumOff val="5000"/>
                  </a:schemeClr>
                </a:solidFill>
                <a:latin typeface="+mn-lt"/>
                <a:cs typeface="+mn-lt"/>
              </a:rPr>
              <a:t>, and </a:t>
            </a:r>
            <a:r>
              <a:rPr lang="en-US" altLang="zh-CN" sz="2400" kern="100" dirty="0">
                <a:solidFill>
                  <a:schemeClr val="tx1">
                    <a:lumMod val="95000"/>
                    <a:lumOff val="5000"/>
                  </a:schemeClr>
                </a:solidFill>
                <a:latin typeface="+mn-lt"/>
                <a:cs typeface="+mn-lt"/>
              </a:rPr>
              <a:t>even </a:t>
            </a:r>
            <a:r>
              <a:rPr lang="en-US" altLang="zh-CN" sz="2400" kern="100" dirty="0" smtClean="0">
                <a:solidFill>
                  <a:schemeClr val="tx1">
                    <a:lumMod val="95000"/>
                    <a:lumOff val="5000"/>
                  </a:schemeClr>
                </a:solidFill>
                <a:latin typeface="+mn-lt"/>
                <a:cs typeface="+mn-lt"/>
              </a:rPr>
              <a:t>stretched </a:t>
            </a:r>
            <a:r>
              <a:rPr lang="en-US" altLang="zh-CN" sz="2400" kern="100" dirty="0">
                <a:solidFill>
                  <a:schemeClr val="tx1">
                    <a:lumMod val="95000"/>
                    <a:lumOff val="5000"/>
                  </a:schemeClr>
                </a:solidFill>
                <a:latin typeface="+mn-lt"/>
                <a:cs typeface="+mn-lt"/>
              </a:rPr>
              <a:t>around the world</a:t>
            </a:r>
            <a:r>
              <a:rPr lang="en-US" altLang="zh-CN" sz="2400" kern="100" dirty="0" smtClean="0">
                <a:solidFill>
                  <a:schemeClr val="tx1">
                    <a:lumMod val="95000"/>
                    <a:lumOff val="5000"/>
                  </a:schemeClr>
                </a:solidFill>
                <a:latin typeface="+mn-lt"/>
                <a:cs typeface="+mn-lt"/>
              </a:rPr>
              <a:t>, which </a:t>
            </a:r>
            <a:r>
              <a:rPr lang="en-US" altLang="zh-CN" sz="2400" kern="100" dirty="0">
                <a:solidFill>
                  <a:srgbClr val="AE97C0"/>
                </a:solidFill>
                <a:latin typeface="+mn-lt"/>
                <a:cs typeface="+mn-lt"/>
              </a:rPr>
              <a:t>poses a great impact on</a:t>
            </a:r>
            <a:r>
              <a:rPr lang="en-US" altLang="zh-CN" sz="2400" kern="100" dirty="0" smtClean="0">
                <a:solidFill>
                  <a:schemeClr val="tx1">
                    <a:lumMod val="95000"/>
                    <a:lumOff val="5000"/>
                  </a:schemeClr>
                </a:solidFill>
                <a:latin typeface="+mn-lt"/>
                <a:cs typeface="+mn-lt"/>
              </a:rPr>
              <a:t> </a:t>
            </a:r>
            <a:r>
              <a:rPr lang="en-US" altLang="zh-CN" sz="2400" kern="100" dirty="0">
                <a:solidFill>
                  <a:schemeClr val="tx1">
                    <a:lumMod val="95000"/>
                    <a:lumOff val="5000"/>
                  </a:schemeClr>
                </a:solidFill>
                <a:latin typeface="+mn-lt"/>
                <a:cs typeface="+mn-lt"/>
              </a:rPr>
              <a:t>our life and </a:t>
            </a:r>
            <a:r>
              <a:rPr lang="en-US" altLang="zh-CN" sz="2400" kern="100" dirty="0" smtClean="0">
                <a:solidFill>
                  <a:schemeClr val="tx1">
                    <a:lumMod val="95000"/>
                    <a:lumOff val="5000"/>
                  </a:schemeClr>
                </a:solidFill>
                <a:latin typeface="+mn-lt"/>
                <a:cs typeface="+mn-lt"/>
              </a:rPr>
              <a:t>study. In </a:t>
            </a:r>
            <a:r>
              <a:rPr lang="en-US" altLang="zh-CN" sz="2400" kern="100" dirty="0">
                <a:solidFill>
                  <a:schemeClr val="tx1">
                    <a:lumMod val="95000"/>
                    <a:lumOff val="5000"/>
                  </a:schemeClr>
                </a:solidFill>
                <a:latin typeface="+mn-lt"/>
                <a:cs typeface="+mn-lt"/>
              </a:rPr>
              <a:t>order to fight against the virus, all of us are supposed to do as follows. </a:t>
            </a:r>
            <a:endParaRPr lang="en-US" altLang="zh-CN" sz="2400" kern="100" dirty="0" smtClean="0">
              <a:solidFill>
                <a:schemeClr val="tx1">
                  <a:lumMod val="95000"/>
                  <a:lumOff val="5000"/>
                </a:schemeClr>
              </a:solidFill>
              <a:latin typeface="+mn-lt"/>
              <a:cs typeface="+mn-lt"/>
            </a:endParaRPr>
          </a:p>
          <a:p>
            <a:pPr eaLnBrk="0" fontAlgn="base" hangingPunct="0">
              <a:spcBef>
                <a:spcPct val="0"/>
              </a:spcBef>
              <a:spcAft>
                <a:spcPct val="0"/>
              </a:spcAft>
              <a:defRPr/>
            </a:pPr>
            <a:r>
              <a:rPr lang="en-US" altLang="zh-CN" sz="2400" kern="100" dirty="0">
                <a:solidFill>
                  <a:schemeClr val="tx1">
                    <a:lumMod val="95000"/>
                    <a:lumOff val="5000"/>
                  </a:schemeClr>
                </a:solidFill>
                <a:latin typeface="+mn-lt"/>
                <a:cs typeface="+mn-lt"/>
              </a:rPr>
              <a:t> </a:t>
            </a:r>
            <a:r>
              <a:rPr lang="en-US" altLang="zh-CN" sz="2400" kern="100" dirty="0" smtClean="0">
                <a:solidFill>
                  <a:schemeClr val="tx1">
                    <a:lumMod val="95000"/>
                    <a:lumOff val="5000"/>
                  </a:schemeClr>
                </a:solidFill>
                <a:latin typeface="+mn-lt"/>
                <a:cs typeface="+mn-lt"/>
              </a:rPr>
              <a:t>                                                                                                              (</a:t>
            </a:r>
            <a:r>
              <a:rPr lang="zh-CN" altLang="en-US" sz="2400" kern="100" dirty="0" smtClean="0">
                <a:solidFill>
                  <a:schemeClr val="tx1">
                    <a:lumMod val="95000"/>
                    <a:lumOff val="5000"/>
                  </a:schemeClr>
                </a:solidFill>
                <a:latin typeface="+mn-lt"/>
                <a:cs typeface="+mn-lt"/>
              </a:rPr>
              <a:t>周逸飏</a:t>
            </a:r>
            <a:r>
              <a:rPr lang="en-US" altLang="zh-CN" sz="2400" kern="100" dirty="0" smtClean="0">
                <a:solidFill>
                  <a:schemeClr val="tx1">
                    <a:lumMod val="95000"/>
                    <a:lumOff val="5000"/>
                  </a:schemeClr>
                </a:solidFill>
                <a:latin typeface="+mn-lt"/>
                <a:cs typeface="+mn-lt"/>
              </a:rPr>
              <a:t>)                                   </a:t>
            </a:r>
            <a:endParaRPr lang="zh-CN" altLang="en-US" sz="2400" kern="100" dirty="0">
              <a:solidFill>
                <a:schemeClr val="tx1">
                  <a:lumMod val="95000"/>
                  <a:lumOff val="5000"/>
                </a:schemeClr>
              </a:solidFill>
              <a:latin typeface="+mn-lt"/>
              <a:cs typeface="+mn-lt"/>
            </a:endParaRPr>
          </a:p>
        </p:txBody>
      </p:sp>
      <p:sp>
        <p:nvSpPr>
          <p:cNvPr id="3" name="矩形 2"/>
          <p:cNvSpPr/>
          <p:nvPr/>
        </p:nvSpPr>
        <p:spPr>
          <a:xfrm>
            <a:off x="680956" y="4810181"/>
            <a:ext cx="8980062" cy="1630045"/>
          </a:xfrm>
          <a:prstGeom prst="rect">
            <a:avLst/>
          </a:prstGeom>
        </p:spPr>
        <p:txBody>
          <a:bodyPr wrap="square">
            <a:spAutoFit/>
          </a:bodyPr>
          <a:lstStyle/>
          <a:p>
            <a:pPr algn="just">
              <a:spcAft>
                <a:spcPts val="0"/>
              </a:spcAft>
            </a:pPr>
            <a:r>
              <a:rPr lang="en-US" altLang="zh-CN" sz="2800" kern="0" dirty="0" smtClean="0">
                <a:solidFill>
                  <a:srgbClr val="C00000"/>
                </a:solidFill>
                <a:latin typeface="Comic Sans MS" panose="030F0702030302020204" pitchFamily="66" charset="0"/>
                <a:ea typeface="等线" panose="02010600030101010101" pitchFamily="2" charset="-122"/>
                <a:cs typeface="宋体" panose="02010600030101010101" pitchFamily="2" charset="-122"/>
              </a:rPr>
              <a:t>   </a:t>
            </a:r>
            <a:r>
              <a:rPr lang="en-US" altLang="zh-CN" sz="2800" kern="0" dirty="0" smtClean="0">
                <a:solidFill>
                  <a:srgbClr val="C00000"/>
                </a:solidFill>
                <a:ea typeface="等线" panose="02010600030101010101" pitchFamily="2" charset="-122"/>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Nowadays, </a:t>
            </a:r>
            <a:r>
              <a:rPr lang="en-US" altLang="zh-CN" sz="2400" kern="100" dirty="0">
                <a:solidFill>
                  <a:srgbClr val="AE97C0"/>
                </a:solidFill>
                <a:cs typeface="Calibri" panose="020F0502020204030204" pitchFamily="34" charset="0"/>
              </a:rPr>
              <a:t>sweeping across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the whole country and even</a:t>
            </a:r>
            <a:r>
              <a:rPr lang="en-US" altLang="zh-CN" sz="2400" kern="100" dirty="0">
                <a:solidFill>
                  <a:srgbClr val="AE97C0"/>
                </a:solidFill>
                <a:cs typeface="Calibri" panose="020F0502020204030204" pitchFamily="34" charset="0"/>
              </a:rPr>
              <a:t> involving </a:t>
            </a:r>
            <a:r>
              <a:rPr lang="en-US" altLang="zh-CN" sz="2400" kern="100" dirty="0">
                <a:solidFill>
                  <a:schemeClr val="tx1">
                    <a:lumMod val="95000"/>
                    <a:lumOff val="5000"/>
                  </a:schemeClr>
                </a:solidFill>
                <a:cs typeface="Calibri" panose="020F0502020204030204" pitchFamily="34" charset="0"/>
              </a:rPr>
              <a:t>the world, the COVID-19 has </a:t>
            </a:r>
            <a:r>
              <a:rPr lang="en-US" altLang="zh-CN" sz="2400" kern="100" dirty="0">
                <a:solidFill>
                  <a:srgbClr val="AE97C0"/>
                </a:solidFill>
                <a:cs typeface="Calibri" panose="020F0502020204030204" pitchFamily="34" charset="0"/>
              </a:rPr>
              <a:t>posed a great threat to</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all of us. So I would like to </a:t>
            </a:r>
            <a:r>
              <a:rPr lang="en-US" altLang="zh-CN" sz="2400" kern="100" dirty="0">
                <a:solidFill>
                  <a:srgbClr val="AE97C0"/>
                </a:solidFill>
                <a:cs typeface="Calibri" panose="020F0502020204030204" pitchFamily="34" charset="0"/>
              </a:rPr>
              <a:t>advocate</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that some small but</a:t>
            </a:r>
            <a:r>
              <a:rPr lang="en-US" altLang="zh-CN" sz="2400" kern="100" dirty="0">
                <a:solidFill>
                  <a:srgbClr val="AE97C0"/>
                </a:solidFill>
                <a:cs typeface="Calibri" panose="020F0502020204030204" pitchFamily="34" charset="0"/>
              </a:rPr>
              <a:t> irreplaceable measures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should be taken.  </a:t>
            </a:r>
            <a:r>
              <a:rPr lang="en-US" altLang="zh-CN" sz="2400" kern="100" dirty="0" smtClean="0">
                <a:solidFill>
                  <a:schemeClr val="tx1">
                    <a:lumMod val="95000"/>
                    <a:lumOff val="5000"/>
                  </a:schemeClr>
                </a:solidFill>
                <a:cs typeface="Calibri" panose="020F0502020204030204" pitchFamily="34" charset="0"/>
              </a:rPr>
              <a:t>                                                                                 (</a:t>
            </a:r>
            <a:r>
              <a:rPr lang="zh-CN" altLang="en-US" sz="2400" kern="100" dirty="0" smtClean="0">
                <a:solidFill>
                  <a:schemeClr val="tx1">
                    <a:lumMod val="95000"/>
                    <a:lumOff val="5000"/>
                  </a:schemeClr>
                </a:solidFill>
                <a:cs typeface="Calibri" panose="020F0502020204030204" pitchFamily="34" charset="0"/>
              </a:rPr>
              <a:t>马戈穹</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pic>
        <p:nvPicPr>
          <p:cNvPr id="4111" name="图片 1"/>
          <p:cNvPicPr>
            <a:picLocks noChangeAspect="1" noChangeArrowheads="1"/>
          </p:cNvPicPr>
          <p:nvPr/>
        </p:nvPicPr>
        <p:blipFill>
          <a:blip r:embed="rId1">
            <a:extLst>
              <a:ext uri="{28A0092B-C50C-407E-A947-70E740481C1C}">
                <a14:useLocalDpi xmlns:a14="http://schemas.microsoft.com/office/drawing/2010/main" val="0"/>
              </a:ext>
            </a:extLst>
          </a:blip>
          <a:srcRect t="52733" r="55821" b="12054"/>
          <a:stretch>
            <a:fillRect/>
          </a:stretch>
        </p:blipFill>
        <p:spPr bwMode="auto">
          <a:xfrm>
            <a:off x="7869238" y="0"/>
            <a:ext cx="432276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0" y="332740"/>
            <a:ext cx="8971915" cy="1156970"/>
          </a:xfrm>
          <a:prstGeom prst="rect">
            <a:avLst/>
          </a:prstGeom>
        </p:spPr>
      </p:pic>
      <p:sp>
        <p:nvSpPr>
          <p:cNvPr id="2" name="TextBox 1"/>
          <p:cNvSpPr txBox="1"/>
          <p:nvPr/>
        </p:nvSpPr>
        <p:spPr>
          <a:xfrm>
            <a:off x="645160" y="619125"/>
            <a:ext cx="7550150" cy="583565"/>
          </a:xfrm>
          <a:prstGeom prst="rect">
            <a:avLst/>
          </a:prstGeom>
          <a:solidFill>
            <a:srgbClr val="000000">
              <a:alpha val="0"/>
            </a:srgbClr>
          </a:solidFill>
          <a:ln>
            <a:solidFill>
              <a:srgbClr val="000000">
                <a:alpha val="0"/>
              </a:srgb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a:latin typeface="MV Boli" panose="02000500030200090000" charset="0"/>
                <a:cs typeface="MV Boli" panose="02000500030200090000" charset="0"/>
              </a:rPr>
              <a:t>Para 2: detailed advice (at least two)</a:t>
            </a:r>
            <a:endParaRPr lang="en-US" altLang="zh-CN" sz="3200" b="1" dirty="0">
              <a:latin typeface="MV Boli" panose="02000500030200090000" charset="0"/>
              <a:cs typeface="MV Boli" panose="02000500030200090000" charset="0"/>
            </a:endParaRPr>
          </a:p>
        </p:txBody>
      </p:sp>
      <p:sp>
        <p:nvSpPr>
          <p:cNvPr id="3" name="矩形 2"/>
          <p:cNvSpPr/>
          <p:nvPr/>
        </p:nvSpPr>
        <p:spPr>
          <a:xfrm>
            <a:off x="772855" y="1893342"/>
            <a:ext cx="8964488" cy="3784600"/>
          </a:xfrm>
          <a:prstGeom prst="rect">
            <a:avLst/>
          </a:prstGeom>
        </p:spPr>
        <p:txBody>
          <a:bodyPr wrap="square">
            <a:spAutoFit/>
          </a:bodyPr>
          <a:lstStyle/>
          <a:p>
            <a:r>
              <a:rPr lang="en-US" altLang="zh-CN" sz="3000" dirty="0">
                <a:cs typeface="Calibri" panose="020F0502020204030204" pitchFamily="34" charset="0"/>
              </a:rPr>
              <a:t>We are supposed/required/expected </a:t>
            </a:r>
            <a:r>
              <a:rPr lang="en-US" altLang="zh-CN" sz="3000" dirty="0" smtClean="0">
                <a:cs typeface="Calibri" panose="020F0502020204030204" pitchFamily="34" charset="0"/>
              </a:rPr>
              <a:t>to do…</a:t>
            </a:r>
            <a:endParaRPr lang="en-US" altLang="zh-CN" sz="3000" dirty="0">
              <a:cs typeface="Calibri" panose="020F0502020204030204" pitchFamily="34" charset="0"/>
            </a:endParaRPr>
          </a:p>
          <a:p>
            <a:r>
              <a:rPr lang="en-US" altLang="zh-CN" sz="3000" dirty="0">
                <a:cs typeface="Calibri" panose="020F0502020204030204" pitchFamily="34" charset="0"/>
              </a:rPr>
              <a:t>We </a:t>
            </a:r>
            <a:r>
              <a:rPr lang="en-US" altLang="zh-CN" sz="3000" dirty="0" smtClean="0">
                <a:cs typeface="Calibri" panose="020F0502020204030204" pitchFamily="34" charset="0"/>
              </a:rPr>
              <a:t>had better do/ ought to do …</a:t>
            </a:r>
            <a:endParaRPr lang="en-US" altLang="zh-CN" sz="3000" dirty="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is </a:t>
            </a:r>
            <a:r>
              <a:rPr lang="en-US" altLang="zh-CN" sz="3000" dirty="0" smtClean="0">
                <a:cs typeface="Calibri" panose="020F0502020204030204" pitchFamily="34" charset="0"/>
              </a:rPr>
              <a:t>suggested/advised </a:t>
            </a:r>
            <a:r>
              <a:rPr lang="en-US" altLang="zh-CN" sz="3000" dirty="0">
                <a:cs typeface="Calibri" panose="020F0502020204030204" pitchFamily="34" charset="0"/>
              </a:rPr>
              <a:t>that </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 good choice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is advisable to do…</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 </a:t>
            </a:r>
            <a:r>
              <a:rPr lang="en-US" altLang="zh-CN" sz="3000" dirty="0">
                <a:cs typeface="Calibri" panose="020F0502020204030204" pitchFamily="34" charset="0"/>
              </a:rPr>
              <a:t>would be </a:t>
            </a:r>
            <a:r>
              <a:rPr lang="en-US" altLang="zh-CN" sz="3000" dirty="0" smtClean="0">
                <a:cs typeface="Calibri" panose="020F0502020204030204" pitchFamily="34" charset="0"/>
              </a:rPr>
              <a:t>wise </a:t>
            </a:r>
            <a:r>
              <a:rPr lang="en-US" altLang="zh-CN" sz="3000" dirty="0">
                <a:cs typeface="Calibri" panose="020F0502020204030204" pitchFamily="34" charset="0"/>
              </a:rPr>
              <a:t>if</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smtClean="0">
                <a:cs typeface="Calibri" panose="020F0502020204030204" pitchFamily="34" charset="0"/>
              </a:rPr>
              <a:t>It’s </a:t>
            </a:r>
            <a:r>
              <a:rPr lang="en-US" altLang="zh-CN" sz="3000" dirty="0">
                <a:cs typeface="Calibri" panose="020F0502020204030204" pitchFamily="34" charset="0"/>
              </a:rPr>
              <a:t>of great </a:t>
            </a:r>
            <a:r>
              <a:rPr lang="en-US" altLang="zh-CN" sz="3000" dirty="0" smtClean="0">
                <a:cs typeface="Calibri" panose="020F0502020204030204" pitchFamily="34" charset="0"/>
              </a:rPr>
              <a:t>importance/significance </a:t>
            </a:r>
            <a:r>
              <a:rPr lang="en-US" altLang="zh-CN" sz="3000" dirty="0">
                <a:cs typeface="Calibri" panose="020F0502020204030204" pitchFamily="34" charset="0"/>
              </a:rPr>
              <a:t>to do</a:t>
            </a:r>
            <a:r>
              <a:rPr lang="en-US" altLang="zh-CN" sz="3000" dirty="0" smtClean="0">
                <a:cs typeface="Calibri" panose="020F0502020204030204" pitchFamily="34" charset="0"/>
              </a:rPr>
              <a:t>…</a:t>
            </a:r>
            <a:endParaRPr lang="en-US" altLang="zh-CN" sz="3000" dirty="0" smtClean="0">
              <a:cs typeface="Calibri" panose="020F0502020204030204" pitchFamily="34" charset="0"/>
            </a:endParaRPr>
          </a:p>
          <a:p>
            <a:r>
              <a:rPr lang="en-US" altLang="zh-CN" sz="3000" dirty="0">
                <a:cs typeface="Calibri" panose="020F0502020204030204" pitchFamily="34" charset="0"/>
              </a:rPr>
              <a:t>Immediate measures should be taken to do…</a:t>
            </a:r>
            <a:endParaRPr lang="zh-CN" altLang="en-US" sz="3000" dirty="0">
              <a:cs typeface="Calibri" panose="020F0502020204030204" pitchFamily="34"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pic>
        <p:nvPicPr>
          <p:cNvPr id="5121" name="图片 6"/>
          <p:cNvPicPr>
            <a:picLocks noChangeAspect="1" noChangeArrowheads="1"/>
          </p:cNvPicPr>
          <p:nvPr/>
        </p:nvPicPr>
        <p:blipFill>
          <a:blip r:embed="rId2">
            <a:extLst>
              <a:ext uri="{28A0092B-C50C-407E-A947-70E740481C1C}">
                <a14:useLocalDpi xmlns:a14="http://schemas.microsoft.com/office/drawing/2010/main" val="0"/>
              </a:ext>
            </a:extLst>
          </a:blip>
          <a:srcRect r="26910" b="35510"/>
          <a:stretch>
            <a:fillRect/>
          </a:stretch>
        </p:blipFill>
        <p:spPr bwMode="auto">
          <a:xfrm>
            <a:off x="3743325" y="936625"/>
            <a:ext cx="8448675"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9754" y="693420"/>
            <a:ext cx="11064559" cy="2308324"/>
          </a:xfrm>
          <a:prstGeom prst="rect">
            <a:avLst/>
          </a:prstGeom>
        </p:spPr>
        <p:txBody>
          <a:bodyPr wrap="square">
            <a:spAutoFit/>
          </a:bodyPr>
          <a:lstStyle/>
          <a:p>
            <a:pPr eaLnBrk="1" latinLnBrk="0" hangingPunct="1"/>
            <a:r>
              <a:rPr lang="en-US" altLang="zh-CN" sz="24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000" kern="100" dirty="0" smtClean="0">
                <a:solidFill>
                  <a:schemeClr val="tx1">
                    <a:lumMod val="95000"/>
                    <a:lumOff val="5000"/>
                  </a:schemeClr>
                </a:solidFill>
                <a:latin typeface="Comic Sans MS" panose="030F0702030302020204" pitchFamily="66" charset="0"/>
                <a:cs typeface="Times New Roman" panose="02020603050405020304"/>
              </a:rPr>
              <a:t> </a:t>
            </a:r>
            <a:r>
              <a:rPr lang="en-US" altLang="zh-CN" sz="2400" kern="100" dirty="0" smtClean="0">
                <a:solidFill>
                  <a:schemeClr val="tx1">
                    <a:lumMod val="95000"/>
                    <a:lumOff val="5000"/>
                  </a:schemeClr>
                </a:solidFill>
                <a:cs typeface="Calibri" panose="020F0502020204030204" pitchFamily="34" charset="0"/>
              </a:rPr>
              <a:t>First and foremost, all of us should </a:t>
            </a:r>
            <a:r>
              <a:rPr lang="en-US" altLang="zh-CN" sz="2400" kern="100" dirty="0" smtClean="0">
                <a:solidFill>
                  <a:srgbClr val="AE97C0"/>
                </a:solidFill>
                <a:cs typeface="Calibri" panose="020F0502020204030204" pitchFamily="34" charset="0"/>
              </a:rPr>
              <a:t>attach great importance to staying </a:t>
            </a:r>
            <a:r>
              <a:rPr lang="en-US" altLang="zh-CN" sz="2400" kern="100" dirty="0" smtClean="0">
                <a:solidFill>
                  <a:schemeClr val="tx1">
                    <a:lumMod val="95000"/>
                    <a:lumOff val="5000"/>
                  </a:schemeClr>
                </a:solidFill>
                <a:cs typeface="Calibri" panose="020F0502020204030204" pitchFamily="34" charset="0"/>
              </a:rPr>
              <a:t>at home. It’s the most effective way to help </a:t>
            </a:r>
            <a:r>
              <a:rPr lang="en-US" altLang="zh-CN" sz="2400" kern="100" dirty="0" smtClean="0">
                <a:solidFill>
                  <a:srgbClr val="AE97C0"/>
                </a:solidFill>
                <a:cs typeface="Calibri" panose="020F0502020204030204" pitchFamily="34" charset="0"/>
              </a:rPr>
              <a:t>get</a:t>
            </a:r>
            <a:r>
              <a:rPr lang="en-US" altLang="zh-CN" sz="2400" kern="100" dirty="0" smtClean="0">
                <a:solidFill>
                  <a:schemeClr val="tx1">
                    <a:lumMod val="95000"/>
                    <a:lumOff val="5000"/>
                  </a:schemeClr>
                </a:solidFill>
                <a:cs typeface="Calibri" panose="020F0502020204030204" pitchFamily="34" charset="0"/>
              </a:rPr>
              <a:t> the epidemic </a:t>
            </a:r>
            <a:r>
              <a:rPr lang="en-US" altLang="zh-CN" sz="2400" kern="100" dirty="0" smtClean="0">
                <a:solidFill>
                  <a:srgbClr val="AE97C0"/>
                </a:solidFill>
                <a:cs typeface="Calibri" panose="020F0502020204030204" pitchFamily="34" charset="0"/>
              </a:rPr>
              <a:t>under control.   </a:t>
            </a:r>
            <a:r>
              <a:rPr lang="en-US" altLang="zh-CN" sz="2400" kern="100" dirty="0">
                <a:solidFill>
                  <a:schemeClr val="tx1">
                    <a:lumMod val="95000"/>
                    <a:lumOff val="5000"/>
                  </a:schemeClr>
                </a:solidFill>
                <a:cs typeface="Calibri" panose="020F0502020204030204" pitchFamily="34" charset="0"/>
              </a:rPr>
              <a:t>(</a:t>
            </a:r>
            <a:r>
              <a:rPr lang="zh-CN" altLang="en-US" sz="2400" kern="100" dirty="0">
                <a:solidFill>
                  <a:schemeClr val="tx1">
                    <a:lumMod val="95000"/>
                    <a:lumOff val="5000"/>
                  </a:schemeClr>
                </a:solidFill>
                <a:cs typeface="Calibri" panose="020F0502020204030204" pitchFamily="34" charset="0"/>
              </a:rPr>
              <a:t>余定睿</a:t>
            </a:r>
            <a:r>
              <a:rPr lang="en-US" altLang="zh-CN" sz="2400" kern="100" dirty="0">
                <a:solidFill>
                  <a:schemeClr val="tx1">
                    <a:lumMod val="95000"/>
                    <a:lumOff val="5000"/>
                  </a:schemeClr>
                </a:solidFill>
                <a:cs typeface="Calibri" panose="020F0502020204030204" pitchFamily="34" charset="0"/>
              </a:rPr>
              <a:t>)</a:t>
            </a:r>
            <a:endParaRPr lang="en-US" altLang="zh-CN" sz="2400" kern="100" dirty="0">
              <a:solidFill>
                <a:schemeClr val="tx1">
                  <a:lumMod val="95000"/>
                  <a:lumOff val="5000"/>
                </a:schemeClr>
              </a:solidFill>
              <a:cs typeface="Calibri" panose="020F0502020204030204" pitchFamily="34" charset="0"/>
            </a:endParaRPr>
          </a:p>
          <a:p>
            <a:pPr eaLnBrk="1" latinLnBrk="0" hangingPunct="1"/>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Additionally, wear </a:t>
            </a:r>
            <a:r>
              <a:rPr lang="en-US" altLang="zh-CN" sz="2400" kern="100" dirty="0">
                <a:solidFill>
                  <a:schemeClr val="tx1">
                    <a:lumMod val="95000"/>
                    <a:lumOff val="5000"/>
                  </a:schemeClr>
                </a:solidFill>
                <a:cs typeface="Calibri" panose="020F0502020204030204" pitchFamily="34" charset="0"/>
              </a:rPr>
              <a:t>face masks </a:t>
            </a:r>
            <a:r>
              <a:rPr lang="en-US" altLang="zh-CN" sz="2400" kern="100" dirty="0">
                <a:solidFill>
                  <a:srgbClr val="AE97C0"/>
                </a:solidFill>
                <a:cs typeface="Calibri" panose="020F0502020204030204" pitchFamily="34" charset="0"/>
              </a:rPr>
              <a:t>when outdoors</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due to the droplet </a:t>
            </a:r>
            <a:r>
              <a:rPr lang="en-US" altLang="zh-CN" sz="2400" kern="100" dirty="0" smtClean="0">
                <a:solidFill>
                  <a:schemeClr val="tx1">
                    <a:lumMod val="95000"/>
                    <a:lumOff val="5000"/>
                  </a:schemeClr>
                </a:solidFill>
                <a:cs typeface="Calibri" panose="020F0502020204030204" pitchFamily="34" charset="0"/>
              </a:rPr>
              <a:t>transmission. (</a:t>
            </a:r>
            <a:r>
              <a:rPr lang="zh-CN" altLang="en-US" sz="2400" kern="100" dirty="0" smtClean="0">
                <a:solidFill>
                  <a:schemeClr val="tx1">
                    <a:lumMod val="95000"/>
                    <a:lumOff val="5000"/>
                  </a:schemeClr>
                </a:solidFill>
                <a:cs typeface="Calibri" panose="020F0502020204030204" pitchFamily="34" charset="0"/>
              </a:rPr>
              <a:t>陈坤</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a:p>
            <a:pPr eaLnBrk="1" latinLnBrk="0" hangingPunct="1"/>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a:solidFill>
                <a:schemeClr val="tx1">
                  <a:lumMod val="95000"/>
                  <a:lumOff val="5000"/>
                </a:schemeClr>
              </a:solidFill>
              <a:cs typeface="Calibri" panose="020F0502020204030204" pitchFamily="34" charset="0"/>
            </a:endParaRPr>
          </a:p>
          <a:p>
            <a:pPr eaLnBrk="1" latinLnBrk="0" hangingPunct="1"/>
            <a:r>
              <a:rPr lang="en-US" altLang="zh-CN" sz="2400" kern="100" dirty="0">
                <a:solidFill>
                  <a:srgbClr val="FF0000"/>
                </a:solidFill>
                <a:cs typeface="Calibri" panose="020F0502020204030204" pitchFamily="34" charset="0"/>
              </a:rPr>
              <a:t>  </a:t>
            </a:r>
            <a:r>
              <a:rPr lang="en-US" altLang="zh-CN" sz="2400" kern="100" dirty="0">
                <a:solidFill>
                  <a:srgbClr val="AE97C0"/>
                </a:solidFill>
                <a:cs typeface="Calibri" panose="020F0502020204030204" pitchFamily="34" charset="0"/>
              </a:rPr>
              <a:t>  If possible</a:t>
            </a:r>
            <a:r>
              <a:rPr lang="en-US" altLang="zh-CN" sz="2400" kern="100" dirty="0">
                <a:solidFill>
                  <a:schemeClr val="tx1">
                    <a:lumMod val="95000"/>
                    <a:lumOff val="5000"/>
                  </a:schemeClr>
                </a:solidFill>
                <a:cs typeface="Calibri" panose="020F0502020204030204" pitchFamily="34" charset="0"/>
              </a:rPr>
              <a:t>, we could do some </a:t>
            </a:r>
            <a:r>
              <a:rPr lang="en-US" altLang="zh-CN" sz="2400" kern="100" dirty="0" smtClean="0">
                <a:solidFill>
                  <a:schemeClr val="tx1">
                    <a:lumMod val="95000"/>
                    <a:lumOff val="5000"/>
                  </a:schemeClr>
                </a:solidFill>
                <a:cs typeface="Calibri" panose="020F0502020204030204" pitchFamily="34" charset="0"/>
              </a:rPr>
              <a:t>volunteering/voluntary </a:t>
            </a:r>
            <a:r>
              <a:rPr lang="en-US" altLang="zh-CN" sz="2400" kern="100" dirty="0">
                <a:solidFill>
                  <a:schemeClr val="tx1">
                    <a:lumMod val="95000"/>
                    <a:lumOff val="5000"/>
                  </a:schemeClr>
                </a:solidFill>
                <a:cs typeface="Calibri" panose="020F0502020204030204" pitchFamily="34" charset="0"/>
              </a:rPr>
              <a:t>work for our community</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 </a:t>
            </a:r>
            <a:r>
              <a:rPr lang="en-US" altLang="zh-CN" sz="2400" kern="100" dirty="0" smtClean="0">
                <a:solidFill>
                  <a:schemeClr val="tx1">
                    <a:lumMod val="95000"/>
                    <a:lumOff val="5000"/>
                  </a:schemeClr>
                </a:solidFill>
                <a:cs typeface="Calibri" panose="020F0502020204030204" pitchFamily="34" charset="0"/>
              </a:rPr>
              <a:t>(</a:t>
            </a:r>
            <a:r>
              <a:rPr lang="zh-CN" altLang="en-US" sz="2400" kern="100" dirty="0" smtClean="0">
                <a:solidFill>
                  <a:schemeClr val="tx1">
                    <a:lumMod val="95000"/>
                    <a:lumOff val="5000"/>
                  </a:schemeClr>
                </a:solidFill>
                <a:cs typeface="Calibri" panose="020F0502020204030204" pitchFamily="34" charset="0"/>
              </a:rPr>
              <a:t>刘瑜</a:t>
            </a:r>
            <a:r>
              <a:rPr lang="en-US" altLang="zh-CN" sz="2400" kern="100" dirty="0" smtClean="0">
                <a:solidFill>
                  <a:schemeClr val="tx1">
                    <a:lumMod val="95000"/>
                    <a:lumOff val="5000"/>
                  </a:schemeClr>
                </a:solidFill>
                <a:cs typeface="Calibri" panose="020F0502020204030204" pitchFamily="34" charset="0"/>
              </a:rPr>
              <a:t>)                                                       </a:t>
            </a:r>
            <a:endParaRPr lang="en-US" altLang="zh-CN" sz="2400" kern="100" dirty="0" smtClean="0">
              <a:solidFill>
                <a:schemeClr val="tx1">
                  <a:lumMod val="95000"/>
                  <a:lumOff val="5000"/>
                </a:schemeClr>
              </a:solidFill>
              <a:cs typeface="Calibri" panose="020F0502020204030204" pitchFamily="34" charset="0"/>
            </a:endParaRPr>
          </a:p>
        </p:txBody>
      </p:sp>
      <p:sp>
        <p:nvSpPr>
          <p:cNvPr id="2" name="矩形 1"/>
          <p:cNvSpPr/>
          <p:nvPr/>
        </p:nvSpPr>
        <p:spPr>
          <a:xfrm>
            <a:off x="579754" y="3433493"/>
            <a:ext cx="10335896" cy="1569660"/>
          </a:xfrm>
          <a:prstGeom prst="rect">
            <a:avLst/>
          </a:prstGeom>
        </p:spPr>
        <p:txBody>
          <a:bodyPr wrap="square">
            <a:spAutoFit/>
          </a:bodyPr>
          <a:lstStyle/>
          <a:p>
            <a:pPr algn="just">
              <a:spcAft>
                <a:spcPts val="0"/>
              </a:spcAft>
            </a:pPr>
            <a:r>
              <a:rPr lang="en-US" altLang="zh-CN" sz="2400" kern="100" dirty="0">
                <a:solidFill>
                  <a:srgbClr val="AE97C0"/>
                </a:solidFill>
                <a:cs typeface="Calibri" panose="020F0502020204030204" pitchFamily="34" charset="0"/>
              </a:rPr>
              <a:t>    Above all</a:t>
            </a:r>
            <a:r>
              <a:rPr lang="en-US" altLang="zh-CN" sz="2400" kern="100" dirty="0">
                <a:solidFill>
                  <a:schemeClr val="tx1">
                    <a:lumMod val="95000"/>
                    <a:lumOff val="5000"/>
                  </a:schemeClr>
                </a:solidFill>
                <a:cs typeface="Calibri" panose="020F0502020204030204" pitchFamily="34" charset="0"/>
              </a:rPr>
              <a:t>, everyone ought to raise our awareness of self-protection. </a:t>
            </a:r>
            <a:r>
              <a:rPr lang="en-US" altLang="zh-CN" sz="2400" kern="100" dirty="0" smtClean="0">
                <a:solidFill>
                  <a:schemeClr val="tx1">
                    <a:lumMod val="95000"/>
                    <a:lumOff val="5000"/>
                  </a:schemeClr>
                </a:solidFill>
                <a:cs typeface="Calibri" panose="020F0502020204030204" pitchFamily="34" charset="0"/>
              </a:rPr>
              <a:t> </a:t>
            </a:r>
            <a:r>
              <a:rPr lang="en-US" altLang="zh-CN" sz="2400" kern="100" dirty="0">
                <a:solidFill>
                  <a:srgbClr val="AE97C0"/>
                </a:solidFill>
                <a:cs typeface="Calibri" panose="020F0502020204030204" pitchFamily="34" charset="0"/>
              </a:rPr>
              <a:t>In addition</a:t>
            </a:r>
            <a:r>
              <a:rPr lang="en-US" altLang="zh-CN" sz="2400" kern="100" dirty="0">
                <a:solidFill>
                  <a:schemeClr val="tx1">
                    <a:lumMod val="95000"/>
                    <a:lumOff val="5000"/>
                  </a:schemeClr>
                </a:solidFill>
                <a:cs typeface="Calibri" panose="020F0502020204030204" pitchFamily="34" charset="0"/>
              </a:rPr>
              <a:t>, it’s of great significance to wash hands regularly, which can resist the transmission of virus effectively. </a:t>
            </a:r>
            <a:r>
              <a:rPr lang="en-US" altLang="zh-CN" sz="2400" kern="100" dirty="0" smtClean="0">
                <a:solidFill>
                  <a:srgbClr val="AE97C0"/>
                </a:solidFill>
                <a:cs typeface="Calibri" panose="020F0502020204030204" pitchFamily="34" charset="0"/>
              </a:rPr>
              <a:t>Last </a:t>
            </a:r>
            <a:r>
              <a:rPr lang="en-US" altLang="zh-CN" sz="2400" kern="100" dirty="0">
                <a:solidFill>
                  <a:srgbClr val="AE97C0"/>
                </a:solidFill>
                <a:cs typeface="Calibri" panose="020F0502020204030204" pitchFamily="34" charset="0"/>
              </a:rPr>
              <a:t>but not least,</a:t>
            </a:r>
            <a:r>
              <a:rPr lang="en-US" altLang="zh-CN" sz="2400" kern="100" dirty="0">
                <a:solidFill>
                  <a:srgbClr val="FF0000"/>
                </a:solidFill>
                <a:cs typeface="Calibri" panose="020F0502020204030204" pitchFamily="34" charset="0"/>
              </a:rPr>
              <a:t> </a:t>
            </a:r>
            <a:r>
              <a:rPr lang="en-US" altLang="zh-CN" sz="2400" kern="100" dirty="0">
                <a:solidFill>
                  <a:schemeClr val="tx1">
                    <a:lumMod val="95000"/>
                    <a:lumOff val="5000"/>
                  </a:schemeClr>
                </a:solidFill>
                <a:cs typeface="Calibri" panose="020F0502020204030204" pitchFamily="34" charset="0"/>
              </a:rPr>
              <a:t>moderate exercise proves to be a good choice, as it strengthens our body</a:t>
            </a:r>
            <a:r>
              <a:rPr lang="en-US" altLang="zh-CN" sz="2400" kern="100" dirty="0" smtClean="0">
                <a:solidFill>
                  <a:schemeClr val="tx1">
                    <a:lumMod val="95000"/>
                    <a:lumOff val="5000"/>
                  </a:schemeClr>
                </a:solidFill>
                <a:cs typeface="Calibri" panose="020F0502020204030204" pitchFamily="34" charset="0"/>
              </a:rPr>
              <a:t>.                                                ( </a:t>
            </a:r>
            <a:r>
              <a:rPr lang="zh-CN" altLang="en-US" sz="2400" kern="100" dirty="0">
                <a:solidFill>
                  <a:schemeClr val="tx1">
                    <a:lumMod val="95000"/>
                    <a:lumOff val="5000"/>
                  </a:schemeClr>
                </a:solidFill>
                <a:cs typeface="Calibri" panose="020F0502020204030204" pitchFamily="34" charset="0"/>
              </a:rPr>
              <a:t>徐林泽</a:t>
            </a:r>
            <a:r>
              <a:rPr lang="en-US" altLang="zh-CN" sz="2400" kern="100" dirty="0" smtClean="0">
                <a:solidFill>
                  <a:schemeClr val="tx1">
                    <a:lumMod val="95000"/>
                    <a:lumOff val="5000"/>
                  </a:schemeClr>
                </a:solidFill>
                <a:cs typeface="Calibri" panose="020F0502020204030204" pitchFamily="34" charset="0"/>
              </a:rPr>
              <a:t>)</a:t>
            </a:r>
            <a:endParaRPr lang="en-US" altLang="zh-CN" sz="2400" kern="100" dirty="0" smtClean="0">
              <a:solidFill>
                <a:schemeClr val="tx1">
                  <a:lumMod val="95000"/>
                  <a:lumOff val="5000"/>
                </a:schemeClr>
              </a:solidFill>
              <a:cs typeface="Calibri" panose="020F0502020204030204" pitchFamily="34" charset="0"/>
            </a:endParaRPr>
          </a:p>
        </p:txBody>
      </p:sp>
      <p:pic>
        <p:nvPicPr>
          <p:cNvPr id="5121" name="图片 6"/>
          <p:cNvPicPr>
            <a:picLocks noChangeAspect="1" noChangeArrowheads="1"/>
          </p:cNvPicPr>
          <p:nvPr/>
        </p:nvPicPr>
        <p:blipFill>
          <a:blip r:embed="rId1">
            <a:extLst>
              <a:ext uri="{28A0092B-C50C-407E-A947-70E740481C1C}">
                <a14:useLocalDpi xmlns:a14="http://schemas.microsoft.com/office/drawing/2010/main" val="0"/>
              </a:ext>
            </a:extLst>
          </a:blip>
          <a:srcRect r="26910" b="35510"/>
          <a:stretch>
            <a:fillRect/>
          </a:stretch>
        </p:blipFill>
        <p:spPr bwMode="auto">
          <a:xfrm>
            <a:off x="6517005" y="2880360"/>
            <a:ext cx="5674995" cy="39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8E81226E9538F309FF29980E170B615"/>
          <p:cNvPicPr>
            <a:picLocks noChangeAspect="1"/>
          </p:cNvPicPr>
          <p:nvPr/>
        </p:nvPicPr>
        <p:blipFill>
          <a:blip r:embed="rId1"/>
          <a:stretch>
            <a:fillRect/>
          </a:stretch>
        </p:blipFill>
        <p:spPr>
          <a:xfrm>
            <a:off x="3959225" y="541655"/>
            <a:ext cx="7779385" cy="941070"/>
          </a:xfrm>
          <a:prstGeom prst="rect">
            <a:avLst/>
          </a:prstGeom>
        </p:spPr>
      </p:pic>
      <p:sp>
        <p:nvSpPr>
          <p:cNvPr id="2" name="TextBox 1"/>
          <p:cNvSpPr txBox="1"/>
          <p:nvPr/>
        </p:nvSpPr>
        <p:spPr>
          <a:xfrm>
            <a:off x="5043741" y="720402"/>
            <a:ext cx="5184576" cy="583565"/>
          </a:xfrm>
          <a:prstGeom prst="rect">
            <a:avLst/>
          </a:prstGeom>
          <a:noFill/>
          <a:ln>
            <a:noFill/>
          </a:ln>
          <a:extLst>
            <a:ext uri="{909E8E84-426E-40DD-AFC4-6F175D3DCCD1}">
              <a14:hiddenFill xmlns:a14="http://schemas.microsoft.com/office/drawing/2010/main">
                <a:solidFill>
                  <a:schemeClr val="accent5">
                    <a:lumMod val="20000"/>
                    <a:lumOff val="80000"/>
                  </a:schemeClr>
                </a:solidFill>
              </a14:hiddenFill>
            </a:ext>
          </a:ex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3200" b="1" dirty="0" smtClean="0">
                <a:latin typeface="MV Boli" panose="02000500030200090000" charset="0"/>
                <a:cs typeface="MV Boli" panose="02000500030200090000" charset="0"/>
              </a:rPr>
              <a:t>Para 3: appeal</a:t>
            </a:r>
            <a:r>
              <a:rPr lang="zh-CN" altLang="en-US" sz="3200" b="1" dirty="0" smtClean="0">
                <a:latin typeface="MV Boli" panose="02000500030200090000" charset="0"/>
                <a:cs typeface="MV Boli" panose="02000500030200090000" charset="0"/>
              </a:rPr>
              <a:t>（</a:t>
            </a:r>
            <a:r>
              <a:rPr lang="en-US" altLang="zh-CN" sz="3200" b="1" dirty="0" smtClean="0">
                <a:latin typeface="MV Boli" panose="02000500030200090000" charset="0"/>
                <a:cs typeface="MV Boli" panose="02000500030200090000" charset="0"/>
              </a:rPr>
              <a:t>again</a:t>
            </a:r>
            <a:r>
              <a:rPr lang="zh-CN" altLang="en-US" sz="3200" b="1" dirty="0" smtClean="0">
                <a:latin typeface="MV Boli" panose="02000500030200090000" charset="0"/>
                <a:cs typeface="MV Boli" panose="02000500030200090000" charset="0"/>
              </a:rPr>
              <a:t>）</a:t>
            </a:r>
            <a:endParaRPr lang="zh-CN" altLang="en-US" sz="3200" b="1" dirty="0">
              <a:latin typeface="MV Boli" panose="02000500030200090000" charset="0"/>
              <a:cs typeface="MV Boli" panose="02000500030200090000" charset="0"/>
            </a:endParaRPr>
          </a:p>
        </p:txBody>
      </p:sp>
      <p:sp>
        <p:nvSpPr>
          <p:cNvPr id="3" name="矩形 2"/>
          <p:cNvSpPr/>
          <p:nvPr/>
        </p:nvSpPr>
        <p:spPr>
          <a:xfrm>
            <a:off x="337819" y="1736090"/>
            <a:ext cx="11400791" cy="3215005"/>
          </a:xfrm>
          <a:prstGeom prst="rect">
            <a:avLst/>
          </a:prstGeom>
        </p:spPr>
        <p:txBody>
          <a:bodyPr wrap="square">
            <a:spAutoFit/>
          </a:bodyPr>
          <a:lstStyle/>
          <a:p>
            <a:r>
              <a:rPr lang="en-US" altLang="zh-CN" sz="2900" dirty="0" smtClean="0">
                <a:solidFill>
                  <a:srgbClr val="AE97C0"/>
                </a:solidFill>
              </a:rPr>
              <a:t>(appeal to; call on /for; advocate…/It’s high time sb. did…)</a:t>
            </a:r>
            <a:endParaRPr lang="en-US" altLang="zh-CN" sz="2900" dirty="0" smtClean="0"/>
          </a:p>
          <a:p>
            <a:endParaRPr lang="en-US" altLang="zh-CN" sz="2900" dirty="0"/>
          </a:p>
          <a:p>
            <a:r>
              <a:rPr lang="en-US" altLang="zh-CN" sz="2900" dirty="0" smtClean="0"/>
              <a:t>1. </a:t>
            </a:r>
            <a:r>
              <a:rPr lang="en-US" altLang="zh-CN" sz="2900" dirty="0">
                <a:solidFill>
                  <a:srgbClr val="AE97C0"/>
                </a:solidFill>
              </a:rPr>
              <a:t>Let’s </a:t>
            </a:r>
            <a:r>
              <a:rPr lang="en-US" altLang="zh-CN" sz="2900" dirty="0" smtClean="0">
                <a:solidFill>
                  <a:srgbClr val="AE97C0"/>
                </a:solidFill>
              </a:rPr>
              <a:t>join </a:t>
            </a:r>
            <a:r>
              <a:rPr lang="en-US" altLang="zh-CN" sz="2900" dirty="0">
                <a:solidFill>
                  <a:srgbClr val="AE97C0"/>
                </a:solidFill>
              </a:rPr>
              <a:t>together</a:t>
            </a:r>
            <a:r>
              <a:rPr lang="en-US" altLang="zh-CN" sz="2900" dirty="0">
                <a:solidFill>
                  <a:srgbClr val="FF0000"/>
                </a:solidFill>
              </a:rPr>
              <a:t> </a:t>
            </a:r>
            <a:r>
              <a:rPr lang="en-US" altLang="zh-CN" sz="2900" dirty="0"/>
              <a:t>to </a:t>
            </a:r>
            <a:r>
              <a:rPr lang="en-US" altLang="zh-CN" sz="2900" dirty="0" smtClean="0"/>
              <a:t>fight </a:t>
            </a:r>
            <a:r>
              <a:rPr lang="en-US" altLang="zh-CN" sz="2900" dirty="0"/>
              <a:t>…</a:t>
            </a:r>
            <a:endParaRPr lang="en-US" altLang="zh-CN" sz="2900" dirty="0"/>
          </a:p>
          <a:p>
            <a:r>
              <a:rPr lang="en-US" altLang="zh-CN" sz="2900" dirty="0"/>
              <a:t>2</a:t>
            </a:r>
            <a:r>
              <a:rPr lang="en-US" altLang="zh-CN" sz="2900" dirty="0" smtClean="0"/>
              <a:t>. </a:t>
            </a:r>
            <a:r>
              <a:rPr lang="en-US" altLang="zh-CN" sz="2900" dirty="0">
                <a:solidFill>
                  <a:srgbClr val="AE97C0"/>
                </a:solidFill>
              </a:rPr>
              <a:t>Let’s take responsibility</a:t>
            </a:r>
            <a:r>
              <a:rPr lang="en-US" altLang="zh-CN" sz="2900" dirty="0">
                <a:solidFill>
                  <a:srgbClr val="FF0000"/>
                </a:solidFill>
              </a:rPr>
              <a:t> </a:t>
            </a:r>
            <a:r>
              <a:rPr lang="en-US" altLang="zh-CN" sz="2900" dirty="0"/>
              <a:t>for ourselves and others. </a:t>
            </a:r>
            <a:r>
              <a:rPr lang="en-US" altLang="zh-CN" sz="2900" dirty="0">
                <a:solidFill>
                  <a:srgbClr val="AE97C0"/>
                </a:solidFill>
              </a:rPr>
              <a:t>Let’s take action </a:t>
            </a:r>
            <a:r>
              <a:rPr lang="en-US" altLang="zh-CN" sz="2900" dirty="0"/>
              <a:t>now</a:t>
            </a:r>
            <a:r>
              <a:rPr lang="en-US" altLang="zh-CN" sz="2900" dirty="0" smtClean="0"/>
              <a:t>!</a:t>
            </a:r>
            <a:endParaRPr lang="en-US" altLang="zh-CN" sz="2900" dirty="0" smtClean="0"/>
          </a:p>
          <a:p>
            <a:r>
              <a:rPr lang="en-US" altLang="zh-CN" sz="2900" dirty="0"/>
              <a:t>3</a:t>
            </a:r>
            <a:r>
              <a:rPr lang="en-US" altLang="zh-CN" sz="2900" dirty="0" smtClean="0"/>
              <a:t>.</a:t>
            </a:r>
            <a:r>
              <a:rPr lang="en-US" altLang="zh-CN" sz="2900" dirty="0" smtClean="0">
                <a:solidFill>
                  <a:srgbClr val="AE97C0"/>
                </a:solidFill>
              </a:rPr>
              <a:t> Let’s </a:t>
            </a:r>
            <a:r>
              <a:rPr lang="en-US" altLang="zh-CN" sz="2900" dirty="0">
                <a:solidFill>
                  <a:srgbClr val="AE97C0"/>
                </a:solidFill>
              </a:rPr>
              <a:t>make every </a:t>
            </a:r>
            <a:r>
              <a:rPr lang="en-US" altLang="zh-CN" sz="2900" dirty="0" smtClean="0">
                <a:solidFill>
                  <a:srgbClr val="AE97C0"/>
                </a:solidFill>
              </a:rPr>
              <a:t> </a:t>
            </a:r>
            <a:r>
              <a:rPr lang="en-US" altLang="zh-CN" sz="2900" dirty="0">
                <a:solidFill>
                  <a:srgbClr val="AE97C0"/>
                </a:solidFill>
              </a:rPr>
              <a:t>effort/ spare no effort</a:t>
            </a:r>
            <a:r>
              <a:rPr lang="en-US" altLang="zh-CN" sz="2900" dirty="0">
                <a:solidFill>
                  <a:srgbClr val="FF0000"/>
                </a:solidFill>
              </a:rPr>
              <a:t> </a:t>
            </a:r>
            <a:r>
              <a:rPr lang="en-US" altLang="zh-CN" sz="2900" dirty="0"/>
              <a:t>to overcome the difficulties.</a:t>
            </a:r>
            <a:endParaRPr lang="zh-CN" altLang="en-US" sz="2900" dirty="0">
              <a:latin typeface="Times New Roman" panose="02020603050405020304" pitchFamily="18" charset="0"/>
              <a:ea typeface="宋体" panose="02010600030101010101" pitchFamily="2" charset="-122"/>
            </a:endParaRPr>
          </a:p>
          <a:p>
            <a:r>
              <a:rPr lang="en-US" altLang="zh-CN" sz="2900" dirty="0"/>
              <a:t>4</a:t>
            </a:r>
            <a:r>
              <a:rPr lang="en-US" altLang="zh-CN" sz="2900" dirty="0" smtClean="0"/>
              <a:t>. </a:t>
            </a:r>
            <a:r>
              <a:rPr lang="en-US" altLang="zh-CN" sz="2900" dirty="0">
                <a:solidFill>
                  <a:srgbClr val="AE97C0"/>
                </a:solidFill>
              </a:rPr>
              <a:t>Only </a:t>
            </a:r>
            <a:r>
              <a:rPr lang="en-US" altLang="zh-CN" sz="2900" dirty="0" smtClean="0">
                <a:solidFill>
                  <a:srgbClr val="AE97C0"/>
                </a:solidFill>
              </a:rPr>
              <a:t>if</a:t>
            </a:r>
            <a:r>
              <a:rPr lang="en-US" altLang="zh-CN" sz="2900" dirty="0" smtClean="0">
                <a:solidFill>
                  <a:srgbClr val="FF0000"/>
                </a:solidFill>
              </a:rPr>
              <a:t> </a:t>
            </a:r>
            <a:r>
              <a:rPr lang="en-US" altLang="zh-CN" sz="2900" dirty="0"/>
              <a:t>we take effective steps to deal with this problem now </a:t>
            </a:r>
            <a:r>
              <a:rPr lang="en-US" altLang="zh-CN" sz="2900" dirty="0">
                <a:solidFill>
                  <a:srgbClr val="AE97C0"/>
                </a:solidFill>
              </a:rPr>
              <a:t>can we</a:t>
            </a:r>
            <a:r>
              <a:rPr lang="en-US" altLang="zh-CN" sz="2900" dirty="0"/>
              <a:t>…</a:t>
            </a:r>
            <a:endParaRPr lang="en-US" altLang="zh-CN" sz="2900" dirty="0"/>
          </a:p>
          <a:p>
            <a:r>
              <a:rPr lang="en-US" altLang="zh-CN" sz="2900" dirty="0"/>
              <a:t>5</a:t>
            </a:r>
            <a:r>
              <a:rPr lang="en-US" altLang="zh-CN" sz="2900" dirty="0" smtClean="0"/>
              <a:t>.</a:t>
            </a:r>
            <a:r>
              <a:rPr lang="en-US" altLang="zh-CN" sz="2900" dirty="0" smtClean="0">
                <a:solidFill>
                  <a:srgbClr val="AE97C0"/>
                </a:solidFill>
              </a:rPr>
              <a:t> </a:t>
            </a:r>
            <a:r>
              <a:rPr lang="en-US" altLang="zh-CN" sz="2900" dirty="0">
                <a:solidFill>
                  <a:srgbClr val="AE97C0"/>
                </a:solidFill>
              </a:rPr>
              <a:t>Only in this way can we </a:t>
            </a:r>
            <a:r>
              <a:rPr lang="en-US" altLang="zh-CN" sz="2900" dirty="0"/>
              <a:t>make a great </a:t>
            </a:r>
            <a:r>
              <a:rPr lang="en-US" altLang="zh-CN" sz="2900" dirty="0" smtClean="0"/>
              <a:t>success.</a:t>
            </a:r>
            <a:endParaRPr lang="en-US" altLang="zh-CN" sz="2900" dirty="0"/>
          </a:p>
        </p:txBody>
      </p:sp>
      <p:pic>
        <p:nvPicPr>
          <p:cNvPr id="3073"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l="15273" t="33472"/>
          <a:stretch>
            <a:fillRect/>
          </a:stretch>
        </p:blipFill>
        <p:spPr bwMode="auto">
          <a:xfrm>
            <a:off x="0" y="0"/>
            <a:ext cx="3913505"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70499" y="1597690"/>
            <a:ext cx="8666045" cy="3969385"/>
          </a:xfrm>
          <a:prstGeom prst="rect">
            <a:avLst/>
          </a:prstGeom>
        </p:spPr>
        <p:txBody>
          <a:bodyPr wrap="square">
            <a:spAutoFit/>
          </a:bodyPr>
          <a:lstStyle/>
          <a:p>
            <a:r>
              <a:rPr lang="en-US" altLang="zh-CN" sz="2800" kern="100" dirty="0" smtClean="0">
                <a:solidFill>
                  <a:srgbClr val="C00000"/>
                </a:solidFill>
                <a:cs typeface="Calibri" panose="020F0502020204030204" pitchFamily="34" charset="0"/>
              </a:rPr>
              <a:t>    </a:t>
            </a:r>
            <a:r>
              <a:rPr lang="en-US" altLang="zh-CN" sz="2800" kern="100" dirty="0" smtClean="0">
                <a:cs typeface="Calibri" panose="020F0502020204030204" pitchFamily="34" charset="0"/>
              </a:rPr>
              <a:t> </a:t>
            </a:r>
            <a:r>
              <a:rPr lang="en-US" altLang="zh-CN" sz="2800" kern="100" dirty="0">
                <a:cs typeface="Calibri" panose="020F0502020204030204" pitchFamily="34" charset="0"/>
              </a:rPr>
              <a:t>I hereby </a:t>
            </a:r>
            <a:r>
              <a:rPr lang="en-US" altLang="zh-CN" sz="2800" kern="100" dirty="0">
                <a:solidFill>
                  <a:srgbClr val="AE97C0"/>
                </a:solidFill>
                <a:cs typeface="Calibri" panose="020F0502020204030204" pitchFamily="34" charset="0"/>
              </a:rPr>
              <a:t>appeal to </a:t>
            </a:r>
            <a:r>
              <a:rPr lang="en-US" altLang="zh-CN" sz="2800" kern="100" dirty="0">
                <a:cs typeface="Calibri" panose="020F0502020204030204" pitchFamily="34" charset="0"/>
              </a:rPr>
              <a:t>every one of us</a:t>
            </a:r>
            <a:r>
              <a:rPr lang="en-US" altLang="zh-CN" sz="2800" kern="100" dirty="0" smtClean="0">
                <a:cs typeface="Calibri" panose="020F0502020204030204" pitchFamily="34" charset="0"/>
              </a:rPr>
              <a:t> </a:t>
            </a:r>
            <a:r>
              <a:rPr lang="en-US" altLang="zh-CN" sz="2800" kern="100" dirty="0">
                <a:cs typeface="Calibri" panose="020F0502020204030204" pitchFamily="34" charset="0"/>
              </a:rPr>
              <a:t>to do some small bits to go through this hard time</a:t>
            </a:r>
            <a:r>
              <a:rPr lang="en-US" altLang="zh-CN" sz="2800" kern="100" dirty="0" smtClean="0">
                <a:cs typeface="Calibri" panose="020F0502020204030204" pitchFamily="34" charset="0"/>
              </a:rPr>
              <a:t>.                              (</a:t>
            </a:r>
            <a:r>
              <a:rPr lang="zh-CN" altLang="en-US" sz="2800" kern="100" dirty="0" smtClean="0">
                <a:cs typeface="Calibri" panose="020F0502020204030204" pitchFamily="34" charset="0"/>
              </a:rPr>
              <a:t>王文杰</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start right now</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and spare no </a:t>
            </a:r>
            <a:r>
              <a:rPr lang="en-US" altLang="zh-CN" sz="2800" kern="100" dirty="0" smtClean="0">
                <a:cs typeface="Calibri" panose="020F0502020204030204" pitchFamily="34" charset="0"/>
              </a:rPr>
              <a:t>effort to </a:t>
            </a:r>
            <a:r>
              <a:rPr lang="en-US" altLang="zh-CN" sz="2800" kern="100" dirty="0">
                <a:cs typeface="Calibri" panose="020F0502020204030204" pitchFamily="34" charset="0"/>
              </a:rPr>
              <a:t>do a little every day, every hour and every </a:t>
            </a:r>
            <a:r>
              <a:rPr lang="en-US" altLang="zh-CN" sz="2800" kern="100" dirty="0" smtClean="0">
                <a:cs typeface="Calibri" panose="020F0502020204030204" pitchFamily="34" charset="0"/>
              </a:rPr>
              <a:t>minute.       (</a:t>
            </a:r>
            <a:r>
              <a:rPr lang="zh-CN" altLang="en-US" sz="2800" kern="100" dirty="0" smtClean="0">
                <a:cs typeface="Calibri" panose="020F0502020204030204" pitchFamily="34" charset="0"/>
              </a:rPr>
              <a:t>阮家培</a:t>
            </a:r>
            <a:r>
              <a:rPr lang="en-US" altLang="zh-CN" sz="2800" kern="100" dirty="0" smtClean="0">
                <a:cs typeface="Calibri" panose="020F0502020204030204" pitchFamily="34" charset="0"/>
              </a:rPr>
              <a:t>)</a:t>
            </a:r>
            <a:endParaRPr lang="en-US" altLang="zh-CN" sz="2800" kern="100" dirty="0" smtClean="0">
              <a:cs typeface="Calibri" panose="020F0502020204030204" pitchFamily="34" charset="0"/>
            </a:endParaRPr>
          </a:p>
          <a:p>
            <a:endParaRPr lang="en-US" altLang="zh-CN" sz="2800" kern="100" dirty="0">
              <a:cs typeface="Calibri" panose="020F0502020204030204" pitchFamily="34" charset="0"/>
            </a:endParaRPr>
          </a:p>
          <a:p>
            <a:r>
              <a:rPr lang="en-US" altLang="zh-CN" sz="2800" kern="100" dirty="0" smtClean="0">
                <a:cs typeface="Calibri" panose="020F0502020204030204" pitchFamily="34" charset="0"/>
              </a:rPr>
              <a:t>    </a:t>
            </a:r>
            <a:r>
              <a:rPr lang="en-US" altLang="zh-CN" sz="2800" kern="100" dirty="0" smtClean="0">
                <a:solidFill>
                  <a:srgbClr val="AE97C0"/>
                </a:solidFill>
                <a:cs typeface="Calibri" panose="020F0502020204030204" pitchFamily="34" charset="0"/>
              </a:rPr>
              <a:t>Let’s </a:t>
            </a:r>
            <a:r>
              <a:rPr lang="en-US" altLang="zh-CN" sz="2800" kern="100" dirty="0">
                <a:solidFill>
                  <a:srgbClr val="AE97C0"/>
                </a:solidFill>
                <a:cs typeface="Calibri" panose="020F0502020204030204" pitchFamily="34" charset="0"/>
              </a:rPr>
              <a:t>act hand in hand</a:t>
            </a:r>
            <a:r>
              <a:rPr lang="en-US" altLang="zh-CN" sz="2800" kern="100" dirty="0">
                <a:solidFill>
                  <a:srgbClr val="FF0000"/>
                </a:solidFill>
                <a:cs typeface="Calibri" panose="020F0502020204030204" pitchFamily="34" charset="0"/>
              </a:rPr>
              <a:t> </a:t>
            </a:r>
            <a:r>
              <a:rPr lang="en-US" altLang="zh-CN" sz="2800" kern="100" dirty="0">
                <a:cs typeface="Calibri" panose="020F0502020204030204" pitchFamily="34" charset="0"/>
              </a:rPr>
              <a:t>as every small </a:t>
            </a:r>
            <a:r>
              <a:rPr lang="en-US" altLang="zh-CN" sz="2800" kern="100" dirty="0" smtClean="0">
                <a:cs typeface="Calibri" panose="020F0502020204030204" pitchFamily="34" charset="0"/>
              </a:rPr>
              <a:t>act </a:t>
            </a:r>
            <a:r>
              <a:rPr lang="en-US" altLang="zh-CN" sz="2800" kern="100" dirty="0">
                <a:cs typeface="Calibri" panose="020F0502020204030204" pitchFamily="34" charset="0"/>
              </a:rPr>
              <a:t>is meaningful to the </a:t>
            </a:r>
            <a:r>
              <a:rPr lang="en-US" altLang="zh-CN" sz="2800" kern="100" dirty="0" smtClean="0">
                <a:cs typeface="Calibri" panose="020F0502020204030204" pitchFamily="34" charset="0"/>
              </a:rPr>
              <a:t>world.                                                          (</a:t>
            </a:r>
            <a:r>
              <a:rPr lang="zh-CN" altLang="en-US" sz="2800" kern="100" dirty="0" smtClean="0">
                <a:cs typeface="Calibri" panose="020F0502020204030204" pitchFamily="34" charset="0"/>
              </a:rPr>
              <a:t>罗一芯</a:t>
            </a:r>
            <a:r>
              <a:rPr lang="en-US" altLang="zh-CN" sz="2800" kern="100" dirty="0" smtClean="0">
                <a:cs typeface="Calibri" panose="020F0502020204030204" pitchFamily="34" charset="0"/>
              </a:rPr>
              <a:t>)</a:t>
            </a:r>
            <a:endParaRPr lang="en-US" altLang="zh-CN" sz="2800" kern="100" dirty="0">
              <a:cs typeface="Calibri" panose="020F0502020204030204" pitchFamily="34" charset="0"/>
            </a:endParaRPr>
          </a:p>
          <a:p>
            <a:endParaRPr lang="en-US" altLang="zh-CN" sz="2800" kern="100" dirty="0">
              <a:cs typeface="Calibri" panose="020F0502020204030204" pitchFamily="34" charset="0"/>
            </a:endParaRPr>
          </a:p>
        </p:txBody>
      </p:sp>
      <p:pic>
        <p:nvPicPr>
          <p:cNvPr id="3073" name="图片 3"/>
          <p:cNvPicPr>
            <a:picLocks noChangeAspect="1" noChangeArrowheads="1"/>
          </p:cNvPicPr>
          <p:nvPr/>
        </p:nvPicPr>
        <p:blipFill>
          <a:blip r:embed="rId1" cstate="print">
            <a:extLst>
              <a:ext uri="{28A0092B-C50C-407E-A947-70E740481C1C}">
                <a14:useLocalDpi xmlns:a14="http://schemas.microsoft.com/office/drawing/2010/main" val="0"/>
              </a:ext>
            </a:extLst>
          </a:blip>
          <a:srcRect l="15273" t="33472"/>
          <a:stretch>
            <a:fillRect/>
          </a:stretch>
        </p:blipFill>
        <p:spPr bwMode="auto">
          <a:xfrm>
            <a:off x="-65405" y="0"/>
            <a:ext cx="4310380" cy="205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REFSHAPE" val="581943508"/>
  <p:tag name="KSO_WM_UNIT_PLACING_PICTURE_USER_VIEWPORT" val="{&quot;height&quot;:4770,&quot;width&quot;:6807.499212598425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7269</Words>
  <Application>WPS 演示</Application>
  <PresentationFormat>宽屏</PresentationFormat>
  <Paragraphs>153</Paragraphs>
  <Slides>14</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Calibri</vt:lpstr>
      <vt:lpstr>Calibri Light</vt:lpstr>
      <vt:lpstr>MV Boli</vt:lpstr>
      <vt:lpstr>楷体</vt:lpstr>
      <vt:lpstr>Comic Sans MS</vt:lpstr>
      <vt:lpstr>等线</vt:lpstr>
      <vt:lpstr>Times New Roman</vt:lpstr>
      <vt:lpstr>Times New Roman</vt:lpstr>
      <vt:lpstr>Impact</vt:lpstr>
      <vt:lpstr>微软雅黑</vt:lpstr>
      <vt:lpstr>Arial Unicode MS</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creator>www.tukuppt.com</dc:creator>
  <cp:keywords>tukuppt; tukppt</cp:keywords>
  <dc:subject>熊猫办公</dc:subject>
  <cp:category>tukuppt</cp:category>
  <cp:lastModifiedBy>南山有谷堆</cp:lastModifiedBy>
  <cp:revision>15</cp:revision>
  <dcterms:created xsi:type="dcterms:W3CDTF">2015-08-19T01:58:00Z</dcterms:created>
  <dcterms:modified xsi:type="dcterms:W3CDTF">2020-04-11T14:08:39Z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