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15" r:id="rId3"/>
    <p:sldId id="299" r:id="rId4"/>
    <p:sldId id="290" r:id="rId5"/>
    <p:sldId id="297" r:id="rId6"/>
    <p:sldId id="292" r:id="rId7"/>
    <p:sldId id="293" r:id="rId8"/>
    <p:sldId id="294" r:id="rId9"/>
    <p:sldId id="277" r:id="rId10"/>
    <p:sldId id="268" r:id="rId11"/>
    <p:sldId id="270" r:id="rId12"/>
    <p:sldId id="273" r:id="rId13"/>
    <p:sldId id="285" r:id="rId14"/>
    <p:sldId id="284" r:id="rId15"/>
    <p:sldId id="269" r:id="rId16"/>
    <p:sldId id="301" r:id="rId17"/>
    <p:sldId id="257" r:id="rId18"/>
    <p:sldId id="303"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4674"/>
  </p:normalViewPr>
  <p:slideViewPr>
    <p:cSldViewPr>
      <p:cViewPr varScale="1">
        <p:scale>
          <a:sx n="97" d="100"/>
          <a:sy n="97" d="100"/>
        </p:scale>
        <p:origin x="62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A7A52-1FBE-4272-BB6C-7197A5FD46D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298FB-29E6-42D9-B807-935FB092C8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73049"/>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F825E-A82D-41E1-B4ED-94E3EC78890D}" type="datetimeFigureOut">
              <a:rPr lang="zh-CN" altLang="en-US" smtClean="0"/>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3AA2D-6B3C-4591-A181-27E76B14CC8D}"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7990205" y="51435"/>
            <a:ext cx="1084580" cy="3511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9.wdp"/><Relationship Id="rId2" Type="http://schemas.openxmlformats.org/officeDocument/2006/relationships/image" Target="../media/image18.jpe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876300" y="1405890"/>
            <a:ext cx="416496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8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800" b="1">
              <a:solidFill>
                <a:srgbClr val="FF0000"/>
              </a:solidFill>
              <a:latin typeface="HelveticaNeue" panose="02000503000000020004" pitchFamily="2" charset="0"/>
            </a:endParaRPr>
          </a:p>
          <a:p>
            <a:pPr eaLnBrk="1" hangingPunct="1">
              <a:spcBef>
                <a:spcPct val="0"/>
              </a:spcBef>
              <a:buFontTx/>
              <a:buNone/>
              <a:defRPr/>
            </a:pPr>
            <a:endParaRPr lang="en-US" altLang="zh-CN" sz="2800" b="1">
              <a:solidFill>
                <a:srgbClr val="FF0000"/>
              </a:solidFill>
              <a:latin typeface="HelveticaNeue" panose="02000503000000020004" pitchFamily="2" charset="0"/>
            </a:endParaRPr>
          </a:p>
          <a:p>
            <a:pPr eaLnBrk="1" hangingPunct="1">
              <a:spcBef>
                <a:spcPct val="0"/>
              </a:spcBef>
              <a:buFontTx/>
              <a:buNone/>
              <a:defRPr/>
            </a:pPr>
            <a:r>
              <a:rPr lang="zh-CN" altLang="en-US" sz="2800" b="1">
                <a:solidFill>
                  <a:srgbClr val="FF0000"/>
                </a:solidFill>
                <a:latin typeface="HelveticaNeue" panose="02000503000000020004" pitchFamily="2" charset="0"/>
              </a:rPr>
              <a:t>更多教学资源请关注</a:t>
            </a:r>
            <a:endParaRPr lang="en-US" altLang="zh-CN" sz="2800" b="1">
              <a:solidFill>
                <a:srgbClr val="FF0000"/>
              </a:solidFill>
              <a:latin typeface="HelveticaNeue" panose="02000503000000020004" pitchFamily="2" charset="0"/>
            </a:endParaRPr>
          </a:p>
          <a:p>
            <a:pPr eaLnBrk="1" hangingPunct="1">
              <a:spcBef>
                <a:spcPct val="0"/>
              </a:spcBef>
              <a:buFontTx/>
              <a:buNone/>
              <a:defRPr/>
            </a:pPr>
            <a:r>
              <a:rPr lang="zh-CN" altLang="en-US" sz="2800" b="1">
                <a:solidFill>
                  <a:srgbClr val="FF0000"/>
                </a:solidFill>
                <a:latin typeface="HelveticaNeue" panose="02000503000000020004" pitchFamily="2" charset="0"/>
              </a:rPr>
              <a:t>公众号：溯恩高中英语</a:t>
            </a:r>
            <a:endParaRPr lang="zh-CN" altLang="en-US" sz="28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95729" y="2537778"/>
            <a:ext cx="2468404" cy="246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376545" y="1919288"/>
            <a:ext cx="3616643"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700" b="1">
                <a:latin typeface="华文新魏" panose="02010800040101010101" pitchFamily="2" charset="-122"/>
              </a:rPr>
              <a:t>知识产权声明</a:t>
            </a:r>
            <a:endParaRPr lang="zh-CN" altLang="en-US" sz="27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2068" y="-6877"/>
            <a:ext cx="1691679" cy="2310609"/>
          </a:xfrm>
          <a:prstGeom prst="rect">
            <a:avLst/>
          </a:prstGeom>
          <a:scene3d>
            <a:camera prst="orthographicFront">
              <a:rot lat="0" lon="10799999" rev="0"/>
            </a:camera>
            <a:lightRig rig="threePt" dir="t"/>
          </a:scene3d>
        </p:spPr>
      </p:pic>
      <p:pic>
        <p:nvPicPr>
          <p:cNvPr id="7" name="图片 9"/>
          <p:cNvPicPr>
            <a:picLocks noChangeAspect="1"/>
          </p:cNvPicPr>
          <p:nvPr/>
        </p:nvPicPr>
        <p:blipFill>
          <a:blip r:embed="rId2" cstate="email">
            <a:clrChange>
              <a:clrFrom>
                <a:srgbClr val="F4F0ED"/>
              </a:clrFrom>
              <a:clrTo>
                <a:srgbClr val="F4F0ED">
                  <a:alpha val="0"/>
                </a:srgbClr>
              </a:clrTo>
            </a:clrChange>
          </a:blip>
          <a:srcRect/>
          <a:stretch>
            <a:fillRect/>
          </a:stretch>
        </p:blipFill>
        <p:spPr bwMode="auto">
          <a:xfrm>
            <a:off x="5416104" y="4251287"/>
            <a:ext cx="3686750" cy="26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93854" y="477899"/>
            <a:ext cx="8910228" cy="1815882"/>
          </a:xfrm>
          <a:prstGeom prst="rect">
            <a:avLst/>
          </a:prstGeom>
        </p:spPr>
        <p:txBody>
          <a:bodyPr wrap="square">
            <a:spAutoFit/>
          </a:bodyPr>
          <a:lstStyle/>
          <a:p>
            <a:pPr marL="457200" indent="-4572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Learning that </a:t>
            </a:r>
            <a:r>
              <a:rPr lang="en-US" altLang="zh-CN" sz="2800" dirty="0">
                <a:latin typeface="等线" panose="02010600030101010101" pitchFamily="2" charset="-122"/>
                <a:ea typeface="等线" panose="02010600030101010101" pitchFamily="2" charset="-122"/>
              </a:rPr>
              <a:t>you </a:t>
            </a:r>
            <a:r>
              <a:rPr lang="en-US" altLang="zh-CN" sz="2800" dirty="0">
                <a:solidFill>
                  <a:srgbClr val="0070C0"/>
                </a:solidFill>
                <a:latin typeface="等线" panose="02010600030101010101" pitchFamily="2" charset="-122"/>
                <a:ea typeface="等线" panose="02010600030101010101" pitchFamily="2" charset="-122"/>
              </a:rPr>
              <a:t>are trapped in Italy  </a:t>
            </a:r>
            <a:r>
              <a:rPr lang="en-US" altLang="zh-CN" sz="2800" u="sng" dirty="0">
                <a:latin typeface="等线" panose="02010600030101010101" pitchFamily="2" charset="-122"/>
                <a:ea typeface="等线" panose="02010600030101010101" pitchFamily="2" charset="-122"/>
              </a:rPr>
              <a:t>because you are feverish, where the epidemic is very serious</a:t>
            </a:r>
            <a:r>
              <a:rPr lang="en-US" altLang="zh-CN" sz="2800" dirty="0">
                <a:latin typeface="等线" panose="02010600030101010101" pitchFamily="2" charset="-122"/>
                <a:ea typeface="等线" panose="02010600030101010101" pitchFamily="2" charset="-122"/>
              </a:rPr>
              <a:t>. On behalf of our class, I’d like to </a:t>
            </a:r>
            <a:r>
              <a:rPr lang="en-US" altLang="zh-CN" sz="2800" dirty="0">
                <a:solidFill>
                  <a:srgbClr val="FF0000"/>
                </a:solidFill>
                <a:latin typeface="等线" panose="02010600030101010101" pitchFamily="2" charset="-122"/>
                <a:ea typeface="等线" panose="02010600030101010101" pitchFamily="2" charset="-122"/>
              </a:rPr>
              <a:t>convey our heartfelt care and concern to you</a:t>
            </a:r>
            <a:r>
              <a:rPr lang="en-US" altLang="zh-CN" sz="2800" dirty="0" smtClean="0">
                <a:solidFill>
                  <a:srgbClr val="FF0000"/>
                </a:solidFill>
                <a:latin typeface="等线" panose="02010600030101010101" pitchFamily="2" charset="-122"/>
                <a:ea typeface="等线" panose="02010600030101010101" pitchFamily="2" charset="-122"/>
              </a:rPr>
              <a:t>.  </a:t>
            </a:r>
            <a:r>
              <a:rPr lang="zh-CN" altLang="en-US" sz="2400" dirty="0"/>
              <a:t>（</a:t>
            </a:r>
            <a:r>
              <a:rPr lang="zh-CN" altLang="en-US" sz="2400" dirty="0" smtClean="0"/>
              <a:t>吴毅航，</a:t>
            </a:r>
            <a:r>
              <a:rPr lang="zh-CN" altLang="en-US" sz="2400" dirty="0" smtClean="0"/>
              <a:t>陈柯烨 </a:t>
            </a:r>
            <a:r>
              <a:rPr lang="zh-CN" altLang="en-US" sz="2400" dirty="0" smtClean="0"/>
              <a:t>）</a:t>
            </a:r>
            <a:endParaRPr lang="zh-CN" altLang="zh-CN" sz="2400" dirty="0"/>
          </a:p>
        </p:txBody>
      </p:sp>
      <p:sp>
        <p:nvSpPr>
          <p:cNvPr id="5" name="矩形 4"/>
          <p:cNvSpPr/>
          <p:nvPr/>
        </p:nvSpPr>
        <p:spPr>
          <a:xfrm>
            <a:off x="181076" y="2346471"/>
            <a:ext cx="8676456" cy="1814830"/>
          </a:xfrm>
          <a:prstGeom prst="rect">
            <a:avLst/>
          </a:prstGeom>
        </p:spPr>
        <p:txBody>
          <a:bodyPr wrap="square">
            <a:spAutoFit/>
          </a:bodyPr>
          <a:lstStyle/>
          <a:p>
            <a:pPr marL="342900" indent="-3429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Knowing that</a:t>
            </a:r>
            <a:r>
              <a:rPr lang="en-US" altLang="zh-CN" sz="2800" dirty="0">
                <a:latin typeface="等线" panose="02010600030101010101" pitchFamily="2" charset="-122"/>
                <a:ea typeface="等线" panose="02010600030101010101" pitchFamily="2" charset="-122"/>
              </a:rPr>
              <a:t> you </a:t>
            </a:r>
            <a:r>
              <a:rPr lang="en-US" altLang="zh-CN" sz="2800" dirty="0">
                <a:solidFill>
                  <a:srgbClr val="0070C0"/>
                </a:solidFill>
                <a:latin typeface="等线" panose="02010600030101010101" pitchFamily="2" charset="-122"/>
                <a:ea typeface="等线" panose="02010600030101010101" pitchFamily="2" charset="-122"/>
              </a:rPr>
              <a:t>have been stuck in Italy </a:t>
            </a:r>
            <a:r>
              <a:rPr lang="en-US" altLang="zh-CN" sz="2800" dirty="0">
                <a:latin typeface="等线" panose="02010600030101010101" pitchFamily="2" charset="-122"/>
                <a:ea typeface="等线" panose="02010600030101010101" pitchFamily="2" charset="-122"/>
              </a:rPr>
              <a:t> </a:t>
            </a:r>
            <a:r>
              <a:rPr lang="en-US" altLang="zh-CN" sz="2800" u="sng" dirty="0">
                <a:latin typeface="等线" panose="02010600030101010101" pitchFamily="2" charset="-122"/>
                <a:ea typeface="等线" panose="02010600030101010101" pitchFamily="2" charset="-122"/>
              </a:rPr>
              <a:t>due to the fever</a:t>
            </a:r>
            <a:r>
              <a:rPr lang="en-US" altLang="zh-CN" sz="2800" dirty="0">
                <a:latin typeface="等线" panose="02010600030101010101" pitchFamily="2" charset="-122"/>
                <a:ea typeface="等线" panose="02010600030101010101" pitchFamily="2" charset="-122"/>
              </a:rPr>
              <a:t> while the epidemic is spreading over the world rapidly, </a:t>
            </a:r>
            <a:r>
              <a:rPr lang="en-US" altLang="zh-CN" sz="2800" dirty="0">
                <a:solidFill>
                  <a:srgbClr val="FF0000"/>
                </a:solidFill>
                <a:latin typeface="等线" panose="02010600030101010101" pitchFamily="2" charset="-122"/>
                <a:ea typeface="等线" panose="02010600030101010101" pitchFamily="2" charset="-122"/>
              </a:rPr>
              <a:t>I’m writing to express the sincerest concern to you  on behalf of the whole class</a:t>
            </a:r>
            <a:r>
              <a:rPr lang="en-US" altLang="zh-CN" sz="2800" dirty="0" smtClean="0">
                <a:latin typeface="等线" panose="02010600030101010101" pitchFamily="2" charset="-122"/>
                <a:ea typeface="等线" panose="02010600030101010101" pitchFamily="2" charset="-122"/>
              </a:rPr>
              <a:t>. </a:t>
            </a:r>
            <a:r>
              <a:rPr lang="zh-CN" altLang="en-US" sz="2800" dirty="0" smtClean="0">
                <a:latin typeface="等线" panose="02010600030101010101" pitchFamily="2" charset="-122"/>
                <a:ea typeface="等线" panose="02010600030101010101" pitchFamily="2" charset="-122"/>
              </a:rPr>
              <a:t>（</a:t>
            </a:r>
            <a:r>
              <a:rPr lang="zh-CN" altLang="en-US" sz="2400" dirty="0" smtClean="0"/>
              <a:t>杨易铮</a:t>
            </a:r>
            <a:r>
              <a:rPr lang="en-US" altLang="zh-CN" sz="2400" dirty="0" smtClean="0"/>
              <a:t>/</a:t>
            </a:r>
            <a:r>
              <a:rPr lang="zh-CN" altLang="en-US" sz="2400" dirty="0" smtClean="0"/>
              <a:t>余定睿 </a:t>
            </a:r>
            <a:r>
              <a:rPr lang="zh-CN" altLang="en-US" sz="2800" dirty="0" smtClean="0"/>
              <a:t>） </a:t>
            </a:r>
            <a:endParaRPr lang="zh-CN" altLang="en-US" sz="2800" dirty="0">
              <a:latin typeface="等线" panose="02010600030101010101" pitchFamily="2" charset="-122"/>
              <a:ea typeface="等线" panose="02010600030101010101" pitchFamily="2" charset="-122"/>
            </a:endParaRPr>
          </a:p>
        </p:txBody>
      </p:sp>
      <p:sp>
        <p:nvSpPr>
          <p:cNvPr id="6" name="矩形 5"/>
          <p:cNvSpPr/>
          <p:nvPr/>
        </p:nvSpPr>
        <p:spPr>
          <a:xfrm>
            <a:off x="193854" y="4251287"/>
            <a:ext cx="8424936" cy="2245360"/>
          </a:xfrm>
          <a:prstGeom prst="rect">
            <a:avLst/>
          </a:prstGeom>
        </p:spPr>
        <p:txBody>
          <a:bodyPr wrap="square">
            <a:spAutoFit/>
          </a:bodyPr>
          <a:lstStyle/>
          <a:p>
            <a:pPr marL="457200" indent="-4572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Knowing that </a:t>
            </a:r>
            <a:r>
              <a:rPr lang="en-US" altLang="zh-CN" sz="2800" dirty="0">
                <a:solidFill>
                  <a:schemeClr val="accent1">
                    <a:lumMod val="75000"/>
                  </a:schemeClr>
                </a:solidFill>
                <a:latin typeface="等线" panose="02010600030101010101" pitchFamily="2" charset="-122"/>
                <a:ea typeface="等线" panose="02010600030101010101" pitchFamily="2" charset="-122"/>
              </a:rPr>
              <a:t>during y</a:t>
            </a:r>
            <a:r>
              <a:rPr lang="en-US" altLang="zh-CN" sz="2800" dirty="0">
                <a:solidFill>
                  <a:srgbClr val="0070C0"/>
                </a:solidFill>
                <a:latin typeface="等线" panose="02010600030101010101" pitchFamily="2" charset="-122"/>
                <a:ea typeface="等线" panose="02010600030101010101" pitchFamily="2" charset="-122"/>
              </a:rPr>
              <a:t>our visit to Italy/ your stay in Italy </a:t>
            </a:r>
            <a:r>
              <a:rPr lang="en-US" altLang="zh-CN" sz="2800" dirty="0">
                <a:latin typeface="等线" panose="02010600030101010101" pitchFamily="2" charset="-122"/>
                <a:ea typeface="等线" panose="02010600030101010101" pitchFamily="2" charset="-122"/>
              </a:rPr>
              <a:t>, </a:t>
            </a:r>
            <a:r>
              <a:rPr lang="en-US" altLang="zh-CN" sz="2800" u="sng" dirty="0">
                <a:latin typeface="等线" panose="02010600030101010101" pitchFamily="2" charset="-122"/>
                <a:ea typeface="等线" panose="02010600030101010101" pitchFamily="2" charset="-122"/>
              </a:rPr>
              <a:t>you’ve caught  /had a fever</a:t>
            </a:r>
            <a:r>
              <a:rPr lang="en-US" altLang="zh-CN" sz="2800" dirty="0">
                <a:latin typeface="等线" panose="02010600030101010101" pitchFamily="2" charset="-122"/>
                <a:ea typeface="等线" panose="02010600030101010101" pitchFamily="2" charset="-122"/>
              </a:rPr>
              <a:t>, where the coronavirus has just made its way around. Now </a:t>
            </a:r>
            <a:r>
              <a:rPr lang="en-US" altLang="zh-CN" sz="2800" dirty="0">
                <a:solidFill>
                  <a:srgbClr val="FF0000"/>
                </a:solidFill>
                <a:latin typeface="等线" panose="02010600030101010101" pitchFamily="2" charset="-122"/>
                <a:ea typeface="等线" panose="02010600030101010101" pitchFamily="2" charset="-122"/>
              </a:rPr>
              <a:t>I’m writing to show  my cordial sympathy and concern to you on behalf of the whole </a:t>
            </a:r>
            <a:r>
              <a:rPr lang="en-US" altLang="zh-CN" sz="2800" dirty="0" smtClean="0">
                <a:solidFill>
                  <a:srgbClr val="FF0000"/>
                </a:solidFill>
                <a:latin typeface="等线" panose="02010600030101010101" pitchFamily="2" charset="-122"/>
                <a:ea typeface="等线" panose="02010600030101010101" pitchFamily="2" charset="-122"/>
              </a:rPr>
              <a:t>class</a:t>
            </a:r>
            <a:r>
              <a:rPr lang="en-US" altLang="zh-CN" sz="2800" dirty="0">
                <a:latin typeface="等线" panose="02010600030101010101" pitchFamily="2" charset="-122"/>
                <a:ea typeface="等线" panose="02010600030101010101" pitchFamily="2" charset="-122"/>
              </a:rPr>
              <a:t>.</a:t>
            </a:r>
            <a:r>
              <a:rPr lang="zh-CN" altLang="en-US" sz="2800" dirty="0" smtClean="0">
                <a:latin typeface="等线" panose="02010600030101010101" pitchFamily="2" charset="-122"/>
                <a:ea typeface="等线" panose="02010600030101010101" pitchFamily="2" charset="-122"/>
              </a:rPr>
              <a:t>（</a:t>
            </a:r>
            <a:r>
              <a:rPr lang="zh-CN" altLang="en-US" sz="2400" dirty="0" smtClean="0"/>
              <a:t>陈杰</a:t>
            </a:r>
            <a:r>
              <a:rPr lang="zh-CN" altLang="en-US" sz="2800" dirty="0" smtClean="0"/>
              <a:t>） </a:t>
            </a:r>
            <a:endParaRPr lang="zh-CN" altLang="zh-CN" sz="28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6" y="4374888"/>
            <a:ext cx="2483112" cy="2483112"/>
          </a:xfrm>
          <a:prstGeom prst="rect">
            <a:avLst/>
          </a:prstGeom>
        </p:spPr>
      </p:pic>
      <p:sp>
        <p:nvSpPr>
          <p:cNvPr id="8" name="TextBox 7"/>
          <p:cNvSpPr txBox="1"/>
          <p:nvPr/>
        </p:nvSpPr>
        <p:spPr>
          <a:xfrm>
            <a:off x="0" y="1"/>
            <a:ext cx="9144000" cy="615553"/>
          </a:xfrm>
          <a:prstGeom prst="rect">
            <a:avLst/>
          </a:prstGeom>
          <a:blipFill>
            <a:blip r:embed="rId2">
              <a:alphaModFix amt="70000"/>
              <a:extLst>
                <a:ext uri="{BEBA8EAE-BF5A-486C-A8C5-ECC9F3942E4B}">
                  <a14:imgProps xmlns:a14="http://schemas.microsoft.com/office/drawing/2010/main">
                    <a14:imgLayer r:embed="rId3">
                      <a14:imgEffect>
                        <a14:saturation sat="63000"/>
                      </a14:imgEffect>
                    </a14:imgLayer>
                  </a14:imgProps>
                </a:ext>
              </a:extLst>
            </a:blip>
            <a:stretch>
              <a:fillRect/>
            </a:stretch>
          </a:blipFill>
        </p:spPr>
        <p:txBody>
          <a:bodyPr wrap="square" rtlCol="0">
            <a:spAutoFit/>
          </a:bodyPr>
          <a:lstStyle/>
          <a:p>
            <a:pPr algn="ctr"/>
            <a:r>
              <a:rPr lang="en-US" altLang="zh-CN" sz="3400" b="1" dirty="0">
                <a:solidFill>
                  <a:schemeClr val="bg1"/>
                </a:solidFill>
                <a:latin typeface="等线" panose="02010600030101010101" pitchFamily="2" charset="-122"/>
                <a:ea typeface="等线" panose="02010600030101010101" pitchFamily="2" charset="-122"/>
              </a:rPr>
              <a:t>Body:  comfort/encouragement &amp; help</a:t>
            </a:r>
            <a:endParaRPr lang="zh-CN" altLang="en-US" dirty="0">
              <a:solidFill>
                <a:schemeClr val="bg1"/>
              </a:solidFill>
              <a:latin typeface="等线" panose="02010600030101010101" pitchFamily="2" charset="-122"/>
              <a:ea typeface="等线" panose="02010600030101010101" pitchFamily="2" charset="-122"/>
            </a:endParaRPr>
          </a:p>
        </p:txBody>
      </p:sp>
      <p:sp>
        <p:nvSpPr>
          <p:cNvPr id="15" name="矩形 14"/>
          <p:cNvSpPr/>
          <p:nvPr/>
        </p:nvSpPr>
        <p:spPr>
          <a:xfrm>
            <a:off x="143508" y="1443842"/>
            <a:ext cx="8856984" cy="4832092"/>
          </a:xfrm>
          <a:prstGeom prst="rect">
            <a:avLst/>
          </a:prstGeom>
        </p:spPr>
        <p:txBody>
          <a:bodyPr wrap="square">
            <a:spAutoFit/>
          </a:bodyPr>
          <a:lstStyle/>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In fact, everyone will have one of those terrible experiences while your situation isn’t as bad as you think at all.</a:t>
            </a: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I can imagine how difficult it must be for you, and I want to let you know you have my full support. </a:t>
            </a: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Thinking about your present situation, we cannot wait a minute to make every bit of our effort to help you. </a:t>
            </a:r>
            <a:endParaRPr lang="en-US" altLang="zh-CN" sz="28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arn(inVertic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barn(inVertical)">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barn(inVertical)">
                                      <p:cBhvr>
                                        <p:cTn id="2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44657" y="1898327"/>
            <a:ext cx="1907704" cy="2161324"/>
          </a:xfrm>
          <a:prstGeom prst="rect">
            <a:avLst/>
          </a:prstGeom>
        </p:spPr>
      </p:pic>
      <p:sp>
        <p:nvSpPr>
          <p:cNvPr id="6" name="矩形 5"/>
          <p:cNvSpPr/>
          <p:nvPr/>
        </p:nvSpPr>
        <p:spPr>
          <a:xfrm>
            <a:off x="95517" y="548681"/>
            <a:ext cx="8786909" cy="2246769"/>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1.  However, don’t be too anxious about your fever since the whole world has _______________________ _____________________  (</a:t>
            </a:r>
            <a:r>
              <a:rPr lang="zh-CN" altLang="en-US" sz="2800" dirty="0">
                <a:latin typeface="等线" panose="02010600030101010101" pitchFamily="2" charset="-122"/>
                <a:ea typeface="等线" panose="02010600030101010101" pitchFamily="2" charset="-122"/>
              </a:rPr>
              <a:t>不遗余力</a:t>
            </a:r>
            <a:r>
              <a:rPr lang="en-US" altLang="zh-CN" sz="2800" dirty="0">
                <a:latin typeface="等线" panose="02010600030101010101" pitchFamily="2" charset="-122"/>
                <a:ea typeface="等线" panose="02010600030101010101" pitchFamily="2" charset="-122"/>
              </a:rPr>
              <a:t>) keep the virus under control , and it’s not the only symptom of the COVID-19. Probably you have just caught a cold</a:t>
            </a:r>
            <a:r>
              <a:rPr lang="en-US" altLang="zh-CN" sz="2800" dirty="0" smtClean="0">
                <a:latin typeface="等线" panose="02010600030101010101" pitchFamily="2" charset="-122"/>
                <a:ea typeface="等线" panose="02010600030101010101" pitchFamily="2" charset="-122"/>
              </a:rPr>
              <a:t>. </a:t>
            </a:r>
            <a:r>
              <a:rPr lang="zh-CN" altLang="en-US" sz="2800" dirty="0" smtClean="0">
                <a:latin typeface="等线" panose="02010600030101010101" pitchFamily="2" charset="-122"/>
                <a:ea typeface="等线" panose="02010600030101010101" pitchFamily="2" charset="-122"/>
              </a:rPr>
              <a:t>（</a:t>
            </a:r>
            <a:r>
              <a:rPr lang="zh-CN" altLang="en-US" sz="2800" dirty="0" smtClean="0"/>
              <a:t>徐煜衡） </a:t>
            </a:r>
            <a:endParaRPr lang="zh-CN" altLang="en-US" sz="2800" dirty="0">
              <a:latin typeface="等线" panose="02010600030101010101" pitchFamily="2" charset="-122"/>
              <a:ea typeface="等线" panose="02010600030101010101" pitchFamily="2" charset="-122"/>
            </a:endParaRPr>
          </a:p>
        </p:txBody>
      </p:sp>
      <p:sp>
        <p:nvSpPr>
          <p:cNvPr id="9" name="矩形 8"/>
          <p:cNvSpPr/>
          <p:nvPr/>
        </p:nvSpPr>
        <p:spPr>
          <a:xfrm>
            <a:off x="4283968" y="896215"/>
            <a:ext cx="7344816" cy="523220"/>
          </a:xfrm>
          <a:prstGeom prst="rect">
            <a:avLst/>
          </a:prstGeom>
        </p:spPr>
        <p:txBody>
          <a:bodyPr wrap="square">
            <a:spAutoFit/>
          </a:bodyPr>
          <a:lstStyle/>
          <a:p>
            <a:r>
              <a:rPr lang="en-US" altLang="zh-CN" sz="2800" dirty="0">
                <a:solidFill>
                  <a:srgbClr val="FF0000"/>
                </a:solidFill>
                <a:latin typeface="等线" panose="02010600030101010101" pitchFamily="2" charset="-122"/>
                <a:ea typeface="等线" panose="02010600030101010101" pitchFamily="2" charset="-122"/>
              </a:rPr>
              <a:t>spared no effort to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4" name="矩形 13"/>
          <p:cNvSpPr/>
          <p:nvPr/>
        </p:nvSpPr>
        <p:spPr>
          <a:xfrm>
            <a:off x="95517" y="3413317"/>
            <a:ext cx="9229015" cy="1814830"/>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2. College Entrance Exam _________________________________ _______________(</a:t>
            </a:r>
            <a:r>
              <a:rPr lang="zh-CN" altLang="en-US" sz="2800" dirty="0">
                <a:latin typeface="等线" panose="02010600030101010101" pitchFamily="2" charset="-122"/>
                <a:ea typeface="等线" panose="02010600030101010101" pitchFamily="2" charset="-122"/>
              </a:rPr>
              <a:t>临近</a:t>
            </a:r>
            <a:r>
              <a:rPr lang="en-US" altLang="zh-CN" sz="2800" dirty="0">
                <a:latin typeface="等线" panose="02010600030101010101" pitchFamily="2" charset="-122"/>
                <a:ea typeface="等线" panose="02010600030101010101" pitchFamily="2" charset="-122"/>
              </a:rPr>
              <a:t>), we all understand your deep________</a:t>
            </a:r>
            <a:r>
              <a:rPr lang="zh-CN" altLang="en-US" sz="2800" dirty="0">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anxious</a:t>
            </a:r>
            <a:r>
              <a:rPr lang="zh-CN" altLang="en-US" sz="2800" dirty="0">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a:t>
            </a:r>
            <a:r>
              <a:rPr lang="en-US" altLang="zh-CN" sz="2800" dirty="0">
                <a:solidFill>
                  <a:schemeClr val="tx1">
                    <a:lumMod val="95000"/>
                    <a:lumOff val="5000"/>
                  </a:schemeClr>
                </a:solidFill>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However, don’t worry too much, for we can give you make-up lessons online</a:t>
            </a:r>
            <a:r>
              <a:rPr lang="en-US" altLang="zh-CN" sz="2800" dirty="0" smtClean="0">
                <a:latin typeface="等线" panose="02010600030101010101" pitchFamily="2" charset="-122"/>
                <a:ea typeface="等线" panose="02010600030101010101" pitchFamily="2" charset="-122"/>
              </a:rPr>
              <a:t>.   (</a:t>
            </a:r>
            <a:r>
              <a:rPr lang="zh-CN" altLang="en-US" sz="2800" dirty="0" smtClean="0"/>
              <a:t>王</a:t>
            </a:r>
            <a:r>
              <a:rPr lang="zh-CN" altLang="en-US" sz="2800" dirty="0"/>
              <a:t>易知</a:t>
            </a:r>
            <a:r>
              <a:rPr lang="en-US" altLang="zh-CN" sz="2800" dirty="0"/>
              <a:t>)</a:t>
            </a:r>
            <a:endParaRPr lang="en-US" altLang="zh-CN" sz="2800" dirty="0">
              <a:latin typeface="等线" panose="02010600030101010101" pitchFamily="2" charset="-122"/>
              <a:ea typeface="等线" panose="02010600030101010101" pitchFamily="2" charset="-122"/>
            </a:endParaRPr>
          </a:p>
        </p:txBody>
      </p:sp>
      <p:sp>
        <p:nvSpPr>
          <p:cNvPr id="15" name="TextBox 7"/>
          <p:cNvSpPr txBox="1"/>
          <p:nvPr/>
        </p:nvSpPr>
        <p:spPr>
          <a:xfrm>
            <a:off x="4211960" y="3407565"/>
            <a:ext cx="5256584" cy="954107"/>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around the corner/approaching</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6" name="TextBox 8"/>
          <p:cNvSpPr txBox="1"/>
          <p:nvPr/>
        </p:nvSpPr>
        <p:spPr>
          <a:xfrm>
            <a:off x="132692" y="3798039"/>
            <a:ext cx="320435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/drawing near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7" name="矩形 16"/>
          <p:cNvSpPr/>
          <p:nvPr/>
        </p:nvSpPr>
        <p:spPr>
          <a:xfrm>
            <a:off x="7781795" y="3811612"/>
            <a:ext cx="1441420" cy="523220"/>
          </a:xfrm>
          <a:prstGeom prst="rect">
            <a:avLst/>
          </a:prstGeom>
        </p:spPr>
        <p:txBody>
          <a:bodyPr wrap="none">
            <a:spAutoFit/>
          </a:bodyPr>
          <a:lstStyle/>
          <a:p>
            <a:r>
              <a:rPr lang="en-US" altLang="zh-CN" sz="2800" dirty="0">
                <a:solidFill>
                  <a:srgbClr val="FF0000"/>
                </a:solidFill>
                <a:latin typeface="等线" panose="02010600030101010101" pitchFamily="2" charset="-122"/>
                <a:ea typeface="等线" panose="02010600030101010101" pitchFamily="2" charset="-122"/>
              </a:rPr>
              <a:t>anxiety</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8" name="矩形 17"/>
          <p:cNvSpPr/>
          <p:nvPr/>
        </p:nvSpPr>
        <p:spPr>
          <a:xfrm>
            <a:off x="95517" y="5427223"/>
            <a:ext cx="9048487" cy="954107"/>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3.  Your suspended _______ (arrive) won’t influence your study as we are all willing to offer dedicate help</a:t>
            </a:r>
            <a:r>
              <a:rPr lang="en-US" altLang="zh-CN" sz="2800" dirty="0" smtClean="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a:t>
            </a:r>
            <a:r>
              <a:rPr lang="zh-CN" altLang="en-US" sz="2800" dirty="0" smtClean="0"/>
              <a:t>牟城昊</a:t>
            </a:r>
            <a:r>
              <a:rPr lang="en-US" altLang="zh-CN" sz="2800" dirty="0" smtClean="0"/>
              <a:t>)</a:t>
            </a:r>
            <a:r>
              <a:rPr lang="zh-CN" altLang="en-US" sz="2800" dirty="0" smtClean="0"/>
              <a:t> </a:t>
            </a:r>
            <a:endParaRPr lang="zh-CN" altLang="zh-CN" sz="2800" dirty="0">
              <a:latin typeface="等线" panose="02010600030101010101" pitchFamily="2" charset="-122"/>
              <a:ea typeface="等线" panose="02010600030101010101" pitchFamily="2" charset="-122"/>
            </a:endParaRPr>
          </a:p>
        </p:txBody>
      </p:sp>
      <p:sp>
        <p:nvSpPr>
          <p:cNvPr id="19" name="TextBox 16"/>
          <p:cNvSpPr txBox="1"/>
          <p:nvPr/>
        </p:nvSpPr>
        <p:spPr>
          <a:xfrm>
            <a:off x="3346855" y="5381057"/>
            <a:ext cx="1154107" cy="954107"/>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arrival</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0" name="矩形 9"/>
          <p:cNvSpPr/>
          <p:nvPr/>
        </p:nvSpPr>
        <p:spPr>
          <a:xfrm>
            <a:off x="95513" y="1304407"/>
            <a:ext cx="7344816" cy="523220"/>
          </a:xfrm>
          <a:prstGeom prst="rect">
            <a:avLst/>
          </a:prstGeom>
        </p:spPr>
        <p:txBody>
          <a:bodyPr wrap="square">
            <a:spAutoFit/>
          </a:bodyPr>
          <a:lstStyle/>
          <a:p>
            <a:r>
              <a:rPr lang="en-US" altLang="zh-CN" sz="2800" dirty="0">
                <a:solidFill>
                  <a:srgbClr val="FF0000"/>
                </a:solidFill>
                <a:latin typeface="等线" panose="02010600030101010101" pitchFamily="2" charset="-122"/>
                <a:ea typeface="等线" panose="02010600030101010101" pitchFamily="2" charset="-122"/>
              </a:rPr>
              <a:t>made every effort to </a:t>
            </a:r>
            <a:endParaRPr lang="zh-CN" altLang="en-US" sz="2800" dirty="0">
              <a:solidFill>
                <a:srgbClr val="FF0000"/>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1000"/>
                                        <p:tgtEl>
                                          <p:spTgt spid="14">
                                            <p:txEl>
                                              <p:pRg st="0" end="0"/>
                                            </p:txEl>
                                          </p:spTgt>
                                        </p:tgtEl>
                                      </p:cBhvr>
                                    </p:animEffect>
                                    <p:anim calcmode="lin" valueType="num">
                                      <p:cBhvr>
                                        <p:cTn id="2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p:bldP spid="16" grpId="0"/>
      <p:bldP spid="17" grpId="0"/>
      <p:bldP spid="18" grpId="0"/>
      <p:bldP spid="1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E:\水墨图表素材\24252 (10).png"/>
          <p:cNvPicPr>
            <a:picLocks noChangeAspect="1" noChangeArrowheads="1"/>
          </p:cNvPicPr>
          <p:nvPr/>
        </p:nvPicPr>
        <p:blipFill>
          <a:blip r:embed="rId1" cstate="print">
            <a:alphaModFix amt="70000"/>
            <a:extLst>
              <a:ext uri="{28A0092B-C50C-407E-A947-70E740481C1C}">
                <a14:useLocalDpi xmlns:a14="http://schemas.microsoft.com/office/drawing/2010/main" val="0"/>
              </a:ext>
            </a:extLst>
          </a:blip>
          <a:srcRect/>
          <a:stretch>
            <a:fillRect/>
          </a:stretch>
        </p:blipFill>
        <p:spPr bwMode="auto">
          <a:xfrm>
            <a:off x="6293588" y="4462404"/>
            <a:ext cx="3024336" cy="1219091"/>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
            <a:ext cx="1115322" cy="1642839"/>
          </a:xfrm>
          <a:prstGeom prst="rect">
            <a:avLst/>
          </a:prstGeom>
        </p:spPr>
      </p:pic>
      <p:sp>
        <p:nvSpPr>
          <p:cNvPr id="4" name="矩形 3"/>
          <p:cNvSpPr/>
          <p:nvPr/>
        </p:nvSpPr>
        <p:spPr>
          <a:xfrm>
            <a:off x="135853" y="2085377"/>
            <a:ext cx="8885347"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5.  Please __________________________(</a:t>
            </a:r>
            <a:r>
              <a:rPr lang="zh-CN" altLang="en-US" sz="2800" dirty="0">
                <a:latin typeface="等线" panose="02010600030101010101" pitchFamily="2" charset="-122"/>
                <a:ea typeface="等线" panose="02010600030101010101" pitchFamily="2" charset="-122"/>
              </a:rPr>
              <a:t>保持坚定的信念</a:t>
            </a:r>
            <a:r>
              <a:rPr lang="en-US" altLang="zh-CN" sz="2800" dirty="0">
                <a:latin typeface="等线" panose="02010600030101010101" pitchFamily="2" charset="-122"/>
                <a:ea typeface="等线" panose="02010600030101010101" pitchFamily="2" charset="-122"/>
              </a:rPr>
              <a:t>)that you can overcome all the difficulties instead of being __________(secure)or depressed, for modern medicine will surely help you recover</a:t>
            </a:r>
            <a:r>
              <a:rPr lang="en-US" altLang="zh-CN" sz="2800" dirty="0" smtClean="0">
                <a:latin typeface="等线" panose="02010600030101010101" pitchFamily="2" charset="-122"/>
                <a:ea typeface="等线" panose="02010600030101010101" pitchFamily="2" charset="-122"/>
              </a:rPr>
              <a:t>.    (</a:t>
            </a:r>
            <a:r>
              <a:rPr lang="zh-CN" altLang="en-US" sz="2800" dirty="0" smtClean="0"/>
              <a:t>吴</a:t>
            </a:r>
            <a:r>
              <a:rPr lang="zh-CN" altLang="en-US" sz="2800" dirty="0"/>
              <a:t>凌</a:t>
            </a:r>
            <a:r>
              <a:rPr lang="zh-CN" altLang="en-US" sz="2800" dirty="0" smtClean="0"/>
              <a:t>龙</a:t>
            </a:r>
            <a:r>
              <a:rPr lang="en-US" altLang="zh-CN" sz="2800" dirty="0" smtClean="0"/>
              <a:t>)</a:t>
            </a:r>
            <a:r>
              <a:rPr lang="zh-CN" altLang="en-US" sz="2800" dirty="0" smtClean="0"/>
              <a:t> </a:t>
            </a:r>
            <a:endParaRPr lang="zh-CN" altLang="en-US" sz="2800" dirty="0">
              <a:latin typeface="等线" panose="02010600030101010101" pitchFamily="2" charset="-122"/>
              <a:ea typeface="等线" panose="02010600030101010101" pitchFamily="2" charset="-122"/>
            </a:endParaRPr>
          </a:p>
        </p:txBody>
      </p:sp>
      <p:sp>
        <p:nvSpPr>
          <p:cNvPr id="7" name="矩形 6"/>
          <p:cNvSpPr/>
          <p:nvPr/>
        </p:nvSpPr>
        <p:spPr>
          <a:xfrm>
            <a:off x="144164" y="3890727"/>
            <a:ext cx="8877032" cy="954107"/>
          </a:xfrm>
          <a:prstGeom prst="rect">
            <a:avLst/>
          </a:prstGeom>
        </p:spPr>
        <p:txBody>
          <a:bodyPr wrap="square">
            <a:spAutoFit/>
          </a:bodyPr>
          <a:lstStyle/>
          <a:p>
            <a:r>
              <a:rPr lang="en-US" altLang="zh-CN" sz="2800" dirty="0">
                <a:solidFill>
                  <a:prstClr val="black"/>
                </a:solidFill>
                <a:latin typeface="等线" panose="02010600030101010101" pitchFamily="2" charset="-122"/>
                <a:ea typeface="等线" panose="02010600030101010101" pitchFamily="2" charset="-122"/>
              </a:rPr>
              <a:t>6.   _____________________________(</a:t>
            </a:r>
            <a:r>
              <a:rPr lang="zh-CN" altLang="en-US" sz="2800" dirty="0">
                <a:solidFill>
                  <a:prstClr val="black"/>
                </a:solidFill>
                <a:latin typeface="等线" panose="02010600030101010101" pitchFamily="2" charset="-122"/>
                <a:ea typeface="等线" panose="02010600030101010101" pitchFamily="2" charset="-122"/>
              </a:rPr>
              <a:t>保持积极的态度</a:t>
            </a:r>
            <a:r>
              <a:rPr lang="en-US" altLang="zh-CN" sz="2800" dirty="0">
                <a:solidFill>
                  <a:prstClr val="black"/>
                </a:solidFill>
                <a:latin typeface="等线" panose="02010600030101010101" pitchFamily="2" charset="-122"/>
                <a:ea typeface="等线" panose="02010600030101010101" pitchFamily="2" charset="-122"/>
              </a:rPr>
              <a:t>)is also a powerful form of therapy</a:t>
            </a:r>
            <a:r>
              <a:rPr lang="en-US" altLang="zh-CN" sz="2800" dirty="0" smtClean="0">
                <a:solidFill>
                  <a:prstClr val="black"/>
                </a:solidFill>
                <a:latin typeface="等线" panose="02010600030101010101" pitchFamily="2" charset="-122"/>
                <a:ea typeface="等线" panose="02010600030101010101" pitchFamily="2" charset="-122"/>
              </a:rPr>
              <a:t>.                                                 </a:t>
            </a:r>
            <a:endParaRPr lang="zh-CN" altLang="en-US" sz="2800" dirty="0">
              <a:latin typeface="等线" panose="02010600030101010101" pitchFamily="2" charset="-122"/>
              <a:ea typeface="等线" panose="02010600030101010101" pitchFamily="2" charset="-122"/>
            </a:endParaRPr>
          </a:p>
        </p:txBody>
      </p:sp>
      <p:sp>
        <p:nvSpPr>
          <p:cNvPr id="9" name="矩形 8"/>
          <p:cNvSpPr/>
          <p:nvPr/>
        </p:nvSpPr>
        <p:spPr>
          <a:xfrm>
            <a:off x="144167" y="337556"/>
            <a:ext cx="8758215"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4.   Virus and distance won’t separate our hearts, so never feel lonely and depressed since we will _______________________________________ (</a:t>
            </a:r>
            <a:r>
              <a:rPr lang="zh-CN" altLang="en-US" sz="2800" dirty="0">
                <a:latin typeface="等线" panose="02010600030101010101" pitchFamily="2" charset="-122"/>
                <a:ea typeface="等线" panose="02010600030101010101" pitchFamily="2" charset="-122"/>
              </a:rPr>
              <a:t>陪你一起</a:t>
            </a:r>
            <a:r>
              <a:rPr lang="en-US" altLang="zh-CN" sz="2800" dirty="0">
                <a:latin typeface="等线" panose="02010600030101010101" pitchFamily="2" charset="-122"/>
                <a:ea typeface="等线" panose="02010600030101010101" pitchFamily="2" charset="-122"/>
              </a:rPr>
              <a:t>) all the time</a:t>
            </a:r>
            <a:r>
              <a:rPr lang="en-US" altLang="zh-CN" sz="2800" dirty="0" smtClean="0">
                <a:latin typeface="等线" panose="02010600030101010101" pitchFamily="2" charset="-122"/>
                <a:ea typeface="等线" panose="02010600030101010101" pitchFamily="2" charset="-122"/>
              </a:rPr>
              <a:t>.   (</a:t>
            </a:r>
            <a:r>
              <a:rPr lang="zh-CN" altLang="en-US" sz="2800" dirty="0" smtClean="0"/>
              <a:t>杨易铮</a:t>
            </a:r>
            <a:r>
              <a:rPr lang="en-US" altLang="zh-CN" sz="2800" dirty="0" smtClean="0"/>
              <a:t>)</a:t>
            </a:r>
            <a:r>
              <a:rPr lang="zh-CN" altLang="en-US" sz="2800" dirty="0" smtClean="0"/>
              <a:t> </a:t>
            </a:r>
            <a:endParaRPr lang="zh-CN" altLang="en-US" sz="2800" dirty="0">
              <a:latin typeface="等线" panose="02010600030101010101" pitchFamily="2" charset="-122"/>
              <a:ea typeface="等线" panose="02010600030101010101" pitchFamily="2" charset="-122"/>
            </a:endParaRPr>
          </a:p>
        </p:txBody>
      </p:sp>
      <p:sp>
        <p:nvSpPr>
          <p:cNvPr id="6" name="矩形 5"/>
          <p:cNvSpPr/>
          <p:nvPr/>
        </p:nvSpPr>
        <p:spPr>
          <a:xfrm>
            <a:off x="93342" y="4869161"/>
            <a:ext cx="8871146" cy="1384995"/>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7. It‘s true that __________________________________________</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态度决定一切</a:t>
            </a:r>
            <a:r>
              <a:rPr lang="en-US" altLang="zh-CN" sz="2800" dirty="0">
                <a:latin typeface="等线" panose="02010600030101010101" pitchFamily="2" charset="-122"/>
                <a:ea typeface="等线" panose="02010600030101010101" pitchFamily="2" charset="-122"/>
              </a:rPr>
              <a:t>). So you should never give up no matter what happens</a:t>
            </a:r>
            <a:r>
              <a:rPr lang="en-US" altLang="zh-CN" sz="2800" dirty="0" smtClean="0">
                <a:latin typeface="等线" panose="02010600030101010101" pitchFamily="2" charset="-122"/>
                <a:ea typeface="等线" panose="02010600030101010101" pitchFamily="2" charset="-122"/>
              </a:rPr>
              <a:t>.  </a:t>
            </a:r>
            <a:endParaRPr lang="zh-CN" altLang="en-US" sz="2800" dirty="0">
              <a:latin typeface="等线" panose="02010600030101010101" pitchFamily="2" charset="-122"/>
              <a:ea typeface="等线" panose="02010600030101010101" pitchFamily="2" charset="-122"/>
            </a:endParaRPr>
          </a:p>
        </p:txBody>
      </p:sp>
      <p:sp>
        <p:nvSpPr>
          <p:cNvPr id="8" name="TextBox 7"/>
          <p:cNvSpPr txBox="1"/>
          <p:nvPr/>
        </p:nvSpPr>
        <p:spPr>
          <a:xfrm>
            <a:off x="135849" y="1129811"/>
            <a:ext cx="363555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keep you company /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0" name="TextBox 9"/>
          <p:cNvSpPr txBox="1"/>
          <p:nvPr/>
        </p:nvSpPr>
        <p:spPr>
          <a:xfrm>
            <a:off x="1877695" y="2072640"/>
            <a:ext cx="4146550" cy="52197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hold a firm/strong belief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1" name="TextBox 10"/>
          <p:cNvSpPr txBox="1"/>
          <p:nvPr/>
        </p:nvSpPr>
        <p:spPr>
          <a:xfrm flipH="1">
            <a:off x="1187624" y="2873143"/>
            <a:ext cx="4632858"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insecure</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2" name="TextBox 11"/>
          <p:cNvSpPr txBox="1"/>
          <p:nvPr/>
        </p:nvSpPr>
        <p:spPr>
          <a:xfrm>
            <a:off x="755576" y="3890813"/>
            <a:ext cx="4944206" cy="954107"/>
          </a:xfrm>
          <a:prstGeom prst="rect">
            <a:avLst/>
          </a:prstGeom>
          <a:noFill/>
        </p:spPr>
        <p:txBody>
          <a:bodyPr wrap="square" rtlCol="0">
            <a:spAutoFit/>
          </a:bodyPr>
          <a:lstStyle/>
          <a:p>
            <a:r>
              <a:rPr lang="en-US" altLang="zh-CN" sz="2800" smtClean="0">
                <a:solidFill>
                  <a:srgbClr val="FF0000"/>
                </a:solidFill>
                <a:latin typeface="等线" panose="02010600030101010101" pitchFamily="2" charset="-122"/>
                <a:ea typeface="等线" panose="02010600030101010101" pitchFamily="2" charset="-122"/>
              </a:rPr>
              <a:t>Keeping a positive attitude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3" name="TextBox 12"/>
          <p:cNvSpPr txBox="1"/>
          <p:nvPr/>
        </p:nvSpPr>
        <p:spPr>
          <a:xfrm>
            <a:off x="2544801" y="4869162"/>
            <a:ext cx="6309962" cy="1815882"/>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attitude decides/determines everything</a:t>
            </a:r>
            <a:endParaRPr lang="en-US" altLang="zh-CN" sz="2800" dirty="0">
              <a:solidFill>
                <a:srgbClr val="FF0000"/>
              </a:solidFill>
              <a:latin typeface="等线" panose="02010600030101010101" pitchFamily="2" charset="-122"/>
              <a:ea typeface="等线" panose="02010600030101010101" pitchFamily="2" charset="-122"/>
            </a:endParaRPr>
          </a:p>
          <a:p>
            <a:endParaRPr lang="en-US" altLang="zh-CN" sz="2800" dirty="0">
              <a:solidFill>
                <a:srgbClr val="FF0000"/>
              </a:solidFill>
              <a:latin typeface="等线" panose="02010600030101010101" pitchFamily="2" charset="-122"/>
              <a:ea typeface="等线" panose="02010600030101010101" pitchFamily="2" charset="-122"/>
            </a:endParaRPr>
          </a:p>
          <a:p>
            <a:r>
              <a:rPr lang="zh-CN" altLang="en-US" sz="2800" dirty="0" smtClean="0"/>
              <a:t>  </a:t>
            </a:r>
            <a:endParaRPr lang="en-US" altLang="zh-CN" sz="2800" dirty="0">
              <a:solidFill>
                <a:srgbClr val="FF0000"/>
              </a:solidFill>
              <a:latin typeface="等线" panose="02010600030101010101" pitchFamily="2" charset="-122"/>
              <a:ea typeface="等线" panose="02010600030101010101" pitchFamily="2" charset="-122"/>
            </a:endParaRPr>
          </a:p>
          <a:p>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7" name="TextBox 16"/>
          <p:cNvSpPr txBox="1"/>
          <p:nvPr/>
        </p:nvSpPr>
        <p:spPr>
          <a:xfrm>
            <a:off x="3227679" y="1138515"/>
            <a:ext cx="2911768"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 accompany you</a:t>
            </a:r>
            <a:endParaRPr lang="zh-CN" altLang="en-US" sz="2800" dirty="0">
              <a:solidFill>
                <a:srgbClr val="FF0000"/>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6" grpId="0"/>
      <p:bldP spid="8" grpId="0"/>
      <p:bldP spid="10" grpId="0"/>
      <p:bldP spid="11" grpId="0"/>
      <p:bldP spid="12" grpId="0"/>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96140" y="3683645"/>
            <a:ext cx="4329689" cy="1988840"/>
          </a:xfrm>
          <a:prstGeom prst="rect">
            <a:avLst/>
          </a:prstGeom>
        </p:spPr>
      </p:pic>
      <p:sp>
        <p:nvSpPr>
          <p:cNvPr id="2" name="矩形 1"/>
          <p:cNvSpPr/>
          <p:nvPr/>
        </p:nvSpPr>
        <p:spPr>
          <a:xfrm>
            <a:off x="195152" y="836712"/>
            <a:ext cx="8803358" cy="6124754"/>
          </a:xfrm>
          <a:prstGeom prst="rect">
            <a:avLst/>
          </a:prstGeom>
        </p:spPr>
        <p:txBody>
          <a:bodyPr wrap="square">
            <a:spAutoFit/>
          </a:bodyPr>
          <a:lstStyle/>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t>
            </a:r>
            <a:r>
              <a:rPr lang="en-US" altLang="zh-CN" sz="2800" u="sng" dirty="0">
                <a:latin typeface="等线" panose="02010600030101010101" pitchFamily="2" charset="-122"/>
                <a:ea typeface="等线" panose="02010600030101010101" pitchFamily="2" charset="-122"/>
              </a:rPr>
              <a:t>hope</a:t>
            </a:r>
            <a:r>
              <a:rPr lang="en-US" altLang="zh-CN" sz="2800" dirty="0">
                <a:latin typeface="等线" panose="02010600030101010101" pitchFamily="2" charset="-122"/>
                <a:ea typeface="等线" panose="02010600030101010101" pitchFamily="2" charset="-122"/>
              </a:rPr>
              <a:t> you will have a swift/speedy and complete </a:t>
            </a:r>
            <a:r>
              <a:rPr lang="en-US" altLang="zh-CN" sz="2800" dirty="0">
                <a:solidFill>
                  <a:srgbClr val="FF0000"/>
                </a:solidFill>
                <a:latin typeface="等线" panose="02010600030101010101" pitchFamily="2" charset="-122"/>
                <a:ea typeface="等线" panose="02010600030101010101" pitchFamily="2" charset="-122"/>
              </a:rPr>
              <a:t>recovery</a:t>
            </a:r>
            <a:r>
              <a:rPr lang="en-US" altLang="zh-CN" sz="2800" dirty="0">
                <a:latin typeface="等线" panose="02010600030101010101" pitchFamily="2" charset="-122"/>
                <a:ea typeface="等线" panose="02010600030101010101" pitchFamily="2" charset="-122"/>
              </a:rPr>
              <a:t>.</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u="sng" dirty="0">
                <a:latin typeface="等线" panose="02010600030101010101" pitchFamily="2" charset="-122"/>
                <a:ea typeface="等线" panose="02010600030101010101" pitchFamily="2" charset="-122"/>
              </a:rPr>
              <a:t>Hopefully</a:t>
            </a:r>
            <a:r>
              <a:rPr lang="en-US" altLang="zh-CN" sz="2800" dirty="0">
                <a:latin typeface="等线" panose="02010600030101010101" pitchFamily="2" charset="-122"/>
                <a:ea typeface="等线" panose="02010600030101010101" pitchFamily="2" charset="-122"/>
              </a:rPr>
              <a:t>, you can get through the difficulty and make a full </a:t>
            </a:r>
            <a:r>
              <a:rPr lang="en-US" altLang="zh-CN" sz="2800" dirty="0">
                <a:solidFill>
                  <a:srgbClr val="FF0000"/>
                </a:solidFill>
                <a:latin typeface="等线" panose="02010600030101010101" pitchFamily="2" charset="-122"/>
                <a:ea typeface="等线" panose="02010600030101010101" pitchFamily="2" charset="-122"/>
              </a:rPr>
              <a:t>recovery</a:t>
            </a:r>
            <a:r>
              <a:rPr lang="en-US" altLang="zh-CN" sz="2800" dirty="0">
                <a:latin typeface="等线" panose="02010600030101010101" pitchFamily="2" charset="-122"/>
                <a:ea typeface="等线" panose="02010600030101010101" pitchFamily="2" charset="-122"/>
              </a:rPr>
              <a:t> soon.</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am convinced that you will </a:t>
            </a:r>
            <a:r>
              <a:rPr lang="en-US" altLang="zh-CN" sz="2800" dirty="0">
                <a:solidFill>
                  <a:srgbClr val="FF0000"/>
                </a:solidFill>
                <a:latin typeface="等线" panose="02010600030101010101" pitchFamily="2" charset="-122"/>
                <a:ea typeface="等线" panose="02010600030101010101" pitchFamily="2" charset="-122"/>
              </a:rPr>
              <a:t>recover</a:t>
            </a:r>
            <a:r>
              <a:rPr lang="en-US" altLang="zh-CN" sz="2800" dirty="0">
                <a:latin typeface="等线" panose="02010600030101010101" pitchFamily="2" charset="-122"/>
                <a:ea typeface="等线" panose="02010600030101010101" pitchFamily="2" charset="-122"/>
              </a:rPr>
              <a:t> soon and embrace a happy life again.</a:t>
            </a:r>
            <a:endParaRPr lang="zh-CN" altLang="en-US"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are praying for you every day, </a:t>
            </a:r>
            <a:r>
              <a:rPr lang="en-US" altLang="zh-CN" sz="2800" u="sng" dirty="0">
                <a:latin typeface="等线" panose="02010600030101010101" pitchFamily="2" charset="-122"/>
                <a:ea typeface="等线" panose="02010600030101010101" pitchFamily="2" charset="-122"/>
              </a:rPr>
              <a:t> hoping </a:t>
            </a:r>
            <a:r>
              <a:rPr lang="en-US" altLang="zh-CN" sz="2800" dirty="0">
                <a:latin typeface="等线" panose="02010600030101010101" pitchFamily="2" charset="-122"/>
                <a:ea typeface="等线" panose="02010600030101010101" pitchFamily="2" charset="-122"/>
              </a:rPr>
              <a:t>you will </a:t>
            </a:r>
            <a:r>
              <a:rPr lang="en-US" altLang="zh-CN" sz="2800" dirty="0">
                <a:solidFill>
                  <a:srgbClr val="FF0000"/>
                </a:solidFill>
                <a:latin typeface="等线" panose="02010600030101010101" pitchFamily="2" charset="-122"/>
                <a:ea typeface="等线" panose="02010600030101010101" pitchFamily="2" charset="-122"/>
              </a:rPr>
              <a:t>get well/ be back to your feet </a:t>
            </a:r>
            <a:r>
              <a:rPr lang="en-US" altLang="zh-CN" sz="2800" dirty="0">
                <a:latin typeface="等线" panose="02010600030101010101" pitchFamily="2" charset="-122"/>
                <a:ea typeface="等线" panose="02010600030101010101" pitchFamily="2" charset="-122"/>
              </a:rPr>
              <a:t>soon.</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are looking forward to your </a:t>
            </a:r>
            <a:r>
              <a:rPr lang="en-US" altLang="zh-CN" sz="2800" dirty="0">
                <a:solidFill>
                  <a:srgbClr val="FF0000"/>
                </a:solidFill>
                <a:latin typeface="等线" panose="02010600030101010101" pitchFamily="2" charset="-122"/>
                <a:ea typeface="等线" panose="02010600030101010101" pitchFamily="2" charset="-122"/>
              </a:rPr>
              <a:t>return.</a:t>
            </a:r>
            <a:endParaRPr lang="en-US" altLang="zh-CN" sz="2800" dirty="0">
              <a:solidFill>
                <a:srgbClr val="FF0000"/>
              </a:solidFill>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Your </a:t>
            </a:r>
            <a:r>
              <a:rPr lang="en-US" altLang="zh-CN" sz="2800" dirty="0">
                <a:solidFill>
                  <a:srgbClr val="FF0000"/>
                </a:solidFill>
                <a:latin typeface="等线" panose="02010600030101010101" pitchFamily="2" charset="-122"/>
                <a:ea typeface="等线" panose="02010600030101010101" pitchFamily="2" charset="-122"/>
              </a:rPr>
              <a:t>return</a:t>
            </a:r>
            <a:r>
              <a:rPr lang="en-US" altLang="zh-CN" sz="2800" dirty="0">
                <a:latin typeface="等线" panose="02010600030101010101" pitchFamily="2" charset="-122"/>
                <a:ea typeface="等线" panose="02010600030101010101" pitchFamily="2" charset="-122"/>
              </a:rPr>
              <a:t> is highly expected.</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would like to send you our best </a:t>
            </a:r>
            <a:r>
              <a:rPr lang="en-US" altLang="zh-CN" sz="2800" dirty="0">
                <a:solidFill>
                  <a:srgbClr val="FF0000"/>
                </a:solidFill>
                <a:latin typeface="等线" panose="02010600030101010101" pitchFamily="2" charset="-122"/>
                <a:ea typeface="等线" panose="02010600030101010101" pitchFamily="2" charset="-122"/>
              </a:rPr>
              <a:t>wishes</a:t>
            </a:r>
            <a:r>
              <a:rPr lang="en-US" altLang="zh-CN" sz="2800" dirty="0">
                <a:latin typeface="等线" panose="02010600030101010101" pitchFamily="2" charset="-122"/>
                <a:ea typeface="等线" panose="02010600030101010101" pitchFamily="2" charset="-122"/>
              </a:rPr>
              <a:t>.</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Words fail to convey our heartfelt </a:t>
            </a:r>
            <a:r>
              <a:rPr lang="en-US" altLang="zh-CN" sz="2800" dirty="0">
                <a:solidFill>
                  <a:srgbClr val="FF0000"/>
                </a:solidFill>
                <a:latin typeface="等线" panose="02010600030101010101" pitchFamily="2" charset="-122"/>
                <a:ea typeface="等线" panose="02010600030101010101" pitchFamily="2" charset="-122"/>
              </a:rPr>
              <a:t>wishes</a:t>
            </a:r>
            <a:r>
              <a:rPr lang="en-US" altLang="zh-CN" sz="2800" dirty="0">
                <a:latin typeface="等线" panose="02010600030101010101" pitchFamily="2" charset="-122"/>
                <a:ea typeface="等线" panose="02010600030101010101" pitchFamily="2" charset="-122"/>
              </a:rPr>
              <a:t> to you. </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am </a:t>
            </a:r>
            <a:r>
              <a:rPr lang="en-US" altLang="zh-CN" sz="2800" dirty="0">
                <a:solidFill>
                  <a:srgbClr val="FF0000"/>
                </a:solidFill>
                <a:latin typeface="等线" panose="02010600030101010101" pitchFamily="2" charset="-122"/>
                <a:ea typeface="等线" panose="02010600030101010101" pitchFamily="2" charset="-122"/>
              </a:rPr>
              <a:t>crossing my fingers </a:t>
            </a:r>
            <a:r>
              <a:rPr lang="en-US" altLang="zh-CN" sz="2800" dirty="0">
                <a:latin typeface="等线" panose="02010600030101010101" pitchFamily="2" charset="-122"/>
                <a:ea typeface="等线" panose="02010600030101010101" pitchFamily="2" charset="-122"/>
              </a:rPr>
              <a:t>for you.</a:t>
            </a:r>
            <a:endParaRPr lang="en-US" altLang="zh-CN" sz="2800" dirty="0">
              <a:latin typeface="等线" panose="02010600030101010101" pitchFamily="2" charset="-122"/>
              <a:ea typeface="等线" panose="02010600030101010101" pitchFamily="2" charset="-122"/>
            </a:endParaRPr>
          </a:p>
        </p:txBody>
      </p:sp>
      <p:sp>
        <p:nvSpPr>
          <p:cNvPr id="4" name="TextBox 3"/>
          <p:cNvSpPr txBox="1"/>
          <p:nvPr/>
        </p:nvSpPr>
        <p:spPr>
          <a:xfrm>
            <a:off x="24831" y="42262"/>
            <a:ext cx="9144000" cy="615553"/>
          </a:xfrm>
          <a:prstGeom prst="rect">
            <a:avLst/>
          </a:prstGeom>
          <a:blipFill>
            <a:blip r:embed="rId2">
              <a:alphaModFix amt="70000"/>
            </a:blip>
            <a:stretch>
              <a:fillRect/>
            </a:stretch>
          </a:blipFill>
        </p:spPr>
        <p:txBody>
          <a:bodyPr wrap="square" rtlCol="0">
            <a:spAutoFit/>
          </a:bodyPr>
          <a:lstStyle/>
          <a:p>
            <a:pPr algn="ctr"/>
            <a:r>
              <a:rPr lang="en-US" altLang="zh-CN" sz="3400" b="1" dirty="0">
                <a:solidFill>
                  <a:schemeClr val="bg1"/>
                </a:solidFill>
              </a:rPr>
              <a:t>Ending: wishes</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Effect transition="in" filter="fade">
                                      <p:cBhvr>
                                        <p:cTn id="61" dur="1000"/>
                                        <p:tgtEl>
                                          <p:spTgt spid="2">
                                            <p:txEl>
                                              <p:pRg st="8" end="8"/>
                                            </p:txEl>
                                          </p:spTgt>
                                        </p:tgtEl>
                                      </p:cBhvr>
                                    </p:animEffect>
                                    <p:anim calcmode="lin" valueType="num">
                                      <p:cBhvr>
                                        <p:cTn id="6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9144000" cy="7025000"/>
          </a:xfrm>
          <a:prstGeom prst="rect">
            <a:avLst/>
          </a:prstGeom>
        </p:spPr>
        <p:txBody>
          <a:bodyPr wrap="square">
            <a:spAutoFit/>
          </a:bodyPr>
          <a:lstStyle/>
          <a:p>
            <a:r>
              <a:rPr lang="en-US" altLang="zh-CN" sz="2650" dirty="0"/>
              <a:t>Dear Wang Ping,</a:t>
            </a:r>
            <a:endParaRPr lang="zh-CN" altLang="zh-CN" sz="2650" dirty="0"/>
          </a:p>
          <a:p>
            <a:r>
              <a:rPr lang="en-US" altLang="zh-CN" sz="2650" dirty="0"/>
              <a:t>    </a:t>
            </a:r>
            <a:r>
              <a:rPr lang="en-US" altLang="zh-CN" sz="2650" dirty="0" smtClean="0"/>
              <a:t>Hearing </a:t>
            </a:r>
            <a:r>
              <a:rPr lang="en-US" altLang="zh-CN" sz="2650" dirty="0"/>
              <a:t>the news you ___________________(trap)in Italy with high temperature, our hearts </a:t>
            </a:r>
            <a:r>
              <a:rPr lang="en-US" altLang="zh-CN" sz="2650" dirty="0" smtClean="0"/>
              <a:t>sink and  we are  _______________</a:t>
            </a:r>
            <a:br>
              <a:rPr lang="en-US" altLang="zh-CN" sz="2650" dirty="0" smtClean="0"/>
            </a:br>
            <a:r>
              <a:rPr lang="en-US" altLang="zh-CN" sz="2650" dirty="0" smtClean="0"/>
              <a:t>(concern)about </a:t>
            </a:r>
            <a:r>
              <a:rPr lang="en-US" altLang="zh-CN" sz="2650" dirty="0"/>
              <a:t>your safety.</a:t>
            </a:r>
            <a:endParaRPr lang="zh-CN" altLang="zh-CN" sz="2650" dirty="0"/>
          </a:p>
          <a:p>
            <a:r>
              <a:rPr lang="en-US" altLang="zh-CN" sz="2650" dirty="0"/>
              <a:t>    Owing to the fact _______ virus attacks Italy critically at ___ rapid speed, it’s of great _______________(significant) that you should take considerate care of </a:t>
            </a:r>
            <a:r>
              <a:rPr lang="en-US" altLang="zh-CN" sz="2650" dirty="0" smtClean="0"/>
              <a:t>________</a:t>
            </a:r>
            <a:r>
              <a:rPr lang="zh-CN" altLang="en-US" sz="2650" dirty="0" smtClean="0"/>
              <a:t>（</a:t>
            </a:r>
            <a:r>
              <a:rPr lang="en-US" altLang="zh-CN" sz="2650" dirty="0" smtClean="0"/>
              <a:t>you ) </a:t>
            </a:r>
            <a:r>
              <a:rPr lang="en-US" altLang="zh-CN" sz="2650" dirty="0"/>
              <a:t>and let go of anxiety. As somebody _______(put)it, </a:t>
            </a:r>
            <a:r>
              <a:rPr lang="en-US" altLang="zh-CN" sz="2650" dirty="0" smtClean="0"/>
              <a:t>“ </a:t>
            </a:r>
            <a:r>
              <a:rPr lang="en-US" altLang="zh-CN" sz="2650" dirty="0"/>
              <a:t>B</a:t>
            </a:r>
            <a:r>
              <a:rPr lang="en-US" altLang="zh-CN" sz="2650" dirty="0" smtClean="0"/>
              <a:t>ody </a:t>
            </a:r>
            <a:r>
              <a:rPr lang="en-US" altLang="zh-CN" sz="2650" dirty="0"/>
              <a:t>is the capital of </a:t>
            </a:r>
            <a:r>
              <a:rPr lang="en-US" altLang="zh-CN" sz="2650" dirty="0" smtClean="0"/>
              <a:t>revolution</a:t>
            </a:r>
            <a:r>
              <a:rPr lang="en-US" altLang="zh-CN" sz="2650" dirty="0"/>
              <a:t>.” Meanwhile, it’s appropriate __________(review)the text comprehensively </a:t>
            </a:r>
            <a:r>
              <a:rPr lang="en-US" altLang="zh-CN" sz="2650" dirty="0" smtClean="0"/>
              <a:t>and  </a:t>
            </a:r>
            <a:r>
              <a:rPr lang="en-US" altLang="zh-CN" sz="2650" dirty="0"/>
              <a:t>make an adequate preparation ______</a:t>
            </a:r>
            <a:endParaRPr lang="en-US" altLang="zh-CN" sz="2650" dirty="0"/>
          </a:p>
          <a:p>
            <a:r>
              <a:rPr lang="en-US" altLang="zh-CN" sz="2650" dirty="0"/>
              <a:t>the coming entrance exam. We are with great pleasure to offer instant assistance. ________________, don’t hesitate to call us when you need help.</a:t>
            </a:r>
            <a:endParaRPr lang="en-US" altLang="zh-CN" sz="2650" dirty="0"/>
          </a:p>
          <a:p>
            <a:r>
              <a:rPr lang="en-US" altLang="zh-CN" sz="2650" dirty="0"/>
              <a:t>    Our heartfelt thoughts and prayers are always with you. May </a:t>
            </a:r>
            <a:r>
              <a:rPr lang="en-US" altLang="zh-CN" sz="2650" dirty="0" smtClean="0"/>
              <a:t>you have </a:t>
            </a:r>
            <a:r>
              <a:rPr lang="en-US" altLang="zh-CN" sz="2650" dirty="0"/>
              <a:t>a quick recovery.</a:t>
            </a:r>
            <a:endParaRPr lang="en-US" altLang="zh-CN" sz="2650" dirty="0"/>
          </a:p>
          <a:p>
            <a:pPr algn="r"/>
            <a:r>
              <a:rPr lang="en-US" altLang="zh-CN" sz="2650" dirty="0"/>
              <a:t>Yours sincerely,</a:t>
            </a:r>
            <a:endParaRPr lang="zh-CN" altLang="zh-CN" sz="2650" dirty="0"/>
          </a:p>
          <a:p>
            <a:pPr algn="r"/>
            <a:r>
              <a:rPr lang="en-US" altLang="zh-CN" sz="2650" dirty="0"/>
              <a:t>Li </a:t>
            </a:r>
            <a:r>
              <a:rPr lang="en-US" altLang="zh-CN" sz="2650" dirty="0" err="1"/>
              <a:t>Hua</a:t>
            </a:r>
            <a:endParaRPr lang="zh-CN" altLang="zh-CN" sz="2650" dirty="0"/>
          </a:p>
        </p:txBody>
      </p:sp>
      <p:sp>
        <p:nvSpPr>
          <p:cNvPr id="3" name="TextBox 2"/>
          <p:cNvSpPr txBox="1"/>
          <p:nvPr/>
        </p:nvSpPr>
        <p:spPr>
          <a:xfrm>
            <a:off x="3041576" y="1484784"/>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that</a:t>
            </a:r>
            <a:r>
              <a:rPr lang="en-US" altLang="zh-CN" sz="2800" dirty="0">
                <a:solidFill>
                  <a:srgbClr val="FF0000"/>
                </a:solidFill>
              </a:rPr>
              <a:t> </a:t>
            </a:r>
            <a:endParaRPr lang="zh-CN" altLang="en-US" sz="2800" dirty="0">
              <a:solidFill>
                <a:srgbClr val="FF0000"/>
              </a:solidFill>
            </a:endParaRPr>
          </a:p>
        </p:txBody>
      </p:sp>
      <p:sp>
        <p:nvSpPr>
          <p:cNvPr id="4" name="TextBox 3"/>
          <p:cNvSpPr txBox="1"/>
          <p:nvPr/>
        </p:nvSpPr>
        <p:spPr>
          <a:xfrm>
            <a:off x="6299635" y="465926"/>
            <a:ext cx="2613229" cy="800219"/>
          </a:xfrm>
          <a:prstGeom prst="rect">
            <a:avLst/>
          </a:prstGeom>
          <a:noFill/>
        </p:spPr>
        <p:txBody>
          <a:bodyPr wrap="square" rtlCol="0">
            <a:spAutoFit/>
          </a:bodyPr>
          <a:lstStyle/>
          <a:p>
            <a:r>
              <a:rPr lang="en-US" altLang="zh-CN" dirty="0"/>
              <a:t> </a:t>
            </a:r>
            <a:r>
              <a:rPr lang="en-US" altLang="zh-CN" dirty="0" smtClean="0"/>
              <a:t> </a:t>
            </a:r>
            <a:endParaRPr lang="en-US" altLang="zh-CN" dirty="0" smtClean="0"/>
          </a:p>
          <a:p>
            <a:r>
              <a:rPr lang="en-US" altLang="zh-CN" sz="2800" b="1" dirty="0" smtClean="0">
                <a:solidFill>
                  <a:srgbClr val="FF0000"/>
                </a:solidFill>
              </a:rPr>
              <a:t>   concerned</a:t>
            </a:r>
            <a:endParaRPr lang="zh-CN" altLang="en-US" sz="2800" dirty="0">
              <a:solidFill>
                <a:srgbClr val="FF0000"/>
              </a:solidFill>
            </a:endParaRPr>
          </a:p>
        </p:txBody>
      </p:sp>
      <p:sp>
        <p:nvSpPr>
          <p:cNvPr id="5" name="TextBox 4"/>
          <p:cNvSpPr txBox="1"/>
          <p:nvPr/>
        </p:nvSpPr>
        <p:spPr>
          <a:xfrm>
            <a:off x="3743400" y="1916832"/>
            <a:ext cx="2052736" cy="523220"/>
          </a:xfrm>
          <a:prstGeom prst="rect">
            <a:avLst/>
          </a:prstGeom>
          <a:noFill/>
        </p:spPr>
        <p:txBody>
          <a:bodyPr wrap="square" rtlCol="0">
            <a:spAutoFit/>
          </a:bodyPr>
          <a:lstStyle/>
          <a:p>
            <a:r>
              <a:rPr lang="en-US" altLang="zh-CN" dirty="0"/>
              <a:t> </a:t>
            </a:r>
            <a:r>
              <a:rPr lang="en-US" altLang="zh-CN" sz="2800" b="1" dirty="0">
                <a:solidFill>
                  <a:srgbClr val="FF0000"/>
                </a:solidFill>
              </a:rPr>
              <a:t>significance</a:t>
            </a:r>
            <a:r>
              <a:rPr lang="en-US" altLang="zh-CN" sz="2800" dirty="0">
                <a:solidFill>
                  <a:srgbClr val="FF0000"/>
                </a:solidFill>
              </a:rPr>
              <a:t> </a:t>
            </a:r>
            <a:endParaRPr lang="zh-CN" altLang="en-US" sz="2800" dirty="0">
              <a:solidFill>
                <a:srgbClr val="FF0000"/>
              </a:solidFill>
            </a:endParaRPr>
          </a:p>
        </p:txBody>
      </p:sp>
      <p:sp>
        <p:nvSpPr>
          <p:cNvPr id="7" name="TextBox 6"/>
          <p:cNvSpPr txBox="1"/>
          <p:nvPr/>
        </p:nvSpPr>
        <p:spPr>
          <a:xfrm>
            <a:off x="7989674" y="3520172"/>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for</a:t>
            </a:r>
            <a:endParaRPr lang="zh-CN" altLang="en-US" sz="2800" dirty="0">
              <a:solidFill>
                <a:srgbClr val="FF0000"/>
              </a:solidFill>
            </a:endParaRPr>
          </a:p>
        </p:txBody>
      </p:sp>
      <p:sp>
        <p:nvSpPr>
          <p:cNvPr id="8" name="TextBox 7"/>
          <p:cNvSpPr txBox="1"/>
          <p:nvPr/>
        </p:nvSpPr>
        <p:spPr>
          <a:xfrm>
            <a:off x="5498849" y="3212976"/>
            <a:ext cx="2107401" cy="523220"/>
          </a:xfrm>
          <a:prstGeom prst="rect">
            <a:avLst/>
          </a:prstGeom>
          <a:noFill/>
        </p:spPr>
        <p:txBody>
          <a:bodyPr wrap="square" rtlCol="0">
            <a:spAutoFit/>
          </a:bodyPr>
          <a:lstStyle/>
          <a:p>
            <a:r>
              <a:rPr lang="en-US" altLang="zh-CN" dirty="0"/>
              <a:t> </a:t>
            </a:r>
            <a:r>
              <a:rPr lang="en-US" altLang="zh-CN" sz="2800" b="1" dirty="0">
                <a:solidFill>
                  <a:srgbClr val="FF0000"/>
                </a:solidFill>
              </a:rPr>
              <a:t>to review </a:t>
            </a:r>
            <a:endParaRPr lang="zh-CN" altLang="en-US" sz="2800" dirty="0">
              <a:solidFill>
                <a:srgbClr val="FF0000"/>
              </a:solidFill>
            </a:endParaRPr>
          </a:p>
        </p:txBody>
      </p:sp>
      <p:sp>
        <p:nvSpPr>
          <p:cNvPr id="9" name="TextBox 8"/>
          <p:cNvSpPr txBox="1"/>
          <p:nvPr/>
        </p:nvSpPr>
        <p:spPr>
          <a:xfrm>
            <a:off x="8244408" y="1484784"/>
            <a:ext cx="576064" cy="523220"/>
          </a:xfrm>
          <a:prstGeom prst="rect">
            <a:avLst/>
          </a:prstGeom>
          <a:noFill/>
        </p:spPr>
        <p:txBody>
          <a:bodyPr wrap="square" rtlCol="0">
            <a:spAutoFit/>
          </a:bodyPr>
          <a:lstStyle/>
          <a:p>
            <a:r>
              <a:rPr lang="en-US" altLang="zh-CN" dirty="0"/>
              <a:t> </a:t>
            </a:r>
            <a:r>
              <a:rPr lang="en-US" altLang="zh-CN" sz="2800" b="1" dirty="0">
                <a:solidFill>
                  <a:srgbClr val="FF0000"/>
                </a:solidFill>
              </a:rPr>
              <a:t>a </a:t>
            </a:r>
            <a:endParaRPr lang="zh-CN" altLang="en-US" sz="2800" dirty="0">
              <a:solidFill>
                <a:srgbClr val="FF0000"/>
              </a:solidFill>
            </a:endParaRPr>
          </a:p>
        </p:txBody>
      </p:sp>
      <p:sp>
        <p:nvSpPr>
          <p:cNvPr id="10" name="TextBox 9"/>
          <p:cNvSpPr txBox="1"/>
          <p:nvPr/>
        </p:nvSpPr>
        <p:spPr>
          <a:xfrm>
            <a:off x="4466330" y="2401724"/>
            <a:ext cx="1694656" cy="523220"/>
          </a:xfrm>
          <a:prstGeom prst="rect">
            <a:avLst/>
          </a:prstGeom>
          <a:noFill/>
        </p:spPr>
        <p:txBody>
          <a:bodyPr wrap="square" rtlCol="0">
            <a:spAutoFit/>
          </a:bodyPr>
          <a:lstStyle/>
          <a:p>
            <a:r>
              <a:rPr lang="en-US" altLang="zh-CN" dirty="0"/>
              <a:t> </a:t>
            </a:r>
            <a:r>
              <a:rPr lang="en-US" altLang="zh-CN" sz="2800" b="1" dirty="0">
                <a:solidFill>
                  <a:srgbClr val="FF0000"/>
                </a:solidFill>
              </a:rPr>
              <a:t>yourself</a:t>
            </a:r>
            <a:r>
              <a:rPr lang="en-US" altLang="zh-CN" sz="2800" dirty="0">
                <a:solidFill>
                  <a:srgbClr val="FF0000"/>
                </a:solidFill>
              </a:rPr>
              <a:t> </a:t>
            </a:r>
            <a:endParaRPr lang="zh-CN" altLang="en-US" sz="2800" dirty="0">
              <a:solidFill>
                <a:srgbClr val="FF0000"/>
              </a:solidFill>
            </a:endParaRPr>
          </a:p>
        </p:txBody>
      </p:sp>
      <p:sp>
        <p:nvSpPr>
          <p:cNvPr id="11" name="TextBox 10"/>
          <p:cNvSpPr txBox="1"/>
          <p:nvPr/>
        </p:nvSpPr>
        <p:spPr>
          <a:xfrm>
            <a:off x="3480372" y="332656"/>
            <a:ext cx="3179860" cy="523220"/>
          </a:xfrm>
          <a:prstGeom prst="rect">
            <a:avLst/>
          </a:prstGeom>
          <a:noFill/>
        </p:spPr>
        <p:txBody>
          <a:bodyPr wrap="square" rtlCol="0">
            <a:spAutoFit/>
          </a:bodyPr>
          <a:lstStyle/>
          <a:p>
            <a:r>
              <a:rPr lang="en-US" altLang="zh-CN" dirty="0"/>
              <a:t> </a:t>
            </a:r>
            <a:r>
              <a:rPr lang="en-US" altLang="zh-CN" sz="2800" b="1" dirty="0">
                <a:solidFill>
                  <a:srgbClr val="FF0000"/>
                </a:solidFill>
              </a:rPr>
              <a:t>have been trapped </a:t>
            </a:r>
            <a:endParaRPr lang="zh-CN" altLang="en-US" sz="2800" dirty="0">
              <a:solidFill>
                <a:srgbClr val="FF0000"/>
              </a:solidFill>
            </a:endParaRPr>
          </a:p>
        </p:txBody>
      </p:sp>
      <p:sp>
        <p:nvSpPr>
          <p:cNvPr id="12" name="TextBox 11"/>
          <p:cNvSpPr txBox="1"/>
          <p:nvPr/>
        </p:nvSpPr>
        <p:spPr>
          <a:xfrm>
            <a:off x="3155053" y="2753489"/>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puts</a:t>
            </a:r>
            <a:r>
              <a:rPr lang="en-US" altLang="zh-CN" sz="2800" dirty="0">
                <a:solidFill>
                  <a:srgbClr val="FF0000"/>
                </a:solidFill>
              </a:rPr>
              <a:t> </a:t>
            </a:r>
            <a:endParaRPr lang="zh-CN" altLang="en-US" sz="2800" dirty="0">
              <a:solidFill>
                <a:srgbClr val="FF0000"/>
              </a:solidFill>
            </a:endParaRPr>
          </a:p>
        </p:txBody>
      </p:sp>
      <p:sp>
        <p:nvSpPr>
          <p:cNvPr id="13" name="TextBox 12"/>
          <p:cNvSpPr txBox="1"/>
          <p:nvPr/>
        </p:nvSpPr>
        <p:spPr>
          <a:xfrm>
            <a:off x="2644552" y="4365104"/>
            <a:ext cx="3367608" cy="523220"/>
          </a:xfrm>
          <a:prstGeom prst="rect">
            <a:avLst/>
          </a:prstGeom>
          <a:noFill/>
        </p:spPr>
        <p:txBody>
          <a:bodyPr wrap="square" rtlCol="0">
            <a:spAutoFit/>
          </a:bodyPr>
          <a:lstStyle/>
          <a:p>
            <a:r>
              <a:rPr lang="en-US" altLang="zh-CN" dirty="0"/>
              <a:t> </a:t>
            </a:r>
            <a:r>
              <a:rPr lang="en-US" altLang="zh-CN" sz="2800" b="1" dirty="0">
                <a:solidFill>
                  <a:srgbClr val="FF0000"/>
                </a:solidFill>
              </a:rPr>
              <a:t>Therefore/Thus</a:t>
            </a:r>
            <a:endParaRPr lang="zh-CN" altLang="en-US" sz="2800" b="1" dirty="0">
              <a:solidFill>
                <a:srgbClr val="FF0000"/>
              </a:solidFill>
            </a:endParaRPr>
          </a:p>
        </p:txBody>
      </p:sp>
      <p:pic>
        <p:nvPicPr>
          <p:cNvPr id="14" name="Picture 4" descr="F:\360安全浏览器下载\水墨\1402\05.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202" t="16589" r="17440" b="22437"/>
          <a:stretch>
            <a:fillRect/>
          </a:stretch>
        </p:blipFill>
        <p:spPr bwMode="auto">
          <a:xfrm>
            <a:off x="3721112" y="5624954"/>
            <a:ext cx="3031455" cy="1268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30000"/>
            <a:extLst>
              <a:ext uri="{28A0092B-C50C-407E-A947-70E740481C1C}">
                <a14:useLocalDpi xmlns:a14="http://schemas.microsoft.com/office/drawing/2010/main" val="0"/>
              </a:ext>
            </a:extLst>
          </a:blip>
          <a:stretch>
            <a:fillRect/>
          </a:stretch>
        </p:blipFill>
        <p:spPr>
          <a:xfrm>
            <a:off x="1547664" y="4502393"/>
            <a:ext cx="5687286" cy="2365983"/>
          </a:xfrm>
          <a:prstGeom prst="rect">
            <a:avLst/>
          </a:prstGeom>
          <a:solidFill>
            <a:schemeClr val="bg1"/>
          </a:solidFill>
        </p:spPr>
      </p:pic>
      <p:sp>
        <p:nvSpPr>
          <p:cNvPr id="2" name="矩形 1"/>
          <p:cNvSpPr/>
          <p:nvPr/>
        </p:nvSpPr>
        <p:spPr>
          <a:xfrm>
            <a:off x="0" y="74158"/>
            <a:ext cx="9144000" cy="7863691"/>
          </a:xfrm>
          <a:prstGeom prst="rect">
            <a:avLst/>
          </a:prstGeom>
        </p:spPr>
        <p:txBody>
          <a:bodyPr wrap="square">
            <a:spAutoFit/>
          </a:bodyPr>
          <a:lstStyle/>
          <a:p>
            <a:r>
              <a:rPr lang="en-US" altLang="zh-CN" sz="2600" dirty="0">
                <a:latin typeface="等线" panose="02010600030101010101" pitchFamily="2" charset="-122"/>
                <a:ea typeface="等线" panose="02010600030101010101" pitchFamily="2" charset="-122"/>
              </a:rPr>
              <a:t>Dear Wang Ping,</a:t>
            </a:r>
            <a:endParaRPr lang="zh-CN"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t>
            </a:r>
            <a:r>
              <a:rPr lang="en-US" altLang="zh-CN" sz="2600" i="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Knowing that </a:t>
            </a:r>
            <a:r>
              <a:rPr lang="en-US" altLang="zh-CN" sz="2600" dirty="0">
                <a:solidFill>
                  <a:srgbClr val="0070C0"/>
                </a:solidFill>
                <a:latin typeface="等线" panose="02010600030101010101" pitchFamily="2" charset="-122"/>
                <a:ea typeface="等线" panose="02010600030101010101" pitchFamily="2" charset="-122"/>
              </a:rPr>
              <a:t>you are delayed </a:t>
            </a:r>
            <a:r>
              <a:rPr lang="en-US" altLang="zh-CN" sz="2600" dirty="0">
                <a:latin typeface="等线" panose="02010600030101010101" pitchFamily="2" charset="-122"/>
                <a:ea typeface="等线" panose="02010600030101010101" pitchFamily="2" charset="-122"/>
              </a:rPr>
              <a:t>in Italy, I am really getting upset about it. </a:t>
            </a:r>
            <a:r>
              <a:rPr lang="en-US" altLang="zh-CN" sz="2600" dirty="0">
                <a:solidFill>
                  <a:srgbClr val="0070C0"/>
                </a:solidFill>
                <a:latin typeface="等线" panose="02010600030101010101" pitchFamily="2" charset="-122"/>
                <a:ea typeface="等线" panose="02010600030101010101" pitchFamily="2" charset="-122"/>
              </a:rPr>
              <a:t>So are our classmates</a:t>
            </a:r>
            <a:r>
              <a:rPr lang="en-US" altLang="zh-CN" sz="2600" dirty="0">
                <a:latin typeface="等线" panose="02010600030101010101" pitchFamily="2" charset="-122"/>
                <a:ea typeface="等线" panose="02010600030101010101" pitchFamily="2" charset="-122"/>
              </a:rPr>
              <a:t>. </a:t>
            </a:r>
            <a:r>
              <a:rPr lang="en-US" altLang="zh-CN" sz="2600" u="sng" dirty="0">
                <a:latin typeface="等线" panose="02010600030101010101" pitchFamily="2" charset="-122"/>
                <a:ea typeface="等线" panose="02010600030101010101" pitchFamily="2" charset="-122"/>
              </a:rPr>
              <a:t>I'm writing to </a:t>
            </a:r>
            <a:r>
              <a:rPr lang="en-US" altLang="zh-CN" sz="2600" dirty="0">
                <a:latin typeface="等线" panose="02010600030101010101" pitchFamily="2" charset="-122"/>
                <a:ea typeface="等线" panose="02010600030101010101" pitchFamily="2" charset="-122"/>
              </a:rPr>
              <a:t>convey our concern to you on behalf of the class. </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t>
            </a:r>
            <a:r>
              <a:rPr lang="en-US" altLang="zh-CN" sz="2600" dirty="0">
                <a:solidFill>
                  <a:srgbClr val="0070C0"/>
                </a:solidFill>
                <a:latin typeface="等线" panose="02010600030101010101" pitchFamily="2" charset="-122"/>
                <a:ea typeface="等线" panose="02010600030101010101" pitchFamily="2" charset="-122"/>
              </a:rPr>
              <a:t>Word came that </a:t>
            </a:r>
            <a:r>
              <a:rPr lang="en-US" altLang="zh-CN" sz="2600" dirty="0">
                <a:latin typeface="等线" panose="02010600030101010101" pitchFamily="2" charset="-122"/>
                <a:ea typeface="等线" panose="02010600030101010101" pitchFamily="2" charset="-122"/>
              </a:rPr>
              <a:t>Italy is in bad condition due to the spreading COVID-19. However, dear friend, </a:t>
            </a:r>
            <a:r>
              <a:rPr lang="en-US" altLang="zh-CN" sz="2600" dirty="0">
                <a:solidFill>
                  <a:srgbClr val="0070C0"/>
                </a:solidFill>
                <a:latin typeface="等线" panose="02010600030101010101" pitchFamily="2" charset="-122"/>
                <a:ea typeface="等线" panose="02010600030101010101" pitchFamily="2" charset="-122"/>
              </a:rPr>
              <a:t>there's no sense worrying about </a:t>
            </a:r>
            <a:r>
              <a:rPr lang="en-US" altLang="zh-CN" sz="2600" dirty="0">
                <a:latin typeface="等线" panose="02010600030101010101" pitchFamily="2" charset="-122"/>
                <a:ea typeface="等线" panose="02010600030101010101" pitchFamily="2" charset="-122"/>
              </a:rPr>
              <a:t>it too much. You are supposed to stay optimistic. After all, you merely have a bit of fever. College Entrance Examination is around the corner, you know. </a:t>
            </a:r>
            <a:r>
              <a:rPr lang="en-US" altLang="zh-CN" sz="2600" dirty="0">
                <a:solidFill>
                  <a:srgbClr val="0070C0"/>
                </a:solidFill>
                <a:latin typeface="等线" panose="02010600030101010101" pitchFamily="2" charset="-122"/>
                <a:ea typeface="等线" panose="02010600030101010101" pitchFamily="2" charset="-122"/>
              </a:rPr>
              <a:t>So precious is time that </a:t>
            </a:r>
            <a:r>
              <a:rPr lang="en-US" altLang="zh-CN" sz="2600" dirty="0">
                <a:latin typeface="等线" panose="02010600030101010101" pitchFamily="2" charset="-122"/>
                <a:ea typeface="等线" panose="02010600030101010101" pitchFamily="2" charset="-122"/>
              </a:rPr>
              <a:t>we can't afford to waste it. </a:t>
            </a:r>
            <a:r>
              <a:rPr lang="en-US" altLang="zh-CN" sz="2600" dirty="0">
                <a:solidFill>
                  <a:srgbClr val="0070C0"/>
                </a:solidFill>
                <a:latin typeface="等线" panose="02010600030101010101" pitchFamily="2" charset="-122"/>
                <a:ea typeface="等线" panose="02010600030101010101" pitchFamily="2" charset="-122"/>
              </a:rPr>
              <a:t>As scheduled</a:t>
            </a:r>
            <a:r>
              <a:rPr lang="en-US" altLang="zh-CN" sz="2600" dirty="0">
                <a:latin typeface="等线" panose="02010600030101010101" pitchFamily="2" charset="-122"/>
                <a:ea typeface="等线" panose="02010600030101010101" pitchFamily="2" charset="-122"/>
              </a:rPr>
              <a:t>, our online classes are held regularly. All of the classmates </a:t>
            </a:r>
            <a:r>
              <a:rPr lang="en-US" altLang="zh-CN" sz="2600" dirty="0">
                <a:solidFill>
                  <a:srgbClr val="0070C0"/>
                </a:solidFill>
                <a:latin typeface="等线" panose="02010600030101010101" pitchFamily="2" charset="-122"/>
                <a:ea typeface="等线" panose="02010600030101010101" pitchFamily="2" charset="-122"/>
              </a:rPr>
              <a:t>have access to </a:t>
            </a:r>
            <a:r>
              <a:rPr lang="en-US" altLang="zh-CN" sz="2600" dirty="0">
                <a:latin typeface="等线" panose="02010600030101010101" pitchFamily="2" charset="-122"/>
                <a:ea typeface="等线" panose="02010600030101010101" pitchFamily="2" charset="-122"/>
              </a:rPr>
              <a:t>the Internet courses wherever you are. </a:t>
            </a:r>
            <a:r>
              <a:rPr lang="en-US" altLang="zh-CN" sz="2600" dirty="0">
                <a:solidFill>
                  <a:srgbClr val="0070C0"/>
                </a:solidFill>
                <a:latin typeface="等线" panose="02010600030101010101" pitchFamily="2" charset="-122"/>
                <a:ea typeface="等线" panose="02010600030101010101" pitchFamily="2" charset="-122"/>
              </a:rPr>
              <a:t>It is convenient for us to study</a:t>
            </a:r>
            <a:r>
              <a:rPr lang="en-US" altLang="zh-CN" sz="2600" dirty="0">
                <a:latin typeface="等线" panose="02010600030101010101" pitchFamily="2" charset="-122"/>
                <a:ea typeface="等线" panose="02010600030101010101" pitchFamily="2" charset="-122"/>
              </a:rPr>
              <a:t>, isn't it? </a:t>
            </a:r>
            <a:endParaRPr lang="en-US" altLang="zh-CN" sz="2600" dirty="0">
              <a:latin typeface="等线" panose="02010600030101010101" pitchFamily="2" charset="-122"/>
              <a:ea typeface="等线" panose="02010600030101010101" pitchFamily="2" charset="-122"/>
            </a:endParaRPr>
          </a:p>
          <a:p>
            <a:pPr>
              <a:lnSpc>
                <a:spcPts val="2300"/>
              </a:lnSpc>
            </a:pPr>
            <a:r>
              <a:rPr lang="en-US" altLang="zh-CN" sz="2600" dirty="0">
                <a:latin typeface="等线" panose="02010600030101010101" pitchFamily="2" charset="-122"/>
                <a:ea typeface="等线" panose="02010600030101010101" pitchFamily="2" charset="-122"/>
              </a:rPr>
              <a:t>    Is there anything I can do for you? Feel free to contact me. I sincerely expect that you can make a quick recovery and return to normal. </a:t>
            </a:r>
            <a:endParaRPr lang="zh-CN" altLang="zh-CN" sz="2600" dirty="0">
              <a:latin typeface="等线" panose="02010600030101010101" pitchFamily="2" charset="-122"/>
              <a:ea typeface="等线" panose="02010600030101010101" pitchFamily="2" charset="-122"/>
            </a:endParaRPr>
          </a:p>
          <a:p>
            <a:pPr algn="r">
              <a:lnSpc>
                <a:spcPts val="2300"/>
              </a:lnSpc>
            </a:pPr>
            <a:r>
              <a:rPr lang="en-US" altLang="zh-CN" sz="2600" dirty="0">
                <a:latin typeface="等线" panose="02010600030101010101" pitchFamily="2" charset="-122"/>
                <a:ea typeface="等线" panose="02010600030101010101" pitchFamily="2" charset="-122"/>
              </a:rPr>
              <a:t>Yours,</a:t>
            </a:r>
            <a:endParaRPr lang="zh-CN" altLang="zh-CN" sz="2600" dirty="0">
              <a:latin typeface="等线" panose="02010600030101010101" pitchFamily="2" charset="-122"/>
              <a:ea typeface="等线" panose="02010600030101010101" pitchFamily="2" charset="-122"/>
            </a:endParaRPr>
          </a:p>
          <a:p>
            <a:pPr algn="r">
              <a:lnSpc>
                <a:spcPts val="2300"/>
              </a:lnSpc>
            </a:pPr>
            <a:r>
              <a:rPr lang="en-US" altLang="zh-CN" sz="2600" dirty="0">
                <a:latin typeface="等线" panose="02010600030101010101" pitchFamily="2" charset="-122"/>
                <a:ea typeface="等线" panose="02010600030101010101" pitchFamily="2" charset="-122"/>
              </a:rPr>
              <a:t>                                                                                    Li </a:t>
            </a:r>
            <a:r>
              <a:rPr lang="en-US" altLang="zh-CN" sz="2600" dirty="0" err="1">
                <a:latin typeface="等线" panose="02010600030101010101" pitchFamily="2" charset="-122"/>
                <a:ea typeface="等线" panose="02010600030101010101" pitchFamily="2" charset="-122"/>
              </a:rPr>
              <a:t>Hua</a:t>
            </a:r>
            <a:endParaRPr lang="zh-CN" altLang="zh-CN" sz="26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0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89458" y="2641458"/>
            <a:ext cx="1221501" cy="1234635"/>
          </a:xfrm>
          <a:prstGeom prst="rect">
            <a:avLst/>
          </a:prstGeom>
          <a:ln>
            <a:solidFill>
              <a:srgbClr val="FFFFFF">
                <a:alpha val="0"/>
              </a:srgbClr>
            </a:solidFill>
          </a:ln>
        </p:spPr>
      </p:pic>
      <p:sp>
        <p:nvSpPr>
          <p:cNvPr id="4" name="TextBox 3"/>
          <p:cNvSpPr txBox="1"/>
          <p:nvPr/>
        </p:nvSpPr>
        <p:spPr>
          <a:xfrm>
            <a:off x="1143302" y="2755560"/>
            <a:ext cx="1751880" cy="201465"/>
          </a:xfrm>
          <a:prstGeom prst="rect">
            <a:avLst/>
          </a:prstGeom>
        </p:spPr>
        <p:txBody>
          <a:bodyPr lIns="0" tIns="0" rIns="0" rtlCol="0" anchor="t">
            <a:spAutoFit/>
          </a:bodyPr>
          <a:lstStyle/>
          <a:p>
            <a:pPr algn="l" latinLnBrk="1">
              <a:lnSpc>
                <a:spcPct val="116000"/>
              </a:lnSpc>
            </a:pPr>
            <a:endParaRPr lang="en-US" sz="870"/>
          </a:p>
        </p:txBody>
      </p:sp>
      <p:sp>
        <p:nvSpPr>
          <p:cNvPr id="5" name="TextBox 4"/>
          <p:cNvSpPr txBox="1"/>
          <p:nvPr/>
        </p:nvSpPr>
        <p:spPr>
          <a:xfrm>
            <a:off x="6432352" y="3538427"/>
            <a:ext cx="967857" cy="201465"/>
          </a:xfrm>
          <a:prstGeom prst="rect">
            <a:avLst/>
          </a:prstGeom>
        </p:spPr>
        <p:txBody>
          <a:bodyPr lIns="0" tIns="0" rIns="0" rtlCol="0" anchor="t">
            <a:spAutoFit/>
          </a:bodyPr>
          <a:lstStyle/>
          <a:p>
            <a:pPr algn="ctr" latinLnBrk="1">
              <a:lnSpc>
                <a:spcPct val="116000"/>
              </a:lnSpc>
            </a:pPr>
            <a:endParaRPr lang="en-US" sz="870"/>
          </a:p>
        </p:txBody>
      </p:sp>
      <p:sp>
        <p:nvSpPr>
          <p:cNvPr id="6" name="TextBox 5"/>
          <p:cNvSpPr txBox="1"/>
          <p:nvPr/>
        </p:nvSpPr>
        <p:spPr>
          <a:xfrm>
            <a:off x="6435266" y="3798478"/>
            <a:ext cx="1751880" cy="201465"/>
          </a:xfrm>
          <a:prstGeom prst="rect">
            <a:avLst/>
          </a:prstGeom>
        </p:spPr>
        <p:txBody>
          <a:bodyPr lIns="0" tIns="0" rIns="0" rtlCol="0" anchor="t">
            <a:spAutoFit/>
          </a:bodyPr>
          <a:lstStyle/>
          <a:p>
            <a:pPr algn="l" latinLnBrk="1">
              <a:lnSpc>
                <a:spcPct val="116000"/>
              </a:lnSpc>
            </a:pPr>
            <a:endParaRPr lang="en-US" sz="870"/>
          </a:p>
        </p:txBody>
      </p:sp>
      <p:sp>
        <p:nvSpPr>
          <p:cNvPr id="7" name="文本框 6"/>
          <p:cNvSpPr txBox="1"/>
          <p:nvPr/>
        </p:nvSpPr>
        <p:spPr>
          <a:xfrm>
            <a:off x="2180958" y="2834128"/>
            <a:ext cx="4608512" cy="923330"/>
          </a:xfrm>
          <a:prstGeom prst="rect">
            <a:avLst/>
          </a:prstGeom>
          <a:noFill/>
        </p:spPr>
        <p:txBody>
          <a:bodyPr wrap="square" rtlCol="0">
            <a:spAutoFit/>
          </a:bodyPr>
          <a:lstStyle/>
          <a:p>
            <a:r>
              <a:rPr kumimoji="1" lang="en-US" altLang="zh-CN" sz="5400" b="1" dirty="0" smtClean="0">
                <a:latin typeface="Comic Sans MS" panose="030F0702030302020204" charset="0"/>
                <a:ea typeface="Comic Sans MS" panose="030F0702030302020204" charset="0"/>
                <a:cs typeface="Comic Sans MS" panose="030F0702030302020204" charset="0"/>
              </a:rPr>
              <a:t>Thank</a:t>
            </a:r>
            <a:r>
              <a:rPr kumimoji="1" lang="zh-CN" altLang="en-US" sz="5400" b="1" dirty="0" smtClean="0">
                <a:latin typeface="Comic Sans MS" panose="030F0702030302020204" charset="0"/>
                <a:ea typeface="Comic Sans MS" panose="030F0702030302020204" charset="0"/>
                <a:cs typeface="Comic Sans MS" panose="030F0702030302020204" charset="0"/>
              </a:rPr>
              <a:t> </a:t>
            </a:r>
            <a:r>
              <a:rPr kumimoji="1" lang="en-US" altLang="zh-CN" sz="5400" b="1" dirty="0" smtClean="0">
                <a:latin typeface="Comic Sans MS" panose="030F0702030302020204" charset="0"/>
                <a:ea typeface="Comic Sans MS" panose="030F0702030302020204" charset="0"/>
                <a:cs typeface="Comic Sans MS" panose="030F0702030302020204" charset="0"/>
              </a:rPr>
              <a:t>You</a:t>
            </a:r>
            <a:r>
              <a:rPr kumimoji="1" lang="en-US" altLang="zh-CN" sz="5400" b="1" dirty="0" smtClean="0">
                <a:latin typeface="Comic Sans MS" panose="030F0702030302020204" charset="0"/>
                <a:ea typeface="Comic Sans MS" panose="030F0702030302020204" charset="0"/>
                <a:cs typeface="Comic Sans MS" panose="030F0702030302020204" charset="0"/>
                <a:sym typeface="Wingdings" panose="05000000000000000000"/>
              </a:rPr>
              <a:t>:)</a:t>
            </a:r>
            <a:endParaRPr kumimoji="1" lang="zh-CN" altLang="en-US" sz="5400" b="1" dirty="0">
              <a:latin typeface="Comic Sans MS" panose="030F0702030302020204" charset="0"/>
              <a:ea typeface="Comic Sans MS" panose="030F0702030302020204" charset="0"/>
              <a:cs typeface="Comic Sans MS" panose="030F0702030302020204" charset="0"/>
            </a:endParaRPr>
          </a:p>
        </p:txBody>
      </p:sp>
      <p:sp>
        <p:nvSpPr>
          <p:cNvPr id="9" name="文本框 8"/>
          <p:cNvSpPr txBox="1"/>
          <p:nvPr/>
        </p:nvSpPr>
        <p:spPr>
          <a:xfrm>
            <a:off x="5253984" y="3999943"/>
            <a:ext cx="2356735" cy="400110"/>
          </a:xfrm>
          <a:prstGeom prst="rect">
            <a:avLst/>
          </a:prstGeom>
          <a:noFill/>
        </p:spPr>
        <p:txBody>
          <a:bodyPr wrap="none" rtlCol="0">
            <a:spAutoFit/>
          </a:bodyPr>
          <a:lstStyle/>
          <a:p>
            <a:r>
              <a:rPr kumimoji="1" lang="en-US" altLang="zh-CN" sz="2000" dirty="0" smtClean="0">
                <a:latin typeface="Comic Sans MS" panose="030F0702030302020204" charset="0"/>
                <a:ea typeface="Comic Sans MS" panose="030F0702030302020204" charset="0"/>
                <a:cs typeface="Comic Sans MS" panose="030F0702030302020204" charset="0"/>
              </a:rPr>
              <a:t>Designed By Ryan </a:t>
            </a:r>
            <a:endParaRPr kumimoji="1" lang="zh-CN" altLang="en-US" sz="2000" dirty="0">
              <a:latin typeface="Comic Sans MS" panose="030F0702030302020204" charset="0"/>
              <a:ea typeface="Comic Sans MS" panose="030F0702030302020204" charset="0"/>
              <a:cs typeface="Comic Sans MS" panose="030F0702030302020204" charset="0"/>
            </a:endParaRPr>
          </a:p>
        </p:txBody>
      </p:sp>
      <p:pic>
        <p:nvPicPr>
          <p:cNvPr id="10" name="Picture 1"/>
          <p:cNvPicPr>
            <a:picLocks noChangeAspect="1"/>
          </p:cNvPicPr>
          <p:nvPr/>
        </p:nvPicPr>
        <p:blipFill>
          <a:blip r:embed="rId3"/>
          <a:stretch>
            <a:fillRect/>
          </a:stretch>
        </p:blipFill>
        <p:spPr>
          <a:xfrm>
            <a:off x="56631" y="-8104"/>
            <a:ext cx="1851073" cy="2649562"/>
          </a:xfrm>
          <a:prstGeom prst="rect">
            <a:avLst/>
          </a:prstGeom>
          <a:ln>
            <a:solidFill>
              <a:srgbClr val="FFFFFF">
                <a:alpha val="0"/>
              </a:srgbClr>
            </a:solidFill>
          </a:ln>
        </p:spPr>
      </p:pic>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2128" y="44625"/>
            <a:ext cx="6804248" cy="1107996"/>
          </a:xfrm>
          <a:prstGeom prst="rect">
            <a:avLst/>
          </a:prstGeom>
          <a:noFill/>
        </p:spPr>
        <p:txBody>
          <a:bodyPr wrap="square" rtlCol="0">
            <a:spAutoFit/>
          </a:bodyPr>
          <a:lstStyle/>
          <a:p>
            <a:r>
              <a:rPr lang="en-US" altLang="zh-CN" sz="6600" b="1" dirty="0">
                <a:solidFill>
                  <a:schemeClr val="tx2"/>
                </a:solidFill>
                <a:effectLst>
                  <a:outerShdw blurRad="38100" dist="38100" dir="2700000" algn="tl">
                    <a:srgbClr val="000000">
                      <a:alpha val="43137"/>
                    </a:srgbClr>
                  </a:outerShdw>
                </a:effectLst>
              </a:rPr>
              <a:t>A letter of comfort</a:t>
            </a:r>
            <a:endParaRPr lang="zh-CN" altLang="en-US" sz="6600" b="1" dirty="0">
              <a:solidFill>
                <a:schemeClr val="tx2"/>
              </a:solidFill>
              <a:effectLst>
                <a:outerShdw blurRad="38100" dist="38100" dir="2700000" algn="tl">
                  <a:srgbClr val="000000">
                    <a:alpha val="43137"/>
                  </a:srgbClr>
                </a:outerShdw>
              </a:effectLs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0804" y="1152621"/>
            <a:ext cx="8460432" cy="4652643"/>
          </a:xfrm>
          <a:prstGeom prst="rect">
            <a:avLst/>
          </a:prstGeom>
          <a:effectLst>
            <a:outerShdw blurRad="50800" dist="38100" dir="5400000" algn="t" rotWithShape="0">
              <a:prstClr val="black">
                <a:alpha val="40000"/>
              </a:prstClr>
            </a:outerShdw>
          </a:effectLst>
        </p:spPr>
      </p:pic>
      <p:sp>
        <p:nvSpPr>
          <p:cNvPr id="6" name="TextBox 5"/>
          <p:cNvSpPr txBox="1"/>
          <p:nvPr/>
        </p:nvSpPr>
        <p:spPr>
          <a:xfrm>
            <a:off x="2448272" y="5920857"/>
            <a:ext cx="4211960" cy="830997"/>
          </a:xfrm>
          <a:prstGeom prst="rect">
            <a:avLst/>
          </a:prstGeom>
          <a:noFill/>
        </p:spPr>
        <p:txBody>
          <a:bodyPr wrap="square" rtlCol="0">
            <a:spAutoFit/>
          </a:bodyPr>
          <a:lstStyle/>
          <a:p>
            <a:r>
              <a:rPr lang="zh-CN" altLang="en-US" sz="2400" b="1" dirty="0">
                <a:solidFill>
                  <a:schemeClr val="tx2"/>
                </a:solidFill>
                <a:effectLst>
                  <a:outerShdw blurRad="38100" dist="38100" dir="2700000" algn="tl">
                    <a:srgbClr val="000000">
                      <a:alpha val="43137"/>
                    </a:srgbClr>
                  </a:outerShdw>
                </a:effectLst>
              </a:rPr>
              <a:t>台州</a:t>
            </a:r>
            <a:r>
              <a:rPr lang="zh-CN" altLang="en-US" sz="2400" b="1" dirty="0" smtClean="0">
                <a:solidFill>
                  <a:schemeClr val="tx2"/>
                </a:solidFill>
                <a:effectLst>
                  <a:outerShdw blurRad="38100" dist="38100" dir="2700000" algn="tl">
                    <a:srgbClr val="000000">
                      <a:alpha val="43137"/>
                    </a:srgbClr>
                  </a:outerShdw>
                </a:effectLst>
              </a:rPr>
              <a:t>市第一中学     周    媚</a:t>
            </a:r>
            <a:endParaRPr lang="en-US" altLang="zh-CN" sz="2400" b="1" dirty="0" smtClean="0">
              <a:solidFill>
                <a:schemeClr val="tx2"/>
              </a:solidFill>
              <a:effectLst>
                <a:outerShdw blurRad="38100" dist="38100" dir="2700000" algn="tl">
                  <a:srgbClr val="000000">
                    <a:alpha val="43137"/>
                  </a:srgbClr>
                </a:outerShdw>
              </a:effectLst>
            </a:endParaRPr>
          </a:p>
          <a:p>
            <a:r>
              <a:rPr lang="zh-CN" altLang="en-US" sz="2400" b="1" dirty="0" smtClean="0">
                <a:solidFill>
                  <a:schemeClr val="tx2"/>
                </a:solidFill>
                <a:effectLst>
                  <a:outerShdw blurRad="38100" dist="38100" dir="2700000" algn="tl">
                    <a:srgbClr val="000000">
                      <a:alpha val="43137"/>
                    </a:srgbClr>
                  </a:outerShdw>
                </a:effectLst>
              </a:rPr>
              <a:t>台州市第一中学     陈泓静</a:t>
            </a:r>
            <a:endParaRPr lang="zh-CN" altLang="en-US" sz="60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79931"/>
            <a:ext cx="9107488" cy="584775"/>
          </a:xfrm>
          <a:prstGeom prst="rect">
            <a:avLst/>
          </a:prstGeom>
          <a:blipFill>
            <a:blip r:embed="rId1">
              <a:alphaModFix amt="67000"/>
              <a:extLst>
                <a:ext uri="{BEBA8EAE-BF5A-486C-A8C5-ECC9F3942E4B}">
                  <a14:imgProps xmlns:a14="http://schemas.microsoft.com/office/drawing/2010/main">
                    <a14:imgLayer r:embed="rId2">
                      <a14:imgEffect>
                        <a14:colorTemperature colorTemp="8103"/>
                      </a14:imgEffect>
                      <a14:imgEffect>
                        <a14:saturation sat="28000"/>
                      </a14:imgEffect>
                    </a14:imgLayer>
                  </a14:imgProps>
                </a:ext>
              </a:extLst>
            </a:blip>
            <a:tile tx="0" ty="0" sx="100000" sy="100000" flip="none" algn="tl"/>
          </a:blip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rPr>
              <a:t>Definition</a:t>
            </a:r>
            <a:endParaRPr lang="en-US" altLang="zh-CN" sz="32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5496" y="764708"/>
            <a:ext cx="9035480" cy="4401205"/>
          </a:xfrm>
          <a:prstGeom prst="rect">
            <a:avLst/>
          </a:prstGeom>
          <a:noFill/>
        </p:spPr>
        <p:txBody>
          <a:bodyPr wrap="square" rtlCol="0">
            <a:spAutoFit/>
          </a:bodyPr>
          <a:lstStyle/>
          <a:p>
            <a:r>
              <a:rPr lang="en-US" altLang="zh-CN" sz="2800" dirty="0">
                <a:latin typeface="等线" panose="02010600030101010101" pitchFamily="2" charset="-122"/>
                <a:ea typeface="等线" panose="02010600030101010101" pitchFamily="2" charset="-122"/>
              </a:rPr>
              <a:t>    A letter of comfort is a sign of </a:t>
            </a:r>
            <a:r>
              <a:rPr lang="en-US" altLang="zh-CN" sz="2800" b="1" dirty="0">
                <a:solidFill>
                  <a:srgbClr val="FF0000"/>
                </a:solidFill>
                <a:latin typeface="等线" panose="02010600030101010101" pitchFamily="2" charset="-122"/>
                <a:ea typeface="等线" panose="02010600030101010101" pitchFamily="2" charset="-122"/>
              </a:rPr>
              <a:t>concern</a:t>
            </a:r>
            <a:r>
              <a:rPr lang="en-US" altLang="zh-CN" sz="2800" dirty="0">
                <a:latin typeface="等线" panose="02010600030101010101" pitchFamily="2" charset="-122"/>
                <a:ea typeface="等线" panose="02010600030101010101" pitchFamily="2" charset="-122"/>
              </a:rPr>
              <a:t> that one shows to the reader. The letter should be having your sincere wishes and deep </a:t>
            </a:r>
            <a:r>
              <a:rPr lang="en-US" altLang="zh-CN" sz="2800" b="1" dirty="0">
                <a:solidFill>
                  <a:srgbClr val="FF0000"/>
                </a:solidFill>
                <a:latin typeface="等线" panose="02010600030101010101" pitchFamily="2" charset="-122"/>
                <a:ea typeface="等线" panose="02010600030101010101" pitchFamily="2" charset="-122"/>
              </a:rPr>
              <a:t>concern </a:t>
            </a:r>
            <a:r>
              <a:rPr lang="en-US" altLang="zh-CN" sz="2800" dirty="0">
                <a:latin typeface="等线" panose="02010600030101010101" pitchFamily="2" charset="-122"/>
                <a:ea typeface="等线" panose="02010600030101010101" pitchFamily="2" charset="-122"/>
              </a:rPr>
              <a:t>about the reader.</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    While writing, the </a:t>
            </a:r>
            <a:r>
              <a:rPr lang="en-US" altLang="zh-CN" sz="2800" b="1" u="sng" dirty="0">
                <a:solidFill>
                  <a:schemeClr val="tx1">
                    <a:lumMod val="50000"/>
                    <a:lumOff val="50000"/>
                  </a:schemeClr>
                </a:solidFill>
                <a:latin typeface="等线" panose="02010600030101010101" pitchFamily="2" charset="-122"/>
                <a:ea typeface="等线" panose="02010600030101010101" pitchFamily="2" charset="-122"/>
              </a:rPr>
              <a:t>stress should be laid on the positive side</a:t>
            </a:r>
            <a:r>
              <a:rPr lang="en-US" altLang="zh-CN" sz="2800" dirty="0">
                <a:solidFill>
                  <a:schemeClr val="tx1">
                    <a:lumMod val="50000"/>
                    <a:lumOff val="50000"/>
                  </a:schemeClr>
                </a:solidFill>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 not the disease, you should make the person believe that</a:t>
            </a:r>
            <a:r>
              <a:rPr lang="en-US" altLang="zh-CN" sz="2800" b="1"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with his own will power and others’ </a:t>
            </a:r>
            <a:r>
              <a:rPr lang="en-US" altLang="zh-CN" sz="2800" b="1" dirty="0">
                <a:solidFill>
                  <a:srgbClr val="FF0000"/>
                </a:solidFill>
                <a:latin typeface="等线" panose="02010600030101010101" pitchFamily="2" charset="-122"/>
                <a:ea typeface="等线" panose="02010600030101010101" pitchFamily="2" charset="-122"/>
              </a:rPr>
              <a:t>help </a:t>
            </a:r>
            <a:r>
              <a:rPr lang="en-US" altLang="zh-CN" sz="2800" dirty="0">
                <a:latin typeface="等线" panose="02010600030101010101" pitchFamily="2" charset="-122"/>
                <a:ea typeface="等线" panose="02010600030101010101" pitchFamily="2" charset="-122"/>
              </a:rPr>
              <a:t>and </a:t>
            </a:r>
            <a:r>
              <a:rPr lang="en-US" altLang="zh-CN" sz="2800" b="1" dirty="0">
                <a:solidFill>
                  <a:srgbClr val="FF0000"/>
                </a:solidFill>
                <a:latin typeface="等线" panose="02010600030101010101" pitchFamily="2" charset="-122"/>
                <a:ea typeface="等线" panose="02010600030101010101" pitchFamily="2" charset="-122"/>
              </a:rPr>
              <a:t>comfort</a:t>
            </a:r>
            <a:r>
              <a:rPr lang="en-US" altLang="zh-CN" sz="2800" dirty="0">
                <a:latin typeface="等线" panose="02010600030101010101" pitchFamily="2" charset="-122"/>
                <a:ea typeface="等线" panose="02010600030101010101" pitchFamily="2" charset="-122"/>
              </a:rPr>
              <a:t>, he could defeat the bad situation.</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    You should end your letter </a:t>
            </a:r>
            <a:r>
              <a:rPr lang="en-US" altLang="zh-CN" sz="2800" u="sng" dirty="0">
                <a:latin typeface="等线" panose="02010600030101010101" pitchFamily="2" charset="-122"/>
                <a:ea typeface="等线" panose="02010600030101010101" pitchFamily="2" charset="-122"/>
              </a:rPr>
              <a:t>reassuring</a:t>
            </a:r>
            <a:r>
              <a:rPr lang="en-US" altLang="zh-CN" sz="2800" dirty="0">
                <a:latin typeface="等线" panose="02010600030101010101" pitchFamily="2" charset="-122"/>
                <a:ea typeface="等线" panose="02010600030101010101" pitchFamily="2" charset="-122"/>
              </a:rPr>
              <a:t> </a:t>
            </a:r>
            <a:r>
              <a:rPr lang="en-US" altLang="zh-CN" sz="2400" dirty="0">
                <a:latin typeface="等线" panose="02010600030101010101" pitchFamily="2" charset="-122"/>
                <a:ea typeface="等线" panose="02010600030101010101" pitchFamily="2" charset="-122"/>
              </a:rPr>
              <a:t>(</a:t>
            </a:r>
            <a:r>
              <a:rPr lang="zh-CN" altLang="en-US" sz="2400" b="1" dirty="0">
                <a:latin typeface="等线" panose="02010600030101010101" pitchFamily="2" charset="-122"/>
                <a:ea typeface="等线" panose="02010600030101010101" pitchFamily="2" charset="-122"/>
              </a:rPr>
              <a:t>使 </a:t>
            </a:r>
            <a:r>
              <a:rPr lang="en-US" altLang="zh-CN" sz="2400" b="1" dirty="0">
                <a:latin typeface="等线" panose="02010600030101010101" pitchFamily="2" charset="-122"/>
                <a:ea typeface="等线" panose="02010600030101010101" pitchFamily="2" charset="-122"/>
              </a:rPr>
              <a:t>…</a:t>
            </a:r>
            <a:r>
              <a:rPr lang="zh-CN" altLang="en-US" sz="2400" b="1" dirty="0">
                <a:latin typeface="等线" panose="02010600030101010101" pitchFamily="2" charset="-122"/>
                <a:ea typeface="等线" panose="02010600030101010101" pitchFamily="2" charset="-122"/>
              </a:rPr>
              <a:t>安心</a:t>
            </a:r>
            <a:r>
              <a:rPr lang="en-US" altLang="zh-CN" sz="2400"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the reader that you really care about him and send him your best</a:t>
            </a:r>
            <a:r>
              <a:rPr lang="en-US" altLang="zh-CN" sz="2800" dirty="0">
                <a:solidFill>
                  <a:srgbClr val="FF0000"/>
                </a:solidFill>
                <a:latin typeface="等线" panose="02010600030101010101" pitchFamily="2" charset="-122"/>
                <a:ea typeface="等线" panose="02010600030101010101" pitchFamily="2" charset="-122"/>
              </a:rPr>
              <a:t> </a:t>
            </a:r>
            <a:r>
              <a:rPr lang="en-US" altLang="zh-CN" sz="2800" b="1" dirty="0">
                <a:solidFill>
                  <a:srgbClr val="FF0000"/>
                </a:solidFill>
                <a:latin typeface="等线" panose="02010600030101010101" pitchFamily="2" charset="-122"/>
                <a:ea typeface="等线" panose="02010600030101010101" pitchFamily="2" charset="-122"/>
              </a:rPr>
              <a:t>wishes.</a:t>
            </a:r>
            <a:endParaRPr lang="zh-CN" altLang="en-US" sz="2800" b="1" dirty="0">
              <a:solidFill>
                <a:srgbClr val="FF0000"/>
              </a:solidFill>
              <a:latin typeface="等线" panose="02010600030101010101" pitchFamily="2" charset="-122"/>
              <a:ea typeface="等线"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385"/>
            <a:ext cx="5030346" cy="1503131"/>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941169"/>
            <a:ext cx="4187336" cy="2727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250"/>
                                        <p:tgtEl>
                                          <p:spTgt spid="5"/>
                                        </p:tgtEl>
                                      </p:cBhvr>
                                    </p:animEffect>
                                    <p:anim calcmode="lin" valueType="num">
                                      <p:cBhvr>
                                        <p:cTn id="31" dur="1250" fill="hold"/>
                                        <p:tgtEl>
                                          <p:spTgt spid="5"/>
                                        </p:tgtEl>
                                        <p:attrNameLst>
                                          <p:attrName>ppt_x</p:attrName>
                                        </p:attrNameLst>
                                      </p:cBhvr>
                                      <p:tavLst>
                                        <p:tav tm="0">
                                          <p:val>
                                            <p:strVal val="#ppt_x"/>
                                          </p:val>
                                        </p:tav>
                                        <p:tav tm="100000">
                                          <p:val>
                                            <p:strVal val="#ppt_x"/>
                                          </p:val>
                                        </p:tav>
                                      </p:tavLst>
                                    </p:anim>
                                    <p:anim calcmode="lin" valueType="num">
                                      <p:cBhvr>
                                        <p:cTn id="32"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9992" y="2276874"/>
            <a:ext cx="4563434" cy="2677656"/>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lvl="0"/>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1. </a:t>
            </a:r>
            <a:r>
              <a:rPr lang="zh-CN" altLang="zh-CN" sz="2800" b="1" dirty="0" smtClean="0">
                <a:solidFill>
                  <a:schemeClr val="tx1">
                    <a:lumMod val="85000"/>
                    <a:lumOff val="15000"/>
                  </a:schemeClr>
                </a:solidFill>
                <a:latin typeface="等线" panose="02010600030101010101" pitchFamily="2" charset="-122"/>
                <a:ea typeface="等线" panose="02010600030101010101" pitchFamily="2" charset="-122"/>
              </a:rPr>
              <a:t>表示</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关心和同情</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a:t>
            </a:r>
            <a:endParaRPr lang="en-US" altLang="zh-CN" sz="2800" b="1" dirty="0">
              <a:solidFill>
                <a:schemeClr val="tx1">
                  <a:lumMod val="85000"/>
                  <a:lumOff val="15000"/>
                </a:schemeClr>
              </a:solidFill>
              <a:latin typeface="等线" panose="02010600030101010101" pitchFamily="2" charset="-122"/>
              <a:ea typeface="等线" panose="02010600030101010101" pitchFamily="2" charset="-122"/>
            </a:endParaRPr>
          </a:p>
          <a:p>
            <a:pPr lvl="0"/>
            <a:br>
              <a:rPr lang="en-US" altLang="zh-CN" sz="2800" b="1" dirty="0">
                <a:solidFill>
                  <a:schemeClr val="tx1">
                    <a:lumMod val="85000"/>
                    <a:lumOff val="15000"/>
                  </a:schemeClr>
                </a:solidFill>
                <a:latin typeface="等线" panose="02010600030101010101" pitchFamily="2" charset="-122"/>
                <a:ea typeface="等线" panose="02010600030101010101" pitchFamily="2" charset="-122"/>
              </a:rPr>
            </a:br>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2. </a:t>
            </a:r>
            <a:r>
              <a:rPr lang="zh-CN" altLang="en-US" sz="2800" b="1" dirty="0">
                <a:solidFill>
                  <a:schemeClr val="tx1">
                    <a:lumMod val="85000"/>
                    <a:lumOff val="15000"/>
                  </a:schemeClr>
                </a:solidFill>
                <a:latin typeface="等线" panose="02010600030101010101" pitchFamily="2" charset="-122"/>
                <a:ea typeface="等线" panose="02010600030101010101" pitchFamily="2" charset="-122"/>
              </a:rPr>
              <a:t>进行</a:t>
            </a:r>
            <a:r>
              <a:rPr lang="zh-CN" altLang="zh-CN" sz="2800" b="1" u="sng" dirty="0" smtClean="0">
                <a:solidFill>
                  <a:schemeClr val="tx1">
                    <a:lumMod val="85000"/>
                    <a:lumOff val="15000"/>
                  </a:schemeClr>
                </a:solidFill>
                <a:latin typeface="等线" panose="02010600030101010101" pitchFamily="2" charset="-122"/>
                <a:ea typeface="等线" panose="02010600030101010101" pitchFamily="2" charset="-122"/>
              </a:rPr>
              <a:t>安慰</a:t>
            </a:r>
            <a:r>
              <a:rPr lang="zh-CN" altLang="zh-CN" sz="2800" b="1" dirty="0" smtClean="0">
                <a:solidFill>
                  <a:schemeClr val="tx1">
                    <a:lumMod val="85000"/>
                    <a:lumOff val="15000"/>
                  </a:schemeClr>
                </a:solidFill>
                <a:latin typeface="等线" panose="02010600030101010101" pitchFamily="2" charset="-122"/>
                <a:ea typeface="等线" panose="02010600030101010101" pitchFamily="2" charset="-122"/>
              </a:rPr>
              <a:t>提供</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帮助</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a:t>
            </a:r>
            <a:endParaRPr lang="en-US" altLang="zh-CN" sz="2800" b="1" dirty="0">
              <a:solidFill>
                <a:schemeClr val="tx1">
                  <a:lumMod val="85000"/>
                  <a:lumOff val="15000"/>
                </a:schemeClr>
              </a:solidFill>
              <a:latin typeface="等线" panose="02010600030101010101" pitchFamily="2" charset="-122"/>
              <a:ea typeface="等线" panose="02010600030101010101" pitchFamily="2" charset="-122"/>
            </a:endParaRPr>
          </a:p>
          <a:p>
            <a:pPr lvl="0"/>
            <a:endParaRPr lang="zh-CN" altLang="zh-CN" sz="2800" b="1" dirty="0">
              <a:solidFill>
                <a:schemeClr val="tx1">
                  <a:lumMod val="85000"/>
                  <a:lumOff val="15000"/>
                </a:schemeClr>
              </a:solidFill>
              <a:latin typeface="等线" panose="02010600030101010101" pitchFamily="2" charset="-122"/>
              <a:ea typeface="等线" panose="02010600030101010101" pitchFamily="2" charset="-122"/>
            </a:endParaRPr>
          </a:p>
          <a:p>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3. </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表达</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愿望和祝福</a:t>
            </a:r>
            <a:r>
              <a:rPr lang="zh-CN" altLang="en-US" sz="2800" b="1" dirty="0">
                <a:solidFill>
                  <a:schemeClr val="tx1">
                    <a:lumMod val="85000"/>
                    <a:lumOff val="15000"/>
                  </a:schemeClr>
                </a:solidFill>
                <a:latin typeface="等线" panose="02010600030101010101" pitchFamily="2" charset="-122"/>
                <a:ea typeface="等线" panose="02010600030101010101" pitchFamily="2" charset="-122"/>
              </a:rPr>
              <a:t>。</a:t>
            </a:r>
            <a:endParaRPr lang="zh-CN" altLang="en-US" sz="2800" b="1" dirty="0">
              <a:solidFill>
                <a:schemeClr val="tx1">
                  <a:lumMod val="85000"/>
                  <a:lumOff val="15000"/>
                </a:schemeClr>
              </a:solidFill>
              <a:latin typeface="等线" panose="02010600030101010101" pitchFamily="2" charset="-122"/>
              <a:ea typeface="等线" panose="02010600030101010101" pitchFamily="2" charset="-122"/>
            </a:endParaRPr>
          </a:p>
          <a:p>
            <a:endParaRPr lang="zh-CN" altLang="zh-CN" sz="2800" b="1" dirty="0">
              <a:solidFill>
                <a:schemeClr val="tx1">
                  <a:lumMod val="85000"/>
                  <a:lumOff val="15000"/>
                </a:schemeClr>
              </a:solidFill>
              <a:latin typeface="等线" panose="02010600030101010101" pitchFamily="2" charset="-122"/>
              <a:ea typeface="等线" panose="02010600030101010101" pitchFamily="2" charset="-122"/>
            </a:endParaRPr>
          </a:p>
        </p:txBody>
      </p:sp>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saturation sat="101000"/>
                    </a14:imgEffect>
                  </a14:imgLayer>
                </a14:imgProps>
              </a:ext>
              <a:ext uri="{28A0092B-C50C-407E-A947-70E740481C1C}">
                <a14:useLocalDpi xmlns:a14="http://schemas.microsoft.com/office/drawing/2010/main" val="0"/>
              </a:ext>
            </a:extLst>
          </a:blip>
          <a:stretch>
            <a:fillRect/>
          </a:stretch>
        </p:blipFill>
        <p:spPr>
          <a:xfrm>
            <a:off x="360041" y="476672"/>
            <a:ext cx="3995936" cy="5993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44624"/>
            <a:ext cx="9144000" cy="6740307"/>
          </a:xfrm>
          <a:prstGeom prst="rect">
            <a:avLst/>
          </a:prstGeom>
          <a:solidFill>
            <a:schemeClr val="bg2">
              <a:lumMod val="90000"/>
            </a:schemeClr>
          </a:solidFill>
        </p:spPr>
        <p:txBody>
          <a:bodyPr wrap="square">
            <a:spAutoFit/>
          </a:bodyPr>
          <a:lstStyle/>
          <a:p>
            <a:r>
              <a:rPr lang="en-US" altLang="zh-CN" sz="2700" b="1" dirty="0">
                <a:latin typeface="等线" panose="02010600030101010101" pitchFamily="2" charset="-122"/>
                <a:ea typeface="等线" panose="02010600030101010101" pitchFamily="2" charset="-122"/>
                <a:cs typeface="Times New Roman" panose="02020603050405020304" pitchFamily="18" charset="0"/>
              </a:rPr>
              <a:t>Dear Friend,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700" b="1" dirty="0">
                <a:latin typeface="等线" panose="02010600030101010101" pitchFamily="2" charset="-122"/>
                <a:ea typeface="等线" panose="02010600030101010101" pitchFamily="2" charset="-122"/>
                <a:cs typeface="Times New Roman" panose="02020603050405020304" pitchFamily="18" charset="0"/>
              </a:rPr>
              <a:t>    I just heard from Aunt Jackie that you have been under the weather with the flu for the past week, and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I wanted to let you know how sorry I am to hear this</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I hope you get completely well very soon and that you will rest as much as possible in the meantime</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Also,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please let me know if you need anything</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such as if you need me to run errands(</a:t>
            </a:r>
            <a:r>
              <a:rPr lang="zh-CN" altLang="en-US" sz="2700" b="1" dirty="0">
                <a:latin typeface="等线" panose="02010600030101010101" pitchFamily="2" charset="-122"/>
                <a:ea typeface="等线" panose="02010600030101010101" pitchFamily="2" charset="-122"/>
                <a:cs typeface="Times New Roman" panose="02020603050405020304" pitchFamily="18" charset="0"/>
              </a:rPr>
              <a:t>跑腿</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or go to the grocery store for you. I can also come over and cook meals for you or do anything you need me to do</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 I will be very happy to help in any way I can</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Please give me a call to let me know what I can do to help. In the meantime, take good care of yourself. You are in my daily thoughts and prayers. </a:t>
            </a:r>
            <a:endParaRPr lang="zh-CN" altLang="zh-CN" sz="2700" b="1" u="sng" dirty="0">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700" b="1" dirty="0">
                <a:latin typeface="等线" panose="02010600030101010101" pitchFamily="2" charset="-122"/>
                <a:ea typeface="等线" panose="02010600030101010101" pitchFamily="2" charset="-122"/>
                <a:cs typeface="Times New Roman" panose="02020603050405020304" pitchFamily="18" charset="0"/>
              </a:rPr>
              <a:t>Sincerely,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700" b="1" dirty="0">
                <a:latin typeface="等线" panose="02010600030101010101" pitchFamily="2" charset="-122"/>
                <a:ea typeface="等线" panose="02010600030101010101" pitchFamily="2" charset="-122"/>
                <a:cs typeface="Times New Roman" panose="02020603050405020304" pitchFamily="18" charset="0"/>
              </a:rPr>
              <a:t>Jack</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椭圆 5"/>
          <p:cNvSpPr/>
          <p:nvPr/>
        </p:nvSpPr>
        <p:spPr>
          <a:xfrm>
            <a:off x="2195736" y="980728"/>
            <a:ext cx="187220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concern</a:t>
            </a:r>
            <a:endParaRPr lang="zh-CN" altLang="en-US" sz="2400" b="1" dirty="0">
              <a:solidFill>
                <a:schemeClr val="tx1"/>
              </a:solidFill>
            </a:endParaRPr>
          </a:p>
        </p:txBody>
      </p:sp>
      <p:sp>
        <p:nvSpPr>
          <p:cNvPr id="7" name="椭圆 6"/>
          <p:cNvSpPr/>
          <p:nvPr/>
        </p:nvSpPr>
        <p:spPr>
          <a:xfrm>
            <a:off x="2236178" y="1902079"/>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8" name="椭圆 7"/>
          <p:cNvSpPr/>
          <p:nvPr/>
        </p:nvSpPr>
        <p:spPr>
          <a:xfrm>
            <a:off x="7020272" y="3068960"/>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9" name="椭圆 8"/>
          <p:cNvSpPr/>
          <p:nvPr/>
        </p:nvSpPr>
        <p:spPr>
          <a:xfrm>
            <a:off x="35496" y="4365104"/>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10" name="椭圆 9"/>
          <p:cNvSpPr/>
          <p:nvPr/>
        </p:nvSpPr>
        <p:spPr>
          <a:xfrm>
            <a:off x="4283968" y="5877272"/>
            <a:ext cx="151216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
        <p:nvSpPr>
          <p:cNvPr id="11" name="椭圆 10"/>
          <p:cNvSpPr/>
          <p:nvPr/>
        </p:nvSpPr>
        <p:spPr>
          <a:xfrm>
            <a:off x="6012160" y="1340768"/>
            <a:ext cx="151216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52" y="-98823"/>
            <a:ext cx="9141048" cy="7201972"/>
          </a:xfrm>
          <a:prstGeom prst="rect">
            <a:avLst/>
          </a:prstGeom>
          <a:solidFill>
            <a:schemeClr val="bg2">
              <a:lumMod val="90000"/>
              <a:alpha val="70000"/>
            </a:schemeClr>
          </a:solidFill>
        </p:spPr>
        <p:txBody>
          <a:bodyPr wrap="square" rtlCol="0">
            <a:spAutoFit/>
          </a:bodyPr>
          <a:lstStyle/>
          <a:p>
            <a:pPr fontAlgn="base"/>
            <a:r>
              <a:rPr lang="en-US" altLang="zh-CN" sz="2200" b="1" dirty="0">
                <a:solidFill>
                  <a:schemeClr val="accent4">
                    <a:lumMod val="50000"/>
                  </a:schemeClr>
                </a:solidFill>
                <a:ea typeface="宋体" panose="02010600030101010101" pitchFamily="2" charset="-122"/>
              </a:rPr>
              <a:t>Dear Adam,</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I am very sorry to hear that </a:t>
            </a:r>
            <a:r>
              <a:rPr lang="en-US" altLang="zh-CN" sz="2200" b="1" dirty="0">
                <a:solidFill>
                  <a:schemeClr val="accent4">
                    <a:lumMod val="50000"/>
                  </a:schemeClr>
                </a:solidFill>
                <a:ea typeface="宋体" panose="02010600030101010101" pitchFamily="2" charset="-122"/>
              </a:rPr>
              <a:t>you have had to be hospitalized </a:t>
            </a:r>
            <a:r>
              <a:rPr lang="en-US" altLang="zh-CN" sz="2200" b="1" u="sng" dirty="0">
                <a:solidFill>
                  <a:schemeClr val="accent4">
                    <a:lumMod val="50000"/>
                  </a:schemeClr>
                </a:solidFill>
                <a:ea typeface="宋体" panose="02010600030101010101" pitchFamily="2" charset="-122"/>
              </a:rPr>
              <a:t>due to </a:t>
            </a:r>
            <a:r>
              <a:rPr lang="en-US" altLang="zh-CN" sz="2200" b="1" dirty="0">
                <a:solidFill>
                  <a:schemeClr val="accent4">
                    <a:lumMod val="50000"/>
                  </a:schemeClr>
                </a:solidFill>
                <a:ea typeface="宋体" panose="02010600030101010101" pitchFamily="2" charset="-122"/>
              </a:rPr>
              <a:t>a ruptured appendix(</a:t>
            </a:r>
            <a:r>
              <a:rPr lang="zh-CN" altLang="en-US" sz="2200" b="1" dirty="0">
                <a:solidFill>
                  <a:schemeClr val="accent4">
                    <a:lumMod val="50000"/>
                  </a:schemeClr>
                </a:solidFill>
                <a:ea typeface="宋体" panose="02010600030101010101" pitchFamily="2" charset="-122"/>
              </a:rPr>
              <a:t>阑尾破裂</a:t>
            </a:r>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It must be quite a harrowing(</a:t>
            </a:r>
            <a:r>
              <a:rPr lang="zh-CN" altLang="en-US" sz="2200" b="1" u="sng" dirty="0">
                <a:solidFill>
                  <a:schemeClr val="accent4">
                    <a:lumMod val="50000"/>
                  </a:schemeClr>
                </a:solidFill>
                <a:ea typeface="宋体" panose="02010600030101010101" pitchFamily="2" charset="-122"/>
              </a:rPr>
              <a:t>悲痛的</a:t>
            </a:r>
            <a:r>
              <a:rPr lang="en-US" altLang="zh-CN" sz="2200" b="1" u="sng" dirty="0">
                <a:solidFill>
                  <a:schemeClr val="accent4">
                    <a:lumMod val="50000"/>
                  </a:schemeClr>
                </a:solidFill>
                <a:ea typeface="宋体" panose="02010600030101010101" pitchFamily="2" charset="-122"/>
              </a:rPr>
              <a:t>) experience for you, and my heart goes out to you </a:t>
            </a:r>
            <a:r>
              <a:rPr lang="en-US" altLang="zh-CN" sz="2200" b="1" dirty="0">
                <a:solidFill>
                  <a:schemeClr val="accent4">
                    <a:lumMod val="50000"/>
                  </a:schemeClr>
                </a:solidFill>
                <a:ea typeface="宋体" panose="02010600030101010101" pitchFamily="2" charset="-122"/>
              </a:rPr>
              <a:t>and your family </a:t>
            </a:r>
            <a:r>
              <a:rPr lang="en-US" altLang="zh-CN" sz="2200" b="1" u="sng" dirty="0">
                <a:solidFill>
                  <a:schemeClr val="accent4">
                    <a:lumMod val="50000"/>
                  </a:schemeClr>
                </a:solidFill>
                <a:ea typeface="宋体" panose="02010600030101010101" pitchFamily="2" charset="-122"/>
              </a:rPr>
              <a:t>in this difficult time.</a:t>
            </a:r>
            <a:endParaRPr lang="zh-CN" altLang="zh-CN" sz="2200" b="1" u="sng"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I understand that hospitals are not the most fun of places, but I have heard great things about the Haley Medical Hospital, and </a:t>
            </a:r>
            <a:r>
              <a:rPr lang="en-US" altLang="zh-CN" sz="2200" b="1" u="sng" dirty="0">
                <a:solidFill>
                  <a:schemeClr val="accent4">
                    <a:lumMod val="50000"/>
                  </a:schemeClr>
                </a:solidFill>
                <a:ea typeface="宋体" panose="02010600030101010101" pitchFamily="2" charset="-122"/>
              </a:rPr>
              <a:t>I am sure you are well looked after</a:t>
            </a:r>
            <a:r>
              <a:rPr lang="en-US" altLang="zh-CN" sz="2200" b="1" dirty="0">
                <a:solidFill>
                  <a:schemeClr val="accent4">
                    <a:lumMod val="50000"/>
                  </a:schemeClr>
                </a:solidFill>
                <a:ea typeface="宋体" panose="02010600030101010101" pitchFamily="2" charset="-122"/>
              </a:rPr>
              <a:t>. However, a hospital is a hospital; people at the oddest of hours may visit you, and the food is probably not as great as you would like it to be. </a:t>
            </a:r>
            <a:r>
              <a:rPr lang="en-US" altLang="zh-CN" sz="2200" b="1" u="sng" dirty="0">
                <a:solidFill>
                  <a:schemeClr val="accent4">
                    <a:lumMod val="50000"/>
                  </a:schemeClr>
                </a:solidFill>
                <a:ea typeface="宋体" panose="02010600030101010101" pitchFamily="2" charset="-122"/>
              </a:rPr>
              <a:t>But the good thing is that you are on the road to recovery and will be home very soon.</a:t>
            </a:r>
            <a:endParaRPr lang="zh-CN" altLang="zh-CN" sz="2200" b="1" u="sng"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While you have been away, all of us at the office have missed you immensely. Work is not as much fun as it was with you and we are all praying hard for you to recover fully and return to work soon. I understand that you may not be entirely up to visitors so I will call before I visit you to find out what time is suitable.</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Please let me know if there is anything I can do to help you while you are indisposed(</a:t>
            </a:r>
            <a:r>
              <a:rPr lang="zh-CN" altLang="en-US" sz="2200" b="1" u="sng" dirty="0">
                <a:solidFill>
                  <a:schemeClr val="accent4">
                    <a:lumMod val="50000"/>
                  </a:schemeClr>
                </a:solidFill>
                <a:ea typeface="宋体" panose="02010600030101010101" pitchFamily="2" charset="-122"/>
              </a:rPr>
              <a:t>不舒服</a:t>
            </a:r>
            <a:r>
              <a:rPr lang="en-US" altLang="zh-CN" sz="2200" b="1" u="sng" dirty="0">
                <a:solidFill>
                  <a:schemeClr val="accent4">
                    <a:lumMod val="50000"/>
                  </a:schemeClr>
                </a:solidFill>
                <a:ea typeface="宋体" panose="02010600030101010101" pitchFamily="2" charset="-122"/>
              </a:rPr>
              <a:t>). I will be happy to be of any assistance</a:t>
            </a:r>
            <a:r>
              <a:rPr lang="en-US" altLang="zh-CN" sz="2200" b="1" dirty="0">
                <a:solidFill>
                  <a:schemeClr val="accent4">
                    <a:lumMod val="50000"/>
                  </a:schemeClr>
                </a:solidFill>
                <a:ea typeface="宋体" panose="02010600030101010101" pitchFamily="2" charset="-122"/>
              </a:rPr>
              <a:t>.</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Get well soon!</a:t>
            </a:r>
            <a:endParaRPr lang="en-US" altLang="zh-CN" sz="2200" b="1" u="sng" dirty="0">
              <a:solidFill>
                <a:schemeClr val="accent4">
                  <a:lumMod val="50000"/>
                </a:schemeClr>
              </a:solidFill>
              <a:ea typeface="宋体" panose="02010600030101010101" pitchFamily="2" charset="-122"/>
            </a:endParaRPr>
          </a:p>
          <a:p>
            <a:pPr algn="r" fontAlgn="base">
              <a:lnSpc>
                <a:spcPts val="2200"/>
              </a:lnSpc>
            </a:pPr>
            <a:r>
              <a:rPr lang="en-US" altLang="zh-CN" sz="2200" b="1" dirty="0">
                <a:solidFill>
                  <a:schemeClr val="accent4">
                    <a:lumMod val="50000"/>
                  </a:schemeClr>
                </a:solidFill>
                <a:ea typeface="宋体" panose="02010600030101010101" pitchFamily="2" charset="-122"/>
              </a:rPr>
              <a:t>Sincerely yours,</a:t>
            </a:r>
            <a:endParaRPr lang="en-US" altLang="zh-CN" sz="2200" b="1" dirty="0">
              <a:solidFill>
                <a:schemeClr val="accent4">
                  <a:lumMod val="50000"/>
                </a:schemeClr>
              </a:solidFill>
              <a:ea typeface="宋体" panose="02010600030101010101" pitchFamily="2" charset="-122"/>
            </a:endParaRPr>
          </a:p>
          <a:p>
            <a:pPr algn="r" fontAlgn="base">
              <a:lnSpc>
                <a:spcPts val="2200"/>
              </a:lnSpc>
            </a:pPr>
            <a:r>
              <a:rPr lang="en-US" altLang="zh-CN" sz="2200" b="1" dirty="0">
                <a:solidFill>
                  <a:schemeClr val="accent4">
                    <a:lumMod val="50000"/>
                  </a:schemeClr>
                </a:solidFill>
                <a:ea typeface="宋体" panose="02010600030101010101" pitchFamily="2" charset="-122"/>
              </a:rPr>
              <a:t>James</a:t>
            </a:r>
            <a:endParaRPr lang="zh-CN" altLang="en-US" sz="2200" b="1" dirty="0"/>
          </a:p>
        </p:txBody>
      </p:sp>
      <p:sp>
        <p:nvSpPr>
          <p:cNvPr id="4" name="椭圆 3"/>
          <p:cNvSpPr/>
          <p:nvPr/>
        </p:nvSpPr>
        <p:spPr>
          <a:xfrm>
            <a:off x="4067944" y="119332"/>
            <a:ext cx="36004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sympathy/concern</a:t>
            </a:r>
            <a:endParaRPr lang="zh-CN" altLang="en-US" sz="2400" b="1" dirty="0">
              <a:solidFill>
                <a:schemeClr val="tx1"/>
              </a:solidFill>
            </a:endParaRPr>
          </a:p>
        </p:txBody>
      </p:sp>
      <p:sp>
        <p:nvSpPr>
          <p:cNvPr id="5" name="椭圆 4"/>
          <p:cNvSpPr/>
          <p:nvPr/>
        </p:nvSpPr>
        <p:spPr>
          <a:xfrm>
            <a:off x="1259632" y="1700808"/>
            <a:ext cx="18002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comfort</a:t>
            </a:r>
            <a:endParaRPr lang="zh-CN" altLang="en-US" sz="2400" b="1" dirty="0">
              <a:solidFill>
                <a:schemeClr val="tx1"/>
              </a:solidFill>
            </a:endParaRPr>
          </a:p>
        </p:txBody>
      </p:sp>
      <p:sp>
        <p:nvSpPr>
          <p:cNvPr id="6" name="椭圆 5"/>
          <p:cNvSpPr/>
          <p:nvPr/>
        </p:nvSpPr>
        <p:spPr>
          <a:xfrm>
            <a:off x="5148064" y="4926550"/>
            <a:ext cx="1224136"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7" name="椭圆 6"/>
          <p:cNvSpPr/>
          <p:nvPr/>
        </p:nvSpPr>
        <p:spPr>
          <a:xfrm>
            <a:off x="2051720" y="6021288"/>
            <a:ext cx="1584176"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
        <p:nvSpPr>
          <p:cNvPr id="8" name="椭圆 7"/>
          <p:cNvSpPr/>
          <p:nvPr/>
        </p:nvSpPr>
        <p:spPr>
          <a:xfrm>
            <a:off x="3401616" y="2416203"/>
            <a:ext cx="18002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comfort</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35791"/>
            <a:ext cx="8802268" cy="3293209"/>
          </a:xfrm>
          <a:prstGeom prst="rect">
            <a:avLst/>
          </a:prstGeom>
          <a:solidFill>
            <a:schemeClr val="bg2">
              <a:lumMod val="90000"/>
              <a:alpha val="70000"/>
            </a:schemeClr>
          </a:solidFill>
        </p:spPr>
        <p:txBody>
          <a:bodyPr wrap="square">
            <a:spAutoFit/>
          </a:bodyPr>
          <a:lstStyle/>
          <a:p>
            <a:r>
              <a:rPr lang="en-US" altLang="zh-CN" sz="2600" dirty="0">
                <a:latin typeface="等线" panose="02010600030101010101" pitchFamily="2" charset="-122"/>
                <a:ea typeface="等线" panose="02010600030101010101" pitchFamily="2" charset="-122"/>
              </a:rPr>
              <a:t>    </a:t>
            </a:r>
            <a:r>
              <a:rPr lang="zh-CN" altLang="zh-CN" sz="2600" b="1" dirty="0">
                <a:latin typeface="等线" panose="02010600030101010101" pitchFamily="2" charset="-122"/>
                <a:ea typeface="等线" panose="02010600030101010101" pitchFamily="2" charset="-122"/>
              </a:rPr>
              <a:t>假定你是</a:t>
            </a:r>
            <a:r>
              <a:rPr lang="zh-CN" altLang="en-US" sz="2600" b="1" dirty="0">
                <a:latin typeface="等线" panose="02010600030101010101" pitchFamily="2" charset="-122"/>
                <a:ea typeface="等线" panose="02010600030101010101" pitchFamily="2" charset="-122"/>
              </a:rPr>
              <a:t>高三学生</a:t>
            </a:r>
            <a:r>
              <a:rPr lang="zh-CN" altLang="zh-CN" sz="2600" b="1" dirty="0">
                <a:latin typeface="等线" panose="02010600030101010101" pitchFamily="2" charset="-122"/>
                <a:ea typeface="等线" panose="02010600030101010101" pitchFamily="2" charset="-122"/>
              </a:rPr>
              <a:t>李华，你的同学王平去</a:t>
            </a:r>
            <a:r>
              <a:rPr lang="zh-CN" altLang="en-US" sz="2600" b="1" dirty="0">
                <a:latin typeface="等线" panose="02010600030101010101" pitchFamily="2" charset="-122"/>
                <a:ea typeface="等线" panose="02010600030101010101" pitchFamily="2" charset="-122"/>
              </a:rPr>
              <a:t>意大利</a:t>
            </a:r>
            <a:r>
              <a:rPr lang="zh-CN" altLang="zh-CN" sz="2600" b="1" dirty="0">
                <a:latin typeface="等线" panose="02010600030101010101" pitchFamily="2" charset="-122"/>
                <a:ea typeface="等线" panose="02010600030101010101" pitchFamily="2" charset="-122"/>
              </a:rPr>
              <a:t>探亲因</a:t>
            </a:r>
            <a:r>
              <a:rPr lang="zh-CN" altLang="en-US" sz="2600" b="1" dirty="0">
                <a:latin typeface="等线" panose="02010600030101010101" pitchFamily="2" charset="-122"/>
                <a:ea typeface="等线" panose="02010600030101010101" pitchFamily="2" charset="-122"/>
              </a:rPr>
              <a:t>新型冠状</a:t>
            </a:r>
            <a:r>
              <a:rPr lang="zh-CN" altLang="zh-CN" sz="2600" b="1" dirty="0">
                <a:latin typeface="等线" panose="02010600030101010101" pitchFamily="2" charset="-122"/>
                <a:ea typeface="等线" panose="02010600030101010101" pitchFamily="2" charset="-122"/>
              </a:rPr>
              <a:t>病毒肺炎疫情迅速扩散，他有发热症状而暂时滞留</a:t>
            </a:r>
            <a:r>
              <a:rPr lang="zh-CN" altLang="en-US" sz="2600" b="1" dirty="0">
                <a:latin typeface="等线" panose="02010600030101010101" pitchFamily="2" charset="-122"/>
                <a:ea typeface="等线" panose="02010600030101010101" pitchFamily="2" charset="-122"/>
              </a:rPr>
              <a:t>意大利。高考在即，</a:t>
            </a:r>
            <a:r>
              <a:rPr lang="zh-CN" altLang="zh-CN" sz="2600" b="1" dirty="0">
                <a:latin typeface="等线" panose="02010600030101010101" pitchFamily="2" charset="-122"/>
                <a:ea typeface="等线" panose="02010600030101010101" pitchFamily="2" charset="-122"/>
              </a:rPr>
              <a:t>请你</a:t>
            </a:r>
            <a:r>
              <a:rPr lang="zh-CN" altLang="zh-CN" sz="2600" b="1" dirty="0">
                <a:solidFill>
                  <a:srgbClr val="FF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代表全班同学</a:t>
            </a:r>
            <a:r>
              <a:rPr lang="zh-CN" altLang="zh-CN" sz="2600" b="1" dirty="0">
                <a:latin typeface="等线" panose="02010600030101010101" pitchFamily="2" charset="-122"/>
                <a:ea typeface="等线" panose="02010600030101010101" pitchFamily="2" charset="-122"/>
              </a:rPr>
              <a:t>给此时处于焦虑和</a:t>
            </a:r>
            <a:r>
              <a:rPr lang="zh-CN" altLang="en-US" sz="2600" b="1" dirty="0">
                <a:latin typeface="等线" panose="02010600030101010101" pitchFamily="2" charset="-122"/>
                <a:ea typeface="等线" panose="02010600030101010101" pitchFamily="2" charset="-122"/>
              </a:rPr>
              <a:t>担心</a:t>
            </a:r>
            <a:r>
              <a:rPr lang="zh-CN" altLang="zh-CN" sz="2600" b="1" dirty="0">
                <a:latin typeface="等线" panose="02010600030101010101" pitchFamily="2" charset="-122"/>
                <a:ea typeface="等线" panose="02010600030101010101" pitchFamily="2" charset="-122"/>
              </a:rPr>
              <a:t>中的他写一封英文慰问信。要点如下：</a:t>
            </a:r>
            <a:endParaRPr lang="zh-CN" altLang="zh-CN" sz="2600" b="1" dirty="0">
              <a:latin typeface="等线" panose="02010600030101010101" pitchFamily="2" charset="-122"/>
              <a:ea typeface="等线" panose="02010600030101010101" pitchFamily="2" charset="-122"/>
            </a:endParaRPr>
          </a:p>
          <a:p>
            <a:pPr lvl="0"/>
            <a:r>
              <a:rPr lang="en-US" altLang="zh-CN" sz="2600" b="1" dirty="0">
                <a:latin typeface="等线" panose="02010600030101010101" pitchFamily="2" charset="-122"/>
                <a:ea typeface="等线" panose="02010600030101010101" pitchFamily="2" charset="-122"/>
              </a:rPr>
              <a:t>1. </a:t>
            </a:r>
            <a:r>
              <a:rPr lang="zh-CN" altLang="zh-CN" sz="2600" b="1" dirty="0">
                <a:latin typeface="等线" panose="02010600030101010101" pitchFamily="2" charset="-122"/>
                <a:ea typeface="等线" panose="02010600030101010101" pitchFamily="2" charset="-122"/>
              </a:rPr>
              <a:t>对其表示</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关心和同情</a:t>
            </a:r>
            <a:r>
              <a:rPr lang="zh-CN" altLang="zh-CN" sz="2600" b="1" dirty="0">
                <a:latin typeface="等线" panose="02010600030101010101" pitchFamily="2" charset="-122"/>
                <a:ea typeface="等线" panose="02010600030101010101" pitchFamily="2" charset="-122"/>
              </a:rPr>
              <a:t>。</a:t>
            </a:r>
            <a:br>
              <a:rPr lang="en-US" altLang="zh-CN" sz="2600" b="1" dirty="0">
                <a:latin typeface="等线" panose="02010600030101010101" pitchFamily="2" charset="-122"/>
                <a:ea typeface="等线" panose="02010600030101010101" pitchFamily="2" charset="-122"/>
              </a:rPr>
            </a:br>
            <a:r>
              <a:rPr lang="en-US" altLang="zh-CN" sz="2600" b="1" dirty="0">
                <a:latin typeface="等线" panose="02010600030101010101" pitchFamily="2" charset="-122"/>
                <a:ea typeface="等线" panose="02010600030101010101" pitchFamily="2" charset="-122"/>
              </a:rPr>
              <a:t>2. </a:t>
            </a:r>
            <a:r>
              <a:rPr lang="zh-CN" altLang="zh-CN" sz="2600" b="1" dirty="0">
                <a:latin typeface="等线" panose="02010600030101010101" pitchFamily="2" charset="-122"/>
                <a:ea typeface="等线" panose="02010600030101010101" pitchFamily="2" charset="-122"/>
              </a:rPr>
              <a:t>对其表示</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安慰并提供帮助</a:t>
            </a:r>
            <a:r>
              <a:rPr lang="zh-CN" altLang="zh-CN" sz="2600" b="1" dirty="0">
                <a:latin typeface="等线" panose="02010600030101010101" pitchFamily="2" charset="-122"/>
                <a:ea typeface="等线" panose="02010600030101010101" pitchFamily="2" charset="-122"/>
              </a:rPr>
              <a:t>。</a:t>
            </a:r>
            <a:endParaRPr lang="zh-CN" altLang="zh-CN" sz="2600" b="1" dirty="0">
              <a:latin typeface="等线" panose="02010600030101010101" pitchFamily="2" charset="-122"/>
              <a:ea typeface="等线" panose="02010600030101010101" pitchFamily="2" charset="-122"/>
            </a:endParaRPr>
          </a:p>
          <a:p>
            <a:r>
              <a:rPr lang="en-US" altLang="zh-CN" sz="2600" b="1" dirty="0">
                <a:latin typeface="等线" panose="02010600030101010101" pitchFamily="2" charset="-122"/>
                <a:ea typeface="等线" panose="02010600030101010101" pitchFamily="2" charset="-122"/>
              </a:rPr>
              <a:t>3. </a:t>
            </a:r>
            <a:r>
              <a:rPr lang="zh-CN" altLang="zh-CN" sz="2600" b="1" dirty="0">
                <a:latin typeface="等线" panose="02010600030101010101" pitchFamily="2" charset="-122"/>
                <a:ea typeface="等线" panose="02010600030101010101" pitchFamily="2" charset="-122"/>
              </a:rPr>
              <a:t>表达</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愿望和祝福</a:t>
            </a:r>
            <a:r>
              <a:rPr lang="zh-CN" altLang="en-US" sz="2600" dirty="0">
                <a:latin typeface="等线" panose="02010600030101010101" pitchFamily="2" charset="-122"/>
                <a:ea typeface="等线" panose="02010600030101010101" pitchFamily="2" charset="-122"/>
              </a:rPr>
              <a:t>。</a:t>
            </a:r>
            <a:endParaRPr lang="en-US" altLang="zh-CN" sz="2600" dirty="0">
              <a:latin typeface="等线" panose="02010600030101010101" pitchFamily="2" charset="-122"/>
              <a:ea typeface="等线" panose="02010600030101010101" pitchFamily="2" charset="-122"/>
            </a:endParaRPr>
          </a:p>
          <a:p>
            <a:r>
              <a:rPr lang="zh-CN" altLang="en-US" sz="2600" b="1" dirty="0">
                <a:latin typeface="等线" panose="02010600030101010101" pitchFamily="2" charset="-122"/>
                <a:ea typeface="等线" panose="02010600030101010101" pitchFamily="2" charset="-122"/>
              </a:rPr>
              <a:t>参考词汇： 意大利：</a:t>
            </a:r>
            <a:r>
              <a:rPr lang="en-US" altLang="zh-CN" sz="2600" b="1" dirty="0">
                <a:latin typeface="等线" panose="02010600030101010101" pitchFamily="2" charset="-122"/>
                <a:ea typeface="等线" panose="02010600030101010101" pitchFamily="2" charset="-122"/>
              </a:rPr>
              <a:t>Italy</a:t>
            </a:r>
            <a:endParaRPr lang="zh-CN" altLang="zh-CN" sz="2600" b="1" dirty="0">
              <a:latin typeface="等线" panose="02010600030101010101" pitchFamily="2" charset="-122"/>
              <a:ea typeface="等线" panose="02010600030101010101" pitchFamily="2" charset="-122"/>
            </a:endParaRPr>
          </a:p>
        </p:txBody>
      </p:sp>
      <p:sp>
        <p:nvSpPr>
          <p:cNvPr id="5" name="TextBox 2"/>
          <p:cNvSpPr txBox="1"/>
          <p:nvPr/>
        </p:nvSpPr>
        <p:spPr>
          <a:xfrm>
            <a:off x="107504" y="3510587"/>
            <a:ext cx="8802268" cy="3293209"/>
          </a:xfrm>
          <a:prstGeom prst="rect">
            <a:avLst/>
          </a:prstGeom>
          <a:solidFill>
            <a:schemeClr val="bg2">
              <a:lumMod val="90000"/>
              <a:alpha val="70000"/>
            </a:schemeClr>
          </a:solidFill>
        </p:spPr>
        <p:txBody>
          <a:bodyPr wrap="square" rtlCol="0">
            <a:spAutoFit/>
          </a:bodyPr>
          <a:lstStyle/>
          <a:p>
            <a:r>
              <a:rPr lang="en-US" altLang="zh-CN" sz="2600" dirty="0">
                <a:latin typeface="等线" panose="02010600030101010101" pitchFamily="2" charset="-122"/>
                <a:ea typeface="等线" panose="02010600030101010101" pitchFamily="2" charset="-122"/>
              </a:rPr>
              <a:t>Dear Wang Ping,</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1: explain the situation &amp; show your concern and sympathy</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2: convey your comfort/encouragement</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&amp; offer practical help </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3:  express your sincere wishes</a:t>
            </a:r>
            <a:endParaRPr lang="en-US" altLang="zh-CN" sz="2600" dirty="0">
              <a:latin typeface="等线" panose="02010600030101010101" pitchFamily="2" charset="-122"/>
              <a:ea typeface="等线" panose="02010600030101010101" pitchFamily="2" charset="-122"/>
            </a:endParaRPr>
          </a:p>
          <a:p>
            <a:pPr algn="r"/>
            <a:r>
              <a:rPr lang="en-US" altLang="zh-CN" sz="2600" dirty="0">
                <a:latin typeface="等线" panose="02010600030101010101" pitchFamily="2" charset="-122"/>
                <a:ea typeface="等线" panose="02010600030101010101" pitchFamily="2" charset="-122"/>
              </a:rPr>
              <a:t>Yours truly,</a:t>
            </a:r>
            <a:endParaRPr lang="en-US" altLang="zh-CN" sz="2600" dirty="0">
              <a:latin typeface="等线" panose="02010600030101010101" pitchFamily="2" charset="-122"/>
              <a:ea typeface="等线" panose="02010600030101010101" pitchFamily="2" charset="-122"/>
            </a:endParaRPr>
          </a:p>
          <a:p>
            <a:pPr algn="r"/>
            <a:r>
              <a:rPr lang="en-US" altLang="zh-CN" sz="2600" dirty="0">
                <a:latin typeface="等线" panose="02010600030101010101" pitchFamily="2" charset="-122"/>
                <a:ea typeface="等线" panose="02010600030101010101" pitchFamily="2" charset="-122"/>
              </a:rPr>
              <a:t>Li </a:t>
            </a:r>
            <a:r>
              <a:rPr lang="en-US" altLang="zh-CN" sz="2600" dirty="0" err="1">
                <a:latin typeface="等线" panose="02010600030101010101" pitchFamily="2" charset="-122"/>
                <a:ea typeface="等线" panose="02010600030101010101" pitchFamily="2" charset="-122"/>
              </a:rPr>
              <a:t>Hua</a:t>
            </a:r>
            <a:endParaRPr lang="en-US" altLang="zh-CN" sz="2600" dirty="0">
              <a:latin typeface="等线" panose="02010600030101010101" pitchFamily="2" charset="-122"/>
              <a:ea typeface="等线" panose="02010600030101010101" pitchFamily="2" charset="-122"/>
            </a:endParaRPr>
          </a:p>
        </p:txBody>
      </p:sp>
      <p:sp>
        <p:nvSpPr>
          <p:cNvPr id="6" name="TextBox 1"/>
          <p:cNvSpPr txBox="1"/>
          <p:nvPr/>
        </p:nvSpPr>
        <p:spPr>
          <a:xfrm>
            <a:off x="4932040" y="2263215"/>
            <a:ext cx="2160240" cy="523220"/>
          </a:xfrm>
          <a:prstGeom prst="rect">
            <a:avLst/>
          </a:prstGeom>
          <a:noFill/>
        </p:spPr>
        <p:txBody>
          <a:bodyPr wrap="square" rtlCol="0">
            <a:spAutoFit/>
          </a:bodyPr>
          <a:lstStyle/>
          <a:p>
            <a:r>
              <a:rPr lang="zh-CN" altLang="en-US" sz="2800" b="1" dirty="0">
                <a:solidFill>
                  <a:srgbClr val="FF0000"/>
                </a:solidFill>
                <a:latin typeface="等线" panose="02010600030101010101" pitchFamily="2" charset="-122"/>
                <a:ea typeface="等线" panose="02010600030101010101" pitchFamily="2" charset="-122"/>
              </a:rPr>
              <a:t>人称： </a:t>
            </a:r>
            <a:r>
              <a:rPr lang="en-US" altLang="zh-CN" sz="2800" b="1" dirty="0">
                <a:solidFill>
                  <a:srgbClr val="FF0000"/>
                </a:solidFill>
                <a:latin typeface="等线" panose="02010600030101010101" pitchFamily="2" charset="-122"/>
                <a:ea typeface="等线" panose="02010600030101010101" pitchFamily="2" charset="-122"/>
              </a:rPr>
              <a:t>I/we</a:t>
            </a:r>
            <a:endParaRPr lang="zh-CN" altLang="en-US" sz="2800" b="1" dirty="0">
              <a:solidFill>
                <a:srgbClr val="FF0000"/>
              </a:solidFill>
              <a:latin typeface="等线" panose="02010600030101010101" pitchFamily="2" charset="-122"/>
              <a:ea typeface="等线" panose="02010600030101010101" pitchFamily="2" charset="-122"/>
            </a:endParaRPr>
          </a:p>
        </p:txBody>
      </p:sp>
      <p:cxnSp>
        <p:nvCxnSpPr>
          <p:cNvPr id="7" name="直接箭头连接符 6"/>
          <p:cNvCxnSpPr/>
          <p:nvPr/>
        </p:nvCxnSpPr>
        <p:spPr>
          <a:xfrm>
            <a:off x="5652120" y="1412779"/>
            <a:ext cx="0" cy="7555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9"/>
          <p:cNvSpPr txBox="1"/>
          <p:nvPr/>
        </p:nvSpPr>
        <p:spPr>
          <a:xfrm>
            <a:off x="4427984" y="5085184"/>
            <a:ext cx="2088232" cy="523220"/>
          </a:xfrm>
          <a:prstGeom prst="rect">
            <a:avLst/>
          </a:prstGeom>
          <a:noFill/>
        </p:spPr>
        <p:txBody>
          <a:bodyPr wrap="square" rtlCol="0">
            <a:spAutoFit/>
          </a:bodyPr>
          <a:lstStyle/>
          <a:p>
            <a:r>
              <a:rPr lang="en-US" altLang="zh-CN" sz="2800" b="1" dirty="0">
                <a:solidFill>
                  <a:srgbClr val="FF0000"/>
                </a:solidFill>
              </a:rPr>
              <a:t>study</a:t>
            </a:r>
            <a:endParaRPr lang="zh-CN" altLang="en-US" sz="2800" b="1" dirty="0">
              <a:solidFill>
                <a:srgbClr val="FF0000"/>
              </a:solidFill>
            </a:endParaRPr>
          </a:p>
        </p:txBody>
      </p:sp>
      <p:sp>
        <p:nvSpPr>
          <p:cNvPr id="9" name="TextBox 24"/>
          <p:cNvSpPr txBox="1"/>
          <p:nvPr/>
        </p:nvSpPr>
        <p:spPr>
          <a:xfrm>
            <a:off x="5292080" y="5498068"/>
            <a:ext cx="2088232" cy="523220"/>
          </a:xfrm>
          <a:prstGeom prst="rect">
            <a:avLst/>
          </a:prstGeom>
          <a:noFill/>
        </p:spPr>
        <p:txBody>
          <a:bodyPr wrap="square" rtlCol="0">
            <a:spAutoFit/>
          </a:bodyPr>
          <a:lstStyle/>
          <a:p>
            <a:r>
              <a:rPr lang="en-US" altLang="zh-CN" sz="2800" b="1" dirty="0">
                <a:solidFill>
                  <a:srgbClr val="FF0000"/>
                </a:solidFill>
              </a:rPr>
              <a:t>health</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 calcmode="lin" valueType="num">
                                      <p:cBhvr additive="base">
                                        <p:cTn id="5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 calcmode="lin" valueType="num">
                                      <p:cBhvr additive="base">
                                        <p:cTn id="6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38810"/>
            <a:ext cx="4248472"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关心</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4" name="TextBox 3"/>
          <p:cNvSpPr txBox="1"/>
          <p:nvPr/>
        </p:nvSpPr>
        <p:spPr>
          <a:xfrm>
            <a:off x="251520" y="2103242"/>
            <a:ext cx="4320480"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同情</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5" name="矩形 4"/>
          <p:cNvSpPr/>
          <p:nvPr/>
        </p:nvSpPr>
        <p:spPr>
          <a:xfrm>
            <a:off x="-36512" y="2516706"/>
            <a:ext cx="8352928" cy="1200329"/>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have/show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 for…</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convey one’s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 to sb. …</a:t>
            </a:r>
            <a:r>
              <a:rPr lang="zh-CN" altLang="en-US" sz="2400" dirty="0">
                <a:latin typeface="等线" panose="02010600030101010101" pitchFamily="2" charset="-122"/>
                <a:ea typeface="等线" panose="02010600030101010101" pitchFamily="2" charset="-122"/>
              </a:rPr>
              <a: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Please accept my deepest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a:t>
            </a:r>
            <a:endParaRPr lang="en-US" altLang="zh-CN" sz="2400" dirty="0">
              <a:latin typeface="等线" panose="02010600030101010101" pitchFamily="2" charset="-122"/>
              <a:ea typeface="等线" panose="02010600030101010101" pitchFamily="2" charset="-122"/>
            </a:endParaRPr>
          </a:p>
        </p:txBody>
      </p:sp>
      <p:sp>
        <p:nvSpPr>
          <p:cNvPr id="7" name="矩形 6"/>
          <p:cNvSpPr/>
          <p:nvPr/>
        </p:nvSpPr>
        <p:spPr>
          <a:xfrm>
            <a:off x="-36512" y="891877"/>
            <a:ext cx="8964488" cy="1569660"/>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I’m writing to express my sincere </a:t>
            </a:r>
            <a:r>
              <a:rPr lang="en-US" altLang="zh-CN" sz="2400" b="1" dirty="0">
                <a:solidFill>
                  <a:srgbClr val="FF0000"/>
                </a:solidFill>
                <a:latin typeface="等线" panose="02010600030101010101" pitchFamily="2" charset="-122"/>
                <a:ea typeface="等线" panose="02010600030101010101" pitchFamily="2" charset="-122"/>
              </a:rPr>
              <a:t>concern(n.)</a:t>
            </a:r>
            <a:r>
              <a:rPr lang="en-US" altLang="zh-CN" sz="2400" dirty="0">
                <a:latin typeface="等线" panose="02010600030101010101" pitchFamily="2" charset="-122"/>
                <a:ea typeface="等线" panose="02010600030101010101" pitchFamily="2" charset="-122"/>
              </a:rPr>
              <a:t> about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All of us are </a:t>
            </a:r>
            <a:r>
              <a:rPr lang="en-US" altLang="zh-CN" sz="2400" b="1" dirty="0">
                <a:solidFill>
                  <a:srgbClr val="FF0000"/>
                </a:solidFill>
                <a:latin typeface="等线" panose="02010600030101010101" pitchFamily="2" charset="-122"/>
                <a:ea typeface="等线" panose="02010600030101010101" pitchFamily="2" charset="-122"/>
              </a:rPr>
              <a:t>concerned(adj.) </a:t>
            </a:r>
            <a:r>
              <a:rPr lang="en-US" altLang="zh-CN" sz="2400" dirty="0">
                <a:latin typeface="等线" panose="02010600030101010101" pitchFamily="2" charset="-122"/>
                <a:ea typeface="等线" panose="02010600030101010101" pitchFamily="2" charset="-122"/>
              </a:rPr>
              <a:t>about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It </a:t>
            </a:r>
            <a:r>
              <a:rPr lang="en-US" altLang="zh-CN" sz="2400" b="1" dirty="0">
                <a:solidFill>
                  <a:srgbClr val="FF0000"/>
                </a:solidFill>
                <a:latin typeface="等线" panose="02010600030101010101" pitchFamily="2" charset="-122"/>
                <a:ea typeface="等线" panose="02010600030101010101" pitchFamily="2" charset="-122"/>
              </a:rPr>
              <a:t>concerns(v.) </a:t>
            </a:r>
            <a:r>
              <a:rPr lang="en-US" altLang="zh-CN" sz="2400" dirty="0">
                <a:latin typeface="等线" panose="02010600030101010101" pitchFamily="2" charset="-122"/>
                <a:ea typeface="等线" panose="02010600030101010101" pitchFamily="2" charset="-122"/>
              </a:rPr>
              <a:t>us a lot that…</a:t>
            </a:r>
            <a:endParaRPr lang="en-US" altLang="zh-CN" sz="2400" dirty="0">
              <a:latin typeface="等线" panose="02010600030101010101" pitchFamily="2" charset="-122"/>
              <a:ea typeface="等线" panose="02010600030101010101" pitchFamily="2" charset="-122"/>
            </a:endParaRPr>
          </a:p>
        </p:txBody>
      </p:sp>
      <p:sp>
        <p:nvSpPr>
          <p:cNvPr id="8" name="TextBox 7"/>
          <p:cNvSpPr txBox="1"/>
          <p:nvPr/>
        </p:nvSpPr>
        <p:spPr>
          <a:xfrm>
            <a:off x="0" y="-27382"/>
            <a:ext cx="9144000" cy="584775"/>
          </a:xfrm>
          <a:prstGeom prst="rect">
            <a:avLst/>
          </a:prstGeom>
          <a:blipFill>
            <a:blip r:embed="rId1">
              <a:alphaModFix amt="70000"/>
            </a:blip>
            <a:stretch>
              <a:fillRect/>
            </a:stretch>
          </a:blipFill>
        </p:spPr>
        <p:txBody>
          <a:bodyPr wrap="square" rtlCol="0">
            <a:spAutoFit/>
          </a:bodyPr>
          <a:lstStyle/>
          <a:p>
            <a:pPr algn="ctr"/>
            <a:r>
              <a:rPr lang="en-US" altLang="zh-CN" sz="3200" b="1" dirty="0">
                <a:solidFill>
                  <a:schemeClr val="bg1"/>
                </a:solidFill>
                <a:latin typeface="等线" panose="02010600030101010101" pitchFamily="2" charset="-122"/>
                <a:ea typeface="等线" panose="02010600030101010101" pitchFamily="2" charset="-122"/>
              </a:rPr>
              <a:t>Words and expressions</a:t>
            </a:r>
            <a:endParaRPr lang="en-US" altLang="zh-CN" sz="3200" b="1" dirty="0">
              <a:solidFill>
                <a:schemeClr val="bg1"/>
              </a:solidFill>
              <a:latin typeface="等线" panose="02010600030101010101" pitchFamily="2" charset="-122"/>
              <a:ea typeface="等线" panose="02010600030101010101" pitchFamily="2" charset="-122"/>
            </a:endParaRPr>
          </a:p>
        </p:txBody>
      </p:sp>
      <p:sp>
        <p:nvSpPr>
          <p:cNvPr id="13" name="TextBox 12"/>
          <p:cNvSpPr txBox="1"/>
          <p:nvPr/>
        </p:nvSpPr>
        <p:spPr>
          <a:xfrm>
            <a:off x="251520" y="3717034"/>
            <a:ext cx="999728"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帮助</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14" name="矩形 13"/>
          <p:cNvSpPr/>
          <p:nvPr/>
        </p:nvSpPr>
        <p:spPr>
          <a:xfrm>
            <a:off x="0" y="4178698"/>
            <a:ext cx="9144000" cy="3416320"/>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If you want me to </a:t>
            </a:r>
            <a:r>
              <a:rPr lang="en-US" altLang="zh-CN" sz="2400" dirty="0">
                <a:solidFill>
                  <a:srgbClr val="FF0000"/>
                </a:solidFill>
                <a:latin typeface="等线" panose="02010600030101010101" pitchFamily="2" charset="-122"/>
                <a:ea typeface="等线" panose="02010600030101010101" pitchFamily="2" charset="-122"/>
              </a:rPr>
              <a:t>do anything for you</a:t>
            </a:r>
            <a:r>
              <a:rPr lang="en-US" altLang="zh-CN" sz="2400" dirty="0">
                <a:latin typeface="等线" panose="02010600030101010101" pitchFamily="2" charset="-122"/>
                <a:ea typeface="等线" panose="02010600030101010101" pitchFamily="2" charset="-122"/>
              </a:rPr>
              <a:t>, do not hesitate to let me know.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If I can </a:t>
            </a:r>
            <a:r>
              <a:rPr lang="en-US" altLang="zh-CN" sz="2400" dirty="0">
                <a:solidFill>
                  <a:srgbClr val="FF0000"/>
                </a:solidFill>
                <a:latin typeface="等线" panose="02010600030101010101" pitchFamily="2" charset="-122"/>
                <a:ea typeface="等线" panose="02010600030101010101" pitchFamily="2" charset="-122"/>
              </a:rPr>
              <a:t>be of any assistance </a:t>
            </a:r>
            <a:r>
              <a:rPr lang="en-US" altLang="zh-CN" sz="2400" dirty="0">
                <a:latin typeface="等线" panose="02010600030101010101" pitchFamily="2" charset="-122"/>
                <a:ea typeface="等线" panose="02010600030101010101" pitchFamily="2" charset="-122"/>
              </a:rPr>
              <a:t>to you, contact me at once.</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I would be delighted to </a:t>
            </a:r>
            <a:r>
              <a:rPr lang="en-US" altLang="zh-CN" sz="2400" dirty="0">
                <a:solidFill>
                  <a:srgbClr val="FF0000"/>
                </a:solidFill>
                <a:latin typeface="等线" panose="02010600030101010101" pitchFamily="2" charset="-122"/>
                <a:ea typeface="等线" panose="02010600030101010101" pitchFamily="2" charset="-122"/>
              </a:rPr>
              <a:t>do you a favor </a:t>
            </a:r>
            <a:r>
              <a:rPr lang="en-US" altLang="zh-CN" sz="2400" dirty="0">
                <a:latin typeface="等线" panose="02010600030101010101" pitchFamily="2" charset="-122"/>
                <a:ea typeface="等线" panose="02010600030101010101" pitchFamily="2" charset="-122"/>
              </a:rPr>
              <a:t>to the best of my ability.</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4. We won’t be far away if you </a:t>
            </a:r>
            <a:r>
              <a:rPr lang="en-US" altLang="zh-CN" sz="2400" dirty="0">
                <a:solidFill>
                  <a:srgbClr val="FF0000"/>
                </a:solidFill>
                <a:latin typeface="等线" panose="02010600030101010101" pitchFamily="2" charset="-122"/>
                <a:ea typeface="等线" panose="02010600030101010101" pitchFamily="2" charset="-122"/>
              </a:rPr>
              <a:t>need any help</a:t>
            </a:r>
            <a:r>
              <a:rPr lang="en-US" altLang="zh-CN" sz="2400" dirty="0">
                <a:latin typeface="等线" panose="02010600030101010101" pitchFamily="2" charset="-122"/>
                <a:ea typeface="等线" panose="02010600030101010101" pitchFamily="2" charset="-122"/>
              </a:rPr>
              <a:t>.</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5. Feel free to </a:t>
            </a:r>
            <a:r>
              <a:rPr lang="en-US" altLang="zh-CN" sz="2400" dirty="0">
                <a:solidFill>
                  <a:srgbClr val="FF0000"/>
                </a:solidFill>
                <a:latin typeface="等线" panose="02010600030101010101" pitchFamily="2" charset="-122"/>
                <a:ea typeface="等线" panose="02010600030101010101" pitchFamily="2" charset="-122"/>
              </a:rPr>
              <a:t>turn to us </a:t>
            </a:r>
            <a:r>
              <a:rPr lang="en-US" altLang="zh-CN" sz="2400" dirty="0">
                <a:latin typeface="等线" panose="02010600030101010101" pitchFamily="2" charset="-122"/>
                <a:ea typeface="等线" panose="02010600030101010101" pitchFamily="2" charset="-122"/>
              </a:rPr>
              <a:t>no matter how difficult it is.</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6. We are eager to </a:t>
            </a:r>
            <a:r>
              <a:rPr lang="en-US" altLang="zh-CN" sz="2400" dirty="0">
                <a:solidFill>
                  <a:srgbClr val="FF0000"/>
                </a:solidFill>
                <a:latin typeface="等线" panose="02010600030101010101" pitchFamily="2" charset="-122"/>
                <a:ea typeface="等线" panose="02010600030101010101" pitchFamily="2" charset="-122"/>
              </a:rPr>
              <a:t>give you a hand </a:t>
            </a:r>
            <a:r>
              <a:rPr lang="en-US" altLang="zh-CN" sz="2400" dirty="0">
                <a:latin typeface="等线" panose="02010600030101010101" pitchFamily="2" charset="-122"/>
                <a:ea typeface="等线" panose="02010600030101010101" pitchFamily="2" charset="-122"/>
              </a:rPr>
              <a:t>in any way we can.</a:t>
            </a:r>
            <a:endParaRPr lang="en-US" altLang="zh-CN" sz="2400" dirty="0">
              <a:latin typeface="等线" panose="02010600030101010101" pitchFamily="2" charset="-122"/>
              <a:ea typeface="等线" panose="02010600030101010101" pitchFamily="2" charset="-122"/>
            </a:endParaRPr>
          </a:p>
        </p:txBody>
      </p:sp>
      <p:sp>
        <p:nvSpPr>
          <p:cNvPr id="9" name="TextBox 8"/>
          <p:cNvSpPr txBox="1"/>
          <p:nvPr/>
        </p:nvSpPr>
        <p:spPr>
          <a:xfrm>
            <a:off x="4860032" y="2516706"/>
            <a:ext cx="3582652" cy="830997"/>
          </a:xfrm>
          <a:prstGeom prst="rect">
            <a:avLst/>
          </a:prstGeom>
          <a:noFill/>
        </p:spPr>
        <p:txBody>
          <a:bodyPr wrap="square" rtlCol="0">
            <a:spAutoFit/>
          </a:bodyPr>
          <a:lstStyle/>
          <a:p>
            <a:r>
              <a:rPr lang="en-US" altLang="zh-CN" sz="2400" dirty="0">
                <a:solidFill>
                  <a:schemeClr val="tx1">
                    <a:lumMod val="85000"/>
                    <a:lumOff val="15000"/>
                  </a:schemeClr>
                </a:solidFill>
                <a:latin typeface="等线" panose="02010600030101010101" pitchFamily="2" charset="-122"/>
                <a:ea typeface="等线" panose="02010600030101010101" pitchFamily="2" charset="-122"/>
              </a:rPr>
              <a:t>be </a:t>
            </a:r>
            <a:r>
              <a:rPr lang="en-US" altLang="zh-CN" sz="2400" dirty="0">
                <a:solidFill>
                  <a:srgbClr val="FF0000"/>
                </a:solidFill>
                <a:latin typeface="等线" panose="02010600030101010101" pitchFamily="2" charset="-122"/>
                <a:ea typeface="等线" panose="02010600030101010101" pitchFamily="2" charset="-122"/>
              </a:rPr>
              <a:t>sympathetic</a:t>
            </a:r>
            <a:r>
              <a:rPr lang="en-US" altLang="zh-CN" sz="2400" dirty="0">
                <a:solidFill>
                  <a:schemeClr val="tx1">
                    <a:lumMod val="85000"/>
                    <a:lumOff val="15000"/>
                  </a:schemeClr>
                </a:solidFill>
                <a:latin typeface="等线" panose="02010600030101010101" pitchFamily="2" charset="-122"/>
                <a:ea typeface="等线" panose="02010600030101010101" pitchFamily="2" charset="-122"/>
              </a:rPr>
              <a:t> to</a:t>
            </a:r>
            <a:r>
              <a:rPr lang="zh-CN" altLang="en-US" sz="2400" dirty="0">
                <a:solidFill>
                  <a:schemeClr val="tx1">
                    <a:lumMod val="85000"/>
                    <a:lumOff val="15000"/>
                  </a:schemeClr>
                </a:solidFill>
                <a:latin typeface="等线" panose="02010600030101010101" pitchFamily="2" charset="-122"/>
                <a:ea typeface="等线" panose="02010600030101010101" pitchFamily="2" charset="-122"/>
              </a:rPr>
              <a:t>：</a:t>
            </a:r>
            <a:r>
              <a:rPr lang="en-US" altLang="zh-CN" sz="2400" dirty="0">
                <a:solidFill>
                  <a:srgbClr val="FF0000"/>
                </a:solidFill>
                <a:latin typeface="等线" panose="02010600030101010101" pitchFamily="2" charset="-122"/>
                <a:ea typeface="等线" panose="02010600030101010101" pitchFamily="2" charset="-122"/>
              </a:rPr>
              <a:t>sympathize </a:t>
            </a:r>
            <a:r>
              <a:rPr lang="en-US" altLang="zh-CN" sz="2400" dirty="0">
                <a:solidFill>
                  <a:schemeClr val="tx1">
                    <a:lumMod val="85000"/>
                    <a:lumOff val="15000"/>
                  </a:schemeClr>
                </a:solidFill>
                <a:latin typeface="等线" panose="02010600030101010101" pitchFamily="2" charset="-122"/>
                <a:ea typeface="等线" panose="02010600030101010101" pitchFamily="2" charset="-122"/>
              </a:rPr>
              <a:t> with  </a:t>
            </a:r>
            <a:endParaRPr lang="zh-CN" altLang="en-US" sz="2400" dirty="0">
              <a:solidFill>
                <a:schemeClr val="tx1">
                  <a:lumMod val="85000"/>
                  <a:lumOff val="15000"/>
                </a:schemeClr>
              </a:solidFill>
              <a:latin typeface="等线" panose="02010600030101010101" pitchFamily="2" charset="-122"/>
              <a:ea typeface="等线" panose="02010600030101010101" pitchFamily="2"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883" y="1159232"/>
            <a:ext cx="3201402" cy="2969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15553"/>
          </a:xfrm>
          <a:prstGeom prst="rect">
            <a:avLst/>
          </a:prstGeom>
          <a:blipFill>
            <a:blip r:embed="rId1">
              <a:alphaModFix amt="70000"/>
              <a:extLst>
                <a:ext uri="{BEBA8EAE-BF5A-486C-A8C5-ECC9F3942E4B}">
                  <a14:imgProps xmlns:a14="http://schemas.microsoft.com/office/drawing/2010/main">
                    <a14:imgLayer r:embed="rId2">
                      <a14:imgEffect>
                        <a14:colorTemperature colorTemp="10804"/>
                      </a14:imgEffect>
                      <a14:imgEffect>
                        <a14:saturation sat="42000"/>
                      </a14:imgEffect>
                    </a14:imgLayer>
                  </a14:imgProps>
                </a:ext>
              </a:extLst>
            </a:blip>
            <a:stretch>
              <a:fillRect/>
            </a:stretch>
          </a:blipFill>
        </p:spPr>
        <p:txBody>
          <a:bodyPr wrap="square" rtlCol="0">
            <a:spAutoFit/>
          </a:bodyPr>
          <a:lstStyle/>
          <a:p>
            <a:pPr algn="ctr"/>
            <a:r>
              <a:rPr lang="en-US" altLang="zh-CN" sz="3400" b="1" dirty="0">
                <a:solidFill>
                  <a:schemeClr val="bg1"/>
                </a:solidFill>
                <a:latin typeface="等线" panose="02010600030101010101" pitchFamily="2" charset="-122"/>
                <a:ea typeface="等线" panose="02010600030101010101" pitchFamily="2" charset="-122"/>
              </a:rPr>
              <a:t>Beginning: concern and sympathy</a:t>
            </a:r>
            <a:endParaRPr lang="zh-CN" altLang="en-US" dirty="0">
              <a:solidFill>
                <a:schemeClr val="bg1"/>
              </a:solidFill>
              <a:latin typeface="等线" panose="02010600030101010101" pitchFamily="2" charset="-122"/>
              <a:ea typeface="等线" panose="02010600030101010101" pitchFamily="2" charset="-122"/>
            </a:endParaRPr>
          </a:p>
        </p:txBody>
      </p:sp>
      <p:sp>
        <p:nvSpPr>
          <p:cNvPr id="3" name="矩形 2"/>
          <p:cNvSpPr/>
          <p:nvPr/>
        </p:nvSpPr>
        <p:spPr>
          <a:xfrm>
            <a:off x="179705" y="765175"/>
            <a:ext cx="8580120" cy="6092825"/>
          </a:xfrm>
          <a:prstGeom prst="rect">
            <a:avLst/>
          </a:prstGeom>
        </p:spPr>
        <p:txBody>
          <a:bodyPr wrap="square">
            <a:spAutoFit/>
          </a:bodyPr>
          <a:lstStyle/>
          <a:p>
            <a:r>
              <a:rPr lang="en-US" altLang="zh-CN" sz="3000" dirty="0">
                <a:latin typeface="等线" panose="02010600030101010101" pitchFamily="2" charset="-122"/>
                <a:ea typeface="等线" panose="02010600030101010101" pitchFamily="2" charset="-122"/>
              </a:rPr>
              <a:t>1. I am (deeply) sorry /shocked /sad/upset to hear that...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2. I totally couldn’t believe that...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3. It’s a profound shock to hear the tragic news that…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4. Knowing your situation, I feel terribly upset/sorry about...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5. Learning /Knowing that... I am writing to express my deepest sympathy/care/concern to you. </a:t>
            </a:r>
            <a:endParaRPr lang="en-US" altLang="zh-CN" sz="3000" dirty="0">
              <a:latin typeface="等线" panose="02010600030101010101" pitchFamily="2" charset="-122"/>
              <a:ea typeface="等线" panose="02010600030101010101" pitchFamily="2" charset="-122"/>
            </a:endParaRPr>
          </a:p>
        </p:txBody>
      </p:sp>
      <p:pic>
        <p:nvPicPr>
          <p:cNvPr id="4" name="Picture 5" descr="C:\Users\Thinkpad\Desktop\植物\-_0047_图层-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48268" y="1480991"/>
            <a:ext cx="2316251" cy="3034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8741</Words>
  <Application>WPS 演示</Application>
  <PresentationFormat>全屏显示(4:3)</PresentationFormat>
  <Paragraphs>225</Paragraphs>
  <Slides>17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宋体</vt:lpstr>
      <vt:lpstr>Wingdings</vt:lpstr>
      <vt:lpstr>等线</vt:lpstr>
      <vt:lpstr>Times New Roman</vt:lpstr>
      <vt:lpstr>Comic Sans MS</vt:lpstr>
      <vt:lpstr>Wingdings</vt:lpstr>
      <vt:lpstr>Calibri</vt:lpstr>
      <vt:lpstr>微软雅黑</vt:lpstr>
      <vt:lpstr>Arial Unicode MS</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曹小等</cp:lastModifiedBy>
  <cp:revision>153</cp:revision>
  <dcterms:created xsi:type="dcterms:W3CDTF">2020-03-05T03:41:00Z</dcterms:created>
  <dcterms:modified xsi:type="dcterms:W3CDTF">2020-04-13T06:25:20Z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