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80" r:id="rId3"/>
    <p:sldId id="260" r:id="rId4"/>
    <p:sldId id="257" r:id="rId5"/>
    <p:sldId id="261" r:id="rId6"/>
    <p:sldId id="264" r:id="rId7"/>
    <p:sldId id="259" r:id="rId8"/>
    <p:sldId id="262" r:id="rId10"/>
    <p:sldId id="266" r:id="rId11"/>
    <p:sldId id="267" r:id="rId12"/>
    <p:sldId id="265" r:id="rId13"/>
    <p:sldId id="268" r:id="rId14"/>
    <p:sldId id="269" r:id="rId15"/>
    <p:sldId id="270" r:id="rId16"/>
    <p:sldId id="271" r:id="rId17"/>
    <p:sldId id="274" r:id="rId18"/>
    <p:sldId id="272" r:id="rId19"/>
    <p:sldId id="275" r:id="rId20"/>
    <p:sldId id="276" r:id="rId21"/>
    <p:sldId id="278" r:id="rId22"/>
    <p:sldId id="27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CCFF"/>
    <a:srgbClr val="99CCFF"/>
    <a:srgbClr val="FF9933"/>
    <a:srgbClr val="006600"/>
    <a:srgbClr val="99FF99"/>
    <a:srgbClr val="FF6600"/>
    <a:srgbClr val="00CC00"/>
    <a:srgbClr val="00C4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E2534-68C6-4D1A-AEFA-F660250D43F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EF028-EF47-4AC3-9C52-69D727EAF13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D7EF028-EF47-4AC3-9C52-69D727EAF13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endParaRPr lang="en-US" sz="8000" baseline="0" dirty="0">
              <a:ln w="3175" cmpd="sng">
                <a:noFill/>
              </a:ln>
              <a:solidFill>
                <a:schemeClr val="accent1"/>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endParaRPr lang="zh-CN" altLang="en-US" smtClean="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C858F0-EF45-4E67-9DF0-2062D9F38FF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5AFCFDF0-C65A-436B-8619-E0E6A6D201DC}"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C858F0-EF45-4E67-9DF0-2062D9F38FF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userDrawn="1"/>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userDrawn="1"/>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userDrawn="1"/>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AFCFDF0-C65A-436B-8619-E0E6A6D201DC}" type="datetimeFigureOut">
              <a:rPr lang="zh-CN" altLang="en-US" smtClean="0"/>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C858F0-EF45-4E67-9DF0-2062D9F38FF1}" type="slidenum">
              <a:rPr lang="zh-CN" altLang="en-US" smtClean="0"/>
            </a:fld>
            <a:endParaRPr lang="zh-CN" altLang="en-US"/>
          </a:p>
        </p:txBody>
      </p:sp>
      <p:pic>
        <p:nvPicPr>
          <p:cNvPr id="8" name="图片 7" descr="水印"/>
          <p:cNvPicPr>
            <a:picLocks noChangeAspect="1"/>
          </p:cNvPicPr>
          <p:nvPr userDrawn="1"/>
        </p:nvPicPr>
        <p:blipFill>
          <a:blip r:embed="rId17"/>
          <a:stretch>
            <a:fillRect/>
          </a:stretch>
        </p:blipFill>
        <p:spPr>
          <a:xfrm>
            <a:off x="11082020" y="63500"/>
            <a:ext cx="1006475" cy="3257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1414780" y="1750060"/>
            <a:ext cx="4779010"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b="1">
              <a:solidFill>
                <a:srgbClr val="FF0000"/>
              </a:solidFill>
              <a:latin typeface="HelveticaNeue" panose="02000503000000020004" pitchFamily="2" charset="0"/>
            </a:endParaRPr>
          </a:p>
          <a:p>
            <a:pPr eaLnBrk="1" hangingPunct="1">
              <a:spcBef>
                <a:spcPct val="0"/>
              </a:spcBef>
              <a:buFontTx/>
              <a:buNone/>
              <a:defRPr/>
            </a:pP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更多教学资源请关注</a:t>
            </a:r>
            <a:endParaRPr lang="en-US" altLang="zh-CN" b="1">
              <a:solidFill>
                <a:srgbClr val="FF0000"/>
              </a:solidFill>
              <a:latin typeface="HelveticaNeue" panose="02000503000000020004" pitchFamily="2" charset="0"/>
            </a:endParaRPr>
          </a:p>
          <a:p>
            <a:pPr eaLnBrk="1" hangingPunct="1">
              <a:spcBef>
                <a:spcPct val="0"/>
              </a:spcBef>
              <a:buFontTx/>
              <a:buNone/>
              <a:defRPr/>
            </a:pPr>
            <a:r>
              <a:rPr lang="zh-CN" altLang="en-US" b="1">
                <a:solidFill>
                  <a:srgbClr val="FF0000"/>
                </a:solidFill>
                <a:latin typeface="HelveticaNeue" panose="02000503000000020004" pitchFamily="2" charset="0"/>
              </a:rPr>
              <a:t>公众号：溯恩高中英语</a:t>
            </a:r>
            <a:endParaRPr lang="zh-CN" altLang="en-US"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646545" y="2345690"/>
            <a:ext cx="3291205" cy="329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911340" y="1662430"/>
            <a:ext cx="4822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600" b="1">
                <a:latin typeface="华文新魏" panose="02010800040101010101" pitchFamily="2" charset="-122"/>
              </a:rPr>
              <a:t>知识产权声明</a:t>
            </a:r>
            <a:endParaRPr lang="zh-CN" altLang="en-US" sz="36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828801" y="383369"/>
            <a:ext cx="1616364" cy="56413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Climax </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4" name="矩形 3"/>
          <p:cNvSpPr/>
          <p:nvPr/>
        </p:nvSpPr>
        <p:spPr>
          <a:xfrm>
            <a:off x="4396179" y="282218"/>
            <a:ext cx="3902030"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Chapter5 Surrounded</a:t>
            </a:r>
            <a:endParaRPr lang="en-US" altLang="zh-CN" sz="2800" b="1" dirty="0">
              <a:solidFill>
                <a:srgbClr val="0070C0"/>
              </a:solidFill>
              <a:cs typeface="Times New Roman" panose="02020603050405020304" pitchFamily="18" charset="0"/>
            </a:endParaRPr>
          </a:p>
        </p:txBody>
      </p:sp>
      <p:sp>
        <p:nvSpPr>
          <p:cNvPr id="5" name="矩形 4"/>
          <p:cNvSpPr/>
          <p:nvPr/>
        </p:nvSpPr>
        <p:spPr>
          <a:xfrm>
            <a:off x="2563764" y="1078029"/>
            <a:ext cx="7721601" cy="2768515"/>
          </a:xfrm>
          <a:prstGeom prst="rect">
            <a:avLst/>
          </a:prstGeom>
        </p:spPr>
        <p:txBody>
          <a:bodyPr wrap="square">
            <a:spAutoFit/>
          </a:bodyPr>
          <a:lstStyle/>
          <a:p>
            <a:pPr marL="342900" indent="-342900" algn="just">
              <a:lnSpc>
                <a:spcPts val="3000"/>
              </a:lnSpc>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Why did Stevie go out to look for Black Dan</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he hear in the pitch black?</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Stevie do when surrounded?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2913662" y="1513580"/>
            <a:ext cx="6620431" cy="769441"/>
          </a:xfrm>
          <a:prstGeom prst="rect">
            <a:avLst/>
          </a:prstGeom>
          <a:noFill/>
          <a:ln>
            <a:solidFill>
              <a:schemeClr val="tx1"/>
            </a:solidFill>
            <a:prstDash val="dash"/>
          </a:ln>
        </p:spPr>
        <p:txBody>
          <a:bodyPr wrap="square" rtlCol="0">
            <a:spAutoFit/>
          </a:bodyPr>
          <a:lstStyle/>
          <a:p>
            <a:r>
              <a:rPr lang="en-US" altLang="zh-CN" sz="2200" dirty="0" smtClean="0"/>
              <a:t>Of course I didn’t have a choice, did I? I had to go looking for him. I had to go after my dog. </a:t>
            </a:r>
            <a:endParaRPr lang="zh-CN" altLang="en-US" sz="2200" dirty="0"/>
          </a:p>
        </p:txBody>
      </p:sp>
      <p:sp>
        <p:nvSpPr>
          <p:cNvPr id="7" name="文本框 6"/>
          <p:cNvSpPr txBox="1"/>
          <p:nvPr/>
        </p:nvSpPr>
        <p:spPr>
          <a:xfrm>
            <a:off x="10292790" y="1477734"/>
            <a:ext cx="1856079" cy="892552"/>
          </a:xfrm>
          <a:prstGeom prst="rect">
            <a:avLst/>
          </a:prstGeom>
          <a:noFill/>
          <a:ln>
            <a:solidFill>
              <a:schemeClr val="tx1"/>
            </a:solidFill>
            <a:prstDash val="dash"/>
          </a:ln>
        </p:spPr>
        <p:txBody>
          <a:bodyPr wrap="square" rtlCol="0">
            <a:spAutoFit/>
          </a:bodyPr>
          <a:lstStyle/>
          <a:p>
            <a:r>
              <a:rPr lang="en-US" altLang="zh-CN" sz="2600" b="1" dirty="0" smtClean="0">
                <a:solidFill>
                  <a:srgbClr val="006600"/>
                </a:solidFill>
                <a:latin typeface="Times New Roman" panose="02020603050405020304" pitchFamily="18" charset="0"/>
                <a:cs typeface="Times New Roman" panose="02020603050405020304" pitchFamily="18" charset="0"/>
              </a:rPr>
              <a:t>reliable </a:t>
            </a:r>
            <a:r>
              <a:rPr lang="en-US" altLang="zh-CN" sz="2600" b="1" dirty="0">
                <a:solidFill>
                  <a:srgbClr val="006600"/>
                </a:solidFill>
                <a:latin typeface="Times New Roman" panose="02020603050405020304" pitchFamily="18" charset="0"/>
                <a:cs typeface="Times New Roman" panose="02020603050405020304" pitchFamily="18" charset="0"/>
              </a:rPr>
              <a:t>responsible</a:t>
            </a:r>
            <a:endParaRPr lang="zh-CN" altLang="en-US" sz="2600" b="1" dirty="0">
              <a:solidFill>
                <a:srgbClr val="0066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927927" y="2655559"/>
            <a:ext cx="7485415" cy="769441"/>
          </a:xfrm>
          <a:prstGeom prst="rect">
            <a:avLst/>
          </a:prstGeom>
          <a:noFill/>
          <a:ln>
            <a:solidFill>
              <a:schemeClr val="tx1"/>
            </a:solidFill>
            <a:prstDash val="dash"/>
          </a:ln>
        </p:spPr>
        <p:txBody>
          <a:bodyPr wrap="square" rtlCol="0">
            <a:spAutoFit/>
          </a:bodyPr>
          <a:lstStyle/>
          <a:p>
            <a:r>
              <a:rPr lang="en-US" altLang="zh-CN" sz="2200" dirty="0" smtClean="0"/>
              <a:t>I could hear my own breathing. It sounded really loud.</a:t>
            </a:r>
            <a:endParaRPr lang="en-US" altLang="zh-CN" sz="2200" dirty="0" smtClean="0"/>
          </a:p>
          <a:p>
            <a:r>
              <a:rPr lang="en-US" altLang="zh-CN" sz="2200" dirty="0" smtClean="0">
                <a:solidFill>
                  <a:srgbClr val="FF0000"/>
                </a:solidFill>
              </a:rPr>
              <a:t>Click, click, click</a:t>
            </a:r>
            <a:r>
              <a:rPr lang="en-US" altLang="zh-CN" sz="2200" dirty="0" smtClean="0"/>
              <a:t>. It was my teeth, chattering. </a:t>
            </a:r>
            <a:endParaRPr lang="zh-CN" altLang="en-US" sz="2200" dirty="0"/>
          </a:p>
        </p:txBody>
      </p:sp>
      <p:sp>
        <p:nvSpPr>
          <p:cNvPr id="9" name="文本框 8"/>
          <p:cNvSpPr txBox="1"/>
          <p:nvPr/>
        </p:nvSpPr>
        <p:spPr>
          <a:xfrm>
            <a:off x="552981" y="2928007"/>
            <a:ext cx="2360681"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2929575" y="4023445"/>
            <a:ext cx="7184243" cy="707886"/>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000" dirty="0" smtClean="0"/>
              <a:t>I was frozen up — I couldn’t move. </a:t>
            </a:r>
            <a:r>
              <a:rPr lang="en-US" altLang="zh-CN" sz="2000" b="1" dirty="0" smtClean="0"/>
              <a:t>But</a:t>
            </a:r>
            <a:r>
              <a:rPr lang="en-US" altLang="zh-CN" sz="2000" dirty="0" smtClean="0"/>
              <a:t> my mind was suddenly clear </a:t>
            </a:r>
            <a:r>
              <a:rPr lang="en-US" altLang="zh-CN" sz="2000" dirty="0" smtClean="0">
                <a:solidFill>
                  <a:srgbClr val="FF0000"/>
                </a:solidFill>
              </a:rPr>
              <a:t>as</a:t>
            </a:r>
            <a:r>
              <a:rPr lang="en-US" altLang="zh-CN" sz="2000" dirty="0" smtClean="0"/>
              <a:t> an ice cube. </a:t>
            </a:r>
            <a:endParaRPr lang="zh-CN" altLang="en-US" sz="2000" dirty="0"/>
          </a:p>
        </p:txBody>
      </p:sp>
      <p:sp>
        <p:nvSpPr>
          <p:cNvPr id="11" name="文本框 10"/>
          <p:cNvSpPr txBox="1"/>
          <p:nvPr/>
        </p:nvSpPr>
        <p:spPr>
          <a:xfrm>
            <a:off x="1045610" y="4263129"/>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contrast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2929575" y="4769711"/>
            <a:ext cx="7184243" cy="707886"/>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000" dirty="0" smtClean="0"/>
              <a:t>I was shaking </a:t>
            </a:r>
            <a:r>
              <a:rPr lang="en-US" altLang="zh-CN" sz="2000" dirty="0" smtClean="0">
                <a:solidFill>
                  <a:srgbClr val="FF0000"/>
                </a:solidFill>
              </a:rPr>
              <a:t>like</a:t>
            </a:r>
            <a:r>
              <a:rPr lang="en-US" altLang="zh-CN" sz="2000" dirty="0" smtClean="0"/>
              <a:t> I had rubber bones. </a:t>
            </a:r>
            <a:r>
              <a:rPr lang="en-US" altLang="zh-CN" sz="2000" b="1" dirty="0" smtClean="0"/>
              <a:t>But</a:t>
            </a:r>
            <a:r>
              <a:rPr lang="en-US" altLang="zh-CN" sz="2000" dirty="0" smtClean="0"/>
              <a:t> I got some strength from somewhere. I shouted into the dark. </a:t>
            </a:r>
            <a:endParaRPr lang="zh-CN" altLang="en-US" sz="2000" dirty="0"/>
          </a:p>
        </p:txBody>
      </p:sp>
      <p:sp>
        <p:nvSpPr>
          <p:cNvPr id="13" name="文本框 12"/>
          <p:cNvSpPr txBox="1"/>
          <p:nvPr/>
        </p:nvSpPr>
        <p:spPr>
          <a:xfrm>
            <a:off x="10683654" y="5246764"/>
            <a:ext cx="1153393" cy="523220"/>
          </a:xfrm>
          <a:prstGeom prst="rect">
            <a:avLst/>
          </a:prstGeom>
          <a:noFill/>
          <a:ln>
            <a:solidFill>
              <a:schemeClr val="tx1"/>
            </a:solidFill>
            <a:prstDash val="dash"/>
          </a:ln>
        </p:spPr>
        <p:txBody>
          <a:bodyPr wrap="square" rtlCol="0">
            <a:spAutoFit/>
          </a:bodyPr>
          <a:lstStyle/>
          <a:p>
            <a:pPr algn="ctr"/>
            <a:r>
              <a:rPr lang="en-US" altLang="zh-CN" sz="2800" b="1" dirty="0" smtClean="0">
                <a:solidFill>
                  <a:srgbClr val="006600"/>
                </a:solidFill>
                <a:latin typeface="Times New Roman" panose="02020603050405020304" pitchFamily="18" charset="0"/>
                <a:cs typeface="Times New Roman" panose="02020603050405020304" pitchFamily="18" charset="0"/>
              </a:rPr>
              <a:t>brave</a:t>
            </a:r>
            <a:endParaRPr lang="zh-CN" altLang="en-US" sz="2800" b="1" dirty="0">
              <a:solidFill>
                <a:srgbClr val="0066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10642210" y="4154158"/>
            <a:ext cx="1401744" cy="523220"/>
          </a:xfrm>
          <a:prstGeom prst="rect">
            <a:avLst/>
          </a:prstGeom>
          <a:noFill/>
          <a:ln>
            <a:solidFill>
              <a:schemeClr val="tx1"/>
            </a:solidFill>
            <a:prstDash val="dash"/>
          </a:ln>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helpless</a:t>
            </a:r>
            <a:endParaRPr lang="zh-CN" altLang="en-US" sz="28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2927927" y="5530356"/>
            <a:ext cx="7185891" cy="646331"/>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dirty="0" smtClean="0"/>
              <a:t>You can’t outrun greyhounds. </a:t>
            </a:r>
            <a:r>
              <a:rPr lang="en-US" altLang="zh-CN" b="1" dirty="0" smtClean="0"/>
              <a:t>But</a:t>
            </a:r>
            <a:r>
              <a:rPr lang="en-US" altLang="zh-CN" dirty="0" smtClean="0"/>
              <a:t> I ran anyway, bashing into bushes, falling down, staggering to my feet, running on. </a:t>
            </a:r>
            <a:endParaRPr lang="zh-CN" altLang="en-US" dirty="0"/>
          </a:p>
        </p:txBody>
      </p:sp>
      <p:sp>
        <p:nvSpPr>
          <p:cNvPr id="16" name="右箭头 15"/>
          <p:cNvSpPr/>
          <p:nvPr/>
        </p:nvSpPr>
        <p:spPr>
          <a:xfrm>
            <a:off x="9536998" y="1665761"/>
            <a:ext cx="762404" cy="402066"/>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972801" y="2809446"/>
            <a:ext cx="1176070" cy="523220"/>
          </a:xfrm>
          <a:prstGeom prst="rect">
            <a:avLst/>
          </a:prstGeom>
          <a:noFill/>
          <a:ln>
            <a:solidFill>
              <a:schemeClr val="tx1"/>
            </a:solidFill>
            <a:prstDash val="dash"/>
          </a:ln>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scared</a:t>
            </a:r>
            <a:endParaRPr lang="zh-CN" altLang="en-US" sz="2800" b="1" dirty="0">
              <a:latin typeface="Times New Roman" panose="02020603050405020304" pitchFamily="18" charset="0"/>
              <a:cs typeface="Times New Roman" panose="02020603050405020304" pitchFamily="18" charset="0"/>
            </a:endParaRPr>
          </a:p>
        </p:txBody>
      </p:sp>
      <p:sp>
        <p:nvSpPr>
          <p:cNvPr id="18" name="右大括号 17"/>
          <p:cNvSpPr/>
          <p:nvPr/>
        </p:nvSpPr>
        <p:spPr>
          <a:xfrm>
            <a:off x="10113818" y="5108265"/>
            <a:ext cx="535709" cy="745256"/>
          </a:xfrm>
          <a:prstGeom prst="rightBrace">
            <a:avLst/>
          </a:prstGeom>
          <a:noFill/>
          <a:ln w="571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右箭头 18"/>
          <p:cNvSpPr/>
          <p:nvPr/>
        </p:nvSpPr>
        <p:spPr>
          <a:xfrm>
            <a:off x="10413342" y="2920410"/>
            <a:ext cx="559459" cy="345304"/>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10129731" y="4248427"/>
            <a:ext cx="491839" cy="334681"/>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88774" y="4591470"/>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2" name="左大括号 21"/>
          <p:cNvSpPr/>
          <p:nvPr/>
        </p:nvSpPr>
        <p:spPr>
          <a:xfrm>
            <a:off x="2523428" y="4361999"/>
            <a:ext cx="297704" cy="746266"/>
          </a:xfrm>
          <a:prstGeom prst="leftBrace">
            <a:avLst>
              <a:gd name="adj1" fmla="val 8333"/>
              <a:gd name="adj2" fmla="val 48763"/>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文本框 22"/>
          <p:cNvSpPr txBox="1"/>
          <p:nvPr/>
        </p:nvSpPr>
        <p:spPr>
          <a:xfrm>
            <a:off x="2683656" y="6350271"/>
            <a:ext cx="7579013"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Illustrate a vivid scene by rhetorical devices.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矩形 3"/>
          <p:cNvSpPr/>
          <p:nvPr/>
        </p:nvSpPr>
        <p:spPr>
          <a:xfrm>
            <a:off x="4837940" y="378810"/>
            <a:ext cx="4126451" cy="523220"/>
          </a:xfrm>
          <a:prstGeom prst="rect">
            <a:avLst/>
          </a:prstGeom>
        </p:spPr>
        <p:txBody>
          <a:bodyPr wrap="none">
            <a:spAutoFit/>
          </a:bodyPr>
          <a:lstStyle/>
          <a:p>
            <a:r>
              <a:rPr lang="en-US" altLang="zh-CN" sz="2800" b="1" dirty="0" smtClean="0">
                <a:solidFill>
                  <a:srgbClr val="0070C0"/>
                </a:solidFill>
                <a:cs typeface="Times New Roman" panose="02020603050405020304" pitchFamily="18" charset="0"/>
              </a:rPr>
              <a:t>Chapter6 </a:t>
            </a:r>
            <a:r>
              <a:rPr lang="en-US" altLang="zh-CN" sz="2800" b="1" dirty="0">
                <a:solidFill>
                  <a:srgbClr val="0070C0"/>
                </a:solidFill>
                <a:cs typeface="Times New Roman" panose="02020603050405020304" pitchFamily="18" charset="0"/>
              </a:rPr>
              <a:t>The old mine</a:t>
            </a:r>
            <a:endParaRPr lang="en-US" altLang="zh-CN" sz="2800" b="1" dirty="0">
              <a:solidFill>
                <a:srgbClr val="0070C0"/>
              </a:solidFill>
              <a:cs typeface="Times New Roman" panose="02020603050405020304" pitchFamily="18" charset="0"/>
            </a:endParaRPr>
          </a:p>
        </p:txBody>
      </p:sp>
      <p:sp>
        <p:nvSpPr>
          <p:cNvPr id="5" name="圆角矩形 4"/>
          <p:cNvSpPr/>
          <p:nvPr/>
        </p:nvSpPr>
        <p:spPr>
          <a:xfrm>
            <a:off x="1745674" y="337899"/>
            <a:ext cx="2676630"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Falling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6" name="矩形 5"/>
          <p:cNvSpPr/>
          <p:nvPr/>
        </p:nvSpPr>
        <p:spPr>
          <a:xfrm>
            <a:off x="2369127" y="1203236"/>
            <a:ext cx="8864930" cy="4324261"/>
          </a:xfrm>
          <a:prstGeom prst="rect">
            <a:avLst/>
          </a:prstGeom>
        </p:spPr>
        <p:txBody>
          <a:bodyPr wrap="square">
            <a:spAutoFit/>
          </a:bodyPr>
          <a:lstStyle/>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Why did Stevie get into the </a:t>
            </a:r>
            <a:r>
              <a:rPr lang="en-US" altLang="zh-CN" sz="2800" kern="100" smtClean="0">
                <a:latin typeface="Times New Roman" panose="02020603050405020304" pitchFamily="18" charset="0"/>
                <a:ea typeface="宋体" panose="02010600030101010101" pitchFamily="2" charset="-122"/>
                <a:cs typeface="Times New Roman" panose="02020603050405020304" pitchFamily="18" charset="0"/>
              </a:rPr>
              <a:t>old </a:t>
            </a:r>
            <a:r>
              <a:rPr lang="en-US" altLang="zh-CN" sz="2800" kern="100" smtClean="0">
                <a:latin typeface="Times New Roman" panose="02020603050405020304" pitchFamily="18" charset="0"/>
                <a:ea typeface="宋体" panose="02010600030101010101" pitchFamily="2" charset="-122"/>
                <a:cs typeface="Times New Roman" panose="02020603050405020304" pitchFamily="18" charset="0"/>
              </a:rPr>
              <a:t>mine?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Was it a safe place?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How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Black Dan save Stevie</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000"/>
              </a:lnSpc>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a:p>
            <a:pPr marL="342900" indent="-342900" algn="just">
              <a:lnSpc>
                <a:spcPts val="3000"/>
              </a:lnSpc>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happened to the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ghost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dogs at last?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文本框 2"/>
          <p:cNvSpPr txBox="1"/>
          <p:nvPr/>
        </p:nvSpPr>
        <p:spPr>
          <a:xfrm>
            <a:off x="2672357" y="1586018"/>
            <a:ext cx="9077038" cy="1569660"/>
          </a:xfrm>
          <a:prstGeom prst="rect">
            <a:avLst/>
          </a:prstGeom>
          <a:noFill/>
        </p:spPr>
        <p:txBody>
          <a:bodyPr wrap="square" rtlCol="0">
            <a:spAutoFit/>
          </a:bodyPr>
          <a:lstStyle/>
          <a:p>
            <a:r>
              <a:rPr lang="en-US" altLang="zh-CN" sz="2400" dirty="0" smtClean="0"/>
              <a:t>Then, </a:t>
            </a:r>
            <a:r>
              <a:rPr lang="en-US" altLang="zh-CN" sz="2400" dirty="0" smtClean="0">
                <a:solidFill>
                  <a:srgbClr val="FF0000"/>
                </a:solidFill>
              </a:rPr>
              <a:t>clang</a:t>
            </a:r>
            <a:r>
              <a:rPr lang="en-US" altLang="zh-CN" sz="2400" dirty="0" smtClean="0"/>
              <a:t>, I </a:t>
            </a:r>
            <a:r>
              <a:rPr lang="en-US" altLang="zh-CN" sz="2400" dirty="0" smtClean="0">
                <a:solidFill>
                  <a:srgbClr val="FF0000"/>
                </a:solidFill>
              </a:rPr>
              <a:t>crashed</a:t>
            </a:r>
            <a:r>
              <a:rPr lang="en-US" altLang="zh-CN" sz="2400" dirty="0" smtClean="0"/>
              <a:t> into an iron grill. “Get in!” my brain screamed at me. “</a:t>
            </a:r>
            <a:r>
              <a:rPr lang="en-US" altLang="zh-CN" sz="2400" dirty="0" smtClean="0">
                <a:solidFill>
                  <a:srgbClr val="C00000"/>
                </a:solidFill>
              </a:rPr>
              <a:t>Hide</a:t>
            </a:r>
            <a:r>
              <a:rPr lang="en-US" altLang="zh-CN" sz="2400" dirty="0" smtClean="0"/>
              <a:t>! </a:t>
            </a:r>
            <a:r>
              <a:rPr lang="en-US" altLang="zh-CN" sz="2400" dirty="0" smtClean="0">
                <a:solidFill>
                  <a:srgbClr val="C00000"/>
                </a:solidFill>
              </a:rPr>
              <a:t>Hide</a:t>
            </a:r>
            <a:r>
              <a:rPr lang="en-US" altLang="zh-CN" sz="2400" dirty="0" smtClean="0"/>
              <a:t>! Get inside!”</a:t>
            </a:r>
            <a:endParaRPr lang="en-US" altLang="zh-CN" sz="2400" dirty="0" smtClean="0"/>
          </a:p>
          <a:p>
            <a:r>
              <a:rPr lang="en-US" altLang="zh-CN" sz="2400" dirty="0" smtClean="0"/>
              <a:t>But Dad once told him it was a death-trap, for there were many shafts.</a:t>
            </a:r>
            <a:endParaRPr lang="zh-CN" altLang="en-US" sz="2400" dirty="0"/>
          </a:p>
        </p:txBody>
      </p:sp>
      <p:sp>
        <p:nvSpPr>
          <p:cNvPr id="7" name="文本框 6"/>
          <p:cNvSpPr txBox="1"/>
          <p:nvPr/>
        </p:nvSpPr>
        <p:spPr>
          <a:xfrm>
            <a:off x="818991" y="1945493"/>
            <a:ext cx="1853366"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repetition</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392540" y="1565571"/>
            <a:ext cx="240303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2672357" y="3601438"/>
            <a:ext cx="7041767" cy="1154162"/>
          </a:xfrm>
          <a:prstGeom prst="rect">
            <a:avLst/>
          </a:prstGeom>
          <a:noFill/>
          <a:ln>
            <a:solidFill>
              <a:schemeClr val="tx1"/>
            </a:solidFill>
            <a:prstDash val="dash"/>
          </a:ln>
        </p:spPr>
        <p:txBody>
          <a:bodyPr wrap="square" rtlCol="0">
            <a:spAutoFit/>
          </a:bodyPr>
          <a:lstStyle/>
          <a:p>
            <a:r>
              <a:rPr lang="en-US" altLang="zh-CN" sz="2300" dirty="0" smtClean="0"/>
              <a:t>He dragged Stevie back, stopping him from falling down the shaft. Also, Dan stood by his side, barking to the ghost dogs, scaring them off.  </a:t>
            </a:r>
            <a:endParaRPr lang="zh-CN" altLang="en-US" sz="2300" dirty="0"/>
          </a:p>
        </p:txBody>
      </p:sp>
      <p:sp>
        <p:nvSpPr>
          <p:cNvPr id="10" name="文本框 9"/>
          <p:cNvSpPr txBox="1"/>
          <p:nvPr/>
        </p:nvSpPr>
        <p:spPr>
          <a:xfrm>
            <a:off x="2672357" y="5442857"/>
            <a:ext cx="9466217" cy="754053"/>
          </a:xfrm>
          <a:prstGeom prst="rect">
            <a:avLst/>
          </a:prstGeom>
          <a:noFill/>
        </p:spPr>
        <p:txBody>
          <a:bodyPr wrap="square" rtlCol="0">
            <a:spAutoFit/>
          </a:bodyPr>
          <a:lstStyle/>
          <a:p>
            <a:r>
              <a:rPr lang="en-US" altLang="zh-CN" sz="2150" dirty="0" smtClean="0"/>
              <a:t>They sort of </a:t>
            </a:r>
            <a:r>
              <a:rPr lang="en-US" altLang="zh-CN" sz="2150" dirty="0" err="1" smtClean="0"/>
              <a:t>shrivelled</a:t>
            </a:r>
            <a:r>
              <a:rPr lang="en-US" altLang="zh-CN" sz="2150" dirty="0" smtClean="0"/>
              <a:t> away. Their burning eyes shrunk to </a:t>
            </a:r>
            <a:r>
              <a:rPr lang="en-US" altLang="zh-CN" sz="2150" dirty="0" smtClean="0">
                <a:solidFill>
                  <a:srgbClr val="FF0000"/>
                </a:solidFill>
              </a:rPr>
              <a:t>red pinpricks</a:t>
            </a:r>
            <a:r>
              <a:rPr lang="en-US" altLang="zh-CN" sz="2150" dirty="0" smtClean="0"/>
              <a:t>. Then they just vanished, </a:t>
            </a:r>
            <a:r>
              <a:rPr lang="en-US" altLang="zh-CN" sz="2150" dirty="0" smtClean="0">
                <a:solidFill>
                  <a:srgbClr val="FF0000"/>
                </a:solidFill>
              </a:rPr>
              <a:t>like </a:t>
            </a:r>
            <a:r>
              <a:rPr lang="en-US" altLang="zh-CN" sz="2150" dirty="0" smtClean="0"/>
              <a:t>genies sucked back into a bottle. </a:t>
            </a:r>
            <a:endParaRPr lang="zh-CN" altLang="en-US" sz="2150" dirty="0"/>
          </a:p>
        </p:txBody>
      </p:sp>
      <p:sp>
        <p:nvSpPr>
          <p:cNvPr id="11" name="文本框 10"/>
          <p:cNvSpPr txBox="1"/>
          <p:nvPr/>
        </p:nvSpPr>
        <p:spPr>
          <a:xfrm>
            <a:off x="970132" y="5385150"/>
            <a:ext cx="1767313" cy="861774"/>
          </a:xfrm>
          <a:prstGeom prst="rect">
            <a:avLst/>
          </a:prstGeom>
          <a:noFill/>
        </p:spPr>
        <p:txBody>
          <a:bodyPr wrap="square" rtlCol="0">
            <a:spAutoFit/>
          </a:bodyPr>
          <a:lstStyle/>
          <a:p>
            <a:pPr>
              <a:lnSpc>
                <a:spcPts val="3000"/>
              </a:lnSpc>
            </a:pPr>
            <a:r>
              <a:rPr lang="en-US" altLang="zh-CN" sz="2800" b="1" dirty="0" smtClean="0">
                <a:solidFill>
                  <a:srgbClr val="FF0000"/>
                </a:solidFill>
                <a:latin typeface="Times New Roman" panose="02020603050405020304" pitchFamily="18" charset="0"/>
                <a:cs typeface="Times New Roman" panose="02020603050405020304" pitchFamily="18" charset="0"/>
              </a:rPr>
              <a:t>metaphor</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pPr>
              <a:lnSpc>
                <a:spcPts val="3000"/>
              </a:lnSpc>
            </a:pPr>
            <a:r>
              <a:rPr lang="en-US" altLang="zh-CN" sz="2800" b="1" dirty="0" smtClean="0">
                <a:solidFill>
                  <a:srgbClr val="FF0000"/>
                </a:solidFill>
                <a:latin typeface="Times New Roman" panose="02020603050405020304" pitchFamily="18" charset="0"/>
                <a:cs typeface="Times New Roman" panose="02020603050405020304" pitchFamily="18" charset="0"/>
              </a:rPr>
              <a:t>  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0302898" y="3516798"/>
            <a:ext cx="1784599" cy="1323439"/>
          </a:xfrm>
          <a:prstGeom prst="rect">
            <a:avLst/>
          </a:prstGeom>
          <a:noFill/>
          <a:ln>
            <a:solidFill>
              <a:schemeClr val="tx1"/>
            </a:solidFill>
            <a:prstDash val="dash"/>
          </a:ln>
        </p:spPr>
        <p:txBody>
          <a:bodyPr wrap="square" rtlCol="0">
            <a:spAutoFit/>
          </a:bodyPr>
          <a:lstStyle/>
          <a:p>
            <a:r>
              <a:rPr lang="en-US" altLang="zh-CN" sz="2600" b="1" dirty="0" smtClean="0">
                <a:solidFill>
                  <a:srgbClr val="0070C0"/>
                </a:solidFill>
                <a:latin typeface="Times New Roman" panose="02020603050405020304" pitchFamily="18" charset="0"/>
                <a:cs typeface="Times New Roman" panose="02020603050405020304" pitchFamily="18" charset="0"/>
              </a:rPr>
              <a:t>Black Dan: </a:t>
            </a:r>
            <a:endParaRPr lang="en-US" altLang="zh-CN" sz="2600" b="1" dirty="0" smtClean="0">
              <a:solidFill>
                <a:srgbClr val="0070C0"/>
              </a:solidFill>
              <a:latin typeface="Times New Roman" panose="02020603050405020304" pitchFamily="18" charset="0"/>
              <a:cs typeface="Times New Roman" panose="02020603050405020304" pitchFamily="18" charset="0"/>
            </a:endParaRPr>
          </a:p>
          <a:p>
            <a:r>
              <a:rPr lang="en-US" altLang="zh-CN" sz="2600" b="1" dirty="0" smtClean="0">
                <a:solidFill>
                  <a:srgbClr val="0070C0"/>
                </a:solidFill>
                <a:latin typeface="Times New Roman" panose="02020603050405020304" pitchFamily="18" charset="0"/>
                <a:cs typeface="Times New Roman" panose="02020603050405020304" pitchFamily="18" charset="0"/>
              </a:rPr>
              <a:t>faithful, brave</a:t>
            </a:r>
            <a:endParaRPr lang="zh-CN" altLang="en-US" sz="2600" b="1" dirty="0">
              <a:solidFill>
                <a:srgbClr val="0070C0"/>
              </a:solidFill>
              <a:latin typeface="Times New Roman" panose="02020603050405020304" pitchFamily="18" charset="0"/>
              <a:cs typeface="Times New Roman" panose="02020603050405020304" pitchFamily="18" charset="0"/>
            </a:endParaRPr>
          </a:p>
        </p:txBody>
      </p:sp>
      <p:sp>
        <p:nvSpPr>
          <p:cNvPr id="13" name="右箭头 12"/>
          <p:cNvSpPr/>
          <p:nvPr/>
        </p:nvSpPr>
        <p:spPr>
          <a:xfrm>
            <a:off x="9731809" y="3989173"/>
            <a:ext cx="571089" cy="37869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855829" y="6254617"/>
            <a:ext cx="7907965"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Illustrate a vivid scene by rhetorical devices.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P spid="11"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60705" y="3979817"/>
            <a:ext cx="2380258" cy="2871926"/>
          </a:xfrm>
          <a:prstGeom prst="rect">
            <a:avLst/>
          </a:prstGeom>
        </p:spPr>
      </p:pic>
      <p:sp>
        <p:nvSpPr>
          <p:cNvPr id="4" name="矩形 3"/>
          <p:cNvSpPr/>
          <p:nvPr/>
        </p:nvSpPr>
        <p:spPr>
          <a:xfrm>
            <a:off x="4422304" y="424280"/>
            <a:ext cx="3918060" cy="523220"/>
          </a:xfrm>
          <a:prstGeom prst="rect">
            <a:avLst/>
          </a:prstGeom>
        </p:spPr>
        <p:txBody>
          <a:bodyPr wrap="none">
            <a:spAutoFit/>
          </a:bodyPr>
          <a:lstStyle/>
          <a:p>
            <a:r>
              <a:rPr lang="en-US" altLang="zh-CN" sz="2800" b="1" dirty="0" smtClean="0">
                <a:solidFill>
                  <a:srgbClr val="0070C0"/>
                </a:solidFill>
                <a:cs typeface="Times New Roman" panose="02020603050405020304" pitchFamily="18" charset="0"/>
              </a:rPr>
              <a:t>Chapter7 </a:t>
            </a:r>
            <a:r>
              <a:rPr lang="en-US" altLang="zh-CN" sz="2800" b="1" dirty="0">
                <a:solidFill>
                  <a:srgbClr val="0070C0"/>
                </a:solidFill>
                <a:cs typeface="Times New Roman" panose="02020603050405020304" pitchFamily="18" charset="0"/>
              </a:rPr>
              <a:t>In the forest</a:t>
            </a:r>
            <a:endParaRPr lang="en-US" altLang="zh-CN" sz="2800" b="1" dirty="0">
              <a:solidFill>
                <a:srgbClr val="0070C0"/>
              </a:solidFill>
              <a:cs typeface="Times New Roman" panose="02020603050405020304" pitchFamily="18" charset="0"/>
            </a:endParaRPr>
          </a:p>
        </p:txBody>
      </p:sp>
      <p:sp>
        <p:nvSpPr>
          <p:cNvPr id="5" name="圆角矩形 4"/>
          <p:cNvSpPr/>
          <p:nvPr/>
        </p:nvSpPr>
        <p:spPr>
          <a:xfrm>
            <a:off x="1745674" y="337899"/>
            <a:ext cx="2207490"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Resolution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7" name="矩形 6"/>
          <p:cNvSpPr/>
          <p:nvPr/>
        </p:nvSpPr>
        <p:spPr>
          <a:xfrm>
            <a:off x="2327564" y="1157054"/>
            <a:ext cx="8007928" cy="2677656"/>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Stevie do when he found Black Dan heading towards the forest?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was the forest like?</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8" name="文本框 7"/>
          <p:cNvSpPr txBox="1"/>
          <p:nvPr/>
        </p:nvSpPr>
        <p:spPr>
          <a:xfrm>
            <a:off x="2663613" y="2251483"/>
            <a:ext cx="7435272" cy="830997"/>
          </a:xfrm>
          <a:prstGeom prst="rect">
            <a:avLst/>
          </a:prstGeom>
          <a:noFill/>
        </p:spPr>
        <p:txBody>
          <a:bodyPr wrap="square" rtlCol="0">
            <a:spAutoFit/>
          </a:bodyPr>
          <a:lstStyle/>
          <a:p>
            <a:r>
              <a:rPr lang="en-US" altLang="zh-CN" sz="2400" dirty="0" smtClean="0"/>
              <a:t>He went after him, hobbling as fast as he could, </a:t>
            </a:r>
            <a:r>
              <a:rPr lang="en-US" altLang="zh-CN" sz="2400" dirty="0" smtClean="0">
                <a:solidFill>
                  <a:srgbClr val="FF0000"/>
                </a:solidFill>
              </a:rPr>
              <a:t>crashing through </a:t>
            </a:r>
            <a:r>
              <a:rPr lang="en-US" altLang="zh-CN" sz="2400" dirty="0" smtClean="0"/>
              <a:t>branches, calling his name, … </a:t>
            </a:r>
            <a:endParaRPr lang="zh-CN" altLang="en-US" sz="2400" dirty="0"/>
          </a:p>
        </p:txBody>
      </p:sp>
      <p:sp>
        <p:nvSpPr>
          <p:cNvPr id="9" name="文本框 8"/>
          <p:cNvSpPr txBox="1"/>
          <p:nvPr/>
        </p:nvSpPr>
        <p:spPr>
          <a:xfrm>
            <a:off x="300656" y="2611923"/>
            <a:ext cx="2422993" cy="523220"/>
          </a:xfrm>
          <a:prstGeom prst="rect">
            <a:avLst/>
          </a:prstGeom>
          <a:solidFill>
            <a:schemeClr val="accent5">
              <a:lumMod val="20000"/>
              <a:lumOff val="80000"/>
            </a:schemeClr>
          </a:solid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onomatopoeia</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2681131" y="3780911"/>
            <a:ext cx="7315200" cy="830997"/>
          </a:xfrm>
          <a:prstGeom prst="rect">
            <a:avLst/>
          </a:prstGeom>
          <a:noFill/>
        </p:spPr>
        <p:txBody>
          <a:bodyPr wrap="square" rtlCol="0">
            <a:spAutoFit/>
          </a:bodyPr>
          <a:lstStyle/>
          <a:p>
            <a:r>
              <a:rPr lang="en-US" altLang="zh-CN" sz="2400" dirty="0" smtClean="0"/>
              <a:t>Little birds were twittering. </a:t>
            </a:r>
            <a:r>
              <a:rPr lang="en-US" altLang="zh-CN" sz="2400" dirty="0" smtClean="0">
                <a:solidFill>
                  <a:srgbClr val="FF0000"/>
                </a:solidFill>
              </a:rPr>
              <a:t>Sunlight was dancing </a:t>
            </a:r>
            <a:r>
              <a:rPr lang="en-US" altLang="zh-CN" sz="2400" dirty="0" smtClean="0"/>
              <a:t>all around us. It felt like our forest.</a:t>
            </a:r>
            <a:endParaRPr lang="zh-CN" altLang="en-US" sz="2400" dirty="0"/>
          </a:p>
        </p:txBody>
      </p:sp>
      <p:sp>
        <p:nvSpPr>
          <p:cNvPr id="12" name="文本框 11"/>
          <p:cNvSpPr txBox="1"/>
          <p:nvPr/>
        </p:nvSpPr>
        <p:spPr>
          <a:xfrm>
            <a:off x="257376" y="3764946"/>
            <a:ext cx="2482733" cy="523220"/>
          </a:xfrm>
          <a:prstGeom prst="rect">
            <a:avLst/>
          </a:prstGeom>
          <a:solidFill>
            <a:schemeClr val="accent5">
              <a:lumMod val="20000"/>
              <a:lumOff val="80000"/>
            </a:schemeClr>
          </a:solid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personification</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10441105" y="3277795"/>
            <a:ext cx="1538421" cy="954107"/>
          </a:xfrm>
          <a:prstGeom prst="rect">
            <a:avLst/>
          </a:prstGeom>
          <a:noFill/>
          <a:ln>
            <a:solidFill>
              <a:schemeClr val="tx1"/>
            </a:solidFill>
            <a:prstDash val="dash"/>
          </a:ln>
        </p:spPr>
        <p:txBody>
          <a:bodyPr wrap="square" rtlCol="0">
            <a:spAutoFit/>
          </a:bodyPr>
          <a:lstStyle/>
          <a:p>
            <a:r>
              <a:rPr lang="en-US" altLang="zh-CN" sz="2800" b="1" dirty="0" smtClean="0">
                <a:solidFill>
                  <a:srgbClr val="002060"/>
                </a:solidFill>
                <a:latin typeface="Times New Roman" panose="02020603050405020304" pitchFamily="18" charset="0"/>
                <a:cs typeface="Times New Roman" panose="02020603050405020304" pitchFamily="18" charset="0"/>
              </a:rPr>
              <a:t>peaceful,</a:t>
            </a:r>
            <a:endParaRPr lang="en-US" altLang="zh-CN" sz="2800" b="1" dirty="0" smtClean="0">
              <a:solidFill>
                <a:srgbClr val="002060"/>
              </a:solidFill>
              <a:latin typeface="Times New Roman" panose="02020603050405020304" pitchFamily="18" charset="0"/>
              <a:cs typeface="Times New Roman" panose="02020603050405020304" pitchFamily="18" charset="0"/>
            </a:endParaRPr>
          </a:p>
          <a:p>
            <a:r>
              <a:rPr lang="en-US" altLang="zh-CN" sz="2800" b="1" dirty="0" smtClean="0">
                <a:solidFill>
                  <a:srgbClr val="002060"/>
                </a:solidFill>
                <a:latin typeface="Times New Roman" panose="02020603050405020304" pitchFamily="18" charset="0"/>
                <a:cs typeface="Times New Roman" panose="02020603050405020304" pitchFamily="18" charset="0"/>
              </a:rPr>
              <a:t>pleasant</a:t>
            </a:r>
            <a:endParaRPr lang="en-US" altLang="zh-CN" sz="2800" b="1" dirty="0" smtClean="0">
              <a:solidFill>
                <a:srgbClr val="002060"/>
              </a:solidFill>
              <a:latin typeface="Times New Roman" panose="02020603050405020304" pitchFamily="18" charset="0"/>
              <a:cs typeface="Times New Roman" panose="02020603050405020304" pitchFamily="18" charset="0"/>
            </a:endParaRPr>
          </a:p>
        </p:txBody>
      </p:sp>
      <p:sp>
        <p:nvSpPr>
          <p:cNvPr id="14" name="右箭头 13"/>
          <p:cNvSpPr/>
          <p:nvPr/>
        </p:nvSpPr>
        <p:spPr>
          <a:xfrm>
            <a:off x="9860705" y="3863508"/>
            <a:ext cx="580400" cy="31213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手杖形箭头 16"/>
          <p:cNvSpPr/>
          <p:nvPr/>
        </p:nvSpPr>
        <p:spPr>
          <a:xfrm rot="10800000">
            <a:off x="5250505" y="4260700"/>
            <a:ext cx="5420331" cy="678490"/>
          </a:xfrm>
          <a:prstGeom prst="uturnArrow">
            <a:avLst>
              <a:gd name="adj1" fmla="val 22163"/>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p:cNvSpPr txBox="1"/>
          <p:nvPr/>
        </p:nvSpPr>
        <p:spPr>
          <a:xfrm>
            <a:off x="7145793" y="4421447"/>
            <a:ext cx="2850538" cy="461665"/>
          </a:xfrm>
          <a:prstGeom prst="rect">
            <a:avLst/>
          </a:prstGeom>
          <a:noFill/>
        </p:spPr>
        <p:txBody>
          <a:bodyPr wrap="square" rtlCol="0">
            <a:spAutoFit/>
          </a:bodyPr>
          <a:lstStyle/>
          <a:p>
            <a:r>
              <a:rPr lang="en-US" altLang="zh-CN" sz="2400" b="1" dirty="0" smtClean="0">
                <a:solidFill>
                  <a:srgbClr val="0070C0"/>
                </a:solidFill>
              </a:rPr>
              <a:t>enjoy themselves</a:t>
            </a:r>
            <a:endParaRPr lang="zh-CN" altLang="en-US" sz="2400" b="1" dirty="0">
              <a:solidFill>
                <a:srgbClr val="0070C0"/>
              </a:solidFill>
            </a:endParaRPr>
          </a:p>
        </p:txBody>
      </p:sp>
      <p:sp>
        <p:nvSpPr>
          <p:cNvPr id="19" name="文本框 18"/>
          <p:cNvSpPr txBox="1"/>
          <p:nvPr/>
        </p:nvSpPr>
        <p:spPr>
          <a:xfrm>
            <a:off x="1233869" y="5757996"/>
            <a:ext cx="8626836" cy="492443"/>
          </a:xfrm>
          <a:prstGeom prst="rect">
            <a:avLst/>
          </a:prstGeom>
          <a:solidFill>
            <a:srgbClr val="FFFF00"/>
          </a:solidFill>
        </p:spPr>
        <p:txBody>
          <a:bodyPr wrap="square" rtlCol="0">
            <a:spAutoFit/>
          </a:bodyPr>
          <a:lstStyle/>
          <a:p>
            <a:r>
              <a:rPr lang="en-US" altLang="zh-CN" sz="2400" b="1" dirty="0" smtClean="0"/>
              <a:t> </a:t>
            </a:r>
            <a:r>
              <a:rPr lang="en-US" altLang="zh-CN" sz="2600" b="1" dirty="0" smtClean="0">
                <a:latin typeface="Arial" panose="020B0604020202020204" pitchFamily="34" charset="0"/>
                <a:cs typeface="Arial" panose="020B0604020202020204" pitchFamily="34" charset="0"/>
              </a:rPr>
              <a:t>Create a </a:t>
            </a:r>
            <a:r>
              <a:rPr lang="en-US" altLang="zh-CN" sz="2600" b="1" dirty="0">
                <a:latin typeface="Arial" panose="020B0604020202020204" pitchFamily="34" charset="0"/>
                <a:cs typeface="Arial" panose="020B0604020202020204" pitchFamily="34" charset="0"/>
              </a:rPr>
              <a:t>pleasant </a:t>
            </a:r>
            <a:r>
              <a:rPr lang="en-US" altLang="zh-CN" sz="2600" b="1" dirty="0" smtClean="0">
                <a:latin typeface="Arial" panose="020B0604020202020204" pitchFamily="34" charset="0"/>
                <a:cs typeface="Arial" panose="020B0604020202020204" pitchFamily="34" charset="0"/>
              </a:rPr>
              <a:t>atmosphere through surroundings.</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P spid="13" grpId="0" animBg="1"/>
      <p:bldP spid="14" grpId="0" animBg="1"/>
      <p:bldP spid="17" grpId="0" animBg="1"/>
      <p:bldP spid="18"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2315350" y="1312137"/>
            <a:ext cx="8454248" cy="2523768"/>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Why do you think Black Dan headed for the forest</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parents </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know 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happened?</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2665513" y="1818674"/>
            <a:ext cx="8750634" cy="1200329"/>
          </a:xfrm>
          <a:prstGeom prst="rect">
            <a:avLst/>
          </a:prstGeom>
          <a:noFill/>
        </p:spPr>
        <p:txBody>
          <a:bodyPr wrap="square" rtlCol="0">
            <a:spAutoFit/>
          </a:bodyPr>
          <a:lstStyle/>
          <a:p>
            <a:r>
              <a:rPr lang="en-US" altLang="zh-CN" sz="2400" dirty="0" smtClean="0"/>
              <a:t>It is likely that he wanted to check whether it was safe for Stevie. Or maybe he wondered whether the ghost dogs were still waiting for him.</a:t>
            </a:r>
            <a:endParaRPr lang="zh-CN" altLang="en-US" sz="2400" dirty="0"/>
          </a:p>
        </p:txBody>
      </p:sp>
      <p:sp>
        <p:nvSpPr>
          <p:cNvPr id="5" name="文本框 4"/>
          <p:cNvSpPr txBox="1"/>
          <p:nvPr/>
        </p:nvSpPr>
        <p:spPr>
          <a:xfrm>
            <a:off x="2665513" y="3554100"/>
            <a:ext cx="9169436" cy="461665"/>
          </a:xfrm>
          <a:prstGeom prst="rect">
            <a:avLst/>
          </a:prstGeom>
          <a:noFill/>
        </p:spPr>
        <p:txBody>
          <a:bodyPr wrap="square" rtlCol="0">
            <a:spAutoFit/>
          </a:bodyPr>
          <a:lstStyle/>
          <a:p>
            <a:r>
              <a:rPr lang="en-US" altLang="zh-CN" sz="2400" dirty="0"/>
              <a:t>P</a:t>
            </a:r>
            <a:r>
              <a:rPr lang="en-US" altLang="zh-CN" sz="2400" dirty="0" smtClean="0"/>
              <a:t>robably </a:t>
            </a:r>
            <a:r>
              <a:rPr lang="en-US" altLang="zh-CN" sz="2400" dirty="0"/>
              <a:t>they didn’t </a:t>
            </a:r>
            <a:r>
              <a:rPr lang="en-US" altLang="zh-CN" sz="2400" dirty="0" smtClean="0"/>
              <a:t>know, because Stevie never told them.</a:t>
            </a:r>
            <a:endParaRPr lang="zh-CN" altLang="en-US" sz="2400" dirty="0"/>
          </a:p>
        </p:txBody>
      </p:sp>
      <p:sp>
        <p:nvSpPr>
          <p:cNvPr id="6" name="下箭头 5"/>
          <p:cNvSpPr/>
          <p:nvPr/>
        </p:nvSpPr>
        <p:spPr>
          <a:xfrm>
            <a:off x="6003636" y="3987883"/>
            <a:ext cx="886691" cy="5808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873499" y="4550862"/>
            <a:ext cx="6033656"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Do you think the ghost dogs were real?</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455555" y="5103857"/>
            <a:ext cx="9379394" cy="1384995"/>
          </a:xfrm>
          <a:prstGeom prst="rect">
            <a:avLst/>
          </a:prstGeom>
          <a:noFill/>
          <a:ln w="6350">
            <a:solidFill>
              <a:srgbClr val="FF0000"/>
            </a:solidFill>
          </a:ln>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It doesn’t matter whether the ghost dogs were real or not. The author just wants to show us a kind boy and a faithful dog helped each other to overcome the great panic with their bravery.    </a:t>
            </a:r>
            <a:endParaRPr lang="zh-CN" altLang="en-US" sz="2800" dirty="0">
              <a:latin typeface="Times New Roman" panose="02020603050405020304" pitchFamily="18" charset="0"/>
              <a:cs typeface="Times New Roman" panose="02020603050405020304" pitchFamily="18" charset="0"/>
            </a:endParaRPr>
          </a:p>
        </p:txBody>
      </p:sp>
      <p:sp>
        <p:nvSpPr>
          <p:cNvPr id="9" name="圆角矩形 8"/>
          <p:cNvSpPr/>
          <p:nvPr/>
        </p:nvSpPr>
        <p:spPr>
          <a:xfrm>
            <a:off x="1689200" y="209033"/>
            <a:ext cx="3038762"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Theme</a:t>
            </a:r>
            <a:r>
              <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analysis</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773382" y="729823"/>
            <a:ext cx="8977745"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to create a frightening atmosphere?</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1487054" y="111987"/>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graphicFrame>
        <p:nvGraphicFramePr>
          <p:cNvPr id="6" name="表格 5"/>
          <p:cNvGraphicFramePr>
            <a:graphicFrameLocks noGrp="1"/>
          </p:cNvGraphicFramePr>
          <p:nvPr/>
        </p:nvGraphicFramePr>
        <p:xfrm>
          <a:off x="1672046" y="1288868"/>
          <a:ext cx="10466354" cy="5492773"/>
        </p:xfrm>
        <a:graphic>
          <a:graphicData uri="http://schemas.openxmlformats.org/drawingml/2006/table">
            <a:tbl>
              <a:tblPr firstRow="1" bandRow="1">
                <a:tableStyleId>{8799B23B-EC83-4686-B30A-512413B5E67A}</a:tableStyleId>
              </a:tblPr>
              <a:tblGrid>
                <a:gridCol w="1461770"/>
                <a:gridCol w="9004584"/>
              </a:tblGrid>
              <a:tr h="2720773">
                <a:tc>
                  <a:txBody>
                    <a:bodyPr/>
                    <a:lstStyle/>
                    <a:p>
                      <a:pPr algn="ctr"/>
                      <a:r>
                        <a:rPr lang="en-US" altLang="zh-CN" sz="2600" b="1" dirty="0" smtClean="0"/>
                        <a:t>Sight </a:t>
                      </a:r>
                      <a:endParaRPr lang="zh-CN" altLang="en-US" sz="2600" b="1" dirty="0"/>
                    </a:p>
                  </a:txBody>
                  <a:tcPr anchor="ctr"/>
                </a:tc>
                <a:tc>
                  <a:txBody>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a:txBody>
                  <a:tcPr/>
                </a:tc>
              </a:tr>
              <a:tr h="2772000">
                <a:tc>
                  <a:txBody>
                    <a:bodyPr/>
                    <a:lstStyle/>
                    <a:p>
                      <a:pPr algn="ctr"/>
                      <a:r>
                        <a:rPr lang="en-US" altLang="zh-CN" sz="2600" b="1" dirty="0" smtClean="0"/>
                        <a:t>Hearing</a:t>
                      </a:r>
                      <a:r>
                        <a:rPr lang="en-US" altLang="zh-CN" b="1" dirty="0" smtClean="0"/>
                        <a:t> </a:t>
                      </a:r>
                      <a:endParaRPr lang="zh-CN" altLang="en-US" b="1" dirty="0"/>
                    </a:p>
                  </a:txBody>
                  <a:tcPr anchor="ctr"/>
                </a:tc>
                <a:tc>
                  <a:txBody>
                    <a:bodyPr/>
                    <a:lstStyle/>
                    <a:p>
                      <a:endParaRPr lang="zh-CN" altLang="en-US" dirty="0"/>
                    </a:p>
                  </a:txBody>
                  <a:tcPr/>
                </a:tc>
              </a:tr>
            </a:tbl>
          </a:graphicData>
        </a:graphic>
      </p:graphicFrame>
      <p:sp>
        <p:nvSpPr>
          <p:cNvPr id="9" name="文本框 8"/>
          <p:cNvSpPr txBox="1"/>
          <p:nvPr/>
        </p:nvSpPr>
        <p:spPr>
          <a:xfrm>
            <a:off x="3162301" y="4055111"/>
            <a:ext cx="9110516"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Terrible, lonely howls like children lost in the night and crying for their mother. (simile) </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It was such a dreary/creepy, lonesome sound. Like the end of the world had come.(simile)</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Click</a:t>
            </a:r>
            <a:r>
              <a:rPr lang="en-US" altLang="zh-CN" sz="2400" dirty="0">
                <a:latin typeface="Times New Roman" panose="02020603050405020304" pitchFamily="18" charset="0"/>
                <a:cs typeface="Times New Roman" panose="02020603050405020304" pitchFamily="18" charset="0"/>
              </a:rPr>
              <a:t>, click, click. It was my teeth, chattering</a:t>
            </a: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onomatopoeia</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couldn’t hear anything. Except my own heart thudding away. And the drip, drip, drip of water on the mine walls.(onomatopoeia)</a:t>
            </a:r>
            <a:endParaRPr lang="en-US" altLang="zh-CN" sz="2400" dirty="0" smtClean="0">
              <a:latin typeface="Times New Roman" panose="02020603050405020304" pitchFamily="18" charset="0"/>
              <a:cs typeface="Times New Roman" panose="02020603050405020304" pitchFamily="18" charset="0"/>
            </a:endParaRPr>
          </a:p>
        </p:txBody>
      </p:sp>
      <p:sp>
        <p:nvSpPr>
          <p:cNvPr id="11" name="文本框 10"/>
          <p:cNvSpPr txBox="1"/>
          <p:nvPr/>
        </p:nvSpPr>
        <p:spPr>
          <a:xfrm>
            <a:off x="3162301" y="1328582"/>
            <a:ext cx="8948881" cy="2677656"/>
          </a:xfrm>
          <a:prstGeom prst="rect">
            <a:avLst/>
          </a:prstGeom>
          <a:noFill/>
        </p:spPr>
        <p:txBody>
          <a:bodyPr wrap="square" rtlCol="0">
            <a:spAutoFit/>
          </a:bodyPr>
          <a:lstStyle/>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 see red eyes and black greyhound shapes, creeping up on me.</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saw something, black at the mine entrance….There were red eyes, burning in the darkness.</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crouched there, watching their red eyes come nearer, nearer.</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I could see their slinky shapes, blacker than blackness, sliding down the tunnel towards me. </a:t>
            </a:r>
            <a:endParaRPr lang="en-US" altLang="zh-CN" sz="24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400" dirty="0" smtClean="0">
                <a:latin typeface="Times New Roman" panose="02020603050405020304" pitchFamily="18" charset="0"/>
                <a:cs typeface="Times New Roman" panose="02020603050405020304" pitchFamily="18" charset="0"/>
              </a:rPr>
              <a:t>They came rushing in – eyes blazing, teeth snapping. </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文本框 2"/>
          <p:cNvSpPr txBox="1"/>
          <p:nvPr/>
        </p:nvSpPr>
        <p:spPr>
          <a:xfrm>
            <a:off x="1616364" y="1132290"/>
            <a:ext cx="8977745"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How to create a frightening atmosphere?</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圆角矩形 3"/>
          <p:cNvSpPr/>
          <p:nvPr/>
        </p:nvSpPr>
        <p:spPr>
          <a:xfrm>
            <a:off x="1727199" y="289016"/>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graphicFrame>
        <p:nvGraphicFramePr>
          <p:cNvPr id="6" name="表格 5"/>
          <p:cNvGraphicFramePr>
            <a:graphicFrameLocks noGrp="1"/>
          </p:cNvGraphicFramePr>
          <p:nvPr/>
        </p:nvGraphicFramePr>
        <p:xfrm>
          <a:off x="1616364" y="1828800"/>
          <a:ext cx="10455564" cy="4343315"/>
        </p:xfrm>
        <a:graphic>
          <a:graphicData uri="http://schemas.openxmlformats.org/drawingml/2006/table">
            <a:tbl>
              <a:tblPr firstRow="1" bandRow="1">
                <a:tableStyleId>{8799B23B-EC83-4686-B30A-512413B5E67A}</a:tableStyleId>
              </a:tblPr>
              <a:tblGrid>
                <a:gridCol w="1967345"/>
                <a:gridCol w="8488219"/>
              </a:tblGrid>
              <a:tr h="2272145">
                <a:tc>
                  <a:txBody>
                    <a:bodyPr/>
                    <a:lstStyle/>
                    <a:p>
                      <a:pPr algn="ctr"/>
                      <a:r>
                        <a:rPr lang="en-US" altLang="zh-CN" sz="2600" b="1" dirty="0" smtClean="0"/>
                        <a:t>Feeling</a:t>
                      </a:r>
                      <a:endParaRPr lang="zh-CN" altLang="en-US" sz="2600" b="1" dirty="0"/>
                    </a:p>
                  </a:txBody>
                  <a:tcPr anchor="ctr"/>
                </a:tc>
                <a:tc>
                  <a:txBody>
                    <a:bodyPr/>
                    <a:lstStyle/>
                    <a:p>
                      <a:endParaRPr lang="zh-CN" altLang="en-US" dirty="0">
                        <a:latin typeface="Times New Roman" panose="02020603050405020304" pitchFamily="18" charset="0"/>
                        <a:cs typeface="Times New Roman" panose="02020603050405020304" pitchFamily="18" charset="0"/>
                      </a:endParaRPr>
                    </a:p>
                  </a:txBody>
                  <a:tcPr/>
                </a:tc>
              </a:tr>
              <a:tr h="2071170">
                <a:tc>
                  <a:txBody>
                    <a:bodyPr/>
                    <a:lstStyle/>
                    <a:p>
                      <a:pPr algn="ctr"/>
                      <a:r>
                        <a:rPr lang="en-US" altLang="zh-CN" sz="2200" b="1" dirty="0" smtClean="0"/>
                        <a:t>Surroundings</a:t>
                      </a:r>
                      <a:endParaRPr lang="zh-CN" altLang="en-US" sz="2200" b="1" dirty="0"/>
                    </a:p>
                  </a:txBody>
                  <a:tcPr anchor="ctr"/>
                </a:tc>
                <a:tc>
                  <a:txBody>
                    <a:bodyPr/>
                    <a:lstStyle/>
                    <a:p>
                      <a:endParaRPr lang="zh-CN" altLang="en-US" dirty="0"/>
                    </a:p>
                  </a:txBody>
                  <a:tcPr/>
                </a:tc>
              </a:tr>
            </a:tbl>
          </a:graphicData>
        </a:graphic>
      </p:graphicFrame>
      <p:sp>
        <p:nvSpPr>
          <p:cNvPr id="8" name="矩形 7"/>
          <p:cNvSpPr/>
          <p:nvPr/>
        </p:nvSpPr>
        <p:spPr>
          <a:xfrm>
            <a:off x="3715326" y="1893742"/>
            <a:ext cx="7826664" cy="2092881"/>
          </a:xfrm>
          <a:prstGeom prst="rect">
            <a:avLst/>
          </a:prstGeom>
        </p:spPr>
        <p:txBody>
          <a:bodyPr wrap="square">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a:t>
            </a:r>
            <a:r>
              <a:rPr lang="en-US" altLang="zh-CN" sz="2600" dirty="0">
                <a:latin typeface="Times New Roman" panose="02020603050405020304" pitchFamily="18" charset="0"/>
                <a:cs typeface="Times New Roman" panose="02020603050405020304" pitchFamily="18" charset="0"/>
              </a:rPr>
              <a:t>could feel the hairs on my neck doing Mexican waves</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My spine felt like one big icicle.(simile)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could feel my skin crawling.</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could feel its teeth, tagging at my jeans.</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Straight away, my stomach clenched up tight. </a:t>
            </a:r>
            <a:endParaRPr lang="zh-CN" altLang="en-US" sz="26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3715326" y="4329453"/>
            <a:ext cx="8002156" cy="1692771"/>
          </a:xfrm>
          <a:prstGeom prst="rect">
            <a:avLst/>
          </a:prstGeom>
          <a:noFill/>
        </p:spPr>
        <p:txBody>
          <a:bodyPr wrap="square" rtlCol="0">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The forest was like a dark, wild wood </a:t>
            </a:r>
            <a:r>
              <a:rPr lang="en-US" altLang="zh-CN" sz="2600" dirty="0">
                <a:latin typeface="Times New Roman" panose="02020603050405020304" pitchFamily="18" charset="0"/>
                <a:cs typeface="Times New Roman" panose="02020603050405020304" pitchFamily="18" charset="0"/>
              </a:rPr>
              <a:t>.(simile</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Crunch, crunch. That was pine needles under my </a:t>
            </a:r>
            <a:r>
              <a:rPr lang="en-US" altLang="zh-CN" sz="2600" dirty="0">
                <a:latin typeface="Times New Roman" panose="02020603050405020304" pitchFamily="18" charset="0"/>
                <a:cs typeface="Times New Roman" panose="02020603050405020304" pitchFamily="18" charset="0"/>
              </a:rPr>
              <a:t>feet.(</a:t>
            </a:r>
            <a:r>
              <a:rPr lang="en-US" altLang="zh-CN" sz="2600" dirty="0" smtClean="0">
                <a:latin typeface="Times New Roman" panose="02020603050405020304" pitchFamily="18" charset="0"/>
                <a:cs typeface="Times New Roman" panose="02020603050405020304" pitchFamily="18" charset="0"/>
              </a:rPr>
              <a:t>onomatopoeia)</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It was pitch dark inside</a:t>
            </a:r>
            <a:r>
              <a:rPr lang="en-US" altLang="zh-CN" sz="2600" dirty="0" smtClean="0">
                <a:latin typeface="Times New Roman" panose="02020603050405020304" pitchFamily="18" charset="0"/>
                <a:cs typeface="Times New Roman" panose="02020603050405020304" pitchFamily="18" charset="0"/>
              </a:rPr>
              <a:t>.   </a:t>
            </a:r>
            <a:endParaRPr lang="zh-CN" alt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625600" y="133987"/>
            <a:ext cx="3814617"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28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Language appreciation</a:t>
            </a:r>
            <a:endParaRPr lang="en-US"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文本框 4"/>
          <p:cNvSpPr txBox="1"/>
          <p:nvPr/>
        </p:nvSpPr>
        <p:spPr>
          <a:xfrm>
            <a:off x="1904272" y="1302803"/>
            <a:ext cx="10139682" cy="5293757"/>
          </a:xfrm>
          <a:prstGeom prst="rect">
            <a:avLst/>
          </a:prstGeom>
          <a:noFill/>
        </p:spPr>
        <p:txBody>
          <a:bodyPr wrap="square" rtlCol="0">
            <a:spAutoFit/>
          </a:bodyPr>
          <a:lstStyle/>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He was curled up on my rug, trembling in his sleep.</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Black Dan’s ears started twitching like mad. Suddenly, his eyes shot open. He leaped up and ran to the bedroom door. He began scratching at it, frantic to get out. He was making little yelping noises. </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grabbed him. He struggled a bit. Then shivered and whimpered in my arms.</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Black Dan trembled and huddled up close to me.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But I ran anyway, bashing into bushes, falling down, staggering to my feet, running on. </a:t>
            </a:r>
            <a:endParaRPr lang="en-US" altLang="zh-CN" sz="2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a:latin typeface="Times New Roman" panose="02020603050405020304" pitchFamily="18" charset="0"/>
                <a:cs typeface="Times New Roman" panose="02020603050405020304" pitchFamily="18" charset="0"/>
              </a:rPr>
              <a:t>Panic took over. I just ran like a hunted animal. </a:t>
            </a:r>
            <a:r>
              <a:rPr lang="en-US" altLang="zh-CN" sz="2600" dirty="0" smtClean="0">
                <a:latin typeface="Times New Roman" panose="02020603050405020304" pitchFamily="18" charset="0"/>
                <a:cs typeface="Times New Roman" panose="02020603050405020304" pitchFamily="18" charset="0"/>
              </a:rPr>
              <a:t>(simile)</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crawled the other way, scrabbling at the rocks with my hand. Then suddenly, my hands were clutching at thin air!</a:t>
            </a:r>
            <a:endParaRPr lang="en-US" altLang="zh-CN" sz="2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600" dirty="0" smtClean="0">
                <a:latin typeface="Times New Roman" panose="02020603050405020304" pitchFamily="18" charset="0"/>
                <a:cs typeface="Times New Roman" panose="02020603050405020304" pitchFamily="18" charset="0"/>
              </a:rPr>
              <a:t>I rolled into a ball like a hedgehog and covered my head with my hands.</a:t>
            </a:r>
            <a:endParaRPr lang="en-US" altLang="zh-CN" sz="2600" dirty="0" smtClean="0">
              <a:latin typeface="Times New Roman" panose="02020603050405020304" pitchFamily="18" charset="0"/>
              <a:cs typeface="Times New Roman" panose="02020603050405020304" pitchFamily="18" charset="0"/>
            </a:endParaRPr>
          </a:p>
        </p:txBody>
      </p:sp>
      <p:sp>
        <p:nvSpPr>
          <p:cNvPr id="7" name="文本框 6"/>
          <p:cNvSpPr txBox="1"/>
          <p:nvPr/>
        </p:nvSpPr>
        <p:spPr>
          <a:xfrm>
            <a:off x="1625600" y="779583"/>
            <a:ext cx="9328727" cy="523220"/>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What did Stevie and Black Dan do when feeling scared?</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717966" y="364896"/>
            <a:ext cx="22536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Practice</a:t>
            </a:r>
            <a:endParaRPr lang="en-US" altLang="zh-CN" sz="36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1926971" y="1136634"/>
            <a:ext cx="9524800" cy="1384995"/>
          </a:xfrm>
          <a:prstGeom prst="rect">
            <a:avLst/>
          </a:prstGeom>
          <a:noFill/>
        </p:spPr>
        <p:txBody>
          <a:bodyPr wrap="square" rtlCol="0">
            <a:spAutoFit/>
          </a:bodyPr>
          <a:lstStyle/>
          <a:p>
            <a:r>
              <a:rPr lang="en-US" altLang="zh-CN" sz="2800" b="1" dirty="0" smtClean="0">
                <a:solidFill>
                  <a:srgbClr val="0070C0"/>
                </a:solidFill>
                <a:latin typeface="Times New Roman" panose="02020603050405020304" pitchFamily="18" charset="0"/>
                <a:cs typeface="Times New Roman" panose="02020603050405020304" pitchFamily="18" charset="0"/>
              </a:rPr>
              <a:t>Choose </a:t>
            </a:r>
            <a:r>
              <a:rPr lang="en-US" altLang="zh-CN" sz="2800" b="1" dirty="0">
                <a:solidFill>
                  <a:srgbClr val="0070C0"/>
                </a:solidFill>
                <a:latin typeface="Times New Roman" panose="02020603050405020304" pitchFamily="18" charset="0"/>
                <a:cs typeface="Times New Roman" panose="02020603050405020304" pitchFamily="18" charset="0"/>
              </a:rPr>
              <a:t>one </a:t>
            </a:r>
            <a:r>
              <a:rPr lang="en-US" altLang="zh-CN" sz="2800" b="1" dirty="0" smtClean="0">
                <a:solidFill>
                  <a:srgbClr val="0070C0"/>
                </a:solidFill>
                <a:latin typeface="Times New Roman" panose="02020603050405020304" pitchFamily="18" charset="0"/>
                <a:cs typeface="Times New Roman" panose="02020603050405020304" pitchFamily="18" charset="0"/>
              </a:rPr>
              <a:t>of the topic</a:t>
            </a:r>
            <a:r>
              <a:rPr lang="zh-CN" altLang="en-US" sz="2800" b="1" dirty="0" smtClean="0">
                <a:solidFill>
                  <a:srgbClr val="0070C0"/>
                </a:solidFill>
                <a:latin typeface="Times New Roman" panose="02020603050405020304" pitchFamily="18" charset="0"/>
                <a:cs typeface="Times New Roman" panose="02020603050405020304" pitchFamily="18" charset="0"/>
              </a:rPr>
              <a:t> </a:t>
            </a:r>
            <a:r>
              <a:rPr lang="en-US" altLang="zh-CN" sz="2800" b="1" dirty="0" smtClean="0">
                <a:solidFill>
                  <a:srgbClr val="0070C0"/>
                </a:solidFill>
                <a:latin typeface="Times New Roman" panose="02020603050405020304" pitchFamily="18" charset="0"/>
                <a:cs typeface="Times New Roman" panose="02020603050405020304" pitchFamily="18" charset="0"/>
              </a:rPr>
              <a:t>to write a short passage to describe what you would see, hear or think and how you would feel if you were in such a situation. </a:t>
            </a:r>
            <a:endParaRPr lang="zh-CN" altLang="en-US" sz="2800" b="1" dirty="0">
              <a:solidFill>
                <a:srgbClr val="0070C0"/>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2396045" y="2688325"/>
            <a:ext cx="8168641" cy="1384995"/>
          </a:xfrm>
          <a:prstGeom prst="rect">
            <a:avLst/>
          </a:prstGeom>
          <a:noFill/>
          <a:ln>
            <a:solidFill>
              <a:srgbClr val="0070C0"/>
            </a:solidFill>
            <a:prstDash val="lgDashDotDot"/>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1. </a:t>
            </a:r>
            <a:r>
              <a:rPr lang="en-US" altLang="zh-CN" sz="2800" b="1" dirty="0">
                <a:latin typeface="Times New Roman" panose="02020603050405020304" pitchFamily="18" charset="0"/>
                <a:cs typeface="Times New Roman" panose="02020603050405020304" pitchFamily="18" charset="0"/>
              </a:rPr>
              <a:t>I</a:t>
            </a:r>
            <a:r>
              <a:rPr lang="en-US" altLang="zh-CN" sz="2800" b="1" dirty="0" smtClean="0">
                <a:latin typeface="Times New Roman" panose="02020603050405020304" pitchFamily="18" charset="0"/>
                <a:cs typeface="Times New Roman" panose="02020603050405020304" pitchFamily="18" charset="0"/>
              </a:rPr>
              <a:t>t was pitch dark one </a:t>
            </a:r>
            <a:r>
              <a:rPr lang="en-US" altLang="zh-CN" sz="2800" b="1" dirty="0">
                <a:latin typeface="Times New Roman" panose="02020603050405020304" pitchFamily="18" charset="0"/>
                <a:cs typeface="Times New Roman" panose="02020603050405020304" pitchFamily="18" charset="0"/>
              </a:rPr>
              <a:t>night </a:t>
            </a:r>
            <a:r>
              <a:rPr lang="en-US" altLang="zh-CN" sz="2800" b="1" dirty="0" smtClean="0">
                <a:latin typeface="Times New Roman" panose="02020603050405020304" pitchFamily="18" charset="0"/>
                <a:cs typeface="Times New Roman" panose="02020603050405020304" pitchFamily="18" charset="0"/>
              </a:rPr>
              <a:t>and you happened to be in a forest alone. When you were controlled by panic you saw dim light in the distance. </a:t>
            </a:r>
            <a:endParaRPr lang="zh-CN" altLang="en-US" sz="28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396045" y="4371702"/>
            <a:ext cx="8168641" cy="1384995"/>
          </a:xfrm>
          <a:prstGeom prst="rect">
            <a:avLst/>
          </a:prstGeom>
          <a:noFill/>
          <a:ln>
            <a:solidFill>
              <a:srgbClr val="0070C0"/>
            </a:solidFill>
            <a:prstDash val="lgDashDotDot"/>
          </a:ln>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2. One afternoon, you stayed home alone. There was a sudden power failure when a rainstorm came. You felt so scared that you didn’t know what to do. </a:t>
            </a:r>
            <a:endParaRPr lang="zh-CN" alt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2" name="圆角矩形 1"/>
          <p:cNvSpPr/>
          <p:nvPr/>
        </p:nvSpPr>
        <p:spPr>
          <a:xfrm>
            <a:off x="1717966" y="364896"/>
            <a:ext cx="40824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One possible version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3" name="文本框 2"/>
          <p:cNvSpPr txBox="1"/>
          <p:nvPr/>
        </p:nvSpPr>
        <p:spPr>
          <a:xfrm>
            <a:off x="1717966" y="1096947"/>
            <a:ext cx="10178470" cy="892552"/>
          </a:xfrm>
          <a:prstGeom prst="rect">
            <a:avLst/>
          </a:prstGeom>
          <a:noFill/>
          <a:ln>
            <a:solidFill>
              <a:srgbClr val="0070C0"/>
            </a:solidFill>
            <a:prstDash val="lgDashDotDot"/>
          </a:ln>
        </p:spPr>
        <p:txBody>
          <a:bodyPr wrap="square" rtlCol="0">
            <a:spAutoFit/>
          </a:bodyPr>
          <a:lstStyle/>
          <a:p>
            <a:r>
              <a:rPr lang="en-US" altLang="zh-CN" sz="2600" b="1" dirty="0">
                <a:latin typeface="Times New Roman" panose="02020603050405020304" pitchFamily="18" charset="0"/>
                <a:cs typeface="Times New Roman" panose="02020603050405020304" pitchFamily="18" charset="0"/>
              </a:rPr>
              <a:t>1. It was pitch dark one night and you happened to be in a forest alone. When you were controlled by panic you saw dim light in the distance. </a:t>
            </a:r>
            <a:endParaRPr lang="en-US" altLang="zh-CN" sz="2600" b="1" dirty="0">
              <a:latin typeface="Times New Roman" panose="02020603050405020304" pitchFamily="18" charset="0"/>
              <a:cs typeface="Times New Roman" panose="02020603050405020304" pitchFamily="18" charset="0"/>
            </a:endParaRPr>
          </a:p>
        </p:txBody>
      </p:sp>
      <p:sp>
        <p:nvSpPr>
          <p:cNvPr id="5" name="圆角矩形 4"/>
          <p:cNvSpPr/>
          <p:nvPr/>
        </p:nvSpPr>
        <p:spPr>
          <a:xfrm>
            <a:off x="2026062" y="2207491"/>
            <a:ext cx="9630230" cy="437711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244370" y="2410889"/>
            <a:ext cx="9144066" cy="3970318"/>
          </a:xfrm>
          <a:prstGeom prst="rect">
            <a:avLst/>
          </a:prstGeom>
          <a:noFill/>
        </p:spPr>
        <p:txBody>
          <a:bodyPr wrap="square" rtlCol="0">
            <a:spAutoFit/>
          </a:bodyPr>
          <a:lstStyle/>
          <a:p>
            <a:pPr algn="just"/>
            <a:r>
              <a:rPr lang="en-US" altLang="zh-CN" sz="2800" dirty="0" smtClean="0">
                <a:latin typeface="Times New Roman" panose="02020603050405020304" pitchFamily="18" charset="0"/>
                <a:cs typeface="Times New Roman" panose="02020603050405020304" pitchFamily="18" charset="0"/>
              </a:rPr>
              <a:t>It was pitch dark in the forest. Hearing the weird noises, I felt my skin crawling. The wind howled around trees, like children lost in the night and crying for their mother. Click, click, click. It was  my teeth, chattering. Suddenly, I saw a beam of light glowing in the distance. I went rushing towards it. Then I jammed on the brakes. My spine felt like a big icicle when I figured out what it was. Without thinking, I ran like a hunted animal</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bashing </a:t>
            </a:r>
            <a:r>
              <a:rPr lang="en-US" altLang="zh-CN" sz="2800" dirty="0">
                <a:latin typeface="Times New Roman" panose="02020603050405020304" pitchFamily="18" charset="0"/>
                <a:cs typeface="Times New Roman" panose="02020603050405020304" pitchFamily="18" charset="0"/>
              </a:rPr>
              <a:t>into bushes, falling down, staggering to my </a:t>
            </a:r>
            <a:r>
              <a:rPr lang="en-US" altLang="zh-CN" sz="2800" dirty="0" smtClean="0">
                <a:latin typeface="Times New Roman" panose="02020603050405020304" pitchFamily="18" charset="0"/>
                <a:cs typeface="Times New Roman" panose="02020603050405020304" pitchFamily="18" charset="0"/>
              </a:rPr>
              <a:t>feet and running </a:t>
            </a:r>
            <a:r>
              <a:rPr lang="en-US" altLang="zh-CN" sz="2800" dirty="0">
                <a:latin typeface="Times New Roman" panose="02020603050405020304" pitchFamily="18" charset="0"/>
                <a:cs typeface="Times New Roman" panose="02020603050405020304" pitchFamily="18" charset="0"/>
              </a:rPr>
              <a:t>on. </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3" name="圆角矩形 2"/>
          <p:cNvSpPr/>
          <p:nvPr/>
        </p:nvSpPr>
        <p:spPr>
          <a:xfrm>
            <a:off x="1717966" y="364896"/>
            <a:ext cx="4082470"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One possible version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4" name="文本框 3"/>
          <p:cNvSpPr txBox="1"/>
          <p:nvPr/>
        </p:nvSpPr>
        <p:spPr>
          <a:xfrm>
            <a:off x="1717966" y="1138974"/>
            <a:ext cx="10267010" cy="830997"/>
          </a:xfrm>
          <a:prstGeom prst="rect">
            <a:avLst/>
          </a:prstGeom>
          <a:noFill/>
          <a:ln>
            <a:solidFill>
              <a:srgbClr val="0070C0"/>
            </a:solidFill>
            <a:prstDash val="lgDashDotDot"/>
          </a:ln>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2. One afternoon, you stayed home alone. There was a sudden power failure when a rainstorm came. You felt so scared that you didn’t know what to do. </a:t>
            </a:r>
            <a:endParaRPr lang="zh-CN" altLang="en-US" sz="2400" b="1" dirty="0">
              <a:latin typeface="Times New Roman" panose="02020603050405020304" pitchFamily="18" charset="0"/>
              <a:cs typeface="Times New Roman" panose="02020603050405020304" pitchFamily="18" charset="0"/>
            </a:endParaRPr>
          </a:p>
        </p:txBody>
      </p:sp>
      <p:sp>
        <p:nvSpPr>
          <p:cNvPr id="5" name="圆角矩形 4"/>
          <p:cNvSpPr/>
          <p:nvPr/>
        </p:nvSpPr>
        <p:spPr>
          <a:xfrm>
            <a:off x="2096654" y="2191976"/>
            <a:ext cx="9559637" cy="425796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431870" y="2263964"/>
            <a:ext cx="8839202" cy="3970318"/>
          </a:xfrm>
          <a:prstGeom prst="rect">
            <a:avLst/>
          </a:prstGeom>
          <a:noFill/>
        </p:spPr>
        <p:txBody>
          <a:bodyPr wrap="square" rtlCol="0">
            <a:spAutoFit/>
          </a:bodyPr>
          <a:lstStyle/>
          <a:p>
            <a:pPr algn="just"/>
            <a:r>
              <a:rPr lang="en-US" altLang="zh-CN" sz="2800" dirty="0" smtClean="0">
                <a:latin typeface="Times New Roman" panose="02020603050405020304" pitchFamily="18" charset="0"/>
                <a:cs typeface="Times New Roman" panose="02020603050405020304" pitchFamily="18" charset="0"/>
              </a:rPr>
              <a:t>There was a sudden power failure. I parted my bedroom curtains a tiny crack. It was darker than darkness outside. The lightning was flashing in the sky while the thunder was roaring, which made me feel sick and shivery. I yanked the curtains shut, curled up on the bed. However, it couldn’t prevent panic creeping into my bones. Straight away, my stomach clenched up tight. My brain was like a scribble. Before I could think straight, the door was pushed open. Seeing Mom coming back, I sobbed with relief.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6630" y="1442720"/>
            <a:ext cx="7996713" cy="1938992"/>
          </a:xfrm>
          <a:prstGeom prst="rect">
            <a:avLst/>
          </a:prstGeom>
          <a:noFill/>
        </p:spPr>
        <p:txBody>
          <a:bodyPr wrap="square" rtlCol="0">
            <a:spAutoFit/>
          </a:bodyPr>
          <a:lstStyle/>
          <a:p>
            <a:r>
              <a:rPr lang="en-US" altLang="zh-CN" sz="12000" b="1" dirty="0" smtClean="0">
                <a:solidFill>
                  <a:srgbClr val="0070C0"/>
                </a:solidFill>
                <a:latin typeface="Permanent Marker" panose="02000000000000000000" pitchFamily="2" charset="0"/>
                <a:ea typeface="Permanent Marker" panose="02000000000000000000" pitchFamily="2" charset="0"/>
              </a:rPr>
              <a:t>Black Dan</a:t>
            </a:r>
            <a:endParaRPr lang="zh-CN" altLang="en-US" sz="12000" b="1" dirty="0">
              <a:solidFill>
                <a:srgbClr val="0070C0"/>
              </a:solidFill>
              <a:latin typeface="Permanent Marker" panose="02000000000000000000" pitchFamily="2" charset="0"/>
              <a:ea typeface="Permanent Marker" panose="02000000000000000000" pitchFamily="2" charset="0"/>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1030" y="3560445"/>
            <a:ext cx="3874770" cy="297942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81468" y="2198330"/>
            <a:ext cx="7750628" cy="2031325"/>
          </a:xfrm>
          <a:prstGeom prst="rect">
            <a:avLst/>
          </a:prstGeom>
          <a:noFill/>
        </p:spPr>
        <p:txBody>
          <a:bodyPr wrap="square" rtlCol="0">
            <a:spAutoFit/>
          </a:bodyPr>
          <a:lstStyle/>
          <a:p>
            <a:r>
              <a:rPr lang="en-US" altLang="zh-CN" sz="12600" b="1" dirty="0" smtClean="0">
                <a:solidFill>
                  <a:srgbClr val="0070C0"/>
                </a:solidFill>
                <a:latin typeface="华文新魏" panose="02010800040101010101" pitchFamily="2" charset="-122"/>
                <a:ea typeface="华文新魏" panose="02010800040101010101" pitchFamily="2" charset="-122"/>
              </a:rPr>
              <a:t>Thank you!</a:t>
            </a:r>
            <a:endParaRPr lang="zh-CN" altLang="en-US" sz="12600" b="1" dirty="0">
              <a:solidFill>
                <a:srgbClr val="0070C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60">
          <a:fgClr>
            <a:schemeClr val="bg2"/>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81455" y="203200"/>
            <a:ext cx="4599709" cy="6488546"/>
          </a:xfrm>
          <a:prstGeom prst="rect">
            <a:avLst/>
          </a:prstGeom>
        </p:spPr>
      </p:pic>
      <p:sp>
        <p:nvSpPr>
          <p:cNvPr id="5" name="文本框 4"/>
          <p:cNvSpPr txBox="1"/>
          <p:nvPr/>
        </p:nvSpPr>
        <p:spPr>
          <a:xfrm>
            <a:off x="1695267" y="774535"/>
            <a:ext cx="5786188" cy="954107"/>
          </a:xfrm>
          <a:prstGeom prst="rect">
            <a:avLst/>
          </a:prstGeom>
          <a:noFill/>
        </p:spPr>
        <p:txBody>
          <a:bodyPr wrap="square" rtlCol="0">
            <a:spAutoFit/>
          </a:bodyPr>
          <a:lstStyle/>
          <a:p>
            <a:r>
              <a:rPr lang="en-US" altLang="zh-CN" sz="2800" b="1" dirty="0" smtClean="0"/>
              <a:t>The writer: </a:t>
            </a:r>
            <a:endParaRPr lang="en-US" altLang="zh-CN" sz="2800" b="1" dirty="0" smtClean="0"/>
          </a:p>
          <a:p>
            <a:r>
              <a:rPr lang="en-US" altLang="zh-CN" sz="2800" b="1" dirty="0">
                <a:solidFill>
                  <a:srgbClr val="FF0000"/>
                </a:solidFill>
              </a:rPr>
              <a:t> </a:t>
            </a:r>
            <a:r>
              <a:rPr lang="en-US" altLang="zh-CN" sz="2800" b="1" dirty="0" smtClean="0">
                <a:solidFill>
                  <a:srgbClr val="FF0000"/>
                </a:solidFill>
              </a:rPr>
              <a:t>          Susan Gates (English)</a:t>
            </a:r>
            <a:endParaRPr lang="en-US" altLang="zh-CN" sz="2800" b="1" dirty="0" smtClean="0">
              <a:solidFill>
                <a:srgbClr val="FF0000"/>
              </a:solidFill>
            </a:endParaRPr>
          </a:p>
        </p:txBody>
      </p:sp>
      <p:sp>
        <p:nvSpPr>
          <p:cNvPr id="7" name="文本框 6"/>
          <p:cNvSpPr txBox="1"/>
          <p:nvPr/>
        </p:nvSpPr>
        <p:spPr>
          <a:xfrm>
            <a:off x="2660070" y="1857951"/>
            <a:ext cx="4701309" cy="4493538"/>
          </a:xfrm>
          <a:prstGeom prst="rect">
            <a:avLst/>
          </a:prstGeom>
          <a:noFill/>
        </p:spPr>
        <p:txBody>
          <a:bodyPr wrap="square" rtlCol="0">
            <a:spAutoFit/>
          </a:bodyPr>
          <a:lstStyle/>
          <a:p>
            <a:pPr algn="just"/>
            <a:r>
              <a:rPr lang="en-US" altLang="zh-CN" sz="2600" dirty="0" smtClean="0">
                <a:latin typeface="Times New Roman" panose="02020603050405020304" pitchFamily="18" charset="0"/>
                <a:cs typeface="Times New Roman" panose="02020603050405020304" pitchFamily="18" charset="0"/>
              </a:rPr>
              <a:t>Susan Gates is best known as the author of children’s books, like </a:t>
            </a:r>
            <a:r>
              <a:rPr lang="en-US" altLang="zh-CN" sz="2600" i="1" dirty="0" smtClean="0">
                <a:latin typeface="Times New Roman" panose="02020603050405020304" pitchFamily="18" charset="0"/>
                <a:cs typeface="Times New Roman" panose="02020603050405020304" pitchFamily="18" charset="0"/>
              </a:rPr>
              <a:t>Dangerous Trainers</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Waiting for Goldie</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Black Dan</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The Wolf Cupboard</a:t>
            </a:r>
            <a:r>
              <a:rPr lang="en-US" altLang="zh-CN" sz="2600" dirty="0" smtClean="0">
                <a:latin typeface="Times New Roman" panose="02020603050405020304" pitchFamily="18" charset="0"/>
                <a:cs typeface="Times New Roman" panose="02020603050405020304" pitchFamily="18" charset="0"/>
              </a:rPr>
              <a:t>,  </a:t>
            </a:r>
            <a:r>
              <a:rPr lang="en-US" altLang="zh-CN" sz="2600" i="1" dirty="0" smtClean="0">
                <a:latin typeface="Times New Roman" panose="02020603050405020304" pitchFamily="18" charset="0"/>
                <a:cs typeface="Times New Roman" panose="02020603050405020304" pitchFamily="18" charset="0"/>
              </a:rPr>
              <a:t>Viridian, etc</a:t>
            </a:r>
            <a:r>
              <a:rPr lang="en-US" altLang="zh-CN" sz="2600" dirty="0" smtClean="0">
                <a:latin typeface="Times New Roman" panose="02020603050405020304" pitchFamily="18" charset="0"/>
                <a:cs typeface="Times New Roman" panose="02020603050405020304" pitchFamily="18" charset="0"/>
              </a:rPr>
              <a:t>. She has won the Sheffield Book Award</a:t>
            </a:r>
            <a:r>
              <a:rPr lang="en-US" altLang="zh-CN" sz="26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谢菲尔德图书奖</a:t>
            </a:r>
            <a:r>
              <a:rPr lang="en-US" altLang="zh-CN" sz="2600" dirty="0" smtClean="0">
                <a:latin typeface="Times New Roman" panose="02020603050405020304" pitchFamily="18" charset="0"/>
                <a:cs typeface="Times New Roman" panose="02020603050405020304" pitchFamily="18" charset="0"/>
              </a:rPr>
              <a:t>) and been short-listed for both the Carnegie Medal(</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卡内基奖章</a:t>
            </a:r>
            <a:r>
              <a:rPr lang="en-US" altLang="zh-CN" sz="2600" dirty="0" smtClean="0">
                <a:latin typeface="Times New Roman" panose="02020603050405020304" pitchFamily="18" charset="0"/>
                <a:cs typeface="Times New Roman" panose="02020603050405020304" pitchFamily="18" charset="0"/>
              </a:rPr>
              <a:t>) and the Guardian Children’s Fiction Prize(</a:t>
            </a:r>
            <a:r>
              <a:rPr lang="zh-CN" altLang="en-US" sz="2600" dirty="0" smtClean="0">
                <a:latin typeface="宋体" panose="02010600030101010101" pitchFamily="2" charset="-122"/>
                <a:ea typeface="宋体" panose="02010600030101010101" pitchFamily="2" charset="-122"/>
                <a:cs typeface="Times New Roman" panose="02020603050405020304" pitchFamily="18" charset="0"/>
              </a:rPr>
              <a:t>卫报儿童小说奖</a:t>
            </a:r>
            <a:r>
              <a:rPr lang="en-US" altLang="zh-CN" sz="2600" dirty="0" smtClean="0">
                <a:latin typeface="Times New Roman" panose="02020603050405020304" pitchFamily="18" charset="0"/>
                <a:cs typeface="Times New Roman" panose="02020603050405020304" pitchFamily="18" charset="0"/>
              </a:rPr>
              <a:t>).</a:t>
            </a:r>
            <a:endParaRPr lang="en-US" altLang="zh-CN" sz="2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cstate="print"/>
          <a:srcRect/>
          <a:stretch>
            <a:fillRect/>
          </a:stretch>
        </p:blipFill>
        <p:spPr bwMode="auto">
          <a:xfrm>
            <a:off x="4197534" y="2638633"/>
            <a:ext cx="7733211" cy="3923803"/>
          </a:xfrm>
          <a:prstGeom prst="rect">
            <a:avLst/>
          </a:prstGeom>
          <a:noFill/>
          <a:ln w="9525">
            <a:noFill/>
            <a:miter lim="800000"/>
            <a:headEnd/>
            <a:tailEnd/>
          </a:ln>
        </p:spPr>
      </p:pic>
      <p:sp>
        <p:nvSpPr>
          <p:cNvPr id="3" name="文本框 2"/>
          <p:cNvSpPr txBox="1"/>
          <p:nvPr/>
        </p:nvSpPr>
        <p:spPr>
          <a:xfrm>
            <a:off x="1839300" y="934642"/>
            <a:ext cx="5841660" cy="2893100"/>
          </a:xfrm>
          <a:prstGeom prst="rect">
            <a:avLst/>
          </a:prstGeom>
          <a:noFill/>
          <a:ln>
            <a:noFill/>
            <a:prstDash val="lgDash"/>
          </a:ln>
        </p:spPr>
        <p:txBody>
          <a:bodyPr wrap="square" rtlCol="0">
            <a:spAutoFit/>
          </a:bodyPr>
          <a:lstStyle/>
          <a:p>
            <a:r>
              <a:rPr lang="en-US" altLang="zh-CN" sz="2600" b="1" dirty="0" smtClean="0">
                <a:solidFill>
                  <a:srgbClr val="0070C0"/>
                </a:solidFill>
                <a:latin typeface="+mj-lt"/>
                <a:cs typeface="Times New Roman" panose="02020603050405020304" pitchFamily="18" charset="0"/>
              </a:rPr>
              <a:t>Chapter1 Black Dan the Seventh</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Chapter2 Fiery eyes </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Chapter3 That dog should be dead</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Chapter4 The howling</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Chapter5 Surrounded</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Chapter6 The old mine</a:t>
            </a:r>
            <a:endParaRPr lang="en-US" altLang="zh-CN" sz="2600" b="1" dirty="0" smtClean="0">
              <a:solidFill>
                <a:srgbClr val="0070C0"/>
              </a:solidFill>
              <a:latin typeface="+mj-lt"/>
              <a:cs typeface="Times New Roman" panose="02020603050405020304" pitchFamily="18" charset="0"/>
            </a:endParaRPr>
          </a:p>
          <a:p>
            <a:r>
              <a:rPr lang="en-US" altLang="zh-CN" sz="2600" b="1" dirty="0" smtClean="0">
                <a:solidFill>
                  <a:srgbClr val="0070C0"/>
                </a:solidFill>
                <a:latin typeface="+mj-lt"/>
                <a:cs typeface="Times New Roman" panose="02020603050405020304" pitchFamily="18" charset="0"/>
              </a:rPr>
              <a:t>Chapter7 In the forest</a:t>
            </a:r>
            <a:endParaRPr lang="en-US" altLang="zh-CN" sz="2600" b="1" dirty="0" smtClean="0">
              <a:solidFill>
                <a:srgbClr val="0070C0"/>
              </a:solidFill>
              <a:latin typeface="+mj-lt"/>
              <a:cs typeface="Times New Roman" panose="02020603050405020304" pitchFamily="18" charset="0"/>
            </a:endParaRPr>
          </a:p>
        </p:txBody>
      </p:sp>
      <p:sp>
        <p:nvSpPr>
          <p:cNvPr id="4" name="文本框 3"/>
          <p:cNvSpPr txBox="1"/>
          <p:nvPr/>
        </p:nvSpPr>
        <p:spPr>
          <a:xfrm>
            <a:off x="4197534" y="5531733"/>
            <a:ext cx="1616816"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Chapter1</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210236" y="2458894"/>
            <a:ext cx="1742711"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Chapter5</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nvSpPr>
        <p:spPr>
          <a:xfrm rot="3736859">
            <a:off x="8208975" y="4379860"/>
            <a:ext cx="1635747"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Chapter6</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9712641" y="5468970"/>
            <a:ext cx="1759526"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Chapter7</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rot="18264735">
            <a:off x="5949857" y="3968252"/>
            <a:ext cx="2480665" cy="492443"/>
          </a:xfrm>
          <a:prstGeom prst="rect">
            <a:avLst/>
          </a:prstGeom>
          <a:noFill/>
        </p:spPr>
        <p:txBody>
          <a:bodyPr wrap="square" rtlCol="0">
            <a:spAutoFit/>
          </a:bodyPr>
          <a:lstStyle/>
          <a:p>
            <a:r>
              <a:rPr lang="en-US" altLang="zh-CN" sz="2600" b="1" dirty="0" smtClean="0">
                <a:solidFill>
                  <a:srgbClr val="FF0000"/>
                </a:solidFill>
                <a:latin typeface="Times New Roman" panose="02020603050405020304" pitchFamily="18" charset="0"/>
                <a:cs typeface="Times New Roman" panose="02020603050405020304" pitchFamily="18" charset="0"/>
              </a:rPr>
              <a:t>Chapter234</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7581224" y="5547932"/>
            <a:ext cx="1532709" cy="646331"/>
          </a:xfrm>
          <a:prstGeom prst="rect">
            <a:avLst/>
          </a:prstGeom>
          <a:noFill/>
        </p:spPr>
        <p:txBody>
          <a:bodyPr wrap="square" rtlCol="0">
            <a:spAutoFit/>
          </a:bodyPr>
          <a:lstStyle/>
          <a:p>
            <a:r>
              <a:rPr lang="en-US" altLang="zh-CN" sz="3600" b="1" dirty="0" smtClean="0">
                <a:latin typeface="Times New Roman" panose="02020603050405020304" pitchFamily="18" charset="0"/>
                <a:cs typeface="Times New Roman" panose="02020603050405020304" pitchFamily="18" charset="0"/>
              </a:rPr>
              <a:t>plot</a:t>
            </a:r>
            <a:endParaRPr lang="zh-CN" altLang="en-US" sz="3600" b="1" dirty="0">
              <a:latin typeface="Times New Roman" panose="02020603050405020304" pitchFamily="18" charset="0"/>
              <a:cs typeface="Times New Roman" panose="02020603050405020304" pitchFamily="18" charset="0"/>
            </a:endParaRPr>
          </a:p>
        </p:txBody>
      </p:sp>
      <p:sp>
        <p:nvSpPr>
          <p:cNvPr id="10" name="圆角矩形 9"/>
          <p:cNvSpPr/>
          <p:nvPr/>
        </p:nvSpPr>
        <p:spPr>
          <a:xfrm>
            <a:off x="1625601" y="189405"/>
            <a:ext cx="2571934" cy="6050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Plot analysis</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625601" y="189405"/>
            <a:ext cx="2142836"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Exposition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3030094" y="978462"/>
            <a:ext cx="5897768"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Chapter1 Black Dan the Seventh</a:t>
            </a:r>
            <a:endParaRPr lang="en-US" altLang="zh-CN" sz="2800" b="1" dirty="0">
              <a:solidFill>
                <a:srgbClr val="0070C0"/>
              </a:solidFill>
              <a:cs typeface="Times New Roman" panose="02020603050405020304" pitchFamily="18" charset="0"/>
            </a:endParaRPr>
          </a:p>
        </p:txBody>
      </p:sp>
      <p:sp>
        <p:nvSpPr>
          <p:cNvPr id="2" name="左大括号 1"/>
          <p:cNvSpPr/>
          <p:nvPr/>
        </p:nvSpPr>
        <p:spPr>
          <a:xfrm>
            <a:off x="8783782" y="898030"/>
            <a:ext cx="498763" cy="684083"/>
          </a:xfrm>
          <a:prstGeom prst="leftBrace">
            <a:avLst>
              <a:gd name="adj1" fmla="val 9260"/>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9245054" y="611446"/>
            <a:ext cx="2678546" cy="523220"/>
          </a:xfrm>
          <a:prstGeom prst="rect">
            <a:avLst/>
          </a:prstGeom>
          <a:noFill/>
        </p:spPr>
        <p:txBody>
          <a:bodyPr wrap="square" rtlCol="0">
            <a:spAutoFit/>
          </a:bodyPr>
          <a:lstStyle/>
          <a:p>
            <a:r>
              <a:rPr lang="en-US" altLang="zh-CN" sz="2800" b="1" dirty="0">
                <a:latin typeface="Times New Roman" panose="02020603050405020304" pitchFamily="18" charset="0"/>
                <a:cs typeface="Times New Roman" panose="02020603050405020304" pitchFamily="18" charset="0"/>
              </a:rPr>
              <a:t>m</a:t>
            </a:r>
            <a:r>
              <a:rPr lang="en-US" altLang="zh-CN" sz="2800" b="1" dirty="0" smtClean="0">
                <a:latin typeface="Times New Roman" panose="02020603050405020304" pitchFamily="18" charset="0"/>
                <a:cs typeface="Times New Roman" panose="02020603050405020304" pitchFamily="18" charset="0"/>
              </a:rPr>
              <a:t>ain characters</a:t>
            </a:r>
            <a:endParaRPr lang="zh-CN" altLang="en-US" sz="2800"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9300752" y="1296700"/>
            <a:ext cx="2244437"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setting </a:t>
            </a:r>
            <a:endParaRPr lang="zh-CN" altLang="en-US" sz="2800" b="1" dirty="0">
              <a:latin typeface="Times New Roman" panose="02020603050405020304" pitchFamily="18" charset="0"/>
              <a:cs typeface="Times New Roman" panose="02020603050405020304" pitchFamily="18" charset="0"/>
            </a:endParaRPr>
          </a:p>
        </p:txBody>
      </p:sp>
      <p:sp>
        <p:nvSpPr>
          <p:cNvPr id="8" name="任意多边形 7"/>
          <p:cNvSpPr/>
          <p:nvPr/>
        </p:nvSpPr>
        <p:spPr>
          <a:xfrm>
            <a:off x="5836418" y="1855875"/>
            <a:ext cx="2325656" cy="1300558"/>
          </a:xfrm>
          <a:custGeom>
            <a:avLst/>
            <a:gdLst>
              <a:gd name="connsiteX0" fmla="*/ 0 w 2334218"/>
              <a:gd name="connsiteY0" fmla="*/ 643902 h 1287803"/>
              <a:gd name="connsiteX1" fmla="*/ 1167109 w 2334218"/>
              <a:gd name="connsiteY1" fmla="*/ 0 h 1287803"/>
              <a:gd name="connsiteX2" fmla="*/ 2334218 w 2334218"/>
              <a:gd name="connsiteY2" fmla="*/ 643902 h 1287803"/>
              <a:gd name="connsiteX3" fmla="*/ 1167109 w 2334218"/>
              <a:gd name="connsiteY3" fmla="*/ 1287804 h 1287803"/>
              <a:gd name="connsiteX4" fmla="*/ 0 w 2334218"/>
              <a:gd name="connsiteY4" fmla="*/ 643902 h 128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218" h="1287803">
                <a:moveTo>
                  <a:pt x="0" y="643902"/>
                </a:moveTo>
                <a:cubicBezTo>
                  <a:pt x="0" y="288285"/>
                  <a:pt x="522532" y="0"/>
                  <a:pt x="1167109" y="0"/>
                </a:cubicBezTo>
                <a:cubicBezTo>
                  <a:pt x="1811686" y="0"/>
                  <a:pt x="2334218" y="288285"/>
                  <a:pt x="2334218" y="643902"/>
                </a:cubicBezTo>
                <a:cubicBezTo>
                  <a:pt x="2334218" y="999519"/>
                  <a:pt x="1811686" y="1287804"/>
                  <a:pt x="1167109" y="1287804"/>
                </a:cubicBezTo>
                <a:cubicBezTo>
                  <a:pt x="522532" y="1287804"/>
                  <a:pt x="0" y="999519"/>
                  <a:pt x="0" y="643902"/>
                </a:cubicBez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7398" tIns="224154" rIns="377398" bIns="224154"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bg1"/>
                </a:solidFill>
                <a:latin typeface="Times New Roman" panose="02020603050405020304" pitchFamily="18" charset="0"/>
                <a:cs typeface="Times New Roman" panose="02020603050405020304" pitchFamily="18" charset="0"/>
              </a:rPr>
              <a:t>In the forest</a:t>
            </a:r>
            <a:endParaRPr lang="zh-CN" sz="2800" b="1" kern="1200" dirty="0">
              <a:solidFill>
                <a:schemeClr val="bg1"/>
              </a:solidFill>
              <a:latin typeface="Times New Roman" panose="02020603050405020304" pitchFamily="18" charset="0"/>
              <a:cs typeface="Times New Roman" panose="02020603050405020304" pitchFamily="18" charset="0"/>
            </a:endParaRPr>
          </a:p>
        </p:txBody>
      </p:sp>
      <p:sp>
        <p:nvSpPr>
          <p:cNvPr id="9" name="任意多边形 8"/>
          <p:cNvSpPr/>
          <p:nvPr/>
        </p:nvSpPr>
        <p:spPr>
          <a:xfrm>
            <a:off x="8764218" y="3387628"/>
            <a:ext cx="1959200" cy="1103460"/>
          </a:xfrm>
          <a:custGeom>
            <a:avLst/>
            <a:gdLst>
              <a:gd name="connsiteX0" fmla="*/ 0 w 2368608"/>
              <a:gd name="connsiteY0" fmla="*/ 551730 h 1103460"/>
              <a:gd name="connsiteX1" fmla="*/ 1184304 w 2368608"/>
              <a:gd name="connsiteY1" fmla="*/ 0 h 1103460"/>
              <a:gd name="connsiteX2" fmla="*/ 2368608 w 2368608"/>
              <a:gd name="connsiteY2" fmla="*/ 551730 h 1103460"/>
              <a:gd name="connsiteX3" fmla="*/ 1184304 w 2368608"/>
              <a:gd name="connsiteY3" fmla="*/ 1103460 h 1103460"/>
              <a:gd name="connsiteX4" fmla="*/ 0 w 2368608"/>
              <a:gd name="connsiteY4" fmla="*/ 551730 h 110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608" h="1103460">
                <a:moveTo>
                  <a:pt x="0" y="551730"/>
                </a:moveTo>
                <a:cubicBezTo>
                  <a:pt x="0" y="247018"/>
                  <a:pt x="530231" y="0"/>
                  <a:pt x="1184304" y="0"/>
                </a:cubicBezTo>
                <a:cubicBezTo>
                  <a:pt x="1838377" y="0"/>
                  <a:pt x="2368608" y="247018"/>
                  <a:pt x="2368608" y="551730"/>
                </a:cubicBezTo>
                <a:cubicBezTo>
                  <a:pt x="2368608" y="856442"/>
                  <a:pt x="1838377" y="1103460"/>
                  <a:pt x="1184304" y="1103460"/>
                </a:cubicBezTo>
                <a:cubicBezTo>
                  <a:pt x="530231" y="1103460"/>
                  <a:pt x="0" y="856442"/>
                  <a:pt x="0" y="551730"/>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2435" tIns="197158" rIns="382435" bIns="197158"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Black Dan</a:t>
            </a:r>
            <a:endParaRPr lang="zh-CN" sz="2800" b="1" kern="1200" dirty="0">
              <a:latin typeface="Times New Roman" panose="02020603050405020304" pitchFamily="18" charset="0"/>
              <a:cs typeface="Times New Roman" panose="02020603050405020304" pitchFamily="18" charset="0"/>
            </a:endParaRPr>
          </a:p>
        </p:txBody>
      </p:sp>
      <p:sp>
        <p:nvSpPr>
          <p:cNvPr id="10" name="任意多边形 9"/>
          <p:cNvSpPr/>
          <p:nvPr/>
        </p:nvSpPr>
        <p:spPr>
          <a:xfrm>
            <a:off x="6105236" y="5164975"/>
            <a:ext cx="2179784" cy="1231226"/>
          </a:xfrm>
          <a:custGeom>
            <a:avLst/>
            <a:gdLst>
              <a:gd name="connsiteX0" fmla="*/ 0 w 2217996"/>
              <a:gd name="connsiteY0" fmla="*/ 615613 h 1231226"/>
              <a:gd name="connsiteX1" fmla="*/ 1108998 w 2217996"/>
              <a:gd name="connsiteY1" fmla="*/ 0 h 1231226"/>
              <a:gd name="connsiteX2" fmla="*/ 2217996 w 2217996"/>
              <a:gd name="connsiteY2" fmla="*/ 615613 h 1231226"/>
              <a:gd name="connsiteX3" fmla="*/ 1108998 w 2217996"/>
              <a:gd name="connsiteY3" fmla="*/ 1231226 h 1231226"/>
              <a:gd name="connsiteX4" fmla="*/ 0 w 2217996"/>
              <a:gd name="connsiteY4" fmla="*/ 615613 h 1231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996" h="1231226">
                <a:moveTo>
                  <a:pt x="0" y="615613"/>
                </a:moveTo>
                <a:cubicBezTo>
                  <a:pt x="0" y="275619"/>
                  <a:pt x="496515" y="0"/>
                  <a:pt x="1108998" y="0"/>
                </a:cubicBezTo>
                <a:cubicBezTo>
                  <a:pt x="1721481" y="0"/>
                  <a:pt x="2217996" y="275619"/>
                  <a:pt x="2217996" y="615613"/>
                </a:cubicBezTo>
                <a:cubicBezTo>
                  <a:pt x="2217996" y="955607"/>
                  <a:pt x="1721481" y="1231226"/>
                  <a:pt x="1108998" y="1231226"/>
                </a:cubicBezTo>
                <a:cubicBezTo>
                  <a:pt x="496515" y="1231226"/>
                  <a:pt x="0" y="955607"/>
                  <a:pt x="0" y="615613"/>
                </a:cubicBez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378" tIns="215869" rIns="360378" bIns="215869"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Old Billy</a:t>
            </a:r>
            <a:endParaRPr lang="zh-CN" sz="2800" b="1" kern="1200" dirty="0">
              <a:latin typeface="Times New Roman" panose="02020603050405020304" pitchFamily="18" charset="0"/>
              <a:cs typeface="Times New Roman" panose="02020603050405020304" pitchFamily="18" charset="0"/>
            </a:endParaRPr>
          </a:p>
        </p:txBody>
      </p:sp>
      <p:sp>
        <p:nvSpPr>
          <p:cNvPr id="11" name="任意多边形 10"/>
          <p:cNvSpPr/>
          <p:nvPr/>
        </p:nvSpPr>
        <p:spPr>
          <a:xfrm>
            <a:off x="3408019" y="3382553"/>
            <a:ext cx="1976782" cy="1150364"/>
          </a:xfrm>
          <a:custGeom>
            <a:avLst/>
            <a:gdLst>
              <a:gd name="connsiteX0" fmla="*/ 0 w 1971113"/>
              <a:gd name="connsiteY0" fmla="*/ 575182 h 1150364"/>
              <a:gd name="connsiteX1" fmla="*/ 985557 w 1971113"/>
              <a:gd name="connsiteY1" fmla="*/ 0 h 1150364"/>
              <a:gd name="connsiteX2" fmla="*/ 1971114 w 1971113"/>
              <a:gd name="connsiteY2" fmla="*/ 575182 h 1150364"/>
              <a:gd name="connsiteX3" fmla="*/ 985557 w 1971113"/>
              <a:gd name="connsiteY3" fmla="*/ 1150364 h 1150364"/>
              <a:gd name="connsiteX4" fmla="*/ 0 w 1971113"/>
              <a:gd name="connsiteY4" fmla="*/ 575182 h 115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113" h="1150364">
                <a:moveTo>
                  <a:pt x="0" y="575182"/>
                </a:moveTo>
                <a:cubicBezTo>
                  <a:pt x="0" y="257518"/>
                  <a:pt x="441249" y="0"/>
                  <a:pt x="985557" y="0"/>
                </a:cubicBezTo>
                <a:cubicBezTo>
                  <a:pt x="1529865" y="0"/>
                  <a:pt x="1971114" y="257518"/>
                  <a:pt x="1971114" y="575182"/>
                </a:cubicBezTo>
                <a:cubicBezTo>
                  <a:pt x="1971114" y="892846"/>
                  <a:pt x="1529865" y="1150364"/>
                  <a:pt x="985557" y="1150364"/>
                </a:cubicBezTo>
                <a:cubicBezTo>
                  <a:pt x="441249" y="1150364"/>
                  <a:pt x="0" y="892846"/>
                  <a:pt x="0" y="575182"/>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24223" tIns="204027" rIns="324223" bIns="204027" numCol="1" spcCol="1270" anchor="ctr" anchorCtr="0">
            <a:noAutofit/>
          </a:bodyPr>
          <a:lstStyle/>
          <a:p>
            <a:pPr lvl="0" algn="ctr" defTabSz="1244600" rtl="0">
              <a:lnSpc>
                <a:spcPct val="90000"/>
              </a:lnSpc>
              <a:spcBef>
                <a:spcPct val="0"/>
              </a:spcBef>
              <a:spcAft>
                <a:spcPct val="35000"/>
              </a:spcAft>
            </a:pPr>
            <a:r>
              <a:rPr lang="en-US" altLang="zh-CN" sz="2800" b="1" kern="1200" dirty="0" smtClean="0">
                <a:latin typeface="Times New Roman" panose="02020603050405020304" pitchFamily="18" charset="0"/>
                <a:cs typeface="Times New Roman" panose="02020603050405020304" pitchFamily="18" charset="0"/>
              </a:rPr>
              <a:t>Stevie</a:t>
            </a:r>
            <a:endParaRPr lang="zh-CN" sz="2800" b="1" kern="1200" dirty="0">
              <a:latin typeface="Times New Roman" panose="02020603050405020304" pitchFamily="18" charset="0"/>
              <a:cs typeface="Times New Roman" panose="02020603050405020304" pitchFamily="18" charset="0"/>
            </a:endParaRPr>
          </a:p>
        </p:txBody>
      </p:sp>
      <p:sp>
        <p:nvSpPr>
          <p:cNvPr id="13" name="任意多边形 12"/>
          <p:cNvSpPr/>
          <p:nvPr/>
        </p:nvSpPr>
        <p:spPr>
          <a:xfrm rot="12988458">
            <a:off x="8048313" y="2747978"/>
            <a:ext cx="1216738" cy="585010"/>
          </a:xfrm>
          <a:custGeom>
            <a:avLst/>
            <a:gdLst>
              <a:gd name="connsiteX0" fmla="*/ 0 w 991653"/>
              <a:gd name="connsiteY0" fmla="*/ 117002 h 585010"/>
              <a:gd name="connsiteX1" fmla="*/ 699148 w 991653"/>
              <a:gd name="connsiteY1" fmla="*/ 117002 h 585010"/>
              <a:gd name="connsiteX2" fmla="*/ 699148 w 991653"/>
              <a:gd name="connsiteY2" fmla="*/ 0 h 585010"/>
              <a:gd name="connsiteX3" fmla="*/ 991653 w 991653"/>
              <a:gd name="connsiteY3" fmla="*/ 292505 h 585010"/>
              <a:gd name="connsiteX4" fmla="*/ 699148 w 991653"/>
              <a:gd name="connsiteY4" fmla="*/ 585010 h 585010"/>
              <a:gd name="connsiteX5" fmla="*/ 699148 w 991653"/>
              <a:gd name="connsiteY5" fmla="*/ 468008 h 585010"/>
              <a:gd name="connsiteX6" fmla="*/ 0 w 991653"/>
              <a:gd name="connsiteY6" fmla="*/ 468008 h 585010"/>
              <a:gd name="connsiteX7" fmla="*/ 0 w 991653"/>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1653" h="585010">
                <a:moveTo>
                  <a:pt x="0" y="117002"/>
                </a:moveTo>
                <a:lnTo>
                  <a:pt x="699148" y="117002"/>
                </a:lnTo>
                <a:lnTo>
                  <a:pt x="699148" y="0"/>
                </a:lnTo>
                <a:lnTo>
                  <a:pt x="991653" y="292505"/>
                </a:lnTo>
                <a:lnTo>
                  <a:pt x="699148" y="585010"/>
                </a:lnTo>
                <a:lnTo>
                  <a:pt x="699148" y="468008"/>
                </a:lnTo>
                <a:lnTo>
                  <a:pt x="0" y="468008"/>
                </a:lnTo>
                <a:lnTo>
                  <a:pt x="0" y="1170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 tIns="117002" rIns="175504"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4" name="任意多边形 13"/>
          <p:cNvSpPr/>
          <p:nvPr/>
        </p:nvSpPr>
        <p:spPr>
          <a:xfrm rot="19777103" flipH="1">
            <a:off x="8101048" y="4742795"/>
            <a:ext cx="1698709" cy="585011"/>
          </a:xfrm>
          <a:custGeom>
            <a:avLst/>
            <a:gdLst>
              <a:gd name="connsiteX0" fmla="*/ 0 w 1533874"/>
              <a:gd name="connsiteY0" fmla="*/ 117002 h 585010"/>
              <a:gd name="connsiteX1" fmla="*/ 1241369 w 1533874"/>
              <a:gd name="connsiteY1" fmla="*/ 117002 h 585010"/>
              <a:gd name="connsiteX2" fmla="*/ 1241369 w 1533874"/>
              <a:gd name="connsiteY2" fmla="*/ 0 h 585010"/>
              <a:gd name="connsiteX3" fmla="*/ 1533874 w 1533874"/>
              <a:gd name="connsiteY3" fmla="*/ 292505 h 585010"/>
              <a:gd name="connsiteX4" fmla="*/ 1241369 w 1533874"/>
              <a:gd name="connsiteY4" fmla="*/ 585010 h 585010"/>
              <a:gd name="connsiteX5" fmla="*/ 1241369 w 1533874"/>
              <a:gd name="connsiteY5" fmla="*/ 468008 h 585010"/>
              <a:gd name="connsiteX6" fmla="*/ 0 w 1533874"/>
              <a:gd name="connsiteY6" fmla="*/ 468008 h 585010"/>
              <a:gd name="connsiteX7" fmla="*/ 0 w 1533874"/>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874" h="585010">
                <a:moveTo>
                  <a:pt x="1533874" y="468007"/>
                </a:moveTo>
                <a:lnTo>
                  <a:pt x="292505" y="468007"/>
                </a:lnTo>
                <a:lnTo>
                  <a:pt x="292505" y="585009"/>
                </a:lnTo>
                <a:lnTo>
                  <a:pt x="0" y="292505"/>
                </a:lnTo>
                <a:lnTo>
                  <a:pt x="292505" y="1"/>
                </a:lnTo>
                <a:lnTo>
                  <a:pt x="292505" y="117003"/>
                </a:lnTo>
                <a:lnTo>
                  <a:pt x="1533874" y="117003"/>
                </a:lnTo>
                <a:lnTo>
                  <a:pt x="1533874" y="46800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7001" rIns="175504" bIns="117003"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5" name="任意多边形 14"/>
          <p:cNvSpPr/>
          <p:nvPr/>
        </p:nvSpPr>
        <p:spPr>
          <a:xfrm rot="19601766">
            <a:off x="4763844" y="2715845"/>
            <a:ext cx="1132165" cy="585010"/>
          </a:xfrm>
          <a:custGeom>
            <a:avLst/>
            <a:gdLst>
              <a:gd name="connsiteX0" fmla="*/ 0 w 1132165"/>
              <a:gd name="connsiteY0" fmla="*/ 117002 h 585010"/>
              <a:gd name="connsiteX1" fmla="*/ 839660 w 1132165"/>
              <a:gd name="connsiteY1" fmla="*/ 117002 h 585010"/>
              <a:gd name="connsiteX2" fmla="*/ 839660 w 1132165"/>
              <a:gd name="connsiteY2" fmla="*/ 0 h 585010"/>
              <a:gd name="connsiteX3" fmla="*/ 1132165 w 1132165"/>
              <a:gd name="connsiteY3" fmla="*/ 292505 h 585010"/>
              <a:gd name="connsiteX4" fmla="*/ 839660 w 1132165"/>
              <a:gd name="connsiteY4" fmla="*/ 585010 h 585010"/>
              <a:gd name="connsiteX5" fmla="*/ 839660 w 1132165"/>
              <a:gd name="connsiteY5" fmla="*/ 468008 h 585010"/>
              <a:gd name="connsiteX6" fmla="*/ 0 w 1132165"/>
              <a:gd name="connsiteY6" fmla="*/ 468008 h 585010"/>
              <a:gd name="connsiteX7" fmla="*/ 0 w 1132165"/>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165" h="585010">
                <a:moveTo>
                  <a:pt x="0" y="117002"/>
                </a:moveTo>
                <a:lnTo>
                  <a:pt x="839660" y="117002"/>
                </a:lnTo>
                <a:lnTo>
                  <a:pt x="839660" y="0"/>
                </a:lnTo>
                <a:lnTo>
                  <a:pt x="1132165" y="292505"/>
                </a:lnTo>
                <a:lnTo>
                  <a:pt x="839660" y="585010"/>
                </a:lnTo>
                <a:lnTo>
                  <a:pt x="839660" y="468008"/>
                </a:lnTo>
                <a:lnTo>
                  <a:pt x="0" y="468008"/>
                </a:lnTo>
                <a:lnTo>
                  <a:pt x="0" y="11700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117002" rIns="175503"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17" name="任意多边形 16"/>
          <p:cNvSpPr/>
          <p:nvPr/>
        </p:nvSpPr>
        <p:spPr>
          <a:xfrm rot="2017073">
            <a:off x="4459641" y="4801226"/>
            <a:ext cx="1789036" cy="585011"/>
          </a:xfrm>
          <a:custGeom>
            <a:avLst/>
            <a:gdLst>
              <a:gd name="connsiteX0" fmla="*/ 0 w 1651543"/>
              <a:gd name="connsiteY0" fmla="*/ 117002 h 585010"/>
              <a:gd name="connsiteX1" fmla="*/ 1359038 w 1651543"/>
              <a:gd name="connsiteY1" fmla="*/ 117002 h 585010"/>
              <a:gd name="connsiteX2" fmla="*/ 1359038 w 1651543"/>
              <a:gd name="connsiteY2" fmla="*/ 0 h 585010"/>
              <a:gd name="connsiteX3" fmla="*/ 1651543 w 1651543"/>
              <a:gd name="connsiteY3" fmla="*/ 292505 h 585010"/>
              <a:gd name="connsiteX4" fmla="*/ 1359038 w 1651543"/>
              <a:gd name="connsiteY4" fmla="*/ 585010 h 585010"/>
              <a:gd name="connsiteX5" fmla="*/ 1359038 w 1651543"/>
              <a:gd name="connsiteY5" fmla="*/ 468008 h 585010"/>
              <a:gd name="connsiteX6" fmla="*/ 0 w 1651543"/>
              <a:gd name="connsiteY6" fmla="*/ 468008 h 585010"/>
              <a:gd name="connsiteX7" fmla="*/ 0 w 1651543"/>
              <a:gd name="connsiteY7" fmla="*/ 117002 h 58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1543" h="585010">
                <a:moveTo>
                  <a:pt x="1651543" y="468007"/>
                </a:moveTo>
                <a:lnTo>
                  <a:pt x="292505" y="468007"/>
                </a:lnTo>
                <a:lnTo>
                  <a:pt x="292505" y="585009"/>
                </a:lnTo>
                <a:lnTo>
                  <a:pt x="0" y="292505"/>
                </a:lnTo>
                <a:lnTo>
                  <a:pt x="292505" y="1"/>
                </a:lnTo>
                <a:lnTo>
                  <a:pt x="292505" y="117003"/>
                </a:lnTo>
                <a:lnTo>
                  <a:pt x="1651543" y="117003"/>
                </a:lnTo>
                <a:lnTo>
                  <a:pt x="1651543" y="46800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75503" tIns="117003" rIns="0" bIns="117001" numCol="1" spcCol="1270" anchor="ctr" anchorCtr="0">
            <a:noAutofit/>
          </a:bodyPr>
          <a:lstStyle/>
          <a:p>
            <a:pPr lvl="0" algn="ctr" defTabSz="1111250">
              <a:lnSpc>
                <a:spcPct val="90000"/>
              </a:lnSpc>
              <a:spcBef>
                <a:spcPct val="0"/>
              </a:spcBef>
              <a:spcAft>
                <a:spcPct val="35000"/>
              </a:spcAft>
            </a:pPr>
            <a:endParaRPr lang="zh-CN" altLang="en-US" sz="2500" kern="1200"/>
          </a:p>
        </p:txBody>
      </p:sp>
      <p:cxnSp>
        <p:nvCxnSpPr>
          <p:cNvPr id="18" name="直接箭头连接符 17"/>
          <p:cNvCxnSpPr/>
          <p:nvPr/>
        </p:nvCxnSpPr>
        <p:spPr>
          <a:xfrm flipV="1">
            <a:off x="5446621" y="4041742"/>
            <a:ext cx="3255777" cy="1837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6476016" y="3542691"/>
            <a:ext cx="1898469"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keep</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文本框 19"/>
          <p:cNvSpPr txBox="1"/>
          <p:nvPr/>
        </p:nvSpPr>
        <p:spPr>
          <a:xfrm>
            <a:off x="5913247" y="6316755"/>
            <a:ext cx="3086976" cy="461665"/>
          </a:xfrm>
          <a:prstGeom prst="rect">
            <a:avLst/>
          </a:prstGeom>
          <a:no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In an old folk’s home</a:t>
            </a:r>
            <a:endParaRPr lang="zh-CN" altLang="en-US" sz="2400" b="1"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3030094" y="4782756"/>
            <a:ext cx="3667681" cy="830997"/>
          </a:xfrm>
          <a:prstGeom prst="rect">
            <a:avLst/>
          </a:prstGeom>
          <a:noFill/>
        </p:spPr>
        <p:txBody>
          <a:bodyPr wrap="square" rtlCol="0">
            <a:spAutoFit/>
          </a:bodyPr>
          <a:lstStyle/>
          <a:p>
            <a:r>
              <a:rPr lang="en-US" altLang="zh-CN" sz="2300" b="1" dirty="0" smtClean="0">
                <a:latin typeface="Times New Roman" panose="02020603050405020304" pitchFamily="18" charset="0"/>
                <a:cs typeface="Times New Roman" panose="02020603050405020304" pitchFamily="18" charset="0"/>
              </a:rPr>
              <a:t>Dad replaced Old Billy to become a forest warden.</a:t>
            </a:r>
            <a:endParaRPr lang="zh-CN" altLang="en-US" sz="23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8247806" y="4816022"/>
            <a:ext cx="1845948" cy="461665"/>
          </a:xfrm>
          <a:prstGeom prst="rect">
            <a:avLst/>
          </a:prstGeom>
          <a:no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Get rid of…</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animBg="1"/>
      <p:bldP spid="9" grpId="0" animBg="1"/>
      <p:bldP spid="10" grpId="0" animBg="1"/>
      <p:bldP spid="11" grpId="0" animBg="1"/>
      <p:bldP spid="13" grpId="0" animBg="1"/>
      <p:bldP spid="14" grpId="0" animBg="1"/>
      <p:bldP spid="15" grpId="0" animBg="1"/>
      <p:bldP spid="17" grpId="0" animBg="1"/>
      <p:bldP spid="19" grpId="0"/>
      <p:bldP spid="20" grpId="0"/>
      <p:bldP spid="1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71798" y="4609839"/>
            <a:ext cx="2734228" cy="2161309"/>
          </a:xfrm>
          <a:prstGeom prst="rect">
            <a:avLst/>
          </a:prstGeom>
        </p:spPr>
      </p:pic>
      <p:sp>
        <p:nvSpPr>
          <p:cNvPr id="5" name="圆角矩形 4"/>
          <p:cNvSpPr/>
          <p:nvPr/>
        </p:nvSpPr>
        <p:spPr>
          <a:xfrm>
            <a:off x="1625601" y="189405"/>
            <a:ext cx="2142836"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Exposition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6" name="矩形 5"/>
          <p:cNvSpPr/>
          <p:nvPr/>
        </p:nvSpPr>
        <p:spPr>
          <a:xfrm>
            <a:off x="4005569" y="230316"/>
            <a:ext cx="5897768" cy="523220"/>
          </a:xfrm>
          <a:prstGeom prst="rect">
            <a:avLst/>
          </a:prstGeom>
        </p:spPr>
        <p:txBody>
          <a:bodyPr wrap="none">
            <a:spAutoFit/>
          </a:bodyPr>
          <a:lstStyle/>
          <a:p>
            <a:r>
              <a:rPr lang="en-US" altLang="zh-CN" sz="2800" b="1" dirty="0">
                <a:solidFill>
                  <a:srgbClr val="0070C0"/>
                </a:solidFill>
                <a:cs typeface="Times New Roman" panose="02020603050405020304" pitchFamily="18" charset="0"/>
              </a:rPr>
              <a:t>Chapter1 Black Dan the Seventh</a:t>
            </a:r>
            <a:endParaRPr lang="en-US" altLang="zh-CN" sz="2800" b="1" dirty="0">
              <a:solidFill>
                <a:srgbClr val="0070C0"/>
              </a:solidFill>
              <a:cs typeface="Times New Roman" panose="02020603050405020304" pitchFamily="18" charset="0"/>
            </a:endParaRPr>
          </a:p>
        </p:txBody>
      </p:sp>
      <p:sp>
        <p:nvSpPr>
          <p:cNvPr id="7" name="文本框 6"/>
          <p:cNvSpPr txBox="1"/>
          <p:nvPr/>
        </p:nvSpPr>
        <p:spPr>
          <a:xfrm>
            <a:off x="6164810" y="660943"/>
            <a:ext cx="5071555"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—main characters/setting</a:t>
            </a:r>
            <a:endParaRPr lang="zh-CN" altLang="en-US" sz="2800"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10114146" y="684355"/>
            <a:ext cx="2244437" cy="523220"/>
          </a:xfrm>
          <a:prstGeom prst="rect">
            <a:avLst/>
          </a:prstGeom>
          <a:noFill/>
        </p:spPr>
        <p:txBody>
          <a:bodyPr wrap="square" rtlCol="0">
            <a:spAutoFit/>
          </a:bodyPr>
          <a:lstStyle/>
          <a:p>
            <a:r>
              <a:rPr lang="en-US" altLang="zh-CN" sz="2800" b="1" dirty="0" smtClean="0">
                <a:latin typeface="Times New Roman" panose="02020603050405020304" pitchFamily="18" charset="0"/>
                <a:cs typeface="Times New Roman" panose="02020603050405020304" pitchFamily="18" charset="0"/>
              </a:rPr>
              <a:t>/suspense</a:t>
            </a:r>
            <a:endParaRPr lang="zh-CN" altLang="en-US" sz="2800" b="1"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2281647" y="1487816"/>
            <a:ext cx="9544594" cy="954107"/>
          </a:xfrm>
          <a:prstGeom prst="rect">
            <a:avLst/>
          </a:prstGeom>
          <a:noFill/>
        </p:spPr>
        <p:txBody>
          <a:bodyPr wrap="square" rtlCol="0">
            <a:spAutoFit/>
          </a:bodyPr>
          <a:lstStyle/>
          <a:p>
            <a:pPr marL="342900" indent="-342900">
              <a:buFont typeface="Wingdings" panose="05000000000000000000" pitchFamily="2" charset="2"/>
              <a:buChar char="l"/>
            </a:pPr>
            <a:r>
              <a:rPr lang="en-US" altLang="zh-CN" sz="2800" dirty="0" smtClean="0">
                <a:latin typeface="Times New Roman" panose="02020603050405020304" pitchFamily="18" charset="0"/>
                <a:cs typeface="Times New Roman" panose="02020603050405020304" pitchFamily="18" charset="0"/>
              </a:rPr>
              <a:t>Why does the writer mention “he trembled all over”, “The dog trembled” ?</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2279371" y="2744430"/>
            <a:ext cx="9558845" cy="2739211"/>
          </a:xfrm>
          <a:prstGeom prst="rect">
            <a:avLst/>
          </a:prstGeom>
          <a:noFill/>
        </p:spPr>
        <p:txBody>
          <a:bodyPr wrap="square" rtlCol="0">
            <a:spAutoFit/>
          </a:bodyPr>
          <a:lstStyle/>
          <a:p>
            <a:pPr marL="342900" indent="-342900">
              <a:buFont typeface="Wingdings" panose="05000000000000000000" pitchFamily="2" charset="2"/>
              <a:buChar char="l"/>
            </a:pPr>
            <a:r>
              <a:rPr lang="en-US" altLang="zh-CN" sz="2800" dirty="0" smtClean="0">
                <a:latin typeface="Times New Roman" panose="02020603050405020304" pitchFamily="18" charset="0"/>
                <a:cs typeface="Times New Roman" panose="02020603050405020304" pitchFamily="18" charset="0"/>
              </a:rPr>
              <a:t>What can you infer from the following sentences: </a:t>
            </a:r>
            <a:endParaRPr lang="en-US" altLang="zh-CN" sz="2800" dirty="0" smtClean="0">
              <a:latin typeface="Times New Roman" panose="02020603050405020304" pitchFamily="18" charset="0"/>
              <a:cs typeface="Times New Roman" panose="02020603050405020304" pitchFamily="18" charset="0"/>
            </a:endParaRPr>
          </a:p>
          <a:p>
            <a:r>
              <a:rPr lang="en-US" altLang="zh-CN" sz="20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The forester shrugged. “Well, I don’t know who else will want it. It’s past its best. It’s not winning races any more. Old Billy was going to get rid of it anyway.”</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“Dad, Dad,” I pleaded. I tugged at his arm. “I want this dog. </a:t>
            </a:r>
            <a:endParaRPr lang="en-US" altLang="zh-CN" sz="2400" dirty="0" smtClean="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I really, badly, want him.”</a:t>
            </a:r>
            <a:endParaRPr lang="zh-CN" altLang="en-US"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4745463" y="1965223"/>
            <a:ext cx="6759171" cy="461665"/>
          </a:xfrm>
          <a:prstGeom prst="rect">
            <a:avLst/>
          </a:prstGeom>
          <a:noFill/>
        </p:spPr>
        <p:txBody>
          <a:bodyPr wrap="square" rtlCol="0">
            <a:spAutoFit/>
          </a:bodyPr>
          <a:lstStyle/>
          <a:p>
            <a:r>
              <a:rPr lang="en-US" altLang="zh-CN" sz="2400" dirty="0" smtClean="0">
                <a:solidFill>
                  <a:srgbClr val="0070C0"/>
                </a:solidFill>
                <a:latin typeface="+mj-lt"/>
                <a:cs typeface="Times New Roman" panose="02020603050405020304" pitchFamily="18" charset="0"/>
              </a:rPr>
              <a:t>Set a suspense/The beginning of the conflict.</a:t>
            </a:r>
            <a:endParaRPr lang="zh-CN" altLang="en-US" sz="2400" dirty="0">
              <a:solidFill>
                <a:srgbClr val="0070C0"/>
              </a:solidFill>
              <a:latin typeface="+mj-lt"/>
              <a:cs typeface="Times New Roman" panose="02020603050405020304" pitchFamily="18" charset="0"/>
            </a:endParaRPr>
          </a:p>
        </p:txBody>
      </p:sp>
      <p:sp>
        <p:nvSpPr>
          <p:cNvPr id="4" name="文本框 3"/>
          <p:cNvSpPr txBox="1"/>
          <p:nvPr/>
        </p:nvSpPr>
        <p:spPr>
          <a:xfrm>
            <a:off x="2343004" y="5859351"/>
            <a:ext cx="7042968" cy="492443"/>
          </a:xfrm>
          <a:prstGeom prst="rect">
            <a:avLst/>
          </a:prstGeom>
          <a:solidFill>
            <a:srgbClr val="FFFF00"/>
          </a:solidFill>
        </p:spPr>
        <p:txBody>
          <a:bodyPr wrap="square" rtlCol="0">
            <a:spAutoFit/>
          </a:bodyPr>
          <a:lstStyle/>
          <a:p>
            <a:pPr algn="ctr"/>
            <a:r>
              <a:rPr lang="en-US" altLang="zh-CN" sz="2600" b="1" dirty="0" smtClean="0">
                <a:latin typeface="Arial" panose="020B0604020202020204" pitchFamily="34" charset="0"/>
                <a:cs typeface="Arial" panose="020B0604020202020204" pitchFamily="34" charset="0"/>
              </a:rPr>
              <a:t>Bring out people’s characters by contrast.</a:t>
            </a:r>
            <a:endParaRPr lang="zh-CN" altLang="en-US" sz="2600" b="1" dirty="0">
              <a:latin typeface="Arial" panose="020B0604020202020204" pitchFamily="34" charset="0"/>
              <a:cs typeface="Arial" panose="020B0604020202020204" pitchFamily="34" charset="0"/>
            </a:endParaRPr>
          </a:p>
        </p:txBody>
      </p:sp>
      <p:sp>
        <p:nvSpPr>
          <p:cNvPr id="12" name="圆角矩形 11"/>
          <p:cNvSpPr/>
          <p:nvPr/>
        </p:nvSpPr>
        <p:spPr>
          <a:xfrm>
            <a:off x="2510047" y="3225647"/>
            <a:ext cx="1578625" cy="38840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4088672" y="3579812"/>
            <a:ext cx="7518067" cy="24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351579" y="3975769"/>
            <a:ext cx="4911370"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椭圆形标注 18"/>
          <p:cNvSpPr/>
          <p:nvPr/>
        </p:nvSpPr>
        <p:spPr>
          <a:xfrm>
            <a:off x="3833022" y="2417662"/>
            <a:ext cx="1824882" cy="609004"/>
          </a:xfrm>
          <a:prstGeom prst="wedgeEllipseCallout">
            <a:avLst>
              <a:gd name="adj1" fmla="val -46193"/>
              <a:gd name="adj2" fmla="val 8726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Times New Roman" panose="02020603050405020304" pitchFamily="18" charset="0"/>
              <a:cs typeface="Times New Roman" panose="02020603050405020304" pitchFamily="18" charset="0"/>
            </a:endParaRPr>
          </a:p>
        </p:txBody>
      </p:sp>
      <p:sp>
        <p:nvSpPr>
          <p:cNvPr id="22" name="圆角矩形 21"/>
          <p:cNvSpPr/>
          <p:nvPr/>
        </p:nvSpPr>
        <p:spPr>
          <a:xfrm>
            <a:off x="7354848" y="3627631"/>
            <a:ext cx="1231803" cy="36555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8580760" y="3986457"/>
            <a:ext cx="316606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椭圆形标注 24"/>
          <p:cNvSpPr/>
          <p:nvPr/>
        </p:nvSpPr>
        <p:spPr>
          <a:xfrm>
            <a:off x="4005569" y="3898434"/>
            <a:ext cx="2420756" cy="727212"/>
          </a:xfrm>
          <a:prstGeom prst="wedgeEllipseCallout">
            <a:avLst>
              <a:gd name="adj1" fmla="val -38998"/>
              <a:gd name="adj2" fmla="val 70504"/>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26" name="文本框 25"/>
          <p:cNvSpPr txBox="1"/>
          <p:nvPr/>
        </p:nvSpPr>
        <p:spPr>
          <a:xfrm>
            <a:off x="4142729" y="4022228"/>
            <a:ext cx="2434445" cy="430887"/>
          </a:xfrm>
          <a:prstGeom prst="rect">
            <a:avLst/>
          </a:prstGeom>
          <a:noFill/>
          <a:ln>
            <a:noFill/>
          </a:ln>
        </p:spPr>
        <p:txBody>
          <a:bodyPr wrap="square" rtlCol="0">
            <a:spAutoFit/>
          </a:bodyPr>
          <a:lstStyle/>
          <a:p>
            <a:r>
              <a:rPr lang="en-US" altLang="zh-CN" sz="2200" b="1" dirty="0" smtClean="0">
                <a:solidFill>
                  <a:schemeClr val="bg1"/>
                </a:solidFill>
                <a:latin typeface="Times New Roman" panose="02020603050405020304" pitchFamily="18" charset="0"/>
                <a:cs typeface="Times New Roman" panose="02020603050405020304" pitchFamily="18" charset="0"/>
              </a:rPr>
              <a:t>kind/sympathetic</a:t>
            </a:r>
            <a:endParaRPr lang="zh-CN" altLang="en-US" sz="2200" b="1" dirty="0">
              <a:solidFill>
                <a:schemeClr val="bg1"/>
              </a:solidFill>
              <a:latin typeface="Times New Roman" panose="02020603050405020304" pitchFamily="18" charset="0"/>
              <a:cs typeface="Times New Roman" panose="02020603050405020304" pitchFamily="18" charset="0"/>
            </a:endParaRPr>
          </a:p>
        </p:txBody>
      </p:sp>
      <p:sp>
        <p:nvSpPr>
          <p:cNvPr id="27" name="椭圆形标注 26"/>
          <p:cNvSpPr/>
          <p:nvPr/>
        </p:nvSpPr>
        <p:spPr>
          <a:xfrm>
            <a:off x="8083729" y="2872646"/>
            <a:ext cx="1658984" cy="553640"/>
          </a:xfrm>
          <a:prstGeom prst="wedgeEllipseCallout">
            <a:avLst>
              <a:gd name="adj1" fmla="val -46193"/>
              <a:gd name="adj2" fmla="val 8726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latin typeface="Times New Roman" panose="02020603050405020304" pitchFamily="18" charset="0"/>
                <a:cs typeface="Times New Roman" panose="02020603050405020304" pitchFamily="18" charset="0"/>
              </a:rPr>
              <a:t>cruel</a:t>
            </a:r>
            <a:endParaRPr lang="zh-CN" altLang="en-US" sz="2800" b="1" dirty="0">
              <a:latin typeface="Times New Roman" panose="02020603050405020304" pitchFamily="18" charset="0"/>
              <a:cs typeface="Times New Roman" panose="02020603050405020304" pitchFamily="18" charset="0"/>
            </a:endParaRPr>
          </a:p>
        </p:txBody>
      </p:sp>
      <p:sp>
        <p:nvSpPr>
          <p:cNvPr id="29" name="圆角矩形 28"/>
          <p:cNvSpPr/>
          <p:nvPr/>
        </p:nvSpPr>
        <p:spPr>
          <a:xfrm>
            <a:off x="4005569" y="4693921"/>
            <a:ext cx="274321" cy="367355"/>
          </a:xfrm>
          <a:prstGeom prst="round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4267396" y="5061276"/>
            <a:ext cx="5573096" cy="1741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938034" y="2466969"/>
            <a:ext cx="1614858" cy="473976"/>
          </a:xfrm>
          <a:prstGeom prst="rect">
            <a:avLst/>
          </a:prstGeom>
          <a:noFill/>
        </p:spPr>
        <p:txBody>
          <a:bodyPr wrap="square" rtlCol="0">
            <a:spAutoFit/>
          </a:bodyPr>
          <a:lstStyle/>
          <a:p>
            <a:pPr algn="ctr"/>
            <a:r>
              <a:rPr lang="en-US" altLang="zh-CN" sz="2400" b="1" dirty="0">
                <a:solidFill>
                  <a:schemeClr val="bg1"/>
                </a:solidFill>
                <a:latin typeface="Times New Roman" panose="02020603050405020304" pitchFamily="18" charset="0"/>
                <a:cs typeface="Times New Roman" panose="02020603050405020304" pitchFamily="18" charset="0"/>
              </a:rPr>
              <a:t>indifferent</a:t>
            </a:r>
            <a:endParaRPr lang="zh-CN" altLang="en-US" sz="2400" b="1" dirty="0">
              <a:solidFill>
                <a:schemeClr val="bg1"/>
              </a:solidFill>
              <a:latin typeface="Times New Roman" panose="02020603050405020304" pitchFamily="18" charset="0"/>
              <a:cs typeface="Times New Roman" panose="02020603050405020304" pitchFamily="18" charset="0"/>
            </a:endParaRPr>
          </a:p>
        </p:txBody>
      </p:sp>
      <p:cxnSp>
        <p:nvCxnSpPr>
          <p:cNvPr id="28" name="直接连接符 27"/>
          <p:cNvCxnSpPr/>
          <p:nvPr/>
        </p:nvCxnSpPr>
        <p:spPr>
          <a:xfrm flipV="1">
            <a:off x="2343004" y="4366848"/>
            <a:ext cx="1271053" cy="93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368997" y="5436986"/>
            <a:ext cx="3134820"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animBg="1"/>
      <p:bldP spid="12" grpId="0" animBg="1"/>
      <p:bldP spid="19" grpId="0" animBg="1"/>
      <p:bldP spid="22" grpId="0" animBg="1"/>
      <p:bldP spid="25" grpId="0" animBg="1"/>
      <p:bldP spid="26" grpId="0"/>
      <p:bldP spid="27" grpId="0" animBg="1"/>
      <p:bldP spid="29"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82880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5015911" y="423687"/>
            <a:ext cx="4054198"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Chapter2 </a:t>
            </a:r>
            <a:r>
              <a:rPr lang="en-US" altLang="zh-CN" sz="2800" b="1" dirty="0">
                <a:solidFill>
                  <a:srgbClr val="0070C0"/>
                </a:solidFill>
                <a:cs typeface="Times New Roman" panose="02020603050405020304" pitchFamily="18" charset="0"/>
              </a:rPr>
              <a:t>Fiery eyes </a:t>
            </a:r>
            <a:endParaRPr lang="en-US" altLang="zh-CN" sz="2800" b="1" dirty="0">
              <a:solidFill>
                <a:srgbClr val="0070C0"/>
              </a:solidFill>
              <a:cs typeface="Times New Roman" panose="02020603050405020304" pitchFamily="18" charset="0"/>
            </a:endParaRPr>
          </a:p>
        </p:txBody>
      </p:sp>
      <p:sp>
        <p:nvSpPr>
          <p:cNvPr id="2" name="矩形 1"/>
          <p:cNvSpPr/>
          <p:nvPr/>
        </p:nvSpPr>
        <p:spPr>
          <a:xfrm>
            <a:off x="2484579" y="1480626"/>
            <a:ext cx="8811491" cy="3600986"/>
          </a:xfrm>
          <a:prstGeom prst="rect">
            <a:avLst/>
          </a:prstGeom>
        </p:spPr>
        <p:txBody>
          <a:bodyPr wrap="square">
            <a:spAutoFit/>
          </a:bodyPr>
          <a:lstStyle/>
          <a:p>
            <a:pPr marL="285750" indent="-285750" algn="just">
              <a:spcAft>
                <a:spcPts val="0"/>
              </a:spcAft>
              <a:buFont typeface="Wingdings" panose="05000000000000000000" pitchFamily="2" charset="2"/>
              <a:buChar char="l"/>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What did Stevie hear and see</a:t>
            </a: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Dan react when hearing the howling?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表格 2"/>
          <p:cNvGraphicFramePr>
            <a:graphicFrameLocks noGrp="1"/>
          </p:cNvGraphicFramePr>
          <p:nvPr/>
        </p:nvGraphicFramePr>
        <p:xfrm>
          <a:off x="2484579" y="2114355"/>
          <a:ext cx="7998694" cy="1935480"/>
        </p:xfrm>
        <a:graphic>
          <a:graphicData uri="http://schemas.openxmlformats.org/drawingml/2006/table">
            <a:tbl>
              <a:tblPr firstRow="1" bandRow="1">
                <a:tableStyleId>{C4B1156A-380E-4F78-BDF5-A606A8083BF9}</a:tableStyleId>
              </a:tblPr>
              <a:tblGrid>
                <a:gridCol w="2081044"/>
                <a:gridCol w="5917650"/>
              </a:tblGrid>
              <a:tr h="619222">
                <a:tc>
                  <a:txBody>
                    <a:bodyPr/>
                    <a:lstStyle/>
                    <a:p>
                      <a:r>
                        <a:rPr lang="en-US" altLang="zh-CN" sz="2300" dirty="0" smtClean="0"/>
                        <a:t>Heard:</a:t>
                      </a:r>
                      <a:endParaRPr lang="en-US" altLang="zh-CN" sz="2300" dirty="0" smtClean="0"/>
                    </a:p>
                    <a:p>
                      <a:r>
                        <a:rPr lang="en-US" altLang="zh-CN" sz="2300" b="0" dirty="0" smtClean="0"/>
                        <a:t>(Weird</a:t>
                      </a:r>
                      <a:r>
                        <a:rPr lang="en-US" altLang="zh-CN" sz="2300" b="0" baseline="0" dirty="0" smtClean="0"/>
                        <a:t> </a:t>
                      </a:r>
                      <a:r>
                        <a:rPr lang="en-US" altLang="zh-CN" sz="2300" b="0" dirty="0" smtClean="0"/>
                        <a:t>noises)</a:t>
                      </a:r>
                      <a:endParaRPr lang="zh-CN" altLang="en-US" sz="2300" b="0" dirty="0"/>
                    </a:p>
                  </a:txBody>
                  <a:tcPr/>
                </a:tc>
                <a:tc>
                  <a:txBody>
                    <a:bodyPr/>
                    <a:lstStyle/>
                    <a:p>
                      <a:r>
                        <a:rPr lang="en-US" altLang="zh-CN" sz="2300" b="0" dirty="0" smtClean="0"/>
                        <a:t>Trees</a:t>
                      </a:r>
                      <a:r>
                        <a:rPr lang="en-US" altLang="zh-CN" sz="2300" b="0" baseline="0" dirty="0" smtClean="0"/>
                        <a:t> creaked/rustled/groaned</a:t>
                      </a:r>
                      <a:endParaRPr lang="en-US" altLang="zh-CN" sz="2300" b="0" baseline="0" dirty="0" smtClean="0"/>
                    </a:p>
                    <a:p>
                      <a:r>
                        <a:rPr lang="en-US" altLang="zh-CN" sz="2300" b="0" baseline="0" dirty="0" smtClean="0"/>
                        <a:t>Owl hooted</a:t>
                      </a:r>
                      <a:endParaRPr lang="en-US" altLang="zh-CN" sz="2300" b="0" baseline="0" dirty="0" smtClean="0"/>
                    </a:p>
                    <a:p>
                      <a:r>
                        <a:rPr lang="en-US" altLang="zh-CN" sz="2300" b="0" baseline="0" dirty="0" smtClean="0"/>
                        <a:t>Dogs howled: terrible, lonely, creepy </a:t>
                      </a:r>
                      <a:endParaRPr lang="zh-CN" altLang="en-US" sz="2300" b="0" dirty="0"/>
                    </a:p>
                  </a:txBody>
                  <a:tcPr/>
                </a:tc>
              </a:tr>
              <a:tr h="619222">
                <a:tc>
                  <a:txBody>
                    <a:bodyPr/>
                    <a:lstStyle/>
                    <a:p>
                      <a:r>
                        <a:rPr lang="en-US" altLang="zh-CN" sz="2300" b="1" dirty="0" smtClean="0"/>
                        <a:t>Saw </a:t>
                      </a:r>
                      <a:endParaRPr lang="zh-CN" altLang="en-US" sz="2300" b="1" dirty="0"/>
                    </a:p>
                  </a:txBody>
                  <a:tcPr/>
                </a:tc>
                <a:tc>
                  <a:txBody>
                    <a:bodyPr/>
                    <a:lstStyle/>
                    <a:p>
                      <a:r>
                        <a:rPr lang="en-US" altLang="zh-CN" sz="2300" b="0" dirty="0" smtClean="0"/>
                        <a:t>Dan’s unusual</a:t>
                      </a:r>
                      <a:r>
                        <a:rPr lang="en-US" altLang="zh-CN" sz="2300" b="0" baseline="0" dirty="0" smtClean="0"/>
                        <a:t> action</a:t>
                      </a:r>
                      <a:endParaRPr lang="en-US" altLang="zh-CN" sz="2300" b="0" baseline="0" dirty="0" smtClean="0"/>
                    </a:p>
                    <a:p>
                      <a:r>
                        <a:rPr lang="en-US" altLang="zh-CN" sz="2300" b="0" baseline="0" dirty="0" smtClean="0"/>
                        <a:t>Six red, fiery eyes</a:t>
                      </a:r>
                      <a:endParaRPr lang="zh-CN" altLang="en-US" sz="2300" b="0" dirty="0"/>
                    </a:p>
                  </a:txBody>
                  <a:tcPr/>
                </a:tc>
              </a:tr>
            </a:tbl>
          </a:graphicData>
        </a:graphic>
      </p:graphicFrame>
      <p:sp>
        <p:nvSpPr>
          <p:cNvPr id="6" name="文本框 5"/>
          <p:cNvSpPr txBox="1"/>
          <p:nvPr/>
        </p:nvSpPr>
        <p:spPr>
          <a:xfrm>
            <a:off x="2528594" y="5081612"/>
            <a:ext cx="7991614" cy="1569660"/>
          </a:xfrm>
          <a:prstGeom prst="rect">
            <a:avLst/>
          </a:prstGeom>
          <a:noFill/>
          <a:ln>
            <a:solidFill>
              <a:schemeClr val="tx1"/>
            </a:solidFill>
            <a:prstDash val="dash"/>
          </a:ln>
        </p:spPr>
        <p:txBody>
          <a:bodyPr wrap="square" rtlCol="0">
            <a:spAutoFit/>
          </a:bodyPr>
          <a:lstStyle/>
          <a:p>
            <a:pPr marL="285750" indent="-285750">
              <a:buFont typeface="Arial" panose="020B0604020202020204" pitchFamily="34" charset="0"/>
              <a:buChar char="•"/>
            </a:pPr>
            <a:r>
              <a:rPr lang="en-US" altLang="zh-CN" sz="2400" dirty="0" smtClean="0"/>
              <a:t>He went crazy.</a:t>
            </a:r>
            <a:endParaRPr lang="en-US" altLang="zh-CN" sz="2400" dirty="0" smtClean="0"/>
          </a:p>
          <a:p>
            <a:pPr marL="285750" indent="-285750">
              <a:buFont typeface="Arial" panose="020B0604020202020204" pitchFamily="34" charset="0"/>
              <a:buChar char="•"/>
            </a:pPr>
            <a:r>
              <a:rPr lang="en-US" altLang="zh-CN" sz="2400" dirty="0"/>
              <a:t>H</a:t>
            </a:r>
            <a:r>
              <a:rPr lang="en-US" altLang="zh-CN" sz="2400" dirty="0" smtClean="0"/>
              <a:t>is paws were raking at the wood. He was desperate to get out there…</a:t>
            </a:r>
            <a:endParaRPr lang="en-US" altLang="zh-CN" sz="2400" dirty="0" smtClean="0"/>
          </a:p>
          <a:p>
            <a:pPr marL="285750" indent="-285750">
              <a:buFont typeface="Arial" panose="020B0604020202020204" pitchFamily="34" charset="0"/>
              <a:buChar char="•"/>
            </a:pPr>
            <a:r>
              <a:rPr lang="en-US" altLang="zh-CN" sz="2400" dirty="0" smtClean="0"/>
              <a:t>Then shivered and whimpered in my arms.</a:t>
            </a:r>
            <a:endParaRPr lang="en-US" altLang="zh-CN" sz="2400" dirty="0" smtClean="0"/>
          </a:p>
        </p:txBody>
      </p:sp>
      <p:sp>
        <p:nvSpPr>
          <p:cNvPr id="8" name="文本框 7"/>
          <p:cNvSpPr txBox="1"/>
          <p:nvPr/>
        </p:nvSpPr>
        <p:spPr>
          <a:xfrm>
            <a:off x="9717221" y="649892"/>
            <a:ext cx="2397503"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12" name="直角上箭头 11"/>
          <p:cNvSpPr/>
          <p:nvPr/>
        </p:nvSpPr>
        <p:spPr>
          <a:xfrm>
            <a:off x="10527288" y="1171879"/>
            <a:ext cx="1007865" cy="4593193"/>
          </a:xfrm>
          <a:prstGeom prst="bentUpArrow">
            <a:avLst>
              <a:gd name="adj1" fmla="val 18692"/>
              <a:gd name="adj2" fmla="val 22826"/>
              <a:gd name="adj3" fmla="val 293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上箭头 9"/>
          <p:cNvSpPr/>
          <p:nvPr/>
        </p:nvSpPr>
        <p:spPr>
          <a:xfrm>
            <a:off x="10490353" y="1174345"/>
            <a:ext cx="591680" cy="2309084"/>
          </a:xfrm>
          <a:prstGeom prst="bentUpArrow">
            <a:avLst>
              <a:gd name="adj1" fmla="val 28650"/>
              <a:gd name="adj2" fmla="val 22826"/>
              <a:gd name="adj3" fmla="val 2763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78262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4554097" y="439668"/>
            <a:ext cx="6307871"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Chapter3 That dog should be dead</a:t>
            </a:r>
            <a:endParaRPr lang="en-US" altLang="zh-CN" sz="2800" b="1" dirty="0">
              <a:solidFill>
                <a:srgbClr val="0070C0"/>
              </a:solidFill>
              <a:cs typeface="Times New Roman" panose="02020603050405020304" pitchFamily="18" charset="0"/>
            </a:endParaRPr>
          </a:p>
        </p:txBody>
      </p:sp>
      <p:sp>
        <p:nvSpPr>
          <p:cNvPr id="6" name="矩形 5"/>
          <p:cNvSpPr/>
          <p:nvPr/>
        </p:nvSpPr>
        <p:spPr>
          <a:xfrm>
            <a:off x="2216287" y="1303320"/>
            <a:ext cx="8446084" cy="3539430"/>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the forester tell Stevie?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spcAft>
                <a:spcPts val="0"/>
              </a:spcAft>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did Stevie say to Dan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文本框 6"/>
          <p:cNvSpPr txBox="1"/>
          <p:nvPr/>
        </p:nvSpPr>
        <p:spPr>
          <a:xfrm>
            <a:off x="2425488" y="1767739"/>
            <a:ext cx="7365430" cy="1938992"/>
          </a:xfrm>
          <a:prstGeom prst="rect">
            <a:avLst/>
          </a:prstGeom>
          <a:noFill/>
        </p:spPr>
        <p:txBody>
          <a:bodyPr wrap="square" rtlCol="0">
            <a:spAutoFit/>
          </a:bodyPr>
          <a:lstStyle/>
          <a:p>
            <a:r>
              <a:rPr lang="en-US" altLang="zh-CN" dirty="0" smtClean="0"/>
              <a:t> </a:t>
            </a:r>
            <a:r>
              <a:rPr lang="en-US" altLang="zh-CN" sz="2400" dirty="0" smtClean="0"/>
              <a:t>Then he laughed, a cruel sort of laugh. “He had a lucky escape, that dog,” he said. “The very day he was rushed to hospital, Old Billy was going to get rid of him.”</a:t>
            </a:r>
            <a:endParaRPr lang="en-US" altLang="zh-CN" sz="2400" dirty="0" smtClean="0"/>
          </a:p>
          <a:p>
            <a:r>
              <a:rPr lang="en-US" altLang="zh-CN" sz="2400" dirty="0" smtClean="0"/>
              <a:t> “What, you mean give him away?”</a:t>
            </a:r>
            <a:endParaRPr lang="zh-CN" altLang="en-US" sz="2400" dirty="0"/>
          </a:p>
        </p:txBody>
      </p:sp>
      <p:sp>
        <p:nvSpPr>
          <p:cNvPr id="8" name="圆角矩形 7"/>
          <p:cNvSpPr/>
          <p:nvPr/>
        </p:nvSpPr>
        <p:spPr>
          <a:xfrm>
            <a:off x="2495107" y="1785210"/>
            <a:ext cx="5751708" cy="39716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形标注 8"/>
          <p:cNvSpPr/>
          <p:nvPr/>
        </p:nvSpPr>
        <p:spPr>
          <a:xfrm>
            <a:off x="5320780" y="859859"/>
            <a:ext cx="1835635" cy="553640"/>
          </a:xfrm>
          <a:prstGeom prst="wedgeEllipseCallout">
            <a:avLst>
              <a:gd name="adj1" fmla="val -52835"/>
              <a:gd name="adj2" fmla="val 120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5349286" y="829531"/>
            <a:ext cx="1624373" cy="523220"/>
          </a:xfrm>
          <a:prstGeom prst="rect">
            <a:avLst/>
          </a:prstGeom>
          <a:noFill/>
        </p:spPr>
        <p:txBody>
          <a:bodyPr wrap="square" rtlCol="0">
            <a:spAutoFit/>
          </a:bodyPr>
          <a:lstStyle/>
          <a:p>
            <a:pPr algn="ctr"/>
            <a:r>
              <a:rPr lang="en-US" altLang="zh-CN" sz="2800" b="1" dirty="0" smtClean="0">
                <a:solidFill>
                  <a:schemeClr val="bg1"/>
                </a:solidFill>
                <a:latin typeface="Times New Roman" panose="02020603050405020304" pitchFamily="18" charset="0"/>
                <a:cs typeface="Times New Roman" panose="02020603050405020304" pitchFamily="18" charset="0"/>
              </a:rPr>
              <a:t>cruel </a:t>
            </a:r>
            <a:endParaRPr lang="zh-CN" alt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5268686" y="3313369"/>
            <a:ext cx="2307771" cy="393362"/>
          </a:xfrm>
          <a:prstGeom prst="roundRect">
            <a:avLst/>
          </a:prstGeom>
          <a:no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3" name="椭圆形标注 12"/>
          <p:cNvSpPr/>
          <p:nvPr/>
        </p:nvSpPr>
        <p:spPr>
          <a:xfrm rot="10800000">
            <a:off x="6486565" y="3771837"/>
            <a:ext cx="1831694" cy="673074"/>
          </a:xfrm>
          <a:prstGeom prst="wedgeEllipseCallout">
            <a:avLst>
              <a:gd name="adj1" fmla="val 39521"/>
              <a:gd name="adj2" fmla="val 58452"/>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14" name="文本框 13"/>
          <p:cNvSpPr txBox="1"/>
          <p:nvPr/>
        </p:nvSpPr>
        <p:spPr>
          <a:xfrm>
            <a:off x="6721120" y="3806538"/>
            <a:ext cx="1512807" cy="507831"/>
          </a:xfrm>
          <a:prstGeom prst="rect">
            <a:avLst/>
          </a:prstGeom>
          <a:noFill/>
        </p:spPr>
        <p:txBody>
          <a:bodyPr wrap="square" rtlCol="0">
            <a:spAutoFit/>
          </a:bodyPr>
          <a:lstStyle/>
          <a:p>
            <a:r>
              <a:rPr lang="en-US" altLang="zh-CN" sz="2700" b="1" dirty="0" smtClean="0">
                <a:solidFill>
                  <a:schemeClr val="bg1"/>
                </a:solidFill>
                <a:latin typeface="Times New Roman" panose="02020603050405020304" pitchFamily="18" charset="0"/>
                <a:cs typeface="Times New Roman" panose="02020603050405020304" pitchFamily="18" charset="0"/>
              </a:rPr>
              <a:t>innocent</a:t>
            </a:r>
            <a:endParaRPr lang="zh-CN" altLang="en-US" sz="2700" b="1" dirty="0">
              <a:solidFill>
                <a:schemeClr val="bg1"/>
              </a:solidFill>
              <a:latin typeface="Times New Roman" panose="02020603050405020304" pitchFamily="18" charset="0"/>
              <a:cs typeface="Times New Roman" panose="02020603050405020304" pitchFamily="18" charset="0"/>
            </a:endParaRPr>
          </a:p>
        </p:txBody>
      </p:sp>
      <p:sp>
        <p:nvSpPr>
          <p:cNvPr id="15" name="文本框 14"/>
          <p:cNvSpPr txBox="1"/>
          <p:nvPr/>
        </p:nvSpPr>
        <p:spPr>
          <a:xfrm>
            <a:off x="10279927" y="1819670"/>
            <a:ext cx="1768910" cy="2569934"/>
          </a:xfrm>
          <a:prstGeom prst="rect">
            <a:avLst/>
          </a:prstGeom>
          <a:noFill/>
          <a:ln>
            <a:solidFill>
              <a:schemeClr val="tx1"/>
            </a:solidFill>
            <a:prstDash val="dash"/>
          </a:ln>
        </p:spPr>
        <p:txBody>
          <a:bodyPr wrap="square" rtlCol="0">
            <a:spAutoFit/>
          </a:bodyPr>
          <a:lstStyle/>
          <a:p>
            <a:r>
              <a:rPr lang="en-US" altLang="zh-CN" sz="2300" dirty="0" smtClean="0">
                <a:latin typeface="Times New Roman" panose="02020603050405020304" pitchFamily="18" charset="0"/>
                <a:cs typeface="Times New Roman" panose="02020603050405020304" pitchFamily="18" charset="0"/>
              </a:rPr>
              <a:t>Six Black </a:t>
            </a:r>
            <a:r>
              <a:rPr lang="en-US" altLang="zh-CN" sz="2300" dirty="0" err="1" smtClean="0">
                <a:latin typeface="Times New Roman" panose="02020603050405020304" pitchFamily="18" charset="0"/>
                <a:cs typeface="Times New Roman" panose="02020603050405020304" pitchFamily="18" charset="0"/>
              </a:rPr>
              <a:t>Dans</a:t>
            </a:r>
            <a:r>
              <a:rPr lang="en-US" altLang="zh-CN" sz="2300" dirty="0" smtClean="0">
                <a:latin typeface="Times New Roman" panose="02020603050405020304" pitchFamily="18" charset="0"/>
                <a:cs typeface="Times New Roman" panose="02020603050405020304" pitchFamily="18" charset="0"/>
              </a:rPr>
              <a:t> were poisoned by Old Billy because they couldn’t win the race.  </a:t>
            </a:r>
            <a:endParaRPr lang="zh-CN" altLang="en-US" sz="23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2526516" y="4738500"/>
            <a:ext cx="6360584" cy="1200329"/>
          </a:xfrm>
          <a:prstGeom prst="rect">
            <a:avLst/>
          </a:prstGeom>
          <a:noFill/>
        </p:spPr>
        <p:txBody>
          <a:bodyPr wrap="square" rtlCol="0">
            <a:spAutoFit/>
          </a:bodyPr>
          <a:lstStyle/>
          <a:p>
            <a:r>
              <a:rPr lang="en-US" altLang="zh-CN" sz="2400" dirty="0" smtClean="0"/>
              <a:t>“Don’t worry,” I said to my Black Dan.</a:t>
            </a:r>
            <a:r>
              <a:rPr lang="zh-CN" altLang="en-US" sz="2400" dirty="0"/>
              <a:t> </a:t>
            </a:r>
            <a:r>
              <a:rPr lang="en-US" altLang="zh-CN" sz="2400" dirty="0" smtClean="0"/>
              <a:t>“You’re alive. Old Billy didn’t take you into the forest. And now you’re mine.”</a:t>
            </a:r>
            <a:endParaRPr lang="zh-CN" altLang="en-US" sz="2400" dirty="0"/>
          </a:p>
        </p:txBody>
      </p:sp>
      <p:sp>
        <p:nvSpPr>
          <p:cNvPr id="17" name="右箭头 16"/>
          <p:cNvSpPr/>
          <p:nvPr/>
        </p:nvSpPr>
        <p:spPr>
          <a:xfrm>
            <a:off x="9448800" y="2362985"/>
            <a:ext cx="831126" cy="51654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7103133" y="1218786"/>
            <a:ext cx="3176793" cy="67587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562011" y="934230"/>
            <a:ext cx="2486825"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24" name="文本框 23"/>
          <p:cNvSpPr txBox="1"/>
          <p:nvPr/>
        </p:nvSpPr>
        <p:spPr>
          <a:xfrm>
            <a:off x="10247518" y="5108882"/>
            <a:ext cx="1432089" cy="523220"/>
          </a:xfrm>
          <a:prstGeom prst="rect">
            <a:avLst/>
          </a:prstGeom>
          <a:noFill/>
          <a:ln>
            <a:solidFill>
              <a:schemeClr val="tx1"/>
            </a:solidFill>
            <a:prstDash val="dash"/>
          </a:ln>
        </p:spPr>
        <p:txBody>
          <a:bodyPr wrap="square" rtlCol="0">
            <a:spAutoFit/>
          </a:bodyPr>
          <a:lstStyle/>
          <a:p>
            <a:r>
              <a:rPr lang="en-US" altLang="zh-CN" sz="2800" b="1" dirty="0" smtClean="0">
                <a:solidFill>
                  <a:srgbClr val="006600"/>
                </a:solidFill>
                <a:latin typeface="Times New Roman" panose="02020603050405020304" pitchFamily="18" charset="0"/>
                <a:cs typeface="Times New Roman" panose="02020603050405020304" pitchFamily="18" charset="0"/>
              </a:rPr>
              <a:t>comfort</a:t>
            </a:r>
            <a:endParaRPr lang="zh-CN" altLang="en-US" sz="2800" b="1" dirty="0">
              <a:solidFill>
                <a:srgbClr val="006600"/>
              </a:solidFill>
              <a:latin typeface="Times New Roman" panose="02020603050405020304" pitchFamily="18" charset="0"/>
              <a:cs typeface="Times New Roman" panose="02020603050405020304" pitchFamily="18" charset="0"/>
            </a:endParaRPr>
          </a:p>
        </p:txBody>
      </p:sp>
      <p:sp>
        <p:nvSpPr>
          <p:cNvPr id="25" name="椭圆形标注 24"/>
          <p:cNvSpPr/>
          <p:nvPr/>
        </p:nvSpPr>
        <p:spPr>
          <a:xfrm>
            <a:off x="8149231" y="3965078"/>
            <a:ext cx="2267184" cy="997010"/>
          </a:xfrm>
          <a:prstGeom prst="wedgeEllipseCallout">
            <a:avLst>
              <a:gd name="adj1" fmla="val 43838"/>
              <a:gd name="adj2" fmla="val 65136"/>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上箭头 25"/>
          <p:cNvSpPr/>
          <p:nvPr/>
        </p:nvSpPr>
        <p:spPr>
          <a:xfrm>
            <a:off x="10725201" y="1413499"/>
            <a:ext cx="439179" cy="41176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453475" y="4043974"/>
            <a:ext cx="1961667" cy="784830"/>
          </a:xfrm>
          <a:prstGeom prst="rect">
            <a:avLst/>
          </a:prstGeom>
          <a:noFill/>
        </p:spPr>
        <p:txBody>
          <a:bodyPr wrap="square" rtlCol="0">
            <a:spAutoFit/>
          </a:bodyPr>
          <a:lstStyle/>
          <a:p>
            <a:pPr>
              <a:lnSpc>
                <a:spcPts val="2700"/>
              </a:lnSpc>
            </a:pPr>
            <a:r>
              <a:rPr lang="en-US" altLang="zh-CN" sz="2600" b="1" dirty="0" smtClean="0">
                <a:solidFill>
                  <a:schemeClr val="bg1"/>
                </a:solidFill>
                <a:latin typeface="Times New Roman" panose="02020603050405020304" pitchFamily="18" charset="0"/>
                <a:cs typeface="Times New Roman" panose="02020603050405020304" pitchFamily="18" charset="0"/>
              </a:rPr>
              <a:t>treat Dan </a:t>
            </a:r>
            <a:endParaRPr lang="en-US" altLang="zh-CN" sz="2600" b="1" dirty="0" smtClean="0">
              <a:solidFill>
                <a:schemeClr val="bg1"/>
              </a:solidFill>
              <a:latin typeface="Times New Roman" panose="02020603050405020304" pitchFamily="18" charset="0"/>
              <a:cs typeface="Times New Roman" panose="02020603050405020304" pitchFamily="18" charset="0"/>
            </a:endParaRPr>
          </a:p>
          <a:p>
            <a:pPr>
              <a:lnSpc>
                <a:spcPts val="2700"/>
              </a:lnSpc>
            </a:pPr>
            <a:r>
              <a:rPr lang="en-US" altLang="zh-CN" sz="2600" b="1" dirty="0" smtClean="0">
                <a:solidFill>
                  <a:schemeClr val="bg1"/>
                </a:solidFill>
                <a:latin typeface="Times New Roman" panose="02020603050405020304" pitchFamily="18" charset="0"/>
                <a:cs typeface="Times New Roman" panose="02020603050405020304" pitchFamily="18" charset="0"/>
              </a:rPr>
              <a:t>as a friend</a:t>
            </a:r>
            <a:endParaRPr lang="zh-CN" altLang="en-US" sz="2600" b="1" dirty="0">
              <a:solidFill>
                <a:schemeClr val="bg1"/>
              </a:solidFill>
              <a:latin typeface="Times New Roman" panose="02020603050405020304" pitchFamily="18" charset="0"/>
              <a:cs typeface="Times New Roman" panose="02020603050405020304" pitchFamily="18" charset="0"/>
            </a:endParaRPr>
          </a:p>
        </p:txBody>
      </p:sp>
      <p:sp>
        <p:nvSpPr>
          <p:cNvPr id="29" name="右箭头 28"/>
          <p:cNvSpPr/>
          <p:nvPr/>
        </p:nvSpPr>
        <p:spPr>
          <a:xfrm>
            <a:off x="8887100" y="5101097"/>
            <a:ext cx="1342783" cy="520748"/>
          </a:xfrm>
          <a:prstGeom prst="rightArrow">
            <a:avLst>
              <a:gd name="adj1" fmla="val 46781"/>
              <a:gd name="adj2"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0" name="文本框 29"/>
          <p:cNvSpPr txBox="1"/>
          <p:nvPr/>
        </p:nvSpPr>
        <p:spPr>
          <a:xfrm>
            <a:off x="1961856" y="6094901"/>
            <a:ext cx="9518527" cy="492443"/>
          </a:xfrm>
          <a:prstGeom prst="rect">
            <a:avLst/>
          </a:prstGeom>
          <a:solidFill>
            <a:srgbClr val="FFFF00"/>
          </a:solidFill>
        </p:spPr>
        <p:txBody>
          <a:bodyPr wrap="square" rtlCol="0">
            <a:spAutoFit/>
          </a:bodyPr>
          <a:lstStyle/>
          <a:p>
            <a:r>
              <a:rPr lang="en-US" altLang="zh-CN" sz="2600" b="1" dirty="0" smtClean="0">
                <a:latin typeface="Arial" panose="020B0604020202020204" pitchFamily="34" charset="0"/>
                <a:cs typeface="Arial" panose="020B0604020202020204" pitchFamily="34" charset="0"/>
              </a:rPr>
              <a:t>Bring out people’s characters through what they do or say.</a:t>
            </a:r>
            <a:endParaRPr lang="zh-CN" altLang="en-US" sz="26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animBg="1"/>
      <p:bldP spid="13" grpId="0" animBg="1"/>
      <p:bldP spid="14" grpId="0"/>
      <p:bldP spid="15" grpId="0" animBg="1"/>
      <p:bldP spid="16" grpId="0"/>
      <p:bldP spid="17" grpId="0" animBg="1"/>
      <p:bldP spid="23" grpId="0" animBg="1"/>
      <p:bldP spid="24" grpId="0" animBg="1"/>
      <p:bldP spid="25" grpId="0" animBg="1"/>
      <p:bldP spid="26" grpId="0" animBg="1"/>
      <p:bldP spid="28" grpId="0"/>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bg2"/>
          </a:fgClr>
          <a:bgClr>
            <a:schemeClr val="bg1"/>
          </a:bgClr>
        </a:pattFill>
        <a:effectLst/>
      </p:bgPr>
    </p:bg>
    <p:spTree>
      <p:nvGrpSpPr>
        <p:cNvPr id="1" name=""/>
        <p:cNvGrpSpPr/>
        <p:nvPr/>
      </p:nvGrpSpPr>
      <p:grpSpPr>
        <a:xfrm>
          <a:off x="0" y="0"/>
          <a:ext cx="0" cy="0"/>
          <a:chOff x="0" y="0"/>
          <a:chExt cx="0" cy="0"/>
        </a:xfrm>
      </p:grpSpPr>
      <p:sp>
        <p:nvSpPr>
          <p:cNvPr id="4" name="圆角矩形 3"/>
          <p:cNvSpPr/>
          <p:nvPr/>
        </p:nvSpPr>
        <p:spPr>
          <a:xfrm>
            <a:off x="1828800" y="383369"/>
            <a:ext cx="2539999" cy="60504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buFont typeface="Arial" panose="020B0604020202020204" pitchFamily="34" charset="0"/>
              <a:buNone/>
            </a:pPr>
            <a:r>
              <a:rPr lang="en-US" altLang="zh-CN" sz="32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Rising action</a:t>
            </a:r>
            <a:endParaRPr lang="en-US" altLang="zh-CN" sz="32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endParaRPr>
          </a:p>
        </p:txBody>
      </p:sp>
      <p:sp>
        <p:nvSpPr>
          <p:cNvPr id="5" name="矩形 4"/>
          <p:cNvSpPr/>
          <p:nvPr/>
        </p:nvSpPr>
        <p:spPr>
          <a:xfrm>
            <a:off x="4683401" y="439668"/>
            <a:ext cx="6307871" cy="523220"/>
          </a:xfrm>
          <a:prstGeom prst="rect">
            <a:avLst/>
          </a:prstGeom>
        </p:spPr>
        <p:txBody>
          <a:bodyPr wrap="square">
            <a:spAutoFit/>
          </a:bodyPr>
          <a:lstStyle/>
          <a:p>
            <a:r>
              <a:rPr lang="en-US" altLang="zh-CN" sz="2800" b="1" dirty="0" smtClean="0">
                <a:solidFill>
                  <a:srgbClr val="0070C0"/>
                </a:solidFill>
                <a:cs typeface="Times New Roman" panose="02020603050405020304" pitchFamily="18" charset="0"/>
              </a:rPr>
              <a:t>Chapter3 </a:t>
            </a:r>
            <a:r>
              <a:rPr lang="en-US" altLang="zh-CN" sz="2800" b="1" dirty="0">
                <a:solidFill>
                  <a:srgbClr val="0070C0"/>
                </a:solidFill>
                <a:cs typeface="Times New Roman" panose="02020603050405020304" pitchFamily="18" charset="0"/>
              </a:rPr>
              <a:t>The howling</a:t>
            </a:r>
            <a:endParaRPr lang="en-US" altLang="zh-CN" sz="2800" b="1" dirty="0">
              <a:solidFill>
                <a:srgbClr val="0070C0"/>
              </a:solidFill>
              <a:cs typeface="Times New Roman" panose="02020603050405020304" pitchFamily="18" charset="0"/>
            </a:endParaRPr>
          </a:p>
        </p:txBody>
      </p:sp>
      <p:sp>
        <p:nvSpPr>
          <p:cNvPr id="3" name="矩形 2"/>
          <p:cNvSpPr/>
          <p:nvPr/>
        </p:nvSpPr>
        <p:spPr>
          <a:xfrm>
            <a:off x="2872543" y="1508580"/>
            <a:ext cx="7847710" cy="2246769"/>
          </a:xfrm>
          <a:prstGeom prst="rect">
            <a:avLst/>
          </a:prstGeom>
        </p:spPr>
        <p:txBody>
          <a:bodyPr wrap="square">
            <a:spAutoFit/>
          </a:bodyPr>
          <a:lstStyle/>
          <a:p>
            <a:pPr marL="285750" indent="-28575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was the howling like?</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marL="285750" indent="-285750" algn="just">
              <a:spcAft>
                <a:spcPts val="0"/>
              </a:spcAft>
              <a:buFont typeface="Wingdings" panose="05000000000000000000" pitchFamily="2" charset="2"/>
              <a:buChar char="l"/>
            </a:pP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spcAft>
                <a:spcPts val="0"/>
              </a:spcAft>
              <a:buFont typeface="Wingdings" panose="05000000000000000000" pitchFamily="2" charset="2"/>
              <a:buChar char="l"/>
            </a:pPr>
            <a:r>
              <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rPr>
              <a:t>What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did Black Dan do when hearing the howling?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3297091" y="3776284"/>
            <a:ext cx="6834636" cy="2308324"/>
          </a:xfrm>
          <a:prstGeom prst="rect">
            <a:avLst/>
          </a:prstGeom>
          <a:noFill/>
          <a:ln>
            <a:solidFill>
              <a:schemeClr val="tx1"/>
            </a:solidFill>
            <a:prstDash val="dash"/>
          </a:ln>
        </p:spPr>
        <p:txBody>
          <a:bodyPr wrap="square" rtlCol="0">
            <a:spAutoFit/>
          </a:bodyPr>
          <a:lstStyle/>
          <a:p>
            <a:pPr marL="342900" indent="-342900">
              <a:buFont typeface="Arial" panose="020B0604020202020204" pitchFamily="34" charset="0"/>
              <a:buChar char="•"/>
            </a:pPr>
            <a:r>
              <a:rPr lang="en-US" altLang="zh-CN" sz="2400" b="1" dirty="0" smtClean="0"/>
              <a:t>Howled back</a:t>
            </a:r>
            <a:endParaRPr lang="en-US" altLang="zh-CN" sz="2400" b="1" dirty="0" smtClean="0"/>
          </a:p>
          <a:p>
            <a:pPr marL="342900" indent="-342900">
              <a:buFont typeface="Arial" panose="020B0604020202020204" pitchFamily="34" charset="0"/>
              <a:buChar char="•"/>
            </a:pPr>
            <a:r>
              <a:rPr lang="en-US" altLang="zh-CN" sz="2400" b="1" dirty="0" smtClean="0"/>
              <a:t>Nosed</a:t>
            </a:r>
            <a:r>
              <a:rPr lang="en-US" altLang="zh-CN" sz="2400" dirty="0" smtClean="0"/>
              <a:t> the door </a:t>
            </a:r>
            <a:r>
              <a:rPr lang="en-US" altLang="zh-CN" sz="2400" b="1" dirty="0" smtClean="0"/>
              <a:t>open</a:t>
            </a:r>
            <a:endParaRPr lang="en-US" altLang="zh-CN" sz="2400" b="1" dirty="0" smtClean="0"/>
          </a:p>
          <a:p>
            <a:pPr marL="342900" indent="-342900">
              <a:buFont typeface="Arial" panose="020B0604020202020204" pitchFamily="34" charset="0"/>
              <a:buChar char="•"/>
            </a:pPr>
            <a:r>
              <a:rPr lang="en-US" altLang="zh-CN" sz="2400" b="1" dirty="0"/>
              <a:t>S</a:t>
            </a:r>
            <a:r>
              <a:rPr lang="en-US" altLang="zh-CN" sz="2400" b="1" dirty="0" smtClean="0"/>
              <a:t>hot down </a:t>
            </a:r>
            <a:r>
              <a:rPr lang="en-US" altLang="zh-CN" sz="2400" dirty="0" smtClean="0"/>
              <a:t>the stairs</a:t>
            </a:r>
            <a:endParaRPr lang="en-US" altLang="zh-CN" sz="2400" dirty="0" smtClean="0"/>
          </a:p>
          <a:p>
            <a:pPr marL="342900" indent="-342900">
              <a:buFont typeface="Arial" panose="020B0604020202020204" pitchFamily="34" charset="0"/>
              <a:buChar char="•"/>
            </a:pPr>
            <a:r>
              <a:rPr lang="en-US" altLang="zh-CN" sz="2400" b="1" dirty="0" smtClean="0"/>
              <a:t>Flew past </a:t>
            </a:r>
            <a:r>
              <a:rPr lang="en-US" altLang="zh-CN" sz="2400" dirty="0" smtClean="0"/>
              <a:t>me </a:t>
            </a:r>
            <a:r>
              <a:rPr lang="en-US" altLang="zh-CN" sz="2400" dirty="0" smtClean="0">
                <a:solidFill>
                  <a:srgbClr val="FF0000"/>
                </a:solidFill>
              </a:rPr>
              <a:t>like</a:t>
            </a:r>
            <a:r>
              <a:rPr lang="en-US" altLang="zh-CN" sz="2400" dirty="0" smtClean="0"/>
              <a:t> an arrow</a:t>
            </a:r>
            <a:endParaRPr lang="en-US" altLang="zh-CN" sz="2400" dirty="0" smtClean="0"/>
          </a:p>
          <a:p>
            <a:pPr marL="342900" indent="-342900">
              <a:buFont typeface="Arial" panose="020B0604020202020204" pitchFamily="34" charset="0"/>
              <a:buChar char="•"/>
            </a:pPr>
            <a:r>
              <a:rPr lang="en-US" altLang="zh-CN" sz="2400" b="1" dirty="0"/>
              <a:t>H</a:t>
            </a:r>
            <a:r>
              <a:rPr lang="en-US" altLang="zh-CN" sz="2400" b="1" dirty="0" smtClean="0"/>
              <a:t>eaded straight for </a:t>
            </a:r>
            <a:r>
              <a:rPr lang="en-US" altLang="zh-CN" sz="2400" dirty="0" smtClean="0"/>
              <a:t>the forest</a:t>
            </a:r>
            <a:endParaRPr lang="en-US" altLang="zh-CN" sz="2400" dirty="0" smtClean="0"/>
          </a:p>
          <a:p>
            <a:pPr marL="342900" indent="-342900">
              <a:buFont typeface="Arial" panose="020B0604020202020204" pitchFamily="34" charset="0"/>
              <a:buChar char="•"/>
            </a:pPr>
            <a:r>
              <a:rPr lang="en-US" altLang="zh-CN" sz="2400" b="1" dirty="0" smtClean="0"/>
              <a:t>Vanished into </a:t>
            </a:r>
            <a:r>
              <a:rPr lang="en-US" altLang="zh-CN" sz="2400" dirty="0" smtClean="0"/>
              <a:t>the trees</a:t>
            </a:r>
            <a:endParaRPr lang="en-US" altLang="zh-CN" sz="2400" dirty="0" smtClean="0"/>
          </a:p>
        </p:txBody>
      </p:sp>
      <p:sp>
        <p:nvSpPr>
          <p:cNvPr id="7" name="文本框 6"/>
          <p:cNvSpPr txBox="1"/>
          <p:nvPr/>
        </p:nvSpPr>
        <p:spPr>
          <a:xfrm>
            <a:off x="3297091" y="2020837"/>
            <a:ext cx="6142472" cy="830997"/>
          </a:xfrm>
          <a:prstGeom prst="rect">
            <a:avLst/>
          </a:prstGeom>
          <a:noFill/>
          <a:ln>
            <a:solidFill>
              <a:schemeClr val="tx1"/>
            </a:solidFill>
            <a:prstDash val="dash"/>
          </a:ln>
        </p:spPr>
        <p:txBody>
          <a:bodyPr wrap="square" rtlCol="0">
            <a:spAutoFit/>
          </a:bodyPr>
          <a:lstStyle/>
          <a:p>
            <a:r>
              <a:rPr lang="en-US" altLang="zh-CN" sz="2400" dirty="0" smtClean="0"/>
              <a:t>It was such a dreary, lonesome sound. </a:t>
            </a:r>
            <a:r>
              <a:rPr lang="en-US" altLang="zh-CN" sz="2400" dirty="0" smtClean="0">
                <a:solidFill>
                  <a:srgbClr val="FF0000"/>
                </a:solidFill>
              </a:rPr>
              <a:t>Like</a:t>
            </a:r>
            <a:r>
              <a:rPr lang="en-US" altLang="zh-CN" sz="2400" dirty="0" smtClean="0"/>
              <a:t> the end of the world had come.</a:t>
            </a:r>
            <a:endParaRPr lang="zh-CN" altLang="en-US" sz="2400" dirty="0"/>
          </a:p>
        </p:txBody>
      </p:sp>
      <p:sp>
        <p:nvSpPr>
          <p:cNvPr id="8" name="文本框 7"/>
          <p:cNvSpPr txBox="1"/>
          <p:nvPr/>
        </p:nvSpPr>
        <p:spPr>
          <a:xfrm>
            <a:off x="1035660" y="4137389"/>
            <a:ext cx="2378099" cy="1384995"/>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specific verbs</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en-US" altLang="zh-CN" sz="2800" b="1" dirty="0" smtClean="0">
                <a:solidFill>
                  <a:srgbClr val="FF0000"/>
                </a:solidFill>
                <a:latin typeface="Times New Roman" panose="02020603050405020304" pitchFamily="18" charset="0"/>
                <a:cs typeface="Times New Roman" panose="02020603050405020304" pitchFamily="18" charset="0"/>
              </a:rPr>
              <a:t>          &amp;</a:t>
            </a:r>
            <a:endParaRPr lang="en-US" altLang="zh-CN" sz="2800" b="1" dirty="0" smtClean="0">
              <a:solidFill>
                <a:srgbClr val="FF0000"/>
              </a:solidFill>
              <a:latin typeface="Times New Roman" panose="02020603050405020304" pitchFamily="18" charset="0"/>
              <a:cs typeface="Times New Roman" panose="02020603050405020304" pitchFamily="18" charset="0"/>
            </a:endParaRPr>
          </a:p>
          <a:p>
            <a:r>
              <a:rPr lang="en-US" altLang="zh-CN" sz="2800" b="1" dirty="0" smtClean="0">
                <a:solidFill>
                  <a:srgbClr val="FF0000"/>
                </a:solidFill>
                <a:latin typeface="Times New Roman" panose="02020603050405020304" pitchFamily="18" charset="0"/>
                <a:cs typeface="Times New Roman" panose="02020603050405020304" pitchFamily="18" charset="0"/>
              </a:rPr>
              <a:t>       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1862615" y="2208722"/>
            <a:ext cx="1477818" cy="523220"/>
          </a:xfrm>
          <a:prstGeom prst="rect">
            <a:avLst/>
          </a:prstGeom>
          <a:noFill/>
        </p:spPr>
        <p:txBody>
          <a:bodyPr wrap="square" rtlCol="0">
            <a:spAutoFit/>
          </a:bodyPr>
          <a:lstStyle/>
          <a:p>
            <a:r>
              <a:rPr lang="en-US" altLang="zh-CN" sz="2800" b="1" dirty="0" smtClean="0">
                <a:solidFill>
                  <a:srgbClr val="FF0000"/>
                </a:solidFill>
                <a:latin typeface="Times New Roman" panose="02020603050405020304" pitchFamily="18" charset="0"/>
                <a:cs typeface="Times New Roman" panose="02020603050405020304" pitchFamily="18" charset="0"/>
              </a:rPr>
              <a:t>simile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9336980" y="697789"/>
            <a:ext cx="2393467" cy="523220"/>
          </a:xfrm>
          <a:prstGeom prst="rect">
            <a:avLst/>
          </a:prstGeom>
          <a:solidFill>
            <a:schemeClr val="tx2">
              <a:lumMod val="40000"/>
              <a:lumOff val="60000"/>
            </a:schemeClr>
          </a:solidFill>
        </p:spPr>
        <p:txBody>
          <a:bodyPr wrap="square" rtlCol="0">
            <a:spAutoFit/>
          </a:bodyPr>
          <a:lstStyle/>
          <a:p>
            <a:pPr algn="ctr"/>
            <a:r>
              <a:rPr lang="en-US" altLang="zh-CN" sz="2800" b="1" dirty="0" smtClean="0">
                <a:latin typeface="Times New Roman" panose="02020603050405020304" pitchFamily="18" charset="0"/>
                <a:cs typeface="Times New Roman" panose="02020603050405020304" pitchFamily="18" charset="0"/>
              </a:rPr>
              <a:t>more suspense</a:t>
            </a:r>
            <a:endParaRPr lang="zh-CN" altLang="en-US" sz="2800" b="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1653706" y="6317676"/>
            <a:ext cx="10285383" cy="492443"/>
          </a:xfrm>
          <a:prstGeom prst="rect">
            <a:avLst/>
          </a:prstGeom>
          <a:solidFill>
            <a:srgbClr val="FFFF00"/>
          </a:solidFill>
        </p:spPr>
        <p:txBody>
          <a:bodyPr wrap="square" rtlCol="0">
            <a:spAutoFit/>
          </a:bodyPr>
          <a:lstStyle/>
          <a:p>
            <a:r>
              <a:rPr lang="en-US" altLang="zh-CN" sz="2600" b="1" dirty="0" smtClean="0">
                <a:latin typeface="Arial" panose="020B0604020202020204" pitchFamily="34" charset="0"/>
                <a:cs typeface="Arial" panose="020B0604020202020204" pitchFamily="34" charset="0"/>
              </a:rPr>
              <a:t>Illustrate a vivid scene by rhetorical devices and specific verbs.</a:t>
            </a:r>
            <a:endParaRPr lang="zh-CN" altLang="en-US" sz="2600" b="1" dirty="0">
              <a:latin typeface="Arial" panose="020B0604020202020204" pitchFamily="34" charset="0"/>
              <a:cs typeface="Arial" panose="020B0604020202020204" pitchFamily="34" charset="0"/>
            </a:endParaRPr>
          </a:p>
        </p:txBody>
      </p:sp>
      <p:sp>
        <p:nvSpPr>
          <p:cNvPr id="13" name="直角上箭头 12"/>
          <p:cNvSpPr/>
          <p:nvPr/>
        </p:nvSpPr>
        <p:spPr>
          <a:xfrm>
            <a:off x="9439564" y="1223063"/>
            <a:ext cx="804548" cy="1408901"/>
          </a:xfrm>
          <a:prstGeom prst="bentUpArrow">
            <a:avLst>
              <a:gd name="adj1" fmla="val 25000"/>
              <a:gd name="adj2" fmla="val 22826"/>
              <a:gd name="adj3" fmla="val 34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上箭头 13"/>
          <p:cNvSpPr/>
          <p:nvPr/>
        </p:nvSpPr>
        <p:spPr>
          <a:xfrm>
            <a:off x="10141529" y="1221009"/>
            <a:ext cx="849743" cy="3691220"/>
          </a:xfrm>
          <a:prstGeom prst="bentUpArrow">
            <a:avLst>
              <a:gd name="adj1" fmla="val 24264"/>
              <a:gd name="adj2" fmla="val 22826"/>
              <a:gd name="adj3" fmla="val 34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2" grpId="0" animBg="1"/>
      <p:bldP spid="13" grpId="0" animBg="1"/>
      <p:bldP spid="14" grpId="0" animBg="1"/>
    </p:bld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丝状">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9113</Words>
  <Application>WPS 演示</Application>
  <PresentationFormat>宽屏</PresentationFormat>
  <Paragraphs>377</Paragraphs>
  <Slides>20</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Arial</vt:lpstr>
      <vt:lpstr>宋体</vt:lpstr>
      <vt:lpstr>Wingdings</vt:lpstr>
      <vt:lpstr>Wingdings 3</vt:lpstr>
      <vt:lpstr>Arial</vt:lpstr>
      <vt:lpstr>Permanent Marker</vt:lpstr>
      <vt:lpstr>Wide Latin</vt:lpstr>
      <vt:lpstr>Times New Roman</vt:lpstr>
      <vt:lpstr>微软雅黑</vt:lpstr>
      <vt:lpstr>Calibri</vt:lpstr>
      <vt:lpstr>华文新魏</vt:lpstr>
      <vt:lpstr>Arial Unicode MS</vt:lpstr>
      <vt:lpstr>幼圆</vt:lpstr>
      <vt:lpstr>Century Gothic</vt:lpstr>
      <vt:lpstr>HelveticaNeue</vt:lpstr>
      <vt:lpstr>NumberOnly</vt:lpstr>
      <vt:lpstr>丝状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曹小等</cp:lastModifiedBy>
  <cp:revision>368</cp:revision>
  <dcterms:created xsi:type="dcterms:W3CDTF">2020-03-30T02:02:00Z</dcterms:created>
  <dcterms:modified xsi:type="dcterms:W3CDTF">2020-04-14T06:25:41Z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