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302" r:id="rId3"/>
    <p:sldId id="257" r:id="rId4"/>
    <p:sldId id="256" r:id="rId5"/>
    <p:sldId id="258" r:id="rId6"/>
    <p:sldId id="259" r:id="rId7"/>
    <p:sldId id="263" r:id="rId8"/>
    <p:sldId id="260" r:id="rId10"/>
    <p:sldId id="261" r:id="rId11"/>
    <p:sldId id="262" r:id="rId12"/>
    <p:sldId id="264" r:id="rId13"/>
    <p:sldId id="265" r:id="rId14"/>
    <p:sldId id="275" r:id="rId15"/>
    <p:sldId id="267" r:id="rId16"/>
    <p:sldId id="284" r:id="rId17"/>
    <p:sldId id="285" r:id="rId18"/>
    <p:sldId id="287" r:id="rId19"/>
    <p:sldId id="286" r:id="rId20"/>
    <p:sldId id="278" r:id="rId21"/>
    <p:sldId id="269" r:id="rId22"/>
    <p:sldId id="270" r:id="rId23"/>
    <p:sldId id="293" r:id="rId24"/>
    <p:sldId id="272" r:id="rId25"/>
    <p:sldId id="276" r:id="rId26"/>
    <p:sldId id="294" r:id="rId27"/>
    <p:sldId id="279" r:id="rId28"/>
    <p:sldId id="296" r:id="rId29"/>
    <p:sldId id="295" r:id="rId30"/>
    <p:sldId id="292" r:id="rId31"/>
    <p:sldId id="280"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26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D486F-183D-4CC5-8B06-6A419610807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6485C5-22E4-4B82-8CBA-D5A426081B5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w="9525">
            <a:noFill/>
            <a:miter lim="800000"/>
          </a:ln>
        </p:spPr>
        <p:txBody>
          <a:bodyPr anchor="b"/>
          <a:lstStyle/>
          <a:p>
            <a:pPr algn="r" eaLnBrk="0" hangingPunct="0"/>
            <a:fld id="{2090C030-8B72-4F17-A6AA-1DC509D20CD1}" type="slidenum">
              <a:rPr lang="zh-CN" altLang="en-US" sz="1200">
                <a:latin typeface="Times New Roman" panose="02020603050405020304" pitchFamily="18" charset="0"/>
              </a:rPr>
            </a:fld>
            <a:endParaRPr lang="zh-CN" altLang="en-US" sz="1200">
              <a:latin typeface="Times New Roman" panose="02020603050405020304" pitchFamily="18" charset="0"/>
            </a:endParaRPr>
          </a:p>
        </p:txBody>
      </p:sp>
      <p:sp>
        <p:nvSpPr>
          <p:cNvPr id="51203" name="Rectangle 2"/>
          <p:cNvSpPr>
            <a:spLocks noGrp="1" noRot="1" noChangeAspect="1" noChangeArrowheads="1" noTextEdit="1"/>
          </p:cNvSpPr>
          <p:nvPr>
            <p:ph type="sldImg" idx="4294967295"/>
          </p:nvPr>
        </p:nvSpPr>
        <p:spPr>
          <a:xfrm>
            <a:off x="1144588" y="685800"/>
            <a:ext cx="4572000" cy="3429000"/>
          </a:xfrm>
        </p:spPr>
      </p:sp>
      <p:sp>
        <p:nvSpPr>
          <p:cNvPr id="51204" name="Rectangle 3"/>
          <p:cNvSpPr>
            <a:spLocks noGrp="1" noChangeArrowheads="1"/>
          </p:cNvSpPr>
          <p:nvPr>
            <p:ph type="body" idx="4294967295"/>
          </p:nvPr>
        </p:nvSpPr>
        <p:spPr>
          <a:xfrm>
            <a:off x="914400" y="4343400"/>
            <a:ext cx="5029200" cy="4114800"/>
          </a:xfrm>
          <a:noFill/>
        </p:spPr>
        <p:txBody>
          <a:bodyPr/>
          <a:lstStyle/>
          <a:p>
            <a:pPr eaLnBrk="1" hangingPunct="1"/>
            <a:endParaRPr lang="en-US" altLang="zh-CN" dirty="0"/>
          </a:p>
        </p:txBody>
      </p:sp>
      <p:sp>
        <p:nvSpPr>
          <p:cNvPr id="51205" name="灯片编号占位符 1"/>
          <p:cNvSpPr>
            <a:spLocks noGrp="1" noChangeArrowheads="1"/>
          </p:cNvSpPr>
          <p:nvPr>
            <p:ph type="sldNum" sz="quarter" idx="5"/>
          </p:nvPr>
        </p:nvSpPr>
        <p:spPr bwMode="auto">
          <a:noFill/>
          <a:ln>
            <a:miter lim="800000"/>
          </a:ln>
        </p:spPr>
        <p:txBody>
          <a:bodyPr/>
          <a:lstStyle/>
          <a:p>
            <a:fld id="{35BFC4E5-8AFE-4B78-8920-96CAB43B245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a/an    2. he--she </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Before the accident </a:t>
            </a:r>
            <a:r>
              <a:rPr lang="zh-CN" altLang="en-US" dirty="0" smtClean="0"/>
              <a:t>和</a:t>
            </a:r>
            <a:r>
              <a:rPr lang="en-US" altLang="zh-CN" dirty="0" smtClean="0"/>
              <a:t>after the accident</a:t>
            </a:r>
            <a:r>
              <a:rPr lang="zh-CN" altLang="en-US" dirty="0" smtClean="0"/>
              <a:t>以图片的形式呈现</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Before the performance  </a:t>
            </a:r>
            <a:r>
              <a:rPr lang="zh-CN" altLang="en-US" dirty="0" smtClean="0"/>
              <a:t>和</a:t>
            </a:r>
            <a:r>
              <a:rPr lang="en-US" altLang="zh-CN" dirty="0" smtClean="0"/>
              <a:t> </a:t>
            </a:r>
            <a:r>
              <a:rPr lang="en-US" altLang="zh-CN" dirty="0"/>
              <a:t>in</a:t>
            </a:r>
            <a:r>
              <a:rPr lang="zh-CN" altLang="en-US" dirty="0"/>
              <a:t> </a:t>
            </a:r>
            <a:r>
              <a:rPr lang="en-US" altLang="zh-CN" dirty="0"/>
              <a:t>and after the </a:t>
            </a:r>
            <a:r>
              <a:rPr lang="en-US" altLang="zh-CN" dirty="0" smtClean="0"/>
              <a:t>performance</a:t>
            </a:r>
            <a:r>
              <a:rPr lang="zh-CN" altLang="en-US" dirty="0" smtClean="0"/>
              <a:t>，以图片形式呈现。</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此处的</a:t>
            </a:r>
            <a:r>
              <a:rPr lang="en-US" altLang="zh-CN" dirty="0"/>
              <a:t>2</a:t>
            </a:r>
            <a:r>
              <a:rPr lang="zh-CN" altLang="en-US" dirty="0"/>
              <a:t>来自何处？没有</a:t>
            </a:r>
            <a:r>
              <a:rPr lang="en-US" altLang="zh-CN" dirty="0"/>
              <a:t>1</a:t>
            </a:r>
            <a:r>
              <a:rPr lang="zh-CN" altLang="en-US" dirty="0"/>
              <a:t>啊。 这一张不用归入</a:t>
            </a:r>
            <a:r>
              <a:rPr lang="en-US" altLang="zh-CN" dirty="0"/>
              <a:t>understanding</a:t>
            </a:r>
            <a:r>
              <a:rPr lang="zh-CN" altLang="en-US" dirty="0"/>
              <a:t>，可以独立出来当作写作的技巧里讲。（比如比赛的场面的描写）</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这一阶段都在分析分本的情节，语言挪到后面再讲</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从此张开始，不用每一个好的语言点都去分析，仿写。挑选部分出来，做几个小专题。比如：描写紧张不安的表达，文章里的方式，拓展几种表达，最后再仿写。借助一篇文章，能够积累某两三个小专题出来，就足够了。多了，反而散乱了。如果不舍得扔掉，在词汇巩固练习里已经有了补充。</a:t>
            </a:r>
            <a:endParaRPr lang="zh-CN" altLang="en-US" dirty="0"/>
          </a:p>
        </p:txBody>
      </p:sp>
      <p:sp>
        <p:nvSpPr>
          <p:cNvPr id="4" name="灯片编号占位符 3"/>
          <p:cNvSpPr>
            <a:spLocks noGrp="1"/>
          </p:cNvSpPr>
          <p:nvPr>
            <p:ph type="sldNum" sz="quarter" idx="5"/>
          </p:nvPr>
        </p:nvSpPr>
        <p:spPr/>
        <p:txBody>
          <a:bodyPr/>
          <a:lstStyle/>
          <a:p>
            <a:fld id="{A76485C5-22E4-4B82-8CBA-D5A426081B5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8368665" y="41910"/>
            <a:ext cx="754856" cy="24431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hyperlink" Target="http://jx.people.com.cn/n2/2016/0821/c186330-28867135-2.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1061085" y="2169795"/>
            <a:ext cx="3584258" cy="3046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4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2400" b="1">
              <a:solidFill>
                <a:srgbClr val="FF0000"/>
              </a:solidFill>
              <a:latin typeface="HelveticaNeue" panose="02000503000000020004" pitchFamily="2" charset="0"/>
            </a:endParaRPr>
          </a:p>
          <a:p>
            <a:pPr eaLnBrk="1" hangingPunct="1">
              <a:spcBef>
                <a:spcPct val="0"/>
              </a:spcBef>
              <a:buFontTx/>
              <a:buNone/>
              <a:defRPr/>
            </a:pPr>
            <a:endParaRPr lang="en-US" altLang="zh-CN" sz="2400" b="1">
              <a:solidFill>
                <a:srgbClr val="FF0000"/>
              </a:solidFill>
              <a:latin typeface="HelveticaNeue" panose="02000503000000020004" pitchFamily="2" charset="0"/>
            </a:endParaRPr>
          </a:p>
          <a:p>
            <a:pPr eaLnBrk="1" hangingPunct="1">
              <a:spcBef>
                <a:spcPct val="0"/>
              </a:spcBef>
              <a:buFontTx/>
              <a:buNone/>
              <a:defRPr/>
            </a:pPr>
            <a:r>
              <a:rPr lang="zh-CN" altLang="en-US" sz="2400" b="1">
                <a:solidFill>
                  <a:srgbClr val="FF0000"/>
                </a:solidFill>
                <a:latin typeface="HelveticaNeue" panose="02000503000000020004" pitchFamily="2" charset="0"/>
              </a:rPr>
              <a:t>更多教学资源请关注</a:t>
            </a:r>
            <a:endParaRPr lang="en-US" altLang="zh-CN" sz="2400" b="1">
              <a:solidFill>
                <a:srgbClr val="FF0000"/>
              </a:solidFill>
              <a:latin typeface="HelveticaNeue" panose="02000503000000020004" pitchFamily="2" charset="0"/>
            </a:endParaRPr>
          </a:p>
          <a:p>
            <a:pPr eaLnBrk="1" hangingPunct="1">
              <a:spcBef>
                <a:spcPct val="0"/>
              </a:spcBef>
              <a:buFontTx/>
              <a:buNone/>
              <a:defRPr/>
            </a:pPr>
            <a:r>
              <a:rPr lang="zh-CN" altLang="en-US" sz="2400" b="1">
                <a:solidFill>
                  <a:srgbClr val="FF0000"/>
                </a:solidFill>
                <a:latin typeface="HelveticaNeue" panose="02000503000000020004" pitchFamily="2" charset="0"/>
              </a:rPr>
              <a:t>公众号：溯恩高中英语</a:t>
            </a:r>
            <a:endParaRPr lang="zh-CN" altLang="en-US" sz="24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84909" y="2616518"/>
            <a:ext cx="2468404" cy="246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183505" y="2104073"/>
            <a:ext cx="3616643" cy="506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700" b="1">
                <a:latin typeface="华文新魏" panose="02010800040101010101" pitchFamily="2" charset="-122"/>
              </a:rPr>
              <a:t>知识产权声明</a:t>
            </a:r>
            <a:endParaRPr lang="zh-CN" altLang="en-US" sz="27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51520" y="2528814"/>
            <a:ext cx="1200249" cy="600124"/>
            <a:chOff x="1296149" y="1872209"/>
            <a:chExt cx="1200249" cy="600124"/>
          </a:xfrm>
        </p:grpSpPr>
        <p:sp>
          <p:nvSpPr>
            <p:cNvPr id="4" name="圆角矩形 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Laurie</a:t>
              </a:r>
              <a:endParaRPr lang="zh-CN" altLang="en-US" sz="2800" b="1" kern="1200" dirty="0">
                <a:solidFill>
                  <a:srgbClr val="FFFF00"/>
                </a:solidFill>
              </a:endParaRPr>
            </a:p>
          </p:txBody>
        </p:sp>
      </p:grpSp>
      <p:grpSp>
        <p:nvGrpSpPr>
          <p:cNvPr id="6" name="组合 5"/>
          <p:cNvGrpSpPr/>
          <p:nvPr/>
        </p:nvGrpSpPr>
        <p:grpSpPr>
          <a:xfrm>
            <a:off x="1907704" y="1340768"/>
            <a:ext cx="1200249" cy="600124"/>
            <a:chOff x="3537471" y="708406"/>
            <a:chExt cx="1200249" cy="600124"/>
          </a:xfrm>
        </p:grpSpPr>
        <p:sp>
          <p:nvSpPr>
            <p:cNvPr id="7" name="圆角矩形 6"/>
            <p:cNvSpPr/>
            <p:nvPr/>
          </p:nvSpPr>
          <p:spPr>
            <a:xfrm>
              <a:off x="3537471" y="708406"/>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圆角矩形 4"/>
            <p:cNvSpPr/>
            <p:nvPr/>
          </p:nvSpPr>
          <p:spPr>
            <a:xfrm>
              <a:off x="3555048" y="725983"/>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before</a:t>
              </a:r>
              <a:endParaRPr lang="zh-CN" altLang="en-US" sz="2800" b="1" kern="1200" dirty="0"/>
            </a:p>
          </p:txBody>
        </p:sp>
      </p:grpSp>
      <p:grpSp>
        <p:nvGrpSpPr>
          <p:cNvPr id="9" name="组合 8"/>
          <p:cNvGrpSpPr/>
          <p:nvPr/>
        </p:nvGrpSpPr>
        <p:grpSpPr>
          <a:xfrm>
            <a:off x="1925281" y="3966894"/>
            <a:ext cx="1200249" cy="1262305"/>
            <a:chOff x="3510345" y="3151663"/>
            <a:chExt cx="1200249" cy="600124"/>
          </a:xfrm>
        </p:grpSpPr>
        <p:sp>
          <p:nvSpPr>
            <p:cNvPr id="10" name="圆角矩形 9"/>
            <p:cNvSpPr/>
            <p:nvPr/>
          </p:nvSpPr>
          <p:spPr>
            <a:xfrm>
              <a:off x="3510345" y="3151663"/>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圆角矩形 4"/>
            <p:cNvSpPr/>
            <p:nvPr/>
          </p:nvSpPr>
          <p:spPr>
            <a:xfrm>
              <a:off x="3527922" y="3169240"/>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in and </a:t>
              </a:r>
              <a:endParaRPr lang="en-US" altLang="zh-CN" sz="2800" b="1" kern="1200" dirty="0"/>
            </a:p>
            <a:p>
              <a:pPr lvl="0" algn="ctr" defTabSz="1244600">
                <a:lnSpc>
                  <a:spcPct val="90000"/>
                </a:lnSpc>
                <a:spcBef>
                  <a:spcPct val="0"/>
                </a:spcBef>
                <a:spcAft>
                  <a:spcPct val="35000"/>
                </a:spcAft>
              </a:pPr>
              <a:r>
                <a:rPr lang="en-US" altLang="zh-CN" sz="2800" b="1" kern="1200" dirty="0"/>
                <a:t>after</a:t>
              </a:r>
              <a:endParaRPr lang="zh-CN" altLang="en-US" sz="2800" b="1" kern="1200" dirty="0"/>
            </a:p>
          </p:txBody>
        </p:sp>
      </p:grpSp>
      <p:sp>
        <p:nvSpPr>
          <p:cNvPr id="13" name="TextBox 12"/>
          <p:cNvSpPr txBox="1"/>
          <p:nvPr/>
        </p:nvSpPr>
        <p:spPr>
          <a:xfrm>
            <a:off x="3125531" y="802159"/>
            <a:ext cx="1834276" cy="1508105"/>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nervous doubtful</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2800" dirty="0">
                <a:solidFill>
                  <a:srgbClr val="000099"/>
                </a:solidFill>
                <a:latin typeface="Times New Roman" panose="02020603050405020304" pitchFamily="18" charset="0"/>
                <a:cs typeface="Times New Roman" panose="02020603050405020304" pitchFamily="18" charset="0"/>
              </a:rPr>
              <a:t>determined</a:t>
            </a:r>
            <a:endParaRPr lang="zh-CN" altLang="en-US" sz="2800" dirty="0">
              <a:solidFill>
                <a:srgbClr val="000099"/>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3275856" y="3504715"/>
            <a:ext cx="1872208"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confident, proud</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4932040" y="173964"/>
            <a:ext cx="4211960" cy="3046988"/>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P11: now there was no choice, I’ll have to try the triple, hope for the best</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P16:jump, sent, do, move slowly, warm up, do,</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P18: I just have to, firmly</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P15: I </a:t>
            </a:r>
            <a:r>
              <a:rPr lang="en-US" altLang="zh-CN" sz="2000" dirty="0">
                <a:latin typeface="Times New Roman" panose="02020603050405020304" pitchFamily="18" charset="0"/>
                <a:cs typeface="Times New Roman" panose="02020603050405020304" pitchFamily="18" charset="0"/>
              </a:rPr>
              <a:t>would</a:t>
            </a:r>
            <a:r>
              <a:rPr lang="en-US" altLang="zh-CN" sz="24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win</a:t>
            </a:r>
            <a:r>
              <a:rPr lang="en-US" altLang="zh-CN" sz="2400" dirty="0">
                <a:latin typeface="Times New Roman" panose="02020603050405020304" pitchFamily="18" charset="0"/>
                <a:cs typeface="Times New Roman" panose="02020603050405020304" pitchFamily="18" charset="0"/>
              </a:rPr>
              <a:t>- because Jinny’s the only real competition I have.</a:t>
            </a:r>
            <a:endParaRPr lang="zh-CN" altLang="en-US" sz="2400" dirty="0">
              <a:latin typeface="Times New Roman" panose="02020603050405020304" pitchFamily="18" charset="0"/>
              <a:cs typeface="Times New Roman" panose="02020603050405020304" pitchFamily="18" charset="0"/>
            </a:endParaRPr>
          </a:p>
        </p:txBody>
      </p:sp>
      <p:pic>
        <p:nvPicPr>
          <p:cNvPr id="2050" name="Picture 2" descr="http://www.people.com.cn/mediafile/pic/20160821/21/8833682329888761653.jpg">
            <a:hlinkClick r:id="rId1"/>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9176" t="3615" r="17629" b="24048"/>
          <a:stretch>
            <a:fillRect/>
          </a:stretch>
        </p:blipFill>
        <p:spPr bwMode="auto">
          <a:xfrm>
            <a:off x="2137220" y="2257578"/>
            <a:ext cx="741216" cy="1312179"/>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2838390" y="274331"/>
            <a:ext cx="2093650" cy="2554545"/>
          </a:xfrm>
          <a:prstGeom prst="rect">
            <a:avLst/>
          </a:prstGeom>
          <a:solidFill>
            <a:schemeClr val="accent3"/>
          </a:solidFill>
        </p:spPr>
        <p:txBody>
          <a:bodyPr wrap="square" rtlCol="0">
            <a:spAutoFit/>
          </a:bodyPr>
          <a:lstStyle/>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Gesture</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000" dirty="0">
              <a:solidFill>
                <a:srgbClr val="FF0000"/>
              </a:solidFill>
            </a:endParaRPr>
          </a:p>
          <a:p>
            <a:endParaRPr lang="zh-CN" altLang="en-US" sz="2000" dirty="0">
              <a:solidFill>
                <a:srgbClr val="FF0000"/>
              </a:solidFill>
            </a:endParaRPr>
          </a:p>
        </p:txBody>
      </p:sp>
      <p:sp>
        <p:nvSpPr>
          <p:cNvPr id="21" name="TextBox 20"/>
          <p:cNvSpPr txBox="1"/>
          <p:nvPr/>
        </p:nvSpPr>
        <p:spPr>
          <a:xfrm>
            <a:off x="5040052" y="3428286"/>
            <a:ext cx="4103948" cy="2862322"/>
          </a:xfrm>
          <a:prstGeom prst="rect">
            <a:avLst/>
          </a:prstGeom>
          <a:noFill/>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P20:wait until the music filled the stadium, keep in time with</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P21: Good</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P22:spin smoothly, the audience applauded from time to time, enthusiastically,  applause filled the stadium,</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P26: smiled</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P28 I guess I did</a:t>
            </a:r>
            <a:endParaRPr lang="zh-CN" altLang="en-US" sz="2000" dirty="0">
              <a:latin typeface="Times New Roman" panose="02020603050405020304" pitchFamily="18" charset="0"/>
              <a:cs typeface="Times New Roman" panose="02020603050405020304" pitchFamily="18" charset="0"/>
            </a:endParaRPr>
          </a:p>
        </p:txBody>
      </p:sp>
      <p:sp>
        <p:nvSpPr>
          <p:cNvPr id="22" name="TextBox 21"/>
          <p:cNvSpPr txBox="1"/>
          <p:nvPr/>
        </p:nvSpPr>
        <p:spPr>
          <a:xfrm>
            <a:off x="2750401" y="3469471"/>
            <a:ext cx="2269628" cy="3046988"/>
          </a:xfrm>
          <a:prstGeom prst="rect">
            <a:avLst/>
          </a:prstGeom>
          <a:solidFill>
            <a:schemeClr val="accent3"/>
          </a:solidFill>
        </p:spPr>
        <p:txBody>
          <a:bodyPr wrap="square" rtlCol="0">
            <a:spAutoFit/>
          </a:bodyPr>
          <a:lstStyle/>
          <a:p>
            <a:r>
              <a:rPr lang="en-US" altLang="zh-CN" sz="2400" dirty="0">
                <a:solidFill>
                  <a:srgbClr val="FF0000"/>
                </a:solidFill>
              </a:rPr>
              <a:t>gesture</a:t>
            </a:r>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facial expression</a:t>
            </a:r>
            <a:endParaRPr lang="en-US" altLang="zh-CN" sz="2400" dirty="0">
              <a:solidFill>
                <a:srgbClr val="FF0000"/>
              </a:solidFill>
            </a:endParaRPr>
          </a:p>
          <a:p>
            <a:r>
              <a:rPr lang="en-US" altLang="zh-CN" sz="2400" dirty="0">
                <a:solidFill>
                  <a:srgbClr val="FF0000"/>
                </a:solidFill>
              </a:rPr>
              <a:t>discourse</a:t>
            </a:r>
            <a:endParaRPr lang="zh-CN" alt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20" grpId="0" animBg="1"/>
      <p:bldP spid="21" grpId="0"/>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03581" y="2086071"/>
            <a:ext cx="1201238" cy="821786"/>
            <a:chOff x="14955" y="967714"/>
            <a:chExt cx="1201238" cy="821786"/>
          </a:xfrm>
        </p:grpSpPr>
        <p:sp>
          <p:nvSpPr>
            <p:cNvPr id="4" name="圆角矩形 3"/>
            <p:cNvSpPr/>
            <p:nvPr/>
          </p:nvSpPr>
          <p:spPr>
            <a:xfrm>
              <a:off x="14955" y="967714"/>
              <a:ext cx="1201238" cy="8217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39024" y="991783"/>
              <a:ext cx="1153100" cy="7736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n-US" altLang="zh-CN" sz="3600" b="1" kern="1200" dirty="0">
                  <a:solidFill>
                    <a:srgbClr val="FFFF00"/>
                  </a:solidFill>
                </a:rPr>
                <a:t>Kathy</a:t>
              </a:r>
              <a:endParaRPr lang="zh-CN" altLang="en-US" sz="3600" b="1" kern="1200" dirty="0">
                <a:solidFill>
                  <a:srgbClr val="FFFF00"/>
                </a:solidFill>
              </a:endParaRPr>
            </a:p>
          </p:txBody>
        </p:sp>
      </p:grpSp>
      <p:sp>
        <p:nvSpPr>
          <p:cNvPr id="6" name="TextBox 5"/>
          <p:cNvSpPr txBox="1"/>
          <p:nvPr/>
        </p:nvSpPr>
        <p:spPr>
          <a:xfrm>
            <a:off x="1907704" y="650305"/>
            <a:ext cx="7236296" cy="4062651"/>
          </a:xfrm>
          <a:prstGeom prst="rect">
            <a:avLst/>
          </a:prstGeom>
          <a:noFill/>
        </p:spPr>
        <p:txBody>
          <a:bodyPr wrap="square" rtlCol="0">
            <a:spAutoFit/>
          </a:bodyPr>
          <a:lstStyle/>
          <a:p>
            <a:r>
              <a:rPr lang="en-US" altLang="zh-CN" sz="2400" dirty="0"/>
              <a:t>P4-13</a:t>
            </a:r>
            <a:endParaRPr lang="en-US" altLang="zh-CN" sz="2400" dirty="0"/>
          </a:p>
          <a:p>
            <a:pPr marL="342900" indent="-342900">
              <a:buFont typeface="Wingdings" panose="05000000000000000000" pitchFamily="2" charset="2"/>
              <a:buChar char="u"/>
            </a:pPr>
            <a:r>
              <a:rPr lang="en-US" altLang="zh-CN" sz="2400" dirty="0"/>
              <a:t>Welcome to the competition! We have missed you these last six months!</a:t>
            </a:r>
            <a:endParaRPr lang="en-US" altLang="zh-CN" sz="2400" dirty="0"/>
          </a:p>
          <a:p>
            <a:pPr marL="342900" indent="-342900">
              <a:buFont typeface="Wingdings" panose="05000000000000000000" pitchFamily="2" charset="2"/>
              <a:buChar char="u"/>
            </a:pPr>
            <a:r>
              <a:rPr lang="en-US" altLang="zh-CN" sz="2400" dirty="0"/>
              <a:t>How’s the knee? Is it going to slow you down? …</a:t>
            </a:r>
            <a:endParaRPr lang="en-US" altLang="zh-CN" sz="2400" dirty="0"/>
          </a:p>
          <a:p>
            <a:pPr marL="342900" indent="-342900">
              <a:buFont typeface="Wingdings" panose="05000000000000000000" pitchFamily="2" charset="2"/>
              <a:buChar char="u"/>
            </a:pPr>
            <a:r>
              <a:rPr lang="en-US" altLang="zh-CN" sz="2400" dirty="0"/>
              <a:t>P27:You won! You won!, rushed up to her</a:t>
            </a:r>
            <a:endParaRPr lang="en-US" altLang="zh-CN" sz="2400" dirty="0"/>
          </a:p>
          <a:p>
            <a:endParaRPr lang="en-US" altLang="zh-CN" sz="2400" dirty="0"/>
          </a:p>
          <a:p>
            <a:pPr marL="342900" indent="-342900">
              <a:buFont typeface="Wingdings" panose="05000000000000000000" pitchFamily="2" charset="2"/>
              <a:buChar char="Ø"/>
            </a:pPr>
            <a:r>
              <a:rPr lang="en-US" altLang="zh-CN" sz="2400" dirty="0"/>
              <a:t>We have some new competition this year</a:t>
            </a:r>
            <a:endParaRPr lang="en-US" altLang="zh-CN" sz="2400" dirty="0"/>
          </a:p>
          <a:p>
            <a:pPr marL="342900" indent="-342900">
              <a:buFont typeface="Wingdings" panose="05000000000000000000" pitchFamily="2" charset="2"/>
              <a:buChar char="Ø"/>
            </a:pPr>
            <a:r>
              <a:rPr lang="en-US" altLang="zh-CN" sz="2400" dirty="0"/>
              <a:t>She is unbelievable! She does four double axels and a triple toe loop</a:t>
            </a:r>
            <a:endParaRPr lang="en-US" altLang="zh-CN" sz="2400" dirty="0"/>
          </a:p>
          <a:p>
            <a:pPr marL="342900" indent="-342900">
              <a:buFont typeface="Wingdings" panose="05000000000000000000" pitchFamily="2" charset="2"/>
              <a:buChar char="Ø"/>
            </a:pPr>
            <a:r>
              <a:rPr lang="en-US" altLang="zh-CN" sz="2400" dirty="0"/>
              <a:t>She is the one you have to beat this year</a:t>
            </a:r>
            <a:endParaRPr lang="en-US" altLang="zh-CN" sz="2400" dirty="0"/>
          </a:p>
          <a:p>
            <a:endParaRPr lang="en-US" altLang="zh-CN" dirty="0"/>
          </a:p>
        </p:txBody>
      </p:sp>
      <p:cxnSp>
        <p:nvCxnSpPr>
          <p:cNvPr id="8" name="直接连接符 7"/>
          <p:cNvCxnSpPr/>
          <p:nvPr/>
        </p:nvCxnSpPr>
        <p:spPr>
          <a:xfrm>
            <a:off x="1857805" y="2681630"/>
            <a:ext cx="705678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7650" y="4869160"/>
            <a:ext cx="8748464" cy="523220"/>
          </a:xfrm>
          <a:prstGeom prst="rect">
            <a:avLst/>
          </a:prstGeom>
          <a:noFill/>
        </p:spPr>
        <p:txBody>
          <a:bodyPr wrap="square" rtlCol="0">
            <a:spAutoFit/>
          </a:bodyPr>
          <a:lstStyle/>
          <a:p>
            <a:r>
              <a:rPr lang="en-US" altLang="zh-CN" sz="2800" dirty="0">
                <a:solidFill>
                  <a:srgbClr val="FF0000"/>
                </a:solidFill>
                <a:latin typeface="Times New Roman" panose="02020603050405020304" pitchFamily="18" charset="0"/>
                <a:cs typeface="Times New Roman" panose="02020603050405020304" pitchFamily="18" charset="0"/>
              </a:rPr>
              <a:t>Q:  Why did Cathy repeatedly say good things about Jinny?</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683568" y="5517232"/>
            <a:ext cx="6767581" cy="523220"/>
          </a:xfrm>
          <a:prstGeom prst="rect">
            <a:avLst/>
          </a:prstGeom>
          <a:noFill/>
        </p:spPr>
        <p:txBody>
          <a:bodyPr wrap="square" rtlCol="0">
            <a:spAutoFit/>
          </a:bodyPr>
          <a:lstStyle/>
          <a:p>
            <a:r>
              <a:rPr lang="en-US" altLang="zh-CN" sz="2800" b="1" dirty="0">
                <a:solidFill>
                  <a:srgbClr val="FF0000"/>
                </a:solidFill>
                <a:latin typeface="Times New Roman" panose="02020603050405020304" pitchFamily="18" charset="0"/>
                <a:cs typeface="Times New Roman" panose="02020603050405020304" pitchFamily="18" charset="0"/>
              </a:rPr>
              <a:t>Out of concern </a:t>
            </a:r>
            <a:r>
              <a:rPr lang="en-US" altLang="zh-CN" sz="2800" dirty="0">
                <a:solidFill>
                  <a:srgbClr val="FF0000"/>
                </a:solidFill>
                <a:latin typeface="Times New Roman" panose="02020603050405020304" pitchFamily="18" charset="0"/>
                <a:cs typeface="Times New Roman" panose="02020603050405020304" pitchFamily="18" charset="0"/>
              </a:rPr>
              <a:t>--- concerned, care about</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6876256" y="511804"/>
            <a:ext cx="2088232" cy="646331"/>
          </a:xfrm>
          <a:prstGeom prst="rect">
            <a:avLst/>
          </a:prstGeom>
          <a:noFill/>
        </p:spPr>
        <p:txBody>
          <a:bodyPr wrap="square" rtlCol="0">
            <a:spAutoFit/>
          </a:bodyPr>
          <a:lstStyle/>
          <a:p>
            <a:r>
              <a:rPr lang="en-US" altLang="zh-CN" sz="3600" dirty="0">
                <a:solidFill>
                  <a:srgbClr val="FF0000"/>
                </a:solidFill>
              </a:rPr>
              <a:t>Dialogue</a:t>
            </a:r>
            <a:endParaRPr lang="zh-CN" altLang="en-US"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03581" y="2086071"/>
            <a:ext cx="1201238" cy="821786"/>
            <a:chOff x="14955" y="967714"/>
            <a:chExt cx="1201238" cy="821786"/>
          </a:xfrm>
        </p:grpSpPr>
        <p:sp>
          <p:nvSpPr>
            <p:cNvPr id="4" name="圆角矩形 3"/>
            <p:cNvSpPr/>
            <p:nvPr/>
          </p:nvSpPr>
          <p:spPr>
            <a:xfrm>
              <a:off x="14955" y="967714"/>
              <a:ext cx="1201238" cy="82178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39024" y="991783"/>
              <a:ext cx="1153100" cy="7736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n-US" altLang="zh-CN" sz="3600" b="1" kern="1200" dirty="0">
                  <a:solidFill>
                    <a:srgbClr val="FFFF00"/>
                  </a:solidFill>
                </a:rPr>
                <a:t>Kathy</a:t>
              </a:r>
              <a:endParaRPr lang="zh-CN" altLang="en-US" sz="3600" b="1" kern="1200" dirty="0">
                <a:solidFill>
                  <a:srgbClr val="FFFF00"/>
                </a:solidFill>
              </a:endParaRPr>
            </a:p>
          </p:txBody>
        </p:sp>
      </p:grpSp>
      <p:sp>
        <p:nvSpPr>
          <p:cNvPr id="6" name="TextBox 5"/>
          <p:cNvSpPr txBox="1"/>
          <p:nvPr/>
        </p:nvSpPr>
        <p:spPr>
          <a:xfrm>
            <a:off x="1907704" y="650305"/>
            <a:ext cx="7236296" cy="1846659"/>
          </a:xfrm>
          <a:prstGeom prst="rect">
            <a:avLst/>
          </a:prstGeom>
          <a:noFill/>
        </p:spPr>
        <p:txBody>
          <a:bodyPr wrap="square" rtlCol="0">
            <a:spAutoFit/>
          </a:bodyPr>
          <a:lstStyle/>
          <a:p>
            <a:r>
              <a:rPr lang="en-US" altLang="zh-CN" sz="2400" dirty="0"/>
              <a:t>P4-13</a:t>
            </a:r>
            <a:endParaRPr lang="en-US" altLang="zh-CN" sz="2400" dirty="0"/>
          </a:p>
          <a:p>
            <a:pPr marL="342900" indent="-342900">
              <a:buFont typeface="Wingdings" panose="05000000000000000000" pitchFamily="2" charset="2"/>
              <a:buChar char="u"/>
            </a:pPr>
            <a:r>
              <a:rPr lang="en-US" altLang="zh-CN" sz="2400" dirty="0"/>
              <a:t> burst through the door</a:t>
            </a:r>
            <a:endParaRPr lang="en-US" altLang="zh-CN" sz="2400" dirty="0"/>
          </a:p>
          <a:p>
            <a:pPr marL="342900" indent="-342900">
              <a:buFont typeface="Wingdings" panose="05000000000000000000" pitchFamily="2" charset="2"/>
              <a:buChar char="u"/>
            </a:pPr>
            <a:r>
              <a:rPr lang="en-US" altLang="zh-CN" sz="2400" dirty="0"/>
              <a:t> hurried out, slamming the door behind her</a:t>
            </a:r>
            <a:endParaRPr lang="en-US" altLang="zh-CN" sz="2400" dirty="0"/>
          </a:p>
          <a:p>
            <a:pPr marL="342900" indent="-342900">
              <a:buFont typeface="Wingdings" panose="05000000000000000000" pitchFamily="2" charset="2"/>
              <a:buChar char="u"/>
            </a:pPr>
            <a:r>
              <a:rPr lang="en-US" altLang="zh-CN" sz="2400" dirty="0"/>
              <a:t> P17. The door flew open.</a:t>
            </a:r>
            <a:endParaRPr lang="en-US" altLang="zh-CN" sz="2400" dirty="0"/>
          </a:p>
          <a:p>
            <a:endParaRPr lang="en-US" altLang="zh-CN" dirty="0"/>
          </a:p>
        </p:txBody>
      </p:sp>
      <p:cxnSp>
        <p:nvCxnSpPr>
          <p:cNvPr id="8" name="直接连接符 7"/>
          <p:cNvCxnSpPr/>
          <p:nvPr/>
        </p:nvCxnSpPr>
        <p:spPr>
          <a:xfrm>
            <a:off x="1857805" y="2681630"/>
            <a:ext cx="705678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3567" y="3356992"/>
            <a:ext cx="6767581" cy="954107"/>
          </a:xfrm>
          <a:prstGeom prst="rect">
            <a:avLst/>
          </a:prstGeom>
          <a:noFill/>
        </p:spPr>
        <p:txBody>
          <a:bodyPr wrap="square" rtlCol="0">
            <a:spAutoFit/>
          </a:bodyPr>
          <a:lstStyle/>
          <a:p>
            <a:r>
              <a:rPr lang="en-US" altLang="zh-CN" sz="2800" dirty="0">
                <a:solidFill>
                  <a:srgbClr val="FF0000"/>
                </a:solidFill>
                <a:latin typeface="Times New Roman" panose="02020603050405020304" pitchFamily="18" charset="0"/>
                <a:cs typeface="Times New Roman" panose="02020603050405020304" pitchFamily="18" charset="0"/>
              </a:rPr>
              <a:t>concerned, care about</a:t>
            </a:r>
            <a:endParaRPr lang="en-US"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solidFill>
                  <a:srgbClr val="FF0000"/>
                </a:solidFill>
                <a:latin typeface="Times New Roman" panose="02020603050405020304" pitchFamily="18" charset="0"/>
                <a:cs typeface="Times New Roman" panose="02020603050405020304" pitchFamily="18" charset="0"/>
              </a:rPr>
              <a:t>straight</a:t>
            </a:r>
            <a:endParaRPr lang="zh-CN" altLang="en-US" sz="2800"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043608" y="4941168"/>
            <a:ext cx="6912768" cy="523220"/>
          </a:xfrm>
          <a:prstGeom prst="rect">
            <a:avLst/>
          </a:prstGeom>
          <a:noFill/>
        </p:spPr>
        <p:txBody>
          <a:bodyPr wrap="square" rtlCol="0">
            <a:spAutoFit/>
          </a:bodyPr>
          <a:lstStyle/>
          <a:p>
            <a:r>
              <a:rPr lang="en-US" altLang="zh-CN" sz="2800" dirty="0"/>
              <a:t>David gave the door a kick and it flew open. </a:t>
            </a:r>
            <a:endParaRPr lang="en-US" altLang="zh-C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556792"/>
            <a:ext cx="8229600" cy="5688632"/>
          </a:xfrm>
        </p:spPr>
        <p:txBody>
          <a:bodyPr/>
          <a:lstStyle/>
          <a:p>
            <a:pPr>
              <a:buNone/>
            </a:pPr>
            <a:endParaRPr lang="en-US" altLang="zh-CN" dirty="0"/>
          </a:p>
          <a:p>
            <a:pPr>
              <a:buNone/>
            </a:pPr>
            <a:endParaRPr lang="en-US" altLang="zh-CN" dirty="0"/>
          </a:p>
          <a:p>
            <a:pPr>
              <a:buNone/>
            </a:pPr>
            <a:endParaRPr lang="en-US" altLang="zh-CN" dirty="0"/>
          </a:p>
          <a:p>
            <a:pPr>
              <a:buNone/>
            </a:pPr>
            <a:endParaRPr lang="en-US" altLang="zh-CN" dirty="0"/>
          </a:p>
        </p:txBody>
      </p:sp>
      <p:sp>
        <p:nvSpPr>
          <p:cNvPr id="10" name="矩形 9"/>
          <p:cNvSpPr/>
          <p:nvPr/>
        </p:nvSpPr>
        <p:spPr>
          <a:xfrm>
            <a:off x="2771800" y="1340768"/>
            <a:ext cx="3312368" cy="138499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the one to beat</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four double axels</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a triple toe loop</a:t>
            </a:r>
            <a:endParaRPr lang="en-US" altLang="zh-CN" sz="2800" dirty="0">
              <a:solidFill>
                <a:schemeClr val="tx1"/>
              </a:solidFill>
            </a:endParaRPr>
          </a:p>
        </p:txBody>
      </p:sp>
      <p:sp>
        <p:nvSpPr>
          <p:cNvPr id="18" name="矩形 17"/>
          <p:cNvSpPr/>
          <p:nvPr/>
        </p:nvSpPr>
        <p:spPr>
          <a:xfrm>
            <a:off x="1403648" y="0"/>
            <a:ext cx="6120680" cy="830997"/>
          </a:xfrm>
          <a:prstGeom prst="rect">
            <a:avLst/>
          </a:prstGeom>
          <a:noFill/>
        </p:spPr>
        <p:txBody>
          <a:bodyPr wrap="square" lIns="91440" tIns="45720" rIns="91440" bIns="45720">
            <a:spAutoFit/>
          </a:bodyPr>
          <a:lstStyle/>
          <a:p>
            <a:pPr algn="ctr"/>
            <a:r>
              <a:rPr lang="en-US" altLang="zh-CN"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What kind of opponent?</a:t>
            </a:r>
            <a:endParaRPr lang="zh-CN" altLang="en-US"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1027" name="Picture 3"/>
          <p:cNvPicPr>
            <a:picLocks noChangeAspect="1" noChangeArrowheads="1"/>
          </p:cNvPicPr>
          <p:nvPr/>
        </p:nvPicPr>
        <p:blipFill>
          <a:blip r:embed="rId1" cstate="print"/>
          <a:srcRect l="42125"/>
          <a:stretch>
            <a:fillRect/>
          </a:stretch>
        </p:blipFill>
        <p:spPr bwMode="auto">
          <a:xfrm>
            <a:off x="2699792" y="1844824"/>
            <a:ext cx="3312368" cy="1460640"/>
          </a:xfrm>
          <a:prstGeom prst="rect">
            <a:avLst/>
          </a:prstGeom>
          <a:noFill/>
          <a:ln w="9525">
            <a:noFill/>
            <a:miter lim="800000"/>
            <a:headEnd/>
            <a:tailEnd/>
          </a:ln>
        </p:spPr>
      </p:pic>
      <p:grpSp>
        <p:nvGrpSpPr>
          <p:cNvPr id="22" name="组合 21"/>
          <p:cNvGrpSpPr/>
          <p:nvPr/>
        </p:nvGrpSpPr>
        <p:grpSpPr>
          <a:xfrm>
            <a:off x="2915816" y="3153513"/>
            <a:ext cx="5148064" cy="2971492"/>
            <a:chOff x="3995936" y="2780928"/>
            <a:chExt cx="5148064" cy="2971492"/>
          </a:xfrm>
        </p:grpSpPr>
        <p:sp>
          <p:nvSpPr>
            <p:cNvPr id="19" name="矩形 18"/>
            <p:cNvSpPr/>
            <p:nvPr/>
          </p:nvSpPr>
          <p:spPr>
            <a:xfrm>
              <a:off x="3995936" y="5229200"/>
              <a:ext cx="3628528" cy="52322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“Hi, I’m </a:t>
              </a:r>
              <a:r>
                <a:rPr lang="en-US" altLang="zh-CN" sz="2800" dirty="0" err="1">
                  <a:solidFill>
                    <a:schemeClr val="tx1"/>
                  </a:solidFill>
                </a:rPr>
                <a:t>Jinny</a:t>
              </a:r>
              <a:r>
                <a:rPr lang="en-US" altLang="zh-CN" sz="2800" dirty="0">
                  <a:solidFill>
                    <a:schemeClr val="tx1"/>
                  </a:solidFill>
                </a:rPr>
                <a:t> Jordan.”</a:t>
              </a:r>
              <a:endParaRPr lang="en-US" altLang="zh-CN" sz="2800" dirty="0">
                <a:solidFill>
                  <a:schemeClr val="tx1"/>
                </a:solidFill>
              </a:endParaRPr>
            </a:p>
          </p:txBody>
        </p:sp>
        <p:sp>
          <p:nvSpPr>
            <p:cNvPr id="21" name="矩形 20"/>
            <p:cNvSpPr/>
            <p:nvPr/>
          </p:nvSpPr>
          <p:spPr>
            <a:xfrm>
              <a:off x="3995936" y="2780928"/>
              <a:ext cx="5148064" cy="224676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buFont typeface="Arial" panose="020B0604020202020204" pitchFamily="34" charset="0"/>
                <a:buChar char="•"/>
              </a:pPr>
              <a:r>
                <a:rPr lang="en-US" altLang="zh-CN" sz="2800" dirty="0">
                  <a:solidFill>
                    <a:schemeClr val="tx1"/>
                  </a:solidFill>
                </a:rPr>
                <a:t>Her arms </a:t>
              </a:r>
              <a:r>
                <a:rPr lang="en-US" altLang="zh-CN" sz="2800" dirty="0">
                  <a:solidFill>
                    <a:srgbClr val="FF0000"/>
                  </a:solidFill>
                </a:rPr>
                <a:t>were filled with</a:t>
              </a:r>
              <a:r>
                <a:rPr lang="en-US" altLang="zh-CN" sz="2800" dirty="0">
                  <a:solidFill>
                    <a:schemeClr val="tx1"/>
                  </a:solidFill>
                </a:rPr>
                <a:t>…</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She </a:t>
              </a:r>
              <a:r>
                <a:rPr lang="en-US" altLang="zh-CN" sz="2800" dirty="0">
                  <a:solidFill>
                    <a:srgbClr val="FF0000"/>
                  </a:solidFill>
                </a:rPr>
                <a:t>dumped</a:t>
              </a:r>
              <a:r>
                <a:rPr lang="en-US" altLang="zh-CN" sz="2800" dirty="0">
                  <a:solidFill>
                    <a:schemeClr val="tx1"/>
                  </a:solidFill>
                </a:rPr>
                <a:t> some of her belongs onto a chair.</a:t>
              </a:r>
              <a:endParaRPr lang="en-US" altLang="zh-CN" sz="2800" dirty="0">
                <a:solidFill>
                  <a:schemeClr val="tx1"/>
                </a:solidFill>
              </a:endParaRPr>
            </a:p>
            <a:p>
              <a:pPr>
                <a:buFont typeface="Arial" panose="020B0604020202020204" pitchFamily="34" charset="0"/>
                <a:buChar char="•"/>
              </a:pPr>
              <a:r>
                <a:rPr lang="en-US" altLang="zh-CN" sz="2800" dirty="0">
                  <a:solidFill>
                    <a:schemeClr val="tx1"/>
                  </a:solidFill>
                </a:rPr>
                <a:t>The bag fell to the floor </a:t>
              </a:r>
              <a:r>
                <a:rPr lang="en-US" altLang="zh-CN" sz="2800" dirty="0">
                  <a:solidFill>
                    <a:srgbClr val="FF0000"/>
                  </a:solidFill>
                </a:rPr>
                <a:t>with a thud.</a:t>
              </a:r>
              <a:endParaRPr lang="en-US" altLang="zh-CN" sz="2800" dirty="0">
                <a:solidFill>
                  <a:srgbClr val="FF0000"/>
                </a:solidFill>
              </a:endParaRPr>
            </a:p>
          </p:txBody>
        </p:sp>
      </p:grpSp>
      <p:pic>
        <p:nvPicPr>
          <p:cNvPr id="2" name="Picture 2"/>
          <p:cNvPicPr>
            <a:picLocks noChangeAspect="1" noChangeArrowheads="1"/>
          </p:cNvPicPr>
          <p:nvPr/>
        </p:nvPicPr>
        <p:blipFill>
          <a:blip r:embed="rId2" cstate="print"/>
          <a:srcRect/>
          <a:stretch>
            <a:fillRect/>
          </a:stretch>
        </p:blipFill>
        <p:spPr bwMode="auto">
          <a:xfrm>
            <a:off x="3133865" y="3854025"/>
            <a:ext cx="3442956" cy="1537320"/>
          </a:xfrm>
          <a:prstGeom prst="rect">
            <a:avLst/>
          </a:prstGeom>
          <a:noFill/>
          <a:ln w="9525">
            <a:noFill/>
            <a:miter lim="800000"/>
            <a:headEnd/>
            <a:tailEnd/>
          </a:ln>
        </p:spPr>
      </p:pic>
      <p:grpSp>
        <p:nvGrpSpPr>
          <p:cNvPr id="14" name="组合 13"/>
          <p:cNvGrpSpPr/>
          <p:nvPr/>
        </p:nvGrpSpPr>
        <p:grpSpPr>
          <a:xfrm>
            <a:off x="6711054" y="1886173"/>
            <a:ext cx="1626547" cy="577359"/>
            <a:chOff x="1475662" y="792085"/>
            <a:chExt cx="1626547" cy="577359"/>
          </a:xfrm>
        </p:grpSpPr>
        <p:sp>
          <p:nvSpPr>
            <p:cNvPr id="20" name="圆角矩形 19"/>
            <p:cNvSpPr/>
            <p:nvPr/>
          </p:nvSpPr>
          <p:spPr>
            <a:xfrm>
              <a:off x="1475662" y="792085"/>
              <a:ext cx="1626547" cy="57735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圆角矩形 4"/>
            <p:cNvSpPr/>
            <p:nvPr/>
          </p:nvSpPr>
          <p:spPr>
            <a:xfrm>
              <a:off x="1492572" y="808995"/>
              <a:ext cx="1592727" cy="5435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altLang="zh-CN" sz="3200" b="1" kern="1200" dirty="0"/>
                <a:t>indirect </a:t>
              </a:r>
              <a:endParaRPr lang="zh-CN" altLang="en-US" sz="3200" b="1" kern="1200" dirty="0"/>
            </a:p>
          </p:txBody>
        </p:sp>
      </p:grpSp>
      <p:grpSp>
        <p:nvGrpSpPr>
          <p:cNvPr id="24" name="组合 23"/>
          <p:cNvGrpSpPr/>
          <p:nvPr/>
        </p:nvGrpSpPr>
        <p:grpSpPr>
          <a:xfrm>
            <a:off x="7435568" y="5214359"/>
            <a:ext cx="1256623" cy="506722"/>
            <a:chOff x="1497896" y="2007985"/>
            <a:chExt cx="1256623" cy="506722"/>
          </a:xfrm>
        </p:grpSpPr>
        <p:sp>
          <p:nvSpPr>
            <p:cNvPr id="25" name="圆角矩形 24"/>
            <p:cNvSpPr/>
            <p:nvPr/>
          </p:nvSpPr>
          <p:spPr>
            <a:xfrm>
              <a:off x="1497896" y="2007985"/>
              <a:ext cx="1256623" cy="506722"/>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圆角矩形 4"/>
            <p:cNvSpPr/>
            <p:nvPr/>
          </p:nvSpPr>
          <p:spPr>
            <a:xfrm>
              <a:off x="1512737" y="2022826"/>
              <a:ext cx="1226941" cy="4770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altLang="zh-CN" sz="3200" b="1" kern="1200" dirty="0"/>
                <a:t>direct</a:t>
              </a:r>
              <a:endParaRPr lang="zh-CN" altLang="en-US" sz="3200" b="1" kern="1200" dirty="0"/>
            </a:p>
          </p:txBody>
        </p:sp>
      </p:grpSp>
      <p:grpSp>
        <p:nvGrpSpPr>
          <p:cNvPr id="27" name="组合 26"/>
          <p:cNvGrpSpPr/>
          <p:nvPr/>
        </p:nvGrpSpPr>
        <p:grpSpPr>
          <a:xfrm>
            <a:off x="1391129" y="4339197"/>
            <a:ext cx="2460791" cy="600124"/>
            <a:chOff x="1296149" y="1872209"/>
            <a:chExt cx="1200249" cy="600124"/>
          </a:xfrm>
        </p:grpSpPr>
        <p:sp>
          <p:nvSpPr>
            <p:cNvPr id="28" name="圆角矩形 27"/>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characteristics</a:t>
              </a:r>
              <a:endParaRPr lang="zh-CN" altLang="en-US" sz="2800" b="1" kern="1200" dirty="0">
                <a:solidFill>
                  <a:srgbClr val="FFFF00"/>
                </a:solidFill>
              </a:endParaRPr>
            </a:p>
          </p:txBody>
        </p:sp>
      </p:grpSp>
      <p:grpSp>
        <p:nvGrpSpPr>
          <p:cNvPr id="30" name="组合 29"/>
          <p:cNvGrpSpPr/>
          <p:nvPr/>
        </p:nvGrpSpPr>
        <p:grpSpPr>
          <a:xfrm>
            <a:off x="1346507" y="2676824"/>
            <a:ext cx="1200249" cy="600124"/>
            <a:chOff x="1296149" y="1872209"/>
            <a:chExt cx="1200249" cy="600124"/>
          </a:xfrm>
        </p:grpSpPr>
        <p:sp>
          <p:nvSpPr>
            <p:cNvPr id="31" name="圆角矩形 30"/>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2"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skills</a:t>
              </a:r>
              <a:endParaRPr lang="zh-CN" altLang="en-US" sz="2800" b="1" kern="1200" dirty="0">
                <a:solidFill>
                  <a:srgbClr val="FFFF00"/>
                </a:solidFill>
              </a:endParaRPr>
            </a:p>
          </p:txBody>
        </p:sp>
      </p:grpSp>
      <p:grpSp>
        <p:nvGrpSpPr>
          <p:cNvPr id="33" name="组合 32"/>
          <p:cNvGrpSpPr/>
          <p:nvPr/>
        </p:nvGrpSpPr>
        <p:grpSpPr>
          <a:xfrm>
            <a:off x="163835" y="3756650"/>
            <a:ext cx="1200249" cy="600124"/>
            <a:chOff x="1296149" y="1872209"/>
            <a:chExt cx="1200249" cy="600124"/>
          </a:xfrm>
        </p:grpSpPr>
        <p:sp>
          <p:nvSpPr>
            <p:cNvPr id="34" name="圆角矩形 3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Jinny</a:t>
              </a:r>
              <a:endParaRPr lang="zh-CN" altLang="en-US" sz="2800" b="1" kern="1200" dirty="0">
                <a:solidFill>
                  <a:srgbClr val="FFFF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linds(horizont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nodeType="clickEffect">
                                  <p:stCondLst>
                                    <p:cond delay="0"/>
                                  </p:stCondLst>
                                  <p:childTnLst>
                                    <p:animEffect transition="out" filter="blinds(horizontal)">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linds(horizont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500" fill="hold"/>
                                        <p:tgtEl>
                                          <p:spTgt spid="30"/>
                                        </p:tgtEl>
                                        <p:attrNameLst>
                                          <p:attrName>ppt_x</p:attrName>
                                        </p:attrNameLst>
                                      </p:cBhvr>
                                      <p:tavLst>
                                        <p:tav tm="0">
                                          <p:val>
                                            <p:strVal val="#ppt_x"/>
                                          </p:val>
                                        </p:tav>
                                        <p:tav tm="100000">
                                          <p:val>
                                            <p:strVal val="#ppt_x"/>
                                          </p:val>
                                        </p:tav>
                                      </p:tavLst>
                                    </p:anim>
                                    <p:anim calcmode="lin" valueType="num">
                                      <p:cBhvr additive="base">
                                        <p:cTn id="3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27"/>
                                        </p:tgtEl>
                                        <p:attrNameLst>
                                          <p:attrName>style.visibility</p:attrName>
                                        </p:attrNameLst>
                                      </p:cBhvr>
                                      <p:to>
                                        <p:strVal val="visible"/>
                                      </p:to>
                                    </p:set>
                                    <p:anim calcmode="lin" valueType="num">
                                      <p:cBhvr additive="base">
                                        <p:cTn id="38" dur="500" fill="hold"/>
                                        <p:tgtEl>
                                          <p:spTgt spid="27"/>
                                        </p:tgtEl>
                                        <p:attrNameLst>
                                          <p:attrName>ppt_x</p:attrName>
                                        </p:attrNameLst>
                                      </p:cBhvr>
                                      <p:tavLst>
                                        <p:tav tm="0">
                                          <p:val>
                                            <p:strVal val="#ppt_x"/>
                                          </p:val>
                                        </p:tav>
                                        <p:tav tm="100000">
                                          <p:val>
                                            <p:strVal val="#ppt_x"/>
                                          </p:val>
                                        </p:tav>
                                      </p:tavLst>
                                    </p:anim>
                                    <p:anim calcmode="lin" valueType="num">
                                      <p:cBhvr additive="base">
                                        <p:cTn id="3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additive="base">
                                        <p:cTn id="44" dur="500" fill="hold"/>
                                        <p:tgtEl>
                                          <p:spTgt spid="14"/>
                                        </p:tgtEl>
                                        <p:attrNameLst>
                                          <p:attrName>ppt_x</p:attrName>
                                        </p:attrNameLst>
                                      </p:cBhvr>
                                      <p:tavLst>
                                        <p:tav tm="0">
                                          <p:val>
                                            <p:strVal val="#ppt_x"/>
                                          </p:val>
                                        </p:tav>
                                        <p:tav tm="100000">
                                          <p:val>
                                            <p:strVal val="#ppt_x"/>
                                          </p:val>
                                        </p:tav>
                                      </p:tavLst>
                                    </p:anim>
                                    <p:anim calcmode="lin" valueType="num">
                                      <p:cBhvr additive="base">
                                        <p:cTn id="4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24"/>
                                        </p:tgtEl>
                                        <p:attrNameLst>
                                          <p:attrName>style.visibility</p:attrName>
                                        </p:attrNameLst>
                                      </p:cBhvr>
                                      <p:to>
                                        <p:strVal val="visible"/>
                                      </p:to>
                                    </p:set>
                                    <p:anim calcmode="lin" valueType="num">
                                      <p:cBhvr additive="base">
                                        <p:cTn id="50" dur="500" fill="hold"/>
                                        <p:tgtEl>
                                          <p:spTgt spid="24"/>
                                        </p:tgtEl>
                                        <p:attrNameLst>
                                          <p:attrName>ppt_x</p:attrName>
                                        </p:attrNameLst>
                                      </p:cBhvr>
                                      <p:tavLst>
                                        <p:tav tm="0">
                                          <p:val>
                                            <p:strVal val="#ppt_x"/>
                                          </p:val>
                                        </p:tav>
                                        <p:tav tm="100000">
                                          <p:val>
                                            <p:strVal val="#ppt_x"/>
                                          </p:val>
                                        </p:tav>
                                      </p:tavLst>
                                    </p:anim>
                                    <p:anim calcmode="lin" valueType="num">
                                      <p:cBhvr additive="base">
                                        <p:cTn id="5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5262979"/>
          </a:xfrm>
          <a:prstGeom prst="rect">
            <a:avLst/>
          </a:prstGeom>
          <a:noFill/>
        </p:spPr>
        <p:txBody>
          <a:bodyPr wrap="square" rtlCol="0">
            <a:spAutoFit/>
          </a:bodyPr>
          <a:lstStyle/>
          <a:p>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P11: </a:t>
            </a:r>
            <a:r>
              <a:rPr lang="en-US" altLang="zh-CN" sz="2800" dirty="0"/>
              <a:t>Laurie knew that music was nearly as </a:t>
            </a:r>
            <a:r>
              <a:rPr lang="en-US" altLang="zh-CN" sz="2800" b="1" dirty="0">
                <a:solidFill>
                  <a:srgbClr val="FF0000"/>
                </a:solidFill>
              </a:rPr>
              <a:t>important</a:t>
            </a:r>
            <a:r>
              <a:rPr lang="en-US" altLang="zh-CN" sz="2800" dirty="0"/>
              <a:t> to the program as the skating itself. The music you skated to created mood, rhythm and style. Laurie had worked with her coach for months to select and then tape her music program. If she lost her music tape, she might as well forget about skating. It was that simple. </a:t>
            </a:r>
            <a:endParaRPr lang="en-US" altLang="zh-CN" sz="2800" dirty="0"/>
          </a:p>
          <a:p>
            <a:pPr marL="457200" indent="-457200">
              <a:buFont typeface="Wingdings" panose="05000000000000000000" pitchFamily="2" charset="2"/>
              <a:buChar char="l"/>
            </a:pPr>
            <a:r>
              <a:rPr lang="en-US" altLang="zh-CN" sz="2800" dirty="0">
                <a:latin typeface="Cambria Math" panose="02040503050406030204" pitchFamily="18" charset="0"/>
                <a:ea typeface="Cambria Math" panose="02040503050406030204" pitchFamily="18" charset="0"/>
              </a:rPr>
              <a:t>  The passage tells us _______________________________.</a:t>
            </a:r>
            <a:endParaRPr lang="en-US" altLang="zh-CN" sz="2800" dirty="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r>
              <a:rPr lang="en-US" altLang="zh-CN" sz="2800" dirty="0">
                <a:latin typeface="Cambria Math" panose="02040503050406030204" pitchFamily="18" charset="0"/>
                <a:ea typeface="Cambria Math" panose="02040503050406030204" pitchFamily="18" charset="0"/>
              </a:rPr>
              <a:t>  The passage develops in a/an ______________________ way.</a:t>
            </a:r>
            <a:endParaRPr lang="en-US" altLang="zh-CN" sz="2800" dirty="0">
              <a:latin typeface="Cambria Math" panose="02040503050406030204" pitchFamily="18" charset="0"/>
              <a:ea typeface="Cambria Math" panose="02040503050406030204" pitchFamily="18" charset="0"/>
            </a:endParaRPr>
          </a:p>
          <a:p>
            <a:pPr marL="457200" indent="-457200">
              <a:buFont typeface="Wingdings" panose="05000000000000000000" pitchFamily="2" charset="2"/>
              <a:buChar char="l"/>
            </a:pPr>
            <a:r>
              <a:rPr lang="en-US" altLang="zh-CN" sz="2800" dirty="0">
                <a:latin typeface="Cambria Math" panose="02040503050406030204" pitchFamily="18" charset="0"/>
                <a:ea typeface="Cambria Math" panose="02040503050406030204" pitchFamily="18" charset="0"/>
              </a:rPr>
              <a:t>   The author emphasizes the importance of music so much to _________________________________________________.</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endParaRPr lang="en-US" altLang="zh-CN" sz="2800" dirty="0">
              <a:latin typeface="Cambria Math" panose="02040503050406030204" pitchFamily="18" charset="0"/>
              <a:ea typeface="Cambria Math" panose="02040503050406030204" pitchFamily="18" charset="0"/>
            </a:endParaRPr>
          </a:p>
        </p:txBody>
      </p:sp>
      <p:sp>
        <p:nvSpPr>
          <p:cNvPr id="3" name="TextBox 2"/>
          <p:cNvSpPr txBox="1"/>
          <p:nvPr/>
        </p:nvSpPr>
        <p:spPr>
          <a:xfrm>
            <a:off x="1656938" y="4581128"/>
            <a:ext cx="5400600" cy="369332"/>
          </a:xfrm>
          <a:prstGeom prst="rect">
            <a:avLst/>
          </a:prstGeom>
          <a:noFill/>
        </p:spPr>
        <p:txBody>
          <a:bodyPr wrap="square" rtlCol="0">
            <a:spAutoFit/>
          </a:bodyPr>
          <a:lstStyle/>
          <a:p>
            <a:r>
              <a:rPr lang="en-US" altLang="zh-CN" dirty="0"/>
              <a:t>cherish,---  tough decision,-- comparison-- shine</a:t>
            </a:r>
            <a:endParaRPr lang="zh-CN" altLang="en-US" dirty="0"/>
          </a:p>
        </p:txBody>
      </p:sp>
      <p:sp>
        <p:nvSpPr>
          <p:cNvPr id="4" name="TextBox 3"/>
          <p:cNvSpPr txBox="1"/>
          <p:nvPr/>
        </p:nvSpPr>
        <p:spPr>
          <a:xfrm>
            <a:off x="3779912" y="3212976"/>
            <a:ext cx="3816424" cy="369332"/>
          </a:xfrm>
          <a:prstGeom prst="rect">
            <a:avLst/>
          </a:prstGeom>
          <a:noFill/>
        </p:spPr>
        <p:txBody>
          <a:bodyPr wrap="square" rtlCol="0">
            <a:spAutoFit/>
          </a:bodyPr>
          <a:lstStyle/>
          <a:p>
            <a:r>
              <a:rPr lang="en-US" altLang="zh-CN" dirty="0"/>
              <a:t>the importance of music to a skater</a:t>
            </a:r>
            <a:endParaRPr lang="zh-CN" altLang="en-US" dirty="0"/>
          </a:p>
        </p:txBody>
      </p:sp>
      <p:sp>
        <p:nvSpPr>
          <p:cNvPr id="5" name="TextBox 4"/>
          <p:cNvSpPr txBox="1"/>
          <p:nvPr/>
        </p:nvSpPr>
        <p:spPr>
          <a:xfrm>
            <a:off x="5148064" y="3734708"/>
            <a:ext cx="3816424" cy="369332"/>
          </a:xfrm>
          <a:prstGeom prst="rect">
            <a:avLst/>
          </a:prstGeom>
          <a:noFill/>
        </p:spPr>
        <p:txBody>
          <a:bodyPr wrap="square" rtlCol="0">
            <a:spAutoFit/>
          </a:bodyPr>
          <a:lstStyle/>
          <a:p>
            <a:r>
              <a:rPr lang="en-US" altLang="zh-CN" dirty="0"/>
              <a:t>General- Specific</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2949525"/>
          </a:xfrm>
          <a:prstGeom prst="rect">
            <a:avLst/>
          </a:prstGeom>
          <a:noFill/>
        </p:spPr>
        <p:txBody>
          <a:bodyPr wrap="square" rtlCol="0">
            <a:spAutoFit/>
          </a:bodyPr>
          <a:lstStyle/>
          <a:p>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P14: </a:t>
            </a:r>
            <a:r>
              <a:rPr lang="en-US" altLang="zh-CN" sz="3200" dirty="0"/>
              <a:t>Laurie stood </a:t>
            </a:r>
            <a:r>
              <a:rPr lang="en-US" altLang="zh-CN" sz="3200" b="1" dirty="0"/>
              <a:t>motionless</a:t>
            </a:r>
            <a:r>
              <a:rPr lang="en-US" altLang="zh-CN" sz="3200" dirty="0"/>
              <a:t> for what must have been only seconds --yet it seemed like years while she thought about what to do.</a:t>
            </a:r>
            <a:endParaRPr lang="zh-CN" altLang="zh-CN" sz="3200" dirty="0"/>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It seemed like years/ a century before….</a:t>
            </a:r>
            <a:endParaRPr lang="en-US" altLang="zh-CN" sz="3200" dirty="0">
              <a:solidFill>
                <a:srgbClr val="FF0000"/>
              </a:solidFill>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ea typeface="Microsoft JhengHei Light" panose="020B0304030504040204" pitchFamily="34" charset="-120"/>
                <a:cs typeface="Times New Roman" panose="02020603050405020304" pitchFamily="18" charset="0"/>
              </a:rPr>
              <a:t>       After what seemed like years/ a century,…</a:t>
            </a:r>
            <a:endParaRPr lang="en-US" altLang="zh-CN" sz="2800" dirty="0">
              <a:ea typeface="Microsoft JhengHei Light" panose="020B0304030504040204" pitchFamily="34" charset="-120"/>
            </a:endParaRPr>
          </a:p>
        </p:txBody>
      </p:sp>
      <p:sp>
        <p:nvSpPr>
          <p:cNvPr id="4" name="TextBox 3"/>
          <p:cNvSpPr txBox="1"/>
          <p:nvPr/>
        </p:nvSpPr>
        <p:spPr>
          <a:xfrm>
            <a:off x="55214" y="3155744"/>
            <a:ext cx="8981281" cy="954107"/>
          </a:xfrm>
          <a:prstGeom prst="rect">
            <a:avLst/>
          </a:prstGeom>
          <a:noFill/>
        </p:spPr>
        <p:txBody>
          <a:bodyPr wrap="square" rtlCol="0">
            <a:spAutoFit/>
          </a:bodyPr>
          <a:lstStyle/>
          <a:p>
            <a:r>
              <a:rPr lang="en-US" altLang="zh-CN" sz="2800" dirty="0">
                <a:latin typeface="Segoe UI Semibold" panose="020B0702040204020203" pitchFamily="34" charset="0"/>
                <a:cs typeface="Segoe UI Semibold" panose="020B0702040204020203" pitchFamily="34" charset="0"/>
              </a:rPr>
              <a:t>   Laurie must be feeling ____________________________ over whether to turn in the tape at the moment.</a:t>
            </a:r>
            <a:endParaRPr lang="zh-CN" altLang="en-US" sz="2800" dirty="0">
              <a:latin typeface="Segoe UI Semibold" panose="020B0702040204020203" pitchFamily="34" charset="0"/>
              <a:cs typeface="Segoe UI Semibold" panose="020B0702040204020203" pitchFamily="34" charset="0"/>
            </a:endParaRPr>
          </a:p>
        </p:txBody>
      </p:sp>
      <p:sp>
        <p:nvSpPr>
          <p:cNvPr id="5" name="TextBox 4"/>
          <p:cNvSpPr txBox="1"/>
          <p:nvPr/>
        </p:nvSpPr>
        <p:spPr>
          <a:xfrm>
            <a:off x="4211960" y="3155744"/>
            <a:ext cx="4608512" cy="523220"/>
          </a:xfrm>
          <a:prstGeom prst="rect">
            <a:avLst/>
          </a:prstGeom>
          <a:noFill/>
        </p:spPr>
        <p:txBody>
          <a:bodyPr wrap="square" rtlCol="0">
            <a:spAutoFit/>
          </a:bodyPr>
          <a:lstStyle/>
          <a:p>
            <a:r>
              <a:rPr lang="en-US" altLang="zh-CN" sz="2800" dirty="0">
                <a:solidFill>
                  <a:srgbClr val="FF0000"/>
                </a:solidFill>
              </a:rPr>
              <a:t>hesitant, torn, in a dilemma</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5068054"/>
          </a:xfrm>
          <a:prstGeom prst="rect">
            <a:avLst/>
          </a:prstGeom>
          <a:noFill/>
        </p:spPr>
        <p:txBody>
          <a:bodyPr wrap="square" rtlCol="0">
            <a:spAutoFit/>
          </a:bodyPr>
          <a:lstStyle/>
          <a:p>
            <a:pPr>
              <a:lnSpc>
                <a:spcPts val="3700"/>
              </a:lnSpc>
            </a:pPr>
            <a:r>
              <a:rPr lang="en-US" altLang="zh-CN" sz="2800" b="1" dirty="0">
                <a:solidFill>
                  <a:srgbClr val="FF0000"/>
                </a:solidFill>
                <a:latin typeface="Segoe UI Semibold" panose="020B0702040204020203" pitchFamily="34" charset="0"/>
                <a:ea typeface="Cambria Math" panose="02040503050406030204" pitchFamily="18" charset="0"/>
                <a:cs typeface="Segoe UI Semibold" panose="020B0702040204020203" pitchFamily="34" charset="0"/>
              </a:rPr>
              <a:t>Understanding:</a:t>
            </a:r>
            <a:br>
              <a:rPr lang="en-US" altLang="zh-CN" sz="2800" b="1" dirty="0">
                <a:latin typeface="Cambria Math" panose="02040503050406030204" pitchFamily="18" charset="0"/>
                <a:ea typeface="Cambria Math" panose="02040503050406030204" pitchFamily="18" charset="0"/>
              </a:rPr>
            </a:br>
            <a:r>
              <a:rPr lang="en-US" altLang="zh-CN" sz="2800" b="1" dirty="0">
                <a:latin typeface="Cambria Math" panose="02040503050406030204" pitchFamily="18" charset="0"/>
                <a:ea typeface="Cambria Math" panose="02040503050406030204" pitchFamily="18" charset="0"/>
              </a:rPr>
              <a:t>    P29: </a:t>
            </a:r>
            <a:r>
              <a:rPr lang="en-US" altLang="zh-CN" sz="3200" dirty="0">
                <a:latin typeface="Times New Roman" panose="02020603050405020304" pitchFamily="18" charset="0"/>
                <a:cs typeface="Times New Roman" panose="02020603050405020304" pitchFamily="18" charset="0"/>
              </a:rPr>
              <a:t>But no one will ever know how close I really came to losing.</a:t>
            </a:r>
            <a:endParaRPr lang="en-US" altLang="zh-CN" sz="3200" dirty="0">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a:t>
            </a:r>
            <a:r>
              <a:rPr lang="en-US" altLang="zh-CN" sz="3200" dirty="0" smtClean="0">
                <a:solidFill>
                  <a:srgbClr val="FF0000"/>
                </a:solidFill>
                <a:latin typeface="Times New Roman" panose="02020603050405020304" pitchFamily="18" charset="0"/>
                <a:cs typeface="Times New Roman" panose="02020603050405020304" pitchFamily="18" charset="0"/>
              </a:rPr>
              <a:t>She </a:t>
            </a:r>
            <a:r>
              <a:rPr lang="en-US" altLang="zh-CN" sz="3200" dirty="0">
                <a:solidFill>
                  <a:srgbClr val="FF0000"/>
                </a:solidFill>
                <a:latin typeface="Times New Roman" panose="02020603050405020304" pitchFamily="18" charset="0"/>
                <a:cs typeface="Times New Roman" panose="02020603050405020304" pitchFamily="18" charset="0"/>
              </a:rPr>
              <a:t>came close to losing _________________.</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latin typeface="Cambria Math" panose="02040503050406030204" pitchFamily="18" charset="0"/>
                <a:ea typeface="Cambria Math" panose="02040503050406030204" pitchFamily="18" charset="0"/>
              </a:rPr>
              <a:t>       </a:t>
            </a:r>
            <a:r>
              <a:rPr lang="en-US" altLang="zh-CN" sz="2800" dirty="0">
                <a:ea typeface="Microsoft JhengHei Light" panose="020B0304030504040204" pitchFamily="34" charset="-120"/>
              </a:rPr>
              <a:t>A. the competition</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B.  the chance to compete in the World Cup and the Olympics</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C.  the friendship with a terrific skater</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D.  the good sense of music</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E.  the spirit of “fair play”  </a:t>
            </a:r>
            <a:endParaRPr lang="en-US" altLang="zh-CN" sz="2800" dirty="0">
              <a:ea typeface="Microsoft JhengHei Light" panose="020B0304030504040204" pitchFamily="34" charset="-120"/>
            </a:endParaRPr>
          </a:p>
          <a:p>
            <a:r>
              <a:rPr lang="en-US" altLang="zh-CN" sz="2800" dirty="0">
                <a:ea typeface="Microsoft JhengHei Light" panose="020B0304030504040204" pitchFamily="34" charset="-120"/>
              </a:rPr>
              <a:t>        F. G….</a:t>
            </a:r>
            <a:endParaRPr lang="en-US" altLang="zh-CN" sz="2800" dirty="0">
              <a:ea typeface="Microsoft JhengHei Light" panose="020B0304030504040204"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3497"/>
            <a:ext cx="9116955" cy="6686446"/>
          </a:xfrm>
          <a:prstGeom prst="rect">
            <a:avLst/>
          </a:prstGeom>
          <a:noFill/>
        </p:spPr>
        <p:txBody>
          <a:bodyPr wrap="square" rtlCol="0">
            <a:spAutoFit/>
          </a:bodyPr>
          <a:lstStyle/>
          <a:p>
            <a:pPr>
              <a:lnSpc>
                <a:spcPts val="3700"/>
              </a:lnSpc>
            </a:pPr>
            <a:r>
              <a:rPr lang="en-US" altLang="zh-CN" sz="3200" dirty="0" smtClean="0">
                <a:solidFill>
                  <a:srgbClr val="FF0000"/>
                </a:solidFill>
              </a:rPr>
              <a:t>How </a:t>
            </a:r>
            <a:r>
              <a:rPr lang="en-US" altLang="zh-CN" sz="3200" dirty="0">
                <a:solidFill>
                  <a:srgbClr val="FF0000"/>
                </a:solidFill>
              </a:rPr>
              <a:t>do you know that Laurie performed well? </a:t>
            </a:r>
            <a:endParaRPr lang="en-US" altLang="zh-CN" sz="3200" dirty="0" smtClean="0">
              <a:solidFill>
                <a:srgbClr val="FF0000"/>
              </a:solidFill>
            </a:endParaRPr>
          </a:p>
          <a:p>
            <a:pPr marL="457200" indent="-457200">
              <a:lnSpc>
                <a:spcPts val="3700"/>
              </a:lnSpc>
              <a:buFont typeface="Wingdings" panose="05000000000000000000" pitchFamily="2" charset="2"/>
              <a:buChar char="l"/>
            </a:pPr>
            <a:r>
              <a:rPr lang="en-US" altLang="zh-CN" sz="2800" dirty="0" smtClean="0">
                <a:latin typeface="Times New Roman" panose="02020603050405020304" pitchFamily="18" charset="0"/>
                <a:ea typeface="Microsoft JhengHei Light" panose="020B0304030504040204" pitchFamily="34" charset="-120"/>
                <a:cs typeface="Times New Roman" panose="02020603050405020304" pitchFamily="18" charset="0"/>
              </a:rPr>
              <a:t>P21</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"Good," she thought to herself, "my knee’s holding up.”</a:t>
            </a:r>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P22: </a:t>
            </a:r>
            <a:r>
              <a:rPr lang="en-US" altLang="zh-CN" sz="2800" dirty="0">
                <a:latin typeface="Times New Roman" panose="02020603050405020304" pitchFamily="18" charset="0"/>
                <a:cs typeface="Times New Roman" panose="02020603050405020304" pitchFamily="18" charset="0"/>
              </a:rPr>
              <a:t>The audience </a:t>
            </a:r>
            <a:r>
              <a:rPr lang="en-US" altLang="zh-CN" sz="2800" u="sng" dirty="0">
                <a:latin typeface="Times New Roman" panose="02020603050405020304" pitchFamily="18" charset="0"/>
                <a:cs typeface="Times New Roman" panose="02020603050405020304" pitchFamily="18" charset="0"/>
              </a:rPr>
              <a:t>applauded</a:t>
            </a:r>
            <a:r>
              <a:rPr lang="en-US" altLang="zh-CN" sz="2800" dirty="0">
                <a:latin typeface="Times New Roman" panose="02020603050405020304" pitchFamily="18" charset="0"/>
                <a:cs typeface="Times New Roman" panose="02020603050405020304" pitchFamily="18" charset="0"/>
              </a:rPr>
              <a:t> from time to time, enthusiastically </a:t>
            </a:r>
            <a:r>
              <a:rPr lang="en-US" altLang="zh-CN" sz="2800" u="sng" dirty="0">
                <a:latin typeface="Times New Roman" panose="02020603050405020304" pitchFamily="18" charset="0"/>
                <a:cs typeface="Times New Roman" panose="02020603050405020304" pitchFamily="18" charset="0"/>
              </a:rPr>
              <a:t>supporting</a:t>
            </a:r>
            <a:r>
              <a:rPr lang="en-US" altLang="zh-CN" sz="2800" dirty="0">
                <a:latin typeface="Times New Roman" panose="02020603050405020304" pitchFamily="18" charset="0"/>
                <a:cs typeface="Times New Roman" panose="02020603050405020304" pitchFamily="18" charset="0"/>
              </a:rPr>
              <a:t> her in her comeback.</a:t>
            </a:r>
            <a:endParaRPr lang="zh-CN" altLang="zh-CN"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P22: </a:t>
            </a:r>
            <a:r>
              <a:rPr lang="en-US" altLang="zh-CN" sz="2800" dirty="0">
                <a:latin typeface="Times New Roman" panose="02020603050405020304" pitchFamily="18" charset="0"/>
                <a:cs typeface="Times New Roman" panose="02020603050405020304" pitchFamily="18" charset="0"/>
              </a:rPr>
              <a:t>As she completed it, she heard the audience </a:t>
            </a:r>
            <a:r>
              <a:rPr lang="en-US" altLang="zh-CN" sz="2800" u="sng" dirty="0">
                <a:latin typeface="Times New Roman" panose="02020603050405020304" pitchFamily="18" charset="0"/>
                <a:cs typeface="Times New Roman" panose="02020603050405020304" pitchFamily="18" charset="0"/>
              </a:rPr>
              <a:t>gasp</a:t>
            </a:r>
            <a:r>
              <a:rPr lang="en-US" altLang="zh-CN"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P23: When her turn was over,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applause filled the stadium</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and she stood there, for a moment, in the center of the ice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in the spotlight. </a:t>
            </a:r>
            <a:endPar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P25:  "You did it, Laurie!" she said. "You skated perfectly-and beautifully. </a:t>
            </a:r>
            <a:r>
              <a:rPr lang="en-US" altLang="zh-CN" sz="2800" u="sng" dirty="0">
                <a:latin typeface="Times New Roman" panose="02020603050405020304" pitchFamily="18" charset="0"/>
                <a:ea typeface="Microsoft JhengHei Light" panose="020B0304030504040204" pitchFamily="34" charset="-120"/>
                <a:cs typeface="Times New Roman" panose="02020603050405020304" pitchFamily="18" charset="0"/>
              </a:rPr>
              <a:t>You didn’t make a single mistake! </a:t>
            </a: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I think that you've won!”</a:t>
            </a:r>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a:p>
            <a:pPr marL="457200" indent="-457200">
              <a:buFont typeface="Wingdings" panose="05000000000000000000" pitchFamily="2" charset="2"/>
              <a:buChar char="l"/>
            </a:pPr>
            <a:r>
              <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P27  Laurie, you won! You won!" Kathy screamed, as she rushed up to her.</a:t>
            </a:r>
            <a:endParaRPr lang="zh-CN" altLang="zh-CN" sz="2800" dirty="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ea typeface="Microsoft JhengHei Light" panose="020B0304030504040204" pitchFamily="34" charset="-120"/>
              <a:cs typeface="Times New Roman" panose="02020603050405020304" pitchFamily="18" charset="0"/>
            </a:endParaRPr>
          </a:p>
        </p:txBody>
      </p:sp>
      <p:sp>
        <p:nvSpPr>
          <p:cNvPr id="3" name="TextBox 2"/>
          <p:cNvSpPr txBox="1"/>
          <p:nvPr/>
        </p:nvSpPr>
        <p:spPr>
          <a:xfrm>
            <a:off x="2555776" y="1027446"/>
            <a:ext cx="3253883" cy="461665"/>
          </a:xfrm>
          <a:prstGeom prst="rect">
            <a:avLst/>
          </a:prstGeom>
          <a:noFill/>
        </p:spPr>
        <p:txBody>
          <a:bodyPr wrap="square" rtlCol="0">
            <a:spAutoFit/>
          </a:bodyPr>
          <a:lstStyle/>
          <a:p>
            <a:r>
              <a:rPr lang="en-US" altLang="zh-CN" sz="2400" dirty="0" smtClean="0">
                <a:solidFill>
                  <a:srgbClr val="FF0000"/>
                </a:solidFill>
              </a:rPr>
              <a:t>inner </a:t>
            </a:r>
            <a:r>
              <a:rPr lang="en-US" altLang="zh-CN" sz="2400" dirty="0">
                <a:solidFill>
                  <a:srgbClr val="FF0000"/>
                </a:solidFill>
              </a:rPr>
              <a:t>thought</a:t>
            </a:r>
            <a:r>
              <a:rPr lang="zh-CN" altLang="en-US" sz="2400" dirty="0">
                <a:solidFill>
                  <a:srgbClr val="FF0000"/>
                </a:solidFill>
              </a:rPr>
              <a:t>内心活动</a:t>
            </a:r>
            <a:endParaRPr lang="zh-CN" altLang="en-US" sz="2400" dirty="0">
              <a:solidFill>
                <a:srgbClr val="FF0000"/>
              </a:solidFill>
            </a:endParaRPr>
          </a:p>
        </p:txBody>
      </p:sp>
      <p:sp>
        <p:nvSpPr>
          <p:cNvPr id="4" name="TextBox 3"/>
          <p:cNvSpPr txBox="1"/>
          <p:nvPr/>
        </p:nvSpPr>
        <p:spPr>
          <a:xfrm>
            <a:off x="7309464" y="1710415"/>
            <a:ext cx="2554595" cy="398780"/>
          </a:xfrm>
          <a:prstGeom prst="rect">
            <a:avLst/>
          </a:prstGeom>
          <a:noFill/>
        </p:spPr>
        <p:txBody>
          <a:bodyPr wrap="square" rtlCol="0">
            <a:spAutoFit/>
          </a:bodyPr>
          <a:lstStyle/>
          <a:p>
            <a:r>
              <a:rPr lang="zh-CN" altLang="en-US" sz="2000" dirty="0">
                <a:solidFill>
                  <a:srgbClr val="FF0000"/>
                </a:solidFill>
              </a:rPr>
              <a:t>侧面</a:t>
            </a:r>
            <a:r>
              <a:rPr lang="zh-CN" altLang="en-US" sz="2000" dirty="0" smtClean="0">
                <a:solidFill>
                  <a:srgbClr val="FF0000"/>
                </a:solidFill>
              </a:rPr>
              <a:t>描写</a:t>
            </a:r>
            <a:r>
              <a:rPr lang="en-US" altLang="zh-CN" sz="2000" dirty="0" smtClean="0">
                <a:solidFill>
                  <a:srgbClr val="FF0000"/>
                </a:solidFill>
              </a:rPr>
              <a:t>(</a:t>
            </a:r>
            <a:r>
              <a:rPr lang="zh-CN" altLang="en-US" sz="2000" dirty="0" smtClean="0">
                <a:solidFill>
                  <a:srgbClr val="FF0000"/>
                </a:solidFill>
              </a:rPr>
              <a:t>动作</a:t>
            </a:r>
            <a:r>
              <a:rPr lang="en-US" altLang="zh-CN" sz="2000" dirty="0" smtClean="0">
                <a:solidFill>
                  <a:srgbClr val="FF0000"/>
                </a:solidFill>
              </a:rPr>
              <a:t>)</a:t>
            </a:r>
            <a:endParaRPr lang="en-US" altLang="zh-CN" sz="2000" dirty="0" smtClean="0">
              <a:solidFill>
                <a:srgbClr val="FF0000"/>
              </a:solidFill>
            </a:endParaRPr>
          </a:p>
        </p:txBody>
      </p:sp>
      <p:sp>
        <p:nvSpPr>
          <p:cNvPr id="5" name="TextBox 4"/>
          <p:cNvSpPr txBox="1"/>
          <p:nvPr/>
        </p:nvSpPr>
        <p:spPr>
          <a:xfrm>
            <a:off x="4150308" y="4983559"/>
            <a:ext cx="3253883" cy="461665"/>
          </a:xfrm>
          <a:prstGeom prst="rect">
            <a:avLst/>
          </a:prstGeom>
          <a:noFill/>
        </p:spPr>
        <p:txBody>
          <a:bodyPr wrap="square" rtlCol="0">
            <a:spAutoFit/>
          </a:bodyPr>
          <a:lstStyle/>
          <a:p>
            <a:r>
              <a:rPr lang="zh-CN" altLang="en-US" sz="2400" dirty="0">
                <a:solidFill>
                  <a:srgbClr val="FF0000"/>
                </a:solidFill>
              </a:rPr>
              <a:t>细节对白</a:t>
            </a:r>
            <a:endParaRPr lang="zh-CN" altLang="en-US" sz="2400" dirty="0">
              <a:solidFill>
                <a:srgbClr val="FF0000"/>
              </a:solidFill>
            </a:endParaRPr>
          </a:p>
        </p:txBody>
      </p:sp>
      <p:sp>
        <p:nvSpPr>
          <p:cNvPr id="6" name="TextBox 5"/>
          <p:cNvSpPr txBox="1"/>
          <p:nvPr/>
        </p:nvSpPr>
        <p:spPr>
          <a:xfrm>
            <a:off x="3598845" y="5775647"/>
            <a:ext cx="3253883" cy="461665"/>
          </a:xfrm>
          <a:prstGeom prst="rect">
            <a:avLst/>
          </a:prstGeom>
          <a:noFill/>
        </p:spPr>
        <p:txBody>
          <a:bodyPr wrap="square" rtlCol="0">
            <a:spAutoFit/>
          </a:bodyPr>
          <a:lstStyle/>
          <a:p>
            <a:r>
              <a:rPr lang="zh-CN" altLang="en-US" sz="2400" dirty="0">
                <a:solidFill>
                  <a:srgbClr val="FF0000"/>
                </a:solidFill>
              </a:rPr>
              <a:t>对白</a:t>
            </a:r>
            <a:r>
              <a:rPr lang="en-US" altLang="zh-CN" sz="2400" dirty="0">
                <a:solidFill>
                  <a:srgbClr val="FF0000"/>
                </a:solidFill>
              </a:rPr>
              <a:t>+</a:t>
            </a:r>
            <a:r>
              <a:rPr lang="zh-CN" altLang="en-US" sz="2400" dirty="0">
                <a:solidFill>
                  <a:srgbClr val="FF0000"/>
                </a:solidFill>
              </a:rPr>
              <a:t>动作</a:t>
            </a:r>
            <a:endParaRPr lang="zh-CN" altLang="en-US" sz="2400" dirty="0">
              <a:solidFill>
                <a:srgbClr val="FF0000"/>
              </a:solidFill>
            </a:endParaRPr>
          </a:p>
        </p:txBody>
      </p:sp>
      <p:sp>
        <p:nvSpPr>
          <p:cNvPr id="7" name="TextBox 6"/>
          <p:cNvSpPr txBox="1"/>
          <p:nvPr/>
        </p:nvSpPr>
        <p:spPr>
          <a:xfrm>
            <a:off x="4859937" y="3586063"/>
            <a:ext cx="3253883" cy="461665"/>
          </a:xfrm>
          <a:prstGeom prst="rect">
            <a:avLst/>
          </a:prstGeom>
          <a:noFill/>
        </p:spPr>
        <p:txBody>
          <a:bodyPr wrap="square" rtlCol="0">
            <a:spAutoFit/>
          </a:bodyPr>
          <a:lstStyle/>
          <a:p>
            <a:r>
              <a:rPr lang="zh-CN" altLang="en-US" sz="2400" dirty="0">
                <a:solidFill>
                  <a:srgbClr val="FF0000"/>
                </a:solidFill>
              </a:rPr>
              <a:t>侧面描写（声音）</a:t>
            </a:r>
            <a:endParaRPr lang="zh-CN" altLang="en-US" sz="2400" dirty="0">
              <a:solidFill>
                <a:srgbClr val="FF0000"/>
              </a:solidFill>
            </a:endParaRPr>
          </a:p>
        </p:txBody>
      </p:sp>
      <p:sp>
        <p:nvSpPr>
          <p:cNvPr id="8" name="TextBox 7"/>
          <p:cNvSpPr txBox="1"/>
          <p:nvPr/>
        </p:nvSpPr>
        <p:spPr>
          <a:xfrm>
            <a:off x="6874623" y="2185880"/>
            <a:ext cx="2554595" cy="398780"/>
          </a:xfrm>
          <a:prstGeom prst="rect">
            <a:avLst/>
          </a:prstGeom>
          <a:noFill/>
        </p:spPr>
        <p:txBody>
          <a:bodyPr wrap="square" rtlCol="0">
            <a:spAutoFit/>
          </a:bodyPr>
          <a:lstStyle/>
          <a:p>
            <a:r>
              <a:rPr lang="zh-CN" altLang="en-US" sz="2000" dirty="0">
                <a:solidFill>
                  <a:srgbClr val="FF0000"/>
                </a:solidFill>
              </a:rPr>
              <a:t>侧面描写（声音）</a:t>
            </a:r>
            <a:endParaRPr lang="zh-CN" altLang="en-US" sz="2000" dirty="0">
              <a:solidFill>
                <a:srgbClr val="FF0000"/>
              </a:solidFill>
            </a:endParaRPr>
          </a:p>
        </p:txBody>
      </p:sp>
      <p:sp>
        <p:nvSpPr>
          <p:cNvPr id="9" name="TextBox 8"/>
          <p:cNvSpPr txBox="1"/>
          <p:nvPr/>
        </p:nvSpPr>
        <p:spPr>
          <a:xfrm>
            <a:off x="0" y="6237312"/>
            <a:ext cx="9116955" cy="523220"/>
          </a:xfrm>
          <a:prstGeom prst="rect">
            <a:avLst/>
          </a:prstGeom>
          <a:noFill/>
        </p:spPr>
        <p:txBody>
          <a:bodyPr wrap="square" rtlCol="0">
            <a:spAutoFit/>
          </a:bodyPr>
          <a:lstStyle/>
          <a:p>
            <a:r>
              <a:rPr lang="en-US" altLang="zh-CN" sz="2800" b="1" dirty="0">
                <a:solidFill>
                  <a:srgbClr val="000099"/>
                </a:solidFill>
              </a:rPr>
              <a:t> </a:t>
            </a:r>
            <a:r>
              <a:rPr lang="en-US" altLang="zh-CN" sz="2800" b="1" dirty="0" smtClean="0">
                <a:solidFill>
                  <a:srgbClr val="000099"/>
                </a:solidFill>
              </a:rPr>
              <a:t>Writing Tip:  </a:t>
            </a:r>
            <a:r>
              <a:rPr lang="en-US" altLang="zh-CN" sz="2400" b="1" dirty="0" smtClean="0"/>
              <a:t>We can describe a scene from various angles/aspects. </a:t>
            </a:r>
            <a:endParaRPr lang="zh-CN"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additive="base">
                                        <p:cTn id="43" dur="500" fill="hold"/>
                                        <p:tgtEl>
                                          <p:spTgt spid="3"/>
                                        </p:tgtEl>
                                        <p:attrNameLst>
                                          <p:attrName>ppt_x</p:attrName>
                                        </p:attrNameLst>
                                      </p:cBhvr>
                                      <p:tavLst>
                                        <p:tav tm="0">
                                          <p:val>
                                            <p:strVal val="#ppt_x"/>
                                          </p:val>
                                        </p:tav>
                                        <p:tav tm="100000">
                                          <p:val>
                                            <p:strVal val="#ppt_x"/>
                                          </p:val>
                                        </p:tav>
                                      </p:tavLst>
                                    </p:anim>
                                    <p:anim calcmode="lin" valueType="num">
                                      <p:cBhvr additive="base">
                                        <p:cTn id="4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additive="base">
                                        <p:cTn id="61" dur="500" fill="hold"/>
                                        <p:tgtEl>
                                          <p:spTgt spid="7"/>
                                        </p:tgtEl>
                                        <p:attrNameLst>
                                          <p:attrName>ppt_x</p:attrName>
                                        </p:attrNameLst>
                                      </p:cBhvr>
                                      <p:tavLst>
                                        <p:tav tm="0">
                                          <p:val>
                                            <p:strVal val="#ppt_x"/>
                                          </p:val>
                                        </p:tav>
                                        <p:tav tm="100000">
                                          <p:val>
                                            <p:strVal val="#ppt_x"/>
                                          </p:val>
                                        </p:tav>
                                      </p:tavLst>
                                    </p:anim>
                                    <p:anim calcmode="lin" valueType="num">
                                      <p:cBhvr additive="base">
                                        <p:cTn id="6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additive="base">
                                        <p:cTn id="67" dur="500" fill="hold"/>
                                        <p:tgtEl>
                                          <p:spTgt spid="5"/>
                                        </p:tgtEl>
                                        <p:attrNameLst>
                                          <p:attrName>ppt_x</p:attrName>
                                        </p:attrNameLst>
                                      </p:cBhvr>
                                      <p:tavLst>
                                        <p:tav tm="0">
                                          <p:val>
                                            <p:strVal val="#ppt_x"/>
                                          </p:val>
                                        </p:tav>
                                        <p:tav tm="100000">
                                          <p:val>
                                            <p:strVal val="#ppt_x"/>
                                          </p:val>
                                        </p:tav>
                                      </p:tavLst>
                                    </p:anim>
                                    <p:anim calcmode="lin" valueType="num">
                                      <p:cBhvr additive="base">
                                        <p:cTn id="6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gtEl>
                                        <p:attrNameLst>
                                          <p:attrName>style.visibility</p:attrName>
                                        </p:attrNameLst>
                                      </p:cBhvr>
                                      <p:to>
                                        <p:strVal val="visible"/>
                                      </p:to>
                                    </p:set>
                                    <p:anim calcmode="lin" valueType="num">
                                      <p:cBhvr additive="base">
                                        <p:cTn id="73" dur="500" fill="hold"/>
                                        <p:tgtEl>
                                          <p:spTgt spid="6"/>
                                        </p:tgtEl>
                                        <p:attrNameLst>
                                          <p:attrName>ppt_x</p:attrName>
                                        </p:attrNameLst>
                                      </p:cBhvr>
                                      <p:tavLst>
                                        <p:tav tm="0">
                                          <p:val>
                                            <p:strVal val="#ppt_x"/>
                                          </p:val>
                                        </p:tav>
                                        <p:tav tm="100000">
                                          <p:val>
                                            <p:strVal val="#ppt_x"/>
                                          </p:val>
                                        </p:tav>
                                      </p:tavLst>
                                    </p:anim>
                                    <p:anim calcmode="lin" valueType="num">
                                      <p:cBhvr additive="base">
                                        <p:cTn id="7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5755422"/>
          </a:xfrm>
          <a:prstGeom prst="rect">
            <a:avLst/>
          </a:prstGeom>
          <a:noFill/>
        </p:spPr>
        <p:txBody>
          <a:bodyPr wrap="square" rtlCol="0">
            <a:spAutoFit/>
          </a:bodyPr>
          <a:lstStyle/>
          <a:p>
            <a:r>
              <a:rPr lang="en-US" altLang="zh-CN" sz="2800" b="1" dirty="0">
                <a:latin typeface="Times New Roman" panose="02020603050405020304" pitchFamily="18" charset="0"/>
                <a:cs typeface="Times New Roman" panose="02020603050405020304" pitchFamily="18" charset="0"/>
              </a:rPr>
              <a:t>Language</a:t>
            </a:r>
            <a:r>
              <a:rPr lang="en-US" altLang="zh-CN" sz="2800" b="1" dirty="0" smtClean="0">
                <a:latin typeface="Times New Roman" panose="02020603050405020304" pitchFamily="18" charset="0"/>
                <a:cs typeface="Times New Roman" panose="02020603050405020304" pitchFamily="18" charset="0"/>
              </a:rPr>
              <a:t>: </a:t>
            </a:r>
            <a:endParaRPr lang="en-US" altLang="zh-CN" sz="2800" b="1" dirty="0">
              <a:latin typeface="Times New Roman" panose="02020603050405020304" pitchFamily="18" charset="0"/>
              <a:cs typeface="Times New Roman" panose="02020603050405020304" pitchFamily="18" charset="0"/>
            </a:endParaRPr>
          </a:p>
          <a:p>
            <a:r>
              <a:rPr lang="en-US" altLang="zh-CN" sz="2800" dirty="0" smtClean="0">
                <a:latin typeface="Cambria Math" panose="02040503050406030204" pitchFamily="18" charset="0"/>
                <a:ea typeface="Cambria Math" panose="02040503050406030204" pitchFamily="18" charset="0"/>
              </a:rPr>
              <a:t>Expressions </a:t>
            </a:r>
            <a:r>
              <a:rPr lang="en-US" altLang="zh-CN" sz="2800" dirty="0">
                <a:latin typeface="Cambria Math" panose="02040503050406030204" pitchFamily="18" charset="0"/>
                <a:ea typeface="Cambria Math" panose="02040503050406030204" pitchFamily="18" charset="0"/>
              </a:rPr>
              <a:t>about skating:</a:t>
            </a:r>
            <a:br>
              <a:rPr lang="en-US" altLang="zh-CN" sz="2800" dirty="0">
                <a:latin typeface="Cambria Math" panose="02040503050406030204" pitchFamily="18" charset="0"/>
                <a:ea typeface="Cambria Math" panose="02040503050406030204" pitchFamily="18" charset="0"/>
              </a:rPr>
            </a:br>
            <a:r>
              <a:rPr lang="en-US" altLang="zh-CN" sz="2800" dirty="0">
                <a:latin typeface="Cambria Math" panose="02040503050406030204" pitchFamily="18" charset="0"/>
                <a:ea typeface="Cambria Math" panose="02040503050406030204" pitchFamily="18" charset="0"/>
              </a:rPr>
              <a:t> 1.glide </a:t>
            </a:r>
            <a:r>
              <a:rPr lang="zh-CN" altLang="en-US" sz="2800" dirty="0">
                <a:latin typeface="Cambria Math" panose="02040503050406030204" pitchFamily="18" charset="0"/>
                <a:ea typeface="Cambria Math" panose="02040503050406030204" pitchFamily="18" charset="0"/>
              </a:rPr>
              <a:t>滑翔 </a:t>
            </a:r>
            <a:r>
              <a:rPr lang="en-US" altLang="zh-CN" sz="2800" dirty="0">
                <a:latin typeface="Cambria Math" panose="02040503050406030204" pitchFamily="18" charset="0"/>
                <a:ea typeface="Cambria Math" panose="02040503050406030204" pitchFamily="18" charset="0"/>
              </a:rPr>
              <a:t>across the rink</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zh-CN" altLang="en-US" sz="2800" dirty="0">
                <a:latin typeface="Cambria Math" panose="02040503050406030204" pitchFamily="18" charset="0"/>
                <a:ea typeface="Cambria Math" panose="02040503050406030204" pitchFamily="18" charset="0"/>
              </a:rPr>
              <a:t>划过溜冰场</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2.fly across the ice with the cold air rushing past her</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zh-CN" altLang="en-US" sz="2800" dirty="0">
                <a:latin typeface="Cambria Math" panose="02040503050406030204" pitchFamily="18" charset="0"/>
                <a:ea typeface="Cambria Math" panose="02040503050406030204" pitchFamily="18" charset="0"/>
              </a:rPr>
              <a:t>飞一般地在冰面上划过，冷冷的空气掠过</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3.make long, looping circles across the ice</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endParaRPr lang="en-US" altLang="zh-CN" sz="2800" dirty="0">
              <a:latin typeface="Cambria Math" panose="02040503050406030204" pitchFamily="18" charset="0"/>
              <a:ea typeface="Cambria Math" panose="020405030504060302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4. as if having the whole rink to herself</a:t>
            </a:r>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zh-CN" altLang="en-US" sz="2800" dirty="0">
                <a:latin typeface="Cambria Math" panose="02040503050406030204" pitchFamily="18" charset="0"/>
                <a:ea typeface="Cambria Math" panose="02040503050406030204" pitchFamily="18" charset="0"/>
              </a:rPr>
              <a:t>好像整个溜冰场都是她的</a:t>
            </a:r>
            <a:endParaRPr lang="zh-CN" altLang="en-US" sz="2800" dirty="0">
              <a:latin typeface="Cambria Math"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anim calcmode="lin" valueType="num">
                                      <p:cBhvr additive="base">
                                        <p:cTn id="1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4560"/>
            <a:ext cx="9144000" cy="954107"/>
          </a:xfrm>
          <a:prstGeom prst="rect">
            <a:avLst/>
          </a:prstGeom>
          <a:noFill/>
          <a:ln>
            <a:solidFill>
              <a:schemeClr val="accent1"/>
            </a:solidFill>
          </a:ln>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P1.3.Laurie </a:t>
            </a:r>
            <a:r>
              <a:rPr lang="en-US" altLang="zh-CN" sz="2800" dirty="0">
                <a:latin typeface="Times New Roman" panose="02020603050405020304" pitchFamily="18" charset="0"/>
                <a:cs typeface="Times New Roman" panose="02020603050405020304" pitchFamily="18" charset="0"/>
              </a:rPr>
              <a:t>was very </a:t>
            </a:r>
            <a:r>
              <a:rPr lang="en-US" altLang="zh-CN" sz="2800" dirty="0">
                <a:solidFill>
                  <a:srgbClr val="FF0000"/>
                </a:solidFill>
                <a:latin typeface="Times New Roman" panose="02020603050405020304" pitchFamily="18" charset="0"/>
                <a:cs typeface="Times New Roman" panose="02020603050405020304" pitchFamily="18" charset="0"/>
              </a:rPr>
              <a:t>nervous</a:t>
            </a:r>
            <a:r>
              <a:rPr lang="en-US" altLang="zh-CN" sz="2800" dirty="0">
                <a:latin typeface="Times New Roman" panose="02020603050405020304" pitchFamily="18" charset="0"/>
                <a:cs typeface="Times New Roman" panose="02020603050405020304" pitchFamily="18" charset="0"/>
              </a:rPr>
              <a:t>. She knew that today was a very important day in her comeback.</a:t>
            </a:r>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1967" y="1205137"/>
            <a:ext cx="8928992" cy="5693866"/>
          </a:xfrm>
          <a:prstGeom prst="rect">
            <a:avLst/>
          </a:prstGeom>
          <a:noFill/>
        </p:spPr>
        <p:txBody>
          <a:bodyPr wrap="square" rtlCol="0">
            <a:spAutoFit/>
          </a:bodyPr>
          <a:lstStyle/>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nervous, tense, uneasy (</a:t>
            </a:r>
            <a:r>
              <a:rPr lang="zh-CN" altLang="en-US" sz="2600" dirty="0">
                <a:latin typeface="Arial Unicode MS" panose="020B0604020202020204" pitchFamily="34" charset="-122"/>
                <a:ea typeface="Arial Unicode MS" panose="020B0604020202020204" pitchFamily="34" charset="-122"/>
                <a:cs typeface="Arial Unicode MS" panose="020B0604020202020204" pitchFamily="34" charset="-122"/>
              </a:rPr>
              <a:t>直接写</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lvl="0"/>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     He was so worried/ nervous that he simply walked up and down the room.</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lvl="0"/>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     -- So nervous was he that…</a:t>
            </a:r>
            <a:endParaRPr lang="zh-CN"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u="sng" dirty="0">
                <a:latin typeface="Arial Unicode MS" panose="020B0604020202020204" pitchFamily="34" charset="-122"/>
                <a:ea typeface="Arial Unicode MS" panose="020B0604020202020204" pitchFamily="34" charset="-122"/>
                <a:cs typeface="Arial Unicode MS" panose="020B0604020202020204" pitchFamily="34" charset="-122"/>
              </a:rPr>
              <a:t>His heart </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beating wildly, he could feel his palms sweat.</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I pretended to be calm, but my trembling voice gave me away.</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Beads of perspiration</a:t>
            </a:r>
            <a:r>
              <a:rPr lang="zh-CN" altLang="en-US" sz="2600" dirty="0">
                <a:latin typeface="Arial Unicode MS" panose="020B0604020202020204" pitchFamily="34" charset="-122"/>
                <a:ea typeface="Arial Unicode MS" panose="020B0604020202020204" pitchFamily="34" charset="-122"/>
                <a:cs typeface="Arial Unicode MS" panose="020B0604020202020204" pitchFamily="34" charset="-122"/>
              </a:rPr>
              <a:t>汗珠 </a:t>
            </a: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trickled down her face. </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I could feel sweat beading on my forehead as I walked around the corner.</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Every time I speak, I have butterflies in my stomach.</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rPr>
              <a:t>Her anxiety for her husband grew with every minute that passed.</a:t>
            </a: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endParaRPr lang="en-US" altLang="zh-CN" sz="26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692696"/>
            <a:ext cx="8748464" cy="2448272"/>
          </a:xfrm>
        </p:spPr>
        <p:txBody>
          <a:bodyPr>
            <a:normAutofit/>
          </a:bodyPr>
          <a:lstStyle/>
          <a:p>
            <a:pPr>
              <a:lnSpc>
                <a:spcPts val="4000"/>
              </a:lnSpc>
            </a:pPr>
            <a:r>
              <a:rPr lang="en-US" altLang="zh-CN" sz="7200" dirty="0">
                <a:latin typeface="AR DARLING" panose="02000000000000000000" pitchFamily="2" charset="0"/>
              </a:rPr>
              <a:t>The </a:t>
            </a:r>
            <a:r>
              <a:rPr lang="en-US" altLang="zh-CN" sz="7200" dirty="0">
                <a:solidFill>
                  <a:srgbClr val="FF0000"/>
                </a:solidFill>
                <a:latin typeface="AR DARLING" panose="02000000000000000000" pitchFamily="2" charset="0"/>
              </a:rPr>
              <a:t>Comeback</a:t>
            </a:r>
            <a:br>
              <a:rPr lang="en-US" altLang="zh-CN" sz="7200" dirty="0">
                <a:solidFill>
                  <a:srgbClr val="FF0000"/>
                </a:solidFill>
                <a:latin typeface="AR DARLING" panose="02000000000000000000" pitchFamily="2" charset="0"/>
              </a:rPr>
            </a:br>
            <a:r>
              <a:rPr lang="en-US" altLang="zh-CN" sz="7200" dirty="0">
                <a:solidFill>
                  <a:srgbClr val="FF0000"/>
                </a:solidFill>
                <a:latin typeface="AR DARLING" panose="02000000000000000000" pitchFamily="2" charset="0"/>
              </a:rPr>
              <a:t>    </a:t>
            </a:r>
            <a:r>
              <a:rPr lang="en-US" altLang="zh-CN" sz="2800" dirty="0">
                <a:solidFill>
                  <a:srgbClr val="FF0000"/>
                </a:solidFill>
                <a:latin typeface="AR DARLING" panose="02000000000000000000" pitchFamily="2" charset="0"/>
              </a:rPr>
              <a:t>-- Elizabeth Vans </a:t>
            </a:r>
            <a:r>
              <a:rPr lang="en-US" altLang="zh-CN" sz="2800" dirty="0" err="1">
                <a:solidFill>
                  <a:srgbClr val="FF0000"/>
                </a:solidFill>
                <a:latin typeface="AR DARLING" panose="02000000000000000000" pitchFamily="2" charset="0"/>
              </a:rPr>
              <a:t>Steenwyk</a:t>
            </a:r>
            <a:br>
              <a:rPr lang="en-US" altLang="zh-CN" sz="2400" dirty="0">
                <a:solidFill>
                  <a:srgbClr val="FF0000"/>
                </a:solidFill>
                <a:latin typeface="AR HERMANN" panose="02000000000000000000" pitchFamily="2" charset="0"/>
              </a:rPr>
            </a:br>
            <a:endParaRPr lang="zh-CN" altLang="en-US" sz="7200" dirty="0">
              <a:latin typeface="AR HERMANN" panose="02000000000000000000" pitchFamily="2" charset="0"/>
              <a:ea typeface="GungsuhChe" pitchFamily="49" charset="-127"/>
            </a:endParaRPr>
          </a:p>
        </p:txBody>
      </p:sp>
      <p:pic>
        <p:nvPicPr>
          <p:cNvPr id="1026" name="Picture 2"/>
          <p:cNvPicPr>
            <a:picLocks noChangeAspect="1" noChangeArrowheads="1"/>
          </p:cNvPicPr>
          <p:nvPr/>
        </p:nvPicPr>
        <p:blipFill>
          <a:blip r:embed="rId1" cstate="print"/>
          <a:srcRect/>
          <a:stretch>
            <a:fillRect/>
          </a:stretch>
        </p:blipFill>
        <p:spPr bwMode="auto">
          <a:xfrm>
            <a:off x="2123728" y="2780928"/>
            <a:ext cx="3781425" cy="3686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877" y="116632"/>
            <a:ext cx="9036496" cy="2246769"/>
          </a:xfrm>
          <a:prstGeom prst="rect">
            <a:avLst/>
          </a:prstGeom>
          <a:noFill/>
        </p:spPr>
        <p:txBody>
          <a:bodyPr wrap="square" rtlCol="0">
            <a:spAutoFit/>
          </a:bodyPr>
          <a:lstStyle/>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4.1</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a:t>
            </a:r>
            <a:r>
              <a:rPr lang="en-US" altLang="zh-CN" sz="2800" dirty="0">
                <a:solidFill>
                  <a:srgbClr val="FF0000"/>
                </a:solidFill>
                <a:latin typeface="Arial Unicode MS" panose="020B0604020202020204" pitchFamily="34" charset="-122"/>
                <a:ea typeface="Arial Unicode MS" panose="020B0604020202020204" pitchFamily="34" charset="-122"/>
                <a:cs typeface="Arial Unicode MS" panose="020B0604020202020204" pitchFamily="34" charset="-122"/>
              </a:rPr>
              <a:t>burst through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the door</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           ---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She burst into the dressing room.</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smtClean="0">
                <a:latin typeface="Arial Unicode MS" panose="020B0604020202020204" pitchFamily="34" charset="-122"/>
                <a:ea typeface="Arial Unicode MS" panose="020B0604020202020204" pitchFamily="34" charset="-122"/>
                <a:cs typeface="Arial Unicode MS" panose="020B0604020202020204" pitchFamily="34" charset="-122"/>
              </a:rPr>
              <a:t>           --- </a:t>
            </a:r>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She couldn’t wait to see Laurie again.  (eager)</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It mean that she was ________.</a:t>
            </a:r>
            <a:endPar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endParaRPr>
          </a:p>
          <a:p>
            <a:r>
              <a:rPr lang="en-US" altLang="zh-CN" sz="2800" dirty="0">
                <a:latin typeface="Arial Unicode MS" panose="020B0604020202020204" pitchFamily="34" charset="-122"/>
                <a:ea typeface="Arial Unicode MS" panose="020B0604020202020204" pitchFamily="34" charset="-122"/>
                <a:cs typeface="Arial Unicode MS" panose="020B0604020202020204" pitchFamily="34" charset="-122"/>
              </a:rPr>
              <a:t>       </a:t>
            </a:r>
            <a:r>
              <a:rPr lang="en-US" altLang="zh-CN" sz="2800" dirty="0">
                <a:solidFill>
                  <a:srgbClr val="000099"/>
                </a:solidFill>
                <a:latin typeface="Arial Unicode MS" panose="020B0604020202020204" pitchFamily="34" charset="-122"/>
                <a:ea typeface="Arial Unicode MS" panose="020B0604020202020204" pitchFamily="34" charset="-122"/>
                <a:cs typeface="Arial Unicode MS" panose="020B0604020202020204" pitchFamily="34" charset="-122"/>
              </a:rPr>
              <a:t>A. in a hurry    B. thrilled  C. burning with anger/fury  </a:t>
            </a:r>
            <a:endParaRPr lang="zh-CN" altLang="en-US" sz="2800" dirty="0">
              <a:solidFill>
                <a:srgbClr val="000099"/>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3" name="TextBox 2"/>
          <p:cNvSpPr txBox="1"/>
          <p:nvPr/>
        </p:nvSpPr>
        <p:spPr>
          <a:xfrm>
            <a:off x="28790" y="2852936"/>
            <a:ext cx="9252520" cy="3785652"/>
          </a:xfrm>
          <a:prstGeom prst="rect">
            <a:avLst/>
          </a:prstGeom>
          <a:noFill/>
        </p:spPr>
        <p:txBody>
          <a:bodyPr wrap="square" rtlCol="0">
            <a:spAutoFit/>
          </a:bodyPr>
          <a:lstStyle/>
          <a:p>
            <a:pPr marL="457200" indent="-4572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At the sight of her mother, she came flying down the stairs/ driveway, two at a time.</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When the boy caught sight of Poppy, he went rushing toward the dog and bent down to give her a big hug. </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As he entered the doorstep, Poppy trotted to him and got up on his back legs, trying to lick her old friend. The boy crouched, put his arms round Poppy’s neck and scratched her behind the ears.</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a:p>
            <a:pPr marL="342900" indent="-342900">
              <a:buFont typeface="Wingdings" panose="05000000000000000000" pitchFamily="2" charset="2"/>
              <a:buChar char="l"/>
            </a:pPr>
            <a:r>
              <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rPr>
              <a:t> The moment he entered the house, he was greeted by excited Poppy, who licked the boy’s face when he knelt down at her side, stroking her fur gently.</a:t>
            </a:r>
            <a:endParaRPr lang="en-US" altLang="zh-CN" sz="24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 calcmode="lin" valueType="num">
                                      <p:cBhvr additive="base">
                                        <p:cTn id="4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 calcmode="lin" valueType="num">
                                      <p:cBhvr additive="base">
                                        <p:cTn id="4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additive="base">
                                        <p:cTn id="5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4" y="188640"/>
            <a:ext cx="9116955" cy="1859483"/>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P14: </a:t>
            </a:r>
            <a:r>
              <a:rPr lang="en-US" altLang="zh-CN" sz="2800" dirty="0">
                <a:latin typeface="Times New Roman" panose="02020603050405020304" pitchFamily="18" charset="0"/>
                <a:cs typeface="Times New Roman" panose="02020603050405020304" pitchFamily="18" charset="0"/>
              </a:rPr>
              <a:t>Laurie stood motionless for what must have been only seconds --yet it seemed like years while she thought about what to do.</a:t>
            </a:r>
            <a:endParaRPr lang="zh-CN" altLang="zh-CN" sz="2800" dirty="0">
              <a:latin typeface="Times New Roman" panose="02020603050405020304" pitchFamily="18" charset="0"/>
              <a:cs typeface="Times New Roman" panose="02020603050405020304" pitchFamily="18" charset="0"/>
            </a:endParaRPr>
          </a:p>
          <a:p>
            <a:pPr>
              <a:lnSpc>
                <a:spcPts val="3700"/>
              </a:lnSpc>
            </a:pPr>
            <a:r>
              <a:rPr lang="en-US" altLang="zh-CN" sz="3200" dirty="0">
                <a:solidFill>
                  <a:srgbClr val="FF0000"/>
                </a:solidFill>
                <a:latin typeface="Times New Roman" panose="02020603050405020304" pitchFamily="18" charset="0"/>
                <a:cs typeface="Times New Roman" panose="02020603050405020304" pitchFamily="18" charset="0"/>
              </a:rPr>
              <a:t>       </a:t>
            </a:r>
            <a:endParaRPr lang="en-US" altLang="zh-CN" sz="2800" dirty="0">
              <a:ea typeface="Microsoft JhengHei Light" panose="020B0304030504040204" pitchFamily="34" charset="-120"/>
            </a:endParaRPr>
          </a:p>
        </p:txBody>
      </p:sp>
      <p:sp>
        <p:nvSpPr>
          <p:cNvPr id="4" name="TextBox 3"/>
          <p:cNvSpPr txBox="1"/>
          <p:nvPr/>
        </p:nvSpPr>
        <p:spPr>
          <a:xfrm>
            <a:off x="143966" y="2204864"/>
            <a:ext cx="8981281" cy="2893100"/>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600" dirty="0" smtClean="0">
                <a:latin typeface="Cambria" panose="02040503050406030204" pitchFamily="18" charset="0"/>
                <a:ea typeface="Cambria" panose="02040503050406030204" pitchFamily="18" charset="0"/>
                <a:cs typeface="Arial Unicode MS" panose="020B0604020202020204" pitchFamily="34" charset="-122"/>
              </a:rPr>
              <a:t>An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inner voice asked me to buy the pair of boots I desired, but another voice popped up almost simultaneously, urging me to buy some decorations and feasts for </a:t>
            </a:r>
            <a:r>
              <a:rPr lang="en-US" altLang="zh-CN" sz="2600">
                <a:latin typeface="Cambria" panose="02040503050406030204" pitchFamily="18" charset="0"/>
                <a:ea typeface="Cambria" panose="02040503050406030204" pitchFamily="18" charset="0"/>
                <a:cs typeface="Arial Unicode MS" panose="020B0604020202020204" pitchFamily="34" charset="-122"/>
              </a:rPr>
              <a:t>the </a:t>
            </a:r>
            <a:r>
              <a:rPr lang="en-US" altLang="zh-CN" sz="2600" smtClean="0">
                <a:latin typeface="Cambria" panose="02040503050406030204" pitchFamily="18" charset="0"/>
                <a:ea typeface="Cambria" panose="02040503050406030204" pitchFamily="18" charset="0"/>
                <a:cs typeface="Arial Unicode MS" panose="020B0604020202020204" pitchFamily="34" charset="-122"/>
              </a:rPr>
              <a:t>family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instead, which made me feel torn.</a:t>
            </a:r>
            <a:endParaRPr lang="en-US" altLang="zh-CN" sz="2600" dirty="0">
              <a:latin typeface="Cambria" panose="02040503050406030204" pitchFamily="18" charset="0"/>
              <a:ea typeface="Cambria" panose="02040503050406030204" pitchFamily="18" charset="0"/>
              <a:cs typeface="Arial Unicode MS" panose="020B0604020202020204" pitchFamily="34" charset="-122"/>
            </a:endParaRPr>
          </a:p>
          <a:p>
            <a:pPr marL="457200" indent="-457200">
              <a:buFont typeface="Wingdings" panose="05000000000000000000" pitchFamily="2" charset="2"/>
              <a:buChar char="Ø"/>
            </a:pPr>
            <a:r>
              <a:rPr lang="en-US" altLang="zh-CN" sz="2600" dirty="0" smtClean="0">
                <a:latin typeface="Cambria" panose="02040503050406030204" pitchFamily="18" charset="0"/>
                <a:ea typeface="Cambria" panose="02040503050406030204" pitchFamily="18" charset="0"/>
                <a:cs typeface="Arial Unicode MS" panose="020B0604020202020204" pitchFamily="34" charset="-122"/>
              </a:rPr>
              <a:t>Being </a:t>
            </a:r>
            <a:r>
              <a:rPr lang="en-US" altLang="zh-CN" sz="2600" dirty="0">
                <a:latin typeface="Cambria" panose="02040503050406030204" pitchFamily="18" charset="0"/>
                <a:ea typeface="Cambria" panose="02040503050406030204" pitchFamily="18" charset="0"/>
                <a:cs typeface="Arial Unicode MS" panose="020B0604020202020204" pitchFamily="34" charset="-122"/>
              </a:rPr>
              <a:t>torn as to whether to risk everyone's safety to save the dog out, he suddenly thought that the dog might be the best friend and comfort to the boys in the war. </a:t>
            </a:r>
            <a:endParaRPr lang="en-US" altLang="zh-CN" sz="2600" dirty="0">
              <a:latin typeface="Cambria" panose="02040503050406030204" pitchFamily="18" charset="0"/>
              <a:ea typeface="Cambria" panose="02040503050406030204" pitchFamily="18" charset="0"/>
              <a:cs typeface="Arial Unicode MS" panose="020B0604020202020204" pitchFamily="34" charset="-122"/>
            </a:endParaRPr>
          </a:p>
        </p:txBody>
      </p:sp>
      <p:sp>
        <p:nvSpPr>
          <p:cNvPr id="5" name="TextBox 4"/>
          <p:cNvSpPr txBox="1"/>
          <p:nvPr/>
        </p:nvSpPr>
        <p:spPr>
          <a:xfrm>
            <a:off x="611560" y="1560076"/>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纠结</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9036496" cy="5693866"/>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P15</a:t>
            </a:r>
            <a:r>
              <a:rPr lang="en-US" altLang="zh-CN" sz="2800" dirty="0">
                <a:latin typeface="Times New Roman" panose="02020603050405020304" pitchFamily="18" charset="0"/>
                <a:cs typeface="Times New Roman" panose="02020603050405020304" pitchFamily="18" charset="0"/>
              </a:rPr>
              <a:t>. 1. She thought back to that awful, rainy night when…</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思绪</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记忆</a:t>
            </a:r>
            <a:r>
              <a:rPr lang="zh-CN" altLang="en-US" sz="2800" dirty="0" smtClean="0">
                <a:latin typeface="Times New Roman" panose="02020603050405020304" pitchFamily="18" charset="0"/>
                <a:cs typeface="Times New Roman" panose="02020603050405020304" pitchFamily="18" charset="0"/>
              </a:rPr>
              <a:t>回到</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2</a:t>
            </a:r>
            <a:r>
              <a:rPr lang="en-US" altLang="zh-CN"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She couldn’t help thinking of the…</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I’ve </a:t>
            </a:r>
            <a:r>
              <a:rPr lang="en-US" altLang="zh-CN" sz="2800" dirty="0" smtClean="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enjoyed </a:t>
            </a:r>
            <a:r>
              <a:rPr lang="en-US" altLang="zh-CN" sz="2800"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a laugh or two thinking back to that moment.</a:t>
            </a:r>
            <a:r>
              <a:rPr lang="en-US" altLang="zh-CN" sz="2800" dirty="0">
                <a:solidFill>
                  <a:srgbClr val="FF0000"/>
                </a:solidFill>
                <a:latin typeface="Times New Roman" panose="02020603050405020304" pitchFamily="18" charset="0"/>
                <a:cs typeface="Times New Roman" panose="02020603050405020304" pitchFamily="18" charset="0"/>
              </a:rPr>
              <a:t>        </a:t>
            </a:r>
            <a:endParaRPr lang="en-US"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3.---The  scene </a:t>
            </a:r>
            <a:r>
              <a:rPr lang="en-US" altLang="zh-CN" sz="2800" u="sng" dirty="0">
                <a:latin typeface="Times New Roman" panose="02020603050405020304" pitchFamily="18" charset="0"/>
                <a:cs typeface="Times New Roman" panose="02020603050405020304" pitchFamily="18" charset="0"/>
              </a:rPr>
              <a:t>made her think back to </a:t>
            </a:r>
            <a:r>
              <a:rPr lang="en-US" altLang="zh-CN" sz="2800" dirty="0">
                <a:latin typeface="Times New Roman" panose="02020603050405020304" pitchFamily="18" charset="0"/>
                <a:cs typeface="Times New Roman" panose="02020603050405020304" pitchFamily="18" charset="0"/>
              </a:rPr>
              <a:t>the awful, rainy night when…</a:t>
            </a:r>
            <a:endParaRPr lang="en-US"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4</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scene </a:t>
            </a:r>
            <a:r>
              <a:rPr lang="en-US" altLang="zh-CN" sz="2800" u="sng" dirty="0">
                <a:latin typeface="Times New Roman" panose="02020603050405020304" pitchFamily="18" charset="0"/>
                <a:ea typeface="Cambria Math" panose="02040503050406030204" pitchFamily="18" charset="0"/>
                <a:cs typeface="Times New Roman" panose="02020603050405020304" pitchFamily="18" charset="0"/>
              </a:rPr>
              <a:t>brought her memory back to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the …</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5</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teddy bear often brings to my mind the days when…</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 bring my childhood to mind)</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6</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---Her memories </a:t>
            </a:r>
            <a:r>
              <a:rPr lang="en-US" altLang="zh-CN" sz="2800" u="sng" dirty="0">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went/flew</a:t>
            </a:r>
            <a:r>
              <a:rPr lang="en-US" altLang="zh-CN" sz="2800" u="sng" dirty="0">
                <a:latin typeface="Times New Roman" panose="02020603050405020304" pitchFamily="18" charset="0"/>
                <a:ea typeface="Cambria Math" panose="02040503050406030204" pitchFamily="18" charset="0"/>
                <a:cs typeface="Times New Roman" panose="02020603050405020304" pitchFamily="18" charset="0"/>
              </a:rPr>
              <a:t> back to </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the ….</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endParaRPr lang="en-US" altLang="zh-CN" sz="2800" dirty="0">
              <a:latin typeface="Cambria Math" panose="02040503050406030204" pitchFamily="18" charset="0"/>
              <a:ea typeface="Cambria Math" panose="02040503050406030204" pitchFamily="18" charset="0"/>
            </a:endParaRPr>
          </a:p>
          <a:p>
            <a:r>
              <a:rPr lang="en-US" altLang="zh-CN" sz="2800" dirty="0">
                <a:latin typeface="Cambria Math" panose="02040503050406030204" pitchFamily="18" charset="0"/>
                <a:ea typeface="Cambria Math" panose="02040503050406030204" pitchFamily="18" charset="0"/>
              </a:rPr>
              <a:t>     </a:t>
            </a:r>
            <a:r>
              <a:rPr lang="en-US" altLang="zh-CN" sz="2800" dirty="0"/>
              <a:t>  </a:t>
            </a:r>
            <a:endParaRPr lang="en-US" altLang="zh-CN" sz="2800" dirty="0"/>
          </a:p>
        </p:txBody>
      </p:sp>
      <p:sp>
        <p:nvSpPr>
          <p:cNvPr id="3" name="TextBox 2"/>
          <p:cNvSpPr txBox="1"/>
          <p:nvPr/>
        </p:nvSpPr>
        <p:spPr>
          <a:xfrm>
            <a:off x="323528" y="5445224"/>
            <a:ext cx="8568952" cy="523220"/>
          </a:xfrm>
          <a:prstGeom prst="rect">
            <a:avLst/>
          </a:prstGeom>
          <a:noFill/>
        </p:spPr>
        <p:txBody>
          <a:bodyPr wrap="square" rtlCol="0">
            <a:spAutoFit/>
          </a:bodyPr>
          <a:lstStyle/>
          <a:p>
            <a:r>
              <a:rPr lang="en-US" altLang="zh-CN" sz="2800" dirty="0" smtClean="0">
                <a:solidFill>
                  <a:srgbClr val="FF0000"/>
                </a:solidFill>
              </a:rPr>
              <a:t>1-2 </a:t>
            </a:r>
            <a:r>
              <a:rPr lang="zh-CN" altLang="en-US" sz="2800" dirty="0" smtClean="0">
                <a:solidFill>
                  <a:srgbClr val="FF0000"/>
                </a:solidFill>
              </a:rPr>
              <a:t>人</a:t>
            </a:r>
            <a:r>
              <a:rPr lang="zh-CN" altLang="en-US" sz="2800" dirty="0">
                <a:solidFill>
                  <a:srgbClr val="FF0000"/>
                </a:solidFill>
              </a:rPr>
              <a:t>作主语；</a:t>
            </a:r>
            <a:r>
              <a:rPr lang="en-US" altLang="zh-CN" sz="2800" dirty="0" smtClean="0">
                <a:solidFill>
                  <a:srgbClr val="FF0000"/>
                </a:solidFill>
              </a:rPr>
              <a:t>3-5 </a:t>
            </a:r>
            <a:r>
              <a:rPr lang="zh-CN" altLang="en-US" sz="2800" dirty="0" smtClean="0">
                <a:solidFill>
                  <a:srgbClr val="FF0000"/>
                </a:solidFill>
              </a:rPr>
              <a:t>物</a:t>
            </a:r>
            <a:r>
              <a:rPr lang="en-US" altLang="zh-CN" sz="2800" dirty="0">
                <a:solidFill>
                  <a:srgbClr val="FF0000"/>
                </a:solidFill>
              </a:rPr>
              <a:t>/</a:t>
            </a:r>
            <a:r>
              <a:rPr lang="zh-CN" altLang="en-US" sz="2800" dirty="0">
                <a:solidFill>
                  <a:srgbClr val="FF0000"/>
                </a:solidFill>
              </a:rPr>
              <a:t>场景作主语；</a:t>
            </a:r>
            <a:r>
              <a:rPr lang="en-US" altLang="zh-CN" sz="2800" dirty="0" smtClean="0">
                <a:solidFill>
                  <a:srgbClr val="FF0000"/>
                </a:solidFill>
              </a:rPr>
              <a:t>6 memory</a:t>
            </a:r>
            <a:r>
              <a:rPr lang="zh-CN" altLang="en-US" sz="2800" dirty="0">
                <a:solidFill>
                  <a:srgbClr val="FF0000"/>
                </a:solidFill>
              </a:rPr>
              <a:t>做主语</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anim calcmode="lin" valueType="num">
                                      <p:cBhvr additive="base">
                                        <p:cTn id="3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 calcmode="lin" valueType="num">
                                      <p:cBhvr additive="base">
                                        <p:cTn id="45" dur="500" fill="hold"/>
                                        <p:tgtEl>
                                          <p:spTgt spid="3"/>
                                        </p:tgtEl>
                                        <p:attrNameLst>
                                          <p:attrName>ppt_x</p:attrName>
                                        </p:attrNameLst>
                                      </p:cBhvr>
                                      <p:tavLst>
                                        <p:tav tm="0">
                                          <p:val>
                                            <p:strVal val="#ppt_x"/>
                                          </p:val>
                                        </p:tav>
                                        <p:tav tm="100000">
                                          <p:val>
                                            <p:strVal val="#ppt_x"/>
                                          </p:val>
                                        </p:tav>
                                      </p:tavLst>
                                    </p:anim>
                                    <p:anim calcmode="lin" valueType="num">
                                      <p:cBhvr additive="base">
                                        <p:cTn id="4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145272"/>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P22.2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audience applauded from time to time, enthusiastically supporting her in he comeback.</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P23.2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When her turn was over, applause filled the stadium, and she stood there in the </a:t>
            </a:r>
            <a:r>
              <a:rPr lang="en-US" altLang="zh-CN" sz="2800" dirty="0" err="1">
                <a:latin typeface="Times New Roman" panose="02020603050405020304" pitchFamily="18" charset="0"/>
                <a:ea typeface="Cambria Math" panose="02040503050406030204" pitchFamily="18" charset="0"/>
                <a:cs typeface="Times New Roman" panose="02020603050405020304" pitchFamily="18" charset="0"/>
              </a:rPr>
              <a:t>centre</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of the ice in the spotlight</a:t>
            </a:r>
            <a:r>
              <a:rPr lang="en-US" altLang="zh-CN" sz="2800" dirty="0">
                <a:latin typeface="Cambria Math" panose="02040503050406030204" pitchFamily="18" charset="0"/>
                <a:ea typeface="Cambria Math" panose="02040503050406030204" pitchFamily="18" charset="0"/>
                <a:cs typeface="Times New Roman" panose="02020603050405020304" pitchFamily="18" charset="0"/>
              </a:rPr>
              <a:t>.</a:t>
            </a:r>
            <a:endParaRPr lang="en-US" altLang="zh-CN" sz="2800" dirty="0">
              <a:latin typeface="Cambria Math" panose="020405030504060302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 </a:t>
            </a:r>
            <a:r>
              <a:rPr lang="en-US" altLang="zh-CN" sz="2800" dirty="0">
                <a:latin typeface="Times New Roman" panose="02020603050405020304" pitchFamily="18" charset="0"/>
                <a:cs typeface="Times New Roman" panose="02020603050405020304" pitchFamily="18" charset="0"/>
              </a:rPr>
              <a:t>thunderous applause burst out.  </a:t>
            </a:r>
            <a:endParaRPr lang="zh-CN" altLang="en-US" sz="2800" dirty="0">
              <a:latin typeface="Times New Roman" panose="02020603050405020304" pitchFamily="18" charset="0"/>
              <a:cs typeface="Times New Roman" panose="02020603050405020304" pitchFamily="18" charset="0"/>
            </a:endParaRPr>
          </a:p>
          <a:p>
            <a:pPr>
              <a:lnSpc>
                <a:spcPts val="3800"/>
              </a:lnSpc>
            </a:pPr>
            <a:r>
              <a:rPr lang="zh-CN" altLang="en-US" sz="2800" dirty="0">
                <a:latin typeface="Times New Roman" panose="02020603050405020304" pitchFamily="18" charset="0"/>
                <a:cs typeface="Times New Roman" panose="02020603050405020304" pitchFamily="18" charset="0"/>
              </a:rPr>
              <a:t>  </a:t>
            </a:r>
            <a:r>
              <a:rPr lang="zh-CN" altLang="en-US"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 The thunderous applause filled every corner of the room.</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 The whole room was filled with thunderous applause.</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People </a:t>
            </a:r>
            <a:r>
              <a:rPr lang="en-US" altLang="zh-CN" sz="2800" dirty="0">
                <a:latin typeface="Times New Roman" panose="02020603050405020304" pitchFamily="18" charset="0"/>
                <a:cs typeface="Times New Roman" panose="02020603050405020304" pitchFamily="18" charset="0"/>
              </a:rPr>
              <a:t>broke into a storm of applause. </a:t>
            </a:r>
            <a:endParaRPr lang="zh-CN" altLang="en-US"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The audience burst out clapping and cheering.</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Everyone </a:t>
            </a:r>
            <a:r>
              <a:rPr lang="en-US" altLang="zh-CN" sz="2800" dirty="0">
                <a:latin typeface="Times New Roman" panose="02020603050405020304" pitchFamily="18" charset="0"/>
                <a:cs typeface="Times New Roman" panose="02020603050405020304" pitchFamily="18" charset="0"/>
              </a:rPr>
              <a:t>started to clap their hands and the applause was deafening</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23528" y="1742001"/>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掌声响起</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01533"/>
          </a:xfrm>
          <a:prstGeom prst="rect">
            <a:avLst/>
          </a:prstGeom>
          <a:noFill/>
        </p:spPr>
        <p:txBody>
          <a:bodyPr wrap="square" rtlCol="0">
            <a:spAutoFit/>
          </a:bodyPr>
          <a:lstStyle/>
          <a:p>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P22.2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The audience applauded from time to time, enthusiastically supporting her in he comeback.</a:t>
            </a:r>
            <a:endParaRPr lang="en-US" altLang="zh-CN" sz="28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800" dirty="0" smtClean="0">
                <a:latin typeface="Times New Roman" panose="02020603050405020304" pitchFamily="18" charset="0"/>
                <a:ea typeface="Cambria Math" panose="02040503050406030204" pitchFamily="18" charset="0"/>
                <a:cs typeface="Times New Roman" panose="02020603050405020304" pitchFamily="18" charset="0"/>
              </a:rPr>
              <a:t>P23.2</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When her turn was over, applause filled the stadium, and she stood there in the </a:t>
            </a:r>
            <a:r>
              <a:rPr lang="en-US" altLang="zh-CN" sz="2800" dirty="0" err="1">
                <a:latin typeface="Times New Roman" panose="02020603050405020304" pitchFamily="18" charset="0"/>
                <a:ea typeface="Cambria Math" panose="02040503050406030204" pitchFamily="18" charset="0"/>
                <a:cs typeface="Times New Roman" panose="02020603050405020304" pitchFamily="18" charset="0"/>
              </a:rPr>
              <a:t>centre</a:t>
            </a:r>
            <a:r>
              <a:rPr lang="en-US" altLang="zh-CN" sz="2800" dirty="0">
                <a:latin typeface="Times New Roman" panose="02020603050405020304" pitchFamily="18" charset="0"/>
                <a:ea typeface="Cambria Math" panose="02040503050406030204" pitchFamily="18" charset="0"/>
                <a:cs typeface="Times New Roman" panose="02020603050405020304" pitchFamily="18" charset="0"/>
              </a:rPr>
              <a:t> of the ice in the spotlight</a:t>
            </a:r>
            <a:r>
              <a:rPr lang="en-US" altLang="zh-CN" sz="2800" dirty="0">
                <a:latin typeface="Cambria Math" panose="02040503050406030204" pitchFamily="18" charset="0"/>
                <a:ea typeface="Cambria Math" panose="02040503050406030204" pitchFamily="18" charset="0"/>
                <a:cs typeface="Times New Roman" panose="02020603050405020304" pitchFamily="18" charset="0"/>
              </a:rPr>
              <a:t>.</a:t>
            </a:r>
            <a:endParaRPr lang="en-US" altLang="zh-CN" sz="2800" dirty="0">
              <a:latin typeface="Cambria Math" panose="02040503050406030204" pitchFamily="18" charset="0"/>
              <a:ea typeface="Cambria Math" panose="020405030504060302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smtClean="0">
                <a:latin typeface="Times New Roman" panose="02020603050405020304" pitchFamily="18" charset="0"/>
                <a:cs typeface="Times New Roman" panose="02020603050405020304" pitchFamily="18" charset="0"/>
              </a:rPr>
              <a:t>    Mr</a:t>
            </a:r>
            <a:r>
              <a:rPr lang="en-US" altLang="zh-CN" sz="2800" dirty="0">
                <a:latin typeface="Times New Roman" panose="02020603050405020304" pitchFamily="18" charset="0"/>
                <a:cs typeface="Times New Roman" panose="02020603050405020304" pitchFamily="18" charset="0"/>
              </a:rPr>
              <a:t>. Smith made a main speech and received rounds of warm applause.</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a:latin typeface="Times New Roman" panose="02020603050405020304" pitchFamily="18" charset="0"/>
                <a:cs typeface="Times New Roman" panose="02020603050405020304" pitchFamily="18" charset="0"/>
              </a:rPr>
              <a:t>  --His brilliant speech won a burst of long and warm applause./ won waves of applause. </a:t>
            </a:r>
            <a:endParaRPr lang="en-US" altLang="zh-CN" sz="2800" dirty="0">
              <a:latin typeface="Times New Roman" panose="02020603050405020304" pitchFamily="18" charset="0"/>
              <a:cs typeface="Times New Roman" panose="02020603050405020304" pitchFamily="18" charset="0"/>
            </a:endParaRPr>
          </a:p>
          <a:p>
            <a:pPr>
              <a:lnSpc>
                <a:spcPts val="3800"/>
              </a:lnSpc>
            </a:pPr>
            <a:r>
              <a:rPr lang="en-US" altLang="zh-CN" sz="2800" dirty="0" smtClean="0">
                <a:latin typeface="Times New Roman" panose="02020603050405020304" pitchFamily="18" charset="0"/>
                <a:cs typeface="Times New Roman" panose="02020603050405020304" pitchFamily="18" charset="0"/>
              </a:rPr>
              <a:t>  -- Cheers </a:t>
            </a:r>
            <a:r>
              <a:rPr lang="en-US" altLang="zh-CN" sz="2800" dirty="0">
                <a:latin typeface="Times New Roman" panose="02020603050405020304" pitchFamily="18" charset="0"/>
                <a:cs typeface="Times New Roman" panose="02020603050405020304" pitchFamily="18" charset="0"/>
              </a:rPr>
              <a:t>and applause took over the whole room</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	</a:t>
            </a:r>
            <a:endParaRPr lang="en-US" altLang="zh-CN" sz="2800" dirty="0">
              <a:latin typeface="Times New Roman" panose="02020603050405020304" pitchFamily="18" charset="0"/>
              <a:cs typeface="Times New Roman" panose="02020603050405020304" pitchFamily="18" charset="0"/>
            </a:endParaRPr>
          </a:p>
          <a:p>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47755" y="2003611"/>
            <a:ext cx="7560840" cy="523220"/>
          </a:xfrm>
          <a:prstGeom prst="rect">
            <a:avLst/>
          </a:prstGeom>
          <a:noFill/>
        </p:spPr>
        <p:txBody>
          <a:bodyPr wrap="square" rtlCol="0">
            <a:spAutoFit/>
          </a:bodyPr>
          <a:lstStyle/>
          <a:p>
            <a:r>
              <a:rPr lang="en-US" altLang="zh-CN" sz="2800" dirty="0" smtClean="0">
                <a:solidFill>
                  <a:srgbClr val="FF0000"/>
                </a:solidFill>
              </a:rPr>
              <a:t>“</a:t>
            </a:r>
            <a:r>
              <a:rPr lang="zh-CN" altLang="en-US" sz="2800" dirty="0" smtClean="0">
                <a:solidFill>
                  <a:srgbClr val="FF0000"/>
                </a:solidFill>
              </a:rPr>
              <a:t>掌声响起</a:t>
            </a:r>
            <a:r>
              <a:rPr lang="en-US" altLang="zh-CN" sz="2800" dirty="0" smtClean="0">
                <a:solidFill>
                  <a:srgbClr val="FF0000"/>
                </a:solidFill>
              </a:rPr>
              <a:t>”</a:t>
            </a:r>
            <a:r>
              <a:rPr lang="zh-CN" altLang="en-US" sz="2800" dirty="0" smtClean="0">
                <a:solidFill>
                  <a:srgbClr val="FF0000"/>
                </a:solidFill>
              </a:rPr>
              <a:t>的表达：</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3046988"/>
          </a:xfrm>
          <a:prstGeom prst="rect">
            <a:avLst/>
          </a:prstGeom>
          <a:noFill/>
        </p:spPr>
        <p:txBody>
          <a:bodyPr wrap="square" rtlCol="0">
            <a:spAutoFit/>
          </a:bodyPr>
          <a:lstStyle/>
          <a:p>
            <a:r>
              <a:rPr lang="en-US" altLang="zh-CN" sz="3200" b="1" dirty="0" smtClean="0">
                <a:latin typeface="Times New Roman" panose="02020603050405020304" pitchFamily="18" charset="0"/>
                <a:cs typeface="Times New Roman" panose="02020603050405020304" pitchFamily="18" charset="0"/>
              </a:rPr>
              <a:t>Micro-writing</a:t>
            </a:r>
            <a:r>
              <a:rPr lang="zh-CN" altLang="en-US" sz="3200" b="1" dirty="0" smtClean="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zh-CN" altLang="en-US" sz="3200" dirty="0" smtClean="0">
                <a:latin typeface="Times New Roman" panose="02020603050405020304" pitchFamily="18" charset="0"/>
                <a:cs typeface="Times New Roman" panose="02020603050405020304" pitchFamily="18" charset="0"/>
              </a:rPr>
              <a:t>场景</a:t>
            </a:r>
            <a:r>
              <a:rPr lang="en-US" altLang="zh-CN"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今天课堂上老师发下了昨天的考卷</a:t>
            </a:r>
            <a:r>
              <a:rPr lang="en-US" altLang="zh-CN" sz="3200" dirty="0" smtClean="0">
                <a:latin typeface="Times New Roman" panose="02020603050405020304" pitchFamily="18" charset="0"/>
                <a:cs typeface="Times New Roman" panose="02020603050405020304" pitchFamily="18" charset="0"/>
              </a:rPr>
              <a:t>,</a:t>
            </a:r>
            <a:r>
              <a:rPr lang="zh-CN" altLang="en-US" sz="3200" dirty="0">
                <a:latin typeface="Times New Roman" panose="02020603050405020304" pitchFamily="18" charset="0"/>
                <a:cs typeface="Times New Roman" panose="02020603050405020304" pitchFamily="18" charset="0"/>
              </a:rPr>
              <a:t> </a:t>
            </a:r>
            <a:r>
              <a:rPr lang="zh-CN" altLang="en-US" sz="3200" dirty="0">
                <a:latin typeface="Times New Roman" panose="02020603050405020304" pitchFamily="18" charset="0"/>
                <a:cs typeface="Times New Roman" panose="02020603050405020304" pitchFamily="18" charset="0"/>
              </a:rPr>
              <a:t>我</a:t>
            </a:r>
            <a:r>
              <a:rPr lang="zh-CN" altLang="en-US" sz="3200" dirty="0" smtClean="0">
                <a:latin typeface="Times New Roman" panose="02020603050405020304" pitchFamily="18" charset="0"/>
                <a:cs typeface="Times New Roman" panose="02020603050405020304" pitchFamily="18" charset="0"/>
              </a:rPr>
              <a:t>在</a:t>
            </a:r>
            <a:r>
              <a:rPr lang="zh-CN" altLang="en-US" sz="3200" dirty="0" smtClean="0">
                <a:latin typeface="Times New Roman" panose="02020603050405020304" pitchFamily="18" charset="0"/>
                <a:cs typeface="Times New Roman" panose="02020603050405020304" pitchFamily="18" charset="0"/>
              </a:rPr>
              <a:t>全班同学中取得了最大的进步，得到了老师的表扬。</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a:t>
            </a:r>
            <a:r>
              <a:rPr lang="zh-CN" altLang="en-US" sz="3200" dirty="0" smtClean="0">
                <a:latin typeface="Times New Roman" panose="02020603050405020304" pitchFamily="18" charset="0"/>
                <a:cs typeface="Times New Roman" panose="02020603050405020304" pitchFamily="18" charset="0"/>
              </a:rPr>
              <a:t>要求：</a:t>
            </a:r>
            <a:r>
              <a:rPr lang="en-US" altLang="zh-CN" sz="3200" dirty="0" smtClean="0">
                <a:latin typeface="Times New Roman" panose="02020603050405020304" pitchFamily="18" charset="0"/>
                <a:cs typeface="Times New Roman" panose="02020603050405020304" pitchFamily="18" charset="0"/>
              </a:rPr>
              <a:t>1.</a:t>
            </a:r>
            <a:r>
              <a:rPr lang="zh-CN" altLang="en-US" sz="3200" dirty="0" smtClean="0">
                <a:latin typeface="Times New Roman" panose="02020603050405020304" pitchFamily="18" charset="0"/>
                <a:cs typeface="Times New Roman" panose="02020603050405020304" pitchFamily="18" charset="0"/>
              </a:rPr>
              <a:t>字数不少于</a:t>
            </a:r>
            <a:r>
              <a:rPr lang="en-US" altLang="zh-CN" sz="3200" dirty="0" smtClean="0">
                <a:latin typeface="Times New Roman" panose="02020603050405020304" pitchFamily="18" charset="0"/>
                <a:cs typeface="Times New Roman" panose="02020603050405020304" pitchFamily="18" charset="0"/>
              </a:rPr>
              <a:t>80</a:t>
            </a:r>
            <a:r>
              <a:rPr lang="zh-CN" altLang="en-US" sz="3200" dirty="0" smtClean="0">
                <a:latin typeface="Times New Roman" panose="02020603050405020304" pitchFamily="18" charset="0"/>
                <a:cs typeface="Times New Roman" panose="02020603050405020304" pitchFamily="18" charset="0"/>
              </a:rPr>
              <a:t>；</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2. </a:t>
            </a:r>
            <a:r>
              <a:rPr lang="zh-CN" altLang="en-US" sz="3200" dirty="0" smtClean="0">
                <a:latin typeface="Times New Roman" panose="02020603050405020304" pitchFamily="18" charset="0"/>
                <a:cs typeface="Times New Roman" panose="02020603050405020304" pitchFamily="18" charset="0"/>
              </a:rPr>
              <a:t>使用“紧张、鼓掌、回忆过去、纠结”等表达中的至少</a:t>
            </a:r>
            <a:r>
              <a:rPr lang="en-US" altLang="zh-CN" sz="3200" dirty="0" smtClean="0">
                <a:latin typeface="Times New Roman" panose="02020603050405020304" pitchFamily="18" charset="0"/>
                <a:cs typeface="Times New Roman" panose="02020603050405020304" pitchFamily="18" charset="0"/>
              </a:rPr>
              <a:t>3</a:t>
            </a:r>
            <a:r>
              <a:rPr lang="zh-CN" altLang="en-US" sz="3200" dirty="0" smtClean="0">
                <a:latin typeface="Times New Roman" panose="02020603050405020304" pitchFamily="18" charset="0"/>
                <a:cs typeface="Times New Roman" panose="02020603050405020304" pitchFamily="18" charset="0"/>
              </a:rPr>
              <a:t>个要素。</a:t>
            </a:r>
            <a:endParaRPr lang="en-US" altLang="zh-CN" sz="32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5663089"/>
          </a:xfrm>
          <a:prstGeom prst="rect">
            <a:avLst/>
          </a:prstGeom>
          <a:noFill/>
        </p:spPr>
        <p:txBody>
          <a:bodyPr wrap="square" rtlCol="0">
            <a:spAutoFit/>
          </a:bodyPr>
          <a:lstStyle/>
          <a:p>
            <a:r>
              <a:rPr lang="en-US" altLang="zh-CN" sz="3200" b="1" dirty="0" smtClean="0">
                <a:latin typeface="Times New Roman" panose="02020603050405020304" pitchFamily="18" charset="0"/>
                <a:cs typeface="Times New Roman" panose="02020603050405020304" pitchFamily="18" charset="0"/>
              </a:rPr>
              <a:t>A possible version</a:t>
            </a:r>
            <a:r>
              <a:rPr lang="zh-CN" altLang="en-US" sz="3200" b="1" dirty="0" smtClean="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000" dirty="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The moment the bell announcing the beginning of </a:t>
            </a:r>
            <a:r>
              <a:rPr lang="en-US" altLang="zh-CN" sz="3000" dirty="0">
                <a:latin typeface="Times New Roman" panose="02020603050405020304" pitchFamily="18" charset="0"/>
                <a:cs typeface="Times New Roman" panose="02020603050405020304" pitchFamily="18" charset="0"/>
              </a:rPr>
              <a:t>the </a:t>
            </a:r>
            <a:r>
              <a:rPr lang="en-US" altLang="zh-CN" sz="3000" dirty="0" smtClean="0">
                <a:latin typeface="Times New Roman" panose="02020603050405020304" pitchFamily="18" charset="0"/>
                <a:cs typeface="Times New Roman" panose="02020603050405020304" pitchFamily="18" charset="0"/>
              </a:rPr>
              <a:t>class rang</a:t>
            </a:r>
            <a:r>
              <a:rPr lang="en-US" altLang="zh-CN" sz="3000" dirty="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M</a:t>
            </a:r>
            <a:r>
              <a:rPr lang="en-US" altLang="zh-CN" sz="3000" dirty="0" smtClean="0">
                <a:latin typeface="Times New Roman" panose="02020603050405020304" pitchFamily="18" charset="0"/>
                <a:cs typeface="Times New Roman" panose="02020603050405020304" pitchFamily="18" charset="0"/>
              </a:rPr>
              <a:t>r. </a:t>
            </a:r>
            <a:r>
              <a:rPr lang="en-US" altLang="zh-CN" sz="3000" dirty="0" smtClean="0">
                <a:latin typeface="Times New Roman" panose="02020603050405020304" pitchFamily="18" charset="0"/>
                <a:cs typeface="Times New Roman" panose="02020603050405020304" pitchFamily="18" charset="0"/>
              </a:rPr>
              <a:t>Bai entered the classroom with a roll of papers in her hand. Wondering how I had performed in the exam, I could feel my palms sweating and my heart beating wildly, waiting anxiously for the result. When the teacher announced that I had made the greatest progress in class, thunderous applause filled every corner of the classroom. Looking back at the days when I made every effort to make up for the lessons I had missed and the progress I made, I knew that my efforts were finally rewarded.</a:t>
            </a:r>
            <a:endParaRPr lang="en-US" altLang="zh-CN" sz="30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3600986"/>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  </a:t>
            </a:r>
            <a:r>
              <a:rPr lang="zh-CN" altLang="zh-CN" sz="2400" b="1" dirty="0">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Assignment---Writing </a:t>
            </a:r>
            <a:r>
              <a:rPr lang="en-US" altLang="zh-CN" sz="3200" b="1" dirty="0">
                <a:latin typeface="Times New Roman" panose="02020603050405020304" pitchFamily="18" charset="0"/>
                <a:cs typeface="Times New Roman" panose="02020603050405020304" pitchFamily="18" charset="0"/>
              </a:rPr>
              <a:t>1</a:t>
            </a:r>
            <a:r>
              <a:rPr lang="zh-CN" altLang="en-US" sz="3200" b="1" dirty="0">
                <a:latin typeface="Times New Roman" panose="02020603050405020304" pitchFamily="18" charset="0"/>
                <a:cs typeface="Times New Roman" panose="02020603050405020304" pitchFamily="18" charset="0"/>
              </a:rPr>
              <a:t>：</a:t>
            </a:r>
            <a:endParaRPr lang="en-US" altLang="zh-CN" sz="3200" b="1"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zh-CN" altLang="en-US" sz="3200" dirty="0">
                <a:latin typeface="Times New Roman" panose="02020603050405020304" pitchFamily="18" charset="0"/>
                <a:cs typeface="Times New Roman" panose="02020603050405020304" pitchFamily="18" charset="0"/>
              </a:rPr>
              <a:t>假定你是</a:t>
            </a:r>
            <a:r>
              <a:rPr lang="en-US" altLang="zh-CN" sz="3200" dirty="0">
                <a:latin typeface="Times New Roman" panose="02020603050405020304" pitchFamily="18" charset="0"/>
                <a:cs typeface="Times New Roman" panose="02020603050405020304" pitchFamily="18" charset="0"/>
              </a:rPr>
              <a:t>Kathy</a:t>
            </a:r>
            <a:r>
              <a:rPr lang="zh-CN" altLang="en-US" sz="3200" dirty="0">
                <a:latin typeface="Times New Roman" panose="02020603050405020304" pitchFamily="18" charset="0"/>
                <a:cs typeface="Times New Roman" panose="02020603050405020304" pitchFamily="18" charset="0"/>
              </a:rPr>
              <a:t>。你的好友</a:t>
            </a:r>
            <a:r>
              <a:rPr lang="en-US" altLang="zh-CN" sz="3200" dirty="0">
                <a:latin typeface="Times New Roman" panose="02020603050405020304" pitchFamily="18" charset="0"/>
                <a:cs typeface="Times New Roman" panose="02020603050405020304" pitchFamily="18" charset="0"/>
              </a:rPr>
              <a:t>Laurie</a:t>
            </a:r>
            <a:r>
              <a:rPr lang="zh-CN" altLang="en-US" sz="3200" dirty="0">
                <a:latin typeface="Times New Roman" panose="02020603050405020304" pitchFamily="18" charset="0"/>
                <a:cs typeface="Times New Roman" panose="02020603050405020304" pitchFamily="18" charset="0"/>
              </a:rPr>
              <a:t>在复出后的第一次全国滑冰比赛中就取得第一名的好成绩。现在你写信向她表示祝贺，主要内容包括：</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1.</a:t>
            </a:r>
            <a:r>
              <a:rPr lang="zh-CN" altLang="en-US" sz="3200" dirty="0">
                <a:latin typeface="Times New Roman" panose="02020603050405020304" pitchFamily="18" charset="0"/>
                <a:cs typeface="Times New Roman" panose="02020603050405020304" pitchFamily="18" charset="0"/>
              </a:rPr>
              <a:t>写信目的；</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2.</a:t>
            </a:r>
            <a:r>
              <a:rPr lang="zh-CN" altLang="en-US" sz="3200" dirty="0">
                <a:latin typeface="Times New Roman" panose="02020603050405020304" pitchFamily="18" charset="0"/>
                <a:cs typeface="Times New Roman" panose="02020603050405020304" pitchFamily="18" charset="0"/>
              </a:rPr>
              <a:t>肯定她的努力和成就；</a:t>
            </a:r>
            <a:endParaRPr lang="en-US" altLang="zh-CN"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3.</a:t>
            </a:r>
            <a:r>
              <a:rPr lang="zh-CN" altLang="en-US" sz="3200" dirty="0">
                <a:latin typeface="Times New Roman" panose="02020603050405020304" pitchFamily="18" charset="0"/>
                <a:cs typeface="Times New Roman" panose="02020603050405020304" pitchFamily="18" charset="0"/>
              </a:rPr>
              <a:t>你的打算和对她的祝福。</a:t>
            </a:r>
            <a:endParaRPr lang="zh-CN"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6863417"/>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  </a:t>
            </a:r>
            <a:r>
              <a:rPr lang="zh-CN" altLang="zh-CN" sz="2400" b="1" dirty="0">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Assignments---Writing </a:t>
            </a:r>
            <a:r>
              <a:rPr lang="en-US" altLang="zh-CN" sz="3200" b="1" dirty="0">
                <a:solidFill>
                  <a:srgbClr val="FF0000"/>
                </a:solidFill>
                <a:latin typeface="Times New Roman" panose="02020603050405020304" pitchFamily="18" charset="0"/>
                <a:cs typeface="Times New Roman" panose="02020603050405020304" pitchFamily="18" charset="0"/>
              </a:rPr>
              <a:t>2</a:t>
            </a:r>
            <a:r>
              <a:rPr lang="zh-CN" altLang="en-US" sz="3200" b="1" dirty="0">
                <a:solidFill>
                  <a:srgbClr val="FF0000"/>
                </a:solidFill>
                <a:latin typeface="Times New Roman" panose="02020603050405020304" pitchFamily="18" charset="0"/>
                <a:cs typeface="Times New Roman" panose="02020603050405020304" pitchFamily="18" charset="0"/>
              </a:rPr>
              <a:t>：</a:t>
            </a:r>
            <a:endParaRPr lang="en-US" altLang="zh-CN" sz="3200" b="1" dirty="0">
              <a:solidFill>
                <a:srgbClr val="FF0000"/>
              </a:solidFill>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Laurie sat quietly in the empty dressing room. She had not competed since the accident. As she waited for her turn to skate, Laurie was very </a:t>
            </a:r>
            <a:r>
              <a:rPr lang="en-US" altLang="zh-CN" sz="2400" u="sng" dirty="0">
                <a:latin typeface="Times New Roman" panose="02020603050405020304" pitchFamily="18" charset="0"/>
                <a:cs typeface="Times New Roman" panose="02020603050405020304" pitchFamily="18" charset="0"/>
              </a:rPr>
              <a:t>nervous</a:t>
            </a:r>
            <a:r>
              <a:rPr lang="en-US" altLang="zh-CN" sz="2400" dirty="0">
                <a:latin typeface="Times New Roman" panose="02020603050405020304" pitchFamily="18" charset="0"/>
                <a:cs typeface="Times New Roman" panose="02020603050405020304" pitchFamily="18" charset="0"/>
              </a:rPr>
              <a:t>. Today was very important in </a:t>
            </a:r>
            <a:r>
              <a:rPr lang="en-US" altLang="zh-CN" sz="2400" u="sng" dirty="0">
                <a:latin typeface="Times New Roman" panose="02020603050405020304" pitchFamily="18" charset="0"/>
                <a:cs typeface="Times New Roman" panose="02020603050405020304" pitchFamily="18" charset="0"/>
              </a:rPr>
              <a:t>her comeback</a:t>
            </a:r>
            <a:r>
              <a:rPr lang="en-US" altLang="zh-CN" sz="2400" dirty="0">
                <a:latin typeface="Times New Roman" panose="02020603050405020304" pitchFamily="18" charset="0"/>
                <a:cs typeface="Times New Roman" panose="02020603050405020304" pitchFamily="18" charset="0"/>
              </a:rPr>
              <a:t>. “If I can win today, ” she thought, “I can skate in the World Cup next year and then the Olympics.”</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Before Laurie had her accident, everyone had said that she was the one to beat. </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She thought back to that car accident where her </a:t>
            </a:r>
            <a:r>
              <a:rPr lang="en-US" altLang="zh-CN" sz="2400" u="sng" dirty="0">
                <a:latin typeface="Times New Roman" panose="02020603050405020304" pitchFamily="18" charset="0"/>
                <a:cs typeface="Times New Roman" panose="02020603050405020304" pitchFamily="18" charset="0"/>
              </a:rPr>
              <a:t>right knee</a:t>
            </a:r>
            <a:r>
              <a:rPr lang="en-US" altLang="zh-CN" sz="2400" dirty="0">
                <a:latin typeface="Times New Roman" panose="02020603050405020304" pitchFamily="18" charset="0"/>
                <a:cs typeface="Times New Roman" panose="02020603050405020304" pitchFamily="18" charset="0"/>
              </a:rPr>
              <a:t> was badly injured. She spent six total months on recovery, treatment and practice because she hoped to regain her skill.</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“Hello, Laurie, ” one of her friends burst in. “How’s the knee? Is it going to slow you down? ”</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“I guess we’ll find out tonight, ” Laurie said.</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"There’s a girl named Jinny, strong in everything. She’s the only </a:t>
            </a:r>
            <a:r>
              <a:rPr lang="en-US" altLang="zh-CN" sz="2400" u="sng" dirty="0">
                <a:latin typeface="Times New Roman" panose="02020603050405020304" pitchFamily="18" charset="0"/>
                <a:cs typeface="Times New Roman" panose="02020603050405020304" pitchFamily="18" charset="0"/>
              </a:rPr>
              <a:t>real competitor</a:t>
            </a:r>
            <a:r>
              <a:rPr lang="en-US" altLang="zh-CN" sz="2400" dirty="0">
                <a:latin typeface="Times New Roman" panose="02020603050405020304" pitchFamily="18" charset="0"/>
                <a:cs typeface="Times New Roman" panose="02020603050405020304" pitchFamily="18" charset="0"/>
              </a:rPr>
              <a:t> you have to beat,” the friend said and hurried out.</a:t>
            </a:r>
            <a:endParaRPr lang="zh-CN"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Hearing that, Laurie decided to show her most </a:t>
            </a:r>
            <a:r>
              <a:rPr lang="en-US" altLang="zh-CN" sz="2400" u="sng" dirty="0">
                <a:latin typeface="Times New Roman" panose="02020603050405020304" pitchFamily="18" charset="0"/>
                <a:cs typeface="Times New Roman" panose="02020603050405020304" pitchFamily="18" charset="0"/>
              </a:rPr>
              <a:t>difficult jump</a:t>
            </a:r>
            <a:r>
              <a:rPr lang="en-US" altLang="zh-CN" sz="2400" dirty="0">
                <a:latin typeface="Times New Roman" panose="02020603050405020304" pitchFamily="18" charset="0"/>
                <a:cs typeface="Times New Roman" panose="02020603050405020304" pitchFamily="18" charset="0"/>
              </a:rPr>
              <a:t>. “If I don’t try it, I won’t stand a chance, ” she thought. “Does anyone </a:t>
            </a:r>
            <a:r>
              <a:rPr lang="en-US" altLang="zh-CN" sz="2400" dirty="0" smtClean="0">
                <a:latin typeface="Times New Roman" panose="02020603050405020304" pitchFamily="18" charset="0"/>
                <a:cs typeface="Times New Roman" panose="02020603050405020304" pitchFamily="18" charset="0"/>
              </a:rPr>
              <a:t>believe</a:t>
            </a:r>
            <a:endParaRPr lang="zh-CN" altLang="zh-C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2" y="0"/>
            <a:ext cx="9141048" cy="7273786"/>
          </a:xfrm>
          <a:prstGeom prst="rect">
            <a:avLst/>
          </a:prstGeom>
          <a:noFill/>
        </p:spPr>
        <p:txBody>
          <a:bodyPr wrap="square" rtlCol="0">
            <a:spAutoFit/>
          </a:bodyPr>
          <a:lstStyle/>
          <a:p>
            <a:pPr>
              <a:lnSpc>
                <a:spcPts val="2800"/>
              </a:lnSpc>
            </a:pPr>
            <a:r>
              <a:rPr lang="en-US" altLang="zh-CN"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that I can still win</a:t>
            </a:r>
            <a:r>
              <a:rPr lang="en-US" altLang="zh-CN" sz="2000" dirty="0" smtClean="0">
                <a:latin typeface="Times New Roman" panose="02020603050405020304" pitchFamily="18" charset="0"/>
                <a:cs typeface="Times New Roman" panose="02020603050405020304" pitchFamily="18" charset="0"/>
              </a:rPr>
              <a:t>?”</a:t>
            </a:r>
            <a:endParaRPr lang="en-US" altLang="zh-CN" sz="2000" dirty="0" smtClean="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Suddenly </a:t>
            </a:r>
            <a:r>
              <a:rPr lang="en-US" altLang="zh-CN" sz="2000" dirty="0">
                <a:latin typeface="Times New Roman" panose="02020603050405020304" pitchFamily="18" charset="0"/>
                <a:cs typeface="Times New Roman" panose="02020603050405020304" pitchFamily="18" charset="0"/>
              </a:rPr>
              <a:t>her right knee sent pain up and down her leg. The doctor said it would do that for a while. “What makes you think you have</a:t>
            </a:r>
            <a:r>
              <a:rPr lang="en-US" altLang="zh-CN" sz="2000" u="sng" dirty="0">
                <a:latin typeface="Times New Roman" panose="02020603050405020304" pitchFamily="18" charset="0"/>
                <a:cs typeface="Times New Roman" panose="02020603050405020304" pitchFamily="18" charset="0"/>
              </a:rPr>
              <a:t> a chance</a:t>
            </a:r>
            <a:r>
              <a:rPr lang="en-US" altLang="zh-CN" sz="2000" dirty="0">
                <a:latin typeface="Times New Roman" panose="02020603050405020304" pitchFamily="18" charset="0"/>
                <a:cs typeface="Times New Roman" panose="02020603050405020304" pitchFamily="18" charset="0"/>
              </a:rPr>
              <a:t> tonight?” she said to herself.</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After the pain passed, she moved slowly to warm up. </a:t>
            </a:r>
            <a:r>
              <a:rPr lang="en-US" altLang="zh-CN" dirty="0">
                <a:latin typeface="Times New Roman" panose="02020603050405020304" pitchFamily="18" charset="0"/>
                <a:cs typeface="Times New Roman" panose="02020603050405020304" pitchFamily="18" charset="0"/>
              </a:rPr>
              <a:t>Then she said firmly, “I must win!”</a:t>
            </a:r>
            <a:endParaRPr lang="zh-CN" altLang="zh-CN"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At that moment, a young woman hurried in with a skate equipment bag. She put some of her belongings onto a chair. </a:t>
            </a:r>
            <a:r>
              <a:rPr lang="en-US" altLang="zh-CN" sz="2000" u="sng" dirty="0">
                <a:latin typeface="Times New Roman" panose="02020603050405020304" pitchFamily="18" charset="0"/>
                <a:cs typeface="Times New Roman" panose="02020603050405020304" pitchFamily="18" charset="0"/>
              </a:rPr>
              <a:t>Her bag</a:t>
            </a:r>
            <a:r>
              <a:rPr lang="en-US" altLang="zh-CN" sz="2000" dirty="0">
                <a:latin typeface="Times New Roman" panose="02020603050405020304" pitchFamily="18" charset="0"/>
                <a:cs typeface="Times New Roman" panose="02020603050405020304" pitchFamily="18" charset="0"/>
              </a:rPr>
              <a:t> fell to the floor. “Hi, I’m Jinny Jordan,” she said.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Laurie felt uncomfortable as she looked at Jinny. “So this is my competitor,” thought Laurie. “Because of her, I may </a:t>
            </a:r>
            <a:r>
              <a:rPr lang="en-US" altLang="zh-CN" sz="2000" u="sng" dirty="0">
                <a:latin typeface="Times New Roman" panose="02020603050405020304" pitchFamily="18" charset="0"/>
                <a:cs typeface="Times New Roman" panose="02020603050405020304" pitchFamily="18" charset="0"/>
              </a:rPr>
              <a:t>lose</a:t>
            </a:r>
            <a:r>
              <a:rPr lang="en-US" altLang="zh-CN" sz="2000" dirty="0">
                <a:latin typeface="Times New Roman" panose="02020603050405020304" pitchFamily="18" charset="0"/>
                <a:cs typeface="Times New Roman" panose="02020603050405020304" pitchFamily="18" charset="0"/>
              </a:rPr>
              <a:t> tonight.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“I'm Laurie Collins, ” Laurie told Jinny. “Something fell out of your bag, Jinny.”</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As Jinny began to gather her belongings, the door opened.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“Jinny,” someone called, “your </a:t>
            </a:r>
            <a:r>
              <a:rPr lang="en-US" altLang="zh-CN" sz="2000" u="sng" dirty="0">
                <a:latin typeface="Times New Roman" panose="02020603050405020304" pitchFamily="18" charset="0"/>
                <a:cs typeface="Times New Roman" panose="02020603050405020304" pitchFamily="18" charset="0"/>
              </a:rPr>
              <a:t>music</a:t>
            </a:r>
            <a:r>
              <a:rPr lang="en-US" altLang="zh-CN" sz="2000" dirty="0">
                <a:latin typeface="Times New Roman" panose="02020603050405020304" pitchFamily="18" charset="0"/>
                <a:cs typeface="Times New Roman" panose="02020603050405020304" pitchFamily="18" charset="0"/>
              </a:rPr>
              <a:t> tape is missing. You are the next one! Laurie, after Jinny.”</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“Oh, my God! I thought I had handed it in hours ago, </a:t>
            </a:r>
            <a:r>
              <a:rPr lang="en-US" altLang="zh-CN" sz="2000" u="sng" dirty="0">
                <a:latin typeface="Times New Roman" panose="02020603050405020304" pitchFamily="18" charset="0"/>
                <a:cs typeface="Times New Roman" panose="02020603050405020304" pitchFamily="18" charset="0"/>
              </a:rPr>
              <a:t>the green box</a:t>
            </a:r>
            <a:r>
              <a:rPr lang="en-US" altLang="zh-CN" sz="2000" dirty="0">
                <a:latin typeface="Times New Roman" panose="02020603050405020304" pitchFamily="18" charset="0"/>
                <a:cs typeface="Times New Roman" panose="02020603050405020304" pitchFamily="18" charset="0"/>
              </a:rPr>
              <a:t> with my name on,” screamed Jinny, hurrying out.</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dirty="0">
                <a:latin typeface="Times New Roman" panose="02020603050405020304" pitchFamily="18" charset="0"/>
                <a:cs typeface="Times New Roman" panose="02020603050405020304" pitchFamily="18" charset="0"/>
              </a:rPr>
              <a:t>   “Music is so important to the skating. What a pity!” Laurie said thoughtfully, doing some preparation alone in the dressing room.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b="1" dirty="0">
                <a:latin typeface="Times New Roman" panose="02020603050405020304" pitchFamily="18" charset="0"/>
                <a:cs typeface="Times New Roman" panose="02020603050405020304" pitchFamily="18" charset="0"/>
              </a:rPr>
              <a:t> Paragraph 1</a:t>
            </a:r>
            <a:r>
              <a:rPr lang="en-US" altLang="zh-CN" sz="2000" i="1" dirty="0">
                <a:latin typeface="Times New Roman" panose="02020603050405020304" pitchFamily="18" charset="0"/>
                <a:cs typeface="Times New Roman" panose="02020603050405020304" pitchFamily="18" charset="0"/>
              </a:rPr>
              <a:t>    Suddenly, she saw something under the chair.</a:t>
            </a:r>
            <a:r>
              <a:rPr lang="en-US" altLang="zh-CN" sz="2000" i="1" u="sng" dirty="0">
                <a:latin typeface="Times New Roman" panose="02020603050405020304" pitchFamily="18" charset="0"/>
                <a:cs typeface="Times New Roman" panose="02020603050405020304" pitchFamily="18" charset="0"/>
              </a:rPr>
              <a:t>                                                                          </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b="1" dirty="0">
                <a:latin typeface="Times New Roman" panose="02020603050405020304" pitchFamily="18" charset="0"/>
                <a:cs typeface="Times New Roman" panose="02020603050405020304" pitchFamily="18" charset="0"/>
              </a:rPr>
              <a:t> Paragraph 2</a:t>
            </a:r>
            <a:r>
              <a:rPr lang="en-US" altLang="zh-CN" sz="2000" i="1" dirty="0">
                <a:latin typeface="Times New Roman" panose="02020603050405020304" pitchFamily="18" charset="0"/>
                <a:cs typeface="Times New Roman" panose="02020603050405020304" pitchFamily="18" charset="0"/>
              </a:rPr>
              <a:t>    Minutes later, Laurie glided(</a:t>
            </a:r>
            <a:r>
              <a:rPr lang="zh-CN" altLang="zh-CN" sz="2000" i="1" dirty="0">
                <a:latin typeface="Times New Roman" panose="02020603050405020304" pitchFamily="18" charset="0"/>
                <a:cs typeface="Times New Roman" panose="02020603050405020304" pitchFamily="18" charset="0"/>
              </a:rPr>
              <a:t>滑行</a:t>
            </a:r>
            <a:r>
              <a:rPr lang="en-US" altLang="zh-CN" sz="2000" i="1" dirty="0">
                <a:latin typeface="Times New Roman" panose="02020603050405020304" pitchFamily="18" charset="0"/>
                <a:cs typeface="Times New Roman" panose="02020603050405020304" pitchFamily="18" charset="0"/>
              </a:rPr>
              <a:t>) to the center of the stadium when her name was called.</a:t>
            </a:r>
            <a:endParaRPr lang="zh-CN" altLang="zh-CN" sz="2000" dirty="0">
              <a:latin typeface="Times New Roman" panose="02020603050405020304" pitchFamily="18" charset="0"/>
              <a:cs typeface="Times New Roman" panose="02020603050405020304" pitchFamily="18" charset="0"/>
            </a:endParaRPr>
          </a:p>
          <a:p>
            <a:pPr>
              <a:lnSpc>
                <a:spcPts val="2800"/>
              </a:lnSpc>
            </a:pPr>
            <a:r>
              <a:rPr lang="en-US" altLang="zh-CN" sz="2000" i="1" u="sng" dirty="0">
                <a:latin typeface="Times New Roman" panose="02020603050405020304" pitchFamily="18" charset="0"/>
                <a:cs typeface="Times New Roman" panose="02020603050405020304" pitchFamily="18" charset="0"/>
              </a:rPr>
              <a:t>                                                                                         </a:t>
            </a:r>
            <a:endParaRPr lang="zh-CN" altLang="zh-C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712968" cy="1015663"/>
          </a:xfrm>
          <a:prstGeom prst="rect">
            <a:avLst/>
          </a:prstGeom>
          <a:noFill/>
        </p:spPr>
        <p:txBody>
          <a:bodyPr wrap="square" rtlCol="0">
            <a:spAutoFit/>
          </a:bodyPr>
          <a:lstStyle/>
          <a:p>
            <a:r>
              <a:rPr lang="en-US" altLang="zh-CN" sz="2800" dirty="0"/>
              <a:t>    What does </a:t>
            </a:r>
            <a:r>
              <a:rPr lang="en-US" altLang="zh-CN" sz="3200" b="1" dirty="0">
                <a:solidFill>
                  <a:srgbClr val="FF0000"/>
                </a:solidFill>
              </a:rPr>
              <a:t>comeback </a:t>
            </a:r>
            <a:r>
              <a:rPr lang="en-US" altLang="zh-CN" sz="2800" dirty="0"/>
              <a:t>mean? On what occasions does the word frequently appear?</a:t>
            </a:r>
            <a:endParaRPr lang="zh-CN" altLang="en-US" sz="2800" dirty="0"/>
          </a:p>
        </p:txBody>
      </p:sp>
      <p:sp>
        <p:nvSpPr>
          <p:cNvPr id="3" name="TextBox 2"/>
          <p:cNvSpPr txBox="1"/>
          <p:nvPr/>
        </p:nvSpPr>
        <p:spPr>
          <a:xfrm>
            <a:off x="179512" y="1556792"/>
            <a:ext cx="8712968" cy="1815882"/>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800" dirty="0">
                <a:latin typeface="Cambria" panose="02040503050406030204" pitchFamily="18" charset="0"/>
                <a:ea typeface="Cambria" panose="02040503050406030204" pitchFamily="18" charset="0"/>
              </a:rPr>
              <a:t>If a person in public life </a:t>
            </a:r>
            <a:r>
              <a:rPr lang="en-US" altLang="zh-CN" sz="2800" dirty="0">
                <a:solidFill>
                  <a:srgbClr val="FF0000"/>
                </a:solidFill>
                <a:latin typeface="Cambria" panose="02040503050406030204" pitchFamily="18" charset="0"/>
                <a:ea typeface="Cambria" panose="02040503050406030204" pitchFamily="18" charset="0"/>
              </a:rPr>
              <a:t>makes a comeback </a:t>
            </a:r>
            <a:r>
              <a:rPr lang="en-US" altLang="zh-CN" sz="2800" dirty="0">
                <a:latin typeface="Cambria" panose="02040503050406030204" pitchFamily="18" charset="0"/>
                <a:ea typeface="Cambria" panose="02040503050406030204" pitchFamily="18" charset="0"/>
              </a:rPr>
              <a:t>, they start doing something again which they previously stopped doing, or they become popular again.</a:t>
            </a:r>
            <a:endParaRPr lang="en-US" altLang="zh-CN" sz="2800" dirty="0">
              <a:latin typeface="Cambria" panose="02040503050406030204" pitchFamily="18" charset="0"/>
              <a:ea typeface="Cambria" panose="02040503050406030204" pitchFamily="18" charset="0"/>
            </a:endParaRPr>
          </a:p>
          <a:p>
            <a:r>
              <a:rPr lang="en-US" altLang="zh-CN" sz="2800" dirty="0">
                <a:latin typeface="Cambria" panose="02040503050406030204" pitchFamily="18" charset="0"/>
                <a:ea typeface="Cambria" panose="02040503050406030204" pitchFamily="18" charset="0"/>
              </a:rPr>
              <a:t>                                                     (-- stars,….)</a:t>
            </a:r>
            <a:endParaRPr lang="zh-CN" altLang="en-US" sz="2800" dirty="0">
              <a:latin typeface="Cambria" panose="02040503050406030204" pitchFamily="18" charset="0"/>
            </a:endParaRPr>
          </a:p>
        </p:txBody>
      </p:sp>
      <p:sp>
        <p:nvSpPr>
          <p:cNvPr id="4" name="TextBox 3"/>
          <p:cNvSpPr txBox="1"/>
          <p:nvPr/>
        </p:nvSpPr>
        <p:spPr>
          <a:xfrm>
            <a:off x="179512" y="3645024"/>
            <a:ext cx="8712968" cy="1384995"/>
          </a:xfrm>
          <a:prstGeom prst="rect">
            <a:avLst/>
          </a:prstGeom>
          <a:noFill/>
        </p:spPr>
        <p:txBody>
          <a:bodyPr wrap="square" rtlCol="0">
            <a:spAutoFit/>
          </a:bodyPr>
          <a:lstStyle/>
          <a:p>
            <a:pPr marL="457200" indent="-457200">
              <a:buFont typeface="Wingdings" panose="05000000000000000000" pitchFamily="2" charset="2"/>
              <a:buChar char="Ø"/>
            </a:pPr>
            <a:r>
              <a:rPr lang="en-US" altLang="zh-CN" sz="2800" dirty="0">
                <a:latin typeface="Cambria" panose="02040503050406030204" pitchFamily="18" charset="0"/>
                <a:ea typeface="Cambria" panose="02040503050406030204" pitchFamily="18" charset="0"/>
              </a:rPr>
              <a:t>If a thing </a:t>
            </a:r>
            <a:r>
              <a:rPr lang="en-US" altLang="zh-CN" sz="2800" dirty="0">
                <a:solidFill>
                  <a:srgbClr val="FF0000"/>
                </a:solidFill>
                <a:latin typeface="Cambria" panose="02040503050406030204" pitchFamily="18" charset="0"/>
                <a:ea typeface="Cambria" panose="02040503050406030204" pitchFamily="18" charset="0"/>
              </a:rPr>
              <a:t>makes a comeback </a:t>
            </a:r>
            <a:r>
              <a:rPr lang="en-US" altLang="zh-CN" sz="2800" dirty="0">
                <a:latin typeface="Cambria" panose="02040503050406030204" pitchFamily="18" charset="0"/>
                <a:ea typeface="Cambria" panose="02040503050406030204" pitchFamily="18" charset="0"/>
              </a:rPr>
              <a:t>, it becomes popular and fashionable or successful again.</a:t>
            </a:r>
            <a:endParaRPr lang="en-US" altLang="zh-CN" sz="2800" dirty="0">
              <a:latin typeface="Cambria" panose="02040503050406030204" pitchFamily="18" charset="0"/>
              <a:ea typeface="Cambria" panose="02040503050406030204" pitchFamily="18" charset="0"/>
            </a:endParaRPr>
          </a:p>
          <a:p>
            <a:r>
              <a:rPr lang="en-US" altLang="zh-CN" sz="2800" dirty="0">
                <a:latin typeface="Cambria" panose="02040503050406030204" pitchFamily="18" charset="0"/>
                <a:ea typeface="Cambria" panose="02040503050406030204" pitchFamily="18" charset="0"/>
              </a:rPr>
              <a:t>                                                  (works, fashion,…)</a:t>
            </a:r>
            <a:endParaRPr lang="zh-CN" altLang="en-US" sz="2800" dirty="0">
              <a:latin typeface="Cambria"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712968" cy="1015663"/>
          </a:xfrm>
          <a:prstGeom prst="rect">
            <a:avLst/>
          </a:prstGeom>
          <a:noFill/>
        </p:spPr>
        <p:txBody>
          <a:bodyPr wrap="square" rtlCol="0">
            <a:spAutoFit/>
          </a:bodyPr>
          <a:lstStyle/>
          <a:p>
            <a:r>
              <a:rPr lang="en-US" altLang="zh-CN" sz="2800" dirty="0"/>
              <a:t>    What does </a:t>
            </a:r>
            <a:r>
              <a:rPr lang="en-US" altLang="zh-CN" sz="3200" b="1" dirty="0">
                <a:solidFill>
                  <a:srgbClr val="FF0000"/>
                </a:solidFill>
              </a:rPr>
              <a:t>comeback </a:t>
            </a:r>
            <a:r>
              <a:rPr lang="en-US" altLang="zh-CN" sz="2800" dirty="0"/>
              <a:t>mean? On what occasions does the word frequently appear?</a:t>
            </a:r>
            <a:endParaRPr lang="zh-CN" altLang="en-US" sz="2800" dirty="0"/>
          </a:p>
        </p:txBody>
      </p:sp>
      <p:sp>
        <p:nvSpPr>
          <p:cNvPr id="5" name="TextBox 4"/>
          <p:cNvSpPr txBox="1"/>
          <p:nvPr/>
        </p:nvSpPr>
        <p:spPr>
          <a:xfrm>
            <a:off x="161752" y="1628800"/>
            <a:ext cx="8712968" cy="3539430"/>
          </a:xfrm>
          <a:prstGeom prst="rect">
            <a:avLst/>
          </a:prstGeom>
          <a:noFill/>
        </p:spPr>
        <p:txBody>
          <a:bodyPr wrap="square" rtlCol="0">
            <a:spAutoFit/>
          </a:bodyPr>
          <a:lstStyle/>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Originally  </a:t>
            </a: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Later   </a:t>
            </a: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endParaRPr lang="en-US" altLang="zh-CN"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u"/>
            </a:pPr>
            <a:r>
              <a:rPr lang="en-US" altLang="zh-CN" sz="2800" dirty="0">
                <a:latin typeface="Cambria" panose="02040503050406030204" pitchFamily="18" charset="0"/>
                <a:ea typeface="Cambria" panose="02040503050406030204" pitchFamily="18" charset="0"/>
              </a:rPr>
              <a:t>Presently</a:t>
            </a:r>
            <a:endParaRPr lang="zh-CN" altLang="en-US" sz="2800" dirty="0">
              <a:latin typeface="Cambria" panose="02040503050406030204" pitchFamily="18" charset="0"/>
            </a:endParaRPr>
          </a:p>
        </p:txBody>
      </p:sp>
      <p:sp>
        <p:nvSpPr>
          <p:cNvPr id="6" name="TextBox 5"/>
          <p:cNvSpPr txBox="1"/>
          <p:nvPr/>
        </p:nvSpPr>
        <p:spPr>
          <a:xfrm>
            <a:off x="2411760" y="1643134"/>
            <a:ext cx="6732239" cy="1292662"/>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a shining star,  a success,   a great hit,   an idol,  a role model, focus of attention;  outstanding,  distinguished;  stand out from others, </a:t>
            </a:r>
            <a:endParaRPr lang="zh-CN" altLang="en-US" sz="2600" dirty="0">
              <a:solidFill>
                <a:srgbClr val="FF0000"/>
              </a:solidFill>
              <a:latin typeface="Cambria" panose="02040503050406030204" pitchFamily="18" charset="0"/>
            </a:endParaRPr>
          </a:p>
        </p:txBody>
      </p:sp>
      <p:sp>
        <p:nvSpPr>
          <p:cNvPr id="7" name="TextBox 6"/>
          <p:cNvSpPr txBox="1"/>
          <p:nvPr/>
        </p:nvSpPr>
        <p:spPr>
          <a:xfrm>
            <a:off x="936104" y="3398515"/>
            <a:ext cx="8207896" cy="461665"/>
          </a:xfrm>
          <a:prstGeom prst="rect">
            <a:avLst/>
          </a:prstGeom>
          <a:noFill/>
        </p:spPr>
        <p:txBody>
          <a:bodyPr wrap="square" rtlCol="0">
            <a:spAutoFit/>
          </a:bodyPr>
          <a:lstStyle/>
          <a:p>
            <a:r>
              <a:rPr lang="en-US" altLang="zh-CN" sz="2400" dirty="0">
                <a:solidFill>
                  <a:srgbClr val="000099"/>
                </a:solidFill>
                <a:latin typeface="Cambria" panose="02040503050406030204" pitchFamily="18" charset="0"/>
                <a:ea typeface="Cambria" panose="02040503050406030204" pitchFamily="18" charset="0"/>
              </a:rPr>
              <a:t>go out of public sight, end up nowhere , give up on,…</a:t>
            </a:r>
            <a:endParaRPr lang="zh-CN" altLang="en-US" sz="2400" dirty="0">
              <a:solidFill>
                <a:srgbClr val="000099"/>
              </a:solidFill>
              <a:latin typeface="Cambria" panose="02040503050406030204" pitchFamily="18" charset="0"/>
            </a:endParaRPr>
          </a:p>
        </p:txBody>
      </p:sp>
      <p:sp>
        <p:nvSpPr>
          <p:cNvPr id="9" name="TextBox 8"/>
          <p:cNvSpPr txBox="1"/>
          <p:nvPr/>
        </p:nvSpPr>
        <p:spPr>
          <a:xfrm>
            <a:off x="2503140" y="4550930"/>
            <a:ext cx="6732239" cy="492443"/>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make a comeback, trying  to… again.</a:t>
            </a:r>
            <a:endParaRPr lang="zh-CN" altLang="en-US" sz="2600" dirty="0">
              <a:solidFill>
                <a:srgbClr val="FF0000"/>
              </a:solidFill>
              <a:latin typeface="Cambria" panose="02040503050406030204" pitchFamily="18" charset="0"/>
            </a:endParaRPr>
          </a:p>
        </p:txBody>
      </p:sp>
      <p:sp>
        <p:nvSpPr>
          <p:cNvPr id="10" name="TextBox 9"/>
          <p:cNvSpPr txBox="1"/>
          <p:nvPr/>
        </p:nvSpPr>
        <p:spPr>
          <a:xfrm>
            <a:off x="323528" y="5171160"/>
            <a:ext cx="8568952" cy="1754326"/>
          </a:xfrm>
          <a:prstGeom prst="rect">
            <a:avLst/>
          </a:prstGeom>
          <a:noFill/>
        </p:spPr>
        <p:txBody>
          <a:bodyPr wrap="square" rtlCol="0">
            <a:spAutoFit/>
          </a:bodyPr>
          <a:lstStyle/>
          <a:p>
            <a:r>
              <a:rPr lang="en-US" altLang="zh-CN" sz="2600" dirty="0">
                <a:solidFill>
                  <a:srgbClr val="FF0000"/>
                </a:solidFill>
                <a:latin typeface="Cambria" panose="02040503050406030204" pitchFamily="18" charset="0"/>
                <a:ea typeface="Cambria" panose="02040503050406030204" pitchFamily="18" charset="0"/>
              </a:rPr>
              <a:t>       regain one’s skills,</a:t>
            </a:r>
            <a:endParaRPr lang="en-US" altLang="zh-CN" sz="2600" dirty="0">
              <a:solidFill>
                <a:srgbClr val="FF0000"/>
              </a:solidFill>
              <a:latin typeface="Cambria" panose="02040503050406030204" pitchFamily="18" charset="0"/>
              <a:ea typeface="Cambria" panose="02040503050406030204" pitchFamily="18" charset="0"/>
            </a:endParaRPr>
          </a:p>
          <a:p>
            <a:r>
              <a:rPr lang="en-US" altLang="zh-CN" sz="2600" dirty="0">
                <a:solidFill>
                  <a:srgbClr val="FF0000"/>
                </a:solidFill>
                <a:latin typeface="Cambria" panose="02040503050406030204" pitchFamily="18" charset="0"/>
                <a:ea typeface="Cambria" panose="02040503050406030204" pitchFamily="18" charset="0"/>
              </a:rPr>
              <a:t>      be back into good condition for…,</a:t>
            </a:r>
            <a:endParaRPr lang="en-US" altLang="zh-CN" sz="2600" dirty="0">
              <a:solidFill>
                <a:srgbClr val="FF0000"/>
              </a:solidFill>
              <a:latin typeface="Cambria" panose="02040503050406030204" pitchFamily="18" charset="0"/>
              <a:ea typeface="Cambria" panose="02040503050406030204" pitchFamily="18" charset="0"/>
            </a:endParaRPr>
          </a:p>
          <a:p>
            <a:r>
              <a:rPr lang="en-US" altLang="zh-CN" sz="2600" dirty="0">
                <a:solidFill>
                  <a:srgbClr val="FF0000"/>
                </a:solidFill>
                <a:latin typeface="Cambria" panose="02040503050406030204" pitchFamily="18" charset="0"/>
                <a:ea typeface="Cambria" panose="02040503050406030204" pitchFamily="18" charset="0"/>
              </a:rPr>
              <a:t>  </a:t>
            </a:r>
            <a:r>
              <a:rPr lang="en-US" altLang="zh-CN" sz="2800" b="1" dirty="0">
                <a:latin typeface="Arial Rounded MT Bold" panose="020F0704030504030204" pitchFamily="34" charset="0"/>
                <a:ea typeface="Cambria" panose="02040503050406030204" pitchFamily="18" charset="0"/>
              </a:rPr>
              <a:t>Winning is not everything.  It is the only thing!</a:t>
            </a:r>
            <a:br>
              <a:rPr lang="en-US" altLang="zh-CN" sz="2800" b="1" dirty="0">
                <a:latin typeface="Arial Rounded MT Bold" panose="020F0704030504030204" pitchFamily="34" charset="0"/>
                <a:ea typeface="Cambria" panose="02040503050406030204" pitchFamily="18" charset="0"/>
              </a:rPr>
            </a:br>
            <a:endParaRPr lang="zh-CN" altLang="en-US" sz="2800" b="1" dirty="0">
              <a:latin typeface="Arial Rounded MT Bold" panose="020F07040305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 calcmode="lin" valueType="num">
                                      <p:cBhvr additive="base">
                                        <p:cTn id="3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anim calcmode="lin" valueType="num">
                                      <p:cBhvr additive="base">
                                        <p:cTn id="3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2" end="2"/>
                                            </p:txEl>
                                          </p:spTgt>
                                        </p:tgtEl>
                                        <p:attrNameLst>
                                          <p:attrName>style.visibility</p:attrName>
                                        </p:attrNameLst>
                                      </p:cBhvr>
                                      <p:to>
                                        <p:strVal val="visible"/>
                                      </p:to>
                                    </p:set>
                                    <p:anim calcmode="lin" valueType="num">
                                      <p:cBhvr additive="base">
                                        <p:cTn id="4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332656"/>
            <a:ext cx="8208912" cy="584775"/>
          </a:xfrm>
          <a:prstGeom prst="rect">
            <a:avLst/>
          </a:prstGeom>
          <a:noFill/>
        </p:spPr>
        <p:txBody>
          <a:bodyPr wrap="square" rtlCol="0">
            <a:spAutoFit/>
          </a:bodyPr>
          <a:lstStyle/>
          <a:p>
            <a:r>
              <a:rPr lang="en-US" altLang="zh-CN" sz="3200" b="1" dirty="0">
                <a:solidFill>
                  <a:srgbClr val="000099"/>
                </a:solidFill>
              </a:rPr>
              <a:t>Characters:</a:t>
            </a:r>
            <a:endParaRPr lang="zh-CN" altLang="en-US" sz="3200" b="1" dirty="0">
              <a:solidFill>
                <a:srgbClr val="000099"/>
              </a:solidFill>
            </a:endParaRPr>
          </a:p>
        </p:txBody>
      </p:sp>
      <p:sp>
        <p:nvSpPr>
          <p:cNvPr id="3" name="TextBox 2"/>
          <p:cNvSpPr txBox="1"/>
          <p:nvPr/>
        </p:nvSpPr>
        <p:spPr>
          <a:xfrm>
            <a:off x="2123728" y="917431"/>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Lead/Major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Laurie</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385498" y="3816710"/>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Minor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Kathy</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514022" y="3782661"/>
            <a:ext cx="4824536" cy="1077218"/>
          </a:xfrm>
          <a:prstGeom prst="rect">
            <a:avLst/>
          </a:prstGeom>
          <a:noFill/>
        </p:spPr>
        <p:txBody>
          <a:bodyPr wrap="square" rtlCol="0">
            <a:spAutoFit/>
          </a:bodyPr>
          <a:lstStyle/>
          <a:p>
            <a:pPr algn="ctr"/>
            <a:r>
              <a:rPr lang="en-US" altLang="zh-CN" sz="3200" dirty="0">
                <a:latin typeface="Times New Roman" panose="02020603050405020304" pitchFamily="18" charset="0"/>
                <a:cs typeface="Times New Roman" panose="02020603050405020304" pitchFamily="18" charset="0"/>
              </a:rPr>
              <a:t>Minor character: </a:t>
            </a:r>
            <a:endParaRPr lang="en-US" altLang="zh-CN" sz="3200" dirty="0">
              <a:latin typeface="Times New Roman" panose="02020603050405020304" pitchFamily="18" charset="0"/>
              <a:cs typeface="Times New Roman" panose="02020603050405020304" pitchFamily="18" charset="0"/>
            </a:endParaRPr>
          </a:p>
          <a:p>
            <a:pPr algn="ctr"/>
            <a:r>
              <a:rPr lang="en-US" altLang="zh-CN" sz="3200" dirty="0">
                <a:solidFill>
                  <a:srgbClr val="FF0000"/>
                </a:solidFill>
                <a:latin typeface="Times New Roman" panose="02020603050405020304" pitchFamily="18" charset="0"/>
                <a:cs typeface="Times New Roman" panose="02020603050405020304" pitchFamily="18" charset="0"/>
              </a:rPr>
              <a:t>Jinny Jordan</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cxnSp>
        <p:nvCxnSpPr>
          <p:cNvPr id="7" name="直接连接符 6"/>
          <p:cNvCxnSpPr>
            <a:endCxn id="4" idx="0"/>
          </p:cNvCxnSpPr>
          <p:nvPr/>
        </p:nvCxnSpPr>
        <p:spPr>
          <a:xfrm flipH="1">
            <a:off x="2026770" y="1456040"/>
            <a:ext cx="1897158" cy="23606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148064" y="1628800"/>
            <a:ext cx="1440160" cy="218791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907704" y="2636375"/>
            <a:ext cx="2304256" cy="584775"/>
          </a:xfrm>
          <a:prstGeom prst="rect">
            <a:avLst/>
          </a:prstGeom>
          <a:noFill/>
        </p:spPr>
        <p:txBody>
          <a:bodyPr wrap="square" rtlCol="0">
            <a:spAutoFit/>
          </a:bodyPr>
          <a:lstStyle/>
          <a:p>
            <a:r>
              <a:rPr lang="en-US" altLang="zh-CN" sz="3200" dirty="0">
                <a:latin typeface="Arial Unicode MS" panose="020B0604020202020204" pitchFamily="34" charset="-122"/>
                <a:ea typeface="Arial Unicode MS" panose="020B0604020202020204" pitchFamily="34" charset="-122"/>
                <a:cs typeface="Arial Unicode MS" panose="020B0604020202020204" pitchFamily="34" charset="-122"/>
              </a:rPr>
              <a:t>teammates</a:t>
            </a:r>
            <a:endParaRPr lang="zh-CN" altLang="en-US" sz="32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2" name="TextBox 11"/>
          <p:cNvSpPr txBox="1"/>
          <p:nvPr/>
        </p:nvSpPr>
        <p:spPr>
          <a:xfrm>
            <a:off x="5004048" y="2343987"/>
            <a:ext cx="2304256" cy="1077218"/>
          </a:xfrm>
          <a:prstGeom prst="rect">
            <a:avLst/>
          </a:prstGeom>
          <a:noFill/>
        </p:spPr>
        <p:txBody>
          <a:bodyPr wrap="square" rtlCol="0">
            <a:spAutoFit/>
          </a:bodyPr>
          <a:lstStyle/>
          <a:p>
            <a:pPr algn="ctr"/>
            <a:r>
              <a:rPr lang="en-US" altLang="zh-CN" sz="3200" dirty="0">
                <a:latin typeface="Arial Unicode MS" panose="020B0604020202020204" pitchFamily="34" charset="-122"/>
                <a:ea typeface="Arial Unicode MS" panose="020B0604020202020204" pitchFamily="34" charset="-122"/>
                <a:cs typeface="Arial Unicode MS" panose="020B0604020202020204" pitchFamily="34" charset="-122"/>
              </a:rPr>
              <a:t>opponents, rivals</a:t>
            </a:r>
            <a:endParaRPr lang="zh-CN" altLang="en-US" sz="3200"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p:cNvSpPr>
          <p:nvPr>
            <p:ph type="body" idx="4294967295"/>
          </p:nvPr>
        </p:nvSpPr>
        <p:spPr>
          <a:xfrm>
            <a:off x="1996678" y="2209800"/>
            <a:ext cx="4629150" cy="2971800"/>
          </a:xfrm>
          <a:prstGeom prst="triangle">
            <a:avLst>
              <a:gd name="adj" fmla="val 50000"/>
            </a:avLst>
          </a:prstGeom>
          <a:solidFill>
            <a:srgbClr val="5BE593"/>
          </a:solidFill>
        </p:spPr>
        <p:txBody>
          <a:bodyPr/>
          <a:lstStyle/>
          <a:p>
            <a:pPr algn="ctr" eaLnBrk="1" hangingPunct="1">
              <a:buFontTx/>
              <a:buNone/>
            </a:pPr>
            <a:r>
              <a:rPr lang="en-US" altLang="zh-CN" sz="4800" b="1" noProof="1">
                <a:solidFill>
                  <a:srgbClr val="7030A0"/>
                </a:solidFill>
                <a:latin typeface="Albertus Extra Bold" pitchFamily="34" charset="0"/>
              </a:rPr>
              <a:t>Plot</a:t>
            </a:r>
            <a:endParaRPr lang="en-US" altLang="zh-CN" sz="4800" b="1" noProof="1">
              <a:solidFill>
                <a:srgbClr val="7030A0"/>
              </a:solidFill>
              <a:latin typeface="Albertus Extra Bold" pitchFamily="34" charset="0"/>
            </a:endParaRPr>
          </a:p>
        </p:txBody>
      </p:sp>
      <p:sp>
        <p:nvSpPr>
          <p:cNvPr id="15362" name="Rectangle 2"/>
          <p:cNvSpPr>
            <a:spLocks noGrp="1" noChangeArrowheads="1"/>
          </p:cNvSpPr>
          <p:nvPr>
            <p:ph type="title" idx="4294967295"/>
          </p:nvPr>
        </p:nvSpPr>
        <p:spPr>
          <a:xfrm>
            <a:off x="123742" y="123240"/>
            <a:ext cx="5829300" cy="1409700"/>
          </a:xfrm>
        </p:spPr>
        <p:txBody>
          <a:bodyPr anchor="b">
            <a:normAutofit/>
          </a:bodyPr>
          <a:lstStyle/>
          <a:p>
            <a:pPr eaLnBrk="1" hangingPunct="1">
              <a:defRPr/>
            </a:pPr>
            <a:r>
              <a:rPr lang="en-US" altLang="zh-CN" sz="4800" noProof="1">
                <a:solidFill>
                  <a:srgbClr val="FF0000"/>
                </a:solidFill>
                <a:effectLst>
                  <a:outerShdw blurRad="38100" dist="38100" dir="2700000">
                    <a:srgbClr val="FFFFFF"/>
                  </a:outerShdw>
                </a:effectLst>
                <a:latin typeface="Franklin Gothic Demi" panose="020B0703020102020204" pitchFamily="34" charset="0"/>
              </a:rPr>
              <a:t> </a:t>
            </a:r>
            <a:endParaRPr lang="en-US" altLang="zh-CN" sz="4800" noProof="1">
              <a:solidFill>
                <a:srgbClr val="FF0000"/>
              </a:solidFill>
              <a:effectLst>
                <a:outerShdw blurRad="38100" dist="38100" dir="2700000">
                  <a:srgbClr val="FFFFFF"/>
                </a:outerShdw>
              </a:effectLst>
              <a:latin typeface="Franklin Gothic Demi" panose="020B0703020102020204" pitchFamily="34" charset="0"/>
            </a:endParaRPr>
          </a:p>
        </p:txBody>
      </p:sp>
      <p:sp>
        <p:nvSpPr>
          <p:cNvPr id="15364" name="Text Box 4"/>
          <p:cNvSpPr txBox="1">
            <a:spLocks noChangeArrowheads="1"/>
          </p:cNvSpPr>
          <p:nvPr/>
        </p:nvSpPr>
        <p:spPr bwMode="auto">
          <a:xfrm>
            <a:off x="171450" y="4855266"/>
            <a:ext cx="2057400"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Beginning</a:t>
            </a:r>
            <a:endParaRPr lang="en-US" altLang="zh-CN" sz="3200" b="1" dirty="0">
              <a:latin typeface="Times New Roman" panose="02020603050405020304" pitchFamily="18" charset="0"/>
            </a:endParaRPr>
          </a:p>
        </p:txBody>
      </p:sp>
      <p:sp>
        <p:nvSpPr>
          <p:cNvPr id="15369" name="Text Box 9"/>
          <p:cNvSpPr txBox="1">
            <a:spLocks noChangeArrowheads="1"/>
          </p:cNvSpPr>
          <p:nvPr/>
        </p:nvSpPr>
        <p:spPr bwMode="auto">
          <a:xfrm>
            <a:off x="1654322" y="2971800"/>
            <a:ext cx="2304500" cy="523220"/>
          </a:xfrm>
          <a:prstGeom prst="rect">
            <a:avLst/>
          </a:prstGeom>
          <a:noFill/>
          <a:ln w="9525">
            <a:noFill/>
            <a:miter lim="800000"/>
          </a:ln>
        </p:spPr>
        <p:txBody>
          <a:bodyPr wrap="square">
            <a:spAutoFit/>
          </a:bodyPr>
          <a:lstStyle/>
          <a:p>
            <a:pPr eaLnBrk="0" hangingPunct="0">
              <a:spcBef>
                <a:spcPct val="50000"/>
              </a:spcBef>
            </a:pPr>
            <a:r>
              <a:rPr lang="en-US" altLang="zh-CN" sz="2800" b="1" dirty="0">
                <a:latin typeface="Times New Roman" panose="02020603050405020304" pitchFamily="18" charset="0"/>
              </a:rPr>
              <a:t>Rising Action </a:t>
            </a:r>
            <a:endParaRPr lang="en-US" altLang="zh-CN" sz="2400" b="1" dirty="0">
              <a:latin typeface="Times New Roman" panose="02020603050405020304" pitchFamily="18" charset="0"/>
            </a:endParaRPr>
          </a:p>
        </p:txBody>
      </p:sp>
      <p:sp>
        <p:nvSpPr>
          <p:cNvPr id="15370" name="Text Box 10"/>
          <p:cNvSpPr txBox="1">
            <a:spLocks noChangeArrowheads="1"/>
          </p:cNvSpPr>
          <p:nvPr/>
        </p:nvSpPr>
        <p:spPr bwMode="auto">
          <a:xfrm>
            <a:off x="3400425" y="1609760"/>
            <a:ext cx="1523763" cy="523220"/>
          </a:xfrm>
          <a:prstGeom prst="rect">
            <a:avLst/>
          </a:prstGeom>
          <a:noFill/>
          <a:ln w="9525">
            <a:solidFill>
              <a:schemeClr val="bg1"/>
            </a:solidFill>
            <a:miter lim="800000"/>
          </a:ln>
        </p:spPr>
        <p:txBody>
          <a:bodyPr wrap="square">
            <a:spAutoFit/>
          </a:bodyPr>
          <a:lstStyle/>
          <a:p>
            <a:pPr eaLnBrk="0" hangingPunct="0">
              <a:spcBef>
                <a:spcPct val="50000"/>
              </a:spcBef>
            </a:pPr>
            <a:r>
              <a:rPr lang="en-US" altLang="zh-CN" sz="2800" b="1" dirty="0">
                <a:latin typeface="Times New Roman" panose="02020603050405020304" pitchFamily="18" charset="0"/>
              </a:rPr>
              <a:t>Climax</a:t>
            </a:r>
            <a:endParaRPr lang="en-US" altLang="zh-CN" sz="2800" b="1" dirty="0">
              <a:latin typeface="Times New Roman" panose="02020603050405020304" pitchFamily="18" charset="0"/>
            </a:endParaRPr>
          </a:p>
        </p:txBody>
      </p:sp>
      <p:sp>
        <p:nvSpPr>
          <p:cNvPr id="15371" name="Text Box 11"/>
          <p:cNvSpPr txBox="1">
            <a:spLocks noChangeArrowheads="1"/>
          </p:cNvSpPr>
          <p:nvPr/>
        </p:nvSpPr>
        <p:spPr bwMode="auto">
          <a:xfrm>
            <a:off x="6858000" y="5026551"/>
            <a:ext cx="2286000"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Resolution</a:t>
            </a:r>
            <a:endParaRPr lang="en-US" altLang="zh-CN" sz="2800" b="1" dirty="0">
              <a:latin typeface="Times New Roman" panose="02020603050405020304" pitchFamily="18" charset="0"/>
            </a:endParaRPr>
          </a:p>
        </p:txBody>
      </p:sp>
      <p:sp>
        <p:nvSpPr>
          <p:cNvPr id="29705" name="Line 24"/>
          <p:cNvSpPr>
            <a:spLocks noChangeShapeType="1"/>
          </p:cNvSpPr>
          <p:nvPr/>
        </p:nvSpPr>
        <p:spPr bwMode="auto">
          <a:xfrm flipV="1">
            <a:off x="2286000" y="5181600"/>
            <a:ext cx="114300" cy="152400"/>
          </a:xfrm>
          <a:prstGeom prst="line">
            <a:avLst/>
          </a:prstGeom>
          <a:noFill/>
          <a:ln w="9525">
            <a:noFill/>
            <a:round/>
          </a:ln>
        </p:spPr>
        <p:txBody>
          <a:bodyPr/>
          <a:lstStyle/>
          <a:p>
            <a:endParaRPr lang="zh-CN" altLang="en-US"/>
          </a:p>
        </p:txBody>
      </p:sp>
      <p:sp>
        <p:nvSpPr>
          <p:cNvPr id="29706" name="Line 26"/>
          <p:cNvSpPr>
            <a:spLocks noChangeShapeType="1"/>
          </p:cNvSpPr>
          <p:nvPr/>
        </p:nvSpPr>
        <p:spPr bwMode="auto">
          <a:xfrm flipV="1">
            <a:off x="2343150" y="5029200"/>
            <a:ext cx="228600" cy="228600"/>
          </a:xfrm>
          <a:prstGeom prst="line">
            <a:avLst/>
          </a:prstGeom>
          <a:noFill/>
          <a:ln w="9525">
            <a:noFill/>
            <a:round/>
          </a:ln>
        </p:spPr>
        <p:txBody>
          <a:bodyPr/>
          <a:lstStyle/>
          <a:p>
            <a:endParaRPr lang="zh-CN" altLang="en-US"/>
          </a:p>
        </p:txBody>
      </p:sp>
      <p:sp>
        <p:nvSpPr>
          <p:cNvPr id="29707" name="Line 27"/>
          <p:cNvSpPr>
            <a:spLocks noChangeShapeType="1"/>
          </p:cNvSpPr>
          <p:nvPr/>
        </p:nvSpPr>
        <p:spPr bwMode="auto">
          <a:xfrm flipV="1">
            <a:off x="2343150" y="5105400"/>
            <a:ext cx="114300" cy="152400"/>
          </a:xfrm>
          <a:prstGeom prst="line">
            <a:avLst/>
          </a:prstGeom>
          <a:noFill/>
          <a:ln w="9525">
            <a:noFill/>
            <a:round/>
          </a:ln>
        </p:spPr>
        <p:txBody>
          <a:bodyPr/>
          <a:lstStyle/>
          <a:p>
            <a:endParaRPr lang="zh-CN" altLang="en-US"/>
          </a:p>
        </p:txBody>
      </p:sp>
      <p:sp>
        <p:nvSpPr>
          <p:cNvPr id="29708" name="Line 28"/>
          <p:cNvSpPr>
            <a:spLocks noChangeShapeType="1"/>
          </p:cNvSpPr>
          <p:nvPr/>
        </p:nvSpPr>
        <p:spPr bwMode="auto">
          <a:xfrm flipV="1">
            <a:off x="3314700" y="2209800"/>
            <a:ext cx="342900" cy="152400"/>
          </a:xfrm>
          <a:prstGeom prst="line">
            <a:avLst/>
          </a:prstGeom>
          <a:noFill/>
          <a:ln w="9525">
            <a:noFill/>
            <a:round/>
          </a:ln>
        </p:spPr>
        <p:txBody>
          <a:bodyPr/>
          <a:lstStyle/>
          <a:p>
            <a:endParaRPr lang="zh-CN" altLang="en-US"/>
          </a:p>
        </p:txBody>
      </p:sp>
      <p:sp>
        <p:nvSpPr>
          <p:cNvPr id="29709" name="Line 30"/>
          <p:cNvSpPr>
            <a:spLocks noChangeShapeType="1"/>
          </p:cNvSpPr>
          <p:nvPr/>
        </p:nvSpPr>
        <p:spPr bwMode="auto">
          <a:xfrm flipV="1">
            <a:off x="2228850" y="4724400"/>
            <a:ext cx="0" cy="609600"/>
          </a:xfrm>
          <a:prstGeom prst="line">
            <a:avLst/>
          </a:prstGeom>
          <a:noFill/>
          <a:ln w="9525">
            <a:noFill/>
            <a:round/>
          </a:ln>
        </p:spPr>
        <p:txBody>
          <a:bodyPr/>
          <a:lstStyle/>
          <a:p>
            <a:endParaRPr lang="zh-CN" altLang="en-US"/>
          </a:p>
        </p:txBody>
      </p:sp>
      <p:sp>
        <p:nvSpPr>
          <p:cNvPr id="29710" name="Line 31"/>
          <p:cNvSpPr>
            <a:spLocks noChangeShapeType="1"/>
          </p:cNvSpPr>
          <p:nvPr/>
        </p:nvSpPr>
        <p:spPr bwMode="auto">
          <a:xfrm flipV="1">
            <a:off x="3086100" y="2819400"/>
            <a:ext cx="628650" cy="533400"/>
          </a:xfrm>
          <a:prstGeom prst="line">
            <a:avLst/>
          </a:prstGeom>
          <a:noFill/>
          <a:ln w="9525">
            <a:noFill/>
            <a:round/>
          </a:ln>
        </p:spPr>
        <p:txBody>
          <a:bodyPr/>
          <a:lstStyle/>
          <a:p>
            <a:endParaRPr lang="zh-CN" altLang="en-US"/>
          </a:p>
        </p:txBody>
      </p:sp>
      <p:sp>
        <p:nvSpPr>
          <p:cNvPr id="29711" name="Line 34"/>
          <p:cNvSpPr>
            <a:spLocks noChangeShapeType="1"/>
          </p:cNvSpPr>
          <p:nvPr/>
        </p:nvSpPr>
        <p:spPr bwMode="auto">
          <a:xfrm flipV="1">
            <a:off x="2228850" y="4724400"/>
            <a:ext cx="228600" cy="228600"/>
          </a:xfrm>
          <a:prstGeom prst="line">
            <a:avLst/>
          </a:prstGeom>
          <a:noFill/>
          <a:ln w="9525">
            <a:noFill/>
            <a:round/>
          </a:ln>
        </p:spPr>
        <p:txBody>
          <a:bodyPr/>
          <a:lstStyle/>
          <a:p>
            <a:endParaRPr lang="zh-CN" altLang="en-US"/>
          </a:p>
        </p:txBody>
      </p:sp>
      <p:sp>
        <p:nvSpPr>
          <p:cNvPr id="2" name="Text Box 9"/>
          <p:cNvSpPr txBox="1">
            <a:spLocks noChangeArrowheads="1"/>
          </p:cNvSpPr>
          <p:nvPr/>
        </p:nvSpPr>
        <p:spPr bwMode="auto">
          <a:xfrm>
            <a:off x="5697854" y="2872444"/>
            <a:ext cx="2978601" cy="584775"/>
          </a:xfrm>
          <a:prstGeom prst="rect">
            <a:avLst/>
          </a:prstGeom>
          <a:noFill/>
          <a:ln w="9525">
            <a:noFill/>
            <a:miter lim="800000"/>
          </a:ln>
        </p:spPr>
        <p:txBody>
          <a:bodyPr wrap="square">
            <a:spAutoFit/>
          </a:bodyPr>
          <a:lstStyle/>
          <a:p>
            <a:pPr eaLnBrk="0" hangingPunct="0">
              <a:spcBef>
                <a:spcPct val="50000"/>
              </a:spcBef>
            </a:pPr>
            <a:r>
              <a:rPr lang="en-US" altLang="zh-CN" sz="3200" b="1" dirty="0">
                <a:latin typeface="Times New Roman" panose="02020603050405020304" pitchFamily="18" charset="0"/>
              </a:rPr>
              <a:t>Falling Action </a:t>
            </a:r>
            <a:endParaRPr lang="en-US" altLang="zh-CN" sz="2800" b="1" dirty="0">
              <a:latin typeface="Times New Roman" panose="02020603050405020304" pitchFamily="18" charset="0"/>
            </a:endParaRPr>
          </a:p>
        </p:txBody>
      </p:sp>
      <p:sp>
        <p:nvSpPr>
          <p:cNvPr id="4" name="文本框 3"/>
          <p:cNvSpPr txBox="1"/>
          <p:nvPr/>
        </p:nvSpPr>
        <p:spPr>
          <a:xfrm>
            <a:off x="171450" y="5516240"/>
            <a:ext cx="5247861"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returned to the ice-skating the competition after an accident. </a:t>
            </a:r>
            <a:endParaRPr lang="en-US" sz="2800" b="1" dirty="0">
              <a:solidFill>
                <a:srgbClr val="FF0000"/>
              </a:solidFill>
              <a:latin typeface="Arial Narrow" panose="020B0606020202030204" pitchFamily="34" charset="0"/>
            </a:endParaRPr>
          </a:p>
        </p:txBody>
      </p:sp>
      <p:sp>
        <p:nvSpPr>
          <p:cNvPr id="19" name="文本框 18"/>
          <p:cNvSpPr txBox="1"/>
          <p:nvPr/>
        </p:nvSpPr>
        <p:spPr>
          <a:xfrm rot="18306237">
            <a:off x="-328191" y="2416131"/>
            <a:ext cx="4884089" cy="954107"/>
          </a:xfrm>
          <a:prstGeom prst="rect">
            <a:avLst/>
          </a:prstGeom>
          <a:noFill/>
        </p:spPr>
        <p:txBody>
          <a:bodyPr wrap="square" rtlCol="0">
            <a:spAutoFit/>
          </a:bodyPr>
          <a:lstStyle/>
          <a:p>
            <a:r>
              <a:rPr lang="en-US" sz="2800" b="1" dirty="0">
                <a:solidFill>
                  <a:srgbClr val="000099"/>
                </a:solidFill>
                <a:latin typeface="Arial Narrow" panose="020B0606020202030204" pitchFamily="34" charset="0"/>
              </a:rPr>
              <a:t>Laurie ‘s opponent lost her tape of music.</a:t>
            </a:r>
            <a:endParaRPr lang="en-US" sz="2800" b="1" dirty="0">
              <a:solidFill>
                <a:srgbClr val="000099"/>
              </a:solidFill>
              <a:latin typeface="Arial Narrow" panose="020B0606020202030204" pitchFamily="34" charset="0"/>
            </a:endParaRPr>
          </a:p>
        </p:txBody>
      </p:sp>
      <p:sp>
        <p:nvSpPr>
          <p:cNvPr id="20" name="文本框 19"/>
          <p:cNvSpPr txBox="1"/>
          <p:nvPr/>
        </p:nvSpPr>
        <p:spPr>
          <a:xfrm>
            <a:off x="1654322" y="137011"/>
            <a:ext cx="6726495"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found </a:t>
            </a:r>
            <a:r>
              <a:rPr lang="en-US" sz="2800" b="1" dirty="0" err="1">
                <a:solidFill>
                  <a:srgbClr val="FF0000"/>
                </a:solidFill>
                <a:latin typeface="Arial Narrow" panose="020B0606020202030204" pitchFamily="34" charset="0"/>
              </a:rPr>
              <a:t>Jinny’s</a:t>
            </a:r>
            <a:r>
              <a:rPr lang="en-US" sz="2800" b="1" dirty="0">
                <a:solidFill>
                  <a:srgbClr val="FF0000"/>
                </a:solidFill>
                <a:latin typeface="Arial Narrow" panose="020B0606020202030204" pitchFamily="34" charset="0"/>
              </a:rPr>
              <a:t> lost tape and wondered what to do with it.</a:t>
            </a:r>
            <a:endParaRPr lang="en-US" sz="2800" b="1" dirty="0">
              <a:solidFill>
                <a:srgbClr val="FF0000"/>
              </a:solidFill>
              <a:latin typeface="Arial Narrow" panose="020B0606020202030204" pitchFamily="34" charset="0"/>
            </a:endParaRPr>
          </a:p>
        </p:txBody>
      </p:sp>
      <p:sp>
        <p:nvSpPr>
          <p:cNvPr id="21" name="文本框 20"/>
          <p:cNvSpPr txBox="1"/>
          <p:nvPr/>
        </p:nvSpPr>
        <p:spPr>
          <a:xfrm rot="2741965">
            <a:off x="4023934" y="3106254"/>
            <a:ext cx="4884089" cy="584775"/>
          </a:xfrm>
          <a:prstGeom prst="rect">
            <a:avLst/>
          </a:prstGeom>
          <a:noFill/>
        </p:spPr>
        <p:txBody>
          <a:bodyPr wrap="square" rtlCol="0">
            <a:spAutoFit/>
          </a:bodyPr>
          <a:lstStyle/>
          <a:p>
            <a:r>
              <a:rPr lang="en-US" sz="2800" b="1" dirty="0">
                <a:solidFill>
                  <a:srgbClr val="000099"/>
                </a:solidFill>
                <a:latin typeface="Arial Narrow" panose="020B0606020202030204" pitchFamily="34" charset="0"/>
              </a:rPr>
              <a:t>Laurie returned the tape</a:t>
            </a:r>
            <a:r>
              <a:rPr lang="en-US" sz="3200" b="1" dirty="0">
                <a:solidFill>
                  <a:srgbClr val="FFFF00"/>
                </a:solidFill>
                <a:latin typeface="Arial Narrow" panose="020B0606020202030204" pitchFamily="34" charset="0"/>
              </a:rPr>
              <a:t>.</a:t>
            </a:r>
            <a:endParaRPr lang="en-US" sz="3200" b="1" dirty="0">
              <a:solidFill>
                <a:srgbClr val="FFFF00"/>
              </a:solidFill>
              <a:latin typeface="Arial Narrow" panose="020B0606020202030204" pitchFamily="34" charset="0"/>
            </a:endParaRPr>
          </a:p>
        </p:txBody>
      </p:sp>
      <p:sp>
        <p:nvSpPr>
          <p:cNvPr id="22" name="文本框 21"/>
          <p:cNvSpPr txBox="1"/>
          <p:nvPr/>
        </p:nvSpPr>
        <p:spPr>
          <a:xfrm>
            <a:off x="5435918" y="5575301"/>
            <a:ext cx="3882390" cy="954107"/>
          </a:xfrm>
          <a:prstGeom prst="rect">
            <a:avLst/>
          </a:prstGeom>
          <a:noFill/>
        </p:spPr>
        <p:txBody>
          <a:bodyPr wrap="square" rtlCol="0">
            <a:spAutoFit/>
          </a:bodyPr>
          <a:lstStyle/>
          <a:p>
            <a:r>
              <a:rPr lang="en-US" sz="2800" b="1" dirty="0">
                <a:solidFill>
                  <a:srgbClr val="FF0000"/>
                </a:solidFill>
                <a:latin typeface="Arial Narrow" panose="020B0606020202030204" pitchFamily="34" charset="0"/>
              </a:rPr>
              <a:t>Laurie performed well and won the competition.</a:t>
            </a:r>
            <a:endParaRPr lang="en-US" sz="2800" b="1" dirty="0">
              <a:solidFill>
                <a:srgbClr val="FF0000"/>
              </a:solidFill>
              <a:latin typeface="Arial Narrow" panose="020B0606020202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3497"/>
            <a:ext cx="9144000" cy="5755422"/>
          </a:xfrm>
          <a:prstGeom prst="rect">
            <a:avLst/>
          </a:prstGeom>
          <a:noFill/>
        </p:spPr>
        <p:txBody>
          <a:bodyPr wrap="square" rtlCol="0">
            <a:spAutoFit/>
          </a:bodyPr>
          <a:lstStyle/>
          <a:p>
            <a:r>
              <a:rPr lang="en-US" altLang="zh-CN" sz="3200" dirty="0">
                <a:solidFill>
                  <a:srgbClr val="FF0000"/>
                </a:solidFill>
              </a:rPr>
              <a:t>Plot</a:t>
            </a:r>
            <a:r>
              <a:rPr lang="en-US" altLang="zh-CN" sz="3200" dirty="0">
                <a:solidFill>
                  <a:srgbClr val="FF0000"/>
                </a:solidFill>
                <a:sym typeface="Wingdings" panose="05000000000000000000" pitchFamily="2" charset="2"/>
              </a:rPr>
              <a:t>: Part 1</a:t>
            </a:r>
            <a:endParaRPr lang="en-US" altLang="zh-CN" sz="3200" dirty="0">
              <a:solidFill>
                <a:srgbClr val="FF0000"/>
              </a:solidFill>
            </a:endParaRPr>
          </a:p>
          <a:p>
            <a:r>
              <a:rPr lang="en-US" altLang="zh-CN" sz="2800" dirty="0">
                <a:latin typeface="Times New Roman" panose="02020603050405020304" pitchFamily="18" charset="0"/>
                <a:cs typeface="Times New Roman" panose="02020603050405020304" pitchFamily="18" charset="0"/>
              </a:rPr>
              <a:t>   Laurie was a top ice-skater, who had ____________ all her opponents since ten.  Unluckily,  a car accident left her right knee badly damaged, which led to her </a:t>
            </a:r>
            <a:r>
              <a:rPr lang="en-US" altLang="zh-CN" sz="2800" dirty="0" smtClean="0">
                <a:latin typeface="Times New Roman" panose="02020603050405020304" pitchFamily="18" charset="0"/>
                <a:cs typeface="Times New Roman" panose="02020603050405020304" pitchFamily="18" charset="0"/>
              </a:rPr>
              <a:t>_________ </a:t>
            </a:r>
            <a:r>
              <a:rPr lang="en-US" altLang="zh-CN" sz="2800" dirty="0">
                <a:latin typeface="Times New Roman" panose="02020603050405020304" pitchFamily="18" charset="0"/>
                <a:cs typeface="Times New Roman" panose="02020603050405020304" pitchFamily="18" charset="0"/>
              </a:rPr>
              <a:t>from the rink for six months. Finally _________ (recover) from the injury, she was back, waiting ___________________ (</a:t>
            </a:r>
            <a:r>
              <a:rPr lang="zh-CN" altLang="en-US" sz="2800" dirty="0">
                <a:latin typeface="Times New Roman" panose="02020603050405020304" pitchFamily="18" charset="0"/>
                <a:cs typeface="Times New Roman" panose="02020603050405020304" pitchFamily="18" charset="0"/>
              </a:rPr>
              <a:t>神情，上下文</a:t>
            </a:r>
            <a:r>
              <a:rPr lang="en-US" altLang="zh-CN" sz="2800" dirty="0">
                <a:latin typeface="Times New Roman" panose="02020603050405020304" pitchFamily="18" charset="0"/>
                <a:cs typeface="Times New Roman" panose="02020603050405020304" pitchFamily="18" charset="0"/>
              </a:rPr>
              <a:t>) in the </a:t>
            </a:r>
            <a:r>
              <a:rPr lang="en-US" altLang="zh-CN" sz="2800" dirty="0">
                <a:solidFill>
                  <a:srgbClr val="FF0000"/>
                </a:solidFill>
                <a:latin typeface="Times New Roman" panose="02020603050405020304" pitchFamily="18" charset="0"/>
                <a:cs typeface="Times New Roman" panose="02020603050405020304" pitchFamily="18" charset="0"/>
              </a:rPr>
              <a:t>empty</a:t>
            </a:r>
            <a:r>
              <a:rPr lang="en-US" altLang="zh-CN" sz="2800" dirty="0">
                <a:latin typeface="Times New Roman" panose="02020603050405020304" pitchFamily="18" charset="0"/>
                <a:cs typeface="Times New Roman" panose="02020603050405020304" pitchFamily="18" charset="0"/>
              </a:rPr>
              <a:t> dressing room for the competition. What made her even more nervous was that </a:t>
            </a:r>
            <a:r>
              <a:rPr lang="en-US" altLang="zh-CN" sz="2800" dirty="0" smtClean="0">
                <a:latin typeface="Times New Roman" panose="02020603050405020304" pitchFamily="18" charset="0"/>
                <a:cs typeface="Times New Roman" panose="02020603050405020304" pitchFamily="18" charset="0"/>
              </a:rPr>
              <a:t>she </a:t>
            </a:r>
            <a:r>
              <a:rPr lang="en-US" altLang="zh-CN" sz="2800" dirty="0">
                <a:latin typeface="Times New Roman" panose="02020603050405020304" pitchFamily="18" charset="0"/>
                <a:cs typeface="Times New Roman" panose="02020603050405020304" pitchFamily="18" charset="0"/>
              </a:rPr>
              <a:t>was ________  /______________by her teammate Kathy that an e________  strong athlete was also in the competition. Desperate to win the competition and prove herself, she decided to take a _________, trying the most challenging feat </a:t>
            </a:r>
            <a:r>
              <a:rPr lang="en-US" altLang="zh-CN" sz="2800" b="1" dirty="0">
                <a:latin typeface="Times New Roman" panose="02020603050405020304" pitchFamily="18" charset="0"/>
                <a:cs typeface="Times New Roman" panose="02020603050405020304" pitchFamily="18" charset="0"/>
              </a:rPr>
              <a:t>to stand a ________(</a:t>
            </a:r>
            <a:r>
              <a:rPr lang="zh-CN" altLang="en-US" sz="2800" b="1" dirty="0">
                <a:latin typeface="Times New Roman" panose="02020603050405020304" pitchFamily="18" charset="0"/>
                <a:cs typeface="Times New Roman" panose="02020603050405020304" pitchFamily="18" charset="0"/>
              </a:rPr>
              <a:t>有可能，有希望</a:t>
            </a:r>
            <a:r>
              <a:rPr lang="en-US" altLang="zh-CN" sz="2800" b="1" dirty="0">
                <a:latin typeface="Times New Roman" panose="02020603050405020304" pitchFamily="18" charset="0"/>
                <a:cs typeface="Times New Roman" panose="02020603050405020304" pitchFamily="18" charset="0"/>
              </a:rPr>
              <a:t>).</a:t>
            </a:r>
            <a:endParaRPr lang="en-US" altLang="zh-CN" sz="28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5680692" y="55712"/>
            <a:ext cx="2419700" cy="954107"/>
          </a:xfrm>
          <a:prstGeom prst="rect">
            <a:avLst/>
          </a:prstGeom>
          <a:noFill/>
        </p:spPr>
        <p:txBody>
          <a:bodyPr wrap="square" rtlCol="0">
            <a:spAutoFit/>
          </a:bodyPr>
          <a:lstStyle/>
          <a:p>
            <a:r>
              <a:rPr lang="en-US" altLang="zh-CN" sz="2800" dirty="0">
                <a:solidFill>
                  <a:srgbClr val="FF0000"/>
                </a:solidFill>
              </a:rPr>
              <a:t>beaten/topped/ defeated</a:t>
            </a:r>
            <a:endParaRPr lang="zh-CN" altLang="en-US" sz="2800" dirty="0">
              <a:solidFill>
                <a:srgbClr val="FF0000"/>
              </a:solidFill>
            </a:endParaRPr>
          </a:p>
        </p:txBody>
      </p:sp>
      <p:sp>
        <p:nvSpPr>
          <p:cNvPr id="4" name="TextBox 3"/>
          <p:cNvSpPr txBox="1"/>
          <p:nvPr/>
        </p:nvSpPr>
        <p:spPr>
          <a:xfrm>
            <a:off x="5724128" y="1412776"/>
            <a:ext cx="2088232" cy="523220"/>
          </a:xfrm>
          <a:prstGeom prst="rect">
            <a:avLst/>
          </a:prstGeom>
          <a:noFill/>
        </p:spPr>
        <p:txBody>
          <a:bodyPr wrap="square" rtlCol="0">
            <a:spAutoFit/>
          </a:bodyPr>
          <a:lstStyle/>
          <a:p>
            <a:r>
              <a:rPr lang="en-US" altLang="zh-CN" sz="2800" dirty="0">
                <a:solidFill>
                  <a:srgbClr val="FF0000"/>
                </a:solidFill>
              </a:rPr>
              <a:t>absence</a:t>
            </a:r>
            <a:endParaRPr lang="zh-CN" altLang="en-US" sz="2800" dirty="0">
              <a:solidFill>
                <a:srgbClr val="FF0000"/>
              </a:solidFill>
            </a:endParaRPr>
          </a:p>
        </p:txBody>
      </p:sp>
      <p:sp>
        <p:nvSpPr>
          <p:cNvPr id="5" name="TextBox 4"/>
          <p:cNvSpPr txBox="1"/>
          <p:nvPr/>
        </p:nvSpPr>
        <p:spPr>
          <a:xfrm>
            <a:off x="4131607" y="1714606"/>
            <a:ext cx="2088232" cy="523220"/>
          </a:xfrm>
          <a:prstGeom prst="rect">
            <a:avLst/>
          </a:prstGeom>
          <a:noFill/>
        </p:spPr>
        <p:txBody>
          <a:bodyPr wrap="square" rtlCol="0">
            <a:spAutoFit/>
          </a:bodyPr>
          <a:lstStyle/>
          <a:p>
            <a:r>
              <a:rPr lang="en-US" altLang="zh-CN" sz="2800" dirty="0">
                <a:solidFill>
                  <a:srgbClr val="FF0000"/>
                </a:solidFill>
              </a:rPr>
              <a:t>recovering</a:t>
            </a:r>
            <a:endParaRPr lang="zh-CN" altLang="en-US" sz="2800" dirty="0">
              <a:solidFill>
                <a:srgbClr val="FF0000"/>
              </a:solidFill>
            </a:endParaRPr>
          </a:p>
        </p:txBody>
      </p:sp>
      <p:sp>
        <p:nvSpPr>
          <p:cNvPr id="6" name="TextBox 5"/>
          <p:cNvSpPr txBox="1"/>
          <p:nvPr/>
        </p:nvSpPr>
        <p:spPr>
          <a:xfrm>
            <a:off x="4341112" y="2232583"/>
            <a:ext cx="3759280" cy="523220"/>
          </a:xfrm>
          <a:prstGeom prst="rect">
            <a:avLst/>
          </a:prstGeom>
          <a:noFill/>
        </p:spPr>
        <p:txBody>
          <a:bodyPr wrap="square" rtlCol="0">
            <a:spAutoFit/>
          </a:bodyPr>
          <a:lstStyle/>
          <a:p>
            <a:r>
              <a:rPr lang="en-US" altLang="zh-CN" sz="2800" dirty="0">
                <a:solidFill>
                  <a:srgbClr val="FF0000"/>
                </a:solidFill>
              </a:rPr>
              <a:t>nervously,  anxiously</a:t>
            </a:r>
            <a:endParaRPr lang="zh-CN" altLang="en-US" sz="2800" dirty="0">
              <a:solidFill>
                <a:srgbClr val="FF0000"/>
              </a:solidFill>
            </a:endParaRPr>
          </a:p>
        </p:txBody>
      </p:sp>
      <p:sp>
        <p:nvSpPr>
          <p:cNvPr id="7" name="TextBox 6"/>
          <p:cNvSpPr txBox="1"/>
          <p:nvPr/>
        </p:nvSpPr>
        <p:spPr>
          <a:xfrm>
            <a:off x="6516216" y="2998432"/>
            <a:ext cx="2088232" cy="523220"/>
          </a:xfrm>
          <a:prstGeom prst="rect">
            <a:avLst/>
          </a:prstGeom>
          <a:noFill/>
        </p:spPr>
        <p:txBody>
          <a:bodyPr wrap="square" rtlCol="0">
            <a:spAutoFit/>
          </a:bodyPr>
          <a:lstStyle/>
          <a:p>
            <a:r>
              <a:rPr lang="en-US" altLang="zh-CN" sz="2800" dirty="0">
                <a:solidFill>
                  <a:srgbClr val="FF0000"/>
                </a:solidFill>
              </a:rPr>
              <a:t>informed</a:t>
            </a:r>
            <a:endParaRPr lang="zh-CN" altLang="en-US" sz="2800" dirty="0">
              <a:solidFill>
                <a:srgbClr val="FF0000"/>
              </a:solidFill>
            </a:endParaRPr>
          </a:p>
        </p:txBody>
      </p:sp>
      <p:sp>
        <p:nvSpPr>
          <p:cNvPr id="8" name="TextBox 7"/>
          <p:cNvSpPr txBox="1"/>
          <p:nvPr/>
        </p:nvSpPr>
        <p:spPr>
          <a:xfrm>
            <a:off x="7236296" y="3521652"/>
            <a:ext cx="1368152" cy="523220"/>
          </a:xfrm>
          <a:prstGeom prst="rect">
            <a:avLst/>
          </a:prstGeom>
          <a:noFill/>
        </p:spPr>
        <p:txBody>
          <a:bodyPr wrap="square" rtlCol="0">
            <a:spAutoFit/>
          </a:bodyPr>
          <a:lstStyle/>
          <a:p>
            <a:r>
              <a:rPr lang="en-US" altLang="zh-CN" sz="2800" dirty="0">
                <a:solidFill>
                  <a:srgbClr val="FF0000"/>
                </a:solidFill>
              </a:rPr>
              <a:t>equally</a:t>
            </a:r>
            <a:endParaRPr lang="zh-CN" altLang="en-US" sz="2800" dirty="0">
              <a:solidFill>
                <a:srgbClr val="FF0000"/>
              </a:solidFill>
            </a:endParaRPr>
          </a:p>
        </p:txBody>
      </p:sp>
      <p:sp>
        <p:nvSpPr>
          <p:cNvPr id="9" name="TextBox 8"/>
          <p:cNvSpPr txBox="1"/>
          <p:nvPr/>
        </p:nvSpPr>
        <p:spPr>
          <a:xfrm>
            <a:off x="107504" y="4653136"/>
            <a:ext cx="2088232" cy="523220"/>
          </a:xfrm>
          <a:prstGeom prst="rect">
            <a:avLst/>
          </a:prstGeom>
          <a:noFill/>
        </p:spPr>
        <p:txBody>
          <a:bodyPr wrap="square" rtlCol="0">
            <a:spAutoFit/>
          </a:bodyPr>
          <a:lstStyle/>
          <a:p>
            <a:r>
              <a:rPr lang="en-US" altLang="zh-CN" sz="2800" dirty="0">
                <a:solidFill>
                  <a:srgbClr val="FF0000"/>
                </a:solidFill>
              </a:rPr>
              <a:t>risk/chance</a:t>
            </a:r>
            <a:endParaRPr lang="zh-CN" altLang="en-US" sz="2800" dirty="0">
              <a:solidFill>
                <a:srgbClr val="FF0000"/>
              </a:solidFill>
            </a:endParaRPr>
          </a:p>
        </p:txBody>
      </p:sp>
      <p:sp>
        <p:nvSpPr>
          <p:cNvPr id="10" name="TextBox 9"/>
          <p:cNvSpPr txBox="1"/>
          <p:nvPr/>
        </p:nvSpPr>
        <p:spPr>
          <a:xfrm>
            <a:off x="120261" y="5176356"/>
            <a:ext cx="2088232" cy="523220"/>
          </a:xfrm>
          <a:prstGeom prst="rect">
            <a:avLst/>
          </a:prstGeom>
          <a:noFill/>
        </p:spPr>
        <p:txBody>
          <a:bodyPr wrap="square" rtlCol="0">
            <a:spAutoFit/>
          </a:bodyPr>
          <a:lstStyle/>
          <a:p>
            <a:r>
              <a:rPr lang="en-US" altLang="zh-CN" sz="2800" dirty="0">
                <a:solidFill>
                  <a:srgbClr val="FF0000"/>
                </a:solidFill>
              </a:rPr>
              <a:t>chance</a:t>
            </a:r>
            <a:endParaRPr lang="zh-CN" altLang="en-US" sz="2800" dirty="0">
              <a:solidFill>
                <a:srgbClr val="FF0000"/>
              </a:solidFill>
            </a:endParaRPr>
          </a:p>
        </p:txBody>
      </p:sp>
      <p:sp>
        <p:nvSpPr>
          <p:cNvPr id="11" name="TextBox 10"/>
          <p:cNvSpPr txBox="1"/>
          <p:nvPr/>
        </p:nvSpPr>
        <p:spPr>
          <a:xfrm>
            <a:off x="120260" y="3412442"/>
            <a:ext cx="2579532" cy="523220"/>
          </a:xfrm>
          <a:prstGeom prst="rect">
            <a:avLst/>
          </a:prstGeom>
          <a:noFill/>
        </p:spPr>
        <p:txBody>
          <a:bodyPr wrap="square" rtlCol="0">
            <a:spAutoFit/>
          </a:bodyPr>
          <a:lstStyle/>
          <a:p>
            <a:r>
              <a:rPr lang="en-US" altLang="zh-CN" sz="2800" dirty="0">
                <a:solidFill>
                  <a:srgbClr val="FF0000"/>
                </a:solidFill>
              </a:rPr>
              <a:t>told/ reminded</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0" end="0"/>
                                            </p:txEl>
                                          </p:spTgt>
                                        </p:tgtEl>
                                        <p:attrNameLst>
                                          <p:attrName>style.visibility</p:attrName>
                                        </p:attrNameLst>
                                      </p:cBhvr>
                                      <p:to>
                                        <p:strVal val="visible"/>
                                      </p:to>
                                    </p:set>
                                    <p:anim calcmode="lin" valueType="num">
                                      <p:cBhvr additive="base">
                                        <p:cTn id="4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 calcmode="lin" valueType="num">
                                      <p:cBhvr additive="base">
                                        <p:cTn id="4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0">
                                            <p:txEl>
                                              <p:pRg st="0" end="0"/>
                                            </p:txEl>
                                          </p:spTgt>
                                        </p:tgtEl>
                                        <p:attrNameLst>
                                          <p:attrName>style.visibility</p:attrName>
                                        </p:attrNameLst>
                                      </p:cBhvr>
                                      <p:to>
                                        <p:strVal val="visible"/>
                                      </p:to>
                                    </p:set>
                                    <p:anim calcmode="lin" valueType="num">
                                      <p:cBhvr additive="base">
                                        <p:cTn id="5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89" y="0"/>
            <a:ext cx="9144000" cy="7048083"/>
          </a:xfrm>
          <a:prstGeom prst="rect">
            <a:avLst/>
          </a:prstGeom>
          <a:noFill/>
        </p:spPr>
        <p:txBody>
          <a:bodyPr wrap="square" rtlCol="0">
            <a:spAutoFit/>
          </a:bodyPr>
          <a:lstStyle/>
          <a:p>
            <a:r>
              <a:rPr lang="en-US" altLang="zh-CN" sz="3200" dirty="0">
                <a:solidFill>
                  <a:srgbClr val="FF0000"/>
                </a:solidFill>
              </a:rPr>
              <a:t>Plot</a:t>
            </a:r>
            <a:r>
              <a:rPr lang="en-US" altLang="zh-CN" sz="3200" dirty="0">
                <a:solidFill>
                  <a:srgbClr val="FF0000"/>
                </a:solidFill>
                <a:sym typeface="Wingdings" panose="05000000000000000000" pitchFamily="2" charset="2"/>
              </a:rPr>
              <a:t> (part2)</a:t>
            </a:r>
            <a:endParaRPr lang="en-US" altLang="zh-CN" sz="3200" dirty="0">
              <a:solidFill>
                <a:srgbClr val="FF0000"/>
              </a:solidFill>
            </a:endParaRPr>
          </a:p>
          <a:p>
            <a:r>
              <a:rPr lang="en-US" altLang="zh-CN" sz="2800" dirty="0">
                <a:latin typeface="Times New Roman" panose="02020603050405020304" pitchFamily="18" charset="0"/>
                <a:cs typeface="Times New Roman" panose="02020603050405020304" pitchFamily="18" charset="0"/>
              </a:rPr>
              <a:t>   Poor Jinny quite accidentally lost the music tape for the competition, which equally mattered  to her performance, and had to go _______ it. ____________ (happening by </a:t>
            </a:r>
            <a:r>
              <a:rPr lang="en-US" altLang="zh-CN" sz="2400" dirty="0">
                <a:latin typeface="Times New Roman" panose="02020603050405020304" pitchFamily="18" charset="0"/>
                <a:cs typeface="Times New Roman" panose="02020603050405020304" pitchFamily="18" charset="0"/>
              </a:rPr>
              <a:t>coincidence</a:t>
            </a:r>
            <a:r>
              <a:rPr lang="en-US" altLang="zh-CN" sz="2800" dirty="0">
                <a:latin typeface="Times New Roman" panose="02020603050405020304" pitchFamily="18" charset="0"/>
                <a:cs typeface="Times New Roman" panose="02020603050405020304" pitchFamily="18" charset="0"/>
              </a:rPr>
              <a:t>) for Laurie, she happened to spot Jinny’s tape of music behind the leg of the dressing table, with the initials ________ in white in the corner.  She could ______ _______ _the chance and beat Jinny, thus ___________ (defend) her championship.  However, after what seemed like years of inner struggle, the principle/idea of fair play </a:t>
            </a:r>
            <a:r>
              <a:rPr lang="en-US" altLang="zh-CN" sz="2800" u="sng" dirty="0">
                <a:latin typeface="Times New Roman" panose="02020603050405020304" pitchFamily="18" charset="0"/>
                <a:cs typeface="Times New Roman" panose="02020603050405020304" pitchFamily="18" charset="0"/>
              </a:rPr>
              <a:t>took the upper hand</a:t>
            </a:r>
            <a:r>
              <a:rPr lang="en-US" altLang="zh-CN" sz="2800" dirty="0">
                <a:latin typeface="Times New Roman" panose="02020603050405020304" pitchFamily="18" charset="0"/>
                <a:cs typeface="Times New Roman" panose="02020603050405020304" pitchFamily="18" charset="0"/>
              </a:rPr>
              <a:t>, and she turned the ____ in to the sound engineer. With a combination of excellent  skills and inner peace, she did present a _________ (stunning)  perfect performance and ended up winning the competition.  She did make a successful __________, but what made her comeback more rewarding was her right decision about Jinny’s tape of music.</a:t>
            </a:r>
            <a:endParaRPr lang="zh-CN"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403648" y="1268760"/>
            <a:ext cx="2088232" cy="523220"/>
          </a:xfrm>
          <a:prstGeom prst="rect">
            <a:avLst/>
          </a:prstGeom>
          <a:noFill/>
        </p:spPr>
        <p:txBody>
          <a:bodyPr wrap="square" rtlCol="0">
            <a:spAutoFit/>
          </a:bodyPr>
          <a:lstStyle/>
          <a:p>
            <a:r>
              <a:rPr lang="en-US" altLang="zh-CN" sz="2800" dirty="0">
                <a:solidFill>
                  <a:srgbClr val="FF0000"/>
                </a:solidFill>
              </a:rPr>
              <a:t>without</a:t>
            </a:r>
            <a:endParaRPr lang="zh-CN" altLang="en-US" sz="2800" dirty="0">
              <a:solidFill>
                <a:srgbClr val="FF0000"/>
              </a:solidFill>
            </a:endParaRPr>
          </a:p>
        </p:txBody>
      </p:sp>
      <p:sp>
        <p:nvSpPr>
          <p:cNvPr id="4" name="TextBox 3"/>
          <p:cNvSpPr txBox="1"/>
          <p:nvPr/>
        </p:nvSpPr>
        <p:spPr>
          <a:xfrm>
            <a:off x="3059832" y="1340768"/>
            <a:ext cx="2520280" cy="523220"/>
          </a:xfrm>
          <a:prstGeom prst="rect">
            <a:avLst/>
          </a:prstGeom>
          <a:noFill/>
        </p:spPr>
        <p:txBody>
          <a:bodyPr wrap="square" rtlCol="0">
            <a:spAutoFit/>
          </a:bodyPr>
          <a:lstStyle/>
          <a:p>
            <a:r>
              <a:rPr lang="en-US" altLang="zh-CN" sz="2800" dirty="0">
                <a:solidFill>
                  <a:srgbClr val="FF0000"/>
                </a:solidFill>
              </a:rPr>
              <a:t>Coincidentally</a:t>
            </a:r>
            <a:endParaRPr lang="zh-CN" altLang="en-US" sz="2800" dirty="0">
              <a:solidFill>
                <a:srgbClr val="FF0000"/>
              </a:solidFill>
            </a:endParaRPr>
          </a:p>
        </p:txBody>
      </p:sp>
      <p:sp>
        <p:nvSpPr>
          <p:cNvPr id="5" name="TextBox 4"/>
          <p:cNvSpPr txBox="1"/>
          <p:nvPr/>
        </p:nvSpPr>
        <p:spPr>
          <a:xfrm>
            <a:off x="6516216" y="2204864"/>
            <a:ext cx="2088232" cy="523220"/>
          </a:xfrm>
          <a:prstGeom prst="rect">
            <a:avLst/>
          </a:prstGeom>
          <a:noFill/>
        </p:spPr>
        <p:txBody>
          <a:bodyPr wrap="square" rtlCol="0">
            <a:spAutoFit/>
          </a:bodyPr>
          <a:lstStyle/>
          <a:p>
            <a:r>
              <a:rPr lang="en-US" altLang="zh-CN" sz="2800" dirty="0">
                <a:solidFill>
                  <a:srgbClr val="FF0000"/>
                </a:solidFill>
              </a:rPr>
              <a:t>written</a:t>
            </a:r>
            <a:endParaRPr lang="zh-CN" altLang="en-US" sz="2800" dirty="0">
              <a:solidFill>
                <a:srgbClr val="FF0000"/>
              </a:solidFill>
            </a:endParaRPr>
          </a:p>
        </p:txBody>
      </p:sp>
      <p:sp>
        <p:nvSpPr>
          <p:cNvPr id="6" name="TextBox 5"/>
          <p:cNvSpPr txBox="1"/>
          <p:nvPr/>
        </p:nvSpPr>
        <p:spPr>
          <a:xfrm>
            <a:off x="4331106" y="2646738"/>
            <a:ext cx="3717990" cy="523220"/>
          </a:xfrm>
          <a:prstGeom prst="rect">
            <a:avLst/>
          </a:prstGeom>
          <a:noFill/>
        </p:spPr>
        <p:txBody>
          <a:bodyPr wrap="square" rtlCol="0">
            <a:spAutoFit/>
          </a:bodyPr>
          <a:lstStyle/>
          <a:p>
            <a:r>
              <a:rPr lang="en-US" altLang="zh-CN" sz="2800" dirty="0">
                <a:solidFill>
                  <a:srgbClr val="FF0000"/>
                </a:solidFill>
              </a:rPr>
              <a:t>take advantage of</a:t>
            </a:r>
            <a:endParaRPr lang="zh-CN" altLang="en-US" sz="2800" dirty="0">
              <a:solidFill>
                <a:srgbClr val="FF0000"/>
              </a:solidFill>
            </a:endParaRPr>
          </a:p>
        </p:txBody>
      </p:sp>
      <p:sp>
        <p:nvSpPr>
          <p:cNvPr id="7" name="TextBox 6"/>
          <p:cNvSpPr txBox="1"/>
          <p:nvPr/>
        </p:nvSpPr>
        <p:spPr>
          <a:xfrm>
            <a:off x="3059832" y="3000821"/>
            <a:ext cx="2088232" cy="523220"/>
          </a:xfrm>
          <a:prstGeom prst="rect">
            <a:avLst/>
          </a:prstGeom>
          <a:noFill/>
        </p:spPr>
        <p:txBody>
          <a:bodyPr wrap="square" rtlCol="0">
            <a:spAutoFit/>
          </a:bodyPr>
          <a:lstStyle/>
          <a:p>
            <a:r>
              <a:rPr lang="en-US" altLang="zh-CN" sz="2800" dirty="0">
                <a:solidFill>
                  <a:srgbClr val="FF0000"/>
                </a:solidFill>
              </a:rPr>
              <a:t>defending</a:t>
            </a:r>
            <a:endParaRPr lang="zh-CN" altLang="en-US" sz="2800" dirty="0">
              <a:solidFill>
                <a:srgbClr val="FF0000"/>
              </a:solidFill>
            </a:endParaRPr>
          </a:p>
        </p:txBody>
      </p:sp>
      <p:sp>
        <p:nvSpPr>
          <p:cNvPr id="8" name="TextBox 7"/>
          <p:cNvSpPr txBox="1"/>
          <p:nvPr/>
        </p:nvSpPr>
        <p:spPr>
          <a:xfrm>
            <a:off x="467544" y="4233033"/>
            <a:ext cx="2088232" cy="523220"/>
          </a:xfrm>
          <a:prstGeom prst="rect">
            <a:avLst/>
          </a:prstGeom>
          <a:noFill/>
        </p:spPr>
        <p:txBody>
          <a:bodyPr wrap="square" rtlCol="0">
            <a:spAutoFit/>
          </a:bodyPr>
          <a:lstStyle/>
          <a:p>
            <a:r>
              <a:rPr lang="en-US" altLang="zh-CN" sz="2800" dirty="0">
                <a:solidFill>
                  <a:srgbClr val="FF0000"/>
                </a:solidFill>
              </a:rPr>
              <a:t>tape</a:t>
            </a:r>
            <a:endParaRPr lang="zh-CN" altLang="en-US" sz="2800" dirty="0">
              <a:solidFill>
                <a:srgbClr val="FF0000"/>
              </a:solidFill>
            </a:endParaRPr>
          </a:p>
        </p:txBody>
      </p:sp>
      <p:sp>
        <p:nvSpPr>
          <p:cNvPr id="9" name="TextBox 8"/>
          <p:cNvSpPr txBox="1"/>
          <p:nvPr/>
        </p:nvSpPr>
        <p:spPr>
          <a:xfrm>
            <a:off x="7236296" y="4742445"/>
            <a:ext cx="2088232" cy="523220"/>
          </a:xfrm>
          <a:prstGeom prst="rect">
            <a:avLst/>
          </a:prstGeom>
          <a:noFill/>
        </p:spPr>
        <p:txBody>
          <a:bodyPr wrap="square" rtlCol="0">
            <a:spAutoFit/>
          </a:bodyPr>
          <a:lstStyle/>
          <a:p>
            <a:r>
              <a:rPr lang="en-US" altLang="zh-CN" sz="2800" dirty="0">
                <a:solidFill>
                  <a:srgbClr val="FF0000"/>
                </a:solidFill>
              </a:rPr>
              <a:t>stunningly</a:t>
            </a:r>
            <a:endParaRPr lang="zh-CN" altLang="en-US" sz="2800" dirty="0">
              <a:solidFill>
                <a:srgbClr val="FF0000"/>
              </a:solidFill>
            </a:endParaRPr>
          </a:p>
        </p:txBody>
      </p:sp>
      <p:sp>
        <p:nvSpPr>
          <p:cNvPr id="10" name="TextBox 9"/>
          <p:cNvSpPr txBox="1"/>
          <p:nvPr/>
        </p:nvSpPr>
        <p:spPr>
          <a:xfrm>
            <a:off x="5939025" y="5517232"/>
            <a:ext cx="2088232" cy="523220"/>
          </a:xfrm>
          <a:prstGeom prst="rect">
            <a:avLst/>
          </a:prstGeom>
          <a:noFill/>
        </p:spPr>
        <p:txBody>
          <a:bodyPr wrap="square" rtlCol="0">
            <a:spAutoFit/>
          </a:bodyPr>
          <a:lstStyle/>
          <a:p>
            <a:r>
              <a:rPr lang="en-US" altLang="zh-CN" sz="2800" dirty="0">
                <a:solidFill>
                  <a:srgbClr val="FF0000"/>
                </a:solidFill>
              </a:rPr>
              <a:t>comeback</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3456384" cy="646331"/>
          </a:xfrm>
          <a:prstGeom prst="rect">
            <a:avLst/>
          </a:prstGeom>
          <a:noFill/>
        </p:spPr>
        <p:txBody>
          <a:bodyPr wrap="square" rtlCol="0">
            <a:spAutoFit/>
          </a:bodyPr>
          <a:lstStyle/>
          <a:p>
            <a:r>
              <a:rPr lang="en-US" altLang="zh-CN" sz="3600" b="1" dirty="0">
                <a:solidFill>
                  <a:srgbClr val="FF0000"/>
                </a:solidFill>
              </a:rPr>
              <a:t>Qualities:</a:t>
            </a:r>
            <a:endParaRPr lang="zh-CN" altLang="en-US" sz="3600" b="1" dirty="0">
              <a:solidFill>
                <a:srgbClr val="FF0000"/>
              </a:solidFill>
            </a:endParaRPr>
          </a:p>
        </p:txBody>
      </p:sp>
      <p:grpSp>
        <p:nvGrpSpPr>
          <p:cNvPr id="3" name="组合 2"/>
          <p:cNvGrpSpPr/>
          <p:nvPr/>
        </p:nvGrpSpPr>
        <p:grpSpPr>
          <a:xfrm>
            <a:off x="251520" y="2528814"/>
            <a:ext cx="1200249" cy="600124"/>
            <a:chOff x="1296149" y="1872209"/>
            <a:chExt cx="1200249" cy="600124"/>
          </a:xfrm>
        </p:grpSpPr>
        <p:sp>
          <p:nvSpPr>
            <p:cNvPr id="4" name="圆角矩形 3"/>
            <p:cNvSpPr/>
            <p:nvPr/>
          </p:nvSpPr>
          <p:spPr>
            <a:xfrm>
              <a:off x="1296149" y="1872209"/>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圆角矩形 4"/>
            <p:cNvSpPr/>
            <p:nvPr/>
          </p:nvSpPr>
          <p:spPr>
            <a:xfrm>
              <a:off x="1313726" y="1889786"/>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solidFill>
                    <a:srgbClr val="FFFF00"/>
                  </a:solidFill>
                </a:rPr>
                <a:t>Laurie</a:t>
              </a:r>
              <a:endParaRPr lang="zh-CN" altLang="en-US" sz="2800" b="1" kern="1200" dirty="0">
                <a:solidFill>
                  <a:srgbClr val="FFFF00"/>
                </a:solidFill>
              </a:endParaRPr>
            </a:p>
          </p:txBody>
        </p:sp>
      </p:grpSp>
      <p:grpSp>
        <p:nvGrpSpPr>
          <p:cNvPr id="6" name="组合 5"/>
          <p:cNvGrpSpPr/>
          <p:nvPr/>
        </p:nvGrpSpPr>
        <p:grpSpPr>
          <a:xfrm>
            <a:off x="1907704" y="1340768"/>
            <a:ext cx="1200249" cy="600124"/>
            <a:chOff x="3537471" y="708406"/>
            <a:chExt cx="1200249" cy="600124"/>
          </a:xfrm>
        </p:grpSpPr>
        <p:sp>
          <p:nvSpPr>
            <p:cNvPr id="7" name="圆角矩形 6"/>
            <p:cNvSpPr/>
            <p:nvPr/>
          </p:nvSpPr>
          <p:spPr>
            <a:xfrm>
              <a:off x="3537471" y="708406"/>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圆角矩形 4"/>
            <p:cNvSpPr/>
            <p:nvPr/>
          </p:nvSpPr>
          <p:spPr>
            <a:xfrm>
              <a:off x="3555048" y="725983"/>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smtClean="0"/>
                <a:t>before </a:t>
              </a:r>
              <a:endParaRPr lang="zh-CN" altLang="en-US" sz="2800" b="1" kern="1200" dirty="0"/>
            </a:p>
          </p:txBody>
        </p:sp>
      </p:grpSp>
      <p:grpSp>
        <p:nvGrpSpPr>
          <p:cNvPr id="9" name="组合 8"/>
          <p:cNvGrpSpPr/>
          <p:nvPr/>
        </p:nvGrpSpPr>
        <p:grpSpPr>
          <a:xfrm>
            <a:off x="1925281" y="3966895"/>
            <a:ext cx="1200249" cy="600124"/>
            <a:chOff x="3510345" y="3151663"/>
            <a:chExt cx="1200249" cy="600124"/>
          </a:xfrm>
        </p:grpSpPr>
        <p:sp>
          <p:nvSpPr>
            <p:cNvPr id="10" name="圆角矩形 9"/>
            <p:cNvSpPr/>
            <p:nvPr/>
          </p:nvSpPr>
          <p:spPr>
            <a:xfrm>
              <a:off x="3510345" y="3151663"/>
              <a:ext cx="1200249" cy="60012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圆角矩形 4"/>
            <p:cNvSpPr/>
            <p:nvPr/>
          </p:nvSpPr>
          <p:spPr>
            <a:xfrm>
              <a:off x="3527922" y="3169240"/>
              <a:ext cx="1165095" cy="5649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a:t>after</a:t>
              </a:r>
              <a:endParaRPr lang="zh-CN" altLang="en-US" sz="2800" b="1" kern="1200" dirty="0"/>
            </a:p>
          </p:txBody>
        </p:sp>
      </p:grpSp>
      <p:pic>
        <p:nvPicPr>
          <p:cNvPr id="12" name="Picture 2"/>
          <p:cNvPicPr>
            <a:picLocks noChangeAspect="1" noChangeArrowheads="1"/>
          </p:cNvPicPr>
          <p:nvPr/>
        </p:nvPicPr>
        <p:blipFill>
          <a:blip r:embed="rId1" cstate="print"/>
          <a:srcRect/>
          <a:stretch>
            <a:fillRect/>
          </a:stretch>
        </p:blipFill>
        <p:spPr bwMode="auto">
          <a:xfrm>
            <a:off x="1749208" y="2432832"/>
            <a:ext cx="1517239" cy="792088"/>
          </a:xfrm>
          <a:prstGeom prst="rect">
            <a:avLst/>
          </a:prstGeom>
          <a:noFill/>
          <a:ln w="9525">
            <a:noFill/>
            <a:miter lim="800000"/>
            <a:headEnd/>
            <a:tailEnd/>
          </a:ln>
        </p:spPr>
      </p:pic>
      <p:sp>
        <p:nvSpPr>
          <p:cNvPr id="13" name="TextBox 12"/>
          <p:cNvSpPr txBox="1"/>
          <p:nvPr/>
        </p:nvSpPr>
        <p:spPr>
          <a:xfrm>
            <a:off x="3284024" y="834971"/>
            <a:ext cx="2800144"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confident </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proud</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5148064" y="863674"/>
            <a:ext cx="3995936" cy="1077218"/>
          </a:xfrm>
          <a:prstGeom prst="rect">
            <a:avLst/>
          </a:prstGeom>
          <a:noFill/>
        </p:spPr>
        <p:txBody>
          <a:bodyPr wrap="square" rtlCol="0">
            <a:spAutoFit/>
          </a:bodyPr>
          <a:lstStyle/>
          <a:p>
            <a:r>
              <a:rPr lang="en-US" altLang="zh-CN" sz="3200" dirty="0">
                <a:latin typeface="Times New Roman" panose="02020603050405020304" pitchFamily="18" charset="0"/>
                <a:cs typeface="Times New Roman" panose="02020603050405020304" pitchFamily="18" charset="0"/>
              </a:rPr>
              <a:t>P3:No one could beat; beat all opponents</a:t>
            </a:r>
            <a:endParaRPr lang="zh-CN" altLang="en-US" sz="32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3425290" y="3504715"/>
            <a:ext cx="1722774" cy="1077218"/>
          </a:xfrm>
          <a:prstGeom prst="rect">
            <a:avLst/>
          </a:prstGeom>
          <a:noFill/>
        </p:spPr>
        <p:txBody>
          <a:bodyPr wrap="square" rtlCol="0">
            <a:spAutoFit/>
          </a:bodyPr>
          <a:lstStyle/>
          <a:p>
            <a:r>
              <a:rPr lang="en-US" altLang="zh-CN" sz="3200" dirty="0">
                <a:solidFill>
                  <a:srgbClr val="FF0000"/>
                </a:solidFill>
                <a:latin typeface="Times New Roman" panose="02020603050405020304" pitchFamily="18" charset="0"/>
                <a:cs typeface="Times New Roman" panose="02020603050405020304" pitchFamily="18" charset="0"/>
              </a:rPr>
              <a:t>nervous</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doubtful</a:t>
            </a:r>
            <a:endParaRPr lang="zh-CN" altLang="en-US" sz="3200"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4959807" y="2670467"/>
            <a:ext cx="4211960" cy="4154984"/>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P1: she was very nervous</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P2: If I can…, If I can…, would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P14: does any believe? Has everyone given up on me?</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P1:felt uncomfortable, may lose</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P14:stood motionless, seemed like years while she thought</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P15: forget that I found this</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P16:shiver slightly, wondered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P18: hesitated</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P19:look nervously at</a:t>
            </a:r>
            <a:endParaRPr lang="zh-CN" altLang="en-US" sz="2400"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6876256" y="511804"/>
            <a:ext cx="2088232" cy="646331"/>
          </a:xfrm>
          <a:prstGeom prst="rect">
            <a:avLst/>
          </a:prstGeom>
          <a:noFill/>
        </p:spPr>
        <p:txBody>
          <a:bodyPr wrap="square" rtlCol="0">
            <a:spAutoFit/>
          </a:bodyPr>
          <a:lstStyle/>
          <a:p>
            <a:r>
              <a:rPr lang="en-US" altLang="zh-CN" sz="3600" dirty="0">
                <a:solidFill>
                  <a:srgbClr val="FF0000"/>
                </a:solidFill>
              </a:rPr>
              <a:t>indirect</a:t>
            </a:r>
            <a:endParaRPr lang="zh-CN" altLang="en-US" sz="3600" dirty="0">
              <a:solidFill>
                <a:srgbClr val="FF0000"/>
              </a:solidFill>
            </a:endParaRPr>
          </a:p>
        </p:txBody>
      </p:sp>
      <p:sp>
        <p:nvSpPr>
          <p:cNvPr id="18" name="TextBox 17"/>
          <p:cNvSpPr txBox="1"/>
          <p:nvPr/>
        </p:nvSpPr>
        <p:spPr>
          <a:xfrm>
            <a:off x="2915816" y="2670692"/>
            <a:ext cx="2093650" cy="3662541"/>
          </a:xfrm>
          <a:prstGeom prst="rect">
            <a:avLst/>
          </a:prstGeom>
          <a:solidFill>
            <a:schemeClr val="accent3"/>
          </a:solidFill>
        </p:spPr>
        <p:txBody>
          <a:bodyPr wrap="square" rtlCol="0">
            <a:spAutoFit/>
          </a:bodyPr>
          <a:lstStyle/>
          <a:p>
            <a:r>
              <a:rPr lang="en-US" altLang="zh-CN" sz="2400" dirty="0">
                <a:solidFill>
                  <a:srgbClr val="FF0000"/>
                </a:solidFill>
              </a:rPr>
              <a:t>direct</a:t>
            </a:r>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Gesture</a:t>
            </a:r>
            <a:endParaRPr lang="en-US" altLang="zh-CN" sz="2400" dirty="0">
              <a:solidFill>
                <a:srgbClr val="FF0000"/>
              </a:solidFill>
            </a:endParaRPr>
          </a:p>
          <a:p>
            <a:endParaRPr lang="en-US" altLang="zh-CN" sz="2400" dirty="0">
              <a:solidFill>
                <a:srgbClr val="FF0000"/>
              </a:solidFill>
            </a:endParaRPr>
          </a:p>
          <a:p>
            <a:r>
              <a:rPr lang="en-US" altLang="zh-CN" sz="2400" dirty="0">
                <a:solidFill>
                  <a:srgbClr val="FF0000"/>
                </a:solidFill>
              </a:rPr>
              <a:t>Inner thought</a:t>
            </a:r>
            <a:endParaRPr lang="en-US" altLang="zh-CN" sz="2400" dirty="0">
              <a:solidFill>
                <a:srgbClr val="FF0000"/>
              </a:solidFill>
            </a:endParaRPr>
          </a:p>
          <a:p>
            <a:r>
              <a:rPr lang="en-US" altLang="zh-CN" sz="2400" dirty="0">
                <a:solidFill>
                  <a:srgbClr val="FF0000"/>
                </a:solidFill>
              </a:rPr>
              <a:t>Body language</a:t>
            </a:r>
            <a:endParaRPr lang="en-US" altLang="zh-CN" sz="2400" dirty="0">
              <a:solidFill>
                <a:srgbClr val="FF0000"/>
              </a:solidFill>
            </a:endParaRPr>
          </a:p>
          <a:p>
            <a:endParaRPr lang="en-US" altLang="zh-CN" sz="2000" dirty="0">
              <a:solidFill>
                <a:srgbClr val="FF0000"/>
              </a:solidFill>
            </a:endParaRPr>
          </a:p>
          <a:p>
            <a:endParaRPr lang="zh-CN" alt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8"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14170</Words>
  <Application>WPS 演示</Application>
  <PresentationFormat>全屏显示(4:3)</PresentationFormat>
  <Paragraphs>431</Paragraphs>
  <Slides>29</Slides>
  <Notes>7</Notes>
  <HiddenSlides>0</HiddenSlides>
  <MMClips>0</MMClips>
  <ScaleCrop>false</ScaleCrop>
  <HeadingPairs>
    <vt:vector size="6" baseType="variant">
      <vt:variant>
        <vt:lpstr>已用的字体</vt:lpstr>
      </vt:variant>
      <vt:variant>
        <vt:i4>24</vt:i4>
      </vt:variant>
      <vt:variant>
        <vt:lpstr>主题</vt:lpstr>
      </vt:variant>
      <vt:variant>
        <vt:i4>1</vt:i4>
      </vt:variant>
      <vt:variant>
        <vt:lpstr>幻灯片标题</vt:lpstr>
      </vt:variant>
      <vt:variant>
        <vt:i4>29</vt:i4>
      </vt:variant>
    </vt:vector>
  </HeadingPairs>
  <TitlesOfParts>
    <vt:vector size="54" baseType="lpstr">
      <vt:lpstr>Arial</vt:lpstr>
      <vt:lpstr>宋体</vt:lpstr>
      <vt:lpstr>Wingdings</vt:lpstr>
      <vt:lpstr>AR DARLING</vt:lpstr>
      <vt:lpstr>Wide Latin</vt:lpstr>
      <vt:lpstr>AR HERMANN</vt:lpstr>
      <vt:lpstr>GungsuhChe</vt:lpstr>
      <vt:lpstr>Cambria</vt:lpstr>
      <vt:lpstr>Arial Rounded MT Bold</vt:lpstr>
      <vt:lpstr>Times New Roman</vt:lpstr>
      <vt:lpstr>Arial Unicode MS</vt:lpstr>
      <vt:lpstr>Albertus Extra Bold</vt:lpstr>
      <vt:lpstr>Shit Happens</vt:lpstr>
      <vt:lpstr>Franklin Gothic Demi</vt:lpstr>
      <vt:lpstr>Arial Narrow</vt:lpstr>
      <vt:lpstr>微软雅黑</vt:lpstr>
      <vt:lpstr>Calibri</vt:lpstr>
      <vt:lpstr>Segoe UI Semibold</vt:lpstr>
      <vt:lpstr>Cambria Math</vt:lpstr>
      <vt:lpstr>Microsoft JhengHei Light</vt:lpstr>
      <vt:lpstr>HelveticaNeue</vt:lpstr>
      <vt:lpstr>NumberOnly</vt:lpstr>
      <vt:lpstr>华文新魏</vt:lpstr>
      <vt:lpstr>Adobe Myungjo Std M</vt:lpstr>
      <vt:lpstr>Office 主题</vt:lpstr>
      <vt:lpstr>PowerPoint 演示文稿</vt:lpstr>
      <vt:lpstr>The Comeback     -- Elizabeth Vans Steenwyk </vt:lpstr>
      <vt:lpstr>PowerPoint 演示文稿</vt:lpstr>
      <vt:lpstr>PowerPoint 演示文稿</vt:lpstr>
      <vt:lpstr>PowerPoint 演示文稿</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Comeback     -- Elizabeth Vans Steenwyk </dc:title>
  <dc:creator>ttthinker</dc:creator>
  <cp:lastModifiedBy>曹小等</cp:lastModifiedBy>
  <cp:revision>96</cp:revision>
  <dcterms:created xsi:type="dcterms:W3CDTF">2020-03-24T04:21:00Z</dcterms:created>
  <dcterms:modified xsi:type="dcterms:W3CDTF">2020-04-16T02:23:58Z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