
<file path=[Content_Types].xml><?xml version="1.0" encoding="utf-8"?>
<Types xmlns="http://schemas.openxmlformats.org/package/2006/content-types">
  <Default Extension="jpeg" ContentType="image/jpeg"/>
  <Default Extension="png" ContentType="image/png"/>
  <Default Extension="wdp" ContentType="image/vnd.ms-photo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notesMasterIdLst>
    <p:notesMasterId r:id="rId26"/>
  </p:notesMasterIdLst>
  <p:sldIdLst>
    <p:sldId id="302" r:id="rId3"/>
    <p:sldId id="256" r:id="rId4"/>
    <p:sldId id="265" r:id="rId5"/>
    <p:sldId id="266" r:id="rId6"/>
    <p:sldId id="283" r:id="rId7"/>
    <p:sldId id="257" r:id="rId8"/>
    <p:sldId id="280" r:id="rId9"/>
    <p:sldId id="282" r:id="rId10"/>
    <p:sldId id="267" r:id="rId11"/>
    <p:sldId id="269" r:id="rId12"/>
    <p:sldId id="268" r:id="rId13"/>
    <p:sldId id="270" r:id="rId14"/>
    <p:sldId id="271" r:id="rId15"/>
    <p:sldId id="258" r:id="rId16"/>
    <p:sldId id="272" r:id="rId17"/>
    <p:sldId id="273" r:id="rId18"/>
    <p:sldId id="274" r:id="rId19"/>
    <p:sldId id="277" r:id="rId20"/>
    <p:sldId id="275" r:id="rId21"/>
    <p:sldId id="278" r:id="rId22"/>
    <p:sldId id="279" r:id="rId23"/>
    <p:sldId id="276" r:id="rId24"/>
    <p:sldId id="281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0000"/>
    <a:srgbClr val="3333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notesMaster" Target="notesMasters/notesMaster1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BD6930-77F0-4FA1-85FE-5E8679206628}" type="datetimeFigureOut">
              <a:rPr lang="zh-CN" altLang="en-US" smtClean="0"/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C545B8-E187-47B2-B20C-46124FC9550E}" type="slidenum">
              <a:rPr lang="zh-CN" altLang="en-US" smtClean="0"/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1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zh-CN" altLang="en-US" smtClean="0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 showMasterSp="0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0" y="762000"/>
            <a:ext cx="7581900" cy="5410200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 showMasterSp="0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8" y="2286000"/>
            <a:ext cx="4754880" cy="40233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2">
                    <a:lumMod val="75000"/>
                  </a:schemeClr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89320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2">
                    <a:lumMod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89320" y="2967788"/>
            <a:ext cx="4754880" cy="3341572"/>
          </a:xfrm>
        </p:spPr>
        <p:txBody>
          <a:bodyPr lIns="45720" rIns="45720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 showMasterSp="0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 showMasterSp="0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2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 smtClean="0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0000"/>
                    <a:lumOff val="10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</a:fld>
            <a:endParaRPr lang="en-US" dirty="0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1.pn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1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8" y="6470704"/>
            <a:ext cx="2154142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96DFF08F-DC6B-4601-B491-B0F83F6DD2DA}" type="datetimeFigureOut">
              <a:rPr lang="en-US" dirty="0"/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8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4" y="6470704"/>
            <a:ext cx="973666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0000"/>
                    <a:lumOff val="10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</a:fld>
            <a:endParaRPr lang="en-US" dirty="0"/>
          </a:p>
        </p:txBody>
      </p:sp>
      <p:cxnSp>
        <p:nvCxnSpPr>
          <p:cNvPr id="7" name="Straight Connector 6"/>
          <p:cNvCxnSpPr/>
          <p:nvPr userDrawn="1"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图片 7" descr="水印"/>
          <p:cNvPicPr>
            <a:picLocks noChangeAspect="1"/>
          </p:cNvPicPr>
          <p:nvPr userDrawn="1"/>
        </p:nvPicPr>
        <p:blipFill>
          <a:blip r:embed="rId12"/>
          <a:stretch>
            <a:fillRect/>
          </a:stretch>
        </p:blipFill>
        <p:spPr>
          <a:xfrm>
            <a:off x="11082020" y="63500"/>
            <a:ext cx="1006475" cy="325755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0000"/>
              <a:lumOff val="10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2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43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anose="05040102010807070707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31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45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025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71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2"/>
        </a:buClr>
        <a:buFont typeface="Wingdings 3" panose="05040102010807070707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4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image" Target="../media/image5.jpeg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7.jpe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microsoft.com/office/2007/relationships/hdphoto" Target="../media/image9.wdp"/><Relationship Id="rId1" Type="http://schemas.openxmlformats.org/officeDocument/2006/relationships/image" Target="../media/image8.png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5.jpe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image" Target="../media/image6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矩形 1"/>
          <p:cNvSpPr>
            <a:spLocks noChangeArrowheads="1"/>
          </p:cNvSpPr>
          <p:nvPr/>
        </p:nvSpPr>
        <p:spPr bwMode="auto">
          <a:xfrm>
            <a:off x="788035" y="1413510"/>
            <a:ext cx="5821680" cy="452310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600" b="1">
                <a:solidFill>
                  <a:srgbClr val="FF0000"/>
                </a:solidFill>
                <a:latin typeface="HelveticaNeue" panose="02000503000000020004" pitchFamily="2" charset="0"/>
              </a:rPr>
              <a:t>感恩遇见，相互成就，本课件资料仅供您个人参考、教学使用，严禁自行在网络传播，违者依知识产权法追究法律责任。</a:t>
            </a:r>
            <a:endParaRPr lang="en-US" altLang="zh-CN" sz="36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altLang="zh-CN" sz="36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600" b="1">
                <a:solidFill>
                  <a:srgbClr val="FF0000"/>
                </a:solidFill>
                <a:latin typeface="HelveticaNeue" panose="02000503000000020004" pitchFamily="2" charset="0"/>
              </a:rPr>
              <a:t>更多教学资源请关注</a:t>
            </a:r>
            <a:endParaRPr lang="en-US" altLang="zh-CN" sz="3600" b="1">
              <a:solidFill>
                <a:srgbClr val="FF0000"/>
              </a:solidFill>
              <a:latin typeface="HelveticaNeue" panose="02000503000000020004" pitchFamily="2" charset="0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3600" b="1">
                <a:solidFill>
                  <a:srgbClr val="FF0000"/>
                </a:solidFill>
                <a:latin typeface="HelveticaNeue" panose="02000503000000020004" pitchFamily="2" charset="0"/>
              </a:rPr>
              <a:t>公众号：溯恩高中英语</a:t>
            </a:r>
            <a:endParaRPr lang="zh-CN" altLang="en-US" sz="3600" b="1">
              <a:solidFill>
                <a:srgbClr val="FF0000"/>
              </a:solidFill>
              <a:latin typeface="HelveticaNeue" panose="02000503000000020004" pitchFamily="2" charset="0"/>
            </a:endParaRPr>
          </a:p>
        </p:txBody>
      </p:sp>
      <p:pic>
        <p:nvPicPr>
          <p:cNvPr id="14338" name="图片 2"/>
          <p:cNvPicPr>
            <a:picLocks noChangeAspect="1" noChangeArrowheads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656070" y="2402205"/>
            <a:ext cx="3359150" cy="3359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59" name="矩形 3"/>
          <p:cNvSpPr>
            <a:spLocks noChangeArrowheads="1"/>
          </p:cNvSpPr>
          <p:nvPr/>
        </p:nvSpPr>
        <p:spPr bwMode="auto">
          <a:xfrm>
            <a:off x="6696075" y="1744980"/>
            <a:ext cx="3603625" cy="7067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1pPr>
            <a:lvl2pPr marL="742950" indent="-28575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2pPr>
            <a:lvl3pPr marL="1143000" indent="-22860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3pPr>
            <a:lvl4pPr marL="1600200" indent="-22860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4pPr>
            <a:lvl5pPr marL="2057400" indent="-22860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zh-CN" altLang="en-US" sz="4000" b="1">
                <a:latin typeface="华文新魏" panose="02010800040101010101" pitchFamily="2" charset="-122"/>
              </a:rPr>
              <a:t>知识产权声明</a:t>
            </a:r>
            <a:endParaRPr lang="zh-CN" altLang="en-US" sz="4000" b="1">
              <a:latin typeface="华文新魏" panose="02010800040101010101" pitchFamily="2" charset="-122"/>
            </a:endParaRPr>
          </a:p>
        </p:txBody>
      </p:sp>
    </p:spTree>
  </p:cSld>
  <p:clrMapOvr>
    <a:masterClrMapping/>
  </p:clrMapOvr>
  <p:transition spd="med">
    <p:fad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400" dirty="0" smtClean="0"/>
              <a:t>1. </a:t>
            </a:r>
            <a:r>
              <a:rPr lang="zh-CN" altLang="zh-CN" sz="4400" dirty="0" smtClean="0"/>
              <a:t>设置</a:t>
            </a:r>
            <a:r>
              <a:rPr lang="zh-CN" altLang="zh-CN" sz="4400" dirty="0"/>
              <a:t>任务，提高思维的逻辑性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2156460"/>
            <a:ext cx="9720071" cy="4023360"/>
          </a:xfrm>
        </p:spPr>
        <p:txBody>
          <a:bodyPr/>
          <a:lstStyle/>
          <a:p>
            <a:r>
              <a:rPr lang="zh-CN" altLang="zh-CN" dirty="0"/>
              <a:t>（</a:t>
            </a:r>
            <a:r>
              <a:rPr lang="en-US" altLang="zh-CN" sz="2800" dirty="0"/>
              <a:t>2</a:t>
            </a:r>
            <a:r>
              <a:rPr lang="zh-CN" altLang="zh-CN" sz="2800" dirty="0"/>
              <a:t>）回答参阅型问题</a:t>
            </a:r>
            <a:endParaRPr lang="zh-CN" altLang="zh-CN" sz="2800" dirty="0"/>
          </a:p>
          <a:p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6296165" y="4729996"/>
            <a:ext cx="5957849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背景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典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9-6Kelly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rescue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dog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结尾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来自英国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救援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犬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Kelly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经过艰苦的努力，最终嗅到了埋在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地震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废墟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下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土耳其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男孩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Tariq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父亲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的气味，救出了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男孩的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父亲。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矩形 5"/>
          <p:cNvSpPr/>
          <p:nvPr/>
        </p:nvSpPr>
        <p:spPr>
          <a:xfrm>
            <a:off x="1618446" y="2704564"/>
            <a:ext cx="977935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sz="2000" dirty="0" smtClean="0">
                <a:latin typeface="+mn-ea"/>
                <a:cs typeface="Times New Roman" panose="02020603050405020304" pitchFamily="18" charset="0"/>
              </a:rPr>
              <a:t>梁</a:t>
            </a:r>
            <a:r>
              <a:rPr lang="zh-CN" altLang="zh-CN" sz="2000" dirty="0">
                <a:latin typeface="+mn-ea"/>
                <a:cs typeface="Times New Roman" panose="02020603050405020304" pitchFamily="18" charset="0"/>
              </a:rPr>
              <a:t>美珍等（</a:t>
            </a:r>
            <a:r>
              <a:rPr lang="en-US" altLang="zh-CN" sz="2000" dirty="0">
                <a:latin typeface="+mn-ea"/>
              </a:rPr>
              <a:t>2013</a:t>
            </a:r>
            <a:r>
              <a:rPr lang="zh-CN" altLang="zh-CN" sz="2000" dirty="0">
                <a:latin typeface="+mn-ea"/>
                <a:cs typeface="Times New Roman" panose="02020603050405020304" pitchFamily="18" charset="0"/>
              </a:rPr>
              <a:t>）指出，参阅型问题是在学生理解并获取文本事实信息之后，为了帮助学生进一步理解文本内容、拓展文本内涵，教师针对文本特征、写作特点、写作意图或文本中其他有价值的可以生发的关键点进行提问。</a:t>
            </a:r>
            <a:endParaRPr lang="zh-CN" altLang="en-US" sz="2000" dirty="0">
              <a:latin typeface="+mn-ea"/>
            </a:endParaRPr>
          </a:p>
        </p:txBody>
      </p:sp>
      <p:sp>
        <p:nvSpPr>
          <p:cNvPr id="7" name="矩形 6"/>
          <p:cNvSpPr/>
          <p:nvPr/>
        </p:nvSpPr>
        <p:spPr>
          <a:xfrm>
            <a:off x="1319866" y="4189054"/>
            <a:ext cx="669465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zh-CN" sz="24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How did Kelly feel after she rescued Tariq’s father?</a:t>
            </a:r>
            <a:endParaRPr lang="zh-CN" altLang="en-US" sz="2400" i="1" dirty="0">
              <a:solidFill>
                <a:srgbClr val="FF0000"/>
              </a:solidFill>
            </a:endParaRPr>
          </a:p>
        </p:txBody>
      </p:sp>
      <p:sp>
        <p:nvSpPr>
          <p:cNvPr id="8" name="上箭头 7"/>
          <p:cNvSpPr/>
          <p:nvPr/>
        </p:nvSpPr>
        <p:spPr>
          <a:xfrm>
            <a:off x="4785724" y="4879004"/>
            <a:ext cx="489397" cy="757172"/>
          </a:xfrm>
          <a:prstGeom prst="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 8"/>
          <p:cNvSpPr/>
          <p:nvPr/>
        </p:nvSpPr>
        <p:spPr>
          <a:xfrm>
            <a:off x="1319866" y="5797102"/>
            <a:ext cx="7117263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400" dirty="0" smtClean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…</a:t>
            </a:r>
            <a:r>
              <a:rPr lang="en-US" altLang="zh-CN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she </a:t>
            </a:r>
            <a:r>
              <a:rPr lang="en-US" altLang="zh-CN" sz="2400" i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shook herself furiously, splashing Simon all over. </a:t>
            </a:r>
            <a:endParaRPr lang="en-US" altLang="zh-CN" sz="2400" i="1" dirty="0" smtClean="0">
              <a:solidFill>
                <a:srgbClr val="0000CC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400" i="1" dirty="0" smtClean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Kelly </a:t>
            </a:r>
            <a:r>
              <a:rPr lang="en-US" altLang="zh-CN" sz="2400" i="1" dirty="0">
                <a:solidFill>
                  <a:srgbClr val="0000CC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gazed up at him, wagging her tail. </a:t>
            </a:r>
            <a:endParaRPr lang="zh-CN" altLang="en-US" sz="2400" i="1" dirty="0">
              <a:solidFill>
                <a:srgbClr val="0000CC"/>
              </a:solidFill>
            </a:endParaRPr>
          </a:p>
        </p:txBody>
      </p:sp>
      <p:sp>
        <p:nvSpPr>
          <p:cNvPr id="10" name="文本框 9"/>
          <p:cNvSpPr txBox="1"/>
          <p:nvPr/>
        </p:nvSpPr>
        <p:spPr>
          <a:xfrm>
            <a:off x="1419518" y="4993078"/>
            <a:ext cx="368722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b="1" u="sng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Infer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：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excited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proud</a:t>
            </a:r>
            <a:r>
              <a:rPr lang="zh-CN" alt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；</a:t>
            </a:r>
            <a:r>
              <a:rPr lang="en-US" altLang="zh-CN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…</a:t>
            </a:r>
            <a:endParaRPr lang="zh-CN" alt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9002265" y="2736039"/>
            <a:ext cx="1094772" cy="48975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2740037" y="3213171"/>
            <a:ext cx="2366709" cy="51498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5275121" y="3258076"/>
            <a:ext cx="1651704" cy="50236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6" grpId="0"/>
      <p:bldP spid="7" grpId="0"/>
      <p:bldP spid="8" grpId="0" animBg="1"/>
      <p:bldP spid="9" grpId="0"/>
      <p:bldP spid="10" grpId="0"/>
      <p:bldP spid="11" grpId="0" animBg="1"/>
      <p:bldP spid="12" grpId="0" animBg="1"/>
      <p:bldP spid="13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7" y="786384"/>
            <a:ext cx="9720072" cy="1499616"/>
          </a:xfrm>
        </p:spPr>
        <p:txBody>
          <a:bodyPr>
            <a:normAutofit/>
          </a:bodyPr>
          <a:lstStyle/>
          <a:p>
            <a:r>
              <a:rPr lang="en-US" altLang="zh-CN" sz="4800" dirty="0"/>
              <a:t>2.</a:t>
            </a:r>
            <a:r>
              <a:rPr lang="zh-CN" altLang="zh-CN" sz="4800" dirty="0"/>
              <a:t>评价</a:t>
            </a:r>
            <a:r>
              <a:rPr lang="zh-CN" altLang="zh-CN" sz="4400" dirty="0"/>
              <a:t>作品</a:t>
            </a:r>
            <a:r>
              <a:rPr lang="zh-CN" altLang="zh-CN" sz="4800" dirty="0"/>
              <a:t>，培养思维的批判性</a:t>
            </a:r>
            <a:br>
              <a:rPr lang="zh-CN" altLang="zh-CN" sz="4800" dirty="0"/>
            </a:b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en-US" altLang="zh-CN" sz="2400" dirty="0" smtClean="0"/>
              <a:t>       </a:t>
            </a:r>
            <a:r>
              <a:rPr lang="zh-CN" altLang="zh-CN" sz="2400" dirty="0" smtClean="0"/>
              <a:t>文学</a:t>
            </a:r>
            <a:r>
              <a:rPr lang="zh-CN" altLang="zh-CN" sz="2400" dirty="0"/>
              <a:t>作品通常以曲折生动的人物故事打动读者，促使读者对主题有深入的思考。这是文学阅读区别于其它阅读的地方，也是文学阅读的魅力所在。</a:t>
            </a:r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9279"/>
            <a:ext cx="12192000" cy="1478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圆角矩形 4"/>
          <p:cNvSpPr/>
          <p:nvPr/>
        </p:nvSpPr>
        <p:spPr>
          <a:xfrm>
            <a:off x="9349822" y="2614411"/>
            <a:ext cx="1288127" cy="36989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024127" y="3343570"/>
            <a:ext cx="1728732" cy="43816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802218" y="3281968"/>
            <a:ext cx="2163890" cy="43816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8" y="786384"/>
            <a:ext cx="9720072" cy="1499616"/>
          </a:xfrm>
        </p:spPr>
        <p:txBody>
          <a:bodyPr>
            <a:normAutofit/>
          </a:bodyPr>
          <a:lstStyle/>
          <a:p>
            <a:r>
              <a:rPr lang="en-US" altLang="zh-CN" sz="4800" dirty="0" smtClean="0"/>
              <a:t>2.</a:t>
            </a:r>
            <a:r>
              <a:rPr lang="zh-CN" altLang="zh-CN" sz="4400" dirty="0" smtClean="0"/>
              <a:t>评价作品，培养思维的批判性</a:t>
            </a:r>
            <a:br>
              <a:rPr lang="zh-CN" altLang="zh-CN" sz="4800" dirty="0" smtClean="0"/>
            </a:b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8" y="1964029"/>
            <a:ext cx="9720071" cy="4023360"/>
          </a:xfrm>
        </p:spPr>
        <p:txBody>
          <a:bodyPr/>
          <a:lstStyle/>
          <a:p>
            <a:r>
              <a:rPr lang="zh-CN" altLang="zh-CN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）分析人物性格</a:t>
            </a: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zh-CN" dirty="0" smtClean="0"/>
              <a:t>根据</a:t>
            </a:r>
            <a:r>
              <a:rPr lang="zh-CN" altLang="zh-CN" dirty="0"/>
              <a:t>人物在故事发展中所表现出的言行举止，对人物性格进行分析判断，有助于学生了解人性，更好地认识自我，认识周围的人和所生活的社会。</a:t>
            </a:r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1083691" y="3633513"/>
            <a:ext cx="9600943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latin typeface="+mn-ea"/>
                <a:cs typeface="Times New Roman" panose="02020603050405020304" pitchFamily="18" charset="0"/>
              </a:rPr>
              <a:t>【</a:t>
            </a:r>
            <a:r>
              <a:rPr lang="zh-CN" altLang="en-US" dirty="0" smtClean="0">
                <a:latin typeface="+mn-ea"/>
                <a:cs typeface="Times New Roman" panose="02020603050405020304" pitchFamily="18" charset="0"/>
              </a:rPr>
              <a:t>背景</a:t>
            </a:r>
            <a:r>
              <a:rPr lang="en-US" altLang="zh-CN" dirty="0" smtClean="0">
                <a:latin typeface="+mn-ea"/>
                <a:cs typeface="Times New Roman" panose="02020603050405020304" pitchFamily="18" charset="0"/>
              </a:rPr>
              <a:t>】</a:t>
            </a:r>
            <a:r>
              <a:rPr lang="zh-CN" altLang="zh-CN" dirty="0" smtClean="0">
                <a:latin typeface="+mn-ea"/>
                <a:cs typeface="Times New Roman" panose="02020603050405020304" pitchFamily="18" charset="0"/>
              </a:rPr>
              <a:t>典</a:t>
            </a:r>
            <a:r>
              <a:rPr lang="en-US" altLang="zh-CN" dirty="0" smtClean="0">
                <a:latin typeface="+mn-ea"/>
                <a:cs typeface="Times New Roman" panose="02020603050405020304" pitchFamily="18" charset="0"/>
              </a:rPr>
              <a:t>9-9 Climbing </a:t>
            </a:r>
            <a:r>
              <a:rPr lang="en-US" altLang="zh-CN" dirty="0">
                <a:latin typeface="+mn-ea"/>
                <a:cs typeface="Times New Roman" panose="02020603050405020304" pitchFamily="18" charset="0"/>
              </a:rPr>
              <a:t>in the Dark</a:t>
            </a:r>
            <a:r>
              <a:rPr lang="zh-CN" altLang="zh-CN" dirty="0">
                <a:latin typeface="+mn-ea"/>
                <a:cs typeface="Times New Roman" panose="02020603050405020304" pitchFamily="18" charset="0"/>
              </a:rPr>
              <a:t>中，女孩</a:t>
            </a:r>
            <a:r>
              <a:rPr lang="en-US" altLang="zh-CN" dirty="0">
                <a:latin typeface="+mn-ea"/>
                <a:cs typeface="Times New Roman" panose="02020603050405020304" pitchFamily="18" charset="0"/>
              </a:rPr>
              <a:t>Harriet</a:t>
            </a:r>
            <a:r>
              <a:rPr lang="zh-CN" altLang="zh-CN" dirty="0">
                <a:latin typeface="+mn-ea"/>
                <a:cs typeface="Times New Roman" panose="02020603050405020304" pitchFamily="18" charset="0"/>
              </a:rPr>
              <a:t>对于为她家打扫烟囱的男孩</a:t>
            </a:r>
            <a:r>
              <a:rPr lang="en-US" altLang="zh-CN" dirty="0">
                <a:latin typeface="+mn-ea"/>
                <a:cs typeface="Times New Roman" panose="02020603050405020304" pitchFamily="18" charset="0"/>
              </a:rPr>
              <a:t>Will</a:t>
            </a:r>
            <a:r>
              <a:rPr lang="zh-CN" altLang="zh-CN" dirty="0">
                <a:latin typeface="+mn-ea"/>
                <a:cs typeface="Times New Roman" panose="02020603050405020304" pitchFamily="18" charset="0"/>
              </a:rPr>
              <a:t>的态度，从开始嫌弃他的邋遢，到得知真相后同情他的不幸遭遇，主动将他藏在柜子里，</a:t>
            </a:r>
            <a:r>
              <a:rPr lang="zh-CN" altLang="zh-CN" dirty="0" smtClean="0">
                <a:latin typeface="+mn-ea"/>
                <a:cs typeface="Times New Roman" panose="02020603050405020304" pitchFamily="18" charset="0"/>
              </a:rPr>
              <a:t>最后设法</a:t>
            </a:r>
            <a:r>
              <a:rPr lang="zh-CN" altLang="zh-CN" dirty="0">
                <a:latin typeface="+mn-ea"/>
                <a:cs typeface="Times New Roman" panose="02020603050405020304" pitchFamily="18" charset="0"/>
              </a:rPr>
              <a:t>帮助他</a:t>
            </a:r>
            <a:r>
              <a:rPr lang="zh-CN" altLang="zh-CN" dirty="0" smtClean="0">
                <a:latin typeface="+mn-ea"/>
                <a:cs typeface="Times New Roman" panose="02020603050405020304" pitchFamily="18" charset="0"/>
              </a:rPr>
              <a:t>逃跑</a:t>
            </a:r>
            <a:r>
              <a:rPr lang="zh-CN" altLang="zh-CN" dirty="0">
                <a:latin typeface="+mn-ea"/>
                <a:cs typeface="Times New Roman" panose="02020603050405020304" pitchFamily="18" charset="0"/>
              </a:rPr>
              <a:t>，经历了一个变化的过程</a:t>
            </a:r>
            <a:r>
              <a:rPr lang="zh-CN" altLang="en-US" dirty="0" smtClean="0">
                <a:latin typeface="+mn-ea"/>
                <a:cs typeface="Times New Roman" panose="02020603050405020304" pitchFamily="18" charset="0"/>
              </a:rPr>
              <a:t>。</a:t>
            </a:r>
            <a:endParaRPr lang="zh-CN" altLang="en-US" dirty="0">
              <a:latin typeface="+mn-ea"/>
              <a:cs typeface="Times New Roman" panose="02020603050405020304" pitchFamily="18" charset="0"/>
            </a:endParaRPr>
          </a:p>
        </p:txBody>
      </p:sp>
      <p:sp>
        <p:nvSpPr>
          <p:cNvPr id="5" name="矩形 4"/>
          <p:cNvSpPr/>
          <p:nvPr/>
        </p:nvSpPr>
        <p:spPr>
          <a:xfrm>
            <a:off x="1083691" y="4621327"/>
            <a:ext cx="10566859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Which kind of person is Harriet? </a:t>
            </a:r>
            <a:r>
              <a:rPr lang="zh-CN" altLang="en-US" sz="2000" dirty="0" smtClean="0">
                <a:solidFill>
                  <a:srgbClr val="FF0000"/>
                </a:solidFill>
                <a:latin typeface="+mn-ea"/>
              </a:rPr>
              <a:t>（</a:t>
            </a:r>
            <a:r>
              <a:rPr lang="zh-CN" altLang="en-US" sz="2000" dirty="0" smtClean="0">
                <a:solidFill>
                  <a:srgbClr val="FF0000"/>
                </a:solidFill>
                <a:latin typeface="+mn-ea"/>
              </a:rPr>
              <a:t>性格分析）</a:t>
            </a:r>
            <a:endParaRPr lang="en-US" altLang="zh-CN" sz="2000" dirty="0" smtClean="0">
              <a:solidFill>
                <a:srgbClr val="FF0000"/>
              </a:solidFill>
              <a:latin typeface="+mn-ea"/>
              <a:cs typeface="Times New Roman" panose="02020603050405020304" pitchFamily="18" charset="0"/>
            </a:endParaRPr>
          </a:p>
          <a:p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Why </a:t>
            </a:r>
            <a:r>
              <a: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did the author make a warm-hearted girl of Harriet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? </a:t>
            </a:r>
            <a:r>
              <a:rPr lang="zh-CN" altLang="en-US" sz="2000" dirty="0" smtClean="0">
                <a:solidFill>
                  <a:srgbClr val="FF0000"/>
                </a:solidFill>
                <a:latin typeface="+mn-ea"/>
              </a:rPr>
              <a:t>（塑造人物的目的）</a:t>
            </a:r>
            <a:endParaRPr lang="en-US" altLang="zh-CN" sz="2000" dirty="0" smtClean="0">
              <a:solidFill>
                <a:srgbClr val="FF0000"/>
              </a:solidFill>
              <a:latin typeface="+mn-ea"/>
            </a:endParaRPr>
          </a:p>
          <a:p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If Harriet were not kind to help Will, what would become of 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Will? And </a:t>
            </a:r>
            <a:r>
              <a: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how would 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en-US" altLang="zh-CN" sz="2000" i="1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r>
              <a: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000" i="1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the </a:t>
            </a:r>
            <a:r>
              <a:rPr lang="en-US" altLang="zh-CN" sz="2000" i="1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story develop? </a:t>
            </a:r>
            <a:r>
              <a:rPr lang="zh-CN" altLang="en-US" sz="2000" dirty="0" smtClean="0">
                <a:solidFill>
                  <a:srgbClr val="FF0000"/>
                </a:solidFill>
                <a:latin typeface="+mn-ea"/>
              </a:rPr>
              <a:t>（人物存在的意义）</a:t>
            </a:r>
            <a:endParaRPr lang="zh-CN" altLang="en-US" sz="2000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2549778" y="3066519"/>
            <a:ext cx="1185095" cy="3971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774612" y="3065747"/>
            <a:ext cx="1146458" cy="3971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6167260" y="3065747"/>
            <a:ext cx="3672199" cy="3971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/>
      <p:bldP spid="5" grpId="0"/>
      <p:bldP spid="6" grpId="0" animBg="1"/>
      <p:bldP spid="7" grpId="0" animBg="1"/>
      <p:bldP spid="8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z="5400" dirty="0"/>
              <a:t>2.</a:t>
            </a:r>
            <a:r>
              <a:rPr lang="zh-CN" altLang="zh-CN" sz="4400" dirty="0"/>
              <a:t>评价作品，培养思维的批判性</a:t>
            </a:r>
            <a:endParaRPr lang="zh-CN" altLang="en-US" sz="4400" dirty="0"/>
          </a:p>
        </p:txBody>
      </p:sp>
      <p:sp>
        <p:nvSpPr>
          <p:cNvPr id="4" name="内容占位符 3"/>
          <p:cNvSpPr>
            <a:spLocks noGrp="1"/>
          </p:cNvSpPr>
          <p:nvPr>
            <p:ph idx="1"/>
          </p:nvPr>
        </p:nvSpPr>
        <p:spPr>
          <a:xfrm>
            <a:off x="1024128" y="2286000"/>
            <a:ext cx="9720071" cy="2231380"/>
          </a:xfrm>
          <a:prstGeom prst="rect">
            <a:avLst/>
          </a:prstGeom>
        </p:spPr>
        <p:txBody>
          <a:bodyPr>
            <a:spAutoFit/>
          </a:bodyPr>
          <a:lstStyle/>
          <a:p>
            <a:pPr indent="0" algn="just">
              <a:lnSpc>
                <a:spcPct val="150000"/>
              </a:lnSpc>
              <a:spcAft>
                <a:spcPts val="0"/>
              </a:spcAft>
              <a:buNone/>
            </a:pPr>
            <a:r>
              <a:rPr lang="zh-CN" altLang="zh-CN" dirty="0"/>
              <a:t>（</a:t>
            </a:r>
            <a:r>
              <a:rPr lang="en-US" altLang="zh-CN" sz="2000" dirty="0">
                <a:latin typeface="+mn-ea"/>
              </a:rPr>
              <a:t>1</a:t>
            </a:r>
            <a:r>
              <a:rPr lang="zh-CN" altLang="zh-CN" sz="2000" dirty="0">
                <a:latin typeface="+mn-ea"/>
              </a:rPr>
              <a:t>）</a:t>
            </a:r>
            <a:r>
              <a:rPr lang="zh-CN" altLang="zh-CN" sz="2400" dirty="0">
                <a:latin typeface="+mn-ea"/>
              </a:rPr>
              <a:t>分析人物性格</a:t>
            </a:r>
            <a:endParaRPr lang="zh-CN" altLang="zh-CN" sz="2400" dirty="0">
              <a:latin typeface="+mn-ea"/>
            </a:endParaRPr>
          </a:p>
          <a:p>
            <a:pPr indent="276225"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kern="100" dirty="0" smtClean="0">
                <a:latin typeface="Times New Roman" panose="02020603050405020304" pitchFamily="18" charset="0"/>
                <a:ea typeface="宋体" panose="02010600030101010101" pitchFamily="2" charset="-122"/>
              </a:rPr>
              <a:t>    </a:t>
            </a:r>
            <a:r>
              <a:rPr lang="zh-CN" altLang="zh-CN" sz="2000" kern="100" dirty="0" smtClean="0">
                <a:latin typeface="+mn-ea"/>
              </a:rPr>
              <a:t>分析</a:t>
            </a:r>
            <a:r>
              <a:rPr lang="zh-CN" altLang="zh-CN" sz="2000" kern="100" dirty="0">
                <a:latin typeface="+mn-ea"/>
              </a:rPr>
              <a:t>故事中人物的性格，讨论作者为什么塑造这样性格的人物，以及这个人物对故事的发展有什么影响，或者这个人物缺失会导致故事的发展有什么样的偏离，能够加深学生对文学作品中人物的理解，同时在分析、推理、评价中培养了思维的批判性。</a:t>
            </a:r>
            <a:endParaRPr lang="zh-CN" altLang="zh-CN" sz="2000" kern="100" dirty="0">
              <a:effectLst/>
              <a:latin typeface="+mn-ea"/>
            </a:endParaRPr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9279"/>
            <a:ext cx="12192000" cy="1478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6" name="圆角矩形 5"/>
          <p:cNvSpPr/>
          <p:nvPr/>
        </p:nvSpPr>
        <p:spPr>
          <a:xfrm>
            <a:off x="5561493" y="3013656"/>
            <a:ext cx="3157504" cy="50776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1024127" y="3521422"/>
            <a:ext cx="2736503" cy="48975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5014106" y="3521422"/>
            <a:ext cx="5018535" cy="51550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uiExpand="1" build="p"/>
      <p:bldP spid="6" grpId="0" animBg="1"/>
      <p:bldP spid="7" grpId="0" animBg="1"/>
      <p:bldP spid="8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8" y="932946"/>
            <a:ext cx="9720072" cy="1499616"/>
          </a:xfrm>
        </p:spPr>
        <p:txBody>
          <a:bodyPr>
            <a:normAutofit/>
          </a:bodyPr>
          <a:lstStyle/>
          <a:p>
            <a:r>
              <a:rPr lang="en-US" altLang="zh-CN" sz="4800" dirty="0"/>
              <a:t>2.</a:t>
            </a:r>
            <a:r>
              <a:rPr lang="zh-CN" altLang="zh-CN" sz="4400" dirty="0"/>
              <a:t>评价作品，培养思维的批判性</a:t>
            </a:r>
            <a:br>
              <a:rPr lang="zh-CN" altLang="zh-CN" sz="4400" dirty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2311758"/>
            <a:ext cx="9720071" cy="4023360"/>
          </a:xfrm>
        </p:spPr>
        <p:txBody>
          <a:bodyPr>
            <a:normAutofit/>
          </a:bodyPr>
          <a:lstStyle/>
          <a:p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）探讨作品主题</a:t>
            </a: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en-US" altLang="zh-CN" sz="3200" dirty="0" smtClean="0"/>
              <a:t>     </a:t>
            </a:r>
            <a:r>
              <a:rPr lang="zh-CN" altLang="zh-CN" sz="2000" dirty="0" smtClean="0"/>
              <a:t>文学</a:t>
            </a:r>
            <a:r>
              <a:rPr lang="zh-CN" altLang="zh-CN" sz="2000" dirty="0"/>
              <a:t>阅读不在于读精彩的故事，更重要的是，看作家如何深入地发掘人性，探讨人类普遍关注的主题，如金钱与幸福，法律与道义等</a:t>
            </a:r>
            <a:r>
              <a:rPr lang="zh-CN" altLang="zh-CN" sz="2400" dirty="0"/>
              <a:t>。</a:t>
            </a:r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9279"/>
            <a:ext cx="12192000" cy="1478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圆角矩形 4"/>
          <p:cNvSpPr/>
          <p:nvPr/>
        </p:nvSpPr>
        <p:spPr>
          <a:xfrm>
            <a:off x="1037004" y="3657600"/>
            <a:ext cx="5969103" cy="46700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14811" y="1886582"/>
            <a:ext cx="9720071" cy="4023360"/>
          </a:xfrm>
        </p:spPr>
        <p:txBody>
          <a:bodyPr/>
          <a:lstStyle/>
          <a:p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）探讨作品主题</a:t>
            </a:r>
            <a:endParaRPr lang="zh-CN" altLang="zh-CN" sz="2400" dirty="0"/>
          </a:p>
          <a:p>
            <a:r>
              <a:rPr lang="en-US" altLang="zh-CN" sz="2000" dirty="0" smtClean="0"/>
              <a:t>【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背景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r>
              <a:rPr lang="zh-CN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典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9-2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Personality Potion</a:t>
            </a:r>
            <a:r>
              <a:rPr lang="zh-CN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中，男孩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Danny</a:t>
            </a:r>
            <a:r>
              <a:rPr lang="zh-CN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经常受到大个子同学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Wicks</a:t>
            </a:r>
            <a:r>
              <a:rPr lang="zh-CN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的欺负，后来他从叔叔那里得来一瓶性格魔水，终于有勇气面对</a:t>
            </a:r>
            <a:r>
              <a:rPr lang="en-US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Wicks</a:t>
            </a:r>
            <a:r>
              <a:rPr lang="zh-CN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，并且争取到自己想要的戏剧角色，但他最终</a:t>
            </a:r>
            <a:r>
              <a:rPr lang="zh-CN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得知</a:t>
            </a:r>
            <a:r>
              <a:rPr lang="zh-CN" alt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zh-CN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性格</a:t>
            </a:r>
            <a:r>
              <a:rPr lang="zh-CN" altLang="zh-CN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魔水其实只是普通的制作蛋糕的配料。</a:t>
            </a:r>
            <a:endParaRPr lang="zh-CN" alt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标题 1"/>
          <p:cNvSpPr>
            <a:spLocks noGrp="1"/>
          </p:cNvSpPr>
          <p:nvPr>
            <p:ph type="title"/>
          </p:nvPr>
        </p:nvSpPr>
        <p:spPr>
          <a:xfrm>
            <a:off x="1024128" y="971582"/>
            <a:ext cx="9720072" cy="1499616"/>
          </a:xfrm>
        </p:spPr>
        <p:txBody>
          <a:bodyPr>
            <a:normAutofit/>
          </a:bodyPr>
          <a:lstStyle/>
          <a:p>
            <a:r>
              <a:rPr lang="en-US" altLang="zh-CN" sz="4800" dirty="0"/>
              <a:t>2.</a:t>
            </a:r>
            <a:r>
              <a:rPr lang="zh-CN" altLang="zh-CN" sz="4800" dirty="0"/>
              <a:t>评价作品，培养思维的批判性</a:t>
            </a:r>
            <a:br>
              <a:rPr lang="zh-CN" altLang="zh-CN" sz="4800" dirty="0"/>
            </a:br>
            <a:endParaRPr lang="zh-CN" altLang="en-US" sz="4800" dirty="0"/>
          </a:p>
        </p:txBody>
      </p:sp>
      <p:sp>
        <p:nvSpPr>
          <p:cNvPr id="5" name="文本框 4"/>
          <p:cNvSpPr txBox="1"/>
          <p:nvPr/>
        </p:nvSpPr>
        <p:spPr>
          <a:xfrm>
            <a:off x="1024128" y="3375042"/>
            <a:ext cx="141577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b="1" dirty="0" smtClean="0">
                <a:solidFill>
                  <a:srgbClr val="FF0000"/>
                </a:solidFill>
              </a:rPr>
              <a:t>多维主题</a:t>
            </a:r>
            <a:endParaRPr lang="zh-CN" altLang="en-US" sz="2400" b="1" dirty="0">
              <a:solidFill>
                <a:srgbClr val="FF0000"/>
              </a:solidFill>
            </a:endParaRPr>
          </a:p>
        </p:txBody>
      </p:sp>
      <p:sp>
        <p:nvSpPr>
          <p:cNvPr id="7" name="矩形 6"/>
          <p:cNvSpPr/>
          <p:nvPr/>
        </p:nvSpPr>
        <p:spPr>
          <a:xfrm>
            <a:off x="2659128" y="3436597"/>
            <a:ext cx="379783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zh-CN" altLang="zh-CN" sz="2000" dirty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核心</a:t>
            </a:r>
            <a:r>
              <a:rPr lang="zh-CN" altLang="zh-CN" sz="2000" dirty="0" smtClean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主题</a:t>
            </a:r>
            <a:r>
              <a:rPr lang="zh-CN" altLang="en-US" sz="2000" dirty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：</a:t>
            </a:r>
            <a:r>
              <a:rPr lang="zh-CN" altLang="zh-CN" sz="2000" dirty="0" smtClean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接纳</a:t>
            </a:r>
            <a:r>
              <a:rPr lang="zh-CN" altLang="zh-CN" sz="2000" dirty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自己，相信自己</a:t>
            </a:r>
            <a:endParaRPr lang="zh-CN" altLang="en-US" sz="2000" dirty="0">
              <a:solidFill>
                <a:srgbClr val="3333FF"/>
              </a:solidFill>
              <a:latin typeface="+mn-ea"/>
            </a:endParaRPr>
          </a:p>
        </p:txBody>
      </p:sp>
      <p:sp>
        <p:nvSpPr>
          <p:cNvPr id="8" name="矩形 7"/>
          <p:cNvSpPr/>
          <p:nvPr/>
        </p:nvSpPr>
        <p:spPr>
          <a:xfrm>
            <a:off x="6656588" y="3406727"/>
            <a:ext cx="6096000" cy="70788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zh-CN" altLang="zh-CN" sz="2000" dirty="0" smtClean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小</a:t>
            </a:r>
            <a:r>
              <a:rPr lang="zh-CN" altLang="zh-CN" sz="2000" dirty="0" smtClean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主题</a:t>
            </a:r>
            <a:r>
              <a:rPr lang="zh-CN" altLang="en-US" sz="2000" dirty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：</a:t>
            </a:r>
            <a:r>
              <a:rPr lang="zh-CN" altLang="zh-CN" sz="2000" dirty="0" smtClean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如何</a:t>
            </a:r>
            <a:r>
              <a:rPr lang="zh-CN" altLang="zh-CN" sz="2000" dirty="0" smtClean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面对</a:t>
            </a:r>
            <a:r>
              <a:rPr lang="zh-CN" altLang="zh-CN" sz="2000" dirty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校园</a:t>
            </a:r>
            <a:r>
              <a:rPr lang="zh-CN" altLang="zh-CN" sz="2000" dirty="0" smtClean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欺凌？</a:t>
            </a:r>
            <a:endParaRPr lang="en-US" altLang="zh-CN" sz="2000" dirty="0" smtClean="0">
              <a:solidFill>
                <a:srgbClr val="3333FF"/>
              </a:solidFill>
              <a:latin typeface="+mn-ea"/>
              <a:cs typeface="Times New Roman" panose="02020603050405020304" pitchFamily="18" charset="0"/>
            </a:endParaRPr>
          </a:p>
          <a:p>
            <a:r>
              <a:rPr lang="en-US" altLang="zh-CN" sz="2000" dirty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 </a:t>
            </a:r>
            <a:r>
              <a:rPr lang="en-US" altLang="zh-CN" sz="2000" dirty="0" smtClean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                </a:t>
            </a:r>
            <a:r>
              <a:rPr lang="zh-CN" altLang="zh-CN" sz="2000" dirty="0" smtClean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如何</a:t>
            </a:r>
            <a:r>
              <a:rPr lang="zh-CN" altLang="zh-CN" sz="2000" dirty="0">
                <a:solidFill>
                  <a:srgbClr val="3333FF"/>
                </a:solidFill>
                <a:latin typeface="+mn-ea"/>
                <a:cs typeface="Times New Roman" panose="02020603050405020304" pitchFamily="18" charset="0"/>
              </a:rPr>
              <a:t>克服内心的恐惧和尴尬？</a:t>
            </a:r>
            <a:endParaRPr lang="zh-CN" altLang="en-US" sz="2000" dirty="0">
              <a:solidFill>
                <a:srgbClr val="3333FF"/>
              </a:solidFill>
              <a:latin typeface="+mn-ea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824659" y="3885873"/>
            <a:ext cx="11464234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000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(1)What do you think makes us different from others</a:t>
            </a:r>
            <a:r>
              <a:rPr lang="en-US" altLang="zh-CN" sz="2000" kern="100" dirty="0" smtClean="0">
                <a:solidFill>
                  <a:srgbClr val="FF0000"/>
                </a:solidFill>
                <a:latin typeface="+mn-ea"/>
              </a:rPr>
              <a:t>?</a:t>
            </a:r>
            <a:r>
              <a:rPr lang="en-US" altLang="zh-CN" sz="2000" kern="100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zh-CN" altLang="en-US" sz="2000" kern="100" dirty="0" smtClean="0">
                <a:solidFill>
                  <a:srgbClr val="FF0000"/>
                </a:solidFill>
                <a:latin typeface="+mn-ea"/>
              </a:rPr>
              <a:t>接纳自我</a:t>
            </a:r>
            <a:r>
              <a:rPr lang="en-US" altLang="zh-CN" sz="2000" kern="100" dirty="0" smtClean="0">
                <a:solidFill>
                  <a:srgbClr val="FF0000"/>
                </a:solidFill>
                <a:latin typeface="+mn-ea"/>
              </a:rPr>
              <a:t>)</a:t>
            </a:r>
            <a:endParaRPr lang="zh-CN" altLang="zh-CN" sz="2000" kern="100" dirty="0">
              <a:solidFill>
                <a:srgbClr val="FF0000"/>
              </a:solidFill>
              <a:latin typeface="+mn-ea"/>
            </a:endParaRPr>
          </a:p>
          <a:p>
            <a:pPr indent="266700" algn="just">
              <a:lnSpc>
                <a:spcPct val="150000"/>
              </a:lnSpc>
            </a:pPr>
            <a:r>
              <a:rPr lang="en-US" altLang="zh-CN" sz="2000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(2)Do you need the personality potion to change yourself? Why or why not</a:t>
            </a:r>
            <a:r>
              <a:rPr lang="en-US" altLang="zh-CN" sz="2000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? </a:t>
            </a:r>
            <a:r>
              <a:rPr lang="en-US" altLang="zh-CN" sz="2000" kern="100" dirty="0" smtClean="0">
                <a:solidFill>
                  <a:srgbClr val="FF0000"/>
                </a:solidFill>
                <a:latin typeface="+mn-ea"/>
              </a:rPr>
              <a:t>(</a:t>
            </a:r>
            <a:r>
              <a:rPr lang="zh-CN" altLang="en-US" sz="2000" kern="100" dirty="0">
                <a:solidFill>
                  <a:srgbClr val="FF0000"/>
                </a:solidFill>
                <a:latin typeface="+mn-ea"/>
              </a:rPr>
              <a:t>接纳自我</a:t>
            </a:r>
            <a:r>
              <a:rPr lang="en-US" altLang="zh-CN" sz="2000" kern="100" dirty="0">
                <a:solidFill>
                  <a:srgbClr val="FF0000"/>
                </a:solidFill>
                <a:latin typeface="+mn-ea"/>
              </a:rPr>
              <a:t>)</a:t>
            </a:r>
            <a:endParaRPr lang="zh-CN" altLang="zh-CN" sz="2000" kern="100" dirty="0">
              <a:solidFill>
                <a:srgbClr val="FF0000"/>
              </a:solidFill>
              <a:latin typeface="+mn-ea"/>
            </a:endParaRPr>
          </a:p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000" i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2000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3)What did Danny fear when Wicks came up to him? How do you overcome fear and </a:t>
            </a:r>
            <a:endParaRPr lang="en-US" altLang="zh-CN" sz="2000" i="1" kern="100" dirty="0" smtClean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000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2000" i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en-US" altLang="zh-CN" sz="2000" i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embarrassment </a:t>
            </a:r>
            <a:r>
              <a:rPr lang="en-US" altLang="zh-CN" sz="2000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in your life</a:t>
            </a:r>
            <a:r>
              <a:rPr lang="en-US" altLang="zh-CN" sz="2000" i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?</a:t>
            </a:r>
            <a:r>
              <a:rPr lang="zh-CN" altLang="en-US" sz="2000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zh-CN" altLang="en-US" sz="2000" kern="100" dirty="0" smtClean="0">
                <a:solidFill>
                  <a:srgbClr val="FF0000"/>
                </a:solidFill>
                <a:latin typeface="+mn-ea"/>
              </a:rPr>
              <a:t>克服恐惧）</a:t>
            </a:r>
            <a:endParaRPr lang="zh-CN" altLang="zh-CN" sz="2000" kern="100" dirty="0">
              <a:solidFill>
                <a:srgbClr val="FF0000"/>
              </a:solidFill>
              <a:latin typeface="+mn-ea"/>
            </a:endParaRPr>
          </a:p>
          <a:p>
            <a:pPr indent="266700" algn="just">
              <a:lnSpc>
                <a:spcPct val="150000"/>
              </a:lnSpc>
            </a:pPr>
            <a:r>
              <a:rPr lang="en-US" altLang="zh-CN" sz="2000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(4)Have you ever been bullied by others? How did you ask for help at that time</a:t>
            </a:r>
            <a:r>
              <a:rPr lang="en-US" altLang="zh-CN" sz="2000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? </a:t>
            </a:r>
            <a:r>
              <a:rPr lang="en-US" altLang="zh-CN" sz="2000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zh-CN" altLang="en-US" sz="2000" kern="100" dirty="0" smtClean="0">
                <a:solidFill>
                  <a:srgbClr val="FF0000"/>
                </a:solidFill>
                <a:latin typeface="+mn-ea"/>
              </a:rPr>
              <a:t>面对欺凌</a:t>
            </a:r>
            <a:r>
              <a:rPr lang="en-US" altLang="zh-CN" sz="2000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)</a:t>
            </a:r>
            <a:endParaRPr lang="zh-CN" altLang="zh-CN" sz="2000" kern="100" dirty="0">
              <a:solidFill>
                <a:srgbClr val="FF00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en-US" altLang="zh-CN" sz="2000" i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(</a:t>
            </a:r>
            <a:r>
              <a:rPr lang="en-US" altLang="zh-CN" sz="2000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5)What can we learn from </a:t>
            </a:r>
            <a:r>
              <a:rPr lang="en-US" altLang="zh-CN" sz="2000" i="1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Danny‘s </a:t>
            </a:r>
            <a:r>
              <a:rPr lang="en-US" altLang="zh-CN" sz="2000" i="1" kern="100" dirty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story? </a:t>
            </a:r>
            <a:r>
              <a:rPr lang="zh-CN" altLang="en-US" sz="2000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（</a:t>
            </a:r>
            <a:r>
              <a:rPr lang="zh-CN" altLang="en-US" sz="2000" kern="100" dirty="0" smtClean="0">
                <a:solidFill>
                  <a:srgbClr val="FF0000"/>
                </a:solidFill>
                <a:latin typeface="+mn-ea"/>
              </a:rPr>
              <a:t>对主题的深入思考</a:t>
            </a:r>
            <a:r>
              <a:rPr lang="zh-CN" altLang="en-US" sz="2000" kern="100" dirty="0" smtClean="0">
                <a:solidFill>
                  <a:srgbClr val="FF00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）</a:t>
            </a:r>
            <a:endParaRPr lang="zh-CN" altLang="zh-CN" sz="2000" kern="100" dirty="0">
              <a:solidFill>
                <a:srgbClr val="FF0000"/>
              </a:solidFill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/>
      <p:bldP spid="8" grpId="0"/>
      <p:bldP spid="9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7" y="1023097"/>
            <a:ext cx="9720072" cy="1499616"/>
          </a:xfrm>
        </p:spPr>
        <p:txBody>
          <a:bodyPr/>
          <a:lstStyle/>
          <a:p>
            <a:r>
              <a:rPr lang="en-US" altLang="zh-CN" dirty="0"/>
              <a:t>3. </a:t>
            </a:r>
            <a:r>
              <a:rPr lang="zh-CN" altLang="zh-CN" sz="4400" dirty="0"/>
              <a:t>依托写作，激发思维的创造性</a:t>
            </a:r>
            <a:br>
              <a:rPr lang="zh-CN" altLang="zh-CN" sz="4400" dirty="0"/>
            </a:b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zh-CN" dirty="0" smtClean="0">
                <a:latin typeface="+mn-ea"/>
              </a:rPr>
              <a:t>阅读</a:t>
            </a:r>
            <a:r>
              <a:rPr lang="zh-CN" altLang="zh-CN" dirty="0">
                <a:latin typeface="+mn-ea"/>
              </a:rPr>
              <a:t>是理解吸收，写作是理解表达。教师应该抓住阅读与写作之间的内在联系，以读带写，以写促读，引导学生把学到的语言知识，悟到的谋篇布局，激发的情感思维自觉地应用到写作中去（姚旭辉等，</a:t>
            </a:r>
            <a:r>
              <a:rPr lang="en-US" altLang="zh-CN" dirty="0">
                <a:latin typeface="+mn-ea"/>
              </a:rPr>
              <a:t>2013</a:t>
            </a:r>
            <a:r>
              <a:rPr lang="zh-CN" altLang="zh-CN" dirty="0">
                <a:latin typeface="+mn-ea"/>
              </a:rPr>
              <a:t>）</a:t>
            </a:r>
            <a:r>
              <a:rPr lang="zh-CN" altLang="zh-CN" dirty="0" smtClean="0">
                <a:latin typeface="+mn-ea"/>
              </a:rPr>
              <a:t>。</a:t>
            </a:r>
            <a:r>
              <a:rPr lang="zh-CN" altLang="zh-CN" dirty="0">
                <a:latin typeface="+mn-ea"/>
              </a:rPr>
              <a:t>把文学阅读与多种形式的写作结合起来，不仅能让学生对于读到的内容有更强的参与感和介入感，而且能够激发学生思维的创造性。</a:t>
            </a:r>
            <a:endParaRPr lang="zh-CN" altLang="zh-CN" dirty="0">
              <a:latin typeface="+mn-ea"/>
            </a:endParaRPr>
          </a:p>
          <a:p>
            <a:endParaRPr lang="zh-CN" altLang="en-US" dirty="0"/>
          </a:p>
        </p:txBody>
      </p:sp>
      <p:sp>
        <p:nvSpPr>
          <p:cNvPr id="4" name="圆角矩形 3"/>
          <p:cNvSpPr/>
          <p:nvPr/>
        </p:nvSpPr>
        <p:spPr>
          <a:xfrm>
            <a:off x="4737246" y="2458318"/>
            <a:ext cx="1315825" cy="36764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8137268" y="3915176"/>
            <a:ext cx="2024163" cy="47510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2779658" y="4388858"/>
            <a:ext cx="2887046" cy="49097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2522079" y="2458317"/>
            <a:ext cx="1174158" cy="36764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4" grpId="0" animBg="1"/>
      <p:bldP spid="5" grpId="0" animBg="1"/>
      <p:bldP spid="6" grpId="0" animBg="1"/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7" y="958703"/>
            <a:ext cx="9720072" cy="1499616"/>
          </a:xfrm>
        </p:spPr>
        <p:txBody>
          <a:bodyPr/>
          <a:lstStyle/>
          <a:p>
            <a:r>
              <a:rPr lang="en-US" altLang="zh-CN" sz="4800" dirty="0"/>
              <a:t>3. </a:t>
            </a:r>
            <a:r>
              <a:rPr lang="zh-CN" altLang="zh-CN" sz="4400" dirty="0"/>
              <a:t>依托写作，激发思维的创造性</a:t>
            </a:r>
            <a:br>
              <a:rPr lang="zh-CN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</a:t>
            </a:r>
            <a:r>
              <a:rPr lang="zh-CN" altLang="zh-CN" sz="2400" dirty="0">
                <a:latin typeface="+mn-ea"/>
              </a:rPr>
              <a:t>续写故事，拓展思维</a:t>
            </a:r>
            <a:endParaRPr lang="zh-CN" altLang="zh-CN" sz="2400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dirty="0" smtClean="0">
                <a:latin typeface="+mn-ea"/>
              </a:rPr>
              <a:t>       </a:t>
            </a:r>
            <a:r>
              <a:rPr lang="zh-CN" altLang="zh-CN" dirty="0" smtClean="0">
                <a:latin typeface="+mn-ea"/>
              </a:rPr>
              <a:t>王</a:t>
            </a:r>
            <a:r>
              <a:rPr lang="zh-CN" altLang="zh-CN" dirty="0">
                <a:latin typeface="+mn-ea"/>
              </a:rPr>
              <a:t>初明（</a:t>
            </a:r>
            <a:r>
              <a:rPr lang="en-US" altLang="zh-CN" dirty="0">
                <a:latin typeface="+mn-ea"/>
              </a:rPr>
              <a:t>2017</a:t>
            </a:r>
            <a:r>
              <a:rPr lang="zh-CN" altLang="zh-CN" dirty="0">
                <a:latin typeface="+mn-ea"/>
              </a:rPr>
              <a:t>）指出，读后续写除了操作简单、读物因内容不完整需要补全和拓展之外，还有两个突出的特点：其一，在前文提供的语境相伴下模仿使用语言，能为所学所用的词语镀上语境标识，增强词语的记忆保持效果，提高后续提取使用的几率；其二，阅读理解与产出水平不对称，读的是别人写的，产出的是自己创造的，语言水平前高后低，使“续”成为理解与产出之间的桥梁，由此引发交流互动，进而产生拉平效应，将别人使用的语言变为自己会用的语言。</a:t>
            </a:r>
            <a:endParaRPr lang="zh-CN" altLang="en-US" dirty="0">
              <a:latin typeface="+mn-ea"/>
            </a:endParaRPr>
          </a:p>
        </p:txBody>
      </p:sp>
      <p:sp>
        <p:nvSpPr>
          <p:cNvPr id="4" name="圆角矩形 3"/>
          <p:cNvSpPr/>
          <p:nvPr/>
        </p:nvSpPr>
        <p:spPr>
          <a:xfrm>
            <a:off x="5303916" y="5177307"/>
            <a:ext cx="1187036" cy="48200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7" y="958703"/>
            <a:ext cx="9720072" cy="1499616"/>
          </a:xfrm>
        </p:spPr>
        <p:txBody>
          <a:bodyPr/>
          <a:lstStyle/>
          <a:p>
            <a:r>
              <a:rPr lang="en-US" altLang="zh-CN" sz="4800" dirty="0"/>
              <a:t>3. </a:t>
            </a:r>
            <a:r>
              <a:rPr lang="zh-CN" altLang="zh-CN" sz="4400" dirty="0"/>
              <a:t>依托写作，激发思维的创造性</a:t>
            </a:r>
            <a:br>
              <a:rPr lang="zh-CN" altLang="zh-CN" dirty="0"/>
            </a:br>
            <a:endParaRPr lang="zh-CN" altLang="en-US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47610" y="2136347"/>
            <a:ext cx="11069134" cy="3965405"/>
          </a:xfrm>
        </p:spPr>
        <p:txBody>
          <a:bodyPr>
            <a:normAutofit/>
          </a:bodyPr>
          <a:lstStyle/>
          <a:p>
            <a:r>
              <a:rPr lang="zh-CN" altLang="zh-CN" sz="2400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</a:t>
            </a:r>
            <a:r>
              <a:rPr lang="zh-CN" altLang="zh-CN" sz="2400" dirty="0">
                <a:latin typeface="+mn-ea"/>
              </a:rPr>
              <a:t>续写故事，拓展</a:t>
            </a:r>
            <a:r>
              <a:rPr lang="zh-CN" altLang="zh-CN" sz="2400" dirty="0" smtClean="0">
                <a:latin typeface="+mn-ea"/>
              </a:rPr>
              <a:t>思维</a:t>
            </a:r>
            <a:endParaRPr lang="en-US" altLang="zh-CN" sz="2400" dirty="0" smtClean="0">
              <a:latin typeface="+mn-ea"/>
            </a:endParaRPr>
          </a:p>
          <a:p>
            <a:endParaRPr lang="zh-CN" altLang="zh-CN" sz="2400" dirty="0"/>
          </a:p>
          <a:p>
            <a:endParaRPr lang="zh-CN" altLang="en-US" dirty="0"/>
          </a:p>
        </p:txBody>
      </p:sp>
      <p:sp>
        <p:nvSpPr>
          <p:cNvPr id="4" name="矩形 3"/>
          <p:cNvSpPr/>
          <p:nvPr/>
        </p:nvSpPr>
        <p:spPr>
          <a:xfrm>
            <a:off x="727914" y="2512478"/>
            <a:ext cx="10517015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sz="2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en-US" altLang="zh-CN" sz="2000" b="1" i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next morning, Danny woke up and found the personality potion was where he’d left it the night  before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.____________________________________________________________________</a:t>
            </a:r>
            <a:endParaRPr lang="zh-CN" altLang="zh-C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</a:t>
            </a:r>
            <a:endParaRPr lang="zh-CN" altLang="zh-C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 Suddenly Danny found Wicks, the big guy who bullied him several days ago, walked straight towards him</a:t>
            </a:r>
            <a:r>
              <a:rPr lang="en-US" altLang="zh-CN" sz="2000" b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.____________________________________________________________________</a:t>
            </a:r>
            <a:endParaRPr lang="zh-CN" altLang="zh-CN" sz="2000" b="1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en-US" altLang="zh-CN" sz="2000" b="1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_______________________________________________________________________________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1125486" y="5501587"/>
            <a:ext cx="9306401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背景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典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9-2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Personality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Potion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先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读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到第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章，即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Danny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从叔叔那里拿到性格魔水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zh-CN" alt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再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根据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教师设计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的段首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句续写后面的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故事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学生可以自由地决定故事的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发展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。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让学生以读者的身份从个体的视域审视故事，发展故事，有利于提升他们的创新思维。</a:t>
            </a:r>
            <a:endParaRPr lang="zh-CN" altLang="zh-CN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8" y="1023097"/>
            <a:ext cx="9720072" cy="1499616"/>
          </a:xfrm>
        </p:spPr>
        <p:txBody>
          <a:bodyPr/>
          <a:lstStyle/>
          <a:p>
            <a:r>
              <a:rPr lang="en-US" altLang="zh-CN" sz="4800" dirty="0"/>
              <a:t>3. </a:t>
            </a:r>
            <a:r>
              <a:rPr lang="zh-CN" altLang="zh-CN" sz="4800" dirty="0"/>
              <a:t>依托</a:t>
            </a:r>
            <a:r>
              <a:rPr lang="zh-CN" altLang="zh-CN" sz="4400" dirty="0"/>
              <a:t>写作</a:t>
            </a:r>
            <a:r>
              <a:rPr lang="zh-CN" altLang="zh-CN" sz="4800" dirty="0"/>
              <a:t>，激发思维的创造性</a:t>
            </a:r>
            <a:br>
              <a:rPr lang="zh-CN" altLang="zh-CN" sz="4800" dirty="0"/>
            </a:b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8" y="2286000"/>
            <a:ext cx="10244886" cy="4023360"/>
          </a:xfrm>
        </p:spPr>
        <p:txBody>
          <a:bodyPr/>
          <a:lstStyle/>
          <a:p>
            <a:r>
              <a:rPr lang="zh-CN" altLang="zh-CN" sz="2400" dirty="0"/>
              <a:t>（</a:t>
            </a:r>
            <a:r>
              <a:rPr lang="en-US" altLang="zh-CN" sz="2400" dirty="0"/>
              <a:t>2</a:t>
            </a:r>
            <a:r>
              <a:rPr lang="zh-CN" altLang="zh-CN" sz="2400" dirty="0"/>
              <a:t>）仿写创写，丰富想象</a:t>
            </a:r>
            <a:endParaRPr lang="zh-CN" altLang="zh-CN" sz="2400" dirty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zh-CN" dirty="0" smtClean="0"/>
              <a:t>在</a:t>
            </a:r>
            <a:r>
              <a:rPr lang="zh-CN" altLang="zh-CN" dirty="0"/>
              <a:t>文学读本中，丰富地道的表达能为学生提供很好的语言学习素材。学生在感知语言后进行语言的仿写或创写，不仅符合学生的认知规律，而且能够激发学生参与学习和体验语言的兴趣，开发创造性思维。</a:t>
            </a:r>
            <a:endParaRPr lang="zh-CN" altLang="en-US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9279"/>
            <a:ext cx="12192000" cy="1478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5" name="圆角矩形 4"/>
          <p:cNvSpPr/>
          <p:nvPr/>
        </p:nvSpPr>
        <p:spPr>
          <a:xfrm>
            <a:off x="9776802" y="3451923"/>
            <a:ext cx="1492211" cy="372715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1171737" y="3876540"/>
            <a:ext cx="3078291" cy="42113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4491150" y="3876540"/>
            <a:ext cx="1961165" cy="421140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 animBg="1"/>
      <p:bldP spid="6" grpId="0" animBg="1"/>
      <p:bldP spid="7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-518160" y="5120005"/>
            <a:ext cx="8799195" cy="1463040"/>
          </a:xfrm>
        </p:spPr>
        <p:txBody>
          <a:bodyPr>
            <a:normAutofit/>
          </a:bodyPr>
          <a:lstStyle/>
          <a:p>
            <a:r>
              <a:rPr lang="zh-CN" altLang="zh-CN" sz="3600" b="1" dirty="0"/>
              <a:t>文学阅读教学中培养思维品质的</a:t>
            </a:r>
            <a:r>
              <a:rPr lang="zh-CN" altLang="zh-CN" sz="3600" b="1" dirty="0" smtClean="0"/>
              <a:t>策略</a:t>
            </a:r>
            <a:br>
              <a:rPr lang="en-US" altLang="zh-CN" sz="3600" b="1" dirty="0" smtClean="0"/>
            </a:br>
            <a:br>
              <a:rPr lang="en-US" altLang="zh-CN" sz="3600" b="1" dirty="0" smtClean="0"/>
            </a:br>
            <a:r>
              <a:rPr lang="en-US" altLang="zh-CN" sz="3100" b="1" dirty="0" smtClean="0"/>
              <a:t>--</a:t>
            </a:r>
            <a:r>
              <a:rPr lang="zh-CN" altLang="en-US" sz="3100" b="1" dirty="0" smtClean="0"/>
              <a:t>以</a:t>
            </a:r>
            <a:r>
              <a:rPr lang="en-US" altLang="zh-CN" sz="3100" b="1" dirty="0" smtClean="0"/>
              <a:t>《</a:t>
            </a:r>
            <a:r>
              <a:rPr lang="zh-CN" altLang="en-US" sz="3100" b="1" dirty="0" smtClean="0"/>
              <a:t>典范英语</a:t>
            </a:r>
            <a:r>
              <a:rPr lang="en-US" altLang="zh-CN" sz="3100" b="1" dirty="0" smtClean="0"/>
              <a:t>9》</a:t>
            </a:r>
            <a:r>
              <a:rPr lang="zh-CN" altLang="en-US" sz="3100" b="1" dirty="0" smtClean="0"/>
              <a:t>为例</a:t>
            </a:r>
            <a:endParaRPr lang="zh-CN" altLang="zh-CN" sz="3100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8610600" y="5167970"/>
            <a:ext cx="3200400" cy="1463040"/>
          </a:xfrm>
        </p:spPr>
        <p:txBody>
          <a:bodyPr/>
          <a:lstStyle/>
          <a:p>
            <a:r>
              <a:rPr lang="zh-CN" altLang="en-US" b="1" dirty="0"/>
              <a:t>周 </a:t>
            </a:r>
            <a:r>
              <a:rPr lang="zh-CN" altLang="en-US" b="1" dirty="0" smtClean="0"/>
              <a:t>萍</a:t>
            </a:r>
            <a:endParaRPr lang="en-US" altLang="zh-CN" b="1" dirty="0" smtClean="0"/>
          </a:p>
          <a:p>
            <a:r>
              <a:rPr lang="zh-CN" altLang="en-US" b="1" dirty="0" smtClean="0"/>
              <a:t>浙江省湖州市第二中学</a:t>
            </a:r>
            <a:endParaRPr lang="en-US" altLang="zh-CN" b="1" dirty="0"/>
          </a:p>
          <a:p>
            <a:endParaRPr lang="zh-CN" altLang="en-US" dirty="0"/>
          </a:p>
        </p:txBody>
      </p:sp>
      <p:sp>
        <p:nvSpPr>
          <p:cNvPr id="4" name="AutoShape 2" descr="https://p0.ssl.qhimgs4.com/t01f427c276bc0cec8c.webp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endParaRPr lang="zh-CN" altLang="en-US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22783" y="0"/>
            <a:ext cx="3769217" cy="45769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8" y="1023097"/>
            <a:ext cx="9720072" cy="1499616"/>
          </a:xfrm>
        </p:spPr>
        <p:txBody>
          <a:bodyPr/>
          <a:lstStyle/>
          <a:p>
            <a:r>
              <a:rPr lang="en-US" altLang="zh-CN" sz="4800" dirty="0"/>
              <a:t>3. </a:t>
            </a:r>
            <a:r>
              <a:rPr lang="zh-CN" altLang="zh-CN" sz="4800" dirty="0"/>
              <a:t>依托写作，激发思维的创造性</a:t>
            </a:r>
            <a:br>
              <a:rPr lang="zh-CN" altLang="zh-CN" sz="4800" dirty="0"/>
            </a:b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）仿写创写，丰富想象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典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9-9Climbing 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 the Dark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开头是女孩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Tess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第一天当女佣，遇到了那家的女主人和小姐回来，有以下这段文字：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There on the step was a lady in a cloak of the most beautiful material. Behind her stood a girl of about my age, and bouncing around at their feet was a little dog all done up in ribbons and bows. 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圆角矩形 4"/>
          <p:cNvSpPr/>
          <p:nvPr/>
        </p:nvSpPr>
        <p:spPr>
          <a:xfrm>
            <a:off x="8087932" y="3412901"/>
            <a:ext cx="759854" cy="372715"/>
          </a:xfrm>
          <a:prstGeom prst="roundRect">
            <a:avLst>
              <a:gd name="adj" fmla="val 40047"/>
            </a:avLst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6" name="圆角矩形 5"/>
          <p:cNvSpPr/>
          <p:nvPr/>
        </p:nvSpPr>
        <p:spPr>
          <a:xfrm>
            <a:off x="5818288" y="3929601"/>
            <a:ext cx="709412" cy="368078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3827312" y="4448937"/>
            <a:ext cx="1259843" cy="35332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8" name="文本框 7"/>
          <p:cNvSpPr txBox="1"/>
          <p:nvPr/>
        </p:nvSpPr>
        <p:spPr>
          <a:xfrm>
            <a:off x="3865949" y="5017668"/>
            <a:ext cx="968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对象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9" name="文本框 8"/>
          <p:cNvSpPr txBox="1"/>
          <p:nvPr/>
        </p:nvSpPr>
        <p:spPr>
          <a:xfrm>
            <a:off x="5562599" y="5013032"/>
            <a:ext cx="96853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800" b="1" dirty="0" smtClean="0">
                <a:solidFill>
                  <a:srgbClr val="FF0000"/>
                </a:solidFill>
                <a:latin typeface="+mn-ea"/>
              </a:rPr>
              <a:t>3</a:t>
            </a:r>
            <a:r>
              <a:rPr lang="zh-CN" altLang="en-US" sz="2400" b="1" dirty="0" smtClean="0">
                <a:solidFill>
                  <a:srgbClr val="FF0000"/>
                </a:solidFill>
                <a:latin typeface="+mn-ea"/>
              </a:rPr>
              <a:t>倒装</a:t>
            </a:r>
            <a:endParaRPr lang="zh-CN" altLang="en-US" sz="2400" b="1" dirty="0">
              <a:solidFill>
                <a:srgbClr val="FF0000"/>
              </a:solidFill>
              <a:latin typeface="+mn-ea"/>
            </a:endParaRPr>
          </a:p>
        </p:txBody>
      </p:sp>
      <p:sp>
        <p:nvSpPr>
          <p:cNvPr id="10" name="等腰三角形 9"/>
          <p:cNvSpPr/>
          <p:nvPr/>
        </p:nvSpPr>
        <p:spPr>
          <a:xfrm>
            <a:off x="7662930" y="3707956"/>
            <a:ext cx="257577" cy="15531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1" name="等腰三角形 10"/>
          <p:cNvSpPr/>
          <p:nvPr/>
        </p:nvSpPr>
        <p:spPr>
          <a:xfrm>
            <a:off x="5433810" y="4220019"/>
            <a:ext cx="257577" cy="15531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12" name="等腰三角形 11"/>
          <p:cNvSpPr/>
          <p:nvPr/>
        </p:nvSpPr>
        <p:spPr>
          <a:xfrm>
            <a:off x="3462271" y="4737880"/>
            <a:ext cx="257577" cy="155319"/>
          </a:xfrm>
          <a:prstGeom prst="triangl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ln>
                <a:solidFill>
                  <a:srgbClr val="FF0000"/>
                </a:solidFill>
              </a:ln>
              <a:solidFill>
                <a:srgbClr val="FF0000"/>
              </a:solidFill>
            </a:endParaRPr>
          </a:p>
        </p:txBody>
      </p:sp>
      <p:sp>
        <p:nvSpPr>
          <p:cNvPr id="4" name="文本框 3"/>
          <p:cNvSpPr txBox="1"/>
          <p:nvPr/>
        </p:nvSpPr>
        <p:spPr>
          <a:xfrm>
            <a:off x="6386032" y="5063431"/>
            <a:ext cx="5109091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zh-CN" sz="2400" dirty="0">
                <a:solidFill>
                  <a:srgbClr val="0000CC"/>
                </a:solidFill>
              </a:rPr>
              <a:t>连接上一句的叙述主体</a:t>
            </a:r>
            <a:r>
              <a:rPr lang="zh-CN" altLang="zh-CN" sz="2400" dirty="0" smtClean="0">
                <a:solidFill>
                  <a:srgbClr val="0000CC"/>
                </a:solidFill>
              </a:rPr>
              <a:t>，</a:t>
            </a:r>
            <a:r>
              <a:rPr lang="zh-CN" altLang="zh-CN" sz="2400" dirty="0">
                <a:solidFill>
                  <a:srgbClr val="0000CC"/>
                </a:solidFill>
              </a:rPr>
              <a:t>句句相</a:t>
            </a:r>
            <a:r>
              <a:rPr lang="zh-CN" altLang="zh-CN" sz="2400" dirty="0" smtClean="0">
                <a:solidFill>
                  <a:srgbClr val="0000CC"/>
                </a:solidFill>
              </a:rPr>
              <a:t>扣</a:t>
            </a:r>
            <a:r>
              <a:rPr lang="zh-CN" altLang="en-US" sz="2400" dirty="0" smtClean="0">
                <a:solidFill>
                  <a:srgbClr val="0000CC"/>
                </a:solidFill>
              </a:rPr>
              <a:t>。</a:t>
            </a:r>
            <a:endParaRPr lang="zh-CN" altLang="en-US" sz="2400" dirty="0">
              <a:solidFill>
                <a:srgbClr val="0000CC"/>
              </a:solidFill>
            </a:endParaRPr>
          </a:p>
        </p:txBody>
      </p:sp>
      <p:sp>
        <p:nvSpPr>
          <p:cNvPr id="14" name="圆角矩形 13"/>
          <p:cNvSpPr/>
          <p:nvPr/>
        </p:nvSpPr>
        <p:spPr>
          <a:xfrm>
            <a:off x="4682886" y="3929601"/>
            <a:ext cx="550037" cy="411634"/>
          </a:xfrm>
          <a:prstGeom prst="roundRect">
            <a:avLst/>
          </a:prstGeom>
          <a:noFill/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5" name="圆角矩形 14"/>
          <p:cNvSpPr/>
          <p:nvPr/>
        </p:nvSpPr>
        <p:spPr>
          <a:xfrm>
            <a:off x="2180372" y="4447461"/>
            <a:ext cx="709412" cy="368078"/>
          </a:xfrm>
          <a:prstGeom prst="roundRect">
            <a:avLst/>
          </a:prstGeom>
          <a:noFill/>
          <a:ln w="28575">
            <a:solidFill>
              <a:srgbClr val="0000C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5" grpId="0" animBg="1"/>
      <p:bldP spid="6" grpId="0" animBg="1"/>
      <p:bldP spid="7" grpId="0" animBg="1"/>
      <p:bldP spid="8" grpId="0"/>
      <p:bldP spid="9" grpId="0"/>
      <p:bldP spid="10" grpId="0" animBg="1"/>
      <p:bldP spid="11" grpId="0" animBg="1"/>
      <p:bldP spid="12" grpId="0" animBg="1"/>
      <p:bldP spid="4" grpId="0"/>
      <p:bldP spid="14" grpId="0" animBg="1"/>
      <p:bldP spid="15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8" y="1023097"/>
            <a:ext cx="9720072" cy="1499616"/>
          </a:xfrm>
        </p:spPr>
        <p:txBody>
          <a:bodyPr/>
          <a:lstStyle/>
          <a:p>
            <a:r>
              <a:rPr lang="en-US" altLang="zh-CN" sz="4800" dirty="0"/>
              <a:t>3. </a:t>
            </a:r>
            <a:r>
              <a:rPr lang="zh-CN" altLang="zh-CN" sz="4800" dirty="0"/>
              <a:t>依托写作，激发思维的创造性</a:t>
            </a:r>
            <a:br>
              <a:rPr lang="zh-CN" altLang="zh-CN" sz="4800" dirty="0"/>
            </a:br>
            <a:endParaRPr lang="zh-CN" altLang="en-US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zh-CN" dirty="0"/>
              <a:t>（</a:t>
            </a:r>
            <a:r>
              <a:rPr lang="en-US" altLang="zh-CN" dirty="0"/>
              <a:t>2</a:t>
            </a:r>
            <a:r>
              <a:rPr lang="zh-CN" altLang="zh-CN" dirty="0"/>
              <a:t>）仿写创写，丰富想象</a:t>
            </a:r>
            <a:endParaRPr lang="zh-CN" altLang="zh-CN" dirty="0"/>
          </a:p>
          <a:p>
            <a:pPr>
              <a:lnSpc>
                <a:spcPct val="150000"/>
              </a:lnSpc>
            </a:pPr>
            <a:r>
              <a:rPr lang="en-US" altLang="zh-CN" dirty="0" smtClean="0"/>
              <a:t>       </a:t>
            </a:r>
            <a:endParaRPr lang="zh-CN" altLang="en-US" dirty="0"/>
          </a:p>
        </p:txBody>
      </p:sp>
      <p:sp>
        <p:nvSpPr>
          <p:cNvPr id="5" name="矩形 4"/>
          <p:cNvSpPr/>
          <p:nvPr/>
        </p:nvSpPr>
        <p:spPr>
          <a:xfrm>
            <a:off x="1811628" y="2700703"/>
            <a:ext cx="907102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zh-CN" sz="2000" kern="100" dirty="0">
                <a:latin typeface="+mn-ea"/>
              </a:rPr>
              <a:t>仿</a:t>
            </a:r>
            <a:r>
              <a:rPr lang="zh-CN" altLang="zh-CN" sz="2000" kern="100" dirty="0" smtClean="0">
                <a:latin typeface="+mn-ea"/>
              </a:rPr>
              <a:t>写</a:t>
            </a:r>
            <a:r>
              <a:rPr lang="zh-CN" altLang="en-US" sz="2000" kern="100" dirty="0" smtClean="0">
                <a:latin typeface="+mn-ea"/>
              </a:rPr>
              <a:t>：</a:t>
            </a:r>
            <a:r>
              <a:rPr lang="zh-CN" altLang="en-US" sz="2000" kern="100" dirty="0" smtClean="0">
                <a:latin typeface="+mn-ea"/>
                <a:sym typeface="Wingdings" panose="05000000000000000000" pitchFamily="2" charset="2"/>
              </a:rPr>
              <a:t>（使用倒装）</a:t>
            </a:r>
            <a:r>
              <a:rPr lang="zh-CN" altLang="zh-CN" sz="2000" kern="100" dirty="0" smtClean="0">
                <a:latin typeface="+mn-ea"/>
              </a:rPr>
              <a:t>一</a:t>
            </a:r>
            <a:r>
              <a:rPr lang="zh-CN" altLang="zh-CN" sz="2000" kern="100" dirty="0">
                <a:latin typeface="+mn-ea"/>
              </a:rPr>
              <a:t>只泰迪犬向我跑过来。“停下，卷毛！”一个和我年纪相仿的小男孩跟在它的后面，跑得气喘吁吁，脸涨得通红。</a:t>
            </a:r>
            <a:endParaRPr lang="zh-CN" altLang="zh-CN" sz="2000" kern="100" dirty="0">
              <a:latin typeface="+mn-ea"/>
            </a:endParaRPr>
          </a:p>
          <a:p>
            <a:pPr marL="342900" lvl="0" indent="-342900" algn="just">
              <a:lnSpc>
                <a:spcPct val="150000"/>
              </a:lnSpc>
              <a:spcAft>
                <a:spcPts val="0"/>
              </a:spcAft>
              <a:buFont typeface="+mj-lt"/>
              <a:buAutoNum type="arabicPeriod"/>
            </a:pPr>
            <a:r>
              <a:rPr lang="zh-CN" altLang="zh-CN" sz="2000" kern="100" dirty="0">
                <a:latin typeface="+mn-ea"/>
              </a:rPr>
              <a:t>创写：看图写话：请用倒装句写一段话，描写下图中行走在取经路上的唐僧师徒四人</a:t>
            </a:r>
            <a:r>
              <a:rPr lang="zh-CN" altLang="zh-CN" kern="100" dirty="0">
                <a:latin typeface="Times New Roman" panose="02020603050405020304" pitchFamily="18" charset="0"/>
                <a:ea typeface="宋体" panose="02010600030101010101" pitchFamily="2" charset="-122"/>
              </a:rPr>
              <a:t>。</a:t>
            </a:r>
            <a:endParaRPr lang="zh-CN" altLang="zh-CN" kern="100" dirty="0">
              <a:effectLst/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pic>
        <p:nvPicPr>
          <p:cNvPr id="6" name="图片 5" descr="说明: http://pic163.nipic.com/file/20180506/27105349_172004532786_2.jpg"/>
          <p:cNvPicPr/>
          <p:nvPr/>
        </p:nvPicPr>
        <p:blipFill>
          <a:blip r:embed="rId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730" y="4039531"/>
            <a:ext cx="4723537" cy="2684532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流程图: 联系 6"/>
          <p:cNvSpPr/>
          <p:nvPr/>
        </p:nvSpPr>
        <p:spPr>
          <a:xfrm>
            <a:off x="6281673" y="4039531"/>
            <a:ext cx="734096" cy="678145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8" name="流程图: 联系 7"/>
          <p:cNvSpPr/>
          <p:nvPr/>
        </p:nvSpPr>
        <p:spPr>
          <a:xfrm>
            <a:off x="7184803" y="4615790"/>
            <a:ext cx="781855" cy="664121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流程图: 联系 8"/>
          <p:cNvSpPr/>
          <p:nvPr/>
        </p:nvSpPr>
        <p:spPr>
          <a:xfrm>
            <a:off x="5623238" y="5011187"/>
            <a:ext cx="837126" cy="824248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0" name="流程图: 联系 9"/>
          <p:cNvSpPr/>
          <p:nvPr/>
        </p:nvSpPr>
        <p:spPr>
          <a:xfrm>
            <a:off x="4018209" y="4545750"/>
            <a:ext cx="793662" cy="660113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流程图: 联系 10"/>
          <p:cNvSpPr/>
          <p:nvPr/>
        </p:nvSpPr>
        <p:spPr>
          <a:xfrm>
            <a:off x="5047037" y="2700702"/>
            <a:ext cx="799971" cy="596727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2" name="流程图: 联系 11"/>
          <p:cNvSpPr/>
          <p:nvPr/>
        </p:nvSpPr>
        <p:spPr>
          <a:xfrm>
            <a:off x="3208133" y="3188890"/>
            <a:ext cx="879194" cy="596726"/>
          </a:xfrm>
          <a:prstGeom prst="flowChartConnector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文本框 12"/>
          <p:cNvSpPr txBox="1"/>
          <p:nvPr/>
        </p:nvSpPr>
        <p:spPr>
          <a:xfrm>
            <a:off x="5011353" y="2234359"/>
            <a:ext cx="671982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2000" dirty="0" smtClean="0">
                <a:solidFill>
                  <a:srgbClr val="FF0000"/>
                </a:solidFill>
              </a:rPr>
              <a:t>用倒装句</a:t>
            </a:r>
            <a:r>
              <a:rPr lang="zh-CN" altLang="zh-CN" sz="2000" dirty="0" smtClean="0">
                <a:solidFill>
                  <a:srgbClr val="FF0000"/>
                </a:solidFill>
              </a:rPr>
              <a:t>连接句</a:t>
            </a:r>
            <a:r>
              <a:rPr lang="zh-CN" altLang="en-US" sz="2000" dirty="0" smtClean="0">
                <a:solidFill>
                  <a:srgbClr val="FF0000"/>
                </a:solidFill>
              </a:rPr>
              <a:t>子</a:t>
            </a:r>
            <a:r>
              <a:rPr lang="zh-CN" altLang="zh-CN" sz="2000" dirty="0" smtClean="0">
                <a:solidFill>
                  <a:srgbClr val="FF0000"/>
                </a:solidFill>
              </a:rPr>
              <a:t>的</a:t>
            </a:r>
            <a:r>
              <a:rPr lang="zh-CN" altLang="zh-CN" sz="2000" dirty="0">
                <a:solidFill>
                  <a:srgbClr val="FF0000"/>
                </a:solidFill>
              </a:rPr>
              <a:t>叙述主体</a:t>
            </a:r>
            <a:r>
              <a:rPr lang="zh-CN" altLang="zh-CN" sz="2000" dirty="0" smtClean="0">
                <a:solidFill>
                  <a:srgbClr val="FF0000"/>
                </a:solidFill>
              </a:rPr>
              <a:t>，使行文</a:t>
            </a:r>
            <a:r>
              <a:rPr lang="zh-CN" altLang="en-US" sz="2000" dirty="0" smtClean="0">
                <a:solidFill>
                  <a:srgbClr val="FF0000"/>
                </a:solidFill>
              </a:rPr>
              <a:t>更加</a:t>
            </a:r>
            <a:r>
              <a:rPr lang="zh-CN" altLang="zh-CN" sz="2000" dirty="0" smtClean="0">
                <a:solidFill>
                  <a:srgbClr val="FF0000"/>
                </a:solidFill>
              </a:rPr>
              <a:t>流畅</a:t>
            </a:r>
            <a:r>
              <a:rPr lang="zh-CN" altLang="en-US" sz="2000" dirty="0" smtClean="0">
                <a:solidFill>
                  <a:srgbClr val="FF0000"/>
                </a:solidFill>
              </a:rPr>
              <a:t>。</a:t>
            </a:r>
            <a:endParaRPr lang="zh-CN" altLang="en-US" sz="20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5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BEBA8EAE-BF5A-486C-A8C5-ECC9F3942E4B}">
                <a14:imgProps xmlns:a14="http://schemas.microsoft.com/office/drawing/2010/main">
                  <a14:imgLayer r:embed="rId2">
                    <a14:imgEffect>
                      <a14:artisticCutout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0"/>
            <a:ext cx="12192000" cy="685799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475115" y="934797"/>
            <a:ext cx="9720072" cy="1499616"/>
          </a:xfrm>
        </p:spPr>
        <p:txBody>
          <a:bodyPr/>
          <a:lstStyle/>
          <a:p>
            <a:r>
              <a:rPr lang="zh-CN" altLang="zh-CN" b="1" dirty="0" smtClean="0">
                <a:solidFill>
                  <a:srgbClr val="FF0000"/>
                </a:solidFill>
              </a:rPr>
              <a:t>结</a:t>
            </a:r>
            <a:r>
              <a:rPr lang="en-US" altLang="zh-CN" b="1" dirty="0" smtClean="0">
                <a:solidFill>
                  <a:srgbClr val="FF0000"/>
                </a:solidFill>
              </a:rPr>
              <a:t>   </a:t>
            </a:r>
            <a:r>
              <a:rPr lang="zh-CN" altLang="zh-CN" b="1" dirty="0" smtClean="0">
                <a:solidFill>
                  <a:srgbClr val="FF0000"/>
                </a:solidFill>
              </a:rPr>
              <a:t>语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315201" y="1111348"/>
            <a:ext cx="4614202" cy="4459459"/>
          </a:xfrm>
        </p:spPr>
        <p:txBody>
          <a:bodyPr>
            <a:normAutofit fontScale="92500"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zh-CN" b="1" dirty="0" smtClean="0">
                <a:solidFill>
                  <a:srgbClr val="FF0000"/>
                </a:solidFill>
              </a:rPr>
              <a:t>发展</a:t>
            </a:r>
            <a:r>
              <a:rPr lang="zh-CN" altLang="zh-CN" b="1" dirty="0">
                <a:solidFill>
                  <a:srgbClr val="FF0000"/>
                </a:solidFill>
              </a:rPr>
              <a:t>思维品质是阅读教学的重要任务。文学阅读教学中，教师可以采用绘制思维导图，设计参阅型问题等任务来提高学生思维的逻辑性；其次，借助人物形象的分析和文学主题的深入探讨，增强思维的批判性；最后，还可以组织学生开展续写、仿写或创写，以多种写作形式来促进对阅读内容的理解，开发学生的创造性思维。</a:t>
            </a:r>
            <a:endParaRPr lang="zh-CN" altLang="en-US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766549" y="843566"/>
            <a:ext cx="11146409" cy="5196626"/>
          </a:xfrm>
        </p:spPr>
        <p:txBody>
          <a:bodyPr>
            <a:normAutofit fontScale="92500" lnSpcReduction="20000"/>
          </a:bodyPr>
          <a:lstStyle/>
          <a:p>
            <a:r>
              <a:rPr lang="zh-CN" altLang="zh-CN" b="1" dirty="0"/>
              <a:t>参考文献</a:t>
            </a:r>
            <a:endParaRPr lang="zh-CN" altLang="zh-CN" dirty="0"/>
          </a:p>
          <a:p>
            <a:r>
              <a:rPr lang="en-US" altLang="zh-CN" dirty="0" smtClean="0"/>
              <a:t>Tessa </a:t>
            </a:r>
            <a:r>
              <a:rPr lang="en-US" altLang="zh-CN" dirty="0" err="1"/>
              <a:t>Krailing</a:t>
            </a:r>
            <a:r>
              <a:rPr lang="zh-CN" altLang="zh-CN" dirty="0"/>
              <a:t>等</a:t>
            </a:r>
            <a:r>
              <a:rPr lang="en-US" altLang="zh-CN" dirty="0"/>
              <a:t>.2013.</a:t>
            </a:r>
            <a:r>
              <a:rPr lang="zh-CN" altLang="zh-CN" dirty="0"/>
              <a:t>典范英语</a:t>
            </a:r>
            <a:r>
              <a:rPr lang="en-US" altLang="zh-CN" dirty="0"/>
              <a:t>9[M].</a:t>
            </a:r>
            <a:r>
              <a:rPr lang="zh-CN" altLang="zh-CN" dirty="0"/>
              <a:t>北京：中国青年出版社</a:t>
            </a:r>
            <a:r>
              <a:rPr lang="en-US" altLang="zh-CN" dirty="0"/>
              <a:t>.</a:t>
            </a:r>
            <a:endParaRPr lang="zh-CN" altLang="zh-CN" dirty="0"/>
          </a:p>
          <a:p>
            <a:pPr fontAlgn="base"/>
            <a:r>
              <a:rPr lang="zh-CN" altLang="zh-CN" dirty="0" smtClean="0"/>
              <a:t>黄</a:t>
            </a:r>
            <a:r>
              <a:rPr lang="zh-CN" altLang="zh-CN" dirty="0"/>
              <a:t>远振、兰春寿、黄睿</a:t>
            </a:r>
            <a:r>
              <a:rPr lang="en-US" altLang="zh-CN" dirty="0"/>
              <a:t>.2013.</a:t>
            </a:r>
            <a:r>
              <a:rPr lang="zh-CN" altLang="zh-CN" dirty="0"/>
              <a:t>英语文学体验阅读</a:t>
            </a:r>
            <a:r>
              <a:rPr lang="en-US" altLang="zh-CN" dirty="0"/>
              <a:t>READ</a:t>
            </a:r>
            <a:r>
              <a:rPr lang="zh-CN" altLang="zh-CN" dirty="0"/>
              <a:t>教学模式构建研究</a:t>
            </a:r>
            <a:r>
              <a:rPr lang="en-US" altLang="zh-CN" dirty="0"/>
              <a:t>[J]</a:t>
            </a:r>
            <a:r>
              <a:rPr lang="zh-CN" altLang="zh-CN" dirty="0"/>
              <a:t>外语界，（</a:t>
            </a:r>
            <a:r>
              <a:rPr lang="en-US" altLang="zh-CN" dirty="0"/>
              <a:t>1</a:t>
            </a:r>
            <a:r>
              <a:rPr lang="zh-CN" altLang="zh-CN" dirty="0"/>
              <a:t>）：</a:t>
            </a:r>
            <a:r>
              <a:rPr lang="en-US" altLang="zh-CN" dirty="0"/>
              <a:t>11-19.</a:t>
            </a:r>
            <a:endParaRPr lang="zh-CN" altLang="zh-CN" dirty="0"/>
          </a:p>
          <a:p>
            <a:pPr fontAlgn="base"/>
            <a:r>
              <a:rPr lang="zh-CN" altLang="zh-CN" dirty="0"/>
              <a:t>黄远振、兰春寿、黄睿</a:t>
            </a:r>
            <a:r>
              <a:rPr lang="en-US" altLang="zh-CN" dirty="0"/>
              <a:t>.2014.</a:t>
            </a:r>
            <a:r>
              <a:rPr lang="zh-CN" altLang="zh-CN" dirty="0"/>
              <a:t>为思而教：英语教育价值取向及实施策略</a:t>
            </a:r>
            <a:r>
              <a:rPr lang="en-US" altLang="zh-CN" dirty="0"/>
              <a:t>[J]</a:t>
            </a:r>
            <a:r>
              <a:rPr lang="zh-CN" altLang="zh-CN" dirty="0"/>
              <a:t>课程</a:t>
            </a:r>
            <a:r>
              <a:rPr lang="en-US" altLang="zh-CN" dirty="0"/>
              <a:t>·</a:t>
            </a:r>
            <a:r>
              <a:rPr lang="zh-CN" altLang="zh-CN" dirty="0"/>
              <a:t>教材</a:t>
            </a:r>
            <a:r>
              <a:rPr lang="en-US" altLang="zh-CN" dirty="0"/>
              <a:t>·</a:t>
            </a:r>
            <a:r>
              <a:rPr lang="zh-CN" altLang="zh-CN" dirty="0"/>
              <a:t>教法，（</a:t>
            </a:r>
            <a:r>
              <a:rPr lang="en-US" altLang="zh-CN" dirty="0"/>
              <a:t>4</a:t>
            </a:r>
            <a:r>
              <a:rPr lang="zh-CN" altLang="zh-CN" dirty="0"/>
              <a:t>）：</a:t>
            </a:r>
            <a:r>
              <a:rPr lang="en-US" altLang="zh-CN" dirty="0"/>
              <a:t>63-69.</a:t>
            </a:r>
            <a:endParaRPr lang="zh-CN" altLang="zh-CN" dirty="0"/>
          </a:p>
          <a:p>
            <a:r>
              <a:rPr lang="zh-CN" altLang="zh-CN" dirty="0"/>
              <a:t>教育部</a:t>
            </a:r>
            <a:r>
              <a:rPr lang="en-US" altLang="zh-CN" dirty="0"/>
              <a:t>.2018.</a:t>
            </a:r>
            <a:r>
              <a:rPr lang="zh-CN" altLang="zh-CN" dirty="0"/>
              <a:t>普通高中英语课程标准（</a:t>
            </a:r>
            <a:r>
              <a:rPr lang="en-US" altLang="zh-CN" dirty="0"/>
              <a:t>2017</a:t>
            </a:r>
            <a:r>
              <a:rPr lang="zh-CN" altLang="zh-CN" dirty="0"/>
              <a:t>年版）</a:t>
            </a:r>
            <a:r>
              <a:rPr lang="en-US" altLang="zh-CN" dirty="0"/>
              <a:t>[M].</a:t>
            </a:r>
            <a:r>
              <a:rPr lang="zh-CN" altLang="zh-CN" dirty="0"/>
              <a:t>北京：人民教育出版社</a:t>
            </a:r>
            <a:r>
              <a:rPr lang="en-US" altLang="zh-CN" dirty="0"/>
              <a:t>.</a:t>
            </a:r>
            <a:endParaRPr lang="zh-CN" altLang="zh-CN" dirty="0"/>
          </a:p>
          <a:p>
            <a:r>
              <a:rPr lang="zh-CN" altLang="zh-CN" dirty="0"/>
              <a:t>梁美珍、黄海丽、於晨、陈一军</a:t>
            </a:r>
            <a:r>
              <a:rPr lang="en-US" altLang="zh-CN" dirty="0"/>
              <a:t>.2013.</a:t>
            </a:r>
            <a:r>
              <a:rPr lang="zh-CN" altLang="zh-CN" dirty="0"/>
              <a:t>英语阅读教学中的问题设计：评判性阅读视角</a:t>
            </a:r>
            <a:r>
              <a:rPr lang="en-US" altLang="zh-CN" dirty="0"/>
              <a:t>[M]</a:t>
            </a:r>
            <a:r>
              <a:rPr lang="zh-CN" altLang="zh-CN" dirty="0"/>
              <a:t>杭州：浙江大学出版社</a:t>
            </a:r>
            <a:r>
              <a:rPr lang="en-US" altLang="zh-CN" dirty="0"/>
              <a:t>.</a:t>
            </a:r>
            <a:endParaRPr lang="zh-CN" altLang="zh-CN" dirty="0"/>
          </a:p>
          <a:p>
            <a:r>
              <a:rPr lang="zh-CN" altLang="zh-CN" dirty="0" smtClean="0"/>
              <a:t>王</a:t>
            </a:r>
            <a:r>
              <a:rPr lang="zh-CN" altLang="zh-CN" dirty="0"/>
              <a:t>初明</a:t>
            </a:r>
            <a:r>
              <a:rPr lang="en-US" altLang="zh-CN" dirty="0"/>
              <a:t>.2017.</a:t>
            </a:r>
            <a:r>
              <a:rPr lang="zh-CN" altLang="zh-CN" dirty="0"/>
              <a:t>从</a:t>
            </a:r>
            <a:r>
              <a:rPr lang="en-US" altLang="zh-CN" dirty="0"/>
              <a:t>“</a:t>
            </a:r>
            <a:r>
              <a:rPr lang="zh-CN" altLang="zh-CN" dirty="0"/>
              <a:t>以写促学</a:t>
            </a:r>
            <a:r>
              <a:rPr lang="en-US" altLang="zh-CN" dirty="0"/>
              <a:t>”</a:t>
            </a:r>
            <a:r>
              <a:rPr lang="zh-CN" altLang="zh-CN" dirty="0"/>
              <a:t>到</a:t>
            </a:r>
            <a:r>
              <a:rPr lang="en-US" altLang="zh-CN" dirty="0"/>
              <a:t>“</a:t>
            </a:r>
            <a:r>
              <a:rPr lang="zh-CN" altLang="zh-CN" dirty="0"/>
              <a:t>以续促学</a:t>
            </a:r>
            <a:r>
              <a:rPr lang="en-US" altLang="zh-CN" dirty="0"/>
              <a:t>”[J]</a:t>
            </a:r>
            <a:r>
              <a:rPr lang="zh-CN" altLang="zh-CN" dirty="0"/>
              <a:t>外语教学与研究，（</a:t>
            </a:r>
            <a:r>
              <a:rPr lang="en-US" altLang="zh-CN" dirty="0"/>
              <a:t>4</a:t>
            </a:r>
            <a:r>
              <a:rPr lang="zh-CN" altLang="zh-CN" dirty="0"/>
              <a:t>）：</a:t>
            </a:r>
            <a:r>
              <a:rPr lang="en-US" altLang="zh-CN" dirty="0"/>
              <a:t>547-555.</a:t>
            </a:r>
            <a:endParaRPr lang="zh-CN" altLang="zh-CN" dirty="0"/>
          </a:p>
          <a:p>
            <a:r>
              <a:rPr lang="zh-CN" altLang="zh-CN" dirty="0"/>
              <a:t>吴艺迪</a:t>
            </a:r>
            <a:r>
              <a:rPr lang="en-US" altLang="zh-CN" dirty="0"/>
              <a:t>.2016.USE</a:t>
            </a:r>
            <a:r>
              <a:rPr lang="zh-CN" altLang="zh-CN" dirty="0"/>
              <a:t>模式在初中英语文学阅读教学中的应用</a:t>
            </a:r>
            <a:r>
              <a:rPr lang="en-US" altLang="zh-CN" dirty="0"/>
              <a:t>[J]</a:t>
            </a:r>
            <a:r>
              <a:rPr lang="zh-CN" altLang="zh-CN" dirty="0"/>
              <a:t>中小学外语教学（中学篇），（</a:t>
            </a:r>
            <a:r>
              <a:rPr lang="en-US" altLang="zh-CN" dirty="0"/>
              <a:t>10</a:t>
            </a:r>
            <a:r>
              <a:rPr lang="zh-CN" altLang="zh-CN" dirty="0"/>
              <a:t>）：</a:t>
            </a:r>
            <a:r>
              <a:rPr lang="en-US" altLang="zh-CN" dirty="0"/>
              <a:t>47-51.</a:t>
            </a:r>
            <a:endParaRPr lang="zh-CN" altLang="zh-CN" dirty="0"/>
          </a:p>
          <a:p>
            <a:r>
              <a:rPr lang="zh-CN" altLang="zh-CN" dirty="0" smtClean="0"/>
              <a:t>姚旭辉</a:t>
            </a:r>
            <a:r>
              <a:rPr lang="zh-CN" altLang="zh-CN" dirty="0"/>
              <a:t>、周萍、陈缨、沈琴芳、万顷</a:t>
            </a:r>
            <a:r>
              <a:rPr lang="en-US" altLang="zh-CN" dirty="0"/>
              <a:t>.2013.</a:t>
            </a:r>
            <a:r>
              <a:rPr lang="zh-CN" altLang="zh-CN" dirty="0"/>
              <a:t>英语阅读教学中的读写整合：铺垫与输出</a:t>
            </a:r>
            <a:r>
              <a:rPr lang="en-US" altLang="zh-CN" dirty="0"/>
              <a:t>[M]</a:t>
            </a:r>
            <a:r>
              <a:rPr lang="zh-CN" altLang="zh-CN" dirty="0"/>
              <a:t>杭州：浙江大学出版社</a:t>
            </a:r>
            <a:r>
              <a:rPr lang="en-US" altLang="zh-CN" dirty="0"/>
              <a:t>.</a:t>
            </a:r>
            <a:endParaRPr lang="zh-CN" altLang="zh-CN" dirty="0"/>
          </a:p>
          <a:p>
            <a:r>
              <a:rPr lang="zh-CN" altLang="zh-CN" dirty="0"/>
              <a:t>杨昌周、范蔚</a:t>
            </a:r>
            <a:r>
              <a:rPr lang="en-US" altLang="zh-CN" dirty="0"/>
              <a:t>.2017.</a:t>
            </a:r>
            <a:r>
              <a:rPr lang="zh-CN" altLang="zh-CN" dirty="0"/>
              <a:t>中学英语教材中思维导图的功能负载及提升路径</a:t>
            </a:r>
            <a:r>
              <a:rPr lang="en-US" altLang="zh-CN" dirty="0"/>
              <a:t>[J].</a:t>
            </a:r>
            <a:r>
              <a:rPr lang="zh-CN" altLang="zh-CN" dirty="0"/>
              <a:t>中小学外语教学（中学篇），（</a:t>
            </a:r>
            <a:r>
              <a:rPr lang="en-US" altLang="zh-CN" dirty="0"/>
              <a:t>1</a:t>
            </a:r>
            <a:r>
              <a:rPr lang="zh-CN" altLang="zh-CN" dirty="0"/>
              <a:t>）：</a:t>
            </a:r>
            <a:r>
              <a:rPr lang="en-US" altLang="zh-CN" dirty="0"/>
              <a:t>9-15.</a:t>
            </a:r>
            <a:endParaRPr lang="zh-CN" altLang="zh-CN" dirty="0"/>
          </a:p>
          <a:p>
            <a:endParaRPr lang="zh-CN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01521" y="1723193"/>
            <a:ext cx="9672034" cy="3695258"/>
          </a:xfrm>
        </p:spPr>
        <p:txBody>
          <a:bodyPr>
            <a:normAutofit fontScale="92500"/>
          </a:bodyPr>
          <a:lstStyle/>
          <a:p>
            <a:pPr>
              <a:lnSpc>
                <a:spcPct val="200000"/>
              </a:lnSpc>
            </a:pPr>
            <a:r>
              <a:rPr lang="en-US" altLang="zh-CN" sz="2400" dirty="0" smtClean="0">
                <a:solidFill>
                  <a:srgbClr val="000000"/>
                </a:solidFill>
              </a:rPr>
              <a:t>       </a:t>
            </a:r>
            <a:r>
              <a:rPr lang="zh-CN" altLang="zh-CN" sz="2400" dirty="0" smtClean="0">
                <a:solidFill>
                  <a:srgbClr val="000000"/>
                </a:solidFill>
              </a:rPr>
              <a:t>高中</a:t>
            </a:r>
            <a:r>
              <a:rPr lang="zh-CN" altLang="zh-CN" sz="2400" dirty="0">
                <a:solidFill>
                  <a:srgbClr val="000000"/>
                </a:solidFill>
              </a:rPr>
              <a:t>阶段应达成的思维品质目标是：能辨析语言和文化中的具体现象，梳理、概括信息，构建新概念，分析、推断信息的逻辑关系，正确评判各种思想观点，创造性地表达自己的观点，具备多元思维的意识和创新思维的</a:t>
            </a:r>
            <a:r>
              <a:rPr lang="zh-CN" altLang="zh-CN" sz="2400" dirty="0" smtClean="0">
                <a:solidFill>
                  <a:srgbClr val="000000"/>
                </a:solidFill>
              </a:rPr>
              <a:t>能力</a:t>
            </a:r>
            <a:r>
              <a:rPr lang="zh-CN" altLang="en-US" sz="2400" dirty="0">
                <a:solidFill>
                  <a:srgbClr val="000000"/>
                </a:solidFill>
              </a:rPr>
              <a:t>。</a:t>
            </a:r>
            <a:endParaRPr lang="zh-CN" altLang="en-US" sz="2400" dirty="0">
              <a:solidFill>
                <a:srgbClr val="000000"/>
              </a:solidFill>
            </a:endParaRPr>
          </a:p>
          <a:p>
            <a:pPr>
              <a:lnSpc>
                <a:spcPct val="200000"/>
              </a:lnSpc>
            </a:pPr>
            <a:r>
              <a:rPr lang="en-US" altLang="zh-CN" sz="2400" dirty="0" smtClean="0"/>
              <a:t>                                                               </a:t>
            </a:r>
            <a:r>
              <a:rPr lang="zh-CN" altLang="en-US" sz="2400" dirty="0" smtClean="0"/>
              <a:t>（</a:t>
            </a:r>
            <a:r>
              <a:rPr lang="zh-CN" altLang="zh-CN" sz="2400" dirty="0">
                <a:solidFill>
                  <a:srgbClr val="000000"/>
                </a:solidFill>
              </a:rPr>
              <a:t>教育部，</a:t>
            </a:r>
            <a:r>
              <a:rPr lang="en-US" altLang="zh-CN" sz="2400" dirty="0" smtClean="0">
                <a:solidFill>
                  <a:srgbClr val="000000"/>
                </a:solidFill>
              </a:rPr>
              <a:t>2018</a:t>
            </a:r>
            <a:r>
              <a:rPr lang="zh-CN" altLang="en-US" sz="2400" dirty="0" smtClean="0"/>
              <a:t>）</a:t>
            </a:r>
            <a:endParaRPr lang="zh-CN" altLang="en-US" sz="2400" dirty="0"/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9279"/>
            <a:ext cx="12192000" cy="1478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文本框 1"/>
          <p:cNvSpPr txBox="1"/>
          <p:nvPr/>
        </p:nvSpPr>
        <p:spPr>
          <a:xfrm>
            <a:off x="901521" y="811369"/>
            <a:ext cx="307805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CN" altLang="en-US" sz="4800" dirty="0" smtClean="0"/>
              <a:t>引言</a:t>
            </a:r>
            <a:endParaRPr lang="zh-CN" altLang="en-US" sz="4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985492" y="1255690"/>
            <a:ext cx="7823658" cy="4023360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n-US" altLang="zh-CN" dirty="0" smtClean="0"/>
              <a:t>      </a:t>
            </a:r>
            <a:r>
              <a:rPr lang="zh-CN" altLang="zh-CN" dirty="0" smtClean="0">
                <a:solidFill>
                  <a:srgbClr val="000000"/>
                </a:solidFill>
              </a:rPr>
              <a:t>文学</a:t>
            </a:r>
            <a:r>
              <a:rPr lang="zh-CN" altLang="zh-CN" dirty="0">
                <a:solidFill>
                  <a:srgbClr val="000000"/>
                </a:solidFill>
              </a:rPr>
              <a:t>阅读是所有阅读的核心，具有发展语言和思维的特殊功能（黄远振等，</a:t>
            </a:r>
            <a:r>
              <a:rPr lang="en-US" altLang="zh-CN" dirty="0">
                <a:solidFill>
                  <a:srgbClr val="000000"/>
                </a:solidFill>
              </a:rPr>
              <a:t>2014</a:t>
            </a:r>
            <a:r>
              <a:rPr lang="zh-CN" altLang="zh-CN" dirty="0">
                <a:solidFill>
                  <a:srgbClr val="000000"/>
                </a:solidFill>
              </a:rPr>
              <a:t>）。在英语教学中，适当加入文学要素，可以培养学生的审美观，让学生对文字有更多的谦卑，对人生有更多的感悟，从而在有限的生命里品尝深层的美，发现人的无限可能（张炳飞，</a:t>
            </a:r>
            <a:r>
              <a:rPr lang="en-US" altLang="zh-CN" dirty="0">
                <a:solidFill>
                  <a:srgbClr val="000000"/>
                </a:solidFill>
              </a:rPr>
              <a:t>2011</a:t>
            </a:r>
            <a:r>
              <a:rPr lang="zh-CN" altLang="zh-CN" dirty="0">
                <a:solidFill>
                  <a:srgbClr val="000000"/>
                </a:solidFill>
              </a:rPr>
              <a:t>，转引自吴艺迪，</a:t>
            </a:r>
            <a:r>
              <a:rPr lang="en-US" altLang="zh-CN" dirty="0">
                <a:solidFill>
                  <a:srgbClr val="000000"/>
                </a:solidFill>
              </a:rPr>
              <a:t>2016</a:t>
            </a:r>
            <a:r>
              <a:rPr lang="zh-CN" altLang="zh-CN" dirty="0">
                <a:solidFill>
                  <a:srgbClr val="000000"/>
                </a:solidFill>
              </a:rPr>
              <a:t>）。</a:t>
            </a:r>
            <a:endParaRPr lang="zh-CN" altLang="en-US" dirty="0">
              <a:solidFill>
                <a:srgbClr val="000000"/>
              </a:solidFill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9279"/>
            <a:ext cx="12192000" cy="1478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92368" y="499325"/>
            <a:ext cx="10360797" cy="1539798"/>
          </a:xfrm>
        </p:spPr>
        <p:txBody>
          <a:bodyPr>
            <a:noAutofit/>
          </a:bodyPr>
          <a:lstStyle/>
          <a:p>
            <a:r>
              <a:rPr lang="zh-CN" altLang="zh-CN" sz="4800" dirty="0" smtClean="0"/>
              <a:t>思维</a:t>
            </a:r>
            <a:r>
              <a:rPr lang="zh-CN" altLang="zh-CN" sz="4800" dirty="0"/>
              <a:t>品质</a:t>
            </a:r>
            <a:r>
              <a:rPr lang="zh-CN" altLang="zh-CN" sz="4800" dirty="0" smtClean="0"/>
              <a:t>的</a:t>
            </a:r>
            <a:r>
              <a:rPr lang="zh-CN" altLang="en-US" sz="4800" dirty="0" smtClean="0"/>
              <a:t>界定</a:t>
            </a:r>
            <a:endParaRPr lang="zh-CN" altLang="zh-CN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115761" y="2476146"/>
            <a:ext cx="9720071" cy="4023360"/>
          </a:xfrm>
        </p:spPr>
        <p:txBody>
          <a:bodyPr>
            <a:norm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       </a:t>
            </a:r>
            <a:r>
              <a:rPr lang="zh-CN" altLang="zh-CN" dirty="0" smtClean="0"/>
              <a:t>思维</a:t>
            </a:r>
            <a:r>
              <a:rPr lang="zh-CN" altLang="zh-CN" dirty="0"/>
              <a:t>品质是思维在逻辑性、批判性、创新性等方面所表现的能力和水平（教育部，</a:t>
            </a:r>
            <a:r>
              <a:rPr lang="en-US" altLang="zh-CN" dirty="0"/>
              <a:t>2018</a:t>
            </a:r>
            <a:r>
              <a:rPr lang="zh-CN" altLang="zh-CN" dirty="0"/>
              <a:t>）。逻辑性思维是指读者从作品视域解读作品内容，对文本语言进行分析综合、分类概括的能力；批判性思维是指读者从作者视域思考作品的故事和情节，对文本内容进行质疑、评论和解释的能力；创造性思维是读者从个体视域审视阅读文本，提出个人观点或见解，进行创意表达的能力（黄远振等，</a:t>
            </a:r>
            <a:r>
              <a:rPr lang="en-US" altLang="zh-CN" dirty="0"/>
              <a:t>2013</a:t>
            </a:r>
            <a:r>
              <a:rPr lang="zh-CN" altLang="zh-CN" dirty="0"/>
              <a:t>）。</a:t>
            </a:r>
            <a:endParaRPr lang="zh-CN" altLang="zh-CN" dirty="0"/>
          </a:p>
          <a:p>
            <a:endParaRPr lang="zh-CN" altLang="en-US" dirty="0"/>
          </a:p>
        </p:txBody>
      </p:sp>
      <p:sp>
        <p:nvSpPr>
          <p:cNvPr id="11" name="圆角矩形 10"/>
          <p:cNvSpPr/>
          <p:nvPr/>
        </p:nvSpPr>
        <p:spPr>
          <a:xfrm>
            <a:off x="4017970" y="2614410"/>
            <a:ext cx="927518" cy="43816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2" name="圆角矩形 11"/>
          <p:cNvSpPr/>
          <p:nvPr/>
        </p:nvSpPr>
        <p:spPr>
          <a:xfrm>
            <a:off x="5111430" y="2614410"/>
            <a:ext cx="993156" cy="43816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3" name="圆角矩形 12"/>
          <p:cNvSpPr/>
          <p:nvPr/>
        </p:nvSpPr>
        <p:spPr>
          <a:xfrm>
            <a:off x="6270528" y="2614410"/>
            <a:ext cx="980278" cy="43816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  <p:bldP spid="11" grpId="0" animBg="1"/>
      <p:bldP spid="12" grpId="0" animBg="1"/>
      <p:bldP spid="13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95399" y="510261"/>
            <a:ext cx="10360797" cy="1539798"/>
          </a:xfrm>
        </p:spPr>
        <p:txBody>
          <a:bodyPr>
            <a:noAutofit/>
          </a:bodyPr>
          <a:lstStyle/>
          <a:p>
            <a:r>
              <a:rPr lang="zh-CN" altLang="zh-CN" sz="4800" dirty="0"/>
              <a:t>文学阅读中培养思维品质的教学策略</a:t>
            </a:r>
            <a:endParaRPr lang="zh-CN" altLang="zh-CN" sz="48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436125" y="2221606"/>
            <a:ext cx="9720071" cy="4023360"/>
          </a:xfrm>
        </p:spPr>
        <p:txBody>
          <a:bodyPr>
            <a:normAutofit/>
          </a:bodyPr>
          <a:lstStyle/>
          <a:p>
            <a:pPr lvl="0"/>
            <a:r>
              <a:rPr lang="zh-CN" altLang="zh-CN" sz="2400" dirty="0"/>
              <a:t>设置任务，提高思维的逻辑性</a:t>
            </a:r>
            <a:endParaRPr lang="zh-CN" altLang="zh-CN" sz="2400" dirty="0"/>
          </a:p>
          <a:p>
            <a:endParaRPr lang="zh-CN" altLang="en-US" dirty="0"/>
          </a:p>
        </p:txBody>
      </p:sp>
      <p:pic>
        <p:nvPicPr>
          <p:cNvPr id="5" name="图片 4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16369" y="3290809"/>
            <a:ext cx="640726" cy="7780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5399" y="2050059"/>
            <a:ext cx="640726" cy="7780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pic>
        <p:nvPicPr>
          <p:cNvPr id="7" name="图片 6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29407" y="4449578"/>
            <a:ext cx="640726" cy="77803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8" name="矩形 7"/>
          <p:cNvSpPr/>
          <p:nvPr/>
        </p:nvSpPr>
        <p:spPr>
          <a:xfrm>
            <a:off x="2153173" y="3284113"/>
            <a:ext cx="4455066" cy="55976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400" kern="100" dirty="0">
                <a:latin typeface="仿宋" panose="02010609060101010101" pitchFamily="49" charset="-122"/>
                <a:ea typeface="仿宋" panose="02010609060101010101" pitchFamily="49" charset="-122"/>
              </a:rPr>
              <a:t>评价作品，培养思维的批判性</a:t>
            </a:r>
            <a:endParaRPr lang="zh-CN" altLang="zh-CN" sz="2400" kern="100" dirty="0">
              <a:effectLst/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  <p:sp>
        <p:nvSpPr>
          <p:cNvPr id="9" name="矩形 8"/>
          <p:cNvSpPr/>
          <p:nvPr/>
        </p:nvSpPr>
        <p:spPr>
          <a:xfrm>
            <a:off x="2975274" y="4449578"/>
            <a:ext cx="4455066" cy="58637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266700" algn="just">
              <a:lnSpc>
                <a:spcPct val="150000"/>
              </a:lnSpc>
              <a:spcAft>
                <a:spcPts val="0"/>
              </a:spcAft>
            </a:pPr>
            <a:r>
              <a:rPr lang="zh-CN" altLang="zh-CN" sz="2400" dirty="0"/>
              <a:t>依托写作，激发思维的创造性</a:t>
            </a:r>
            <a:endParaRPr lang="zh-CN" altLang="zh-CN" sz="2400" kern="100" dirty="0">
              <a:effectLst/>
              <a:latin typeface="仿宋" panose="02010609060101010101" pitchFamily="49" charset="-122"/>
              <a:ea typeface="仿宋" panose="02010609060101010101" pitchFamily="49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8" grpId="0"/>
      <p:bldP spid="9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69581" y="542721"/>
            <a:ext cx="9720072" cy="1499616"/>
          </a:xfrm>
        </p:spPr>
        <p:txBody>
          <a:bodyPr>
            <a:normAutofit/>
          </a:bodyPr>
          <a:lstStyle/>
          <a:p>
            <a:r>
              <a:rPr lang="en-US" altLang="zh-CN" sz="4400" dirty="0" smtClean="0"/>
              <a:t>1. </a:t>
            </a:r>
            <a:r>
              <a:rPr lang="zh-CN" altLang="zh-CN" sz="4400" dirty="0" smtClean="0"/>
              <a:t>设置</a:t>
            </a:r>
            <a:r>
              <a:rPr lang="zh-CN" altLang="zh-CN" sz="4400" dirty="0"/>
              <a:t>任务，提高思维的逻辑性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2156460"/>
            <a:ext cx="9720071" cy="4023360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altLang="zh-CN" dirty="0" smtClean="0"/>
              <a:t>       </a:t>
            </a:r>
            <a:r>
              <a:rPr lang="zh-CN" altLang="zh-CN" dirty="0" smtClean="0">
                <a:latin typeface="+mn-ea"/>
              </a:rPr>
              <a:t>黄</a:t>
            </a:r>
            <a:r>
              <a:rPr lang="zh-CN" altLang="zh-CN" dirty="0">
                <a:latin typeface="+mn-ea"/>
              </a:rPr>
              <a:t>远振等（</a:t>
            </a:r>
            <a:r>
              <a:rPr lang="en-US" altLang="zh-CN" dirty="0">
                <a:latin typeface="+mn-ea"/>
              </a:rPr>
              <a:t>2014</a:t>
            </a:r>
            <a:r>
              <a:rPr lang="zh-CN" altLang="zh-CN" dirty="0">
                <a:latin typeface="+mn-ea"/>
              </a:rPr>
              <a:t>）指出，逻辑性思维是语言分析和理解所必需的思维活动，是思维的起点，是创新思维的前提</a:t>
            </a:r>
            <a:r>
              <a:rPr lang="zh-CN" altLang="zh-CN" dirty="0" smtClean="0">
                <a:latin typeface="+mn-ea"/>
              </a:rPr>
              <a:t>。</a:t>
            </a:r>
            <a:endParaRPr lang="en-US" altLang="zh-CN" dirty="0" smtClean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zh-CN" dirty="0" smtClean="0">
                <a:latin typeface="+mn-ea"/>
              </a:rPr>
              <a:t>       </a:t>
            </a:r>
            <a:r>
              <a:rPr lang="zh-CN" altLang="zh-CN" dirty="0" smtClean="0">
                <a:latin typeface="+mn-ea"/>
              </a:rPr>
              <a:t>教师</a:t>
            </a:r>
            <a:r>
              <a:rPr lang="zh-CN" altLang="zh-CN" dirty="0">
                <a:latin typeface="+mn-ea"/>
              </a:rPr>
              <a:t>在文学阅读中应通过设置不同的阅读任务，要求学生进行信息的提取、概括，以提高学生思维的逻辑性。</a:t>
            </a:r>
            <a:endParaRPr lang="zh-CN" altLang="en-US" dirty="0">
              <a:latin typeface="+mn-ea"/>
            </a:endParaRPr>
          </a:p>
        </p:txBody>
      </p:sp>
      <p:pic>
        <p:nvPicPr>
          <p:cNvPr id="6" name="图片 5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9279"/>
            <a:ext cx="12192000" cy="1478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7" name="圆角矩形 6"/>
          <p:cNvSpPr/>
          <p:nvPr/>
        </p:nvSpPr>
        <p:spPr>
          <a:xfrm>
            <a:off x="1403557" y="2768958"/>
            <a:ext cx="1442674" cy="39564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3399782" y="2768958"/>
            <a:ext cx="1944949" cy="395649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9207500" y="3464416"/>
            <a:ext cx="1481309" cy="363453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024129" y="3979572"/>
            <a:ext cx="740277" cy="397437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7" grpId="0" animBg="1"/>
      <p:bldP spid="8" grpId="0" animBg="1"/>
      <p:bldP spid="9" grpId="0" animBg="1"/>
      <p:bldP spid="10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400" dirty="0" smtClean="0"/>
              <a:t>1. </a:t>
            </a:r>
            <a:r>
              <a:rPr lang="zh-CN" altLang="zh-CN" sz="4400" dirty="0" smtClean="0"/>
              <a:t>设置</a:t>
            </a:r>
            <a:r>
              <a:rPr lang="zh-CN" altLang="zh-CN" sz="4400" dirty="0"/>
              <a:t>任务，提高思维的逻辑性</a:t>
            </a:r>
            <a:endParaRPr lang="zh-CN" altLang="en-US" sz="4400" dirty="0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2156460"/>
            <a:ext cx="9720071" cy="4023360"/>
          </a:xfrm>
        </p:spPr>
        <p:txBody>
          <a:bodyPr/>
          <a:lstStyle/>
          <a:p>
            <a:r>
              <a:rPr lang="zh-CN" altLang="zh-CN" dirty="0"/>
              <a:t>（</a:t>
            </a:r>
            <a:r>
              <a:rPr lang="en-US" altLang="zh-CN" sz="2400" dirty="0"/>
              <a:t>1</a:t>
            </a:r>
            <a:r>
              <a:rPr lang="zh-CN" altLang="zh-CN" sz="2400" dirty="0"/>
              <a:t>）绘制思维导</a:t>
            </a:r>
            <a:r>
              <a:rPr lang="zh-CN" altLang="zh-CN" sz="2400" dirty="0" smtClean="0"/>
              <a:t>图</a:t>
            </a:r>
            <a:r>
              <a:rPr lang="en-US" altLang="zh-CN" sz="2400" dirty="0" smtClean="0"/>
              <a:t>-- </a:t>
            </a:r>
            <a:r>
              <a:rPr lang="zh-CN" altLang="zh-CN" sz="2400" dirty="0" smtClean="0"/>
              <a:t>理</a:t>
            </a:r>
            <a:r>
              <a:rPr lang="zh-CN" altLang="zh-CN" sz="2400" dirty="0"/>
              <a:t>清故事脉络与人物关系，构建结构化知识</a:t>
            </a:r>
            <a:endParaRPr lang="zh-CN" altLang="zh-CN" sz="2400" dirty="0"/>
          </a:p>
          <a:p>
            <a:endParaRPr lang="zh-CN" altLang="en-US" dirty="0"/>
          </a:p>
        </p:txBody>
      </p:sp>
      <p:sp>
        <p:nvSpPr>
          <p:cNvPr id="6" name="矩形 5"/>
          <p:cNvSpPr/>
          <p:nvPr/>
        </p:nvSpPr>
        <p:spPr>
          <a:xfrm>
            <a:off x="1373747" y="2880351"/>
            <a:ext cx="9277082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en-US" altLang="zh-CN" dirty="0" smtClean="0">
                <a:latin typeface="Times New Roman" panose="02020603050405020304" pitchFamily="18" charset="0"/>
                <a:ea typeface="宋体" panose="02010600030101010101" pitchFamily="2" charset="-122"/>
                <a:cs typeface="Times New Roman" panose="02020603050405020304" pitchFamily="18" charset="0"/>
              </a:rPr>
              <a:t>        </a:t>
            </a:r>
            <a:r>
              <a:rPr lang="zh-CN" altLang="zh-CN" sz="2000" dirty="0" smtClean="0">
                <a:latin typeface="+mn-ea"/>
                <a:cs typeface="Times New Roman" panose="02020603050405020304" pitchFamily="18" charset="0"/>
              </a:rPr>
              <a:t>思维导图的创始人托尼巴赞（</a:t>
            </a:r>
            <a:r>
              <a:rPr lang="en-US" altLang="zh-CN" sz="2000" dirty="0" smtClean="0">
                <a:latin typeface="+mn-ea"/>
              </a:rPr>
              <a:t>1988</a:t>
            </a:r>
            <a:r>
              <a:rPr lang="zh-CN" altLang="zh-CN" sz="2000" dirty="0" smtClean="0">
                <a:latin typeface="+mn-ea"/>
                <a:cs typeface="Times New Roman" panose="02020603050405020304" pitchFamily="18" charset="0"/>
              </a:rPr>
              <a:t>）认为，思维导图是一种以关键词为中心向四周分发子级信息的笔记方式，这种放射状的直观图式顺应大脑的自然思维模式，能够激发思维不断得到扩散（转引自杨昌周等，</a:t>
            </a:r>
            <a:r>
              <a:rPr lang="en-US" altLang="zh-CN" sz="2000" dirty="0" smtClean="0">
                <a:latin typeface="+mn-ea"/>
              </a:rPr>
              <a:t>2017</a:t>
            </a:r>
            <a:r>
              <a:rPr lang="zh-CN" altLang="zh-CN" sz="2000" dirty="0" smtClean="0">
                <a:latin typeface="+mn-ea"/>
                <a:cs typeface="Times New Roman" panose="02020603050405020304" pitchFamily="18" charset="0"/>
              </a:rPr>
              <a:t>）。</a:t>
            </a:r>
            <a:endParaRPr lang="zh-CN" altLang="en-US" sz="2000" dirty="0">
              <a:latin typeface="+mn-ea"/>
            </a:endParaRPr>
          </a:p>
        </p:txBody>
      </p:sp>
      <p:sp>
        <p:nvSpPr>
          <p:cNvPr id="7" name="圆角矩形 6"/>
          <p:cNvSpPr/>
          <p:nvPr/>
        </p:nvSpPr>
        <p:spPr>
          <a:xfrm>
            <a:off x="8744097" y="2975020"/>
            <a:ext cx="786269" cy="35956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8" name="圆角矩形 7"/>
          <p:cNvSpPr/>
          <p:nvPr/>
        </p:nvSpPr>
        <p:spPr>
          <a:xfrm>
            <a:off x="2392506" y="3370400"/>
            <a:ext cx="1061391" cy="432654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9" name="圆角矩形 8"/>
          <p:cNvSpPr/>
          <p:nvPr/>
        </p:nvSpPr>
        <p:spPr>
          <a:xfrm>
            <a:off x="6544828" y="3370400"/>
            <a:ext cx="1015071" cy="437161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 dirty="0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0" name="圆角矩形 9"/>
          <p:cNvSpPr/>
          <p:nvPr/>
        </p:nvSpPr>
        <p:spPr>
          <a:xfrm>
            <a:off x="1941057" y="3855218"/>
            <a:ext cx="1098357" cy="434382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sp>
        <p:nvSpPr>
          <p:cNvPr id="11" name="圆角矩形 10"/>
          <p:cNvSpPr/>
          <p:nvPr/>
        </p:nvSpPr>
        <p:spPr>
          <a:xfrm>
            <a:off x="8280876" y="2153545"/>
            <a:ext cx="1635856" cy="392876"/>
          </a:xfrm>
          <a:prstGeom prst="roundRect">
            <a:avLst/>
          </a:prstGeom>
          <a:noFill/>
          <a:ln w="28575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zh-CN" altLang="en-US">
              <a:ln>
                <a:solidFill>
                  <a:srgbClr val="FF0000"/>
                </a:solidFill>
              </a:ln>
              <a:noFill/>
            </a:endParaRPr>
          </a:p>
        </p:txBody>
      </p:sp>
      <p:pic>
        <p:nvPicPr>
          <p:cNvPr id="12" name="图片 11"/>
          <p:cNvPicPr>
            <a:picLocks noChangeAspect="1"/>
          </p:cNvPicPr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499279"/>
            <a:ext cx="12192000" cy="1478648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6" grpId="0"/>
      <p:bldP spid="7" grpId="0" animBg="1"/>
      <p:bldP spid="8" grpId="0" animBg="1"/>
      <p:bldP spid="9" grpId="0" animBg="1"/>
      <p:bldP spid="10" grpId="0" animBg="1"/>
      <p:bldP spid="11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024129" y="460937"/>
            <a:ext cx="9720072" cy="1499616"/>
          </a:xfrm>
        </p:spPr>
        <p:txBody>
          <a:bodyPr>
            <a:normAutofit/>
          </a:bodyPr>
          <a:lstStyle/>
          <a:p>
            <a:r>
              <a:rPr lang="en-US" altLang="zh-CN" sz="4400" dirty="0"/>
              <a:t>1. </a:t>
            </a:r>
            <a:r>
              <a:rPr lang="zh-CN" altLang="zh-CN" sz="4400" dirty="0"/>
              <a:t>设置任务，提高思维的逻辑性</a:t>
            </a:r>
            <a:endParaRPr lang="zh-CN" altLang="en-US" sz="4400" dirty="0">
              <a:latin typeface="+mj-ea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1024129" y="1820308"/>
            <a:ext cx="9720071" cy="4023360"/>
          </a:xfrm>
          <a:noFill/>
        </p:spPr>
        <p:txBody>
          <a:bodyPr/>
          <a:lstStyle/>
          <a:p>
            <a:r>
              <a:rPr lang="zh-CN" altLang="zh-CN" dirty="0">
                <a:latin typeface="+mn-ea"/>
              </a:rPr>
              <a:t>（</a:t>
            </a:r>
            <a:r>
              <a:rPr lang="en-US" altLang="zh-CN" sz="2400" dirty="0">
                <a:latin typeface="+mn-ea"/>
              </a:rPr>
              <a:t>1</a:t>
            </a:r>
            <a:r>
              <a:rPr lang="zh-CN" altLang="zh-CN" sz="2400" dirty="0">
                <a:latin typeface="+mn-ea"/>
              </a:rPr>
              <a:t>）绘制思维导</a:t>
            </a:r>
            <a:r>
              <a:rPr lang="zh-CN" altLang="zh-CN" sz="2400" dirty="0" smtClean="0">
                <a:latin typeface="+mn-ea"/>
              </a:rPr>
              <a:t>图</a:t>
            </a:r>
            <a:endParaRPr lang="zh-CN" altLang="en-US" dirty="0">
              <a:latin typeface="+mn-ea"/>
            </a:endParaRPr>
          </a:p>
        </p:txBody>
      </p:sp>
      <p:pic>
        <p:nvPicPr>
          <p:cNvPr id="4" name="图片 3" descr="C:\Users\Administrator\Desktop\4%K%XP66)$YBCEFJITV`%ZE.png"/>
          <p:cNvPicPr/>
          <p:nvPr/>
        </p:nvPicPr>
        <p:blipFill>
          <a:blip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1635" y="2226051"/>
            <a:ext cx="9330646" cy="3657599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矩形 4"/>
          <p:cNvSpPr/>
          <p:nvPr/>
        </p:nvSpPr>
        <p:spPr>
          <a:xfrm>
            <a:off x="1024129" y="5843668"/>
            <a:ext cx="10630507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【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背景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】</a:t>
            </a:r>
            <a:r>
              <a:rPr lang="zh-CN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典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9-6 Kelly</a:t>
            </a:r>
            <a:r>
              <a:rPr lang="zh-CN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，</a:t>
            </a:r>
            <a:r>
              <a:rPr lang="en-US" altLang="zh-CN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rescue 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dog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主要讲述了救援犬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Kelly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和她的搭档</a:t>
            </a:r>
            <a:r>
              <a:rPr lang="en-US" altLang="zh-CN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Simon</a:t>
            </a:r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从英国前往土耳其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参与地震救援，经过努力，救出了被困人员的故事。此导图去除了故事层面的内容，以救援犬</a:t>
            </a:r>
            <a:endParaRPr lang="en-US" altLang="zh-CN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zh-CN" alt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为中心发射展开。</a:t>
            </a:r>
            <a:endParaRPr lang="zh-CN" alt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椭圆形标注 5"/>
          <p:cNvSpPr/>
          <p:nvPr/>
        </p:nvSpPr>
        <p:spPr>
          <a:xfrm>
            <a:off x="5305182" y="483451"/>
            <a:ext cx="3775039" cy="1782581"/>
          </a:xfrm>
          <a:prstGeom prst="wedgeEllipseCallout">
            <a:avLst>
              <a:gd name="adj1" fmla="val -44177"/>
              <a:gd name="adj2" fmla="val 74722"/>
            </a:avLst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文本框 6"/>
          <p:cNvSpPr txBox="1"/>
          <p:nvPr/>
        </p:nvSpPr>
        <p:spPr>
          <a:xfrm>
            <a:off x="5401768" y="1457279"/>
            <a:ext cx="357020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400" dirty="0" smtClean="0"/>
              <a:t>获得对救援犬的整体印象</a:t>
            </a:r>
            <a:endParaRPr lang="zh-CN" altLang="en-US" sz="2400" dirty="0"/>
          </a:p>
        </p:txBody>
      </p:sp>
      <p:sp>
        <p:nvSpPr>
          <p:cNvPr id="8" name="文本框 7"/>
          <p:cNvSpPr txBox="1"/>
          <p:nvPr/>
        </p:nvSpPr>
        <p:spPr>
          <a:xfrm>
            <a:off x="1211636" y="5012395"/>
            <a:ext cx="383149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sz="2000" b="1" dirty="0" smtClean="0">
                <a:solidFill>
                  <a:srgbClr val="FF0000"/>
                </a:solidFill>
              </a:rPr>
              <a:t>关键词</a:t>
            </a:r>
            <a:r>
              <a:rPr lang="en-US" altLang="zh-CN" sz="2000" b="1" dirty="0">
                <a:solidFill>
                  <a:srgbClr val="FF0000"/>
                </a:solidFill>
              </a:rPr>
              <a:t>K</a:t>
            </a:r>
            <a:r>
              <a:rPr lang="en-US" altLang="zh-CN" sz="2000" b="1" dirty="0" smtClean="0">
                <a:solidFill>
                  <a:srgbClr val="FF0000"/>
                </a:solidFill>
              </a:rPr>
              <a:t>elly+4</a:t>
            </a:r>
            <a:r>
              <a:rPr lang="zh-CN" altLang="en-US" sz="2000" b="1" dirty="0" smtClean="0">
                <a:solidFill>
                  <a:srgbClr val="FF0000"/>
                </a:solidFill>
              </a:rPr>
              <a:t>个相关的子集信息</a:t>
            </a:r>
            <a:endParaRPr lang="zh-CN" altLang="en-US" sz="2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  <p:bldP spid="7" grpId="0"/>
      <p:bldP spid="8" grpId="0"/>
    </p:bld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积分">
  <a:themeElements>
    <a:clrScheme name="Integral">
      <a:dk1>
        <a:srgbClr val="2E2B21"/>
      </a:dk1>
      <a:lt1>
        <a:srgbClr val="FFFFFF"/>
      </a:lt1>
      <a:dk2>
        <a:srgbClr val="605B4F"/>
      </a:dk2>
      <a:lt2>
        <a:srgbClr val="D8D6BE"/>
      </a:lt2>
      <a:accent1>
        <a:srgbClr val="A9A57C"/>
      </a:accent1>
      <a:accent2>
        <a:srgbClr val="9CBEBD"/>
      </a:accent2>
      <a:accent3>
        <a:srgbClr val="D2CB6C"/>
      </a:accent3>
      <a:accent4>
        <a:srgbClr val="95A39D"/>
      </a:accent4>
      <a:accent5>
        <a:srgbClr val="C89F5D"/>
      </a:accent5>
      <a:accent6>
        <a:srgbClr val="B1A089"/>
      </a:accent6>
      <a:hlink>
        <a:srgbClr val="D25814"/>
      </a:hlink>
      <a:folHlink>
        <a:srgbClr val="849A0A"/>
      </a:folHlink>
    </a:clrScheme>
    <a:fontScheme name="Integral">
      <a:majorFont>
        <a:latin typeface="Tw Cen MT Condensed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98000"/>
              </a:schemeClr>
              <a:schemeClr val="phClr">
                <a:shade val="89000"/>
                <a:satMod val="145000"/>
              </a:schemeClr>
            </a:duotone>
          </a:blip>
          <a:tile tx="0" ty="0" sx="32000" sy="32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tint val="98000"/>
              </a:schemeClr>
              <a:schemeClr val="phClr">
                <a:shade val="95000"/>
              </a:schemeClr>
            </a:duotone>
          </a:blip>
          <a:tile tx="0" ty="0" sx="32000" sy="32000" flip="none" algn="tl"/>
        </a:blip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0</TotalTime>
  <Words>5190</Words>
  <Application>WPS 演示</Application>
  <PresentationFormat>宽屏</PresentationFormat>
  <Paragraphs>187</Paragraphs>
  <Slides>23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23</vt:i4>
      </vt:variant>
    </vt:vector>
  </HeadingPairs>
  <TitlesOfParts>
    <vt:vector size="39" baseType="lpstr">
      <vt:lpstr>Arial</vt:lpstr>
      <vt:lpstr>宋体</vt:lpstr>
      <vt:lpstr>Wingdings</vt:lpstr>
      <vt:lpstr>Tw Cen MT</vt:lpstr>
      <vt:lpstr>Wingdings 3</vt:lpstr>
      <vt:lpstr>仿宋</vt:lpstr>
      <vt:lpstr>Times New Roman</vt:lpstr>
      <vt:lpstr>华文仿宋</vt:lpstr>
      <vt:lpstr>Tw Cen MT Condensed</vt:lpstr>
      <vt:lpstr>微软雅黑</vt:lpstr>
      <vt:lpstr>Arial Unicode MS</vt:lpstr>
      <vt:lpstr>Calibri</vt:lpstr>
      <vt:lpstr>HelveticaNeue</vt:lpstr>
      <vt:lpstr>NumberOnly</vt:lpstr>
      <vt:lpstr>华文新魏</vt:lpstr>
      <vt:lpstr>积分</vt:lpstr>
      <vt:lpstr>PowerPoint 演示文稿</vt:lpstr>
      <vt:lpstr>文学阅读教学中培养思维品质的策略 --以《典范英语9》为例</vt:lpstr>
      <vt:lpstr>PowerPoint 演示文稿</vt:lpstr>
      <vt:lpstr>PowerPoint 演示文稿</vt:lpstr>
      <vt:lpstr>思维品质的界定</vt:lpstr>
      <vt:lpstr>文学阅读中培养思维品质的教学策略</vt:lpstr>
      <vt:lpstr>1. 设置任务，提高思维的逻辑性</vt:lpstr>
      <vt:lpstr>1. 设置任务，提高思维的逻辑性</vt:lpstr>
      <vt:lpstr>1. 设置任务，提高思维的逻辑性</vt:lpstr>
      <vt:lpstr>1. 设置任务，提高思维的逻辑性</vt:lpstr>
      <vt:lpstr>2.评价作品，培养思维的批判性 </vt:lpstr>
      <vt:lpstr>2.评价作品，培养思维的批判性 </vt:lpstr>
      <vt:lpstr>2.评价作品，培养思维的批判性</vt:lpstr>
      <vt:lpstr>2.评价作品，培养思维的批判性 </vt:lpstr>
      <vt:lpstr>2.评价作品，培养思维的批判性 </vt:lpstr>
      <vt:lpstr>3. 依托写作，激发思维的创造性 </vt:lpstr>
      <vt:lpstr>3. 依托写作，激发思维的创造性 </vt:lpstr>
      <vt:lpstr>3. 依托写作，激发思维的创造性 </vt:lpstr>
      <vt:lpstr>3. 依托写作，激发思维的创造性 </vt:lpstr>
      <vt:lpstr>3. 依托写作，激发思维的创造性 </vt:lpstr>
      <vt:lpstr>3. 依托写作，激发思维的创造性 </vt:lpstr>
      <vt:lpstr>结   语</vt:lpstr>
      <vt:lpstr>PowerPoint 演示文稿</vt:lpstr>
    </vt:vector>
  </TitlesOfParts>
  <Company>P R C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读后续写情节设置的3大问题及对策</dc:title>
  <dc:creator>Windows User</dc:creator>
  <cp:lastModifiedBy>曹小等</cp:lastModifiedBy>
  <cp:revision>56</cp:revision>
  <dcterms:created xsi:type="dcterms:W3CDTF">2020-04-07T07:06:00Z</dcterms:created>
  <dcterms:modified xsi:type="dcterms:W3CDTF">2020-04-17T09:02:21Z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2052-11.1.0.9584</vt:lpwstr>
  </property>
</Properties>
</file>