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369" r:id="rId3"/>
    <p:sldId id="318" r:id="rId4"/>
    <p:sldId id="284" r:id="rId5"/>
    <p:sldId id="274" r:id="rId6"/>
    <p:sldId id="317" r:id="rId7"/>
    <p:sldId id="256" r:id="rId8"/>
    <p:sldId id="257" r:id="rId9"/>
    <p:sldId id="335" r:id="rId11"/>
    <p:sldId id="277" r:id="rId12"/>
    <p:sldId id="266" r:id="rId13"/>
    <p:sldId id="286" r:id="rId14"/>
    <p:sldId id="320" r:id="rId15"/>
    <p:sldId id="321" r:id="rId16"/>
    <p:sldId id="282" r:id="rId17"/>
    <p:sldId id="295" r:id="rId18"/>
    <p:sldId id="296" r:id="rId19"/>
    <p:sldId id="293" r:id="rId20"/>
    <p:sldId id="289" r:id="rId21"/>
    <p:sldId id="314" r:id="rId22"/>
    <p:sldId id="305" r:id="rId23"/>
    <p:sldId id="322" r:id="rId24"/>
    <p:sldId id="311" r:id="rId25"/>
    <p:sldId id="310" r:id="rId26"/>
    <p:sldId id="283" r:id="rId27"/>
    <p:sldId id="307" r:id="rId28"/>
    <p:sldId id="324" r:id="rId29"/>
    <p:sldId id="298" r:id="rId30"/>
    <p:sldId id="301" r:id="rId31"/>
    <p:sldId id="300" r:id="rId32"/>
    <p:sldId id="302" r:id="rId33"/>
    <p:sldId id="325" r:id="rId34"/>
    <p:sldId id="336" r:id="rId35"/>
    <p:sldId id="268" r:id="rId36"/>
    <p:sldId id="330" r:id="rId37"/>
    <p:sldId id="328" r:id="rId38"/>
    <p:sldId id="329" r:id="rId39"/>
    <p:sldId id="315" r:id="rId40"/>
    <p:sldId id="332" r:id="rId41"/>
    <p:sldId id="333" r:id="rId42"/>
    <p:sldId id="33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928"/>
    <a:srgbClr val="FFB76A"/>
    <a:srgbClr val="FEFFA5"/>
    <a:srgbClr val="FFDD55"/>
    <a:srgbClr val="FFF600"/>
    <a:srgbClr val="D2A72D"/>
    <a:srgbClr val="FFCB34"/>
    <a:srgbClr val="D2A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89" autoAdjust="0"/>
    <p:restoredTop sz="95170" autoAdjust="0"/>
  </p:normalViewPr>
  <p:slideViewPr>
    <p:cSldViewPr snapToGrid="0" snapToObjects="1">
      <p:cViewPr>
        <p:scale>
          <a:sx n="90" d="100"/>
          <a:sy n="90" d="100"/>
        </p:scale>
        <p:origin x="144" y="208"/>
      </p:cViewPr>
      <p:guideLst>
        <p:guide orient="horz" pos="2146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FE75A6-D02F-1743-83F7-3499A0437E99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CAFABDE-ED7D-B745-AA4D-A93294B55A3D}">
      <dgm:prSet phldrT="[文本]" custT="1"/>
      <dgm:spPr>
        <a:solidFill>
          <a:srgbClr val="FFCB34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3200" b="1" dirty="0" smtClean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rPr>
            <a:t>economic growth</a:t>
          </a:r>
          <a:endParaRPr lang="en-GB" sz="3200" b="1" dirty="0">
            <a:solidFill>
              <a:schemeClr val="tx1"/>
            </a:solidFill>
            <a:latin typeface="Times New Roman" panose="02020603050405020304" charset="0"/>
            <a:ea typeface="Times New Roman" panose="02020603050405020304" charset="0"/>
            <a:cs typeface="Times New Roman" panose="02020603050405020304" charset="0"/>
          </a:endParaRPr>
        </a:p>
      </dgm:t>
    </dgm:pt>
    <dgm:pt modelId="{F73C53A8-630D-0A47-B707-586DE09CA81D}" cxnId="{FF3A5D0A-005B-3B44-B6E1-9B8D00C4765F}" type="parTrans">
      <dgm:prSet/>
      <dgm:spPr/>
      <dgm:t>
        <a:bodyPr/>
        <a:lstStyle/>
        <a:p>
          <a:endParaRPr lang="en-GB"/>
        </a:p>
      </dgm:t>
    </dgm:pt>
    <dgm:pt modelId="{99FBDB8D-DE9C-5C44-986A-3D9A46286102}" cxnId="{FF3A5D0A-005B-3B44-B6E1-9B8D00C4765F}" type="sibTrans">
      <dgm:prSet/>
      <dgm:spPr>
        <a:solidFill>
          <a:srgbClr val="92D050"/>
        </a:solidFill>
      </dgm:spPr>
      <dgm:t>
        <a:bodyPr/>
        <a:lstStyle/>
        <a:p>
          <a:endParaRPr lang="en-GB"/>
        </a:p>
      </dgm:t>
    </dgm:pt>
    <dgm:pt modelId="{32F7E592-4879-A54F-8724-2937A524710C}">
      <dgm:prSet phldrT="[文本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3600" b="1" dirty="0" smtClean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rPr>
            <a:t>government</a:t>
          </a:r>
          <a:endParaRPr lang="en-GB" sz="3600" b="1" dirty="0">
            <a:solidFill>
              <a:schemeClr val="tx1"/>
            </a:solidFill>
            <a:latin typeface="Times New Roman" panose="02020603050405020304" charset="0"/>
            <a:ea typeface="Times New Roman" panose="02020603050405020304" charset="0"/>
            <a:cs typeface="Times New Roman" panose="02020603050405020304" charset="0"/>
          </a:endParaRPr>
        </a:p>
      </dgm:t>
    </dgm:pt>
    <dgm:pt modelId="{6957724A-F8C2-D045-89AF-507D9336CA60}" cxnId="{07AA6EA4-0485-F048-82C1-6C54799093CA}" type="sibTrans">
      <dgm:prSet/>
      <dgm:spPr/>
      <dgm:t>
        <a:bodyPr/>
        <a:lstStyle/>
        <a:p>
          <a:endParaRPr lang="en-GB"/>
        </a:p>
      </dgm:t>
    </dgm:pt>
    <dgm:pt modelId="{E4D9FBC0-82B4-5C48-8E7D-1B4BE4660E5C}" cxnId="{07AA6EA4-0485-F048-82C1-6C54799093CA}" type="parTrans">
      <dgm:prSet/>
      <dgm:spPr/>
      <dgm:t>
        <a:bodyPr/>
        <a:lstStyle/>
        <a:p>
          <a:endParaRPr lang="en-GB"/>
        </a:p>
      </dgm:t>
    </dgm:pt>
    <dgm:pt modelId="{C16C0AD6-612D-BF45-B0FF-88E5747BB93E}">
      <dgm:prSet phldrT="[文本]" custT="1"/>
      <dgm:spPr>
        <a:solidFill>
          <a:srgbClr val="FFCB34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3200" b="1" dirty="0" smtClean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rPr>
            <a:t>generate new jobs</a:t>
          </a:r>
          <a:endParaRPr lang="en-GB" sz="3200" b="1" dirty="0">
            <a:solidFill>
              <a:schemeClr val="tx1"/>
            </a:solidFill>
            <a:latin typeface="Times New Roman" panose="02020603050405020304" charset="0"/>
            <a:ea typeface="Times New Roman" panose="02020603050405020304" charset="0"/>
            <a:cs typeface="Times New Roman" panose="02020603050405020304" charset="0"/>
          </a:endParaRPr>
        </a:p>
      </dgm:t>
    </dgm:pt>
    <dgm:pt modelId="{E2ABF498-BF4C-BD41-A3C4-A1B92B2EE35F}" cxnId="{12BEAC7D-737C-9148-84DA-F206888F9F76}" type="sibTrans">
      <dgm:prSet/>
      <dgm:spPr/>
      <dgm:t>
        <a:bodyPr/>
        <a:lstStyle/>
        <a:p>
          <a:endParaRPr lang="en-GB"/>
        </a:p>
      </dgm:t>
    </dgm:pt>
    <dgm:pt modelId="{6F6A79D3-AA38-5E48-BC50-D77A0F8BA1D8}" cxnId="{12BEAC7D-737C-9148-84DA-F206888F9F76}" type="parTrans">
      <dgm:prSet/>
      <dgm:spPr/>
      <dgm:t>
        <a:bodyPr/>
        <a:lstStyle/>
        <a:p>
          <a:endParaRPr lang="en-GB"/>
        </a:p>
      </dgm:t>
    </dgm:pt>
    <dgm:pt modelId="{9E943410-72DC-DC44-88AB-43B076181FDC}">
      <dgm:prSet custT="1"/>
      <dgm:spPr>
        <a:solidFill>
          <a:srgbClr val="FFCB34"/>
        </a:solidFill>
      </dgm:spPr>
      <dgm:t>
        <a:bodyPr/>
        <a:lstStyle/>
        <a:p>
          <a:r>
            <a:rPr lang="en-US" altLang="zh-CN" sz="3200" b="1" dirty="0" smtClean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rPr>
            <a:t>jump-start</a:t>
          </a:r>
          <a:r>
            <a:rPr lang="zh-CN" altLang="en-US" sz="3200" b="1" dirty="0" smtClean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3200" b="1" dirty="0" smtClean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rPr>
            <a:t>local</a:t>
          </a:r>
          <a:r>
            <a:rPr lang="zh-CN" altLang="en-US" sz="3200" b="1" dirty="0" smtClean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rPr>
            <a:t> </a:t>
          </a:r>
          <a:r>
            <a:rPr lang="en-US" altLang="zh-CN" sz="3200" b="1" dirty="0" smtClean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rPr>
            <a:t>economy</a:t>
          </a:r>
          <a:endParaRPr lang="zh-CN" altLang="en-US" sz="3200" b="1" dirty="0">
            <a:solidFill>
              <a:schemeClr val="tx1"/>
            </a:solidFill>
            <a:latin typeface="Times New Roman" panose="02020603050405020304" charset="0"/>
            <a:ea typeface="Times New Roman" panose="02020603050405020304" charset="0"/>
            <a:cs typeface="Times New Roman" panose="02020603050405020304" charset="0"/>
          </a:endParaRPr>
        </a:p>
      </dgm:t>
    </dgm:pt>
    <dgm:pt modelId="{0C37F0AB-4C2D-514C-A91E-9DC7A44D6DB0}" cxnId="{3E4F446E-E208-9D4F-8BCF-C17FB4E0FF34}" type="sibTrans">
      <dgm:prSet/>
      <dgm:spPr/>
      <dgm:t>
        <a:bodyPr/>
        <a:lstStyle/>
        <a:p>
          <a:endParaRPr lang="zh-CN" altLang="en-US"/>
        </a:p>
      </dgm:t>
    </dgm:pt>
    <dgm:pt modelId="{9EE4A518-47BE-E24C-8A0B-C8284A27FB40}" cxnId="{3E4F446E-E208-9D4F-8BCF-C17FB4E0FF34}" type="parTrans">
      <dgm:prSet/>
      <dgm:spPr/>
      <dgm:t>
        <a:bodyPr/>
        <a:lstStyle/>
        <a:p>
          <a:endParaRPr lang="zh-CN" altLang="en-US"/>
        </a:p>
      </dgm:t>
    </dgm:pt>
    <dgm:pt modelId="{C73A08FC-38FA-6A43-93F8-57D0BFC146CA}">
      <dgm:prSet phldrT="[文本]" custT="1"/>
      <dgm:spPr>
        <a:solidFill>
          <a:srgbClr val="FFCB34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3200" b="1" dirty="0" smtClean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rPr>
            <a:t>create incremental demand</a:t>
          </a:r>
          <a:endParaRPr lang="en-GB" sz="3200" b="1" dirty="0">
            <a:solidFill>
              <a:schemeClr val="tx1"/>
            </a:solidFill>
            <a:latin typeface="Times New Roman" panose="02020603050405020304" charset="0"/>
            <a:ea typeface="Times New Roman" panose="02020603050405020304" charset="0"/>
            <a:cs typeface="Times New Roman" panose="02020603050405020304" charset="0"/>
          </a:endParaRPr>
        </a:p>
      </dgm:t>
    </dgm:pt>
    <dgm:pt modelId="{93EB8B50-9CF5-9947-B958-B911C7941EDB}" cxnId="{2441EF29-E8EF-5440-B7DB-3472C5E278C9}" type="sibTrans">
      <dgm:prSet/>
      <dgm:spPr/>
      <dgm:t>
        <a:bodyPr/>
        <a:lstStyle/>
        <a:p>
          <a:endParaRPr lang="en-GB"/>
        </a:p>
      </dgm:t>
    </dgm:pt>
    <dgm:pt modelId="{9FC18DBD-F025-0F42-99C7-B2030FBBA3FE}" cxnId="{2441EF29-E8EF-5440-B7DB-3472C5E278C9}" type="parTrans">
      <dgm:prSet/>
      <dgm:spPr/>
      <dgm:t>
        <a:bodyPr/>
        <a:lstStyle/>
        <a:p>
          <a:endParaRPr lang="en-GB"/>
        </a:p>
      </dgm:t>
    </dgm:pt>
    <dgm:pt modelId="{E3BA214D-6236-5C43-BEC5-C93C2B5C3A8E}">
      <dgm:prSet phldrT="[文本]" custT="1"/>
      <dgm:spPr>
        <a:solidFill>
          <a:srgbClr val="FFCB34"/>
        </a:solidFill>
        <a:ln>
          <a:solidFill>
            <a:schemeClr val="bg1"/>
          </a:solidFill>
        </a:ln>
      </dgm:spPr>
      <dgm:t>
        <a:bodyPr/>
        <a:lstStyle/>
        <a:p>
          <a:r>
            <a:rPr lang="en-GB" sz="3200" b="1" dirty="0" smtClean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rPr>
            <a:t>raise purchasing power</a:t>
          </a:r>
          <a:endParaRPr lang="en-GB" sz="3200" b="1" dirty="0">
            <a:solidFill>
              <a:schemeClr val="tx1"/>
            </a:solidFill>
            <a:latin typeface="Times New Roman" panose="02020603050405020304" charset="0"/>
            <a:ea typeface="Times New Roman" panose="02020603050405020304" charset="0"/>
            <a:cs typeface="Times New Roman" panose="02020603050405020304" charset="0"/>
          </a:endParaRPr>
        </a:p>
      </dgm:t>
    </dgm:pt>
    <dgm:pt modelId="{6617F962-C7EB-1D47-8E5E-CFC8D69F6FCD}" cxnId="{89DB2DAD-691C-BF49-872D-C262790542E1}" type="sibTrans">
      <dgm:prSet/>
      <dgm:spPr/>
      <dgm:t>
        <a:bodyPr/>
        <a:lstStyle/>
        <a:p>
          <a:endParaRPr lang="en-GB"/>
        </a:p>
      </dgm:t>
    </dgm:pt>
    <dgm:pt modelId="{3AE7415A-0EDA-BD48-94F5-62B3918AFB47}" cxnId="{89DB2DAD-691C-BF49-872D-C262790542E1}" type="parTrans">
      <dgm:prSet/>
      <dgm:spPr/>
      <dgm:t>
        <a:bodyPr/>
        <a:lstStyle/>
        <a:p>
          <a:endParaRPr lang="en-GB"/>
        </a:p>
      </dgm:t>
    </dgm:pt>
    <dgm:pt modelId="{1BBF6452-F7BC-B34B-B64E-A5D30D2CFE57}" type="pres">
      <dgm:prSet presAssocID="{C4FE75A6-D02F-1743-83F7-3499A0437E9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D6CEDD4-6E51-0E49-A11A-74E581F0911A}" type="pres">
      <dgm:prSet presAssocID="{C4FE75A6-D02F-1743-83F7-3499A0437E99}" presName="cycle" presStyleCnt="0"/>
      <dgm:spPr/>
    </dgm:pt>
    <dgm:pt modelId="{3632E0F9-F470-5246-9C56-B20013E43D36}" type="pres">
      <dgm:prSet presAssocID="{6CAFABDE-ED7D-B745-AA4D-A93294B55A3D}" presName="nodeFirstNode" presStyleLbl="node1" presStyleIdx="0" presStyleCnt="6" custScaleX="115017" custScaleY="91870" custRadScaleRad="101778" custRadScaleInc="-1302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47A158-01BD-BA48-A8E5-39E52CD5FA01}" type="pres">
      <dgm:prSet presAssocID="{99FBDB8D-DE9C-5C44-986A-3D9A46286102}" presName="sibTransFirstNode" presStyleLbl="bgShp" presStyleIdx="0" presStyleCnt="1" custAng="479601" custScaleX="108395" custLinFactNeighborX="-1126" custLinFactNeighborY="2790"/>
      <dgm:spPr/>
      <dgm:t>
        <a:bodyPr/>
        <a:lstStyle/>
        <a:p>
          <a:endParaRPr lang="en-GB"/>
        </a:p>
      </dgm:t>
    </dgm:pt>
    <dgm:pt modelId="{513E2BBF-E55F-E64E-BC4D-2271359E2351}" type="pres">
      <dgm:prSet presAssocID="{E3BA214D-6236-5C43-BEC5-C93C2B5C3A8E}" presName="nodeFollowingNodes" presStyleLbl="node1" presStyleIdx="1" presStyleCnt="6" custScaleX="101792" custScaleY="135459" custRadScaleRad="151984" custRadScaleInc="5264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B5275D4-57A1-A846-BD12-0F7BFA98BF3D}" type="pres">
      <dgm:prSet presAssocID="{C73A08FC-38FA-6A43-93F8-57D0BFC146CA}" presName="nodeFollowingNodes" presStyleLbl="node1" presStyleIdx="2" presStyleCnt="6" custScaleX="131334" custRadScaleRad="93937" custRadScaleInc="12694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E9B490-C794-0E42-8E45-D04FBCDC365A}" type="pres">
      <dgm:prSet presAssocID="{C16C0AD6-612D-BF45-B0FF-88E5747BB93E}" presName="nodeFollowingNodes" presStyleLbl="node1" presStyleIdx="3" presStyleCnt="6" custScaleX="88835" custScaleY="68910" custRadScaleRad="174547" custRadScaleInc="16217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E59C56-F78A-5B4C-9CB0-8E7A01B21A81}" type="pres">
      <dgm:prSet presAssocID="{9E943410-72DC-DC44-88AB-43B076181FDC}" presName="nodeFollowingNodes" presStyleLbl="node1" presStyleIdx="4" presStyleCnt="6" custScaleX="99357" custRadScaleRad="178911" custRadScaleInc="7153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6351E84-0650-D242-9C64-4CDB8ED9BF7B}" type="pres">
      <dgm:prSet presAssocID="{32F7E592-4879-A54F-8724-2937A524710C}" presName="nodeFollowingNodes" presStyleLbl="node1" presStyleIdx="5" presStyleCnt="6" custScaleX="156141" custScaleY="134283" custRadScaleRad="27704" custRadScaleInc="58783">
        <dgm:presLayoutVars>
          <dgm:bulletEnabled val="1"/>
        </dgm:presLayoutVars>
      </dgm:prSet>
      <dgm:spPr>
        <a:prstGeom prst="star10">
          <a:avLst/>
        </a:prstGeom>
      </dgm:spPr>
      <dgm:t>
        <a:bodyPr/>
        <a:lstStyle/>
        <a:p>
          <a:endParaRPr lang="en-GB"/>
        </a:p>
      </dgm:t>
    </dgm:pt>
  </dgm:ptLst>
  <dgm:cxnLst>
    <dgm:cxn modelId="{565F1E97-9EBE-744A-8709-7D08DC4FE02F}" type="presOf" srcId="{32F7E592-4879-A54F-8724-2937A524710C}" destId="{F6351E84-0650-D242-9C64-4CDB8ED9BF7B}" srcOrd="0" destOrd="0" presId="urn:microsoft.com/office/officeart/2005/8/layout/cycle3"/>
    <dgm:cxn modelId="{2EB2938E-727F-9D4A-A6C6-FBD077EA0F59}" type="presOf" srcId="{C73A08FC-38FA-6A43-93F8-57D0BFC146CA}" destId="{7B5275D4-57A1-A846-BD12-0F7BFA98BF3D}" srcOrd="0" destOrd="0" presId="urn:microsoft.com/office/officeart/2005/8/layout/cycle3"/>
    <dgm:cxn modelId="{3F6FC763-94A1-9B48-8432-F9B7466D2DD9}" type="presOf" srcId="{C4FE75A6-D02F-1743-83F7-3499A0437E99}" destId="{1BBF6452-F7BC-B34B-B64E-A5D30D2CFE57}" srcOrd="0" destOrd="0" presId="urn:microsoft.com/office/officeart/2005/8/layout/cycle3"/>
    <dgm:cxn modelId="{51A0ACA5-4902-B347-A9A4-FE7EFAE95D3A}" type="presOf" srcId="{6CAFABDE-ED7D-B745-AA4D-A93294B55A3D}" destId="{3632E0F9-F470-5246-9C56-B20013E43D36}" srcOrd="0" destOrd="0" presId="urn:microsoft.com/office/officeart/2005/8/layout/cycle3"/>
    <dgm:cxn modelId="{2441EF29-E8EF-5440-B7DB-3472C5E278C9}" srcId="{C4FE75A6-D02F-1743-83F7-3499A0437E99}" destId="{C73A08FC-38FA-6A43-93F8-57D0BFC146CA}" srcOrd="2" destOrd="0" parTransId="{9FC18DBD-F025-0F42-99C7-B2030FBBA3FE}" sibTransId="{93EB8B50-9CF5-9947-B958-B911C7941EDB}"/>
    <dgm:cxn modelId="{3E4F446E-E208-9D4F-8BCF-C17FB4E0FF34}" srcId="{C4FE75A6-D02F-1743-83F7-3499A0437E99}" destId="{9E943410-72DC-DC44-88AB-43B076181FDC}" srcOrd="4" destOrd="0" parTransId="{9EE4A518-47BE-E24C-8A0B-C8284A27FB40}" sibTransId="{0C37F0AB-4C2D-514C-A91E-9DC7A44D6DB0}"/>
    <dgm:cxn modelId="{CF788A2A-B1B5-974D-9E9D-6635C27EE5FB}" type="presOf" srcId="{C16C0AD6-612D-BF45-B0FF-88E5747BB93E}" destId="{4CE9B490-C794-0E42-8E45-D04FBCDC365A}" srcOrd="0" destOrd="0" presId="urn:microsoft.com/office/officeart/2005/8/layout/cycle3"/>
    <dgm:cxn modelId="{FF3A5D0A-005B-3B44-B6E1-9B8D00C4765F}" srcId="{C4FE75A6-D02F-1743-83F7-3499A0437E99}" destId="{6CAFABDE-ED7D-B745-AA4D-A93294B55A3D}" srcOrd="0" destOrd="0" parTransId="{F73C53A8-630D-0A47-B707-586DE09CA81D}" sibTransId="{99FBDB8D-DE9C-5C44-986A-3D9A46286102}"/>
    <dgm:cxn modelId="{4FC46354-70E9-3B4E-877D-55DC9E2705DB}" type="presOf" srcId="{99FBDB8D-DE9C-5C44-986A-3D9A46286102}" destId="{9647A158-01BD-BA48-A8E5-39E52CD5FA01}" srcOrd="0" destOrd="0" presId="urn:microsoft.com/office/officeart/2005/8/layout/cycle3"/>
    <dgm:cxn modelId="{C5986293-50E6-F14D-8BE9-D38AB062F68A}" type="presOf" srcId="{9E943410-72DC-DC44-88AB-43B076181FDC}" destId="{01E59C56-F78A-5B4C-9CB0-8E7A01B21A81}" srcOrd="0" destOrd="0" presId="urn:microsoft.com/office/officeart/2005/8/layout/cycle3"/>
    <dgm:cxn modelId="{EDBEE32E-102A-E644-992C-9BF4C17CEDC7}" type="presOf" srcId="{E3BA214D-6236-5C43-BEC5-C93C2B5C3A8E}" destId="{513E2BBF-E55F-E64E-BC4D-2271359E2351}" srcOrd="0" destOrd="0" presId="urn:microsoft.com/office/officeart/2005/8/layout/cycle3"/>
    <dgm:cxn modelId="{89DB2DAD-691C-BF49-872D-C262790542E1}" srcId="{C4FE75A6-D02F-1743-83F7-3499A0437E99}" destId="{E3BA214D-6236-5C43-BEC5-C93C2B5C3A8E}" srcOrd="1" destOrd="0" parTransId="{3AE7415A-0EDA-BD48-94F5-62B3918AFB47}" sibTransId="{6617F962-C7EB-1D47-8E5E-CFC8D69F6FCD}"/>
    <dgm:cxn modelId="{07AA6EA4-0485-F048-82C1-6C54799093CA}" srcId="{C4FE75A6-D02F-1743-83F7-3499A0437E99}" destId="{32F7E592-4879-A54F-8724-2937A524710C}" srcOrd="5" destOrd="0" parTransId="{E4D9FBC0-82B4-5C48-8E7D-1B4BE4660E5C}" sibTransId="{6957724A-F8C2-D045-89AF-507D9336CA60}"/>
    <dgm:cxn modelId="{12BEAC7D-737C-9148-84DA-F206888F9F76}" srcId="{C4FE75A6-D02F-1743-83F7-3499A0437E99}" destId="{C16C0AD6-612D-BF45-B0FF-88E5747BB93E}" srcOrd="3" destOrd="0" parTransId="{6F6A79D3-AA38-5E48-BC50-D77A0F8BA1D8}" sibTransId="{E2ABF498-BF4C-BD41-A3C4-A1B92B2EE35F}"/>
    <dgm:cxn modelId="{259DE3AD-4250-B449-A338-AF4B22BD685C}" type="presParOf" srcId="{1BBF6452-F7BC-B34B-B64E-A5D30D2CFE57}" destId="{BD6CEDD4-6E51-0E49-A11A-74E581F0911A}" srcOrd="0" destOrd="0" presId="urn:microsoft.com/office/officeart/2005/8/layout/cycle3"/>
    <dgm:cxn modelId="{67EC90BE-3798-BD41-ABBB-4FC454234598}" type="presParOf" srcId="{BD6CEDD4-6E51-0E49-A11A-74E581F0911A}" destId="{3632E0F9-F470-5246-9C56-B20013E43D36}" srcOrd="0" destOrd="0" presId="urn:microsoft.com/office/officeart/2005/8/layout/cycle3"/>
    <dgm:cxn modelId="{EAD09492-19D8-8F4D-BD33-9B033BEE6A03}" type="presParOf" srcId="{BD6CEDD4-6E51-0E49-A11A-74E581F0911A}" destId="{9647A158-01BD-BA48-A8E5-39E52CD5FA01}" srcOrd="1" destOrd="0" presId="urn:microsoft.com/office/officeart/2005/8/layout/cycle3"/>
    <dgm:cxn modelId="{C0D28744-D890-0945-A8E0-7C20C237B6EB}" type="presParOf" srcId="{BD6CEDD4-6E51-0E49-A11A-74E581F0911A}" destId="{513E2BBF-E55F-E64E-BC4D-2271359E2351}" srcOrd="2" destOrd="0" presId="urn:microsoft.com/office/officeart/2005/8/layout/cycle3"/>
    <dgm:cxn modelId="{26BF51CD-BEB0-2444-97D1-0356A4A43B19}" type="presParOf" srcId="{BD6CEDD4-6E51-0E49-A11A-74E581F0911A}" destId="{7B5275D4-57A1-A846-BD12-0F7BFA98BF3D}" srcOrd="3" destOrd="0" presId="urn:microsoft.com/office/officeart/2005/8/layout/cycle3"/>
    <dgm:cxn modelId="{49570718-7994-8E42-9644-0D57A142F57E}" type="presParOf" srcId="{BD6CEDD4-6E51-0E49-A11A-74E581F0911A}" destId="{4CE9B490-C794-0E42-8E45-D04FBCDC365A}" srcOrd="4" destOrd="0" presId="urn:microsoft.com/office/officeart/2005/8/layout/cycle3"/>
    <dgm:cxn modelId="{453BDD10-68E7-BB47-B0DD-5ECFE60FDB5B}" type="presParOf" srcId="{BD6CEDD4-6E51-0E49-A11A-74E581F0911A}" destId="{01E59C56-F78A-5B4C-9CB0-8E7A01B21A81}" srcOrd="5" destOrd="0" presId="urn:microsoft.com/office/officeart/2005/8/layout/cycle3"/>
    <dgm:cxn modelId="{BED64885-7A1A-5F47-A58A-F386BEF9E97E}" type="presParOf" srcId="{BD6CEDD4-6E51-0E49-A11A-74E581F0911A}" destId="{F6351E84-0650-D242-9C64-4CDB8ED9BF7B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7A158-01BD-BA48-A8E5-39E52CD5FA01}">
      <dsp:nvSpPr>
        <dsp:cNvPr id="0" name=""/>
        <dsp:cNvSpPr/>
      </dsp:nvSpPr>
      <dsp:spPr>
        <a:xfrm rot="479601">
          <a:off x="2125768" y="114281"/>
          <a:ext cx="6707957" cy="6188438"/>
        </a:xfrm>
        <a:prstGeom prst="circularArrow">
          <a:avLst>
            <a:gd name="adj1" fmla="val 5274"/>
            <a:gd name="adj2" fmla="val 312630"/>
            <a:gd name="adj3" fmla="val 13920075"/>
            <a:gd name="adj4" fmla="val 17309689"/>
            <a:gd name="adj5" fmla="val 5477"/>
          </a:avLst>
        </a:prstGeom>
        <a:solidFill>
          <a:srgbClr val="92D050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32E0F9-F470-5246-9C56-B20013E43D36}">
      <dsp:nvSpPr>
        <dsp:cNvPr id="0" name=""/>
        <dsp:cNvSpPr/>
      </dsp:nvSpPr>
      <dsp:spPr>
        <a:xfrm>
          <a:off x="4171583" y="92274"/>
          <a:ext cx="2755692" cy="1100556"/>
        </a:xfrm>
        <a:prstGeom prst="roundRect">
          <a:avLst/>
        </a:prstGeom>
        <a:solidFill>
          <a:srgbClr val="FFCB34"/>
        </a:solidFill>
        <a:ln>
          <a:solidFill>
            <a:schemeClr val="bg1"/>
          </a:solidFill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economic growth</a:t>
          </a:r>
          <a:endParaRPr lang="en-GB" sz="3200" b="1" kern="120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225308" y="145999"/>
        <a:ext cx="2648242" cy="993106"/>
      </dsp:txXfrm>
    </dsp:sp>
    <dsp:sp modelId="{513E2BBF-E55F-E64E-BC4D-2271359E2351}">
      <dsp:nvSpPr>
        <dsp:cNvPr id="0" name=""/>
        <dsp:cNvSpPr/>
      </dsp:nvSpPr>
      <dsp:spPr>
        <a:xfrm>
          <a:off x="8438751" y="2174197"/>
          <a:ext cx="2438834" cy="1622731"/>
        </a:xfrm>
        <a:prstGeom prst="roundRect">
          <a:avLst/>
        </a:prstGeom>
        <a:solidFill>
          <a:srgbClr val="FFCB34"/>
        </a:solidFill>
        <a:ln>
          <a:solidFill>
            <a:schemeClr val="bg1"/>
          </a:solidFill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raise purchasing power</a:t>
          </a:r>
          <a:endParaRPr lang="en-GB" sz="3200" b="1" kern="120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8517966" y="2253412"/>
        <a:ext cx="2280404" cy="1464301"/>
      </dsp:txXfrm>
    </dsp:sp>
    <dsp:sp modelId="{7B5275D4-57A1-A846-BD12-0F7BFA98BF3D}">
      <dsp:nvSpPr>
        <dsp:cNvPr id="0" name=""/>
        <dsp:cNvSpPr/>
      </dsp:nvSpPr>
      <dsp:spPr>
        <a:xfrm>
          <a:off x="4056987" y="4929569"/>
          <a:ext cx="3146631" cy="1197950"/>
        </a:xfrm>
        <a:prstGeom prst="roundRect">
          <a:avLst/>
        </a:prstGeom>
        <a:solidFill>
          <a:srgbClr val="FFCB34"/>
        </a:solidFill>
        <a:ln>
          <a:solidFill>
            <a:schemeClr val="bg1"/>
          </a:solidFill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create incremental demand</a:t>
          </a:r>
          <a:endParaRPr lang="en-GB" sz="3200" b="1" kern="120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115466" y="4988048"/>
        <a:ext cx="3029673" cy="1080992"/>
      </dsp:txXfrm>
    </dsp:sp>
    <dsp:sp modelId="{4CE9B490-C794-0E42-8E45-D04FBCDC365A}">
      <dsp:nvSpPr>
        <dsp:cNvPr id="0" name=""/>
        <dsp:cNvSpPr/>
      </dsp:nvSpPr>
      <dsp:spPr>
        <a:xfrm>
          <a:off x="430331" y="3271037"/>
          <a:ext cx="2128397" cy="825507"/>
        </a:xfrm>
        <a:prstGeom prst="roundRect">
          <a:avLst/>
        </a:prstGeom>
        <a:solidFill>
          <a:srgbClr val="FFCB34"/>
        </a:solidFill>
        <a:ln>
          <a:solidFill>
            <a:schemeClr val="bg1"/>
          </a:solidFill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generate new jobs</a:t>
          </a:r>
          <a:endParaRPr lang="en-GB" sz="3200" b="1" kern="120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70629" y="3311335"/>
        <a:ext cx="2047801" cy="744911"/>
      </dsp:txXfrm>
    </dsp:sp>
    <dsp:sp modelId="{01E59C56-F78A-5B4C-9CB0-8E7A01B21A81}">
      <dsp:nvSpPr>
        <dsp:cNvPr id="0" name=""/>
        <dsp:cNvSpPr/>
      </dsp:nvSpPr>
      <dsp:spPr>
        <a:xfrm>
          <a:off x="197182" y="2050406"/>
          <a:ext cx="2380494" cy="1197950"/>
        </a:xfrm>
        <a:prstGeom prst="roundRect">
          <a:avLst/>
        </a:prstGeom>
        <a:solidFill>
          <a:srgbClr val="FFCB34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jump-start</a:t>
          </a:r>
          <a:r>
            <a:rPr lang="zh-CN" altLang="en-US" sz="3200" b="1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 </a:t>
          </a:r>
          <a:r>
            <a:rPr lang="en-US" altLang="zh-CN" sz="3200" b="1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local</a:t>
          </a:r>
          <a:r>
            <a:rPr lang="zh-CN" altLang="en-US" sz="3200" b="1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 </a:t>
          </a:r>
          <a:r>
            <a:rPr lang="en-US" altLang="zh-CN" sz="3200" b="1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economy</a:t>
          </a:r>
          <a:endParaRPr lang="zh-CN" altLang="en-US" sz="3200" b="1" kern="120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255661" y="2108885"/>
        <a:ext cx="2263536" cy="1080992"/>
      </dsp:txXfrm>
    </dsp:sp>
    <dsp:sp modelId="{F6351E84-0650-D242-9C64-4CDB8ED9BF7B}">
      <dsp:nvSpPr>
        <dsp:cNvPr id="0" name=""/>
        <dsp:cNvSpPr/>
      </dsp:nvSpPr>
      <dsp:spPr>
        <a:xfrm>
          <a:off x="3631731" y="1772208"/>
          <a:ext cx="3740982" cy="1608643"/>
        </a:xfrm>
        <a:prstGeom prst="star10">
          <a:avLst/>
        </a:prstGeom>
        <a:solidFill>
          <a:schemeClr val="accent1">
            <a:lumMod val="40000"/>
            <a:lumOff val="60000"/>
          </a:schemeClr>
        </a:solidFill>
        <a:ln>
          <a:solidFill>
            <a:schemeClr val="bg1"/>
          </a:solidFill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b="1" kern="12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government</a:t>
          </a:r>
          <a:endParaRPr lang="en-GB" sz="3600" b="1" kern="1200" dirty="0">
            <a:solidFill>
              <a:schemeClr val="tx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4148705" y="2174361"/>
        <a:ext cx="2707034" cy="804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F21B8-E715-A745-8233-CCD7790FE9FE}" type="datetimeFigureOut">
              <a:rPr lang="en-GB" smtClean="0"/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people</a:t>
            </a:r>
            <a:r>
              <a:rPr lang="zh-CN" altLang="en-US" dirty="0" smtClean="0"/>
              <a:t> </a:t>
            </a:r>
            <a:r>
              <a:rPr lang="en-US" altLang="zh-CN" dirty="0" smtClean="0"/>
              <a:t>exactly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suffer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hunger?</a:t>
            </a:r>
            <a:r>
              <a:rPr lang="zh-CN" altLang="en-US" baseline="0" dirty="0" smtClean="0"/>
              <a:t> </a:t>
            </a:r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If farmers’ food cannot be</a:t>
            </a:r>
            <a:r>
              <a:rPr lang="en-US" altLang="zh-CN" baseline="0" dirty="0" smtClean="0"/>
              <a:t> transported to the market, what would happen? Food rot, 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If farmers’ food cannot be</a:t>
            </a:r>
            <a:r>
              <a:rPr lang="en-US" altLang="zh-CN" baseline="0" dirty="0" smtClean="0"/>
              <a:t> transported to the market, what would happen? Food rot, 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among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foods,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which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every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day?</a:t>
            </a:r>
            <a:r>
              <a:rPr lang="zh-CN" altLang="en-US" baseline="0" dirty="0" smtClean="0"/>
              <a:t> </a:t>
            </a:r>
            <a:endParaRPr lang="en-US" altLang="zh-CN" baseline="0" dirty="0" smtClean="0"/>
          </a:p>
          <a:p>
            <a:r>
              <a:rPr lang="en-US" altLang="zh-CN" baseline="0" dirty="0" smtClean="0"/>
              <a:t>Imagine,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day,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among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foods,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which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every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day?</a:t>
            </a:r>
            <a:r>
              <a:rPr lang="zh-CN" altLang="en-US" baseline="0" dirty="0" smtClean="0"/>
              <a:t> </a:t>
            </a:r>
            <a:endParaRPr lang="en-US" altLang="zh-CN" baseline="0" dirty="0" smtClean="0"/>
          </a:p>
          <a:p>
            <a:r>
              <a:rPr lang="en-US" altLang="zh-CN" baseline="0" dirty="0" smtClean="0"/>
              <a:t>Imagine,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day,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描述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But is that</a:t>
            </a:r>
            <a:r>
              <a:rPr lang="en-US" altLang="zh-CN" baseline="0" dirty="0" smtClean="0"/>
              <a:t> enough?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7711F-6C91-4645-970D-6BE2100CFD33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</a:fld>
            <a:endParaRPr lang="en-US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91445" y="63500"/>
            <a:ext cx="1797050" cy="581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.tiff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1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tif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tiff"/><Relationship Id="rId2" Type="http://schemas.openxmlformats.org/officeDocument/2006/relationships/image" Target="../media/image19.png"/><Relationship Id="rId1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1" Type="http://schemas.openxmlformats.org/officeDocument/2006/relationships/image" Target="../media/image5.tiff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tiff"/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image" Target="../media/image10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microsoft.com/office/2007/relationships/hdphoto" Target="../media/image28.wdp"/><Relationship Id="rId1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1445" y="63500"/>
            <a:ext cx="1797050" cy="5816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线形标注 2 (无边框) 31"/>
          <p:cNvSpPr/>
          <p:nvPr/>
        </p:nvSpPr>
        <p:spPr>
          <a:xfrm>
            <a:off x="4240937" y="3352719"/>
            <a:ext cx="2047133" cy="735002"/>
          </a:xfrm>
          <a:prstGeom prst="callout2">
            <a:avLst>
              <a:gd name="adj1" fmla="val 18750"/>
              <a:gd name="adj2" fmla="val -8333"/>
              <a:gd name="adj3" fmla="val 21268"/>
              <a:gd name="adj4" fmla="val -29459"/>
              <a:gd name="adj5" fmla="val 108453"/>
              <a:gd name="adj6" fmla="val -48106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爆炸形 2 24"/>
          <p:cNvSpPr/>
          <p:nvPr/>
        </p:nvSpPr>
        <p:spPr>
          <a:xfrm>
            <a:off x="8913433" y="226236"/>
            <a:ext cx="2992056" cy="1360735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爆炸形 2 25"/>
          <p:cNvSpPr/>
          <p:nvPr/>
        </p:nvSpPr>
        <p:spPr>
          <a:xfrm>
            <a:off x="5693365" y="320978"/>
            <a:ext cx="2949909" cy="1184609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4"/>
          <p:cNvSpPr txBox="1"/>
          <p:nvPr/>
        </p:nvSpPr>
        <p:spPr>
          <a:xfrm>
            <a:off x="258760" y="256040"/>
            <a:ext cx="1893467" cy="83099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4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Para.</a:t>
            </a:r>
            <a:r>
              <a:rPr lang="zh-CN" altLang="en-US" sz="4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800" dirty="0">
                <a:latin typeface="Times" pitchFamily="18" charset="0"/>
                <a:ea typeface="Times" pitchFamily="18" charset="0"/>
                <a:cs typeface="Times" pitchFamily="18" charset="0"/>
              </a:rPr>
              <a:t>3</a:t>
            </a:r>
            <a:endParaRPr lang="en-GB" sz="48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02205" y="460396"/>
            <a:ext cx="2260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progress</a:t>
            </a:r>
            <a:endParaRPr lang="en-GB" sz="4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3542" y="2122134"/>
            <a:ext cx="6494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Times New Roman" panose="02020603050405020304" charset="0"/>
                <a:cs typeface="Times New Roman" panose="02020603050405020304" charset="0"/>
              </a:rPr>
              <a:t>216 </a:t>
            </a:r>
            <a:r>
              <a:rPr lang="en-US" altLang="zh-CN" sz="3600" dirty="0">
                <a:latin typeface="Times New Roman" panose="02020603050405020304" charset="0"/>
                <a:cs typeface="Times New Roman" panose="02020603050405020304" charset="0"/>
              </a:rPr>
              <a:t>million</a:t>
            </a:r>
            <a:r>
              <a:rPr lang="zh-CN" alt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dirty="0">
                <a:latin typeface="Times New Roman" panose="02020603050405020304" charset="0"/>
                <a:cs typeface="Times New Roman" panose="02020603050405020304" charset="0"/>
              </a:rPr>
              <a:t>fewer </a:t>
            </a:r>
            <a:r>
              <a:rPr lang="en-US" altLang="zh-CN" sz="3600" dirty="0" smtClean="0">
                <a:latin typeface="Times New Roman" panose="02020603050405020304" charset="0"/>
                <a:cs typeface="Times New Roman" panose="02020603050405020304" charset="0"/>
              </a:rPr>
              <a:t>hungry</a:t>
            </a:r>
            <a:r>
              <a:rPr lang="zh-CN" altLang="en-US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dirty="0" smtClean="0">
                <a:latin typeface="Times New Roman" panose="02020603050405020304" charset="0"/>
                <a:cs typeface="Times New Roman" panose="02020603050405020304" charset="0"/>
              </a:rPr>
              <a:t>people</a:t>
            </a:r>
            <a:r>
              <a:rPr lang="zh-CN" altLang="zh-CN" sz="3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GB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爆炸形 2 11"/>
          <p:cNvSpPr/>
          <p:nvPr/>
        </p:nvSpPr>
        <p:spPr>
          <a:xfrm>
            <a:off x="2123143" y="226236"/>
            <a:ext cx="3214884" cy="1345684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83542" y="4238209"/>
            <a:ext cx="7200882" cy="1282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</a:t>
            </a:r>
            <a:r>
              <a:rPr lang="en-US" altLang="zh-CN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But</a:t>
            </a:r>
            <a:r>
              <a:rPr lang="zh-CN" alt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4400" b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ts val="3000"/>
              </a:lnSpc>
            </a:pPr>
            <a:endParaRPr lang="en-US" altLang="zh-CN" sz="4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ts val="3000"/>
              </a:lnSpc>
            </a:pPr>
            <a:r>
              <a:rPr lang="en-US" altLang="zh-CN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there</a:t>
            </a:r>
            <a:r>
              <a:rPr lang="zh-CN" alt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is</a:t>
            </a:r>
            <a:r>
              <a:rPr lang="zh-CN" alt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still</a:t>
            </a:r>
            <a:r>
              <a:rPr lang="zh-CN" alt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long</a:t>
            </a:r>
            <a:r>
              <a:rPr lang="zh-CN" alt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way</a:t>
            </a:r>
            <a:r>
              <a:rPr lang="zh-CN" alt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to</a:t>
            </a:r>
            <a:r>
              <a:rPr lang="zh-CN" alt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go</a:t>
            </a:r>
            <a:r>
              <a:rPr lang="zh-CN" altLang="en-US" sz="4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GB" sz="4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18099" y="545135"/>
            <a:ext cx="1611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kern="0" dirty="0" smtClean="0">
                <a:solidFill>
                  <a:srgbClr val="000000"/>
                </a:solidFill>
                <a:latin typeface="Times New Roman" panose="02020603050405020304" charset="0"/>
              </a:rPr>
              <a:t>efforts</a:t>
            </a:r>
            <a:endParaRPr lang="en-GB" sz="4000" b="1" kern="0" dirty="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8077" y="522859"/>
            <a:ext cx="2956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charset="0"/>
                <a:cs typeface="Times New Roman" panose="02020603050405020304" charset="0"/>
              </a:rPr>
              <a:t>challenges</a:t>
            </a:r>
            <a:endParaRPr lang="en-GB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下箭头 18"/>
          <p:cNvSpPr/>
          <p:nvPr/>
        </p:nvSpPr>
        <p:spPr>
          <a:xfrm rot="16200000">
            <a:off x="5066537" y="643294"/>
            <a:ext cx="566828" cy="670607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下箭头 19"/>
          <p:cNvSpPr/>
          <p:nvPr/>
        </p:nvSpPr>
        <p:spPr>
          <a:xfrm rot="16200000">
            <a:off x="8394687" y="632867"/>
            <a:ext cx="566828" cy="691461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文本框 2"/>
          <p:cNvSpPr txBox="1"/>
          <p:nvPr/>
        </p:nvSpPr>
        <p:spPr>
          <a:xfrm>
            <a:off x="4172627" y="3397571"/>
            <a:ext cx="2225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signal</a:t>
            </a:r>
            <a:r>
              <a:rPr lang="zh-CN" altLang="en-US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word</a:t>
            </a:r>
            <a:endParaRPr lang="en-GB" sz="32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左中括号 29"/>
          <p:cNvSpPr/>
          <p:nvPr/>
        </p:nvSpPr>
        <p:spPr>
          <a:xfrm>
            <a:off x="405797" y="4546056"/>
            <a:ext cx="452942" cy="1198374"/>
          </a:xfrm>
          <a:prstGeom prst="leftBracket">
            <a:avLst/>
          </a:prstGeom>
          <a:ln w="889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左中括号 30"/>
          <p:cNvSpPr/>
          <p:nvPr/>
        </p:nvSpPr>
        <p:spPr>
          <a:xfrm rot="10800000">
            <a:off x="7162457" y="4552110"/>
            <a:ext cx="452942" cy="1169952"/>
          </a:xfrm>
          <a:prstGeom prst="leftBracket">
            <a:avLst/>
          </a:prstGeom>
          <a:ln w="889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4"/>
          <a:stretch>
            <a:fillRect/>
          </a:stretch>
        </p:blipFill>
        <p:spPr>
          <a:xfrm>
            <a:off x="5349951" y="2122133"/>
            <a:ext cx="8331971" cy="4210427"/>
          </a:xfrm>
          <a:prstGeom prst="rect">
            <a:avLst/>
          </a:prstGeom>
        </p:spPr>
      </p:pic>
      <p:grpSp>
        <p:nvGrpSpPr>
          <p:cNvPr id="28" name="组 27"/>
          <p:cNvGrpSpPr/>
          <p:nvPr/>
        </p:nvGrpSpPr>
        <p:grpSpPr>
          <a:xfrm>
            <a:off x="8737443" y="5069276"/>
            <a:ext cx="1613300" cy="1068133"/>
            <a:chOff x="2333005" y="-468180"/>
            <a:chExt cx="1502223" cy="1087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9" name="椭圆 28"/>
            <p:cNvSpPr/>
            <p:nvPr/>
          </p:nvSpPr>
          <p:spPr>
            <a:xfrm>
              <a:off x="2333005" y="-468180"/>
              <a:ext cx="1502223" cy="1087771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椭圆 4"/>
            <p:cNvSpPr/>
            <p:nvPr/>
          </p:nvSpPr>
          <p:spPr>
            <a:xfrm>
              <a:off x="2552999" y="-287932"/>
              <a:ext cx="1062233" cy="76917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800" kern="1200" dirty="0" smtClean="0">
                  <a:solidFill>
                    <a:schemeClr val="tx1"/>
                  </a:solidFill>
                  <a:latin typeface="Times" pitchFamily="18" charset="0"/>
                  <a:ea typeface="Times" pitchFamily="18" charset="0"/>
                  <a:cs typeface="Times" pitchFamily="18" charset="0"/>
                </a:rPr>
                <a:t>private</a:t>
              </a:r>
              <a:r>
                <a:rPr lang="zh-CN" altLang="en-US" sz="2800" kern="1200" dirty="0" smtClean="0">
                  <a:solidFill>
                    <a:schemeClr val="tx1"/>
                  </a:solidFill>
                  <a:latin typeface="Times" pitchFamily="18" charset="0"/>
                  <a:ea typeface="Times" pitchFamily="18" charset="0"/>
                  <a:cs typeface="Times" pitchFamily="18" charset="0"/>
                </a:rPr>
                <a:t> </a:t>
              </a:r>
              <a:r>
                <a:rPr lang="en-US" altLang="zh-CN" sz="2800" kern="1200" dirty="0" smtClean="0">
                  <a:solidFill>
                    <a:schemeClr val="tx1"/>
                  </a:solidFill>
                  <a:latin typeface="Times" pitchFamily="18" charset="0"/>
                  <a:ea typeface="Times" pitchFamily="18" charset="0"/>
                  <a:cs typeface="Times" pitchFamily="18" charset="0"/>
                </a:rPr>
                <a:t>sector</a:t>
              </a:r>
              <a:endParaRPr lang="en-GB" sz="2800" kern="1200" dirty="0">
                <a:solidFill>
                  <a:schemeClr val="tx1"/>
                </a:solidFill>
                <a:latin typeface="Times" pitchFamily="18" charset="0"/>
                <a:ea typeface="Times" pitchFamily="18" charset="0"/>
                <a:cs typeface="Times" pitchFamily="18" charset="0"/>
              </a:endParaRPr>
            </a:p>
          </p:txBody>
        </p:sp>
      </p:grpSp>
      <p:sp>
        <p:nvSpPr>
          <p:cNvPr id="38" name="椭圆 37"/>
          <p:cNvSpPr/>
          <p:nvPr/>
        </p:nvSpPr>
        <p:spPr>
          <a:xfrm>
            <a:off x="8827597" y="4389471"/>
            <a:ext cx="1312687" cy="856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1600" dirty="0"/>
          </a:p>
        </p:txBody>
      </p:sp>
      <p:grpSp>
        <p:nvGrpSpPr>
          <p:cNvPr id="35" name="组 34"/>
          <p:cNvGrpSpPr/>
          <p:nvPr/>
        </p:nvGrpSpPr>
        <p:grpSpPr>
          <a:xfrm>
            <a:off x="8296713" y="3719285"/>
            <a:ext cx="2565378" cy="738294"/>
            <a:chOff x="3118699" y="449778"/>
            <a:chExt cx="1169378" cy="939435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6" name="椭圆 35"/>
            <p:cNvSpPr/>
            <p:nvPr/>
          </p:nvSpPr>
          <p:spPr>
            <a:xfrm>
              <a:off x="3118699" y="449778"/>
              <a:ext cx="1169378" cy="939435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椭圆 4"/>
            <p:cNvSpPr/>
            <p:nvPr/>
          </p:nvSpPr>
          <p:spPr>
            <a:xfrm>
              <a:off x="3178703" y="495293"/>
              <a:ext cx="1063364" cy="7457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800" dirty="0" smtClean="0">
                  <a:solidFill>
                    <a:schemeClr val="tx1"/>
                  </a:solidFill>
                  <a:latin typeface="Times" pitchFamily="18" charset="0"/>
                  <a:ea typeface="Times" pitchFamily="18" charset="0"/>
                  <a:cs typeface="Times" pitchFamily="18" charset="0"/>
                </a:rPr>
                <a:t>governments</a:t>
              </a:r>
              <a:endParaRPr lang="en-GB" sz="2800" kern="1200" dirty="0">
                <a:solidFill>
                  <a:schemeClr val="tx1"/>
                </a:solidFill>
                <a:latin typeface="Times" pitchFamily="18" charset="0"/>
                <a:ea typeface="Times" pitchFamily="18" charset="0"/>
                <a:cs typeface="Times" pitchFamily="18" charset="0"/>
              </a:endParaRPr>
            </a:p>
          </p:txBody>
        </p:sp>
      </p:grpSp>
      <p:sp>
        <p:nvSpPr>
          <p:cNvPr id="39" name="椭圆 38"/>
          <p:cNvSpPr/>
          <p:nvPr/>
        </p:nvSpPr>
        <p:spPr>
          <a:xfrm>
            <a:off x="7534999" y="3151627"/>
            <a:ext cx="4025540" cy="6802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sz="28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615399" y="3185802"/>
            <a:ext cx="4477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" pitchFamily="18" charset="0"/>
                <a:ea typeface="Times" pitchFamily="18" charset="0"/>
                <a:cs typeface="Times" pitchFamily="18" charset="0"/>
              </a:rPr>
              <a:t>civil</a:t>
            </a:r>
            <a:r>
              <a:rPr lang="zh-CN" altLang="en-US" sz="2800" dirty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2800" dirty="0">
                <a:latin typeface="Times" pitchFamily="18" charset="0"/>
                <a:ea typeface="Times" pitchFamily="18" charset="0"/>
                <a:cs typeface="Times" pitchFamily="18" charset="0"/>
              </a:rPr>
              <a:t>society</a:t>
            </a:r>
            <a:r>
              <a:rPr lang="zh-CN" altLang="en-US" sz="2800" dirty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2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organizations</a:t>
            </a:r>
            <a:endParaRPr lang="en-GB" altLang="zh-CN" sz="28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889666" y="4546056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citizens</a:t>
            </a:r>
            <a:endParaRPr lang="en-GB" sz="28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797461" y="2306801"/>
            <a:ext cx="3493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C00000"/>
                </a:solidFill>
                <a:latin typeface="Times" pitchFamily="18" charset="0"/>
                <a:ea typeface="Times" pitchFamily="18" charset="0"/>
                <a:cs typeface="Times" pitchFamily="18" charset="0"/>
              </a:rPr>
              <a:t>collaborate</a:t>
            </a:r>
            <a:endParaRPr lang="en-GB" sz="5400" b="1" dirty="0">
              <a:solidFill>
                <a:srgbClr val="C00000"/>
              </a:solidFill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5" grpId="0" animBg="1"/>
      <p:bldP spid="26" grpId="0" animBg="1"/>
      <p:bldP spid="7" grpId="0"/>
      <p:bldP spid="8" grpId="0"/>
      <p:bldP spid="12" grpId="0" animBg="1"/>
      <p:bldP spid="13" grpId="0"/>
      <p:bldP spid="17" grpId="0"/>
      <p:bldP spid="18" grpId="0"/>
      <p:bldP spid="19" grpId="0" animBg="1"/>
      <p:bldP spid="20" grpId="0" animBg="1"/>
      <p:bldP spid="3" grpId="0"/>
      <p:bldP spid="30" grpId="0" animBg="1"/>
      <p:bldP spid="31" grpId="0" animBg="1"/>
      <p:bldP spid="39" grpId="0" animBg="1"/>
      <p:bldP spid="40" grpId="0"/>
      <p:bldP spid="27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爆炸形 2 11"/>
          <p:cNvSpPr/>
          <p:nvPr/>
        </p:nvSpPr>
        <p:spPr>
          <a:xfrm>
            <a:off x="9898845" y="235052"/>
            <a:ext cx="2077255" cy="1171687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0610416" y="464097"/>
            <a:ext cx="76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</a:rPr>
              <a:t>?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13230"/>
          <a:stretch>
            <a:fillRect/>
          </a:stretch>
        </p:blipFill>
        <p:spPr>
          <a:xfrm>
            <a:off x="1725378" y="1682485"/>
            <a:ext cx="8282480" cy="481290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733537" y="1701969"/>
            <a:ext cx="1274321" cy="534655"/>
          </a:xfrm>
          <a:prstGeom prst="rect">
            <a:avLst/>
          </a:prstGeom>
          <a:solidFill>
            <a:srgbClr val="D2A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爆炸形 2 14"/>
          <p:cNvSpPr/>
          <p:nvPr/>
        </p:nvSpPr>
        <p:spPr>
          <a:xfrm>
            <a:off x="4609402" y="442562"/>
            <a:ext cx="2364604" cy="954191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爆炸形 2 16"/>
          <p:cNvSpPr/>
          <p:nvPr/>
        </p:nvSpPr>
        <p:spPr>
          <a:xfrm>
            <a:off x="2571276" y="442562"/>
            <a:ext cx="1836951" cy="1023178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爆炸形 2 17"/>
          <p:cNvSpPr/>
          <p:nvPr/>
        </p:nvSpPr>
        <p:spPr>
          <a:xfrm>
            <a:off x="-22440" y="358782"/>
            <a:ext cx="2299132" cy="1100388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"/>
          <p:cNvSpPr txBox="1"/>
          <p:nvPr/>
        </p:nvSpPr>
        <p:spPr>
          <a:xfrm>
            <a:off x="104061" y="578857"/>
            <a:ext cx="2956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challenges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2"/>
          <p:cNvSpPr txBox="1"/>
          <p:nvPr/>
        </p:nvSpPr>
        <p:spPr>
          <a:xfrm>
            <a:off x="2841900" y="625560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efforts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3"/>
          <p:cNvSpPr txBox="1"/>
          <p:nvPr/>
        </p:nvSpPr>
        <p:spPr>
          <a:xfrm>
            <a:off x="4890298" y="640186"/>
            <a:ext cx="1676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progress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下箭头 21"/>
          <p:cNvSpPr/>
          <p:nvPr/>
        </p:nvSpPr>
        <p:spPr>
          <a:xfrm rot="16200000">
            <a:off x="2010080" y="625545"/>
            <a:ext cx="566828" cy="55556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下箭头 22"/>
          <p:cNvSpPr/>
          <p:nvPr/>
        </p:nvSpPr>
        <p:spPr>
          <a:xfrm rot="16200000">
            <a:off x="4192862" y="642880"/>
            <a:ext cx="555521" cy="60864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爆炸形 2 23"/>
          <p:cNvSpPr/>
          <p:nvPr/>
        </p:nvSpPr>
        <p:spPr>
          <a:xfrm>
            <a:off x="6991551" y="379449"/>
            <a:ext cx="2588081" cy="1027290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3"/>
          <p:cNvSpPr txBox="1"/>
          <p:nvPr/>
        </p:nvSpPr>
        <p:spPr>
          <a:xfrm>
            <a:off x="7213021" y="600707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collaborate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下箭头 25"/>
          <p:cNvSpPr/>
          <p:nvPr/>
        </p:nvSpPr>
        <p:spPr>
          <a:xfrm rot="16200000">
            <a:off x="6696246" y="634076"/>
            <a:ext cx="555521" cy="60864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下箭头 26"/>
          <p:cNvSpPr/>
          <p:nvPr/>
        </p:nvSpPr>
        <p:spPr>
          <a:xfrm rot="16200000">
            <a:off x="9296218" y="629317"/>
            <a:ext cx="566828" cy="596833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爆炸形 2 32"/>
          <p:cNvSpPr/>
          <p:nvPr/>
        </p:nvSpPr>
        <p:spPr>
          <a:xfrm>
            <a:off x="4609402" y="442562"/>
            <a:ext cx="2364604" cy="954191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爆炸形 2 11"/>
          <p:cNvSpPr/>
          <p:nvPr/>
        </p:nvSpPr>
        <p:spPr>
          <a:xfrm>
            <a:off x="9878049" y="307250"/>
            <a:ext cx="2077255" cy="1171687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爆炸形 2 34"/>
          <p:cNvSpPr/>
          <p:nvPr/>
        </p:nvSpPr>
        <p:spPr>
          <a:xfrm>
            <a:off x="2571276" y="442562"/>
            <a:ext cx="1836951" cy="1023178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爆炸形 2 35"/>
          <p:cNvSpPr/>
          <p:nvPr/>
        </p:nvSpPr>
        <p:spPr>
          <a:xfrm>
            <a:off x="-22440" y="358782"/>
            <a:ext cx="2299132" cy="1100388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4061" y="578857"/>
            <a:ext cx="2956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challenges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41900" y="625560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efforts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90298" y="640186"/>
            <a:ext cx="1676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progress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下箭头 7"/>
          <p:cNvSpPr/>
          <p:nvPr/>
        </p:nvSpPr>
        <p:spPr>
          <a:xfrm rot="16200000">
            <a:off x="2010080" y="625545"/>
            <a:ext cx="566828" cy="55556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下箭头 8"/>
          <p:cNvSpPr/>
          <p:nvPr/>
        </p:nvSpPr>
        <p:spPr>
          <a:xfrm rot="16200000">
            <a:off x="4192862" y="642880"/>
            <a:ext cx="555521" cy="60864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下箭头 9"/>
          <p:cNvSpPr/>
          <p:nvPr/>
        </p:nvSpPr>
        <p:spPr>
          <a:xfrm rot="16200000">
            <a:off x="9296218" y="629317"/>
            <a:ext cx="566828" cy="596833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13230"/>
          <a:stretch>
            <a:fillRect/>
          </a:stretch>
        </p:blipFill>
        <p:spPr>
          <a:xfrm>
            <a:off x="1725378" y="1682485"/>
            <a:ext cx="8282480" cy="481290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733537" y="1701969"/>
            <a:ext cx="1274321" cy="534655"/>
          </a:xfrm>
          <a:prstGeom prst="rect">
            <a:avLst/>
          </a:prstGeom>
          <a:solidFill>
            <a:srgbClr val="D2A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文本框 10"/>
          <p:cNvSpPr txBox="1"/>
          <p:nvPr/>
        </p:nvSpPr>
        <p:spPr>
          <a:xfrm>
            <a:off x="10007858" y="401719"/>
            <a:ext cx="2516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lasting</a:t>
            </a:r>
            <a:endParaRPr lang="en-US" altLang="zh-CN" sz="32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solutions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爆炸形 2 14"/>
          <p:cNvSpPr/>
          <p:nvPr/>
        </p:nvSpPr>
        <p:spPr>
          <a:xfrm>
            <a:off x="6991551" y="379449"/>
            <a:ext cx="2588081" cy="1027290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3"/>
          <p:cNvSpPr txBox="1"/>
          <p:nvPr/>
        </p:nvSpPr>
        <p:spPr>
          <a:xfrm>
            <a:off x="7213021" y="600707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collaborate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下箭头 18"/>
          <p:cNvSpPr/>
          <p:nvPr/>
        </p:nvSpPr>
        <p:spPr>
          <a:xfrm rot="16200000">
            <a:off x="6696246" y="634076"/>
            <a:ext cx="555521" cy="60864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爆炸形 2 33"/>
          <p:cNvSpPr/>
          <p:nvPr/>
        </p:nvSpPr>
        <p:spPr>
          <a:xfrm>
            <a:off x="9878049" y="307250"/>
            <a:ext cx="2077255" cy="1171687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13230"/>
          <a:stretch>
            <a:fillRect/>
          </a:stretch>
        </p:blipFill>
        <p:spPr>
          <a:xfrm>
            <a:off x="2336800" y="2591917"/>
            <a:ext cx="6717446" cy="390347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678803" y="2657814"/>
            <a:ext cx="1274321" cy="534655"/>
          </a:xfrm>
          <a:prstGeom prst="rect">
            <a:avLst/>
          </a:prstGeom>
          <a:solidFill>
            <a:srgbClr val="D2A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文本框 10"/>
          <p:cNvSpPr txBox="1"/>
          <p:nvPr/>
        </p:nvSpPr>
        <p:spPr>
          <a:xfrm>
            <a:off x="-65800" y="1827656"/>
            <a:ext cx="12530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What solutions can you think of to achieve zero hunger?</a:t>
            </a:r>
            <a:endParaRPr lang="en-GB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爆炸形 2 19"/>
          <p:cNvSpPr/>
          <p:nvPr/>
        </p:nvSpPr>
        <p:spPr>
          <a:xfrm>
            <a:off x="4609402" y="442562"/>
            <a:ext cx="2364604" cy="954191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爆炸形 2 20"/>
          <p:cNvSpPr/>
          <p:nvPr/>
        </p:nvSpPr>
        <p:spPr>
          <a:xfrm>
            <a:off x="2571276" y="442562"/>
            <a:ext cx="1836951" cy="1023178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爆炸形 2 21"/>
          <p:cNvSpPr/>
          <p:nvPr/>
        </p:nvSpPr>
        <p:spPr>
          <a:xfrm>
            <a:off x="-22440" y="358782"/>
            <a:ext cx="2299132" cy="1100388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1"/>
          <p:cNvSpPr txBox="1"/>
          <p:nvPr/>
        </p:nvSpPr>
        <p:spPr>
          <a:xfrm>
            <a:off x="104061" y="578857"/>
            <a:ext cx="2956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challenges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2841900" y="625560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efforts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文本框 3"/>
          <p:cNvSpPr txBox="1"/>
          <p:nvPr/>
        </p:nvSpPr>
        <p:spPr>
          <a:xfrm>
            <a:off x="4890298" y="640186"/>
            <a:ext cx="1676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progress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下箭头 25"/>
          <p:cNvSpPr/>
          <p:nvPr/>
        </p:nvSpPr>
        <p:spPr>
          <a:xfrm rot="16200000">
            <a:off x="2010080" y="625545"/>
            <a:ext cx="566828" cy="55556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下箭头 26"/>
          <p:cNvSpPr/>
          <p:nvPr/>
        </p:nvSpPr>
        <p:spPr>
          <a:xfrm rot="16200000">
            <a:off x="4192862" y="642880"/>
            <a:ext cx="555521" cy="60864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下箭头 27"/>
          <p:cNvSpPr/>
          <p:nvPr/>
        </p:nvSpPr>
        <p:spPr>
          <a:xfrm rot="16200000">
            <a:off x="9296218" y="629317"/>
            <a:ext cx="566828" cy="596833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文本框 10"/>
          <p:cNvSpPr txBox="1"/>
          <p:nvPr/>
        </p:nvSpPr>
        <p:spPr>
          <a:xfrm>
            <a:off x="10007858" y="402170"/>
            <a:ext cx="2516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lasting</a:t>
            </a:r>
            <a:endParaRPr lang="en-US" altLang="zh-CN" sz="32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solutions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爆炸形 2 29"/>
          <p:cNvSpPr/>
          <p:nvPr/>
        </p:nvSpPr>
        <p:spPr>
          <a:xfrm>
            <a:off x="6991551" y="379449"/>
            <a:ext cx="2588081" cy="1027290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"/>
          <p:cNvSpPr txBox="1"/>
          <p:nvPr/>
        </p:nvSpPr>
        <p:spPr>
          <a:xfrm>
            <a:off x="7213021" y="600707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collaborate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下箭头 31"/>
          <p:cNvSpPr/>
          <p:nvPr/>
        </p:nvSpPr>
        <p:spPr>
          <a:xfrm rot="16200000">
            <a:off x="6696246" y="634076"/>
            <a:ext cx="555521" cy="60864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2490" y="1854941"/>
            <a:ext cx="9895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latin typeface="Times New Roman" panose="02020603050405020304" charset="0"/>
                <a:cs typeface="Times New Roman" panose="02020603050405020304" charset="0"/>
              </a:rPr>
              <a:t>Our vision: five steps to Zero Hunger</a:t>
            </a:r>
            <a:endParaRPr lang="zh-CN" alt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70" y="2655914"/>
            <a:ext cx="4872396" cy="2776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0454" y="243770"/>
            <a:ext cx="8704360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1: 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Put the furthest behind first </a:t>
            </a:r>
            <a:endParaRPr lang="en-GB" sz="4000" b="1" dirty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Picture 2" descr="C:\Users\Administrator\Desktop\70d3780882a7b2eed4a60b04f785ff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6"/>
          <a:stretch>
            <a:fillRect/>
          </a:stretch>
        </p:blipFill>
        <p:spPr bwMode="auto">
          <a:xfrm>
            <a:off x="5706715" y="2542238"/>
            <a:ext cx="6158663" cy="36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3800" b="3800"/>
          <a:stretch>
            <a:fillRect/>
          </a:stretch>
        </p:blipFill>
        <p:spPr>
          <a:xfrm>
            <a:off x="323228" y="2542238"/>
            <a:ext cx="5237727" cy="3629689"/>
          </a:xfrm>
          <a:prstGeom prst="rect">
            <a:avLst/>
          </a:prstGeom>
        </p:spPr>
      </p:pic>
      <p:sp>
        <p:nvSpPr>
          <p:cNvPr id="6" name="TextBox 10"/>
          <p:cNvSpPr txBox="1"/>
          <p:nvPr/>
        </p:nvSpPr>
        <p:spPr>
          <a:xfrm>
            <a:off x="4223474" y="1119577"/>
            <a:ext cx="7304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the most vulnerable/the poorest in remote areas </a:t>
            </a:r>
            <a:endParaRPr lang="zh-CN" altLang="en-US" sz="40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19472" y="251648"/>
            <a:ext cx="3392952" cy="70000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8" name="Picture 2" descr="C:\Users\Administrator\Desktop\e1f27494f40911abcd3262d540b64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49">
            <a:off x="2122955" y="446928"/>
            <a:ext cx="2395781" cy="23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/>
          <a:srcRect b="6979"/>
          <a:stretch>
            <a:fillRect/>
          </a:stretch>
        </p:blipFill>
        <p:spPr>
          <a:xfrm>
            <a:off x="279715" y="1175804"/>
            <a:ext cx="6602273" cy="4987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667" y="1175804"/>
            <a:ext cx="9715911" cy="4987900"/>
          </a:xfrm>
          <a:prstGeom prst="rect">
            <a:avLst/>
          </a:prstGeom>
        </p:spPr>
      </p:pic>
      <p:sp>
        <p:nvSpPr>
          <p:cNvPr id="5" name="文本框 1"/>
          <p:cNvSpPr txBox="1"/>
          <p:nvPr/>
        </p:nvSpPr>
        <p:spPr>
          <a:xfrm>
            <a:off x="230454" y="243770"/>
            <a:ext cx="8704360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1: 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Put the furthest behind first </a:t>
            </a:r>
            <a:endParaRPr lang="en-GB" sz="4000" b="1" dirty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534" y="361999"/>
            <a:ext cx="5448660" cy="6120522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6347843" y="1698396"/>
            <a:ext cx="5402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Huamao</a:t>
            </a:r>
            <a:r>
              <a:rPr lang="zh-CN" altLang="en-US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Village,</a:t>
            </a:r>
            <a:r>
              <a:rPr lang="zh-CN" altLang="en-US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 err="1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Zunyi</a:t>
            </a:r>
            <a:r>
              <a:rPr lang="en-US" altLang="zh-CN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 err="1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Guizhou</a:t>
            </a:r>
            <a:r>
              <a:rPr lang="zh-CN" altLang="en-US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Province</a:t>
            </a:r>
            <a:endParaRPr lang="en-GB" sz="40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47843" y="3861567"/>
            <a:ext cx="50035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expand</a:t>
            </a:r>
            <a:r>
              <a:rPr lang="zh-CN" altLang="en-US" sz="4000" b="1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social protection 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schemes </a:t>
            </a:r>
            <a:endParaRPr lang="en-GB" sz="4000" b="1" dirty="0">
              <a:solidFill>
                <a:srgbClr val="C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7991" y="1418746"/>
            <a:ext cx="49023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agricultural</a:t>
            </a:r>
            <a:r>
              <a:rPr lang="zh-CN" altLang="en-US" sz="44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garden</a:t>
            </a:r>
            <a:endParaRPr lang="en-GB" sz="44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519" y="3347339"/>
            <a:ext cx="5476404" cy="3203452"/>
          </a:xfrm>
          <a:prstGeom prst="rect">
            <a:avLst/>
          </a:prstGeom>
        </p:spPr>
      </p:pic>
      <p:pic>
        <p:nvPicPr>
          <p:cNvPr id="1026" name="Picture 2" descr="http://newscenter.southcn.com/n/images/attachement/png/site4/20160114/d0278891d99b1801463f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89" y="354387"/>
            <a:ext cx="5137427" cy="289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8883"/>
          <a:stretch>
            <a:fillRect/>
          </a:stretch>
        </p:blipFill>
        <p:spPr>
          <a:xfrm>
            <a:off x="6201590" y="3347339"/>
            <a:ext cx="5137426" cy="3225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/>
        </p:nvGraphicFramePr>
        <p:xfrm>
          <a:off x="438482" y="254000"/>
          <a:ext cx="11397918" cy="622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200284" y="3835400"/>
            <a:ext cx="378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expand</a:t>
            </a:r>
            <a:r>
              <a:rPr kumimoji="1" lang="zh-CN" altLang="en-US" sz="2800" b="1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800" b="1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social</a:t>
            </a:r>
            <a:r>
              <a:rPr kumimoji="1" lang="zh-CN" altLang="en-US" sz="2800" b="1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800" b="1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protection</a:t>
            </a:r>
            <a:r>
              <a:rPr kumimoji="1" lang="zh-CN" altLang="en-US" sz="2800" b="1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800" b="1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schemes</a:t>
            </a:r>
            <a:endParaRPr kumimoji="1" lang="zh-CN" altLang="en-US" sz="2800" b="1" dirty="0">
              <a:solidFill>
                <a:srgbClr val="C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32E0F9-F470-5246-9C56-B20013E43D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3632E0F9-F470-5246-9C56-B20013E43D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47A158-01BD-BA48-A8E5-39E52CD5F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9647A158-01BD-BA48-A8E5-39E52CD5FA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3E2BBF-E55F-E64E-BC4D-2271359E2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513E2BBF-E55F-E64E-BC4D-2271359E23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5275D4-57A1-A846-BD12-0F7BFA98B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7B5275D4-57A1-A846-BD12-0F7BFA98B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9B490-C794-0E42-8E45-D04FBCDC3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4CE9B490-C794-0E42-8E45-D04FBCDC36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E59C56-F78A-5B4C-9CB0-8E7A01B21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01E59C56-F78A-5B4C-9CB0-8E7A01B21A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351E84-0650-D242-9C64-4CDB8ED9B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F6351E84-0650-D242-9C64-4CDB8ED9BF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63624" y="2948796"/>
            <a:ext cx="9070848" cy="457200"/>
          </a:xfrm>
        </p:spPr>
        <p:txBody>
          <a:bodyPr>
            <a:noAutofit/>
          </a:bodyPr>
          <a:lstStyle/>
          <a:p>
            <a:r>
              <a:rPr lang="en-US" altLang="zh-CN" sz="3600" b="1" i="1" dirty="0">
                <a:latin typeface="Times" pitchFamily="18" charset="0"/>
                <a:cs typeface="Times" pitchFamily="18" charset="0"/>
              </a:rPr>
              <a:t>Food is the paramount necessity of the people.</a:t>
            </a:r>
            <a:endParaRPr kumimoji="1" lang="zh-CN" altLang="en-US" sz="3600" b="1" i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9046" y="3945102"/>
            <a:ext cx="3302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民以食为天。</a:t>
            </a:r>
            <a:endParaRPr lang="zh-CN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云形标注 7"/>
          <p:cNvSpPr/>
          <p:nvPr/>
        </p:nvSpPr>
        <p:spPr>
          <a:xfrm>
            <a:off x="3211932" y="2190466"/>
            <a:ext cx="7558882" cy="3590539"/>
          </a:xfrm>
          <a:prstGeom prst="cloudCallout">
            <a:avLst>
              <a:gd name="adj1" fmla="val -63685"/>
              <a:gd name="adj2" fmla="val -76348"/>
            </a:avLst>
          </a:prstGeom>
          <a:solidFill>
            <a:srgbClr val="FFC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16805" y="243770"/>
            <a:ext cx="894084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1: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Put the furthest behind first </a:t>
            </a:r>
            <a:endParaRPr lang="en-GB" sz="4000" b="1" dirty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13248" y="2826667"/>
            <a:ext cx="63481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If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we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want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to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achieve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zero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hunger,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first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of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all,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we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should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take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the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situation of the most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vulnerable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into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consideration.</a:t>
            </a:r>
            <a:r>
              <a:rPr kumimoji="1"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endParaRPr kumimoji="1" lang="zh-CN" altLang="en-US" sz="32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50832" y="554196"/>
            <a:ext cx="451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Zero</a:t>
            </a:r>
            <a:r>
              <a:rPr lang="zh-CN" altLang="en-US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Hunger</a:t>
            </a:r>
            <a:endParaRPr lang="en-GB" sz="54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20605" y="2518179"/>
            <a:ext cx="6817743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2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1:</a:t>
            </a:r>
            <a:endParaRPr lang="en-GB" sz="4400" b="1" u="sng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67981" y="2506722"/>
            <a:ext cx="5287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Put </a:t>
            </a:r>
            <a:r>
              <a:rPr lang="en-US" altLang="zh-CN" sz="32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the furthest behind </a:t>
            </a:r>
            <a:r>
              <a:rPr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first </a:t>
            </a:r>
            <a:endParaRPr lang="en-GB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7855179" y="2518179"/>
            <a:ext cx="408316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he</a:t>
            </a:r>
            <a:r>
              <a:rPr lang="zh-CN" altLang="en-US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most</a:t>
            </a:r>
            <a:r>
              <a:rPr lang="zh-CN" altLang="en-US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vulnerable</a:t>
            </a:r>
            <a:endParaRPr lang="en-GB" sz="36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/>
      <p:bldP spid="4" grpId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853" y="2492932"/>
            <a:ext cx="5476404" cy="32034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8883"/>
          <a:stretch>
            <a:fillRect/>
          </a:stretch>
        </p:blipFill>
        <p:spPr>
          <a:xfrm>
            <a:off x="6387856" y="2496253"/>
            <a:ext cx="5137426" cy="32255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3100" y="723900"/>
            <a:ext cx="11518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Is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it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easy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for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the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vulnerable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to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make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a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better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life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only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with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farm</a:t>
            </a:r>
            <a:r>
              <a:rPr lang="zh-CN" altLang="en-US" sz="4000" dirty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produce?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endParaRPr lang="en-GB" sz="40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41036" y="3863181"/>
            <a:ext cx="47051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rural</a:t>
            </a:r>
            <a:r>
              <a:rPr lang="zh-CN" altLang="en-US" sz="40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 </a:t>
            </a:r>
            <a:r>
              <a:rPr lang="en-US" altLang="zh-CN" sz="40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infrastructure</a:t>
            </a:r>
            <a:r>
              <a:rPr lang="zh-CN" altLang="zh-CN" sz="4000" b="1" dirty="0" smtClean="0">
                <a:solidFill>
                  <a:srgbClr val="C00000"/>
                </a:solidFill>
              </a:rPr>
              <a:t> </a:t>
            </a:r>
            <a:endParaRPr lang="en-GB" sz="4000" b="1" dirty="0">
              <a:solidFill>
                <a:srgbClr val="C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41036" y="4693846"/>
            <a:ext cx="30332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 smtClean="0">
                <a:solidFill>
                  <a:srgbClr val="000000"/>
                </a:solidFill>
                <a:latin typeface="Times New Roman" panose="02020603050405020304" charset="0"/>
              </a:rPr>
              <a:t>storage</a:t>
            </a:r>
            <a:endParaRPr lang="en-US" altLang="zh-CN" sz="3600" b="1" kern="0" dirty="0" smtClean="0">
              <a:solidFill>
                <a:srgbClr val="000000"/>
              </a:solidFill>
              <a:latin typeface="Times New Roman" panose="02020603050405020304" charset="0"/>
            </a:endParaRPr>
          </a:p>
          <a:p>
            <a:r>
              <a:rPr lang="en-US" altLang="zh-CN" sz="3600" b="1" kern="0" dirty="0" smtClean="0">
                <a:solidFill>
                  <a:srgbClr val="000000"/>
                </a:solidFill>
                <a:latin typeface="Times New Roman" panose="02020603050405020304" charset="0"/>
              </a:rPr>
              <a:t>electrification</a:t>
            </a:r>
            <a:r>
              <a:rPr lang="zh-CN" altLang="zh-CN" sz="3600" b="1" dirty="0" smtClean="0"/>
              <a:t> </a:t>
            </a:r>
            <a:endParaRPr lang="en-GB" sz="3600" b="1" dirty="0"/>
          </a:p>
        </p:txBody>
      </p:sp>
      <p:pic>
        <p:nvPicPr>
          <p:cNvPr id="1026" name="Picture 2" descr="https://timgsa.baidu.com/timg?image&amp;quality=80&amp;size=b9999_10000&amp;sec=1575968654850&amp;di=2859f8cc816ec8ae0f59de1c97812096&amp;imgtype=0&amp;src=http%3A%2F%2F5b0988e595225.cdn.sohucs.com%2Fimages%2F20171126%2F3034821e0d37409eb43205a7eded2be8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962" y="380188"/>
            <a:ext cx="5492998" cy="291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349117" y="2177465"/>
            <a:ext cx="2075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kern="0" dirty="0" smtClean="0">
                <a:solidFill>
                  <a:srgbClr val="FFFF00"/>
                </a:solidFill>
                <a:latin typeface="Times New Roman" panose="02020603050405020304" charset="0"/>
              </a:rPr>
              <a:t>bridges </a:t>
            </a:r>
            <a:endParaRPr lang="en-US" altLang="zh-CN" sz="4400" b="1" kern="0" dirty="0">
              <a:solidFill>
                <a:srgbClr val="FFFF00"/>
              </a:solidFill>
              <a:latin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16939" t="10517" b="9449"/>
          <a:stretch>
            <a:fillRect/>
          </a:stretch>
        </p:blipFill>
        <p:spPr>
          <a:xfrm>
            <a:off x="535570" y="380188"/>
            <a:ext cx="5492998" cy="29169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0" y="3442519"/>
            <a:ext cx="5492998" cy="30112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05930" y="2177465"/>
            <a:ext cx="15327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kern="0" dirty="0">
                <a:solidFill>
                  <a:srgbClr val="FFFF00"/>
                </a:solidFill>
                <a:latin typeface="Times New Roman" panose="02020603050405020304" charset="0"/>
              </a:rPr>
              <a:t>roads</a:t>
            </a:r>
            <a:endParaRPr lang="zh-CN" altLang="en-US" sz="4400" dirty="0">
              <a:solidFill>
                <a:srgbClr val="FFFF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05930" y="3517992"/>
            <a:ext cx="1595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kern="0" dirty="0">
                <a:solidFill>
                  <a:srgbClr val="FFFF00"/>
                </a:solidFill>
                <a:latin typeface="Times New Roman" panose="02020603050405020304" charset="0"/>
              </a:rPr>
              <a:t>trains</a:t>
            </a:r>
            <a:endParaRPr lang="en-GB" sz="4400" b="1" kern="0" dirty="0">
              <a:solidFill>
                <a:srgbClr val="FFFF00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5" grpId="0"/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云形 14"/>
          <p:cNvSpPr/>
          <p:nvPr/>
        </p:nvSpPr>
        <p:spPr>
          <a:xfrm>
            <a:off x="3584089" y="2902364"/>
            <a:ext cx="4236492" cy="1476859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" name="Picture 2" descr="http://eschooltoday.com/global-food-waste-and-food-loss/images/food-losses-in-the-food-supply-chai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t="4391" r="55525" b="63940"/>
          <a:stretch>
            <a:fillRect/>
          </a:stretch>
        </p:blipFill>
        <p:spPr bwMode="auto">
          <a:xfrm>
            <a:off x="1044003" y="1088781"/>
            <a:ext cx="2750538" cy="204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schooltoday.com/global-food-waste-and-food-loss/images/food-losses-in-the-food-supply-chai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2" t="60776" r="53464" b="4634"/>
          <a:stretch>
            <a:fillRect/>
          </a:stretch>
        </p:blipFill>
        <p:spPr bwMode="auto">
          <a:xfrm>
            <a:off x="1064817" y="4396156"/>
            <a:ext cx="2726267" cy="204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eschooltoday.com/global-food-waste-and-food-loss/images/food-losses-in-the-food-supply-chai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2" t="64177" r="21867" b="2915"/>
          <a:stretch>
            <a:fillRect/>
          </a:stretch>
        </p:blipFill>
        <p:spPr bwMode="auto">
          <a:xfrm>
            <a:off x="7723472" y="4465149"/>
            <a:ext cx="2726267" cy="204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eschooltoday.com/global-food-waste-and-food-loss/images/food-losses-in-the-food-supply-chai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3" t="28983" r="2017" b="35085"/>
          <a:stretch>
            <a:fillRect/>
          </a:stretch>
        </p:blipFill>
        <p:spPr bwMode="auto">
          <a:xfrm>
            <a:off x="7723472" y="1071848"/>
            <a:ext cx="2793829" cy="204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755393" y="3263844"/>
            <a:ext cx="4063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food supply chain</a:t>
            </a:r>
            <a:endParaRPr lang="en-GB" sz="4000" b="1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63132" y="203199"/>
            <a:ext cx="1249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farm</a:t>
            </a:r>
            <a:endParaRPr lang="en-GB" sz="44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56193" y="203199"/>
            <a:ext cx="18133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smtClean="0">
                <a:latin typeface="Times" pitchFamily="18" charset="0"/>
                <a:ea typeface="Times" pitchFamily="18" charset="0"/>
                <a:cs typeface="Times" pitchFamily="18" charset="0"/>
              </a:rPr>
              <a:t>storage</a:t>
            </a:r>
            <a:endParaRPr lang="en-GB" sz="44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50421" y="3609782"/>
            <a:ext cx="21900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transport</a:t>
            </a:r>
            <a:endParaRPr lang="en-GB" sz="44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97538" y="3626715"/>
            <a:ext cx="17508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smtClean="0">
                <a:latin typeface="Times" pitchFamily="18" charset="0"/>
                <a:ea typeface="Times" pitchFamily="18" charset="0"/>
                <a:cs typeface="Times" pitchFamily="18" charset="0"/>
              </a:rPr>
              <a:t>market</a:t>
            </a:r>
            <a:endParaRPr lang="en-GB" sz="440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pic>
        <p:nvPicPr>
          <p:cNvPr id="17" name="Picture 2" descr="C:\Users\Administrator\Desktop\8e659608fecde2f9a20c7622ac6b3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45" y="402349"/>
            <a:ext cx="2787100" cy="148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8e659608fecde2f9a20c7622ac6b3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45503" y="3008842"/>
            <a:ext cx="2787100" cy="153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8e659608fecde2f9a20c7622ac6b3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18445" y="4879787"/>
            <a:ext cx="2787100" cy="15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18521" t="26714" r="19180" b="31271"/>
          <a:stretch>
            <a:fillRect/>
          </a:stretch>
        </p:blipFill>
        <p:spPr>
          <a:xfrm>
            <a:off x="1002069" y="2423582"/>
            <a:ext cx="10046285" cy="380863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8175" y="1001573"/>
            <a:ext cx="7844263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: ___________________________</a:t>
            </a:r>
            <a:endParaRPr lang="en-GB" sz="36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4651" y="1025028"/>
            <a:ext cx="6447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Pave the road </a:t>
            </a:r>
            <a:r>
              <a:rPr lang="en-US" altLang="zh-CN" sz="32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from farm to market </a:t>
            </a:r>
            <a:endParaRPr lang="zh-CN" altLang="zh-CN" sz="32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233722" y="242888"/>
            <a:ext cx="7838716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1:</a:t>
            </a:r>
            <a:r>
              <a:rPr lang="zh-CN" altLang="en-US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___________________________</a:t>
            </a:r>
            <a:endParaRPr lang="en-GB" sz="3600" b="1" u="sng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51193" y="316532"/>
            <a:ext cx="5184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Put the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furthest behind </a:t>
            </a:r>
            <a:r>
              <a:rPr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first </a:t>
            </a:r>
            <a:endParaRPr lang="en-GB" sz="3200" dirty="0"/>
          </a:p>
        </p:txBody>
      </p:sp>
      <p:pic>
        <p:nvPicPr>
          <p:cNvPr id="13" name="Picture 2" descr="http://eschooltoday.com/global-food-waste-and-food-loss/images/food-losses-in-the-food-supply-chai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t="58857" r="53963" b="3779"/>
          <a:stretch>
            <a:fillRect/>
          </a:stretch>
        </p:blipFill>
        <p:spPr bwMode="auto">
          <a:xfrm>
            <a:off x="9327100" y="4585767"/>
            <a:ext cx="1757423" cy="16952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eschooltoday.com/global-food-waste-and-food-loss/images/food-losses-in-the-food-supply-chai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r="56238" b="62636"/>
          <a:stretch>
            <a:fillRect/>
          </a:stretch>
        </p:blipFill>
        <p:spPr bwMode="auto">
          <a:xfrm>
            <a:off x="965900" y="4681842"/>
            <a:ext cx="1845614" cy="164807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151642" y="3941921"/>
            <a:ext cx="1367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farm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88459" y="3973955"/>
            <a:ext cx="1836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market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线形标注 3 (带强调线) 18"/>
          <p:cNvSpPr/>
          <p:nvPr/>
        </p:nvSpPr>
        <p:spPr>
          <a:xfrm>
            <a:off x="8691336" y="445123"/>
            <a:ext cx="3028950" cy="1468379"/>
          </a:xfrm>
          <a:prstGeom prst="accentCallout3">
            <a:avLst>
              <a:gd name="adj1" fmla="val 19723"/>
              <a:gd name="adj2" fmla="val -3616"/>
              <a:gd name="adj3" fmla="val 19723"/>
              <a:gd name="adj4" fmla="val -8176"/>
              <a:gd name="adj5" fmla="val 111353"/>
              <a:gd name="adj6" fmla="val -14639"/>
              <a:gd name="adj7" fmla="val 81397"/>
              <a:gd name="adj8" fmla="val -189493"/>
            </a:avLst>
          </a:prstGeom>
          <a:solidFill>
            <a:schemeClr val="accent5">
              <a:lumMod val="40000"/>
              <a:lumOff val="60000"/>
            </a:schemeClr>
          </a:solidFill>
          <a:ln w="412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2800" i="1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to make it possible or easier for something to follow</a:t>
            </a:r>
            <a:endParaRPr lang="en-GB" altLang="zh-CN" sz="2800" i="1" dirty="0">
              <a:solidFill>
                <a:srgbClr val="C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3" grpId="0"/>
      <p:bldP spid="8" grpId="0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50832" y="554196"/>
            <a:ext cx="451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Zero</a:t>
            </a:r>
            <a:r>
              <a:rPr lang="zh-CN" altLang="en-US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Hunger</a:t>
            </a:r>
            <a:endParaRPr lang="en-GB" sz="54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70736" y="1942053"/>
            <a:ext cx="7531818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2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:</a:t>
            </a:r>
            <a:endParaRPr lang="en-GB" sz="36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41824" y="1933787"/>
            <a:ext cx="66706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Pave the road from farm to market </a:t>
            </a:r>
            <a:endParaRPr lang="zh-CN" altLang="zh-CN" sz="32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37520" y="1889134"/>
            <a:ext cx="4032939" cy="8900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defRPr kumimoji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food</a:t>
            </a:r>
            <a:r>
              <a:rPr lang="zh-CN" altLang="en-US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supply</a:t>
            </a:r>
            <a:r>
              <a:rPr lang="zh-CN" altLang="en-US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chain</a:t>
            </a:r>
            <a:endParaRPr lang="en-GB" sz="36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18452" y="3049686"/>
            <a:ext cx="408316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he</a:t>
            </a:r>
            <a:r>
              <a:rPr lang="zh-CN" altLang="en-US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most</a:t>
            </a:r>
            <a:r>
              <a:rPr lang="zh-CN" altLang="en-US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vulnerable</a:t>
            </a:r>
            <a:endParaRPr lang="en-GB" sz="36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14313" y="242883"/>
            <a:ext cx="9039415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____________________________</a:t>
            </a:r>
            <a:endParaRPr lang="en-GB" sz="4000" b="1" dirty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云形 9"/>
          <p:cNvSpPr/>
          <p:nvPr/>
        </p:nvSpPr>
        <p:spPr>
          <a:xfrm>
            <a:off x="3232288" y="3384987"/>
            <a:ext cx="3939021" cy="1061467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1" name="Picture 2" descr="http://eschooltoday.com/global-food-waste-and-food-loss/images/food-losses-in-the-food-supply-chai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t="4391" r="55525" b="63940"/>
          <a:stretch>
            <a:fillRect/>
          </a:stretch>
        </p:blipFill>
        <p:spPr bwMode="auto">
          <a:xfrm>
            <a:off x="1182878" y="1828057"/>
            <a:ext cx="2112382" cy="156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eschooltoday.com/global-food-waste-and-food-loss/images/food-losses-in-the-food-supply-chai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2" t="60776" r="53464" b="4634"/>
          <a:stretch>
            <a:fillRect/>
          </a:stretch>
        </p:blipFill>
        <p:spPr bwMode="auto">
          <a:xfrm>
            <a:off x="1183222" y="4711275"/>
            <a:ext cx="2093742" cy="156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eschooltoday.com/global-food-waste-and-food-loss/images/food-losses-in-the-food-supply-chai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2" t="64177" r="21867" b="2915"/>
          <a:stretch>
            <a:fillRect/>
          </a:stretch>
        </p:blipFill>
        <p:spPr bwMode="auto">
          <a:xfrm>
            <a:off x="7300028" y="4711276"/>
            <a:ext cx="2093742" cy="156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eschooltoday.com/global-food-waste-and-food-loss/images/food-losses-in-the-food-supply-chai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3" t="28983" r="2017" b="35085"/>
          <a:stretch>
            <a:fillRect/>
          </a:stretch>
        </p:blipFill>
        <p:spPr bwMode="auto">
          <a:xfrm>
            <a:off x="7295474" y="1828057"/>
            <a:ext cx="2145629" cy="156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3353513" y="3592554"/>
            <a:ext cx="383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food supply chain</a:t>
            </a:r>
            <a:endParaRPr lang="en-GB" sz="3600" b="1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14326" y="1183677"/>
            <a:ext cx="1392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storage</a:t>
            </a:r>
            <a:endParaRPr lang="en-GB" sz="32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82431" y="3980800"/>
            <a:ext cx="168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transport</a:t>
            </a:r>
            <a:endParaRPr lang="en-GB" sz="32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66370" y="3980800"/>
            <a:ext cx="134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mtClean="0">
                <a:latin typeface="Times" pitchFamily="18" charset="0"/>
                <a:ea typeface="Times" pitchFamily="18" charset="0"/>
                <a:cs typeface="Times" pitchFamily="18" charset="0"/>
              </a:rPr>
              <a:t>market</a:t>
            </a:r>
            <a:endParaRPr lang="en-GB" sz="320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pic>
        <p:nvPicPr>
          <p:cNvPr id="19" name="Picture 2" descr="C:\Users\Administrator\Desktop\8e659608fecde2f9a20c7622ac6b3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14" y="1535544"/>
            <a:ext cx="2140461" cy="11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8e659608fecde2f9a20c7622ac6b3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15736" y="3682780"/>
            <a:ext cx="2140461" cy="11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8e659608fecde2f9a20c7622ac6b3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45292" y="5055996"/>
            <a:ext cx="2140461" cy="11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1676836" y="1183677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farm</a:t>
            </a:r>
            <a:endParaRPr lang="en-GB" sz="32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6" grpId="0"/>
      <p:bldP spid="17" grpId="0"/>
      <p:bldP spid="18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8197" y="497628"/>
            <a:ext cx="539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in developing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countries</a:t>
            </a:r>
            <a:endParaRPr lang="zh-CN" altLang="en-US" sz="36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AutoShape 4" descr="https://rctom.hbs.org/wp-content/uploads/sites/4/2016/11/food-wast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AutoShape 6" descr="https://rctom.hbs.org/wp-content/uploads/sites/4/2016/11/food-waste-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AutoShape 8" descr="https://rctom.hbs.org/wp-content/uploads/sites/4/2016/11/food-waste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AutoShape 10" descr="https://img.huffingtonpost.com/asset/57c562b21600002d00bff581.png?ops=scalefit_720_noupscal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8" y="3043690"/>
            <a:ext cx="5357965" cy="33389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023" y="3042082"/>
            <a:ext cx="6355918" cy="334058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36142" y="1144396"/>
            <a:ext cx="6237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kern="0" dirty="0">
                <a:solidFill>
                  <a:srgbClr val="000000"/>
                </a:solidFill>
                <a:latin typeface="Times New Roman" panose="02020603050405020304" charset="0"/>
              </a:rPr>
              <a:t>crops</a:t>
            </a:r>
            <a:r>
              <a:rPr lang="en-US" altLang="zh-CN" sz="3600" dirty="0"/>
              <a:t> </a:t>
            </a:r>
            <a:r>
              <a:rPr lang="en-US" altLang="zh-CN" sz="3600" kern="0" dirty="0">
                <a:solidFill>
                  <a:srgbClr val="000000"/>
                </a:solidFill>
                <a:latin typeface="Times New Roman" panose="02020603050405020304" charset="0"/>
              </a:rPr>
              <a:t>go</a:t>
            </a:r>
            <a:r>
              <a:rPr lang="zh-CN" altLang="zh-CN" sz="3600" dirty="0"/>
              <a:t> </a:t>
            </a:r>
            <a:r>
              <a:rPr lang="en-US" altLang="zh-CN" sz="3600" kern="0" dirty="0" smtClean="0">
                <a:solidFill>
                  <a:srgbClr val="C00000"/>
                </a:solidFill>
                <a:latin typeface="Times New Roman" panose="02020603050405020304" charset="0"/>
              </a:rPr>
              <a:t>unused</a:t>
            </a:r>
            <a:r>
              <a:rPr lang="en-US" altLang="zh-CN" sz="3600" kern="0" dirty="0" smtClean="0">
                <a:solidFill>
                  <a:srgbClr val="000000"/>
                </a:solidFill>
                <a:latin typeface="Times New Roman" panose="02020603050405020304" charset="0"/>
              </a:rPr>
              <a:t> or </a:t>
            </a:r>
            <a:r>
              <a:rPr lang="en-US" altLang="zh-CN" sz="3600" kern="0" dirty="0" smtClean="0">
                <a:solidFill>
                  <a:srgbClr val="C00000"/>
                </a:solidFill>
                <a:latin typeface="Times New Roman" panose="02020603050405020304" charset="0"/>
              </a:rPr>
              <a:t>unprocessed</a:t>
            </a:r>
            <a:r>
              <a:rPr lang="zh-CN" altLang="zh-CN" sz="3600" dirty="0" smtClean="0">
                <a:solidFill>
                  <a:srgbClr val="C00000"/>
                </a:solidFill>
              </a:rPr>
              <a:t> </a:t>
            </a:r>
            <a:endParaRPr lang="en-GB" sz="3600" dirty="0">
              <a:solidFill>
                <a:srgbClr val="C0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57191" y="2306503"/>
            <a:ext cx="2501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kern="0" dirty="0">
                <a:solidFill>
                  <a:srgbClr val="C00000"/>
                </a:solidFill>
                <a:latin typeface="Times New Roman" panose="02020603050405020304" charset="0"/>
              </a:rPr>
              <a:t>poor storage</a:t>
            </a:r>
            <a:r>
              <a:rPr lang="zh-CN" altLang="zh-CN" sz="3200" b="1" dirty="0">
                <a:solidFill>
                  <a:srgbClr val="C00000"/>
                </a:solidFill>
              </a:rPr>
              <a:t> 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54944" y="2279709"/>
            <a:ext cx="3775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poor</a:t>
            </a:r>
            <a:r>
              <a:rPr lang="zh-CN" altLang="en-US" sz="32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 </a:t>
            </a:r>
            <a:r>
              <a:rPr lang="en-US" altLang="zh-CN" sz="32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transportation</a:t>
            </a:r>
            <a:r>
              <a:rPr lang="zh-CN" altLang="zh-CN" sz="3200" b="1" dirty="0" smtClean="0">
                <a:solidFill>
                  <a:srgbClr val="C00000"/>
                </a:solidFill>
              </a:rPr>
              <a:t> 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36142" y="3760182"/>
            <a:ext cx="48402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 smtClean="0">
                <a:solidFill>
                  <a:srgbClr val="FFFF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wasted</a:t>
            </a:r>
            <a:endParaRPr lang="en-GB" sz="11500" b="1" dirty="0">
              <a:solidFill>
                <a:srgbClr val="FFFF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0" grpId="0"/>
      <p:bldP spid="15" grpId="0"/>
      <p:bldP spid="16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6" y="2072740"/>
            <a:ext cx="6284040" cy="42673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36" y="2072740"/>
            <a:ext cx="5373144" cy="4267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8562" y="391843"/>
            <a:ext cx="564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 developed countries</a:t>
            </a:r>
            <a:endParaRPr lang="zh-CN" altLang="en-US" sz="36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76963" y="1232291"/>
            <a:ext cx="6494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food</a:t>
            </a:r>
            <a:r>
              <a:rPr lang="zh-CN" altLang="en-US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is</a:t>
            </a:r>
            <a:r>
              <a:rPr lang="zh-CN" altLang="en-US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often</a:t>
            </a:r>
            <a:r>
              <a:rPr lang="zh-CN" altLang="en-US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wasted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on the plate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54493" y="2529893"/>
            <a:ext cx="3241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nutritious</a:t>
            </a:r>
            <a:endParaRPr lang="zh-CN" altLang="en-US" sz="54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" t="5242" r="5858" b="3724"/>
          <a:stretch>
            <a:fillRect/>
          </a:stretch>
        </p:blipFill>
        <p:spPr>
          <a:xfrm>
            <a:off x="359745" y="699129"/>
            <a:ext cx="8478982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227021" y="3111736"/>
            <a:ext cx="9327287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altLang="zh-CN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: _____________________________</a:t>
            </a:r>
            <a:endParaRPr lang="en-GB" sz="40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AutoShape 4" descr="https://rctom.hbs.org/wp-content/uploads/sites/4/2016/11/food-wast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AutoShape 6" descr="https://rctom.hbs.org/wp-content/uploads/sites/4/2016/11/food-waste-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AutoShape 8" descr="https://rctom.hbs.org/wp-content/uploads/sites/4/2016/11/food-waste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AutoShape 10" descr="https://img.huffingtonpost.com/asset/57c562b21600002d00bff581.png?ops=scalefit_720_noupscal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979796" y="3142513"/>
            <a:ext cx="3852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Reduce food waste</a:t>
            </a:r>
            <a:endParaRPr lang="zh-CN" altLang="zh-CN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203158" y="243770"/>
            <a:ext cx="9351150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1:</a:t>
            </a:r>
            <a:r>
              <a:rPr lang="zh-CN" altLang="en-US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_____________________________</a:t>
            </a:r>
            <a:endParaRPr lang="en-GB" sz="4000" b="1" u="sng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227023" y="1631775"/>
            <a:ext cx="9327286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0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40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: _____________________________</a:t>
            </a:r>
            <a:endParaRPr lang="en-GB" sz="40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32498" y="1631775"/>
            <a:ext cx="7234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Pave the road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from farm to market </a:t>
            </a:r>
            <a:endParaRPr lang="zh-CN" altLang="zh-CN" sz="36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56245" y="244336"/>
            <a:ext cx="6545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Put the 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furthest behind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the first 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50832" y="554196"/>
            <a:ext cx="451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Zero</a:t>
            </a:r>
            <a:r>
              <a:rPr lang="zh-CN" altLang="en-US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Hunger</a:t>
            </a:r>
            <a:endParaRPr lang="en-GB" sz="54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4642" y="3188697"/>
            <a:ext cx="5040908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:</a:t>
            </a:r>
            <a:endParaRPr lang="en-GB" sz="36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76579" y="3188697"/>
            <a:ext cx="3413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Reduce food waste</a:t>
            </a:r>
            <a:endParaRPr lang="zh-CN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3853" y="3040822"/>
            <a:ext cx="2099135" cy="7150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3600" b="1" dirty="0">
                <a:solidFill>
                  <a:schemeClr val="lt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quantity</a:t>
            </a:r>
            <a:endParaRPr kumimoji="1" lang="en-GB" sz="3600" b="1" dirty="0">
              <a:solidFill>
                <a:schemeClr val="lt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37520" y="1889134"/>
            <a:ext cx="4032939" cy="8900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defRPr kumimoji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food</a:t>
            </a:r>
            <a:r>
              <a:rPr lang="zh-CN" altLang="en-US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supply</a:t>
            </a:r>
            <a:r>
              <a:rPr lang="zh-CN" altLang="en-US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chain</a:t>
            </a:r>
            <a:endParaRPr lang="en-GB" sz="36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18452" y="3049686"/>
            <a:ext cx="408316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he</a:t>
            </a:r>
            <a:r>
              <a:rPr lang="zh-CN" altLang="en-US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most</a:t>
            </a:r>
            <a:r>
              <a:rPr lang="zh-CN" altLang="en-US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vulnerable</a:t>
            </a:r>
            <a:endParaRPr lang="en-GB" sz="36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4313" y="250214"/>
            <a:ext cx="8828657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: ____________________________________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17"/>
          <p:cNvSpPr txBox="1"/>
          <p:nvPr/>
        </p:nvSpPr>
        <p:spPr>
          <a:xfrm>
            <a:off x="214313" y="869927"/>
            <a:ext cx="11744325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5: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ake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nutrition</a:t>
            </a:r>
            <a:r>
              <a:rPr lang="zh-CN" altLang="en-US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priority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starting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with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child’s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first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1000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days</a:t>
            </a:r>
            <a:endParaRPr lang="en-GB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2238881"/>
            <a:ext cx="7758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" pitchFamily="18" charset="0"/>
                <a:cs typeface="Times" pitchFamily="18" charset="0"/>
              </a:rPr>
              <a:t>1. What do we eat as staple food(</a:t>
            </a:r>
            <a:r>
              <a:rPr lang="zh-CN" altLang="en-US" sz="3200" dirty="0" smtClean="0">
                <a:latin typeface="Times" pitchFamily="18" charset="0"/>
                <a:cs typeface="Times" pitchFamily="18" charset="0"/>
              </a:rPr>
              <a:t>主食</a:t>
            </a:r>
            <a:r>
              <a:rPr lang="en-US" altLang="zh-CN" sz="3200" dirty="0" smtClean="0">
                <a:latin typeface="Times" pitchFamily="18" charset="0"/>
                <a:cs typeface="Times" pitchFamily="18" charset="0"/>
              </a:rPr>
              <a:t>) ?</a:t>
            </a:r>
            <a:endParaRPr lang="zh-CN" altLang="en-US" sz="32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57508" y="219719"/>
            <a:ext cx="7280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Encourage a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sustainable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variety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of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crops</a:t>
            </a:r>
            <a:endParaRPr lang="zh-CN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14" y="3219415"/>
            <a:ext cx="1094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" pitchFamily="18" charset="0"/>
                <a:cs typeface="Times" pitchFamily="18" charset="0"/>
              </a:rPr>
              <a:t>2. What if the climate doesn’t allow the growing of those crops any longer?</a:t>
            </a:r>
            <a:endParaRPr lang="zh-CN" altLang="en-US" sz="32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1851" y="4683135"/>
            <a:ext cx="9955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3.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How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can we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ensure</a:t>
            </a:r>
            <a:r>
              <a:rPr kumimoji="1"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</a:t>
            </a:r>
            <a:r>
              <a:rPr kumimoji="1"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child’s</a:t>
            </a:r>
            <a:r>
              <a:rPr kumimoji="1"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healthy</a:t>
            </a:r>
            <a:r>
              <a:rPr kumimoji="1"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development and </a:t>
            </a:r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when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is the key period?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"/>
          <p:cNvSpPr txBox="1"/>
          <p:nvPr/>
        </p:nvSpPr>
        <p:spPr>
          <a:xfrm>
            <a:off x="214313" y="250214"/>
            <a:ext cx="8828657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: ____________________________________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86475" y="3038594"/>
            <a:ext cx="5806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explore</a:t>
            </a:r>
            <a:r>
              <a:rPr lang="zh-CN" altLang="en-US" sz="3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and</a:t>
            </a:r>
            <a:r>
              <a:rPr lang="zh-CN" altLang="en-US" sz="3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identify</a:t>
            </a:r>
            <a:r>
              <a:rPr lang="zh-CN" altLang="en-US" sz="3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more 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diverse range of crops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6475" y="5592050"/>
            <a:ext cx="2803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charset="0"/>
                <a:cs typeface="Times New Roman" panose="02020603050405020304" charset="0"/>
              </a:rPr>
              <a:t>famers:</a:t>
            </a:r>
            <a:r>
              <a:rPr lang="zh-CN" altLang="en-US" sz="32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2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dirty="0" smtClean="0">
                <a:latin typeface="Times New Roman" panose="02020603050405020304" charset="0"/>
                <a:cs typeface="Times New Roman" panose="02020603050405020304" charset="0"/>
              </a:rPr>
              <a:t>tools and skills</a:t>
            </a:r>
            <a:endParaRPr lang="zh-CN" alt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357" y="5561019"/>
            <a:ext cx="2447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charset="0"/>
                <a:cs typeface="Times New Roman" panose="02020603050405020304" charset="0"/>
              </a:rPr>
              <a:t>community:</a:t>
            </a:r>
            <a:r>
              <a:rPr lang="zh-CN" altLang="en-US" sz="32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2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dirty="0" smtClean="0">
                <a:latin typeface="Times New Roman" panose="02020603050405020304" charset="0"/>
                <a:cs typeface="Times New Roman" panose="02020603050405020304" charset="0"/>
              </a:rPr>
              <a:t>educate</a:t>
            </a:r>
            <a:endParaRPr lang="zh-CN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29063" t="20865" r="1" b="3766"/>
          <a:stretch>
            <a:fillRect/>
          </a:stretch>
        </p:blipFill>
        <p:spPr>
          <a:xfrm>
            <a:off x="253755" y="2810906"/>
            <a:ext cx="2889689" cy="20570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563" y="4852837"/>
            <a:ext cx="2407171" cy="197231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97300" y="3069372"/>
            <a:ext cx="1483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rice</a:t>
            </a:r>
            <a:endParaRPr lang="en-GB" sz="4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3685142" y="5434468"/>
            <a:ext cx="1495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Times New Roman" panose="02020603050405020304" charset="0"/>
                <a:cs typeface="Times New Roman" panose="02020603050405020304" charset="0"/>
              </a:rPr>
              <a:t>wheat</a:t>
            </a:r>
            <a:endParaRPr lang="en-GB" sz="40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84" y="4878293"/>
            <a:ext cx="2842879" cy="197090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97300" y="5385940"/>
            <a:ext cx="1309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latin typeface="Times New Roman" panose="02020603050405020304" charset="0"/>
                <a:cs typeface="Times New Roman" panose="02020603050405020304" charset="0"/>
              </a:rPr>
              <a:t>corn </a:t>
            </a:r>
            <a:endParaRPr lang="en-GB" sz="40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/>
          <a:srcRect b="17804"/>
          <a:stretch>
            <a:fillRect/>
          </a:stretch>
        </p:blipFill>
        <p:spPr>
          <a:xfrm>
            <a:off x="3150756" y="2824377"/>
            <a:ext cx="2410346" cy="204358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86989" y="3038594"/>
            <a:ext cx="89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charset="0"/>
                <a:cs typeface="Times New Roman" panose="02020603050405020304" charset="0"/>
              </a:rPr>
              <a:t>soy</a:t>
            </a:r>
            <a:endParaRPr lang="zh-CN" alt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9" name="直线箭头连接符 38"/>
          <p:cNvCxnSpPr/>
          <p:nvPr/>
        </p:nvCxnSpPr>
        <p:spPr>
          <a:xfrm flipH="1">
            <a:off x="6990931" y="4209601"/>
            <a:ext cx="1467712" cy="1460299"/>
          </a:xfrm>
          <a:prstGeom prst="straightConnector1">
            <a:avLst/>
          </a:prstGeom>
          <a:ln w="793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/>
          <p:cNvCxnSpPr/>
          <p:nvPr/>
        </p:nvCxnSpPr>
        <p:spPr>
          <a:xfrm>
            <a:off x="9494629" y="4180279"/>
            <a:ext cx="1433798" cy="1460299"/>
          </a:xfrm>
          <a:prstGeom prst="straightConnector1">
            <a:avLst/>
          </a:prstGeom>
          <a:ln w="793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214313" y="869927"/>
            <a:ext cx="11744325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5: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ake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nutrition</a:t>
            </a:r>
            <a:r>
              <a:rPr lang="zh-CN" altLang="en-US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priority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starting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with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child’s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first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1000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days</a:t>
            </a:r>
            <a:endParaRPr lang="en-GB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067" y="2115484"/>
            <a:ext cx="596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" pitchFamily="18" charset="0"/>
                <a:cs typeface="Times" pitchFamily="18" charset="0"/>
              </a:rPr>
              <a:t>What do we eat as staple food(</a:t>
            </a:r>
            <a:r>
              <a:rPr lang="zh-CN" altLang="en-US" sz="2800" dirty="0" smtClean="0">
                <a:latin typeface="Times" pitchFamily="18" charset="0"/>
                <a:cs typeface="Times" pitchFamily="18" charset="0"/>
              </a:rPr>
              <a:t>主食</a:t>
            </a:r>
            <a:r>
              <a:rPr lang="en-US" altLang="zh-CN" sz="2800" dirty="0" smtClean="0">
                <a:latin typeface="Times" pitchFamily="18" charset="0"/>
                <a:cs typeface="Times" pitchFamily="18" charset="0"/>
              </a:rPr>
              <a:t>) ?</a:t>
            </a:r>
            <a:endParaRPr lang="zh-CN" altLang="en-US" sz="28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7393" y="2084487"/>
            <a:ext cx="5964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" pitchFamily="18" charset="0"/>
                <a:cs typeface="Times" pitchFamily="18" charset="0"/>
              </a:rPr>
              <a:t>What if the climate doesn’t allow the growing of those crops any longer?</a:t>
            </a:r>
            <a:endParaRPr lang="zh-CN" altLang="en-US" sz="28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57508" y="219719"/>
            <a:ext cx="7280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Encourage a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sustainable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variety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of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crops</a:t>
            </a:r>
            <a:endParaRPr lang="zh-CN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7" grpId="1"/>
      <p:bldP spid="8" grpId="1"/>
      <p:bldP spid="12" grpId="0"/>
      <p:bldP spid="14" grpId="0"/>
      <p:bldP spid="16" grpId="0"/>
      <p:bldP spid="4" grpId="1"/>
      <p:bldP spid="3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云形 20"/>
          <p:cNvSpPr/>
          <p:nvPr/>
        </p:nvSpPr>
        <p:spPr>
          <a:xfrm>
            <a:off x="2172775" y="3196696"/>
            <a:ext cx="6870195" cy="3371079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2859727" y="3649136"/>
            <a:ext cx="56911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Ensure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children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and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nursing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mothers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to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have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access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to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the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required</a:t>
            </a:r>
            <a:r>
              <a:rPr kumimoji="1" lang="zh-CN" altLang="en-US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nutrition</a:t>
            </a:r>
            <a:r>
              <a:rPr kumimoji="1" lang="zh-CN" altLang="en-US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foods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,</a:t>
            </a:r>
            <a:r>
              <a:rPr kumimoji="1"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particularly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in</a:t>
            </a:r>
            <a:r>
              <a:rPr kumimoji="1" lang="zh-CN" altLang="en-US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the</a:t>
            </a:r>
            <a:r>
              <a:rPr kumimoji="1" lang="zh-CN" altLang="en-US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first</a:t>
            </a:r>
            <a:r>
              <a:rPr kumimoji="1" lang="zh-CN" altLang="en-US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1000</a:t>
            </a:r>
            <a:r>
              <a:rPr kumimoji="1" lang="zh-CN" altLang="en-US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solidFill>
                  <a:srgbClr val="C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days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.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 </a:t>
            </a:r>
            <a:endParaRPr kumimoji="1" lang="en-US" altLang="zh-CN" sz="3200" dirty="0" smtClean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4313" y="250214"/>
            <a:ext cx="8828657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: ____________________________________</a:t>
            </a:r>
            <a:endParaRPr lang="en-GB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43860" y="219719"/>
            <a:ext cx="7280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Encourage a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sustainable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variety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of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crops</a:t>
            </a:r>
            <a:endParaRPr lang="zh-CN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4313" y="869927"/>
            <a:ext cx="11744325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5: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ake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nutrition</a:t>
            </a:r>
            <a:r>
              <a:rPr lang="zh-CN" altLang="en-US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priority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starting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with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child’s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first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1000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days</a:t>
            </a:r>
            <a:endParaRPr lang="en-GB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3825" y="2194482"/>
            <a:ext cx="104866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How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can we</a:t>
            </a:r>
            <a:r>
              <a:rPr kumimoji="1" lang="zh-CN" altLang="en-US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ensure</a:t>
            </a:r>
            <a:r>
              <a:rPr kumimoji="1"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</a:t>
            </a:r>
            <a:r>
              <a:rPr kumimoji="1"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child’s</a:t>
            </a:r>
            <a:r>
              <a:rPr kumimoji="1"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healthy</a:t>
            </a:r>
            <a:r>
              <a:rPr kumimoji="1" lang="zh-CN" altLang="en-US" sz="32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development and </a:t>
            </a:r>
            <a:endParaRPr kumimoji="1" lang="en-US" altLang="zh-CN" sz="3200" dirty="0" smtClean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r>
              <a:rPr kumimoji="1" lang="en-US" altLang="zh-CN" sz="3200" b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when</a:t>
            </a:r>
            <a:r>
              <a:rPr kumimoji="1" lang="en-US" altLang="zh-CN" sz="32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is the key period?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23548" y="816167"/>
            <a:ext cx="451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Zero</a:t>
            </a:r>
            <a:r>
              <a:rPr lang="zh-CN" altLang="en-US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Hunger</a:t>
            </a:r>
            <a:endParaRPr lang="en-GB" sz="54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4642" y="4094316"/>
            <a:ext cx="5040908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Encourage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 sustainable variety of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crops</a:t>
            </a:r>
            <a:endParaRPr lang="zh-CN" altLang="zh-CN" sz="32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3853" y="3361663"/>
            <a:ext cx="2099135" cy="7150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3600" b="1" dirty="0">
                <a:solidFill>
                  <a:schemeClr val="lt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quantity</a:t>
            </a:r>
            <a:endParaRPr kumimoji="1" lang="en-GB" sz="3600" b="1" dirty="0">
              <a:solidFill>
                <a:schemeClr val="lt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537520" y="2209975"/>
            <a:ext cx="4032939" cy="8900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defRPr kumimoji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food</a:t>
            </a:r>
            <a:r>
              <a:rPr lang="zh-CN" altLang="en-US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supply</a:t>
            </a:r>
            <a:r>
              <a:rPr lang="zh-CN" altLang="en-US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chain</a:t>
            </a:r>
            <a:endParaRPr lang="en-GB" sz="36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83430" y="4129737"/>
            <a:ext cx="2079558" cy="6829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3600" b="1" dirty="0">
                <a:solidFill>
                  <a:schemeClr val="lt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variety</a:t>
            </a:r>
            <a:endParaRPr kumimoji="1" lang="en-GB" altLang="zh-CN" sz="3600" b="1" dirty="0">
              <a:solidFill>
                <a:schemeClr val="lt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818452" y="3370527"/>
            <a:ext cx="408316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he</a:t>
            </a:r>
            <a:r>
              <a:rPr lang="zh-CN" altLang="en-US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most</a:t>
            </a:r>
            <a:r>
              <a:rPr lang="zh-CN" altLang="en-US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vulnerable</a:t>
            </a:r>
            <a:endParaRPr lang="en-GB" sz="36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63853" y="4147721"/>
            <a:ext cx="2099135" cy="7150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3600" b="1" dirty="0">
                <a:solidFill>
                  <a:schemeClr val="lt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quantity</a:t>
            </a:r>
            <a:endParaRPr kumimoji="1" lang="en-GB" sz="3600" b="1" dirty="0">
              <a:solidFill>
                <a:schemeClr val="lt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37520" y="2996033"/>
            <a:ext cx="4032939" cy="8900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defRPr kumimoji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food</a:t>
            </a:r>
            <a:r>
              <a:rPr lang="zh-CN" altLang="en-US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supply</a:t>
            </a:r>
            <a:r>
              <a:rPr lang="zh-CN" altLang="en-US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chain</a:t>
            </a:r>
            <a:endParaRPr lang="en-GB" sz="36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83430" y="4915795"/>
            <a:ext cx="2079558" cy="6829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3600" b="1" dirty="0">
                <a:solidFill>
                  <a:schemeClr val="lt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variety</a:t>
            </a:r>
            <a:endParaRPr kumimoji="1" lang="en-GB" altLang="zh-CN" sz="3600" b="1" dirty="0">
              <a:solidFill>
                <a:schemeClr val="lt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83877" y="4860532"/>
            <a:ext cx="6817743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Step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latin typeface="Times New Roman" panose="02020603050405020304" charset="0"/>
                <a:cs typeface="Times New Roman" panose="02020603050405020304" charset="0"/>
              </a:rPr>
              <a:t>5:</a:t>
            </a:r>
            <a:r>
              <a:rPr lang="zh-CN" altLang="en-US" sz="32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ake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nutrition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priority,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starting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with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child’s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first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1000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days</a:t>
            </a:r>
            <a:endParaRPr lang="en-GB" sz="32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818452" y="4862747"/>
            <a:ext cx="1817805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defRPr kumimoji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children</a:t>
            </a:r>
            <a:endParaRPr lang="en-GB" sz="36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818451" y="5566694"/>
            <a:ext cx="4083169" cy="774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ctr">
              <a:defRPr kumimoji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nursing</a:t>
            </a:r>
            <a:r>
              <a:rPr lang="zh-CN" altLang="en-US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mothers</a:t>
            </a:r>
            <a:endParaRPr lang="en-GB" sz="36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3430" y="5651826"/>
            <a:ext cx="2079558" cy="7980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en-US" altLang="zh-CN" sz="3600" b="1" dirty="0">
                <a:solidFill>
                  <a:schemeClr val="lt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quality</a:t>
            </a:r>
            <a:endParaRPr kumimoji="1" lang="en-GB" sz="3600" b="1" dirty="0">
              <a:solidFill>
                <a:schemeClr val="lt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alphaModFix amt="7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  <a14:imgEffect>
                      <a14:brightnessContrast bright="20000" contrast="-2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21852"/>
          <a:stretch>
            <a:fillRect/>
          </a:stretch>
        </p:blipFill>
        <p:spPr>
          <a:xfrm>
            <a:off x="0" y="1561202"/>
            <a:ext cx="11122488" cy="286966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17122" y="335651"/>
            <a:ext cx="48934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Zero</a:t>
            </a:r>
            <a:r>
              <a:rPr lang="zh-CN" altLang="en-US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Hunger</a:t>
            </a:r>
            <a:endParaRPr lang="zh-CN" altLang="en-US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818452" y="4156585"/>
            <a:ext cx="408316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he</a:t>
            </a:r>
            <a:r>
              <a:rPr lang="zh-CN" altLang="en-US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most</a:t>
            </a:r>
            <a:r>
              <a:rPr lang="zh-CN" altLang="en-US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vulnerable</a:t>
            </a:r>
            <a:endParaRPr lang="en-GB" sz="36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6" name="Picture 2" descr="C:\Users\Administrator\Desktop\52dc1d6e5a471ae2e7333c8e7fc799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1"/>
          <a:stretch>
            <a:fillRect/>
          </a:stretch>
        </p:blipFill>
        <p:spPr bwMode="auto">
          <a:xfrm>
            <a:off x="9165725" y="320745"/>
            <a:ext cx="2499400" cy="2051247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8" y="374331"/>
            <a:ext cx="2640912" cy="2014369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3" name="文本框 42"/>
          <p:cNvSpPr txBox="1"/>
          <p:nvPr/>
        </p:nvSpPr>
        <p:spPr>
          <a:xfrm>
            <a:off x="488527" y="2292868"/>
            <a:ext cx="124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</a:t>
            </a:r>
            <a:r>
              <a:rPr kumimoji="1" lang="en-US" altLang="zh-CN" sz="36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ood</a:t>
            </a:r>
            <a:endParaRPr kumimoji="1" lang="zh-CN" altLang="en-US" sz="36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873468" y="2155329"/>
            <a:ext cx="156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</a:t>
            </a:r>
            <a:r>
              <a:rPr kumimoji="1" lang="en-US" altLang="zh-CN" sz="36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eople</a:t>
            </a:r>
            <a:endParaRPr kumimoji="1" lang="zh-CN" altLang="en-US" sz="36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 animBg="1"/>
      <p:bldP spid="10" grpId="0"/>
      <p:bldP spid="43" grpId="0"/>
      <p:bldP spid="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4050" y="1124055"/>
            <a:ext cx="10871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Pick out one subtitle or make up one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by yourself.</a:t>
            </a:r>
            <a:endParaRPr lang="en-US" altLang="zh-CN" sz="4000" dirty="0" smtClean="0">
              <a:latin typeface="Times" pitchFamily="18" charset="0"/>
              <a:ea typeface="Times" pitchFamily="18" charset="0"/>
              <a:cs typeface="Times" pitchFamily="18" charset="0"/>
            </a:endParaRPr>
          </a:p>
          <a:p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Write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a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short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paragraph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by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using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the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new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words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we</a:t>
            </a:r>
            <a:r>
              <a:rPr lang="zh-CN" altLang="en-US" sz="4000" dirty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have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learnt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today.</a:t>
            </a:r>
            <a:endParaRPr lang="en-US" altLang="zh-CN" sz="40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75" y="3206412"/>
            <a:ext cx="5889202" cy="319237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2510" y="237081"/>
            <a:ext cx="4960935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Creative</a:t>
            </a:r>
            <a:r>
              <a:rPr lang="zh-CN" altLang="en-US" sz="44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4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Thinking</a:t>
            </a:r>
            <a:endParaRPr lang="en-GB" sz="44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8613" y="1736290"/>
            <a:ext cx="1135856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latin typeface="Times" pitchFamily="18" charset="0"/>
                <a:ea typeface="Times" pitchFamily="18" charset="0"/>
                <a:cs typeface="Times" pitchFamily="18" charset="0"/>
              </a:rPr>
              <a:t>Most African farmers are less productive than a US farmer was 100 years ago.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It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is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agreed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that </a:t>
            </a:r>
            <a:r>
              <a:rPr lang="en-US" altLang="zh-CN" sz="3200" dirty="0">
                <a:latin typeface="Times" pitchFamily="18" charset="0"/>
                <a:ea typeface="Times" pitchFamily="18" charset="0"/>
                <a:cs typeface="Times" pitchFamily="18" charset="0"/>
              </a:rPr>
              <a:t>supporting and training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farmers </a:t>
            </a:r>
            <a:r>
              <a:rPr lang="en-US" altLang="zh-CN" sz="3200" dirty="0">
                <a:latin typeface="Times" pitchFamily="18" charset="0"/>
                <a:ea typeface="Times" pitchFamily="18" charset="0"/>
                <a:cs typeface="Times" pitchFamily="18" charset="0"/>
              </a:rPr>
              <a:t>is the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priority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to </a:t>
            </a:r>
            <a:r>
              <a:rPr lang="en-US" altLang="zh-CN" sz="3200" dirty="0">
                <a:latin typeface="Times" pitchFamily="18" charset="0"/>
                <a:ea typeface="Times" pitchFamily="18" charset="0"/>
                <a:cs typeface="Times" pitchFamily="18" charset="0"/>
              </a:rPr>
              <a:t>future food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security.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To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promote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sustainable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and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durable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farming</a:t>
            </a:r>
            <a:r>
              <a:rPr lang="zh-CN" altLang="en-US" sz="3200" dirty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skills,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governments,</a:t>
            </a:r>
            <a:r>
              <a:rPr lang="zh-CN" altLang="en-US" sz="3200" dirty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organizations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and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scientists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can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collaborate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to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provide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a </a:t>
            </a:r>
            <a:r>
              <a:rPr lang="en-US" altLang="zh-CN" sz="3200" dirty="0">
                <a:latin typeface="Times" pitchFamily="18" charset="0"/>
                <a:ea typeface="Times" pitchFamily="18" charset="0"/>
                <a:cs typeface="Times" pitchFamily="18" charset="0"/>
              </a:rPr>
              <a:t>combination of aid, education in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high-tech </a:t>
            </a:r>
            <a:r>
              <a:rPr lang="en-US" altLang="zh-CN" sz="3200" dirty="0">
                <a:latin typeface="Times" pitchFamily="18" charset="0"/>
                <a:ea typeface="Times" pitchFamily="18" charset="0"/>
                <a:cs typeface="Times" pitchFamily="18" charset="0"/>
              </a:rPr>
              <a:t>methods such as better rice planting and irrigation, and the introduction of better seeds and fertilizer could spark a green revolution in </a:t>
            </a:r>
            <a:r>
              <a:rPr lang="en-US" altLang="zh-CN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Africa.</a:t>
            </a:r>
            <a:r>
              <a:rPr lang="zh-CN" altLang="en-US" sz="32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endParaRPr lang="en-US" altLang="zh-CN" sz="3200" dirty="0">
              <a:effectLst/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8613" y="600076"/>
            <a:ext cx="10261142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Times" pitchFamily="18" charset="0"/>
                <a:ea typeface="Times" pitchFamily="18" charset="0"/>
                <a:cs typeface="Times" pitchFamily="18" charset="0"/>
              </a:rPr>
              <a:t>S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upport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small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farmers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with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advanced</a:t>
            </a:r>
            <a:r>
              <a:rPr lang="zh-CN" altLang="en-US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technology</a:t>
            </a:r>
            <a:endParaRPr lang="en-GB" sz="40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2485" y="775454"/>
            <a:ext cx="7983276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Times" pitchFamily="18" charset="0"/>
                <a:ea typeface="Times" pitchFamily="18" charset="0"/>
                <a:cs typeface="Times" pitchFamily="18" charset="0"/>
              </a:rPr>
              <a:t>An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end </a:t>
            </a:r>
            <a:r>
              <a:rPr lang="en-US" altLang="zh-CN" sz="4000" dirty="0">
                <a:latin typeface="Times" pitchFamily="18" charset="0"/>
                <a:ea typeface="Times" pitchFamily="18" charset="0"/>
                <a:cs typeface="Times" pitchFamily="18" charset="0"/>
              </a:rPr>
              <a:t>to </a:t>
            </a:r>
            <a:r>
              <a:rPr lang="en-US" altLang="zh-CN" sz="40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malnutrition </a:t>
            </a:r>
            <a:r>
              <a:rPr lang="en-US" altLang="zh-CN" sz="4000" dirty="0">
                <a:latin typeface="Times" pitchFamily="18" charset="0"/>
                <a:ea typeface="Times" pitchFamily="18" charset="0"/>
                <a:cs typeface="Times" pitchFamily="18" charset="0"/>
              </a:rPr>
              <a:t>in all its forms</a:t>
            </a:r>
            <a:endParaRPr lang="en-US" altLang="zh-CN" sz="4000" dirty="0">
              <a:effectLst/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5968" y="1692069"/>
            <a:ext cx="11198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dirty="0">
                <a:latin typeface="Times" pitchFamily="18" charset="0"/>
                <a:ea typeface="Times" pitchFamily="18" charset="0"/>
                <a:cs typeface="Times" pitchFamily="18" charset="0"/>
              </a:rPr>
              <a:t>Malnutrition is both a driver and an outcome of poverty and inequality. Undernutrition can also lead to hidden hunger, wasting and stunting, which causes irreversible damage to both individuals and society. </a:t>
            </a:r>
            <a:r>
              <a:rPr lang="en-US" altLang="zh-CN" sz="36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This </a:t>
            </a:r>
            <a:r>
              <a:rPr lang="en-US" altLang="zh-CN" sz="3600" dirty="0">
                <a:latin typeface="Times" pitchFamily="18" charset="0"/>
                <a:ea typeface="Times" pitchFamily="18" charset="0"/>
                <a:cs typeface="Times" pitchFamily="18" charset="0"/>
              </a:rPr>
              <a:t>should be supported by a multi-sectoral approach which includes nutrition-sensitive health care, water, sanitation, education, agriculture, social protection and specific nutrition interventions, coupled with initiatives that enable empowerment of women.</a:t>
            </a:r>
            <a:endParaRPr lang="en-US" altLang="zh-CN" sz="3600" dirty="0">
              <a:effectLst/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8673" y="5268747"/>
            <a:ext cx="3645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malnutrition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" y="267577"/>
            <a:ext cx="11666483" cy="508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15273" r="8364" b="13454"/>
          <a:stretch>
            <a:fillRect/>
          </a:stretch>
        </p:blipFill>
        <p:spPr>
          <a:xfrm>
            <a:off x="756558" y="268010"/>
            <a:ext cx="10094147" cy="5079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434" y="5965607"/>
            <a:ext cx="11130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charset="0"/>
                <a:cs typeface="Times New Roman" panose="02020603050405020304" charset="0"/>
              </a:rPr>
              <a:t>Lacking nutritious food, people in poor areas suffer from 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malnutrition</a:t>
            </a:r>
            <a:r>
              <a:rPr lang="en-US" altLang="zh-CN" sz="2800" b="1" dirty="0" smtClean="0">
                <a:latin typeface="Times New Roman" panose="02020603050405020304" charset="0"/>
                <a:cs typeface="Times New Roman" panose="02020603050405020304" charset="0"/>
              </a:rPr>
              <a:t>.  </a:t>
            </a:r>
            <a:endParaRPr lang="zh-CN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97931" y="2549173"/>
            <a:ext cx="9070848" cy="457200"/>
          </a:xfrm>
        </p:spPr>
        <p:txBody>
          <a:bodyPr>
            <a:noAutofit/>
          </a:bodyPr>
          <a:lstStyle/>
          <a:p>
            <a:r>
              <a:rPr lang="en-US" altLang="zh-CN" sz="9600" dirty="0" smtClean="0">
                <a:latin typeface="Forte" panose="03060902040502070203" pitchFamily="66" charset="0"/>
                <a:ea typeface="Arial Unicode MS" panose="020B0604020202020204" charset="-122"/>
                <a:cs typeface="Arial Unicode MS" panose="020B0604020202020204" charset="-122"/>
              </a:rPr>
              <a:t>Thank you!</a:t>
            </a:r>
            <a:endParaRPr lang="zh-CN" altLang="en-US" sz="9600" dirty="0">
              <a:latin typeface="Forte" panose="03060902040502070203" pitchFamily="66" charset="0"/>
              <a:ea typeface="Arial Unicode MS" panose="020B0604020202020204" charset="-122"/>
              <a:cs typeface="Arial Unicode MS" panose="020B0604020202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77556" y="136037"/>
            <a:ext cx="8357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Malnutrition</a:t>
            </a:r>
            <a:r>
              <a:rPr kumimoji="1" lang="zh-CN" altLang="en-US" sz="4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4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in</a:t>
            </a:r>
            <a:r>
              <a:rPr kumimoji="1" lang="zh-CN" altLang="en-US" sz="4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4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Guatemala</a:t>
            </a:r>
            <a:r>
              <a:rPr kumimoji="1" lang="zh-CN" altLang="en-US" sz="4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4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(</a:t>
            </a:r>
            <a:r>
              <a:rPr kumimoji="1" lang="zh-CN" altLang="en-US" sz="4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危地马拉</a:t>
            </a:r>
            <a:r>
              <a:rPr kumimoji="1" lang="en-US" altLang="zh-CN" sz="40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)</a:t>
            </a:r>
            <a:endParaRPr kumimoji="1" lang="zh-CN" altLang="en-US" sz="40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9075" y="704850"/>
            <a:ext cx="11753850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4061" y="2812648"/>
            <a:ext cx="638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i="1" dirty="0" smtClean="0"/>
              <a:t>Zero Hunger</a:t>
            </a:r>
            <a:endParaRPr lang="zh-CN" altLang="en-US" sz="7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252510" y="237081"/>
            <a:ext cx="1893467" cy="83099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4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Para.</a:t>
            </a:r>
            <a:r>
              <a:rPr lang="zh-CN" altLang="en-US" sz="4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1</a:t>
            </a:r>
            <a:endParaRPr lang="en-GB" sz="48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342703" y="247814"/>
            <a:ext cx="4075069" cy="1734451"/>
            <a:chOff x="2342703" y="247814"/>
            <a:chExt cx="4075069" cy="1734451"/>
          </a:xfrm>
        </p:grpSpPr>
        <p:sp>
          <p:nvSpPr>
            <p:cNvPr id="13" name="爆炸形 2 12"/>
            <p:cNvSpPr/>
            <p:nvPr/>
          </p:nvSpPr>
          <p:spPr>
            <a:xfrm>
              <a:off x="2342703" y="247814"/>
              <a:ext cx="4075069" cy="1734451"/>
            </a:xfrm>
            <a:prstGeom prst="irregularSeal2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833532" y="683666"/>
              <a:ext cx="29562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 smtClean="0">
                  <a:latin typeface="Times New Roman" panose="02020603050405020304" charset="0"/>
                  <a:cs typeface="Times New Roman" panose="02020603050405020304" charset="0"/>
                </a:rPr>
                <a:t>challenges</a:t>
              </a:r>
              <a:endParaRPr lang="en-GB" sz="4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98527" y="2852046"/>
            <a:ext cx="2141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charset="0"/>
                <a:cs typeface="Times New Roman" panose="02020603050405020304" charset="0"/>
              </a:rPr>
              <a:t>hunger</a:t>
            </a:r>
            <a:endParaRPr lang="en-GB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3755" y="4014447"/>
            <a:ext cx="2980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atin typeface="Times New Roman" panose="02020603050405020304" charset="0"/>
                <a:cs typeface="Times New Roman" panose="02020603050405020304" charset="0"/>
              </a:rPr>
              <a:t>malnutrition</a:t>
            </a:r>
            <a:endParaRPr lang="en-GB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39966" y="2882823"/>
            <a:ext cx="555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charset="0"/>
                <a:cs typeface="Times New Roman" panose="02020603050405020304" charset="0"/>
              </a:rPr>
              <a:t>suffering</a:t>
            </a:r>
            <a:r>
              <a:rPr lang="zh-CN" alt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cs typeface="Times New Roman" panose="02020603050405020304" charset="0"/>
              </a:rPr>
              <a:t>and</a:t>
            </a:r>
            <a:r>
              <a:rPr lang="zh-CN" alt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cs typeface="Times New Roman" panose="02020603050405020304" charset="0"/>
              </a:rPr>
              <a:t>poor</a:t>
            </a:r>
            <a:r>
              <a:rPr lang="zh-CN" alt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cs typeface="Times New Roman" panose="02020603050405020304" charset="0"/>
              </a:rPr>
              <a:t>health</a:t>
            </a:r>
            <a:endParaRPr lang="en-GB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39966" y="3941813"/>
            <a:ext cx="6381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charset="0"/>
                <a:cs typeface="Times New Roman" panose="02020603050405020304" charset="0"/>
              </a:rPr>
              <a:t>slow</a:t>
            </a:r>
            <a:r>
              <a:rPr lang="zh-CN" alt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cs typeface="Times New Roman" panose="02020603050405020304" charset="0"/>
              </a:rPr>
              <a:t>progress</a:t>
            </a:r>
            <a:r>
              <a:rPr lang="zh-CN" alt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6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 dirty="0" smtClean="0">
                <a:latin typeface="Times New Roman" panose="02020603050405020304" charset="0"/>
                <a:cs typeface="Times New Roman" panose="02020603050405020304" charset="0"/>
              </a:rPr>
              <a:t>(in</a:t>
            </a:r>
            <a:r>
              <a:rPr lang="zh-CN" alt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cs typeface="Times New Roman" panose="02020603050405020304" charset="0"/>
              </a:rPr>
              <a:t>education</a:t>
            </a:r>
            <a:r>
              <a:rPr lang="zh-CN" alt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cs typeface="Times New Roman" panose="02020603050405020304" charset="0"/>
              </a:rPr>
              <a:t>and</a:t>
            </a:r>
            <a:r>
              <a:rPr lang="zh-CN" alt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dirty="0" smtClean="0">
                <a:latin typeface="Times New Roman" panose="02020603050405020304" charset="0"/>
                <a:cs typeface="Times New Roman" panose="02020603050405020304" charset="0"/>
              </a:rPr>
              <a:t>employment)</a:t>
            </a:r>
            <a:endParaRPr lang="en-GB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210" y="1959726"/>
            <a:ext cx="227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821 million</a:t>
            </a:r>
            <a:r>
              <a:rPr lang="en-US" altLang="zh-CN" sz="2800" b="1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; </a:t>
            </a:r>
            <a:endParaRPr lang="en-US" altLang="zh-CN" sz="2800" b="1" smtClean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one in nine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8526" y="4711775"/>
            <a:ext cx="2230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one in 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three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Picture 2" descr="C:\Users\Administrator\Desktop\2ec352b5866c222b53ace4edf4ca894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209" y="3041271"/>
            <a:ext cx="3973044" cy="134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6827" y="2330363"/>
            <a:ext cx="1789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ead to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7" grpId="0"/>
      <p:bldP spid="1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2765" y="1680542"/>
            <a:ext cx="9840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atin typeface="Times" pitchFamily="18" charset="0"/>
                <a:cs typeface="Times" pitchFamily="18" charset="0"/>
              </a:rPr>
              <a:t>What did global community do in 2015?</a:t>
            </a:r>
            <a:endParaRPr lang="zh-CN" altLang="en-US" sz="4400" b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5" name="文本框 11"/>
          <p:cNvSpPr txBox="1"/>
          <p:nvPr/>
        </p:nvSpPr>
        <p:spPr>
          <a:xfrm>
            <a:off x="252511" y="233755"/>
            <a:ext cx="1960338" cy="83099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Para.</a:t>
            </a:r>
            <a:r>
              <a:rPr lang="zh-CN" altLang="en-US" sz="4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2 </a:t>
            </a:r>
            <a:endParaRPr lang="en-GB" sz="48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2103" y="2060341"/>
            <a:ext cx="4362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u="sng" kern="0" dirty="0">
                <a:solidFill>
                  <a:srgbClr val="000000"/>
                </a:solidFill>
                <a:latin typeface="Times New Roman" panose="02020603050405020304" charset="0"/>
              </a:rPr>
              <a:t>Goal 2: zero</a:t>
            </a:r>
            <a:r>
              <a:rPr lang="zh-CN" altLang="en-US" sz="4000" u="sng" kern="0" dirty="0">
                <a:solidFill>
                  <a:srgbClr val="000000"/>
                </a:solidFill>
                <a:latin typeface="Times New Roman" panose="02020603050405020304" charset="0"/>
              </a:rPr>
              <a:t> </a:t>
            </a:r>
            <a:r>
              <a:rPr lang="en-US" altLang="zh-CN" sz="4000" u="sng" kern="0" dirty="0">
                <a:solidFill>
                  <a:srgbClr val="000000"/>
                </a:solidFill>
                <a:latin typeface="Times New Roman" panose="02020603050405020304" charset="0"/>
              </a:rPr>
              <a:t>hunger</a:t>
            </a:r>
            <a:endParaRPr lang="en-GB" sz="4000" u="sng" kern="0" dirty="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08913" y="1519219"/>
            <a:ext cx="1888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</a:rPr>
              <a:t>end hunger</a:t>
            </a:r>
            <a:r>
              <a:rPr lang="zh-CN" altLang="zh-CN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12071" y="1942152"/>
            <a:ext cx="3350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</a:rPr>
              <a:t>achieve food security</a:t>
            </a:r>
            <a:r>
              <a:rPr lang="zh-CN" altLang="zh-CN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08913" y="2426856"/>
            <a:ext cx="2805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</a:rPr>
              <a:t>improve nutrition</a:t>
            </a:r>
            <a:r>
              <a:rPr lang="zh-CN" altLang="zh-CN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08913" y="2897483"/>
            <a:ext cx="4804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</a:rPr>
              <a:t>promote sustainable agriculture</a:t>
            </a:r>
            <a:r>
              <a:rPr lang="zh-CN" altLang="zh-CN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直线箭头连接符 16"/>
          <p:cNvCxnSpPr/>
          <p:nvPr/>
        </p:nvCxnSpPr>
        <p:spPr>
          <a:xfrm flipV="1">
            <a:off x="4440254" y="2454409"/>
            <a:ext cx="2321588" cy="8348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9416066" y="3369725"/>
            <a:ext cx="30159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u="sng" kern="0" dirty="0">
                <a:solidFill>
                  <a:srgbClr val="000000"/>
                </a:solidFill>
                <a:latin typeface="Times New Roman" panose="02020603050405020304" charset="0"/>
              </a:rPr>
              <a:t>humanitarian food assistance</a:t>
            </a:r>
            <a:r>
              <a:rPr lang="zh-CN" altLang="zh-CN" sz="3200" u="sng" kern="0" dirty="0">
                <a:solidFill>
                  <a:srgbClr val="000000"/>
                </a:solidFill>
                <a:latin typeface="Times New Roman" panose="02020603050405020304" charset="0"/>
              </a:rPr>
              <a:t> </a:t>
            </a:r>
            <a:endParaRPr lang="en-GB" sz="3200" u="sng" kern="0" dirty="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369338" y="5023872"/>
            <a:ext cx="2749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u="sng" kern="0" dirty="0">
                <a:solidFill>
                  <a:srgbClr val="000000"/>
                </a:solidFill>
                <a:latin typeface="Times New Roman" panose="02020603050405020304" charset="0"/>
              </a:rPr>
              <a:t>complementary </a:t>
            </a:r>
            <a:r>
              <a:rPr lang="en-US" altLang="zh-CN" sz="3200" u="sng" kern="0" dirty="0" err="1">
                <a:solidFill>
                  <a:srgbClr val="000000"/>
                </a:solidFill>
                <a:latin typeface="Times New Roman" panose="02020603050405020304" charset="0"/>
              </a:rPr>
              <a:t>programmes</a:t>
            </a:r>
            <a:r>
              <a:rPr lang="zh-CN" altLang="zh-CN" sz="3200" u="sng" kern="0" dirty="0">
                <a:solidFill>
                  <a:srgbClr val="000000"/>
                </a:solidFill>
                <a:latin typeface="Times New Roman" panose="02020603050405020304" charset="0"/>
              </a:rPr>
              <a:t> </a:t>
            </a:r>
            <a:endParaRPr lang="en-GB" sz="3200" u="sng" kern="0" dirty="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28827" y="1625752"/>
            <a:ext cx="1093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kern="0" dirty="0">
                <a:solidFill>
                  <a:srgbClr val="C00000"/>
                </a:solidFill>
                <a:latin typeface="Times New Roman" panose="02020603050405020304" charset="0"/>
              </a:rPr>
              <a:t>aim</a:t>
            </a:r>
            <a:endParaRPr lang="en-GB" sz="4400" b="1" kern="0" dirty="0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81453" y="5057484"/>
            <a:ext cx="3756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kern="0" dirty="0" smtClean="0">
                <a:solidFill>
                  <a:srgbClr val="C00000"/>
                </a:solidFill>
                <a:latin typeface="Times New Roman" panose="02020603050405020304" charset="0"/>
              </a:rPr>
              <a:t>(address </a:t>
            </a:r>
            <a:r>
              <a:rPr lang="en-US" altLang="zh-CN" sz="2800" kern="0" dirty="0">
                <a:solidFill>
                  <a:srgbClr val="C00000"/>
                </a:solidFill>
                <a:latin typeface="Times New Roman" panose="02020603050405020304" charset="0"/>
              </a:rPr>
              <a:t>the root causes of </a:t>
            </a:r>
            <a:r>
              <a:rPr lang="en-US" altLang="zh-CN" sz="2800" kern="0" dirty="0" smtClean="0">
                <a:solidFill>
                  <a:srgbClr val="C00000"/>
                </a:solidFill>
                <a:latin typeface="Times New Roman" panose="02020603050405020304" charset="0"/>
              </a:rPr>
              <a:t>hunger)</a:t>
            </a:r>
            <a:r>
              <a:rPr lang="zh-CN" altLang="zh-CN" sz="2800" dirty="0" smtClean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707110" y="2531286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kern="0" dirty="0">
                <a:solidFill>
                  <a:srgbClr val="C00000"/>
                </a:solidFill>
                <a:latin typeface="Times New Roman" panose="02020603050405020304" charset="0"/>
              </a:rPr>
              <a:t>pledge</a:t>
            </a:r>
            <a:r>
              <a:rPr lang="zh-CN" altLang="en-US" sz="2800" b="1" kern="0" dirty="0">
                <a:solidFill>
                  <a:srgbClr val="C00000"/>
                </a:solidFill>
                <a:latin typeface="Times New Roman" panose="02020603050405020304" charset="0"/>
              </a:rPr>
              <a:t> </a:t>
            </a:r>
            <a:r>
              <a:rPr lang="en-US" altLang="zh-CN" sz="28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to</a:t>
            </a:r>
            <a:r>
              <a:rPr lang="zh-CN" altLang="en-US" sz="28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 </a:t>
            </a:r>
            <a:endParaRPr lang="en-GB" sz="2800" b="1" kern="0" dirty="0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V="1">
            <a:off x="4418110" y="3793511"/>
            <a:ext cx="540793" cy="442540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爆炸形 2 20"/>
          <p:cNvSpPr/>
          <p:nvPr/>
        </p:nvSpPr>
        <p:spPr>
          <a:xfrm>
            <a:off x="2169704" y="233755"/>
            <a:ext cx="3475595" cy="1445054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9902" r="8396" b="15543"/>
          <a:stretch>
            <a:fillRect/>
          </a:stretch>
        </p:blipFill>
        <p:spPr>
          <a:xfrm>
            <a:off x="237414" y="4162493"/>
            <a:ext cx="4165600" cy="1124968"/>
          </a:xfrm>
          <a:prstGeom prst="rect">
            <a:avLst/>
          </a:prstGeom>
        </p:spPr>
      </p:pic>
      <p:cxnSp>
        <p:nvCxnSpPr>
          <p:cNvPr id="29" name="直接箭头连接符 26"/>
          <p:cNvCxnSpPr/>
          <p:nvPr/>
        </p:nvCxnSpPr>
        <p:spPr>
          <a:xfrm>
            <a:off x="4418110" y="5199079"/>
            <a:ext cx="601175" cy="336397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958903" y="3507484"/>
            <a:ext cx="3638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kern="0" dirty="0" smtClean="0">
                <a:solidFill>
                  <a:srgbClr val="C00000"/>
                </a:solidFill>
                <a:latin typeface="Times New Roman" panose="02020603050405020304" charset="0"/>
              </a:rPr>
              <a:t>(provide </a:t>
            </a:r>
            <a:r>
              <a:rPr lang="en-US" altLang="zh-CN" sz="2800" kern="0" dirty="0">
                <a:solidFill>
                  <a:srgbClr val="C00000"/>
                </a:solidFill>
                <a:latin typeface="Times New Roman" panose="02020603050405020304" charset="0"/>
              </a:rPr>
              <a:t>nutritious food to those in urgent </a:t>
            </a:r>
            <a:r>
              <a:rPr lang="en-US" altLang="zh-CN" sz="2800" kern="0" dirty="0" smtClean="0">
                <a:solidFill>
                  <a:srgbClr val="C00000"/>
                </a:solidFill>
                <a:latin typeface="Times New Roman" panose="02020603050405020304" charset="0"/>
              </a:rPr>
              <a:t>need)</a:t>
            </a:r>
            <a:r>
              <a:rPr lang="zh-CN" altLang="zh-CN" sz="2800" dirty="0" smtClean="0">
                <a:solidFill>
                  <a:srgbClr val="C00000"/>
                </a:solidFill>
              </a:rPr>
              <a:t> 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493217" y="402731"/>
            <a:ext cx="2956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latin typeface="Times New Roman" panose="02020603050405020304" charset="0"/>
                <a:cs typeface="Times New Roman" panose="02020603050405020304" charset="0"/>
              </a:rPr>
              <a:t>challenges</a:t>
            </a:r>
            <a:endParaRPr lang="en-GB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下箭头 32"/>
          <p:cNvSpPr/>
          <p:nvPr/>
        </p:nvSpPr>
        <p:spPr>
          <a:xfrm rot="16200000">
            <a:off x="5800685" y="375762"/>
            <a:ext cx="566828" cy="87297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爆炸形 2 29"/>
          <p:cNvSpPr/>
          <p:nvPr/>
        </p:nvSpPr>
        <p:spPr>
          <a:xfrm>
            <a:off x="6465707" y="0"/>
            <a:ext cx="3596962" cy="1680063"/>
          </a:xfrm>
          <a:prstGeom prst="irregularSeal2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340993" y="389921"/>
            <a:ext cx="1891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efforts</a:t>
            </a:r>
            <a:endParaRPr lang="en-GB" sz="4800" b="1" kern="0" dirty="0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cxnSp>
        <p:nvCxnSpPr>
          <p:cNvPr id="4" name="直线箭头连接符 3"/>
          <p:cNvCxnSpPr>
            <a:stCxn id="26" idx="0"/>
          </p:cNvCxnSpPr>
          <p:nvPr/>
        </p:nvCxnSpPr>
        <p:spPr>
          <a:xfrm flipV="1">
            <a:off x="2320214" y="2745904"/>
            <a:ext cx="0" cy="141658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382988" y="4416009"/>
            <a:ext cx="2165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7030A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meanwhile</a:t>
            </a:r>
            <a:endParaRPr kumimoji="1" lang="zh-CN" altLang="en-US" sz="3200" b="1" dirty="0">
              <a:solidFill>
                <a:srgbClr val="7030A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860176" y="532230"/>
            <a:ext cx="2735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kern="0" dirty="0">
                <a:solidFill>
                  <a:srgbClr val="C00000"/>
                </a:solidFill>
                <a:latin typeface="Times New Roman" panose="02020603050405020304" charset="0"/>
              </a:rPr>
              <a:t>w</a:t>
            </a:r>
            <a:r>
              <a:rPr lang="en-US" altLang="zh-CN" sz="32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hat</a:t>
            </a:r>
            <a:r>
              <a:rPr lang="zh-CN" altLang="en-US" sz="32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 </a:t>
            </a:r>
            <a:r>
              <a:rPr lang="en-US" altLang="zh-CN" sz="32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WFP</a:t>
            </a:r>
            <a:r>
              <a:rPr lang="zh-CN" altLang="en-US" sz="32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 </a:t>
            </a:r>
            <a:r>
              <a:rPr lang="en-US" altLang="zh-CN" sz="3200" b="1" kern="0" dirty="0" smtClean="0">
                <a:solidFill>
                  <a:srgbClr val="C00000"/>
                </a:solidFill>
                <a:latin typeface="Times New Roman" panose="02020603050405020304" charset="0"/>
              </a:rPr>
              <a:t>did</a:t>
            </a:r>
            <a:endParaRPr lang="en-GB" sz="3200" b="1" kern="0" dirty="0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11926" y="4521381"/>
            <a:ext cx="5188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keep</a:t>
            </a:r>
            <a:r>
              <a:rPr kumimoji="1" lang="zh-CN" alt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saving</a:t>
            </a:r>
            <a:r>
              <a:rPr kumimoji="1" lang="zh-CN" alt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the</a:t>
            </a:r>
            <a:r>
              <a:rPr kumimoji="1" lang="zh-CN" alt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same</a:t>
            </a:r>
            <a:r>
              <a:rPr kumimoji="1" lang="zh-CN" alt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lives</a:t>
            </a:r>
            <a:r>
              <a:rPr kumimoji="1" lang="zh-CN" alt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each</a:t>
            </a:r>
            <a:r>
              <a:rPr kumimoji="1" lang="zh-CN" alt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year</a:t>
            </a:r>
            <a:endParaRPr kumimoji="1" lang="zh-CN" altLang="en-US" sz="24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032370" y="6006186"/>
            <a:ext cx="519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1" lang="en-US" altLang="zh-CN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uild</a:t>
            </a:r>
            <a:r>
              <a:rPr kumimoji="1" lang="zh-CN" alt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the</a:t>
            </a:r>
            <a:r>
              <a:rPr kumimoji="1" lang="zh-CN" alt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400" b="1" i="1" u="sng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resilience</a:t>
            </a:r>
            <a:r>
              <a:rPr kumimoji="1" lang="zh-CN" alt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of</a:t>
            </a:r>
            <a:r>
              <a:rPr kumimoji="1" lang="zh-CN" alt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communities</a:t>
            </a:r>
            <a:r>
              <a:rPr kumimoji="1" lang="zh-CN" altLang="en-US" sz="2400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endParaRPr kumimoji="1" lang="zh-CN" altLang="en-US" sz="2400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线形标注 2 38"/>
          <p:cNvSpPr/>
          <p:nvPr/>
        </p:nvSpPr>
        <p:spPr>
          <a:xfrm rot="10800000">
            <a:off x="823753" y="5676293"/>
            <a:ext cx="2911934" cy="904993"/>
          </a:xfrm>
          <a:prstGeom prst="borderCallout2">
            <a:avLst>
              <a:gd name="adj1" fmla="val 50583"/>
              <a:gd name="adj2" fmla="val -84"/>
              <a:gd name="adj3" fmla="val 1575"/>
              <a:gd name="adj4" fmla="val -24683"/>
              <a:gd name="adj5" fmla="val 16678"/>
              <a:gd name="adj6" fmla="val -92536"/>
            </a:avLst>
          </a:prstGeom>
          <a:solidFill>
            <a:srgbClr val="FFCB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789936" y="5822551"/>
            <a:ext cx="2979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The</a:t>
            </a:r>
            <a:r>
              <a:rPr kumimoji="1" lang="zh-CN" altLang="en-US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ability</a:t>
            </a:r>
            <a:r>
              <a:rPr kumimoji="1" lang="zh-CN" altLang="en-US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to</a:t>
            </a:r>
            <a:r>
              <a:rPr kumimoji="1" lang="zh-CN" altLang="en-US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recover</a:t>
            </a:r>
            <a:r>
              <a:rPr kumimoji="1" lang="zh-CN" altLang="en-US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from</a:t>
            </a:r>
            <a:r>
              <a:rPr kumimoji="1" lang="zh-CN" altLang="en-US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misfortune</a:t>
            </a:r>
            <a:r>
              <a:rPr kumimoji="1" lang="zh-CN" altLang="en-US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or</a:t>
            </a:r>
            <a:r>
              <a:rPr kumimoji="1" lang="zh-CN" altLang="en-US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000" i="1" dirty="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change.</a:t>
            </a:r>
            <a:endParaRPr kumimoji="1" lang="zh-CN" altLang="en-US" sz="2000" i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0" name="直接箭头连接符 26"/>
          <p:cNvCxnSpPr/>
          <p:nvPr/>
        </p:nvCxnSpPr>
        <p:spPr>
          <a:xfrm>
            <a:off x="8587848" y="3908334"/>
            <a:ext cx="773626" cy="0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26"/>
          <p:cNvCxnSpPr/>
          <p:nvPr/>
        </p:nvCxnSpPr>
        <p:spPr>
          <a:xfrm flipV="1">
            <a:off x="8559430" y="5423365"/>
            <a:ext cx="795879" cy="8996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77" y="4416009"/>
            <a:ext cx="653586" cy="65358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9" y="2922771"/>
            <a:ext cx="4554517" cy="3175587"/>
          </a:xfrm>
          <a:prstGeom prst="rect">
            <a:avLst/>
          </a:prstGeom>
        </p:spPr>
      </p:pic>
      <p:sp>
        <p:nvSpPr>
          <p:cNvPr id="36" name="文本框 11"/>
          <p:cNvSpPr txBox="1"/>
          <p:nvPr/>
        </p:nvSpPr>
        <p:spPr>
          <a:xfrm>
            <a:off x="252511" y="233755"/>
            <a:ext cx="1960338" cy="83099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Para.</a:t>
            </a:r>
            <a:r>
              <a:rPr lang="zh-CN" altLang="en-US" sz="4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 </a:t>
            </a:r>
            <a:r>
              <a:rPr lang="en-US" altLang="zh-CN" sz="4800" dirty="0" smtClean="0">
                <a:latin typeface="Times" pitchFamily="18" charset="0"/>
                <a:ea typeface="Times" pitchFamily="18" charset="0"/>
                <a:cs typeface="Times" pitchFamily="18" charset="0"/>
              </a:rPr>
              <a:t>2 </a:t>
            </a:r>
            <a:endParaRPr lang="en-GB" sz="4800" dirty="0">
              <a:latin typeface="Times" pitchFamily="18" charset="0"/>
              <a:ea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3" grpId="0"/>
      <p:bldP spid="18" grpId="0"/>
      <p:bldP spid="19" grpId="0"/>
      <p:bldP spid="20" grpId="0"/>
      <p:bldP spid="23" grpId="0"/>
      <p:bldP spid="25" grpId="0"/>
      <p:bldP spid="21" grpId="0" animBg="1"/>
      <p:bldP spid="16" grpId="0"/>
      <p:bldP spid="32" grpId="1"/>
      <p:bldP spid="33" grpId="1" animBg="1"/>
      <p:bldP spid="30" grpId="0" animBg="1"/>
      <p:bldP spid="2" grpId="0"/>
      <p:bldP spid="7" grpId="0"/>
      <p:bldP spid="35" grpId="0"/>
      <p:bldP spid="35" grpId="1"/>
      <p:bldP spid="15" grpId="0"/>
      <p:bldP spid="15" grpId="1"/>
      <p:bldP spid="31" grpId="0"/>
      <p:bldP spid="39" grpId="0" animBg="1"/>
      <p:bldP spid="38" grpId="0"/>
    </p:bldLst>
  </p:timing>
</p:sld>
</file>

<file path=ppt/tags/tag1.xml><?xml version="1.0" encoding="utf-8"?>
<p:tagLst xmlns:p="http://schemas.openxmlformats.org/presentationml/2006/main">
  <p:tag name="REFSHAPE" val="517973500"/>
  <p:tag name="KSO_WM_UNIT_PLACING_PICTURE_USER_VIEWPORT" val="{&quot;height&quot;:8580,&quot;width&quot;:18510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肥皂</Template>
  <TotalTime>0</TotalTime>
  <Words>5289</Words>
  <Application>WPS 演示</Application>
  <PresentationFormat>宽屏</PresentationFormat>
  <Paragraphs>366</Paragraphs>
  <Slides>40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5" baseType="lpstr">
      <vt:lpstr>Arial</vt:lpstr>
      <vt:lpstr>宋体</vt:lpstr>
      <vt:lpstr>Wingdings</vt:lpstr>
      <vt:lpstr>Garamond</vt:lpstr>
      <vt:lpstr>Times New Roman</vt:lpstr>
      <vt:lpstr>HelveticaNeue</vt:lpstr>
      <vt:lpstr>华文新魏</vt:lpstr>
      <vt:lpstr>Times</vt:lpstr>
      <vt:lpstr>微软雅黑</vt:lpstr>
      <vt:lpstr>Arial Unicode MS</vt:lpstr>
      <vt:lpstr>Century Gothic</vt:lpstr>
      <vt:lpstr>等线</vt:lpstr>
      <vt:lpstr>Forte</vt:lpstr>
      <vt:lpstr>Calibri</vt:lpstr>
      <vt:lpstr>肥皂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chichi</dc:creator>
  <cp:lastModifiedBy>曹小等</cp:lastModifiedBy>
  <cp:revision>278</cp:revision>
  <dcterms:created xsi:type="dcterms:W3CDTF">2019-11-10T07:25:00Z</dcterms:created>
  <dcterms:modified xsi:type="dcterms:W3CDTF">2020-04-22T06:51:15Z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