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330" r:id="rId2"/>
    <p:sldId id="309" r:id="rId3"/>
    <p:sldId id="311" r:id="rId4"/>
    <p:sldId id="315" r:id="rId5"/>
    <p:sldId id="317" r:id="rId6"/>
    <p:sldId id="318" r:id="rId7"/>
    <p:sldId id="319" r:id="rId8"/>
    <p:sldId id="320" r:id="rId9"/>
    <p:sldId id="322" r:id="rId10"/>
    <p:sldId id="323" r:id="rId11"/>
    <p:sldId id="324" r:id="rId12"/>
    <p:sldId id="327" r:id="rId13"/>
    <p:sldId id="325" r:id="rId14"/>
    <p:sldId id="329" r:id="rId15"/>
    <p:sldId id="328" r:id="rId16"/>
    <p:sldId id="305" r:id="rId17"/>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5284" userDrawn="1">
          <p15:clr>
            <a:srgbClr val="A4A3A4"/>
          </p15:clr>
        </p15:guide>
        <p15:guide id="3" orient="horz" pos="1620">
          <p15:clr>
            <a:srgbClr val="A4A3A4"/>
          </p15:clr>
        </p15:guide>
        <p15:guide id="4" pos="29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CC6D0"/>
    <a:srgbClr val="F2F2F2"/>
    <a:srgbClr val="1F497D"/>
    <a:srgbClr val="FFFFFF"/>
    <a:srgbClr val="595959"/>
    <a:srgbClr val="000000"/>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9"/>
    <p:restoredTop sz="94479"/>
  </p:normalViewPr>
  <p:slideViewPr>
    <p:cSldViewPr>
      <p:cViewPr varScale="1">
        <p:scale>
          <a:sx n="109" d="100"/>
          <a:sy n="109" d="100"/>
        </p:scale>
        <p:origin x="706" y="86"/>
      </p:cViewPr>
      <p:guideLst>
        <p:guide orient="horz" pos="2160"/>
        <p:guide pos="5284"/>
        <p:guide orient="horz" pos="1620"/>
        <p:guide pos="295"/>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C32425-07A7-CB45-B9CB-138B50DCCFC2}" type="datetimeFigureOut">
              <a:rPr lang="en-US" smtClean="0"/>
              <a:t>4/23/2020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338C15-C5A1-2C44-BEE6-5591ED62AF5C}" type="slidenum">
              <a:rPr lang="en-US" smtClean="0"/>
              <a:t>‹#›</a:t>
            </a:fld>
            <a:endParaRPr lang="en-US"/>
          </a:p>
        </p:txBody>
      </p:sp>
    </p:spTree>
    <p:extLst>
      <p:ext uri="{BB962C8B-B14F-4D97-AF65-F5344CB8AC3E}">
        <p14:creationId xmlns:p14="http://schemas.microsoft.com/office/powerpoint/2010/main" val="3828156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0338C15-C5A1-2C44-BEE6-5591ED62AF5C}" type="slidenum">
              <a:rPr lang="en-US" smtClean="0"/>
              <a:t>2</a:t>
            </a:fld>
            <a:endParaRPr lang="en-US"/>
          </a:p>
        </p:txBody>
      </p:sp>
    </p:spTree>
    <p:extLst>
      <p:ext uri="{BB962C8B-B14F-4D97-AF65-F5344CB8AC3E}">
        <p14:creationId xmlns:p14="http://schemas.microsoft.com/office/powerpoint/2010/main" val="55989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0338C15-C5A1-2C44-BEE6-5591ED62AF5C}" type="slidenum">
              <a:rPr lang="en-US" smtClean="0"/>
              <a:t>6</a:t>
            </a:fld>
            <a:endParaRPr lang="en-US"/>
          </a:p>
        </p:txBody>
      </p:sp>
    </p:spTree>
    <p:extLst>
      <p:ext uri="{BB962C8B-B14F-4D97-AF65-F5344CB8AC3E}">
        <p14:creationId xmlns:p14="http://schemas.microsoft.com/office/powerpoint/2010/main" val="1047196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338C15-C5A1-2C44-BEE6-5591ED62AF5C}" type="slidenum">
              <a:rPr lang="en-US" smtClean="0"/>
              <a:t>8</a:t>
            </a:fld>
            <a:endParaRPr lang="en-US"/>
          </a:p>
        </p:txBody>
      </p:sp>
    </p:spTree>
    <p:extLst>
      <p:ext uri="{BB962C8B-B14F-4D97-AF65-F5344CB8AC3E}">
        <p14:creationId xmlns:p14="http://schemas.microsoft.com/office/powerpoint/2010/main" val="206821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p:txBody>
          <a:bodyPr/>
          <a:lstStyle/>
          <a:p>
            <a:fld id="{2B729EA2-2EC2-4F00-99F7-86D758BCCDBB}" type="slidenum">
              <a:rPr lang="zh-CN" altLang="en-US" smtClean="0"/>
              <a:t>‹#›</a:t>
            </a:fld>
            <a:endParaRPr lang="zh-CN" altLang="en-US"/>
          </a:p>
        </p:txBody>
      </p:sp>
      <p:sp>
        <p:nvSpPr>
          <p:cNvPr id="8" name="文本占位符 2">
            <a:extLst>
              <a:ext uri="{FF2B5EF4-FFF2-40B4-BE49-F238E27FC236}">
                <a16:creationId xmlns:a16="http://schemas.microsoft.com/office/drawing/2014/main" id="{39E6C180-51E6-484D-AB15-3AB37B822451}"/>
              </a:ext>
            </a:extLst>
          </p:cNvPr>
          <p:cNvSpPr>
            <a:spLocks noGrp="1"/>
          </p:cNvSpPr>
          <p:nvPr>
            <p:ph idx="1"/>
          </p:nvPr>
        </p:nvSpPr>
        <p:spPr>
          <a:xfrm>
            <a:off x="457200" y="1200151"/>
            <a:ext cx="8229600" cy="3394472"/>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Rectangle 8">
            <a:extLst>
              <a:ext uri="{FF2B5EF4-FFF2-40B4-BE49-F238E27FC236}">
                <a16:creationId xmlns:a16="http://schemas.microsoft.com/office/drawing/2014/main" id="{A129BB95-091F-434A-96C8-99144C3EF8F0}"/>
              </a:ext>
            </a:extLst>
          </p:cNvPr>
          <p:cNvSpPr/>
          <p:nvPr userDrawn="1"/>
        </p:nvSpPr>
        <p:spPr>
          <a:xfrm>
            <a:off x="8892480" y="0"/>
            <a:ext cx="251234" cy="51435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C9123E5-5AF4-004E-BE6D-503FD615F4BF}"/>
              </a:ext>
            </a:extLst>
          </p:cNvPr>
          <p:cNvSpPr/>
          <p:nvPr userDrawn="1"/>
        </p:nvSpPr>
        <p:spPr>
          <a:xfrm>
            <a:off x="-3182" y="692086"/>
            <a:ext cx="603504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0A12E2AB-41FF-F447-B59B-C86FE70ADE23}"/>
              </a:ext>
            </a:extLst>
          </p:cNvPr>
          <p:cNvSpPr>
            <a:spLocks noGrp="1"/>
          </p:cNvSpPr>
          <p:nvPr>
            <p:ph type="title"/>
          </p:nvPr>
        </p:nvSpPr>
        <p:spPr>
          <a:xfrm>
            <a:off x="452343" y="125314"/>
            <a:ext cx="8229600" cy="526172"/>
          </a:xfrm>
        </p:spPr>
        <p:txBody>
          <a:bodyPr anchor="b"/>
          <a:lstStyle/>
          <a:p>
            <a:r>
              <a:rPr lang="en-US"/>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CDF53B57-5864-4A72-BE35-A310CED05C08}" type="datetimeFigureOut">
              <a:rPr lang="zh-CN" altLang="en-US" smtClean="0"/>
              <a:t>2020/4/23</a:t>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p:txBody>
          <a:bodyPr/>
          <a:lstStyle/>
          <a:p>
            <a:fld id="{2B729EA2-2EC2-4F00-99F7-86D758BCCDBB}"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79"/>
            <a:ext cx="6019800" cy="4388644"/>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CDF53B57-5864-4A72-BE35-A310CED05C08}" type="datetimeFigureOut">
              <a:rPr lang="zh-CN" altLang="en-US" smtClean="0"/>
              <a:t>2020/4/23</a:t>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p:txBody>
          <a:bodyPr/>
          <a:lstStyle/>
          <a:p>
            <a:fld id="{2B729EA2-2EC2-4F00-99F7-86D758BCCDBB}"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CDF53B57-5864-4A72-BE35-A310CED05C08}" type="datetimeFigureOut">
              <a:rPr lang="zh-CN" altLang="en-US" smtClean="0"/>
              <a:t>2020/4/23</a:t>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p:txBody>
          <a:bodyPr/>
          <a:lstStyle/>
          <a:p>
            <a:fld id="{2B729EA2-2EC2-4F00-99F7-86D758BCCDBB}"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4767263"/>
            <a:ext cx="2133600" cy="273844"/>
          </a:xfrm>
          <a:prstGeom prst="rect">
            <a:avLst/>
          </a:prstGeom>
        </p:spPr>
        <p:txBody>
          <a:bodyPr/>
          <a:lstStyle/>
          <a:p>
            <a:fld id="{CDF53B57-5864-4A72-BE35-A310CED05C08}" type="datetimeFigureOut">
              <a:rPr lang="zh-CN" altLang="en-US" smtClean="0"/>
              <a:t>2020/4/23</a:t>
            </a:fld>
            <a:endParaRPr lang="zh-CN" altLang="en-US"/>
          </a:p>
        </p:txBody>
      </p:sp>
      <p:sp>
        <p:nvSpPr>
          <p:cNvPr id="6" name="页脚占位符 5"/>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7" name="灯片编号占位符 6"/>
          <p:cNvSpPr>
            <a:spLocks noGrp="1"/>
          </p:cNvSpPr>
          <p:nvPr>
            <p:ph type="sldNum" sz="quarter" idx="12"/>
          </p:nvPr>
        </p:nvSpPr>
        <p:spPr/>
        <p:txBody>
          <a:bodyPr/>
          <a:lstStyle/>
          <a:p>
            <a:fld id="{2B729EA2-2EC2-4F00-99F7-86D758BCCDBB}"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4767263"/>
            <a:ext cx="2133600" cy="273844"/>
          </a:xfrm>
          <a:prstGeom prst="rect">
            <a:avLst/>
          </a:prstGeom>
        </p:spPr>
        <p:txBody>
          <a:bodyPr/>
          <a:lstStyle/>
          <a:p>
            <a:fld id="{CDF53B57-5864-4A72-BE35-A310CED05C08}" type="datetimeFigureOut">
              <a:rPr lang="zh-CN" altLang="en-US" smtClean="0"/>
              <a:t>2020/4/23</a:t>
            </a:fld>
            <a:endParaRPr lang="zh-CN" altLang="en-US"/>
          </a:p>
        </p:txBody>
      </p:sp>
      <p:sp>
        <p:nvSpPr>
          <p:cNvPr id="8" name="页脚占位符 7"/>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9" name="灯片编号占位符 8"/>
          <p:cNvSpPr>
            <a:spLocks noGrp="1"/>
          </p:cNvSpPr>
          <p:nvPr>
            <p:ph type="sldNum" sz="quarter" idx="12"/>
          </p:nvPr>
        </p:nvSpPr>
        <p:spPr/>
        <p:txBody>
          <a:bodyPr/>
          <a:lstStyle/>
          <a:p>
            <a:fld id="{2B729EA2-2EC2-4F00-99F7-86D758BCCDBB}"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457200" y="4767263"/>
            <a:ext cx="2133600" cy="273844"/>
          </a:xfrm>
          <a:prstGeom prst="rect">
            <a:avLst/>
          </a:prstGeom>
        </p:spPr>
        <p:txBody>
          <a:bodyPr/>
          <a:lstStyle/>
          <a:p>
            <a:fld id="{CDF53B57-5864-4A72-BE35-A310CED05C08}" type="datetimeFigureOut">
              <a:rPr lang="zh-CN" altLang="en-US" smtClean="0"/>
              <a:t>2020/4/23</a:t>
            </a:fld>
            <a:endParaRPr lang="zh-CN" altLang="en-US"/>
          </a:p>
        </p:txBody>
      </p:sp>
      <p:sp>
        <p:nvSpPr>
          <p:cNvPr id="4" name="页脚占位符 3"/>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5" name="灯片编号占位符 4"/>
          <p:cNvSpPr>
            <a:spLocks noGrp="1"/>
          </p:cNvSpPr>
          <p:nvPr>
            <p:ph type="sldNum" sz="quarter" idx="12"/>
          </p:nvPr>
        </p:nvSpPr>
        <p:spPr/>
        <p:txBody>
          <a:bodyPr/>
          <a:lstStyle/>
          <a:p>
            <a:fld id="{2B729EA2-2EC2-4F00-99F7-86D758BCCDBB}"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3"/>
            <a:ext cx="2133600" cy="273844"/>
          </a:xfrm>
          <a:prstGeom prst="rect">
            <a:avLst/>
          </a:prstGeom>
        </p:spPr>
        <p:txBody>
          <a:bodyPr/>
          <a:lstStyle/>
          <a:p>
            <a:fld id="{CDF53B57-5864-4A72-BE35-A310CED05C08}" type="datetimeFigureOut">
              <a:rPr lang="zh-CN" altLang="en-US" smtClean="0"/>
              <a:t>2020/4/23</a:t>
            </a:fld>
            <a:endParaRPr lang="zh-CN" altLang="en-US"/>
          </a:p>
        </p:txBody>
      </p:sp>
      <p:sp>
        <p:nvSpPr>
          <p:cNvPr id="3" name="页脚占位符 2"/>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4" name="灯片编号占位符 3"/>
          <p:cNvSpPr>
            <a:spLocks noGrp="1"/>
          </p:cNvSpPr>
          <p:nvPr>
            <p:ph type="sldNum" sz="quarter" idx="12"/>
          </p:nvPr>
        </p:nvSpPr>
        <p:spPr/>
        <p:txBody>
          <a:bodyPr/>
          <a:lstStyle/>
          <a:p>
            <a:fld id="{2B729EA2-2EC2-4F00-99F7-86D758BCCDBB}"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3"/>
            <a:ext cx="2133600" cy="273844"/>
          </a:xfrm>
          <a:prstGeom prst="rect">
            <a:avLst/>
          </a:prstGeom>
        </p:spPr>
        <p:txBody>
          <a:bodyPr/>
          <a:lstStyle/>
          <a:p>
            <a:fld id="{CDF53B57-5864-4A72-BE35-A310CED05C08}" type="datetimeFigureOut">
              <a:rPr lang="zh-CN" altLang="en-US" smtClean="0"/>
              <a:t>2020/4/23</a:t>
            </a:fld>
            <a:endParaRPr lang="zh-CN" altLang="en-US"/>
          </a:p>
        </p:txBody>
      </p:sp>
      <p:sp>
        <p:nvSpPr>
          <p:cNvPr id="6" name="页脚占位符 5"/>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7" name="灯片编号占位符 6"/>
          <p:cNvSpPr>
            <a:spLocks noGrp="1"/>
          </p:cNvSpPr>
          <p:nvPr>
            <p:ph type="sldNum" sz="quarter" idx="12"/>
          </p:nvPr>
        </p:nvSpPr>
        <p:spPr/>
        <p:txBody>
          <a:bodyPr/>
          <a:lstStyle/>
          <a:p>
            <a:fld id="{2B729EA2-2EC2-4F00-99F7-86D758BCCDBB}"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3"/>
            <a:ext cx="2133600" cy="273844"/>
          </a:xfrm>
          <a:prstGeom prst="rect">
            <a:avLst/>
          </a:prstGeom>
        </p:spPr>
        <p:txBody>
          <a:bodyPr/>
          <a:lstStyle/>
          <a:p>
            <a:fld id="{CDF53B57-5864-4A72-BE35-A310CED05C08}" type="datetimeFigureOut">
              <a:rPr lang="zh-CN" altLang="en-US" smtClean="0"/>
              <a:t>2020/4/23</a:t>
            </a:fld>
            <a:endParaRPr lang="zh-CN" altLang="en-US"/>
          </a:p>
        </p:txBody>
      </p:sp>
      <p:sp>
        <p:nvSpPr>
          <p:cNvPr id="6" name="页脚占位符 5"/>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7" name="灯片编号占位符 6"/>
          <p:cNvSpPr>
            <a:spLocks noGrp="1"/>
          </p:cNvSpPr>
          <p:nvPr>
            <p:ph type="sldNum" sz="quarter" idx="12"/>
          </p:nvPr>
        </p:nvSpPr>
        <p:spPr/>
        <p:txBody>
          <a:bodyPr/>
          <a:lstStyle/>
          <a:p>
            <a:fld id="{2B729EA2-2EC2-4F00-99F7-86D758BCCDBB}"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2343" y="125314"/>
            <a:ext cx="8229600" cy="646236"/>
          </a:xfrm>
          <a:prstGeom prst="rect">
            <a:avLst/>
          </a:prstGeom>
        </p:spPr>
        <p:txBody>
          <a:bodyPr vert="horz" lIns="91440" tIns="45720" rIns="91440" bIns="45720" rtlCol="0" anchor="b">
            <a:normAutofit/>
          </a:bodyPr>
          <a:lstStyle/>
          <a:p>
            <a:r>
              <a:rPr lang="zh-CN" altLang="en-US" dirty="0"/>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B729EA2-2EC2-4F00-99F7-86D758BCCDBB}" type="slidenum">
              <a:rPr lang="zh-CN" altLang="en-US" smtClean="0"/>
              <a:t>‹#›</a:t>
            </a:fld>
            <a:endParaRPr lang="zh-CN" altLang="en-US"/>
          </a:p>
        </p:txBody>
      </p:sp>
      <p:pic>
        <p:nvPicPr>
          <p:cNvPr id="5" name="图片 4" descr="水印"/>
          <p:cNvPicPr>
            <a:picLocks noChangeAspect="1"/>
          </p:cNvPicPr>
          <p:nvPr userDrawn="1"/>
        </p:nvPicPr>
        <p:blipFill>
          <a:blip r:embed="rId13"/>
          <a:stretch>
            <a:fillRect/>
          </a:stretch>
        </p:blipFill>
        <p:spPr>
          <a:xfrm>
            <a:off x="7884368" y="0"/>
            <a:ext cx="865997" cy="28027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spcBef>
          <a:spcPct val="0"/>
        </a:spcBef>
        <a:buNone/>
        <a:defRPr sz="20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svg"/></Relationships>
</file>

<file path=ppt/slides/_rels/slide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a:extLst>
              <a:ext uri="{FF2B5EF4-FFF2-40B4-BE49-F238E27FC236}">
                <a16:creationId xmlns:a16="http://schemas.microsoft.com/office/drawing/2014/main" id="{1BB92BAB-C431-F540-9ACE-54691F2BD83A}"/>
              </a:ext>
            </a:extLst>
          </p:cNvPr>
          <p:cNvSpPr>
            <a:spLocks noChangeArrowheads="1"/>
          </p:cNvSpPr>
          <p:nvPr/>
        </p:nvSpPr>
        <p:spPr bwMode="auto">
          <a:xfrm>
            <a:off x="329712" y="540727"/>
            <a:ext cx="4551256"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zh-CN" altLang="en-US" sz="3000" b="1" dirty="0">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3000" b="1" dirty="0">
              <a:solidFill>
                <a:srgbClr val="FF0000"/>
              </a:solidFill>
              <a:latin typeface="HelveticaNeue" panose="02000503000000020004" pitchFamily="2" charset="0"/>
            </a:endParaRPr>
          </a:p>
          <a:p>
            <a:pPr eaLnBrk="1" hangingPunct="1">
              <a:spcBef>
                <a:spcPct val="0"/>
              </a:spcBef>
              <a:buFontTx/>
              <a:buNone/>
            </a:pPr>
            <a:endParaRPr lang="en-US" altLang="zh-CN" sz="3000" b="1" dirty="0">
              <a:solidFill>
                <a:srgbClr val="FF0000"/>
              </a:solidFill>
              <a:latin typeface="HelveticaNeue" panose="02000503000000020004" pitchFamily="2" charset="0"/>
            </a:endParaRPr>
          </a:p>
          <a:p>
            <a:pPr eaLnBrk="1" hangingPunct="1">
              <a:spcBef>
                <a:spcPct val="0"/>
              </a:spcBef>
              <a:buFontTx/>
              <a:buNone/>
            </a:pPr>
            <a:r>
              <a:rPr lang="zh-CN" altLang="en-US" sz="3000" b="1" dirty="0">
                <a:solidFill>
                  <a:srgbClr val="FF0000"/>
                </a:solidFill>
                <a:latin typeface="HelveticaNeue" panose="02000503000000020004" pitchFamily="2" charset="0"/>
              </a:rPr>
              <a:t>更多教学资源请关注</a:t>
            </a:r>
            <a:endParaRPr lang="en-US" altLang="zh-CN" sz="3000" b="1" dirty="0">
              <a:solidFill>
                <a:srgbClr val="FF0000"/>
              </a:solidFill>
              <a:latin typeface="HelveticaNeue" panose="02000503000000020004" pitchFamily="2" charset="0"/>
            </a:endParaRPr>
          </a:p>
          <a:p>
            <a:pPr eaLnBrk="1" hangingPunct="1">
              <a:spcBef>
                <a:spcPct val="0"/>
              </a:spcBef>
              <a:buFontTx/>
              <a:buNone/>
            </a:pPr>
            <a:r>
              <a:rPr lang="zh-CN" altLang="en-US" sz="3000" b="1" dirty="0">
                <a:solidFill>
                  <a:srgbClr val="FF0000"/>
                </a:solidFill>
                <a:latin typeface="HelveticaNeue" panose="02000503000000020004" pitchFamily="2" charset="0"/>
              </a:rPr>
              <a:t>公众号：溯恩高中英语</a:t>
            </a:r>
          </a:p>
        </p:txBody>
      </p:sp>
      <p:pic>
        <p:nvPicPr>
          <p:cNvPr id="19458" name="图片 2">
            <a:extLst>
              <a:ext uri="{FF2B5EF4-FFF2-40B4-BE49-F238E27FC236}">
                <a16:creationId xmlns:a16="http://schemas.microsoft.com/office/drawing/2014/main" id="{027A5259-9CE5-6C4E-A987-FEFA30554F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144" y="1491630"/>
            <a:ext cx="2412389" cy="2412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a:extLst>
              <a:ext uri="{FF2B5EF4-FFF2-40B4-BE49-F238E27FC236}">
                <a16:creationId xmlns:a16="http://schemas.microsoft.com/office/drawing/2014/main" id="{5CFC9920-D99F-9042-81D2-C7CE9D821070}"/>
              </a:ext>
            </a:extLst>
          </p:cNvPr>
          <p:cNvSpPr>
            <a:spLocks noChangeArrowheads="1"/>
          </p:cNvSpPr>
          <p:nvPr/>
        </p:nvSpPr>
        <p:spPr bwMode="auto">
          <a:xfrm>
            <a:off x="5724128" y="771550"/>
            <a:ext cx="364255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zh-CN" altLang="en-US" sz="3000" b="1" dirty="0">
                <a:latin typeface="华文新魏" panose="02010800040101010101" pitchFamily="2" charset="-122"/>
              </a:rPr>
              <a:t>知识产权声明</a:t>
            </a:r>
          </a:p>
        </p:txBody>
      </p:sp>
    </p:spTree>
    <p:extLst>
      <p:ext uri="{BB962C8B-B14F-4D97-AF65-F5344CB8AC3E}">
        <p14:creationId xmlns:p14="http://schemas.microsoft.com/office/powerpoint/2010/main" val="2601460721"/>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E56358-B885-684E-A2E2-34CCE8C203E5}"/>
              </a:ext>
            </a:extLst>
          </p:cNvPr>
          <p:cNvSpPr>
            <a:spLocks noGrp="1"/>
          </p:cNvSpPr>
          <p:nvPr>
            <p:ph type="title"/>
          </p:nvPr>
        </p:nvSpPr>
        <p:spPr>
          <a:xfrm>
            <a:off x="230832" y="125314"/>
            <a:ext cx="8229600" cy="526172"/>
          </a:xfrm>
        </p:spPr>
        <p:txBody>
          <a:bodyPr>
            <a:normAutofit/>
          </a:bodyPr>
          <a:lstStyle/>
          <a:p>
            <a:r>
              <a:rPr lang="en-US" b="1" dirty="0">
                <a:latin typeface="Arial" panose="020B0604020202020204" pitchFamily="34" charset="0"/>
                <a:cs typeface="Arial" panose="020B0604020202020204" pitchFamily="34" charset="0"/>
              </a:rPr>
              <a:t>Part 3: </a:t>
            </a:r>
            <a:r>
              <a:rPr lang="en-US" altLang="zh-CN" b="1" dirty="0">
                <a:latin typeface="Arial" panose="020B0604020202020204" pitchFamily="34" charset="0"/>
                <a:cs typeface="Arial" panose="020B0604020202020204" pitchFamily="34" charset="0"/>
              </a:rPr>
              <a:t>E</a:t>
            </a:r>
            <a:r>
              <a:rPr lang="en-US" b="1" dirty="0">
                <a:latin typeface="Arial" panose="020B0604020202020204" pitchFamily="34" charset="0"/>
                <a:cs typeface="Arial" panose="020B0604020202020204" pitchFamily="34" charset="0"/>
              </a:rPr>
              <a:t>nding </a:t>
            </a:r>
            <a:r>
              <a:rPr lang="en-US" b="1" dirty="0" smtClean="0">
                <a:latin typeface="Arial" panose="020B0604020202020204" pitchFamily="34" charset="0"/>
                <a:cs typeface="Arial" panose="020B0604020202020204" pitchFamily="34" charset="0"/>
              </a:rPr>
              <a:t>(appreciation </a:t>
            </a:r>
            <a:r>
              <a:rPr lang="en-US" b="1" dirty="0">
                <a:latin typeface="Arial" panose="020B0604020202020204" pitchFamily="34" charset="0"/>
                <a:cs typeface="Arial" panose="020B0604020202020204" pitchFamily="34" charset="0"/>
              </a:rPr>
              <a:t>could be included)</a:t>
            </a:r>
          </a:p>
        </p:txBody>
      </p:sp>
      <p:sp>
        <p:nvSpPr>
          <p:cNvPr id="4" name="矩形 8">
            <a:extLst>
              <a:ext uri="{FF2B5EF4-FFF2-40B4-BE49-F238E27FC236}">
                <a16:creationId xmlns:a16="http://schemas.microsoft.com/office/drawing/2014/main" id="{7FCA97A1-1E37-0B45-8B4C-F59F2EE5EFB6}"/>
              </a:ext>
            </a:extLst>
          </p:cNvPr>
          <p:cNvSpPr/>
          <p:nvPr/>
        </p:nvSpPr>
        <p:spPr>
          <a:xfrm>
            <a:off x="395536" y="1131590"/>
            <a:ext cx="7920037" cy="646331"/>
          </a:xfrm>
          <a:prstGeom prst="rect">
            <a:avLst/>
          </a:prstGeom>
        </p:spPr>
        <p:txBody>
          <a:bodyPr wrap="square">
            <a:spAutoFit/>
          </a:bodyPr>
          <a:lstStyle/>
          <a:p>
            <a:r>
              <a:rPr lang="en-US" altLang="zh-CN" b="1" dirty="0"/>
              <a:t>1. Words fail to </a:t>
            </a:r>
            <a:r>
              <a:rPr lang="en-US" altLang="zh-CN" b="1" dirty="0">
                <a:solidFill>
                  <a:srgbClr val="FF0000"/>
                </a:solidFill>
              </a:rPr>
              <a:t>express my heartfelt thanks </a:t>
            </a:r>
            <a:r>
              <a:rPr lang="en-US" altLang="zh-CN" b="1" dirty="0"/>
              <a:t>if you can spend a little precious time replying to my letter. </a:t>
            </a:r>
            <a:r>
              <a:rPr lang="zh-CN" altLang="en-US" b="1" dirty="0"/>
              <a:t>                       </a:t>
            </a:r>
            <a:r>
              <a:rPr lang="zh-CN" altLang="en-US" b="1" dirty="0" smtClean="0"/>
              <a:t>                                                </a:t>
            </a:r>
            <a:r>
              <a:rPr lang="zh-CN" altLang="en-US" sz="1600" dirty="0" smtClean="0">
                <a:latin typeface="+mj-lt"/>
                <a:cs typeface="Arial" panose="020B0604020202020204" pitchFamily="34" charset="0"/>
              </a:rPr>
              <a:t>（</a:t>
            </a:r>
            <a:r>
              <a:rPr lang="zh-CN" altLang="zh-CN" sz="1600" dirty="0">
                <a:latin typeface="+mj-lt"/>
                <a:cs typeface="Arial" panose="020B0604020202020204" pitchFamily="34" charset="0"/>
              </a:rPr>
              <a:t>叶丁铖，尹沁于</a:t>
            </a:r>
            <a:r>
              <a:rPr lang="zh-CN" altLang="en-US" sz="1600" dirty="0">
                <a:latin typeface="+mj-lt"/>
                <a:cs typeface="Arial" panose="020B0604020202020204" pitchFamily="34" charset="0"/>
              </a:rPr>
              <a:t>）</a:t>
            </a:r>
            <a:r>
              <a:rPr lang="en-US" altLang="zh-CN" sz="1600" dirty="0">
                <a:latin typeface="+mj-lt"/>
                <a:cs typeface="Arial" panose="020B0604020202020204" pitchFamily="34" charset="0"/>
              </a:rPr>
              <a:t> </a:t>
            </a:r>
            <a:endParaRPr lang="zh-CN" altLang="zh-CN" dirty="0">
              <a:latin typeface="+mj-lt"/>
              <a:cs typeface="Arial" panose="020B0604020202020204" pitchFamily="34" charset="0"/>
            </a:endParaRPr>
          </a:p>
        </p:txBody>
      </p:sp>
      <p:sp>
        <p:nvSpPr>
          <p:cNvPr id="6" name="矩形 10">
            <a:extLst>
              <a:ext uri="{FF2B5EF4-FFF2-40B4-BE49-F238E27FC236}">
                <a16:creationId xmlns:a16="http://schemas.microsoft.com/office/drawing/2014/main" id="{E3BF0501-9C8C-B045-ACA5-5EA5C30DA17D}"/>
              </a:ext>
            </a:extLst>
          </p:cNvPr>
          <p:cNvSpPr/>
          <p:nvPr/>
        </p:nvSpPr>
        <p:spPr>
          <a:xfrm>
            <a:off x="395536" y="2787774"/>
            <a:ext cx="7920037" cy="400110"/>
          </a:xfrm>
          <a:prstGeom prst="rect">
            <a:avLst/>
          </a:prstGeom>
        </p:spPr>
        <p:txBody>
          <a:bodyPr wrap="square">
            <a:spAutoFit/>
          </a:bodyPr>
          <a:lstStyle/>
          <a:p>
            <a:r>
              <a:rPr lang="en-US" altLang="zh-CN" b="1" dirty="0"/>
              <a:t>3. I would highly </a:t>
            </a:r>
            <a:r>
              <a:rPr lang="en-US" altLang="zh-CN" b="1" dirty="0">
                <a:solidFill>
                  <a:srgbClr val="FF0000"/>
                </a:solidFill>
              </a:rPr>
              <a:t>appreciate</a:t>
            </a:r>
            <a:r>
              <a:rPr lang="en-US" altLang="zh-CN" b="1" dirty="0"/>
              <a:t> your timely/ prompt reply.</a:t>
            </a:r>
            <a:r>
              <a:rPr lang="zh-CN" altLang="en-US" sz="2000" dirty="0">
                <a:latin typeface="Arial" panose="020B0604020202020204" pitchFamily="34" charset="0"/>
                <a:cs typeface="Arial" panose="020B0604020202020204" pitchFamily="34" charset="0"/>
              </a:rPr>
              <a:t>       </a:t>
            </a:r>
            <a:r>
              <a:rPr lang="zh-CN" altLang="en-US" sz="2000" dirty="0" smtClean="0">
                <a:latin typeface="Arial" panose="020B0604020202020204" pitchFamily="34" charset="0"/>
                <a:cs typeface="Arial" panose="020B0604020202020204" pitchFamily="34" charset="0"/>
              </a:rPr>
              <a:t>            </a:t>
            </a:r>
            <a:r>
              <a:rPr lang="zh-CN" altLang="en-US" sz="1600" dirty="0" smtClean="0">
                <a:latin typeface="+mj-lt"/>
                <a:cs typeface="Arial" panose="020B0604020202020204" pitchFamily="34" charset="0"/>
              </a:rPr>
              <a:t>（</a:t>
            </a:r>
            <a:r>
              <a:rPr lang="zh-CN" altLang="zh-CN" sz="1600" dirty="0">
                <a:latin typeface="+mj-lt"/>
                <a:cs typeface="Arial" panose="020B0604020202020204" pitchFamily="34" charset="0"/>
              </a:rPr>
              <a:t>徐伟强</a:t>
            </a:r>
            <a:r>
              <a:rPr lang="zh-CN" altLang="en-US" sz="1600" dirty="0">
                <a:latin typeface="+mj-lt"/>
                <a:cs typeface="Arial" panose="020B0604020202020204" pitchFamily="34" charset="0"/>
              </a:rPr>
              <a:t>）</a:t>
            </a:r>
          </a:p>
        </p:txBody>
      </p:sp>
      <p:sp>
        <p:nvSpPr>
          <p:cNvPr id="7" name="矩形 11">
            <a:extLst>
              <a:ext uri="{FF2B5EF4-FFF2-40B4-BE49-F238E27FC236}">
                <a16:creationId xmlns:a16="http://schemas.microsoft.com/office/drawing/2014/main" id="{361FF308-4C9C-6043-B6C4-8A87CB19E5E4}"/>
              </a:ext>
            </a:extLst>
          </p:cNvPr>
          <p:cNvSpPr/>
          <p:nvPr/>
        </p:nvSpPr>
        <p:spPr>
          <a:xfrm>
            <a:off x="392527" y="4173162"/>
            <a:ext cx="7906210" cy="451406"/>
          </a:xfrm>
          <a:prstGeom prst="rect">
            <a:avLst/>
          </a:prstGeom>
        </p:spPr>
        <p:txBody>
          <a:bodyPr wrap="square">
            <a:spAutoFit/>
          </a:bodyPr>
          <a:lstStyle/>
          <a:p>
            <a:pPr eaLnBrk="0" fontAlgn="base" hangingPunct="0">
              <a:lnSpc>
                <a:spcPts val="2800"/>
              </a:lnSpc>
              <a:spcBef>
                <a:spcPct val="0"/>
              </a:spcBef>
              <a:spcAft>
                <a:spcPct val="0"/>
              </a:spcAft>
              <a:defRPr/>
            </a:pPr>
            <a:r>
              <a:rPr lang="en-US" altLang="zh-CN" b="1" dirty="0">
                <a:sym typeface="+mn-ea"/>
              </a:rPr>
              <a:t>5</a:t>
            </a:r>
            <a:r>
              <a:rPr lang="en-US" altLang="zh-CN" b="1" dirty="0" smtClean="0">
                <a:sym typeface="+mn-ea"/>
              </a:rPr>
              <a:t>. </a:t>
            </a:r>
            <a:r>
              <a:rPr lang="en-US" altLang="zh-CN" b="1" dirty="0">
                <a:sym typeface="+mn-ea"/>
              </a:rPr>
              <a:t>Looking forward to your timely/earliest/prompt reply</a:t>
            </a:r>
            <a:r>
              <a:rPr lang="en-US" altLang="zh-CN" b="1" dirty="0" smtClean="0">
                <a:sym typeface="+mn-ea"/>
              </a:rPr>
              <a:t>.                        </a:t>
            </a:r>
            <a:r>
              <a:rPr lang="zh-CN" altLang="en-US" dirty="0" smtClean="0">
                <a:sym typeface="+mn-ea"/>
              </a:rPr>
              <a:t>（鱼米）</a:t>
            </a:r>
            <a:endParaRPr lang="zh-CN" altLang="en-US" dirty="0">
              <a:sym typeface="+mn-ea"/>
            </a:endParaRPr>
          </a:p>
        </p:txBody>
      </p:sp>
      <p:sp>
        <p:nvSpPr>
          <p:cNvPr id="8" name="矩形 12">
            <a:extLst>
              <a:ext uri="{FF2B5EF4-FFF2-40B4-BE49-F238E27FC236}">
                <a16:creationId xmlns:a16="http://schemas.microsoft.com/office/drawing/2014/main" id="{1C0FA9E9-6991-F54A-AEDA-F61D690144E6}"/>
              </a:ext>
            </a:extLst>
          </p:cNvPr>
          <p:cNvSpPr/>
          <p:nvPr/>
        </p:nvSpPr>
        <p:spPr>
          <a:xfrm>
            <a:off x="395536" y="1923678"/>
            <a:ext cx="7920037" cy="810478"/>
          </a:xfrm>
          <a:prstGeom prst="rect">
            <a:avLst/>
          </a:prstGeom>
        </p:spPr>
        <p:txBody>
          <a:bodyPr wrap="square">
            <a:spAutoFit/>
          </a:bodyPr>
          <a:lstStyle/>
          <a:p>
            <a:pPr eaLnBrk="0" fontAlgn="base" hangingPunct="0">
              <a:lnSpc>
                <a:spcPts val="2800"/>
              </a:lnSpc>
              <a:spcBef>
                <a:spcPct val="0"/>
              </a:spcBef>
              <a:spcAft>
                <a:spcPct val="0"/>
              </a:spcAft>
              <a:defRPr/>
            </a:pPr>
            <a:r>
              <a:rPr lang="en-US" altLang="zh-CN" b="1" dirty="0"/>
              <a:t>2. I would  </a:t>
            </a:r>
            <a:r>
              <a:rPr lang="en-US" altLang="zh-CN" b="1" dirty="0">
                <a:solidFill>
                  <a:srgbClr val="FF0000"/>
                </a:solidFill>
              </a:rPr>
              <a:t>be</a:t>
            </a:r>
            <a:r>
              <a:rPr lang="en-US" altLang="zh-CN" b="1" dirty="0"/>
              <a:t> very </a:t>
            </a:r>
            <a:r>
              <a:rPr lang="en-US" altLang="zh-CN" b="1" dirty="0">
                <a:solidFill>
                  <a:srgbClr val="FF0000"/>
                </a:solidFill>
              </a:rPr>
              <a:t>appreciative/grateful/thankful</a:t>
            </a:r>
            <a:r>
              <a:rPr lang="en-US" altLang="zh-CN" b="1" dirty="0"/>
              <a:t> if you could reply to me as soon as possible. </a:t>
            </a:r>
            <a:r>
              <a:rPr lang="zh-CN" altLang="en-US" b="1"/>
              <a:t>                                                   </a:t>
            </a:r>
            <a:r>
              <a:rPr lang="zh-CN" altLang="en-US" b="1" smtClean="0"/>
              <a:t>                                                  </a:t>
            </a:r>
            <a:r>
              <a:rPr lang="zh-CN" altLang="en-US" sz="1600" smtClean="0">
                <a:latin typeface="+mj-lt"/>
                <a:cs typeface="Arial" panose="020B0604020202020204" pitchFamily="34" charset="0"/>
              </a:rPr>
              <a:t>（</a:t>
            </a:r>
            <a:r>
              <a:rPr lang="zh-CN" altLang="zh-CN" sz="1600" dirty="0">
                <a:latin typeface="+mj-lt"/>
                <a:cs typeface="Arial" panose="020B0604020202020204" pitchFamily="34" charset="0"/>
              </a:rPr>
              <a:t>陈柯烨</a:t>
            </a:r>
            <a:r>
              <a:rPr lang="zh-CN" altLang="en-US" sz="1600" dirty="0">
                <a:latin typeface="+mj-lt"/>
                <a:cs typeface="Arial" panose="020B0604020202020204" pitchFamily="34" charset="0"/>
              </a:rPr>
              <a:t>）</a:t>
            </a:r>
            <a:endParaRPr lang="en-US" altLang="zh-CN" sz="1600" dirty="0">
              <a:latin typeface="+mj-lt"/>
              <a:cs typeface="Arial" panose="020B0604020202020204" pitchFamily="34" charset="0"/>
            </a:endParaRPr>
          </a:p>
        </p:txBody>
      </p:sp>
      <p:pic>
        <p:nvPicPr>
          <p:cNvPr id="11" name="Graphic 10" descr="End">
            <a:extLst>
              <a:ext uri="{FF2B5EF4-FFF2-40B4-BE49-F238E27FC236}">
                <a16:creationId xmlns:a16="http://schemas.microsoft.com/office/drawing/2014/main" id="{74C2B99D-093B-B64E-9F1D-A0BDDC5DC7C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6588224" y="207032"/>
            <a:ext cx="548640" cy="548640"/>
          </a:xfrm>
          <a:prstGeom prst="rect">
            <a:avLst/>
          </a:prstGeom>
        </p:spPr>
      </p:pic>
      <p:sp>
        <p:nvSpPr>
          <p:cNvPr id="9" name="矩形 8"/>
          <p:cNvSpPr/>
          <p:nvPr/>
        </p:nvSpPr>
        <p:spPr>
          <a:xfrm>
            <a:off x="409363" y="3442630"/>
            <a:ext cx="9205649" cy="810478"/>
          </a:xfrm>
          <a:prstGeom prst="rect">
            <a:avLst/>
          </a:prstGeom>
        </p:spPr>
        <p:txBody>
          <a:bodyPr wrap="square">
            <a:spAutoFit/>
          </a:bodyPr>
          <a:lstStyle/>
          <a:p>
            <a:pPr eaLnBrk="0" fontAlgn="base" hangingPunct="0">
              <a:lnSpc>
                <a:spcPts val="2800"/>
              </a:lnSpc>
              <a:spcBef>
                <a:spcPct val="0"/>
              </a:spcBef>
              <a:spcAft>
                <a:spcPct val="0"/>
              </a:spcAft>
              <a:defRPr/>
            </a:pPr>
            <a:r>
              <a:rPr lang="en-US" altLang="zh-CN" b="1" dirty="0">
                <a:sym typeface="+mn-ea"/>
              </a:rPr>
              <a:t>4</a:t>
            </a:r>
            <a:r>
              <a:rPr lang="en-US" altLang="zh-CN" b="1" dirty="0" smtClean="0">
                <a:sym typeface="+mn-ea"/>
              </a:rPr>
              <a:t>. </a:t>
            </a:r>
            <a:r>
              <a:rPr lang="en-US" altLang="zh-CN" b="1" dirty="0">
                <a:sym typeface="+mn-ea"/>
              </a:rPr>
              <a:t>Your timely/prompt reply to my letter would </a:t>
            </a:r>
            <a:r>
              <a:rPr lang="en-US" altLang="zh-CN" b="1" dirty="0">
                <a:solidFill>
                  <a:srgbClr val="FF0000"/>
                </a:solidFill>
                <a:sym typeface="+mn-ea"/>
              </a:rPr>
              <a:t>be</a:t>
            </a:r>
            <a:r>
              <a:rPr lang="en-US" altLang="zh-CN" b="1" dirty="0">
                <a:sym typeface="+mn-ea"/>
              </a:rPr>
              <a:t> highly </a:t>
            </a:r>
            <a:r>
              <a:rPr lang="en-US" altLang="zh-CN" b="1" dirty="0" smtClean="0">
                <a:solidFill>
                  <a:srgbClr val="FF0000"/>
                </a:solidFill>
                <a:sym typeface="+mn-ea"/>
              </a:rPr>
              <a:t>appreciated</a:t>
            </a:r>
            <a:r>
              <a:rPr lang="en-US" altLang="zh-CN" b="1" dirty="0" smtClean="0">
                <a:sym typeface="+mn-ea"/>
              </a:rPr>
              <a:t>.</a:t>
            </a:r>
            <a:r>
              <a:rPr lang="zh-CN" altLang="en-US" dirty="0" smtClean="0">
                <a:cs typeface="Arial" panose="020B0604020202020204" pitchFamily="34" charset="0"/>
              </a:rPr>
              <a:t>（</a:t>
            </a:r>
            <a:r>
              <a:rPr lang="zh-CN" altLang="zh-CN" dirty="0" smtClean="0">
                <a:cs typeface="Arial" panose="020B0604020202020204" pitchFamily="34" charset="0"/>
              </a:rPr>
              <a:t>一</a:t>
            </a:r>
            <a:r>
              <a:rPr lang="zh-CN" altLang="en-US" dirty="0" smtClean="0">
                <a:cs typeface="Arial" panose="020B0604020202020204" pitchFamily="34" charset="0"/>
              </a:rPr>
              <a:t>茗</a:t>
            </a:r>
            <a:r>
              <a:rPr lang="en-US" altLang="zh-CN" dirty="0" smtClean="0">
                <a:cs typeface="Arial" panose="020B0604020202020204" pitchFamily="34" charset="0"/>
              </a:rPr>
              <a:t>)</a:t>
            </a:r>
            <a:r>
              <a:rPr lang="zh-CN" altLang="en-US" dirty="0" smtClean="0">
                <a:cs typeface="Arial" panose="020B0604020202020204" pitchFamily="34" charset="0"/>
              </a:rPr>
              <a:t>（</a:t>
            </a:r>
            <a:r>
              <a:rPr lang="zh-CN" altLang="zh-CN" dirty="0" smtClean="0">
                <a:cs typeface="Arial" panose="020B0604020202020204" pitchFamily="34" charset="0"/>
              </a:rPr>
              <a:t>一</a:t>
            </a:r>
            <a:r>
              <a:rPr lang="zh-CN" altLang="zh-CN" dirty="0">
                <a:cs typeface="Arial" panose="020B0604020202020204" pitchFamily="34" charset="0"/>
              </a:rPr>
              <a:t>芯</a:t>
            </a:r>
            <a:r>
              <a:rPr lang="zh-CN" altLang="en-US" dirty="0" smtClean="0">
                <a:cs typeface="Arial" panose="020B0604020202020204" pitchFamily="34" charset="0"/>
              </a:rPr>
              <a:t>）</a:t>
            </a:r>
            <a:endParaRPr lang="zh-CN" altLang="zh-CN" dirty="0">
              <a:cs typeface="Arial" panose="020B0604020202020204" pitchFamily="34" charset="0"/>
            </a:endParaRPr>
          </a:p>
          <a:p>
            <a:pPr eaLnBrk="0" fontAlgn="base" hangingPunct="0">
              <a:lnSpc>
                <a:spcPts val="2800"/>
              </a:lnSpc>
              <a:spcBef>
                <a:spcPct val="0"/>
              </a:spcBef>
              <a:spcAft>
                <a:spcPct val="0"/>
              </a:spcAft>
              <a:defRPr/>
            </a:pPr>
            <a:r>
              <a:rPr lang="en-US" altLang="zh-CN" b="1" dirty="0" smtClean="0">
                <a:sym typeface="+mn-ea"/>
              </a:rPr>
              <a:t> </a:t>
            </a:r>
            <a:endParaRPr lang="en-US" altLang="zh-CN" b="1" dirty="0">
              <a:sym typeface="+mn-ea"/>
            </a:endParaRPr>
          </a:p>
        </p:txBody>
      </p:sp>
    </p:spTree>
    <p:extLst>
      <p:ext uri="{BB962C8B-B14F-4D97-AF65-F5344CB8AC3E}">
        <p14:creationId xmlns:p14="http://schemas.microsoft.com/office/powerpoint/2010/main" val="1311380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0D7DF2-0F11-2C42-9860-BBB1AD7DD021}"/>
              </a:ext>
            </a:extLst>
          </p:cNvPr>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Writing </a:t>
            </a:r>
            <a:r>
              <a:rPr lang="en-US" altLang="zh-CN" b="1" dirty="0">
                <a:latin typeface="Arial" panose="020B0604020202020204" pitchFamily="34" charset="0"/>
                <a:cs typeface="Arial" panose="020B0604020202020204" pitchFamily="34" charset="0"/>
              </a:rPr>
              <a:t>S</a:t>
            </a:r>
            <a:r>
              <a:rPr lang="en-US" b="1" dirty="0">
                <a:latin typeface="Arial" panose="020B0604020202020204" pitchFamily="34" charset="0"/>
                <a:cs typeface="Arial" panose="020B0604020202020204" pitchFamily="34" charset="0"/>
              </a:rPr>
              <a:t>ample</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1</a:t>
            </a:r>
            <a:endParaRPr lang="en-US" b="1" dirty="0">
              <a:latin typeface="Arial" panose="020B0604020202020204" pitchFamily="34" charset="0"/>
              <a:cs typeface="Arial" panose="020B0604020202020204" pitchFamily="34" charset="0"/>
            </a:endParaRPr>
          </a:p>
        </p:txBody>
      </p:sp>
      <p:sp>
        <p:nvSpPr>
          <p:cNvPr id="4" name="矩形 2">
            <a:extLst>
              <a:ext uri="{FF2B5EF4-FFF2-40B4-BE49-F238E27FC236}">
                <a16:creationId xmlns:a16="http://schemas.microsoft.com/office/drawing/2014/main" id="{9D1EC253-746F-9B42-BF44-765E67DBDAAE}"/>
              </a:ext>
            </a:extLst>
          </p:cNvPr>
          <p:cNvSpPr/>
          <p:nvPr/>
        </p:nvSpPr>
        <p:spPr>
          <a:xfrm>
            <a:off x="0" y="771550"/>
            <a:ext cx="8892480" cy="3477875"/>
          </a:xfrm>
          <a:prstGeom prst="rect">
            <a:avLst/>
          </a:prstGeom>
        </p:spPr>
        <p:txBody>
          <a:bodyPr wrap="square">
            <a:spAutoFit/>
          </a:bodyPr>
          <a:lstStyle/>
          <a:p>
            <a:r>
              <a:rPr lang="en-US" altLang="zh-CN" sz="2000" dirty="0">
                <a:latin typeface="+mj-lt"/>
                <a:cs typeface="Arial" panose="020B0604020202020204" pitchFamily="34" charset="0"/>
              </a:rPr>
              <a:t>Dear Sir or Madam,</a:t>
            </a:r>
            <a:endParaRPr lang="zh-CN" altLang="zh-CN" sz="2000" dirty="0">
              <a:latin typeface="+mj-lt"/>
              <a:cs typeface="Arial" panose="020B0604020202020204" pitchFamily="34" charset="0"/>
            </a:endParaRPr>
          </a:p>
          <a:p>
            <a:r>
              <a:rPr lang="en-US" altLang="zh-CN" sz="2000" dirty="0">
                <a:latin typeface="+mj-lt"/>
                <a:cs typeface="Arial" panose="020B0604020202020204" pitchFamily="34" charset="0"/>
              </a:rPr>
              <a:t>    I'm Li </a:t>
            </a:r>
            <a:r>
              <a:rPr lang="en-US" altLang="zh-CN" sz="2000" dirty="0" err="1">
                <a:latin typeface="+mj-lt"/>
                <a:cs typeface="Arial" panose="020B0604020202020204" pitchFamily="34" charset="0"/>
              </a:rPr>
              <a:t>Hua</a:t>
            </a:r>
            <a:r>
              <a:rPr lang="en-US" altLang="zh-CN" sz="2000" dirty="0">
                <a:latin typeface="+mj-lt"/>
                <a:cs typeface="Arial" panose="020B0604020202020204" pitchFamily="34" charset="0"/>
              </a:rPr>
              <a:t>, a student presently studying abroad in England. </a:t>
            </a:r>
            <a:r>
              <a:rPr lang="en-US" altLang="zh-CN" sz="2000" u="sng" dirty="0">
                <a:latin typeface="+mj-lt"/>
                <a:cs typeface="Arial" panose="020B0604020202020204" pitchFamily="34" charset="0"/>
              </a:rPr>
              <a:t>As the virus is spreading </a:t>
            </a:r>
            <a:r>
              <a:rPr lang="en-US" altLang="zh-CN" sz="2000" u="sng" dirty="0" smtClean="0">
                <a:latin typeface="+mj-lt"/>
                <a:cs typeface="Arial" panose="020B0604020202020204" pitchFamily="34" charset="0"/>
              </a:rPr>
              <a:t>here</a:t>
            </a:r>
            <a:r>
              <a:rPr lang="en-US" altLang="zh-CN" sz="2000" u="sng" dirty="0">
                <a:latin typeface="+mj-lt"/>
                <a:cs typeface="Arial" panose="020B0604020202020204" pitchFamily="34" charset="0"/>
              </a:rPr>
              <a:t>, I'm eager to go back to China, which is almost impossible owing to the fact that all the individual flights have been canceled</a:t>
            </a:r>
            <a:r>
              <a:rPr lang="en-US" altLang="zh-CN" sz="2000" dirty="0">
                <a:latin typeface="+mj-lt"/>
                <a:cs typeface="Arial" panose="020B0604020202020204" pitchFamily="34" charset="0"/>
              </a:rPr>
              <a:t>. So I have no choice but to </a:t>
            </a:r>
            <a:r>
              <a:rPr lang="en-US" altLang="zh-CN" sz="2000" dirty="0" smtClean="0">
                <a:latin typeface="+mj-lt"/>
                <a:cs typeface="Arial" panose="020B0604020202020204" pitchFamily="34" charset="0"/>
              </a:rPr>
              <a:t>trouble </a:t>
            </a:r>
            <a:r>
              <a:rPr lang="en-US" altLang="zh-CN" sz="2000" dirty="0">
                <a:latin typeface="+mj-lt"/>
                <a:cs typeface="Arial" panose="020B0604020202020204" pitchFamily="34" charset="0"/>
              </a:rPr>
              <a:t>you to help me return to China </a:t>
            </a:r>
            <a:r>
              <a:rPr lang="en-US" altLang="zh-CN" sz="2000" dirty="0" smtClean="0">
                <a:latin typeface="+mj-lt"/>
                <a:cs typeface="Arial" panose="020B0604020202020204" pitchFamily="34" charset="0"/>
              </a:rPr>
              <a:t>. </a:t>
            </a:r>
            <a:endParaRPr lang="en-US" altLang="zh-CN" sz="2000" dirty="0">
              <a:latin typeface="+mj-lt"/>
              <a:cs typeface="Arial" panose="020B0604020202020204" pitchFamily="34" charset="0"/>
            </a:endParaRPr>
          </a:p>
          <a:p>
            <a:r>
              <a:rPr lang="en-US" altLang="zh-CN" sz="2000" dirty="0">
                <a:latin typeface="+mj-lt"/>
                <a:cs typeface="Arial" panose="020B0604020202020204" pitchFamily="34" charset="0"/>
              </a:rPr>
              <a:t>    I wonder if you could inform me of some information about the chartered flights, such as flight number, time and cost. By the way, could you please tell me some points I need to pay attention to like protection and quarantine on my way home?</a:t>
            </a:r>
            <a:r>
              <a:rPr lang="zh-CN" altLang="zh-CN" sz="2000" dirty="0">
                <a:latin typeface="+mj-lt"/>
                <a:cs typeface="Arial" panose="020B0604020202020204" pitchFamily="34" charset="0"/>
              </a:rPr>
              <a:t> </a:t>
            </a:r>
            <a:endParaRPr lang="en-US" altLang="zh-CN" sz="2000" dirty="0">
              <a:latin typeface="+mj-lt"/>
              <a:cs typeface="Arial" panose="020B0604020202020204" pitchFamily="34" charset="0"/>
            </a:endParaRPr>
          </a:p>
          <a:p>
            <a:r>
              <a:rPr lang="en-US" altLang="zh-CN" sz="2000" dirty="0">
                <a:latin typeface="+mj-lt"/>
                <a:cs typeface="Arial" panose="020B0604020202020204" pitchFamily="34" charset="0"/>
              </a:rPr>
              <a:t>    I would be delighted for your timely assistance. Looking forward to your reply.</a:t>
            </a:r>
            <a:endParaRPr lang="zh-CN" altLang="zh-CN" sz="2000" dirty="0">
              <a:latin typeface="+mj-lt"/>
              <a:cs typeface="Arial" panose="020B0604020202020204" pitchFamily="34" charset="0"/>
            </a:endParaRPr>
          </a:p>
          <a:p>
            <a:pPr algn="r"/>
            <a:r>
              <a:rPr lang="en-US" altLang="zh-CN" sz="2000" dirty="0">
                <a:latin typeface="+mj-lt"/>
                <a:cs typeface="Arial" panose="020B0604020202020204" pitchFamily="34" charset="0"/>
              </a:rPr>
              <a:t>Yours,</a:t>
            </a:r>
            <a:endParaRPr lang="zh-CN" altLang="zh-CN" sz="2000" dirty="0">
              <a:latin typeface="+mj-lt"/>
              <a:cs typeface="Arial" panose="020B0604020202020204" pitchFamily="34" charset="0"/>
            </a:endParaRPr>
          </a:p>
          <a:p>
            <a:pPr algn="r"/>
            <a:r>
              <a:rPr lang="en-US" altLang="zh-CN" sz="2000" dirty="0">
                <a:latin typeface="+mj-lt"/>
                <a:cs typeface="Arial" panose="020B0604020202020204" pitchFamily="34" charset="0"/>
              </a:rPr>
              <a:t>Li </a:t>
            </a:r>
            <a:r>
              <a:rPr lang="en-US" altLang="zh-CN" sz="2000" dirty="0" err="1">
                <a:latin typeface="+mj-lt"/>
                <a:cs typeface="Arial" panose="020B0604020202020204" pitchFamily="34" charset="0"/>
              </a:rPr>
              <a:t>Hua</a:t>
            </a:r>
            <a:endParaRPr lang="zh-CN" altLang="zh-CN" sz="2000" dirty="0">
              <a:latin typeface="+mj-lt"/>
              <a:cs typeface="Arial" panose="020B0604020202020204" pitchFamily="34" charset="0"/>
            </a:endParaRPr>
          </a:p>
        </p:txBody>
      </p:sp>
      <p:sp>
        <p:nvSpPr>
          <p:cNvPr id="5" name="矩形 3">
            <a:extLst>
              <a:ext uri="{FF2B5EF4-FFF2-40B4-BE49-F238E27FC236}">
                <a16:creationId xmlns:a16="http://schemas.microsoft.com/office/drawing/2014/main" id="{BC6DB0A1-961D-1E41-838C-8EDE4D5BFD58}"/>
              </a:ext>
            </a:extLst>
          </p:cNvPr>
          <p:cNvSpPr/>
          <p:nvPr/>
        </p:nvSpPr>
        <p:spPr>
          <a:xfrm>
            <a:off x="2321219" y="4371950"/>
            <a:ext cx="3672672" cy="400110"/>
          </a:xfrm>
          <a:prstGeom prst="rect">
            <a:avLst/>
          </a:prstGeom>
        </p:spPr>
        <p:txBody>
          <a:bodyPr wrap="none">
            <a:spAutoFit/>
          </a:bodyPr>
          <a:lstStyle/>
          <a:p>
            <a:r>
              <a:rPr lang="en-US" altLang="zh-CN" sz="2000" dirty="0">
                <a:latin typeface="+mj-lt"/>
                <a:cs typeface="Arial" panose="020B0604020202020204" pitchFamily="34" charset="0"/>
              </a:rPr>
              <a:t>(written by a senior </a:t>
            </a:r>
            <a:r>
              <a:rPr lang="en-US" altLang="zh-CN" sz="2000" dirty="0" smtClean="0">
                <a:latin typeface="+mj-lt"/>
                <a:cs typeface="Arial" panose="020B0604020202020204" pitchFamily="34" charset="0"/>
              </a:rPr>
              <a:t>student: Lisa)</a:t>
            </a:r>
            <a:endParaRPr lang="zh-CN" altLang="en-US" sz="2000" dirty="0">
              <a:latin typeface="+mj-lt"/>
              <a:cs typeface="Arial" panose="020B0604020202020204" pitchFamily="34" charset="0"/>
            </a:endParaRPr>
          </a:p>
        </p:txBody>
      </p:sp>
      <p:pic>
        <p:nvPicPr>
          <p:cNvPr id="2" name="Picture 1">
            <a:extLst>
              <a:ext uri="{FF2B5EF4-FFF2-40B4-BE49-F238E27FC236}">
                <a16:creationId xmlns:a16="http://schemas.microsoft.com/office/drawing/2014/main" id="{061F81A5-7223-7541-B154-6AEF11483A3F}"/>
              </a:ext>
            </a:extLst>
          </p:cNvPr>
          <p:cNvPicPr>
            <a:picLocks noChangeAspect="1"/>
          </p:cNvPicPr>
          <p:nvPr/>
        </p:nvPicPr>
        <p:blipFill>
          <a:blip r:embed="rId2"/>
          <a:stretch>
            <a:fillRect/>
          </a:stretch>
        </p:blipFill>
        <p:spPr>
          <a:xfrm>
            <a:off x="179512" y="3750512"/>
            <a:ext cx="1901511" cy="1267674"/>
          </a:xfrm>
          <a:prstGeom prst="rect">
            <a:avLst/>
          </a:prstGeom>
          <a:effectLst>
            <a:softEdge rad="279400"/>
          </a:effectLst>
        </p:spPr>
      </p:pic>
    </p:spTree>
    <p:extLst>
      <p:ext uri="{BB962C8B-B14F-4D97-AF65-F5344CB8AC3E}">
        <p14:creationId xmlns:p14="http://schemas.microsoft.com/office/powerpoint/2010/main" val="382143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1116EC-302C-C54A-A501-4E2CAA65B4EC}"/>
              </a:ext>
            </a:extLst>
          </p:cNvPr>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Writing </a:t>
            </a:r>
            <a:r>
              <a:rPr lang="en-US" altLang="zh-CN" b="1" dirty="0">
                <a:latin typeface="Arial" panose="020B0604020202020204" pitchFamily="34" charset="0"/>
                <a:cs typeface="Arial" panose="020B0604020202020204" pitchFamily="34" charset="0"/>
              </a:rPr>
              <a:t>S</a:t>
            </a:r>
            <a:r>
              <a:rPr lang="en-US" b="1" dirty="0">
                <a:latin typeface="Arial" panose="020B0604020202020204" pitchFamily="34" charset="0"/>
                <a:cs typeface="Arial" panose="020B0604020202020204" pitchFamily="34" charset="0"/>
              </a:rPr>
              <a:t>ample</a:t>
            </a:r>
            <a:r>
              <a:rPr lang="zh-CN" altLang="en-US" b="1" dirty="0">
                <a:latin typeface="Arial" panose="020B0604020202020204" pitchFamily="34" charset="0"/>
                <a:cs typeface="Arial" panose="020B0604020202020204" pitchFamily="34" charset="0"/>
              </a:rPr>
              <a:t> </a:t>
            </a:r>
            <a:r>
              <a:rPr lang="en-US" altLang="zh-CN" b="1" dirty="0" smtClean="0">
                <a:latin typeface="Arial" panose="020B0604020202020204" pitchFamily="34" charset="0"/>
                <a:cs typeface="Arial" panose="020B0604020202020204" pitchFamily="34" charset="0"/>
              </a:rPr>
              <a:t>2</a:t>
            </a:r>
            <a:endParaRPr lang="en-US" b="1" dirty="0">
              <a:latin typeface="Arial" panose="020B0604020202020204" pitchFamily="34" charset="0"/>
              <a:cs typeface="Arial" panose="020B0604020202020204" pitchFamily="34" charset="0"/>
            </a:endParaRPr>
          </a:p>
        </p:txBody>
      </p:sp>
      <p:sp>
        <p:nvSpPr>
          <p:cNvPr id="5" name="文本框 1">
            <a:extLst>
              <a:ext uri="{FF2B5EF4-FFF2-40B4-BE49-F238E27FC236}">
                <a16:creationId xmlns:a16="http://schemas.microsoft.com/office/drawing/2014/main" id="{0F242F68-A2FC-9B42-8BD3-2719437B6FEF}"/>
              </a:ext>
            </a:extLst>
          </p:cNvPr>
          <p:cNvSpPr txBox="1"/>
          <p:nvPr/>
        </p:nvSpPr>
        <p:spPr>
          <a:xfrm>
            <a:off x="75591" y="802322"/>
            <a:ext cx="8816889" cy="3785652"/>
          </a:xfrm>
          <a:prstGeom prst="rect">
            <a:avLst/>
          </a:prstGeom>
          <a:noFill/>
        </p:spPr>
        <p:txBody>
          <a:bodyPr wrap="square" rtlCol="0">
            <a:spAutoFit/>
          </a:bodyPr>
          <a:lstStyle/>
          <a:p>
            <a:r>
              <a:rPr lang="en-US" altLang="zh-CN" sz="2000" dirty="0">
                <a:latin typeface="+mj-lt"/>
                <a:cs typeface="Arial" panose="020B0604020202020204" pitchFamily="34" charset="0"/>
              </a:rPr>
              <a:t>Dear Sir/Madam,</a:t>
            </a:r>
            <a:endParaRPr lang="zh-CN" altLang="zh-CN" sz="2000" dirty="0">
              <a:latin typeface="+mj-lt"/>
              <a:cs typeface="Arial" panose="020B0604020202020204" pitchFamily="34" charset="0"/>
            </a:endParaRPr>
          </a:p>
          <a:p>
            <a:r>
              <a:rPr lang="en-US" altLang="zh-CN" sz="2000" dirty="0">
                <a:latin typeface="+mj-lt"/>
                <a:cs typeface="Arial" panose="020B0604020202020204" pitchFamily="34" charset="0"/>
              </a:rPr>
              <a:t>    I’m Li Hua, a Chinese oversea student in UK. </a:t>
            </a:r>
            <a:r>
              <a:rPr lang="en-US" altLang="zh-CN" sz="2000" u="sng" dirty="0">
                <a:latin typeface="+mj-lt"/>
                <a:cs typeface="Arial" panose="020B0604020202020204" pitchFamily="34" charset="0"/>
              </a:rPr>
              <a:t>Due to  the rapid spread of the coronavirus in  UK, I've arranged to fly back in several days, but the administration has shut down all the flights to China, which brings me into a dilemma</a:t>
            </a:r>
            <a:r>
              <a:rPr lang="en-US" altLang="zh-CN" sz="2000" dirty="0">
                <a:latin typeface="+mj-lt"/>
                <a:cs typeface="Arial" panose="020B0604020202020204" pitchFamily="34" charset="0"/>
              </a:rPr>
              <a:t>. Therefore, I’m writing to seek for your help.</a:t>
            </a:r>
          </a:p>
          <a:p>
            <a:r>
              <a:rPr lang="en-US" altLang="zh-CN" sz="2000" dirty="0">
                <a:latin typeface="+mj-lt"/>
                <a:cs typeface="Arial" panose="020B0604020202020204" pitchFamily="34" charset="0"/>
              </a:rPr>
              <a:t>    Could you please inform me of the relevant information of the chartered flight in the next few weeks, such as flight number, time </a:t>
            </a:r>
            <a:r>
              <a:rPr lang="en-US" altLang="zh-CN" sz="2000" dirty="0" smtClean="0">
                <a:latin typeface="+mj-lt"/>
                <a:cs typeface="Arial" panose="020B0604020202020204" pitchFamily="34" charset="0"/>
              </a:rPr>
              <a:t>and </a:t>
            </a:r>
            <a:r>
              <a:rPr lang="en-US" altLang="zh-CN" sz="2000" dirty="0">
                <a:latin typeface="+mj-lt"/>
                <a:cs typeface="Arial" panose="020B0604020202020204" pitchFamily="34" charset="0"/>
              </a:rPr>
              <a:t>so on? </a:t>
            </a:r>
            <a:r>
              <a:rPr lang="en-US" altLang="zh-CN" sz="2000" u="sng" dirty="0">
                <a:latin typeface="+mj-lt"/>
                <a:cs typeface="Arial" panose="020B0604020202020204" pitchFamily="34" charset="0"/>
              </a:rPr>
              <a:t>Additionally, I’d like to know dos and don’ts of the coming trip, like protective measures and process of quarantine, in which case I could be fully prepared</a:t>
            </a:r>
            <a:r>
              <a:rPr lang="en-US" altLang="zh-CN" sz="2000" dirty="0">
                <a:latin typeface="+mj-lt"/>
                <a:cs typeface="Arial" panose="020B0604020202020204" pitchFamily="34" charset="0"/>
              </a:rPr>
              <a:t>.</a:t>
            </a:r>
            <a:endParaRPr lang="zh-CN" altLang="zh-CN" sz="2000" dirty="0">
              <a:latin typeface="+mj-lt"/>
              <a:cs typeface="Arial" panose="020B0604020202020204" pitchFamily="34" charset="0"/>
            </a:endParaRPr>
          </a:p>
          <a:p>
            <a:r>
              <a:rPr lang="en-US" altLang="zh-CN" sz="2000" dirty="0">
                <a:latin typeface="+mj-lt"/>
                <a:cs typeface="Arial" panose="020B0604020202020204" pitchFamily="34" charset="0"/>
              </a:rPr>
              <a:t>    Looking forward to your early reply.</a:t>
            </a:r>
            <a:endParaRPr lang="zh-CN" altLang="zh-CN" sz="2000" dirty="0">
              <a:latin typeface="+mj-lt"/>
              <a:cs typeface="Arial" panose="020B0604020202020204" pitchFamily="34" charset="0"/>
            </a:endParaRPr>
          </a:p>
          <a:p>
            <a:pPr algn="r"/>
            <a:r>
              <a:rPr lang="en-US" altLang="zh-CN" sz="2000" dirty="0">
                <a:latin typeface="+mj-lt"/>
                <a:cs typeface="Arial" panose="020B0604020202020204" pitchFamily="34" charset="0"/>
              </a:rPr>
              <a:t>Sincerely yours,</a:t>
            </a:r>
            <a:endParaRPr lang="zh-CN" altLang="zh-CN" sz="2000" dirty="0">
              <a:latin typeface="+mj-lt"/>
              <a:cs typeface="Arial" panose="020B0604020202020204" pitchFamily="34" charset="0"/>
            </a:endParaRPr>
          </a:p>
          <a:p>
            <a:pPr algn="r"/>
            <a:r>
              <a:rPr lang="en-US" altLang="zh-CN" sz="2000" dirty="0">
                <a:latin typeface="+mj-lt"/>
                <a:cs typeface="Arial" panose="020B0604020202020204" pitchFamily="34" charset="0"/>
              </a:rPr>
              <a:t>Li </a:t>
            </a:r>
            <a:r>
              <a:rPr lang="en-US" altLang="zh-CN" sz="2000" dirty="0" err="1">
                <a:latin typeface="+mj-lt"/>
                <a:cs typeface="Arial" panose="020B0604020202020204" pitchFamily="34" charset="0"/>
              </a:rPr>
              <a:t>Hua</a:t>
            </a:r>
            <a:endParaRPr lang="en-US" altLang="zh-CN" sz="2000" dirty="0">
              <a:latin typeface="+mj-lt"/>
              <a:cs typeface="Arial" panose="020B0604020202020204" pitchFamily="34" charset="0"/>
            </a:endParaRPr>
          </a:p>
        </p:txBody>
      </p:sp>
      <p:pic>
        <p:nvPicPr>
          <p:cNvPr id="2" name="Picture 1">
            <a:extLst>
              <a:ext uri="{FF2B5EF4-FFF2-40B4-BE49-F238E27FC236}">
                <a16:creationId xmlns:a16="http://schemas.microsoft.com/office/drawing/2014/main" id="{8C4B9703-70B3-CF45-8BEA-3D35702A0148}"/>
              </a:ext>
            </a:extLst>
          </p:cNvPr>
          <p:cNvPicPr>
            <a:picLocks noChangeAspect="1"/>
          </p:cNvPicPr>
          <p:nvPr/>
        </p:nvPicPr>
        <p:blipFill>
          <a:blip r:embed="rId2">
            <a:clrChange>
              <a:clrFrom>
                <a:srgbClr val="F3F4F9"/>
              </a:clrFrom>
              <a:clrTo>
                <a:srgbClr val="F3F4F9">
                  <a:alpha val="0"/>
                </a:srgbClr>
              </a:clrTo>
            </a:clrChange>
          </a:blip>
          <a:stretch>
            <a:fillRect/>
          </a:stretch>
        </p:blipFill>
        <p:spPr>
          <a:xfrm>
            <a:off x="107504" y="3974019"/>
            <a:ext cx="1639417" cy="1092945"/>
          </a:xfrm>
          <a:prstGeom prst="rect">
            <a:avLst/>
          </a:prstGeom>
          <a:effectLst>
            <a:softEdge rad="0"/>
          </a:effectLst>
        </p:spPr>
      </p:pic>
      <p:sp>
        <p:nvSpPr>
          <p:cNvPr id="6" name="矩形 3">
            <a:extLst>
              <a:ext uri="{FF2B5EF4-FFF2-40B4-BE49-F238E27FC236}">
                <a16:creationId xmlns:a16="http://schemas.microsoft.com/office/drawing/2014/main" id="{BC6DB0A1-961D-1E41-838C-8EDE4D5BFD58}"/>
              </a:ext>
            </a:extLst>
          </p:cNvPr>
          <p:cNvSpPr/>
          <p:nvPr/>
        </p:nvSpPr>
        <p:spPr>
          <a:xfrm>
            <a:off x="2321219" y="4371950"/>
            <a:ext cx="3973011" cy="400110"/>
          </a:xfrm>
          <a:prstGeom prst="rect">
            <a:avLst/>
          </a:prstGeom>
        </p:spPr>
        <p:txBody>
          <a:bodyPr wrap="none">
            <a:spAutoFit/>
          </a:bodyPr>
          <a:lstStyle/>
          <a:p>
            <a:r>
              <a:rPr lang="en-US" altLang="zh-CN" sz="2000" dirty="0">
                <a:latin typeface="+mj-lt"/>
                <a:cs typeface="Arial" panose="020B0604020202020204" pitchFamily="34" charset="0"/>
              </a:rPr>
              <a:t>(written by a college student : </a:t>
            </a:r>
            <a:r>
              <a:rPr lang="en-US" altLang="zh-CN" sz="2000" dirty="0" smtClean="0">
                <a:latin typeface="+mj-lt"/>
                <a:cs typeface="Arial" panose="020B0604020202020204" pitchFamily="34" charset="0"/>
              </a:rPr>
              <a:t>Anne)</a:t>
            </a:r>
            <a:endParaRPr lang="zh-CN" altLang="en-US" sz="2000" dirty="0">
              <a:latin typeface="+mj-lt"/>
              <a:cs typeface="Arial" panose="020B0604020202020204" pitchFamily="34" charset="0"/>
            </a:endParaRPr>
          </a:p>
        </p:txBody>
      </p:sp>
    </p:spTree>
    <p:extLst>
      <p:ext uri="{BB962C8B-B14F-4D97-AF65-F5344CB8AC3E}">
        <p14:creationId xmlns:p14="http://schemas.microsoft.com/office/powerpoint/2010/main" val="2407144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1439F1-5610-8B4D-8C47-014911638EEF}"/>
              </a:ext>
            </a:extLst>
          </p:cNvPr>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Writing </a:t>
            </a:r>
            <a:r>
              <a:rPr lang="en-US" altLang="zh-CN" b="1" dirty="0">
                <a:latin typeface="Arial" panose="020B0604020202020204" pitchFamily="34" charset="0"/>
                <a:cs typeface="Arial" panose="020B0604020202020204" pitchFamily="34" charset="0"/>
              </a:rPr>
              <a:t>S</a:t>
            </a:r>
            <a:r>
              <a:rPr lang="en-US" b="1" dirty="0">
                <a:latin typeface="Arial" panose="020B0604020202020204" pitchFamily="34" charset="0"/>
                <a:cs typeface="Arial" panose="020B0604020202020204" pitchFamily="34" charset="0"/>
              </a:rPr>
              <a:t>ample</a:t>
            </a:r>
            <a:r>
              <a:rPr lang="zh-CN" altLang="en-US" b="1" dirty="0">
                <a:latin typeface="Arial" panose="020B0604020202020204" pitchFamily="34" charset="0"/>
                <a:cs typeface="Arial" panose="020B0604020202020204" pitchFamily="34" charset="0"/>
              </a:rPr>
              <a:t> </a:t>
            </a:r>
            <a:r>
              <a:rPr lang="en-US" altLang="zh-CN" b="1" dirty="0" smtClean="0">
                <a:latin typeface="Arial" panose="020B0604020202020204" pitchFamily="34" charset="0"/>
                <a:cs typeface="Arial" panose="020B0604020202020204" pitchFamily="34" charset="0"/>
              </a:rPr>
              <a:t>3</a:t>
            </a:r>
            <a:endParaRPr lang="en-US" b="1" dirty="0">
              <a:latin typeface="Arial" panose="020B0604020202020204" pitchFamily="34" charset="0"/>
              <a:cs typeface="Arial" panose="020B0604020202020204" pitchFamily="34" charset="0"/>
            </a:endParaRPr>
          </a:p>
        </p:txBody>
      </p:sp>
      <p:sp>
        <p:nvSpPr>
          <p:cNvPr id="4" name="矩形 1">
            <a:extLst>
              <a:ext uri="{FF2B5EF4-FFF2-40B4-BE49-F238E27FC236}">
                <a16:creationId xmlns:a16="http://schemas.microsoft.com/office/drawing/2014/main" id="{A7F5118D-49E3-194E-A77E-E0A99BF06D13}"/>
              </a:ext>
            </a:extLst>
          </p:cNvPr>
          <p:cNvSpPr/>
          <p:nvPr/>
        </p:nvSpPr>
        <p:spPr>
          <a:xfrm>
            <a:off x="-36512" y="750639"/>
            <a:ext cx="8928992" cy="4401205"/>
          </a:xfrm>
          <a:prstGeom prst="rect">
            <a:avLst/>
          </a:prstGeom>
        </p:spPr>
        <p:txBody>
          <a:bodyPr wrap="square">
            <a:spAutoFit/>
          </a:bodyPr>
          <a:lstStyle/>
          <a:p>
            <a:r>
              <a:rPr lang="en-US" altLang="zh-CN" sz="2000" dirty="0">
                <a:latin typeface="+mj-lt"/>
                <a:cs typeface="Arial" panose="020B0604020202020204" pitchFamily="34" charset="0"/>
              </a:rPr>
              <a:t>To whom it may concern,</a:t>
            </a:r>
          </a:p>
          <a:p>
            <a:r>
              <a:rPr lang="en-US" altLang="zh-CN" sz="2000" dirty="0" smtClean="0">
                <a:latin typeface="+mj-lt"/>
                <a:cs typeface="Arial" panose="020B0604020202020204" pitchFamily="34" charset="0"/>
              </a:rPr>
              <a:t>    I </a:t>
            </a:r>
            <a:r>
              <a:rPr lang="en-US" altLang="zh-CN" sz="2000" dirty="0">
                <a:latin typeface="+mj-lt"/>
                <a:cs typeface="Arial" panose="020B0604020202020204" pitchFamily="34" charset="0"/>
              </a:rPr>
              <a:t>am Li </a:t>
            </a:r>
            <a:r>
              <a:rPr lang="en-US" altLang="zh-CN" sz="2000" dirty="0" err="1">
                <a:latin typeface="+mj-lt"/>
                <a:cs typeface="Arial" panose="020B0604020202020204" pitchFamily="34" charset="0"/>
              </a:rPr>
              <a:t>Hua</a:t>
            </a:r>
            <a:r>
              <a:rPr lang="en-US" altLang="zh-CN" sz="2000" dirty="0">
                <a:latin typeface="+mj-lt"/>
                <a:cs typeface="Arial" panose="020B0604020202020204" pitchFamily="34" charset="0"/>
              </a:rPr>
              <a:t>, a college student studying in Britain. </a:t>
            </a:r>
            <a:r>
              <a:rPr lang="en-US" altLang="zh-CN" sz="2000" u="sng" dirty="0">
                <a:latin typeface="+mj-lt"/>
                <a:cs typeface="Arial" panose="020B0604020202020204" pitchFamily="34" charset="0"/>
              </a:rPr>
              <a:t>As the coronavirus is going viral here, I  eagerly want to go back home. Nevertheless, all commercial flights to China have been cancelled, which makes my return impossible. </a:t>
            </a:r>
            <a:r>
              <a:rPr lang="en-US" altLang="zh-CN" sz="2000" dirty="0">
                <a:latin typeface="+mj-lt"/>
                <a:cs typeface="Arial" panose="020B0604020202020204" pitchFamily="34" charset="0"/>
              </a:rPr>
              <a:t>Therefore, I am asking for your favor to help me who is obliged to stay here under such a horrible circumstance. </a:t>
            </a:r>
          </a:p>
          <a:p>
            <a:r>
              <a:rPr lang="en-US" altLang="zh-CN" sz="2000" dirty="0" smtClean="0">
                <a:latin typeface="+mj-lt"/>
                <a:cs typeface="Arial" panose="020B0604020202020204" pitchFamily="34" charset="0"/>
              </a:rPr>
              <a:t>    Hence</a:t>
            </a:r>
            <a:r>
              <a:rPr lang="en-US" altLang="zh-CN" sz="2000" dirty="0">
                <a:latin typeface="+mj-lt"/>
                <a:cs typeface="Arial" panose="020B0604020202020204" pitchFamily="34" charset="0"/>
              </a:rPr>
              <a:t>, if </a:t>
            </a:r>
            <a:r>
              <a:rPr lang="en-US" altLang="zh-CN" sz="2000" dirty="0" smtClean="0">
                <a:latin typeface="+mj-lt"/>
                <a:cs typeface="Arial" panose="020B0604020202020204" pitchFamily="34" charset="0"/>
              </a:rPr>
              <a:t> </a:t>
            </a:r>
            <a:r>
              <a:rPr lang="en-US" altLang="zh-CN" sz="2000" dirty="0">
                <a:latin typeface="+mj-lt"/>
                <a:cs typeface="Arial" panose="020B0604020202020204" pitchFamily="34" charset="0"/>
              </a:rPr>
              <a:t>possible, could you please send me detailed information about the flight, such as flight number, boarding date, departure time and what we should do during the travel to protect myself.  What's more, I have learned that China has already taken the virus under control. So I'd also like to know the necessary steps we ought to take once arriving at the domestic airport and how the quarantine will be going on .</a:t>
            </a:r>
          </a:p>
          <a:p>
            <a:r>
              <a:rPr lang="en-US" altLang="zh-CN" sz="2000" dirty="0" smtClean="0">
                <a:latin typeface="+mj-lt"/>
                <a:cs typeface="Arial" panose="020B0604020202020204" pitchFamily="34" charset="0"/>
                <a:sym typeface="+mn-ea"/>
              </a:rPr>
              <a:t>    Your </a:t>
            </a:r>
            <a:r>
              <a:rPr lang="en-US" altLang="zh-CN" sz="2000" dirty="0">
                <a:latin typeface="+mj-lt"/>
                <a:cs typeface="Arial" panose="020B0604020202020204" pitchFamily="34" charset="0"/>
                <a:sym typeface="+mn-ea"/>
              </a:rPr>
              <a:t>prompt reply to my letter would be highly appreciated. </a:t>
            </a:r>
          </a:p>
          <a:p>
            <a:pPr algn="r"/>
            <a:r>
              <a:rPr lang="en-US" altLang="zh-CN" sz="2000" dirty="0">
                <a:latin typeface="+mj-lt"/>
                <a:cs typeface="Arial" panose="020B0604020202020204" pitchFamily="34" charset="0"/>
                <a:sym typeface="+mn-ea"/>
              </a:rPr>
              <a:t>Yours sincerely,</a:t>
            </a:r>
          </a:p>
          <a:p>
            <a:pPr algn="r"/>
            <a:r>
              <a:rPr lang="en-US" altLang="zh-CN" sz="2000" dirty="0">
                <a:latin typeface="+mj-lt"/>
                <a:cs typeface="Arial" panose="020B0604020202020204" pitchFamily="34" charset="0"/>
                <a:sym typeface="+mn-ea"/>
              </a:rPr>
              <a:t>Li </a:t>
            </a:r>
            <a:r>
              <a:rPr lang="en-US" altLang="zh-CN" sz="2000" dirty="0" err="1">
                <a:latin typeface="+mj-lt"/>
                <a:cs typeface="Arial" panose="020B0604020202020204" pitchFamily="34" charset="0"/>
                <a:sym typeface="+mn-ea"/>
              </a:rPr>
              <a:t>Hua</a:t>
            </a:r>
            <a:endParaRPr lang="en-US" altLang="zh-CN" sz="2000" dirty="0">
              <a:latin typeface="+mj-lt"/>
              <a:cs typeface="Arial" panose="020B0604020202020204" pitchFamily="34" charset="0"/>
              <a:sym typeface="+mn-ea"/>
            </a:endParaRPr>
          </a:p>
        </p:txBody>
      </p:sp>
      <p:pic>
        <p:nvPicPr>
          <p:cNvPr id="2" name="Picture 1">
            <a:extLst>
              <a:ext uri="{FF2B5EF4-FFF2-40B4-BE49-F238E27FC236}">
                <a16:creationId xmlns:a16="http://schemas.microsoft.com/office/drawing/2014/main" id="{08A290A0-730E-EF4C-ABA6-77627E793B3B}"/>
              </a:ext>
            </a:extLst>
          </p:cNvPr>
          <p:cNvPicPr>
            <a:picLocks noChangeAspect="1"/>
          </p:cNvPicPr>
          <p:nvPr/>
        </p:nvPicPr>
        <p:blipFill>
          <a:blip r:embed="rId2"/>
          <a:stretch>
            <a:fillRect/>
          </a:stretch>
        </p:blipFill>
        <p:spPr>
          <a:xfrm>
            <a:off x="34617" y="4451701"/>
            <a:ext cx="648951" cy="648951"/>
          </a:xfrm>
          <a:prstGeom prst="rect">
            <a:avLst/>
          </a:prstGeom>
          <a:effectLst>
            <a:softEdge rad="101600"/>
          </a:effectLst>
        </p:spPr>
      </p:pic>
      <p:sp>
        <p:nvSpPr>
          <p:cNvPr id="6" name="矩形 3">
            <a:extLst>
              <a:ext uri="{FF2B5EF4-FFF2-40B4-BE49-F238E27FC236}">
                <a16:creationId xmlns:a16="http://schemas.microsoft.com/office/drawing/2014/main" id="{BC6DB0A1-961D-1E41-838C-8EDE4D5BFD58}"/>
              </a:ext>
            </a:extLst>
          </p:cNvPr>
          <p:cNvSpPr/>
          <p:nvPr/>
        </p:nvSpPr>
        <p:spPr>
          <a:xfrm>
            <a:off x="2234902" y="4587974"/>
            <a:ext cx="3417218" cy="400110"/>
          </a:xfrm>
          <a:prstGeom prst="rect">
            <a:avLst/>
          </a:prstGeom>
        </p:spPr>
        <p:txBody>
          <a:bodyPr wrap="none">
            <a:spAutoFit/>
          </a:bodyPr>
          <a:lstStyle/>
          <a:p>
            <a:r>
              <a:rPr lang="en-US" altLang="zh-CN" sz="2000" dirty="0">
                <a:latin typeface="+mj-lt"/>
                <a:cs typeface="Arial" panose="020B0604020202020204" pitchFamily="34" charset="0"/>
              </a:rPr>
              <a:t>(written </a:t>
            </a:r>
            <a:r>
              <a:rPr lang="en-US" altLang="zh-CN" sz="2000" dirty="0" smtClean="0">
                <a:latin typeface="+mj-lt"/>
                <a:cs typeface="Arial" panose="020B0604020202020204" pitchFamily="34" charset="0"/>
              </a:rPr>
              <a:t>by</a:t>
            </a:r>
            <a:r>
              <a:rPr lang="en-US" altLang="zh-CN" sz="2000" dirty="0" smtClean="0"/>
              <a:t> </a:t>
            </a:r>
            <a:r>
              <a:rPr lang="en-US" altLang="zh-CN" sz="2000" dirty="0"/>
              <a:t>a graduate: </a:t>
            </a:r>
            <a:r>
              <a:rPr lang="en-US" altLang="zh-CN" sz="2000" dirty="0" smtClean="0"/>
              <a:t>Scarlet</a:t>
            </a:r>
            <a:r>
              <a:rPr lang="en-US" altLang="zh-CN" sz="2000" dirty="0" smtClean="0">
                <a:latin typeface="+mj-lt"/>
                <a:cs typeface="Arial" panose="020B0604020202020204" pitchFamily="34" charset="0"/>
              </a:rPr>
              <a:t>)</a:t>
            </a:r>
            <a:endParaRPr lang="zh-CN" altLang="en-US" sz="2000" dirty="0">
              <a:latin typeface="+mj-lt"/>
              <a:cs typeface="Arial" panose="020B0604020202020204" pitchFamily="34" charset="0"/>
            </a:endParaRPr>
          </a:p>
        </p:txBody>
      </p:sp>
    </p:spTree>
    <p:extLst>
      <p:ext uri="{BB962C8B-B14F-4D97-AF65-F5344CB8AC3E}">
        <p14:creationId xmlns:p14="http://schemas.microsoft.com/office/powerpoint/2010/main" val="29453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E0FF38-57F5-6146-8366-FBC7B5232BED}"/>
              </a:ext>
            </a:extLst>
          </p:cNvPr>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Writing </a:t>
            </a:r>
            <a:r>
              <a:rPr lang="en-US" altLang="zh-CN" b="1" dirty="0">
                <a:latin typeface="Arial" panose="020B0604020202020204" pitchFamily="34" charset="0"/>
                <a:cs typeface="Arial" panose="020B0604020202020204" pitchFamily="34" charset="0"/>
              </a:rPr>
              <a:t>S</a:t>
            </a:r>
            <a:r>
              <a:rPr lang="en-US" b="1" dirty="0">
                <a:latin typeface="Arial" panose="020B0604020202020204" pitchFamily="34" charset="0"/>
                <a:cs typeface="Arial" panose="020B0604020202020204" pitchFamily="34" charset="0"/>
              </a:rPr>
              <a:t>ample</a:t>
            </a:r>
            <a:r>
              <a:rPr lang="zh-CN" altLang="en-US" b="1" dirty="0">
                <a:latin typeface="Arial" panose="020B0604020202020204" pitchFamily="34" charset="0"/>
                <a:cs typeface="Arial" panose="020B0604020202020204" pitchFamily="34" charset="0"/>
              </a:rPr>
              <a:t> </a:t>
            </a:r>
            <a:r>
              <a:rPr lang="en-US" altLang="zh-CN" b="1" dirty="0" smtClean="0">
                <a:latin typeface="Arial" panose="020B0604020202020204" pitchFamily="34" charset="0"/>
                <a:cs typeface="Arial" panose="020B0604020202020204" pitchFamily="34" charset="0"/>
              </a:rPr>
              <a:t>4: </a:t>
            </a:r>
            <a:r>
              <a:rPr lang="zh-CN" altLang="en-US" b="1" dirty="0" smtClean="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Fill in the </a:t>
            </a:r>
            <a:r>
              <a:rPr lang="en-US" altLang="zh-CN" b="1" dirty="0">
                <a:latin typeface="Arial" panose="020B0604020202020204" pitchFamily="34" charset="0"/>
                <a:cs typeface="Arial" panose="020B0604020202020204" pitchFamily="34" charset="0"/>
              </a:rPr>
              <a:t>B</a:t>
            </a:r>
            <a:r>
              <a:rPr lang="en-US" b="1" dirty="0">
                <a:latin typeface="Arial" panose="020B0604020202020204" pitchFamily="34" charset="0"/>
                <a:cs typeface="Arial" panose="020B0604020202020204" pitchFamily="34" charset="0"/>
              </a:rPr>
              <a:t>lanks</a:t>
            </a:r>
          </a:p>
        </p:txBody>
      </p:sp>
      <p:sp>
        <p:nvSpPr>
          <p:cNvPr id="4" name="矩形 5">
            <a:extLst>
              <a:ext uri="{FF2B5EF4-FFF2-40B4-BE49-F238E27FC236}">
                <a16:creationId xmlns:a16="http://schemas.microsoft.com/office/drawing/2014/main" id="{C3562237-3FCF-7942-9F43-D1E03C971DC9}"/>
              </a:ext>
            </a:extLst>
          </p:cNvPr>
          <p:cNvSpPr/>
          <p:nvPr/>
        </p:nvSpPr>
        <p:spPr>
          <a:xfrm>
            <a:off x="0" y="794240"/>
            <a:ext cx="8892480" cy="4401205"/>
          </a:xfrm>
          <a:prstGeom prst="rect">
            <a:avLst/>
          </a:prstGeom>
        </p:spPr>
        <p:txBody>
          <a:bodyPr wrap="square">
            <a:spAutoFit/>
          </a:bodyPr>
          <a:lstStyle/>
          <a:p>
            <a:r>
              <a:rPr lang="en-US" altLang="zh-CN" sz="2000" dirty="0">
                <a:latin typeface="+mj-lt"/>
                <a:cs typeface="Arial" panose="020B0604020202020204" pitchFamily="34" charset="0"/>
              </a:rPr>
              <a:t>Dear honorable ambassador,    </a:t>
            </a:r>
          </a:p>
          <a:p>
            <a:r>
              <a:rPr lang="en-US" altLang="zh-CN" sz="2000" dirty="0">
                <a:latin typeface="+mj-lt"/>
                <a:cs typeface="Arial" panose="020B0604020202020204" pitchFamily="34" charset="0"/>
              </a:rPr>
              <a:t>    I am Li Hua, ___ oversea Chinese student studying in UK_________(present). As you know, the epidemic situation of coronavirus is severe here . I think it’s a better decision to return to China </a:t>
            </a:r>
            <a:r>
              <a:rPr lang="en-US" altLang="zh-CN" sz="2000" dirty="0" smtClean="0">
                <a:latin typeface="+mj-lt"/>
                <a:cs typeface="Arial" panose="020B0604020202020204" pitchFamily="34" charset="0"/>
              </a:rPr>
              <a:t>._________, </a:t>
            </a:r>
            <a:r>
              <a:rPr lang="en-US" altLang="zh-CN" sz="2000" dirty="0">
                <a:latin typeface="+mj-lt"/>
                <a:cs typeface="Arial" panose="020B0604020202020204" pitchFamily="34" charset="0"/>
              </a:rPr>
              <a:t>all the flights back ___________________</a:t>
            </a:r>
          </a:p>
          <a:p>
            <a:r>
              <a:rPr lang="en-US" altLang="zh-CN" sz="2000" dirty="0">
                <a:latin typeface="+mj-lt"/>
                <a:cs typeface="Arial" panose="020B0604020202020204" pitchFamily="34" charset="0"/>
              </a:rPr>
              <a:t>(cancel). So I’m writing this letter to bother you to help me go back home smoothly.   </a:t>
            </a:r>
          </a:p>
          <a:p>
            <a:r>
              <a:rPr lang="en-US" altLang="zh-CN" sz="2000" dirty="0">
                <a:latin typeface="+mj-lt"/>
                <a:cs typeface="Arial" panose="020B0604020202020204" pitchFamily="34" charset="0"/>
              </a:rPr>
              <a:t>    First of all, could you please keep me </a:t>
            </a:r>
            <a:r>
              <a:rPr lang="en-US" altLang="zh-CN" sz="2000" dirty="0" smtClean="0">
                <a:latin typeface="+mj-lt"/>
                <a:cs typeface="Arial" panose="020B0604020202020204" pitchFamily="34" charset="0"/>
              </a:rPr>
              <a:t>________(</a:t>
            </a:r>
            <a:r>
              <a:rPr lang="en-US" altLang="zh-CN" sz="2000" dirty="0">
                <a:latin typeface="+mj-lt"/>
                <a:cs typeface="Arial" panose="020B0604020202020204" pitchFamily="34" charset="0"/>
              </a:rPr>
              <a:t>inform) of the related information about the chartered flight, _______ will really help me out, such as flight number, __________(depart) time, the ticket price and so on? Moreover, is it convenient of you to let me know something significant on the plane in advance, _____ instance, how to protect and quarantine</a:t>
            </a:r>
            <a:r>
              <a:rPr lang="en-US" altLang="zh-CN" sz="2000" dirty="0">
                <a:solidFill>
                  <a:srgbClr val="0070C0"/>
                </a:solidFill>
                <a:latin typeface="+mj-lt"/>
                <a:cs typeface="Arial" panose="020B0604020202020204" pitchFamily="34" charset="0"/>
              </a:rPr>
              <a:t> </a:t>
            </a:r>
            <a:r>
              <a:rPr lang="en-US" altLang="zh-CN" sz="2000" dirty="0">
                <a:latin typeface="+mj-lt"/>
                <a:cs typeface="Arial" panose="020B0604020202020204" pitchFamily="34" charset="0"/>
              </a:rPr>
              <a:t>myself from others? </a:t>
            </a:r>
          </a:p>
          <a:p>
            <a:r>
              <a:rPr lang="en-US" altLang="zh-CN" sz="2000" dirty="0">
                <a:latin typeface="+mj-lt"/>
                <a:cs typeface="Arial" panose="020B0604020202020204" pitchFamily="34" charset="0"/>
              </a:rPr>
              <a:t>    I would appreciate ___ if you could give me a hand and I am looking forward to your __________(early)reply. </a:t>
            </a:r>
          </a:p>
          <a:p>
            <a:pPr algn="r"/>
            <a:r>
              <a:rPr lang="en-US" altLang="zh-CN" sz="2000" dirty="0">
                <a:latin typeface="+mj-lt"/>
                <a:cs typeface="Arial" panose="020B0604020202020204" pitchFamily="34" charset="0"/>
              </a:rPr>
              <a:t>Yours faithfully,</a:t>
            </a:r>
          </a:p>
          <a:p>
            <a:pPr algn="r"/>
            <a:r>
              <a:rPr lang="en-US" altLang="zh-CN" sz="2000" dirty="0">
                <a:latin typeface="+mj-lt"/>
                <a:cs typeface="Arial" panose="020B0604020202020204" pitchFamily="34" charset="0"/>
              </a:rPr>
              <a:t>Li </a:t>
            </a:r>
            <a:r>
              <a:rPr lang="en-US" altLang="zh-CN" sz="2000" dirty="0" err="1">
                <a:latin typeface="+mj-lt"/>
                <a:cs typeface="Arial" panose="020B0604020202020204" pitchFamily="34" charset="0"/>
              </a:rPr>
              <a:t>Hua</a:t>
            </a:r>
            <a:endParaRPr lang="zh-CN" altLang="en-US" sz="2000" dirty="0">
              <a:latin typeface="+mj-lt"/>
              <a:cs typeface="Arial" panose="020B0604020202020204" pitchFamily="34" charset="0"/>
            </a:endParaRPr>
          </a:p>
        </p:txBody>
      </p:sp>
      <p:sp>
        <p:nvSpPr>
          <p:cNvPr id="5" name="TextBox 4">
            <a:extLst>
              <a:ext uri="{FF2B5EF4-FFF2-40B4-BE49-F238E27FC236}">
                <a16:creationId xmlns:a16="http://schemas.microsoft.com/office/drawing/2014/main" id="{CBD46505-5D00-3945-BE8E-C758F3E1C099}"/>
              </a:ext>
            </a:extLst>
          </p:cNvPr>
          <p:cNvSpPr txBox="1"/>
          <p:nvPr/>
        </p:nvSpPr>
        <p:spPr>
          <a:xfrm>
            <a:off x="7020272" y="3219822"/>
            <a:ext cx="576064" cy="400110"/>
          </a:xfrm>
          <a:prstGeom prst="rect">
            <a:avLst/>
          </a:prstGeom>
          <a:noFill/>
        </p:spPr>
        <p:txBody>
          <a:bodyPr wrap="square" rtlCol="0">
            <a:spAutoFit/>
          </a:bodyPr>
          <a:lstStyle/>
          <a:p>
            <a:r>
              <a:rPr lang="en-US" altLang="zh-CN" sz="2000" b="1" dirty="0">
                <a:solidFill>
                  <a:srgbClr val="FF0000"/>
                </a:solidFill>
                <a:latin typeface="+mj-lt"/>
                <a:cs typeface="Arial" panose="020B0604020202020204" pitchFamily="34" charset="0"/>
              </a:rPr>
              <a:t>for</a:t>
            </a:r>
            <a:endParaRPr lang="zh-CN" altLang="en-US" sz="2000" b="1" dirty="0">
              <a:solidFill>
                <a:srgbClr val="FF0000"/>
              </a:solidFill>
              <a:latin typeface="+mj-lt"/>
              <a:cs typeface="Arial" panose="020B0604020202020204" pitchFamily="34" charset="0"/>
            </a:endParaRPr>
          </a:p>
        </p:txBody>
      </p:sp>
      <p:sp>
        <p:nvSpPr>
          <p:cNvPr id="6" name="TextBox 5">
            <a:extLst>
              <a:ext uri="{FF2B5EF4-FFF2-40B4-BE49-F238E27FC236}">
                <a16:creationId xmlns:a16="http://schemas.microsoft.com/office/drawing/2014/main" id="{1715624B-6CD0-1A47-BEDF-FA748D907B16}"/>
              </a:ext>
            </a:extLst>
          </p:cNvPr>
          <p:cNvSpPr txBox="1"/>
          <p:nvPr/>
        </p:nvSpPr>
        <p:spPr>
          <a:xfrm>
            <a:off x="2195736" y="3829697"/>
            <a:ext cx="576064" cy="400110"/>
          </a:xfrm>
          <a:prstGeom prst="rect">
            <a:avLst/>
          </a:prstGeom>
          <a:noFill/>
        </p:spPr>
        <p:txBody>
          <a:bodyPr wrap="square" rtlCol="0">
            <a:spAutoFit/>
          </a:bodyPr>
          <a:lstStyle/>
          <a:p>
            <a:pPr algn="ctr"/>
            <a:r>
              <a:rPr lang="en-US" altLang="zh-CN" sz="1600" b="1" dirty="0">
                <a:solidFill>
                  <a:srgbClr val="C00000"/>
                </a:solidFill>
                <a:latin typeface="Arial" panose="020B0604020202020204" pitchFamily="34" charset="0"/>
                <a:cs typeface="Arial" panose="020B0604020202020204" pitchFamily="34" charset="0"/>
              </a:rPr>
              <a:t> </a:t>
            </a:r>
            <a:r>
              <a:rPr lang="en-US" altLang="zh-CN" sz="2000" b="1" dirty="0">
                <a:solidFill>
                  <a:srgbClr val="FF0000"/>
                </a:solidFill>
                <a:latin typeface="+mj-lt"/>
                <a:cs typeface="Arial" panose="020B0604020202020204" pitchFamily="34" charset="0"/>
              </a:rPr>
              <a:t>it </a:t>
            </a:r>
            <a:endParaRPr lang="zh-CN" altLang="en-US" sz="2000" b="1" dirty="0">
              <a:solidFill>
                <a:srgbClr val="FF0000"/>
              </a:solidFill>
              <a:latin typeface="+mj-lt"/>
              <a:cs typeface="Arial" panose="020B0604020202020204" pitchFamily="34" charset="0"/>
            </a:endParaRPr>
          </a:p>
        </p:txBody>
      </p:sp>
      <p:sp>
        <p:nvSpPr>
          <p:cNvPr id="7" name="TextBox 6">
            <a:extLst>
              <a:ext uri="{FF2B5EF4-FFF2-40B4-BE49-F238E27FC236}">
                <a16:creationId xmlns:a16="http://schemas.microsoft.com/office/drawing/2014/main" id="{60D89C26-CD6E-7F46-8F07-9CC7F49C8F0B}"/>
              </a:ext>
            </a:extLst>
          </p:cNvPr>
          <p:cNvSpPr txBox="1"/>
          <p:nvPr/>
        </p:nvSpPr>
        <p:spPr>
          <a:xfrm>
            <a:off x="107504" y="2931790"/>
            <a:ext cx="1495400" cy="400110"/>
          </a:xfrm>
          <a:prstGeom prst="rect">
            <a:avLst/>
          </a:prstGeom>
          <a:noFill/>
        </p:spPr>
        <p:txBody>
          <a:bodyPr wrap="square" rtlCol="0">
            <a:spAutoFit/>
          </a:bodyPr>
          <a:lstStyle/>
          <a:p>
            <a:r>
              <a:rPr lang="en-US" altLang="zh-CN" sz="2000" b="1" dirty="0">
                <a:solidFill>
                  <a:srgbClr val="FF0000"/>
                </a:solidFill>
                <a:latin typeface="+mj-lt"/>
                <a:cs typeface="Arial" panose="020B0604020202020204" pitchFamily="34" charset="0"/>
              </a:rPr>
              <a:t>departure</a:t>
            </a:r>
            <a:endParaRPr lang="zh-CN" altLang="en-US" sz="2000" b="1" dirty="0">
              <a:solidFill>
                <a:srgbClr val="FF0000"/>
              </a:solidFill>
              <a:latin typeface="+mj-lt"/>
              <a:cs typeface="Arial" panose="020B0604020202020204" pitchFamily="34" charset="0"/>
            </a:endParaRPr>
          </a:p>
        </p:txBody>
      </p:sp>
      <p:sp>
        <p:nvSpPr>
          <p:cNvPr id="8" name="TextBox 7">
            <a:extLst>
              <a:ext uri="{FF2B5EF4-FFF2-40B4-BE49-F238E27FC236}">
                <a16:creationId xmlns:a16="http://schemas.microsoft.com/office/drawing/2014/main" id="{7CB7A4F7-B14F-BE4E-BED7-36872A47878A}"/>
              </a:ext>
            </a:extLst>
          </p:cNvPr>
          <p:cNvSpPr txBox="1"/>
          <p:nvPr/>
        </p:nvSpPr>
        <p:spPr>
          <a:xfrm>
            <a:off x="2915816" y="2603688"/>
            <a:ext cx="910952" cy="400110"/>
          </a:xfrm>
          <a:prstGeom prst="rect">
            <a:avLst/>
          </a:prstGeom>
          <a:noFill/>
        </p:spPr>
        <p:txBody>
          <a:bodyPr wrap="square" rtlCol="0">
            <a:spAutoFit/>
          </a:bodyPr>
          <a:lstStyle/>
          <a:p>
            <a:r>
              <a:rPr lang="en-US" altLang="zh-CN" sz="2000" b="1" dirty="0">
                <a:solidFill>
                  <a:srgbClr val="FF0000"/>
                </a:solidFill>
                <a:latin typeface="+mj-lt"/>
                <a:cs typeface="Arial" panose="020B0604020202020204" pitchFamily="34" charset="0"/>
              </a:rPr>
              <a:t>which</a:t>
            </a:r>
            <a:endParaRPr lang="zh-CN" altLang="en-US" sz="2000" b="1" dirty="0">
              <a:solidFill>
                <a:srgbClr val="FF0000"/>
              </a:solidFill>
              <a:latin typeface="+mj-lt"/>
              <a:cs typeface="Arial" panose="020B0604020202020204" pitchFamily="34" charset="0"/>
            </a:endParaRPr>
          </a:p>
        </p:txBody>
      </p:sp>
      <p:sp>
        <p:nvSpPr>
          <p:cNvPr id="9" name="TextBox 8">
            <a:extLst>
              <a:ext uri="{FF2B5EF4-FFF2-40B4-BE49-F238E27FC236}">
                <a16:creationId xmlns:a16="http://schemas.microsoft.com/office/drawing/2014/main" id="{C6CA5F3C-5201-BB49-B96B-E13F21BF2C10}"/>
              </a:ext>
            </a:extLst>
          </p:cNvPr>
          <p:cNvSpPr txBox="1"/>
          <p:nvPr/>
        </p:nvSpPr>
        <p:spPr>
          <a:xfrm>
            <a:off x="1547664" y="1091520"/>
            <a:ext cx="576064" cy="400110"/>
          </a:xfrm>
          <a:prstGeom prst="rect">
            <a:avLst/>
          </a:prstGeom>
          <a:noFill/>
        </p:spPr>
        <p:txBody>
          <a:bodyPr wrap="square" rtlCol="0">
            <a:spAutoFit/>
          </a:bodyPr>
          <a:lstStyle/>
          <a:p>
            <a:r>
              <a:rPr lang="en-US" altLang="zh-CN" sz="2000" b="1" dirty="0">
                <a:solidFill>
                  <a:srgbClr val="FF0000"/>
                </a:solidFill>
                <a:latin typeface="+mj-lt"/>
                <a:cs typeface="Arial" panose="020B0604020202020204" pitchFamily="34" charset="0"/>
              </a:rPr>
              <a:t>an</a:t>
            </a:r>
            <a:endParaRPr lang="zh-CN" altLang="en-US" sz="2000" b="1" dirty="0">
              <a:solidFill>
                <a:srgbClr val="FF0000"/>
              </a:solidFill>
              <a:latin typeface="+mj-lt"/>
              <a:cs typeface="Arial" panose="020B0604020202020204" pitchFamily="34" charset="0"/>
            </a:endParaRPr>
          </a:p>
        </p:txBody>
      </p:sp>
      <p:sp>
        <p:nvSpPr>
          <p:cNvPr id="10" name="TextBox 9">
            <a:extLst>
              <a:ext uri="{FF2B5EF4-FFF2-40B4-BE49-F238E27FC236}">
                <a16:creationId xmlns:a16="http://schemas.microsoft.com/office/drawing/2014/main" id="{14FEA5ED-2B00-0046-A75E-6B1BDE2CBD96}"/>
              </a:ext>
            </a:extLst>
          </p:cNvPr>
          <p:cNvSpPr txBox="1"/>
          <p:nvPr/>
        </p:nvSpPr>
        <p:spPr>
          <a:xfrm>
            <a:off x="2915816" y="1707654"/>
            <a:ext cx="1372843" cy="400110"/>
          </a:xfrm>
          <a:prstGeom prst="rect">
            <a:avLst/>
          </a:prstGeom>
          <a:noFill/>
        </p:spPr>
        <p:txBody>
          <a:bodyPr wrap="square" rtlCol="0">
            <a:spAutoFit/>
          </a:bodyPr>
          <a:lstStyle/>
          <a:p>
            <a:r>
              <a:rPr lang="zh-CN" altLang="en-US" sz="2000" b="1" dirty="0" smtClean="0">
                <a:solidFill>
                  <a:srgbClr val="FF0000"/>
                </a:solidFill>
                <a:latin typeface="+mj-lt"/>
                <a:cs typeface="Arial" panose="020B0604020202020204" pitchFamily="34" charset="0"/>
              </a:rPr>
              <a:t> </a:t>
            </a:r>
            <a:r>
              <a:rPr lang="en-US" altLang="zh-CN" sz="2000" b="1" dirty="0" smtClean="0">
                <a:solidFill>
                  <a:srgbClr val="FF0000"/>
                </a:solidFill>
                <a:latin typeface="+mj-lt"/>
                <a:cs typeface="Arial" panose="020B0604020202020204" pitchFamily="34" charset="0"/>
              </a:rPr>
              <a:t>However</a:t>
            </a:r>
            <a:endParaRPr lang="zh-CN" altLang="en-US" sz="2000" b="1" dirty="0">
              <a:solidFill>
                <a:srgbClr val="FF0000"/>
              </a:solidFill>
              <a:latin typeface="+mj-lt"/>
              <a:cs typeface="Arial" panose="020B0604020202020204" pitchFamily="34" charset="0"/>
            </a:endParaRPr>
          </a:p>
        </p:txBody>
      </p:sp>
      <p:sp>
        <p:nvSpPr>
          <p:cNvPr id="11" name="TextBox 10">
            <a:extLst>
              <a:ext uri="{FF2B5EF4-FFF2-40B4-BE49-F238E27FC236}">
                <a16:creationId xmlns:a16="http://schemas.microsoft.com/office/drawing/2014/main" id="{E3D69F73-E78C-C74F-B271-3EF2706453B7}"/>
              </a:ext>
            </a:extLst>
          </p:cNvPr>
          <p:cNvSpPr txBox="1"/>
          <p:nvPr/>
        </p:nvSpPr>
        <p:spPr>
          <a:xfrm>
            <a:off x="6012160" y="1059582"/>
            <a:ext cx="1289475" cy="400110"/>
          </a:xfrm>
          <a:prstGeom prst="rect">
            <a:avLst/>
          </a:prstGeom>
          <a:noFill/>
        </p:spPr>
        <p:txBody>
          <a:bodyPr wrap="square" rtlCol="0">
            <a:spAutoFit/>
          </a:bodyPr>
          <a:lstStyle/>
          <a:p>
            <a:r>
              <a:rPr lang="zh-CN" altLang="en-US" sz="2000" b="1" dirty="0" smtClean="0">
                <a:solidFill>
                  <a:srgbClr val="FF0000"/>
                </a:solidFill>
                <a:latin typeface="+mj-lt"/>
                <a:cs typeface="Arial" panose="020B0604020202020204" pitchFamily="34" charset="0"/>
              </a:rPr>
              <a:t> </a:t>
            </a:r>
            <a:r>
              <a:rPr lang="en-US" altLang="zh-CN" sz="2000" b="1" dirty="0" smtClean="0">
                <a:solidFill>
                  <a:srgbClr val="FF0000"/>
                </a:solidFill>
                <a:latin typeface="+mj-lt"/>
                <a:cs typeface="Arial" panose="020B0604020202020204" pitchFamily="34" charset="0"/>
              </a:rPr>
              <a:t>presently</a:t>
            </a:r>
            <a:endParaRPr lang="zh-CN" altLang="en-US" sz="2000" b="1" dirty="0">
              <a:solidFill>
                <a:srgbClr val="FF0000"/>
              </a:solidFill>
              <a:latin typeface="+mj-lt"/>
              <a:cs typeface="Arial" panose="020B0604020202020204" pitchFamily="34" charset="0"/>
            </a:endParaRPr>
          </a:p>
        </p:txBody>
      </p:sp>
      <p:sp>
        <p:nvSpPr>
          <p:cNvPr id="12" name="TextBox 11">
            <a:extLst>
              <a:ext uri="{FF2B5EF4-FFF2-40B4-BE49-F238E27FC236}">
                <a16:creationId xmlns:a16="http://schemas.microsoft.com/office/drawing/2014/main" id="{809EC3D9-7AB5-C341-8FF6-F4135882B64F}"/>
              </a:ext>
            </a:extLst>
          </p:cNvPr>
          <p:cNvSpPr txBox="1"/>
          <p:nvPr/>
        </p:nvSpPr>
        <p:spPr>
          <a:xfrm>
            <a:off x="593835" y="4121294"/>
            <a:ext cx="1311820" cy="400110"/>
          </a:xfrm>
          <a:prstGeom prst="rect">
            <a:avLst/>
          </a:prstGeom>
          <a:noFill/>
        </p:spPr>
        <p:txBody>
          <a:bodyPr wrap="square" rtlCol="0">
            <a:spAutoFit/>
          </a:bodyPr>
          <a:lstStyle/>
          <a:p>
            <a:pPr algn="ctr"/>
            <a:r>
              <a:rPr lang="en-US" altLang="zh-CN" sz="2000" b="1" dirty="0">
                <a:solidFill>
                  <a:srgbClr val="FF0000"/>
                </a:solidFill>
                <a:latin typeface="+mj-lt"/>
                <a:cs typeface="Arial" panose="020B0604020202020204" pitchFamily="34" charset="0"/>
              </a:rPr>
              <a:t>earliest</a:t>
            </a:r>
            <a:endParaRPr lang="zh-CN" altLang="en-US" sz="2000" b="1" dirty="0">
              <a:solidFill>
                <a:srgbClr val="FF0000"/>
              </a:solidFill>
              <a:latin typeface="+mj-lt"/>
              <a:cs typeface="Arial" panose="020B0604020202020204" pitchFamily="34" charset="0"/>
            </a:endParaRPr>
          </a:p>
        </p:txBody>
      </p:sp>
      <p:sp>
        <p:nvSpPr>
          <p:cNvPr id="13" name="TextBox 12">
            <a:extLst>
              <a:ext uri="{FF2B5EF4-FFF2-40B4-BE49-F238E27FC236}">
                <a16:creationId xmlns:a16="http://schemas.microsoft.com/office/drawing/2014/main" id="{4BC459D6-E0C6-AC47-8995-D2A61CCA649E}"/>
              </a:ext>
            </a:extLst>
          </p:cNvPr>
          <p:cNvSpPr txBox="1"/>
          <p:nvPr/>
        </p:nvSpPr>
        <p:spPr>
          <a:xfrm>
            <a:off x="4067944" y="2315656"/>
            <a:ext cx="1258146" cy="400110"/>
          </a:xfrm>
          <a:prstGeom prst="rect">
            <a:avLst/>
          </a:prstGeom>
          <a:noFill/>
        </p:spPr>
        <p:txBody>
          <a:bodyPr wrap="square" rtlCol="0">
            <a:spAutoFit/>
          </a:bodyPr>
          <a:lstStyle/>
          <a:p>
            <a:r>
              <a:rPr lang="zh-CN" altLang="en-US" sz="2000" b="1" dirty="0" smtClean="0">
                <a:solidFill>
                  <a:srgbClr val="FF0000"/>
                </a:solidFill>
                <a:latin typeface="+mj-lt"/>
                <a:cs typeface="Arial" panose="020B0604020202020204" pitchFamily="34" charset="0"/>
              </a:rPr>
              <a:t> </a:t>
            </a:r>
            <a:r>
              <a:rPr lang="en-US" altLang="zh-CN" sz="2000" b="1" dirty="0" smtClean="0">
                <a:solidFill>
                  <a:srgbClr val="FF0000"/>
                </a:solidFill>
                <a:latin typeface="+mj-lt"/>
                <a:cs typeface="Arial" panose="020B0604020202020204" pitchFamily="34" charset="0"/>
              </a:rPr>
              <a:t>informed</a:t>
            </a:r>
            <a:endParaRPr lang="zh-CN" altLang="en-US" sz="2000" b="1" dirty="0">
              <a:solidFill>
                <a:srgbClr val="FF0000"/>
              </a:solidFill>
              <a:latin typeface="+mj-lt"/>
              <a:cs typeface="Arial" panose="020B0604020202020204" pitchFamily="34" charset="0"/>
            </a:endParaRPr>
          </a:p>
        </p:txBody>
      </p:sp>
      <p:sp>
        <p:nvSpPr>
          <p:cNvPr id="14" name="矩形 1">
            <a:extLst>
              <a:ext uri="{FF2B5EF4-FFF2-40B4-BE49-F238E27FC236}">
                <a16:creationId xmlns:a16="http://schemas.microsoft.com/office/drawing/2014/main" id="{805AD27F-A4DD-B649-A095-CBF80F78E2B7}"/>
              </a:ext>
            </a:extLst>
          </p:cNvPr>
          <p:cNvSpPr/>
          <p:nvPr/>
        </p:nvSpPr>
        <p:spPr>
          <a:xfrm>
            <a:off x="1974851" y="4701259"/>
            <a:ext cx="3596626" cy="400110"/>
          </a:xfrm>
          <a:prstGeom prst="rect">
            <a:avLst/>
          </a:prstGeom>
        </p:spPr>
        <p:txBody>
          <a:bodyPr wrap="none">
            <a:spAutoFit/>
          </a:bodyPr>
          <a:lstStyle/>
          <a:p>
            <a:r>
              <a:rPr lang="en-US" altLang="zh-CN" sz="1600" dirty="0">
                <a:latin typeface="Arial" panose="020B0604020202020204" pitchFamily="34" charset="0"/>
                <a:cs typeface="Arial" panose="020B0604020202020204" pitchFamily="34" charset="0"/>
              </a:rPr>
              <a:t>(</a:t>
            </a:r>
            <a:r>
              <a:rPr lang="en-US" altLang="zh-CN" sz="2000" dirty="0">
                <a:latin typeface="+mj-lt"/>
                <a:cs typeface="Arial" panose="020B0604020202020204" pitchFamily="34" charset="0"/>
              </a:rPr>
              <a:t>Written by a graduate</a:t>
            </a:r>
            <a:r>
              <a:rPr lang="en-US" altLang="zh-CN" sz="2000" dirty="0" smtClean="0">
                <a:latin typeface="+mj-lt"/>
                <a:cs typeface="Arial" panose="020B0604020202020204" pitchFamily="34" charset="0"/>
              </a:rPr>
              <a:t> : </a:t>
            </a:r>
            <a:r>
              <a:rPr lang="en-US" altLang="zh-CN" sz="2000" dirty="0">
                <a:latin typeface="+mj-lt"/>
                <a:cs typeface="Arial" panose="020B0604020202020204" pitchFamily="34" charset="0"/>
              </a:rPr>
              <a:t>Victoria)</a:t>
            </a:r>
            <a:endParaRPr lang="zh-CN" altLang="en-US" sz="2000" dirty="0">
              <a:latin typeface="+mj-lt"/>
              <a:cs typeface="Arial" panose="020B0604020202020204" pitchFamily="34" charset="0"/>
            </a:endParaRPr>
          </a:p>
        </p:txBody>
      </p:sp>
      <p:sp>
        <p:nvSpPr>
          <p:cNvPr id="15" name="TextBox 14">
            <a:extLst>
              <a:ext uri="{FF2B5EF4-FFF2-40B4-BE49-F238E27FC236}">
                <a16:creationId xmlns:a16="http://schemas.microsoft.com/office/drawing/2014/main" id="{77A42C60-F2EE-004D-B6FB-4ACFCFE36EBB}"/>
              </a:ext>
            </a:extLst>
          </p:cNvPr>
          <p:cNvSpPr txBox="1"/>
          <p:nvPr/>
        </p:nvSpPr>
        <p:spPr>
          <a:xfrm>
            <a:off x="6228184" y="1707654"/>
            <a:ext cx="2376264" cy="400110"/>
          </a:xfrm>
          <a:prstGeom prst="rect">
            <a:avLst/>
          </a:prstGeom>
          <a:noFill/>
        </p:spPr>
        <p:txBody>
          <a:bodyPr wrap="square" rtlCol="0">
            <a:spAutoFit/>
          </a:bodyPr>
          <a:lstStyle/>
          <a:p>
            <a:r>
              <a:rPr lang="en-US" altLang="zh-CN" sz="2000" b="1" dirty="0">
                <a:solidFill>
                  <a:srgbClr val="FF0000"/>
                </a:solidFill>
                <a:latin typeface="+mj-lt"/>
                <a:cs typeface="Arial" panose="020B0604020202020204" pitchFamily="34" charset="0"/>
              </a:rPr>
              <a:t>have been cancelled</a:t>
            </a:r>
            <a:endParaRPr lang="zh-CN" altLang="en-US" sz="2000" b="1" dirty="0">
              <a:solidFill>
                <a:srgbClr val="FF0000"/>
              </a:solidFill>
              <a:latin typeface="+mj-lt"/>
              <a:cs typeface="Arial" panose="020B0604020202020204" pitchFamily="34" charset="0"/>
            </a:endParaRPr>
          </a:p>
        </p:txBody>
      </p:sp>
      <p:pic>
        <p:nvPicPr>
          <p:cNvPr id="2" name="Picture 1">
            <a:extLst>
              <a:ext uri="{FF2B5EF4-FFF2-40B4-BE49-F238E27FC236}">
                <a16:creationId xmlns:a16="http://schemas.microsoft.com/office/drawing/2014/main" id="{D27CAAD0-A7A6-B844-89EA-D7528D26EAC7}"/>
              </a:ext>
            </a:extLst>
          </p:cNvPr>
          <p:cNvPicPr>
            <a:picLocks noChangeAspect="1"/>
          </p:cNvPicPr>
          <p:nvPr/>
        </p:nvPicPr>
        <p:blipFill>
          <a:blip r:embed="rId2"/>
          <a:stretch>
            <a:fillRect/>
          </a:stretch>
        </p:blipFill>
        <p:spPr>
          <a:xfrm>
            <a:off x="116283" y="4533349"/>
            <a:ext cx="757954" cy="490775"/>
          </a:xfrm>
          <a:prstGeom prst="rect">
            <a:avLst/>
          </a:prstGeom>
          <a:effectLst>
            <a:softEdge rad="101600"/>
          </a:effectLst>
        </p:spPr>
      </p:pic>
    </p:spTree>
    <p:extLst>
      <p:ext uri="{BB962C8B-B14F-4D97-AF65-F5344CB8AC3E}">
        <p14:creationId xmlns:p14="http://schemas.microsoft.com/office/powerpoint/2010/main" val="972975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additive="base">
                                        <p:cTn id="44" dur="500" fill="hold"/>
                                        <p:tgtEl>
                                          <p:spTgt spid="8"/>
                                        </p:tgtEl>
                                        <p:attrNameLst>
                                          <p:attrName>ppt_x</p:attrName>
                                        </p:attrNameLst>
                                      </p:cBhvr>
                                      <p:tavLst>
                                        <p:tav tm="0">
                                          <p:val>
                                            <p:strVal val="#ppt_x"/>
                                          </p:val>
                                        </p:tav>
                                        <p:tav tm="100000">
                                          <p:val>
                                            <p:strVal val="#ppt_x"/>
                                          </p:val>
                                        </p:tav>
                                      </p:tavLst>
                                    </p:anim>
                                    <p:anim calcmode="lin" valueType="num">
                                      <p:cBhvr additive="base">
                                        <p:cTn id="4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additive="base">
                                        <p:cTn id="50" dur="500" fill="hold"/>
                                        <p:tgtEl>
                                          <p:spTgt spid="7"/>
                                        </p:tgtEl>
                                        <p:attrNameLst>
                                          <p:attrName>ppt_x</p:attrName>
                                        </p:attrNameLst>
                                      </p:cBhvr>
                                      <p:tavLst>
                                        <p:tav tm="0">
                                          <p:val>
                                            <p:strVal val="#ppt_x"/>
                                          </p:val>
                                        </p:tav>
                                        <p:tav tm="100000">
                                          <p:val>
                                            <p:strVal val="#ppt_x"/>
                                          </p:val>
                                        </p:tav>
                                      </p:tavLst>
                                    </p:anim>
                                    <p:anim calcmode="lin" valueType="num">
                                      <p:cBhvr additive="base">
                                        <p:cTn id="5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5"/>
                                        </p:tgtEl>
                                        <p:attrNameLst>
                                          <p:attrName>style.visibility</p:attrName>
                                        </p:attrNameLst>
                                      </p:cBhvr>
                                      <p:to>
                                        <p:strVal val="visible"/>
                                      </p:to>
                                    </p:set>
                                    <p:anim calcmode="lin" valueType="num">
                                      <p:cBhvr additive="base">
                                        <p:cTn id="56" dur="500" fill="hold"/>
                                        <p:tgtEl>
                                          <p:spTgt spid="5"/>
                                        </p:tgtEl>
                                        <p:attrNameLst>
                                          <p:attrName>ppt_x</p:attrName>
                                        </p:attrNameLst>
                                      </p:cBhvr>
                                      <p:tavLst>
                                        <p:tav tm="0">
                                          <p:val>
                                            <p:strVal val="#ppt_x"/>
                                          </p:val>
                                        </p:tav>
                                        <p:tav tm="100000">
                                          <p:val>
                                            <p:strVal val="#ppt_x"/>
                                          </p:val>
                                        </p:tav>
                                      </p:tavLst>
                                    </p:anim>
                                    <p:anim calcmode="lin" valueType="num">
                                      <p:cBhvr additive="base">
                                        <p:cTn id="5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 calcmode="lin" valueType="num">
                                      <p:cBhvr additive="base">
                                        <p:cTn id="62" dur="500" fill="hold"/>
                                        <p:tgtEl>
                                          <p:spTgt spid="6"/>
                                        </p:tgtEl>
                                        <p:attrNameLst>
                                          <p:attrName>ppt_x</p:attrName>
                                        </p:attrNameLst>
                                      </p:cBhvr>
                                      <p:tavLst>
                                        <p:tav tm="0">
                                          <p:val>
                                            <p:strVal val="#ppt_x"/>
                                          </p:val>
                                        </p:tav>
                                        <p:tav tm="100000">
                                          <p:val>
                                            <p:strVal val="#ppt_x"/>
                                          </p:val>
                                        </p:tav>
                                      </p:tavLst>
                                    </p:anim>
                                    <p:anim calcmode="lin" valueType="num">
                                      <p:cBhvr additive="base">
                                        <p:cTn id="6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12"/>
                                        </p:tgtEl>
                                        <p:attrNameLst>
                                          <p:attrName>style.visibility</p:attrName>
                                        </p:attrNameLst>
                                      </p:cBhvr>
                                      <p:to>
                                        <p:strVal val="visible"/>
                                      </p:to>
                                    </p:set>
                                    <p:anim calcmode="lin" valueType="num">
                                      <p:cBhvr additive="base">
                                        <p:cTn id="68" dur="500" fill="hold"/>
                                        <p:tgtEl>
                                          <p:spTgt spid="12"/>
                                        </p:tgtEl>
                                        <p:attrNameLst>
                                          <p:attrName>ppt_x</p:attrName>
                                        </p:attrNameLst>
                                      </p:cBhvr>
                                      <p:tavLst>
                                        <p:tav tm="0">
                                          <p:val>
                                            <p:strVal val="#ppt_x"/>
                                          </p:val>
                                        </p:tav>
                                        <p:tav tm="100000">
                                          <p:val>
                                            <p:strVal val="#ppt_x"/>
                                          </p:val>
                                        </p:tav>
                                      </p:tavLst>
                                    </p:anim>
                                    <p:anim calcmode="lin" valueType="num">
                                      <p:cBhvr additive="base">
                                        <p:cTn id="6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wipe(down)">
                                      <p:cBhvr>
                                        <p:cTn id="7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87E81A-AD40-804A-880C-DF159E8EF2B8}"/>
              </a:ext>
            </a:extLst>
          </p:cNvPr>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Writing </a:t>
            </a:r>
            <a:r>
              <a:rPr lang="en-US" altLang="zh-CN" b="1" dirty="0" smtClean="0">
                <a:latin typeface="Arial" panose="020B0604020202020204" pitchFamily="34" charset="0"/>
                <a:cs typeface="Arial" panose="020B0604020202020204" pitchFamily="34" charset="0"/>
              </a:rPr>
              <a:t>Model</a:t>
            </a:r>
            <a:endParaRPr lang="en-US" b="1" dirty="0">
              <a:latin typeface="Arial" panose="020B0604020202020204" pitchFamily="34" charset="0"/>
              <a:cs typeface="Arial" panose="020B0604020202020204" pitchFamily="34" charset="0"/>
            </a:endParaRPr>
          </a:p>
        </p:txBody>
      </p:sp>
      <p:sp>
        <p:nvSpPr>
          <p:cNvPr id="4" name="Text Box 6">
            <a:extLst>
              <a:ext uri="{FF2B5EF4-FFF2-40B4-BE49-F238E27FC236}">
                <a16:creationId xmlns:a16="http://schemas.microsoft.com/office/drawing/2014/main" id="{9FCA3806-BD19-CA41-9E6E-DB2B00522550}"/>
              </a:ext>
            </a:extLst>
          </p:cNvPr>
          <p:cNvSpPr txBox="1">
            <a:spLocks noChangeArrowheads="1"/>
          </p:cNvSpPr>
          <p:nvPr/>
        </p:nvSpPr>
        <p:spPr bwMode="auto">
          <a:xfrm>
            <a:off x="323528" y="1018976"/>
            <a:ext cx="8208912" cy="344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r>
              <a:rPr lang="en-US" altLang="zh-CN" sz="2000" dirty="0">
                <a:latin typeface="+mj-lt"/>
                <a:ea typeface="+mn-ea"/>
                <a:cs typeface="Arial" panose="020B0604020202020204" pitchFamily="34" charset="0"/>
              </a:rPr>
              <a:t>Dear__________,</a:t>
            </a:r>
            <a:endParaRPr lang="zh-CN" altLang="zh-CN" sz="2000" dirty="0">
              <a:latin typeface="+mj-lt"/>
              <a:ea typeface="+mn-ea"/>
              <a:cs typeface="Arial" panose="020B0604020202020204" pitchFamily="34" charset="0"/>
            </a:endParaRPr>
          </a:p>
          <a:p>
            <a:pPr eaLnBrk="1" hangingPunct="1"/>
            <a:r>
              <a:rPr lang="en-US" altLang="zh-CN" sz="2000" dirty="0">
                <a:latin typeface="+mj-lt"/>
                <a:ea typeface="+mn-ea"/>
                <a:cs typeface="Arial" panose="020B0604020202020204" pitchFamily="34" charset="0"/>
              </a:rPr>
              <a:t>    My name is ______. I have met much difficulty in__________. Faced with / Facing so much difficulty, I have to turn to you for help. </a:t>
            </a:r>
          </a:p>
          <a:p>
            <a:pPr eaLnBrk="1" hangingPunct="1"/>
            <a:r>
              <a:rPr lang="en-US" altLang="zh-CN" sz="2000" dirty="0">
                <a:latin typeface="+mj-lt"/>
                <a:ea typeface="+mn-ea"/>
                <a:cs typeface="Arial" panose="020B0604020202020204" pitchFamily="34" charset="0"/>
              </a:rPr>
              <a:t>    Firstly, would you like to ___________ so that / in order that ______? In the meanwhile / Meanwhile, ___________. Also, I would like you to _____________.</a:t>
            </a:r>
            <a:endParaRPr lang="zh-CN" altLang="zh-CN" sz="2000" dirty="0">
              <a:latin typeface="+mj-lt"/>
              <a:ea typeface="+mn-ea"/>
              <a:cs typeface="Arial" panose="020B0604020202020204" pitchFamily="34" charset="0"/>
            </a:endParaRPr>
          </a:p>
          <a:p>
            <a:pPr eaLnBrk="1" hangingPunct="1"/>
            <a:r>
              <a:rPr lang="en-US" altLang="zh-CN" sz="2000" dirty="0">
                <a:latin typeface="+mj-lt"/>
                <a:ea typeface="+mn-ea"/>
                <a:cs typeface="Arial" panose="020B0604020202020204" pitchFamily="34" charset="0"/>
              </a:rPr>
              <a:t>    I’m sure that I can ________ with your help. / I will be much appreciated if you help me to ________.</a:t>
            </a:r>
            <a:endParaRPr lang="zh-CN" altLang="zh-CN" sz="2000" dirty="0">
              <a:latin typeface="+mj-lt"/>
              <a:ea typeface="+mn-ea"/>
              <a:cs typeface="Arial" panose="020B0604020202020204" pitchFamily="34" charset="0"/>
            </a:endParaRPr>
          </a:p>
          <a:p>
            <a:pPr eaLnBrk="1" hangingPunct="1"/>
            <a:r>
              <a:rPr lang="en-US" altLang="zh-CN" sz="2000" dirty="0">
                <a:latin typeface="+mj-lt"/>
                <a:ea typeface="+mn-ea"/>
                <a:cs typeface="Arial" panose="020B0604020202020204" pitchFamily="34" charset="0"/>
              </a:rPr>
              <a:t>    Thank you for your time. </a:t>
            </a:r>
            <a:endParaRPr lang="zh-CN" altLang="zh-CN" sz="2000" dirty="0">
              <a:latin typeface="+mj-lt"/>
              <a:ea typeface="+mn-ea"/>
              <a:cs typeface="Arial" panose="020B0604020202020204" pitchFamily="34" charset="0"/>
            </a:endParaRPr>
          </a:p>
          <a:p>
            <a:pPr algn="r" eaLnBrk="1" hangingPunct="1"/>
            <a:r>
              <a:rPr lang="en-US" altLang="zh-CN" sz="2000" dirty="0">
                <a:latin typeface="+mj-lt"/>
                <a:ea typeface="+mn-ea"/>
                <a:cs typeface="Arial" panose="020B0604020202020204" pitchFamily="34" charset="0"/>
              </a:rPr>
              <a:t>                                                  Yours truly,</a:t>
            </a:r>
            <a:endParaRPr lang="zh-CN" altLang="zh-CN" sz="2000" dirty="0">
              <a:latin typeface="+mj-lt"/>
              <a:ea typeface="+mn-ea"/>
              <a:cs typeface="Arial" panose="020B0604020202020204" pitchFamily="34" charset="0"/>
            </a:endParaRPr>
          </a:p>
          <a:p>
            <a:pPr algn="r" eaLnBrk="1" hangingPunct="1"/>
            <a:r>
              <a:rPr lang="en-US" altLang="zh-CN" sz="2000" dirty="0">
                <a:latin typeface="+mj-lt"/>
                <a:ea typeface="+mn-ea"/>
                <a:cs typeface="Arial" panose="020B0604020202020204" pitchFamily="34" charset="0"/>
              </a:rPr>
              <a:t>Li </a:t>
            </a:r>
            <a:r>
              <a:rPr lang="en-US" altLang="zh-CN" sz="2000" dirty="0" err="1">
                <a:latin typeface="+mj-lt"/>
                <a:ea typeface="+mn-ea"/>
                <a:cs typeface="Arial" panose="020B0604020202020204" pitchFamily="34" charset="0"/>
              </a:rPr>
              <a:t>Hua</a:t>
            </a:r>
            <a:endParaRPr lang="zh-CN" altLang="zh-CN" sz="2000" dirty="0">
              <a:latin typeface="+mj-lt"/>
              <a:ea typeface="+mn-ea"/>
              <a:cs typeface="Arial" panose="020B0604020202020204" pitchFamily="34" charset="0"/>
            </a:endParaRPr>
          </a:p>
        </p:txBody>
      </p:sp>
      <p:pic>
        <p:nvPicPr>
          <p:cNvPr id="2" name="Picture 1">
            <a:extLst>
              <a:ext uri="{FF2B5EF4-FFF2-40B4-BE49-F238E27FC236}">
                <a16:creationId xmlns:a16="http://schemas.microsoft.com/office/drawing/2014/main" id="{8F56AC44-5398-4F43-8F79-D5CE6BB64E66}"/>
              </a:ext>
            </a:extLst>
          </p:cNvPr>
          <p:cNvPicPr>
            <a:picLocks noChangeAspect="1"/>
          </p:cNvPicPr>
          <p:nvPr/>
        </p:nvPicPr>
        <p:blipFill rotWithShape="1">
          <a:blip r:embed="rId2">
            <a:clrChange>
              <a:clrFrom>
                <a:srgbClr val="FFFFFF"/>
              </a:clrFrom>
              <a:clrTo>
                <a:srgbClr val="FFFFFF">
                  <a:alpha val="0"/>
                </a:srgbClr>
              </a:clrTo>
            </a:clrChange>
          </a:blip>
          <a:srcRect t="4424"/>
          <a:stretch/>
        </p:blipFill>
        <p:spPr>
          <a:xfrm>
            <a:off x="179512" y="3864275"/>
            <a:ext cx="827195" cy="1203598"/>
          </a:xfrm>
          <a:prstGeom prst="rect">
            <a:avLst/>
          </a:prstGeom>
        </p:spPr>
      </p:pic>
    </p:spTree>
    <p:extLst>
      <p:ext uri="{BB962C8B-B14F-4D97-AF65-F5344CB8AC3E}">
        <p14:creationId xmlns:p14="http://schemas.microsoft.com/office/powerpoint/2010/main" val="383440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CE06BE-E7F5-024E-8488-524CAFD0BAE1}"/>
              </a:ext>
            </a:extLst>
          </p:cNvPr>
          <p:cNvPicPr>
            <a:picLocks noChangeAspect="1"/>
          </p:cNvPicPr>
          <p:nvPr/>
        </p:nvPicPr>
        <p:blipFill rotWithShape="1">
          <a:blip r:embed="rId2"/>
          <a:srcRect t="5074" b="10339"/>
          <a:stretch/>
        </p:blipFill>
        <p:spPr>
          <a:xfrm>
            <a:off x="0" y="0"/>
            <a:ext cx="9144000" cy="5143500"/>
          </a:xfrm>
          <a:prstGeom prst="rect">
            <a:avLst/>
          </a:prstGeom>
        </p:spPr>
      </p:pic>
      <p:sp>
        <p:nvSpPr>
          <p:cNvPr id="5" name="Rectangle 4">
            <a:extLst>
              <a:ext uri="{FF2B5EF4-FFF2-40B4-BE49-F238E27FC236}">
                <a16:creationId xmlns:a16="http://schemas.microsoft.com/office/drawing/2014/main" id="{A988AD64-9CC1-6241-BA07-E4362CCAEF92}"/>
              </a:ext>
            </a:extLst>
          </p:cNvPr>
          <p:cNvSpPr/>
          <p:nvPr/>
        </p:nvSpPr>
        <p:spPr>
          <a:xfrm>
            <a:off x="0" y="0"/>
            <a:ext cx="9144000" cy="5143500"/>
          </a:xfrm>
          <a:prstGeom prst="rect">
            <a:avLst/>
          </a:prstGeom>
          <a:solidFill>
            <a:schemeClr val="bg1">
              <a:lumMod val="85000"/>
              <a:alpha val="6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Manual Input 5">
            <a:extLst>
              <a:ext uri="{FF2B5EF4-FFF2-40B4-BE49-F238E27FC236}">
                <a16:creationId xmlns:a16="http://schemas.microsoft.com/office/drawing/2014/main" id="{2524C841-18B3-2F46-9677-EF3D9BF9BE13}"/>
              </a:ext>
            </a:extLst>
          </p:cNvPr>
          <p:cNvSpPr/>
          <p:nvPr/>
        </p:nvSpPr>
        <p:spPr>
          <a:xfrm rot="16200000">
            <a:off x="4040557" y="40055"/>
            <a:ext cx="5130831" cy="5076055"/>
          </a:xfrm>
          <a:prstGeom prst="flowChartManualInput">
            <a:avLst/>
          </a:prstGeom>
          <a:solidFill>
            <a:srgbClr val="1F497D">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86DA6FE-735A-6A4F-B703-F84077CBD17D}"/>
              </a:ext>
            </a:extLst>
          </p:cNvPr>
          <p:cNvSpPr txBox="1"/>
          <p:nvPr/>
        </p:nvSpPr>
        <p:spPr>
          <a:xfrm>
            <a:off x="5436096" y="2217807"/>
            <a:ext cx="3384376" cy="954107"/>
          </a:xfrm>
          <a:prstGeom prst="rect">
            <a:avLst/>
          </a:prstGeom>
          <a:noFill/>
        </p:spPr>
        <p:txBody>
          <a:bodyPr wrap="square" rtlCol="0">
            <a:spAutoFit/>
          </a:bodyPr>
          <a:lstStyle/>
          <a:p>
            <a:pPr algn="ctr"/>
            <a:r>
              <a:rPr lang="en-US" altLang="zh-CN" sz="4000" b="1" dirty="0">
                <a:latin typeface="Arial" panose="020B0604020202020204" pitchFamily="34" charset="0"/>
                <a:cs typeface="Arial" panose="020B0604020202020204" pitchFamily="34" charset="0"/>
              </a:rPr>
              <a:t>Thank</a:t>
            </a:r>
            <a:r>
              <a:rPr lang="zh-CN" altLang="en-US" sz="4000" b="1" dirty="0">
                <a:latin typeface="Arial" panose="020B0604020202020204" pitchFamily="34" charset="0"/>
                <a:cs typeface="Arial" panose="020B0604020202020204" pitchFamily="34" charset="0"/>
              </a:rPr>
              <a:t> </a:t>
            </a:r>
            <a:r>
              <a:rPr lang="en-US" altLang="zh-CN" sz="4000" b="1" dirty="0">
                <a:latin typeface="Arial" panose="020B0604020202020204" pitchFamily="34" charset="0"/>
                <a:cs typeface="Arial" panose="020B0604020202020204" pitchFamily="34" charset="0"/>
              </a:rPr>
              <a:t>you</a:t>
            </a:r>
            <a:r>
              <a:rPr lang="en-US" altLang="zh-CN" sz="4000" b="1" dirty="0" smtClean="0">
                <a:latin typeface="Arial" panose="020B0604020202020204" pitchFamily="34" charset="0"/>
                <a:cs typeface="Arial" panose="020B0604020202020204" pitchFamily="34" charset="0"/>
              </a:rPr>
              <a:t>!</a:t>
            </a:r>
            <a:endParaRPr lang="en-US" sz="1600" dirty="0" smtClean="0">
              <a:latin typeface="Arial" panose="020B0604020202020204" pitchFamily="34" charset="0"/>
              <a:cs typeface="Arial" panose="020B0604020202020204" pitchFamily="34" charset="0"/>
            </a:endParaRPr>
          </a:p>
          <a:p>
            <a:pPr algn="ctr"/>
            <a:r>
              <a:rPr lang="en-US" sz="1600" dirty="0" smtClean="0">
                <a:latin typeface="Arial" panose="020B0604020202020204" pitchFamily="34" charset="0"/>
                <a:cs typeface="Arial" panose="020B0604020202020204" pitchFamily="34" charset="0"/>
              </a:rPr>
              <a:t>--Designed by Celeste</a:t>
            </a:r>
          </a:p>
        </p:txBody>
      </p:sp>
    </p:spTree>
    <p:extLst>
      <p:ext uri="{BB962C8B-B14F-4D97-AF65-F5344CB8AC3E}">
        <p14:creationId xmlns:p14="http://schemas.microsoft.com/office/powerpoint/2010/main" val="37743238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47C4A7-92BC-034C-B086-C0DC7BF55B74}"/>
              </a:ext>
            </a:extLst>
          </p:cNvPr>
          <p:cNvPicPr>
            <a:picLocks noChangeAspect="1"/>
          </p:cNvPicPr>
          <p:nvPr/>
        </p:nvPicPr>
        <p:blipFill rotWithShape="1">
          <a:blip r:embed="rId3"/>
          <a:srcRect t="9788" b="5978"/>
          <a:stretch/>
        </p:blipFill>
        <p:spPr>
          <a:xfrm>
            <a:off x="0" y="965"/>
            <a:ext cx="9144000" cy="5142536"/>
          </a:xfrm>
          <a:prstGeom prst="rect">
            <a:avLst/>
          </a:prstGeom>
        </p:spPr>
      </p:pic>
      <p:sp>
        <p:nvSpPr>
          <p:cNvPr id="3" name="Rectangle 2">
            <a:extLst>
              <a:ext uri="{FF2B5EF4-FFF2-40B4-BE49-F238E27FC236}">
                <a16:creationId xmlns:a16="http://schemas.microsoft.com/office/drawing/2014/main" id="{7ED5ABD3-16F1-6F45-9058-514F2076CEE7}"/>
              </a:ext>
            </a:extLst>
          </p:cNvPr>
          <p:cNvSpPr/>
          <p:nvPr/>
        </p:nvSpPr>
        <p:spPr>
          <a:xfrm>
            <a:off x="11294" y="0"/>
            <a:ext cx="9132706" cy="5143500"/>
          </a:xfrm>
          <a:prstGeom prst="rect">
            <a:avLst/>
          </a:prstGeom>
          <a:solidFill>
            <a:srgbClr val="595959">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42F7B2C-7CA9-C345-87AD-6F7F0F37BAD5}"/>
              </a:ext>
            </a:extLst>
          </p:cNvPr>
          <p:cNvSpPr/>
          <p:nvPr/>
        </p:nvSpPr>
        <p:spPr>
          <a:xfrm>
            <a:off x="2258743" y="1563638"/>
            <a:ext cx="4626514" cy="2304256"/>
          </a:xfrm>
          <a:prstGeom prst="rect">
            <a:avLst/>
          </a:prstGeom>
          <a:solidFill>
            <a:schemeClr val="accent1">
              <a:lumMod val="20000"/>
              <a:lumOff val="8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A letter of asking for help</a:t>
            </a:r>
          </a:p>
          <a:p>
            <a:pPr algn="ctr"/>
            <a:endParaRPr lang="en-US" altLang="zh-CN" sz="2000" b="1" dirty="0">
              <a:solidFill>
                <a:schemeClr val="tx1"/>
              </a:solidFill>
            </a:endParaRPr>
          </a:p>
          <a:p>
            <a:r>
              <a:rPr lang="zh-CN" altLang="en-US" sz="2000" b="1" dirty="0" smtClean="0">
                <a:solidFill>
                  <a:schemeClr val="tx1"/>
                </a:solidFill>
                <a:latin typeface="Songti TC" panose="02010600040101010101" pitchFamily="2" charset="-120"/>
                <a:ea typeface="Songti TC" panose="02010600040101010101" pitchFamily="2" charset="-120"/>
              </a:rPr>
              <a:t>     台州市第一中学    </a:t>
            </a:r>
            <a:r>
              <a:rPr lang="ja-JP" altLang="en-US" sz="2000" b="1" dirty="0" smtClean="0">
                <a:solidFill>
                  <a:schemeClr val="tx1"/>
                </a:solidFill>
                <a:latin typeface="Songti TC" panose="02010600040101010101" pitchFamily="2" charset="-120"/>
                <a:ea typeface="Songti TC" panose="02010600040101010101" pitchFamily="2" charset="-120"/>
              </a:rPr>
              <a:t>周</a:t>
            </a:r>
            <a:r>
              <a:rPr lang="zh-CN" altLang="en-US" sz="2000" b="1" dirty="0" smtClean="0">
                <a:solidFill>
                  <a:srgbClr val="BCC6D0"/>
                </a:solidFill>
                <a:latin typeface="Songti TC" panose="02010600040101010101" pitchFamily="2" charset="-120"/>
                <a:ea typeface="Songti TC" panose="02010600040101010101" pitchFamily="2" charset="-120"/>
              </a:rPr>
              <a:t> </a:t>
            </a:r>
            <a:r>
              <a:rPr lang="ja-JP" altLang="en-US" sz="2000" b="1" dirty="0" smtClean="0">
                <a:solidFill>
                  <a:schemeClr val="tx1"/>
                </a:solidFill>
                <a:latin typeface="Songti TC" panose="02010600040101010101" pitchFamily="2" charset="-120"/>
                <a:ea typeface="Songti TC" panose="02010600040101010101" pitchFamily="2" charset="-120"/>
              </a:rPr>
              <a:t>媚</a:t>
            </a:r>
            <a:endParaRPr lang="en-US" altLang="ja-JP" sz="2000" b="1" dirty="0">
              <a:solidFill>
                <a:schemeClr val="tx1"/>
              </a:solidFill>
              <a:latin typeface="Songti TC" panose="02010600040101010101" pitchFamily="2" charset="-120"/>
              <a:ea typeface="Songti TC" panose="02010600040101010101" pitchFamily="2" charset="-120"/>
            </a:endParaRPr>
          </a:p>
          <a:p>
            <a:pPr algn="just"/>
            <a:r>
              <a:rPr lang="zh-CN" altLang="en-US" sz="2000" b="1" dirty="0" smtClean="0">
                <a:solidFill>
                  <a:schemeClr val="tx1"/>
                </a:solidFill>
                <a:latin typeface="Songti TC" panose="02010600040101010101" pitchFamily="2" charset="-120"/>
                <a:ea typeface="Songti TC" panose="02010600040101010101" pitchFamily="2" charset="-120"/>
              </a:rPr>
              <a:t>     台州</a:t>
            </a:r>
            <a:r>
              <a:rPr lang="zh-CN" altLang="en-US" sz="2000" b="1" dirty="0">
                <a:solidFill>
                  <a:schemeClr val="tx1"/>
                </a:solidFill>
                <a:latin typeface="Songti TC" panose="02010600040101010101" pitchFamily="2" charset="-120"/>
                <a:ea typeface="Songti TC" panose="02010600040101010101" pitchFamily="2" charset="-120"/>
              </a:rPr>
              <a:t>市第一</a:t>
            </a:r>
            <a:r>
              <a:rPr lang="zh-CN" altLang="en-US" sz="2000" b="1" dirty="0" smtClean="0">
                <a:solidFill>
                  <a:schemeClr val="tx1"/>
                </a:solidFill>
                <a:latin typeface="Songti TC" panose="02010600040101010101" pitchFamily="2" charset="-120"/>
                <a:ea typeface="Songti TC" panose="02010600040101010101" pitchFamily="2" charset="-120"/>
              </a:rPr>
              <a:t>中学    </a:t>
            </a:r>
            <a:r>
              <a:rPr lang="ja-JP" altLang="en-US" sz="2000" b="1" dirty="0" smtClean="0">
                <a:solidFill>
                  <a:schemeClr val="tx1"/>
                </a:solidFill>
                <a:latin typeface="Songti TC" panose="02010600040101010101" pitchFamily="2" charset="-120"/>
                <a:ea typeface="Songti TC" panose="02010600040101010101" pitchFamily="2" charset="-120"/>
              </a:rPr>
              <a:t>陈泓静</a:t>
            </a:r>
            <a:endParaRPr lang="en-US" sz="2000" b="1" dirty="0">
              <a:solidFill>
                <a:schemeClr val="tx1"/>
              </a:solidFill>
              <a:latin typeface="Songti TC" panose="02010600040101010101" pitchFamily="2" charset="-120"/>
              <a:ea typeface="Songti TC" panose="02010600040101010101" pitchFamily="2" charset="-120"/>
            </a:endParaRPr>
          </a:p>
        </p:txBody>
      </p:sp>
      <p:sp>
        <p:nvSpPr>
          <p:cNvPr id="5" name="Frame 4">
            <a:extLst>
              <a:ext uri="{FF2B5EF4-FFF2-40B4-BE49-F238E27FC236}">
                <a16:creationId xmlns:a16="http://schemas.microsoft.com/office/drawing/2014/main" id="{D6BC1BA7-2D92-B245-9F16-56CCFB2E06CF}"/>
              </a:ext>
            </a:extLst>
          </p:cNvPr>
          <p:cNvSpPr/>
          <p:nvPr/>
        </p:nvSpPr>
        <p:spPr>
          <a:xfrm>
            <a:off x="1871700" y="1131590"/>
            <a:ext cx="5400600" cy="3096344"/>
          </a:xfrm>
          <a:prstGeom prst="frame">
            <a:avLst>
              <a:gd name="adj1" fmla="val 3857"/>
            </a:avLst>
          </a:prstGeom>
          <a:solidFill>
            <a:schemeClr val="accent1">
              <a:lumMod val="20000"/>
              <a:lumOff val="8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a:solidFill>
                <a:schemeClr val="tx1"/>
              </a:solidFill>
            </a:endParaRPr>
          </a:p>
        </p:txBody>
      </p:sp>
    </p:spTree>
    <p:extLst>
      <p:ext uri="{BB962C8B-B14F-4D97-AF65-F5344CB8AC3E}">
        <p14:creationId xmlns:p14="http://schemas.microsoft.com/office/powerpoint/2010/main" val="32011850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B513D6-99A1-D54C-9478-8F819700D1E3}"/>
              </a:ext>
            </a:extLst>
          </p:cNvPr>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How to ask for help</a:t>
            </a:r>
          </a:p>
        </p:txBody>
      </p:sp>
      <p:pic>
        <p:nvPicPr>
          <p:cNvPr id="19" name="图片 4">
            <a:extLst>
              <a:ext uri="{FF2B5EF4-FFF2-40B4-BE49-F238E27FC236}">
                <a16:creationId xmlns:a16="http://schemas.microsoft.com/office/drawing/2014/main" id="{8AB1DC5F-09D3-2049-92E3-5322369351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915566"/>
            <a:ext cx="2368243" cy="1371600"/>
          </a:xfrm>
          <a:prstGeom prst="rect">
            <a:avLst/>
          </a:prstGeom>
        </p:spPr>
      </p:pic>
      <p:sp>
        <p:nvSpPr>
          <p:cNvPr id="20" name="矩形 5">
            <a:extLst>
              <a:ext uri="{FF2B5EF4-FFF2-40B4-BE49-F238E27FC236}">
                <a16:creationId xmlns:a16="http://schemas.microsoft.com/office/drawing/2014/main" id="{A10D1168-9BC5-3541-B613-19CC06F0143D}"/>
              </a:ext>
            </a:extLst>
          </p:cNvPr>
          <p:cNvSpPr/>
          <p:nvPr/>
        </p:nvSpPr>
        <p:spPr>
          <a:xfrm>
            <a:off x="221930" y="3285231"/>
            <a:ext cx="2448272" cy="1708160"/>
          </a:xfrm>
          <a:prstGeom prst="rect">
            <a:avLst/>
          </a:prstGeom>
        </p:spPr>
        <p:txBody>
          <a:bodyPr wrap="square">
            <a:spAutoFit/>
          </a:bodyPr>
          <a:lstStyle/>
          <a:p>
            <a:pPr algn="just"/>
            <a:r>
              <a:rPr lang="en-US" altLang="zh-CN" sz="1500" dirty="0">
                <a:cs typeface="Arial" panose="020B0604020202020204" pitchFamily="34" charset="0"/>
              </a:rPr>
              <a:t>_______. The sooner you mention your intentions, the better. It's simple - all you need to say is something like, "I was wondering if I could ask you a favor" within your first few sentences. </a:t>
            </a:r>
            <a:endParaRPr lang="zh-CN" altLang="en-US" sz="1500" dirty="0">
              <a:cs typeface="Arial" panose="020B0604020202020204" pitchFamily="34" charset="0"/>
            </a:endParaRPr>
          </a:p>
        </p:txBody>
      </p:sp>
      <p:sp>
        <p:nvSpPr>
          <p:cNvPr id="21" name="矩形 6">
            <a:extLst>
              <a:ext uri="{FF2B5EF4-FFF2-40B4-BE49-F238E27FC236}">
                <a16:creationId xmlns:a16="http://schemas.microsoft.com/office/drawing/2014/main" id="{7620BAED-4926-714E-ABE0-961CA736B077}"/>
              </a:ext>
            </a:extLst>
          </p:cNvPr>
          <p:cNvSpPr/>
          <p:nvPr/>
        </p:nvSpPr>
        <p:spPr>
          <a:xfrm>
            <a:off x="2915815" y="3347576"/>
            <a:ext cx="2902779" cy="1708160"/>
          </a:xfrm>
          <a:prstGeom prst="rect">
            <a:avLst/>
          </a:prstGeom>
        </p:spPr>
        <p:txBody>
          <a:bodyPr wrap="square">
            <a:spAutoFit/>
          </a:bodyPr>
          <a:lstStyle/>
          <a:p>
            <a:pPr algn="just"/>
            <a:r>
              <a:rPr lang="en-US" altLang="zh-CN" sz="1500" dirty="0">
                <a:cs typeface="Arial" panose="020B0604020202020204" pitchFamily="34" charset="0"/>
              </a:rPr>
              <a:t>_______ Explain the facts of the situation. Then, without hesitation, explain what help you need  from this person. Don't allow any chance of misunderstanding. Always get to the point and make it as specific as possible</a:t>
            </a:r>
            <a:r>
              <a:rPr lang="en-US" altLang="zh-CN" sz="1400" dirty="0">
                <a:latin typeface="Arial" panose="020B0604020202020204" pitchFamily="34" charset="0"/>
                <a:cs typeface="Arial" panose="020B0604020202020204" pitchFamily="34" charset="0"/>
              </a:rPr>
              <a:t>. </a:t>
            </a:r>
            <a:endParaRPr lang="en-US" altLang="zh-CN" sz="1400" dirty="0">
              <a:effectLst/>
              <a:latin typeface="Arial" panose="020B0604020202020204" pitchFamily="34" charset="0"/>
              <a:cs typeface="Arial" panose="020B0604020202020204" pitchFamily="34" charset="0"/>
            </a:endParaRPr>
          </a:p>
        </p:txBody>
      </p:sp>
      <p:pic>
        <p:nvPicPr>
          <p:cNvPr id="22" name="图片 7">
            <a:extLst>
              <a:ext uri="{FF2B5EF4-FFF2-40B4-BE49-F238E27FC236}">
                <a16:creationId xmlns:a16="http://schemas.microsoft.com/office/drawing/2014/main" id="{8D59C16F-3CBD-D34E-A50B-922947B0A5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6653" y="915566"/>
            <a:ext cx="2539935" cy="1371600"/>
          </a:xfrm>
          <a:prstGeom prst="rect">
            <a:avLst/>
          </a:prstGeom>
        </p:spPr>
      </p:pic>
      <p:sp>
        <p:nvSpPr>
          <p:cNvPr id="23" name="矩形 10">
            <a:extLst>
              <a:ext uri="{FF2B5EF4-FFF2-40B4-BE49-F238E27FC236}">
                <a16:creationId xmlns:a16="http://schemas.microsoft.com/office/drawing/2014/main" id="{531FFE9B-BADA-DC4D-8479-98E48B483EB5}"/>
              </a:ext>
            </a:extLst>
          </p:cNvPr>
          <p:cNvSpPr/>
          <p:nvPr/>
        </p:nvSpPr>
        <p:spPr>
          <a:xfrm>
            <a:off x="6012160" y="3204140"/>
            <a:ext cx="2645728" cy="1938992"/>
          </a:xfrm>
          <a:prstGeom prst="rect">
            <a:avLst/>
          </a:prstGeom>
        </p:spPr>
        <p:txBody>
          <a:bodyPr wrap="square">
            <a:spAutoFit/>
          </a:bodyPr>
          <a:lstStyle/>
          <a:p>
            <a:pPr algn="just"/>
            <a:r>
              <a:rPr lang="en-US" altLang="zh-CN" sz="1500" dirty="0">
                <a:cs typeface="Arial" panose="020B0604020202020204" pitchFamily="34" charset="0"/>
              </a:rPr>
              <a:t>_______A good regulation is to offer your sincere gratitude. Remember that this person has no obligation to grant your favor. Your thanks doesn't have to be too complicated, maybe a small but heartfelt "Thank you" is enough</a:t>
            </a:r>
            <a:r>
              <a:rPr lang="en-US" altLang="zh-CN" sz="1400" dirty="0">
                <a:latin typeface="Arial" panose="020B0604020202020204" pitchFamily="34" charset="0"/>
                <a:cs typeface="Arial" panose="020B0604020202020204" pitchFamily="34" charset="0"/>
              </a:rPr>
              <a:t>.</a:t>
            </a:r>
          </a:p>
        </p:txBody>
      </p:sp>
      <p:pic>
        <p:nvPicPr>
          <p:cNvPr id="24" name="图片 11">
            <a:extLst>
              <a:ext uri="{FF2B5EF4-FFF2-40B4-BE49-F238E27FC236}">
                <a16:creationId xmlns:a16="http://schemas.microsoft.com/office/drawing/2014/main" id="{7863A35F-0D04-E84E-8AF6-2041849C40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1470" y="915566"/>
            <a:ext cx="2426880" cy="1371600"/>
          </a:xfrm>
          <a:prstGeom prst="rect">
            <a:avLst/>
          </a:prstGeom>
        </p:spPr>
      </p:pic>
      <p:sp>
        <p:nvSpPr>
          <p:cNvPr id="27" name="矩形 14">
            <a:extLst>
              <a:ext uri="{FF2B5EF4-FFF2-40B4-BE49-F238E27FC236}">
                <a16:creationId xmlns:a16="http://schemas.microsoft.com/office/drawing/2014/main" id="{69A89CE7-7FB8-7E43-BF0B-536949846AFC}"/>
              </a:ext>
            </a:extLst>
          </p:cNvPr>
          <p:cNvSpPr/>
          <p:nvPr/>
        </p:nvSpPr>
        <p:spPr>
          <a:xfrm>
            <a:off x="2195736" y="2438514"/>
            <a:ext cx="4067973" cy="738664"/>
          </a:xfrm>
          <a:prstGeom prst="rect">
            <a:avLst/>
          </a:prstGeom>
          <a:solidFill>
            <a:schemeClr val="bg1">
              <a:lumMod val="95000"/>
            </a:schemeClr>
          </a:solidFill>
        </p:spPr>
        <p:txBody>
          <a:bodyPr wrap="none">
            <a:spAutoFit/>
          </a:bodyPr>
          <a:lstStyle/>
          <a:p>
            <a:pPr marL="342900" indent="-342900">
              <a:buFont typeface="+mj-lt"/>
              <a:buAutoNum type="alphaUcPeriod"/>
            </a:pPr>
            <a:r>
              <a:rPr lang="en-US" altLang="zh-CN" sz="1400" b="1" dirty="0">
                <a:latin typeface="Arial" panose="020B0604020202020204" pitchFamily="34" charset="0"/>
                <a:cs typeface="Arial" panose="020B0604020202020204" pitchFamily="34" charset="0"/>
              </a:rPr>
              <a:t>Thank your helper.</a:t>
            </a:r>
          </a:p>
          <a:p>
            <a:pPr marL="342900" indent="-342900">
              <a:buFont typeface="+mj-lt"/>
              <a:buAutoNum type="alphaUcPeriod"/>
            </a:pPr>
            <a:r>
              <a:rPr lang="en-US" altLang="zh-CN" sz="1400" b="1" dirty="0">
                <a:latin typeface="Arial" panose="020B0604020202020204" pitchFamily="34" charset="0"/>
                <a:cs typeface="Arial" panose="020B0604020202020204" pitchFamily="34" charset="0"/>
              </a:rPr>
              <a:t>Tell the person you're looking for a favor.</a:t>
            </a:r>
            <a:r>
              <a:rPr lang="en-US" altLang="zh-CN" sz="1400" dirty="0">
                <a:latin typeface="Arial" panose="020B0604020202020204" pitchFamily="34" charset="0"/>
                <a:cs typeface="Arial" panose="020B0604020202020204" pitchFamily="34" charset="0"/>
              </a:rPr>
              <a:t> </a:t>
            </a:r>
          </a:p>
          <a:p>
            <a:pPr marL="342900" indent="-342900">
              <a:buFont typeface="+mj-lt"/>
              <a:buAutoNum type="alphaUcPeriod"/>
            </a:pPr>
            <a:r>
              <a:rPr lang="en-US" altLang="zh-CN" sz="1400" b="1" dirty="0">
                <a:latin typeface="Arial" panose="020B0604020202020204" pitchFamily="34" charset="0"/>
                <a:cs typeface="Arial" panose="020B0604020202020204" pitchFamily="34" charset="0"/>
              </a:rPr>
              <a:t>Word your request for a favor carefully.</a:t>
            </a:r>
            <a:endParaRPr lang="zh-CN" altLang="en-US" sz="1400" b="1" dirty="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E9B6CBFB-6342-2A42-8F49-B5D6847A94AE}"/>
              </a:ext>
            </a:extLst>
          </p:cNvPr>
          <p:cNvSpPr txBox="1"/>
          <p:nvPr/>
        </p:nvSpPr>
        <p:spPr>
          <a:xfrm>
            <a:off x="6156176" y="3138522"/>
            <a:ext cx="483897" cy="369332"/>
          </a:xfrm>
          <a:prstGeom prst="rect">
            <a:avLst/>
          </a:prstGeom>
          <a:noFill/>
        </p:spPr>
        <p:txBody>
          <a:bodyPr wrap="square" rtlCol="0">
            <a:spAutoFit/>
          </a:bodyPr>
          <a:lstStyle/>
          <a:p>
            <a:r>
              <a:rPr lang="en-US" altLang="zh-CN" sz="1400" dirty="0">
                <a:solidFill>
                  <a:srgbClr val="C00000"/>
                </a:solidFill>
                <a:latin typeface="Arial" panose="020B0604020202020204" pitchFamily="34" charset="0"/>
                <a:cs typeface="Arial" panose="020B0604020202020204" pitchFamily="34" charset="0"/>
              </a:rPr>
              <a:t> </a:t>
            </a:r>
            <a:r>
              <a:rPr lang="en-US" altLang="zh-CN" b="1" dirty="0">
                <a:solidFill>
                  <a:srgbClr val="C00000"/>
                </a:solidFill>
                <a:latin typeface="Arial" panose="020B0604020202020204" pitchFamily="34" charset="0"/>
                <a:cs typeface="Arial" panose="020B0604020202020204" pitchFamily="34" charset="0"/>
              </a:rPr>
              <a:t>A</a:t>
            </a:r>
            <a:endParaRPr lang="zh-CN" altLang="en-US" b="1" dirty="0">
              <a:solidFill>
                <a:srgbClr val="C00000"/>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AB2229BA-1C07-9342-91F2-8D9E79859F53}"/>
              </a:ext>
            </a:extLst>
          </p:cNvPr>
          <p:cNvSpPr txBox="1"/>
          <p:nvPr/>
        </p:nvSpPr>
        <p:spPr>
          <a:xfrm>
            <a:off x="3059832" y="3210530"/>
            <a:ext cx="483897" cy="369332"/>
          </a:xfrm>
          <a:prstGeom prst="rect">
            <a:avLst/>
          </a:prstGeom>
          <a:noFill/>
        </p:spPr>
        <p:txBody>
          <a:bodyPr wrap="square" rtlCol="0">
            <a:spAutoFit/>
          </a:bodyPr>
          <a:lstStyle/>
          <a:p>
            <a:r>
              <a:rPr lang="en-US" altLang="zh-CN" sz="1400" dirty="0">
                <a:solidFill>
                  <a:srgbClr val="C00000"/>
                </a:solidFill>
                <a:latin typeface="Arial" panose="020B0604020202020204" pitchFamily="34" charset="0"/>
                <a:cs typeface="Arial" panose="020B0604020202020204" pitchFamily="34" charset="0"/>
              </a:rPr>
              <a:t> </a:t>
            </a:r>
            <a:r>
              <a:rPr lang="en-US" altLang="zh-CN" b="1" dirty="0">
                <a:solidFill>
                  <a:srgbClr val="C00000"/>
                </a:solidFill>
                <a:latin typeface="Arial" panose="020B0604020202020204" pitchFamily="34" charset="0"/>
                <a:cs typeface="Arial" panose="020B0604020202020204" pitchFamily="34" charset="0"/>
              </a:rPr>
              <a:t>C</a:t>
            </a:r>
            <a:endParaRPr lang="zh-CN" altLang="en-US" b="1" dirty="0">
              <a:solidFill>
                <a:srgbClr val="C00000"/>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954B3E7A-C158-2B46-9118-B6681C988FE6}"/>
              </a:ext>
            </a:extLst>
          </p:cNvPr>
          <p:cNvSpPr txBox="1"/>
          <p:nvPr/>
        </p:nvSpPr>
        <p:spPr>
          <a:xfrm>
            <a:off x="436927" y="3183818"/>
            <a:ext cx="483897" cy="369332"/>
          </a:xfrm>
          <a:prstGeom prst="rect">
            <a:avLst/>
          </a:prstGeom>
          <a:noFill/>
        </p:spPr>
        <p:txBody>
          <a:bodyPr wrap="square" rtlCol="0">
            <a:spAutoFit/>
          </a:bodyPr>
          <a:lstStyle/>
          <a:p>
            <a:r>
              <a:rPr lang="en-US" altLang="zh-CN" sz="1400" dirty="0">
                <a:solidFill>
                  <a:srgbClr val="C00000"/>
                </a:solidFill>
                <a:latin typeface="Arial" panose="020B0604020202020204" pitchFamily="34" charset="0"/>
                <a:cs typeface="Arial" panose="020B0604020202020204" pitchFamily="34" charset="0"/>
              </a:rPr>
              <a:t> </a:t>
            </a:r>
            <a:r>
              <a:rPr lang="en-US" altLang="zh-CN" b="1" dirty="0">
                <a:solidFill>
                  <a:srgbClr val="C00000"/>
                </a:solidFill>
                <a:latin typeface="Arial" panose="020B0604020202020204" pitchFamily="34" charset="0"/>
                <a:cs typeface="Arial" panose="020B0604020202020204" pitchFamily="34" charset="0"/>
              </a:rPr>
              <a:t>B</a:t>
            </a:r>
            <a:endParaRPr lang="zh-CN" altLang="en-US" b="1" dirty="0">
              <a:solidFill>
                <a:srgbClr val="C00000"/>
              </a:solidFill>
              <a:latin typeface="Arial" panose="020B0604020202020204" pitchFamily="34" charset="0"/>
              <a:cs typeface="Arial" panose="020B0604020202020204" pitchFamily="34" charset="0"/>
            </a:endParaRPr>
          </a:p>
        </p:txBody>
      </p:sp>
      <p:sp>
        <p:nvSpPr>
          <p:cNvPr id="31" name="椭圆 18">
            <a:extLst>
              <a:ext uri="{FF2B5EF4-FFF2-40B4-BE49-F238E27FC236}">
                <a16:creationId xmlns:a16="http://schemas.microsoft.com/office/drawing/2014/main" id="{4D354B2B-F93C-F24F-86EB-3FA9D7158CEA}"/>
              </a:ext>
            </a:extLst>
          </p:cNvPr>
          <p:cNvSpPr/>
          <p:nvPr/>
        </p:nvSpPr>
        <p:spPr>
          <a:xfrm>
            <a:off x="221930" y="4443958"/>
            <a:ext cx="1452037" cy="281515"/>
          </a:xfrm>
          <a:prstGeom prst="ellipse">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Arial" panose="020B0604020202020204" pitchFamily="34" charset="0"/>
              <a:cs typeface="Arial" panose="020B0604020202020204" pitchFamily="34" charset="0"/>
            </a:endParaRPr>
          </a:p>
        </p:txBody>
      </p:sp>
      <p:sp>
        <p:nvSpPr>
          <p:cNvPr id="32" name="椭圆 19">
            <a:extLst>
              <a:ext uri="{FF2B5EF4-FFF2-40B4-BE49-F238E27FC236}">
                <a16:creationId xmlns:a16="http://schemas.microsoft.com/office/drawing/2014/main" id="{B4AC9456-0405-BB42-B8E8-2C73C66EC872}"/>
              </a:ext>
            </a:extLst>
          </p:cNvPr>
          <p:cNvSpPr/>
          <p:nvPr/>
        </p:nvSpPr>
        <p:spPr>
          <a:xfrm>
            <a:off x="2915815" y="3803647"/>
            <a:ext cx="2376265" cy="352279"/>
          </a:xfrm>
          <a:prstGeom prst="ellipse">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Arial" panose="020B0604020202020204" pitchFamily="34" charset="0"/>
              <a:cs typeface="Arial" panose="020B0604020202020204" pitchFamily="34" charset="0"/>
            </a:endParaRPr>
          </a:p>
        </p:txBody>
      </p:sp>
      <p:sp>
        <p:nvSpPr>
          <p:cNvPr id="33" name="椭圆 20">
            <a:extLst>
              <a:ext uri="{FF2B5EF4-FFF2-40B4-BE49-F238E27FC236}">
                <a16:creationId xmlns:a16="http://schemas.microsoft.com/office/drawing/2014/main" id="{DEF8FE36-042F-5241-8B64-DD30192F6038}"/>
              </a:ext>
            </a:extLst>
          </p:cNvPr>
          <p:cNvSpPr/>
          <p:nvPr/>
        </p:nvSpPr>
        <p:spPr>
          <a:xfrm>
            <a:off x="6084168" y="3404935"/>
            <a:ext cx="2573720" cy="360041"/>
          </a:xfrm>
          <a:prstGeom prst="ellipse">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453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1000"/>
                                        <p:tgtEl>
                                          <p:spTgt spid="23"/>
                                        </p:tgtEl>
                                      </p:cBhvr>
                                    </p:animEffect>
                                    <p:anim calcmode="lin" valueType="num">
                                      <p:cBhvr>
                                        <p:cTn id="37" dur="1000" fill="hold"/>
                                        <p:tgtEl>
                                          <p:spTgt spid="23"/>
                                        </p:tgtEl>
                                        <p:attrNameLst>
                                          <p:attrName>ppt_x</p:attrName>
                                        </p:attrNameLst>
                                      </p:cBhvr>
                                      <p:tavLst>
                                        <p:tav tm="0">
                                          <p:val>
                                            <p:strVal val="#ppt_x"/>
                                          </p:val>
                                        </p:tav>
                                        <p:tav tm="100000">
                                          <p:val>
                                            <p:strVal val="#ppt_x"/>
                                          </p:val>
                                        </p:tav>
                                      </p:tavLst>
                                    </p:anim>
                                    <p:anim calcmode="lin" valueType="num">
                                      <p:cBhvr>
                                        <p:cTn id="3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barn(inVertical)">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down)">
                                      <p:cBhvr>
                                        <p:cTn id="48" dur="500"/>
                                        <p:tgtEl>
                                          <p:spTgt spid="3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down)">
                                      <p:cBhvr>
                                        <p:cTn id="53" dur="500"/>
                                        <p:tgtEl>
                                          <p:spTgt spid="29"/>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barn(inVertical)">
                                      <p:cBhvr>
                                        <p:cTn id="58" dur="500"/>
                                        <p:tgtEl>
                                          <p:spTgt spid="28"/>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barn(inVertical)">
                                      <p:cBhvr>
                                        <p:cTn id="63" dur="500"/>
                                        <p:tgtEl>
                                          <p:spTgt spid="31"/>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barn(inVertical)">
                                      <p:cBhvr>
                                        <p:cTn id="68" dur="500"/>
                                        <p:tgtEl>
                                          <p:spTgt spid="32"/>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barn(inVertical)">
                                      <p:cBhvr>
                                        <p:cTn id="7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p:bldP spid="27" grpId="0" animBg="1"/>
      <p:bldP spid="28" grpId="0"/>
      <p:bldP spid="29" grpId="0"/>
      <p:bldP spid="30" grpId="0"/>
      <p:bldP spid="31" grpId="0" animBg="1"/>
      <p:bldP spid="32" grpId="0" animBg="1"/>
      <p:bldP spid="3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F64AF6-BC94-4743-AFA4-71FF609EC23B}"/>
              </a:ext>
            </a:extLst>
          </p:cNvPr>
          <p:cNvSpPr>
            <a:spLocks noGrp="1"/>
          </p:cNvSpPr>
          <p:nvPr>
            <p:ph type="title"/>
          </p:nvPr>
        </p:nvSpPr>
        <p:spPr/>
        <p:txBody>
          <a:bodyPr>
            <a:normAutofit/>
          </a:bodyPr>
          <a:lstStyle/>
          <a:p>
            <a:r>
              <a:rPr lang="en-US" b="1" dirty="0" smtClean="0">
                <a:latin typeface="Arial" panose="020B0604020202020204" pitchFamily="34" charset="0"/>
                <a:cs typeface="Arial" panose="020B0604020202020204" pitchFamily="34" charset="0"/>
              </a:rPr>
              <a:t>A </a:t>
            </a:r>
            <a:r>
              <a:rPr lang="en-US" b="1" dirty="0">
                <a:latin typeface="Arial" panose="020B0604020202020204" pitchFamily="34" charset="0"/>
                <a:cs typeface="Arial" panose="020B0604020202020204" pitchFamily="34" charset="0"/>
              </a:rPr>
              <a:t>letter of asking for help</a:t>
            </a:r>
          </a:p>
        </p:txBody>
      </p:sp>
      <p:sp>
        <p:nvSpPr>
          <p:cNvPr id="5" name="TextBox 4">
            <a:extLst>
              <a:ext uri="{FF2B5EF4-FFF2-40B4-BE49-F238E27FC236}">
                <a16:creationId xmlns:a16="http://schemas.microsoft.com/office/drawing/2014/main" id="{96738654-F249-A848-BF6A-9BF802D5A882}"/>
              </a:ext>
            </a:extLst>
          </p:cNvPr>
          <p:cNvSpPr txBox="1"/>
          <p:nvPr/>
        </p:nvSpPr>
        <p:spPr>
          <a:xfrm>
            <a:off x="492669" y="928948"/>
            <a:ext cx="7895681" cy="1600438"/>
          </a:xfrm>
          <a:prstGeom prst="rect">
            <a:avLst/>
          </a:prstGeom>
          <a:noFill/>
        </p:spPr>
        <p:txBody>
          <a:bodyPr wrap="square" rtlCol="0">
            <a:spAutoFit/>
          </a:bodyPr>
          <a:lstStyle/>
          <a:p>
            <a:r>
              <a:rPr lang="zh-CN" altLang="en-US" sz="1600" b="1" dirty="0" smtClean="0">
                <a:latin typeface="+mn-ea"/>
              </a:rPr>
              <a:t>    假如</a:t>
            </a:r>
            <a:r>
              <a:rPr lang="zh-CN" altLang="en-US" sz="1600" b="1" dirty="0">
                <a:latin typeface="+mn-ea"/>
              </a:rPr>
              <a:t>你是留学生李华，因英国新冠疫情严峻而打算回国，但目前所有个人回国航班都已取消，请给</a:t>
            </a:r>
            <a:r>
              <a:rPr lang="zh-CN" altLang="en-US" sz="1600" b="1" u="sng" dirty="0">
                <a:solidFill>
                  <a:srgbClr val="C00000"/>
                </a:solidFill>
                <a:latin typeface="+mn-ea"/>
              </a:rPr>
              <a:t>中国驻英国大使馆</a:t>
            </a:r>
            <a:r>
              <a:rPr lang="zh-CN" altLang="en-US" sz="1600" b="1" dirty="0">
                <a:latin typeface="+mn-ea"/>
              </a:rPr>
              <a:t>写一封</a:t>
            </a:r>
            <a:r>
              <a:rPr lang="zh-CN" altLang="en-US" sz="1600" b="1" dirty="0">
                <a:solidFill>
                  <a:srgbClr val="0070C0"/>
                </a:solidFill>
                <a:latin typeface="+mn-ea"/>
              </a:rPr>
              <a:t>信</a:t>
            </a:r>
            <a:r>
              <a:rPr lang="zh-CN" altLang="en-US" sz="1600" b="1" dirty="0">
                <a:latin typeface="+mn-ea"/>
              </a:rPr>
              <a:t>，要点如下：</a:t>
            </a:r>
            <a:endParaRPr lang="en-US" altLang="zh-CN" sz="1600" b="1" dirty="0">
              <a:latin typeface="+mn-ea"/>
            </a:endParaRPr>
          </a:p>
          <a:p>
            <a:r>
              <a:rPr lang="en-US" altLang="zh-CN" sz="1600" b="1" dirty="0">
                <a:latin typeface="+mn-ea"/>
              </a:rPr>
              <a:t>1. </a:t>
            </a:r>
            <a:r>
              <a:rPr lang="zh-CN" altLang="en-US" sz="1600" b="1" dirty="0">
                <a:latin typeface="+mn-ea"/>
              </a:rPr>
              <a:t>自我介绍，</a:t>
            </a:r>
            <a:r>
              <a:rPr lang="zh-CN" altLang="en-US" sz="1600" b="1" dirty="0">
                <a:solidFill>
                  <a:srgbClr val="0070C0"/>
                </a:solidFill>
                <a:latin typeface="+mn-ea"/>
              </a:rPr>
              <a:t>请求</a:t>
            </a:r>
            <a:r>
              <a:rPr lang="zh-CN" altLang="en-US" sz="1600" b="1" dirty="0">
                <a:latin typeface="+mn-ea"/>
              </a:rPr>
              <a:t>帮忙顺利回国；</a:t>
            </a:r>
            <a:endParaRPr lang="en-US" altLang="zh-CN" sz="1600" b="1" dirty="0">
              <a:latin typeface="+mn-ea"/>
            </a:endParaRPr>
          </a:p>
          <a:p>
            <a:r>
              <a:rPr lang="en-US" altLang="zh-CN" sz="1600" b="1" dirty="0">
                <a:latin typeface="+mn-ea"/>
              </a:rPr>
              <a:t>2. </a:t>
            </a:r>
            <a:r>
              <a:rPr lang="zh-CN" altLang="en-US" sz="1600" b="1" dirty="0">
                <a:solidFill>
                  <a:srgbClr val="0070C0"/>
                </a:solidFill>
                <a:latin typeface="+mn-ea"/>
              </a:rPr>
              <a:t>求助</a:t>
            </a:r>
            <a:r>
              <a:rPr lang="zh-CN" altLang="en-US" sz="1600" b="1" dirty="0">
                <a:latin typeface="+mn-ea"/>
              </a:rPr>
              <a:t>大使馆告知包机航班的相关信息</a:t>
            </a:r>
            <a:r>
              <a:rPr lang="en-US" altLang="zh-CN" sz="1600" b="1" dirty="0">
                <a:latin typeface="+mn-ea"/>
              </a:rPr>
              <a:t>(</a:t>
            </a:r>
            <a:r>
              <a:rPr lang="zh-CN" altLang="en-US" sz="1600" b="1" dirty="0">
                <a:latin typeface="+mn-ea"/>
              </a:rPr>
              <a:t>如航班号、时间</a:t>
            </a:r>
            <a:r>
              <a:rPr lang="zh-CN" altLang="en-US" sz="1600" b="1" dirty="0">
                <a:solidFill>
                  <a:srgbClr val="FF0000"/>
                </a:solidFill>
                <a:latin typeface="+mn-ea"/>
              </a:rPr>
              <a:t>等</a:t>
            </a:r>
            <a:r>
              <a:rPr lang="en-US" altLang="zh-CN" sz="1600" b="1" dirty="0">
                <a:latin typeface="+mn-ea"/>
              </a:rPr>
              <a:t>)</a:t>
            </a:r>
            <a:r>
              <a:rPr lang="zh-CN" altLang="en-US" sz="1600" b="1" dirty="0">
                <a:latin typeface="+mn-ea"/>
              </a:rPr>
              <a:t>；</a:t>
            </a:r>
            <a:endParaRPr lang="en-US" altLang="zh-CN" sz="1600" b="1" dirty="0">
              <a:latin typeface="+mn-ea"/>
            </a:endParaRPr>
          </a:p>
          <a:p>
            <a:r>
              <a:rPr lang="en-US" altLang="zh-CN" sz="1600" b="1" dirty="0">
                <a:latin typeface="+mn-ea"/>
              </a:rPr>
              <a:t>3. </a:t>
            </a:r>
            <a:r>
              <a:rPr lang="zh-CN" altLang="en-US" sz="1600" b="1" dirty="0">
                <a:solidFill>
                  <a:srgbClr val="0070C0"/>
                </a:solidFill>
                <a:latin typeface="+mn-ea"/>
              </a:rPr>
              <a:t>咨询</a:t>
            </a:r>
            <a:r>
              <a:rPr lang="zh-CN" altLang="en-US" sz="1600" b="1" dirty="0">
                <a:latin typeface="+mn-ea"/>
              </a:rPr>
              <a:t>回国的注意</a:t>
            </a:r>
            <a:r>
              <a:rPr lang="zh-CN" altLang="en-US" sz="1600" b="1" dirty="0" smtClean="0">
                <a:latin typeface="+mn-ea"/>
              </a:rPr>
              <a:t>事项</a:t>
            </a:r>
            <a:r>
              <a:rPr lang="en-US" altLang="zh-CN" sz="1600" b="1" dirty="0" smtClean="0">
                <a:latin typeface="+mn-ea"/>
              </a:rPr>
              <a:t>(</a:t>
            </a:r>
            <a:r>
              <a:rPr lang="zh-CN" altLang="en-US" sz="1600" b="1" dirty="0" smtClean="0">
                <a:latin typeface="+mn-ea"/>
              </a:rPr>
              <a:t>如何</a:t>
            </a:r>
            <a:r>
              <a:rPr lang="zh-CN" altLang="en-US" sz="1600" b="1" dirty="0">
                <a:latin typeface="+mn-ea"/>
              </a:rPr>
              <a:t>防护、</a:t>
            </a:r>
            <a:r>
              <a:rPr lang="zh-CN" altLang="en-US" sz="1600" b="1" dirty="0" smtClean="0">
                <a:latin typeface="+mn-ea"/>
              </a:rPr>
              <a:t>隔离</a:t>
            </a:r>
            <a:r>
              <a:rPr lang="en-US" altLang="zh-CN" sz="1600" b="1" dirty="0" smtClean="0">
                <a:latin typeface="+mn-ea"/>
              </a:rPr>
              <a:t>).</a:t>
            </a:r>
            <a:endParaRPr lang="en-US" altLang="zh-CN" sz="1600" b="1" dirty="0">
              <a:latin typeface="+mn-ea"/>
            </a:endParaRPr>
          </a:p>
          <a:p>
            <a:r>
              <a:rPr lang="zh-CN" altLang="en-US" sz="1600" b="1" dirty="0">
                <a:latin typeface="+mn-ea"/>
              </a:rPr>
              <a:t>参考词汇：隔离  </a:t>
            </a:r>
            <a:r>
              <a:rPr lang="en-US" altLang="zh-CN" sz="1600" b="1" dirty="0">
                <a:latin typeface="+mn-ea"/>
              </a:rPr>
              <a:t>quarantine</a:t>
            </a:r>
            <a:r>
              <a:rPr lang="en-US" altLang="zh-CN" sz="1600" dirty="0">
                <a:latin typeface="+mn-ea"/>
              </a:rPr>
              <a:t> </a:t>
            </a:r>
            <a:endParaRPr lang="zh-CN" altLang="en-US" sz="1600" b="1" dirty="0">
              <a:latin typeface="+mn-ea"/>
            </a:endParaRPr>
          </a:p>
        </p:txBody>
      </p:sp>
      <p:sp>
        <p:nvSpPr>
          <p:cNvPr id="6" name="圆角矩形 3">
            <a:extLst>
              <a:ext uri="{FF2B5EF4-FFF2-40B4-BE49-F238E27FC236}">
                <a16:creationId xmlns:a16="http://schemas.microsoft.com/office/drawing/2014/main" id="{23CF5469-15C7-8B46-B7BB-784870840196}"/>
              </a:ext>
            </a:extLst>
          </p:cNvPr>
          <p:cNvSpPr/>
          <p:nvPr/>
        </p:nvSpPr>
        <p:spPr>
          <a:xfrm>
            <a:off x="457200" y="2923721"/>
            <a:ext cx="7931150" cy="1865213"/>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7" name="TextBox 6">
            <a:extLst>
              <a:ext uri="{FF2B5EF4-FFF2-40B4-BE49-F238E27FC236}">
                <a16:creationId xmlns:a16="http://schemas.microsoft.com/office/drawing/2014/main" id="{9C164A9B-E047-374B-A17F-138790094894}"/>
              </a:ext>
            </a:extLst>
          </p:cNvPr>
          <p:cNvSpPr txBox="1"/>
          <p:nvPr/>
        </p:nvSpPr>
        <p:spPr>
          <a:xfrm>
            <a:off x="654060" y="2993750"/>
            <a:ext cx="7572898" cy="1846659"/>
          </a:xfrm>
          <a:prstGeom prst="rect">
            <a:avLst/>
          </a:prstGeom>
          <a:noFill/>
        </p:spPr>
        <p:txBody>
          <a:bodyPr wrap="square" rtlCol="0">
            <a:spAutoFit/>
          </a:bodyPr>
          <a:lstStyle/>
          <a:p>
            <a:r>
              <a:rPr lang="en-US" altLang="zh-CN" sz="1600" u="sng" dirty="0"/>
              <a:t>Dear ambassador/Sir or Madam/(To whom it may concern),</a:t>
            </a:r>
          </a:p>
          <a:p>
            <a:r>
              <a:rPr lang="en-US" altLang="zh-CN" sz="1600" dirty="0"/>
              <a:t>Part 1: state background+ writing purpose--</a:t>
            </a:r>
            <a:r>
              <a:rPr lang="en-US" altLang="zh-CN" sz="1600" b="1" dirty="0">
                <a:solidFill>
                  <a:srgbClr val="C00000"/>
                </a:solidFill>
              </a:rPr>
              <a:t>ask for help </a:t>
            </a:r>
          </a:p>
          <a:p>
            <a:r>
              <a:rPr lang="en-US" altLang="zh-CN" sz="1600" dirty="0"/>
              <a:t>Part 2: </a:t>
            </a:r>
            <a:r>
              <a:rPr lang="en-US" altLang="zh-CN" sz="1600" b="1" dirty="0">
                <a:solidFill>
                  <a:srgbClr val="C00000"/>
                </a:solidFill>
              </a:rPr>
              <a:t>express your request </a:t>
            </a:r>
            <a:r>
              <a:rPr lang="en-US" altLang="zh-CN" sz="1600" dirty="0"/>
              <a:t>for a favor carefully/ in detail </a:t>
            </a:r>
          </a:p>
          <a:p>
            <a:r>
              <a:rPr lang="zh-CN" altLang="en-US" sz="1600" b="1" dirty="0"/>
              <a:t>       </a:t>
            </a:r>
            <a:r>
              <a:rPr lang="zh-CN" altLang="en-US" sz="1600" dirty="0"/>
              <a:t>（</a:t>
            </a:r>
            <a:r>
              <a:rPr lang="en-US" altLang="zh-CN" sz="1600" dirty="0"/>
              <a:t>flight information and dos and don’ts for return</a:t>
            </a:r>
            <a:r>
              <a:rPr lang="zh-CN" altLang="en-US" sz="1600" dirty="0"/>
              <a:t>）</a:t>
            </a:r>
            <a:endParaRPr lang="en-US" altLang="zh-CN" sz="1600" dirty="0"/>
          </a:p>
          <a:p>
            <a:r>
              <a:rPr lang="en-US" altLang="zh-CN" sz="1600" dirty="0"/>
              <a:t>Part 3: </a:t>
            </a:r>
            <a:r>
              <a:rPr lang="en-US" altLang="zh-CN" sz="1600" b="1" dirty="0">
                <a:solidFill>
                  <a:srgbClr val="C00000"/>
                </a:solidFill>
              </a:rPr>
              <a:t>close the letter politely</a:t>
            </a:r>
            <a:endParaRPr lang="en-US" altLang="zh-CN" sz="1600" dirty="0">
              <a:solidFill>
                <a:srgbClr val="C00000"/>
              </a:solidFill>
            </a:endParaRPr>
          </a:p>
          <a:p>
            <a:pPr algn="r" latinLnBrk="1"/>
            <a:r>
              <a:rPr lang="en-US" altLang="zh-CN" sz="1600" dirty="0"/>
              <a:t>Sincerely yours,</a:t>
            </a:r>
            <a:endParaRPr lang="zh-CN" altLang="zh-CN" sz="1600" dirty="0"/>
          </a:p>
          <a:p>
            <a:pPr algn="r" latinLnBrk="1"/>
            <a:r>
              <a:rPr lang="en-US" altLang="zh-CN" sz="1600" dirty="0"/>
              <a:t>Li </a:t>
            </a:r>
            <a:r>
              <a:rPr lang="en-US" altLang="zh-CN" sz="1600" dirty="0" err="1"/>
              <a:t>Hua</a:t>
            </a:r>
            <a:endParaRPr lang="zh-CN" altLang="en-US" sz="1600" dirty="0"/>
          </a:p>
        </p:txBody>
      </p:sp>
      <p:sp>
        <p:nvSpPr>
          <p:cNvPr id="8" name="TextBox 7">
            <a:extLst>
              <a:ext uri="{FF2B5EF4-FFF2-40B4-BE49-F238E27FC236}">
                <a16:creationId xmlns:a16="http://schemas.microsoft.com/office/drawing/2014/main" id="{BCDA48F6-83D5-7A47-A303-78CE03EBC36F}"/>
              </a:ext>
            </a:extLst>
          </p:cNvPr>
          <p:cNvSpPr txBox="1"/>
          <p:nvPr/>
        </p:nvSpPr>
        <p:spPr>
          <a:xfrm>
            <a:off x="5161969" y="2349026"/>
            <a:ext cx="3243421" cy="523220"/>
          </a:xfrm>
          <a:prstGeom prst="rect">
            <a:avLst/>
          </a:prstGeom>
          <a:noFill/>
        </p:spPr>
        <p:txBody>
          <a:bodyPr wrap="square" rtlCol="0">
            <a:spAutoFit/>
          </a:bodyPr>
          <a:lstStyle/>
          <a:p>
            <a:r>
              <a:rPr lang="en-US" altLang="zh-CN" sz="1100" dirty="0">
                <a:solidFill>
                  <a:srgbClr val="C00000"/>
                </a:solidFill>
                <a:latin typeface="+mn-ea"/>
              </a:rPr>
              <a:t> </a:t>
            </a:r>
            <a:r>
              <a:rPr lang="en-US" altLang="zh-CN" sz="1400" b="1" dirty="0">
                <a:solidFill>
                  <a:srgbClr val="C00000"/>
                </a:solidFill>
                <a:latin typeface="Arial" panose="020B0604020202020204" pitchFamily="34" charset="0"/>
                <a:cs typeface="Arial" panose="020B0604020202020204" pitchFamily="34" charset="0"/>
              </a:rPr>
              <a:t>Chinese Embassy </a:t>
            </a:r>
            <a:r>
              <a:rPr lang="zh-CN" altLang="en-US" sz="1400" b="1" dirty="0">
                <a:solidFill>
                  <a:srgbClr val="C00000"/>
                </a:solidFill>
                <a:latin typeface="+mn-ea"/>
              </a:rPr>
              <a:t>中国大使馆</a:t>
            </a:r>
            <a:endParaRPr lang="en-US" altLang="zh-CN" sz="1400" b="1" dirty="0">
              <a:solidFill>
                <a:srgbClr val="C00000"/>
              </a:solidFill>
              <a:latin typeface="+mn-ea"/>
            </a:endParaRPr>
          </a:p>
          <a:p>
            <a:r>
              <a:rPr lang="en-US" altLang="zh-CN" sz="1400" b="1" dirty="0">
                <a:solidFill>
                  <a:srgbClr val="C00000"/>
                </a:solidFill>
                <a:latin typeface="+mn-ea"/>
              </a:rPr>
              <a:t> </a:t>
            </a:r>
            <a:r>
              <a:rPr lang="en-US" altLang="zh-CN" sz="1400" b="1" dirty="0">
                <a:solidFill>
                  <a:srgbClr val="C00000"/>
                </a:solidFill>
                <a:latin typeface="Arial" panose="020B0604020202020204" pitchFamily="34" charset="0"/>
                <a:cs typeface="Arial" panose="020B0604020202020204" pitchFamily="34" charset="0"/>
              </a:rPr>
              <a:t>ambassador /</a:t>
            </a:r>
            <a:r>
              <a:rPr lang="en-US" altLang="zh-CN" sz="1400" b="1" dirty="0" err="1">
                <a:solidFill>
                  <a:srgbClr val="C00000"/>
                </a:solidFill>
                <a:latin typeface="Arial" panose="020B0604020202020204" pitchFamily="34" charset="0"/>
                <a:cs typeface="Arial" panose="020B0604020202020204" pitchFamily="34" charset="0"/>
              </a:rPr>
              <a:t>æmˈbæsədə</a:t>
            </a:r>
            <a:r>
              <a:rPr lang="en-US" altLang="zh-CN" sz="1400" b="1" dirty="0">
                <a:solidFill>
                  <a:srgbClr val="C00000"/>
                </a:solidFill>
                <a:latin typeface="Arial" panose="020B0604020202020204" pitchFamily="34" charset="0"/>
                <a:cs typeface="Arial" panose="020B0604020202020204" pitchFamily="34" charset="0"/>
              </a:rPr>
              <a:t>(r)/ </a:t>
            </a:r>
            <a:r>
              <a:rPr lang="zh-CN" altLang="en-US" sz="1400" b="1" dirty="0">
                <a:solidFill>
                  <a:srgbClr val="C00000"/>
                </a:solidFill>
                <a:latin typeface="+mn-ea"/>
              </a:rPr>
              <a:t>大使</a:t>
            </a:r>
          </a:p>
        </p:txBody>
      </p:sp>
      <p:cxnSp>
        <p:nvCxnSpPr>
          <p:cNvPr id="9" name="直接箭头连接符 14">
            <a:extLst>
              <a:ext uri="{FF2B5EF4-FFF2-40B4-BE49-F238E27FC236}">
                <a16:creationId xmlns:a16="http://schemas.microsoft.com/office/drawing/2014/main" id="{99C89911-CC3E-594E-8398-B83335146D63}"/>
              </a:ext>
            </a:extLst>
          </p:cNvPr>
          <p:cNvCxnSpPr>
            <a:cxnSpLocks/>
          </p:cNvCxnSpPr>
          <p:nvPr/>
        </p:nvCxnSpPr>
        <p:spPr>
          <a:xfrm>
            <a:off x="3635896" y="1510053"/>
            <a:ext cx="2952328" cy="8389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直接箭头连接符 16">
            <a:extLst>
              <a:ext uri="{FF2B5EF4-FFF2-40B4-BE49-F238E27FC236}">
                <a16:creationId xmlns:a16="http://schemas.microsoft.com/office/drawing/2014/main" id="{0665BF40-E3A6-3E4D-8BA9-091A68207EAE}"/>
              </a:ext>
            </a:extLst>
          </p:cNvPr>
          <p:cNvCxnSpPr>
            <a:cxnSpLocks/>
            <a:endCxn id="13" idx="0"/>
          </p:cNvCxnSpPr>
          <p:nvPr/>
        </p:nvCxnSpPr>
        <p:spPr>
          <a:xfrm>
            <a:off x="1076554" y="1930550"/>
            <a:ext cx="183078" cy="621298"/>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cxnSp>
        <p:nvCxnSpPr>
          <p:cNvPr id="11" name="直接箭头连接符 19">
            <a:extLst>
              <a:ext uri="{FF2B5EF4-FFF2-40B4-BE49-F238E27FC236}">
                <a16:creationId xmlns:a16="http://schemas.microsoft.com/office/drawing/2014/main" id="{3212A7C3-A008-B24D-88A0-4C842BB08A42}"/>
              </a:ext>
            </a:extLst>
          </p:cNvPr>
          <p:cNvCxnSpPr>
            <a:cxnSpLocks/>
            <a:endCxn id="13" idx="0"/>
          </p:cNvCxnSpPr>
          <p:nvPr/>
        </p:nvCxnSpPr>
        <p:spPr>
          <a:xfrm flipH="1">
            <a:off x="1259632" y="1694468"/>
            <a:ext cx="837050" cy="857380"/>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cxnSp>
        <p:nvCxnSpPr>
          <p:cNvPr id="12" name="直接箭头连接符 24">
            <a:extLst>
              <a:ext uri="{FF2B5EF4-FFF2-40B4-BE49-F238E27FC236}">
                <a16:creationId xmlns:a16="http://schemas.microsoft.com/office/drawing/2014/main" id="{9B43C6C2-E426-6C4B-8A94-C61C528E8FF0}"/>
              </a:ext>
            </a:extLst>
          </p:cNvPr>
          <p:cNvCxnSpPr>
            <a:cxnSpLocks/>
            <a:endCxn id="13" idx="0"/>
          </p:cNvCxnSpPr>
          <p:nvPr/>
        </p:nvCxnSpPr>
        <p:spPr>
          <a:xfrm>
            <a:off x="1093594" y="2290651"/>
            <a:ext cx="166038" cy="261197"/>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sp>
        <p:nvSpPr>
          <p:cNvPr id="13" name="TextBox 12">
            <a:extLst>
              <a:ext uri="{FF2B5EF4-FFF2-40B4-BE49-F238E27FC236}">
                <a16:creationId xmlns:a16="http://schemas.microsoft.com/office/drawing/2014/main" id="{AAF3792A-54AF-7141-AA0D-760231519246}"/>
              </a:ext>
            </a:extLst>
          </p:cNvPr>
          <p:cNvSpPr txBox="1"/>
          <p:nvPr/>
        </p:nvSpPr>
        <p:spPr>
          <a:xfrm>
            <a:off x="611560" y="2551848"/>
            <a:ext cx="1296144" cy="338554"/>
          </a:xfrm>
          <a:prstGeom prst="rect">
            <a:avLst/>
          </a:prstGeom>
          <a:noFill/>
        </p:spPr>
        <p:txBody>
          <a:bodyPr wrap="square" rtlCol="0">
            <a:spAutoFit/>
          </a:bodyPr>
          <a:lstStyle/>
          <a:p>
            <a:r>
              <a:rPr lang="en-US" altLang="zh-CN" sz="1200" dirty="0">
                <a:solidFill>
                  <a:srgbClr val="C00000"/>
                </a:solidFill>
                <a:latin typeface="+mn-ea"/>
              </a:rPr>
              <a:t> </a:t>
            </a:r>
            <a:r>
              <a:rPr lang="zh-CN" altLang="en-US" sz="1600" b="1" dirty="0">
                <a:solidFill>
                  <a:srgbClr val="C00000"/>
                </a:solidFill>
                <a:latin typeface="+mn-ea"/>
              </a:rPr>
              <a:t>求助信</a:t>
            </a:r>
          </a:p>
        </p:txBody>
      </p:sp>
      <p:cxnSp>
        <p:nvCxnSpPr>
          <p:cNvPr id="14" name="直接箭头连接符 11">
            <a:extLst>
              <a:ext uri="{FF2B5EF4-FFF2-40B4-BE49-F238E27FC236}">
                <a16:creationId xmlns:a16="http://schemas.microsoft.com/office/drawing/2014/main" id="{91B8E180-BBFD-8C42-AE5E-26B5A0667F81}"/>
              </a:ext>
            </a:extLst>
          </p:cNvPr>
          <p:cNvCxnSpPr>
            <a:cxnSpLocks/>
            <a:endCxn id="13" idx="0"/>
          </p:cNvCxnSpPr>
          <p:nvPr/>
        </p:nvCxnSpPr>
        <p:spPr>
          <a:xfrm flipH="1">
            <a:off x="1259632" y="1512112"/>
            <a:ext cx="3285320" cy="1039736"/>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315328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barn(inVertical)">
                                      <p:cBhvr>
                                        <p:cTn id="32" dur="500"/>
                                        <p:tgtEl>
                                          <p:spTgt spid="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animEffect transition="in" filter="barn(inVertical)">
                                      <p:cBhvr>
                                        <p:cTn id="37" dur="500"/>
                                        <p:tgtEl>
                                          <p:spTgt spid="8">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7">
                                            <p:txEl>
                                              <p:pRg st="0" end="0"/>
                                            </p:txEl>
                                          </p:spTgt>
                                        </p:tgtEl>
                                        <p:attrNameLst>
                                          <p:attrName>style.visibility</p:attrName>
                                        </p:attrNameLst>
                                      </p:cBhvr>
                                      <p:to>
                                        <p:strVal val="visible"/>
                                      </p:to>
                                    </p:set>
                                    <p:anim calcmode="lin" valueType="num">
                                      <p:cBhvr additive="base">
                                        <p:cTn id="4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7">
                                            <p:txEl>
                                              <p:pRg st="1" end="1"/>
                                            </p:txEl>
                                          </p:spTgt>
                                        </p:tgtEl>
                                        <p:attrNameLst>
                                          <p:attrName>style.visibility</p:attrName>
                                        </p:attrNameLst>
                                      </p:cBhvr>
                                      <p:to>
                                        <p:strVal val="visible"/>
                                      </p:to>
                                    </p:set>
                                    <p:animEffect transition="in" filter="wipe(down)">
                                      <p:cBhvr>
                                        <p:cTn id="55" dur="500"/>
                                        <p:tgtEl>
                                          <p:spTgt spid="7">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7">
                                            <p:txEl>
                                              <p:pRg st="2" end="2"/>
                                            </p:txEl>
                                          </p:spTgt>
                                        </p:tgtEl>
                                        <p:attrNameLst>
                                          <p:attrName>style.visibility</p:attrName>
                                        </p:attrNameLst>
                                      </p:cBhvr>
                                      <p:to>
                                        <p:strVal val="visible"/>
                                      </p:to>
                                    </p:set>
                                    <p:animEffect transition="in" filter="wipe(down)">
                                      <p:cBhvr>
                                        <p:cTn id="60" dur="500"/>
                                        <p:tgtEl>
                                          <p:spTgt spid="7">
                                            <p:txEl>
                                              <p:pRg st="2" end="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7">
                                            <p:txEl>
                                              <p:pRg st="3" end="3"/>
                                            </p:txEl>
                                          </p:spTgt>
                                        </p:tgtEl>
                                        <p:attrNameLst>
                                          <p:attrName>style.visibility</p:attrName>
                                        </p:attrNameLst>
                                      </p:cBhvr>
                                      <p:to>
                                        <p:strVal val="visible"/>
                                      </p:to>
                                    </p:set>
                                    <p:animEffect transition="in" filter="wipe(down)">
                                      <p:cBhvr>
                                        <p:cTn id="65" dur="500"/>
                                        <p:tgtEl>
                                          <p:spTgt spid="7">
                                            <p:txEl>
                                              <p:pRg st="3" end="3"/>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7">
                                            <p:txEl>
                                              <p:pRg st="4" end="4"/>
                                            </p:txEl>
                                          </p:spTgt>
                                        </p:tgtEl>
                                        <p:attrNameLst>
                                          <p:attrName>style.visibility</p:attrName>
                                        </p:attrNameLst>
                                      </p:cBhvr>
                                      <p:to>
                                        <p:strVal val="visible"/>
                                      </p:to>
                                    </p:set>
                                    <p:animEffect transition="in" filter="barn(inVertical)">
                                      <p:cBhvr>
                                        <p:cTn id="70" dur="500"/>
                                        <p:tgtEl>
                                          <p:spTgt spid="7">
                                            <p:txEl>
                                              <p:pRg st="4" end="4"/>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7">
                                            <p:txEl>
                                              <p:pRg st="5" end="5"/>
                                            </p:txEl>
                                          </p:spTgt>
                                        </p:tgtEl>
                                        <p:attrNameLst>
                                          <p:attrName>style.visibility</p:attrName>
                                        </p:attrNameLst>
                                      </p:cBhvr>
                                      <p:to>
                                        <p:strVal val="visible"/>
                                      </p:to>
                                    </p:set>
                                    <p:animEffect transition="in" filter="barn(inVertical)">
                                      <p:cBhvr>
                                        <p:cTn id="75" dur="500"/>
                                        <p:tgtEl>
                                          <p:spTgt spid="7">
                                            <p:txEl>
                                              <p:pRg st="5" end="5"/>
                                            </p:txEl>
                                          </p:spTgt>
                                        </p:tgtEl>
                                      </p:cBhvr>
                                    </p:animEffect>
                                  </p:childTnLst>
                                </p:cTn>
                              </p:par>
                              <p:par>
                                <p:cTn id="76" presetID="16" presetClass="entr" presetSubtype="21" fill="hold" nodeType="withEffect">
                                  <p:stCondLst>
                                    <p:cond delay="0"/>
                                  </p:stCondLst>
                                  <p:childTnLst>
                                    <p:set>
                                      <p:cBhvr>
                                        <p:cTn id="77" dur="1" fill="hold">
                                          <p:stCondLst>
                                            <p:cond delay="0"/>
                                          </p:stCondLst>
                                        </p:cTn>
                                        <p:tgtEl>
                                          <p:spTgt spid="7">
                                            <p:txEl>
                                              <p:pRg st="6" end="6"/>
                                            </p:txEl>
                                          </p:spTgt>
                                        </p:tgtEl>
                                        <p:attrNameLst>
                                          <p:attrName>style.visibility</p:attrName>
                                        </p:attrNameLst>
                                      </p:cBhvr>
                                      <p:to>
                                        <p:strVal val="visible"/>
                                      </p:to>
                                    </p:set>
                                    <p:animEffect transition="in" filter="barn(inVertical)">
                                      <p:cBhvr>
                                        <p:cTn id="78"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6EE1CC-5B03-9349-9EB2-66D90ED59B98}"/>
              </a:ext>
            </a:extLst>
          </p:cNvPr>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Part 1: </a:t>
            </a:r>
            <a:r>
              <a:rPr lang="en-US" altLang="zh-CN" b="1" dirty="0">
                <a:latin typeface="Arial" panose="020B0604020202020204" pitchFamily="34" charset="0"/>
                <a:cs typeface="Arial" panose="020B0604020202020204" pitchFamily="34" charset="0"/>
              </a:rPr>
              <a:t>P</a:t>
            </a:r>
            <a:r>
              <a:rPr lang="en-US" b="1" dirty="0">
                <a:latin typeface="Arial" panose="020B0604020202020204" pitchFamily="34" charset="0"/>
                <a:cs typeface="Arial" panose="020B0604020202020204" pitchFamily="34" charset="0"/>
              </a:rPr>
              <a:t>urpose</a:t>
            </a:r>
          </a:p>
        </p:txBody>
      </p:sp>
      <p:sp>
        <p:nvSpPr>
          <p:cNvPr id="5" name="Rectangle 4">
            <a:extLst>
              <a:ext uri="{FF2B5EF4-FFF2-40B4-BE49-F238E27FC236}">
                <a16:creationId xmlns:a16="http://schemas.microsoft.com/office/drawing/2014/main" id="{1B50C74D-922D-4844-A7D3-45247929865E}"/>
              </a:ext>
            </a:extLst>
          </p:cNvPr>
          <p:cNvSpPr/>
          <p:nvPr/>
        </p:nvSpPr>
        <p:spPr>
          <a:xfrm>
            <a:off x="452343" y="1066851"/>
            <a:ext cx="7936007" cy="3054682"/>
          </a:xfrm>
          <a:prstGeom prst="rect">
            <a:avLst/>
          </a:prstGeom>
        </p:spPr>
        <p:txBody>
          <a:bodyPr wrap="square">
            <a:spAutoFit/>
          </a:bodyPr>
          <a:lstStyle/>
          <a:p>
            <a:pPr>
              <a:lnSpc>
                <a:spcPts val="3300"/>
              </a:lnSpc>
            </a:pPr>
            <a:r>
              <a:rPr lang="en-US" altLang="zh-CN" b="1" dirty="0" smtClean="0"/>
              <a:t>1. I’m </a:t>
            </a:r>
            <a:r>
              <a:rPr lang="en-US" altLang="zh-CN" b="1" dirty="0"/>
              <a:t>writing (this letter) to you to </a:t>
            </a:r>
            <a:r>
              <a:rPr lang="en-US" altLang="zh-CN" b="1" u="sng" dirty="0">
                <a:solidFill>
                  <a:srgbClr val="0070C0"/>
                </a:solidFill>
              </a:rPr>
              <a:t>ask/seek for your help/assistance</a:t>
            </a:r>
            <a:r>
              <a:rPr lang="en-US" altLang="zh-CN" sz="2400" b="1" dirty="0"/>
              <a:t>.</a:t>
            </a:r>
          </a:p>
          <a:p>
            <a:pPr>
              <a:lnSpc>
                <a:spcPts val="3300"/>
              </a:lnSpc>
            </a:pPr>
            <a:r>
              <a:rPr lang="en-US" altLang="zh-CN" b="1" dirty="0" smtClean="0"/>
              <a:t>2. I’m </a:t>
            </a:r>
            <a:r>
              <a:rPr lang="en-US" altLang="zh-CN" b="1" dirty="0"/>
              <a:t>writing  to </a:t>
            </a:r>
            <a:r>
              <a:rPr lang="en-US" altLang="zh-CN" b="1" u="sng" dirty="0">
                <a:solidFill>
                  <a:srgbClr val="0070C0"/>
                </a:solidFill>
              </a:rPr>
              <a:t>ask you a favor</a:t>
            </a:r>
            <a:r>
              <a:rPr lang="en-US" altLang="zh-CN" b="1" u="sng" dirty="0">
                <a:solidFill>
                  <a:srgbClr val="0070C0"/>
                </a:solidFill>
                <a:sym typeface="+mn-ea"/>
              </a:rPr>
              <a:t> /ask you to do me a favor</a:t>
            </a:r>
            <a:r>
              <a:rPr lang="en-US" altLang="zh-CN" b="1" dirty="0"/>
              <a:t>. </a:t>
            </a:r>
          </a:p>
          <a:p>
            <a:pPr>
              <a:lnSpc>
                <a:spcPts val="3300"/>
              </a:lnSpc>
            </a:pPr>
            <a:r>
              <a:rPr lang="en-US" altLang="zh-CN" b="1" dirty="0">
                <a:sym typeface="+mn-ea"/>
              </a:rPr>
              <a:t>3. I’m writing(to you) </a:t>
            </a:r>
            <a:r>
              <a:rPr lang="en-US" altLang="zh-CN" b="1" u="sng" dirty="0">
                <a:solidFill>
                  <a:srgbClr val="0070C0"/>
                </a:solidFill>
              </a:rPr>
              <a:t>in search of your guidance</a:t>
            </a:r>
            <a:r>
              <a:rPr lang="en-US" altLang="zh-CN" b="1" dirty="0"/>
              <a:t>.</a:t>
            </a:r>
          </a:p>
          <a:p>
            <a:pPr>
              <a:lnSpc>
                <a:spcPts val="3300"/>
              </a:lnSpc>
            </a:pPr>
            <a:r>
              <a:rPr lang="en-US" altLang="zh-CN" b="1" dirty="0">
                <a:sym typeface="+mn-ea"/>
              </a:rPr>
              <a:t>4. Unluckily / Unfortunately, I ’m encountering / faced with difficulties/</a:t>
            </a:r>
            <a:r>
              <a:rPr lang="zh-CN" altLang="en-US" b="1" dirty="0">
                <a:sym typeface="+mn-ea"/>
              </a:rPr>
              <a:t> </a:t>
            </a:r>
            <a:r>
              <a:rPr lang="en-US" altLang="zh-CN" b="1" dirty="0">
                <a:sym typeface="+mn-ea"/>
              </a:rPr>
              <a:t>having trouble in doing ..., </a:t>
            </a:r>
            <a:r>
              <a:rPr lang="en-US" altLang="zh-CN" b="1" u="sng" dirty="0">
                <a:solidFill>
                  <a:srgbClr val="0070C0"/>
                </a:solidFill>
                <a:sym typeface="+mn-ea"/>
              </a:rPr>
              <a:t>I wonder if you could help me </a:t>
            </a:r>
            <a:r>
              <a:rPr lang="en-US" altLang="zh-CN" b="1" dirty="0">
                <a:sym typeface="+mn-ea"/>
              </a:rPr>
              <a:t>with ...</a:t>
            </a:r>
          </a:p>
          <a:p>
            <a:pPr>
              <a:lnSpc>
                <a:spcPts val="3300"/>
              </a:lnSpc>
            </a:pPr>
            <a:r>
              <a:rPr lang="en-US" altLang="zh-CN" b="1" dirty="0">
                <a:sym typeface="+mn-ea"/>
              </a:rPr>
              <a:t>5. I’ m sorry to disturb you but I have no alternative but to </a:t>
            </a:r>
            <a:r>
              <a:rPr lang="en-US" altLang="zh-CN" b="1" u="sng" dirty="0">
                <a:solidFill>
                  <a:srgbClr val="0070C0"/>
                </a:solidFill>
                <a:sym typeface="+mn-ea"/>
              </a:rPr>
              <a:t>turn to you </a:t>
            </a:r>
            <a:r>
              <a:rPr lang="en-US" altLang="zh-CN" b="1" dirty="0">
                <a:sym typeface="+mn-ea"/>
              </a:rPr>
              <a:t>.</a:t>
            </a:r>
          </a:p>
          <a:p>
            <a:pPr>
              <a:lnSpc>
                <a:spcPts val="3300"/>
              </a:lnSpc>
            </a:pPr>
            <a:r>
              <a:rPr lang="en-US" altLang="zh-CN" b="1" dirty="0">
                <a:sym typeface="+mn-ea"/>
              </a:rPr>
              <a:t>6. I desperately need your help. Please </a:t>
            </a:r>
            <a:r>
              <a:rPr lang="en-US" altLang="zh-CN" b="1" u="sng" dirty="0">
                <a:solidFill>
                  <a:srgbClr val="0070C0"/>
                </a:solidFill>
                <a:sym typeface="+mn-ea"/>
              </a:rPr>
              <a:t>give me a hand </a:t>
            </a:r>
            <a:r>
              <a:rPr lang="en-US" altLang="zh-CN" b="1" dirty="0">
                <a:sym typeface="+mn-ea"/>
              </a:rPr>
              <a:t>in such a crucial situation</a:t>
            </a:r>
            <a:r>
              <a:rPr lang="en-US" altLang="zh-CN" dirty="0">
                <a:sym typeface="+mn-ea"/>
              </a:rPr>
              <a:t>.</a:t>
            </a:r>
          </a:p>
        </p:txBody>
      </p:sp>
      <p:pic>
        <p:nvPicPr>
          <p:cNvPr id="4" name="Graphic 3" descr="Bullseye">
            <a:extLst>
              <a:ext uri="{FF2B5EF4-FFF2-40B4-BE49-F238E27FC236}">
                <a16:creationId xmlns:a16="http://schemas.microsoft.com/office/drawing/2014/main" id="{38732841-EEAE-5D4A-AF59-DB2A0417457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6372200" y="125314"/>
            <a:ext cx="548640" cy="548640"/>
          </a:xfrm>
          <a:prstGeom prst="rect">
            <a:avLst/>
          </a:prstGeom>
        </p:spPr>
      </p:pic>
    </p:spTree>
    <p:extLst>
      <p:ext uri="{BB962C8B-B14F-4D97-AF65-F5344CB8AC3E}">
        <p14:creationId xmlns:p14="http://schemas.microsoft.com/office/powerpoint/2010/main" val="106110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ircle(in)">
                                      <p:cBhvr>
                                        <p:cTn id="10" dur="2000"/>
                                        <p:tgtEl>
                                          <p:spTgt spid="5">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circle(in)">
                                      <p:cBhvr>
                                        <p:cTn id="13" dur="2000"/>
                                        <p:tgtEl>
                                          <p:spTgt spid="5">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circle(in)">
                                      <p:cBhvr>
                                        <p:cTn id="16" dur="2000"/>
                                        <p:tgtEl>
                                          <p:spTgt spid="5">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circle(in)">
                                      <p:cBhvr>
                                        <p:cTn id="19" dur="2000"/>
                                        <p:tgtEl>
                                          <p:spTgt spid="5">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circle(in)">
                                      <p:cBhvr>
                                        <p:cTn id="22"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F0CCC3-064C-C943-AE62-1079BA1EA4CE}"/>
              </a:ext>
            </a:extLst>
          </p:cNvPr>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Part 1: </a:t>
            </a:r>
            <a:r>
              <a:rPr lang="en-US" altLang="zh-CN" b="1" dirty="0">
                <a:latin typeface="Arial" panose="020B0604020202020204" pitchFamily="34" charset="0"/>
                <a:cs typeface="Arial" panose="020B0604020202020204" pitchFamily="34" charset="0"/>
              </a:rPr>
              <a:t>B</a:t>
            </a:r>
            <a:r>
              <a:rPr lang="en-US" b="1" dirty="0">
                <a:latin typeface="Arial" panose="020B0604020202020204" pitchFamily="34" charset="0"/>
                <a:cs typeface="Arial" panose="020B0604020202020204" pitchFamily="34" charset="0"/>
              </a:rPr>
              <a:t>ackground + </a:t>
            </a:r>
            <a:r>
              <a:rPr lang="en-US" altLang="zh-CN" b="1" dirty="0">
                <a:latin typeface="Arial" panose="020B0604020202020204" pitchFamily="34" charset="0"/>
                <a:cs typeface="Arial" panose="020B0604020202020204" pitchFamily="34" charset="0"/>
              </a:rPr>
              <a:t>P</a:t>
            </a:r>
            <a:r>
              <a:rPr lang="en-US" b="1" dirty="0">
                <a:latin typeface="Arial" panose="020B0604020202020204" pitchFamily="34" charset="0"/>
                <a:cs typeface="Arial" panose="020B0604020202020204" pitchFamily="34" charset="0"/>
              </a:rPr>
              <a:t>urpose</a:t>
            </a:r>
          </a:p>
        </p:txBody>
      </p:sp>
      <p:sp>
        <p:nvSpPr>
          <p:cNvPr id="19" name="矩形 2">
            <a:extLst>
              <a:ext uri="{FF2B5EF4-FFF2-40B4-BE49-F238E27FC236}">
                <a16:creationId xmlns:a16="http://schemas.microsoft.com/office/drawing/2014/main" id="{C8D76BEF-E7D2-054F-8FDA-6EA8EE7FF62E}"/>
              </a:ext>
            </a:extLst>
          </p:cNvPr>
          <p:cNvSpPr/>
          <p:nvPr/>
        </p:nvSpPr>
        <p:spPr>
          <a:xfrm>
            <a:off x="251520" y="922824"/>
            <a:ext cx="8496944" cy="784830"/>
          </a:xfrm>
          <a:prstGeom prst="rect">
            <a:avLst/>
          </a:prstGeom>
        </p:spPr>
        <p:txBody>
          <a:bodyPr wrap="square">
            <a:spAutoFit/>
          </a:bodyPr>
          <a:lstStyle/>
          <a:p>
            <a:r>
              <a:rPr lang="en-US" altLang="zh-CN" sz="1500" dirty="0">
                <a:latin typeface="+mj-lt"/>
                <a:cs typeface="Arial" panose="020B0604020202020204" pitchFamily="34" charset="0"/>
              </a:rPr>
              <a:t>    I am Li </a:t>
            </a:r>
            <a:r>
              <a:rPr lang="en-US" altLang="zh-CN" sz="1500" dirty="0" err="1">
                <a:latin typeface="+mj-lt"/>
                <a:cs typeface="Arial" panose="020B0604020202020204" pitchFamily="34" charset="0"/>
              </a:rPr>
              <a:t>Hua</a:t>
            </a:r>
            <a:r>
              <a:rPr lang="en-US" altLang="zh-CN" sz="1500" dirty="0">
                <a:latin typeface="+mj-lt"/>
                <a:cs typeface="Arial" panose="020B0604020202020204" pitchFamily="34" charset="0"/>
              </a:rPr>
              <a:t>, an </a:t>
            </a:r>
            <a:r>
              <a:rPr lang="en-US" altLang="zh-CN" sz="1500" dirty="0" err="1">
                <a:latin typeface="+mj-lt"/>
                <a:cs typeface="Arial" panose="020B0604020202020204" pitchFamily="34" charset="0"/>
              </a:rPr>
              <a:t>i____________student</a:t>
            </a:r>
            <a:r>
              <a:rPr lang="en-US" altLang="zh-CN" sz="1500" dirty="0">
                <a:latin typeface="+mj-lt"/>
                <a:cs typeface="Arial" panose="020B0604020202020204" pitchFamily="34" charset="0"/>
              </a:rPr>
              <a:t> who wants to return to China in view of the severe epidemic. Unfortunately, most of the individual flights are canceled because of the increasing imported cases. I’m writing to  ask for your </a:t>
            </a:r>
            <a:r>
              <a:rPr lang="en-US" altLang="zh-CN" sz="1500" dirty="0" err="1">
                <a:latin typeface="+mj-lt"/>
                <a:cs typeface="Arial" panose="020B0604020202020204" pitchFamily="34" charset="0"/>
              </a:rPr>
              <a:t>a</a:t>
            </a:r>
            <a:r>
              <a:rPr lang="en-US" altLang="zh-CN" sz="1500" dirty="0" err="1" smtClean="0">
                <a:latin typeface="+mj-lt"/>
                <a:cs typeface="Arial" panose="020B0604020202020204" pitchFamily="34" charset="0"/>
              </a:rPr>
              <a:t>__________</a:t>
            </a:r>
            <a:r>
              <a:rPr lang="en-US" altLang="zh-CN" sz="1500" dirty="0" err="1">
                <a:latin typeface="+mj-lt"/>
                <a:cs typeface="Arial" panose="020B0604020202020204" pitchFamily="34" charset="0"/>
              </a:rPr>
              <a:t>to</a:t>
            </a:r>
            <a:r>
              <a:rPr lang="en-US" altLang="zh-CN" sz="1500" dirty="0">
                <a:latin typeface="+mj-lt"/>
                <a:cs typeface="Arial" panose="020B0604020202020204" pitchFamily="34" charset="0"/>
              </a:rPr>
              <a:t> return to homeland smoothly.  </a:t>
            </a:r>
            <a:r>
              <a:rPr lang="zh-CN" altLang="en-US" sz="1500" dirty="0" smtClean="0">
                <a:latin typeface="+mj-lt"/>
                <a:cs typeface="Arial" panose="020B0604020202020204" pitchFamily="34" charset="0"/>
              </a:rPr>
              <a:t>（</a:t>
            </a:r>
            <a:r>
              <a:rPr lang="zh-CN" altLang="zh-CN" sz="1500" dirty="0">
                <a:latin typeface="+mj-lt"/>
                <a:cs typeface="Arial" panose="020B0604020202020204" pitchFamily="34" charset="0"/>
              </a:rPr>
              <a:t>王一鸣</a:t>
            </a:r>
            <a:r>
              <a:rPr lang="zh-CN" altLang="en-US" sz="1500" dirty="0">
                <a:latin typeface="+mj-lt"/>
                <a:cs typeface="Arial" panose="020B0604020202020204" pitchFamily="34" charset="0"/>
              </a:rPr>
              <a:t>、</a:t>
            </a:r>
            <a:r>
              <a:rPr lang="zh-CN" altLang="zh-CN" sz="1500" dirty="0">
                <a:latin typeface="+mj-lt"/>
                <a:cs typeface="Arial" panose="020B0604020202020204" pitchFamily="34" charset="0"/>
              </a:rPr>
              <a:t>胡彦哲</a:t>
            </a:r>
            <a:r>
              <a:rPr lang="zh-CN" altLang="en-US" sz="1500" dirty="0">
                <a:latin typeface="+mj-lt"/>
                <a:cs typeface="Arial" panose="020B0604020202020204" pitchFamily="34" charset="0"/>
              </a:rPr>
              <a:t>、</a:t>
            </a:r>
            <a:r>
              <a:rPr lang="zh-CN" altLang="zh-CN" sz="1500" dirty="0">
                <a:latin typeface="+mj-lt"/>
                <a:cs typeface="Arial" panose="020B0604020202020204" pitchFamily="34" charset="0"/>
              </a:rPr>
              <a:t>俞心瑶</a:t>
            </a:r>
            <a:r>
              <a:rPr lang="zh-CN" altLang="en-US" sz="1500" dirty="0">
                <a:latin typeface="+mj-lt"/>
                <a:cs typeface="Arial" panose="020B0604020202020204" pitchFamily="34" charset="0"/>
              </a:rPr>
              <a:t>）</a:t>
            </a:r>
          </a:p>
        </p:txBody>
      </p:sp>
      <p:sp>
        <p:nvSpPr>
          <p:cNvPr id="20" name="矩形 3">
            <a:extLst>
              <a:ext uri="{FF2B5EF4-FFF2-40B4-BE49-F238E27FC236}">
                <a16:creationId xmlns:a16="http://schemas.microsoft.com/office/drawing/2014/main" id="{4263ADCC-F0D9-214F-8AD5-AB74DA2F9CD5}"/>
              </a:ext>
            </a:extLst>
          </p:cNvPr>
          <p:cNvSpPr/>
          <p:nvPr/>
        </p:nvSpPr>
        <p:spPr>
          <a:xfrm>
            <a:off x="251519" y="1779662"/>
            <a:ext cx="8136829" cy="784830"/>
          </a:xfrm>
          <a:prstGeom prst="rect">
            <a:avLst/>
          </a:prstGeom>
        </p:spPr>
        <p:txBody>
          <a:bodyPr wrap="square">
            <a:spAutoFit/>
          </a:bodyPr>
          <a:lstStyle/>
          <a:p>
            <a:r>
              <a:rPr lang="en-US" altLang="zh-CN" sz="1400" dirty="0">
                <a:latin typeface="Arial" panose="020B0604020202020204" pitchFamily="34" charset="0"/>
                <a:cs typeface="Arial" panose="020B0604020202020204" pitchFamily="34" charset="0"/>
              </a:rPr>
              <a:t>    </a:t>
            </a:r>
            <a:r>
              <a:rPr lang="en-US" altLang="zh-CN" sz="1500" dirty="0">
                <a:latin typeface="+mj-lt"/>
                <a:cs typeface="Arial" panose="020B0604020202020204" pitchFamily="34" charset="0"/>
              </a:rPr>
              <a:t>I’m Li </a:t>
            </a:r>
            <a:r>
              <a:rPr lang="en-US" altLang="zh-CN" sz="1500" dirty="0" err="1">
                <a:latin typeface="+mj-lt"/>
                <a:cs typeface="Arial" panose="020B0604020202020204" pitchFamily="34" charset="0"/>
              </a:rPr>
              <a:t>Hua</a:t>
            </a:r>
            <a:r>
              <a:rPr lang="en-US" altLang="zh-CN" sz="1500" dirty="0">
                <a:latin typeface="+mj-lt"/>
                <a:cs typeface="Arial" panose="020B0604020202020204" pitchFamily="34" charset="0"/>
              </a:rPr>
              <a:t>, a student presently studying a______ in England. Sadly learning that all the routine flights have been canceled, so</a:t>
            </a:r>
            <a:r>
              <a:rPr lang="en-US" altLang="zh-CN" sz="1500" dirty="0" smtClean="0">
                <a:latin typeface="+mj-lt"/>
                <a:cs typeface="Arial" panose="020B0604020202020204" pitchFamily="34" charset="0"/>
              </a:rPr>
              <a:t> </a:t>
            </a:r>
            <a:r>
              <a:rPr lang="en-US" altLang="zh-CN" sz="1500" dirty="0">
                <a:latin typeface="+mj-lt"/>
                <a:cs typeface="Arial" panose="020B0604020202020204" pitchFamily="34" charset="0"/>
              </a:rPr>
              <a:t>I have no alternative but to t_____ to you for help as COVID-19  is spreading rapidly.                                                           </a:t>
            </a:r>
            <a:r>
              <a:rPr lang="en-US" altLang="zh-CN" sz="1500" dirty="0" smtClean="0">
                <a:latin typeface="+mj-lt"/>
                <a:cs typeface="Arial" panose="020B0604020202020204" pitchFamily="34" charset="0"/>
              </a:rPr>
              <a:t>                                                  </a:t>
            </a:r>
            <a:r>
              <a:rPr lang="zh-CN" altLang="en-US" sz="1500" dirty="0" smtClean="0">
                <a:latin typeface="+mj-lt"/>
                <a:cs typeface="Arial" panose="020B0604020202020204" pitchFamily="34" charset="0"/>
              </a:rPr>
              <a:t>（</a:t>
            </a:r>
            <a:r>
              <a:rPr lang="zh-CN" altLang="zh-CN" sz="1500" dirty="0">
                <a:latin typeface="+mj-lt"/>
                <a:cs typeface="Arial" panose="020B0604020202020204" pitchFamily="34" charset="0"/>
              </a:rPr>
              <a:t>王梦婷</a:t>
            </a:r>
            <a:r>
              <a:rPr lang="zh-CN" altLang="en-US" sz="1500" dirty="0">
                <a:latin typeface="+mj-lt"/>
                <a:cs typeface="Arial" panose="020B0604020202020204" pitchFamily="34" charset="0"/>
              </a:rPr>
              <a:t>、</a:t>
            </a:r>
            <a:r>
              <a:rPr lang="zh-CN" altLang="zh-CN" sz="1500" dirty="0">
                <a:latin typeface="+mj-lt"/>
                <a:cs typeface="Arial" panose="020B0604020202020204" pitchFamily="34" charset="0"/>
              </a:rPr>
              <a:t>周逸飏</a:t>
            </a:r>
            <a:r>
              <a:rPr lang="zh-CN" altLang="en-US" sz="1500" dirty="0">
                <a:latin typeface="+mj-lt"/>
                <a:cs typeface="Arial" panose="020B0604020202020204" pitchFamily="34" charset="0"/>
              </a:rPr>
              <a:t>）</a:t>
            </a:r>
            <a:r>
              <a:rPr lang="en-US" altLang="zh-CN" sz="1500" dirty="0">
                <a:latin typeface="+mj-lt"/>
                <a:cs typeface="Arial" panose="020B0604020202020204" pitchFamily="34" charset="0"/>
              </a:rPr>
              <a:t>     </a:t>
            </a:r>
            <a:endParaRPr lang="zh-CN" altLang="zh-CN" sz="1500" dirty="0">
              <a:latin typeface="+mj-lt"/>
              <a:cs typeface="Arial" panose="020B0604020202020204" pitchFamily="34" charset="0"/>
            </a:endParaRPr>
          </a:p>
        </p:txBody>
      </p:sp>
      <p:sp>
        <p:nvSpPr>
          <p:cNvPr id="21" name="矩形 4">
            <a:extLst>
              <a:ext uri="{FF2B5EF4-FFF2-40B4-BE49-F238E27FC236}">
                <a16:creationId xmlns:a16="http://schemas.microsoft.com/office/drawing/2014/main" id="{137BAE45-A059-734C-B1A5-1111C5FA47E3}"/>
              </a:ext>
            </a:extLst>
          </p:cNvPr>
          <p:cNvSpPr/>
          <p:nvPr/>
        </p:nvSpPr>
        <p:spPr>
          <a:xfrm>
            <a:off x="252362" y="2571750"/>
            <a:ext cx="8280078" cy="784830"/>
          </a:xfrm>
          <a:prstGeom prst="rect">
            <a:avLst/>
          </a:prstGeom>
        </p:spPr>
        <p:txBody>
          <a:bodyPr wrap="square">
            <a:spAutoFit/>
          </a:bodyPr>
          <a:lstStyle/>
          <a:p>
            <a:r>
              <a:rPr lang="en-US" altLang="zh-CN" sz="1400" dirty="0">
                <a:latin typeface="Arial" panose="020B0604020202020204" pitchFamily="34" charset="0"/>
                <a:cs typeface="Arial" panose="020B0604020202020204" pitchFamily="34" charset="0"/>
              </a:rPr>
              <a:t>    </a:t>
            </a:r>
            <a:r>
              <a:rPr lang="en-US" altLang="zh-CN" sz="1500" dirty="0">
                <a:latin typeface="+mj-lt"/>
                <a:cs typeface="Arial" panose="020B0604020202020204" pitchFamily="34" charset="0"/>
              </a:rPr>
              <a:t>I’m Li Hua, a 16-year-old o______ student in Britain. As far as I know, all flights to China have been cancelled I due to the serious epidemic here and  I have no idea  how to return to China. So </a:t>
            </a:r>
            <a:r>
              <a:rPr lang="en-US" altLang="zh-CN" sz="1500" dirty="0" smtClean="0">
                <a:latin typeface="+mj-lt"/>
                <a:cs typeface="Arial" panose="020B0604020202020204" pitchFamily="34" charset="0"/>
              </a:rPr>
              <a:t>I’m </a:t>
            </a:r>
            <a:r>
              <a:rPr lang="en-US" altLang="zh-CN" sz="1500" dirty="0">
                <a:latin typeface="+mj-lt"/>
                <a:cs typeface="Arial" panose="020B0604020202020204" pitchFamily="34" charset="0"/>
              </a:rPr>
              <a:t>writing to you to </a:t>
            </a:r>
            <a:r>
              <a:rPr lang="en-US" altLang="zh-CN" sz="1500" dirty="0" smtClean="0">
                <a:latin typeface="+mj-lt"/>
                <a:cs typeface="Arial" panose="020B0604020202020204" pitchFamily="34" charset="0"/>
              </a:rPr>
              <a:t>______for </a:t>
            </a:r>
            <a:r>
              <a:rPr lang="en-US" altLang="zh-CN" sz="1500" dirty="0">
                <a:latin typeface="+mj-lt"/>
                <a:cs typeface="Arial" panose="020B0604020202020204" pitchFamily="34" charset="0"/>
              </a:rPr>
              <a:t>help from you </a:t>
            </a:r>
            <a:r>
              <a:rPr lang="zh-CN" altLang="en-US" sz="1500" dirty="0">
                <a:latin typeface="+mj-lt"/>
                <a:cs typeface="Arial" panose="020B0604020202020204" pitchFamily="34" charset="0"/>
              </a:rPr>
              <a:t>                                     </a:t>
            </a:r>
            <a:r>
              <a:rPr lang="zh-CN" altLang="en-US" sz="1500" dirty="0" smtClean="0">
                <a:latin typeface="+mj-lt"/>
                <a:cs typeface="Arial" panose="020B0604020202020204" pitchFamily="34" charset="0"/>
              </a:rPr>
              <a:t>                            （</a:t>
            </a:r>
            <a:r>
              <a:rPr lang="zh-CN" altLang="zh-CN" sz="1500" dirty="0">
                <a:latin typeface="+mj-lt"/>
                <a:cs typeface="Arial" panose="020B0604020202020204" pitchFamily="34" charset="0"/>
              </a:rPr>
              <a:t>罗一茗</a:t>
            </a:r>
            <a:r>
              <a:rPr lang="zh-CN" altLang="en-US" sz="1500" dirty="0">
                <a:latin typeface="+mj-lt"/>
                <a:cs typeface="Arial" panose="020B0604020202020204" pitchFamily="34" charset="0"/>
              </a:rPr>
              <a:t>、</a:t>
            </a:r>
            <a:r>
              <a:rPr lang="zh-CN" altLang="zh-CN" sz="1500" dirty="0">
                <a:latin typeface="+mj-lt"/>
                <a:cs typeface="Arial" panose="020B0604020202020204" pitchFamily="34" charset="0"/>
              </a:rPr>
              <a:t>洪芊语</a:t>
            </a:r>
            <a:r>
              <a:rPr lang="zh-CN" altLang="en-US" sz="1500" dirty="0">
                <a:latin typeface="+mj-lt"/>
                <a:cs typeface="Arial" panose="020B0604020202020204" pitchFamily="34" charset="0"/>
              </a:rPr>
              <a:t>、</a:t>
            </a:r>
            <a:r>
              <a:rPr lang="zh-CN" altLang="zh-CN" sz="1500" dirty="0">
                <a:latin typeface="+mj-lt"/>
                <a:cs typeface="Arial" panose="020B0604020202020204" pitchFamily="34" charset="0"/>
              </a:rPr>
              <a:t>陈沂璟</a:t>
            </a:r>
            <a:r>
              <a:rPr lang="zh-CN" altLang="en-US" sz="1500" dirty="0">
                <a:latin typeface="+mj-lt"/>
                <a:cs typeface="Arial" panose="020B0604020202020204" pitchFamily="34" charset="0"/>
              </a:rPr>
              <a:t>）</a:t>
            </a:r>
            <a:endParaRPr lang="zh-CN" altLang="zh-CN" sz="1500" dirty="0">
              <a:latin typeface="+mj-lt"/>
              <a:cs typeface="Arial" panose="020B0604020202020204" pitchFamily="34" charset="0"/>
            </a:endParaRPr>
          </a:p>
        </p:txBody>
      </p:sp>
      <p:sp>
        <p:nvSpPr>
          <p:cNvPr id="22" name="矩形 5">
            <a:extLst>
              <a:ext uri="{FF2B5EF4-FFF2-40B4-BE49-F238E27FC236}">
                <a16:creationId xmlns:a16="http://schemas.microsoft.com/office/drawing/2014/main" id="{20BB4282-B334-4B42-9135-35630BB263F6}"/>
              </a:ext>
            </a:extLst>
          </p:cNvPr>
          <p:cNvSpPr/>
          <p:nvPr/>
        </p:nvSpPr>
        <p:spPr>
          <a:xfrm>
            <a:off x="251520" y="4235192"/>
            <a:ext cx="8136828" cy="784830"/>
          </a:xfrm>
          <a:prstGeom prst="rect">
            <a:avLst/>
          </a:prstGeom>
        </p:spPr>
        <p:txBody>
          <a:bodyPr wrap="square">
            <a:spAutoFit/>
          </a:bodyPr>
          <a:lstStyle/>
          <a:p>
            <a:r>
              <a:rPr lang="en-US" altLang="zh-CN" sz="1400" dirty="0">
                <a:latin typeface="Arial" panose="020B0604020202020204" pitchFamily="34" charset="0"/>
                <a:cs typeface="Arial" panose="020B0604020202020204" pitchFamily="34" charset="0"/>
              </a:rPr>
              <a:t>    </a:t>
            </a:r>
            <a:r>
              <a:rPr lang="en-US" altLang="zh-CN" sz="1500" dirty="0">
                <a:latin typeface="+mj-lt"/>
                <a:cs typeface="Arial" panose="020B0604020202020204" pitchFamily="34" charset="0"/>
              </a:rPr>
              <a:t>My name is Li Hua, a  Chinese student s________ in the UK.</a:t>
            </a:r>
            <a:r>
              <a:rPr lang="zh-CN" altLang="zh-CN" sz="1500" dirty="0">
                <a:latin typeface="+mj-lt"/>
                <a:cs typeface="Arial" panose="020B0604020202020204" pitchFamily="34" charset="0"/>
              </a:rPr>
              <a:t> </a:t>
            </a:r>
            <a:r>
              <a:rPr lang="en-US" altLang="zh-CN" sz="1500" dirty="0">
                <a:latin typeface="+mj-lt"/>
                <a:cs typeface="Arial" panose="020B0604020202020204" pitchFamily="34" charset="0"/>
              </a:rPr>
              <a:t>Due to the cancelation  of all regular flights, I’m  dropping these few lines in s______ of your guidance, hoping to go back to China successfully.                                                    </a:t>
            </a:r>
            <a:r>
              <a:rPr lang="zh-CN" altLang="en-US" sz="1500" dirty="0">
                <a:latin typeface="+mj-lt"/>
                <a:cs typeface="Arial" panose="020B0604020202020204" pitchFamily="34" charset="0"/>
              </a:rPr>
              <a:t>  </a:t>
            </a:r>
            <a:r>
              <a:rPr lang="en-US" altLang="zh-CN" sz="1500" dirty="0">
                <a:latin typeface="+mj-lt"/>
                <a:cs typeface="Arial" panose="020B0604020202020204" pitchFamily="34" charset="0"/>
              </a:rPr>
              <a:t>                                           </a:t>
            </a:r>
            <a:r>
              <a:rPr lang="en-US" altLang="zh-CN" sz="1500" dirty="0" smtClean="0">
                <a:latin typeface="+mj-lt"/>
                <a:cs typeface="Arial" panose="020B0604020202020204" pitchFamily="34" charset="0"/>
              </a:rPr>
              <a:t>                         </a:t>
            </a:r>
            <a:r>
              <a:rPr lang="zh-CN" altLang="en-US" sz="1500" dirty="0" smtClean="0">
                <a:latin typeface="+mj-lt"/>
                <a:cs typeface="Arial" panose="020B0604020202020204" pitchFamily="34" charset="0"/>
              </a:rPr>
              <a:t>（</a:t>
            </a:r>
            <a:r>
              <a:rPr lang="zh-CN" altLang="zh-CN" sz="1500" dirty="0">
                <a:latin typeface="+mj-lt"/>
                <a:cs typeface="Arial" panose="020B0604020202020204" pitchFamily="34" charset="0"/>
              </a:rPr>
              <a:t>黄琪斐</a:t>
            </a:r>
            <a:r>
              <a:rPr lang="zh-CN" altLang="en-US" sz="1500" dirty="0">
                <a:latin typeface="+mj-lt"/>
                <a:cs typeface="Arial" panose="020B0604020202020204" pitchFamily="34" charset="0"/>
              </a:rPr>
              <a:t>、</a:t>
            </a:r>
            <a:r>
              <a:rPr lang="zh-CN" altLang="zh-CN" sz="1500" dirty="0">
                <a:latin typeface="+mj-lt"/>
                <a:cs typeface="Arial" panose="020B0604020202020204" pitchFamily="34" charset="0"/>
              </a:rPr>
              <a:t>洪宇琪</a:t>
            </a:r>
            <a:r>
              <a:rPr lang="zh-CN" altLang="en-US" sz="1400" dirty="0">
                <a:latin typeface="Arial" panose="020B0604020202020204" pitchFamily="34" charset="0"/>
                <a:cs typeface="Arial" panose="020B0604020202020204" pitchFamily="34" charset="0"/>
              </a:rPr>
              <a:t>）</a:t>
            </a:r>
            <a:endParaRPr lang="zh-CN" altLang="zh-CN" sz="1400" dirty="0">
              <a:latin typeface="Arial" panose="020B0604020202020204" pitchFamily="34" charset="0"/>
              <a:cs typeface="Arial" panose="020B0604020202020204" pitchFamily="34" charset="0"/>
            </a:endParaRPr>
          </a:p>
        </p:txBody>
      </p:sp>
      <p:sp>
        <p:nvSpPr>
          <p:cNvPr id="23" name="矩形 6">
            <a:extLst>
              <a:ext uri="{FF2B5EF4-FFF2-40B4-BE49-F238E27FC236}">
                <a16:creationId xmlns:a16="http://schemas.microsoft.com/office/drawing/2014/main" id="{99E28911-AB7C-6442-BB25-4ECAA3BF2636}"/>
              </a:ext>
            </a:extLst>
          </p:cNvPr>
          <p:cNvSpPr/>
          <p:nvPr/>
        </p:nvSpPr>
        <p:spPr>
          <a:xfrm>
            <a:off x="251520" y="3382858"/>
            <a:ext cx="8136828" cy="784830"/>
          </a:xfrm>
          <a:prstGeom prst="rect">
            <a:avLst/>
          </a:prstGeom>
        </p:spPr>
        <p:txBody>
          <a:bodyPr wrap="square">
            <a:spAutoFit/>
          </a:bodyPr>
          <a:lstStyle/>
          <a:p>
            <a:r>
              <a:rPr lang="en-US" altLang="zh-CN" sz="1400" dirty="0">
                <a:latin typeface="Arial" panose="020B0604020202020204" pitchFamily="34" charset="0"/>
                <a:cs typeface="Arial" panose="020B0604020202020204" pitchFamily="34" charset="0"/>
              </a:rPr>
              <a:t>    </a:t>
            </a:r>
            <a:r>
              <a:rPr lang="en-US" altLang="zh-CN" sz="1500" dirty="0">
                <a:latin typeface="+mj-lt"/>
                <a:cs typeface="Arial" panose="020B0604020202020204" pitchFamily="34" charset="0"/>
              </a:rPr>
              <a:t>I’m Li </a:t>
            </a:r>
            <a:r>
              <a:rPr lang="en-US" altLang="zh-CN" sz="1500" dirty="0" err="1">
                <a:latin typeface="+mj-lt"/>
                <a:cs typeface="Arial" panose="020B0604020202020204" pitchFamily="34" charset="0"/>
              </a:rPr>
              <a:t>Hua</a:t>
            </a:r>
            <a:r>
              <a:rPr lang="en-US" altLang="zh-CN" sz="1500" dirty="0">
                <a:latin typeface="+mj-lt"/>
                <a:cs typeface="Arial" panose="020B0604020202020204" pitchFamily="34" charset="0"/>
              </a:rPr>
              <a:t>, an </a:t>
            </a:r>
            <a:r>
              <a:rPr lang="en-US" altLang="zh-CN" sz="1500" dirty="0" err="1">
                <a:latin typeface="+mj-lt"/>
                <a:cs typeface="Arial" panose="020B0604020202020204" pitchFamily="34" charset="0"/>
              </a:rPr>
              <a:t>e________student</a:t>
            </a:r>
            <a:r>
              <a:rPr lang="en-US" altLang="zh-CN" sz="1500" dirty="0">
                <a:latin typeface="+mj-lt"/>
                <a:cs typeface="Arial" panose="020B0604020202020204" pitchFamily="34" charset="0"/>
              </a:rPr>
              <a:t>. I’m very sorry to trouble you but owing to the deadly epidemic and cancelation of the flights back to China, I have no choice but to ask you to  give me a h_____ so that I can go back to China.</a:t>
            </a:r>
            <a:r>
              <a:rPr lang="zh-CN" altLang="zh-CN" sz="1500" dirty="0">
                <a:latin typeface="+mj-lt"/>
                <a:cs typeface="Arial" panose="020B0604020202020204" pitchFamily="34" charset="0"/>
              </a:rPr>
              <a:t> </a:t>
            </a:r>
            <a:r>
              <a:rPr lang="en-US" altLang="zh-CN" sz="1500" dirty="0">
                <a:latin typeface="+mj-lt"/>
                <a:cs typeface="Arial" panose="020B0604020202020204" pitchFamily="34" charset="0"/>
              </a:rPr>
              <a:t>                                                                                            </a:t>
            </a:r>
            <a:r>
              <a:rPr lang="en-US" altLang="zh-CN" sz="1500" dirty="0" smtClean="0">
                <a:latin typeface="+mj-lt"/>
                <a:cs typeface="Arial" panose="020B0604020202020204" pitchFamily="34" charset="0"/>
              </a:rPr>
              <a:t>              </a:t>
            </a:r>
            <a:r>
              <a:rPr lang="zh-CN" altLang="en-US" sz="1500" dirty="0" smtClean="0">
                <a:latin typeface="+mj-lt"/>
                <a:cs typeface="Arial" panose="020B0604020202020204" pitchFamily="34" charset="0"/>
              </a:rPr>
              <a:t>（</a:t>
            </a:r>
            <a:r>
              <a:rPr lang="zh-CN" altLang="zh-CN" sz="1500" dirty="0">
                <a:latin typeface="+mj-lt"/>
                <a:cs typeface="Arial" panose="020B0604020202020204" pitchFamily="34" charset="0"/>
              </a:rPr>
              <a:t>杨曦皓</a:t>
            </a:r>
            <a:r>
              <a:rPr lang="zh-CN" altLang="en-US" sz="1500" dirty="0">
                <a:latin typeface="+mj-lt"/>
                <a:cs typeface="Arial" panose="020B0604020202020204" pitchFamily="34" charset="0"/>
              </a:rPr>
              <a:t>）</a:t>
            </a:r>
          </a:p>
        </p:txBody>
      </p:sp>
      <p:sp>
        <p:nvSpPr>
          <p:cNvPr id="24" name="矩形 7">
            <a:extLst>
              <a:ext uri="{FF2B5EF4-FFF2-40B4-BE49-F238E27FC236}">
                <a16:creationId xmlns:a16="http://schemas.microsoft.com/office/drawing/2014/main" id="{A236A174-4885-1042-98EB-3CDD2756A2A3}"/>
              </a:ext>
            </a:extLst>
          </p:cNvPr>
          <p:cNvSpPr/>
          <p:nvPr/>
        </p:nvSpPr>
        <p:spPr>
          <a:xfrm>
            <a:off x="1696571" y="915566"/>
            <a:ext cx="1147237" cy="323165"/>
          </a:xfrm>
          <a:prstGeom prst="rect">
            <a:avLst/>
          </a:prstGeom>
        </p:spPr>
        <p:txBody>
          <a:bodyPr wrap="none">
            <a:spAutoFit/>
          </a:bodyPr>
          <a:lstStyle/>
          <a:p>
            <a:r>
              <a:rPr lang="en-US" altLang="zh-CN" sz="1500" dirty="0" err="1">
                <a:solidFill>
                  <a:srgbClr val="0070C0"/>
                </a:solidFill>
                <a:latin typeface="+mj-lt"/>
                <a:cs typeface="Arial" panose="020B0604020202020204" pitchFamily="34" charset="0"/>
              </a:rPr>
              <a:t>nternational</a:t>
            </a:r>
            <a:endParaRPr lang="zh-CN" altLang="en-US" sz="1500" dirty="0">
              <a:solidFill>
                <a:srgbClr val="0070C0"/>
              </a:solidFill>
              <a:latin typeface="+mj-lt"/>
              <a:cs typeface="Arial" panose="020B0604020202020204" pitchFamily="34" charset="0"/>
            </a:endParaRPr>
          </a:p>
        </p:txBody>
      </p:sp>
      <p:sp>
        <p:nvSpPr>
          <p:cNvPr id="25" name="矩形 8">
            <a:extLst>
              <a:ext uri="{FF2B5EF4-FFF2-40B4-BE49-F238E27FC236}">
                <a16:creationId xmlns:a16="http://schemas.microsoft.com/office/drawing/2014/main" id="{4C8F937D-C2C2-BB44-AE19-C16F2A3BC551}"/>
              </a:ext>
            </a:extLst>
          </p:cNvPr>
          <p:cNvSpPr/>
          <p:nvPr/>
        </p:nvSpPr>
        <p:spPr>
          <a:xfrm>
            <a:off x="2195736" y="1404819"/>
            <a:ext cx="885435" cy="323165"/>
          </a:xfrm>
          <a:prstGeom prst="rect">
            <a:avLst/>
          </a:prstGeom>
        </p:spPr>
        <p:txBody>
          <a:bodyPr wrap="none">
            <a:spAutoFit/>
          </a:bodyPr>
          <a:lstStyle/>
          <a:p>
            <a:r>
              <a:rPr lang="en-US" altLang="zh-CN" sz="1500" dirty="0" err="1">
                <a:solidFill>
                  <a:srgbClr val="0070C0"/>
                </a:solidFill>
                <a:latin typeface="+mj-lt"/>
                <a:cs typeface="Arial" panose="020B0604020202020204" pitchFamily="34" charset="0"/>
              </a:rPr>
              <a:t>ssistance</a:t>
            </a:r>
            <a:endParaRPr lang="zh-CN" altLang="en-US" sz="1500" dirty="0">
              <a:solidFill>
                <a:srgbClr val="0070C0"/>
              </a:solidFill>
              <a:latin typeface="+mj-lt"/>
              <a:cs typeface="Arial" panose="020B0604020202020204" pitchFamily="34" charset="0"/>
            </a:endParaRPr>
          </a:p>
        </p:txBody>
      </p:sp>
      <p:sp>
        <p:nvSpPr>
          <p:cNvPr id="26" name="矩形 9">
            <a:extLst>
              <a:ext uri="{FF2B5EF4-FFF2-40B4-BE49-F238E27FC236}">
                <a16:creationId xmlns:a16="http://schemas.microsoft.com/office/drawing/2014/main" id="{CD4D6160-6992-184E-9BFE-85533EB658EC}"/>
              </a:ext>
            </a:extLst>
          </p:cNvPr>
          <p:cNvSpPr/>
          <p:nvPr/>
        </p:nvSpPr>
        <p:spPr>
          <a:xfrm>
            <a:off x="3635896" y="1779662"/>
            <a:ext cx="643253" cy="323165"/>
          </a:xfrm>
          <a:prstGeom prst="rect">
            <a:avLst/>
          </a:prstGeom>
        </p:spPr>
        <p:txBody>
          <a:bodyPr wrap="none">
            <a:spAutoFit/>
          </a:bodyPr>
          <a:lstStyle/>
          <a:p>
            <a:r>
              <a:rPr lang="en-US" altLang="zh-CN" sz="1500" dirty="0">
                <a:solidFill>
                  <a:srgbClr val="0070C0"/>
                </a:solidFill>
                <a:latin typeface="+mj-lt"/>
                <a:cs typeface="Arial" panose="020B0604020202020204" pitchFamily="34" charset="0"/>
              </a:rPr>
              <a:t>broad</a:t>
            </a:r>
            <a:endParaRPr lang="zh-CN" altLang="en-US" sz="1500" dirty="0">
              <a:solidFill>
                <a:srgbClr val="0070C0"/>
              </a:solidFill>
              <a:latin typeface="+mj-lt"/>
              <a:cs typeface="Arial" panose="020B0604020202020204" pitchFamily="34" charset="0"/>
            </a:endParaRPr>
          </a:p>
        </p:txBody>
      </p:sp>
      <p:sp>
        <p:nvSpPr>
          <p:cNvPr id="27" name="矩形 10">
            <a:extLst>
              <a:ext uri="{FF2B5EF4-FFF2-40B4-BE49-F238E27FC236}">
                <a16:creationId xmlns:a16="http://schemas.microsoft.com/office/drawing/2014/main" id="{AC4261E9-982C-724E-BEAF-02EAF4338242}"/>
              </a:ext>
            </a:extLst>
          </p:cNvPr>
          <p:cNvSpPr/>
          <p:nvPr/>
        </p:nvSpPr>
        <p:spPr>
          <a:xfrm>
            <a:off x="1079139" y="3023977"/>
            <a:ext cx="540533" cy="323165"/>
          </a:xfrm>
          <a:prstGeom prst="rect">
            <a:avLst/>
          </a:prstGeom>
        </p:spPr>
        <p:txBody>
          <a:bodyPr wrap="none">
            <a:spAutoFit/>
          </a:bodyPr>
          <a:lstStyle/>
          <a:p>
            <a:r>
              <a:rPr lang="en-US" altLang="zh-CN" sz="1500" dirty="0">
                <a:solidFill>
                  <a:srgbClr val="0070C0"/>
                </a:solidFill>
                <a:latin typeface="+mj-lt"/>
                <a:cs typeface="Arial" panose="020B0604020202020204" pitchFamily="34" charset="0"/>
              </a:rPr>
              <a:t>seek</a:t>
            </a:r>
            <a:endParaRPr lang="zh-CN" altLang="en-US" sz="1500" dirty="0">
              <a:solidFill>
                <a:srgbClr val="0070C0"/>
              </a:solidFill>
              <a:latin typeface="+mj-lt"/>
              <a:cs typeface="Arial" panose="020B0604020202020204" pitchFamily="34" charset="0"/>
            </a:endParaRPr>
          </a:p>
        </p:txBody>
      </p:sp>
      <p:sp>
        <p:nvSpPr>
          <p:cNvPr id="28" name="矩形 11">
            <a:extLst>
              <a:ext uri="{FF2B5EF4-FFF2-40B4-BE49-F238E27FC236}">
                <a16:creationId xmlns:a16="http://schemas.microsoft.com/office/drawing/2014/main" id="{AE243DFA-BC32-414E-A0D4-D71DDAC86C73}"/>
              </a:ext>
            </a:extLst>
          </p:cNvPr>
          <p:cNvSpPr/>
          <p:nvPr/>
        </p:nvSpPr>
        <p:spPr>
          <a:xfrm>
            <a:off x="2483768" y="2571750"/>
            <a:ext cx="692497" cy="323165"/>
          </a:xfrm>
          <a:prstGeom prst="rect">
            <a:avLst/>
          </a:prstGeom>
        </p:spPr>
        <p:txBody>
          <a:bodyPr wrap="none">
            <a:spAutoFit/>
          </a:bodyPr>
          <a:lstStyle/>
          <a:p>
            <a:r>
              <a:rPr lang="en-US" altLang="zh-CN" sz="1500" dirty="0" err="1">
                <a:solidFill>
                  <a:srgbClr val="0070C0"/>
                </a:solidFill>
                <a:latin typeface="+mj-lt"/>
                <a:cs typeface="Arial" panose="020B0604020202020204" pitchFamily="34" charset="0"/>
              </a:rPr>
              <a:t>versea</a:t>
            </a:r>
            <a:endParaRPr lang="zh-CN" altLang="en-US" sz="1500" dirty="0">
              <a:solidFill>
                <a:srgbClr val="0070C0"/>
              </a:solidFill>
              <a:latin typeface="+mj-lt"/>
              <a:cs typeface="Arial" panose="020B0604020202020204" pitchFamily="34" charset="0"/>
            </a:endParaRPr>
          </a:p>
        </p:txBody>
      </p:sp>
      <p:sp>
        <p:nvSpPr>
          <p:cNvPr id="29" name="矩形 12">
            <a:extLst>
              <a:ext uri="{FF2B5EF4-FFF2-40B4-BE49-F238E27FC236}">
                <a16:creationId xmlns:a16="http://schemas.microsoft.com/office/drawing/2014/main" id="{063C89D5-60FE-3640-96D1-4D37E340EABC}"/>
              </a:ext>
            </a:extLst>
          </p:cNvPr>
          <p:cNvSpPr/>
          <p:nvPr/>
        </p:nvSpPr>
        <p:spPr>
          <a:xfrm>
            <a:off x="4860032" y="1995686"/>
            <a:ext cx="453970" cy="323165"/>
          </a:xfrm>
          <a:prstGeom prst="rect">
            <a:avLst/>
          </a:prstGeom>
        </p:spPr>
        <p:txBody>
          <a:bodyPr wrap="none">
            <a:spAutoFit/>
          </a:bodyPr>
          <a:lstStyle/>
          <a:p>
            <a:r>
              <a:rPr lang="en-US" altLang="zh-CN" sz="1500" dirty="0">
                <a:solidFill>
                  <a:srgbClr val="0070C0"/>
                </a:solidFill>
                <a:latin typeface="+mj-lt"/>
                <a:cs typeface="Arial" panose="020B0604020202020204" pitchFamily="34" charset="0"/>
              </a:rPr>
              <a:t>urn</a:t>
            </a:r>
            <a:endParaRPr lang="zh-CN" altLang="en-US" sz="1500" dirty="0">
              <a:solidFill>
                <a:srgbClr val="0070C0"/>
              </a:solidFill>
              <a:latin typeface="+mj-lt"/>
              <a:cs typeface="Arial" panose="020B0604020202020204" pitchFamily="34" charset="0"/>
            </a:endParaRPr>
          </a:p>
        </p:txBody>
      </p:sp>
      <p:sp>
        <p:nvSpPr>
          <p:cNvPr id="30" name="矩形 13">
            <a:extLst>
              <a:ext uri="{FF2B5EF4-FFF2-40B4-BE49-F238E27FC236}">
                <a16:creationId xmlns:a16="http://schemas.microsoft.com/office/drawing/2014/main" id="{4B7736A7-4667-214C-9AB9-31109E545039}"/>
              </a:ext>
            </a:extLst>
          </p:cNvPr>
          <p:cNvSpPr/>
          <p:nvPr/>
        </p:nvSpPr>
        <p:spPr>
          <a:xfrm>
            <a:off x="3583007" y="4227934"/>
            <a:ext cx="772969" cy="323165"/>
          </a:xfrm>
          <a:prstGeom prst="rect">
            <a:avLst/>
          </a:prstGeom>
        </p:spPr>
        <p:txBody>
          <a:bodyPr wrap="none">
            <a:spAutoFit/>
          </a:bodyPr>
          <a:lstStyle/>
          <a:p>
            <a:r>
              <a:rPr lang="en-US" altLang="zh-CN" sz="1500" dirty="0" err="1">
                <a:solidFill>
                  <a:srgbClr val="0070C0"/>
                </a:solidFill>
                <a:latin typeface="+mj-lt"/>
                <a:cs typeface="Arial" panose="020B0604020202020204" pitchFamily="34" charset="0"/>
              </a:rPr>
              <a:t>tudying</a:t>
            </a:r>
            <a:endParaRPr lang="zh-CN" altLang="en-US" sz="1500" dirty="0">
              <a:solidFill>
                <a:srgbClr val="0070C0"/>
              </a:solidFill>
              <a:latin typeface="+mj-lt"/>
              <a:cs typeface="Arial" panose="020B0604020202020204" pitchFamily="34" charset="0"/>
            </a:endParaRPr>
          </a:p>
        </p:txBody>
      </p:sp>
      <p:sp>
        <p:nvSpPr>
          <p:cNvPr id="31" name="矩形 14">
            <a:extLst>
              <a:ext uri="{FF2B5EF4-FFF2-40B4-BE49-F238E27FC236}">
                <a16:creationId xmlns:a16="http://schemas.microsoft.com/office/drawing/2014/main" id="{3E93760C-37A6-124D-8EBD-F5939B788B89}"/>
              </a:ext>
            </a:extLst>
          </p:cNvPr>
          <p:cNvSpPr/>
          <p:nvPr/>
        </p:nvSpPr>
        <p:spPr>
          <a:xfrm>
            <a:off x="3419872" y="4443958"/>
            <a:ext cx="619465" cy="323165"/>
          </a:xfrm>
          <a:prstGeom prst="rect">
            <a:avLst/>
          </a:prstGeom>
        </p:spPr>
        <p:txBody>
          <a:bodyPr wrap="none">
            <a:spAutoFit/>
          </a:bodyPr>
          <a:lstStyle/>
          <a:p>
            <a:r>
              <a:rPr lang="en-US" altLang="zh-CN" sz="1500" dirty="0" err="1">
                <a:solidFill>
                  <a:srgbClr val="0070C0"/>
                </a:solidFill>
                <a:latin typeface="+mj-lt"/>
                <a:cs typeface="Arial" panose="020B0604020202020204" pitchFamily="34" charset="0"/>
              </a:rPr>
              <a:t>earch</a:t>
            </a:r>
            <a:endParaRPr lang="zh-CN" altLang="en-US" sz="1500" dirty="0">
              <a:solidFill>
                <a:srgbClr val="0070C0"/>
              </a:solidFill>
              <a:latin typeface="+mj-lt"/>
              <a:cs typeface="Arial" panose="020B0604020202020204" pitchFamily="34" charset="0"/>
            </a:endParaRPr>
          </a:p>
        </p:txBody>
      </p:sp>
      <p:sp>
        <p:nvSpPr>
          <p:cNvPr id="32" name="矩形 15">
            <a:extLst>
              <a:ext uri="{FF2B5EF4-FFF2-40B4-BE49-F238E27FC236}">
                <a16:creationId xmlns:a16="http://schemas.microsoft.com/office/drawing/2014/main" id="{4224C4E5-054B-9A40-81A4-CECA10AE84D0}"/>
              </a:ext>
            </a:extLst>
          </p:cNvPr>
          <p:cNvSpPr/>
          <p:nvPr/>
        </p:nvSpPr>
        <p:spPr>
          <a:xfrm>
            <a:off x="1660594" y="3373709"/>
            <a:ext cx="823174" cy="323165"/>
          </a:xfrm>
          <a:prstGeom prst="rect">
            <a:avLst/>
          </a:prstGeom>
        </p:spPr>
        <p:txBody>
          <a:bodyPr wrap="none">
            <a:spAutoFit/>
          </a:bodyPr>
          <a:lstStyle/>
          <a:p>
            <a:r>
              <a:rPr lang="en-US" altLang="zh-CN" sz="1500" dirty="0" err="1">
                <a:solidFill>
                  <a:srgbClr val="0070C0"/>
                </a:solidFill>
                <a:latin typeface="+mj-lt"/>
                <a:cs typeface="Arial" panose="020B0604020202020204" pitchFamily="34" charset="0"/>
              </a:rPr>
              <a:t>xchange</a:t>
            </a:r>
            <a:endParaRPr lang="zh-CN" altLang="en-US" sz="1500" dirty="0">
              <a:solidFill>
                <a:srgbClr val="0070C0"/>
              </a:solidFill>
              <a:latin typeface="+mj-lt"/>
              <a:cs typeface="Arial" panose="020B0604020202020204" pitchFamily="34" charset="0"/>
            </a:endParaRPr>
          </a:p>
        </p:txBody>
      </p:sp>
      <p:sp>
        <p:nvSpPr>
          <p:cNvPr id="33" name="矩形 16">
            <a:extLst>
              <a:ext uri="{FF2B5EF4-FFF2-40B4-BE49-F238E27FC236}">
                <a16:creationId xmlns:a16="http://schemas.microsoft.com/office/drawing/2014/main" id="{47566737-00C5-D544-8A07-3400CBA7DA5D}"/>
              </a:ext>
            </a:extLst>
          </p:cNvPr>
          <p:cNvSpPr/>
          <p:nvPr/>
        </p:nvSpPr>
        <p:spPr>
          <a:xfrm>
            <a:off x="7236296" y="3579862"/>
            <a:ext cx="478016" cy="323165"/>
          </a:xfrm>
          <a:prstGeom prst="rect">
            <a:avLst/>
          </a:prstGeom>
        </p:spPr>
        <p:txBody>
          <a:bodyPr wrap="none">
            <a:spAutoFit/>
          </a:bodyPr>
          <a:lstStyle/>
          <a:p>
            <a:r>
              <a:rPr lang="en-US" altLang="zh-CN" sz="1500" dirty="0">
                <a:solidFill>
                  <a:srgbClr val="0070C0"/>
                </a:solidFill>
                <a:latin typeface="+mj-lt"/>
                <a:cs typeface="Arial" panose="020B0604020202020204" pitchFamily="34" charset="0"/>
              </a:rPr>
              <a:t>and</a:t>
            </a:r>
            <a:endParaRPr lang="zh-CN" altLang="en-US" sz="1500" dirty="0">
              <a:solidFill>
                <a:srgbClr val="0070C0"/>
              </a:solidFill>
              <a:latin typeface="+mj-lt"/>
              <a:cs typeface="Arial" panose="020B0604020202020204" pitchFamily="34" charset="0"/>
            </a:endParaRPr>
          </a:p>
        </p:txBody>
      </p:sp>
      <p:pic>
        <p:nvPicPr>
          <p:cNvPr id="18" name="Graphic 17" descr="Bullseye">
            <a:extLst>
              <a:ext uri="{FF2B5EF4-FFF2-40B4-BE49-F238E27FC236}">
                <a16:creationId xmlns:a16="http://schemas.microsoft.com/office/drawing/2014/main" id="{D1398A7E-42E4-7643-8193-74EFE32CAE1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6372200" y="125314"/>
            <a:ext cx="548640" cy="548640"/>
          </a:xfrm>
          <a:prstGeom prst="rect">
            <a:avLst/>
          </a:prstGeom>
        </p:spPr>
      </p:pic>
    </p:spTree>
    <p:extLst>
      <p:ext uri="{BB962C8B-B14F-4D97-AF65-F5344CB8AC3E}">
        <p14:creationId xmlns:p14="http://schemas.microsoft.com/office/powerpoint/2010/main" val="133882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ppt_x"/>
                                          </p:val>
                                        </p:tav>
                                        <p:tav tm="100000">
                                          <p:val>
                                            <p:strVal val="#ppt_x"/>
                                          </p:val>
                                        </p:tav>
                                      </p:tavLst>
                                    </p:anim>
                                    <p:anim calcmode="lin" valueType="num">
                                      <p:cBhvr additive="base">
                                        <p:cTn id="1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500" fill="hold"/>
                                        <p:tgtEl>
                                          <p:spTgt spid="25"/>
                                        </p:tgtEl>
                                        <p:attrNameLst>
                                          <p:attrName>ppt_x</p:attrName>
                                        </p:attrNameLst>
                                      </p:cBhvr>
                                      <p:tavLst>
                                        <p:tav tm="0">
                                          <p:val>
                                            <p:strVal val="#ppt_x"/>
                                          </p:val>
                                        </p:tav>
                                        <p:tav tm="100000">
                                          <p:val>
                                            <p:strVal val="#ppt_x"/>
                                          </p:val>
                                        </p:tav>
                                      </p:tavLst>
                                    </p:anim>
                                    <p:anim calcmode="lin" valueType="num">
                                      <p:cBhvr additive="base">
                                        <p:cTn id="21"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500" fill="hold"/>
                                        <p:tgtEl>
                                          <p:spTgt spid="26"/>
                                        </p:tgtEl>
                                        <p:attrNameLst>
                                          <p:attrName>ppt_x</p:attrName>
                                        </p:attrNameLst>
                                      </p:cBhvr>
                                      <p:tavLst>
                                        <p:tav tm="0">
                                          <p:val>
                                            <p:strVal val="#ppt_x"/>
                                          </p:val>
                                        </p:tav>
                                        <p:tav tm="100000">
                                          <p:val>
                                            <p:strVal val="#ppt_x"/>
                                          </p:val>
                                        </p:tav>
                                      </p:tavLst>
                                    </p:anim>
                                    <p:anim calcmode="lin" valueType="num">
                                      <p:cBhvr additive="base">
                                        <p:cTn id="3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1000"/>
                                        <p:tgtEl>
                                          <p:spTgt spid="21"/>
                                        </p:tgtEl>
                                      </p:cBhvr>
                                    </p:animEffect>
                                    <p:anim calcmode="lin" valueType="num">
                                      <p:cBhvr>
                                        <p:cTn id="46" dur="1000" fill="hold"/>
                                        <p:tgtEl>
                                          <p:spTgt spid="21"/>
                                        </p:tgtEl>
                                        <p:attrNameLst>
                                          <p:attrName>ppt_x</p:attrName>
                                        </p:attrNameLst>
                                      </p:cBhvr>
                                      <p:tavLst>
                                        <p:tav tm="0">
                                          <p:val>
                                            <p:strVal val="#ppt_x"/>
                                          </p:val>
                                        </p:tav>
                                        <p:tav tm="100000">
                                          <p:val>
                                            <p:strVal val="#ppt_x"/>
                                          </p:val>
                                        </p:tav>
                                      </p:tavLst>
                                    </p:anim>
                                    <p:anim calcmode="lin" valueType="num">
                                      <p:cBhvr>
                                        <p:cTn id="4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additive="base">
                                        <p:cTn id="52" dur="500" fill="hold"/>
                                        <p:tgtEl>
                                          <p:spTgt spid="28"/>
                                        </p:tgtEl>
                                        <p:attrNameLst>
                                          <p:attrName>ppt_x</p:attrName>
                                        </p:attrNameLst>
                                      </p:cBhvr>
                                      <p:tavLst>
                                        <p:tav tm="0">
                                          <p:val>
                                            <p:strVal val="#ppt_x"/>
                                          </p:val>
                                        </p:tav>
                                        <p:tav tm="100000">
                                          <p:val>
                                            <p:strVal val="#ppt_x"/>
                                          </p:val>
                                        </p:tav>
                                      </p:tavLst>
                                    </p:anim>
                                    <p:anim calcmode="lin" valueType="num">
                                      <p:cBhvr additive="base">
                                        <p:cTn id="5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27"/>
                                        </p:tgtEl>
                                        <p:attrNameLst>
                                          <p:attrName>style.visibility</p:attrName>
                                        </p:attrNameLst>
                                      </p:cBhvr>
                                      <p:to>
                                        <p:strVal val="visible"/>
                                      </p:to>
                                    </p:set>
                                    <p:anim calcmode="lin" valueType="num">
                                      <p:cBhvr additive="base">
                                        <p:cTn id="58" dur="500" fill="hold"/>
                                        <p:tgtEl>
                                          <p:spTgt spid="27"/>
                                        </p:tgtEl>
                                        <p:attrNameLst>
                                          <p:attrName>ppt_x</p:attrName>
                                        </p:attrNameLst>
                                      </p:cBhvr>
                                      <p:tavLst>
                                        <p:tav tm="0">
                                          <p:val>
                                            <p:strVal val="#ppt_x"/>
                                          </p:val>
                                        </p:tav>
                                        <p:tav tm="100000">
                                          <p:val>
                                            <p:strVal val="#ppt_x"/>
                                          </p:val>
                                        </p:tav>
                                      </p:tavLst>
                                    </p:anim>
                                    <p:anim calcmode="lin" valueType="num">
                                      <p:cBhvr additive="base">
                                        <p:cTn id="59"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1000"/>
                                        <p:tgtEl>
                                          <p:spTgt spid="23"/>
                                        </p:tgtEl>
                                      </p:cBhvr>
                                    </p:animEffect>
                                    <p:anim calcmode="lin" valueType="num">
                                      <p:cBhvr>
                                        <p:cTn id="65" dur="1000" fill="hold"/>
                                        <p:tgtEl>
                                          <p:spTgt spid="23"/>
                                        </p:tgtEl>
                                        <p:attrNameLst>
                                          <p:attrName>ppt_x</p:attrName>
                                        </p:attrNameLst>
                                      </p:cBhvr>
                                      <p:tavLst>
                                        <p:tav tm="0">
                                          <p:val>
                                            <p:strVal val="#ppt_x"/>
                                          </p:val>
                                        </p:tav>
                                        <p:tav tm="100000">
                                          <p:val>
                                            <p:strVal val="#ppt_x"/>
                                          </p:val>
                                        </p:tav>
                                      </p:tavLst>
                                    </p:anim>
                                    <p:anim calcmode="lin" valueType="num">
                                      <p:cBhvr>
                                        <p:cTn id="6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anim calcmode="lin" valueType="num">
                                      <p:cBhvr additive="base">
                                        <p:cTn id="71" dur="500" fill="hold"/>
                                        <p:tgtEl>
                                          <p:spTgt spid="32"/>
                                        </p:tgtEl>
                                        <p:attrNameLst>
                                          <p:attrName>ppt_x</p:attrName>
                                        </p:attrNameLst>
                                      </p:cBhvr>
                                      <p:tavLst>
                                        <p:tav tm="0">
                                          <p:val>
                                            <p:strVal val="#ppt_x"/>
                                          </p:val>
                                        </p:tav>
                                        <p:tav tm="100000">
                                          <p:val>
                                            <p:strVal val="#ppt_x"/>
                                          </p:val>
                                        </p:tav>
                                      </p:tavLst>
                                    </p:anim>
                                    <p:anim calcmode="lin" valueType="num">
                                      <p:cBhvr additive="base">
                                        <p:cTn id="7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33"/>
                                        </p:tgtEl>
                                        <p:attrNameLst>
                                          <p:attrName>style.visibility</p:attrName>
                                        </p:attrNameLst>
                                      </p:cBhvr>
                                      <p:to>
                                        <p:strVal val="visible"/>
                                      </p:to>
                                    </p:set>
                                    <p:anim calcmode="lin" valueType="num">
                                      <p:cBhvr additive="base">
                                        <p:cTn id="77" dur="500" fill="hold"/>
                                        <p:tgtEl>
                                          <p:spTgt spid="33"/>
                                        </p:tgtEl>
                                        <p:attrNameLst>
                                          <p:attrName>ppt_x</p:attrName>
                                        </p:attrNameLst>
                                      </p:cBhvr>
                                      <p:tavLst>
                                        <p:tav tm="0">
                                          <p:val>
                                            <p:strVal val="#ppt_x"/>
                                          </p:val>
                                        </p:tav>
                                        <p:tav tm="100000">
                                          <p:val>
                                            <p:strVal val="#ppt_x"/>
                                          </p:val>
                                        </p:tav>
                                      </p:tavLst>
                                    </p:anim>
                                    <p:anim calcmode="lin" valueType="num">
                                      <p:cBhvr additive="base">
                                        <p:cTn id="7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fade">
                                      <p:cBhvr>
                                        <p:cTn id="83" dur="1000"/>
                                        <p:tgtEl>
                                          <p:spTgt spid="22"/>
                                        </p:tgtEl>
                                      </p:cBhvr>
                                    </p:animEffect>
                                    <p:anim calcmode="lin" valueType="num">
                                      <p:cBhvr>
                                        <p:cTn id="84" dur="1000" fill="hold"/>
                                        <p:tgtEl>
                                          <p:spTgt spid="22"/>
                                        </p:tgtEl>
                                        <p:attrNameLst>
                                          <p:attrName>ppt_x</p:attrName>
                                        </p:attrNameLst>
                                      </p:cBhvr>
                                      <p:tavLst>
                                        <p:tav tm="0">
                                          <p:val>
                                            <p:strVal val="#ppt_x"/>
                                          </p:val>
                                        </p:tav>
                                        <p:tav tm="100000">
                                          <p:val>
                                            <p:strVal val="#ppt_x"/>
                                          </p:val>
                                        </p:tav>
                                      </p:tavLst>
                                    </p:anim>
                                    <p:anim calcmode="lin" valueType="num">
                                      <p:cBhvr>
                                        <p:cTn id="8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30"/>
                                        </p:tgtEl>
                                        <p:attrNameLst>
                                          <p:attrName>style.visibility</p:attrName>
                                        </p:attrNameLst>
                                      </p:cBhvr>
                                      <p:to>
                                        <p:strVal val="visible"/>
                                      </p:to>
                                    </p:set>
                                    <p:anim calcmode="lin" valueType="num">
                                      <p:cBhvr additive="base">
                                        <p:cTn id="90" dur="500" fill="hold"/>
                                        <p:tgtEl>
                                          <p:spTgt spid="30"/>
                                        </p:tgtEl>
                                        <p:attrNameLst>
                                          <p:attrName>ppt_x</p:attrName>
                                        </p:attrNameLst>
                                      </p:cBhvr>
                                      <p:tavLst>
                                        <p:tav tm="0">
                                          <p:val>
                                            <p:strVal val="#ppt_x"/>
                                          </p:val>
                                        </p:tav>
                                        <p:tav tm="100000">
                                          <p:val>
                                            <p:strVal val="#ppt_x"/>
                                          </p:val>
                                        </p:tav>
                                      </p:tavLst>
                                    </p:anim>
                                    <p:anim calcmode="lin" valueType="num">
                                      <p:cBhvr additive="base">
                                        <p:cTn id="91"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31"/>
                                        </p:tgtEl>
                                        <p:attrNameLst>
                                          <p:attrName>style.visibility</p:attrName>
                                        </p:attrNameLst>
                                      </p:cBhvr>
                                      <p:to>
                                        <p:strVal val="visible"/>
                                      </p:to>
                                    </p:set>
                                    <p:anim calcmode="lin" valueType="num">
                                      <p:cBhvr additive="base">
                                        <p:cTn id="96" dur="500" fill="hold"/>
                                        <p:tgtEl>
                                          <p:spTgt spid="31"/>
                                        </p:tgtEl>
                                        <p:attrNameLst>
                                          <p:attrName>ppt_x</p:attrName>
                                        </p:attrNameLst>
                                      </p:cBhvr>
                                      <p:tavLst>
                                        <p:tav tm="0">
                                          <p:val>
                                            <p:strVal val="#ppt_x"/>
                                          </p:val>
                                        </p:tav>
                                        <p:tav tm="100000">
                                          <p:val>
                                            <p:strVal val="#ppt_x"/>
                                          </p:val>
                                        </p:tav>
                                      </p:tavLst>
                                    </p:anim>
                                    <p:anim calcmode="lin" valueType="num">
                                      <p:cBhvr additive="base">
                                        <p:cTn id="97"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6C1161-C2A0-DD49-95C5-E8617C66BDB9}"/>
              </a:ext>
            </a:extLst>
          </p:cNvPr>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Part 2: </a:t>
            </a:r>
            <a:r>
              <a:rPr lang="en-US" b="1" dirty="0" smtClean="0">
                <a:latin typeface="Arial" panose="020B0604020202020204" pitchFamily="34" charset="0"/>
                <a:cs typeface="Arial" panose="020B0604020202020204" pitchFamily="34" charset="0"/>
              </a:rPr>
              <a:t>How </a:t>
            </a:r>
            <a:r>
              <a:rPr lang="en-US" b="1" dirty="0">
                <a:latin typeface="Arial" panose="020B0604020202020204" pitchFamily="34" charset="0"/>
                <a:cs typeface="Arial" panose="020B0604020202020204" pitchFamily="34" charset="0"/>
              </a:rPr>
              <a:t>to ask for information</a:t>
            </a:r>
          </a:p>
        </p:txBody>
      </p:sp>
      <p:sp>
        <p:nvSpPr>
          <p:cNvPr id="4" name="矩形 2">
            <a:extLst>
              <a:ext uri="{FF2B5EF4-FFF2-40B4-BE49-F238E27FC236}">
                <a16:creationId xmlns:a16="http://schemas.microsoft.com/office/drawing/2014/main" id="{695376AF-F536-4547-822F-192CD3D71344}"/>
              </a:ext>
            </a:extLst>
          </p:cNvPr>
          <p:cNvSpPr/>
          <p:nvPr/>
        </p:nvSpPr>
        <p:spPr>
          <a:xfrm>
            <a:off x="468699" y="1419622"/>
            <a:ext cx="7919651" cy="1015663"/>
          </a:xfrm>
          <a:prstGeom prst="rect">
            <a:avLst/>
          </a:prstGeom>
        </p:spPr>
        <p:txBody>
          <a:bodyPr wrap="square">
            <a:spAutoFit/>
          </a:bodyPr>
          <a:lstStyle/>
          <a:p>
            <a:r>
              <a:rPr lang="en-US" altLang="zh-CN" sz="2000" b="1" dirty="0">
                <a:latin typeface="+mj-lt"/>
                <a:cs typeface="Arial" panose="020B0604020202020204" pitchFamily="34" charset="0"/>
                <a:sym typeface="+mn-ea"/>
              </a:rPr>
              <a:t>1. If possible, may I ask …?</a:t>
            </a:r>
          </a:p>
          <a:p>
            <a:r>
              <a:rPr lang="en-US" altLang="zh-CN" sz="2000" b="1" dirty="0">
                <a:latin typeface="+mj-lt"/>
                <a:cs typeface="Arial" panose="020B0604020202020204" pitchFamily="34" charset="0"/>
                <a:sym typeface="+mn-ea"/>
              </a:rPr>
              <a:t>2. Would you please tell me the specific information of…</a:t>
            </a:r>
          </a:p>
          <a:p>
            <a:r>
              <a:rPr lang="en-US" altLang="zh-CN" sz="2000" b="1" dirty="0">
                <a:latin typeface="+mj-lt"/>
                <a:cs typeface="Arial" panose="020B0604020202020204" pitchFamily="34" charset="0"/>
                <a:sym typeface="+mn-ea"/>
              </a:rPr>
              <a:t>3. </a:t>
            </a:r>
            <a:r>
              <a:rPr lang="en-US" altLang="zh-CN" sz="2000" b="1" dirty="0" smtClean="0">
                <a:latin typeface="+mj-lt"/>
                <a:cs typeface="Arial" panose="020B0604020202020204" pitchFamily="34" charset="0"/>
                <a:sym typeface="+mn-ea"/>
              </a:rPr>
              <a:t>Could </a:t>
            </a:r>
            <a:r>
              <a:rPr lang="en-US" altLang="zh-CN" sz="2000" b="1" dirty="0">
                <a:latin typeface="+mj-lt"/>
                <a:cs typeface="Arial" panose="020B0604020202020204" pitchFamily="34" charset="0"/>
                <a:sym typeface="+mn-ea"/>
              </a:rPr>
              <a:t>you manage to give me some constructive</a:t>
            </a:r>
            <a:r>
              <a:rPr lang="zh-CN" altLang="en-US" sz="2000" b="1" dirty="0">
                <a:latin typeface="+mj-lt"/>
                <a:cs typeface="Arial" panose="020B0604020202020204" pitchFamily="34" charset="0"/>
                <a:sym typeface="+mn-ea"/>
              </a:rPr>
              <a:t> </a:t>
            </a:r>
            <a:r>
              <a:rPr lang="en-US" altLang="zh-CN" sz="2000" b="1" dirty="0">
                <a:latin typeface="+mj-lt"/>
                <a:cs typeface="Arial" panose="020B0604020202020204" pitchFamily="34" charset="0"/>
                <a:sym typeface="+mn-ea"/>
              </a:rPr>
              <a:t>guidance on …?</a:t>
            </a:r>
          </a:p>
        </p:txBody>
      </p:sp>
      <p:sp>
        <p:nvSpPr>
          <p:cNvPr id="5" name="TextBox 4">
            <a:extLst>
              <a:ext uri="{FF2B5EF4-FFF2-40B4-BE49-F238E27FC236}">
                <a16:creationId xmlns:a16="http://schemas.microsoft.com/office/drawing/2014/main" id="{CAF01B7C-C838-B449-860D-1BA829F47FD2}"/>
              </a:ext>
            </a:extLst>
          </p:cNvPr>
          <p:cNvSpPr txBox="1"/>
          <p:nvPr/>
        </p:nvSpPr>
        <p:spPr>
          <a:xfrm>
            <a:off x="468699" y="987574"/>
            <a:ext cx="1296144" cy="400110"/>
          </a:xfrm>
          <a:prstGeom prst="rect">
            <a:avLst/>
          </a:prstGeom>
          <a:noFill/>
        </p:spPr>
        <p:txBody>
          <a:bodyPr wrap="square" rtlCol="0">
            <a:spAutoFit/>
          </a:bodyPr>
          <a:lstStyle/>
          <a:p>
            <a:r>
              <a:rPr lang="en-US" altLang="zh-CN" sz="1600" dirty="0"/>
              <a:t> </a:t>
            </a:r>
            <a:r>
              <a:rPr lang="zh-CN" altLang="en-US" sz="2000" b="1" dirty="0">
                <a:solidFill>
                  <a:srgbClr val="0070C0"/>
                </a:solidFill>
              </a:rPr>
              <a:t>疑问句</a:t>
            </a:r>
          </a:p>
        </p:txBody>
      </p:sp>
      <p:sp>
        <p:nvSpPr>
          <p:cNvPr id="6" name="矩形 5">
            <a:extLst>
              <a:ext uri="{FF2B5EF4-FFF2-40B4-BE49-F238E27FC236}">
                <a16:creationId xmlns:a16="http://schemas.microsoft.com/office/drawing/2014/main" id="{21AD1A57-B779-5843-887F-9E12C165E73B}"/>
              </a:ext>
            </a:extLst>
          </p:cNvPr>
          <p:cNvSpPr/>
          <p:nvPr/>
        </p:nvSpPr>
        <p:spPr>
          <a:xfrm>
            <a:off x="472215" y="3075956"/>
            <a:ext cx="7916136" cy="1015663"/>
          </a:xfrm>
          <a:prstGeom prst="rect">
            <a:avLst/>
          </a:prstGeom>
        </p:spPr>
        <p:txBody>
          <a:bodyPr wrap="square">
            <a:spAutoFit/>
          </a:bodyPr>
          <a:lstStyle/>
          <a:p>
            <a:r>
              <a:rPr lang="en-US" altLang="zh-CN" sz="2000" b="1" dirty="0">
                <a:latin typeface="+mj-lt"/>
                <a:cs typeface="Arial" panose="020B0604020202020204" pitchFamily="34" charset="0"/>
                <a:sym typeface="+mn-ea"/>
              </a:rPr>
              <a:t>1. I wonder if you could inform me of …</a:t>
            </a:r>
          </a:p>
          <a:p>
            <a:r>
              <a:rPr lang="en-US" altLang="zh-CN" sz="2000" b="1" dirty="0">
                <a:latin typeface="+mj-lt"/>
                <a:cs typeface="Arial" panose="020B0604020202020204" pitchFamily="34" charset="0"/>
                <a:sym typeface="+mn-ea"/>
              </a:rPr>
              <a:t>2</a:t>
            </a:r>
            <a:r>
              <a:rPr lang="en-US" altLang="zh-CN" sz="2000" b="1" dirty="0">
                <a:latin typeface="+mj-lt"/>
                <a:cs typeface="Arial" panose="020B0604020202020204" pitchFamily="34" charset="0"/>
              </a:rPr>
              <a:t>. I’d </a:t>
            </a:r>
            <a:r>
              <a:rPr lang="en-US" altLang="zh-CN" sz="2000" b="1" dirty="0" smtClean="0">
                <a:latin typeface="+mj-lt"/>
                <a:cs typeface="Arial" panose="020B0604020202020204" pitchFamily="34" charset="0"/>
              </a:rPr>
              <a:t>like</a:t>
            </a:r>
            <a:r>
              <a:rPr lang="en-US" altLang="zh-CN" sz="2000" b="1" dirty="0" smtClean="0">
                <a:latin typeface="+mj-lt"/>
                <a:cs typeface="Arial" panose="020B0604020202020204" pitchFamily="34" charset="0"/>
                <a:sym typeface="+mn-ea"/>
              </a:rPr>
              <a:t> </a:t>
            </a:r>
            <a:r>
              <a:rPr lang="en-US" altLang="zh-CN" sz="2000" b="1" dirty="0">
                <a:latin typeface="+mj-lt"/>
                <a:cs typeface="Arial" panose="020B0604020202020204" pitchFamily="34" charset="0"/>
              </a:rPr>
              <a:t>to know…</a:t>
            </a:r>
          </a:p>
          <a:p>
            <a:r>
              <a:rPr lang="en-US" altLang="zh-CN" sz="2000" b="1" dirty="0">
                <a:latin typeface="+mj-lt"/>
                <a:cs typeface="Arial" panose="020B0604020202020204" pitchFamily="34" charset="0"/>
              </a:rPr>
              <a:t>3. Please allow me to enquire about…</a:t>
            </a:r>
            <a:endParaRPr lang="en-US" altLang="zh-CN" sz="2000" b="1" dirty="0">
              <a:latin typeface="+mj-lt"/>
              <a:cs typeface="Arial" panose="020B0604020202020204" pitchFamily="34" charset="0"/>
              <a:sym typeface="+mn-ea"/>
            </a:endParaRPr>
          </a:p>
        </p:txBody>
      </p:sp>
      <p:sp>
        <p:nvSpPr>
          <p:cNvPr id="7" name="TextBox 6">
            <a:extLst>
              <a:ext uri="{FF2B5EF4-FFF2-40B4-BE49-F238E27FC236}">
                <a16:creationId xmlns:a16="http://schemas.microsoft.com/office/drawing/2014/main" id="{34732AD9-BA7C-7240-8955-F969007BF44E}"/>
              </a:ext>
            </a:extLst>
          </p:cNvPr>
          <p:cNvSpPr txBox="1"/>
          <p:nvPr/>
        </p:nvSpPr>
        <p:spPr>
          <a:xfrm>
            <a:off x="472215" y="2655392"/>
            <a:ext cx="1296144" cy="400110"/>
          </a:xfrm>
          <a:prstGeom prst="rect">
            <a:avLst/>
          </a:prstGeom>
          <a:noFill/>
        </p:spPr>
        <p:txBody>
          <a:bodyPr wrap="square" rtlCol="0">
            <a:spAutoFit/>
          </a:bodyPr>
          <a:lstStyle/>
          <a:p>
            <a:r>
              <a:rPr lang="en-US" altLang="zh-CN" sz="1600" dirty="0"/>
              <a:t> </a:t>
            </a:r>
            <a:r>
              <a:rPr lang="zh-CN" altLang="en-US" sz="2000" b="1" dirty="0">
                <a:solidFill>
                  <a:srgbClr val="0070C0"/>
                </a:solidFill>
              </a:rPr>
              <a:t>陈述句</a:t>
            </a:r>
          </a:p>
        </p:txBody>
      </p:sp>
      <p:pic>
        <p:nvPicPr>
          <p:cNvPr id="2" name="Picture 1">
            <a:extLst>
              <a:ext uri="{FF2B5EF4-FFF2-40B4-BE49-F238E27FC236}">
                <a16:creationId xmlns:a16="http://schemas.microsoft.com/office/drawing/2014/main" id="{E8C7AF6B-0BE2-7740-9F6C-DDED1AB28F6D}"/>
              </a:ext>
            </a:extLst>
          </p:cNvPr>
          <p:cNvPicPr>
            <a:picLocks noChangeAspect="1"/>
          </p:cNvPicPr>
          <p:nvPr/>
        </p:nvPicPr>
        <p:blipFill>
          <a:blip r:embed="rId2">
            <a:clrChange>
              <a:clrFrom>
                <a:srgbClr val="F6F6F6"/>
              </a:clrFrom>
              <a:clrTo>
                <a:srgbClr val="F6F6F6">
                  <a:alpha val="0"/>
                </a:srgbClr>
              </a:clrTo>
            </a:clrChange>
          </a:blip>
          <a:stretch>
            <a:fillRect/>
          </a:stretch>
        </p:blipFill>
        <p:spPr>
          <a:xfrm>
            <a:off x="7524328" y="3930003"/>
            <a:ext cx="1000646" cy="1000646"/>
          </a:xfrm>
          <a:prstGeom prst="rect">
            <a:avLst/>
          </a:prstGeom>
        </p:spPr>
      </p:pic>
    </p:spTree>
    <p:extLst>
      <p:ext uri="{BB962C8B-B14F-4D97-AF65-F5344CB8AC3E}">
        <p14:creationId xmlns:p14="http://schemas.microsoft.com/office/powerpoint/2010/main" val="1174033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953FB5-F2E4-624F-B60D-744057E60105}"/>
              </a:ext>
            </a:extLst>
          </p:cNvPr>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Part 2: </a:t>
            </a:r>
            <a:r>
              <a:rPr lang="en-US" altLang="zh-CN" b="1" dirty="0">
                <a:latin typeface="Arial" panose="020B0604020202020204" pitchFamily="34" charset="0"/>
                <a:cs typeface="Arial" panose="020B0604020202020204" pitchFamily="34" charset="0"/>
              </a:rPr>
              <a:t>F</a:t>
            </a:r>
            <a:r>
              <a:rPr lang="en-US" b="1" dirty="0">
                <a:latin typeface="Arial" panose="020B0604020202020204" pitchFamily="34" charset="0"/>
                <a:cs typeface="Arial" panose="020B0604020202020204" pitchFamily="34" charset="0"/>
              </a:rPr>
              <a:t>light </a:t>
            </a:r>
            <a:r>
              <a:rPr lang="en-US" altLang="zh-CN" b="1" dirty="0">
                <a:latin typeface="Arial" panose="020B0604020202020204" pitchFamily="34" charset="0"/>
                <a:cs typeface="Arial" panose="020B0604020202020204" pitchFamily="34" charset="0"/>
              </a:rPr>
              <a:t>I</a:t>
            </a:r>
            <a:r>
              <a:rPr lang="en-US" b="1" dirty="0">
                <a:latin typeface="Arial" panose="020B0604020202020204" pitchFamily="34" charset="0"/>
                <a:cs typeface="Arial" panose="020B0604020202020204" pitchFamily="34" charset="0"/>
              </a:rPr>
              <a:t>nformation</a:t>
            </a:r>
          </a:p>
        </p:txBody>
      </p:sp>
      <p:sp>
        <p:nvSpPr>
          <p:cNvPr id="4" name="矩形 2">
            <a:extLst>
              <a:ext uri="{FF2B5EF4-FFF2-40B4-BE49-F238E27FC236}">
                <a16:creationId xmlns:a16="http://schemas.microsoft.com/office/drawing/2014/main" id="{C76FC8ED-8601-3C49-B67F-BFF99E69CA58}"/>
              </a:ext>
            </a:extLst>
          </p:cNvPr>
          <p:cNvSpPr/>
          <p:nvPr/>
        </p:nvSpPr>
        <p:spPr>
          <a:xfrm>
            <a:off x="179512" y="3110340"/>
            <a:ext cx="7919546" cy="1754326"/>
          </a:xfrm>
          <a:prstGeom prst="rect">
            <a:avLst/>
          </a:prstGeom>
        </p:spPr>
        <p:txBody>
          <a:bodyPr wrap="square">
            <a:spAutoFit/>
          </a:bodyPr>
          <a:lstStyle/>
          <a:p>
            <a:pPr lvl="0"/>
            <a:r>
              <a:rPr lang="en-US" altLang="zh-CN" b="1" dirty="0">
                <a:latin typeface="Arial" panose="020B0604020202020204" pitchFamily="34" charset="0"/>
                <a:ea typeface="黑体" pitchFamily="49" charset="-122"/>
                <a:cs typeface="Arial" panose="020B0604020202020204" pitchFamily="34" charset="0"/>
              </a:rPr>
              <a:t>What is the air f____ ? </a:t>
            </a:r>
          </a:p>
          <a:p>
            <a:r>
              <a:rPr lang="en-US" altLang="zh-CN" b="1" dirty="0">
                <a:latin typeface="Arial" panose="020B0604020202020204" pitchFamily="34" charset="0"/>
                <a:ea typeface="黑体" pitchFamily="49" charset="-122"/>
                <a:cs typeface="Arial" panose="020B0604020202020204" pitchFamily="34" charset="0"/>
              </a:rPr>
              <a:t>What is the </a:t>
            </a:r>
            <a:r>
              <a:rPr lang="en-US" altLang="zh-CN" b="1" dirty="0" err="1">
                <a:latin typeface="Arial" panose="020B0604020202020204" pitchFamily="34" charset="0"/>
                <a:ea typeface="黑体" pitchFamily="49" charset="-122"/>
                <a:cs typeface="Arial" panose="020B0604020202020204" pitchFamily="34" charset="0"/>
              </a:rPr>
              <a:t>p____of</a:t>
            </a:r>
            <a:r>
              <a:rPr lang="en-US" altLang="zh-CN" b="1" dirty="0">
                <a:latin typeface="Arial" panose="020B0604020202020204" pitchFamily="34" charset="0"/>
                <a:ea typeface="黑体" pitchFamily="49" charset="-122"/>
                <a:cs typeface="Arial" panose="020B0604020202020204" pitchFamily="34" charset="0"/>
              </a:rPr>
              <a:t> the ticket?</a:t>
            </a:r>
          </a:p>
          <a:p>
            <a:r>
              <a:rPr lang="en-US" altLang="zh-CN" b="1" dirty="0">
                <a:latin typeface="Arial" panose="020B0604020202020204" pitchFamily="34" charset="0"/>
                <a:ea typeface="黑体" pitchFamily="49" charset="-122"/>
                <a:cs typeface="Arial" panose="020B0604020202020204" pitchFamily="34" charset="0"/>
              </a:rPr>
              <a:t>How much should I </a:t>
            </a:r>
            <a:r>
              <a:rPr lang="en-US" altLang="zh-CN" b="1" dirty="0" smtClean="0">
                <a:latin typeface="Arial" panose="020B0604020202020204" pitchFamily="34" charset="0"/>
                <a:ea typeface="黑体" pitchFamily="49" charset="-122"/>
                <a:cs typeface="Arial" panose="020B0604020202020204" pitchFamily="34" charset="0"/>
              </a:rPr>
              <a:t>_____for </a:t>
            </a:r>
            <a:r>
              <a:rPr lang="en-US" altLang="zh-CN" b="1" dirty="0">
                <a:latin typeface="Arial" panose="020B0604020202020204" pitchFamily="34" charset="0"/>
                <a:ea typeface="黑体" pitchFamily="49" charset="-122"/>
                <a:cs typeface="Arial" panose="020B0604020202020204" pitchFamily="34" charset="0"/>
              </a:rPr>
              <a:t>the ticket?</a:t>
            </a:r>
          </a:p>
          <a:p>
            <a:r>
              <a:rPr lang="en-US" altLang="zh-CN" b="1" dirty="0">
                <a:latin typeface="Arial" panose="020B0604020202020204" pitchFamily="34" charset="0"/>
                <a:ea typeface="黑体" pitchFamily="49" charset="-122"/>
                <a:cs typeface="Arial" panose="020B0604020202020204" pitchFamily="34" charset="0"/>
              </a:rPr>
              <a:t>How much will it </a:t>
            </a:r>
            <a:r>
              <a:rPr lang="en-US" altLang="zh-CN" b="1" dirty="0" err="1">
                <a:latin typeface="Arial" panose="020B0604020202020204" pitchFamily="34" charset="0"/>
                <a:ea typeface="黑体" pitchFamily="49" charset="-122"/>
                <a:cs typeface="Arial" panose="020B0604020202020204" pitchFamily="34" charset="0"/>
              </a:rPr>
              <a:t>c____me</a:t>
            </a:r>
            <a:r>
              <a:rPr lang="en-US" altLang="zh-CN" b="1" dirty="0">
                <a:latin typeface="Arial" panose="020B0604020202020204" pitchFamily="34" charset="0"/>
                <a:ea typeface="黑体" pitchFamily="49" charset="-122"/>
                <a:cs typeface="Arial" panose="020B0604020202020204" pitchFamily="34" charset="0"/>
              </a:rPr>
              <a:t> to take/board the flight?</a:t>
            </a:r>
            <a:endParaRPr lang="zh-CN" altLang="zh-CN" b="1" dirty="0">
              <a:latin typeface="Arial" panose="020B0604020202020204" pitchFamily="34" charset="0"/>
              <a:ea typeface="黑体" pitchFamily="49" charset="-122"/>
              <a:cs typeface="Arial" panose="020B0604020202020204" pitchFamily="34" charset="0"/>
            </a:endParaRPr>
          </a:p>
          <a:p>
            <a:pPr lvl="0"/>
            <a:r>
              <a:rPr lang="en-US" altLang="zh-CN" b="1" dirty="0">
                <a:latin typeface="Arial" panose="020B0604020202020204" pitchFamily="34" charset="0"/>
                <a:ea typeface="黑体" pitchFamily="49" charset="-122"/>
                <a:cs typeface="Arial" panose="020B0604020202020204" pitchFamily="34" charset="0"/>
              </a:rPr>
              <a:t>How much does the airplane company </a:t>
            </a:r>
            <a:r>
              <a:rPr lang="en-US" altLang="zh-CN" b="1" dirty="0" smtClean="0">
                <a:latin typeface="Arial" panose="020B0604020202020204" pitchFamily="34" charset="0"/>
                <a:ea typeface="黑体" pitchFamily="49" charset="-122"/>
                <a:cs typeface="Arial" panose="020B0604020202020204" pitchFamily="34" charset="0"/>
              </a:rPr>
              <a:t>_______ </a:t>
            </a:r>
            <a:r>
              <a:rPr lang="en-US" altLang="zh-CN" b="1" dirty="0">
                <a:latin typeface="Arial" panose="020B0604020202020204" pitchFamily="34" charset="0"/>
                <a:ea typeface="黑体" pitchFamily="49" charset="-122"/>
                <a:cs typeface="Arial" panose="020B0604020202020204" pitchFamily="34" charset="0"/>
              </a:rPr>
              <a:t>for the ticket?</a:t>
            </a:r>
          </a:p>
          <a:p>
            <a:pPr lvl="0"/>
            <a:r>
              <a:rPr lang="en-US" altLang="zh-CN" b="1" dirty="0">
                <a:latin typeface="Arial" panose="020B0604020202020204" pitchFamily="34" charset="0"/>
                <a:ea typeface="黑体" pitchFamily="49" charset="-122"/>
                <a:cs typeface="Arial" panose="020B0604020202020204" pitchFamily="34" charset="0"/>
              </a:rPr>
              <a:t>I’d like to know the  e________ of the flight</a:t>
            </a:r>
            <a:r>
              <a:rPr lang="en-US" altLang="zh-CN" sz="1600" b="1" dirty="0">
                <a:latin typeface="Arial" panose="020B0604020202020204" pitchFamily="34" charset="0"/>
                <a:ea typeface="黑体" pitchFamily="49" charset="-122"/>
                <a:cs typeface="Arial" panose="020B0604020202020204" pitchFamily="34" charset="0"/>
              </a:rPr>
              <a:t>.</a:t>
            </a:r>
          </a:p>
        </p:txBody>
      </p:sp>
      <p:sp>
        <p:nvSpPr>
          <p:cNvPr id="5" name="矩形 349185">
            <a:extLst>
              <a:ext uri="{FF2B5EF4-FFF2-40B4-BE49-F238E27FC236}">
                <a16:creationId xmlns:a16="http://schemas.microsoft.com/office/drawing/2014/main" id="{3E9F980D-2F71-954E-918F-E100013A3C02}"/>
              </a:ext>
            </a:extLst>
          </p:cNvPr>
          <p:cNvSpPr>
            <a:spLocks noChangeArrowheads="1"/>
          </p:cNvSpPr>
          <p:nvPr/>
        </p:nvSpPr>
        <p:spPr bwMode="auto">
          <a:xfrm>
            <a:off x="179512" y="880556"/>
            <a:ext cx="1539078"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spcAft>
                <a:spcPts val="600"/>
              </a:spcAft>
              <a:buFont typeface="Arial" charset="0"/>
              <a:buAutoNum type="arabicPeriod"/>
            </a:pPr>
            <a:r>
              <a:rPr lang="zh-CN" altLang="en-US" sz="1600" b="1" dirty="0">
                <a:latin typeface="+mn-ea"/>
              </a:rPr>
              <a:t>航班号</a:t>
            </a:r>
            <a:endParaRPr lang="en-US" altLang="zh-CN" sz="1600" b="1" dirty="0">
              <a:latin typeface="+mn-ea"/>
            </a:endParaRPr>
          </a:p>
          <a:p>
            <a:pPr>
              <a:spcAft>
                <a:spcPts val="600"/>
              </a:spcAft>
              <a:buFont typeface="Arial" charset="0"/>
              <a:buAutoNum type="arabicPeriod"/>
            </a:pPr>
            <a:r>
              <a:rPr lang="zh-CN" altLang="en-US" sz="1600" b="1" dirty="0">
                <a:latin typeface="+mn-ea"/>
              </a:rPr>
              <a:t>航班表</a:t>
            </a:r>
            <a:endParaRPr lang="en-US" altLang="zh-CN" sz="1600" b="1" dirty="0">
              <a:latin typeface="+mn-ea"/>
            </a:endParaRPr>
          </a:p>
          <a:p>
            <a:pPr>
              <a:spcAft>
                <a:spcPts val="600"/>
              </a:spcAft>
              <a:buFont typeface="Arial" charset="0"/>
              <a:buAutoNum type="arabicPeriod"/>
            </a:pPr>
            <a:r>
              <a:rPr lang="zh-CN" altLang="en-US" sz="1600" b="1" dirty="0">
                <a:latin typeface="+mn-ea"/>
              </a:rPr>
              <a:t>包机</a:t>
            </a:r>
            <a:endParaRPr lang="en-US" altLang="zh-CN" sz="1600" b="1" dirty="0">
              <a:latin typeface="+mn-ea"/>
            </a:endParaRPr>
          </a:p>
          <a:p>
            <a:pPr>
              <a:spcAft>
                <a:spcPts val="600"/>
              </a:spcAft>
              <a:buFont typeface="Arial" charset="0"/>
              <a:buAutoNum type="arabicPeriod"/>
            </a:pPr>
            <a:r>
              <a:rPr lang="zh-CN" altLang="en-US" sz="1600" b="1" dirty="0">
                <a:latin typeface="+mn-ea"/>
              </a:rPr>
              <a:t>出发时间</a:t>
            </a:r>
            <a:endParaRPr lang="en-US" altLang="zh-CN" sz="1600" b="1" dirty="0">
              <a:latin typeface="+mn-ea"/>
            </a:endParaRPr>
          </a:p>
          <a:p>
            <a:pPr>
              <a:spcAft>
                <a:spcPts val="600"/>
              </a:spcAft>
              <a:buFont typeface="Arial" charset="0"/>
              <a:buAutoNum type="arabicPeriod"/>
            </a:pPr>
            <a:r>
              <a:rPr lang="zh-CN" altLang="en-US" sz="1600" b="1" dirty="0">
                <a:latin typeface="+mn-ea"/>
              </a:rPr>
              <a:t>到达时间</a:t>
            </a:r>
            <a:endParaRPr lang="en-US" altLang="zh-CN" sz="1600" b="1" dirty="0">
              <a:latin typeface="+mn-ea"/>
            </a:endParaRPr>
          </a:p>
        </p:txBody>
      </p:sp>
      <p:sp>
        <p:nvSpPr>
          <p:cNvPr id="6" name="矩形 349185">
            <a:extLst>
              <a:ext uri="{FF2B5EF4-FFF2-40B4-BE49-F238E27FC236}">
                <a16:creationId xmlns:a16="http://schemas.microsoft.com/office/drawing/2014/main" id="{720BF07D-9E7F-0147-9D4E-CBF01AFF288B}"/>
              </a:ext>
            </a:extLst>
          </p:cNvPr>
          <p:cNvSpPr>
            <a:spLocks noChangeArrowheads="1"/>
          </p:cNvSpPr>
          <p:nvPr/>
        </p:nvSpPr>
        <p:spPr bwMode="auto">
          <a:xfrm>
            <a:off x="1475656" y="843558"/>
            <a:ext cx="3015208" cy="1668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342900" indent="-342900">
              <a:lnSpc>
                <a:spcPct val="150000"/>
              </a:lnSpc>
              <a:buAutoNum type="arabicPeriod"/>
            </a:pPr>
            <a:r>
              <a:rPr lang="en-US" altLang="zh-CN" sz="1400" b="1" dirty="0">
                <a:solidFill>
                  <a:srgbClr val="0070C0"/>
                </a:solidFill>
                <a:latin typeface="Arial" panose="020B0604020202020204" pitchFamily="34" charset="0"/>
                <a:ea typeface="黑体" pitchFamily="49" charset="-122"/>
                <a:cs typeface="Arial" panose="020B0604020202020204" pitchFamily="34" charset="0"/>
              </a:rPr>
              <a:t>flight number</a:t>
            </a:r>
          </a:p>
          <a:p>
            <a:pPr marL="342900" indent="-342900">
              <a:lnSpc>
                <a:spcPct val="150000"/>
              </a:lnSpc>
              <a:buFont typeface="+mj-lt"/>
              <a:buAutoNum type="arabicPeriod"/>
            </a:pPr>
            <a:r>
              <a:rPr lang="en-US" altLang="zh-CN" sz="1400" b="1" dirty="0">
                <a:solidFill>
                  <a:srgbClr val="0070C0"/>
                </a:solidFill>
                <a:latin typeface="Arial" panose="020B0604020202020204" pitchFamily="34" charset="0"/>
                <a:ea typeface="黑体" pitchFamily="49" charset="-122"/>
                <a:cs typeface="Arial" panose="020B0604020202020204" pitchFamily="34" charset="0"/>
              </a:rPr>
              <a:t>flight schedule/timetable</a:t>
            </a:r>
          </a:p>
          <a:p>
            <a:pPr marL="342900" indent="-342900">
              <a:lnSpc>
                <a:spcPct val="150000"/>
              </a:lnSpc>
              <a:buFont typeface="+mj-lt"/>
              <a:buAutoNum type="arabicPeriod"/>
            </a:pPr>
            <a:r>
              <a:rPr lang="en-US" altLang="zh-CN" sz="1400" b="1" dirty="0">
                <a:solidFill>
                  <a:srgbClr val="0070C0"/>
                </a:solidFill>
                <a:latin typeface="Arial" panose="020B0604020202020204" pitchFamily="34" charset="0"/>
                <a:ea typeface="黑体" pitchFamily="49" charset="-122"/>
                <a:cs typeface="Arial" panose="020B0604020202020204" pitchFamily="34" charset="0"/>
              </a:rPr>
              <a:t>chartered plane/flight</a:t>
            </a:r>
          </a:p>
          <a:p>
            <a:pPr marL="342900" indent="-342900">
              <a:lnSpc>
                <a:spcPct val="150000"/>
              </a:lnSpc>
              <a:buFont typeface="+mj-lt"/>
              <a:buAutoNum type="arabicPeriod"/>
            </a:pPr>
            <a:r>
              <a:rPr lang="en-US" altLang="zh-CN" sz="1400" b="1" dirty="0">
                <a:solidFill>
                  <a:srgbClr val="0070C0"/>
                </a:solidFill>
                <a:latin typeface="Arial" panose="020B0604020202020204" pitchFamily="34" charset="0"/>
                <a:ea typeface="黑体" pitchFamily="49" charset="-122"/>
                <a:cs typeface="Arial" panose="020B0604020202020204" pitchFamily="34" charset="0"/>
              </a:rPr>
              <a:t>departure time</a:t>
            </a:r>
          </a:p>
          <a:p>
            <a:pPr marL="342900" indent="-342900">
              <a:lnSpc>
                <a:spcPct val="150000"/>
              </a:lnSpc>
              <a:buFont typeface="+mj-lt"/>
              <a:buAutoNum type="arabicPeriod"/>
            </a:pPr>
            <a:r>
              <a:rPr lang="en-US" altLang="zh-CN" sz="1400" b="1" dirty="0">
                <a:solidFill>
                  <a:srgbClr val="0070C0"/>
                </a:solidFill>
                <a:latin typeface="Arial" panose="020B0604020202020204" pitchFamily="34" charset="0"/>
                <a:ea typeface="黑体" pitchFamily="49" charset="-122"/>
                <a:cs typeface="Arial" panose="020B0604020202020204" pitchFamily="34" charset="0"/>
              </a:rPr>
              <a:t>arrival time</a:t>
            </a:r>
          </a:p>
        </p:txBody>
      </p:sp>
      <p:sp>
        <p:nvSpPr>
          <p:cNvPr id="7" name="TextBox 6">
            <a:extLst>
              <a:ext uri="{FF2B5EF4-FFF2-40B4-BE49-F238E27FC236}">
                <a16:creationId xmlns:a16="http://schemas.microsoft.com/office/drawing/2014/main" id="{3EE756CB-C95D-2C43-9018-D13E1ECEAC89}"/>
              </a:ext>
            </a:extLst>
          </p:cNvPr>
          <p:cNvSpPr txBox="1"/>
          <p:nvPr/>
        </p:nvSpPr>
        <p:spPr>
          <a:xfrm>
            <a:off x="367621" y="2713574"/>
            <a:ext cx="1008112" cy="369332"/>
          </a:xfrm>
          <a:prstGeom prst="rect">
            <a:avLst/>
          </a:prstGeom>
          <a:noFill/>
        </p:spPr>
        <p:txBody>
          <a:bodyPr wrap="square" rtlCol="0">
            <a:spAutoFit/>
          </a:bodyPr>
          <a:lstStyle/>
          <a:p>
            <a:r>
              <a:rPr lang="en-US" altLang="zh-CN" dirty="0">
                <a:solidFill>
                  <a:srgbClr val="C00000"/>
                </a:solidFill>
                <a:latin typeface="+mn-ea"/>
              </a:rPr>
              <a:t> </a:t>
            </a:r>
            <a:r>
              <a:rPr lang="zh-CN" altLang="en-US" b="1" dirty="0">
                <a:solidFill>
                  <a:srgbClr val="C00000"/>
                </a:solidFill>
                <a:latin typeface="+mn-ea"/>
              </a:rPr>
              <a:t>票价</a:t>
            </a:r>
          </a:p>
        </p:txBody>
      </p:sp>
      <p:sp>
        <p:nvSpPr>
          <p:cNvPr id="8" name="矩形 6">
            <a:extLst>
              <a:ext uri="{FF2B5EF4-FFF2-40B4-BE49-F238E27FC236}">
                <a16:creationId xmlns:a16="http://schemas.microsoft.com/office/drawing/2014/main" id="{B39F4AFB-B219-7B41-A83D-66CDDBC18E10}"/>
              </a:ext>
            </a:extLst>
          </p:cNvPr>
          <p:cNvSpPr/>
          <p:nvPr/>
        </p:nvSpPr>
        <p:spPr>
          <a:xfrm>
            <a:off x="4139952" y="915566"/>
            <a:ext cx="1475162" cy="1631216"/>
          </a:xfrm>
          <a:prstGeom prst="rect">
            <a:avLst/>
          </a:prstGeom>
        </p:spPr>
        <p:txBody>
          <a:bodyPr wrap="square">
            <a:spAutoFit/>
          </a:bodyPr>
          <a:lstStyle/>
          <a:p>
            <a:pPr>
              <a:spcAft>
                <a:spcPts val="600"/>
              </a:spcAft>
            </a:pPr>
            <a:r>
              <a:rPr lang="en-US" altLang="zh-CN" sz="1600" b="1" dirty="0">
                <a:latin typeface="+mn-ea"/>
              </a:rPr>
              <a:t>6. </a:t>
            </a:r>
            <a:r>
              <a:rPr lang="zh-CN" altLang="en-US" sz="1600" b="1" dirty="0">
                <a:latin typeface="+mn-ea"/>
              </a:rPr>
              <a:t>登机时间</a:t>
            </a:r>
            <a:endParaRPr lang="en-US" altLang="zh-CN" sz="1600" b="1" dirty="0">
              <a:latin typeface="+mn-ea"/>
            </a:endParaRPr>
          </a:p>
          <a:p>
            <a:pPr>
              <a:spcAft>
                <a:spcPts val="600"/>
              </a:spcAft>
            </a:pPr>
            <a:r>
              <a:rPr lang="en-US" altLang="zh-CN" sz="1600" b="1" dirty="0">
                <a:latin typeface="+mn-ea"/>
              </a:rPr>
              <a:t>7. </a:t>
            </a:r>
            <a:r>
              <a:rPr lang="zh-CN" altLang="en-US" sz="1600" b="1" dirty="0">
                <a:latin typeface="+mn-ea"/>
              </a:rPr>
              <a:t>登机口</a:t>
            </a:r>
            <a:endParaRPr lang="en-US" altLang="zh-CN" sz="1600" b="1" dirty="0">
              <a:latin typeface="+mn-ea"/>
            </a:endParaRPr>
          </a:p>
          <a:p>
            <a:pPr>
              <a:spcAft>
                <a:spcPts val="600"/>
              </a:spcAft>
            </a:pPr>
            <a:r>
              <a:rPr lang="en-US" altLang="zh-CN" sz="1600" b="1" dirty="0">
                <a:latin typeface="+mn-ea"/>
              </a:rPr>
              <a:t>8. </a:t>
            </a:r>
            <a:r>
              <a:rPr lang="zh-CN" altLang="en-US" sz="1600" b="1" dirty="0">
                <a:latin typeface="+mn-ea"/>
              </a:rPr>
              <a:t>供餐</a:t>
            </a:r>
            <a:endParaRPr lang="en-US" altLang="zh-CN" sz="1600" b="1" dirty="0">
              <a:latin typeface="+mn-ea"/>
            </a:endParaRPr>
          </a:p>
          <a:p>
            <a:pPr>
              <a:spcAft>
                <a:spcPts val="600"/>
              </a:spcAft>
            </a:pPr>
            <a:r>
              <a:rPr lang="en-US" altLang="zh-CN" sz="1600" b="1" dirty="0" smtClean="0">
                <a:latin typeface="+mn-ea"/>
              </a:rPr>
              <a:t>9. </a:t>
            </a:r>
            <a:r>
              <a:rPr lang="zh-CN" altLang="en-US" sz="1600" b="1" dirty="0" smtClean="0">
                <a:latin typeface="+mn-ea"/>
              </a:rPr>
              <a:t>每周一</a:t>
            </a:r>
            <a:r>
              <a:rPr lang="zh-CN" altLang="en-US" sz="1600" b="1" dirty="0">
                <a:latin typeface="+mn-ea"/>
              </a:rPr>
              <a:t>班</a:t>
            </a:r>
            <a:endParaRPr lang="en-US" altLang="zh-CN" sz="1600" b="1" dirty="0">
              <a:latin typeface="+mn-ea"/>
            </a:endParaRPr>
          </a:p>
          <a:p>
            <a:pPr>
              <a:spcAft>
                <a:spcPts val="600"/>
              </a:spcAft>
            </a:pPr>
            <a:r>
              <a:rPr lang="en-US" altLang="zh-CN" sz="1600" b="1" dirty="0">
                <a:latin typeface="+mn-ea"/>
              </a:rPr>
              <a:t>10. </a:t>
            </a:r>
            <a:r>
              <a:rPr lang="zh-CN" altLang="en-US" sz="1600" b="1" dirty="0">
                <a:latin typeface="+mn-ea"/>
              </a:rPr>
              <a:t>预订机票</a:t>
            </a:r>
            <a:endParaRPr lang="en-US" altLang="zh-CN" b="1" dirty="0">
              <a:latin typeface="+mn-ea"/>
            </a:endParaRPr>
          </a:p>
        </p:txBody>
      </p:sp>
      <p:sp>
        <p:nvSpPr>
          <p:cNvPr id="9" name="矩形 7">
            <a:extLst>
              <a:ext uri="{FF2B5EF4-FFF2-40B4-BE49-F238E27FC236}">
                <a16:creationId xmlns:a16="http://schemas.microsoft.com/office/drawing/2014/main" id="{BC61F22E-EB0E-B241-BB93-2F917C16F09A}"/>
              </a:ext>
            </a:extLst>
          </p:cNvPr>
          <p:cNvSpPr/>
          <p:nvPr/>
        </p:nvSpPr>
        <p:spPr>
          <a:xfrm>
            <a:off x="5580112" y="843558"/>
            <a:ext cx="3550481" cy="2031325"/>
          </a:xfrm>
          <a:prstGeom prst="rect">
            <a:avLst/>
          </a:prstGeom>
        </p:spPr>
        <p:txBody>
          <a:bodyPr wrap="square">
            <a:spAutoFit/>
          </a:bodyPr>
          <a:lstStyle/>
          <a:p>
            <a:pPr marL="342900" indent="-342900">
              <a:lnSpc>
                <a:spcPct val="150000"/>
              </a:lnSpc>
              <a:buFont typeface="+mj-lt"/>
              <a:buAutoNum type="arabicPeriod" startAt="6"/>
            </a:pPr>
            <a:r>
              <a:rPr lang="en-US" altLang="zh-CN" sz="1400" b="1" dirty="0">
                <a:solidFill>
                  <a:srgbClr val="0070C0"/>
                </a:solidFill>
                <a:latin typeface="Arial" panose="020B0604020202020204" pitchFamily="34" charset="0"/>
                <a:ea typeface="黑体" pitchFamily="49" charset="-122"/>
                <a:cs typeface="Arial" panose="020B0604020202020204" pitchFamily="34" charset="0"/>
              </a:rPr>
              <a:t>boarding time</a:t>
            </a:r>
          </a:p>
          <a:p>
            <a:pPr marL="342900" indent="-342900">
              <a:lnSpc>
                <a:spcPct val="150000"/>
              </a:lnSpc>
              <a:buFont typeface="+mj-lt"/>
              <a:buAutoNum type="arabicPeriod" startAt="6"/>
            </a:pPr>
            <a:r>
              <a:rPr lang="en-US" altLang="zh-CN" sz="1400" b="1" dirty="0">
                <a:solidFill>
                  <a:srgbClr val="0070C0"/>
                </a:solidFill>
                <a:latin typeface="Arial" panose="020B0604020202020204" pitchFamily="34" charset="0"/>
                <a:ea typeface="黑体" pitchFamily="49" charset="-122"/>
                <a:cs typeface="Arial" panose="020B0604020202020204" pitchFamily="34" charset="0"/>
              </a:rPr>
              <a:t>boarding gate</a:t>
            </a:r>
          </a:p>
          <a:p>
            <a:pPr marL="342900" indent="-342900">
              <a:lnSpc>
                <a:spcPct val="150000"/>
              </a:lnSpc>
              <a:buFont typeface="+mj-lt"/>
              <a:buAutoNum type="arabicPeriod" startAt="6"/>
            </a:pPr>
            <a:r>
              <a:rPr lang="en-US" altLang="zh-CN" sz="1400" b="1" dirty="0">
                <a:solidFill>
                  <a:srgbClr val="0070C0"/>
                </a:solidFill>
                <a:latin typeface="Arial" panose="020B0604020202020204" pitchFamily="34" charset="0"/>
                <a:ea typeface="黑体" pitchFamily="49" charset="-122"/>
                <a:cs typeface="Arial" panose="020B0604020202020204" pitchFamily="34" charset="0"/>
              </a:rPr>
              <a:t>serve meals</a:t>
            </a:r>
          </a:p>
          <a:p>
            <a:pPr marL="342900" indent="-342900">
              <a:lnSpc>
                <a:spcPct val="150000"/>
              </a:lnSpc>
              <a:buFont typeface="+mj-lt"/>
              <a:buAutoNum type="arabicPeriod" startAt="6"/>
            </a:pPr>
            <a:r>
              <a:rPr lang="en-US" altLang="zh-CN" sz="1400" b="1" dirty="0">
                <a:solidFill>
                  <a:srgbClr val="0070C0"/>
                </a:solidFill>
                <a:latin typeface="Arial" panose="020B0604020202020204" pitchFamily="34" charset="0"/>
                <a:ea typeface="黑体" pitchFamily="49" charset="-122"/>
                <a:cs typeface="Arial" panose="020B0604020202020204" pitchFamily="34" charset="0"/>
              </a:rPr>
              <a:t>one flight per/every/each week/</a:t>
            </a:r>
          </a:p>
          <a:p>
            <a:pPr marL="342900" indent="-342900">
              <a:lnSpc>
                <a:spcPct val="150000"/>
              </a:lnSpc>
              <a:buFont typeface="+mj-lt"/>
              <a:buAutoNum type="arabicPeriod" startAt="6"/>
            </a:pPr>
            <a:r>
              <a:rPr lang="en-US" altLang="zh-CN" sz="1400" b="1" dirty="0" smtClean="0">
                <a:solidFill>
                  <a:srgbClr val="0070C0"/>
                </a:solidFill>
                <a:latin typeface="Arial" panose="020B0604020202020204" pitchFamily="34" charset="0"/>
                <a:ea typeface="黑体" pitchFamily="49" charset="-122"/>
                <a:cs typeface="Arial" panose="020B0604020202020204" pitchFamily="34" charset="0"/>
              </a:rPr>
              <a:t>book/reserve </a:t>
            </a:r>
            <a:r>
              <a:rPr lang="en-US" altLang="zh-CN" sz="1400" b="1" dirty="0">
                <a:solidFill>
                  <a:srgbClr val="0070C0"/>
                </a:solidFill>
                <a:latin typeface="Arial" panose="020B0604020202020204" pitchFamily="34" charset="0"/>
                <a:ea typeface="黑体" pitchFamily="49" charset="-122"/>
                <a:cs typeface="Arial" panose="020B0604020202020204" pitchFamily="34" charset="0"/>
              </a:rPr>
              <a:t>a </a:t>
            </a:r>
            <a:r>
              <a:rPr lang="en-US" altLang="zh-CN" sz="1400" b="1" dirty="0" smtClean="0">
                <a:solidFill>
                  <a:srgbClr val="0070C0"/>
                </a:solidFill>
                <a:latin typeface="Arial" panose="020B0604020202020204" pitchFamily="34" charset="0"/>
                <a:ea typeface="黑体" pitchFamily="49" charset="-122"/>
                <a:cs typeface="Arial" panose="020B0604020202020204" pitchFamily="34" charset="0"/>
              </a:rPr>
              <a:t>plane/an </a:t>
            </a:r>
            <a:r>
              <a:rPr lang="en-US" altLang="zh-CN" sz="1400" b="1" dirty="0">
                <a:solidFill>
                  <a:srgbClr val="0070C0"/>
                </a:solidFill>
                <a:latin typeface="Arial" panose="020B0604020202020204" pitchFamily="34" charset="0"/>
                <a:ea typeface="黑体" pitchFamily="49" charset="-122"/>
                <a:cs typeface="Arial" panose="020B0604020202020204" pitchFamily="34" charset="0"/>
              </a:rPr>
              <a:t>air ticket</a:t>
            </a:r>
          </a:p>
          <a:p>
            <a:pPr>
              <a:lnSpc>
                <a:spcPct val="150000"/>
              </a:lnSpc>
            </a:pPr>
            <a:r>
              <a:rPr lang="zh-CN" altLang="en-US" sz="1400" b="1" dirty="0">
                <a:solidFill>
                  <a:srgbClr val="0070C0"/>
                </a:solidFill>
                <a:latin typeface="Arial" panose="020B0604020202020204" pitchFamily="34" charset="0"/>
                <a:ea typeface="黑体" pitchFamily="49" charset="-122"/>
                <a:cs typeface="Arial" panose="020B0604020202020204" pitchFamily="34" charset="0"/>
              </a:rPr>
              <a:t>       </a:t>
            </a:r>
            <a:r>
              <a:rPr lang="en-US" altLang="zh-CN" sz="1400" b="1" dirty="0">
                <a:solidFill>
                  <a:srgbClr val="0070C0"/>
                </a:solidFill>
                <a:latin typeface="Arial" panose="020B0604020202020204" pitchFamily="34" charset="0"/>
                <a:ea typeface="黑体" pitchFamily="49" charset="-122"/>
                <a:cs typeface="Arial" panose="020B0604020202020204" pitchFamily="34" charset="0"/>
              </a:rPr>
              <a:t>make </a:t>
            </a:r>
            <a:r>
              <a:rPr lang="en-US" altLang="zh-CN" sz="1400" b="1" dirty="0" smtClean="0">
                <a:solidFill>
                  <a:srgbClr val="0070C0"/>
                </a:solidFill>
                <a:latin typeface="Arial" panose="020B0604020202020204" pitchFamily="34" charset="0"/>
                <a:ea typeface="黑体" pitchFamily="49" charset="-122"/>
                <a:cs typeface="Arial" panose="020B0604020202020204" pitchFamily="34" charset="0"/>
              </a:rPr>
              <a:t>an airline </a:t>
            </a:r>
            <a:r>
              <a:rPr lang="en-US" altLang="zh-CN" sz="1400" b="1" dirty="0">
                <a:solidFill>
                  <a:srgbClr val="0070C0"/>
                </a:solidFill>
                <a:latin typeface="Arial" panose="020B0604020202020204" pitchFamily="34" charset="0"/>
                <a:ea typeface="黑体" pitchFamily="49" charset="-122"/>
                <a:cs typeface="Arial" panose="020B0604020202020204" pitchFamily="34" charset="0"/>
              </a:rPr>
              <a:t>reservation</a:t>
            </a:r>
          </a:p>
        </p:txBody>
      </p:sp>
      <p:sp>
        <p:nvSpPr>
          <p:cNvPr id="10" name="矩形 8">
            <a:extLst>
              <a:ext uri="{FF2B5EF4-FFF2-40B4-BE49-F238E27FC236}">
                <a16:creationId xmlns:a16="http://schemas.microsoft.com/office/drawing/2014/main" id="{65C8429A-5D07-C24B-8C5A-7A769E73D2C6}"/>
              </a:ext>
            </a:extLst>
          </p:cNvPr>
          <p:cNvSpPr/>
          <p:nvPr/>
        </p:nvSpPr>
        <p:spPr>
          <a:xfrm>
            <a:off x="1907704" y="3102567"/>
            <a:ext cx="530915" cy="369332"/>
          </a:xfrm>
          <a:prstGeom prst="rect">
            <a:avLst/>
          </a:prstGeom>
        </p:spPr>
        <p:txBody>
          <a:bodyPr wrap="none">
            <a:spAutoFit/>
          </a:bodyPr>
          <a:lstStyle/>
          <a:p>
            <a:r>
              <a:rPr lang="en-US" altLang="zh-CN" b="1" dirty="0">
                <a:solidFill>
                  <a:srgbClr val="C00000"/>
                </a:solidFill>
                <a:latin typeface="Arial" panose="020B0604020202020204" pitchFamily="34" charset="0"/>
                <a:ea typeface="黑体" pitchFamily="49" charset="-122"/>
                <a:cs typeface="Arial" panose="020B0604020202020204" pitchFamily="34" charset="0"/>
              </a:rPr>
              <a:t>are</a:t>
            </a:r>
            <a:endParaRPr lang="zh-CN" altLang="en-US" b="1" dirty="0">
              <a:solidFill>
                <a:srgbClr val="C00000"/>
              </a:solidFill>
              <a:latin typeface="Arial" panose="020B0604020202020204" pitchFamily="34" charset="0"/>
              <a:ea typeface="黑体" pitchFamily="49" charset="-122"/>
              <a:cs typeface="Arial" panose="020B0604020202020204" pitchFamily="34" charset="0"/>
            </a:endParaRPr>
          </a:p>
        </p:txBody>
      </p:sp>
      <p:sp>
        <p:nvSpPr>
          <p:cNvPr id="11" name="矩形 9">
            <a:extLst>
              <a:ext uri="{FF2B5EF4-FFF2-40B4-BE49-F238E27FC236}">
                <a16:creationId xmlns:a16="http://schemas.microsoft.com/office/drawing/2014/main" id="{A9D64141-3819-5C4D-BD17-80EB48333BDB}"/>
              </a:ext>
            </a:extLst>
          </p:cNvPr>
          <p:cNvSpPr/>
          <p:nvPr/>
        </p:nvSpPr>
        <p:spPr>
          <a:xfrm>
            <a:off x="1619672" y="3363838"/>
            <a:ext cx="595035" cy="369332"/>
          </a:xfrm>
          <a:prstGeom prst="rect">
            <a:avLst/>
          </a:prstGeom>
        </p:spPr>
        <p:txBody>
          <a:bodyPr wrap="none">
            <a:spAutoFit/>
          </a:bodyPr>
          <a:lstStyle/>
          <a:p>
            <a:r>
              <a:rPr lang="en-US" altLang="zh-CN" b="1" dirty="0">
                <a:solidFill>
                  <a:srgbClr val="C00000"/>
                </a:solidFill>
                <a:latin typeface="Arial" panose="020B0604020202020204" pitchFamily="34" charset="0"/>
                <a:ea typeface="黑体" pitchFamily="49" charset="-122"/>
                <a:cs typeface="Arial" panose="020B0604020202020204" pitchFamily="34" charset="0"/>
              </a:rPr>
              <a:t>rice</a:t>
            </a:r>
            <a:endParaRPr lang="zh-CN" altLang="en-US" b="1" dirty="0">
              <a:solidFill>
                <a:srgbClr val="C00000"/>
              </a:solidFill>
              <a:latin typeface="Arial" panose="020B0604020202020204" pitchFamily="34" charset="0"/>
              <a:ea typeface="黑体" pitchFamily="49" charset="-122"/>
              <a:cs typeface="Arial" panose="020B0604020202020204" pitchFamily="34" charset="0"/>
            </a:endParaRPr>
          </a:p>
        </p:txBody>
      </p:sp>
      <p:sp>
        <p:nvSpPr>
          <p:cNvPr id="12" name="矩形 10">
            <a:extLst>
              <a:ext uri="{FF2B5EF4-FFF2-40B4-BE49-F238E27FC236}">
                <a16:creationId xmlns:a16="http://schemas.microsoft.com/office/drawing/2014/main" id="{D4F62295-9D21-3A4C-9376-9A2EFFCAE589}"/>
              </a:ext>
            </a:extLst>
          </p:cNvPr>
          <p:cNvSpPr/>
          <p:nvPr/>
        </p:nvSpPr>
        <p:spPr>
          <a:xfrm>
            <a:off x="2411760" y="3642578"/>
            <a:ext cx="582211" cy="369332"/>
          </a:xfrm>
          <a:prstGeom prst="rect">
            <a:avLst/>
          </a:prstGeom>
        </p:spPr>
        <p:txBody>
          <a:bodyPr wrap="none">
            <a:spAutoFit/>
          </a:bodyPr>
          <a:lstStyle/>
          <a:p>
            <a:r>
              <a:rPr lang="en-US" altLang="zh-CN" b="1" dirty="0">
                <a:solidFill>
                  <a:srgbClr val="C00000"/>
                </a:solidFill>
                <a:latin typeface="Arial" panose="020B0604020202020204" pitchFamily="34" charset="0"/>
                <a:ea typeface="黑体" pitchFamily="49" charset="-122"/>
                <a:cs typeface="Arial" panose="020B0604020202020204" pitchFamily="34" charset="0"/>
              </a:rPr>
              <a:t>pay</a:t>
            </a:r>
            <a:endParaRPr lang="zh-CN" altLang="en-US" b="1" dirty="0">
              <a:solidFill>
                <a:srgbClr val="C00000"/>
              </a:solidFill>
              <a:latin typeface="Arial" panose="020B0604020202020204" pitchFamily="34" charset="0"/>
              <a:ea typeface="黑体" pitchFamily="49" charset="-122"/>
              <a:cs typeface="Arial" panose="020B0604020202020204" pitchFamily="34" charset="0"/>
            </a:endParaRPr>
          </a:p>
        </p:txBody>
      </p:sp>
      <p:sp>
        <p:nvSpPr>
          <p:cNvPr id="13" name="矩形 11">
            <a:extLst>
              <a:ext uri="{FF2B5EF4-FFF2-40B4-BE49-F238E27FC236}">
                <a16:creationId xmlns:a16="http://schemas.microsoft.com/office/drawing/2014/main" id="{D8948314-24EA-D449-A9BF-C355610D099A}"/>
              </a:ext>
            </a:extLst>
          </p:cNvPr>
          <p:cNvSpPr/>
          <p:nvPr/>
        </p:nvSpPr>
        <p:spPr>
          <a:xfrm>
            <a:off x="2168877" y="3927396"/>
            <a:ext cx="530915" cy="369332"/>
          </a:xfrm>
          <a:prstGeom prst="rect">
            <a:avLst/>
          </a:prstGeom>
        </p:spPr>
        <p:txBody>
          <a:bodyPr wrap="none">
            <a:spAutoFit/>
          </a:bodyPr>
          <a:lstStyle/>
          <a:p>
            <a:r>
              <a:rPr lang="en-US" altLang="zh-CN" b="1" dirty="0" err="1">
                <a:solidFill>
                  <a:srgbClr val="C00000"/>
                </a:solidFill>
                <a:latin typeface="Arial" panose="020B0604020202020204" pitchFamily="34" charset="0"/>
                <a:ea typeface="黑体" pitchFamily="49" charset="-122"/>
                <a:cs typeface="Arial" panose="020B0604020202020204" pitchFamily="34" charset="0"/>
              </a:rPr>
              <a:t>ost</a:t>
            </a:r>
            <a:endParaRPr lang="zh-CN" altLang="en-US" b="1" dirty="0">
              <a:solidFill>
                <a:srgbClr val="C00000"/>
              </a:solidFill>
              <a:latin typeface="Arial" panose="020B0604020202020204" pitchFamily="34" charset="0"/>
              <a:ea typeface="黑体" pitchFamily="49" charset="-122"/>
              <a:cs typeface="Arial" panose="020B0604020202020204" pitchFamily="34" charset="0"/>
            </a:endParaRPr>
          </a:p>
        </p:txBody>
      </p:sp>
      <p:sp>
        <p:nvSpPr>
          <p:cNvPr id="14" name="矩形 12">
            <a:extLst>
              <a:ext uri="{FF2B5EF4-FFF2-40B4-BE49-F238E27FC236}">
                <a16:creationId xmlns:a16="http://schemas.microsoft.com/office/drawing/2014/main" id="{E93882FA-DEBA-5240-A7CA-5144B5697567}"/>
              </a:ext>
            </a:extLst>
          </p:cNvPr>
          <p:cNvSpPr/>
          <p:nvPr/>
        </p:nvSpPr>
        <p:spPr>
          <a:xfrm>
            <a:off x="4427984" y="4218642"/>
            <a:ext cx="941283" cy="369332"/>
          </a:xfrm>
          <a:prstGeom prst="rect">
            <a:avLst/>
          </a:prstGeom>
        </p:spPr>
        <p:txBody>
          <a:bodyPr wrap="none">
            <a:spAutoFit/>
          </a:bodyPr>
          <a:lstStyle/>
          <a:p>
            <a:r>
              <a:rPr lang="en-US" altLang="zh-CN" b="1" dirty="0">
                <a:solidFill>
                  <a:srgbClr val="C00000"/>
                </a:solidFill>
                <a:latin typeface="Arial" panose="020B0604020202020204" pitchFamily="34" charset="0"/>
                <a:ea typeface="黑体" pitchFamily="49" charset="-122"/>
                <a:cs typeface="Arial" panose="020B0604020202020204" pitchFamily="34" charset="0"/>
              </a:rPr>
              <a:t>charge</a:t>
            </a:r>
            <a:endParaRPr lang="zh-CN" altLang="en-US" b="1" dirty="0">
              <a:solidFill>
                <a:srgbClr val="C00000"/>
              </a:solidFill>
              <a:latin typeface="Arial" panose="020B0604020202020204" pitchFamily="34" charset="0"/>
              <a:ea typeface="黑体" pitchFamily="49" charset="-122"/>
              <a:cs typeface="Arial" panose="020B0604020202020204" pitchFamily="34" charset="0"/>
            </a:endParaRPr>
          </a:p>
        </p:txBody>
      </p:sp>
      <p:sp>
        <p:nvSpPr>
          <p:cNvPr id="15" name="矩形 14">
            <a:extLst>
              <a:ext uri="{FF2B5EF4-FFF2-40B4-BE49-F238E27FC236}">
                <a16:creationId xmlns:a16="http://schemas.microsoft.com/office/drawing/2014/main" id="{B4898891-2026-134C-B8C6-356729CD1B75}"/>
              </a:ext>
            </a:extLst>
          </p:cNvPr>
          <p:cNvSpPr/>
          <p:nvPr/>
        </p:nvSpPr>
        <p:spPr>
          <a:xfrm>
            <a:off x="2483768" y="4484435"/>
            <a:ext cx="979755" cy="369332"/>
          </a:xfrm>
          <a:prstGeom prst="rect">
            <a:avLst/>
          </a:prstGeom>
        </p:spPr>
        <p:txBody>
          <a:bodyPr wrap="none">
            <a:spAutoFit/>
          </a:bodyPr>
          <a:lstStyle/>
          <a:p>
            <a:r>
              <a:rPr lang="en-US" altLang="zh-CN" b="1" dirty="0" err="1">
                <a:solidFill>
                  <a:srgbClr val="C00000"/>
                </a:solidFill>
                <a:latin typeface="Arial" panose="020B0604020202020204" pitchFamily="34" charset="0"/>
                <a:ea typeface="黑体" pitchFamily="49" charset="-122"/>
                <a:cs typeface="Arial" panose="020B0604020202020204" pitchFamily="34" charset="0"/>
              </a:rPr>
              <a:t>xpense</a:t>
            </a:r>
            <a:endParaRPr lang="zh-CN" altLang="en-US" b="1" dirty="0">
              <a:solidFill>
                <a:srgbClr val="C00000"/>
              </a:solidFill>
              <a:latin typeface="Arial" panose="020B0604020202020204" pitchFamily="34" charset="0"/>
              <a:ea typeface="黑体" pitchFamily="49" charset="-122"/>
              <a:cs typeface="Arial" panose="020B0604020202020204" pitchFamily="34" charset="0"/>
            </a:endParaRPr>
          </a:p>
        </p:txBody>
      </p:sp>
      <p:pic>
        <p:nvPicPr>
          <p:cNvPr id="16" name="Graphic 15" descr="Newspaper">
            <a:extLst>
              <a:ext uri="{FF2B5EF4-FFF2-40B4-BE49-F238E27FC236}">
                <a16:creationId xmlns:a16="http://schemas.microsoft.com/office/drawing/2014/main" id="{1C236258-7B8C-EF4E-A33A-9E31A6B21E7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6228184" y="130074"/>
            <a:ext cx="548640" cy="548640"/>
          </a:xfrm>
          <a:prstGeom prst="rect">
            <a:avLst/>
          </a:prstGeom>
        </p:spPr>
      </p:pic>
    </p:spTree>
    <p:extLst>
      <p:ext uri="{BB962C8B-B14F-4D97-AF65-F5344CB8AC3E}">
        <p14:creationId xmlns:p14="http://schemas.microsoft.com/office/powerpoint/2010/main" val="3552012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 calcmode="lin" valueType="num">
                                      <p:cBhvr additive="base">
                                        <p:cTn id="2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anim calcmode="lin" valueType="num">
                                      <p:cBhvr additive="base">
                                        <p:cTn id="3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 calcmode="lin" valueType="num">
                                      <p:cBhvr additive="base">
                                        <p:cTn id="3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
                                            <p:txEl>
                                              <p:pRg st="4" end="4"/>
                                            </p:txEl>
                                          </p:spTgt>
                                        </p:tgtEl>
                                        <p:attrNameLst>
                                          <p:attrName>style.visibility</p:attrName>
                                        </p:attrNameLst>
                                      </p:cBhvr>
                                      <p:to>
                                        <p:strVal val="visible"/>
                                      </p:to>
                                    </p:set>
                                    <p:anim calcmode="lin" valueType="num">
                                      <p:cBhvr additive="base">
                                        <p:cTn id="4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9">
                                            <p:txEl>
                                              <p:pRg st="0" end="0"/>
                                            </p:txEl>
                                          </p:spTgt>
                                        </p:tgtEl>
                                        <p:attrNameLst>
                                          <p:attrName>style.visibility</p:attrName>
                                        </p:attrNameLst>
                                      </p:cBhvr>
                                      <p:to>
                                        <p:strVal val="visible"/>
                                      </p:to>
                                    </p:set>
                                    <p:anim calcmode="lin" valueType="num">
                                      <p:cBhvr additive="base">
                                        <p:cTn id="49"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9">
                                            <p:txEl>
                                              <p:pRg st="1" end="1"/>
                                            </p:txEl>
                                          </p:spTgt>
                                        </p:tgtEl>
                                        <p:attrNameLst>
                                          <p:attrName>style.visibility</p:attrName>
                                        </p:attrNameLst>
                                      </p:cBhvr>
                                      <p:to>
                                        <p:strVal val="visible"/>
                                      </p:to>
                                    </p:set>
                                    <p:anim calcmode="lin" valueType="num">
                                      <p:cBhvr additive="base">
                                        <p:cTn id="55"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9">
                                            <p:txEl>
                                              <p:pRg st="2" end="2"/>
                                            </p:txEl>
                                          </p:spTgt>
                                        </p:tgtEl>
                                        <p:attrNameLst>
                                          <p:attrName>style.visibility</p:attrName>
                                        </p:attrNameLst>
                                      </p:cBhvr>
                                      <p:to>
                                        <p:strVal val="visible"/>
                                      </p:to>
                                    </p:set>
                                    <p:anim calcmode="lin" valueType="num">
                                      <p:cBhvr additive="base">
                                        <p:cTn id="61"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9">
                                            <p:txEl>
                                              <p:pRg st="3" end="3"/>
                                            </p:txEl>
                                          </p:spTgt>
                                        </p:tgtEl>
                                        <p:attrNameLst>
                                          <p:attrName>style.visibility</p:attrName>
                                        </p:attrNameLst>
                                      </p:cBhvr>
                                      <p:to>
                                        <p:strVal val="visible"/>
                                      </p:to>
                                    </p:set>
                                    <p:anim calcmode="lin" valueType="num">
                                      <p:cBhvr additive="base">
                                        <p:cTn id="67"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9">
                                            <p:txEl>
                                              <p:pRg st="4" end="4"/>
                                            </p:txEl>
                                          </p:spTgt>
                                        </p:tgtEl>
                                        <p:attrNameLst>
                                          <p:attrName>style.visibility</p:attrName>
                                        </p:attrNameLst>
                                      </p:cBhvr>
                                      <p:to>
                                        <p:strVal val="visible"/>
                                      </p:to>
                                    </p:set>
                                    <p:anim calcmode="lin" valueType="num">
                                      <p:cBhvr additive="base">
                                        <p:cTn id="73"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9">
                                            <p:txEl>
                                              <p:pRg st="5" end="5"/>
                                            </p:txEl>
                                          </p:spTgt>
                                        </p:tgtEl>
                                        <p:attrNameLst>
                                          <p:attrName>style.visibility</p:attrName>
                                        </p:attrNameLst>
                                      </p:cBhvr>
                                      <p:to>
                                        <p:strVal val="visible"/>
                                      </p:to>
                                    </p:set>
                                    <p:anim calcmode="lin" valueType="num">
                                      <p:cBhvr additive="base">
                                        <p:cTn id="79"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7"/>
                                        </p:tgtEl>
                                        <p:attrNameLst>
                                          <p:attrName>style.visibility</p:attrName>
                                        </p:attrNameLst>
                                      </p:cBhvr>
                                      <p:to>
                                        <p:strVal val="visible"/>
                                      </p:to>
                                    </p:set>
                                    <p:animEffect transition="in" filter="wipe(down)">
                                      <p:cBhvr>
                                        <p:cTn id="85" dur="500"/>
                                        <p:tgtEl>
                                          <p:spTgt spid="7"/>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grpId="0" nodeType="clickEffect">
                                  <p:stCondLst>
                                    <p:cond delay="0"/>
                                  </p:stCondLst>
                                  <p:childTnLst>
                                    <p:set>
                                      <p:cBhvr>
                                        <p:cTn id="89" dur="1" fill="hold">
                                          <p:stCondLst>
                                            <p:cond delay="0"/>
                                          </p:stCondLst>
                                        </p:cTn>
                                        <p:tgtEl>
                                          <p:spTgt spid="4"/>
                                        </p:tgtEl>
                                        <p:attrNameLst>
                                          <p:attrName>style.visibility</p:attrName>
                                        </p:attrNameLst>
                                      </p:cBhvr>
                                      <p:to>
                                        <p:strVal val="visible"/>
                                      </p:to>
                                    </p:set>
                                    <p:animEffect transition="in" filter="wipe(down)">
                                      <p:cBhvr>
                                        <p:cTn id="90" dur="500"/>
                                        <p:tgtEl>
                                          <p:spTgt spid="4"/>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10"/>
                                        </p:tgtEl>
                                        <p:attrNameLst>
                                          <p:attrName>style.visibility</p:attrName>
                                        </p:attrNameLst>
                                      </p:cBhvr>
                                      <p:to>
                                        <p:strVal val="visible"/>
                                      </p:to>
                                    </p:set>
                                    <p:animEffect transition="in" filter="barn(inVertical)">
                                      <p:cBhvr>
                                        <p:cTn id="95" dur="500"/>
                                        <p:tgtEl>
                                          <p:spTgt spid="10"/>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11"/>
                                        </p:tgtEl>
                                        <p:attrNameLst>
                                          <p:attrName>style.visibility</p:attrName>
                                        </p:attrNameLst>
                                      </p:cBhvr>
                                      <p:to>
                                        <p:strVal val="visible"/>
                                      </p:to>
                                    </p:set>
                                    <p:animEffect transition="in" filter="barn(inVertical)">
                                      <p:cBhvr>
                                        <p:cTn id="100" dur="500"/>
                                        <p:tgtEl>
                                          <p:spTgt spid="11"/>
                                        </p:tgtEl>
                                      </p:cBhvr>
                                    </p:animEffect>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grpId="0" nodeType="clickEffect">
                                  <p:stCondLst>
                                    <p:cond delay="0"/>
                                  </p:stCondLst>
                                  <p:childTnLst>
                                    <p:set>
                                      <p:cBhvr>
                                        <p:cTn id="104" dur="1" fill="hold">
                                          <p:stCondLst>
                                            <p:cond delay="0"/>
                                          </p:stCondLst>
                                        </p:cTn>
                                        <p:tgtEl>
                                          <p:spTgt spid="12"/>
                                        </p:tgtEl>
                                        <p:attrNameLst>
                                          <p:attrName>style.visibility</p:attrName>
                                        </p:attrNameLst>
                                      </p:cBhvr>
                                      <p:to>
                                        <p:strVal val="visible"/>
                                      </p:to>
                                    </p:set>
                                    <p:animEffect transition="in" filter="barn(inVertical)">
                                      <p:cBhvr>
                                        <p:cTn id="105" dur="500"/>
                                        <p:tgtEl>
                                          <p:spTgt spid="12"/>
                                        </p:tgtEl>
                                      </p:cBhvr>
                                    </p:animEffect>
                                  </p:childTnLst>
                                </p:cTn>
                              </p:par>
                            </p:childTnLst>
                          </p:cTn>
                        </p:par>
                      </p:childTnLst>
                    </p:cTn>
                  </p:par>
                  <p:par>
                    <p:cTn id="106" fill="hold">
                      <p:stCondLst>
                        <p:cond delay="indefinite"/>
                      </p:stCondLst>
                      <p:childTnLst>
                        <p:par>
                          <p:cTn id="107" fill="hold">
                            <p:stCondLst>
                              <p:cond delay="0"/>
                            </p:stCondLst>
                            <p:childTnLst>
                              <p:par>
                                <p:cTn id="108" presetID="16" presetClass="entr" presetSubtype="21" fill="hold" grpId="0" nodeType="clickEffect">
                                  <p:stCondLst>
                                    <p:cond delay="0"/>
                                  </p:stCondLst>
                                  <p:childTnLst>
                                    <p:set>
                                      <p:cBhvr>
                                        <p:cTn id="109" dur="1" fill="hold">
                                          <p:stCondLst>
                                            <p:cond delay="0"/>
                                          </p:stCondLst>
                                        </p:cTn>
                                        <p:tgtEl>
                                          <p:spTgt spid="13"/>
                                        </p:tgtEl>
                                        <p:attrNameLst>
                                          <p:attrName>style.visibility</p:attrName>
                                        </p:attrNameLst>
                                      </p:cBhvr>
                                      <p:to>
                                        <p:strVal val="visible"/>
                                      </p:to>
                                    </p:set>
                                    <p:animEffect transition="in" filter="barn(inVertical)">
                                      <p:cBhvr>
                                        <p:cTn id="110" dur="500"/>
                                        <p:tgtEl>
                                          <p:spTgt spid="13"/>
                                        </p:tgtEl>
                                      </p:cBhvr>
                                    </p:animEffect>
                                  </p:childTnLst>
                                </p:cTn>
                              </p:par>
                            </p:childTnLst>
                          </p:cTn>
                        </p:par>
                      </p:childTnLst>
                    </p:cTn>
                  </p:par>
                  <p:par>
                    <p:cTn id="111" fill="hold">
                      <p:stCondLst>
                        <p:cond delay="indefinite"/>
                      </p:stCondLst>
                      <p:childTnLst>
                        <p:par>
                          <p:cTn id="112" fill="hold">
                            <p:stCondLst>
                              <p:cond delay="0"/>
                            </p:stCondLst>
                            <p:childTnLst>
                              <p:par>
                                <p:cTn id="113" presetID="16" presetClass="entr" presetSubtype="21" fill="hold" grpId="0" nodeType="clickEffect">
                                  <p:stCondLst>
                                    <p:cond delay="0"/>
                                  </p:stCondLst>
                                  <p:childTnLst>
                                    <p:set>
                                      <p:cBhvr>
                                        <p:cTn id="114" dur="1" fill="hold">
                                          <p:stCondLst>
                                            <p:cond delay="0"/>
                                          </p:stCondLst>
                                        </p:cTn>
                                        <p:tgtEl>
                                          <p:spTgt spid="14"/>
                                        </p:tgtEl>
                                        <p:attrNameLst>
                                          <p:attrName>style.visibility</p:attrName>
                                        </p:attrNameLst>
                                      </p:cBhvr>
                                      <p:to>
                                        <p:strVal val="visible"/>
                                      </p:to>
                                    </p:set>
                                    <p:animEffect transition="in" filter="barn(inVertical)">
                                      <p:cBhvr>
                                        <p:cTn id="115" dur="500"/>
                                        <p:tgtEl>
                                          <p:spTgt spid="14"/>
                                        </p:tgtEl>
                                      </p:cBhvr>
                                    </p:animEffect>
                                  </p:childTnLst>
                                </p:cTn>
                              </p:par>
                            </p:childTnLst>
                          </p:cTn>
                        </p:par>
                      </p:childTnLst>
                    </p:cTn>
                  </p:par>
                  <p:par>
                    <p:cTn id="116" fill="hold">
                      <p:stCondLst>
                        <p:cond delay="indefinite"/>
                      </p:stCondLst>
                      <p:childTnLst>
                        <p:par>
                          <p:cTn id="117" fill="hold">
                            <p:stCondLst>
                              <p:cond delay="0"/>
                            </p:stCondLst>
                            <p:childTnLst>
                              <p:par>
                                <p:cTn id="118" presetID="16" presetClass="entr" presetSubtype="21" fill="hold" grpId="0" nodeType="clickEffect">
                                  <p:stCondLst>
                                    <p:cond delay="0"/>
                                  </p:stCondLst>
                                  <p:childTnLst>
                                    <p:set>
                                      <p:cBhvr>
                                        <p:cTn id="119" dur="1" fill="hold">
                                          <p:stCondLst>
                                            <p:cond delay="0"/>
                                          </p:stCondLst>
                                        </p:cTn>
                                        <p:tgtEl>
                                          <p:spTgt spid="15"/>
                                        </p:tgtEl>
                                        <p:attrNameLst>
                                          <p:attrName>style.visibility</p:attrName>
                                        </p:attrNameLst>
                                      </p:cBhvr>
                                      <p:to>
                                        <p:strVal val="visible"/>
                                      </p:to>
                                    </p:set>
                                    <p:animEffect transition="in" filter="barn(inVertical)">
                                      <p:cBhvr>
                                        <p:cTn id="1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10" grpId="0"/>
      <p:bldP spid="11" grpId="0"/>
      <p:bldP spid="12" grpId="0"/>
      <p:bldP spid="13"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AF0DB4-FD8A-984E-B551-58B3A738B969}"/>
              </a:ext>
            </a:extLst>
          </p:cNvPr>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Part 2: </a:t>
            </a:r>
            <a:r>
              <a:rPr lang="en-US" altLang="zh-CN" b="1" dirty="0">
                <a:latin typeface="Arial" panose="020B0604020202020204" pitchFamily="34" charset="0"/>
                <a:cs typeface="Arial" panose="020B0604020202020204" pitchFamily="34" charset="0"/>
              </a:rPr>
              <a:t>I</a:t>
            </a:r>
            <a:r>
              <a:rPr lang="en-US" b="1" dirty="0">
                <a:latin typeface="Arial" panose="020B0604020202020204" pitchFamily="34" charset="0"/>
                <a:cs typeface="Arial" panose="020B0604020202020204" pitchFamily="34" charset="0"/>
              </a:rPr>
              <a:t>nformation + </a:t>
            </a:r>
            <a:r>
              <a:rPr lang="en-US" altLang="zh-CN" b="1" dirty="0">
                <a:latin typeface="Arial" panose="020B0604020202020204" pitchFamily="34" charset="0"/>
                <a:cs typeface="Arial" panose="020B0604020202020204" pitchFamily="34" charset="0"/>
              </a:rPr>
              <a:t>D</a:t>
            </a:r>
            <a:r>
              <a:rPr lang="en-US" b="1" dirty="0">
                <a:latin typeface="Arial" panose="020B0604020202020204" pitchFamily="34" charset="0"/>
                <a:cs typeface="Arial" panose="020B0604020202020204" pitchFamily="34" charset="0"/>
              </a:rPr>
              <a:t>os and </a:t>
            </a:r>
            <a:r>
              <a:rPr lang="en-US" altLang="zh-CN" b="1" dirty="0">
                <a:latin typeface="Arial" panose="020B0604020202020204" pitchFamily="34" charset="0"/>
                <a:cs typeface="Arial" panose="020B0604020202020204" pitchFamily="34" charset="0"/>
              </a:rPr>
              <a:t>D</a:t>
            </a:r>
            <a:r>
              <a:rPr lang="en-US" b="1" dirty="0">
                <a:latin typeface="Arial" panose="020B0604020202020204" pitchFamily="34" charset="0"/>
                <a:cs typeface="Arial" panose="020B0604020202020204" pitchFamily="34" charset="0"/>
              </a:rPr>
              <a:t>on’ts</a:t>
            </a:r>
          </a:p>
        </p:txBody>
      </p:sp>
      <p:sp>
        <p:nvSpPr>
          <p:cNvPr id="8" name="矩形 5">
            <a:extLst>
              <a:ext uri="{FF2B5EF4-FFF2-40B4-BE49-F238E27FC236}">
                <a16:creationId xmlns:a16="http://schemas.microsoft.com/office/drawing/2014/main" id="{D5DDCAF9-8CE7-2F40-900B-EDE6E4FD27BF}"/>
              </a:ext>
            </a:extLst>
          </p:cNvPr>
          <p:cNvSpPr/>
          <p:nvPr/>
        </p:nvSpPr>
        <p:spPr>
          <a:xfrm>
            <a:off x="35496" y="867365"/>
            <a:ext cx="8712968" cy="923330"/>
          </a:xfrm>
          <a:prstGeom prst="rect">
            <a:avLst/>
          </a:prstGeom>
        </p:spPr>
        <p:txBody>
          <a:bodyPr wrap="square">
            <a:spAutoFit/>
          </a:bodyPr>
          <a:lstStyle/>
          <a:p>
            <a:r>
              <a:rPr lang="en-US" altLang="zh-CN" dirty="0">
                <a:latin typeface="+mj-lt"/>
                <a:cs typeface="Arial" panose="020B0604020202020204" pitchFamily="34" charset="0"/>
              </a:rPr>
              <a:t>    </a:t>
            </a:r>
            <a:r>
              <a:rPr lang="en-US" altLang="zh-CN" b="1" dirty="0">
                <a:latin typeface="+mj-lt"/>
                <a:cs typeface="Arial" panose="020B0604020202020204" pitchFamily="34" charset="0"/>
              </a:rPr>
              <a:t>If possible, could you please tell me the information </a:t>
            </a:r>
            <a:r>
              <a:rPr lang="en-US" altLang="zh-CN" b="1" dirty="0" smtClean="0">
                <a:latin typeface="+mj-lt"/>
                <a:cs typeface="Arial" panose="020B0604020202020204" pitchFamily="34" charset="0"/>
              </a:rPr>
              <a:t>about </a:t>
            </a:r>
            <a:r>
              <a:rPr lang="en-US" altLang="zh-CN" b="1" dirty="0">
                <a:latin typeface="+mj-lt"/>
                <a:cs typeface="Arial" panose="020B0604020202020204" pitchFamily="34" charset="0"/>
              </a:rPr>
              <a:t>the chartered flight, </a:t>
            </a:r>
            <a:r>
              <a:rPr lang="en-US" altLang="zh-CN" b="1" u="sng" dirty="0">
                <a:latin typeface="+mj-lt"/>
                <a:cs typeface="Arial" panose="020B0604020202020204" pitchFamily="34" charset="0"/>
              </a:rPr>
              <a:t>such as </a:t>
            </a:r>
            <a:r>
              <a:rPr lang="en-US" altLang="zh-CN" b="1" dirty="0">
                <a:latin typeface="+mj-lt"/>
                <a:cs typeface="Arial" panose="020B0604020202020204" pitchFamily="34" charset="0"/>
              </a:rPr>
              <a:t>number, time and so on. By the way, I wonder if there’s anything that I should </a:t>
            </a:r>
            <a:r>
              <a:rPr lang="en-US" altLang="zh-CN" b="1" dirty="0">
                <a:solidFill>
                  <a:srgbClr val="FF0000"/>
                </a:solidFill>
                <a:latin typeface="+mj-lt"/>
                <a:cs typeface="Arial" panose="020B0604020202020204" pitchFamily="34" charset="0"/>
              </a:rPr>
              <a:t>pay attention to</a:t>
            </a:r>
            <a:r>
              <a:rPr lang="en-US" altLang="zh-CN" b="1" dirty="0">
                <a:solidFill>
                  <a:srgbClr val="00B050"/>
                </a:solidFill>
                <a:latin typeface="+mj-lt"/>
                <a:cs typeface="Arial" panose="020B0604020202020204" pitchFamily="34" charset="0"/>
              </a:rPr>
              <a:t> </a:t>
            </a:r>
            <a:r>
              <a:rPr lang="en-US" altLang="zh-CN" b="1" dirty="0">
                <a:latin typeface="+mj-lt"/>
                <a:cs typeface="Arial" panose="020B0604020202020204" pitchFamily="34" charset="0"/>
              </a:rPr>
              <a:t>on my way home, like protection and </a:t>
            </a:r>
            <a:r>
              <a:rPr lang="en-US" altLang="zh-CN" b="1" dirty="0">
                <a:solidFill>
                  <a:srgbClr val="0070C0"/>
                </a:solidFill>
                <a:latin typeface="+mj-lt"/>
                <a:cs typeface="Arial" panose="020B0604020202020204" pitchFamily="34" charset="0"/>
              </a:rPr>
              <a:t>segregation</a:t>
            </a:r>
            <a:r>
              <a:rPr lang="en-US" altLang="zh-CN" b="1" dirty="0">
                <a:latin typeface="+mj-lt"/>
                <a:cs typeface="Arial" panose="020B0604020202020204" pitchFamily="34" charset="0"/>
              </a:rPr>
              <a:t>. </a:t>
            </a:r>
            <a:r>
              <a:rPr lang="zh-CN" altLang="en-US" sz="1600" dirty="0">
                <a:latin typeface="Arial" panose="020B0604020202020204" pitchFamily="34" charset="0"/>
                <a:cs typeface="Arial" panose="020B0604020202020204" pitchFamily="34" charset="0"/>
              </a:rPr>
              <a:t>（</a:t>
            </a:r>
            <a:r>
              <a:rPr lang="zh-CN" altLang="zh-CN" sz="1600" dirty="0">
                <a:latin typeface="Arial" panose="020B0604020202020204" pitchFamily="34" charset="0"/>
                <a:cs typeface="Arial" panose="020B0604020202020204" pitchFamily="34" charset="0"/>
              </a:rPr>
              <a:t>陈坤</a:t>
            </a:r>
            <a:r>
              <a:rPr lang="zh-CN" altLang="en-US" sz="1600" dirty="0">
                <a:latin typeface="Arial" panose="020B0604020202020204" pitchFamily="34" charset="0"/>
                <a:cs typeface="Arial" panose="020B0604020202020204" pitchFamily="34" charset="0"/>
              </a:rPr>
              <a:t>、</a:t>
            </a:r>
            <a:r>
              <a:rPr lang="zh-CN" altLang="zh-CN" sz="1600" dirty="0">
                <a:latin typeface="Arial" panose="020B0604020202020204" pitchFamily="34" charset="0"/>
                <a:cs typeface="Arial" panose="020B0604020202020204" pitchFamily="34" charset="0"/>
              </a:rPr>
              <a:t>应昂蔚</a:t>
            </a:r>
            <a:r>
              <a:rPr lang="zh-CN" altLang="en-US" sz="1600" dirty="0">
                <a:latin typeface="Arial" panose="020B0604020202020204" pitchFamily="34" charset="0"/>
                <a:cs typeface="Arial" panose="020B0604020202020204" pitchFamily="34" charset="0"/>
              </a:rPr>
              <a:t>、</a:t>
            </a:r>
            <a:r>
              <a:rPr lang="zh-CN" altLang="zh-CN" sz="1600" dirty="0">
                <a:latin typeface="Arial" panose="020B0604020202020204" pitchFamily="34" charset="0"/>
                <a:cs typeface="Arial" panose="020B0604020202020204" pitchFamily="34" charset="0"/>
              </a:rPr>
              <a:t>邱俊渊</a:t>
            </a:r>
            <a:r>
              <a:rPr lang="zh-CN" altLang="en-US" sz="1600" dirty="0">
                <a:latin typeface="Arial" panose="020B0604020202020204" pitchFamily="34" charset="0"/>
                <a:cs typeface="Arial" panose="020B0604020202020204" pitchFamily="34" charset="0"/>
              </a:rPr>
              <a:t>）</a:t>
            </a:r>
            <a:endParaRPr lang="zh-CN" altLang="zh-CN" sz="1600" dirty="0">
              <a:latin typeface="Arial" panose="020B0604020202020204" pitchFamily="34" charset="0"/>
              <a:cs typeface="Arial" panose="020B0604020202020204" pitchFamily="34" charset="0"/>
            </a:endParaRPr>
          </a:p>
        </p:txBody>
      </p:sp>
      <p:sp>
        <p:nvSpPr>
          <p:cNvPr id="9" name="矩形 6">
            <a:extLst>
              <a:ext uri="{FF2B5EF4-FFF2-40B4-BE49-F238E27FC236}">
                <a16:creationId xmlns:a16="http://schemas.microsoft.com/office/drawing/2014/main" id="{6D7EC4E9-4C2C-4341-A1B3-8907E5B8A611}"/>
              </a:ext>
            </a:extLst>
          </p:cNvPr>
          <p:cNvSpPr/>
          <p:nvPr/>
        </p:nvSpPr>
        <p:spPr>
          <a:xfrm>
            <a:off x="20369" y="1864444"/>
            <a:ext cx="8872111" cy="1200329"/>
          </a:xfrm>
          <a:prstGeom prst="rect">
            <a:avLst/>
          </a:prstGeom>
        </p:spPr>
        <p:txBody>
          <a:bodyPr wrap="square">
            <a:spAutoFit/>
          </a:bodyPr>
          <a:lstStyle/>
          <a:p>
            <a:r>
              <a:rPr lang="en-US" altLang="zh-CN" sz="1600" dirty="0">
                <a:latin typeface="Arial" panose="020B0604020202020204" pitchFamily="34" charset="0"/>
                <a:cs typeface="Arial" panose="020B0604020202020204" pitchFamily="34" charset="0"/>
              </a:rPr>
              <a:t>    </a:t>
            </a:r>
            <a:r>
              <a:rPr lang="en-US" altLang="zh-CN" b="1" dirty="0">
                <a:latin typeface="+mj-lt"/>
                <a:cs typeface="Arial" panose="020B0604020202020204" pitchFamily="34" charset="0"/>
              </a:rPr>
              <a:t>Nothing could be better if you could offer me detailed information about the chartered flight, </a:t>
            </a:r>
            <a:r>
              <a:rPr lang="en-US" altLang="zh-CN" b="1" u="sng" dirty="0">
                <a:latin typeface="+mj-lt"/>
                <a:cs typeface="Arial" panose="020B0604020202020204" pitchFamily="34" charset="0"/>
              </a:rPr>
              <a:t>including</a:t>
            </a:r>
            <a:r>
              <a:rPr lang="en-US" altLang="zh-CN" b="1" dirty="0">
                <a:latin typeface="+mj-lt"/>
                <a:cs typeface="Arial" panose="020B0604020202020204" pitchFamily="34" charset="0"/>
              </a:rPr>
              <a:t> flight number ,</a:t>
            </a:r>
            <a:r>
              <a:rPr lang="en-US" altLang="zh-CN" b="1" dirty="0" smtClean="0">
                <a:latin typeface="+mj-lt"/>
                <a:cs typeface="Arial" panose="020B0604020202020204" pitchFamily="34" charset="0"/>
              </a:rPr>
              <a:t>time and cost . </a:t>
            </a:r>
            <a:r>
              <a:rPr lang="en-US" altLang="zh-CN" b="1" dirty="0">
                <a:latin typeface="+mj-lt"/>
                <a:cs typeface="Arial" panose="020B0604020202020204" pitchFamily="34" charset="0"/>
              </a:rPr>
              <a:t>Moreover, </a:t>
            </a:r>
            <a:r>
              <a:rPr lang="en-US" altLang="zh-CN" b="1" dirty="0" smtClean="0">
                <a:latin typeface="+mj-lt"/>
                <a:cs typeface="Arial" panose="020B0604020202020204" pitchFamily="34" charset="0"/>
              </a:rPr>
              <a:t>it </a:t>
            </a:r>
            <a:r>
              <a:rPr lang="en-US" altLang="zh-CN" b="1" dirty="0">
                <a:latin typeface="+mj-lt"/>
                <a:cs typeface="Arial" panose="020B0604020202020204" pitchFamily="34" charset="0"/>
              </a:rPr>
              <a:t>would be highly appreciated if you could provide me with some essential notes on protection and </a:t>
            </a:r>
            <a:r>
              <a:rPr lang="en-US" altLang="zh-CN" b="1" dirty="0" smtClean="0">
                <a:solidFill>
                  <a:srgbClr val="0070C0"/>
                </a:solidFill>
                <a:latin typeface="+mj-lt"/>
                <a:cs typeface="Arial" panose="020B0604020202020204" pitchFamily="34" charset="0"/>
              </a:rPr>
              <a:t>self-isolation</a:t>
            </a:r>
            <a:r>
              <a:rPr lang="en-US" altLang="zh-CN" b="1" dirty="0" smtClean="0">
                <a:latin typeface="+mj-lt"/>
                <a:cs typeface="Arial" panose="020B0604020202020204" pitchFamily="34" charset="0"/>
              </a:rPr>
              <a:t>. </a:t>
            </a:r>
          </a:p>
          <a:p>
            <a:r>
              <a:rPr lang="en-US" altLang="zh-CN" sz="1600" b="1" dirty="0">
                <a:latin typeface="+mj-lt"/>
                <a:cs typeface="Arial" panose="020B0604020202020204" pitchFamily="34" charset="0"/>
              </a:rPr>
              <a:t> </a:t>
            </a:r>
            <a:r>
              <a:rPr lang="en-US" altLang="zh-CN" sz="1600" b="1" dirty="0" smtClean="0">
                <a:latin typeface="+mj-lt"/>
                <a:cs typeface="Arial" panose="020B0604020202020204" pitchFamily="34" charset="0"/>
              </a:rPr>
              <a:t>                                                                                                                                             </a:t>
            </a:r>
            <a:r>
              <a:rPr lang="zh-CN" altLang="en-US" sz="1600" dirty="0" smtClean="0">
                <a:latin typeface="Arial" panose="020B0604020202020204" pitchFamily="34" charset="0"/>
                <a:cs typeface="Arial" panose="020B0604020202020204" pitchFamily="34" charset="0"/>
              </a:rPr>
              <a:t>（</a:t>
            </a:r>
            <a:r>
              <a:rPr lang="zh-CN" altLang="zh-CN" sz="1600" dirty="0" smtClean="0">
                <a:latin typeface="Arial" panose="020B0604020202020204" pitchFamily="34" charset="0"/>
                <a:cs typeface="Arial" panose="020B0604020202020204" pitchFamily="34" charset="0"/>
              </a:rPr>
              <a:t>王铭基</a:t>
            </a:r>
            <a:r>
              <a:rPr lang="zh-CN" altLang="en-US" sz="1600" dirty="0" smtClean="0">
                <a:latin typeface="Arial" panose="020B0604020202020204" pitchFamily="34" charset="0"/>
                <a:cs typeface="Arial" panose="020B0604020202020204" pitchFamily="34" charset="0"/>
              </a:rPr>
              <a:t>、</a:t>
            </a:r>
            <a:r>
              <a:rPr lang="zh-CN" altLang="zh-CN" sz="1600" dirty="0" smtClean="0">
                <a:latin typeface="Arial" panose="020B0604020202020204" pitchFamily="34" charset="0"/>
                <a:cs typeface="Arial" panose="020B0604020202020204" pitchFamily="34" charset="0"/>
              </a:rPr>
              <a:t>王昱翔</a:t>
            </a:r>
            <a:r>
              <a:rPr lang="zh-CN" altLang="en-US" sz="1600" dirty="0" smtClean="0">
                <a:latin typeface="Arial" panose="020B0604020202020204" pitchFamily="34" charset="0"/>
                <a:cs typeface="Arial" panose="020B0604020202020204" pitchFamily="34" charset="0"/>
              </a:rPr>
              <a:t>）</a:t>
            </a:r>
            <a:endParaRPr lang="zh-CN" altLang="en-US" sz="1600" dirty="0">
              <a:latin typeface="Arial" panose="020B0604020202020204" pitchFamily="34" charset="0"/>
              <a:cs typeface="Arial" panose="020B0604020202020204" pitchFamily="34" charset="0"/>
            </a:endParaRPr>
          </a:p>
        </p:txBody>
      </p:sp>
      <p:sp>
        <p:nvSpPr>
          <p:cNvPr id="10" name="矩形 8">
            <a:extLst>
              <a:ext uri="{FF2B5EF4-FFF2-40B4-BE49-F238E27FC236}">
                <a16:creationId xmlns:a16="http://schemas.microsoft.com/office/drawing/2014/main" id="{84CC963B-D163-F347-8FC3-288D533D0BC3}"/>
              </a:ext>
            </a:extLst>
          </p:cNvPr>
          <p:cNvSpPr/>
          <p:nvPr/>
        </p:nvSpPr>
        <p:spPr>
          <a:xfrm>
            <a:off x="35496" y="3963709"/>
            <a:ext cx="8712968" cy="1200329"/>
          </a:xfrm>
          <a:prstGeom prst="rect">
            <a:avLst/>
          </a:prstGeom>
        </p:spPr>
        <p:txBody>
          <a:bodyPr wrap="square">
            <a:spAutoFit/>
          </a:bodyPr>
          <a:lstStyle/>
          <a:p>
            <a:r>
              <a:rPr lang="en-US" altLang="zh-CN" sz="1600" dirty="0">
                <a:latin typeface="Arial" panose="020B0604020202020204" pitchFamily="34" charset="0"/>
                <a:cs typeface="Arial" panose="020B0604020202020204" pitchFamily="34" charset="0"/>
              </a:rPr>
              <a:t>    </a:t>
            </a:r>
            <a:r>
              <a:rPr lang="en-US" altLang="zh-CN" b="1" dirty="0">
                <a:latin typeface="+mj-lt"/>
                <a:cs typeface="Arial" panose="020B0604020202020204" pitchFamily="34" charset="0"/>
              </a:rPr>
              <a:t>I sincerely hope that you could offer me some relevant information about the chartered flight, </a:t>
            </a:r>
            <a:r>
              <a:rPr lang="en-US" altLang="zh-CN" b="1" u="sng" dirty="0">
                <a:latin typeface="+mj-lt"/>
                <a:cs typeface="Arial" panose="020B0604020202020204" pitchFamily="34" charset="0"/>
              </a:rPr>
              <a:t>along with </a:t>
            </a:r>
            <a:r>
              <a:rPr lang="en-US" altLang="zh-CN" b="1" dirty="0">
                <a:latin typeface="+mj-lt"/>
                <a:cs typeface="Arial" panose="020B0604020202020204" pitchFamily="34" charset="0"/>
              </a:rPr>
              <a:t>flight number, schedule, etc. In addition, it couldn’t be nicer of you to provide me with the </a:t>
            </a:r>
            <a:r>
              <a:rPr lang="en-US" altLang="zh-CN" b="1" dirty="0">
                <a:solidFill>
                  <a:srgbClr val="FF0000"/>
                </a:solidFill>
                <a:latin typeface="+mj-lt"/>
                <a:cs typeface="Arial" panose="020B0604020202020204" pitchFamily="34" charset="0"/>
              </a:rPr>
              <a:t>tips that lay emphasis on </a:t>
            </a:r>
            <a:r>
              <a:rPr lang="en-US" altLang="zh-CN" b="1" dirty="0">
                <a:latin typeface="+mj-lt"/>
                <a:cs typeface="Arial" panose="020B0604020202020204" pitchFamily="34" charset="0"/>
              </a:rPr>
              <a:t>self-protection and </a:t>
            </a:r>
            <a:r>
              <a:rPr lang="en-US" altLang="zh-CN" b="1" dirty="0">
                <a:solidFill>
                  <a:srgbClr val="0070C0"/>
                </a:solidFill>
                <a:latin typeface="+mj-lt"/>
                <a:cs typeface="Arial" panose="020B0604020202020204" pitchFamily="34" charset="0"/>
              </a:rPr>
              <a:t>quarantine(n.).</a:t>
            </a:r>
            <a:r>
              <a:rPr lang="en-US" altLang="zh-CN" b="1" dirty="0">
                <a:latin typeface="+mj-lt"/>
                <a:cs typeface="Arial" panose="020B0604020202020204" pitchFamily="34" charset="0"/>
              </a:rPr>
              <a:t>   </a:t>
            </a:r>
            <a:endParaRPr lang="en-US" altLang="zh-CN" b="1" dirty="0" smtClean="0">
              <a:latin typeface="+mj-lt"/>
              <a:cs typeface="Arial" panose="020B0604020202020204" pitchFamily="34" charset="0"/>
            </a:endParaRPr>
          </a:p>
          <a:p>
            <a:r>
              <a:rPr lang="en-US" altLang="zh-CN" b="1" dirty="0" smtClean="0">
                <a:latin typeface="+mj-lt"/>
                <a:cs typeface="Arial" panose="020B0604020202020204" pitchFamily="34" charset="0"/>
              </a:rPr>
              <a:t>     </a:t>
            </a:r>
            <a:r>
              <a:rPr lang="zh-CN" altLang="en-US" b="1" dirty="0" smtClean="0">
                <a:latin typeface="+mj-lt"/>
                <a:cs typeface="Arial" panose="020B0604020202020204" pitchFamily="34" charset="0"/>
              </a:rPr>
              <a:t>                                                                                                                           </a:t>
            </a:r>
            <a:r>
              <a:rPr lang="zh-CN" altLang="en-US" sz="1600" dirty="0" smtClean="0">
                <a:latin typeface="Arial" panose="020B0604020202020204" pitchFamily="34" charset="0"/>
                <a:cs typeface="Arial" panose="020B0604020202020204" pitchFamily="34" charset="0"/>
              </a:rPr>
              <a:t>（</a:t>
            </a:r>
            <a:r>
              <a:rPr lang="zh-CN" altLang="zh-CN" sz="1600" dirty="0">
                <a:latin typeface="Arial" panose="020B0604020202020204" pitchFamily="34" charset="0"/>
                <a:cs typeface="Arial" panose="020B0604020202020204" pitchFamily="34" charset="0"/>
              </a:rPr>
              <a:t>陆之滢</a:t>
            </a:r>
            <a:r>
              <a:rPr lang="zh-CN" altLang="en-US" sz="1600" dirty="0">
                <a:latin typeface="Arial" panose="020B0604020202020204" pitchFamily="34" charset="0"/>
                <a:cs typeface="Arial" panose="020B0604020202020204" pitchFamily="34" charset="0"/>
              </a:rPr>
              <a:t>、</a:t>
            </a:r>
            <a:r>
              <a:rPr lang="zh-CN" altLang="zh-CN" sz="1600" dirty="0">
                <a:latin typeface="Arial" panose="020B0604020202020204" pitchFamily="34" charset="0"/>
                <a:cs typeface="Arial" panose="020B0604020202020204" pitchFamily="34" charset="0"/>
              </a:rPr>
              <a:t>蔡彬倩</a:t>
            </a:r>
            <a:r>
              <a:rPr lang="zh-CN" altLang="en-US" sz="1600" dirty="0">
                <a:latin typeface="Arial" panose="020B0604020202020204" pitchFamily="34" charset="0"/>
                <a:cs typeface="Arial" panose="020B0604020202020204" pitchFamily="34" charset="0"/>
              </a:rPr>
              <a:t>）</a:t>
            </a:r>
          </a:p>
        </p:txBody>
      </p:sp>
      <p:sp>
        <p:nvSpPr>
          <p:cNvPr id="11" name="矩形 9">
            <a:extLst>
              <a:ext uri="{FF2B5EF4-FFF2-40B4-BE49-F238E27FC236}">
                <a16:creationId xmlns:a16="http://schemas.microsoft.com/office/drawing/2014/main" id="{AFAD93A7-861D-534C-8C60-50E3191460AA}"/>
              </a:ext>
            </a:extLst>
          </p:cNvPr>
          <p:cNvSpPr/>
          <p:nvPr/>
        </p:nvSpPr>
        <p:spPr>
          <a:xfrm>
            <a:off x="35496" y="3003798"/>
            <a:ext cx="8856984" cy="923330"/>
          </a:xfrm>
          <a:prstGeom prst="rect">
            <a:avLst/>
          </a:prstGeom>
        </p:spPr>
        <p:txBody>
          <a:bodyPr wrap="square">
            <a:spAutoFit/>
          </a:bodyPr>
          <a:lstStyle/>
          <a:p>
            <a:r>
              <a:rPr lang="en-US" altLang="zh-CN" sz="1600" dirty="0">
                <a:latin typeface="Arial" panose="020B0604020202020204" pitchFamily="34" charset="0"/>
                <a:cs typeface="Arial" panose="020B0604020202020204" pitchFamily="34" charset="0"/>
              </a:rPr>
              <a:t>   </a:t>
            </a:r>
            <a:r>
              <a:rPr lang="en-US" altLang="zh-CN" b="1" dirty="0">
                <a:latin typeface="+mj-lt"/>
                <a:cs typeface="Arial" panose="020B0604020202020204" pitchFamily="34" charset="0"/>
              </a:rPr>
              <a:t>Would you mind telling me if there are any flights available? Meanwhile, it will be of great help if you tell me </a:t>
            </a:r>
            <a:r>
              <a:rPr lang="en-US" altLang="zh-CN" b="1" dirty="0">
                <a:solidFill>
                  <a:srgbClr val="FF0000"/>
                </a:solidFill>
                <a:latin typeface="+mj-lt"/>
                <a:cs typeface="Arial" panose="020B0604020202020204" pitchFamily="34" charset="0"/>
              </a:rPr>
              <a:t>the precautions I need to take </a:t>
            </a:r>
            <a:r>
              <a:rPr lang="en-US" altLang="zh-CN" b="1" dirty="0">
                <a:latin typeface="+mj-lt"/>
                <a:cs typeface="Arial" panose="020B0604020202020204" pitchFamily="34" charset="0"/>
              </a:rPr>
              <a:t>, </a:t>
            </a:r>
            <a:r>
              <a:rPr lang="en-US" altLang="zh-CN" b="1" u="sng" dirty="0">
                <a:latin typeface="+mj-lt"/>
                <a:cs typeface="Arial" panose="020B0604020202020204" pitchFamily="34" charset="0"/>
              </a:rPr>
              <a:t>for example</a:t>
            </a:r>
            <a:r>
              <a:rPr lang="en-US" altLang="zh-CN" b="1" dirty="0">
                <a:latin typeface="+mj-lt"/>
                <a:cs typeface="Arial" panose="020B0604020202020204" pitchFamily="34" charset="0"/>
              </a:rPr>
              <a:t>, how to protect myself and </a:t>
            </a:r>
            <a:r>
              <a:rPr lang="en-US" altLang="zh-CN" b="1" dirty="0">
                <a:solidFill>
                  <a:srgbClr val="0070C0"/>
                </a:solidFill>
                <a:latin typeface="+mj-lt"/>
                <a:cs typeface="Arial" panose="020B0604020202020204" pitchFamily="34" charset="0"/>
              </a:rPr>
              <a:t>quarantine(v.)</a:t>
            </a:r>
            <a:r>
              <a:rPr lang="en-US" altLang="zh-CN" sz="1600" dirty="0">
                <a:latin typeface="Arial" panose="020B0604020202020204" pitchFamily="34" charset="0"/>
                <a:cs typeface="Arial" panose="020B0604020202020204" pitchFamily="34" charset="0"/>
              </a:rPr>
              <a:t>.        </a:t>
            </a:r>
            <a:r>
              <a:rPr lang="zh-CN" altLang="en-US" sz="1600" dirty="0">
                <a:latin typeface="Arial" panose="020B0604020202020204" pitchFamily="34" charset="0"/>
                <a:cs typeface="Arial" panose="020B0604020202020204" pitchFamily="34" charset="0"/>
              </a:rPr>
              <a:t>                                           </a:t>
            </a:r>
            <a:r>
              <a:rPr lang="zh-CN" altLang="en-US" sz="1600" dirty="0" smtClean="0">
                <a:latin typeface="Arial" panose="020B0604020202020204" pitchFamily="34" charset="0"/>
                <a:cs typeface="Arial" panose="020B0604020202020204" pitchFamily="34" charset="0"/>
              </a:rPr>
              <a:t>                      （</a:t>
            </a:r>
            <a:r>
              <a:rPr lang="zh-CN" altLang="zh-CN" sz="1600" dirty="0">
                <a:latin typeface="Arial" panose="020B0604020202020204" pitchFamily="34" charset="0"/>
                <a:cs typeface="Arial" panose="020B0604020202020204" pitchFamily="34" charset="0"/>
              </a:rPr>
              <a:t>王梦婷</a:t>
            </a:r>
            <a:r>
              <a:rPr lang="zh-CN" altLang="en-US" sz="1600" dirty="0">
                <a:latin typeface="Arial" panose="020B0604020202020204" pitchFamily="34" charset="0"/>
                <a:cs typeface="Arial" panose="020B0604020202020204" pitchFamily="34" charset="0"/>
              </a:rPr>
              <a:t>、</a:t>
            </a:r>
            <a:r>
              <a:rPr lang="zh-CN" altLang="zh-CN" sz="1600" dirty="0">
                <a:latin typeface="Arial" panose="020B0604020202020204" pitchFamily="34" charset="0"/>
                <a:cs typeface="Arial" panose="020B0604020202020204" pitchFamily="34" charset="0"/>
              </a:rPr>
              <a:t>尹沁于</a:t>
            </a:r>
            <a:r>
              <a:rPr lang="zh-CN" altLang="en-US" sz="1600" dirty="0">
                <a:latin typeface="Arial" panose="020B0604020202020204" pitchFamily="34" charset="0"/>
                <a:cs typeface="Arial" panose="020B0604020202020204" pitchFamily="34" charset="0"/>
              </a:rPr>
              <a:t>、</a:t>
            </a:r>
            <a:r>
              <a:rPr lang="zh-CN" altLang="zh-CN" sz="1600" dirty="0">
                <a:latin typeface="Arial" panose="020B0604020202020204" pitchFamily="34" charset="0"/>
                <a:cs typeface="Arial" panose="020B0604020202020204" pitchFamily="34" charset="0"/>
              </a:rPr>
              <a:t>周逸飏</a:t>
            </a:r>
            <a:r>
              <a:rPr lang="zh-CN" altLang="en-US" sz="1600" dirty="0">
                <a:latin typeface="Arial" panose="020B0604020202020204" pitchFamily="34" charset="0"/>
                <a:cs typeface="Arial" panose="020B0604020202020204" pitchFamily="34" charset="0"/>
              </a:rPr>
              <a:t>）</a:t>
            </a:r>
            <a:endParaRPr lang="zh-CN" altLang="zh-CN" sz="1600" dirty="0">
              <a:latin typeface="Arial" panose="020B0604020202020204" pitchFamily="34" charset="0"/>
              <a:cs typeface="Arial" panose="020B0604020202020204" pitchFamily="34" charset="0"/>
            </a:endParaRPr>
          </a:p>
        </p:txBody>
      </p:sp>
      <p:pic>
        <p:nvPicPr>
          <p:cNvPr id="7" name="Graphic 6" descr="Newspaper">
            <a:extLst>
              <a:ext uri="{FF2B5EF4-FFF2-40B4-BE49-F238E27FC236}">
                <a16:creationId xmlns:a16="http://schemas.microsoft.com/office/drawing/2014/main" id="{A030969A-A3F2-8543-BE8F-DA48BC14775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6228184" y="130074"/>
            <a:ext cx="548640" cy="548640"/>
          </a:xfrm>
          <a:prstGeom prst="rect">
            <a:avLst/>
          </a:prstGeom>
        </p:spPr>
      </p:pic>
    </p:spTree>
    <p:extLst>
      <p:ext uri="{BB962C8B-B14F-4D97-AF65-F5344CB8AC3E}">
        <p14:creationId xmlns:p14="http://schemas.microsoft.com/office/powerpoint/2010/main" val="3137677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2261</TotalTime>
  <Words>2130</Words>
  <Application>Microsoft Office PowerPoint</Application>
  <PresentationFormat>全屏显示(16:9)</PresentationFormat>
  <Paragraphs>172</Paragraphs>
  <Slides>16</Slides>
  <Notes>3</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16</vt:i4>
      </vt:variant>
    </vt:vector>
  </HeadingPairs>
  <TitlesOfParts>
    <vt:vector size="25" baseType="lpstr">
      <vt:lpstr>HelveticaNeue</vt:lpstr>
      <vt:lpstr>Songti TC</vt:lpstr>
      <vt:lpstr>等线</vt:lpstr>
      <vt:lpstr>黑体</vt:lpstr>
      <vt:lpstr>华文新魏</vt:lpstr>
      <vt:lpstr>宋体</vt:lpstr>
      <vt:lpstr>Arial</vt:lpstr>
      <vt:lpstr>Calibri</vt:lpstr>
      <vt:lpstr>Office 主题​​</vt:lpstr>
      <vt:lpstr>PowerPoint 演示文稿</vt:lpstr>
      <vt:lpstr>PowerPoint 演示文稿</vt:lpstr>
      <vt:lpstr>How to ask for help</vt:lpstr>
      <vt:lpstr>A letter of asking for help</vt:lpstr>
      <vt:lpstr>Part 1: Purpose</vt:lpstr>
      <vt:lpstr>Part 1: Background + Purpose</vt:lpstr>
      <vt:lpstr>Part 2: How to ask for information</vt:lpstr>
      <vt:lpstr>Part 2: Flight Information</vt:lpstr>
      <vt:lpstr>Part 2: Information + Dos and Don’ts</vt:lpstr>
      <vt:lpstr>Part 3: Ending (appreciation could be included)</vt:lpstr>
      <vt:lpstr>Writing Sample 1</vt:lpstr>
      <vt:lpstr>Writing Sample 2</vt:lpstr>
      <vt:lpstr>Writing Sample 3</vt:lpstr>
      <vt:lpstr>Writing Sample 4:  Fill in the Blanks</vt:lpstr>
      <vt:lpstr>Writing Model</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dreamsummit</dc:creator>
  <cp:lastModifiedBy>陈 顺坤</cp:lastModifiedBy>
  <cp:revision>155</cp:revision>
  <dcterms:created xsi:type="dcterms:W3CDTF">2020-04-01T06:11:00Z</dcterms:created>
  <dcterms:modified xsi:type="dcterms:W3CDTF">2020-04-23T15:41:45Z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2052-11.8.2.8621</vt:lpwstr>
  </property>
</Properties>
</file>