
<file path=[Content_Types].xml><?xml version="1.0" encoding="utf-8"?>
<Types xmlns="http://schemas.openxmlformats.org/package/2006/content-types">
  <Default Extension="jpeg" ContentType="image/jpe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2.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30" r:id="rId3"/>
    <p:sldId id="309" r:id="rId4"/>
    <p:sldId id="311" r:id="rId6"/>
    <p:sldId id="315" r:id="rId7"/>
    <p:sldId id="317" r:id="rId8"/>
    <p:sldId id="318" r:id="rId9"/>
    <p:sldId id="319" r:id="rId10"/>
    <p:sldId id="320" r:id="rId11"/>
    <p:sldId id="322" r:id="rId12"/>
    <p:sldId id="323" r:id="rId13"/>
    <p:sldId id="324" r:id="rId14"/>
    <p:sldId id="327" r:id="rId15"/>
    <p:sldId id="325" r:id="rId16"/>
    <p:sldId id="329" r:id="rId17"/>
    <p:sldId id="328" r:id="rId18"/>
    <p:sldId id="305" r:id="rId1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6D0"/>
    <a:srgbClr val="F2F2F2"/>
    <a:srgbClr val="1F497D"/>
    <a:srgbClr val="FFFFFF"/>
    <a:srgbClr val="595959"/>
    <a:srgbClr val="0000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p:restoredTop sz="94479"/>
  </p:normalViewPr>
  <p:slideViewPr>
    <p:cSldViewPr>
      <p:cViewPr varScale="1">
        <p:scale>
          <a:sx n="109" d="100"/>
          <a:sy n="109" d="100"/>
        </p:scale>
        <p:origin x="706" y="86"/>
      </p:cViewPr>
      <p:guideLst>
        <p:guide orient="horz" pos="2123"/>
        <p:guide pos="5284"/>
        <p:guide orient="horz" pos="1620"/>
        <p:guide pos="28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32425-07A7-CB45-B9CB-138B50DCCFC2}"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38C15-C5A1-2C44-BEE6-5591ED62AF5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338C15-C5A1-2C44-BEE6-5591ED62AF5C}"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338C15-C5A1-2C44-BEE6-5591ED62AF5C}"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38C15-C5A1-2C44-BEE6-5591ED62AF5C}"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2B729EA2-2EC2-4F00-99F7-86D758BCCDBB}" type="slidenum">
              <a:rPr lang="zh-CN" altLang="en-US" smtClean="0"/>
            </a:fld>
            <a:endParaRPr lang="zh-CN" altLang="en-US"/>
          </a:p>
        </p:txBody>
      </p:sp>
      <p:sp>
        <p:nvSpPr>
          <p:cNvPr id="8" name="文本占位符 2"/>
          <p:cNvSpPr>
            <a:spLocks noGrp="1"/>
          </p:cNvSpPr>
          <p:nvPr>
            <p:ph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Rectangle 8"/>
          <p:cNvSpPr/>
          <p:nvPr userDrawn="1"/>
        </p:nvSpPr>
        <p:spPr>
          <a:xfrm>
            <a:off x="8892480" y="0"/>
            <a:ext cx="251234" cy="5143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182" y="692086"/>
            <a:ext cx="6035040"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2343" y="125314"/>
            <a:ext cx="8229600" cy="526172"/>
          </a:xfrm>
        </p:spPr>
        <p:txBody>
          <a:bodyPr anchor="b"/>
          <a:lstStyle/>
          <a:p>
            <a:r>
              <a:rPr lang="en-US"/>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DF53B57-5864-4A72-BE35-A310CED05C08}"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2B729EA2-2EC2-4F00-99F7-86D758BCCDB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DF53B57-5864-4A72-BE35-A310CED05C08}"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2B729EA2-2EC2-4F00-99F7-86D758BCCDB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DF53B57-5864-4A72-BE35-A310CED05C08}"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2B729EA2-2EC2-4F00-99F7-86D758BCCDB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CDF53B57-5864-4A72-BE35-A310CED05C08}"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2B729EA2-2EC2-4F00-99F7-86D758BCCDB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CDF53B57-5864-4A72-BE35-A310CED05C08}" type="datetimeFigureOut">
              <a:rPr lang="zh-CN" altLang="en-US" smtClean="0"/>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p:txBody>
          <a:bodyPr/>
          <a:lstStyle/>
          <a:p>
            <a:fld id="{2B729EA2-2EC2-4F00-99F7-86D758BCCDB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CDF53B57-5864-4A72-BE35-A310CED05C08}" type="datetimeFigureOut">
              <a:rPr lang="zh-CN" altLang="en-US" smtClean="0"/>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2B729EA2-2EC2-4F00-99F7-86D758BCCDB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CDF53B57-5864-4A72-BE35-A310CED05C08}" type="datetimeFigureOut">
              <a:rPr lang="zh-CN" altLang="en-US" smtClean="0"/>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2B729EA2-2EC2-4F00-99F7-86D758BCCDB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CDF53B57-5864-4A72-BE35-A310CED05C08}"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2B729EA2-2EC2-4F00-99F7-86D758BCCDB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CDF53B57-5864-4A72-BE35-A310CED05C08}"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2B729EA2-2EC2-4F00-99F7-86D758BCCDB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2343" y="125314"/>
            <a:ext cx="8229600" cy="646236"/>
          </a:xfrm>
          <a:prstGeom prst="rect">
            <a:avLst/>
          </a:prstGeom>
        </p:spPr>
        <p:txBody>
          <a:bodyPr vert="horz" lIns="91440" tIns="45720" rIns="91440" bIns="4572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729EA2-2EC2-4F00-99F7-86D758BCCDBB}" type="slidenum">
              <a:rPr lang="zh-CN" altLang="en-US" smtClean="0"/>
            </a:fld>
            <a:endParaRPr lang="zh-CN" altLang="en-US"/>
          </a:p>
        </p:txBody>
      </p:sp>
      <p:pic>
        <p:nvPicPr>
          <p:cNvPr id="5" name="图片 4" descr="水印"/>
          <p:cNvPicPr>
            <a:picLocks noChangeAspect="1"/>
          </p:cNvPicPr>
          <p:nvPr userDrawn="1"/>
        </p:nvPicPr>
        <p:blipFill>
          <a:blip r:embed="rId12"/>
          <a:stretch>
            <a:fillRect/>
          </a:stretch>
        </p:blipFill>
        <p:spPr>
          <a:xfrm>
            <a:off x="7884368" y="0"/>
            <a:ext cx="865997" cy="2802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sv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tif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tif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tif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tif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tiff"/></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tiff"/></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sv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2.sv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tiff"/></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4.sv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sv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29712" y="540727"/>
            <a:ext cx="455125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dirty="0">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dirty="0">
              <a:solidFill>
                <a:srgbClr val="FF0000"/>
              </a:solidFill>
              <a:latin typeface="HelveticaNeue" panose="02000503000000020004" pitchFamily="2" charset="0"/>
            </a:endParaRPr>
          </a:p>
          <a:p>
            <a:pPr eaLnBrk="1" hangingPunct="1">
              <a:spcBef>
                <a:spcPct val="0"/>
              </a:spcBef>
              <a:buFontTx/>
              <a:buNone/>
            </a:pPr>
            <a:endParaRPr lang="en-US" altLang="zh-CN" sz="3000" b="1" dirty="0">
              <a:solidFill>
                <a:srgbClr val="FF0000"/>
              </a:solidFill>
              <a:latin typeface="HelveticaNeue" panose="02000503000000020004" pitchFamily="2" charset="0"/>
            </a:endParaRPr>
          </a:p>
          <a:p>
            <a:pPr eaLnBrk="1" hangingPunct="1">
              <a:spcBef>
                <a:spcPct val="0"/>
              </a:spcBef>
              <a:buFontTx/>
              <a:buNone/>
            </a:pPr>
            <a:r>
              <a:rPr lang="zh-CN" altLang="en-US" sz="3000" b="1" dirty="0">
                <a:solidFill>
                  <a:srgbClr val="FF0000"/>
                </a:solidFill>
                <a:latin typeface="HelveticaNeue" panose="02000503000000020004" pitchFamily="2" charset="0"/>
              </a:rPr>
              <a:t>更多教学资源请关注</a:t>
            </a:r>
            <a:endParaRPr lang="en-US" altLang="zh-CN" sz="3000" b="1" dirty="0">
              <a:solidFill>
                <a:srgbClr val="FF0000"/>
              </a:solidFill>
              <a:latin typeface="HelveticaNeue" panose="02000503000000020004" pitchFamily="2" charset="0"/>
            </a:endParaRPr>
          </a:p>
          <a:p>
            <a:pPr eaLnBrk="1" hangingPunct="1">
              <a:spcBef>
                <a:spcPct val="0"/>
              </a:spcBef>
              <a:buFontTx/>
              <a:buNone/>
            </a:pPr>
            <a:r>
              <a:rPr lang="zh-CN" altLang="en-US" sz="3000" b="1" dirty="0">
                <a:solidFill>
                  <a:srgbClr val="FF0000"/>
                </a:solidFill>
                <a:latin typeface="HelveticaNeue" panose="02000503000000020004" pitchFamily="2" charset="0"/>
              </a:rPr>
              <a:t>公众号：溯恩高中英语</a:t>
            </a:r>
            <a:endParaRPr lang="zh-CN" altLang="en-US" sz="3000" b="1" dirty="0">
              <a:solidFill>
                <a:srgbClr val="FF0000"/>
              </a:solidFill>
              <a:latin typeface="HelveticaNeue" panose="02000503000000020004" pitchFamily="2" charset="0"/>
            </a:endParaRPr>
          </a:p>
        </p:txBody>
      </p:sp>
      <p:pic>
        <p:nvPicPr>
          <p:cNvPr id="1945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68144" y="1491630"/>
            <a:ext cx="2412389" cy="241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724128" y="771550"/>
            <a:ext cx="36425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dirty="0">
                <a:latin typeface="华文新魏" panose="02010800040101010101" pitchFamily="2" charset="-122"/>
              </a:rPr>
              <a:t>知识产权声明</a:t>
            </a:r>
            <a:endParaRPr lang="zh-CN" altLang="en-US" sz="3000" b="1" dirty="0">
              <a:latin typeface="华文新魏" panose="02010800040101010101" pitchFamily="2" charset="-122"/>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0832" y="125314"/>
            <a:ext cx="8229600" cy="526172"/>
          </a:xfrm>
        </p:spPr>
        <p:txBody>
          <a:bodyPr>
            <a:normAutofit/>
          </a:bodyPr>
          <a:lstStyle/>
          <a:p>
            <a:r>
              <a:rPr lang="en-US" b="1" dirty="0">
                <a:latin typeface="Arial" panose="020B0604020202020204" pitchFamily="34" charset="0"/>
                <a:cs typeface="Arial" panose="020B0604020202020204" pitchFamily="34" charset="0"/>
              </a:rPr>
              <a:t>Part 3: </a:t>
            </a:r>
            <a:r>
              <a:rPr lang="en-US" altLang="zh-CN" b="1" dirty="0">
                <a:latin typeface="Arial" panose="020B0604020202020204" pitchFamily="34" charset="0"/>
                <a:cs typeface="Arial" panose="020B0604020202020204" pitchFamily="34" charset="0"/>
              </a:rPr>
              <a:t>E</a:t>
            </a:r>
            <a:r>
              <a:rPr lang="en-US" b="1" dirty="0">
                <a:latin typeface="Arial" panose="020B0604020202020204" pitchFamily="34" charset="0"/>
                <a:cs typeface="Arial" panose="020B0604020202020204" pitchFamily="34" charset="0"/>
              </a:rPr>
              <a:t>nding </a:t>
            </a:r>
            <a:r>
              <a:rPr lang="en-US" b="1" dirty="0" smtClean="0">
                <a:latin typeface="Arial" panose="020B0604020202020204" pitchFamily="34" charset="0"/>
                <a:cs typeface="Arial" panose="020B0604020202020204" pitchFamily="34" charset="0"/>
              </a:rPr>
              <a:t>(appreciation </a:t>
            </a:r>
            <a:r>
              <a:rPr lang="en-US" b="1" dirty="0">
                <a:latin typeface="Arial" panose="020B0604020202020204" pitchFamily="34" charset="0"/>
                <a:cs typeface="Arial" panose="020B0604020202020204" pitchFamily="34" charset="0"/>
              </a:rPr>
              <a:t>could be included)</a:t>
            </a:r>
            <a:endParaRPr lang="en-US" b="1" dirty="0">
              <a:latin typeface="Arial" panose="020B0604020202020204" pitchFamily="34" charset="0"/>
              <a:cs typeface="Arial" panose="020B0604020202020204" pitchFamily="34" charset="0"/>
            </a:endParaRPr>
          </a:p>
        </p:txBody>
      </p:sp>
      <p:sp>
        <p:nvSpPr>
          <p:cNvPr id="4" name="矩形 8"/>
          <p:cNvSpPr/>
          <p:nvPr/>
        </p:nvSpPr>
        <p:spPr>
          <a:xfrm>
            <a:off x="395536" y="1131590"/>
            <a:ext cx="7920037" cy="646331"/>
          </a:xfrm>
          <a:prstGeom prst="rect">
            <a:avLst/>
          </a:prstGeom>
        </p:spPr>
        <p:txBody>
          <a:bodyPr wrap="square">
            <a:spAutoFit/>
          </a:bodyPr>
          <a:lstStyle/>
          <a:p>
            <a:r>
              <a:rPr lang="en-US" altLang="zh-CN" b="1" dirty="0"/>
              <a:t>1. Words fail to </a:t>
            </a:r>
            <a:r>
              <a:rPr lang="en-US" altLang="zh-CN" b="1" dirty="0">
                <a:solidFill>
                  <a:srgbClr val="FF0000"/>
                </a:solidFill>
              </a:rPr>
              <a:t>express my heartfelt thanks </a:t>
            </a:r>
            <a:r>
              <a:rPr lang="en-US" altLang="zh-CN" b="1" dirty="0"/>
              <a:t>if you can spend a little precious time replying to my letter. </a:t>
            </a:r>
            <a:r>
              <a:rPr lang="zh-CN" altLang="en-US" b="1" dirty="0"/>
              <a:t>                       </a:t>
            </a:r>
            <a:r>
              <a:rPr lang="zh-CN" altLang="en-US" b="1" dirty="0" smtClean="0"/>
              <a:t>                                                </a:t>
            </a:r>
            <a:r>
              <a:rPr lang="zh-CN" altLang="en-US" sz="1600" dirty="0" smtClean="0">
                <a:latin typeface="+mj-lt"/>
                <a:cs typeface="Arial" panose="020B0604020202020204" pitchFamily="34" charset="0"/>
              </a:rPr>
              <a:t>（</a:t>
            </a:r>
            <a:r>
              <a:rPr lang="zh-CN" altLang="zh-CN" sz="1600" dirty="0">
                <a:latin typeface="+mj-lt"/>
                <a:cs typeface="Arial" panose="020B0604020202020204" pitchFamily="34" charset="0"/>
              </a:rPr>
              <a:t>叶丁铖，尹沁于</a:t>
            </a:r>
            <a:r>
              <a:rPr lang="zh-CN" altLang="en-US" sz="1600" dirty="0">
                <a:latin typeface="+mj-lt"/>
                <a:cs typeface="Arial" panose="020B0604020202020204" pitchFamily="34" charset="0"/>
              </a:rPr>
              <a:t>）</a:t>
            </a:r>
            <a:r>
              <a:rPr lang="en-US" altLang="zh-CN" sz="1600" dirty="0">
                <a:latin typeface="+mj-lt"/>
                <a:cs typeface="Arial" panose="020B0604020202020204" pitchFamily="34" charset="0"/>
              </a:rPr>
              <a:t> </a:t>
            </a:r>
            <a:endParaRPr lang="zh-CN" altLang="zh-CN" dirty="0">
              <a:latin typeface="+mj-lt"/>
              <a:cs typeface="Arial" panose="020B0604020202020204" pitchFamily="34" charset="0"/>
            </a:endParaRPr>
          </a:p>
        </p:txBody>
      </p:sp>
      <p:sp>
        <p:nvSpPr>
          <p:cNvPr id="6" name="矩形 10"/>
          <p:cNvSpPr/>
          <p:nvPr/>
        </p:nvSpPr>
        <p:spPr>
          <a:xfrm>
            <a:off x="395536" y="2787774"/>
            <a:ext cx="7920037" cy="400110"/>
          </a:xfrm>
          <a:prstGeom prst="rect">
            <a:avLst/>
          </a:prstGeom>
        </p:spPr>
        <p:txBody>
          <a:bodyPr wrap="square">
            <a:spAutoFit/>
          </a:bodyPr>
          <a:lstStyle/>
          <a:p>
            <a:r>
              <a:rPr lang="en-US" altLang="zh-CN" b="1" dirty="0"/>
              <a:t>3. I would highly </a:t>
            </a:r>
            <a:r>
              <a:rPr lang="en-US" altLang="zh-CN" b="1" dirty="0">
                <a:solidFill>
                  <a:srgbClr val="FF0000"/>
                </a:solidFill>
              </a:rPr>
              <a:t>appreciate</a:t>
            </a:r>
            <a:r>
              <a:rPr lang="en-US" altLang="zh-CN" b="1" dirty="0"/>
              <a:t> your timely/ prompt reply.</a:t>
            </a:r>
            <a:r>
              <a:rPr lang="zh-CN" altLang="en-US" sz="2000" dirty="0">
                <a:latin typeface="Arial" panose="020B0604020202020204" pitchFamily="34" charset="0"/>
                <a:cs typeface="Arial" panose="020B0604020202020204" pitchFamily="34" charset="0"/>
              </a:rPr>
              <a:t>       </a:t>
            </a:r>
            <a:r>
              <a:rPr lang="zh-CN" altLang="en-US" sz="2000" dirty="0" smtClean="0">
                <a:latin typeface="Arial" panose="020B0604020202020204" pitchFamily="34" charset="0"/>
                <a:cs typeface="Arial" panose="020B0604020202020204" pitchFamily="34" charset="0"/>
              </a:rPr>
              <a:t>            </a:t>
            </a:r>
            <a:r>
              <a:rPr lang="zh-CN" altLang="en-US" sz="1600" dirty="0" smtClean="0">
                <a:latin typeface="+mj-lt"/>
                <a:cs typeface="Arial" panose="020B0604020202020204" pitchFamily="34" charset="0"/>
              </a:rPr>
              <a:t>（</a:t>
            </a:r>
            <a:r>
              <a:rPr lang="zh-CN" altLang="zh-CN" sz="1600" dirty="0">
                <a:latin typeface="+mj-lt"/>
                <a:cs typeface="Arial" panose="020B0604020202020204" pitchFamily="34" charset="0"/>
              </a:rPr>
              <a:t>徐伟强</a:t>
            </a:r>
            <a:r>
              <a:rPr lang="zh-CN" altLang="en-US" sz="1600" dirty="0">
                <a:latin typeface="+mj-lt"/>
                <a:cs typeface="Arial" panose="020B0604020202020204" pitchFamily="34" charset="0"/>
              </a:rPr>
              <a:t>）</a:t>
            </a:r>
            <a:endParaRPr lang="zh-CN" altLang="en-US" sz="1600" dirty="0">
              <a:latin typeface="+mj-lt"/>
              <a:cs typeface="Arial" panose="020B0604020202020204" pitchFamily="34" charset="0"/>
            </a:endParaRPr>
          </a:p>
        </p:txBody>
      </p:sp>
      <p:sp>
        <p:nvSpPr>
          <p:cNvPr id="7" name="矩形 11"/>
          <p:cNvSpPr/>
          <p:nvPr/>
        </p:nvSpPr>
        <p:spPr>
          <a:xfrm>
            <a:off x="392527" y="4173162"/>
            <a:ext cx="7906210" cy="451406"/>
          </a:xfrm>
          <a:prstGeom prst="rect">
            <a:avLst/>
          </a:prstGeom>
        </p:spPr>
        <p:txBody>
          <a:bodyPr wrap="square">
            <a:spAutoFit/>
          </a:bodyPr>
          <a:lstStyle/>
          <a:p>
            <a:pPr eaLnBrk="0" fontAlgn="base" hangingPunct="0">
              <a:lnSpc>
                <a:spcPts val="2800"/>
              </a:lnSpc>
              <a:spcBef>
                <a:spcPct val="0"/>
              </a:spcBef>
              <a:spcAft>
                <a:spcPct val="0"/>
              </a:spcAft>
              <a:defRPr/>
            </a:pPr>
            <a:r>
              <a:rPr lang="en-US" altLang="zh-CN" b="1" dirty="0">
                <a:sym typeface="+mn-ea"/>
              </a:rPr>
              <a:t>5</a:t>
            </a:r>
            <a:r>
              <a:rPr lang="en-US" altLang="zh-CN" b="1" dirty="0" smtClean="0">
                <a:sym typeface="+mn-ea"/>
              </a:rPr>
              <a:t>. </a:t>
            </a:r>
            <a:r>
              <a:rPr lang="en-US" altLang="zh-CN" b="1" dirty="0">
                <a:sym typeface="+mn-ea"/>
              </a:rPr>
              <a:t>Looking forward to your timely/earliest/prompt reply</a:t>
            </a:r>
            <a:r>
              <a:rPr lang="en-US" altLang="zh-CN" b="1" dirty="0" smtClean="0">
                <a:sym typeface="+mn-ea"/>
              </a:rPr>
              <a:t>.                        </a:t>
            </a:r>
            <a:r>
              <a:rPr lang="zh-CN" altLang="en-US" dirty="0" smtClean="0">
                <a:sym typeface="+mn-ea"/>
              </a:rPr>
              <a:t>（鱼米）</a:t>
            </a:r>
            <a:endParaRPr lang="zh-CN" altLang="en-US" dirty="0">
              <a:sym typeface="+mn-ea"/>
            </a:endParaRPr>
          </a:p>
        </p:txBody>
      </p:sp>
      <p:sp>
        <p:nvSpPr>
          <p:cNvPr id="8" name="矩形 12"/>
          <p:cNvSpPr/>
          <p:nvPr/>
        </p:nvSpPr>
        <p:spPr>
          <a:xfrm>
            <a:off x="395536" y="1923678"/>
            <a:ext cx="7920037" cy="810478"/>
          </a:xfrm>
          <a:prstGeom prst="rect">
            <a:avLst/>
          </a:prstGeom>
        </p:spPr>
        <p:txBody>
          <a:bodyPr wrap="square">
            <a:spAutoFit/>
          </a:bodyPr>
          <a:lstStyle/>
          <a:p>
            <a:pPr eaLnBrk="0" fontAlgn="base" hangingPunct="0">
              <a:lnSpc>
                <a:spcPts val="2800"/>
              </a:lnSpc>
              <a:spcBef>
                <a:spcPct val="0"/>
              </a:spcBef>
              <a:spcAft>
                <a:spcPct val="0"/>
              </a:spcAft>
              <a:defRPr/>
            </a:pPr>
            <a:r>
              <a:rPr lang="en-US" altLang="zh-CN" b="1" dirty="0"/>
              <a:t>2. I would  </a:t>
            </a:r>
            <a:r>
              <a:rPr lang="en-US" altLang="zh-CN" b="1" dirty="0">
                <a:solidFill>
                  <a:srgbClr val="FF0000"/>
                </a:solidFill>
              </a:rPr>
              <a:t>be</a:t>
            </a:r>
            <a:r>
              <a:rPr lang="en-US" altLang="zh-CN" b="1" dirty="0"/>
              <a:t> very </a:t>
            </a:r>
            <a:r>
              <a:rPr lang="en-US" altLang="zh-CN" b="1" dirty="0">
                <a:solidFill>
                  <a:srgbClr val="FF0000"/>
                </a:solidFill>
              </a:rPr>
              <a:t>appreciative/grateful/thankful</a:t>
            </a:r>
            <a:r>
              <a:rPr lang="en-US" altLang="zh-CN" b="1" dirty="0"/>
              <a:t> if you could reply to me as soon as possible. </a:t>
            </a:r>
            <a:r>
              <a:rPr lang="zh-CN" altLang="en-US" b="1"/>
              <a:t>                                                   </a:t>
            </a:r>
            <a:r>
              <a:rPr lang="zh-CN" altLang="en-US" b="1" smtClean="0"/>
              <a:t>                                                  </a:t>
            </a:r>
            <a:r>
              <a:rPr lang="zh-CN" altLang="en-US" sz="1600" smtClean="0">
                <a:latin typeface="+mj-lt"/>
                <a:cs typeface="Arial" panose="020B0604020202020204" pitchFamily="34" charset="0"/>
              </a:rPr>
              <a:t>（</a:t>
            </a:r>
            <a:r>
              <a:rPr lang="zh-CN" altLang="zh-CN" sz="1600" dirty="0">
                <a:latin typeface="+mj-lt"/>
                <a:cs typeface="Arial" panose="020B0604020202020204" pitchFamily="34" charset="0"/>
              </a:rPr>
              <a:t>陈柯烨</a:t>
            </a:r>
            <a:r>
              <a:rPr lang="zh-CN" altLang="en-US" sz="1600" dirty="0">
                <a:latin typeface="+mj-lt"/>
                <a:cs typeface="Arial" panose="020B0604020202020204" pitchFamily="34" charset="0"/>
              </a:rPr>
              <a:t>）</a:t>
            </a:r>
            <a:endParaRPr lang="en-US" altLang="zh-CN" sz="1600" dirty="0">
              <a:latin typeface="+mj-lt"/>
              <a:cs typeface="Arial" panose="020B0604020202020204" pitchFamily="34" charset="0"/>
            </a:endParaRPr>
          </a:p>
        </p:txBody>
      </p:sp>
      <p:pic>
        <p:nvPicPr>
          <p:cNvPr id="11" name="Graphic 10" descr="End"/>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588224" y="207032"/>
            <a:ext cx="548640" cy="548640"/>
          </a:xfrm>
          <a:prstGeom prst="rect">
            <a:avLst/>
          </a:prstGeom>
        </p:spPr>
      </p:pic>
      <p:sp>
        <p:nvSpPr>
          <p:cNvPr id="9" name="矩形 8"/>
          <p:cNvSpPr/>
          <p:nvPr/>
        </p:nvSpPr>
        <p:spPr>
          <a:xfrm>
            <a:off x="409363" y="3442630"/>
            <a:ext cx="9205649" cy="810478"/>
          </a:xfrm>
          <a:prstGeom prst="rect">
            <a:avLst/>
          </a:prstGeom>
        </p:spPr>
        <p:txBody>
          <a:bodyPr wrap="square">
            <a:spAutoFit/>
          </a:bodyPr>
          <a:lstStyle/>
          <a:p>
            <a:pPr eaLnBrk="0" fontAlgn="base" hangingPunct="0">
              <a:lnSpc>
                <a:spcPts val="2800"/>
              </a:lnSpc>
              <a:spcBef>
                <a:spcPct val="0"/>
              </a:spcBef>
              <a:spcAft>
                <a:spcPct val="0"/>
              </a:spcAft>
              <a:defRPr/>
            </a:pPr>
            <a:r>
              <a:rPr lang="en-US" altLang="zh-CN" b="1" dirty="0">
                <a:sym typeface="+mn-ea"/>
              </a:rPr>
              <a:t>4</a:t>
            </a:r>
            <a:r>
              <a:rPr lang="en-US" altLang="zh-CN" b="1" dirty="0" smtClean="0">
                <a:sym typeface="+mn-ea"/>
              </a:rPr>
              <a:t>. </a:t>
            </a:r>
            <a:r>
              <a:rPr lang="en-US" altLang="zh-CN" b="1" dirty="0">
                <a:sym typeface="+mn-ea"/>
              </a:rPr>
              <a:t>Your timely/prompt reply to my letter would </a:t>
            </a:r>
            <a:r>
              <a:rPr lang="en-US" altLang="zh-CN" b="1" dirty="0">
                <a:solidFill>
                  <a:srgbClr val="FF0000"/>
                </a:solidFill>
                <a:sym typeface="+mn-ea"/>
              </a:rPr>
              <a:t>be</a:t>
            </a:r>
            <a:r>
              <a:rPr lang="en-US" altLang="zh-CN" b="1" dirty="0">
                <a:sym typeface="+mn-ea"/>
              </a:rPr>
              <a:t> highly </a:t>
            </a:r>
            <a:r>
              <a:rPr lang="en-US" altLang="zh-CN" b="1" dirty="0" smtClean="0">
                <a:solidFill>
                  <a:srgbClr val="FF0000"/>
                </a:solidFill>
                <a:sym typeface="+mn-ea"/>
              </a:rPr>
              <a:t>appreciated</a:t>
            </a:r>
            <a:r>
              <a:rPr lang="en-US" altLang="zh-CN" b="1" dirty="0" smtClean="0">
                <a:sym typeface="+mn-ea"/>
              </a:rPr>
              <a:t>.</a:t>
            </a:r>
            <a:r>
              <a:rPr lang="zh-CN" altLang="en-US" dirty="0" smtClean="0">
                <a:cs typeface="Arial" panose="020B0604020202020204" pitchFamily="34" charset="0"/>
              </a:rPr>
              <a:t>（</a:t>
            </a:r>
            <a:r>
              <a:rPr lang="zh-CN" altLang="zh-CN" dirty="0" smtClean="0">
                <a:cs typeface="Arial" panose="020B0604020202020204" pitchFamily="34" charset="0"/>
              </a:rPr>
              <a:t>一</a:t>
            </a:r>
            <a:r>
              <a:rPr lang="zh-CN" altLang="en-US" dirty="0" smtClean="0">
                <a:cs typeface="Arial" panose="020B0604020202020204" pitchFamily="34" charset="0"/>
              </a:rPr>
              <a:t>茗</a:t>
            </a:r>
            <a:r>
              <a:rPr lang="en-US" altLang="zh-CN" dirty="0" smtClean="0">
                <a:cs typeface="Arial" panose="020B0604020202020204" pitchFamily="34" charset="0"/>
              </a:rPr>
              <a:t>)</a:t>
            </a:r>
            <a:r>
              <a:rPr lang="zh-CN" altLang="en-US" dirty="0" smtClean="0">
                <a:cs typeface="Arial" panose="020B0604020202020204" pitchFamily="34" charset="0"/>
              </a:rPr>
              <a:t>（</a:t>
            </a:r>
            <a:r>
              <a:rPr lang="zh-CN" altLang="zh-CN" dirty="0" smtClean="0">
                <a:cs typeface="Arial" panose="020B0604020202020204" pitchFamily="34" charset="0"/>
              </a:rPr>
              <a:t>一</a:t>
            </a:r>
            <a:r>
              <a:rPr lang="zh-CN" altLang="zh-CN" dirty="0">
                <a:cs typeface="Arial" panose="020B0604020202020204" pitchFamily="34" charset="0"/>
              </a:rPr>
              <a:t>芯</a:t>
            </a:r>
            <a:r>
              <a:rPr lang="zh-CN" altLang="en-US" dirty="0" smtClean="0">
                <a:cs typeface="Arial" panose="020B0604020202020204" pitchFamily="34" charset="0"/>
              </a:rPr>
              <a:t>）</a:t>
            </a:r>
            <a:endParaRPr lang="zh-CN" altLang="zh-CN" dirty="0">
              <a:cs typeface="Arial" panose="020B0604020202020204" pitchFamily="34" charset="0"/>
            </a:endParaRPr>
          </a:p>
          <a:p>
            <a:pPr eaLnBrk="0" fontAlgn="base" hangingPunct="0">
              <a:lnSpc>
                <a:spcPts val="2800"/>
              </a:lnSpc>
              <a:spcBef>
                <a:spcPct val="0"/>
              </a:spcBef>
              <a:spcAft>
                <a:spcPct val="0"/>
              </a:spcAft>
              <a:defRPr/>
            </a:pPr>
            <a:r>
              <a:rPr lang="en-US" altLang="zh-CN" b="1" dirty="0" smtClean="0">
                <a:sym typeface="+mn-ea"/>
              </a:rPr>
              <a:t> </a:t>
            </a:r>
            <a:endParaRPr lang="en-US" altLang="zh-CN" b="1"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Writing </a:t>
            </a:r>
            <a:r>
              <a:rPr lang="en-US" altLang="zh-CN" b="1" dirty="0">
                <a:latin typeface="Arial" panose="020B0604020202020204" pitchFamily="34" charset="0"/>
                <a:cs typeface="Arial" panose="020B0604020202020204" pitchFamily="34" charset="0"/>
              </a:rPr>
              <a:t>S</a:t>
            </a:r>
            <a:r>
              <a:rPr lang="en-US" b="1" dirty="0">
                <a:latin typeface="Arial" panose="020B0604020202020204" pitchFamily="34" charset="0"/>
                <a:cs typeface="Arial" panose="020B0604020202020204" pitchFamily="34" charset="0"/>
              </a:rPr>
              <a:t>ample</a:t>
            </a:r>
            <a:r>
              <a:rPr lang="zh-CN" altLang="en-US" b="1"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p:txBody>
      </p:sp>
      <p:sp>
        <p:nvSpPr>
          <p:cNvPr id="4" name="矩形 2"/>
          <p:cNvSpPr/>
          <p:nvPr/>
        </p:nvSpPr>
        <p:spPr>
          <a:xfrm>
            <a:off x="0" y="771550"/>
            <a:ext cx="8892480" cy="3477875"/>
          </a:xfrm>
          <a:prstGeom prst="rect">
            <a:avLst/>
          </a:prstGeom>
        </p:spPr>
        <p:txBody>
          <a:bodyPr wrap="square">
            <a:spAutoFit/>
          </a:bodyPr>
          <a:lstStyle/>
          <a:p>
            <a:r>
              <a:rPr lang="en-US" altLang="zh-CN" sz="2000" dirty="0">
                <a:latin typeface="+mj-lt"/>
                <a:cs typeface="Arial" panose="020B0604020202020204" pitchFamily="34" charset="0"/>
              </a:rPr>
              <a:t>Dear Sir or Madam,</a:t>
            </a:r>
            <a:endParaRPr lang="zh-CN" altLang="zh-CN" sz="2000" dirty="0">
              <a:latin typeface="+mj-lt"/>
              <a:cs typeface="Arial" panose="020B0604020202020204" pitchFamily="34" charset="0"/>
            </a:endParaRPr>
          </a:p>
          <a:p>
            <a:r>
              <a:rPr lang="en-US" altLang="zh-CN" sz="2000" dirty="0">
                <a:latin typeface="+mj-lt"/>
                <a:cs typeface="Arial" panose="020B0604020202020204" pitchFamily="34" charset="0"/>
              </a:rPr>
              <a:t>    I'm Li </a:t>
            </a:r>
            <a:r>
              <a:rPr lang="en-US" altLang="zh-CN" sz="2000" dirty="0" err="1">
                <a:latin typeface="+mj-lt"/>
                <a:cs typeface="Arial" panose="020B0604020202020204" pitchFamily="34" charset="0"/>
              </a:rPr>
              <a:t>Hua</a:t>
            </a:r>
            <a:r>
              <a:rPr lang="en-US" altLang="zh-CN" sz="2000" dirty="0">
                <a:latin typeface="+mj-lt"/>
                <a:cs typeface="Arial" panose="020B0604020202020204" pitchFamily="34" charset="0"/>
              </a:rPr>
              <a:t>, a student presently studying abroad in England. </a:t>
            </a:r>
            <a:r>
              <a:rPr lang="en-US" altLang="zh-CN" sz="2000" u="sng" dirty="0">
                <a:latin typeface="+mj-lt"/>
                <a:cs typeface="Arial" panose="020B0604020202020204" pitchFamily="34" charset="0"/>
              </a:rPr>
              <a:t>As the virus is spreading </a:t>
            </a:r>
            <a:r>
              <a:rPr lang="en-US" altLang="zh-CN" sz="2000" u="sng" dirty="0" smtClean="0">
                <a:latin typeface="+mj-lt"/>
                <a:cs typeface="Arial" panose="020B0604020202020204" pitchFamily="34" charset="0"/>
              </a:rPr>
              <a:t>here</a:t>
            </a:r>
            <a:r>
              <a:rPr lang="en-US" altLang="zh-CN" sz="2000" u="sng" dirty="0">
                <a:latin typeface="+mj-lt"/>
                <a:cs typeface="Arial" panose="020B0604020202020204" pitchFamily="34" charset="0"/>
              </a:rPr>
              <a:t>, I'm eager to go back to China, which is almost impossible owing to the fact that all the individual flights have been canceled</a:t>
            </a:r>
            <a:r>
              <a:rPr lang="en-US" altLang="zh-CN" sz="2000" dirty="0">
                <a:latin typeface="+mj-lt"/>
                <a:cs typeface="Arial" panose="020B0604020202020204" pitchFamily="34" charset="0"/>
              </a:rPr>
              <a:t>. So I have no choice but to </a:t>
            </a:r>
            <a:r>
              <a:rPr lang="en-US" altLang="zh-CN" sz="2000" dirty="0" smtClean="0">
                <a:latin typeface="+mj-lt"/>
                <a:cs typeface="Arial" panose="020B0604020202020204" pitchFamily="34" charset="0"/>
              </a:rPr>
              <a:t>trouble </a:t>
            </a:r>
            <a:r>
              <a:rPr lang="en-US" altLang="zh-CN" sz="2000" dirty="0">
                <a:latin typeface="+mj-lt"/>
                <a:cs typeface="Arial" panose="020B0604020202020204" pitchFamily="34" charset="0"/>
              </a:rPr>
              <a:t>you to help me return to China </a:t>
            </a:r>
            <a:r>
              <a:rPr lang="en-US" altLang="zh-CN" sz="2000" dirty="0" smtClean="0">
                <a:latin typeface="+mj-lt"/>
                <a:cs typeface="Arial" panose="020B0604020202020204" pitchFamily="34" charset="0"/>
              </a:rPr>
              <a:t>. </a:t>
            </a:r>
            <a:endParaRPr lang="en-US" altLang="zh-CN" sz="2000" dirty="0">
              <a:latin typeface="+mj-lt"/>
              <a:cs typeface="Arial" panose="020B0604020202020204" pitchFamily="34" charset="0"/>
            </a:endParaRPr>
          </a:p>
          <a:p>
            <a:r>
              <a:rPr lang="en-US" altLang="zh-CN" sz="2000" dirty="0">
                <a:latin typeface="+mj-lt"/>
                <a:cs typeface="Arial" panose="020B0604020202020204" pitchFamily="34" charset="0"/>
              </a:rPr>
              <a:t>    I wonder if you could inform me of some information about the chartered flights, such as flight number, time and cost. By the way, could you please tell me some points I need to pay attention to like protection and quarantine on my way home?</a:t>
            </a:r>
            <a:r>
              <a:rPr lang="zh-CN" altLang="zh-CN" sz="2000" dirty="0">
                <a:latin typeface="+mj-lt"/>
                <a:cs typeface="Arial" panose="020B0604020202020204" pitchFamily="34" charset="0"/>
              </a:rPr>
              <a:t> </a:t>
            </a:r>
            <a:endParaRPr lang="en-US" altLang="zh-CN" sz="2000" dirty="0">
              <a:latin typeface="+mj-lt"/>
              <a:cs typeface="Arial" panose="020B0604020202020204" pitchFamily="34" charset="0"/>
            </a:endParaRPr>
          </a:p>
          <a:p>
            <a:r>
              <a:rPr lang="en-US" altLang="zh-CN" sz="2000" dirty="0">
                <a:latin typeface="+mj-lt"/>
                <a:cs typeface="Arial" panose="020B0604020202020204" pitchFamily="34" charset="0"/>
              </a:rPr>
              <a:t>    I would be delighted for your timely assistance. Looking forward to your reply.</a:t>
            </a:r>
            <a:endParaRPr lang="zh-CN" altLang="zh-CN" sz="2000" dirty="0">
              <a:latin typeface="+mj-lt"/>
              <a:cs typeface="Arial" panose="020B0604020202020204" pitchFamily="34" charset="0"/>
            </a:endParaRPr>
          </a:p>
          <a:p>
            <a:pPr algn="r"/>
            <a:r>
              <a:rPr lang="en-US" altLang="zh-CN" sz="2000" dirty="0">
                <a:latin typeface="+mj-lt"/>
                <a:cs typeface="Arial" panose="020B0604020202020204" pitchFamily="34" charset="0"/>
              </a:rPr>
              <a:t>Yours,</a:t>
            </a:r>
            <a:endParaRPr lang="zh-CN" altLang="zh-CN" sz="2000" dirty="0">
              <a:latin typeface="+mj-lt"/>
              <a:cs typeface="Arial" panose="020B0604020202020204" pitchFamily="34" charset="0"/>
            </a:endParaRPr>
          </a:p>
          <a:p>
            <a:pPr algn="r"/>
            <a:r>
              <a:rPr lang="en-US" altLang="zh-CN" sz="2000" dirty="0">
                <a:latin typeface="+mj-lt"/>
                <a:cs typeface="Arial" panose="020B0604020202020204" pitchFamily="34" charset="0"/>
              </a:rPr>
              <a:t>Li </a:t>
            </a:r>
            <a:r>
              <a:rPr lang="en-US" altLang="zh-CN" sz="2000" dirty="0" err="1">
                <a:latin typeface="+mj-lt"/>
                <a:cs typeface="Arial" panose="020B0604020202020204" pitchFamily="34" charset="0"/>
              </a:rPr>
              <a:t>Hua</a:t>
            </a:r>
            <a:endParaRPr lang="zh-CN" altLang="zh-CN" sz="2000" dirty="0">
              <a:latin typeface="+mj-lt"/>
              <a:cs typeface="Arial" panose="020B0604020202020204" pitchFamily="34" charset="0"/>
            </a:endParaRPr>
          </a:p>
        </p:txBody>
      </p:sp>
      <p:sp>
        <p:nvSpPr>
          <p:cNvPr id="5" name="矩形 3"/>
          <p:cNvSpPr/>
          <p:nvPr/>
        </p:nvSpPr>
        <p:spPr>
          <a:xfrm>
            <a:off x="2321219" y="4371950"/>
            <a:ext cx="3672672" cy="400110"/>
          </a:xfrm>
          <a:prstGeom prst="rect">
            <a:avLst/>
          </a:prstGeom>
        </p:spPr>
        <p:txBody>
          <a:bodyPr wrap="none">
            <a:spAutoFit/>
          </a:bodyPr>
          <a:lstStyle/>
          <a:p>
            <a:r>
              <a:rPr lang="en-US" altLang="zh-CN" sz="2000" dirty="0">
                <a:latin typeface="+mj-lt"/>
                <a:cs typeface="Arial" panose="020B0604020202020204" pitchFamily="34" charset="0"/>
              </a:rPr>
              <a:t>(written by a senior </a:t>
            </a:r>
            <a:r>
              <a:rPr lang="en-US" altLang="zh-CN" sz="2000" dirty="0" smtClean="0">
                <a:latin typeface="+mj-lt"/>
                <a:cs typeface="Arial" panose="020B0604020202020204" pitchFamily="34" charset="0"/>
              </a:rPr>
              <a:t>student: Lisa)</a:t>
            </a:r>
            <a:endParaRPr lang="zh-CN" altLang="en-US" sz="2000" dirty="0">
              <a:latin typeface="+mj-lt"/>
              <a:cs typeface="Arial" panose="020B0604020202020204" pitchFamily="34" charset="0"/>
            </a:endParaRPr>
          </a:p>
        </p:txBody>
      </p:sp>
      <p:pic>
        <p:nvPicPr>
          <p:cNvPr id="2" name="Picture 1"/>
          <p:cNvPicPr>
            <a:picLocks noChangeAspect="1"/>
          </p:cNvPicPr>
          <p:nvPr/>
        </p:nvPicPr>
        <p:blipFill>
          <a:blip r:embed="rId1"/>
          <a:stretch>
            <a:fillRect/>
          </a:stretch>
        </p:blipFill>
        <p:spPr>
          <a:xfrm>
            <a:off x="179512" y="3750512"/>
            <a:ext cx="1901511" cy="1267674"/>
          </a:xfrm>
          <a:prstGeom prst="rect">
            <a:avLst/>
          </a:prstGeom>
          <a:effectLst>
            <a:softEdge rad="2794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Writing </a:t>
            </a:r>
            <a:r>
              <a:rPr lang="en-US" altLang="zh-CN" b="1" dirty="0">
                <a:latin typeface="Arial" panose="020B0604020202020204" pitchFamily="34" charset="0"/>
                <a:cs typeface="Arial" panose="020B0604020202020204" pitchFamily="34" charset="0"/>
              </a:rPr>
              <a:t>S</a:t>
            </a:r>
            <a:r>
              <a:rPr lang="en-US" b="1" dirty="0">
                <a:latin typeface="Arial" panose="020B0604020202020204" pitchFamily="34" charset="0"/>
                <a:cs typeface="Arial" panose="020B0604020202020204" pitchFamily="34" charset="0"/>
              </a:rPr>
              <a:t>ample</a:t>
            </a:r>
            <a:r>
              <a:rPr lang="zh-CN" altLang="en-US" b="1" dirty="0">
                <a:latin typeface="Arial" panose="020B0604020202020204" pitchFamily="34" charset="0"/>
                <a:cs typeface="Arial" panose="020B0604020202020204" pitchFamily="34" charset="0"/>
              </a:rPr>
              <a:t> </a:t>
            </a:r>
            <a:r>
              <a:rPr lang="en-US" altLang="zh-CN" b="1" dirty="0" smtClean="0">
                <a:latin typeface="Arial" panose="020B0604020202020204" pitchFamily="34" charset="0"/>
                <a:cs typeface="Arial" panose="020B0604020202020204" pitchFamily="34" charset="0"/>
              </a:rPr>
              <a:t>2</a:t>
            </a:r>
            <a:endParaRPr lang="en-US" b="1" dirty="0">
              <a:latin typeface="Arial" panose="020B0604020202020204" pitchFamily="34" charset="0"/>
              <a:cs typeface="Arial" panose="020B0604020202020204" pitchFamily="34" charset="0"/>
            </a:endParaRPr>
          </a:p>
        </p:txBody>
      </p:sp>
      <p:sp>
        <p:nvSpPr>
          <p:cNvPr id="5" name="文本框 1"/>
          <p:cNvSpPr txBox="1"/>
          <p:nvPr/>
        </p:nvSpPr>
        <p:spPr>
          <a:xfrm>
            <a:off x="75591" y="802322"/>
            <a:ext cx="8816889" cy="3785652"/>
          </a:xfrm>
          <a:prstGeom prst="rect">
            <a:avLst/>
          </a:prstGeom>
          <a:noFill/>
        </p:spPr>
        <p:txBody>
          <a:bodyPr wrap="square" rtlCol="0">
            <a:spAutoFit/>
          </a:bodyPr>
          <a:lstStyle/>
          <a:p>
            <a:r>
              <a:rPr lang="en-US" altLang="zh-CN" sz="2000" dirty="0">
                <a:latin typeface="+mj-lt"/>
                <a:cs typeface="Arial" panose="020B0604020202020204" pitchFamily="34" charset="0"/>
              </a:rPr>
              <a:t>Dear Sir/Madam,</a:t>
            </a:r>
            <a:endParaRPr lang="zh-CN" altLang="zh-CN" sz="2000" dirty="0">
              <a:latin typeface="+mj-lt"/>
              <a:cs typeface="Arial" panose="020B0604020202020204" pitchFamily="34" charset="0"/>
            </a:endParaRPr>
          </a:p>
          <a:p>
            <a:r>
              <a:rPr lang="en-US" altLang="zh-CN" sz="2000" dirty="0">
                <a:latin typeface="+mj-lt"/>
                <a:cs typeface="Arial" panose="020B0604020202020204" pitchFamily="34" charset="0"/>
              </a:rPr>
              <a:t>    I’m Li Hua, a Chinese oversea student in UK. </a:t>
            </a:r>
            <a:r>
              <a:rPr lang="en-US" altLang="zh-CN" sz="2000" u="sng" dirty="0">
                <a:latin typeface="+mj-lt"/>
                <a:cs typeface="Arial" panose="020B0604020202020204" pitchFamily="34" charset="0"/>
              </a:rPr>
              <a:t>Due to  the rapid spread of the coronavirus in  UK, I've arranged to fly back in several days, but the administration has shut down all the flights to China, which brings me into a dilemma</a:t>
            </a:r>
            <a:r>
              <a:rPr lang="en-US" altLang="zh-CN" sz="2000" dirty="0">
                <a:latin typeface="+mj-lt"/>
                <a:cs typeface="Arial" panose="020B0604020202020204" pitchFamily="34" charset="0"/>
              </a:rPr>
              <a:t>. Therefore, I’m writing to seek for your help.</a:t>
            </a:r>
            <a:endParaRPr lang="en-US" altLang="zh-CN" sz="2000" dirty="0">
              <a:latin typeface="+mj-lt"/>
              <a:cs typeface="Arial" panose="020B0604020202020204" pitchFamily="34" charset="0"/>
            </a:endParaRPr>
          </a:p>
          <a:p>
            <a:r>
              <a:rPr lang="en-US" altLang="zh-CN" sz="2000" dirty="0">
                <a:latin typeface="+mj-lt"/>
                <a:cs typeface="Arial" panose="020B0604020202020204" pitchFamily="34" charset="0"/>
              </a:rPr>
              <a:t>    Could you please inform me of the relevant information of the chartered flight in the next few weeks, such as flight number, time </a:t>
            </a:r>
            <a:r>
              <a:rPr lang="en-US" altLang="zh-CN" sz="2000" dirty="0" smtClean="0">
                <a:latin typeface="+mj-lt"/>
                <a:cs typeface="Arial" panose="020B0604020202020204" pitchFamily="34" charset="0"/>
              </a:rPr>
              <a:t>and </a:t>
            </a:r>
            <a:r>
              <a:rPr lang="en-US" altLang="zh-CN" sz="2000" dirty="0">
                <a:latin typeface="+mj-lt"/>
                <a:cs typeface="Arial" panose="020B0604020202020204" pitchFamily="34" charset="0"/>
              </a:rPr>
              <a:t>so on? </a:t>
            </a:r>
            <a:r>
              <a:rPr lang="en-US" altLang="zh-CN" sz="2000" u="sng" dirty="0">
                <a:latin typeface="+mj-lt"/>
                <a:cs typeface="Arial" panose="020B0604020202020204" pitchFamily="34" charset="0"/>
              </a:rPr>
              <a:t>Additionally, I’d like to know dos and don’ts of the coming trip, like protective measures and process of quarantine, in which case I could be fully prepared</a:t>
            </a:r>
            <a:r>
              <a:rPr lang="en-US" altLang="zh-CN" sz="2000" dirty="0">
                <a:latin typeface="+mj-lt"/>
                <a:cs typeface="Arial" panose="020B0604020202020204" pitchFamily="34" charset="0"/>
              </a:rPr>
              <a:t>.</a:t>
            </a:r>
            <a:endParaRPr lang="zh-CN" altLang="zh-CN" sz="2000" dirty="0">
              <a:latin typeface="+mj-lt"/>
              <a:cs typeface="Arial" panose="020B0604020202020204" pitchFamily="34" charset="0"/>
            </a:endParaRPr>
          </a:p>
          <a:p>
            <a:r>
              <a:rPr lang="en-US" altLang="zh-CN" sz="2000" dirty="0">
                <a:latin typeface="+mj-lt"/>
                <a:cs typeface="Arial" panose="020B0604020202020204" pitchFamily="34" charset="0"/>
              </a:rPr>
              <a:t>    Looking forward to your early reply.</a:t>
            </a:r>
            <a:endParaRPr lang="zh-CN" altLang="zh-CN" sz="2000" dirty="0">
              <a:latin typeface="+mj-lt"/>
              <a:cs typeface="Arial" panose="020B0604020202020204" pitchFamily="34" charset="0"/>
            </a:endParaRPr>
          </a:p>
          <a:p>
            <a:pPr algn="r"/>
            <a:r>
              <a:rPr lang="en-US" altLang="zh-CN" sz="2000" dirty="0">
                <a:latin typeface="+mj-lt"/>
                <a:cs typeface="Arial" panose="020B0604020202020204" pitchFamily="34" charset="0"/>
              </a:rPr>
              <a:t>Sincerely yours,</a:t>
            </a:r>
            <a:endParaRPr lang="zh-CN" altLang="zh-CN" sz="2000" dirty="0">
              <a:latin typeface="+mj-lt"/>
              <a:cs typeface="Arial" panose="020B0604020202020204" pitchFamily="34" charset="0"/>
            </a:endParaRPr>
          </a:p>
          <a:p>
            <a:pPr algn="r"/>
            <a:r>
              <a:rPr lang="en-US" altLang="zh-CN" sz="2000" dirty="0">
                <a:latin typeface="+mj-lt"/>
                <a:cs typeface="Arial" panose="020B0604020202020204" pitchFamily="34" charset="0"/>
              </a:rPr>
              <a:t>Li </a:t>
            </a:r>
            <a:r>
              <a:rPr lang="en-US" altLang="zh-CN" sz="2000" dirty="0" err="1">
                <a:latin typeface="+mj-lt"/>
                <a:cs typeface="Arial" panose="020B0604020202020204" pitchFamily="34" charset="0"/>
              </a:rPr>
              <a:t>Hua</a:t>
            </a:r>
            <a:endParaRPr lang="en-US" altLang="zh-CN" sz="2000" dirty="0">
              <a:latin typeface="+mj-lt"/>
              <a:cs typeface="Arial" panose="020B0604020202020204" pitchFamily="34" charset="0"/>
            </a:endParaRPr>
          </a:p>
        </p:txBody>
      </p:sp>
      <p:pic>
        <p:nvPicPr>
          <p:cNvPr id="2" name="Picture 1"/>
          <p:cNvPicPr>
            <a:picLocks noChangeAspect="1"/>
          </p:cNvPicPr>
          <p:nvPr/>
        </p:nvPicPr>
        <p:blipFill>
          <a:blip r:embed="rId1">
            <a:clrChange>
              <a:clrFrom>
                <a:srgbClr val="F3F4F9"/>
              </a:clrFrom>
              <a:clrTo>
                <a:srgbClr val="F3F4F9">
                  <a:alpha val="0"/>
                </a:srgbClr>
              </a:clrTo>
            </a:clrChange>
          </a:blip>
          <a:stretch>
            <a:fillRect/>
          </a:stretch>
        </p:blipFill>
        <p:spPr>
          <a:xfrm>
            <a:off x="107504" y="3974019"/>
            <a:ext cx="1639417" cy="1092945"/>
          </a:xfrm>
          <a:prstGeom prst="rect">
            <a:avLst/>
          </a:prstGeom>
          <a:effectLst>
            <a:softEdge rad="0"/>
          </a:effectLst>
        </p:spPr>
      </p:pic>
      <p:sp>
        <p:nvSpPr>
          <p:cNvPr id="6" name="矩形 3"/>
          <p:cNvSpPr/>
          <p:nvPr/>
        </p:nvSpPr>
        <p:spPr>
          <a:xfrm>
            <a:off x="2321219" y="4371950"/>
            <a:ext cx="3973011" cy="400110"/>
          </a:xfrm>
          <a:prstGeom prst="rect">
            <a:avLst/>
          </a:prstGeom>
        </p:spPr>
        <p:txBody>
          <a:bodyPr wrap="none">
            <a:spAutoFit/>
          </a:bodyPr>
          <a:lstStyle/>
          <a:p>
            <a:r>
              <a:rPr lang="en-US" altLang="zh-CN" sz="2000" dirty="0">
                <a:latin typeface="+mj-lt"/>
                <a:cs typeface="Arial" panose="020B0604020202020204" pitchFamily="34" charset="0"/>
              </a:rPr>
              <a:t>(written by a college student : </a:t>
            </a:r>
            <a:r>
              <a:rPr lang="en-US" altLang="zh-CN" sz="2000" dirty="0" smtClean="0">
                <a:latin typeface="+mj-lt"/>
                <a:cs typeface="Arial" panose="020B0604020202020204" pitchFamily="34" charset="0"/>
              </a:rPr>
              <a:t>Anne)</a:t>
            </a:r>
            <a:endParaRPr lang="zh-CN" altLang="en-US" sz="2000" dirty="0">
              <a:latin typeface="+mj-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Writing </a:t>
            </a:r>
            <a:r>
              <a:rPr lang="en-US" altLang="zh-CN" b="1" dirty="0">
                <a:latin typeface="Arial" panose="020B0604020202020204" pitchFamily="34" charset="0"/>
                <a:cs typeface="Arial" panose="020B0604020202020204" pitchFamily="34" charset="0"/>
              </a:rPr>
              <a:t>S</a:t>
            </a:r>
            <a:r>
              <a:rPr lang="en-US" b="1" dirty="0">
                <a:latin typeface="Arial" panose="020B0604020202020204" pitchFamily="34" charset="0"/>
                <a:cs typeface="Arial" panose="020B0604020202020204" pitchFamily="34" charset="0"/>
              </a:rPr>
              <a:t>ample</a:t>
            </a:r>
            <a:r>
              <a:rPr lang="zh-CN" altLang="en-US" b="1" dirty="0">
                <a:latin typeface="Arial" panose="020B0604020202020204" pitchFamily="34" charset="0"/>
                <a:cs typeface="Arial" panose="020B0604020202020204" pitchFamily="34" charset="0"/>
              </a:rPr>
              <a:t> </a:t>
            </a:r>
            <a:r>
              <a:rPr lang="en-US" altLang="zh-CN" b="1" dirty="0" smtClean="0">
                <a:latin typeface="Arial" panose="020B0604020202020204" pitchFamily="34" charset="0"/>
                <a:cs typeface="Arial" panose="020B0604020202020204" pitchFamily="34" charset="0"/>
              </a:rPr>
              <a:t>3</a:t>
            </a:r>
            <a:endParaRPr lang="en-US" b="1" dirty="0">
              <a:latin typeface="Arial" panose="020B0604020202020204" pitchFamily="34" charset="0"/>
              <a:cs typeface="Arial" panose="020B0604020202020204" pitchFamily="34" charset="0"/>
            </a:endParaRPr>
          </a:p>
        </p:txBody>
      </p:sp>
      <p:sp>
        <p:nvSpPr>
          <p:cNvPr id="4" name="矩形 1"/>
          <p:cNvSpPr/>
          <p:nvPr/>
        </p:nvSpPr>
        <p:spPr>
          <a:xfrm>
            <a:off x="-36512" y="750639"/>
            <a:ext cx="8928992" cy="4401205"/>
          </a:xfrm>
          <a:prstGeom prst="rect">
            <a:avLst/>
          </a:prstGeom>
        </p:spPr>
        <p:txBody>
          <a:bodyPr wrap="square">
            <a:spAutoFit/>
          </a:bodyPr>
          <a:lstStyle/>
          <a:p>
            <a:r>
              <a:rPr lang="en-US" altLang="zh-CN" sz="2000" dirty="0">
                <a:latin typeface="+mj-lt"/>
                <a:cs typeface="Arial" panose="020B0604020202020204" pitchFamily="34" charset="0"/>
              </a:rPr>
              <a:t>To whom it may concern,</a:t>
            </a:r>
            <a:endParaRPr lang="en-US" altLang="zh-CN" sz="2000" dirty="0">
              <a:latin typeface="+mj-lt"/>
              <a:cs typeface="Arial" panose="020B0604020202020204" pitchFamily="34" charset="0"/>
            </a:endParaRPr>
          </a:p>
          <a:p>
            <a:r>
              <a:rPr lang="en-US" altLang="zh-CN" sz="2000" dirty="0" smtClean="0">
                <a:latin typeface="+mj-lt"/>
                <a:cs typeface="Arial" panose="020B0604020202020204" pitchFamily="34" charset="0"/>
              </a:rPr>
              <a:t>    I </a:t>
            </a:r>
            <a:r>
              <a:rPr lang="en-US" altLang="zh-CN" sz="2000" dirty="0">
                <a:latin typeface="+mj-lt"/>
                <a:cs typeface="Arial" panose="020B0604020202020204" pitchFamily="34" charset="0"/>
              </a:rPr>
              <a:t>am Li </a:t>
            </a:r>
            <a:r>
              <a:rPr lang="en-US" altLang="zh-CN" sz="2000" dirty="0" err="1">
                <a:latin typeface="+mj-lt"/>
                <a:cs typeface="Arial" panose="020B0604020202020204" pitchFamily="34" charset="0"/>
              </a:rPr>
              <a:t>Hua</a:t>
            </a:r>
            <a:r>
              <a:rPr lang="en-US" altLang="zh-CN" sz="2000" dirty="0">
                <a:latin typeface="+mj-lt"/>
                <a:cs typeface="Arial" panose="020B0604020202020204" pitchFamily="34" charset="0"/>
              </a:rPr>
              <a:t>, a college student studying in Britain. </a:t>
            </a:r>
            <a:r>
              <a:rPr lang="en-US" altLang="zh-CN" sz="2000" u="sng" dirty="0">
                <a:latin typeface="+mj-lt"/>
                <a:cs typeface="Arial" panose="020B0604020202020204" pitchFamily="34" charset="0"/>
              </a:rPr>
              <a:t>As the coronavirus is going viral here, I  eagerly want to go back home. Nevertheless, all commercial flights to China have been cancelled, which makes my return impossible. </a:t>
            </a:r>
            <a:r>
              <a:rPr lang="en-US" altLang="zh-CN" sz="2000" dirty="0">
                <a:latin typeface="+mj-lt"/>
                <a:cs typeface="Arial" panose="020B0604020202020204" pitchFamily="34" charset="0"/>
              </a:rPr>
              <a:t>Therefore, I am asking for your favor to help me who is obliged to stay here under such a horrible circumstance. </a:t>
            </a:r>
            <a:endParaRPr lang="en-US" altLang="zh-CN" sz="2000" dirty="0">
              <a:latin typeface="+mj-lt"/>
              <a:cs typeface="Arial" panose="020B0604020202020204" pitchFamily="34" charset="0"/>
            </a:endParaRPr>
          </a:p>
          <a:p>
            <a:r>
              <a:rPr lang="en-US" altLang="zh-CN" sz="2000" dirty="0" smtClean="0">
                <a:latin typeface="+mj-lt"/>
                <a:cs typeface="Arial" panose="020B0604020202020204" pitchFamily="34" charset="0"/>
              </a:rPr>
              <a:t>    Hence</a:t>
            </a:r>
            <a:r>
              <a:rPr lang="en-US" altLang="zh-CN" sz="2000" dirty="0">
                <a:latin typeface="+mj-lt"/>
                <a:cs typeface="Arial" panose="020B0604020202020204" pitchFamily="34" charset="0"/>
              </a:rPr>
              <a:t>, if </a:t>
            </a:r>
            <a:r>
              <a:rPr lang="en-US" altLang="zh-CN" sz="2000" dirty="0" smtClean="0">
                <a:latin typeface="+mj-lt"/>
                <a:cs typeface="Arial" panose="020B0604020202020204" pitchFamily="34" charset="0"/>
              </a:rPr>
              <a:t> </a:t>
            </a:r>
            <a:r>
              <a:rPr lang="en-US" altLang="zh-CN" sz="2000" dirty="0">
                <a:latin typeface="+mj-lt"/>
                <a:cs typeface="Arial" panose="020B0604020202020204" pitchFamily="34" charset="0"/>
              </a:rPr>
              <a:t>possible, could you please send me detailed information about the flight, such as flight number, boarding date, departure time and what we should do during the travel to protect myself.  What's more, I have learned that China has already taken the virus under control. So I'd also like to know the necessary steps we ought to take once arriving at the domestic airport and how the quarantine will be going on .</a:t>
            </a:r>
            <a:endParaRPr lang="en-US" altLang="zh-CN" sz="2000" dirty="0">
              <a:latin typeface="+mj-lt"/>
              <a:cs typeface="Arial" panose="020B0604020202020204" pitchFamily="34" charset="0"/>
            </a:endParaRPr>
          </a:p>
          <a:p>
            <a:r>
              <a:rPr lang="en-US" altLang="zh-CN" sz="2000" dirty="0" smtClean="0">
                <a:latin typeface="+mj-lt"/>
                <a:cs typeface="Arial" panose="020B0604020202020204" pitchFamily="34" charset="0"/>
                <a:sym typeface="+mn-ea"/>
              </a:rPr>
              <a:t>    Your </a:t>
            </a:r>
            <a:r>
              <a:rPr lang="en-US" altLang="zh-CN" sz="2000" dirty="0">
                <a:latin typeface="+mj-lt"/>
                <a:cs typeface="Arial" panose="020B0604020202020204" pitchFamily="34" charset="0"/>
                <a:sym typeface="+mn-ea"/>
              </a:rPr>
              <a:t>prompt reply to my letter would be highly appreciated. </a:t>
            </a:r>
            <a:endParaRPr lang="en-US" altLang="zh-CN" sz="2000" dirty="0">
              <a:latin typeface="+mj-lt"/>
              <a:cs typeface="Arial" panose="020B0604020202020204" pitchFamily="34" charset="0"/>
              <a:sym typeface="+mn-ea"/>
            </a:endParaRPr>
          </a:p>
          <a:p>
            <a:pPr algn="r"/>
            <a:r>
              <a:rPr lang="en-US" altLang="zh-CN" sz="2000" dirty="0">
                <a:latin typeface="+mj-lt"/>
                <a:cs typeface="Arial" panose="020B0604020202020204" pitchFamily="34" charset="0"/>
                <a:sym typeface="+mn-ea"/>
              </a:rPr>
              <a:t>Yours sincerely,</a:t>
            </a:r>
            <a:endParaRPr lang="en-US" altLang="zh-CN" sz="2000" dirty="0">
              <a:latin typeface="+mj-lt"/>
              <a:cs typeface="Arial" panose="020B0604020202020204" pitchFamily="34" charset="0"/>
              <a:sym typeface="+mn-ea"/>
            </a:endParaRPr>
          </a:p>
          <a:p>
            <a:pPr algn="r"/>
            <a:r>
              <a:rPr lang="en-US" altLang="zh-CN" sz="2000" dirty="0">
                <a:latin typeface="+mj-lt"/>
                <a:cs typeface="Arial" panose="020B0604020202020204" pitchFamily="34" charset="0"/>
                <a:sym typeface="+mn-ea"/>
              </a:rPr>
              <a:t>Li </a:t>
            </a:r>
            <a:r>
              <a:rPr lang="en-US" altLang="zh-CN" sz="2000" dirty="0" err="1">
                <a:latin typeface="+mj-lt"/>
                <a:cs typeface="Arial" panose="020B0604020202020204" pitchFamily="34" charset="0"/>
                <a:sym typeface="+mn-ea"/>
              </a:rPr>
              <a:t>Hua</a:t>
            </a:r>
            <a:endParaRPr lang="en-US" altLang="zh-CN" sz="2000" dirty="0">
              <a:latin typeface="+mj-lt"/>
              <a:cs typeface="Arial" panose="020B0604020202020204" pitchFamily="34" charset="0"/>
              <a:sym typeface="+mn-ea"/>
            </a:endParaRPr>
          </a:p>
        </p:txBody>
      </p:sp>
      <p:pic>
        <p:nvPicPr>
          <p:cNvPr id="2" name="Picture 1"/>
          <p:cNvPicPr>
            <a:picLocks noChangeAspect="1"/>
          </p:cNvPicPr>
          <p:nvPr/>
        </p:nvPicPr>
        <p:blipFill>
          <a:blip r:embed="rId1"/>
          <a:stretch>
            <a:fillRect/>
          </a:stretch>
        </p:blipFill>
        <p:spPr>
          <a:xfrm>
            <a:off x="34617" y="4451701"/>
            <a:ext cx="648951" cy="648951"/>
          </a:xfrm>
          <a:prstGeom prst="rect">
            <a:avLst/>
          </a:prstGeom>
          <a:effectLst>
            <a:softEdge rad="101600"/>
          </a:effectLst>
        </p:spPr>
      </p:pic>
      <p:sp>
        <p:nvSpPr>
          <p:cNvPr id="6" name="矩形 3"/>
          <p:cNvSpPr/>
          <p:nvPr/>
        </p:nvSpPr>
        <p:spPr>
          <a:xfrm>
            <a:off x="2234902" y="4587974"/>
            <a:ext cx="3417218" cy="400110"/>
          </a:xfrm>
          <a:prstGeom prst="rect">
            <a:avLst/>
          </a:prstGeom>
        </p:spPr>
        <p:txBody>
          <a:bodyPr wrap="none">
            <a:spAutoFit/>
          </a:bodyPr>
          <a:lstStyle/>
          <a:p>
            <a:r>
              <a:rPr lang="en-US" altLang="zh-CN" sz="2000" dirty="0">
                <a:latin typeface="+mj-lt"/>
                <a:cs typeface="Arial" panose="020B0604020202020204" pitchFamily="34" charset="0"/>
              </a:rPr>
              <a:t>(written </a:t>
            </a:r>
            <a:r>
              <a:rPr lang="en-US" altLang="zh-CN" sz="2000" dirty="0" smtClean="0">
                <a:latin typeface="+mj-lt"/>
                <a:cs typeface="Arial" panose="020B0604020202020204" pitchFamily="34" charset="0"/>
              </a:rPr>
              <a:t>by</a:t>
            </a:r>
            <a:r>
              <a:rPr lang="en-US" altLang="zh-CN" sz="2000" dirty="0" smtClean="0"/>
              <a:t> </a:t>
            </a:r>
            <a:r>
              <a:rPr lang="en-US" altLang="zh-CN" sz="2000" dirty="0"/>
              <a:t>a graduate: </a:t>
            </a:r>
            <a:r>
              <a:rPr lang="en-US" altLang="zh-CN" sz="2000" dirty="0" smtClean="0"/>
              <a:t>Scarlet</a:t>
            </a:r>
            <a:r>
              <a:rPr lang="en-US" altLang="zh-CN" sz="2000" dirty="0" smtClean="0">
                <a:latin typeface="+mj-lt"/>
                <a:cs typeface="Arial" panose="020B0604020202020204" pitchFamily="34" charset="0"/>
              </a:rPr>
              <a:t>)</a:t>
            </a:r>
            <a:endParaRPr lang="zh-CN" altLang="en-US" sz="2000" dirty="0">
              <a:latin typeface="+mj-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Writing </a:t>
            </a:r>
            <a:r>
              <a:rPr lang="en-US" altLang="zh-CN" b="1" dirty="0">
                <a:latin typeface="Arial" panose="020B0604020202020204" pitchFamily="34" charset="0"/>
                <a:cs typeface="Arial" panose="020B0604020202020204" pitchFamily="34" charset="0"/>
              </a:rPr>
              <a:t>S</a:t>
            </a:r>
            <a:r>
              <a:rPr lang="en-US" b="1" dirty="0">
                <a:latin typeface="Arial" panose="020B0604020202020204" pitchFamily="34" charset="0"/>
                <a:cs typeface="Arial" panose="020B0604020202020204" pitchFamily="34" charset="0"/>
              </a:rPr>
              <a:t>ample</a:t>
            </a:r>
            <a:r>
              <a:rPr lang="zh-CN" altLang="en-US" b="1" dirty="0">
                <a:latin typeface="Arial" panose="020B0604020202020204" pitchFamily="34" charset="0"/>
                <a:cs typeface="Arial" panose="020B0604020202020204" pitchFamily="34" charset="0"/>
              </a:rPr>
              <a:t> </a:t>
            </a:r>
            <a:r>
              <a:rPr lang="en-US" altLang="zh-CN" b="1" dirty="0" smtClean="0">
                <a:latin typeface="Arial" panose="020B0604020202020204" pitchFamily="34" charset="0"/>
                <a:cs typeface="Arial" panose="020B0604020202020204" pitchFamily="34" charset="0"/>
              </a:rPr>
              <a:t>4: </a:t>
            </a:r>
            <a:r>
              <a:rPr lang="zh-CN" alt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Fill in the </a:t>
            </a:r>
            <a:r>
              <a:rPr lang="en-US" altLang="zh-CN" b="1" dirty="0">
                <a:latin typeface="Arial" panose="020B0604020202020204" pitchFamily="34" charset="0"/>
                <a:cs typeface="Arial" panose="020B0604020202020204" pitchFamily="34" charset="0"/>
              </a:rPr>
              <a:t>B</a:t>
            </a:r>
            <a:r>
              <a:rPr lang="en-US" b="1" dirty="0">
                <a:latin typeface="Arial" panose="020B0604020202020204" pitchFamily="34" charset="0"/>
                <a:cs typeface="Arial" panose="020B0604020202020204" pitchFamily="34" charset="0"/>
              </a:rPr>
              <a:t>lanks</a:t>
            </a:r>
            <a:endParaRPr lang="en-US" b="1" dirty="0">
              <a:latin typeface="Arial" panose="020B0604020202020204" pitchFamily="34" charset="0"/>
              <a:cs typeface="Arial" panose="020B0604020202020204" pitchFamily="34" charset="0"/>
            </a:endParaRPr>
          </a:p>
        </p:txBody>
      </p:sp>
      <p:sp>
        <p:nvSpPr>
          <p:cNvPr id="4" name="矩形 5"/>
          <p:cNvSpPr/>
          <p:nvPr/>
        </p:nvSpPr>
        <p:spPr>
          <a:xfrm>
            <a:off x="0" y="794240"/>
            <a:ext cx="8892480" cy="4401205"/>
          </a:xfrm>
          <a:prstGeom prst="rect">
            <a:avLst/>
          </a:prstGeom>
        </p:spPr>
        <p:txBody>
          <a:bodyPr wrap="square">
            <a:spAutoFit/>
          </a:bodyPr>
          <a:lstStyle/>
          <a:p>
            <a:r>
              <a:rPr lang="en-US" altLang="zh-CN" sz="2000" dirty="0">
                <a:latin typeface="+mj-lt"/>
                <a:cs typeface="Arial" panose="020B0604020202020204" pitchFamily="34" charset="0"/>
              </a:rPr>
              <a:t>Dear honorable ambassador,    </a:t>
            </a:r>
            <a:endParaRPr lang="en-US" altLang="zh-CN" sz="2000" dirty="0">
              <a:latin typeface="+mj-lt"/>
              <a:cs typeface="Arial" panose="020B0604020202020204" pitchFamily="34" charset="0"/>
            </a:endParaRPr>
          </a:p>
          <a:p>
            <a:r>
              <a:rPr lang="en-US" altLang="zh-CN" sz="2000" dirty="0">
                <a:latin typeface="+mj-lt"/>
                <a:cs typeface="Arial" panose="020B0604020202020204" pitchFamily="34" charset="0"/>
              </a:rPr>
              <a:t>    I am Li Hua, ___ oversea Chinese student studying in UK_________(present). As you know, the epidemic situation of coronavirus is severe here . I think it’s a better decision to return to China </a:t>
            </a:r>
            <a:r>
              <a:rPr lang="en-US" altLang="zh-CN" sz="2000" dirty="0" smtClean="0">
                <a:latin typeface="+mj-lt"/>
                <a:cs typeface="Arial" panose="020B0604020202020204" pitchFamily="34" charset="0"/>
              </a:rPr>
              <a:t>._________, </a:t>
            </a:r>
            <a:r>
              <a:rPr lang="en-US" altLang="zh-CN" sz="2000" dirty="0">
                <a:latin typeface="+mj-lt"/>
                <a:cs typeface="Arial" panose="020B0604020202020204" pitchFamily="34" charset="0"/>
              </a:rPr>
              <a:t>all the flights back ___________________</a:t>
            </a:r>
            <a:endParaRPr lang="en-US" altLang="zh-CN" sz="2000" dirty="0">
              <a:latin typeface="+mj-lt"/>
              <a:cs typeface="Arial" panose="020B0604020202020204" pitchFamily="34" charset="0"/>
            </a:endParaRPr>
          </a:p>
          <a:p>
            <a:r>
              <a:rPr lang="en-US" altLang="zh-CN" sz="2000" dirty="0">
                <a:latin typeface="+mj-lt"/>
                <a:cs typeface="Arial" panose="020B0604020202020204" pitchFamily="34" charset="0"/>
              </a:rPr>
              <a:t>(cancel). So I’m writing this letter to bother you to help me go back home smoothly.   </a:t>
            </a:r>
            <a:endParaRPr lang="en-US" altLang="zh-CN" sz="2000" dirty="0">
              <a:latin typeface="+mj-lt"/>
              <a:cs typeface="Arial" panose="020B0604020202020204" pitchFamily="34" charset="0"/>
            </a:endParaRPr>
          </a:p>
          <a:p>
            <a:r>
              <a:rPr lang="en-US" altLang="zh-CN" sz="2000" dirty="0">
                <a:latin typeface="+mj-lt"/>
                <a:cs typeface="Arial" panose="020B0604020202020204" pitchFamily="34" charset="0"/>
              </a:rPr>
              <a:t>    First of all, could you please keep me </a:t>
            </a:r>
            <a:r>
              <a:rPr lang="en-US" altLang="zh-CN" sz="2000" dirty="0" smtClean="0">
                <a:latin typeface="+mj-lt"/>
                <a:cs typeface="Arial" panose="020B0604020202020204" pitchFamily="34" charset="0"/>
              </a:rPr>
              <a:t>________(</a:t>
            </a:r>
            <a:r>
              <a:rPr lang="en-US" altLang="zh-CN" sz="2000" dirty="0">
                <a:latin typeface="+mj-lt"/>
                <a:cs typeface="Arial" panose="020B0604020202020204" pitchFamily="34" charset="0"/>
              </a:rPr>
              <a:t>inform) of the related information about the chartered flight, _______ will really help me out, such as flight number, __________(depart) time, the ticket price and so on? Moreover, is it convenient of you to let me know something significant on the plane in advance, _____ instance, how to protect and quarantine</a:t>
            </a:r>
            <a:r>
              <a:rPr lang="en-US" altLang="zh-CN" sz="2000" dirty="0">
                <a:solidFill>
                  <a:srgbClr val="0070C0"/>
                </a:solidFill>
                <a:latin typeface="+mj-lt"/>
                <a:cs typeface="Arial" panose="020B0604020202020204" pitchFamily="34" charset="0"/>
              </a:rPr>
              <a:t> </a:t>
            </a:r>
            <a:r>
              <a:rPr lang="en-US" altLang="zh-CN" sz="2000" dirty="0">
                <a:latin typeface="+mj-lt"/>
                <a:cs typeface="Arial" panose="020B0604020202020204" pitchFamily="34" charset="0"/>
              </a:rPr>
              <a:t>myself from others? </a:t>
            </a:r>
            <a:endParaRPr lang="en-US" altLang="zh-CN" sz="2000" dirty="0">
              <a:latin typeface="+mj-lt"/>
              <a:cs typeface="Arial" panose="020B0604020202020204" pitchFamily="34" charset="0"/>
            </a:endParaRPr>
          </a:p>
          <a:p>
            <a:r>
              <a:rPr lang="en-US" altLang="zh-CN" sz="2000" dirty="0">
                <a:latin typeface="+mj-lt"/>
                <a:cs typeface="Arial" panose="020B0604020202020204" pitchFamily="34" charset="0"/>
              </a:rPr>
              <a:t>    I would appreciate ___ if you could give me a hand and I am looking forward to your __________(early)reply. </a:t>
            </a:r>
            <a:endParaRPr lang="en-US" altLang="zh-CN" sz="2000" dirty="0">
              <a:latin typeface="+mj-lt"/>
              <a:cs typeface="Arial" panose="020B0604020202020204" pitchFamily="34" charset="0"/>
            </a:endParaRPr>
          </a:p>
          <a:p>
            <a:pPr algn="r"/>
            <a:r>
              <a:rPr lang="en-US" altLang="zh-CN" sz="2000" dirty="0">
                <a:latin typeface="+mj-lt"/>
                <a:cs typeface="Arial" panose="020B0604020202020204" pitchFamily="34" charset="0"/>
              </a:rPr>
              <a:t>Yours faithfully,</a:t>
            </a:r>
            <a:endParaRPr lang="en-US" altLang="zh-CN" sz="2000" dirty="0">
              <a:latin typeface="+mj-lt"/>
              <a:cs typeface="Arial" panose="020B0604020202020204" pitchFamily="34" charset="0"/>
            </a:endParaRPr>
          </a:p>
          <a:p>
            <a:pPr algn="r"/>
            <a:r>
              <a:rPr lang="en-US" altLang="zh-CN" sz="2000" dirty="0">
                <a:latin typeface="+mj-lt"/>
                <a:cs typeface="Arial" panose="020B0604020202020204" pitchFamily="34" charset="0"/>
              </a:rPr>
              <a:t>Li </a:t>
            </a:r>
            <a:r>
              <a:rPr lang="en-US" altLang="zh-CN" sz="2000" dirty="0" err="1">
                <a:latin typeface="+mj-lt"/>
                <a:cs typeface="Arial" panose="020B0604020202020204" pitchFamily="34" charset="0"/>
              </a:rPr>
              <a:t>Hua</a:t>
            </a:r>
            <a:endParaRPr lang="zh-CN" altLang="en-US" sz="2000" dirty="0">
              <a:latin typeface="+mj-lt"/>
              <a:cs typeface="Arial" panose="020B0604020202020204" pitchFamily="34" charset="0"/>
            </a:endParaRPr>
          </a:p>
        </p:txBody>
      </p:sp>
      <p:sp>
        <p:nvSpPr>
          <p:cNvPr id="5" name="TextBox 4"/>
          <p:cNvSpPr txBox="1"/>
          <p:nvPr/>
        </p:nvSpPr>
        <p:spPr>
          <a:xfrm>
            <a:off x="7020272" y="3219822"/>
            <a:ext cx="576064" cy="400110"/>
          </a:xfrm>
          <a:prstGeom prst="rect">
            <a:avLst/>
          </a:prstGeom>
          <a:noFill/>
        </p:spPr>
        <p:txBody>
          <a:bodyPr wrap="square" rtlCol="0">
            <a:spAutoFit/>
          </a:bodyPr>
          <a:lstStyle/>
          <a:p>
            <a:r>
              <a:rPr lang="en-US" altLang="zh-CN" sz="2000" b="1" dirty="0">
                <a:solidFill>
                  <a:srgbClr val="FF0000"/>
                </a:solidFill>
                <a:latin typeface="+mj-lt"/>
                <a:cs typeface="Arial" panose="020B0604020202020204" pitchFamily="34" charset="0"/>
              </a:rPr>
              <a:t>for</a:t>
            </a:r>
            <a:endParaRPr lang="zh-CN" altLang="en-US" sz="2000" b="1" dirty="0">
              <a:solidFill>
                <a:srgbClr val="FF0000"/>
              </a:solidFill>
              <a:latin typeface="+mj-lt"/>
              <a:cs typeface="Arial" panose="020B0604020202020204" pitchFamily="34" charset="0"/>
            </a:endParaRPr>
          </a:p>
        </p:txBody>
      </p:sp>
      <p:sp>
        <p:nvSpPr>
          <p:cNvPr id="6" name="TextBox 5"/>
          <p:cNvSpPr txBox="1"/>
          <p:nvPr/>
        </p:nvSpPr>
        <p:spPr>
          <a:xfrm>
            <a:off x="2195736" y="3829697"/>
            <a:ext cx="576064" cy="400110"/>
          </a:xfrm>
          <a:prstGeom prst="rect">
            <a:avLst/>
          </a:prstGeom>
          <a:noFill/>
        </p:spPr>
        <p:txBody>
          <a:bodyPr wrap="square"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 </a:t>
            </a:r>
            <a:r>
              <a:rPr lang="en-US" altLang="zh-CN" sz="2000" b="1" dirty="0">
                <a:solidFill>
                  <a:srgbClr val="FF0000"/>
                </a:solidFill>
                <a:latin typeface="+mj-lt"/>
                <a:cs typeface="Arial" panose="020B0604020202020204" pitchFamily="34" charset="0"/>
              </a:rPr>
              <a:t>it </a:t>
            </a:r>
            <a:endParaRPr lang="zh-CN" altLang="en-US" sz="2000" b="1" dirty="0">
              <a:solidFill>
                <a:srgbClr val="FF0000"/>
              </a:solidFill>
              <a:latin typeface="+mj-lt"/>
              <a:cs typeface="Arial" panose="020B0604020202020204" pitchFamily="34" charset="0"/>
            </a:endParaRPr>
          </a:p>
        </p:txBody>
      </p:sp>
      <p:sp>
        <p:nvSpPr>
          <p:cNvPr id="7" name="TextBox 6"/>
          <p:cNvSpPr txBox="1"/>
          <p:nvPr/>
        </p:nvSpPr>
        <p:spPr>
          <a:xfrm>
            <a:off x="107504" y="2931790"/>
            <a:ext cx="1495400" cy="400110"/>
          </a:xfrm>
          <a:prstGeom prst="rect">
            <a:avLst/>
          </a:prstGeom>
          <a:noFill/>
        </p:spPr>
        <p:txBody>
          <a:bodyPr wrap="square" rtlCol="0">
            <a:spAutoFit/>
          </a:bodyPr>
          <a:lstStyle/>
          <a:p>
            <a:r>
              <a:rPr lang="en-US" altLang="zh-CN" sz="2000" b="1" dirty="0">
                <a:solidFill>
                  <a:srgbClr val="FF0000"/>
                </a:solidFill>
                <a:latin typeface="+mj-lt"/>
                <a:cs typeface="Arial" panose="020B0604020202020204" pitchFamily="34" charset="0"/>
              </a:rPr>
              <a:t>departure</a:t>
            </a:r>
            <a:endParaRPr lang="zh-CN" altLang="en-US" sz="2000" b="1" dirty="0">
              <a:solidFill>
                <a:srgbClr val="FF0000"/>
              </a:solidFill>
              <a:latin typeface="+mj-lt"/>
              <a:cs typeface="Arial" panose="020B0604020202020204" pitchFamily="34" charset="0"/>
            </a:endParaRPr>
          </a:p>
        </p:txBody>
      </p:sp>
      <p:sp>
        <p:nvSpPr>
          <p:cNvPr id="8" name="TextBox 7"/>
          <p:cNvSpPr txBox="1"/>
          <p:nvPr/>
        </p:nvSpPr>
        <p:spPr>
          <a:xfrm>
            <a:off x="2915816" y="2603688"/>
            <a:ext cx="910952" cy="400110"/>
          </a:xfrm>
          <a:prstGeom prst="rect">
            <a:avLst/>
          </a:prstGeom>
          <a:noFill/>
        </p:spPr>
        <p:txBody>
          <a:bodyPr wrap="square" rtlCol="0">
            <a:spAutoFit/>
          </a:bodyPr>
          <a:lstStyle/>
          <a:p>
            <a:r>
              <a:rPr lang="en-US" altLang="zh-CN" sz="2000" b="1" dirty="0">
                <a:solidFill>
                  <a:srgbClr val="FF0000"/>
                </a:solidFill>
                <a:latin typeface="+mj-lt"/>
                <a:cs typeface="Arial" panose="020B0604020202020204" pitchFamily="34" charset="0"/>
              </a:rPr>
              <a:t>which</a:t>
            </a:r>
            <a:endParaRPr lang="zh-CN" altLang="en-US" sz="2000" b="1" dirty="0">
              <a:solidFill>
                <a:srgbClr val="FF0000"/>
              </a:solidFill>
              <a:latin typeface="+mj-lt"/>
              <a:cs typeface="Arial" panose="020B0604020202020204" pitchFamily="34" charset="0"/>
            </a:endParaRPr>
          </a:p>
        </p:txBody>
      </p:sp>
      <p:sp>
        <p:nvSpPr>
          <p:cNvPr id="9" name="TextBox 8"/>
          <p:cNvSpPr txBox="1"/>
          <p:nvPr/>
        </p:nvSpPr>
        <p:spPr>
          <a:xfrm>
            <a:off x="1547664" y="1091520"/>
            <a:ext cx="576064" cy="400110"/>
          </a:xfrm>
          <a:prstGeom prst="rect">
            <a:avLst/>
          </a:prstGeom>
          <a:noFill/>
        </p:spPr>
        <p:txBody>
          <a:bodyPr wrap="square" rtlCol="0">
            <a:spAutoFit/>
          </a:bodyPr>
          <a:lstStyle/>
          <a:p>
            <a:r>
              <a:rPr lang="en-US" altLang="zh-CN" sz="2000" b="1" dirty="0">
                <a:solidFill>
                  <a:srgbClr val="FF0000"/>
                </a:solidFill>
                <a:latin typeface="+mj-lt"/>
                <a:cs typeface="Arial" panose="020B0604020202020204" pitchFamily="34" charset="0"/>
              </a:rPr>
              <a:t>an</a:t>
            </a:r>
            <a:endParaRPr lang="zh-CN" altLang="en-US" sz="2000" b="1" dirty="0">
              <a:solidFill>
                <a:srgbClr val="FF0000"/>
              </a:solidFill>
              <a:latin typeface="+mj-lt"/>
              <a:cs typeface="Arial" panose="020B0604020202020204" pitchFamily="34" charset="0"/>
            </a:endParaRPr>
          </a:p>
        </p:txBody>
      </p:sp>
      <p:sp>
        <p:nvSpPr>
          <p:cNvPr id="10" name="TextBox 9"/>
          <p:cNvSpPr txBox="1"/>
          <p:nvPr/>
        </p:nvSpPr>
        <p:spPr>
          <a:xfrm>
            <a:off x="2915816" y="1707654"/>
            <a:ext cx="1372843" cy="400110"/>
          </a:xfrm>
          <a:prstGeom prst="rect">
            <a:avLst/>
          </a:prstGeom>
          <a:noFill/>
        </p:spPr>
        <p:txBody>
          <a:bodyPr wrap="square" rtlCol="0">
            <a:spAutoFit/>
          </a:bodyPr>
          <a:lstStyle/>
          <a:p>
            <a:r>
              <a:rPr lang="zh-CN" altLang="en-US" sz="2000" b="1" dirty="0" smtClean="0">
                <a:solidFill>
                  <a:srgbClr val="FF0000"/>
                </a:solidFill>
                <a:latin typeface="+mj-lt"/>
                <a:cs typeface="Arial" panose="020B0604020202020204" pitchFamily="34" charset="0"/>
              </a:rPr>
              <a:t> </a:t>
            </a:r>
            <a:r>
              <a:rPr lang="en-US" altLang="zh-CN" sz="2000" b="1" dirty="0" smtClean="0">
                <a:solidFill>
                  <a:srgbClr val="FF0000"/>
                </a:solidFill>
                <a:latin typeface="+mj-lt"/>
                <a:cs typeface="Arial" panose="020B0604020202020204" pitchFamily="34" charset="0"/>
              </a:rPr>
              <a:t>However</a:t>
            </a:r>
            <a:endParaRPr lang="zh-CN" altLang="en-US" sz="2000" b="1" dirty="0">
              <a:solidFill>
                <a:srgbClr val="FF0000"/>
              </a:solidFill>
              <a:latin typeface="+mj-lt"/>
              <a:cs typeface="Arial" panose="020B0604020202020204" pitchFamily="34" charset="0"/>
            </a:endParaRPr>
          </a:p>
        </p:txBody>
      </p:sp>
      <p:sp>
        <p:nvSpPr>
          <p:cNvPr id="11" name="TextBox 10"/>
          <p:cNvSpPr txBox="1"/>
          <p:nvPr/>
        </p:nvSpPr>
        <p:spPr>
          <a:xfrm>
            <a:off x="6012160" y="1059582"/>
            <a:ext cx="1289475" cy="400110"/>
          </a:xfrm>
          <a:prstGeom prst="rect">
            <a:avLst/>
          </a:prstGeom>
          <a:noFill/>
        </p:spPr>
        <p:txBody>
          <a:bodyPr wrap="square" rtlCol="0">
            <a:spAutoFit/>
          </a:bodyPr>
          <a:lstStyle/>
          <a:p>
            <a:r>
              <a:rPr lang="zh-CN" altLang="en-US" sz="2000" b="1" dirty="0" smtClean="0">
                <a:solidFill>
                  <a:srgbClr val="FF0000"/>
                </a:solidFill>
                <a:latin typeface="+mj-lt"/>
                <a:cs typeface="Arial" panose="020B0604020202020204" pitchFamily="34" charset="0"/>
              </a:rPr>
              <a:t> </a:t>
            </a:r>
            <a:r>
              <a:rPr lang="en-US" altLang="zh-CN" sz="2000" b="1" dirty="0" smtClean="0">
                <a:solidFill>
                  <a:srgbClr val="FF0000"/>
                </a:solidFill>
                <a:latin typeface="+mj-lt"/>
                <a:cs typeface="Arial" panose="020B0604020202020204" pitchFamily="34" charset="0"/>
              </a:rPr>
              <a:t>presently</a:t>
            </a:r>
            <a:endParaRPr lang="zh-CN" altLang="en-US" sz="2000" b="1" dirty="0">
              <a:solidFill>
                <a:srgbClr val="FF0000"/>
              </a:solidFill>
              <a:latin typeface="+mj-lt"/>
              <a:cs typeface="Arial" panose="020B0604020202020204" pitchFamily="34" charset="0"/>
            </a:endParaRPr>
          </a:p>
        </p:txBody>
      </p:sp>
      <p:sp>
        <p:nvSpPr>
          <p:cNvPr id="12" name="TextBox 11"/>
          <p:cNvSpPr txBox="1"/>
          <p:nvPr/>
        </p:nvSpPr>
        <p:spPr>
          <a:xfrm>
            <a:off x="593835" y="4121294"/>
            <a:ext cx="1311820" cy="400110"/>
          </a:xfrm>
          <a:prstGeom prst="rect">
            <a:avLst/>
          </a:prstGeom>
          <a:noFill/>
        </p:spPr>
        <p:txBody>
          <a:bodyPr wrap="square" rtlCol="0">
            <a:spAutoFit/>
          </a:bodyPr>
          <a:lstStyle/>
          <a:p>
            <a:pPr algn="ctr"/>
            <a:r>
              <a:rPr lang="en-US" altLang="zh-CN" sz="2000" b="1" dirty="0">
                <a:solidFill>
                  <a:srgbClr val="FF0000"/>
                </a:solidFill>
                <a:latin typeface="+mj-lt"/>
                <a:cs typeface="Arial" panose="020B0604020202020204" pitchFamily="34" charset="0"/>
              </a:rPr>
              <a:t>earliest</a:t>
            </a:r>
            <a:endParaRPr lang="zh-CN" altLang="en-US" sz="2000" b="1" dirty="0">
              <a:solidFill>
                <a:srgbClr val="FF0000"/>
              </a:solidFill>
              <a:latin typeface="+mj-lt"/>
              <a:cs typeface="Arial" panose="020B0604020202020204" pitchFamily="34" charset="0"/>
            </a:endParaRPr>
          </a:p>
        </p:txBody>
      </p:sp>
      <p:sp>
        <p:nvSpPr>
          <p:cNvPr id="13" name="TextBox 12"/>
          <p:cNvSpPr txBox="1"/>
          <p:nvPr/>
        </p:nvSpPr>
        <p:spPr>
          <a:xfrm>
            <a:off x="4067944" y="2315656"/>
            <a:ext cx="1258146" cy="400110"/>
          </a:xfrm>
          <a:prstGeom prst="rect">
            <a:avLst/>
          </a:prstGeom>
          <a:noFill/>
        </p:spPr>
        <p:txBody>
          <a:bodyPr wrap="square" rtlCol="0">
            <a:spAutoFit/>
          </a:bodyPr>
          <a:lstStyle/>
          <a:p>
            <a:r>
              <a:rPr lang="zh-CN" altLang="en-US" sz="2000" b="1" dirty="0" smtClean="0">
                <a:solidFill>
                  <a:srgbClr val="FF0000"/>
                </a:solidFill>
                <a:latin typeface="+mj-lt"/>
                <a:cs typeface="Arial" panose="020B0604020202020204" pitchFamily="34" charset="0"/>
              </a:rPr>
              <a:t> </a:t>
            </a:r>
            <a:r>
              <a:rPr lang="en-US" altLang="zh-CN" sz="2000" b="1" dirty="0" smtClean="0">
                <a:solidFill>
                  <a:srgbClr val="FF0000"/>
                </a:solidFill>
                <a:latin typeface="+mj-lt"/>
                <a:cs typeface="Arial" panose="020B0604020202020204" pitchFamily="34" charset="0"/>
              </a:rPr>
              <a:t>informed</a:t>
            </a:r>
            <a:endParaRPr lang="zh-CN" altLang="en-US" sz="2000" b="1" dirty="0">
              <a:solidFill>
                <a:srgbClr val="FF0000"/>
              </a:solidFill>
              <a:latin typeface="+mj-lt"/>
              <a:cs typeface="Arial" panose="020B0604020202020204" pitchFamily="34" charset="0"/>
            </a:endParaRPr>
          </a:p>
        </p:txBody>
      </p:sp>
      <p:sp>
        <p:nvSpPr>
          <p:cNvPr id="14" name="矩形 1"/>
          <p:cNvSpPr/>
          <p:nvPr/>
        </p:nvSpPr>
        <p:spPr>
          <a:xfrm>
            <a:off x="1974851" y="4701259"/>
            <a:ext cx="3596626" cy="400110"/>
          </a:xfrm>
          <a:prstGeom prst="rect">
            <a:avLst/>
          </a:prstGeom>
        </p:spPr>
        <p:txBody>
          <a:bodyPr wrap="none">
            <a:spAutoFit/>
          </a:bodyPr>
          <a:lstStyle/>
          <a:p>
            <a:r>
              <a:rPr lang="en-US" altLang="zh-CN" sz="1600" dirty="0">
                <a:latin typeface="Arial" panose="020B0604020202020204" pitchFamily="34" charset="0"/>
                <a:cs typeface="Arial" panose="020B0604020202020204" pitchFamily="34" charset="0"/>
              </a:rPr>
              <a:t>(</a:t>
            </a:r>
            <a:r>
              <a:rPr lang="en-US" altLang="zh-CN" sz="2000" dirty="0">
                <a:latin typeface="+mj-lt"/>
                <a:cs typeface="Arial" panose="020B0604020202020204" pitchFamily="34" charset="0"/>
              </a:rPr>
              <a:t>Written by a graduate</a:t>
            </a:r>
            <a:r>
              <a:rPr lang="en-US" altLang="zh-CN" sz="2000" dirty="0" smtClean="0">
                <a:latin typeface="+mj-lt"/>
                <a:cs typeface="Arial" panose="020B0604020202020204" pitchFamily="34" charset="0"/>
              </a:rPr>
              <a:t> : </a:t>
            </a:r>
            <a:r>
              <a:rPr lang="en-US" altLang="zh-CN" sz="2000" dirty="0">
                <a:latin typeface="+mj-lt"/>
                <a:cs typeface="Arial" panose="020B0604020202020204" pitchFamily="34" charset="0"/>
              </a:rPr>
              <a:t>Victoria)</a:t>
            </a:r>
            <a:endParaRPr lang="zh-CN" altLang="en-US" sz="2000" dirty="0">
              <a:latin typeface="+mj-lt"/>
              <a:cs typeface="Arial" panose="020B0604020202020204" pitchFamily="34" charset="0"/>
            </a:endParaRPr>
          </a:p>
        </p:txBody>
      </p:sp>
      <p:sp>
        <p:nvSpPr>
          <p:cNvPr id="15" name="TextBox 14"/>
          <p:cNvSpPr txBox="1"/>
          <p:nvPr/>
        </p:nvSpPr>
        <p:spPr>
          <a:xfrm>
            <a:off x="6228184" y="1707654"/>
            <a:ext cx="2376264" cy="400110"/>
          </a:xfrm>
          <a:prstGeom prst="rect">
            <a:avLst/>
          </a:prstGeom>
          <a:noFill/>
        </p:spPr>
        <p:txBody>
          <a:bodyPr wrap="square" rtlCol="0">
            <a:spAutoFit/>
          </a:bodyPr>
          <a:lstStyle/>
          <a:p>
            <a:r>
              <a:rPr lang="en-US" altLang="zh-CN" sz="2000" b="1" dirty="0">
                <a:solidFill>
                  <a:srgbClr val="FF0000"/>
                </a:solidFill>
                <a:latin typeface="+mj-lt"/>
                <a:cs typeface="Arial" panose="020B0604020202020204" pitchFamily="34" charset="0"/>
              </a:rPr>
              <a:t>have been cancelled</a:t>
            </a:r>
            <a:endParaRPr lang="zh-CN" altLang="en-US" sz="2000" b="1" dirty="0">
              <a:solidFill>
                <a:srgbClr val="FF0000"/>
              </a:solidFill>
              <a:latin typeface="+mj-lt"/>
              <a:cs typeface="Arial" panose="020B0604020202020204" pitchFamily="34" charset="0"/>
            </a:endParaRPr>
          </a:p>
        </p:txBody>
      </p:sp>
      <p:pic>
        <p:nvPicPr>
          <p:cNvPr id="2" name="Picture 1"/>
          <p:cNvPicPr>
            <a:picLocks noChangeAspect="1"/>
          </p:cNvPicPr>
          <p:nvPr/>
        </p:nvPicPr>
        <p:blipFill>
          <a:blip r:embed="rId1"/>
          <a:stretch>
            <a:fillRect/>
          </a:stretch>
        </p:blipFill>
        <p:spPr>
          <a:xfrm>
            <a:off x="116283" y="4533349"/>
            <a:ext cx="757954" cy="490775"/>
          </a:xfrm>
          <a:prstGeom prst="rect">
            <a:avLst/>
          </a:prstGeom>
          <a:effectLst>
            <a:softEdge rad="1016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ppt_x"/>
                                          </p:val>
                                        </p:tav>
                                        <p:tav tm="100000">
                                          <p:val>
                                            <p:strVal val="#ppt_x"/>
                                          </p:val>
                                        </p:tav>
                                      </p:tavLst>
                                    </p:anim>
                                    <p:anim calcmode="lin" valueType="num">
                                      <p:cBhvr additive="base">
                                        <p:cTn id="5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ppt_x"/>
                                          </p:val>
                                        </p:tav>
                                        <p:tav tm="100000">
                                          <p:val>
                                            <p:strVal val="#ppt_x"/>
                                          </p:val>
                                        </p:tav>
                                      </p:tavLst>
                                    </p:anim>
                                    <p:anim calcmode="lin" valueType="num">
                                      <p:cBhvr additive="base">
                                        <p:cTn id="6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fill="hold"/>
                                        <p:tgtEl>
                                          <p:spTgt spid="12"/>
                                        </p:tgtEl>
                                        <p:attrNameLst>
                                          <p:attrName>ppt_x</p:attrName>
                                        </p:attrNameLst>
                                      </p:cBhvr>
                                      <p:tavLst>
                                        <p:tav tm="0">
                                          <p:val>
                                            <p:strVal val="#ppt_x"/>
                                          </p:val>
                                        </p:tav>
                                        <p:tav tm="100000">
                                          <p:val>
                                            <p:strVal val="#ppt_x"/>
                                          </p:val>
                                        </p:tav>
                                      </p:tavLst>
                                    </p:anim>
                                    <p:anim calcmode="lin" valueType="num">
                                      <p:cBhvr additive="base">
                                        <p:cTn id="6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Writing </a:t>
            </a:r>
            <a:r>
              <a:rPr lang="en-US" altLang="zh-CN" b="1" dirty="0" smtClean="0">
                <a:latin typeface="Arial" panose="020B0604020202020204" pitchFamily="34" charset="0"/>
                <a:cs typeface="Arial" panose="020B0604020202020204" pitchFamily="34" charset="0"/>
              </a:rPr>
              <a:t>Model</a:t>
            </a:r>
            <a:endParaRPr lang="en-US" b="1" dirty="0">
              <a:latin typeface="Arial" panose="020B0604020202020204" pitchFamily="34" charset="0"/>
              <a:cs typeface="Arial" panose="020B0604020202020204" pitchFamily="34" charset="0"/>
            </a:endParaRPr>
          </a:p>
        </p:txBody>
      </p:sp>
      <p:sp>
        <p:nvSpPr>
          <p:cNvPr id="4" name="Text Box 6"/>
          <p:cNvSpPr txBox="1">
            <a:spLocks noChangeArrowheads="1"/>
          </p:cNvSpPr>
          <p:nvPr/>
        </p:nvSpPr>
        <p:spPr bwMode="auto">
          <a:xfrm>
            <a:off x="323528" y="1018976"/>
            <a:ext cx="8208912"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a:latin typeface="+mj-lt"/>
                <a:ea typeface="+mn-ea"/>
                <a:cs typeface="Arial" panose="020B0604020202020204" pitchFamily="34" charset="0"/>
              </a:rPr>
              <a:t>Dear__________,</a:t>
            </a:r>
            <a:endParaRPr lang="zh-CN" altLang="zh-CN" sz="2000" dirty="0">
              <a:latin typeface="+mj-lt"/>
              <a:ea typeface="+mn-ea"/>
              <a:cs typeface="Arial" panose="020B0604020202020204" pitchFamily="34" charset="0"/>
            </a:endParaRPr>
          </a:p>
          <a:p>
            <a:pPr eaLnBrk="1" hangingPunct="1"/>
            <a:r>
              <a:rPr lang="en-US" altLang="zh-CN" sz="2000" dirty="0">
                <a:latin typeface="+mj-lt"/>
                <a:ea typeface="+mn-ea"/>
                <a:cs typeface="Arial" panose="020B0604020202020204" pitchFamily="34" charset="0"/>
              </a:rPr>
              <a:t>    My name is ______. I have met much difficulty in__________. Faced with / Facing so much difficulty, I have to turn to you for help. </a:t>
            </a:r>
            <a:endParaRPr lang="en-US" altLang="zh-CN" sz="2000" dirty="0">
              <a:latin typeface="+mj-lt"/>
              <a:ea typeface="+mn-ea"/>
              <a:cs typeface="Arial" panose="020B0604020202020204" pitchFamily="34" charset="0"/>
            </a:endParaRPr>
          </a:p>
          <a:p>
            <a:pPr eaLnBrk="1" hangingPunct="1"/>
            <a:r>
              <a:rPr lang="en-US" altLang="zh-CN" sz="2000" dirty="0">
                <a:latin typeface="+mj-lt"/>
                <a:ea typeface="+mn-ea"/>
                <a:cs typeface="Arial" panose="020B0604020202020204" pitchFamily="34" charset="0"/>
              </a:rPr>
              <a:t>    Firstly, would you like to ___________ so that / in order that ______? In the meanwhile / Meanwhile, ___________. Also, I would like you to _____________.</a:t>
            </a:r>
            <a:endParaRPr lang="zh-CN" altLang="zh-CN" sz="2000" dirty="0">
              <a:latin typeface="+mj-lt"/>
              <a:ea typeface="+mn-ea"/>
              <a:cs typeface="Arial" panose="020B0604020202020204" pitchFamily="34" charset="0"/>
            </a:endParaRPr>
          </a:p>
          <a:p>
            <a:pPr eaLnBrk="1" hangingPunct="1"/>
            <a:r>
              <a:rPr lang="en-US" altLang="zh-CN" sz="2000" dirty="0">
                <a:latin typeface="+mj-lt"/>
                <a:ea typeface="+mn-ea"/>
                <a:cs typeface="Arial" panose="020B0604020202020204" pitchFamily="34" charset="0"/>
              </a:rPr>
              <a:t>    I’m sure that I can ________ with your help. / I will be much appreciated if you help me to ________.</a:t>
            </a:r>
            <a:endParaRPr lang="zh-CN" altLang="zh-CN" sz="2000" dirty="0">
              <a:latin typeface="+mj-lt"/>
              <a:ea typeface="+mn-ea"/>
              <a:cs typeface="Arial" panose="020B0604020202020204" pitchFamily="34" charset="0"/>
            </a:endParaRPr>
          </a:p>
          <a:p>
            <a:pPr eaLnBrk="1" hangingPunct="1"/>
            <a:r>
              <a:rPr lang="en-US" altLang="zh-CN" sz="2000" dirty="0">
                <a:latin typeface="+mj-lt"/>
                <a:ea typeface="+mn-ea"/>
                <a:cs typeface="Arial" panose="020B0604020202020204" pitchFamily="34" charset="0"/>
              </a:rPr>
              <a:t>    Thank you for your time. </a:t>
            </a:r>
            <a:endParaRPr lang="zh-CN" altLang="zh-CN" sz="2000" dirty="0">
              <a:latin typeface="+mj-lt"/>
              <a:ea typeface="+mn-ea"/>
              <a:cs typeface="Arial" panose="020B0604020202020204" pitchFamily="34" charset="0"/>
            </a:endParaRPr>
          </a:p>
          <a:p>
            <a:pPr algn="r" eaLnBrk="1" hangingPunct="1"/>
            <a:r>
              <a:rPr lang="en-US" altLang="zh-CN" sz="2000" dirty="0">
                <a:latin typeface="+mj-lt"/>
                <a:ea typeface="+mn-ea"/>
                <a:cs typeface="Arial" panose="020B0604020202020204" pitchFamily="34" charset="0"/>
              </a:rPr>
              <a:t>                                                  Yours truly,</a:t>
            </a:r>
            <a:endParaRPr lang="zh-CN" altLang="zh-CN" sz="2000" dirty="0">
              <a:latin typeface="+mj-lt"/>
              <a:ea typeface="+mn-ea"/>
              <a:cs typeface="Arial" panose="020B0604020202020204" pitchFamily="34" charset="0"/>
            </a:endParaRPr>
          </a:p>
          <a:p>
            <a:pPr algn="r" eaLnBrk="1" hangingPunct="1"/>
            <a:r>
              <a:rPr lang="en-US" altLang="zh-CN" sz="2000" dirty="0">
                <a:latin typeface="+mj-lt"/>
                <a:ea typeface="+mn-ea"/>
                <a:cs typeface="Arial" panose="020B0604020202020204" pitchFamily="34" charset="0"/>
              </a:rPr>
              <a:t>Li </a:t>
            </a:r>
            <a:r>
              <a:rPr lang="en-US" altLang="zh-CN" sz="2000" dirty="0" err="1">
                <a:latin typeface="+mj-lt"/>
                <a:ea typeface="+mn-ea"/>
                <a:cs typeface="Arial" panose="020B0604020202020204" pitchFamily="34" charset="0"/>
              </a:rPr>
              <a:t>Hua</a:t>
            </a:r>
            <a:endParaRPr lang="zh-CN" altLang="zh-CN" sz="2000" dirty="0">
              <a:latin typeface="+mj-lt"/>
              <a:ea typeface="+mn-ea"/>
              <a:cs typeface="Arial" panose="020B0604020202020204" pitchFamily="34" charset="0"/>
            </a:endParaRPr>
          </a:p>
        </p:txBody>
      </p:sp>
      <p:pic>
        <p:nvPicPr>
          <p:cNvPr id="2" name="Picture 1"/>
          <p:cNvPicPr>
            <a:picLocks noChangeAspect="1"/>
          </p:cNvPicPr>
          <p:nvPr/>
        </p:nvPicPr>
        <p:blipFill rotWithShape="1">
          <a:blip r:embed="rId1">
            <a:clrChange>
              <a:clrFrom>
                <a:srgbClr val="FFFFFF"/>
              </a:clrFrom>
              <a:clrTo>
                <a:srgbClr val="FFFFFF">
                  <a:alpha val="0"/>
                </a:srgbClr>
              </a:clrTo>
            </a:clrChange>
          </a:blip>
          <a:srcRect t="4424"/>
          <a:stretch>
            <a:fillRect/>
          </a:stretch>
        </p:blipFill>
        <p:spPr>
          <a:xfrm>
            <a:off x="179512" y="3864275"/>
            <a:ext cx="827195" cy="1203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t="5074" b="10339"/>
          <a:stretch>
            <a:fillRect/>
          </a:stretch>
        </p:blipFill>
        <p:spPr>
          <a:xfrm>
            <a:off x="0" y="0"/>
            <a:ext cx="9144000" cy="5143500"/>
          </a:xfrm>
          <a:prstGeom prst="rect">
            <a:avLst/>
          </a:prstGeom>
        </p:spPr>
      </p:pic>
      <p:sp>
        <p:nvSpPr>
          <p:cNvPr id="5" name="Rectangle 4"/>
          <p:cNvSpPr/>
          <p:nvPr/>
        </p:nvSpPr>
        <p:spPr>
          <a:xfrm>
            <a:off x="0" y="0"/>
            <a:ext cx="9144000" cy="5143500"/>
          </a:xfrm>
          <a:prstGeom prst="rect">
            <a:avLst/>
          </a:prstGeom>
          <a:solidFill>
            <a:schemeClr val="bg1">
              <a:lumMod val="8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nual Input 5"/>
          <p:cNvSpPr/>
          <p:nvPr/>
        </p:nvSpPr>
        <p:spPr>
          <a:xfrm rot="16200000">
            <a:off x="4040557" y="40055"/>
            <a:ext cx="5130831" cy="5076055"/>
          </a:xfrm>
          <a:prstGeom prst="flowChartManualInput">
            <a:avLst/>
          </a:prstGeom>
          <a:solidFill>
            <a:srgbClr val="1F497D">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36096" y="2217807"/>
            <a:ext cx="3384376" cy="954107"/>
          </a:xfrm>
          <a:prstGeom prst="rect">
            <a:avLst/>
          </a:prstGeom>
          <a:noFill/>
        </p:spPr>
        <p:txBody>
          <a:bodyPr wrap="square" rtlCol="0">
            <a:spAutoFit/>
          </a:bodyPr>
          <a:lstStyle/>
          <a:p>
            <a:pPr algn="ctr"/>
            <a:r>
              <a:rPr lang="en-US" altLang="zh-CN" sz="4000" b="1" dirty="0">
                <a:latin typeface="Arial" panose="020B0604020202020204" pitchFamily="34" charset="0"/>
                <a:cs typeface="Arial" panose="020B0604020202020204" pitchFamily="34" charset="0"/>
              </a:rPr>
              <a:t>Thank</a:t>
            </a:r>
            <a:r>
              <a:rPr lang="zh-CN" altLang="en-US" sz="4000"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you</a:t>
            </a:r>
            <a:r>
              <a:rPr lang="en-US" altLang="zh-CN" sz="4000" b="1" dirty="0" smtClean="0">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--Designed by Celeste</a:t>
            </a:r>
            <a:endParaRPr lang="en-US" sz="16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t="9788" b="5978"/>
          <a:stretch>
            <a:fillRect/>
          </a:stretch>
        </p:blipFill>
        <p:spPr>
          <a:xfrm>
            <a:off x="0" y="965"/>
            <a:ext cx="9144000" cy="5142536"/>
          </a:xfrm>
          <a:prstGeom prst="rect">
            <a:avLst/>
          </a:prstGeom>
        </p:spPr>
      </p:pic>
      <p:sp>
        <p:nvSpPr>
          <p:cNvPr id="9" name="标题 8"/>
          <p:cNvSpPr>
            <a:spLocks noGrp="1"/>
          </p:cNvSpPr>
          <p:nvPr>
            <p:ph type="title"/>
          </p:nvPr>
        </p:nvSpPr>
        <p:spPr/>
        <p:txBody>
          <a:bodyPr/>
          <a:p>
            <a:endParaRPr lang="zh-CN" altLang="en-US"/>
          </a:p>
        </p:txBody>
      </p:sp>
      <p:sp>
        <p:nvSpPr>
          <p:cNvPr id="3" name="Rectangle 2"/>
          <p:cNvSpPr/>
          <p:nvPr/>
        </p:nvSpPr>
        <p:spPr>
          <a:xfrm>
            <a:off x="11294" y="0"/>
            <a:ext cx="9132706" cy="5143500"/>
          </a:xfrm>
          <a:prstGeom prst="rect">
            <a:avLst/>
          </a:prstGeom>
          <a:solidFill>
            <a:srgbClr val="595959">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58743" y="1563638"/>
            <a:ext cx="4626514" cy="2304256"/>
          </a:xfrm>
          <a:prstGeom prst="rect">
            <a:avLst/>
          </a:prstGeom>
          <a:solidFill>
            <a:schemeClr val="accent1">
              <a:lumMod val="20000"/>
              <a:lumOff val="8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 letter of asking for help</a:t>
            </a:r>
            <a:endParaRPr lang="en-US" sz="3200" b="1" dirty="0">
              <a:solidFill>
                <a:schemeClr val="tx1"/>
              </a:solidFill>
            </a:endParaRPr>
          </a:p>
          <a:p>
            <a:pPr algn="ctr"/>
            <a:endParaRPr lang="en-US" altLang="zh-CN" sz="2000" b="1" dirty="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     台州市第一中学    </a:t>
            </a:r>
            <a:r>
              <a:rPr lang="ja-JP"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周</a:t>
            </a:r>
            <a:r>
              <a:rPr lang="zh-CN" altLang="en-US" sz="2000" b="1" dirty="0" smtClean="0">
                <a:solidFill>
                  <a:srgbClr val="BCC6D0"/>
                </a:solidFill>
                <a:latin typeface="微软雅黑" panose="020B0503020204020204" charset="-122"/>
                <a:ea typeface="微软雅黑" panose="020B0503020204020204" charset="-122"/>
                <a:cs typeface="微软雅黑" panose="020B0503020204020204" charset="-122"/>
              </a:rPr>
              <a:t>   </a:t>
            </a:r>
            <a:r>
              <a:rPr lang="ja-JP"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媚</a:t>
            </a:r>
            <a:endParaRPr lang="en-US" altLang="ja-JP" sz="2000" b="1" dirty="0">
              <a:solidFill>
                <a:schemeClr val="tx1"/>
              </a:solidFill>
              <a:latin typeface="微软雅黑" panose="020B0503020204020204" charset="-122"/>
              <a:ea typeface="微软雅黑" panose="020B0503020204020204" charset="-122"/>
              <a:cs typeface="微软雅黑" panose="020B0503020204020204" charset="-122"/>
            </a:endParaRPr>
          </a:p>
          <a:p>
            <a:pPr algn="just"/>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     台州</a:t>
            </a: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rPr>
              <a:t>市第一</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中学    </a:t>
            </a:r>
            <a:r>
              <a:rPr lang="ja-JP" altLang="en-US" sz="2000" b="1" dirty="0" smtClean="0">
                <a:solidFill>
                  <a:schemeClr val="tx1"/>
                </a:solidFill>
                <a:latin typeface="微软雅黑" panose="020B0503020204020204" charset="-122"/>
                <a:ea typeface="微软雅黑" panose="020B0503020204020204" charset="-122"/>
                <a:cs typeface="微软雅黑" panose="020B0503020204020204" charset="-122"/>
              </a:rPr>
              <a:t>陈泓静</a:t>
            </a:r>
            <a:endParaRPr lang="en-US" sz="20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Frame 4"/>
          <p:cNvSpPr/>
          <p:nvPr/>
        </p:nvSpPr>
        <p:spPr>
          <a:xfrm>
            <a:off x="1871700" y="1131590"/>
            <a:ext cx="5400600" cy="3096344"/>
          </a:xfrm>
          <a:prstGeom prst="frame">
            <a:avLst>
              <a:gd name="adj1" fmla="val 3857"/>
            </a:avLst>
          </a:prstGeom>
          <a:solidFill>
            <a:schemeClr val="accent1">
              <a:lumMod val="20000"/>
              <a:lumOff val="8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b="1">
              <a:solidFill>
                <a:schemeClr val="tx1"/>
              </a:solidFill>
            </a:endParaRPr>
          </a:p>
        </p:txBody>
      </p:sp>
      <p:pic>
        <p:nvPicPr>
          <p:cNvPr id="8" name="内容占位符 7"/>
          <p:cNvPicPr>
            <a:picLocks noChangeAspect="1"/>
          </p:cNvPicPr>
          <p:nvPr>
            <p:ph idx="1"/>
          </p:nvPr>
        </p:nvPicPr>
        <p:blipFill>
          <a:blip r:embed="rId2"/>
          <a:stretch>
            <a:fillRect/>
          </a:stretch>
        </p:blipFill>
        <p:spPr>
          <a:xfrm>
            <a:off x="-21590" y="-24765"/>
            <a:ext cx="9243060" cy="52171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How to ask for help</a:t>
            </a:r>
            <a:endParaRPr lang="en-US" b="1" dirty="0">
              <a:latin typeface="Arial" panose="020B0604020202020204" pitchFamily="34" charset="0"/>
              <a:cs typeface="Arial" panose="020B0604020202020204" pitchFamily="34" charset="0"/>
            </a:endParaRPr>
          </a:p>
        </p:txBody>
      </p:sp>
      <p:pic>
        <p:nvPicPr>
          <p:cNvPr id="19"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3528" y="915566"/>
            <a:ext cx="2368243" cy="1371600"/>
          </a:xfrm>
          <a:prstGeom prst="rect">
            <a:avLst/>
          </a:prstGeom>
        </p:spPr>
      </p:pic>
      <p:sp>
        <p:nvSpPr>
          <p:cNvPr id="20" name="矩形 5"/>
          <p:cNvSpPr/>
          <p:nvPr/>
        </p:nvSpPr>
        <p:spPr>
          <a:xfrm>
            <a:off x="221930" y="3285231"/>
            <a:ext cx="2448272" cy="1708160"/>
          </a:xfrm>
          <a:prstGeom prst="rect">
            <a:avLst/>
          </a:prstGeom>
        </p:spPr>
        <p:txBody>
          <a:bodyPr wrap="square">
            <a:spAutoFit/>
          </a:bodyPr>
          <a:lstStyle/>
          <a:p>
            <a:pPr algn="just"/>
            <a:r>
              <a:rPr lang="en-US" altLang="zh-CN" sz="1500" dirty="0">
                <a:cs typeface="Arial" panose="020B0604020202020204" pitchFamily="34" charset="0"/>
              </a:rPr>
              <a:t>_______. The sooner you mention your intentions, the better. It's simple - all you need to say is something like, "I was wondering if I could ask you a favor" within your first few sentences. </a:t>
            </a:r>
            <a:endParaRPr lang="zh-CN" altLang="en-US" sz="1500" dirty="0">
              <a:cs typeface="Arial" panose="020B0604020202020204" pitchFamily="34" charset="0"/>
            </a:endParaRPr>
          </a:p>
        </p:txBody>
      </p:sp>
      <p:sp>
        <p:nvSpPr>
          <p:cNvPr id="21" name="矩形 6"/>
          <p:cNvSpPr/>
          <p:nvPr/>
        </p:nvSpPr>
        <p:spPr>
          <a:xfrm>
            <a:off x="2915815" y="3347576"/>
            <a:ext cx="2902779" cy="1708160"/>
          </a:xfrm>
          <a:prstGeom prst="rect">
            <a:avLst/>
          </a:prstGeom>
        </p:spPr>
        <p:txBody>
          <a:bodyPr wrap="square">
            <a:spAutoFit/>
          </a:bodyPr>
          <a:lstStyle/>
          <a:p>
            <a:pPr algn="just"/>
            <a:r>
              <a:rPr lang="en-US" altLang="zh-CN" sz="1500" dirty="0">
                <a:cs typeface="Arial" panose="020B0604020202020204" pitchFamily="34" charset="0"/>
              </a:rPr>
              <a:t>_______ Explain the facts of the situation. Then, without hesitation, explain what help you need  from this person. Don't allow any chance of misunderstanding. Always get to the point and make it as specific as possible</a:t>
            </a:r>
            <a:r>
              <a:rPr lang="en-US" altLang="zh-CN" sz="1400" dirty="0">
                <a:latin typeface="Arial" panose="020B0604020202020204" pitchFamily="34" charset="0"/>
                <a:cs typeface="Arial" panose="020B0604020202020204" pitchFamily="34" charset="0"/>
              </a:rPr>
              <a:t>. </a:t>
            </a:r>
            <a:endParaRPr lang="en-US" altLang="zh-CN" sz="1400" dirty="0">
              <a:effectLst/>
              <a:latin typeface="Arial" panose="020B0604020202020204" pitchFamily="34" charset="0"/>
              <a:cs typeface="Arial" panose="020B0604020202020204" pitchFamily="34" charset="0"/>
            </a:endParaRPr>
          </a:p>
        </p:txBody>
      </p:sp>
      <p:pic>
        <p:nvPicPr>
          <p:cNvPr id="22"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6653" y="915566"/>
            <a:ext cx="2539935" cy="1371600"/>
          </a:xfrm>
          <a:prstGeom prst="rect">
            <a:avLst/>
          </a:prstGeom>
        </p:spPr>
      </p:pic>
      <p:sp>
        <p:nvSpPr>
          <p:cNvPr id="23" name="矩形 10"/>
          <p:cNvSpPr/>
          <p:nvPr/>
        </p:nvSpPr>
        <p:spPr>
          <a:xfrm>
            <a:off x="6012160" y="3204140"/>
            <a:ext cx="2645728" cy="1938992"/>
          </a:xfrm>
          <a:prstGeom prst="rect">
            <a:avLst/>
          </a:prstGeom>
        </p:spPr>
        <p:txBody>
          <a:bodyPr wrap="square">
            <a:spAutoFit/>
          </a:bodyPr>
          <a:lstStyle/>
          <a:p>
            <a:pPr algn="just"/>
            <a:r>
              <a:rPr lang="en-US" altLang="zh-CN" sz="1500" dirty="0">
                <a:cs typeface="Arial" panose="020B0604020202020204" pitchFamily="34" charset="0"/>
              </a:rPr>
              <a:t>_______A good regulation is to offer your sincere gratitude. Remember that this person has no obligation to grant your favor. Your thanks doesn't have to be too complicated, maybe a small but heartfelt "Thank you" is enough</a:t>
            </a:r>
            <a:r>
              <a:rPr lang="en-US" altLang="zh-CN"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p:txBody>
      </p:sp>
      <p:pic>
        <p:nvPicPr>
          <p:cNvPr id="24"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1470" y="915566"/>
            <a:ext cx="2426880" cy="1371600"/>
          </a:xfrm>
          <a:prstGeom prst="rect">
            <a:avLst/>
          </a:prstGeom>
        </p:spPr>
      </p:pic>
      <p:sp>
        <p:nvSpPr>
          <p:cNvPr id="27" name="矩形 14"/>
          <p:cNvSpPr/>
          <p:nvPr/>
        </p:nvSpPr>
        <p:spPr>
          <a:xfrm>
            <a:off x="2195736" y="2438514"/>
            <a:ext cx="4067973" cy="738664"/>
          </a:xfrm>
          <a:prstGeom prst="rect">
            <a:avLst/>
          </a:prstGeom>
          <a:solidFill>
            <a:schemeClr val="bg1">
              <a:lumMod val="95000"/>
            </a:schemeClr>
          </a:solidFill>
        </p:spPr>
        <p:txBody>
          <a:bodyPr wrap="none">
            <a:spAutoFit/>
          </a:bodyPr>
          <a:lstStyle/>
          <a:p>
            <a:pPr marL="342900" indent="-342900">
              <a:buFont typeface="+mj-lt"/>
              <a:buAutoNum type="alphaUcPeriod"/>
            </a:pPr>
            <a:r>
              <a:rPr lang="en-US" altLang="zh-CN" sz="1400" b="1" dirty="0">
                <a:latin typeface="Arial" panose="020B0604020202020204" pitchFamily="34" charset="0"/>
                <a:cs typeface="Arial" panose="020B0604020202020204" pitchFamily="34" charset="0"/>
              </a:rPr>
              <a:t>Thank your helper.</a:t>
            </a:r>
            <a:endParaRPr lang="en-US" altLang="zh-CN" sz="1400" b="1" dirty="0">
              <a:latin typeface="Arial" panose="020B0604020202020204" pitchFamily="34" charset="0"/>
              <a:cs typeface="Arial" panose="020B0604020202020204" pitchFamily="34" charset="0"/>
            </a:endParaRPr>
          </a:p>
          <a:p>
            <a:pPr marL="342900" indent="-342900">
              <a:buFont typeface="+mj-lt"/>
              <a:buAutoNum type="alphaUcPeriod"/>
            </a:pPr>
            <a:r>
              <a:rPr lang="en-US" altLang="zh-CN" sz="1400" b="1" dirty="0">
                <a:latin typeface="Arial" panose="020B0604020202020204" pitchFamily="34" charset="0"/>
                <a:cs typeface="Arial" panose="020B0604020202020204" pitchFamily="34" charset="0"/>
              </a:rPr>
              <a:t>Tell the person you're looking for a favor.</a:t>
            </a:r>
            <a:r>
              <a:rPr lang="en-US" altLang="zh-CN" sz="1400" dirty="0">
                <a:latin typeface="Arial" panose="020B0604020202020204" pitchFamily="34" charset="0"/>
                <a:cs typeface="Arial" panose="020B0604020202020204" pitchFamily="34" charset="0"/>
              </a:rPr>
              <a:t> </a:t>
            </a:r>
            <a:endParaRPr lang="en-US" altLang="zh-CN" sz="1400" dirty="0">
              <a:latin typeface="Arial" panose="020B0604020202020204" pitchFamily="34" charset="0"/>
              <a:cs typeface="Arial" panose="020B0604020202020204" pitchFamily="34" charset="0"/>
            </a:endParaRPr>
          </a:p>
          <a:p>
            <a:pPr marL="342900" indent="-342900">
              <a:buFont typeface="+mj-lt"/>
              <a:buAutoNum type="alphaUcPeriod"/>
            </a:pPr>
            <a:r>
              <a:rPr lang="en-US" altLang="zh-CN" sz="1400" b="1" dirty="0">
                <a:latin typeface="Arial" panose="020B0604020202020204" pitchFamily="34" charset="0"/>
                <a:cs typeface="Arial" panose="020B0604020202020204" pitchFamily="34" charset="0"/>
              </a:rPr>
              <a:t>Word your request for a favor carefully.</a:t>
            </a:r>
            <a:endParaRPr lang="zh-CN" altLang="en-US" sz="1400" b="1" dirty="0">
              <a:latin typeface="Arial" panose="020B0604020202020204" pitchFamily="34" charset="0"/>
              <a:cs typeface="Arial" panose="020B0604020202020204" pitchFamily="34" charset="0"/>
            </a:endParaRPr>
          </a:p>
        </p:txBody>
      </p:sp>
      <p:sp>
        <p:nvSpPr>
          <p:cNvPr id="28" name="TextBox 27"/>
          <p:cNvSpPr txBox="1"/>
          <p:nvPr/>
        </p:nvSpPr>
        <p:spPr>
          <a:xfrm>
            <a:off x="6156176" y="3138522"/>
            <a:ext cx="483897" cy="369332"/>
          </a:xfrm>
          <a:prstGeom prst="rect">
            <a:avLst/>
          </a:prstGeom>
          <a:noFill/>
        </p:spPr>
        <p:txBody>
          <a:bodyPr wrap="square" rtlCol="0">
            <a:spAutoFit/>
          </a:bodyPr>
          <a:lstStyle/>
          <a:p>
            <a:r>
              <a:rPr lang="en-US" altLang="zh-CN" sz="1400" dirty="0">
                <a:solidFill>
                  <a:srgbClr val="C00000"/>
                </a:solidFill>
                <a:latin typeface="Arial" panose="020B0604020202020204" pitchFamily="34" charset="0"/>
                <a:cs typeface="Arial" panose="020B0604020202020204" pitchFamily="34" charset="0"/>
              </a:rPr>
              <a:t> </a:t>
            </a:r>
            <a:r>
              <a:rPr lang="en-US" altLang="zh-CN" b="1" dirty="0">
                <a:solidFill>
                  <a:srgbClr val="C00000"/>
                </a:solidFill>
                <a:latin typeface="Arial" panose="020B0604020202020204" pitchFamily="34" charset="0"/>
                <a:cs typeface="Arial" panose="020B0604020202020204" pitchFamily="34" charset="0"/>
              </a:rPr>
              <a:t>A</a:t>
            </a:r>
            <a:endParaRPr lang="zh-CN" altLang="en-US" b="1" dirty="0">
              <a:solidFill>
                <a:srgbClr val="C00000"/>
              </a:solidFill>
              <a:latin typeface="Arial" panose="020B0604020202020204" pitchFamily="34" charset="0"/>
              <a:cs typeface="Arial" panose="020B0604020202020204" pitchFamily="34" charset="0"/>
            </a:endParaRPr>
          </a:p>
        </p:txBody>
      </p:sp>
      <p:sp>
        <p:nvSpPr>
          <p:cNvPr id="29" name="TextBox 28"/>
          <p:cNvSpPr txBox="1"/>
          <p:nvPr/>
        </p:nvSpPr>
        <p:spPr>
          <a:xfrm>
            <a:off x="3059832" y="3210530"/>
            <a:ext cx="483897" cy="369332"/>
          </a:xfrm>
          <a:prstGeom prst="rect">
            <a:avLst/>
          </a:prstGeom>
          <a:noFill/>
        </p:spPr>
        <p:txBody>
          <a:bodyPr wrap="square" rtlCol="0">
            <a:spAutoFit/>
          </a:bodyPr>
          <a:lstStyle/>
          <a:p>
            <a:r>
              <a:rPr lang="en-US" altLang="zh-CN" sz="1400" dirty="0">
                <a:solidFill>
                  <a:srgbClr val="C00000"/>
                </a:solidFill>
                <a:latin typeface="Arial" panose="020B0604020202020204" pitchFamily="34" charset="0"/>
                <a:cs typeface="Arial" panose="020B0604020202020204" pitchFamily="34" charset="0"/>
              </a:rPr>
              <a:t> </a:t>
            </a:r>
            <a:r>
              <a:rPr lang="en-US" altLang="zh-CN" b="1" dirty="0">
                <a:solidFill>
                  <a:srgbClr val="C00000"/>
                </a:solidFill>
                <a:latin typeface="Arial" panose="020B0604020202020204" pitchFamily="34" charset="0"/>
                <a:cs typeface="Arial" panose="020B0604020202020204" pitchFamily="34" charset="0"/>
              </a:rPr>
              <a:t>C</a:t>
            </a:r>
            <a:endParaRPr lang="zh-CN" altLang="en-US" b="1" dirty="0">
              <a:solidFill>
                <a:srgbClr val="C00000"/>
              </a:solidFill>
              <a:latin typeface="Arial" panose="020B0604020202020204" pitchFamily="34" charset="0"/>
              <a:cs typeface="Arial" panose="020B0604020202020204" pitchFamily="34" charset="0"/>
            </a:endParaRPr>
          </a:p>
        </p:txBody>
      </p:sp>
      <p:sp>
        <p:nvSpPr>
          <p:cNvPr id="30" name="TextBox 29"/>
          <p:cNvSpPr txBox="1"/>
          <p:nvPr/>
        </p:nvSpPr>
        <p:spPr>
          <a:xfrm>
            <a:off x="436927" y="3183818"/>
            <a:ext cx="483897" cy="369332"/>
          </a:xfrm>
          <a:prstGeom prst="rect">
            <a:avLst/>
          </a:prstGeom>
          <a:noFill/>
        </p:spPr>
        <p:txBody>
          <a:bodyPr wrap="square" rtlCol="0">
            <a:spAutoFit/>
          </a:bodyPr>
          <a:lstStyle/>
          <a:p>
            <a:r>
              <a:rPr lang="en-US" altLang="zh-CN" sz="1400" dirty="0">
                <a:solidFill>
                  <a:srgbClr val="C00000"/>
                </a:solidFill>
                <a:latin typeface="Arial" panose="020B0604020202020204" pitchFamily="34" charset="0"/>
                <a:cs typeface="Arial" panose="020B0604020202020204" pitchFamily="34" charset="0"/>
              </a:rPr>
              <a:t> </a:t>
            </a:r>
            <a:r>
              <a:rPr lang="en-US" altLang="zh-CN" b="1" dirty="0">
                <a:solidFill>
                  <a:srgbClr val="C00000"/>
                </a:solidFill>
                <a:latin typeface="Arial" panose="020B0604020202020204" pitchFamily="34" charset="0"/>
                <a:cs typeface="Arial" panose="020B0604020202020204" pitchFamily="34" charset="0"/>
              </a:rPr>
              <a:t>B</a:t>
            </a:r>
            <a:endParaRPr lang="zh-CN" altLang="en-US" b="1" dirty="0">
              <a:solidFill>
                <a:srgbClr val="C00000"/>
              </a:solidFill>
              <a:latin typeface="Arial" panose="020B0604020202020204" pitchFamily="34" charset="0"/>
              <a:cs typeface="Arial" panose="020B0604020202020204" pitchFamily="34" charset="0"/>
            </a:endParaRPr>
          </a:p>
        </p:txBody>
      </p:sp>
      <p:sp>
        <p:nvSpPr>
          <p:cNvPr id="31" name="椭圆 18"/>
          <p:cNvSpPr/>
          <p:nvPr/>
        </p:nvSpPr>
        <p:spPr>
          <a:xfrm>
            <a:off x="221930" y="4443958"/>
            <a:ext cx="1452037" cy="281515"/>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cs typeface="Arial" panose="020B0604020202020204" pitchFamily="34" charset="0"/>
            </a:endParaRPr>
          </a:p>
        </p:txBody>
      </p:sp>
      <p:sp>
        <p:nvSpPr>
          <p:cNvPr id="32" name="椭圆 19"/>
          <p:cNvSpPr/>
          <p:nvPr/>
        </p:nvSpPr>
        <p:spPr>
          <a:xfrm>
            <a:off x="2915815" y="3803647"/>
            <a:ext cx="2376265" cy="352279"/>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cs typeface="Arial" panose="020B0604020202020204" pitchFamily="34" charset="0"/>
            </a:endParaRPr>
          </a:p>
        </p:txBody>
      </p:sp>
      <p:sp>
        <p:nvSpPr>
          <p:cNvPr id="33" name="椭圆 20"/>
          <p:cNvSpPr/>
          <p:nvPr/>
        </p:nvSpPr>
        <p:spPr>
          <a:xfrm>
            <a:off x="6084168" y="3404935"/>
            <a:ext cx="2573720" cy="360041"/>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down)">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inVertical)">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inVertical)">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arn(inVertical)">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barn(inVertical)">
                                      <p:cBhvr>
                                        <p:cTn id="7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7" grpId="0" animBg="1"/>
      <p:bldP spid="28" grpId="0"/>
      <p:bldP spid="29" grpId="0"/>
      <p:bldP spid="30" grpId="0"/>
      <p:bldP spid="31" grpId="0" animBg="1"/>
      <p:bldP spid="32"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letter of asking for help</a:t>
            </a:r>
            <a:endParaRPr lang="en-US" b="1" dirty="0">
              <a:latin typeface="Arial" panose="020B0604020202020204" pitchFamily="34" charset="0"/>
              <a:cs typeface="Arial" panose="020B0604020202020204" pitchFamily="34" charset="0"/>
            </a:endParaRPr>
          </a:p>
        </p:txBody>
      </p:sp>
      <p:sp>
        <p:nvSpPr>
          <p:cNvPr id="5" name="TextBox 4"/>
          <p:cNvSpPr txBox="1"/>
          <p:nvPr/>
        </p:nvSpPr>
        <p:spPr>
          <a:xfrm>
            <a:off x="492669" y="928948"/>
            <a:ext cx="7895681" cy="1600438"/>
          </a:xfrm>
          <a:prstGeom prst="rect">
            <a:avLst/>
          </a:prstGeom>
          <a:noFill/>
        </p:spPr>
        <p:txBody>
          <a:bodyPr wrap="square" rtlCol="0">
            <a:spAutoFit/>
          </a:bodyPr>
          <a:lstStyle/>
          <a:p>
            <a:r>
              <a:rPr lang="zh-CN" altLang="en-US" sz="1600" b="1" dirty="0" smtClean="0">
                <a:latin typeface="+mn-ea"/>
              </a:rPr>
              <a:t>    假如</a:t>
            </a:r>
            <a:r>
              <a:rPr lang="zh-CN" altLang="en-US" sz="1600" b="1" dirty="0">
                <a:latin typeface="+mn-ea"/>
              </a:rPr>
              <a:t>你是留学生李华，因英国新冠疫情严峻而打算回国，但目前所有个人回国航班都已取消，请给</a:t>
            </a:r>
            <a:r>
              <a:rPr lang="zh-CN" altLang="en-US" sz="1600" b="1" u="sng" dirty="0">
                <a:solidFill>
                  <a:srgbClr val="C00000"/>
                </a:solidFill>
                <a:latin typeface="+mn-ea"/>
              </a:rPr>
              <a:t>中国驻英国大使馆</a:t>
            </a:r>
            <a:r>
              <a:rPr lang="zh-CN" altLang="en-US" sz="1600" b="1" dirty="0">
                <a:latin typeface="+mn-ea"/>
              </a:rPr>
              <a:t>写一封</a:t>
            </a:r>
            <a:r>
              <a:rPr lang="zh-CN" altLang="en-US" sz="1600" b="1" dirty="0">
                <a:solidFill>
                  <a:srgbClr val="0070C0"/>
                </a:solidFill>
                <a:latin typeface="+mn-ea"/>
              </a:rPr>
              <a:t>信</a:t>
            </a:r>
            <a:r>
              <a:rPr lang="zh-CN" altLang="en-US" sz="1600" b="1" dirty="0">
                <a:latin typeface="+mn-ea"/>
              </a:rPr>
              <a:t>，要点如下：</a:t>
            </a:r>
            <a:endParaRPr lang="en-US" altLang="zh-CN" sz="1600" b="1" dirty="0">
              <a:latin typeface="+mn-ea"/>
            </a:endParaRPr>
          </a:p>
          <a:p>
            <a:r>
              <a:rPr lang="en-US" altLang="zh-CN" sz="1600" b="1" dirty="0">
                <a:latin typeface="+mn-ea"/>
              </a:rPr>
              <a:t>1. </a:t>
            </a:r>
            <a:r>
              <a:rPr lang="zh-CN" altLang="en-US" sz="1600" b="1" dirty="0">
                <a:latin typeface="+mn-ea"/>
              </a:rPr>
              <a:t>自我介绍，</a:t>
            </a:r>
            <a:r>
              <a:rPr lang="zh-CN" altLang="en-US" sz="1600" b="1" dirty="0">
                <a:solidFill>
                  <a:srgbClr val="0070C0"/>
                </a:solidFill>
                <a:latin typeface="+mn-ea"/>
              </a:rPr>
              <a:t>请求</a:t>
            </a:r>
            <a:r>
              <a:rPr lang="zh-CN" altLang="en-US" sz="1600" b="1" dirty="0">
                <a:latin typeface="+mn-ea"/>
              </a:rPr>
              <a:t>帮忙顺利回国；</a:t>
            </a:r>
            <a:endParaRPr lang="en-US" altLang="zh-CN" sz="1600" b="1" dirty="0">
              <a:latin typeface="+mn-ea"/>
            </a:endParaRPr>
          </a:p>
          <a:p>
            <a:r>
              <a:rPr lang="en-US" altLang="zh-CN" sz="1600" b="1" dirty="0">
                <a:latin typeface="+mn-ea"/>
              </a:rPr>
              <a:t>2. </a:t>
            </a:r>
            <a:r>
              <a:rPr lang="zh-CN" altLang="en-US" sz="1600" b="1" dirty="0">
                <a:solidFill>
                  <a:srgbClr val="0070C0"/>
                </a:solidFill>
                <a:latin typeface="+mn-ea"/>
              </a:rPr>
              <a:t>求助</a:t>
            </a:r>
            <a:r>
              <a:rPr lang="zh-CN" altLang="en-US" sz="1600" b="1" dirty="0">
                <a:latin typeface="+mn-ea"/>
              </a:rPr>
              <a:t>大使馆告知包机航班的相关信息</a:t>
            </a:r>
            <a:r>
              <a:rPr lang="en-US" altLang="zh-CN" sz="1600" b="1" dirty="0">
                <a:latin typeface="+mn-ea"/>
              </a:rPr>
              <a:t>(</a:t>
            </a:r>
            <a:r>
              <a:rPr lang="zh-CN" altLang="en-US" sz="1600" b="1" dirty="0">
                <a:latin typeface="+mn-ea"/>
              </a:rPr>
              <a:t>如航班号、时间</a:t>
            </a:r>
            <a:r>
              <a:rPr lang="zh-CN" altLang="en-US" sz="1600" b="1" dirty="0">
                <a:solidFill>
                  <a:srgbClr val="FF0000"/>
                </a:solidFill>
                <a:latin typeface="+mn-ea"/>
              </a:rPr>
              <a:t>等</a:t>
            </a:r>
            <a:r>
              <a:rPr lang="en-US" altLang="zh-CN" sz="1600" b="1" dirty="0">
                <a:latin typeface="+mn-ea"/>
              </a:rPr>
              <a:t>)</a:t>
            </a:r>
            <a:r>
              <a:rPr lang="zh-CN" altLang="en-US" sz="1600" b="1" dirty="0">
                <a:latin typeface="+mn-ea"/>
              </a:rPr>
              <a:t>；</a:t>
            </a:r>
            <a:endParaRPr lang="en-US" altLang="zh-CN" sz="1600" b="1" dirty="0">
              <a:latin typeface="+mn-ea"/>
            </a:endParaRPr>
          </a:p>
          <a:p>
            <a:r>
              <a:rPr lang="en-US" altLang="zh-CN" sz="1600" b="1" dirty="0">
                <a:latin typeface="+mn-ea"/>
              </a:rPr>
              <a:t>3. </a:t>
            </a:r>
            <a:r>
              <a:rPr lang="zh-CN" altLang="en-US" sz="1600" b="1" dirty="0">
                <a:solidFill>
                  <a:srgbClr val="0070C0"/>
                </a:solidFill>
                <a:latin typeface="+mn-ea"/>
              </a:rPr>
              <a:t>咨询</a:t>
            </a:r>
            <a:r>
              <a:rPr lang="zh-CN" altLang="en-US" sz="1600" b="1" dirty="0">
                <a:latin typeface="+mn-ea"/>
              </a:rPr>
              <a:t>回国的注意</a:t>
            </a:r>
            <a:r>
              <a:rPr lang="zh-CN" altLang="en-US" sz="1600" b="1" dirty="0" smtClean="0">
                <a:latin typeface="+mn-ea"/>
              </a:rPr>
              <a:t>事项</a:t>
            </a:r>
            <a:r>
              <a:rPr lang="en-US" altLang="zh-CN" sz="1600" b="1" dirty="0" smtClean="0">
                <a:latin typeface="+mn-ea"/>
              </a:rPr>
              <a:t>(</a:t>
            </a:r>
            <a:r>
              <a:rPr lang="zh-CN" altLang="en-US" sz="1600" b="1" dirty="0" smtClean="0">
                <a:latin typeface="+mn-ea"/>
              </a:rPr>
              <a:t>如何</a:t>
            </a:r>
            <a:r>
              <a:rPr lang="zh-CN" altLang="en-US" sz="1600" b="1" dirty="0">
                <a:latin typeface="+mn-ea"/>
              </a:rPr>
              <a:t>防护、</a:t>
            </a:r>
            <a:r>
              <a:rPr lang="zh-CN" altLang="en-US" sz="1600" b="1" dirty="0" smtClean="0">
                <a:latin typeface="+mn-ea"/>
              </a:rPr>
              <a:t>隔离</a:t>
            </a:r>
            <a:r>
              <a:rPr lang="en-US" altLang="zh-CN" sz="1600" b="1" dirty="0" smtClean="0">
                <a:latin typeface="+mn-ea"/>
              </a:rPr>
              <a:t>).</a:t>
            </a:r>
            <a:endParaRPr lang="en-US" altLang="zh-CN" sz="1600" b="1" dirty="0">
              <a:latin typeface="+mn-ea"/>
            </a:endParaRPr>
          </a:p>
          <a:p>
            <a:r>
              <a:rPr lang="zh-CN" altLang="en-US" sz="1600" b="1" dirty="0">
                <a:latin typeface="+mn-ea"/>
              </a:rPr>
              <a:t>参考词汇：隔离  </a:t>
            </a:r>
            <a:r>
              <a:rPr lang="en-US" altLang="zh-CN" sz="1600" b="1" dirty="0">
                <a:latin typeface="+mn-ea"/>
              </a:rPr>
              <a:t>quarantine</a:t>
            </a:r>
            <a:r>
              <a:rPr lang="en-US" altLang="zh-CN" sz="1600" dirty="0">
                <a:latin typeface="+mn-ea"/>
              </a:rPr>
              <a:t> </a:t>
            </a:r>
            <a:endParaRPr lang="zh-CN" altLang="en-US" sz="1600" b="1" dirty="0">
              <a:latin typeface="+mn-ea"/>
            </a:endParaRPr>
          </a:p>
        </p:txBody>
      </p:sp>
      <p:sp>
        <p:nvSpPr>
          <p:cNvPr id="6" name="圆角矩形 3"/>
          <p:cNvSpPr/>
          <p:nvPr/>
        </p:nvSpPr>
        <p:spPr>
          <a:xfrm>
            <a:off x="457200" y="2923721"/>
            <a:ext cx="7931150" cy="186521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TextBox 6"/>
          <p:cNvSpPr txBox="1"/>
          <p:nvPr/>
        </p:nvSpPr>
        <p:spPr>
          <a:xfrm>
            <a:off x="654060" y="2993750"/>
            <a:ext cx="7572898" cy="1846659"/>
          </a:xfrm>
          <a:prstGeom prst="rect">
            <a:avLst/>
          </a:prstGeom>
          <a:noFill/>
        </p:spPr>
        <p:txBody>
          <a:bodyPr wrap="square" rtlCol="0">
            <a:spAutoFit/>
          </a:bodyPr>
          <a:lstStyle/>
          <a:p>
            <a:r>
              <a:rPr lang="en-US" altLang="zh-CN" sz="1600" u="sng" dirty="0"/>
              <a:t>Dear ambassador/Sir or Madam/(To whom it may concern),</a:t>
            </a:r>
            <a:endParaRPr lang="en-US" altLang="zh-CN" sz="1600" u="sng" dirty="0"/>
          </a:p>
          <a:p>
            <a:r>
              <a:rPr lang="en-US" altLang="zh-CN" sz="1600" dirty="0"/>
              <a:t>Part 1: state background+ writing purpose--</a:t>
            </a:r>
            <a:r>
              <a:rPr lang="en-US" altLang="zh-CN" sz="1600" b="1" dirty="0">
                <a:solidFill>
                  <a:srgbClr val="C00000"/>
                </a:solidFill>
              </a:rPr>
              <a:t>ask for help </a:t>
            </a:r>
            <a:endParaRPr lang="en-US" altLang="zh-CN" sz="1600" b="1" dirty="0">
              <a:solidFill>
                <a:srgbClr val="C00000"/>
              </a:solidFill>
            </a:endParaRPr>
          </a:p>
          <a:p>
            <a:r>
              <a:rPr lang="en-US" altLang="zh-CN" sz="1600" dirty="0"/>
              <a:t>Part 2: </a:t>
            </a:r>
            <a:r>
              <a:rPr lang="en-US" altLang="zh-CN" sz="1600" b="1" dirty="0">
                <a:solidFill>
                  <a:srgbClr val="C00000"/>
                </a:solidFill>
              </a:rPr>
              <a:t>express your request </a:t>
            </a:r>
            <a:r>
              <a:rPr lang="en-US" altLang="zh-CN" sz="1600" dirty="0"/>
              <a:t>for a favor carefully/ in detail </a:t>
            </a:r>
            <a:endParaRPr lang="en-US" altLang="zh-CN" sz="1600" dirty="0"/>
          </a:p>
          <a:p>
            <a:r>
              <a:rPr lang="zh-CN" altLang="en-US" sz="1600" b="1" dirty="0"/>
              <a:t>       </a:t>
            </a:r>
            <a:r>
              <a:rPr lang="zh-CN" altLang="en-US" sz="1600" dirty="0"/>
              <a:t>（</a:t>
            </a:r>
            <a:r>
              <a:rPr lang="en-US" altLang="zh-CN" sz="1600" dirty="0"/>
              <a:t>flight information and dos and don’ts for return</a:t>
            </a:r>
            <a:r>
              <a:rPr lang="zh-CN" altLang="en-US" sz="1600" dirty="0"/>
              <a:t>）</a:t>
            </a:r>
            <a:endParaRPr lang="en-US" altLang="zh-CN" sz="1600" dirty="0"/>
          </a:p>
          <a:p>
            <a:r>
              <a:rPr lang="en-US" altLang="zh-CN" sz="1600" dirty="0"/>
              <a:t>Part 3: </a:t>
            </a:r>
            <a:r>
              <a:rPr lang="en-US" altLang="zh-CN" sz="1600" b="1" dirty="0">
                <a:solidFill>
                  <a:srgbClr val="C00000"/>
                </a:solidFill>
              </a:rPr>
              <a:t>close the letter politely</a:t>
            </a:r>
            <a:endParaRPr lang="en-US" altLang="zh-CN" sz="1600" dirty="0">
              <a:solidFill>
                <a:srgbClr val="C00000"/>
              </a:solidFill>
            </a:endParaRPr>
          </a:p>
          <a:p>
            <a:pPr algn="r" latinLnBrk="1"/>
            <a:r>
              <a:rPr lang="en-US" altLang="zh-CN" sz="1600" dirty="0"/>
              <a:t>Sincerely yours,</a:t>
            </a:r>
            <a:endParaRPr lang="zh-CN" altLang="zh-CN" sz="1600" dirty="0"/>
          </a:p>
          <a:p>
            <a:pPr algn="r" latinLnBrk="1"/>
            <a:r>
              <a:rPr lang="en-US" altLang="zh-CN" sz="1600" dirty="0"/>
              <a:t>Li </a:t>
            </a:r>
            <a:r>
              <a:rPr lang="en-US" altLang="zh-CN" sz="1600" dirty="0" err="1"/>
              <a:t>Hua</a:t>
            </a:r>
            <a:endParaRPr lang="zh-CN" altLang="en-US" sz="1600" dirty="0"/>
          </a:p>
        </p:txBody>
      </p:sp>
      <p:sp>
        <p:nvSpPr>
          <p:cNvPr id="8" name="TextBox 7"/>
          <p:cNvSpPr txBox="1"/>
          <p:nvPr/>
        </p:nvSpPr>
        <p:spPr>
          <a:xfrm>
            <a:off x="5161969" y="2349026"/>
            <a:ext cx="3243421" cy="523220"/>
          </a:xfrm>
          <a:prstGeom prst="rect">
            <a:avLst/>
          </a:prstGeom>
          <a:noFill/>
        </p:spPr>
        <p:txBody>
          <a:bodyPr wrap="square" rtlCol="0">
            <a:spAutoFit/>
          </a:bodyPr>
          <a:lstStyle/>
          <a:p>
            <a:r>
              <a:rPr lang="en-US" altLang="zh-CN" sz="1100" dirty="0">
                <a:solidFill>
                  <a:srgbClr val="C00000"/>
                </a:solidFill>
                <a:latin typeface="+mn-ea"/>
              </a:rPr>
              <a:t> </a:t>
            </a:r>
            <a:r>
              <a:rPr lang="en-US" altLang="zh-CN" sz="1400" b="1" dirty="0">
                <a:solidFill>
                  <a:srgbClr val="C00000"/>
                </a:solidFill>
                <a:latin typeface="Arial" panose="020B0604020202020204" pitchFamily="34" charset="0"/>
                <a:cs typeface="Arial" panose="020B0604020202020204" pitchFamily="34" charset="0"/>
              </a:rPr>
              <a:t>Chinese Embassy </a:t>
            </a:r>
            <a:r>
              <a:rPr lang="zh-CN" altLang="en-US" sz="1400" b="1" dirty="0">
                <a:solidFill>
                  <a:srgbClr val="C00000"/>
                </a:solidFill>
                <a:latin typeface="+mn-ea"/>
              </a:rPr>
              <a:t>中国大使馆</a:t>
            </a:r>
            <a:endParaRPr lang="en-US" altLang="zh-CN" sz="1400" b="1" dirty="0">
              <a:solidFill>
                <a:srgbClr val="C00000"/>
              </a:solidFill>
              <a:latin typeface="+mn-ea"/>
            </a:endParaRPr>
          </a:p>
          <a:p>
            <a:r>
              <a:rPr lang="en-US" altLang="zh-CN" sz="1400" b="1" dirty="0">
                <a:solidFill>
                  <a:srgbClr val="C00000"/>
                </a:solidFill>
                <a:latin typeface="+mn-ea"/>
              </a:rPr>
              <a:t> </a:t>
            </a:r>
            <a:r>
              <a:rPr lang="en-US" altLang="zh-CN" sz="1400" b="1" dirty="0">
                <a:solidFill>
                  <a:srgbClr val="C00000"/>
                </a:solidFill>
                <a:latin typeface="Arial" panose="020B0604020202020204" pitchFamily="34" charset="0"/>
                <a:cs typeface="Arial" panose="020B0604020202020204" pitchFamily="34" charset="0"/>
              </a:rPr>
              <a:t>ambassador /</a:t>
            </a:r>
            <a:r>
              <a:rPr lang="en-US" altLang="zh-CN" sz="1400" b="1" dirty="0" err="1">
                <a:solidFill>
                  <a:srgbClr val="C00000"/>
                </a:solidFill>
                <a:latin typeface="Arial" panose="020B0604020202020204" pitchFamily="34" charset="0"/>
                <a:cs typeface="Arial" panose="020B0604020202020204" pitchFamily="34" charset="0"/>
              </a:rPr>
              <a:t>æmˈbæsədə</a:t>
            </a:r>
            <a:r>
              <a:rPr lang="en-US" altLang="zh-CN" sz="1400" b="1" dirty="0">
                <a:solidFill>
                  <a:srgbClr val="C00000"/>
                </a:solidFill>
                <a:latin typeface="Arial" panose="020B0604020202020204" pitchFamily="34" charset="0"/>
                <a:cs typeface="Arial" panose="020B0604020202020204" pitchFamily="34" charset="0"/>
              </a:rPr>
              <a:t>(r)/ </a:t>
            </a:r>
            <a:r>
              <a:rPr lang="zh-CN" altLang="en-US" sz="1400" b="1" dirty="0">
                <a:solidFill>
                  <a:srgbClr val="C00000"/>
                </a:solidFill>
                <a:latin typeface="+mn-ea"/>
              </a:rPr>
              <a:t>大使</a:t>
            </a:r>
            <a:endParaRPr lang="zh-CN" altLang="en-US" sz="1400" b="1" dirty="0">
              <a:solidFill>
                <a:srgbClr val="C00000"/>
              </a:solidFill>
              <a:latin typeface="+mn-ea"/>
            </a:endParaRPr>
          </a:p>
        </p:txBody>
      </p:sp>
      <p:cxnSp>
        <p:nvCxnSpPr>
          <p:cNvPr id="9" name="直接箭头连接符 14"/>
          <p:cNvCxnSpPr/>
          <p:nvPr/>
        </p:nvCxnSpPr>
        <p:spPr>
          <a:xfrm>
            <a:off x="3635896" y="1510053"/>
            <a:ext cx="2952328" cy="8389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直接箭头连接符 16"/>
          <p:cNvCxnSpPr>
            <a:endCxn id="13" idx="0"/>
          </p:cNvCxnSpPr>
          <p:nvPr/>
        </p:nvCxnSpPr>
        <p:spPr>
          <a:xfrm>
            <a:off x="1076554" y="1930550"/>
            <a:ext cx="183078" cy="62129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 name="直接箭头连接符 19"/>
          <p:cNvCxnSpPr>
            <a:endCxn id="13" idx="0"/>
          </p:cNvCxnSpPr>
          <p:nvPr/>
        </p:nvCxnSpPr>
        <p:spPr>
          <a:xfrm flipH="1">
            <a:off x="1259632" y="1694468"/>
            <a:ext cx="837050" cy="85738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2" name="直接箭头连接符 24"/>
          <p:cNvCxnSpPr>
            <a:endCxn id="13" idx="0"/>
          </p:cNvCxnSpPr>
          <p:nvPr/>
        </p:nvCxnSpPr>
        <p:spPr>
          <a:xfrm>
            <a:off x="1093594" y="2290651"/>
            <a:ext cx="166038" cy="26119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3" name="TextBox 12"/>
          <p:cNvSpPr txBox="1"/>
          <p:nvPr/>
        </p:nvSpPr>
        <p:spPr>
          <a:xfrm>
            <a:off x="611560" y="2551848"/>
            <a:ext cx="1296144" cy="338554"/>
          </a:xfrm>
          <a:prstGeom prst="rect">
            <a:avLst/>
          </a:prstGeom>
          <a:noFill/>
        </p:spPr>
        <p:txBody>
          <a:bodyPr wrap="square" rtlCol="0">
            <a:spAutoFit/>
          </a:bodyPr>
          <a:lstStyle/>
          <a:p>
            <a:r>
              <a:rPr lang="en-US" altLang="zh-CN" sz="1200" dirty="0">
                <a:solidFill>
                  <a:srgbClr val="C00000"/>
                </a:solidFill>
                <a:latin typeface="+mn-ea"/>
              </a:rPr>
              <a:t> </a:t>
            </a:r>
            <a:r>
              <a:rPr lang="zh-CN" altLang="en-US" sz="1600" b="1" dirty="0">
                <a:solidFill>
                  <a:srgbClr val="C00000"/>
                </a:solidFill>
                <a:latin typeface="+mn-ea"/>
              </a:rPr>
              <a:t>求助信</a:t>
            </a:r>
            <a:endParaRPr lang="zh-CN" altLang="en-US" sz="1600" b="1" dirty="0">
              <a:solidFill>
                <a:srgbClr val="C00000"/>
              </a:solidFill>
              <a:latin typeface="+mn-ea"/>
            </a:endParaRPr>
          </a:p>
        </p:txBody>
      </p:sp>
      <p:cxnSp>
        <p:nvCxnSpPr>
          <p:cNvPr id="14" name="直接箭头连接符 11"/>
          <p:cNvCxnSpPr>
            <a:endCxn id="13" idx="0"/>
          </p:cNvCxnSpPr>
          <p:nvPr/>
        </p:nvCxnSpPr>
        <p:spPr>
          <a:xfrm flipH="1">
            <a:off x="1259632" y="1512112"/>
            <a:ext cx="3285320" cy="103973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arn(inVertic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barn(inVertical)">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Effect transition="in" filter="wipe(down)">
                                      <p:cBhvr>
                                        <p:cTn id="55" dur="500"/>
                                        <p:tgtEl>
                                          <p:spTgt spid="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7">
                                            <p:txEl>
                                              <p:pRg st="2" end="2"/>
                                            </p:txEl>
                                          </p:spTgt>
                                        </p:tgtEl>
                                        <p:attrNameLst>
                                          <p:attrName>style.visibility</p:attrName>
                                        </p:attrNameLst>
                                      </p:cBhvr>
                                      <p:to>
                                        <p:strVal val="visible"/>
                                      </p:to>
                                    </p:set>
                                    <p:animEffect transition="in" filter="wipe(down)">
                                      <p:cBhvr>
                                        <p:cTn id="60" dur="500"/>
                                        <p:tgtEl>
                                          <p:spTgt spid="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7">
                                            <p:txEl>
                                              <p:pRg st="3" end="3"/>
                                            </p:txEl>
                                          </p:spTgt>
                                        </p:tgtEl>
                                        <p:attrNameLst>
                                          <p:attrName>style.visibility</p:attrName>
                                        </p:attrNameLst>
                                      </p:cBhvr>
                                      <p:to>
                                        <p:strVal val="visible"/>
                                      </p:to>
                                    </p:set>
                                    <p:animEffect transition="in" filter="wipe(down)">
                                      <p:cBhvr>
                                        <p:cTn id="65" dur="500"/>
                                        <p:tgtEl>
                                          <p:spTgt spid="7">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7">
                                            <p:txEl>
                                              <p:pRg st="4" end="4"/>
                                            </p:txEl>
                                          </p:spTgt>
                                        </p:tgtEl>
                                        <p:attrNameLst>
                                          <p:attrName>style.visibility</p:attrName>
                                        </p:attrNameLst>
                                      </p:cBhvr>
                                      <p:to>
                                        <p:strVal val="visible"/>
                                      </p:to>
                                    </p:set>
                                    <p:animEffect transition="in" filter="barn(inVertical)">
                                      <p:cBhvr>
                                        <p:cTn id="70" dur="500"/>
                                        <p:tgtEl>
                                          <p:spTgt spid="7">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7">
                                            <p:txEl>
                                              <p:pRg st="5" end="5"/>
                                            </p:txEl>
                                          </p:spTgt>
                                        </p:tgtEl>
                                        <p:attrNameLst>
                                          <p:attrName>style.visibility</p:attrName>
                                        </p:attrNameLst>
                                      </p:cBhvr>
                                      <p:to>
                                        <p:strVal val="visible"/>
                                      </p:to>
                                    </p:set>
                                    <p:animEffect transition="in" filter="barn(inVertical)">
                                      <p:cBhvr>
                                        <p:cTn id="75" dur="500"/>
                                        <p:tgtEl>
                                          <p:spTgt spid="7">
                                            <p:txEl>
                                              <p:pRg st="5" end="5"/>
                                            </p:txEl>
                                          </p:spTgt>
                                        </p:tgtEl>
                                      </p:cBhvr>
                                    </p:animEffect>
                                  </p:childTnLst>
                                </p:cTn>
                              </p:par>
                              <p:par>
                                <p:cTn id="76" presetID="16" presetClass="entr" presetSubtype="21" fill="hold" nodeType="withEffect">
                                  <p:stCondLst>
                                    <p:cond delay="0"/>
                                  </p:stCondLst>
                                  <p:childTnLst>
                                    <p:set>
                                      <p:cBhvr>
                                        <p:cTn id="77" dur="1" fill="hold">
                                          <p:stCondLst>
                                            <p:cond delay="0"/>
                                          </p:stCondLst>
                                        </p:cTn>
                                        <p:tgtEl>
                                          <p:spTgt spid="7">
                                            <p:txEl>
                                              <p:pRg st="6" end="6"/>
                                            </p:txEl>
                                          </p:spTgt>
                                        </p:tgtEl>
                                        <p:attrNameLst>
                                          <p:attrName>style.visibility</p:attrName>
                                        </p:attrNameLst>
                                      </p:cBhvr>
                                      <p:to>
                                        <p:strVal val="visible"/>
                                      </p:to>
                                    </p:set>
                                    <p:animEffect transition="in" filter="barn(inVertical)">
                                      <p:cBhvr>
                                        <p:cTn id="7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Part 1: </a:t>
            </a:r>
            <a:r>
              <a:rPr lang="en-US" altLang="zh-CN" b="1" dirty="0">
                <a:latin typeface="Arial" panose="020B0604020202020204" pitchFamily="34" charset="0"/>
                <a:cs typeface="Arial" panose="020B0604020202020204" pitchFamily="34" charset="0"/>
              </a:rPr>
              <a:t>P</a:t>
            </a:r>
            <a:r>
              <a:rPr lang="en-US" b="1" dirty="0">
                <a:latin typeface="Arial" panose="020B0604020202020204" pitchFamily="34" charset="0"/>
                <a:cs typeface="Arial" panose="020B0604020202020204" pitchFamily="34" charset="0"/>
              </a:rPr>
              <a:t>urpose</a:t>
            </a:r>
            <a:endParaRPr lang="en-US" b="1" dirty="0">
              <a:latin typeface="Arial" panose="020B0604020202020204" pitchFamily="34" charset="0"/>
              <a:cs typeface="Arial" panose="020B0604020202020204" pitchFamily="34" charset="0"/>
            </a:endParaRPr>
          </a:p>
        </p:txBody>
      </p:sp>
      <p:sp>
        <p:nvSpPr>
          <p:cNvPr id="5" name="Rectangle 4"/>
          <p:cNvSpPr/>
          <p:nvPr/>
        </p:nvSpPr>
        <p:spPr>
          <a:xfrm>
            <a:off x="452343" y="1066851"/>
            <a:ext cx="7936007" cy="3054682"/>
          </a:xfrm>
          <a:prstGeom prst="rect">
            <a:avLst/>
          </a:prstGeom>
        </p:spPr>
        <p:txBody>
          <a:bodyPr wrap="square">
            <a:spAutoFit/>
          </a:bodyPr>
          <a:lstStyle/>
          <a:p>
            <a:pPr>
              <a:lnSpc>
                <a:spcPts val="3300"/>
              </a:lnSpc>
            </a:pPr>
            <a:r>
              <a:rPr lang="en-US" altLang="zh-CN" b="1" dirty="0" smtClean="0"/>
              <a:t>1. I’m </a:t>
            </a:r>
            <a:r>
              <a:rPr lang="en-US" altLang="zh-CN" b="1" dirty="0"/>
              <a:t>writing (this letter) to you to </a:t>
            </a:r>
            <a:r>
              <a:rPr lang="en-US" altLang="zh-CN" b="1" u="sng" dirty="0">
                <a:solidFill>
                  <a:srgbClr val="0070C0"/>
                </a:solidFill>
              </a:rPr>
              <a:t>ask/seek for your help/assistance</a:t>
            </a:r>
            <a:r>
              <a:rPr lang="en-US" altLang="zh-CN" sz="2400" b="1" dirty="0"/>
              <a:t>.</a:t>
            </a:r>
            <a:endParaRPr lang="en-US" altLang="zh-CN" sz="2400" b="1" dirty="0"/>
          </a:p>
          <a:p>
            <a:pPr>
              <a:lnSpc>
                <a:spcPts val="3300"/>
              </a:lnSpc>
            </a:pPr>
            <a:r>
              <a:rPr lang="en-US" altLang="zh-CN" b="1" dirty="0" smtClean="0"/>
              <a:t>2. I’m </a:t>
            </a:r>
            <a:r>
              <a:rPr lang="en-US" altLang="zh-CN" b="1" dirty="0"/>
              <a:t>writing  to </a:t>
            </a:r>
            <a:r>
              <a:rPr lang="en-US" altLang="zh-CN" b="1" u="sng" dirty="0">
                <a:solidFill>
                  <a:srgbClr val="0070C0"/>
                </a:solidFill>
              </a:rPr>
              <a:t>ask you a favor</a:t>
            </a:r>
            <a:r>
              <a:rPr lang="en-US" altLang="zh-CN" b="1" u="sng" dirty="0">
                <a:solidFill>
                  <a:srgbClr val="0070C0"/>
                </a:solidFill>
                <a:sym typeface="+mn-ea"/>
              </a:rPr>
              <a:t> /ask you to do me a favor</a:t>
            </a:r>
            <a:r>
              <a:rPr lang="en-US" altLang="zh-CN" b="1" dirty="0"/>
              <a:t>. </a:t>
            </a:r>
            <a:endParaRPr lang="en-US" altLang="zh-CN" b="1" dirty="0"/>
          </a:p>
          <a:p>
            <a:pPr>
              <a:lnSpc>
                <a:spcPts val="3300"/>
              </a:lnSpc>
            </a:pPr>
            <a:r>
              <a:rPr lang="en-US" altLang="zh-CN" b="1" dirty="0">
                <a:sym typeface="+mn-ea"/>
              </a:rPr>
              <a:t>3. I’m writing(to you) </a:t>
            </a:r>
            <a:r>
              <a:rPr lang="en-US" altLang="zh-CN" b="1" u="sng" dirty="0">
                <a:solidFill>
                  <a:srgbClr val="0070C0"/>
                </a:solidFill>
              </a:rPr>
              <a:t>in search of your guidance</a:t>
            </a:r>
            <a:r>
              <a:rPr lang="en-US" altLang="zh-CN" b="1" dirty="0"/>
              <a:t>.</a:t>
            </a:r>
            <a:endParaRPr lang="en-US" altLang="zh-CN" b="1" dirty="0"/>
          </a:p>
          <a:p>
            <a:pPr>
              <a:lnSpc>
                <a:spcPts val="3300"/>
              </a:lnSpc>
            </a:pPr>
            <a:r>
              <a:rPr lang="en-US" altLang="zh-CN" b="1" dirty="0">
                <a:sym typeface="+mn-ea"/>
              </a:rPr>
              <a:t>4. Unluckily / Unfortunately, I ’m encountering / faced with difficulties/</a:t>
            </a:r>
            <a:r>
              <a:rPr lang="zh-CN" altLang="en-US" b="1" dirty="0">
                <a:sym typeface="+mn-ea"/>
              </a:rPr>
              <a:t> </a:t>
            </a:r>
            <a:r>
              <a:rPr lang="en-US" altLang="zh-CN" b="1" dirty="0">
                <a:sym typeface="+mn-ea"/>
              </a:rPr>
              <a:t>having trouble in doing ..., </a:t>
            </a:r>
            <a:r>
              <a:rPr lang="en-US" altLang="zh-CN" b="1" u="sng" dirty="0">
                <a:solidFill>
                  <a:srgbClr val="0070C0"/>
                </a:solidFill>
                <a:sym typeface="+mn-ea"/>
              </a:rPr>
              <a:t>I wonder if you could help me </a:t>
            </a:r>
            <a:r>
              <a:rPr lang="en-US" altLang="zh-CN" b="1" dirty="0">
                <a:sym typeface="+mn-ea"/>
              </a:rPr>
              <a:t>with ...</a:t>
            </a:r>
            <a:endParaRPr lang="en-US" altLang="zh-CN" b="1" dirty="0">
              <a:sym typeface="+mn-ea"/>
            </a:endParaRPr>
          </a:p>
          <a:p>
            <a:pPr>
              <a:lnSpc>
                <a:spcPts val="3300"/>
              </a:lnSpc>
            </a:pPr>
            <a:r>
              <a:rPr lang="en-US" altLang="zh-CN" b="1" dirty="0">
                <a:sym typeface="+mn-ea"/>
              </a:rPr>
              <a:t>5. I’ m sorry to disturb you but I have no alternative but to </a:t>
            </a:r>
            <a:r>
              <a:rPr lang="en-US" altLang="zh-CN" b="1" u="sng" dirty="0">
                <a:solidFill>
                  <a:srgbClr val="0070C0"/>
                </a:solidFill>
                <a:sym typeface="+mn-ea"/>
              </a:rPr>
              <a:t>turn to you </a:t>
            </a:r>
            <a:r>
              <a:rPr lang="en-US" altLang="zh-CN" b="1" dirty="0">
                <a:sym typeface="+mn-ea"/>
              </a:rPr>
              <a:t>.</a:t>
            </a:r>
            <a:endParaRPr lang="en-US" altLang="zh-CN" b="1" dirty="0">
              <a:sym typeface="+mn-ea"/>
            </a:endParaRPr>
          </a:p>
          <a:p>
            <a:pPr>
              <a:lnSpc>
                <a:spcPts val="3300"/>
              </a:lnSpc>
            </a:pPr>
            <a:r>
              <a:rPr lang="en-US" altLang="zh-CN" b="1" dirty="0">
                <a:sym typeface="+mn-ea"/>
              </a:rPr>
              <a:t>6. I desperately need your help. Please </a:t>
            </a:r>
            <a:r>
              <a:rPr lang="en-US" altLang="zh-CN" b="1" u="sng" dirty="0">
                <a:solidFill>
                  <a:srgbClr val="0070C0"/>
                </a:solidFill>
                <a:sym typeface="+mn-ea"/>
              </a:rPr>
              <a:t>give me a hand </a:t>
            </a:r>
            <a:r>
              <a:rPr lang="en-US" altLang="zh-CN" b="1" dirty="0">
                <a:sym typeface="+mn-ea"/>
              </a:rPr>
              <a:t>in such a crucial situation</a:t>
            </a:r>
            <a:r>
              <a:rPr lang="en-US" altLang="zh-CN" dirty="0">
                <a:sym typeface="+mn-ea"/>
              </a:rPr>
              <a:t>.</a:t>
            </a:r>
            <a:endParaRPr lang="en-US" altLang="zh-CN" dirty="0">
              <a:sym typeface="+mn-ea"/>
            </a:endParaRPr>
          </a:p>
        </p:txBody>
      </p:sp>
      <p:pic>
        <p:nvPicPr>
          <p:cNvPr id="4" name="Graphic 3" descr="Bullseye"/>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372200" y="125314"/>
            <a:ext cx="548640" cy="548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Part 1: </a:t>
            </a:r>
            <a:r>
              <a:rPr lang="en-US" altLang="zh-CN" b="1" dirty="0">
                <a:latin typeface="Arial" panose="020B0604020202020204" pitchFamily="34" charset="0"/>
                <a:cs typeface="Arial" panose="020B0604020202020204" pitchFamily="34" charset="0"/>
              </a:rPr>
              <a:t>B</a:t>
            </a:r>
            <a:r>
              <a:rPr lang="en-US" b="1" dirty="0">
                <a:latin typeface="Arial" panose="020B0604020202020204" pitchFamily="34" charset="0"/>
                <a:cs typeface="Arial" panose="020B0604020202020204" pitchFamily="34" charset="0"/>
              </a:rPr>
              <a:t>ackground + </a:t>
            </a:r>
            <a:r>
              <a:rPr lang="en-US" altLang="zh-CN" b="1" dirty="0">
                <a:latin typeface="Arial" panose="020B0604020202020204" pitchFamily="34" charset="0"/>
                <a:cs typeface="Arial" panose="020B0604020202020204" pitchFamily="34" charset="0"/>
              </a:rPr>
              <a:t>P</a:t>
            </a:r>
            <a:r>
              <a:rPr lang="en-US" b="1" dirty="0">
                <a:latin typeface="Arial" panose="020B0604020202020204" pitchFamily="34" charset="0"/>
                <a:cs typeface="Arial" panose="020B0604020202020204" pitchFamily="34" charset="0"/>
              </a:rPr>
              <a:t>urpose</a:t>
            </a:r>
            <a:endParaRPr lang="en-US" b="1" dirty="0">
              <a:latin typeface="Arial" panose="020B0604020202020204" pitchFamily="34" charset="0"/>
              <a:cs typeface="Arial" panose="020B0604020202020204" pitchFamily="34" charset="0"/>
            </a:endParaRPr>
          </a:p>
        </p:txBody>
      </p:sp>
      <p:sp>
        <p:nvSpPr>
          <p:cNvPr id="19" name="矩形 2"/>
          <p:cNvSpPr/>
          <p:nvPr/>
        </p:nvSpPr>
        <p:spPr>
          <a:xfrm>
            <a:off x="251520" y="922824"/>
            <a:ext cx="8496944" cy="784830"/>
          </a:xfrm>
          <a:prstGeom prst="rect">
            <a:avLst/>
          </a:prstGeom>
        </p:spPr>
        <p:txBody>
          <a:bodyPr wrap="square">
            <a:spAutoFit/>
          </a:bodyPr>
          <a:lstStyle/>
          <a:p>
            <a:r>
              <a:rPr lang="en-US" altLang="zh-CN" sz="1500" dirty="0">
                <a:latin typeface="+mj-lt"/>
                <a:cs typeface="Arial" panose="020B0604020202020204" pitchFamily="34" charset="0"/>
              </a:rPr>
              <a:t>    I am Li </a:t>
            </a:r>
            <a:r>
              <a:rPr lang="en-US" altLang="zh-CN" sz="1500" dirty="0" err="1">
                <a:latin typeface="+mj-lt"/>
                <a:cs typeface="Arial" panose="020B0604020202020204" pitchFamily="34" charset="0"/>
              </a:rPr>
              <a:t>Hua</a:t>
            </a:r>
            <a:r>
              <a:rPr lang="en-US" altLang="zh-CN" sz="1500" dirty="0">
                <a:latin typeface="+mj-lt"/>
                <a:cs typeface="Arial" panose="020B0604020202020204" pitchFamily="34" charset="0"/>
              </a:rPr>
              <a:t>, an </a:t>
            </a:r>
            <a:r>
              <a:rPr lang="en-US" altLang="zh-CN" sz="1500" dirty="0" err="1">
                <a:latin typeface="+mj-lt"/>
                <a:cs typeface="Arial" panose="020B0604020202020204" pitchFamily="34" charset="0"/>
              </a:rPr>
              <a:t>i____________student</a:t>
            </a:r>
            <a:r>
              <a:rPr lang="en-US" altLang="zh-CN" sz="1500" dirty="0">
                <a:latin typeface="+mj-lt"/>
                <a:cs typeface="Arial" panose="020B0604020202020204" pitchFamily="34" charset="0"/>
              </a:rPr>
              <a:t> who wants to return to China in view of the severe epidemic. Unfortunately, most of the individual flights are canceled because of the increasing imported cases. I’m writing to  ask for your </a:t>
            </a:r>
            <a:r>
              <a:rPr lang="en-US" altLang="zh-CN" sz="1500" dirty="0" err="1">
                <a:latin typeface="+mj-lt"/>
                <a:cs typeface="Arial" panose="020B0604020202020204" pitchFamily="34" charset="0"/>
              </a:rPr>
              <a:t>a</a:t>
            </a:r>
            <a:r>
              <a:rPr lang="en-US" altLang="zh-CN" sz="1500" dirty="0" err="1" smtClean="0">
                <a:latin typeface="+mj-lt"/>
                <a:cs typeface="Arial" panose="020B0604020202020204" pitchFamily="34" charset="0"/>
              </a:rPr>
              <a:t>__________</a:t>
            </a:r>
            <a:r>
              <a:rPr lang="en-US" altLang="zh-CN" sz="1500" dirty="0" err="1">
                <a:latin typeface="+mj-lt"/>
                <a:cs typeface="Arial" panose="020B0604020202020204" pitchFamily="34" charset="0"/>
              </a:rPr>
              <a:t>to</a:t>
            </a:r>
            <a:r>
              <a:rPr lang="en-US" altLang="zh-CN" sz="1500" dirty="0">
                <a:latin typeface="+mj-lt"/>
                <a:cs typeface="Arial" panose="020B0604020202020204" pitchFamily="34" charset="0"/>
              </a:rPr>
              <a:t> return to homeland smoothly.  </a:t>
            </a:r>
            <a:r>
              <a:rPr lang="zh-CN" altLang="en-US" sz="1500" dirty="0" smtClean="0">
                <a:latin typeface="+mj-lt"/>
                <a:cs typeface="Arial" panose="020B0604020202020204" pitchFamily="34" charset="0"/>
              </a:rPr>
              <a:t>（</a:t>
            </a:r>
            <a:r>
              <a:rPr lang="zh-CN" altLang="zh-CN" sz="1500" dirty="0">
                <a:latin typeface="+mj-lt"/>
                <a:cs typeface="Arial" panose="020B0604020202020204" pitchFamily="34" charset="0"/>
              </a:rPr>
              <a:t>王一鸣</a:t>
            </a:r>
            <a:r>
              <a:rPr lang="zh-CN" altLang="en-US" sz="1500" dirty="0">
                <a:latin typeface="+mj-lt"/>
                <a:cs typeface="Arial" panose="020B0604020202020204" pitchFamily="34" charset="0"/>
              </a:rPr>
              <a:t>、</a:t>
            </a:r>
            <a:r>
              <a:rPr lang="zh-CN" altLang="zh-CN" sz="1500" dirty="0">
                <a:latin typeface="+mj-lt"/>
                <a:cs typeface="Arial" panose="020B0604020202020204" pitchFamily="34" charset="0"/>
              </a:rPr>
              <a:t>胡彦哲</a:t>
            </a:r>
            <a:r>
              <a:rPr lang="zh-CN" altLang="en-US" sz="1500" dirty="0">
                <a:latin typeface="+mj-lt"/>
                <a:cs typeface="Arial" panose="020B0604020202020204" pitchFamily="34" charset="0"/>
              </a:rPr>
              <a:t>、</a:t>
            </a:r>
            <a:r>
              <a:rPr lang="zh-CN" altLang="zh-CN" sz="1500" dirty="0">
                <a:latin typeface="+mj-lt"/>
                <a:cs typeface="Arial" panose="020B0604020202020204" pitchFamily="34" charset="0"/>
              </a:rPr>
              <a:t>俞心瑶</a:t>
            </a:r>
            <a:r>
              <a:rPr lang="zh-CN" altLang="en-US" sz="1500" dirty="0">
                <a:latin typeface="+mj-lt"/>
                <a:cs typeface="Arial" panose="020B0604020202020204" pitchFamily="34" charset="0"/>
              </a:rPr>
              <a:t>）</a:t>
            </a:r>
            <a:endParaRPr lang="zh-CN" altLang="en-US" sz="1500" dirty="0">
              <a:latin typeface="+mj-lt"/>
              <a:cs typeface="Arial" panose="020B0604020202020204" pitchFamily="34" charset="0"/>
            </a:endParaRPr>
          </a:p>
        </p:txBody>
      </p:sp>
      <p:sp>
        <p:nvSpPr>
          <p:cNvPr id="20" name="矩形 3"/>
          <p:cNvSpPr/>
          <p:nvPr/>
        </p:nvSpPr>
        <p:spPr>
          <a:xfrm>
            <a:off x="251519" y="1779662"/>
            <a:ext cx="8136829" cy="784830"/>
          </a:xfrm>
          <a:prstGeom prst="rect">
            <a:avLst/>
          </a:prstGeom>
        </p:spPr>
        <p:txBody>
          <a:bodyPr wrap="square">
            <a:spAutoFit/>
          </a:bodyPr>
          <a:lstStyle/>
          <a:p>
            <a:r>
              <a:rPr lang="en-US" altLang="zh-CN" sz="1400" dirty="0">
                <a:latin typeface="Arial" panose="020B0604020202020204" pitchFamily="34" charset="0"/>
                <a:cs typeface="Arial" panose="020B0604020202020204" pitchFamily="34" charset="0"/>
              </a:rPr>
              <a:t>    </a:t>
            </a:r>
            <a:r>
              <a:rPr lang="en-US" altLang="zh-CN" sz="1500" dirty="0">
                <a:latin typeface="+mj-lt"/>
                <a:cs typeface="Arial" panose="020B0604020202020204" pitchFamily="34" charset="0"/>
              </a:rPr>
              <a:t>I’m Li </a:t>
            </a:r>
            <a:r>
              <a:rPr lang="en-US" altLang="zh-CN" sz="1500" dirty="0" err="1">
                <a:latin typeface="+mj-lt"/>
                <a:cs typeface="Arial" panose="020B0604020202020204" pitchFamily="34" charset="0"/>
              </a:rPr>
              <a:t>Hua</a:t>
            </a:r>
            <a:r>
              <a:rPr lang="en-US" altLang="zh-CN" sz="1500" dirty="0">
                <a:latin typeface="+mj-lt"/>
                <a:cs typeface="Arial" panose="020B0604020202020204" pitchFamily="34" charset="0"/>
              </a:rPr>
              <a:t>, a student presently studying a______ in England. Sadly learning that all the routine flights have been canceled, so</a:t>
            </a:r>
            <a:r>
              <a:rPr lang="en-US" altLang="zh-CN" sz="1500" dirty="0" smtClean="0">
                <a:latin typeface="+mj-lt"/>
                <a:cs typeface="Arial" panose="020B0604020202020204" pitchFamily="34" charset="0"/>
              </a:rPr>
              <a:t> </a:t>
            </a:r>
            <a:r>
              <a:rPr lang="en-US" altLang="zh-CN" sz="1500" dirty="0">
                <a:latin typeface="+mj-lt"/>
                <a:cs typeface="Arial" panose="020B0604020202020204" pitchFamily="34" charset="0"/>
              </a:rPr>
              <a:t>I have no alternative but to t_____ to you for help as COVID-19  is spreading rapidly.                                                           </a:t>
            </a:r>
            <a:r>
              <a:rPr lang="en-US" altLang="zh-CN" sz="1500" dirty="0" smtClean="0">
                <a:latin typeface="+mj-lt"/>
                <a:cs typeface="Arial" panose="020B0604020202020204" pitchFamily="34" charset="0"/>
              </a:rPr>
              <a:t>                                                  </a:t>
            </a:r>
            <a:r>
              <a:rPr lang="zh-CN" altLang="en-US" sz="1500" dirty="0" smtClean="0">
                <a:latin typeface="+mj-lt"/>
                <a:cs typeface="Arial" panose="020B0604020202020204" pitchFamily="34" charset="0"/>
              </a:rPr>
              <a:t>（</a:t>
            </a:r>
            <a:r>
              <a:rPr lang="zh-CN" altLang="zh-CN" sz="1500" dirty="0">
                <a:latin typeface="+mj-lt"/>
                <a:cs typeface="Arial" panose="020B0604020202020204" pitchFamily="34" charset="0"/>
              </a:rPr>
              <a:t>王梦婷</a:t>
            </a:r>
            <a:r>
              <a:rPr lang="zh-CN" altLang="en-US" sz="1500" dirty="0">
                <a:latin typeface="+mj-lt"/>
                <a:cs typeface="Arial" panose="020B0604020202020204" pitchFamily="34" charset="0"/>
              </a:rPr>
              <a:t>、</a:t>
            </a:r>
            <a:r>
              <a:rPr lang="zh-CN" altLang="zh-CN" sz="1500" dirty="0">
                <a:latin typeface="+mj-lt"/>
                <a:cs typeface="Arial" panose="020B0604020202020204" pitchFamily="34" charset="0"/>
              </a:rPr>
              <a:t>周逸飏</a:t>
            </a:r>
            <a:r>
              <a:rPr lang="zh-CN" altLang="en-US" sz="1500" dirty="0">
                <a:latin typeface="+mj-lt"/>
                <a:cs typeface="Arial" panose="020B0604020202020204" pitchFamily="34" charset="0"/>
              </a:rPr>
              <a:t>）</a:t>
            </a:r>
            <a:r>
              <a:rPr lang="en-US" altLang="zh-CN" sz="1500" dirty="0">
                <a:latin typeface="+mj-lt"/>
                <a:cs typeface="Arial" panose="020B0604020202020204" pitchFamily="34" charset="0"/>
              </a:rPr>
              <a:t>     </a:t>
            </a:r>
            <a:endParaRPr lang="zh-CN" altLang="zh-CN" sz="1500" dirty="0">
              <a:latin typeface="+mj-lt"/>
              <a:cs typeface="Arial" panose="020B0604020202020204" pitchFamily="34" charset="0"/>
            </a:endParaRPr>
          </a:p>
        </p:txBody>
      </p:sp>
      <p:sp>
        <p:nvSpPr>
          <p:cNvPr id="21" name="矩形 4"/>
          <p:cNvSpPr/>
          <p:nvPr/>
        </p:nvSpPr>
        <p:spPr>
          <a:xfrm>
            <a:off x="252362" y="2571750"/>
            <a:ext cx="8280078" cy="784830"/>
          </a:xfrm>
          <a:prstGeom prst="rect">
            <a:avLst/>
          </a:prstGeom>
        </p:spPr>
        <p:txBody>
          <a:bodyPr wrap="square">
            <a:spAutoFit/>
          </a:bodyPr>
          <a:lstStyle/>
          <a:p>
            <a:r>
              <a:rPr lang="en-US" altLang="zh-CN" sz="1400" dirty="0">
                <a:latin typeface="Arial" panose="020B0604020202020204" pitchFamily="34" charset="0"/>
                <a:cs typeface="Arial" panose="020B0604020202020204" pitchFamily="34" charset="0"/>
              </a:rPr>
              <a:t>    </a:t>
            </a:r>
            <a:r>
              <a:rPr lang="en-US" altLang="zh-CN" sz="1500" dirty="0">
                <a:latin typeface="+mj-lt"/>
                <a:cs typeface="Arial" panose="020B0604020202020204" pitchFamily="34" charset="0"/>
              </a:rPr>
              <a:t>I’m Li Hua, a 16-year-old o______ student in Britain. As far as I know, all flights to China have been cancelled I due to the serious epidemic here and  I have no idea  how to return to China. So </a:t>
            </a:r>
            <a:r>
              <a:rPr lang="en-US" altLang="zh-CN" sz="1500" dirty="0" smtClean="0">
                <a:latin typeface="+mj-lt"/>
                <a:cs typeface="Arial" panose="020B0604020202020204" pitchFamily="34" charset="0"/>
              </a:rPr>
              <a:t>I’m </a:t>
            </a:r>
            <a:r>
              <a:rPr lang="en-US" altLang="zh-CN" sz="1500" dirty="0">
                <a:latin typeface="+mj-lt"/>
                <a:cs typeface="Arial" panose="020B0604020202020204" pitchFamily="34" charset="0"/>
              </a:rPr>
              <a:t>writing to you to </a:t>
            </a:r>
            <a:r>
              <a:rPr lang="en-US" altLang="zh-CN" sz="1500" dirty="0" smtClean="0">
                <a:latin typeface="+mj-lt"/>
                <a:cs typeface="Arial" panose="020B0604020202020204" pitchFamily="34" charset="0"/>
              </a:rPr>
              <a:t>______for </a:t>
            </a:r>
            <a:r>
              <a:rPr lang="en-US" altLang="zh-CN" sz="1500" dirty="0">
                <a:latin typeface="+mj-lt"/>
                <a:cs typeface="Arial" panose="020B0604020202020204" pitchFamily="34" charset="0"/>
              </a:rPr>
              <a:t>help from you </a:t>
            </a:r>
            <a:r>
              <a:rPr lang="zh-CN" altLang="en-US" sz="1500" dirty="0">
                <a:latin typeface="+mj-lt"/>
                <a:cs typeface="Arial" panose="020B0604020202020204" pitchFamily="34" charset="0"/>
              </a:rPr>
              <a:t>                                     </a:t>
            </a:r>
            <a:r>
              <a:rPr lang="zh-CN" altLang="en-US" sz="1500" dirty="0" smtClean="0">
                <a:latin typeface="+mj-lt"/>
                <a:cs typeface="Arial" panose="020B0604020202020204" pitchFamily="34" charset="0"/>
              </a:rPr>
              <a:t>                            （</a:t>
            </a:r>
            <a:r>
              <a:rPr lang="zh-CN" altLang="zh-CN" sz="1500" dirty="0">
                <a:latin typeface="+mj-lt"/>
                <a:cs typeface="Arial" panose="020B0604020202020204" pitchFamily="34" charset="0"/>
              </a:rPr>
              <a:t>罗一茗</a:t>
            </a:r>
            <a:r>
              <a:rPr lang="zh-CN" altLang="en-US" sz="1500" dirty="0">
                <a:latin typeface="+mj-lt"/>
                <a:cs typeface="Arial" panose="020B0604020202020204" pitchFamily="34" charset="0"/>
              </a:rPr>
              <a:t>、</a:t>
            </a:r>
            <a:r>
              <a:rPr lang="zh-CN" altLang="zh-CN" sz="1500" dirty="0">
                <a:latin typeface="+mj-lt"/>
                <a:cs typeface="Arial" panose="020B0604020202020204" pitchFamily="34" charset="0"/>
              </a:rPr>
              <a:t>洪芊语</a:t>
            </a:r>
            <a:r>
              <a:rPr lang="zh-CN" altLang="en-US" sz="1500" dirty="0">
                <a:latin typeface="+mj-lt"/>
                <a:cs typeface="Arial" panose="020B0604020202020204" pitchFamily="34" charset="0"/>
              </a:rPr>
              <a:t>、</a:t>
            </a:r>
            <a:r>
              <a:rPr lang="zh-CN" altLang="zh-CN" sz="1500" dirty="0">
                <a:latin typeface="+mj-lt"/>
                <a:cs typeface="Arial" panose="020B0604020202020204" pitchFamily="34" charset="0"/>
              </a:rPr>
              <a:t>陈沂璟</a:t>
            </a:r>
            <a:r>
              <a:rPr lang="zh-CN" altLang="en-US" sz="1500" dirty="0">
                <a:latin typeface="+mj-lt"/>
                <a:cs typeface="Arial" panose="020B0604020202020204" pitchFamily="34" charset="0"/>
              </a:rPr>
              <a:t>）</a:t>
            </a:r>
            <a:endParaRPr lang="zh-CN" altLang="zh-CN" sz="1500" dirty="0">
              <a:latin typeface="+mj-lt"/>
              <a:cs typeface="Arial" panose="020B0604020202020204" pitchFamily="34" charset="0"/>
            </a:endParaRPr>
          </a:p>
        </p:txBody>
      </p:sp>
      <p:sp>
        <p:nvSpPr>
          <p:cNvPr id="22" name="矩形 5"/>
          <p:cNvSpPr/>
          <p:nvPr/>
        </p:nvSpPr>
        <p:spPr>
          <a:xfrm>
            <a:off x="251520" y="4235192"/>
            <a:ext cx="8136828" cy="784830"/>
          </a:xfrm>
          <a:prstGeom prst="rect">
            <a:avLst/>
          </a:prstGeom>
        </p:spPr>
        <p:txBody>
          <a:bodyPr wrap="square">
            <a:spAutoFit/>
          </a:bodyPr>
          <a:lstStyle/>
          <a:p>
            <a:r>
              <a:rPr lang="en-US" altLang="zh-CN" sz="1400" dirty="0">
                <a:latin typeface="Arial" panose="020B0604020202020204" pitchFamily="34" charset="0"/>
                <a:cs typeface="Arial" panose="020B0604020202020204" pitchFamily="34" charset="0"/>
              </a:rPr>
              <a:t>    </a:t>
            </a:r>
            <a:r>
              <a:rPr lang="en-US" altLang="zh-CN" sz="1500" dirty="0">
                <a:latin typeface="+mj-lt"/>
                <a:cs typeface="Arial" panose="020B0604020202020204" pitchFamily="34" charset="0"/>
              </a:rPr>
              <a:t>My name is Li Hua, a  Chinese student s________ in the UK.</a:t>
            </a:r>
            <a:r>
              <a:rPr lang="zh-CN" altLang="zh-CN" sz="1500" dirty="0">
                <a:latin typeface="+mj-lt"/>
                <a:cs typeface="Arial" panose="020B0604020202020204" pitchFamily="34" charset="0"/>
              </a:rPr>
              <a:t> </a:t>
            </a:r>
            <a:r>
              <a:rPr lang="en-US" altLang="zh-CN" sz="1500" dirty="0">
                <a:latin typeface="+mj-lt"/>
                <a:cs typeface="Arial" panose="020B0604020202020204" pitchFamily="34" charset="0"/>
              </a:rPr>
              <a:t>Due to the cancelation  of all regular flights, I’m  dropping these few lines in s______ of your guidance, hoping to go back to China successfully.                                                    </a:t>
            </a:r>
            <a:r>
              <a:rPr lang="zh-CN" altLang="en-US" sz="1500" dirty="0">
                <a:latin typeface="+mj-lt"/>
                <a:cs typeface="Arial" panose="020B0604020202020204" pitchFamily="34" charset="0"/>
              </a:rPr>
              <a:t>  </a:t>
            </a:r>
            <a:r>
              <a:rPr lang="en-US" altLang="zh-CN" sz="1500" dirty="0">
                <a:latin typeface="+mj-lt"/>
                <a:cs typeface="Arial" panose="020B0604020202020204" pitchFamily="34" charset="0"/>
              </a:rPr>
              <a:t>                                           </a:t>
            </a:r>
            <a:r>
              <a:rPr lang="en-US" altLang="zh-CN" sz="1500" dirty="0" smtClean="0">
                <a:latin typeface="+mj-lt"/>
                <a:cs typeface="Arial" panose="020B0604020202020204" pitchFamily="34" charset="0"/>
              </a:rPr>
              <a:t>                         </a:t>
            </a:r>
            <a:r>
              <a:rPr lang="zh-CN" altLang="en-US" sz="1500" dirty="0" smtClean="0">
                <a:latin typeface="+mj-lt"/>
                <a:cs typeface="Arial" panose="020B0604020202020204" pitchFamily="34" charset="0"/>
              </a:rPr>
              <a:t>（</a:t>
            </a:r>
            <a:r>
              <a:rPr lang="zh-CN" altLang="zh-CN" sz="1500" dirty="0">
                <a:latin typeface="+mj-lt"/>
                <a:cs typeface="Arial" panose="020B0604020202020204" pitchFamily="34" charset="0"/>
              </a:rPr>
              <a:t>黄琪斐</a:t>
            </a:r>
            <a:r>
              <a:rPr lang="zh-CN" altLang="en-US" sz="1500" dirty="0">
                <a:latin typeface="+mj-lt"/>
                <a:cs typeface="Arial" panose="020B0604020202020204" pitchFamily="34" charset="0"/>
              </a:rPr>
              <a:t>、</a:t>
            </a:r>
            <a:r>
              <a:rPr lang="zh-CN" altLang="zh-CN" sz="1500" dirty="0">
                <a:latin typeface="+mj-lt"/>
                <a:cs typeface="Arial" panose="020B0604020202020204" pitchFamily="34" charset="0"/>
              </a:rPr>
              <a:t>洪宇琪</a:t>
            </a:r>
            <a:r>
              <a:rPr lang="zh-CN" altLang="en-US" sz="1400" dirty="0">
                <a:latin typeface="Arial" panose="020B0604020202020204" pitchFamily="34" charset="0"/>
                <a:cs typeface="Arial" panose="020B0604020202020204" pitchFamily="34" charset="0"/>
              </a:rPr>
              <a:t>）</a:t>
            </a:r>
            <a:endParaRPr lang="zh-CN" altLang="zh-CN" sz="1400" dirty="0">
              <a:latin typeface="Arial" panose="020B0604020202020204" pitchFamily="34" charset="0"/>
              <a:cs typeface="Arial" panose="020B0604020202020204" pitchFamily="34" charset="0"/>
            </a:endParaRPr>
          </a:p>
        </p:txBody>
      </p:sp>
      <p:sp>
        <p:nvSpPr>
          <p:cNvPr id="23" name="矩形 6"/>
          <p:cNvSpPr/>
          <p:nvPr/>
        </p:nvSpPr>
        <p:spPr>
          <a:xfrm>
            <a:off x="251520" y="3382858"/>
            <a:ext cx="8136828" cy="784830"/>
          </a:xfrm>
          <a:prstGeom prst="rect">
            <a:avLst/>
          </a:prstGeom>
        </p:spPr>
        <p:txBody>
          <a:bodyPr wrap="square">
            <a:spAutoFit/>
          </a:bodyPr>
          <a:lstStyle/>
          <a:p>
            <a:r>
              <a:rPr lang="en-US" altLang="zh-CN" sz="1400" dirty="0">
                <a:latin typeface="Arial" panose="020B0604020202020204" pitchFamily="34" charset="0"/>
                <a:cs typeface="Arial" panose="020B0604020202020204" pitchFamily="34" charset="0"/>
              </a:rPr>
              <a:t>    </a:t>
            </a:r>
            <a:r>
              <a:rPr lang="en-US" altLang="zh-CN" sz="1500" dirty="0">
                <a:latin typeface="+mj-lt"/>
                <a:cs typeface="Arial" panose="020B0604020202020204" pitchFamily="34" charset="0"/>
              </a:rPr>
              <a:t>I’m Li </a:t>
            </a:r>
            <a:r>
              <a:rPr lang="en-US" altLang="zh-CN" sz="1500" dirty="0" err="1">
                <a:latin typeface="+mj-lt"/>
                <a:cs typeface="Arial" panose="020B0604020202020204" pitchFamily="34" charset="0"/>
              </a:rPr>
              <a:t>Hua</a:t>
            </a:r>
            <a:r>
              <a:rPr lang="en-US" altLang="zh-CN" sz="1500" dirty="0">
                <a:latin typeface="+mj-lt"/>
                <a:cs typeface="Arial" panose="020B0604020202020204" pitchFamily="34" charset="0"/>
              </a:rPr>
              <a:t>, an </a:t>
            </a:r>
            <a:r>
              <a:rPr lang="en-US" altLang="zh-CN" sz="1500" dirty="0" err="1">
                <a:latin typeface="+mj-lt"/>
                <a:cs typeface="Arial" panose="020B0604020202020204" pitchFamily="34" charset="0"/>
              </a:rPr>
              <a:t>e________student</a:t>
            </a:r>
            <a:r>
              <a:rPr lang="en-US" altLang="zh-CN" sz="1500" dirty="0">
                <a:latin typeface="+mj-lt"/>
                <a:cs typeface="Arial" panose="020B0604020202020204" pitchFamily="34" charset="0"/>
              </a:rPr>
              <a:t>. I’m very sorry to trouble you but owing to the deadly epidemic and cancelation of the flights back to China, I have no choice but to ask you to  give me a h_____ so that I can go back to China.</a:t>
            </a:r>
            <a:r>
              <a:rPr lang="zh-CN" altLang="zh-CN" sz="1500" dirty="0">
                <a:latin typeface="+mj-lt"/>
                <a:cs typeface="Arial" panose="020B0604020202020204" pitchFamily="34" charset="0"/>
              </a:rPr>
              <a:t> </a:t>
            </a:r>
            <a:r>
              <a:rPr lang="en-US" altLang="zh-CN" sz="1500" dirty="0">
                <a:latin typeface="+mj-lt"/>
                <a:cs typeface="Arial" panose="020B0604020202020204" pitchFamily="34" charset="0"/>
              </a:rPr>
              <a:t>                                                                                            </a:t>
            </a:r>
            <a:r>
              <a:rPr lang="en-US" altLang="zh-CN" sz="1500" dirty="0" smtClean="0">
                <a:latin typeface="+mj-lt"/>
                <a:cs typeface="Arial" panose="020B0604020202020204" pitchFamily="34" charset="0"/>
              </a:rPr>
              <a:t>              </a:t>
            </a:r>
            <a:r>
              <a:rPr lang="zh-CN" altLang="en-US" sz="1500" dirty="0" smtClean="0">
                <a:latin typeface="+mj-lt"/>
                <a:cs typeface="Arial" panose="020B0604020202020204" pitchFamily="34" charset="0"/>
              </a:rPr>
              <a:t>（</a:t>
            </a:r>
            <a:r>
              <a:rPr lang="zh-CN" altLang="zh-CN" sz="1500" dirty="0">
                <a:latin typeface="+mj-lt"/>
                <a:cs typeface="Arial" panose="020B0604020202020204" pitchFamily="34" charset="0"/>
              </a:rPr>
              <a:t>杨曦皓</a:t>
            </a:r>
            <a:r>
              <a:rPr lang="zh-CN" altLang="en-US" sz="1500" dirty="0">
                <a:latin typeface="+mj-lt"/>
                <a:cs typeface="Arial" panose="020B0604020202020204" pitchFamily="34" charset="0"/>
              </a:rPr>
              <a:t>）</a:t>
            </a:r>
            <a:endParaRPr lang="zh-CN" altLang="en-US" sz="1500" dirty="0">
              <a:latin typeface="+mj-lt"/>
              <a:cs typeface="Arial" panose="020B0604020202020204" pitchFamily="34" charset="0"/>
            </a:endParaRPr>
          </a:p>
        </p:txBody>
      </p:sp>
      <p:sp>
        <p:nvSpPr>
          <p:cNvPr id="24" name="矩形 7"/>
          <p:cNvSpPr/>
          <p:nvPr/>
        </p:nvSpPr>
        <p:spPr>
          <a:xfrm>
            <a:off x="1696571" y="915566"/>
            <a:ext cx="1147237" cy="323165"/>
          </a:xfrm>
          <a:prstGeom prst="rect">
            <a:avLst/>
          </a:prstGeom>
        </p:spPr>
        <p:txBody>
          <a:bodyPr wrap="none">
            <a:spAutoFit/>
          </a:bodyPr>
          <a:lstStyle/>
          <a:p>
            <a:r>
              <a:rPr lang="en-US" altLang="zh-CN" sz="1500" dirty="0" err="1">
                <a:solidFill>
                  <a:srgbClr val="0070C0"/>
                </a:solidFill>
                <a:latin typeface="+mj-lt"/>
                <a:cs typeface="Arial" panose="020B0604020202020204" pitchFamily="34" charset="0"/>
              </a:rPr>
              <a:t>nternational</a:t>
            </a:r>
            <a:endParaRPr lang="zh-CN" altLang="en-US" sz="1500" dirty="0">
              <a:solidFill>
                <a:srgbClr val="0070C0"/>
              </a:solidFill>
              <a:latin typeface="+mj-lt"/>
              <a:cs typeface="Arial" panose="020B0604020202020204" pitchFamily="34" charset="0"/>
            </a:endParaRPr>
          </a:p>
        </p:txBody>
      </p:sp>
      <p:sp>
        <p:nvSpPr>
          <p:cNvPr id="25" name="矩形 8"/>
          <p:cNvSpPr/>
          <p:nvPr/>
        </p:nvSpPr>
        <p:spPr>
          <a:xfrm>
            <a:off x="2195736" y="1404819"/>
            <a:ext cx="885435" cy="323165"/>
          </a:xfrm>
          <a:prstGeom prst="rect">
            <a:avLst/>
          </a:prstGeom>
        </p:spPr>
        <p:txBody>
          <a:bodyPr wrap="none">
            <a:spAutoFit/>
          </a:bodyPr>
          <a:lstStyle/>
          <a:p>
            <a:r>
              <a:rPr lang="en-US" altLang="zh-CN" sz="1500" dirty="0" err="1">
                <a:solidFill>
                  <a:srgbClr val="0070C0"/>
                </a:solidFill>
                <a:latin typeface="+mj-lt"/>
                <a:cs typeface="Arial" panose="020B0604020202020204" pitchFamily="34" charset="0"/>
              </a:rPr>
              <a:t>ssistance</a:t>
            </a:r>
            <a:endParaRPr lang="zh-CN" altLang="en-US" sz="1500" dirty="0">
              <a:solidFill>
                <a:srgbClr val="0070C0"/>
              </a:solidFill>
              <a:latin typeface="+mj-lt"/>
              <a:cs typeface="Arial" panose="020B0604020202020204" pitchFamily="34" charset="0"/>
            </a:endParaRPr>
          </a:p>
        </p:txBody>
      </p:sp>
      <p:sp>
        <p:nvSpPr>
          <p:cNvPr id="26" name="矩形 9"/>
          <p:cNvSpPr/>
          <p:nvPr/>
        </p:nvSpPr>
        <p:spPr>
          <a:xfrm>
            <a:off x="3635896" y="1779662"/>
            <a:ext cx="643253" cy="323165"/>
          </a:xfrm>
          <a:prstGeom prst="rect">
            <a:avLst/>
          </a:prstGeom>
        </p:spPr>
        <p:txBody>
          <a:bodyPr wrap="none">
            <a:spAutoFit/>
          </a:bodyPr>
          <a:lstStyle/>
          <a:p>
            <a:r>
              <a:rPr lang="en-US" altLang="zh-CN" sz="1500" dirty="0">
                <a:solidFill>
                  <a:srgbClr val="0070C0"/>
                </a:solidFill>
                <a:latin typeface="+mj-lt"/>
                <a:cs typeface="Arial" panose="020B0604020202020204" pitchFamily="34" charset="0"/>
              </a:rPr>
              <a:t>broad</a:t>
            </a:r>
            <a:endParaRPr lang="zh-CN" altLang="en-US" sz="1500" dirty="0">
              <a:solidFill>
                <a:srgbClr val="0070C0"/>
              </a:solidFill>
              <a:latin typeface="+mj-lt"/>
              <a:cs typeface="Arial" panose="020B0604020202020204" pitchFamily="34" charset="0"/>
            </a:endParaRPr>
          </a:p>
        </p:txBody>
      </p:sp>
      <p:sp>
        <p:nvSpPr>
          <p:cNvPr id="27" name="矩形 10"/>
          <p:cNvSpPr/>
          <p:nvPr/>
        </p:nvSpPr>
        <p:spPr>
          <a:xfrm>
            <a:off x="1079139" y="3023977"/>
            <a:ext cx="540533" cy="323165"/>
          </a:xfrm>
          <a:prstGeom prst="rect">
            <a:avLst/>
          </a:prstGeom>
        </p:spPr>
        <p:txBody>
          <a:bodyPr wrap="none">
            <a:spAutoFit/>
          </a:bodyPr>
          <a:lstStyle/>
          <a:p>
            <a:r>
              <a:rPr lang="en-US" altLang="zh-CN" sz="1500" dirty="0">
                <a:solidFill>
                  <a:srgbClr val="0070C0"/>
                </a:solidFill>
                <a:latin typeface="+mj-lt"/>
                <a:cs typeface="Arial" panose="020B0604020202020204" pitchFamily="34" charset="0"/>
              </a:rPr>
              <a:t>seek</a:t>
            </a:r>
            <a:endParaRPr lang="zh-CN" altLang="en-US" sz="1500" dirty="0">
              <a:solidFill>
                <a:srgbClr val="0070C0"/>
              </a:solidFill>
              <a:latin typeface="+mj-lt"/>
              <a:cs typeface="Arial" panose="020B0604020202020204" pitchFamily="34" charset="0"/>
            </a:endParaRPr>
          </a:p>
        </p:txBody>
      </p:sp>
      <p:sp>
        <p:nvSpPr>
          <p:cNvPr id="28" name="矩形 11"/>
          <p:cNvSpPr/>
          <p:nvPr/>
        </p:nvSpPr>
        <p:spPr>
          <a:xfrm>
            <a:off x="2483768" y="2571750"/>
            <a:ext cx="692497" cy="323165"/>
          </a:xfrm>
          <a:prstGeom prst="rect">
            <a:avLst/>
          </a:prstGeom>
        </p:spPr>
        <p:txBody>
          <a:bodyPr wrap="none">
            <a:spAutoFit/>
          </a:bodyPr>
          <a:lstStyle/>
          <a:p>
            <a:r>
              <a:rPr lang="en-US" altLang="zh-CN" sz="1500" dirty="0" err="1">
                <a:solidFill>
                  <a:srgbClr val="0070C0"/>
                </a:solidFill>
                <a:latin typeface="+mj-lt"/>
                <a:cs typeface="Arial" panose="020B0604020202020204" pitchFamily="34" charset="0"/>
              </a:rPr>
              <a:t>versea</a:t>
            </a:r>
            <a:endParaRPr lang="zh-CN" altLang="en-US" sz="1500" dirty="0">
              <a:solidFill>
                <a:srgbClr val="0070C0"/>
              </a:solidFill>
              <a:latin typeface="+mj-lt"/>
              <a:cs typeface="Arial" panose="020B0604020202020204" pitchFamily="34" charset="0"/>
            </a:endParaRPr>
          </a:p>
        </p:txBody>
      </p:sp>
      <p:sp>
        <p:nvSpPr>
          <p:cNvPr id="29" name="矩形 12"/>
          <p:cNvSpPr/>
          <p:nvPr/>
        </p:nvSpPr>
        <p:spPr>
          <a:xfrm>
            <a:off x="4860032" y="1995686"/>
            <a:ext cx="453970" cy="323165"/>
          </a:xfrm>
          <a:prstGeom prst="rect">
            <a:avLst/>
          </a:prstGeom>
        </p:spPr>
        <p:txBody>
          <a:bodyPr wrap="none">
            <a:spAutoFit/>
          </a:bodyPr>
          <a:lstStyle/>
          <a:p>
            <a:r>
              <a:rPr lang="en-US" altLang="zh-CN" sz="1500" dirty="0">
                <a:solidFill>
                  <a:srgbClr val="0070C0"/>
                </a:solidFill>
                <a:latin typeface="+mj-lt"/>
                <a:cs typeface="Arial" panose="020B0604020202020204" pitchFamily="34" charset="0"/>
              </a:rPr>
              <a:t>urn</a:t>
            </a:r>
            <a:endParaRPr lang="zh-CN" altLang="en-US" sz="1500" dirty="0">
              <a:solidFill>
                <a:srgbClr val="0070C0"/>
              </a:solidFill>
              <a:latin typeface="+mj-lt"/>
              <a:cs typeface="Arial" panose="020B0604020202020204" pitchFamily="34" charset="0"/>
            </a:endParaRPr>
          </a:p>
        </p:txBody>
      </p:sp>
      <p:sp>
        <p:nvSpPr>
          <p:cNvPr id="30" name="矩形 13"/>
          <p:cNvSpPr/>
          <p:nvPr/>
        </p:nvSpPr>
        <p:spPr>
          <a:xfrm>
            <a:off x="3583007" y="4227934"/>
            <a:ext cx="772969" cy="323165"/>
          </a:xfrm>
          <a:prstGeom prst="rect">
            <a:avLst/>
          </a:prstGeom>
        </p:spPr>
        <p:txBody>
          <a:bodyPr wrap="none">
            <a:spAutoFit/>
          </a:bodyPr>
          <a:lstStyle/>
          <a:p>
            <a:r>
              <a:rPr lang="en-US" altLang="zh-CN" sz="1500" dirty="0" err="1">
                <a:solidFill>
                  <a:srgbClr val="0070C0"/>
                </a:solidFill>
                <a:latin typeface="+mj-lt"/>
                <a:cs typeface="Arial" panose="020B0604020202020204" pitchFamily="34" charset="0"/>
              </a:rPr>
              <a:t>tudying</a:t>
            </a:r>
            <a:endParaRPr lang="zh-CN" altLang="en-US" sz="1500" dirty="0">
              <a:solidFill>
                <a:srgbClr val="0070C0"/>
              </a:solidFill>
              <a:latin typeface="+mj-lt"/>
              <a:cs typeface="Arial" panose="020B0604020202020204" pitchFamily="34" charset="0"/>
            </a:endParaRPr>
          </a:p>
        </p:txBody>
      </p:sp>
      <p:sp>
        <p:nvSpPr>
          <p:cNvPr id="31" name="矩形 14"/>
          <p:cNvSpPr/>
          <p:nvPr/>
        </p:nvSpPr>
        <p:spPr>
          <a:xfrm>
            <a:off x="3419872" y="4443958"/>
            <a:ext cx="619465" cy="323165"/>
          </a:xfrm>
          <a:prstGeom prst="rect">
            <a:avLst/>
          </a:prstGeom>
        </p:spPr>
        <p:txBody>
          <a:bodyPr wrap="none">
            <a:spAutoFit/>
          </a:bodyPr>
          <a:lstStyle/>
          <a:p>
            <a:r>
              <a:rPr lang="en-US" altLang="zh-CN" sz="1500" dirty="0" err="1">
                <a:solidFill>
                  <a:srgbClr val="0070C0"/>
                </a:solidFill>
                <a:latin typeface="+mj-lt"/>
                <a:cs typeface="Arial" panose="020B0604020202020204" pitchFamily="34" charset="0"/>
              </a:rPr>
              <a:t>earch</a:t>
            </a:r>
            <a:endParaRPr lang="zh-CN" altLang="en-US" sz="1500" dirty="0">
              <a:solidFill>
                <a:srgbClr val="0070C0"/>
              </a:solidFill>
              <a:latin typeface="+mj-lt"/>
              <a:cs typeface="Arial" panose="020B0604020202020204" pitchFamily="34" charset="0"/>
            </a:endParaRPr>
          </a:p>
        </p:txBody>
      </p:sp>
      <p:sp>
        <p:nvSpPr>
          <p:cNvPr id="32" name="矩形 15"/>
          <p:cNvSpPr/>
          <p:nvPr/>
        </p:nvSpPr>
        <p:spPr>
          <a:xfrm>
            <a:off x="1660594" y="3373709"/>
            <a:ext cx="823174" cy="323165"/>
          </a:xfrm>
          <a:prstGeom prst="rect">
            <a:avLst/>
          </a:prstGeom>
        </p:spPr>
        <p:txBody>
          <a:bodyPr wrap="none">
            <a:spAutoFit/>
          </a:bodyPr>
          <a:lstStyle/>
          <a:p>
            <a:r>
              <a:rPr lang="en-US" altLang="zh-CN" sz="1500" dirty="0" err="1">
                <a:solidFill>
                  <a:srgbClr val="0070C0"/>
                </a:solidFill>
                <a:latin typeface="+mj-lt"/>
                <a:cs typeface="Arial" panose="020B0604020202020204" pitchFamily="34" charset="0"/>
              </a:rPr>
              <a:t>xchange</a:t>
            </a:r>
            <a:endParaRPr lang="zh-CN" altLang="en-US" sz="1500" dirty="0">
              <a:solidFill>
                <a:srgbClr val="0070C0"/>
              </a:solidFill>
              <a:latin typeface="+mj-lt"/>
              <a:cs typeface="Arial" panose="020B0604020202020204" pitchFamily="34" charset="0"/>
            </a:endParaRPr>
          </a:p>
        </p:txBody>
      </p:sp>
      <p:sp>
        <p:nvSpPr>
          <p:cNvPr id="33" name="矩形 16"/>
          <p:cNvSpPr/>
          <p:nvPr/>
        </p:nvSpPr>
        <p:spPr>
          <a:xfrm>
            <a:off x="7236296" y="3579862"/>
            <a:ext cx="478016" cy="323165"/>
          </a:xfrm>
          <a:prstGeom prst="rect">
            <a:avLst/>
          </a:prstGeom>
        </p:spPr>
        <p:txBody>
          <a:bodyPr wrap="none">
            <a:spAutoFit/>
          </a:bodyPr>
          <a:lstStyle/>
          <a:p>
            <a:r>
              <a:rPr lang="en-US" altLang="zh-CN" sz="1500" dirty="0">
                <a:solidFill>
                  <a:srgbClr val="0070C0"/>
                </a:solidFill>
                <a:latin typeface="+mj-lt"/>
                <a:cs typeface="Arial" panose="020B0604020202020204" pitchFamily="34" charset="0"/>
              </a:rPr>
              <a:t>and</a:t>
            </a:r>
            <a:endParaRPr lang="zh-CN" altLang="en-US" sz="1500" dirty="0">
              <a:solidFill>
                <a:srgbClr val="0070C0"/>
              </a:solidFill>
              <a:latin typeface="+mj-lt"/>
              <a:cs typeface="Arial" panose="020B0604020202020204" pitchFamily="34" charset="0"/>
            </a:endParaRPr>
          </a:p>
        </p:txBody>
      </p:sp>
      <p:pic>
        <p:nvPicPr>
          <p:cNvPr id="18" name="Graphic 17" descr="Bullseye"/>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372200" y="125314"/>
            <a:ext cx="548640" cy="548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ppt_x"/>
                                          </p:val>
                                        </p:tav>
                                        <p:tav tm="100000">
                                          <p:val>
                                            <p:strVal val="#ppt_x"/>
                                          </p:val>
                                        </p:tav>
                                      </p:tavLst>
                                    </p:anim>
                                    <p:anim calcmode="lin" valueType="num">
                                      <p:cBhvr additive="base">
                                        <p:cTn id="5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additive="base">
                                        <p:cTn id="90" dur="500" fill="hold"/>
                                        <p:tgtEl>
                                          <p:spTgt spid="30"/>
                                        </p:tgtEl>
                                        <p:attrNameLst>
                                          <p:attrName>ppt_x</p:attrName>
                                        </p:attrNameLst>
                                      </p:cBhvr>
                                      <p:tavLst>
                                        <p:tav tm="0">
                                          <p:val>
                                            <p:strVal val="#ppt_x"/>
                                          </p:val>
                                        </p:tav>
                                        <p:tav tm="100000">
                                          <p:val>
                                            <p:strVal val="#ppt_x"/>
                                          </p:val>
                                        </p:tav>
                                      </p:tavLst>
                                    </p:anim>
                                    <p:anim calcmode="lin" valueType="num">
                                      <p:cBhvr additive="base">
                                        <p:cTn id="9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additive="base">
                                        <p:cTn id="96" dur="500" fill="hold"/>
                                        <p:tgtEl>
                                          <p:spTgt spid="31"/>
                                        </p:tgtEl>
                                        <p:attrNameLst>
                                          <p:attrName>ppt_x</p:attrName>
                                        </p:attrNameLst>
                                      </p:cBhvr>
                                      <p:tavLst>
                                        <p:tav tm="0">
                                          <p:val>
                                            <p:strVal val="#ppt_x"/>
                                          </p:val>
                                        </p:tav>
                                        <p:tav tm="100000">
                                          <p:val>
                                            <p:strVal val="#ppt_x"/>
                                          </p:val>
                                        </p:tav>
                                      </p:tavLst>
                                    </p:anim>
                                    <p:anim calcmode="lin" valueType="num">
                                      <p:cBhvr additive="base">
                                        <p:cTn id="9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Part 2: </a:t>
            </a:r>
            <a:r>
              <a:rPr lang="en-US" b="1" dirty="0" smtClean="0">
                <a:latin typeface="Arial" panose="020B0604020202020204" pitchFamily="34" charset="0"/>
                <a:cs typeface="Arial" panose="020B0604020202020204" pitchFamily="34" charset="0"/>
              </a:rPr>
              <a:t>How </a:t>
            </a:r>
            <a:r>
              <a:rPr lang="en-US" b="1" dirty="0">
                <a:latin typeface="Arial" panose="020B0604020202020204" pitchFamily="34" charset="0"/>
                <a:cs typeface="Arial" panose="020B0604020202020204" pitchFamily="34" charset="0"/>
              </a:rPr>
              <a:t>to ask for information</a:t>
            </a:r>
            <a:endParaRPr lang="en-US" b="1" dirty="0">
              <a:latin typeface="Arial" panose="020B0604020202020204" pitchFamily="34" charset="0"/>
              <a:cs typeface="Arial" panose="020B0604020202020204" pitchFamily="34" charset="0"/>
            </a:endParaRPr>
          </a:p>
        </p:txBody>
      </p:sp>
      <p:sp>
        <p:nvSpPr>
          <p:cNvPr id="4" name="矩形 2"/>
          <p:cNvSpPr/>
          <p:nvPr/>
        </p:nvSpPr>
        <p:spPr>
          <a:xfrm>
            <a:off x="468699" y="1419622"/>
            <a:ext cx="7919651" cy="1015663"/>
          </a:xfrm>
          <a:prstGeom prst="rect">
            <a:avLst/>
          </a:prstGeom>
        </p:spPr>
        <p:txBody>
          <a:bodyPr wrap="square">
            <a:spAutoFit/>
          </a:bodyPr>
          <a:lstStyle/>
          <a:p>
            <a:r>
              <a:rPr lang="en-US" altLang="zh-CN" sz="2000" b="1" dirty="0">
                <a:latin typeface="+mj-lt"/>
                <a:cs typeface="Arial" panose="020B0604020202020204" pitchFamily="34" charset="0"/>
                <a:sym typeface="+mn-ea"/>
              </a:rPr>
              <a:t>1. If possible, may I ask …?</a:t>
            </a:r>
            <a:endParaRPr lang="en-US" altLang="zh-CN" sz="2000" b="1" dirty="0">
              <a:latin typeface="+mj-lt"/>
              <a:cs typeface="Arial" panose="020B0604020202020204" pitchFamily="34" charset="0"/>
              <a:sym typeface="+mn-ea"/>
            </a:endParaRPr>
          </a:p>
          <a:p>
            <a:r>
              <a:rPr lang="en-US" altLang="zh-CN" sz="2000" b="1" dirty="0">
                <a:latin typeface="+mj-lt"/>
                <a:cs typeface="Arial" panose="020B0604020202020204" pitchFamily="34" charset="0"/>
                <a:sym typeface="+mn-ea"/>
              </a:rPr>
              <a:t>2. Would you please tell me the specific information of…</a:t>
            </a:r>
            <a:endParaRPr lang="en-US" altLang="zh-CN" sz="2000" b="1" dirty="0">
              <a:latin typeface="+mj-lt"/>
              <a:cs typeface="Arial" panose="020B0604020202020204" pitchFamily="34" charset="0"/>
              <a:sym typeface="+mn-ea"/>
            </a:endParaRPr>
          </a:p>
          <a:p>
            <a:r>
              <a:rPr lang="en-US" altLang="zh-CN" sz="2000" b="1" dirty="0">
                <a:latin typeface="+mj-lt"/>
                <a:cs typeface="Arial" panose="020B0604020202020204" pitchFamily="34" charset="0"/>
                <a:sym typeface="+mn-ea"/>
              </a:rPr>
              <a:t>3. </a:t>
            </a:r>
            <a:r>
              <a:rPr lang="en-US" altLang="zh-CN" sz="2000" b="1" dirty="0" smtClean="0">
                <a:latin typeface="+mj-lt"/>
                <a:cs typeface="Arial" panose="020B0604020202020204" pitchFamily="34" charset="0"/>
                <a:sym typeface="+mn-ea"/>
              </a:rPr>
              <a:t>Could </a:t>
            </a:r>
            <a:r>
              <a:rPr lang="en-US" altLang="zh-CN" sz="2000" b="1" dirty="0">
                <a:latin typeface="+mj-lt"/>
                <a:cs typeface="Arial" panose="020B0604020202020204" pitchFamily="34" charset="0"/>
                <a:sym typeface="+mn-ea"/>
              </a:rPr>
              <a:t>you manage to give me some constructive</a:t>
            </a:r>
            <a:r>
              <a:rPr lang="zh-CN" altLang="en-US" sz="2000" b="1" dirty="0">
                <a:latin typeface="+mj-lt"/>
                <a:cs typeface="Arial" panose="020B0604020202020204" pitchFamily="34" charset="0"/>
                <a:sym typeface="+mn-ea"/>
              </a:rPr>
              <a:t> </a:t>
            </a:r>
            <a:r>
              <a:rPr lang="en-US" altLang="zh-CN" sz="2000" b="1" dirty="0">
                <a:latin typeface="+mj-lt"/>
                <a:cs typeface="Arial" panose="020B0604020202020204" pitchFamily="34" charset="0"/>
                <a:sym typeface="+mn-ea"/>
              </a:rPr>
              <a:t>guidance on …?</a:t>
            </a:r>
            <a:endParaRPr lang="en-US" altLang="zh-CN" sz="2000" b="1" dirty="0">
              <a:latin typeface="+mj-lt"/>
              <a:cs typeface="Arial" panose="020B0604020202020204" pitchFamily="34" charset="0"/>
              <a:sym typeface="+mn-ea"/>
            </a:endParaRPr>
          </a:p>
        </p:txBody>
      </p:sp>
      <p:sp>
        <p:nvSpPr>
          <p:cNvPr id="5" name="TextBox 4"/>
          <p:cNvSpPr txBox="1"/>
          <p:nvPr/>
        </p:nvSpPr>
        <p:spPr>
          <a:xfrm>
            <a:off x="468699" y="987574"/>
            <a:ext cx="1296144" cy="400110"/>
          </a:xfrm>
          <a:prstGeom prst="rect">
            <a:avLst/>
          </a:prstGeom>
          <a:noFill/>
        </p:spPr>
        <p:txBody>
          <a:bodyPr wrap="square" rtlCol="0">
            <a:spAutoFit/>
          </a:bodyPr>
          <a:lstStyle/>
          <a:p>
            <a:r>
              <a:rPr lang="en-US" altLang="zh-CN" sz="1600" dirty="0"/>
              <a:t> </a:t>
            </a:r>
            <a:r>
              <a:rPr lang="zh-CN" altLang="en-US" sz="2000" b="1" dirty="0">
                <a:solidFill>
                  <a:srgbClr val="0070C0"/>
                </a:solidFill>
              </a:rPr>
              <a:t>疑问句</a:t>
            </a:r>
            <a:endParaRPr lang="zh-CN" altLang="en-US" sz="2000" b="1" dirty="0">
              <a:solidFill>
                <a:srgbClr val="0070C0"/>
              </a:solidFill>
            </a:endParaRPr>
          </a:p>
        </p:txBody>
      </p:sp>
      <p:sp>
        <p:nvSpPr>
          <p:cNvPr id="6" name="矩形 5"/>
          <p:cNvSpPr/>
          <p:nvPr/>
        </p:nvSpPr>
        <p:spPr>
          <a:xfrm>
            <a:off x="472215" y="3075956"/>
            <a:ext cx="7916136" cy="1015663"/>
          </a:xfrm>
          <a:prstGeom prst="rect">
            <a:avLst/>
          </a:prstGeom>
        </p:spPr>
        <p:txBody>
          <a:bodyPr wrap="square">
            <a:spAutoFit/>
          </a:bodyPr>
          <a:lstStyle/>
          <a:p>
            <a:r>
              <a:rPr lang="en-US" altLang="zh-CN" sz="2000" b="1" dirty="0">
                <a:latin typeface="+mj-lt"/>
                <a:cs typeface="Arial" panose="020B0604020202020204" pitchFamily="34" charset="0"/>
                <a:sym typeface="+mn-ea"/>
              </a:rPr>
              <a:t>1. I wonder if you could inform me of …</a:t>
            </a:r>
            <a:endParaRPr lang="en-US" altLang="zh-CN" sz="2000" b="1" dirty="0">
              <a:latin typeface="+mj-lt"/>
              <a:cs typeface="Arial" panose="020B0604020202020204" pitchFamily="34" charset="0"/>
              <a:sym typeface="+mn-ea"/>
            </a:endParaRPr>
          </a:p>
          <a:p>
            <a:r>
              <a:rPr lang="en-US" altLang="zh-CN" sz="2000" b="1" dirty="0">
                <a:latin typeface="+mj-lt"/>
                <a:cs typeface="Arial" panose="020B0604020202020204" pitchFamily="34" charset="0"/>
                <a:sym typeface="+mn-ea"/>
              </a:rPr>
              <a:t>2</a:t>
            </a:r>
            <a:r>
              <a:rPr lang="en-US" altLang="zh-CN" sz="2000" b="1" dirty="0">
                <a:latin typeface="+mj-lt"/>
                <a:cs typeface="Arial" panose="020B0604020202020204" pitchFamily="34" charset="0"/>
              </a:rPr>
              <a:t>. I’d </a:t>
            </a:r>
            <a:r>
              <a:rPr lang="en-US" altLang="zh-CN" sz="2000" b="1" dirty="0" smtClean="0">
                <a:latin typeface="+mj-lt"/>
                <a:cs typeface="Arial" panose="020B0604020202020204" pitchFamily="34" charset="0"/>
              </a:rPr>
              <a:t>like</a:t>
            </a:r>
            <a:r>
              <a:rPr lang="en-US" altLang="zh-CN" sz="2000" b="1" dirty="0" smtClean="0">
                <a:latin typeface="+mj-lt"/>
                <a:cs typeface="Arial" panose="020B0604020202020204" pitchFamily="34" charset="0"/>
                <a:sym typeface="+mn-ea"/>
              </a:rPr>
              <a:t> </a:t>
            </a:r>
            <a:r>
              <a:rPr lang="en-US" altLang="zh-CN" sz="2000" b="1" dirty="0">
                <a:latin typeface="+mj-lt"/>
                <a:cs typeface="Arial" panose="020B0604020202020204" pitchFamily="34" charset="0"/>
              </a:rPr>
              <a:t>to know…</a:t>
            </a:r>
            <a:endParaRPr lang="en-US" altLang="zh-CN" sz="2000" b="1" dirty="0">
              <a:latin typeface="+mj-lt"/>
              <a:cs typeface="Arial" panose="020B0604020202020204" pitchFamily="34" charset="0"/>
            </a:endParaRPr>
          </a:p>
          <a:p>
            <a:r>
              <a:rPr lang="en-US" altLang="zh-CN" sz="2000" b="1" dirty="0">
                <a:latin typeface="+mj-lt"/>
                <a:cs typeface="Arial" panose="020B0604020202020204" pitchFamily="34" charset="0"/>
              </a:rPr>
              <a:t>3. Please allow me to enquire about…</a:t>
            </a:r>
            <a:endParaRPr lang="en-US" altLang="zh-CN" sz="2000" b="1" dirty="0">
              <a:latin typeface="+mj-lt"/>
              <a:cs typeface="Arial" panose="020B0604020202020204" pitchFamily="34" charset="0"/>
              <a:sym typeface="+mn-ea"/>
            </a:endParaRPr>
          </a:p>
        </p:txBody>
      </p:sp>
      <p:sp>
        <p:nvSpPr>
          <p:cNvPr id="7" name="TextBox 6"/>
          <p:cNvSpPr txBox="1"/>
          <p:nvPr/>
        </p:nvSpPr>
        <p:spPr>
          <a:xfrm>
            <a:off x="472215" y="2655392"/>
            <a:ext cx="1296144" cy="400110"/>
          </a:xfrm>
          <a:prstGeom prst="rect">
            <a:avLst/>
          </a:prstGeom>
          <a:noFill/>
        </p:spPr>
        <p:txBody>
          <a:bodyPr wrap="square" rtlCol="0">
            <a:spAutoFit/>
          </a:bodyPr>
          <a:lstStyle/>
          <a:p>
            <a:r>
              <a:rPr lang="en-US" altLang="zh-CN" sz="1600" dirty="0"/>
              <a:t> </a:t>
            </a:r>
            <a:r>
              <a:rPr lang="zh-CN" altLang="en-US" sz="2000" b="1" dirty="0">
                <a:solidFill>
                  <a:srgbClr val="0070C0"/>
                </a:solidFill>
              </a:rPr>
              <a:t>陈述句</a:t>
            </a:r>
            <a:endParaRPr lang="zh-CN" altLang="en-US" sz="2000" b="1" dirty="0">
              <a:solidFill>
                <a:srgbClr val="0070C0"/>
              </a:solidFill>
            </a:endParaRPr>
          </a:p>
        </p:txBody>
      </p:sp>
      <p:pic>
        <p:nvPicPr>
          <p:cNvPr id="2" name="Picture 1"/>
          <p:cNvPicPr>
            <a:picLocks noChangeAspect="1"/>
          </p:cNvPicPr>
          <p:nvPr/>
        </p:nvPicPr>
        <p:blipFill>
          <a:blip r:embed="rId1">
            <a:clrChange>
              <a:clrFrom>
                <a:srgbClr val="F6F6F6"/>
              </a:clrFrom>
              <a:clrTo>
                <a:srgbClr val="F6F6F6">
                  <a:alpha val="0"/>
                </a:srgbClr>
              </a:clrTo>
            </a:clrChange>
          </a:blip>
          <a:stretch>
            <a:fillRect/>
          </a:stretch>
        </p:blipFill>
        <p:spPr>
          <a:xfrm>
            <a:off x="7524328" y="3930003"/>
            <a:ext cx="1000646" cy="1000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Part 2: </a:t>
            </a:r>
            <a:r>
              <a:rPr lang="en-US" altLang="zh-CN" b="1" dirty="0">
                <a:latin typeface="Arial" panose="020B0604020202020204" pitchFamily="34" charset="0"/>
                <a:cs typeface="Arial" panose="020B0604020202020204" pitchFamily="34" charset="0"/>
              </a:rPr>
              <a:t>F</a:t>
            </a:r>
            <a:r>
              <a:rPr lang="en-US" b="1" dirty="0">
                <a:latin typeface="Arial" panose="020B0604020202020204" pitchFamily="34" charset="0"/>
                <a:cs typeface="Arial" panose="020B0604020202020204" pitchFamily="34" charset="0"/>
              </a:rPr>
              <a:t>light </a:t>
            </a:r>
            <a:r>
              <a:rPr lang="en-US" altLang="zh-CN" b="1" dirty="0">
                <a:latin typeface="Arial" panose="020B0604020202020204" pitchFamily="34" charset="0"/>
                <a:cs typeface="Arial" panose="020B0604020202020204" pitchFamily="34" charset="0"/>
              </a:rPr>
              <a:t>I</a:t>
            </a:r>
            <a:r>
              <a:rPr lang="en-US" b="1" dirty="0">
                <a:latin typeface="Arial" panose="020B0604020202020204" pitchFamily="34" charset="0"/>
                <a:cs typeface="Arial" panose="020B0604020202020204" pitchFamily="34" charset="0"/>
              </a:rPr>
              <a:t>nformation</a:t>
            </a:r>
            <a:endParaRPr lang="en-US" b="1" dirty="0">
              <a:latin typeface="Arial" panose="020B0604020202020204" pitchFamily="34" charset="0"/>
              <a:cs typeface="Arial" panose="020B0604020202020204" pitchFamily="34" charset="0"/>
            </a:endParaRPr>
          </a:p>
        </p:txBody>
      </p:sp>
      <p:sp>
        <p:nvSpPr>
          <p:cNvPr id="4" name="矩形 2"/>
          <p:cNvSpPr/>
          <p:nvPr/>
        </p:nvSpPr>
        <p:spPr>
          <a:xfrm>
            <a:off x="179512" y="3110340"/>
            <a:ext cx="7919546" cy="1754326"/>
          </a:xfrm>
          <a:prstGeom prst="rect">
            <a:avLst/>
          </a:prstGeom>
        </p:spPr>
        <p:txBody>
          <a:bodyPr wrap="square">
            <a:spAutoFit/>
          </a:bodyPr>
          <a:lstStyle/>
          <a:p>
            <a:pPr lvl="0"/>
            <a:r>
              <a:rPr lang="en-US" altLang="zh-CN" b="1" dirty="0">
                <a:latin typeface="Arial" panose="020B0604020202020204" pitchFamily="34" charset="0"/>
                <a:ea typeface="黑体" panose="02010609060101010101" pitchFamily="49" charset="-122"/>
                <a:cs typeface="Arial" panose="020B0604020202020204" pitchFamily="34" charset="0"/>
              </a:rPr>
              <a:t>What is the air f____ ? </a:t>
            </a:r>
            <a:endParaRPr lang="en-US" altLang="zh-CN" b="1" dirty="0">
              <a:latin typeface="Arial" panose="020B0604020202020204" pitchFamily="34" charset="0"/>
              <a:ea typeface="黑体" panose="02010609060101010101" pitchFamily="49" charset="-122"/>
              <a:cs typeface="Arial" panose="020B0604020202020204" pitchFamily="34" charset="0"/>
            </a:endParaRPr>
          </a:p>
          <a:p>
            <a:r>
              <a:rPr lang="en-US" altLang="zh-CN" b="1" dirty="0">
                <a:latin typeface="Arial" panose="020B0604020202020204" pitchFamily="34" charset="0"/>
                <a:ea typeface="黑体" panose="02010609060101010101" pitchFamily="49" charset="-122"/>
                <a:cs typeface="Arial" panose="020B0604020202020204" pitchFamily="34" charset="0"/>
              </a:rPr>
              <a:t>What is the </a:t>
            </a:r>
            <a:r>
              <a:rPr lang="en-US" altLang="zh-CN" b="1" dirty="0" err="1">
                <a:latin typeface="Arial" panose="020B0604020202020204" pitchFamily="34" charset="0"/>
                <a:ea typeface="黑体" panose="02010609060101010101" pitchFamily="49" charset="-122"/>
                <a:cs typeface="Arial" panose="020B0604020202020204" pitchFamily="34" charset="0"/>
              </a:rPr>
              <a:t>p____of</a:t>
            </a:r>
            <a:r>
              <a:rPr lang="en-US" altLang="zh-CN" b="1" dirty="0">
                <a:latin typeface="Arial" panose="020B0604020202020204" pitchFamily="34" charset="0"/>
                <a:ea typeface="黑体" panose="02010609060101010101" pitchFamily="49" charset="-122"/>
                <a:cs typeface="Arial" panose="020B0604020202020204" pitchFamily="34" charset="0"/>
              </a:rPr>
              <a:t> the ticket?</a:t>
            </a:r>
            <a:endParaRPr lang="en-US" altLang="zh-CN" b="1" dirty="0">
              <a:latin typeface="Arial" panose="020B0604020202020204" pitchFamily="34" charset="0"/>
              <a:ea typeface="黑体" panose="02010609060101010101" pitchFamily="49" charset="-122"/>
              <a:cs typeface="Arial" panose="020B0604020202020204" pitchFamily="34" charset="0"/>
            </a:endParaRPr>
          </a:p>
          <a:p>
            <a:r>
              <a:rPr lang="en-US" altLang="zh-CN" b="1" dirty="0">
                <a:latin typeface="Arial" panose="020B0604020202020204" pitchFamily="34" charset="0"/>
                <a:ea typeface="黑体" panose="02010609060101010101" pitchFamily="49" charset="-122"/>
                <a:cs typeface="Arial" panose="020B0604020202020204" pitchFamily="34" charset="0"/>
              </a:rPr>
              <a:t>How much should I </a:t>
            </a:r>
            <a:r>
              <a:rPr lang="en-US" altLang="zh-CN" b="1" dirty="0" smtClean="0">
                <a:latin typeface="Arial" panose="020B0604020202020204" pitchFamily="34" charset="0"/>
                <a:ea typeface="黑体" panose="02010609060101010101" pitchFamily="49" charset="-122"/>
                <a:cs typeface="Arial" panose="020B0604020202020204" pitchFamily="34" charset="0"/>
              </a:rPr>
              <a:t>_____for </a:t>
            </a:r>
            <a:r>
              <a:rPr lang="en-US" altLang="zh-CN" b="1" dirty="0">
                <a:latin typeface="Arial" panose="020B0604020202020204" pitchFamily="34" charset="0"/>
                <a:ea typeface="黑体" panose="02010609060101010101" pitchFamily="49" charset="-122"/>
                <a:cs typeface="Arial" panose="020B0604020202020204" pitchFamily="34" charset="0"/>
              </a:rPr>
              <a:t>the ticket?</a:t>
            </a:r>
            <a:endParaRPr lang="en-US" altLang="zh-CN" b="1" dirty="0">
              <a:latin typeface="Arial" panose="020B0604020202020204" pitchFamily="34" charset="0"/>
              <a:ea typeface="黑体" panose="02010609060101010101" pitchFamily="49" charset="-122"/>
              <a:cs typeface="Arial" panose="020B0604020202020204" pitchFamily="34" charset="0"/>
            </a:endParaRPr>
          </a:p>
          <a:p>
            <a:r>
              <a:rPr lang="en-US" altLang="zh-CN" b="1" dirty="0">
                <a:latin typeface="Arial" panose="020B0604020202020204" pitchFamily="34" charset="0"/>
                <a:ea typeface="黑体" panose="02010609060101010101" pitchFamily="49" charset="-122"/>
                <a:cs typeface="Arial" panose="020B0604020202020204" pitchFamily="34" charset="0"/>
              </a:rPr>
              <a:t>How much will it </a:t>
            </a:r>
            <a:r>
              <a:rPr lang="en-US" altLang="zh-CN" b="1" dirty="0" err="1">
                <a:latin typeface="Arial" panose="020B0604020202020204" pitchFamily="34" charset="0"/>
                <a:ea typeface="黑体" panose="02010609060101010101" pitchFamily="49" charset="-122"/>
                <a:cs typeface="Arial" panose="020B0604020202020204" pitchFamily="34" charset="0"/>
              </a:rPr>
              <a:t>c____me</a:t>
            </a:r>
            <a:r>
              <a:rPr lang="en-US" altLang="zh-CN" b="1" dirty="0">
                <a:latin typeface="Arial" panose="020B0604020202020204" pitchFamily="34" charset="0"/>
                <a:ea typeface="黑体" panose="02010609060101010101" pitchFamily="49" charset="-122"/>
                <a:cs typeface="Arial" panose="020B0604020202020204" pitchFamily="34" charset="0"/>
              </a:rPr>
              <a:t> to take/board the flight?</a:t>
            </a:r>
            <a:endParaRPr lang="zh-CN" altLang="zh-CN" b="1" dirty="0">
              <a:latin typeface="Arial" panose="020B0604020202020204" pitchFamily="34" charset="0"/>
              <a:ea typeface="黑体" panose="02010609060101010101" pitchFamily="49" charset="-122"/>
              <a:cs typeface="Arial" panose="020B0604020202020204" pitchFamily="34" charset="0"/>
            </a:endParaRPr>
          </a:p>
          <a:p>
            <a:pPr lvl="0"/>
            <a:r>
              <a:rPr lang="en-US" altLang="zh-CN" b="1" dirty="0">
                <a:latin typeface="Arial" panose="020B0604020202020204" pitchFamily="34" charset="0"/>
                <a:ea typeface="黑体" panose="02010609060101010101" pitchFamily="49" charset="-122"/>
                <a:cs typeface="Arial" panose="020B0604020202020204" pitchFamily="34" charset="0"/>
              </a:rPr>
              <a:t>How much does the airplane company </a:t>
            </a:r>
            <a:r>
              <a:rPr lang="en-US" altLang="zh-CN" b="1" dirty="0" smtClean="0">
                <a:latin typeface="Arial" panose="020B0604020202020204" pitchFamily="34" charset="0"/>
                <a:ea typeface="黑体" panose="02010609060101010101" pitchFamily="49" charset="-122"/>
                <a:cs typeface="Arial" panose="020B0604020202020204" pitchFamily="34" charset="0"/>
              </a:rPr>
              <a:t>_______ </a:t>
            </a:r>
            <a:r>
              <a:rPr lang="en-US" altLang="zh-CN" b="1" dirty="0">
                <a:latin typeface="Arial" panose="020B0604020202020204" pitchFamily="34" charset="0"/>
                <a:ea typeface="黑体" panose="02010609060101010101" pitchFamily="49" charset="-122"/>
                <a:cs typeface="Arial" panose="020B0604020202020204" pitchFamily="34" charset="0"/>
              </a:rPr>
              <a:t>for the ticket?</a:t>
            </a:r>
            <a:endParaRPr lang="en-US" altLang="zh-CN" b="1" dirty="0">
              <a:latin typeface="Arial" panose="020B0604020202020204" pitchFamily="34" charset="0"/>
              <a:ea typeface="黑体" panose="02010609060101010101" pitchFamily="49" charset="-122"/>
              <a:cs typeface="Arial" panose="020B0604020202020204" pitchFamily="34" charset="0"/>
            </a:endParaRPr>
          </a:p>
          <a:p>
            <a:pPr lvl="0"/>
            <a:r>
              <a:rPr lang="en-US" altLang="zh-CN" b="1" dirty="0">
                <a:latin typeface="Arial" panose="020B0604020202020204" pitchFamily="34" charset="0"/>
                <a:ea typeface="黑体" panose="02010609060101010101" pitchFamily="49" charset="-122"/>
                <a:cs typeface="Arial" panose="020B0604020202020204" pitchFamily="34" charset="0"/>
              </a:rPr>
              <a:t>I’d like to know the  e________ of the flight</a:t>
            </a:r>
            <a:r>
              <a:rPr lang="en-US" altLang="zh-CN" sz="1600" b="1" dirty="0">
                <a:latin typeface="Arial" panose="020B0604020202020204" pitchFamily="34" charset="0"/>
                <a:ea typeface="黑体" panose="02010609060101010101" pitchFamily="49" charset="-122"/>
                <a:cs typeface="Arial" panose="020B0604020202020204" pitchFamily="34" charset="0"/>
              </a:rPr>
              <a:t>.</a:t>
            </a:r>
            <a:endParaRPr lang="en-US" altLang="zh-CN" sz="1600" b="1" dirty="0">
              <a:latin typeface="Arial" panose="020B0604020202020204" pitchFamily="34" charset="0"/>
              <a:ea typeface="黑体" panose="02010609060101010101" pitchFamily="49" charset="-122"/>
              <a:cs typeface="Arial" panose="020B0604020202020204" pitchFamily="34" charset="0"/>
            </a:endParaRPr>
          </a:p>
        </p:txBody>
      </p:sp>
      <p:sp>
        <p:nvSpPr>
          <p:cNvPr id="5" name="矩形 349185"/>
          <p:cNvSpPr>
            <a:spLocks noChangeArrowheads="1"/>
          </p:cNvSpPr>
          <p:nvPr/>
        </p:nvSpPr>
        <p:spPr bwMode="auto">
          <a:xfrm>
            <a:off x="179512" y="880556"/>
            <a:ext cx="153907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spcAft>
                <a:spcPts val="600"/>
              </a:spcAft>
              <a:buFont typeface="Arial" panose="020B0604020202020204" pitchFamily="34" charset="0"/>
              <a:buAutoNum type="arabicPeriod"/>
            </a:pPr>
            <a:r>
              <a:rPr lang="zh-CN" altLang="en-US" sz="1600" b="1" dirty="0">
                <a:latin typeface="+mn-ea"/>
              </a:rPr>
              <a:t>航班号</a:t>
            </a:r>
            <a:endParaRPr lang="en-US" altLang="zh-CN" sz="1600" b="1" dirty="0">
              <a:latin typeface="+mn-ea"/>
            </a:endParaRPr>
          </a:p>
          <a:p>
            <a:pPr>
              <a:spcAft>
                <a:spcPts val="600"/>
              </a:spcAft>
              <a:buFont typeface="Arial" panose="020B0604020202020204" pitchFamily="34" charset="0"/>
              <a:buAutoNum type="arabicPeriod"/>
            </a:pPr>
            <a:r>
              <a:rPr lang="zh-CN" altLang="en-US" sz="1600" b="1" dirty="0">
                <a:latin typeface="+mn-ea"/>
              </a:rPr>
              <a:t>航班表</a:t>
            </a:r>
            <a:endParaRPr lang="en-US" altLang="zh-CN" sz="1600" b="1" dirty="0">
              <a:latin typeface="+mn-ea"/>
            </a:endParaRPr>
          </a:p>
          <a:p>
            <a:pPr>
              <a:spcAft>
                <a:spcPts val="600"/>
              </a:spcAft>
              <a:buFont typeface="Arial" panose="020B0604020202020204" pitchFamily="34" charset="0"/>
              <a:buAutoNum type="arabicPeriod"/>
            </a:pPr>
            <a:r>
              <a:rPr lang="zh-CN" altLang="en-US" sz="1600" b="1" dirty="0">
                <a:latin typeface="+mn-ea"/>
              </a:rPr>
              <a:t>包机</a:t>
            </a:r>
            <a:endParaRPr lang="en-US" altLang="zh-CN" sz="1600" b="1" dirty="0">
              <a:latin typeface="+mn-ea"/>
            </a:endParaRPr>
          </a:p>
          <a:p>
            <a:pPr>
              <a:spcAft>
                <a:spcPts val="600"/>
              </a:spcAft>
              <a:buFont typeface="Arial" panose="020B0604020202020204" pitchFamily="34" charset="0"/>
              <a:buAutoNum type="arabicPeriod"/>
            </a:pPr>
            <a:r>
              <a:rPr lang="zh-CN" altLang="en-US" sz="1600" b="1" dirty="0">
                <a:latin typeface="+mn-ea"/>
              </a:rPr>
              <a:t>出发时间</a:t>
            </a:r>
            <a:endParaRPr lang="en-US" altLang="zh-CN" sz="1600" b="1" dirty="0">
              <a:latin typeface="+mn-ea"/>
            </a:endParaRPr>
          </a:p>
          <a:p>
            <a:pPr>
              <a:spcAft>
                <a:spcPts val="600"/>
              </a:spcAft>
              <a:buFont typeface="Arial" panose="020B0604020202020204" pitchFamily="34" charset="0"/>
              <a:buAutoNum type="arabicPeriod"/>
            </a:pPr>
            <a:r>
              <a:rPr lang="zh-CN" altLang="en-US" sz="1600" b="1" dirty="0">
                <a:latin typeface="+mn-ea"/>
              </a:rPr>
              <a:t>到达时间</a:t>
            </a:r>
            <a:endParaRPr lang="en-US" altLang="zh-CN" sz="1600" b="1" dirty="0">
              <a:latin typeface="+mn-ea"/>
            </a:endParaRPr>
          </a:p>
        </p:txBody>
      </p:sp>
      <p:sp>
        <p:nvSpPr>
          <p:cNvPr id="6" name="矩形 349185"/>
          <p:cNvSpPr>
            <a:spLocks noChangeArrowheads="1"/>
          </p:cNvSpPr>
          <p:nvPr/>
        </p:nvSpPr>
        <p:spPr bwMode="auto">
          <a:xfrm>
            <a:off x="1475656" y="843558"/>
            <a:ext cx="3015208" cy="166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a:lnSpc>
                <a:spcPct val="150000"/>
              </a:lnSpc>
              <a:buAutoNum type="arabicPeriod"/>
            </a:pPr>
            <a:r>
              <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rPr>
              <a:t>flight number</a:t>
            </a:r>
            <a:endPar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endParaRPr>
          </a:p>
          <a:p>
            <a:pPr marL="342900" indent="-342900">
              <a:lnSpc>
                <a:spcPct val="150000"/>
              </a:lnSpc>
              <a:buFont typeface="+mj-lt"/>
              <a:buAutoNum type="arabicPeriod"/>
            </a:pPr>
            <a:r>
              <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rPr>
              <a:t>flight schedule/timetable</a:t>
            </a:r>
            <a:endPar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endParaRPr>
          </a:p>
          <a:p>
            <a:pPr marL="342900" indent="-342900">
              <a:lnSpc>
                <a:spcPct val="150000"/>
              </a:lnSpc>
              <a:buFont typeface="+mj-lt"/>
              <a:buAutoNum type="arabicPeriod"/>
            </a:pPr>
            <a:r>
              <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rPr>
              <a:t>chartered plane/flight</a:t>
            </a:r>
            <a:endPar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endParaRPr>
          </a:p>
          <a:p>
            <a:pPr marL="342900" indent="-342900">
              <a:lnSpc>
                <a:spcPct val="150000"/>
              </a:lnSpc>
              <a:buFont typeface="+mj-lt"/>
              <a:buAutoNum type="arabicPeriod"/>
            </a:pPr>
            <a:r>
              <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rPr>
              <a:t>departure time</a:t>
            </a:r>
            <a:endPar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endParaRPr>
          </a:p>
          <a:p>
            <a:pPr marL="342900" indent="-342900">
              <a:lnSpc>
                <a:spcPct val="150000"/>
              </a:lnSpc>
              <a:buFont typeface="+mj-lt"/>
              <a:buAutoNum type="arabicPeriod"/>
            </a:pPr>
            <a:r>
              <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rPr>
              <a:t>arrival time</a:t>
            </a:r>
            <a:endPar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endParaRPr>
          </a:p>
        </p:txBody>
      </p:sp>
      <p:sp>
        <p:nvSpPr>
          <p:cNvPr id="7" name="TextBox 6"/>
          <p:cNvSpPr txBox="1"/>
          <p:nvPr/>
        </p:nvSpPr>
        <p:spPr>
          <a:xfrm>
            <a:off x="367621" y="2713574"/>
            <a:ext cx="1008112" cy="369332"/>
          </a:xfrm>
          <a:prstGeom prst="rect">
            <a:avLst/>
          </a:prstGeom>
          <a:noFill/>
        </p:spPr>
        <p:txBody>
          <a:bodyPr wrap="square" rtlCol="0">
            <a:spAutoFit/>
          </a:bodyPr>
          <a:lstStyle/>
          <a:p>
            <a:r>
              <a:rPr lang="en-US" altLang="zh-CN" dirty="0">
                <a:solidFill>
                  <a:srgbClr val="C00000"/>
                </a:solidFill>
                <a:latin typeface="+mn-ea"/>
              </a:rPr>
              <a:t> </a:t>
            </a:r>
            <a:r>
              <a:rPr lang="zh-CN" altLang="en-US" b="1" dirty="0">
                <a:solidFill>
                  <a:srgbClr val="C00000"/>
                </a:solidFill>
                <a:latin typeface="+mn-ea"/>
              </a:rPr>
              <a:t>票价</a:t>
            </a:r>
            <a:endParaRPr lang="zh-CN" altLang="en-US" b="1" dirty="0">
              <a:solidFill>
                <a:srgbClr val="C00000"/>
              </a:solidFill>
              <a:latin typeface="+mn-ea"/>
            </a:endParaRPr>
          </a:p>
        </p:txBody>
      </p:sp>
      <p:sp>
        <p:nvSpPr>
          <p:cNvPr id="8" name="矩形 6"/>
          <p:cNvSpPr/>
          <p:nvPr/>
        </p:nvSpPr>
        <p:spPr>
          <a:xfrm>
            <a:off x="4139952" y="915566"/>
            <a:ext cx="1475162" cy="1631216"/>
          </a:xfrm>
          <a:prstGeom prst="rect">
            <a:avLst/>
          </a:prstGeom>
        </p:spPr>
        <p:txBody>
          <a:bodyPr wrap="square">
            <a:spAutoFit/>
          </a:bodyPr>
          <a:lstStyle/>
          <a:p>
            <a:pPr>
              <a:spcAft>
                <a:spcPts val="600"/>
              </a:spcAft>
            </a:pPr>
            <a:r>
              <a:rPr lang="en-US" altLang="zh-CN" sz="1600" b="1" dirty="0">
                <a:latin typeface="+mn-ea"/>
              </a:rPr>
              <a:t>6. </a:t>
            </a:r>
            <a:r>
              <a:rPr lang="zh-CN" altLang="en-US" sz="1600" b="1" dirty="0">
                <a:latin typeface="+mn-ea"/>
              </a:rPr>
              <a:t>登机时间</a:t>
            </a:r>
            <a:endParaRPr lang="en-US" altLang="zh-CN" sz="1600" b="1" dirty="0">
              <a:latin typeface="+mn-ea"/>
            </a:endParaRPr>
          </a:p>
          <a:p>
            <a:pPr>
              <a:spcAft>
                <a:spcPts val="600"/>
              </a:spcAft>
            </a:pPr>
            <a:r>
              <a:rPr lang="en-US" altLang="zh-CN" sz="1600" b="1" dirty="0">
                <a:latin typeface="+mn-ea"/>
              </a:rPr>
              <a:t>7. </a:t>
            </a:r>
            <a:r>
              <a:rPr lang="zh-CN" altLang="en-US" sz="1600" b="1" dirty="0">
                <a:latin typeface="+mn-ea"/>
              </a:rPr>
              <a:t>登机口</a:t>
            </a:r>
            <a:endParaRPr lang="en-US" altLang="zh-CN" sz="1600" b="1" dirty="0">
              <a:latin typeface="+mn-ea"/>
            </a:endParaRPr>
          </a:p>
          <a:p>
            <a:pPr>
              <a:spcAft>
                <a:spcPts val="600"/>
              </a:spcAft>
            </a:pPr>
            <a:r>
              <a:rPr lang="en-US" altLang="zh-CN" sz="1600" b="1" dirty="0">
                <a:latin typeface="+mn-ea"/>
              </a:rPr>
              <a:t>8. </a:t>
            </a:r>
            <a:r>
              <a:rPr lang="zh-CN" altLang="en-US" sz="1600" b="1" dirty="0">
                <a:latin typeface="+mn-ea"/>
              </a:rPr>
              <a:t>供餐</a:t>
            </a:r>
            <a:endParaRPr lang="en-US" altLang="zh-CN" sz="1600" b="1" dirty="0">
              <a:latin typeface="+mn-ea"/>
            </a:endParaRPr>
          </a:p>
          <a:p>
            <a:pPr>
              <a:spcAft>
                <a:spcPts val="600"/>
              </a:spcAft>
            </a:pPr>
            <a:r>
              <a:rPr lang="en-US" altLang="zh-CN" sz="1600" b="1" dirty="0" smtClean="0">
                <a:latin typeface="+mn-ea"/>
              </a:rPr>
              <a:t>9. </a:t>
            </a:r>
            <a:r>
              <a:rPr lang="zh-CN" altLang="en-US" sz="1600" b="1" dirty="0" smtClean="0">
                <a:latin typeface="+mn-ea"/>
              </a:rPr>
              <a:t>每周一</a:t>
            </a:r>
            <a:r>
              <a:rPr lang="zh-CN" altLang="en-US" sz="1600" b="1" dirty="0">
                <a:latin typeface="+mn-ea"/>
              </a:rPr>
              <a:t>班</a:t>
            </a:r>
            <a:endParaRPr lang="en-US" altLang="zh-CN" sz="1600" b="1" dirty="0">
              <a:latin typeface="+mn-ea"/>
            </a:endParaRPr>
          </a:p>
          <a:p>
            <a:pPr>
              <a:spcAft>
                <a:spcPts val="600"/>
              </a:spcAft>
            </a:pPr>
            <a:r>
              <a:rPr lang="en-US" altLang="zh-CN" sz="1600" b="1" dirty="0">
                <a:latin typeface="+mn-ea"/>
              </a:rPr>
              <a:t>10. </a:t>
            </a:r>
            <a:r>
              <a:rPr lang="zh-CN" altLang="en-US" sz="1600" b="1" dirty="0">
                <a:latin typeface="+mn-ea"/>
              </a:rPr>
              <a:t>预订机票</a:t>
            </a:r>
            <a:endParaRPr lang="en-US" altLang="zh-CN" b="1" dirty="0">
              <a:latin typeface="+mn-ea"/>
            </a:endParaRPr>
          </a:p>
        </p:txBody>
      </p:sp>
      <p:sp>
        <p:nvSpPr>
          <p:cNvPr id="9" name="矩形 7"/>
          <p:cNvSpPr/>
          <p:nvPr/>
        </p:nvSpPr>
        <p:spPr>
          <a:xfrm>
            <a:off x="5580112" y="843558"/>
            <a:ext cx="3550481" cy="2031325"/>
          </a:xfrm>
          <a:prstGeom prst="rect">
            <a:avLst/>
          </a:prstGeom>
        </p:spPr>
        <p:txBody>
          <a:bodyPr wrap="square">
            <a:spAutoFit/>
          </a:bodyPr>
          <a:lstStyle/>
          <a:p>
            <a:pPr marL="342900" indent="-342900">
              <a:lnSpc>
                <a:spcPct val="150000"/>
              </a:lnSpc>
              <a:buFont typeface="+mj-lt"/>
              <a:buAutoNum type="arabicPeriod" startAt="6"/>
            </a:pPr>
            <a:r>
              <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rPr>
              <a:t>boarding time</a:t>
            </a:r>
            <a:endPar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endParaRPr>
          </a:p>
          <a:p>
            <a:pPr marL="342900" indent="-342900">
              <a:lnSpc>
                <a:spcPct val="150000"/>
              </a:lnSpc>
              <a:buFont typeface="+mj-lt"/>
              <a:buAutoNum type="arabicPeriod" startAt="6"/>
            </a:pPr>
            <a:r>
              <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rPr>
              <a:t>boarding gate</a:t>
            </a:r>
            <a:endPar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endParaRPr>
          </a:p>
          <a:p>
            <a:pPr marL="342900" indent="-342900">
              <a:lnSpc>
                <a:spcPct val="150000"/>
              </a:lnSpc>
              <a:buFont typeface="+mj-lt"/>
              <a:buAutoNum type="arabicPeriod" startAt="6"/>
            </a:pPr>
            <a:r>
              <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rPr>
              <a:t>serve meals</a:t>
            </a:r>
            <a:endPar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endParaRPr>
          </a:p>
          <a:p>
            <a:pPr marL="342900" indent="-342900">
              <a:lnSpc>
                <a:spcPct val="150000"/>
              </a:lnSpc>
              <a:buFont typeface="+mj-lt"/>
              <a:buAutoNum type="arabicPeriod" startAt="6"/>
            </a:pPr>
            <a:r>
              <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rPr>
              <a:t>one flight per/every/each week/</a:t>
            </a:r>
            <a:endPar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endParaRPr>
          </a:p>
          <a:p>
            <a:pPr marL="342900" indent="-342900">
              <a:lnSpc>
                <a:spcPct val="150000"/>
              </a:lnSpc>
              <a:buFont typeface="+mj-lt"/>
              <a:buAutoNum type="arabicPeriod" startAt="6"/>
            </a:pPr>
            <a:r>
              <a:rPr lang="en-US" altLang="zh-CN" sz="1400" b="1" dirty="0" smtClean="0">
                <a:solidFill>
                  <a:srgbClr val="0070C0"/>
                </a:solidFill>
                <a:latin typeface="Arial" panose="020B0604020202020204" pitchFamily="34" charset="0"/>
                <a:ea typeface="黑体" panose="02010609060101010101" pitchFamily="49" charset="-122"/>
                <a:cs typeface="Arial" panose="020B0604020202020204" pitchFamily="34" charset="0"/>
              </a:rPr>
              <a:t>book/reserve </a:t>
            </a:r>
            <a:r>
              <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rPr>
              <a:t>a </a:t>
            </a:r>
            <a:r>
              <a:rPr lang="en-US" altLang="zh-CN" sz="1400" b="1" dirty="0" smtClean="0">
                <a:solidFill>
                  <a:srgbClr val="0070C0"/>
                </a:solidFill>
                <a:latin typeface="Arial" panose="020B0604020202020204" pitchFamily="34" charset="0"/>
                <a:ea typeface="黑体" panose="02010609060101010101" pitchFamily="49" charset="-122"/>
                <a:cs typeface="Arial" panose="020B0604020202020204" pitchFamily="34" charset="0"/>
              </a:rPr>
              <a:t>plane/an </a:t>
            </a:r>
            <a:r>
              <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rPr>
              <a:t>air ticket</a:t>
            </a:r>
            <a:endPar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endParaRPr>
          </a:p>
          <a:p>
            <a:pPr>
              <a:lnSpc>
                <a:spcPct val="150000"/>
              </a:lnSpc>
            </a:pPr>
            <a:r>
              <a:rPr lang="zh-CN" altLang="en-US" sz="1400" b="1" dirty="0">
                <a:solidFill>
                  <a:srgbClr val="0070C0"/>
                </a:solidFill>
                <a:latin typeface="Arial" panose="020B0604020202020204" pitchFamily="34" charset="0"/>
                <a:ea typeface="黑体" panose="02010609060101010101" pitchFamily="49" charset="-122"/>
                <a:cs typeface="Arial" panose="020B0604020202020204" pitchFamily="34" charset="0"/>
              </a:rPr>
              <a:t>       </a:t>
            </a:r>
            <a:r>
              <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rPr>
              <a:t>make </a:t>
            </a:r>
            <a:r>
              <a:rPr lang="en-US" altLang="zh-CN" sz="1400" b="1" dirty="0" smtClean="0">
                <a:solidFill>
                  <a:srgbClr val="0070C0"/>
                </a:solidFill>
                <a:latin typeface="Arial" panose="020B0604020202020204" pitchFamily="34" charset="0"/>
                <a:ea typeface="黑体" panose="02010609060101010101" pitchFamily="49" charset="-122"/>
                <a:cs typeface="Arial" panose="020B0604020202020204" pitchFamily="34" charset="0"/>
              </a:rPr>
              <a:t>an airline </a:t>
            </a:r>
            <a:r>
              <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rPr>
              <a:t>reservation</a:t>
            </a:r>
            <a:endParaRPr lang="en-US" altLang="zh-CN" sz="1400" b="1" dirty="0">
              <a:solidFill>
                <a:srgbClr val="0070C0"/>
              </a:solidFill>
              <a:latin typeface="Arial" panose="020B0604020202020204" pitchFamily="34" charset="0"/>
              <a:ea typeface="黑体" panose="02010609060101010101" pitchFamily="49" charset="-122"/>
              <a:cs typeface="Arial" panose="020B0604020202020204" pitchFamily="34" charset="0"/>
            </a:endParaRPr>
          </a:p>
        </p:txBody>
      </p:sp>
      <p:sp>
        <p:nvSpPr>
          <p:cNvPr id="10" name="矩形 8"/>
          <p:cNvSpPr/>
          <p:nvPr/>
        </p:nvSpPr>
        <p:spPr>
          <a:xfrm>
            <a:off x="1907704" y="3102567"/>
            <a:ext cx="530915" cy="369332"/>
          </a:xfrm>
          <a:prstGeom prst="rect">
            <a:avLst/>
          </a:prstGeom>
        </p:spPr>
        <p:txBody>
          <a:bodyPr wrap="none">
            <a:spAutoFit/>
          </a:bodyPr>
          <a:lstStyle/>
          <a:p>
            <a:r>
              <a:rPr lang="en-US" altLang="zh-CN" b="1" dirty="0">
                <a:solidFill>
                  <a:srgbClr val="C00000"/>
                </a:solidFill>
                <a:latin typeface="Arial" panose="020B0604020202020204" pitchFamily="34" charset="0"/>
                <a:ea typeface="黑体" panose="02010609060101010101" pitchFamily="49" charset="-122"/>
                <a:cs typeface="Arial" panose="020B0604020202020204" pitchFamily="34" charset="0"/>
              </a:rPr>
              <a:t>are</a:t>
            </a:r>
            <a:endParaRPr lang="zh-CN" altLang="en-US" b="1" dirty="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11" name="矩形 9"/>
          <p:cNvSpPr/>
          <p:nvPr/>
        </p:nvSpPr>
        <p:spPr>
          <a:xfrm>
            <a:off x="1619672" y="3363838"/>
            <a:ext cx="595035" cy="369332"/>
          </a:xfrm>
          <a:prstGeom prst="rect">
            <a:avLst/>
          </a:prstGeom>
        </p:spPr>
        <p:txBody>
          <a:bodyPr wrap="none">
            <a:spAutoFit/>
          </a:bodyPr>
          <a:lstStyle/>
          <a:p>
            <a:r>
              <a:rPr lang="en-US" altLang="zh-CN" b="1" dirty="0">
                <a:solidFill>
                  <a:srgbClr val="C00000"/>
                </a:solidFill>
                <a:latin typeface="Arial" panose="020B0604020202020204" pitchFamily="34" charset="0"/>
                <a:ea typeface="黑体" panose="02010609060101010101" pitchFamily="49" charset="-122"/>
                <a:cs typeface="Arial" panose="020B0604020202020204" pitchFamily="34" charset="0"/>
              </a:rPr>
              <a:t>rice</a:t>
            </a:r>
            <a:endParaRPr lang="zh-CN" altLang="en-US" b="1" dirty="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12" name="矩形 10"/>
          <p:cNvSpPr/>
          <p:nvPr/>
        </p:nvSpPr>
        <p:spPr>
          <a:xfrm>
            <a:off x="2411760" y="3642578"/>
            <a:ext cx="582211" cy="369332"/>
          </a:xfrm>
          <a:prstGeom prst="rect">
            <a:avLst/>
          </a:prstGeom>
        </p:spPr>
        <p:txBody>
          <a:bodyPr wrap="none">
            <a:spAutoFit/>
          </a:bodyPr>
          <a:lstStyle/>
          <a:p>
            <a:r>
              <a:rPr lang="en-US" altLang="zh-CN" b="1" dirty="0">
                <a:solidFill>
                  <a:srgbClr val="C00000"/>
                </a:solidFill>
                <a:latin typeface="Arial" panose="020B0604020202020204" pitchFamily="34" charset="0"/>
                <a:ea typeface="黑体" panose="02010609060101010101" pitchFamily="49" charset="-122"/>
                <a:cs typeface="Arial" panose="020B0604020202020204" pitchFamily="34" charset="0"/>
              </a:rPr>
              <a:t>pay</a:t>
            </a:r>
            <a:endParaRPr lang="zh-CN" altLang="en-US" b="1" dirty="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13" name="矩形 11"/>
          <p:cNvSpPr/>
          <p:nvPr/>
        </p:nvSpPr>
        <p:spPr>
          <a:xfrm>
            <a:off x="2168877" y="3927396"/>
            <a:ext cx="530915" cy="369332"/>
          </a:xfrm>
          <a:prstGeom prst="rect">
            <a:avLst/>
          </a:prstGeom>
        </p:spPr>
        <p:txBody>
          <a:bodyPr wrap="none">
            <a:spAutoFit/>
          </a:bodyPr>
          <a:lstStyle/>
          <a:p>
            <a:r>
              <a:rPr lang="en-US" altLang="zh-CN" b="1" dirty="0" err="1">
                <a:solidFill>
                  <a:srgbClr val="C00000"/>
                </a:solidFill>
                <a:latin typeface="Arial" panose="020B0604020202020204" pitchFamily="34" charset="0"/>
                <a:ea typeface="黑体" panose="02010609060101010101" pitchFamily="49" charset="-122"/>
                <a:cs typeface="Arial" panose="020B0604020202020204" pitchFamily="34" charset="0"/>
              </a:rPr>
              <a:t>ost</a:t>
            </a:r>
            <a:endParaRPr lang="zh-CN" altLang="en-US" b="1" dirty="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14" name="矩形 12"/>
          <p:cNvSpPr/>
          <p:nvPr/>
        </p:nvSpPr>
        <p:spPr>
          <a:xfrm>
            <a:off x="4427984" y="4218642"/>
            <a:ext cx="941283" cy="369332"/>
          </a:xfrm>
          <a:prstGeom prst="rect">
            <a:avLst/>
          </a:prstGeom>
        </p:spPr>
        <p:txBody>
          <a:bodyPr wrap="none">
            <a:spAutoFit/>
          </a:bodyPr>
          <a:lstStyle/>
          <a:p>
            <a:r>
              <a:rPr lang="en-US" altLang="zh-CN" b="1" dirty="0">
                <a:solidFill>
                  <a:srgbClr val="C00000"/>
                </a:solidFill>
                <a:latin typeface="Arial" panose="020B0604020202020204" pitchFamily="34" charset="0"/>
                <a:ea typeface="黑体" panose="02010609060101010101" pitchFamily="49" charset="-122"/>
                <a:cs typeface="Arial" panose="020B0604020202020204" pitchFamily="34" charset="0"/>
              </a:rPr>
              <a:t>charge</a:t>
            </a:r>
            <a:endParaRPr lang="zh-CN" altLang="en-US" b="1" dirty="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15" name="矩形 14"/>
          <p:cNvSpPr/>
          <p:nvPr/>
        </p:nvSpPr>
        <p:spPr>
          <a:xfrm>
            <a:off x="2483768" y="4484435"/>
            <a:ext cx="979755" cy="369332"/>
          </a:xfrm>
          <a:prstGeom prst="rect">
            <a:avLst/>
          </a:prstGeom>
        </p:spPr>
        <p:txBody>
          <a:bodyPr wrap="none">
            <a:spAutoFit/>
          </a:bodyPr>
          <a:lstStyle/>
          <a:p>
            <a:r>
              <a:rPr lang="en-US" altLang="zh-CN" b="1" dirty="0" err="1">
                <a:solidFill>
                  <a:srgbClr val="C00000"/>
                </a:solidFill>
                <a:latin typeface="Arial" panose="020B0604020202020204" pitchFamily="34" charset="0"/>
                <a:ea typeface="黑体" panose="02010609060101010101" pitchFamily="49" charset="-122"/>
                <a:cs typeface="Arial" panose="020B0604020202020204" pitchFamily="34" charset="0"/>
              </a:rPr>
              <a:t>xpense</a:t>
            </a:r>
            <a:endParaRPr lang="zh-CN" altLang="en-US" b="1" dirty="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pic>
        <p:nvPicPr>
          <p:cNvPr id="16" name="Graphic 15" descr="Newspaper"/>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228184" y="130074"/>
            <a:ext cx="548640" cy="548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 calcmode="lin" valueType="num">
                                      <p:cBhvr additive="base">
                                        <p:cTn id="4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anim calcmode="lin" valueType="num">
                                      <p:cBhvr additive="base">
                                        <p:cTn id="5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2" end="2"/>
                                            </p:txEl>
                                          </p:spTgt>
                                        </p:tgtEl>
                                        <p:attrNameLst>
                                          <p:attrName>style.visibility</p:attrName>
                                        </p:attrNameLst>
                                      </p:cBhvr>
                                      <p:to>
                                        <p:strVal val="visible"/>
                                      </p:to>
                                    </p:set>
                                    <p:anim calcmode="lin" valueType="num">
                                      <p:cBhvr additive="base">
                                        <p:cTn id="6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
                                            <p:txEl>
                                              <p:pRg st="3" end="3"/>
                                            </p:txEl>
                                          </p:spTgt>
                                        </p:tgtEl>
                                        <p:attrNameLst>
                                          <p:attrName>style.visibility</p:attrName>
                                        </p:attrNameLst>
                                      </p:cBhvr>
                                      <p:to>
                                        <p:strVal val="visible"/>
                                      </p:to>
                                    </p:set>
                                    <p:anim calcmode="lin" valueType="num">
                                      <p:cBhvr additive="base">
                                        <p:cTn id="6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
                                            <p:txEl>
                                              <p:pRg st="4" end="4"/>
                                            </p:txEl>
                                          </p:spTgt>
                                        </p:tgtEl>
                                        <p:attrNameLst>
                                          <p:attrName>style.visibility</p:attrName>
                                        </p:attrNameLst>
                                      </p:cBhvr>
                                      <p:to>
                                        <p:strVal val="visible"/>
                                      </p:to>
                                    </p:set>
                                    <p:anim calcmode="lin" valueType="num">
                                      <p:cBhvr additive="base">
                                        <p:cTn id="7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
                                            <p:txEl>
                                              <p:pRg st="5" end="5"/>
                                            </p:txEl>
                                          </p:spTgt>
                                        </p:tgtEl>
                                        <p:attrNameLst>
                                          <p:attrName>style.visibility</p:attrName>
                                        </p:attrNameLst>
                                      </p:cBhvr>
                                      <p:to>
                                        <p:strVal val="visible"/>
                                      </p:to>
                                    </p:set>
                                    <p:anim calcmode="lin" valueType="num">
                                      <p:cBhvr additive="base">
                                        <p:cTn id="7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wipe(down)">
                                      <p:cBhvr>
                                        <p:cTn id="85" dur="5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wipe(down)">
                                      <p:cBhvr>
                                        <p:cTn id="90" dur="500"/>
                                        <p:tgtEl>
                                          <p:spTgt spid="4"/>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barn(inVertical)">
                                      <p:cBhvr>
                                        <p:cTn id="95" dur="500"/>
                                        <p:tgtEl>
                                          <p:spTgt spid="10"/>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barn(inVertical)">
                                      <p:cBhvr>
                                        <p:cTn id="100" dur="500"/>
                                        <p:tgtEl>
                                          <p:spTgt spid="11"/>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barn(inVertical)">
                                      <p:cBhvr>
                                        <p:cTn id="105" dur="500"/>
                                        <p:tgtEl>
                                          <p:spTgt spid="12"/>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barn(inVertical)">
                                      <p:cBhvr>
                                        <p:cTn id="110" dur="500"/>
                                        <p:tgtEl>
                                          <p:spTgt spid="13"/>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barn(inVertical)">
                                      <p:cBhvr>
                                        <p:cTn id="115" dur="500"/>
                                        <p:tgtEl>
                                          <p:spTgt spid="14"/>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barn(inVertical)">
                                      <p:cBhvr>
                                        <p:cTn id="1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Part 2: </a:t>
            </a:r>
            <a:r>
              <a:rPr lang="en-US" altLang="zh-CN" b="1" dirty="0">
                <a:latin typeface="Arial" panose="020B0604020202020204" pitchFamily="34" charset="0"/>
                <a:cs typeface="Arial" panose="020B0604020202020204" pitchFamily="34" charset="0"/>
              </a:rPr>
              <a:t>I</a:t>
            </a:r>
            <a:r>
              <a:rPr lang="en-US" b="1" dirty="0">
                <a:latin typeface="Arial" panose="020B0604020202020204" pitchFamily="34" charset="0"/>
                <a:cs typeface="Arial" panose="020B0604020202020204" pitchFamily="34" charset="0"/>
              </a:rPr>
              <a:t>nformation + </a:t>
            </a:r>
            <a:r>
              <a:rPr lang="en-US" altLang="zh-CN" b="1" dirty="0">
                <a:latin typeface="Arial" panose="020B0604020202020204" pitchFamily="34" charset="0"/>
                <a:cs typeface="Arial" panose="020B0604020202020204" pitchFamily="34" charset="0"/>
              </a:rPr>
              <a:t>D</a:t>
            </a:r>
            <a:r>
              <a:rPr lang="en-US" b="1" dirty="0">
                <a:latin typeface="Arial" panose="020B0604020202020204" pitchFamily="34" charset="0"/>
                <a:cs typeface="Arial" panose="020B0604020202020204" pitchFamily="34" charset="0"/>
              </a:rPr>
              <a:t>os and </a:t>
            </a:r>
            <a:r>
              <a:rPr lang="en-US" altLang="zh-CN" b="1" dirty="0">
                <a:latin typeface="Arial" panose="020B0604020202020204" pitchFamily="34" charset="0"/>
                <a:cs typeface="Arial" panose="020B0604020202020204" pitchFamily="34" charset="0"/>
              </a:rPr>
              <a:t>D</a:t>
            </a:r>
            <a:r>
              <a:rPr lang="en-US" b="1" dirty="0">
                <a:latin typeface="Arial" panose="020B0604020202020204" pitchFamily="34" charset="0"/>
                <a:cs typeface="Arial" panose="020B0604020202020204" pitchFamily="34" charset="0"/>
              </a:rPr>
              <a:t>on’ts</a:t>
            </a:r>
            <a:endParaRPr lang="en-US" b="1" dirty="0">
              <a:latin typeface="Arial" panose="020B0604020202020204" pitchFamily="34" charset="0"/>
              <a:cs typeface="Arial" panose="020B0604020202020204" pitchFamily="34" charset="0"/>
            </a:endParaRPr>
          </a:p>
        </p:txBody>
      </p:sp>
      <p:sp>
        <p:nvSpPr>
          <p:cNvPr id="8" name="矩形 5"/>
          <p:cNvSpPr/>
          <p:nvPr/>
        </p:nvSpPr>
        <p:spPr>
          <a:xfrm>
            <a:off x="35496" y="867365"/>
            <a:ext cx="8712968" cy="923330"/>
          </a:xfrm>
          <a:prstGeom prst="rect">
            <a:avLst/>
          </a:prstGeom>
        </p:spPr>
        <p:txBody>
          <a:bodyPr wrap="square">
            <a:spAutoFit/>
          </a:bodyPr>
          <a:lstStyle/>
          <a:p>
            <a:r>
              <a:rPr lang="en-US" altLang="zh-CN" dirty="0">
                <a:latin typeface="+mj-lt"/>
                <a:cs typeface="Arial" panose="020B0604020202020204" pitchFamily="34" charset="0"/>
              </a:rPr>
              <a:t>    </a:t>
            </a:r>
            <a:r>
              <a:rPr lang="en-US" altLang="zh-CN" b="1" dirty="0">
                <a:latin typeface="+mj-lt"/>
                <a:cs typeface="Arial" panose="020B0604020202020204" pitchFamily="34" charset="0"/>
              </a:rPr>
              <a:t>If possible, could you please tell me the information </a:t>
            </a:r>
            <a:r>
              <a:rPr lang="en-US" altLang="zh-CN" b="1" dirty="0" smtClean="0">
                <a:latin typeface="+mj-lt"/>
                <a:cs typeface="Arial" panose="020B0604020202020204" pitchFamily="34" charset="0"/>
              </a:rPr>
              <a:t>about </a:t>
            </a:r>
            <a:r>
              <a:rPr lang="en-US" altLang="zh-CN" b="1" dirty="0">
                <a:latin typeface="+mj-lt"/>
                <a:cs typeface="Arial" panose="020B0604020202020204" pitchFamily="34" charset="0"/>
              </a:rPr>
              <a:t>the chartered flight, </a:t>
            </a:r>
            <a:r>
              <a:rPr lang="en-US" altLang="zh-CN" b="1" u="sng" dirty="0">
                <a:latin typeface="+mj-lt"/>
                <a:cs typeface="Arial" panose="020B0604020202020204" pitchFamily="34" charset="0"/>
              </a:rPr>
              <a:t>such as </a:t>
            </a:r>
            <a:r>
              <a:rPr lang="en-US" altLang="zh-CN" b="1" dirty="0">
                <a:latin typeface="+mj-lt"/>
                <a:cs typeface="Arial" panose="020B0604020202020204" pitchFamily="34" charset="0"/>
              </a:rPr>
              <a:t>number, time and so on. By the way, I wonder if there’s anything that I should </a:t>
            </a:r>
            <a:r>
              <a:rPr lang="en-US" altLang="zh-CN" b="1" dirty="0">
                <a:solidFill>
                  <a:srgbClr val="FF0000"/>
                </a:solidFill>
                <a:latin typeface="+mj-lt"/>
                <a:cs typeface="Arial" panose="020B0604020202020204" pitchFamily="34" charset="0"/>
              </a:rPr>
              <a:t>pay attention to</a:t>
            </a:r>
            <a:r>
              <a:rPr lang="en-US" altLang="zh-CN" b="1" dirty="0">
                <a:solidFill>
                  <a:srgbClr val="00B050"/>
                </a:solidFill>
                <a:latin typeface="+mj-lt"/>
                <a:cs typeface="Arial" panose="020B0604020202020204" pitchFamily="34" charset="0"/>
              </a:rPr>
              <a:t> </a:t>
            </a:r>
            <a:r>
              <a:rPr lang="en-US" altLang="zh-CN" b="1" dirty="0">
                <a:latin typeface="+mj-lt"/>
                <a:cs typeface="Arial" panose="020B0604020202020204" pitchFamily="34" charset="0"/>
              </a:rPr>
              <a:t>on my way home, like protection and </a:t>
            </a:r>
            <a:r>
              <a:rPr lang="en-US" altLang="zh-CN" b="1" dirty="0">
                <a:solidFill>
                  <a:srgbClr val="0070C0"/>
                </a:solidFill>
                <a:latin typeface="+mj-lt"/>
                <a:cs typeface="Arial" panose="020B0604020202020204" pitchFamily="34" charset="0"/>
              </a:rPr>
              <a:t>segregation</a:t>
            </a:r>
            <a:r>
              <a:rPr lang="en-US" altLang="zh-CN" b="1" dirty="0">
                <a:latin typeface="+mj-lt"/>
                <a:cs typeface="Arial" panose="020B0604020202020204" pitchFamily="34" charset="0"/>
              </a:rPr>
              <a:t>. </a:t>
            </a:r>
            <a:r>
              <a:rPr lang="zh-CN" altLang="en-US" sz="1600" dirty="0">
                <a:latin typeface="Arial" panose="020B0604020202020204" pitchFamily="34" charset="0"/>
                <a:cs typeface="Arial" panose="020B0604020202020204" pitchFamily="34" charset="0"/>
              </a:rPr>
              <a:t>（</a:t>
            </a:r>
            <a:r>
              <a:rPr lang="zh-CN" altLang="zh-CN" sz="1600" dirty="0">
                <a:latin typeface="Arial" panose="020B0604020202020204" pitchFamily="34" charset="0"/>
                <a:cs typeface="Arial" panose="020B0604020202020204" pitchFamily="34" charset="0"/>
              </a:rPr>
              <a:t>陈坤</a:t>
            </a:r>
            <a:r>
              <a:rPr lang="zh-CN" altLang="en-US" sz="1600" dirty="0">
                <a:latin typeface="Arial" panose="020B0604020202020204" pitchFamily="34" charset="0"/>
                <a:cs typeface="Arial" panose="020B0604020202020204" pitchFamily="34" charset="0"/>
              </a:rPr>
              <a:t>、</a:t>
            </a:r>
            <a:r>
              <a:rPr lang="zh-CN" altLang="zh-CN" sz="1600" dirty="0">
                <a:latin typeface="Arial" panose="020B0604020202020204" pitchFamily="34" charset="0"/>
                <a:cs typeface="Arial" panose="020B0604020202020204" pitchFamily="34" charset="0"/>
              </a:rPr>
              <a:t>应昂蔚</a:t>
            </a:r>
            <a:r>
              <a:rPr lang="zh-CN" altLang="en-US" sz="1600" dirty="0">
                <a:latin typeface="Arial" panose="020B0604020202020204" pitchFamily="34" charset="0"/>
                <a:cs typeface="Arial" panose="020B0604020202020204" pitchFamily="34" charset="0"/>
              </a:rPr>
              <a:t>、</a:t>
            </a:r>
            <a:r>
              <a:rPr lang="zh-CN" altLang="zh-CN" sz="1600" dirty="0">
                <a:latin typeface="Arial" panose="020B0604020202020204" pitchFamily="34" charset="0"/>
                <a:cs typeface="Arial" panose="020B0604020202020204" pitchFamily="34" charset="0"/>
              </a:rPr>
              <a:t>邱俊渊</a:t>
            </a:r>
            <a:r>
              <a:rPr lang="zh-CN" altLang="en-US" sz="1600" dirty="0">
                <a:latin typeface="Arial" panose="020B0604020202020204" pitchFamily="34" charset="0"/>
                <a:cs typeface="Arial" panose="020B0604020202020204" pitchFamily="34" charset="0"/>
              </a:rPr>
              <a:t>）</a:t>
            </a:r>
            <a:endParaRPr lang="zh-CN" altLang="zh-CN" sz="1600" dirty="0">
              <a:latin typeface="Arial" panose="020B0604020202020204" pitchFamily="34" charset="0"/>
              <a:cs typeface="Arial" panose="020B0604020202020204" pitchFamily="34" charset="0"/>
            </a:endParaRPr>
          </a:p>
        </p:txBody>
      </p:sp>
      <p:sp>
        <p:nvSpPr>
          <p:cNvPr id="9" name="矩形 6"/>
          <p:cNvSpPr/>
          <p:nvPr/>
        </p:nvSpPr>
        <p:spPr>
          <a:xfrm>
            <a:off x="20369" y="1864444"/>
            <a:ext cx="8872111" cy="1200329"/>
          </a:xfrm>
          <a:prstGeom prst="rect">
            <a:avLst/>
          </a:prstGeom>
        </p:spPr>
        <p:txBody>
          <a:bodyPr wrap="square">
            <a:spAutoFit/>
          </a:bodyPr>
          <a:lstStyle/>
          <a:p>
            <a:r>
              <a:rPr lang="en-US" altLang="zh-CN" sz="1600" dirty="0">
                <a:latin typeface="Arial" panose="020B0604020202020204" pitchFamily="34" charset="0"/>
                <a:cs typeface="Arial" panose="020B0604020202020204" pitchFamily="34" charset="0"/>
              </a:rPr>
              <a:t>    </a:t>
            </a:r>
            <a:r>
              <a:rPr lang="en-US" altLang="zh-CN" b="1" dirty="0">
                <a:latin typeface="+mj-lt"/>
                <a:cs typeface="Arial" panose="020B0604020202020204" pitchFamily="34" charset="0"/>
              </a:rPr>
              <a:t>Nothing could be better if you could offer me detailed information about the chartered flight, </a:t>
            </a:r>
            <a:r>
              <a:rPr lang="en-US" altLang="zh-CN" b="1" u="sng" dirty="0">
                <a:latin typeface="+mj-lt"/>
                <a:cs typeface="Arial" panose="020B0604020202020204" pitchFamily="34" charset="0"/>
              </a:rPr>
              <a:t>including</a:t>
            </a:r>
            <a:r>
              <a:rPr lang="en-US" altLang="zh-CN" b="1" dirty="0">
                <a:latin typeface="+mj-lt"/>
                <a:cs typeface="Arial" panose="020B0604020202020204" pitchFamily="34" charset="0"/>
              </a:rPr>
              <a:t> flight number ,</a:t>
            </a:r>
            <a:r>
              <a:rPr lang="en-US" altLang="zh-CN" b="1" dirty="0" smtClean="0">
                <a:latin typeface="+mj-lt"/>
                <a:cs typeface="Arial" panose="020B0604020202020204" pitchFamily="34" charset="0"/>
              </a:rPr>
              <a:t>time and cost . </a:t>
            </a:r>
            <a:r>
              <a:rPr lang="en-US" altLang="zh-CN" b="1" dirty="0">
                <a:latin typeface="+mj-lt"/>
                <a:cs typeface="Arial" panose="020B0604020202020204" pitchFamily="34" charset="0"/>
              </a:rPr>
              <a:t>Moreover, </a:t>
            </a:r>
            <a:r>
              <a:rPr lang="en-US" altLang="zh-CN" b="1" dirty="0" smtClean="0">
                <a:latin typeface="+mj-lt"/>
                <a:cs typeface="Arial" panose="020B0604020202020204" pitchFamily="34" charset="0"/>
              </a:rPr>
              <a:t>it </a:t>
            </a:r>
            <a:r>
              <a:rPr lang="en-US" altLang="zh-CN" b="1" dirty="0">
                <a:latin typeface="+mj-lt"/>
                <a:cs typeface="Arial" panose="020B0604020202020204" pitchFamily="34" charset="0"/>
              </a:rPr>
              <a:t>would be highly appreciated if you could provide me with some essential notes on protection and </a:t>
            </a:r>
            <a:r>
              <a:rPr lang="en-US" altLang="zh-CN" b="1" dirty="0" smtClean="0">
                <a:solidFill>
                  <a:srgbClr val="0070C0"/>
                </a:solidFill>
                <a:latin typeface="+mj-lt"/>
                <a:cs typeface="Arial" panose="020B0604020202020204" pitchFamily="34" charset="0"/>
              </a:rPr>
              <a:t>self-isolation</a:t>
            </a:r>
            <a:r>
              <a:rPr lang="en-US" altLang="zh-CN" b="1" dirty="0" smtClean="0">
                <a:latin typeface="+mj-lt"/>
                <a:cs typeface="Arial" panose="020B0604020202020204" pitchFamily="34" charset="0"/>
              </a:rPr>
              <a:t>. </a:t>
            </a:r>
            <a:endParaRPr lang="en-US" altLang="zh-CN" b="1" dirty="0" smtClean="0">
              <a:latin typeface="+mj-lt"/>
              <a:cs typeface="Arial" panose="020B0604020202020204" pitchFamily="34" charset="0"/>
            </a:endParaRPr>
          </a:p>
          <a:p>
            <a:r>
              <a:rPr lang="en-US" altLang="zh-CN" sz="1600" b="1" dirty="0">
                <a:latin typeface="+mj-lt"/>
                <a:cs typeface="Arial" panose="020B0604020202020204" pitchFamily="34" charset="0"/>
              </a:rPr>
              <a:t> </a:t>
            </a:r>
            <a:r>
              <a:rPr lang="en-US" altLang="zh-CN" sz="1600" b="1" dirty="0" smtClean="0">
                <a:latin typeface="+mj-lt"/>
                <a:cs typeface="Arial" panose="020B0604020202020204" pitchFamily="34" charset="0"/>
              </a:rPr>
              <a:t>                                                                                                                                             </a:t>
            </a:r>
            <a:r>
              <a:rPr lang="zh-CN" altLang="en-US" sz="1600" dirty="0" smtClean="0">
                <a:latin typeface="Arial" panose="020B0604020202020204" pitchFamily="34" charset="0"/>
                <a:cs typeface="Arial" panose="020B0604020202020204" pitchFamily="34" charset="0"/>
              </a:rPr>
              <a:t>（</a:t>
            </a:r>
            <a:r>
              <a:rPr lang="zh-CN" altLang="zh-CN" sz="1600" dirty="0" smtClean="0">
                <a:latin typeface="Arial" panose="020B0604020202020204" pitchFamily="34" charset="0"/>
                <a:cs typeface="Arial" panose="020B0604020202020204" pitchFamily="34" charset="0"/>
              </a:rPr>
              <a:t>王铭基</a:t>
            </a:r>
            <a:r>
              <a:rPr lang="zh-CN" altLang="en-US" sz="1600" dirty="0" smtClean="0">
                <a:latin typeface="Arial" panose="020B0604020202020204" pitchFamily="34" charset="0"/>
                <a:cs typeface="Arial" panose="020B0604020202020204" pitchFamily="34" charset="0"/>
              </a:rPr>
              <a:t>、</a:t>
            </a:r>
            <a:r>
              <a:rPr lang="zh-CN" altLang="zh-CN" sz="1600" dirty="0" smtClean="0">
                <a:latin typeface="Arial" panose="020B0604020202020204" pitchFamily="34" charset="0"/>
                <a:cs typeface="Arial" panose="020B0604020202020204" pitchFamily="34" charset="0"/>
              </a:rPr>
              <a:t>王昱翔</a:t>
            </a:r>
            <a:r>
              <a:rPr lang="zh-CN" altLang="en-US" sz="1600" dirty="0" smtClean="0">
                <a:latin typeface="Arial" panose="020B0604020202020204" pitchFamily="34" charset="0"/>
                <a:cs typeface="Arial" panose="020B0604020202020204" pitchFamily="34" charset="0"/>
              </a:rPr>
              <a:t>）</a:t>
            </a:r>
            <a:endParaRPr lang="zh-CN" altLang="en-US" sz="1600" dirty="0">
              <a:latin typeface="Arial" panose="020B0604020202020204" pitchFamily="34" charset="0"/>
              <a:cs typeface="Arial" panose="020B0604020202020204" pitchFamily="34" charset="0"/>
            </a:endParaRPr>
          </a:p>
        </p:txBody>
      </p:sp>
      <p:sp>
        <p:nvSpPr>
          <p:cNvPr id="10" name="矩形 8"/>
          <p:cNvSpPr/>
          <p:nvPr/>
        </p:nvSpPr>
        <p:spPr>
          <a:xfrm>
            <a:off x="35496" y="3963709"/>
            <a:ext cx="8712968" cy="1200329"/>
          </a:xfrm>
          <a:prstGeom prst="rect">
            <a:avLst/>
          </a:prstGeom>
        </p:spPr>
        <p:txBody>
          <a:bodyPr wrap="square">
            <a:spAutoFit/>
          </a:bodyPr>
          <a:lstStyle/>
          <a:p>
            <a:r>
              <a:rPr lang="en-US" altLang="zh-CN" sz="1600" dirty="0">
                <a:latin typeface="Arial" panose="020B0604020202020204" pitchFamily="34" charset="0"/>
                <a:cs typeface="Arial" panose="020B0604020202020204" pitchFamily="34" charset="0"/>
              </a:rPr>
              <a:t>    </a:t>
            </a:r>
            <a:r>
              <a:rPr lang="en-US" altLang="zh-CN" b="1" dirty="0">
                <a:latin typeface="+mj-lt"/>
                <a:cs typeface="Arial" panose="020B0604020202020204" pitchFamily="34" charset="0"/>
              </a:rPr>
              <a:t>I sincerely hope that you could offer me some relevant information about the chartered flight, </a:t>
            </a:r>
            <a:r>
              <a:rPr lang="en-US" altLang="zh-CN" b="1" u="sng" dirty="0">
                <a:latin typeface="+mj-lt"/>
                <a:cs typeface="Arial" panose="020B0604020202020204" pitchFamily="34" charset="0"/>
              </a:rPr>
              <a:t>along with </a:t>
            </a:r>
            <a:r>
              <a:rPr lang="en-US" altLang="zh-CN" b="1" dirty="0">
                <a:latin typeface="+mj-lt"/>
                <a:cs typeface="Arial" panose="020B0604020202020204" pitchFamily="34" charset="0"/>
              </a:rPr>
              <a:t>flight number, schedule, etc. In addition, it couldn’t be nicer of you to provide me with the </a:t>
            </a:r>
            <a:r>
              <a:rPr lang="en-US" altLang="zh-CN" b="1" dirty="0">
                <a:solidFill>
                  <a:srgbClr val="FF0000"/>
                </a:solidFill>
                <a:latin typeface="+mj-lt"/>
                <a:cs typeface="Arial" panose="020B0604020202020204" pitchFamily="34" charset="0"/>
              </a:rPr>
              <a:t>tips that lay emphasis on </a:t>
            </a:r>
            <a:r>
              <a:rPr lang="en-US" altLang="zh-CN" b="1" dirty="0">
                <a:latin typeface="+mj-lt"/>
                <a:cs typeface="Arial" panose="020B0604020202020204" pitchFamily="34" charset="0"/>
              </a:rPr>
              <a:t>self-protection and </a:t>
            </a:r>
            <a:r>
              <a:rPr lang="en-US" altLang="zh-CN" b="1" dirty="0">
                <a:solidFill>
                  <a:srgbClr val="0070C0"/>
                </a:solidFill>
                <a:latin typeface="+mj-lt"/>
                <a:cs typeface="Arial" panose="020B0604020202020204" pitchFamily="34" charset="0"/>
              </a:rPr>
              <a:t>quarantine(n.).</a:t>
            </a:r>
            <a:r>
              <a:rPr lang="en-US" altLang="zh-CN" b="1" dirty="0">
                <a:latin typeface="+mj-lt"/>
                <a:cs typeface="Arial" panose="020B0604020202020204" pitchFamily="34" charset="0"/>
              </a:rPr>
              <a:t>   </a:t>
            </a:r>
            <a:endParaRPr lang="en-US" altLang="zh-CN" b="1" dirty="0" smtClean="0">
              <a:latin typeface="+mj-lt"/>
              <a:cs typeface="Arial" panose="020B0604020202020204" pitchFamily="34" charset="0"/>
            </a:endParaRPr>
          </a:p>
          <a:p>
            <a:r>
              <a:rPr lang="en-US" altLang="zh-CN" b="1" dirty="0" smtClean="0">
                <a:latin typeface="+mj-lt"/>
                <a:cs typeface="Arial" panose="020B0604020202020204" pitchFamily="34" charset="0"/>
              </a:rPr>
              <a:t>     </a:t>
            </a:r>
            <a:r>
              <a:rPr lang="zh-CN" altLang="en-US" b="1" dirty="0" smtClean="0">
                <a:latin typeface="+mj-lt"/>
                <a:cs typeface="Arial" panose="020B0604020202020204" pitchFamily="34" charset="0"/>
              </a:rPr>
              <a:t>                                                                                                                           </a:t>
            </a:r>
            <a:r>
              <a:rPr lang="zh-CN" altLang="en-US" sz="1600" dirty="0" smtClean="0">
                <a:latin typeface="Arial" panose="020B0604020202020204" pitchFamily="34" charset="0"/>
                <a:cs typeface="Arial" panose="020B0604020202020204" pitchFamily="34" charset="0"/>
              </a:rPr>
              <a:t>（</a:t>
            </a:r>
            <a:r>
              <a:rPr lang="zh-CN" altLang="zh-CN" sz="1600" dirty="0">
                <a:latin typeface="Arial" panose="020B0604020202020204" pitchFamily="34" charset="0"/>
                <a:cs typeface="Arial" panose="020B0604020202020204" pitchFamily="34" charset="0"/>
              </a:rPr>
              <a:t>陆之滢</a:t>
            </a:r>
            <a:r>
              <a:rPr lang="zh-CN" altLang="en-US" sz="1600" dirty="0">
                <a:latin typeface="Arial" panose="020B0604020202020204" pitchFamily="34" charset="0"/>
                <a:cs typeface="Arial" panose="020B0604020202020204" pitchFamily="34" charset="0"/>
              </a:rPr>
              <a:t>、</a:t>
            </a:r>
            <a:r>
              <a:rPr lang="zh-CN" altLang="zh-CN" sz="1600" dirty="0">
                <a:latin typeface="Arial" panose="020B0604020202020204" pitchFamily="34" charset="0"/>
                <a:cs typeface="Arial" panose="020B0604020202020204" pitchFamily="34" charset="0"/>
              </a:rPr>
              <a:t>蔡彬倩</a:t>
            </a:r>
            <a:r>
              <a:rPr lang="zh-CN" altLang="en-US" sz="1600" dirty="0">
                <a:latin typeface="Arial" panose="020B0604020202020204" pitchFamily="34" charset="0"/>
                <a:cs typeface="Arial" panose="020B0604020202020204" pitchFamily="34" charset="0"/>
              </a:rPr>
              <a:t>）</a:t>
            </a:r>
            <a:endParaRPr lang="zh-CN" altLang="en-US" sz="1600" dirty="0">
              <a:latin typeface="Arial" panose="020B0604020202020204" pitchFamily="34" charset="0"/>
              <a:cs typeface="Arial" panose="020B0604020202020204" pitchFamily="34" charset="0"/>
            </a:endParaRPr>
          </a:p>
        </p:txBody>
      </p:sp>
      <p:sp>
        <p:nvSpPr>
          <p:cNvPr id="11" name="矩形 9"/>
          <p:cNvSpPr/>
          <p:nvPr/>
        </p:nvSpPr>
        <p:spPr>
          <a:xfrm>
            <a:off x="35496" y="3003798"/>
            <a:ext cx="8856984" cy="923330"/>
          </a:xfrm>
          <a:prstGeom prst="rect">
            <a:avLst/>
          </a:prstGeom>
        </p:spPr>
        <p:txBody>
          <a:bodyPr wrap="square">
            <a:spAutoFit/>
          </a:bodyPr>
          <a:lstStyle/>
          <a:p>
            <a:r>
              <a:rPr lang="en-US" altLang="zh-CN" sz="1600" dirty="0">
                <a:latin typeface="Arial" panose="020B0604020202020204" pitchFamily="34" charset="0"/>
                <a:cs typeface="Arial" panose="020B0604020202020204" pitchFamily="34" charset="0"/>
              </a:rPr>
              <a:t>   </a:t>
            </a:r>
            <a:r>
              <a:rPr lang="en-US" altLang="zh-CN" b="1" dirty="0">
                <a:latin typeface="+mj-lt"/>
                <a:cs typeface="Arial" panose="020B0604020202020204" pitchFamily="34" charset="0"/>
              </a:rPr>
              <a:t>Would you mind telling me if there are any flights available? Meanwhile, it will be of great help if you tell me </a:t>
            </a:r>
            <a:r>
              <a:rPr lang="en-US" altLang="zh-CN" b="1" dirty="0">
                <a:solidFill>
                  <a:srgbClr val="FF0000"/>
                </a:solidFill>
                <a:latin typeface="+mj-lt"/>
                <a:cs typeface="Arial" panose="020B0604020202020204" pitchFamily="34" charset="0"/>
              </a:rPr>
              <a:t>the precautions I need to take </a:t>
            </a:r>
            <a:r>
              <a:rPr lang="en-US" altLang="zh-CN" b="1" dirty="0">
                <a:latin typeface="+mj-lt"/>
                <a:cs typeface="Arial" panose="020B0604020202020204" pitchFamily="34" charset="0"/>
              </a:rPr>
              <a:t>, </a:t>
            </a:r>
            <a:r>
              <a:rPr lang="en-US" altLang="zh-CN" b="1" u="sng" dirty="0">
                <a:latin typeface="+mj-lt"/>
                <a:cs typeface="Arial" panose="020B0604020202020204" pitchFamily="34" charset="0"/>
              </a:rPr>
              <a:t>for example</a:t>
            </a:r>
            <a:r>
              <a:rPr lang="en-US" altLang="zh-CN" b="1" dirty="0">
                <a:latin typeface="+mj-lt"/>
                <a:cs typeface="Arial" panose="020B0604020202020204" pitchFamily="34" charset="0"/>
              </a:rPr>
              <a:t>, how to protect myself and </a:t>
            </a:r>
            <a:r>
              <a:rPr lang="en-US" altLang="zh-CN" b="1" dirty="0">
                <a:solidFill>
                  <a:srgbClr val="0070C0"/>
                </a:solidFill>
                <a:latin typeface="+mj-lt"/>
                <a:cs typeface="Arial" panose="020B0604020202020204" pitchFamily="34" charset="0"/>
              </a:rPr>
              <a:t>quarantine(v.)</a:t>
            </a:r>
            <a:r>
              <a:rPr lang="en-US" altLang="zh-CN" sz="1600" dirty="0">
                <a:latin typeface="Arial" panose="020B0604020202020204" pitchFamily="34" charset="0"/>
                <a:cs typeface="Arial" panose="020B0604020202020204" pitchFamily="34" charset="0"/>
              </a:rPr>
              <a:t>.        </a:t>
            </a:r>
            <a:r>
              <a:rPr lang="zh-CN" altLang="en-US" sz="1600" dirty="0">
                <a:latin typeface="Arial" panose="020B0604020202020204" pitchFamily="34" charset="0"/>
                <a:cs typeface="Arial" panose="020B0604020202020204" pitchFamily="34" charset="0"/>
              </a:rPr>
              <a:t>                                           </a:t>
            </a:r>
            <a:r>
              <a:rPr lang="zh-CN" altLang="en-US" sz="1600" dirty="0" smtClean="0">
                <a:latin typeface="Arial" panose="020B0604020202020204" pitchFamily="34" charset="0"/>
                <a:cs typeface="Arial" panose="020B0604020202020204" pitchFamily="34" charset="0"/>
              </a:rPr>
              <a:t>                      （</a:t>
            </a:r>
            <a:r>
              <a:rPr lang="zh-CN" altLang="zh-CN" sz="1600" dirty="0">
                <a:latin typeface="Arial" panose="020B0604020202020204" pitchFamily="34" charset="0"/>
                <a:cs typeface="Arial" panose="020B0604020202020204" pitchFamily="34" charset="0"/>
              </a:rPr>
              <a:t>王梦婷</a:t>
            </a:r>
            <a:r>
              <a:rPr lang="zh-CN" altLang="en-US" sz="1600" dirty="0">
                <a:latin typeface="Arial" panose="020B0604020202020204" pitchFamily="34" charset="0"/>
                <a:cs typeface="Arial" panose="020B0604020202020204" pitchFamily="34" charset="0"/>
              </a:rPr>
              <a:t>、</a:t>
            </a:r>
            <a:r>
              <a:rPr lang="zh-CN" altLang="zh-CN" sz="1600" dirty="0">
                <a:latin typeface="Arial" panose="020B0604020202020204" pitchFamily="34" charset="0"/>
                <a:cs typeface="Arial" panose="020B0604020202020204" pitchFamily="34" charset="0"/>
              </a:rPr>
              <a:t>尹沁于</a:t>
            </a:r>
            <a:r>
              <a:rPr lang="zh-CN" altLang="en-US" sz="1600" dirty="0">
                <a:latin typeface="Arial" panose="020B0604020202020204" pitchFamily="34" charset="0"/>
                <a:cs typeface="Arial" panose="020B0604020202020204" pitchFamily="34" charset="0"/>
              </a:rPr>
              <a:t>、</a:t>
            </a:r>
            <a:r>
              <a:rPr lang="zh-CN" altLang="zh-CN" sz="1600" dirty="0">
                <a:latin typeface="Arial" panose="020B0604020202020204" pitchFamily="34" charset="0"/>
                <a:cs typeface="Arial" panose="020B0604020202020204" pitchFamily="34" charset="0"/>
              </a:rPr>
              <a:t>周逸飏</a:t>
            </a:r>
            <a:r>
              <a:rPr lang="zh-CN" altLang="en-US" sz="1600" dirty="0">
                <a:latin typeface="Arial" panose="020B0604020202020204" pitchFamily="34" charset="0"/>
                <a:cs typeface="Arial" panose="020B0604020202020204" pitchFamily="34" charset="0"/>
              </a:rPr>
              <a:t>）</a:t>
            </a:r>
            <a:endParaRPr lang="zh-CN" altLang="zh-CN" sz="1600" dirty="0">
              <a:latin typeface="Arial" panose="020B0604020202020204" pitchFamily="34" charset="0"/>
              <a:cs typeface="Arial" panose="020B0604020202020204" pitchFamily="34" charset="0"/>
            </a:endParaRPr>
          </a:p>
        </p:txBody>
      </p:sp>
      <p:pic>
        <p:nvPicPr>
          <p:cNvPr id="7" name="Graphic 6" descr="Newspaper"/>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228184" y="130074"/>
            <a:ext cx="548640" cy="548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10522</Words>
  <Application>WPS 演示</Application>
  <PresentationFormat>全屏显示(16:9)</PresentationFormat>
  <Paragraphs>257</Paragraphs>
  <Slides>16</Slides>
  <Notes>3</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16</vt:i4>
      </vt:variant>
    </vt:vector>
  </HeadingPairs>
  <TitlesOfParts>
    <vt:vector size="34" baseType="lpstr">
      <vt:lpstr>Arial</vt:lpstr>
      <vt:lpstr>宋体</vt:lpstr>
      <vt:lpstr>Wingdings</vt:lpstr>
      <vt:lpstr>Times New Roman</vt:lpstr>
      <vt:lpstr>HelveticaNeue</vt:lpstr>
      <vt:lpstr>NumberOnly</vt:lpstr>
      <vt:lpstr>华文新魏</vt:lpstr>
      <vt:lpstr>Songti TC</vt:lpstr>
      <vt:lpstr>Chekiang Sung</vt:lpstr>
      <vt:lpstr>黑体</vt:lpstr>
      <vt:lpstr>微软雅黑</vt:lpstr>
      <vt:lpstr>Arial Unicode MS</vt:lpstr>
      <vt:lpstr>Calibri</vt:lpstr>
      <vt:lpstr>等线</vt:lpstr>
      <vt:lpstr>方正正粗黑简体</vt:lpstr>
      <vt:lpstr>微软雅黑 Light</vt:lpstr>
      <vt:lpstr>方正水黑简体</vt:lpstr>
      <vt:lpstr>Office 主题​​</vt:lpstr>
      <vt:lpstr>PowerPoint 演示文稿</vt:lpstr>
      <vt:lpstr>PowerPoint 演示文稿</vt:lpstr>
      <vt:lpstr>How to ask for help</vt:lpstr>
      <vt:lpstr>A letter of asking for help</vt:lpstr>
      <vt:lpstr>Part 1: Purpose</vt:lpstr>
      <vt:lpstr>Part 1: Background + Purpose</vt:lpstr>
      <vt:lpstr>Part 2: How to ask for information</vt:lpstr>
      <vt:lpstr>Part 2: Flight Information</vt:lpstr>
      <vt:lpstr>Part 2: Information + Dos and Don’ts</vt:lpstr>
      <vt:lpstr>Part 3: Ending (appreciation could be included)</vt:lpstr>
      <vt:lpstr>Writing Sample 1</vt:lpstr>
      <vt:lpstr>Writing Sample 2</vt:lpstr>
      <vt:lpstr>Writing Sample 3</vt:lpstr>
      <vt:lpstr>Writing Sample 4:  Fill in the Blanks</vt:lpstr>
      <vt:lpstr>Writing Model</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曹小等</cp:lastModifiedBy>
  <cp:revision>156</cp:revision>
  <dcterms:created xsi:type="dcterms:W3CDTF">2020-04-01T06:11:00Z</dcterms:created>
  <dcterms:modified xsi:type="dcterms:W3CDTF">2020-04-24T01:21:24Z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