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embedTrueTypeFonts="1" saveSubsetFonts="1">
  <p:sldMasterIdLst>
    <p:sldMasterId id="2147483648" r:id="rId1"/>
  </p:sldMasterIdLst>
  <p:notesMasterIdLst>
    <p:notesMasterId r:id="rId30"/>
  </p:notesMasterIdLst>
  <p:sldIdLst>
    <p:sldId id="354" r:id="rId3"/>
    <p:sldId id="304" r:id="rId4"/>
    <p:sldId id="313" r:id="rId5"/>
    <p:sldId id="314" r:id="rId6"/>
    <p:sldId id="315" r:id="rId7"/>
    <p:sldId id="332" r:id="rId8"/>
    <p:sldId id="325" r:id="rId9"/>
    <p:sldId id="318" r:id="rId10"/>
    <p:sldId id="324" r:id="rId11"/>
    <p:sldId id="327" r:id="rId12"/>
    <p:sldId id="326" r:id="rId13"/>
    <p:sldId id="329" r:id="rId14"/>
    <p:sldId id="322" r:id="rId15"/>
    <p:sldId id="323" r:id="rId16"/>
    <p:sldId id="330" r:id="rId17"/>
    <p:sldId id="338" r:id="rId18"/>
    <p:sldId id="321" r:id="rId19"/>
    <p:sldId id="331" r:id="rId20"/>
    <p:sldId id="310" r:id="rId21"/>
    <p:sldId id="333" r:id="rId22"/>
    <p:sldId id="320" r:id="rId23"/>
    <p:sldId id="334" r:id="rId24"/>
    <p:sldId id="339" r:id="rId25"/>
    <p:sldId id="337" r:id="rId26"/>
    <p:sldId id="335" r:id="rId27"/>
    <p:sldId id="336" r:id="rId28"/>
    <p:sldId id="306" r:id="rId29"/>
  </p:sldIdLst>
  <p:sldSz cx="12192000" cy="6858000"/>
  <p:notesSz cx="6858000" cy="9144000"/>
  <p:embeddedFontLst>
    <p:embeddedFont>
      <p:font typeface="Calibri" panose="020F0502020204030204" charset="0"/>
      <p:regular r:id="rId34"/>
      <p:bold r:id="rId35"/>
      <p:italic r:id="rId36"/>
      <p:boldItalic r:id="rId37"/>
    </p:embeddedFont>
    <p:embeddedFont>
      <p:font typeface="Calibri Light" panose="020F0302020204030204" charset="0"/>
      <p:regular r:id="rId38"/>
      <p:italic r:id="rId39"/>
    </p:embeddedFont>
    <p:embeddedFont>
      <p:font typeface="华文新魏" panose="02010800040101010101" pitchFamily="2"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C6573"/>
    <a:srgbClr val="8E6D4E"/>
    <a:srgbClr val="5A7083"/>
    <a:srgbClr val="BC2B2B"/>
    <a:srgbClr val="641717"/>
    <a:srgbClr val="F1CC59"/>
    <a:srgbClr val="F2D062"/>
    <a:srgbClr val="184640"/>
    <a:srgbClr val="706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328" y="-160"/>
      </p:cViewPr>
      <p:guideLst>
        <p:guide orient="horz" pos="2059"/>
        <p:guide pos="3791"/>
      </p:guideLst>
    </p:cSldViewPr>
  </p:slideViewPr>
  <p:notesTextViewPr>
    <p:cViewPr>
      <p:scale>
        <a:sx n="1" d="1"/>
        <a:sy n="1" d="1"/>
      </p:scale>
      <p:origin x="0" y="0"/>
    </p:cViewPr>
  </p:notesTextViewPr>
  <p:sorterViewPr>
    <p:cViewPr varScale="1">
      <p:scale>
        <a:sx n="1" d="1"/>
        <a:sy n="1" d="1"/>
      </p:scale>
      <p:origin x="0" y="-2706"/>
    </p:cViewPr>
  </p:sorterViewPr>
  <p:gridSpacing cx="45000" cy="45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font" Target="fonts/font7.fntdata"/><Relationship Id="rId4" Type="http://schemas.openxmlformats.org/officeDocument/2006/relationships/slide" Target="slides/slide2.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9FB8E-BDFF-48F7-8696-CB6AD03E699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CA348-6A6C-476F-AAD5-26FD877AA02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3244D-4C26-4274-98CF-F74F89C27BD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96B7-9972-40C3-985F-F676EC41BDE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2610" y="63500"/>
            <a:ext cx="5175885" cy="1675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hyperlink" Target="&#24066;&#32479;&#27979;&#24212;&#29992;&#25991;&#20513;&#35758;&#20070;/&#20844;&#30410;&#21160;&#30011;&#29255;-&#12298;&#38738;&#23569;&#24180;&#20445;&#25252;&#35270;&#21147;&#12299;_&#36229;&#28165;.mp4" TargetMode="Externa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7.xml"/><Relationship Id="rId2" Type="http://schemas.openxmlformats.org/officeDocument/2006/relationships/image" Target="../media/image16.jpeg"/><Relationship Id="rId1" Type="http://schemas.openxmlformats.org/officeDocument/2006/relationships/hyperlink" Target="https://image.baidu.com/search/detail?ct=503316480&amp;z=0&amp;tn=baiduimagedetail&amp;ipn=d&amp;word=%E6%97%85%E8%A1%8C%E7%9A%84%E9%9D%92%E8%9B%99&amp;step_word=&amp;ie=utf-8&amp;in=&amp;cl=2&amp;lm=-1&amp;st=-1&amp;hd=&amp;latest=&amp;copyright=&amp;cs=2004425006,2545766135&amp;os=3442009100,253092313&amp;simid=3573137209,492984611&amp;pn=193&amp;rn=1&amp;di=119460&amp;ln=1304&amp;fr=&amp;fmq=1587713777782_R&amp;ic=&amp;s=undefined&amp;se=&amp;sme=&amp;tab=0&amp;width=&amp;height=&amp;face=undefined&amp;is=0,0&amp;istype=2&amp;ist=&amp;jit=&amp;bdtype=0&amp;spn=0&amp;pi=0&amp;gsm=96&amp;objurl=http://i.serengeseba.com/uploads/i_4_2439868459x171438345_26.jpg&amp;rpstart=0&amp;rpnum=0&amp;adpicid=0&amp;force=undefined"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slide" Target="slide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slide" Target="slide5.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jpeg"/><Relationship Id="rId3" Type="http://schemas.openxmlformats.org/officeDocument/2006/relationships/slide" Target="slide5.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9.xml"/><Relationship Id="rId3" Type="http://schemas.openxmlformats.org/officeDocument/2006/relationships/slide" Target="slide25.xml"/><Relationship Id="rId2" Type="http://schemas.openxmlformats.org/officeDocument/2006/relationships/slide" Target="slide6.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jpeg"/><Relationship Id="rId6" Type="http://schemas.openxmlformats.org/officeDocument/2006/relationships/slide" Target="slide5.xml"/><Relationship Id="rId5" Type="http://schemas.openxmlformats.org/officeDocument/2006/relationships/slide" Target="slide14.xml"/><Relationship Id="rId4" Type="http://schemas.openxmlformats.org/officeDocument/2006/relationships/slide" Target="slide13.xml"/><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imgsa.baidu.com/timg?image&amp;quality=80&amp;size=b9999_10000&amp;sec=1587785882950&amp;di=bf4619a6ae7e65605374d0f3eb2d2a76&amp;imgtype=0&amp;src=http%3A%2F%2Fhbimg.b0.upaiyun.com%2Fbbb5f7cde7d801e7fc635ff6d202b1a453720130e243-luCLyB_fw658"/>
          <p:cNvPicPr>
            <a:picLocks noChangeAspect="1" noChangeArrowheads="1"/>
          </p:cNvPicPr>
          <p:nvPr/>
        </p:nvPicPr>
        <p:blipFill>
          <a:blip r:embed="rId1" cstate="print"/>
          <a:srcRect/>
          <a:stretch>
            <a:fillRect/>
          </a:stretch>
        </p:blipFill>
        <p:spPr bwMode="auto">
          <a:xfrm>
            <a:off x="11036595" y="5148993"/>
            <a:ext cx="1155405" cy="2058480"/>
          </a:xfrm>
          <a:prstGeom prst="rect">
            <a:avLst/>
          </a:prstGeom>
          <a:noFill/>
        </p:spPr>
      </p:pic>
      <p:sp>
        <p:nvSpPr>
          <p:cNvPr id="4" name="TextBox 3">
            <a:hlinkClick r:id="rId2" action="ppaction://hlinksldjump"/>
          </p:cNvPr>
          <p:cNvSpPr txBox="1"/>
          <p:nvPr/>
        </p:nvSpPr>
        <p:spPr>
          <a:xfrm>
            <a:off x="4235312" y="2661683"/>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布局谋篇</a:t>
            </a:r>
            <a:endParaRPr lang="zh-CN" altLang="en-US" sz="6000" b="1" dirty="0" smtClean="0">
              <a:solidFill>
                <a:schemeClr val="bg1">
                  <a:lumMod val="95000"/>
                </a:schemeClr>
              </a:solidFill>
              <a:ea typeface="造字工房悦圆演示版常规体" pitchFamily="2" charset="-122"/>
            </a:endParaRPr>
          </a:p>
        </p:txBody>
      </p:sp>
      <p:sp>
        <p:nvSpPr>
          <p:cNvPr id="5" name="TextBox 4"/>
          <p:cNvSpPr txBox="1"/>
          <p:nvPr/>
        </p:nvSpPr>
        <p:spPr>
          <a:xfrm>
            <a:off x="1892595" y="1998922"/>
            <a:ext cx="2874335" cy="584775"/>
          </a:xfrm>
          <a:prstGeom prst="rect">
            <a:avLst/>
          </a:prstGeom>
          <a:solidFill>
            <a:srgbClr val="FFFF00"/>
          </a:solidFill>
        </p:spPr>
        <p:txBody>
          <a:bodyPr wrap="square" rtlCol="0">
            <a:spAutoFit/>
          </a:bodyPr>
          <a:lstStyle/>
          <a:p>
            <a:pPr algn="ctr"/>
            <a:r>
              <a:rPr lang="zh-CN" altLang="en-US" sz="3200" b="1" dirty="0" smtClean="0">
                <a:latin typeface="造字工房悦圆演示版常规体" pitchFamily="2" charset="-122"/>
                <a:ea typeface="造字工房悦圆演示版常规体" pitchFamily="2" charset="-122"/>
              </a:rPr>
              <a:t>写信目的</a:t>
            </a:r>
            <a:endParaRPr lang="zh-CN" altLang="en-US" sz="3200" b="1" dirty="0" smtClean="0">
              <a:latin typeface="造字工房悦圆演示版常规体" pitchFamily="2" charset="-122"/>
              <a:ea typeface="造字工房悦圆演示版常规体" pitchFamily="2" charset="-122"/>
            </a:endParaRPr>
          </a:p>
        </p:txBody>
      </p:sp>
      <p:sp>
        <p:nvSpPr>
          <p:cNvPr id="6" name="TextBox 5"/>
          <p:cNvSpPr txBox="1"/>
          <p:nvPr/>
        </p:nvSpPr>
        <p:spPr>
          <a:xfrm>
            <a:off x="7003303" y="1984744"/>
            <a:ext cx="3086995" cy="584775"/>
          </a:xfrm>
          <a:prstGeom prst="rect">
            <a:avLst/>
          </a:prstGeom>
          <a:solidFill>
            <a:srgbClr val="FFFF00"/>
          </a:solidFill>
        </p:spPr>
        <p:txBody>
          <a:bodyPr wrap="square" rtlCol="0">
            <a:spAutoFit/>
          </a:bodyPr>
          <a:lstStyle/>
          <a:p>
            <a:r>
              <a:rPr lang="zh-CN" altLang="en-US" sz="3200" b="1" dirty="0" smtClean="0">
                <a:latin typeface="造字工房悦圆演示版常规体" pitchFamily="2" charset="-122"/>
                <a:ea typeface="造字工房悦圆演示版常规体" pitchFamily="2" charset="-122"/>
              </a:rPr>
              <a:t>用眼过度</a:t>
            </a:r>
            <a:r>
              <a:rPr lang="en-US" altLang="zh-CN" sz="3200" b="1" dirty="0" smtClean="0">
                <a:latin typeface="造字工房悦圆演示版常规体" pitchFamily="2" charset="-122"/>
                <a:ea typeface="造字工房悦圆演示版常规体" pitchFamily="2" charset="-122"/>
              </a:rPr>
              <a:t>-</a:t>
            </a:r>
            <a:r>
              <a:rPr lang="zh-CN" altLang="en-US" sz="3200" b="1" dirty="0" smtClean="0">
                <a:latin typeface="造字工房悦圆演示版常规体" pitchFamily="2" charset="-122"/>
                <a:ea typeface="造字工房悦圆演示版常规体" pitchFamily="2" charset="-122"/>
              </a:rPr>
              <a:t>后果</a:t>
            </a:r>
            <a:endParaRPr lang="zh-CN" altLang="en-US" sz="3200" b="1" dirty="0" smtClean="0">
              <a:latin typeface="造字工房悦圆演示版常规体" pitchFamily="2" charset="-122"/>
              <a:ea typeface="造字工房悦圆演示版常规体" pitchFamily="2" charset="-122"/>
            </a:endParaRPr>
          </a:p>
        </p:txBody>
      </p:sp>
      <p:sp>
        <p:nvSpPr>
          <p:cNvPr id="7" name="TextBox 6"/>
          <p:cNvSpPr txBox="1"/>
          <p:nvPr/>
        </p:nvSpPr>
        <p:spPr>
          <a:xfrm>
            <a:off x="7145069" y="3700134"/>
            <a:ext cx="2902698" cy="584775"/>
          </a:xfrm>
          <a:prstGeom prst="rect">
            <a:avLst/>
          </a:prstGeom>
          <a:solidFill>
            <a:srgbClr val="FFFF00"/>
          </a:solidFill>
        </p:spPr>
        <p:txBody>
          <a:bodyPr wrap="square" rtlCol="0">
            <a:spAutoFit/>
          </a:bodyPr>
          <a:lstStyle/>
          <a:p>
            <a:r>
              <a:rPr lang="zh-CN" altLang="en-US" sz="3200" b="1" dirty="0" smtClean="0">
                <a:latin typeface="造字工房悦圆演示版常规体" pitchFamily="2" charset="-122"/>
                <a:ea typeface="造字工房悦圆演示版常规体" pitchFamily="2" charset="-122"/>
              </a:rPr>
              <a:t>保护眼睛</a:t>
            </a:r>
            <a:r>
              <a:rPr lang="en-US" altLang="zh-CN" sz="3200" b="1" dirty="0" smtClean="0">
                <a:latin typeface="造字工房悦圆演示版常规体" pitchFamily="2" charset="-122"/>
                <a:ea typeface="造字工房悦圆演示版常规体" pitchFamily="2" charset="-122"/>
              </a:rPr>
              <a:t>-</a:t>
            </a:r>
            <a:r>
              <a:rPr lang="zh-CN" altLang="en-US" sz="3200" b="1" dirty="0" smtClean="0">
                <a:latin typeface="造字工房悦圆演示版常规体" pitchFamily="2" charset="-122"/>
                <a:ea typeface="造字工房悦圆演示版常规体" pitchFamily="2" charset="-122"/>
              </a:rPr>
              <a:t>意义</a:t>
            </a:r>
            <a:endParaRPr lang="zh-CN" altLang="en-US" sz="3200" b="1" dirty="0" smtClean="0">
              <a:latin typeface="造字工房悦圆演示版常规体" pitchFamily="2" charset="-122"/>
              <a:ea typeface="造字工房悦圆演示版常规体" pitchFamily="2" charset="-122"/>
            </a:endParaRPr>
          </a:p>
        </p:txBody>
      </p:sp>
      <p:sp>
        <p:nvSpPr>
          <p:cNvPr id="8" name="TextBox 7"/>
          <p:cNvSpPr txBox="1"/>
          <p:nvPr/>
        </p:nvSpPr>
        <p:spPr>
          <a:xfrm>
            <a:off x="1881963" y="3710766"/>
            <a:ext cx="3055081" cy="584775"/>
          </a:xfrm>
          <a:prstGeom prst="rect">
            <a:avLst/>
          </a:prstGeom>
          <a:solidFill>
            <a:srgbClr val="FFFF00"/>
          </a:solidFill>
        </p:spPr>
        <p:txBody>
          <a:bodyPr wrap="square" rtlCol="0">
            <a:spAutoFit/>
          </a:bodyPr>
          <a:lstStyle/>
          <a:p>
            <a:r>
              <a:rPr lang="zh-CN" altLang="en-US" sz="3200" b="1" dirty="0" smtClean="0">
                <a:latin typeface="造字工房悦圆演示版常规体" pitchFamily="2" charset="-122"/>
                <a:ea typeface="造字工房悦圆演示版常规体" pitchFamily="2" charset="-122"/>
              </a:rPr>
              <a:t>具体措施</a:t>
            </a:r>
            <a:r>
              <a:rPr lang="en-US" altLang="zh-CN" sz="3200" b="1" dirty="0" smtClean="0">
                <a:latin typeface="造字工房悦圆演示版常规体" pitchFamily="2" charset="-122"/>
                <a:ea typeface="造字工房悦圆演示版常规体" pitchFamily="2" charset="-122"/>
              </a:rPr>
              <a:t>-</a:t>
            </a:r>
            <a:r>
              <a:rPr lang="zh-CN" altLang="en-US" sz="3200" b="1" dirty="0" smtClean="0">
                <a:latin typeface="造字工房悦圆演示版常规体" pitchFamily="2" charset="-122"/>
                <a:ea typeface="造字工房悦圆演示版常规体" pitchFamily="2" charset="-122"/>
              </a:rPr>
              <a:t>呼吁</a:t>
            </a:r>
            <a:endParaRPr lang="zh-CN" altLang="en-US" sz="3200" b="1" dirty="0" smtClean="0">
              <a:latin typeface="造字工房悦圆演示版常规体" pitchFamily="2" charset="-122"/>
              <a:ea typeface="造字工房悦圆演示版常规体" pitchFamily="2" charset="-122"/>
            </a:endParaRPr>
          </a:p>
        </p:txBody>
      </p:sp>
      <p:sp>
        <p:nvSpPr>
          <p:cNvPr id="14" name="手杖形箭头 13"/>
          <p:cNvSpPr/>
          <p:nvPr/>
        </p:nvSpPr>
        <p:spPr>
          <a:xfrm>
            <a:off x="3040912" y="563526"/>
            <a:ext cx="6166883" cy="1339702"/>
          </a:xfrm>
          <a:prstGeom prst="uturnArrow">
            <a:avLst/>
          </a:prstGeom>
          <a:solidFill>
            <a:schemeClr val="accent1">
              <a:alpha val="73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下箭头 14"/>
          <p:cNvSpPr/>
          <p:nvPr/>
        </p:nvSpPr>
        <p:spPr>
          <a:xfrm>
            <a:off x="8495414" y="2732568"/>
            <a:ext cx="680484" cy="9144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rot="5400000">
            <a:off x="5688418" y="3193313"/>
            <a:ext cx="680484" cy="1892595"/>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上下箭头 16"/>
          <p:cNvSpPr/>
          <p:nvPr/>
        </p:nvSpPr>
        <p:spPr>
          <a:xfrm>
            <a:off x="2945219" y="2658140"/>
            <a:ext cx="595423" cy="1010093"/>
          </a:xfrm>
          <a:prstGeom prst="up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61508" y="4837815"/>
            <a:ext cx="11462690" cy="954107"/>
          </a:xfrm>
          <a:prstGeom prst="rect">
            <a:avLst/>
          </a:prstGeom>
          <a:solidFill>
            <a:schemeClr val="accent4">
              <a:lumMod val="50000"/>
            </a:schemeClr>
          </a:solidFill>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a:buFont typeface="Wingdings" panose="05000000000000000000" pitchFamily="2" charset="2"/>
              <a:buChar char="u"/>
            </a:pPr>
            <a:r>
              <a:rPr lang="en-US" altLang="zh-CN" sz="2800" dirty="0" smtClean="0">
                <a:solidFill>
                  <a:schemeClr val="bg1"/>
                </a:solidFill>
                <a:ea typeface="造字工房悦圆演示版常规体" pitchFamily="2" charset="-122"/>
              </a:rPr>
              <a:t>Do not always roughly divide your passage into 3 parts.</a:t>
            </a:r>
            <a:endParaRPr lang="en-US" altLang="zh-CN" sz="2800" dirty="0" smtClean="0">
              <a:solidFill>
                <a:schemeClr val="bg1"/>
              </a:solidFill>
              <a:ea typeface="造字工房悦圆演示版常规体" pitchFamily="2" charset="-122"/>
            </a:endParaRPr>
          </a:p>
          <a:p>
            <a:pPr>
              <a:buFont typeface="Wingdings" panose="05000000000000000000" pitchFamily="2" charset="2"/>
              <a:buChar char="u"/>
            </a:pPr>
            <a:r>
              <a:rPr lang="en-US" altLang="zh-CN" sz="2800" dirty="0" smtClean="0">
                <a:solidFill>
                  <a:schemeClr val="bg1"/>
                </a:solidFill>
              </a:rPr>
              <a:t>It is advisable to </a:t>
            </a:r>
            <a:r>
              <a:rPr lang="en-US" altLang="zh-CN" sz="2800" dirty="0" smtClean="0">
                <a:solidFill>
                  <a:srgbClr val="FFFF00"/>
                </a:solidFill>
              </a:rPr>
              <a:t>outline</a:t>
            </a:r>
            <a:r>
              <a:rPr lang="en-US" altLang="zh-CN" sz="2800" dirty="0" smtClean="0">
                <a:solidFill>
                  <a:schemeClr val="bg1"/>
                </a:solidFill>
              </a:rPr>
              <a:t> your passage in accordance with  </a:t>
            </a:r>
            <a:r>
              <a:rPr lang="en-US" altLang="zh-CN" sz="2800" dirty="0" smtClean="0">
                <a:solidFill>
                  <a:srgbClr val="FFFF00"/>
                </a:solidFill>
              </a:rPr>
              <a:t>logical sequence.</a:t>
            </a:r>
            <a:endParaRPr lang="zh-CN" altLang="en-US" sz="2800" dirty="0" smtClean="0">
              <a:solidFill>
                <a:srgbClr val="FFFF00"/>
              </a:solidFill>
              <a:ea typeface="造字工房悦圆演示版常规体" pitchFamily="2" charset="-122"/>
            </a:endParaRPr>
          </a:p>
        </p:txBody>
      </p:sp>
      <p:sp>
        <p:nvSpPr>
          <p:cNvPr id="19" name="TextBox 18">
            <a:hlinkClick r:id="rId2" action="ppaction://hlinksldjump"/>
          </p:cNvPr>
          <p:cNvSpPr txBox="1"/>
          <p:nvPr/>
        </p:nvSpPr>
        <p:spPr>
          <a:xfrm>
            <a:off x="9307042" y="2768015"/>
            <a:ext cx="177208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4000" b="1" dirty="0" smtClean="0">
                <a:solidFill>
                  <a:schemeClr val="bg1">
                    <a:lumMod val="95000"/>
                  </a:schemeClr>
                </a:solidFill>
                <a:ea typeface="造字工房悦圆演示版常规体" pitchFamily="2" charset="-122"/>
              </a:rPr>
              <a:t>cause</a:t>
            </a:r>
            <a:endParaRPr lang="zh-CN" altLang="en-US" sz="4000" b="1" dirty="0" smtClean="0">
              <a:solidFill>
                <a:schemeClr val="bg1">
                  <a:lumMod val="95000"/>
                </a:schemeClr>
              </a:solidFill>
              <a:ea typeface="造字工房悦圆演示版常规体" pitchFamily="2" charset="-122"/>
            </a:endParaRPr>
          </a:p>
        </p:txBody>
      </p:sp>
      <p:sp>
        <p:nvSpPr>
          <p:cNvPr id="20" name="TextBox 19">
            <a:hlinkClick r:id="rId2" action="ppaction://hlinksldjump"/>
          </p:cNvPr>
          <p:cNvSpPr txBox="1"/>
          <p:nvPr/>
        </p:nvSpPr>
        <p:spPr>
          <a:xfrm>
            <a:off x="1027823" y="2814087"/>
            <a:ext cx="177208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4000" b="1" dirty="0" smtClean="0">
                <a:solidFill>
                  <a:schemeClr val="bg1">
                    <a:lumMod val="95000"/>
                  </a:schemeClr>
                </a:solidFill>
                <a:ea typeface="造字工房悦圆演示版常规体" pitchFamily="2" charset="-122"/>
              </a:rPr>
              <a:t>effect</a:t>
            </a:r>
            <a:endParaRPr lang="zh-CN" altLang="en-US" sz="4000" b="1" dirty="0" smtClean="0">
              <a:solidFill>
                <a:schemeClr val="bg1">
                  <a:lumMod val="95000"/>
                </a:schemeClr>
              </a:solidFill>
              <a:ea typeface="造字工房悦圆演示版常规体" pitchFamily="2" charset="-122"/>
            </a:endParaRPr>
          </a:p>
        </p:txBody>
      </p:sp>
      <p:sp>
        <p:nvSpPr>
          <p:cNvPr id="21" name="左右箭头 20"/>
          <p:cNvSpPr/>
          <p:nvPr/>
        </p:nvSpPr>
        <p:spPr>
          <a:xfrm>
            <a:off x="4922875" y="2052086"/>
            <a:ext cx="1945758" cy="467832"/>
          </a:xfrm>
          <a:prstGeom prst="leftRightArrow">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edg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edg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imgsa.baidu.com/timg?image&amp;quality=80&amp;size=b9999_10000&amp;sec=1587808595466&amp;di=9a5c046a8224921193c1f9d9bf124230&amp;imgtype=0&amp;src=http%3A%2F%2Fn.sinaimg.cn%2Fsinacn%2Fw640h710%2F20180208%2F4b98-fyrkuxs0825690.jpg"/>
          <p:cNvPicPr>
            <a:picLocks noChangeAspect="1" noChangeArrowheads="1"/>
          </p:cNvPicPr>
          <p:nvPr/>
        </p:nvPicPr>
        <p:blipFill>
          <a:blip r:embed="rId1" cstate="print"/>
          <a:srcRect/>
          <a:stretch>
            <a:fillRect/>
          </a:stretch>
        </p:blipFill>
        <p:spPr bwMode="auto">
          <a:xfrm>
            <a:off x="5262821" y="170121"/>
            <a:ext cx="1829095" cy="2032328"/>
          </a:xfrm>
          <a:prstGeom prst="rect">
            <a:avLst/>
          </a:prstGeom>
          <a:ln>
            <a:noFill/>
          </a:ln>
          <a:effectLst>
            <a:softEdge rad="112500"/>
          </a:effectLst>
        </p:spPr>
      </p:pic>
      <p:sp>
        <p:nvSpPr>
          <p:cNvPr id="20" name="TextBox 19"/>
          <p:cNvSpPr txBox="1"/>
          <p:nvPr/>
        </p:nvSpPr>
        <p:spPr>
          <a:xfrm>
            <a:off x="7446336" y="2480931"/>
            <a:ext cx="4582631" cy="19389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Suffer from </a:t>
            </a:r>
            <a:r>
              <a:rPr lang="en-US" altLang="zh-CN" sz="2400" dirty="0" smtClean="0">
                <a:ea typeface="造字工房悦圆演示版常规体" pitchFamily="2" charset="-122"/>
              </a:rPr>
              <a:t>poor eyesight</a:t>
            </a:r>
            <a:endParaRPr lang="en-US" altLang="zh-CN" sz="2400" dirty="0" smtClean="0">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give</a:t>
            </a:r>
            <a:r>
              <a:rPr lang="en-US" altLang="zh-CN" sz="2400" dirty="0" smtClean="0">
                <a:solidFill>
                  <a:schemeClr val="tx1"/>
                </a:solidFill>
                <a:ea typeface="造字工房悦圆演示版常规体" pitchFamily="2" charset="-122"/>
              </a:rPr>
              <a:t> us </a:t>
            </a:r>
            <a:r>
              <a:rPr lang="en-US" altLang="zh-CN" sz="2400" dirty="0" smtClean="0"/>
              <a:t>vision loss</a:t>
            </a:r>
            <a:endParaRPr lang="en-US" altLang="zh-CN" sz="2400" dirty="0" smtClean="0"/>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Impair </a:t>
            </a:r>
            <a:r>
              <a:rPr lang="en-US" altLang="zh-CN" sz="2400" dirty="0" smtClean="0">
                <a:solidFill>
                  <a:schemeClr val="tx1"/>
                </a:solidFill>
                <a:ea typeface="造字工房悦圆演示版常规体" pitchFamily="2" charset="-122"/>
              </a:rPr>
              <a:t>one’s eyesight</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Fall; </a:t>
            </a:r>
            <a:r>
              <a:rPr lang="en-US" altLang="zh-CN" sz="2400" dirty="0" smtClean="0">
                <a:solidFill>
                  <a:schemeClr val="tx1"/>
                </a:solidFill>
                <a:ea typeface="造字工房悦圆演示版常规体" pitchFamily="2" charset="-122"/>
              </a:rPr>
              <a:t> decline; drop (quickly/dramatically/sharply…)</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a:t>
            </a:r>
            <a:endParaRPr lang="en-US" altLang="zh-CN" sz="2400" dirty="0" smtClean="0">
              <a:solidFill>
                <a:schemeClr val="tx1"/>
              </a:solidFill>
              <a:ea typeface="造字工房悦圆演示版常规体" pitchFamily="2" charset="-122"/>
            </a:endParaRPr>
          </a:p>
        </p:txBody>
      </p:sp>
      <p:sp>
        <p:nvSpPr>
          <p:cNvPr id="4" name="TextBox 3"/>
          <p:cNvSpPr txBox="1"/>
          <p:nvPr/>
        </p:nvSpPr>
        <p:spPr>
          <a:xfrm>
            <a:off x="276447" y="354421"/>
            <a:ext cx="4529469" cy="707886"/>
          </a:xfrm>
          <a:prstGeom prst="rect">
            <a:avLst/>
          </a:prstGeom>
          <a:solidFill>
            <a:srgbClr val="FFFF00"/>
          </a:solidFill>
        </p:spPr>
        <p:txBody>
          <a:bodyPr wrap="square" rtlCol="0">
            <a:spAutoFit/>
          </a:bodyPr>
          <a:lstStyle/>
          <a:p>
            <a:pPr algn="ct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写信目的</a:t>
            </a:r>
            <a:r>
              <a:rPr lang="en-US" altLang="zh-CN" sz="4000" b="1" dirty="0" smtClean="0">
                <a:latin typeface="Times New Roman" panose="02020603050405020304" pitchFamily="18" charset="0"/>
                <a:ea typeface="造字工房悦圆演示版常规体" pitchFamily="2" charset="-122"/>
                <a:cs typeface="Times New Roman" panose="02020603050405020304" pitchFamily="18" charset="0"/>
              </a:rPr>
              <a:t>/</a:t>
            </a: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后果</a:t>
            </a:r>
            <a:endPar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5" name="TextBox 4"/>
          <p:cNvSpPr txBox="1"/>
          <p:nvPr/>
        </p:nvSpPr>
        <p:spPr>
          <a:xfrm>
            <a:off x="244549" y="1169581"/>
            <a:ext cx="4561367" cy="523220"/>
          </a:xfrm>
          <a:prstGeom prst="rect">
            <a:avLst/>
          </a:prstGeom>
          <a:solidFill>
            <a:srgbClr val="FFFF00"/>
          </a:solidFill>
        </p:spPr>
        <p:txBody>
          <a:bodyPr wrap="square" rtlCol="0">
            <a:spAutoFit/>
          </a:bodyPr>
          <a:lstStyle/>
          <a:p>
            <a:pPr algn="ctr">
              <a:buFont typeface="Wingdings" panose="05000000000000000000" pitchFamily="2" charset="2"/>
              <a:buChar char="u"/>
            </a:pPr>
            <a:r>
              <a:rPr lang="en-US" altLang="zh-CN" sz="2800" b="1" dirty="0" smtClean="0">
                <a:solidFill>
                  <a:srgbClr val="FF0000"/>
                </a:solidFill>
                <a:ea typeface="造字工房悦圆演示版常规体" pitchFamily="2" charset="-122"/>
              </a:rPr>
              <a:t>Come straight to the point</a:t>
            </a:r>
            <a:endParaRPr lang="zh-CN" altLang="en-US" sz="2800" b="1" dirty="0" smtClean="0">
              <a:solidFill>
                <a:srgbClr val="FF0000"/>
              </a:solidFill>
              <a:ea typeface="造字工房悦圆演示版常规体" pitchFamily="2" charset="-122"/>
            </a:endParaRPr>
          </a:p>
        </p:txBody>
      </p:sp>
      <p:sp>
        <p:nvSpPr>
          <p:cNvPr id="7" name="矩形 6"/>
          <p:cNvSpPr/>
          <p:nvPr/>
        </p:nvSpPr>
        <p:spPr>
          <a:xfrm>
            <a:off x="265813" y="1822562"/>
            <a:ext cx="4554279" cy="1200329"/>
          </a:xfrm>
          <a:prstGeom prst="rect">
            <a:avLst/>
          </a:prstGeom>
          <a:solidFill>
            <a:schemeClr val="bg1">
              <a:lumMod val="85000"/>
            </a:schemeClr>
          </a:solidFill>
          <a:ln w="28575">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dirty="0" smtClean="0">
                <a:latin typeface="+mj-ea"/>
              </a:rPr>
              <a:t>最近，某国际学校很多学生由于用眼过度或用眼不当，视力下降很快。</a:t>
            </a:r>
            <a:endParaRPr lang="zh-CN" altLang="en-US" sz="2400" dirty="0"/>
          </a:p>
        </p:txBody>
      </p:sp>
      <p:sp>
        <p:nvSpPr>
          <p:cNvPr id="8" name="矩形 7"/>
          <p:cNvSpPr/>
          <p:nvPr/>
        </p:nvSpPr>
        <p:spPr>
          <a:xfrm>
            <a:off x="255180" y="5519446"/>
            <a:ext cx="4554279" cy="830997"/>
          </a:xfrm>
          <a:prstGeom prst="rect">
            <a:avLst/>
          </a:prstGeom>
          <a:solidFill>
            <a:schemeClr val="bg1">
              <a:lumMod val="85000"/>
            </a:schemeClr>
          </a:solidFill>
          <a:ln w="28575">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dirty="0" smtClean="0">
                <a:latin typeface="+mj-ea"/>
              </a:rPr>
              <a:t>请你用英文向全校同学发起以“爱护眼睛”为主题的倡议书</a:t>
            </a:r>
            <a:endParaRPr lang="zh-CN" altLang="en-US" sz="2400" dirty="0"/>
          </a:p>
        </p:txBody>
      </p:sp>
      <p:sp>
        <p:nvSpPr>
          <p:cNvPr id="9" name="TextBox 8"/>
          <p:cNvSpPr txBox="1"/>
          <p:nvPr/>
        </p:nvSpPr>
        <p:spPr>
          <a:xfrm>
            <a:off x="4657072" y="5699049"/>
            <a:ext cx="494046" cy="461665"/>
          </a:xfrm>
          <a:prstGeom prst="rect">
            <a:avLst/>
          </a:prstGeom>
          <a:solidFill>
            <a:srgbClr val="FFC000"/>
          </a:solidFill>
          <a:ln w="38100">
            <a:solidFill>
              <a:schemeClr val="tx1">
                <a:lumMod val="95000"/>
                <a:lumOff val="5000"/>
              </a:schemeClr>
            </a:solidFill>
          </a:ln>
        </p:spPr>
        <p:txBody>
          <a:bodyPr wrap="none" rtlCol="0">
            <a:spAutoFit/>
          </a:bodyPr>
          <a:lstStyle/>
          <a:p>
            <a:r>
              <a:rPr lang="zh-CN" altLang="en-US" sz="2400" b="1" dirty="0" smtClean="0">
                <a:latin typeface="造字工房悦圆演示版常规体" pitchFamily="2" charset="-122"/>
                <a:ea typeface="造字工房悦圆演示版常规体" pitchFamily="2" charset="-122"/>
              </a:rPr>
              <a:t>果</a:t>
            </a:r>
            <a:endParaRPr lang="zh-CN" altLang="en-US" sz="2400" b="1" dirty="0" smtClean="0">
              <a:latin typeface="造字工房悦圆演示版常规体" pitchFamily="2" charset="-122"/>
              <a:ea typeface="造字工房悦圆演示版常规体" pitchFamily="2" charset="-122"/>
            </a:endParaRPr>
          </a:p>
        </p:txBody>
      </p:sp>
      <p:sp>
        <p:nvSpPr>
          <p:cNvPr id="10" name="TextBox 9"/>
          <p:cNvSpPr txBox="1"/>
          <p:nvPr/>
        </p:nvSpPr>
        <p:spPr>
          <a:xfrm>
            <a:off x="4703134" y="2236381"/>
            <a:ext cx="494046" cy="461665"/>
          </a:xfrm>
          <a:prstGeom prst="rect">
            <a:avLst/>
          </a:prstGeom>
          <a:solidFill>
            <a:srgbClr val="FFC000"/>
          </a:solidFill>
          <a:ln w="38100">
            <a:solidFill>
              <a:schemeClr val="tx1">
                <a:lumMod val="95000"/>
                <a:lumOff val="5000"/>
              </a:schemeClr>
            </a:solidFill>
          </a:ln>
        </p:spPr>
        <p:txBody>
          <a:bodyPr wrap="none" rtlCol="0">
            <a:spAutoFit/>
          </a:bodyPr>
          <a:lstStyle/>
          <a:p>
            <a:r>
              <a:rPr lang="zh-CN" altLang="en-US" sz="2400" b="1" dirty="0" smtClean="0">
                <a:latin typeface="造字工房悦圆演示版常规体" pitchFamily="2" charset="-122"/>
                <a:ea typeface="造字工房悦圆演示版常规体" pitchFamily="2" charset="-122"/>
              </a:rPr>
              <a:t>因</a:t>
            </a:r>
            <a:endParaRPr lang="zh-CN" altLang="en-US" sz="2400" b="1" dirty="0" smtClean="0">
              <a:latin typeface="造字工房悦圆演示版常规体" pitchFamily="2" charset="-122"/>
              <a:ea typeface="造字工房悦圆演示版常规体" pitchFamily="2" charset="-122"/>
            </a:endParaRPr>
          </a:p>
        </p:txBody>
      </p:sp>
      <p:sp>
        <p:nvSpPr>
          <p:cNvPr id="16" name="TextBox 15"/>
          <p:cNvSpPr txBox="1"/>
          <p:nvPr/>
        </p:nvSpPr>
        <p:spPr>
          <a:xfrm>
            <a:off x="5248933" y="1835893"/>
            <a:ext cx="1963489" cy="461665"/>
          </a:xfrm>
          <a:prstGeom prst="rect">
            <a:avLst/>
          </a:prstGeom>
          <a:solidFill>
            <a:schemeClr val="accent3">
              <a:lumMod val="60000"/>
              <a:lumOff val="40000"/>
            </a:schemeClr>
          </a:solidFill>
        </p:spPr>
        <p:txBody>
          <a:bodyPr wrap="square" rtlCol="0">
            <a:spAutoFit/>
          </a:bodyPr>
          <a:lstStyle/>
          <a:p>
            <a:pPr algn="ctr"/>
            <a:r>
              <a:rPr lang="zh-CN" altLang="en-US" sz="2400" b="1" dirty="0" smtClean="0">
                <a:latin typeface="造字工房悦圆演示版常规体" pitchFamily="2" charset="-122"/>
                <a:ea typeface="造字工房悦圆演示版常规体" pitchFamily="2" charset="-122"/>
              </a:rPr>
              <a:t>用眼过度</a:t>
            </a:r>
            <a:endParaRPr lang="zh-CN" altLang="en-US" sz="2400" b="1" dirty="0" smtClean="0">
              <a:latin typeface="造字工房悦圆演示版常规体" pitchFamily="2" charset="-122"/>
              <a:ea typeface="造字工房悦圆演示版常规体" pitchFamily="2" charset="-122"/>
            </a:endParaRPr>
          </a:p>
        </p:txBody>
      </p:sp>
      <p:sp>
        <p:nvSpPr>
          <p:cNvPr id="17" name="TextBox 16"/>
          <p:cNvSpPr txBox="1"/>
          <p:nvPr/>
        </p:nvSpPr>
        <p:spPr>
          <a:xfrm>
            <a:off x="5263111" y="2594339"/>
            <a:ext cx="1949312" cy="461665"/>
          </a:xfrm>
          <a:prstGeom prst="rect">
            <a:avLst/>
          </a:prstGeom>
          <a:solidFill>
            <a:schemeClr val="accent3">
              <a:lumMod val="60000"/>
              <a:lumOff val="40000"/>
            </a:schemeClr>
          </a:solidFill>
        </p:spPr>
        <p:txBody>
          <a:bodyPr wrap="square" rtlCol="0">
            <a:spAutoFit/>
          </a:bodyPr>
          <a:lstStyle/>
          <a:p>
            <a:pPr algn="ctr"/>
            <a:r>
              <a:rPr lang="zh-CN" altLang="en-US" sz="2400" b="1" dirty="0" smtClean="0">
                <a:latin typeface="造字工房悦圆演示版常规体" pitchFamily="2" charset="-122"/>
                <a:ea typeface="造字工房悦圆演示版常规体" pitchFamily="2" charset="-122"/>
              </a:rPr>
              <a:t>视力下降</a:t>
            </a:r>
            <a:endParaRPr lang="zh-CN" altLang="en-US" sz="2400" b="1" dirty="0" smtClean="0">
              <a:latin typeface="造字工房悦圆演示版常规体" pitchFamily="2" charset="-122"/>
              <a:ea typeface="造字工房悦圆演示版常规体" pitchFamily="2" charset="-122"/>
            </a:endParaRPr>
          </a:p>
        </p:txBody>
      </p:sp>
      <p:sp>
        <p:nvSpPr>
          <p:cNvPr id="18" name="TextBox 17"/>
          <p:cNvSpPr txBox="1"/>
          <p:nvPr/>
        </p:nvSpPr>
        <p:spPr>
          <a:xfrm>
            <a:off x="7442793" y="276447"/>
            <a:ext cx="4582631" cy="19389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400"/>
              </a:lnSpc>
              <a:buFont typeface="Wingdings" panose="05000000000000000000" pitchFamily="2" charset="2"/>
              <a:buChar char="l"/>
            </a:pPr>
            <a:r>
              <a:rPr lang="en-US" altLang="zh-CN" sz="2400" dirty="0" smtClean="0">
                <a:ea typeface="造字工房悦圆演示版常规体" pitchFamily="2" charset="-122"/>
              </a:rPr>
              <a:t>overuse of eyes</a:t>
            </a:r>
            <a:endParaRPr lang="en-US" altLang="zh-CN" sz="2400" dirty="0" smtClean="0">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use eyes </a:t>
            </a:r>
            <a:r>
              <a:rPr lang="en-US" altLang="zh-CN" sz="2400" dirty="0" smtClean="0">
                <a:solidFill>
                  <a:srgbClr val="C00000"/>
                </a:solidFill>
                <a:ea typeface="造字工房悦圆演示版常规体" pitchFamily="2" charset="-122"/>
              </a:rPr>
              <a:t>too much</a:t>
            </a:r>
            <a:endParaRPr lang="en-US" altLang="zh-CN" sz="2400" dirty="0" smtClean="0">
              <a:solidFill>
                <a:srgbClr val="C00000"/>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宋体" panose="02010600030101010101" pitchFamily="2" charset="-122"/>
                <a:cs typeface="Times New Roman" panose="02020603050405020304" pitchFamily="18" charset="0"/>
              </a:rPr>
              <a:t>excessive or improper use of eyes</a:t>
            </a:r>
            <a:endParaRPr lang="en-US" altLang="zh-CN" sz="2400" dirty="0" smtClean="0">
              <a:solidFill>
                <a:srgbClr val="C00000"/>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Be occupied with </a:t>
            </a:r>
            <a:r>
              <a:rPr lang="en-US" altLang="zh-CN" sz="2400" dirty="0" smtClean="0">
                <a:solidFill>
                  <a:schemeClr val="tx1"/>
                </a:solidFill>
                <a:ea typeface="造字工房悦圆演示版常规体" pitchFamily="2" charset="-122"/>
              </a:rPr>
              <a:t>online study for such a long time</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a:t>
            </a:r>
            <a:endParaRPr lang="zh-CN" altLang="en-US" sz="2400" dirty="0" smtClean="0">
              <a:solidFill>
                <a:schemeClr val="tx1"/>
              </a:solidFill>
              <a:ea typeface="造字工房悦圆演示版常规体" pitchFamily="2" charset="-122"/>
            </a:endParaRPr>
          </a:p>
        </p:txBody>
      </p:sp>
      <p:sp>
        <p:nvSpPr>
          <p:cNvPr id="13" name="TextBox 12"/>
          <p:cNvSpPr txBox="1"/>
          <p:nvPr/>
        </p:nvSpPr>
        <p:spPr>
          <a:xfrm>
            <a:off x="6896986" y="1825255"/>
            <a:ext cx="494046" cy="461665"/>
          </a:xfrm>
          <a:prstGeom prst="rect">
            <a:avLst/>
          </a:prstGeom>
          <a:solidFill>
            <a:srgbClr val="FFC000"/>
          </a:solidFill>
        </p:spPr>
        <p:txBody>
          <a:bodyPr wrap="none" rtlCol="0">
            <a:spAutoFit/>
          </a:bodyPr>
          <a:lstStyle/>
          <a:p>
            <a:r>
              <a:rPr lang="zh-CN" altLang="en-US" sz="2400" b="1" dirty="0" smtClean="0">
                <a:latin typeface="造字工房悦圆演示版常规体" pitchFamily="2" charset="-122"/>
                <a:ea typeface="造字工房悦圆演示版常规体" pitchFamily="2" charset="-122"/>
              </a:rPr>
              <a:t>因</a:t>
            </a:r>
            <a:endParaRPr lang="zh-CN" altLang="en-US" sz="2400" b="1" dirty="0" smtClean="0">
              <a:latin typeface="造字工房悦圆演示版常规体" pitchFamily="2" charset="-122"/>
              <a:ea typeface="造字工房悦圆演示版常规体" pitchFamily="2" charset="-122"/>
            </a:endParaRPr>
          </a:p>
        </p:txBody>
      </p:sp>
      <p:sp>
        <p:nvSpPr>
          <p:cNvPr id="15" name="TextBox 14"/>
          <p:cNvSpPr txBox="1"/>
          <p:nvPr/>
        </p:nvSpPr>
        <p:spPr>
          <a:xfrm>
            <a:off x="6925350" y="2587256"/>
            <a:ext cx="494046" cy="461665"/>
          </a:xfrm>
          <a:prstGeom prst="rect">
            <a:avLst/>
          </a:prstGeom>
          <a:solidFill>
            <a:srgbClr val="FFC000"/>
          </a:solidFill>
        </p:spPr>
        <p:txBody>
          <a:bodyPr wrap="none" rtlCol="0">
            <a:spAutoFit/>
          </a:bodyPr>
          <a:lstStyle/>
          <a:p>
            <a:r>
              <a:rPr lang="zh-CN" altLang="en-US" sz="2400" b="1" dirty="0" smtClean="0">
                <a:latin typeface="造字工房悦圆演示版常规体" pitchFamily="2" charset="-122"/>
                <a:ea typeface="造字工房悦圆演示版常规体" pitchFamily="2" charset="-122"/>
              </a:rPr>
              <a:t>果</a:t>
            </a:r>
            <a:endParaRPr lang="zh-CN" altLang="en-US" sz="2400" b="1" dirty="0" smtClean="0">
              <a:latin typeface="造字工房悦圆演示版常规体" pitchFamily="2" charset="-122"/>
              <a:ea typeface="造字工房悦圆演示版常规体" pitchFamily="2" charset="-122"/>
            </a:endParaRPr>
          </a:p>
        </p:txBody>
      </p:sp>
      <p:sp>
        <p:nvSpPr>
          <p:cNvPr id="21" name="TextBox 20"/>
          <p:cNvSpPr txBox="1"/>
          <p:nvPr/>
        </p:nvSpPr>
        <p:spPr>
          <a:xfrm>
            <a:off x="5369441" y="5752226"/>
            <a:ext cx="1963489" cy="461665"/>
          </a:xfrm>
          <a:prstGeom prst="rect">
            <a:avLst/>
          </a:prstGeom>
          <a:solidFill>
            <a:schemeClr val="accent3">
              <a:lumMod val="60000"/>
              <a:lumOff val="40000"/>
            </a:schemeClr>
          </a:solidFill>
        </p:spPr>
        <p:txBody>
          <a:bodyPr wrap="square" rtlCol="0">
            <a:spAutoFit/>
          </a:bodyPr>
          <a:lstStyle/>
          <a:p>
            <a:pPr algn="ctr"/>
            <a:r>
              <a:rPr lang="zh-CN" altLang="en-US" sz="2400" b="1" dirty="0" smtClean="0">
                <a:latin typeface="造字工房悦圆演示版常规体" pitchFamily="2" charset="-122"/>
                <a:ea typeface="造字工房悦圆演示版常规体" pitchFamily="2" charset="-122"/>
              </a:rPr>
              <a:t>发起倡议</a:t>
            </a:r>
            <a:endParaRPr lang="zh-CN" altLang="en-US" sz="2400" b="1" dirty="0" smtClean="0">
              <a:latin typeface="造字工房悦圆演示版常规体" pitchFamily="2" charset="-122"/>
              <a:ea typeface="造字工房悦圆演示版常规体" pitchFamily="2" charset="-122"/>
            </a:endParaRPr>
          </a:p>
        </p:txBody>
      </p:sp>
      <p:sp>
        <p:nvSpPr>
          <p:cNvPr id="22" name="TextBox 21"/>
          <p:cNvSpPr txBox="1"/>
          <p:nvPr/>
        </p:nvSpPr>
        <p:spPr>
          <a:xfrm>
            <a:off x="7456971" y="4759513"/>
            <a:ext cx="4582631" cy="193899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400"/>
              </a:lnSpc>
              <a:buFont typeface="Wingdings" panose="05000000000000000000" pitchFamily="2" charset="2"/>
              <a:buChar char="l"/>
            </a:pPr>
            <a:r>
              <a:rPr lang="en-US" altLang="zh-CN" sz="2400" dirty="0" smtClean="0">
                <a:ea typeface="造字工房悦圆演示版常规体" pitchFamily="2" charset="-122"/>
              </a:rPr>
              <a:t>Advocate</a:t>
            </a:r>
            <a:endParaRPr lang="en-US" altLang="zh-CN" sz="2400" dirty="0" smtClean="0">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Call for</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Fly the flag for</a:t>
            </a:r>
            <a:endParaRPr lang="en-US" altLang="zh-CN" sz="2400" dirty="0" smtClean="0">
              <a:solidFill>
                <a:srgbClr val="C00000"/>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Be quite </a:t>
            </a:r>
            <a:r>
              <a:rPr lang="en-US" altLang="zh-CN" sz="2400" dirty="0" smtClean="0">
                <a:solidFill>
                  <a:srgbClr val="C00000"/>
                </a:solidFill>
                <a:ea typeface="造字工房悦圆演示版常规体" pitchFamily="2" charset="-122"/>
              </a:rPr>
              <a:t>vocal</a:t>
            </a:r>
            <a:r>
              <a:rPr lang="en-US" altLang="zh-CN" sz="2400" dirty="0" smtClean="0">
                <a:solidFill>
                  <a:schemeClr val="tx1"/>
                </a:solidFill>
                <a:ea typeface="造字工房悦圆演示版常规体" pitchFamily="2" charset="-122"/>
              </a:rPr>
              <a:t> about</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Give voice to</a:t>
            </a:r>
            <a:endParaRPr lang="en-US" altLang="zh-CN" sz="2400" dirty="0" smtClean="0">
              <a:solidFill>
                <a:srgbClr val="C00000"/>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rgbClr val="C00000"/>
                </a:solidFill>
                <a:ea typeface="造字工房悦圆演示版常规体" pitchFamily="2" charset="-122"/>
              </a:rPr>
              <a:t>……</a:t>
            </a:r>
            <a:endParaRPr lang="zh-CN" altLang="en-US" sz="2400" dirty="0" smtClean="0">
              <a:solidFill>
                <a:srgbClr val="C00000"/>
              </a:solidFill>
              <a:ea typeface="造字工房悦圆演示版常规体" pitchFamily="2" charset="-122"/>
            </a:endParaRPr>
          </a:p>
        </p:txBody>
      </p:sp>
      <p:sp>
        <p:nvSpPr>
          <p:cNvPr id="23" name="TextBox 22"/>
          <p:cNvSpPr txBox="1"/>
          <p:nvPr/>
        </p:nvSpPr>
        <p:spPr>
          <a:xfrm>
            <a:off x="5181602" y="3108251"/>
            <a:ext cx="2197394" cy="2554545"/>
          </a:xfrm>
          <a:prstGeom prst="rect">
            <a:avLst/>
          </a:prstGeom>
          <a:solidFill>
            <a:schemeClr val="bg1"/>
          </a:solidFill>
          <a:ln w="38100">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400"/>
              </a:lnSpc>
              <a:buFont typeface="Wingdings" panose="05000000000000000000" pitchFamily="2" charset="2"/>
              <a:buChar char="l"/>
            </a:pPr>
            <a:r>
              <a:rPr lang="en-US" altLang="zh-CN" sz="2400" dirty="0" smtClean="0">
                <a:ea typeface="造字工房悦圆演示版常规体" pitchFamily="2" charset="-122"/>
              </a:rPr>
              <a:t>due to</a:t>
            </a:r>
            <a:endParaRPr lang="en-US" altLang="zh-CN" sz="2400" dirty="0" smtClean="0">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account for</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result in</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on account of</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Seeing that…</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Since/for</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Thus</a:t>
            </a:r>
            <a:endParaRPr lang="en-US" altLang="zh-CN" sz="2400" dirty="0" smtClean="0">
              <a:solidFill>
                <a:schemeClr val="tx1"/>
              </a:solidFill>
              <a:ea typeface="造字工房悦圆演示版常规体" pitchFamily="2" charset="-122"/>
            </a:endParaRPr>
          </a:p>
          <a:p>
            <a:pPr>
              <a:lnSpc>
                <a:spcPts val="2400"/>
              </a:lnSpc>
              <a:buFont typeface="Wingdings" panose="05000000000000000000" pitchFamily="2" charset="2"/>
              <a:buChar char="l"/>
            </a:pPr>
            <a:r>
              <a:rPr lang="en-US" altLang="zh-CN" sz="2400" dirty="0" smtClean="0">
                <a:solidFill>
                  <a:schemeClr val="tx1"/>
                </a:solidFill>
                <a:ea typeface="造字工房悦圆演示版常规体" pitchFamily="2" charset="-122"/>
              </a:rPr>
              <a:t>therefore……</a:t>
            </a:r>
            <a:endParaRPr lang="zh-CN" altLang="en-US" sz="2400" dirty="0" smtClean="0">
              <a:solidFill>
                <a:schemeClr val="tx1"/>
              </a:solidFill>
              <a:ea typeface="造字工房悦圆演示版常规体" pitchFamily="2" charset="-122"/>
            </a:endParaRPr>
          </a:p>
        </p:txBody>
      </p:sp>
      <p:sp>
        <p:nvSpPr>
          <p:cNvPr id="19" name="矩形 18"/>
          <p:cNvSpPr/>
          <p:nvPr/>
        </p:nvSpPr>
        <p:spPr>
          <a:xfrm>
            <a:off x="262266" y="3296944"/>
            <a:ext cx="4554279" cy="1569660"/>
          </a:xfrm>
          <a:prstGeom prst="rect">
            <a:avLst/>
          </a:prstGeom>
          <a:solidFill>
            <a:schemeClr val="bg1">
              <a:lumMod val="85000"/>
              <a:alpha val="36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Seeing that </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recently</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many students’ eyesight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declines</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quickly due to the overuse of  eyes, I</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 advocating </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Protect Our Eyes</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24" name="矩形 23"/>
          <p:cNvSpPr/>
          <p:nvPr/>
        </p:nvSpPr>
        <p:spPr>
          <a:xfrm>
            <a:off x="248088" y="3272135"/>
            <a:ext cx="4554279" cy="1938992"/>
          </a:xfrm>
          <a:prstGeom prst="rect">
            <a:avLst/>
          </a:prstGeom>
          <a:solidFill>
            <a:schemeClr val="bg1">
              <a:lumMod val="85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Recently , many students suffer from poor eyesight due to excessive or improper use of eyes. Thus, I</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 advocating </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Protect Our Eyes</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par>
                          <p:cTn id="37" fill="hold">
                            <p:stCondLst>
                              <p:cond delay="500"/>
                            </p:stCondLst>
                            <p:childTnLst>
                              <p:par>
                                <p:cTn id="38" presetID="4"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ox(i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linds(horizont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animBg="1"/>
      <p:bldP spid="7" grpId="0" animBg="1"/>
      <p:bldP spid="8" grpId="0" animBg="1"/>
      <p:bldP spid="9" grpId="0" animBg="1"/>
      <p:bldP spid="10" grpId="0" animBg="1"/>
      <p:bldP spid="16" grpId="0" animBg="1"/>
      <p:bldP spid="17" grpId="0" animBg="1"/>
      <p:bldP spid="18" grpId="0" animBg="1"/>
      <p:bldP spid="13" grpId="0" animBg="1"/>
      <p:bldP spid="15" grpId="0" animBg="1"/>
      <p:bldP spid="21" grpId="0" animBg="1"/>
      <p:bldP spid="22" grpId="0" animBg="1"/>
      <p:bldP spid="23" grpId="0" animBg="1"/>
      <p:bldP spid="19"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5414" y="432393"/>
            <a:ext cx="4529469" cy="707886"/>
          </a:xfrm>
          <a:prstGeom prst="rect">
            <a:avLst/>
          </a:prstGeom>
          <a:solidFill>
            <a:srgbClr val="FFFF00"/>
          </a:solidFill>
        </p:spPr>
        <p:txBody>
          <a:bodyPr wrap="square" rtlCol="0">
            <a:spAutoFit/>
          </a:bodyPr>
          <a:lstStyle/>
          <a:p>
            <a:pPr algn="ct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保护眼睛</a:t>
            </a:r>
            <a:r>
              <a:rPr lang="en-US" altLang="zh-CN" sz="4000" b="1" dirty="0" smtClean="0">
                <a:latin typeface="Times New Roman" panose="02020603050405020304" pitchFamily="18" charset="0"/>
                <a:ea typeface="造字工房悦圆演示版常规体" pitchFamily="2" charset="-122"/>
                <a:cs typeface="Times New Roman" panose="02020603050405020304" pitchFamily="18" charset="0"/>
              </a:rPr>
              <a:t>-</a:t>
            </a: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意义</a:t>
            </a:r>
            <a:endPar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7" name="TextBox 6"/>
          <p:cNvSpPr txBox="1"/>
          <p:nvPr/>
        </p:nvSpPr>
        <p:spPr>
          <a:xfrm>
            <a:off x="6588666" y="393402"/>
            <a:ext cx="4529469" cy="707886"/>
          </a:xfrm>
          <a:prstGeom prst="rect">
            <a:avLst/>
          </a:prstGeom>
          <a:solidFill>
            <a:srgbClr val="FFFF00"/>
          </a:solidFill>
        </p:spPr>
        <p:txBody>
          <a:bodyPr wrap="square" rtlCol="0">
            <a:spAutoFit/>
          </a:bodyPr>
          <a:lstStyle/>
          <a:p>
            <a:pPr algn="ct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呼吁</a:t>
            </a:r>
            <a:r>
              <a:rPr lang="en-US" altLang="zh-CN" sz="4000" b="1" dirty="0" smtClean="0">
                <a:latin typeface="Times New Roman" panose="02020603050405020304" pitchFamily="18" charset="0"/>
                <a:ea typeface="造字工房悦圆演示版常规体" pitchFamily="2" charset="-122"/>
                <a:cs typeface="Times New Roman" panose="02020603050405020304" pitchFamily="18" charset="0"/>
              </a:rPr>
              <a:t>-</a:t>
            </a:r>
            <a:r>
              <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rPr>
              <a:t>具体措施</a:t>
            </a:r>
            <a:endParaRPr lang="zh-CN" altLang="en-US" sz="4000" b="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8" name="TextBox 7"/>
          <p:cNvSpPr txBox="1"/>
          <p:nvPr/>
        </p:nvSpPr>
        <p:spPr>
          <a:xfrm>
            <a:off x="765547" y="1286540"/>
            <a:ext cx="4678323" cy="23083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l"/>
            </a:pPr>
            <a:r>
              <a:rPr lang="en-US" altLang="zh-CN" sz="2400" dirty="0" smtClean="0">
                <a:ea typeface="造字工房悦圆演示版常规体" pitchFamily="2" charset="-122"/>
              </a:rPr>
              <a:t>Eyes are windows to the soul.</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solidFill>
                  <a:schemeClr val="tx1"/>
                </a:solidFill>
                <a:ea typeface="造字工房悦圆演示版常规体" pitchFamily="2" charset="-122"/>
              </a:rPr>
              <a:t>The eye is the index of the heart.</a:t>
            </a:r>
            <a:endParaRPr lang="en-US" altLang="zh-CN" sz="2400" dirty="0" smtClean="0">
              <a:solidFill>
                <a:schemeClr val="tx1"/>
              </a:solidFill>
              <a:ea typeface="造字工房悦圆演示版常规体" pitchFamily="2" charset="-122"/>
            </a:endParaRPr>
          </a:p>
          <a:p>
            <a:pPr>
              <a:buFont typeface="Wingdings" panose="05000000000000000000" pitchFamily="2" charset="2"/>
              <a:buChar char="l"/>
            </a:pPr>
            <a:r>
              <a:rPr lang="en-US" altLang="zh-CN" sz="2400" dirty="0" smtClean="0">
                <a:solidFill>
                  <a:schemeClr val="tx1"/>
                </a:solidFill>
                <a:ea typeface="造字工房悦圆演示版常规体" pitchFamily="2" charset="-122"/>
              </a:rPr>
              <a:t>..give </a:t>
            </a:r>
            <a:r>
              <a:rPr lang="en-US" altLang="zh-CN" sz="2400" dirty="0" smtClean="0">
                <a:solidFill>
                  <a:srgbClr val="C00000"/>
                </a:solidFill>
                <a:ea typeface="造字工房悦圆演示版常规体" pitchFamily="2" charset="-122"/>
              </a:rPr>
              <a:t>us</a:t>
            </a:r>
            <a:r>
              <a:rPr lang="en-US" altLang="zh-CN" sz="2400" dirty="0" smtClean="0">
                <a:solidFill>
                  <a:schemeClr val="tx1"/>
                </a:solidFill>
                <a:ea typeface="造字工房悦圆演示版常规体" pitchFamily="2" charset="-122"/>
              </a:rPr>
              <a:t> </a:t>
            </a:r>
            <a:r>
              <a:rPr lang="en-US" altLang="zh-CN" sz="2400" dirty="0" smtClean="0"/>
              <a:t>a new and more accurate view of the world.</a:t>
            </a:r>
            <a:endParaRPr lang="en-US" altLang="zh-CN" sz="2400" dirty="0" smtClean="0"/>
          </a:p>
          <a:p>
            <a:pPr>
              <a:buFont typeface="Wingdings" panose="05000000000000000000" pitchFamily="2" charset="2"/>
              <a:buChar char="l"/>
            </a:pPr>
            <a:r>
              <a:rPr lang="en-US" altLang="zh-CN" sz="2400" dirty="0" smtClean="0">
                <a:solidFill>
                  <a:schemeClr val="tx1"/>
                </a:solidFill>
                <a:ea typeface="造字工房悦圆演示版常规体" pitchFamily="2" charset="-122"/>
              </a:rPr>
              <a:t>..enable </a:t>
            </a:r>
            <a:r>
              <a:rPr lang="en-US" altLang="zh-CN" sz="2400" dirty="0" smtClean="0">
                <a:solidFill>
                  <a:srgbClr val="C00000"/>
                </a:solidFill>
                <a:ea typeface="造字工房悦圆演示版常规体" pitchFamily="2" charset="-122"/>
              </a:rPr>
              <a:t>us</a:t>
            </a:r>
            <a:r>
              <a:rPr lang="en-US" altLang="zh-CN" sz="2400" dirty="0" smtClean="0">
                <a:solidFill>
                  <a:schemeClr val="tx1"/>
                </a:solidFill>
                <a:ea typeface="造字工房悦圆演示版常规体" pitchFamily="2" charset="-122"/>
              </a:rPr>
              <a:t> to enjoy the beauty in sight…</a:t>
            </a:r>
            <a:endParaRPr lang="en-US" altLang="zh-CN" sz="2400" dirty="0" smtClean="0">
              <a:solidFill>
                <a:schemeClr val="tx1"/>
              </a:solidFill>
              <a:ea typeface="造字工房悦圆演示版常规体" pitchFamily="2" charset="-122"/>
            </a:endParaRPr>
          </a:p>
        </p:txBody>
      </p:sp>
      <p:sp>
        <p:nvSpPr>
          <p:cNvPr id="9" name="TextBox 8"/>
          <p:cNvSpPr txBox="1"/>
          <p:nvPr/>
        </p:nvSpPr>
        <p:spPr>
          <a:xfrm>
            <a:off x="6585099" y="1353878"/>
            <a:ext cx="4582631" cy="23083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buFont typeface="Wingdings" panose="05000000000000000000" pitchFamily="2" charset="2"/>
              <a:buChar char="l"/>
            </a:pPr>
            <a:r>
              <a:rPr lang="en-US" altLang="zh-CN" sz="2400" dirty="0" smtClean="0">
                <a:ea typeface="造字工房悦圆演示版常规体" pitchFamily="2" charset="-122"/>
              </a:rPr>
              <a:t>It is advised/suggested that…</a:t>
            </a:r>
            <a:endParaRPr lang="en-US" altLang="zh-CN" sz="2400" dirty="0" smtClean="0">
              <a:ea typeface="造字工房悦圆演示版常规体" pitchFamily="2" charset="-122"/>
            </a:endParaRPr>
          </a:p>
          <a:p>
            <a:pPr>
              <a:lnSpc>
                <a:spcPct val="150000"/>
              </a:lnSpc>
              <a:buFont typeface="Wingdings" panose="05000000000000000000" pitchFamily="2" charset="2"/>
              <a:buChar char="l"/>
            </a:pPr>
            <a:r>
              <a:rPr lang="en-US" altLang="zh-CN" sz="2400" dirty="0" smtClean="0">
                <a:solidFill>
                  <a:schemeClr val="tx1"/>
                </a:solidFill>
                <a:ea typeface="造字工房悦圆演示版常规体" pitchFamily="2" charset="-122"/>
              </a:rPr>
              <a:t>Be required/supposed to</a:t>
            </a:r>
            <a:endParaRPr lang="en-US" altLang="zh-CN" sz="2400" dirty="0" smtClean="0">
              <a:solidFill>
                <a:schemeClr val="tx1"/>
              </a:solidFill>
              <a:ea typeface="造字工房悦圆演示版常规体" pitchFamily="2" charset="-122"/>
            </a:endParaRPr>
          </a:p>
          <a:p>
            <a:pPr>
              <a:lnSpc>
                <a:spcPct val="150000"/>
              </a:lnSpc>
              <a:buFont typeface="Wingdings" panose="05000000000000000000" pitchFamily="2" charset="2"/>
              <a:buChar char="l"/>
            </a:pPr>
            <a:r>
              <a:rPr lang="en-US" altLang="zh-CN" sz="2400" dirty="0" smtClean="0">
                <a:solidFill>
                  <a:schemeClr val="tx1"/>
                </a:solidFill>
                <a:ea typeface="造字工房悦圆演示版常规体" pitchFamily="2" charset="-122"/>
              </a:rPr>
              <a:t>It would be better that…</a:t>
            </a:r>
            <a:endParaRPr lang="en-US" altLang="zh-CN" sz="2400" dirty="0" smtClean="0">
              <a:solidFill>
                <a:schemeClr val="tx1"/>
              </a:solidFill>
              <a:ea typeface="造字工房悦圆演示版常规体" pitchFamily="2" charset="-122"/>
            </a:endParaRPr>
          </a:p>
          <a:p>
            <a:pPr>
              <a:lnSpc>
                <a:spcPct val="150000"/>
              </a:lnSpc>
              <a:buFont typeface="Wingdings" panose="05000000000000000000" pitchFamily="2" charset="2"/>
              <a:buChar char="l"/>
            </a:pPr>
            <a:r>
              <a:rPr lang="en-US" altLang="zh-CN" sz="2400" dirty="0" smtClean="0">
                <a:solidFill>
                  <a:srgbClr val="C00000"/>
                </a:solidFill>
                <a:ea typeface="造字工房悦圆演示版常规体" pitchFamily="2" charset="-122"/>
              </a:rPr>
              <a:t>It is urged that…</a:t>
            </a:r>
            <a:endParaRPr lang="zh-CN" altLang="en-US" sz="2400" dirty="0" smtClean="0">
              <a:solidFill>
                <a:srgbClr val="C00000"/>
              </a:solidFill>
              <a:ea typeface="造字工房悦圆演示版常规体" pitchFamily="2" charset="-122"/>
            </a:endParaRPr>
          </a:p>
        </p:txBody>
      </p:sp>
      <p:pic>
        <p:nvPicPr>
          <p:cNvPr id="40962" name="Picture 2" descr="https://timgsa.baidu.com/timg?image&amp;quality=80&amp;size=b9999_10000&amp;sec=1587810531894&amp;di=06d30561371d19ff46770ddb4de01a2e&amp;imgtype=0&amp;src=http%3A%2F%2Fpic.51yuansu.com%2Fpic2%2Fcover%2F00%2F41%2F61%2F58135df0aad13_610.jpg">
            <a:hlinkClick r:id="rId1" action="ppaction://hlinkfile"/>
          </p:cNvPr>
          <p:cNvPicPr>
            <a:picLocks noChangeAspect="1" noChangeArrowheads="1"/>
          </p:cNvPicPr>
          <p:nvPr/>
        </p:nvPicPr>
        <p:blipFill>
          <a:blip r:embed="rId2" cstate="print">
            <a:lum bright="15000"/>
          </a:blip>
          <a:srcRect/>
          <a:stretch>
            <a:fillRect/>
          </a:stretch>
        </p:blipFill>
        <p:spPr bwMode="auto">
          <a:xfrm>
            <a:off x="11213510" y="499731"/>
            <a:ext cx="742876" cy="742876"/>
          </a:xfrm>
          <a:prstGeom prst="rect">
            <a:avLst/>
          </a:prstGeom>
          <a:noFill/>
        </p:spPr>
      </p:pic>
      <p:sp>
        <p:nvSpPr>
          <p:cNvPr id="12" name="TextBox 11"/>
          <p:cNvSpPr txBox="1"/>
          <p:nvPr/>
        </p:nvSpPr>
        <p:spPr>
          <a:xfrm>
            <a:off x="708045" y="4061642"/>
            <a:ext cx="10626262" cy="523220"/>
          </a:xfrm>
          <a:prstGeom prst="rect">
            <a:avLst/>
          </a:prstGeom>
          <a:solidFill>
            <a:schemeClr val="accent4">
              <a:lumMod val="50000"/>
            </a:schemeClr>
          </a:solidFill>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b="1" dirty="0" smtClean="0">
                <a:solidFill>
                  <a:schemeClr val="bg1"/>
                </a:solidFill>
                <a:ea typeface="造字工房悦圆演示版常规体" pitchFamily="2" charset="-122"/>
              </a:rPr>
              <a:t>Maximize</a:t>
            </a:r>
            <a:r>
              <a:rPr lang="en-US" altLang="zh-CN" sz="2800" dirty="0" smtClean="0">
                <a:solidFill>
                  <a:schemeClr val="bg1"/>
                </a:solidFill>
                <a:ea typeface="造字工房悦圆演示版常规体" pitchFamily="2" charset="-122"/>
              </a:rPr>
              <a:t> the characteristics of the letter of appeal:</a:t>
            </a:r>
            <a:endParaRPr lang="zh-CN" altLang="en-US" sz="2800" dirty="0" smtClean="0">
              <a:solidFill>
                <a:srgbClr val="FFFF00"/>
              </a:solidFill>
              <a:ea typeface="造字工房悦圆演示版常规体" pitchFamily="2" charset="-122"/>
            </a:endParaRPr>
          </a:p>
        </p:txBody>
      </p:sp>
      <p:sp>
        <p:nvSpPr>
          <p:cNvPr id="13" name="TextBox 12"/>
          <p:cNvSpPr txBox="1"/>
          <p:nvPr/>
        </p:nvSpPr>
        <p:spPr>
          <a:xfrm>
            <a:off x="711589" y="4745666"/>
            <a:ext cx="1062626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Focus on calling for action</a:t>
            </a:r>
            <a:endParaRPr lang="zh-CN" altLang="en-US" sz="2800" dirty="0" smtClean="0">
              <a:solidFill>
                <a:schemeClr val="tx1"/>
              </a:solidFill>
              <a:ea typeface="造字工房悦圆演示版常规体" pitchFamily="2" charset="-122"/>
            </a:endParaRPr>
          </a:p>
        </p:txBody>
      </p:sp>
      <p:sp>
        <p:nvSpPr>
          <p:cNvPr id="14" name="TextBox 13"/>
          <p:cNvSpPr txBox="1"/>
          <p:nvPr/>
        </p:nvSpPr>
        <p:spPr>
          <a:xfrm>
            <a:off x="715133" y="5482857"/>
            <a:ext cx="10626262" cy="954107"/>
          </a:xfrm>
          <a:prstGeom prst="rect">
            <a:avLst/>
          </a:prstGeom>
          <a:solidFill>
            <a:schemeClr val="accent3">
              <a:lumMod val="60000"/>
              <a:lumOff val="40000"/>
            </a:schemeClr>
          </a:solidFill>
          <a:ln w="28575">
            <a:prstDash val="sysDash"/>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Begin the sentence with </a:t>
            </a:r>
            <a:r>
              <a:rPr lang="en-US" altLang="zh-CN" sz="2800" dirty="0" smtClean="0">
                <a:solidFill>
                  <a:srgbClr val="C00000"/>
                </a:solidFill>
                <a:ea typeface="造字工房悦圆演示版常规体" pitchFamily="2" charset="-122"/>
              </a:rPr>
              <a:t>the detailed actions</a:t>
            </a:r>
            <a:r>
              <a:rPr lang="en-US" altLang="zh-CN" sz="2800" dirty="0" smtClean="0">
                <a:solidFill>
                  <a:schemeClr val="tx1"/>
                </a:solidFill>
                <a:ea typeface="造字工房悦圆演示版常规体" pitchFamily="2" charset="-122"/>
              </a:rPr>
              <a:t>, not only the fixed sentence pattern, especially featuring a letter of advice.</a:t>
            </a:r>
            <a:endParaRPr lang="zh-CN" altLang="en-US" sz="2800" dirty="0" smtClean="0">
              <a:solidFill>
                <a:schemeClr val="tx1"/>
              </a:solidFill>
              <a:ea typeface="造字工房悦圆演示版常规体" pitchFamily="2" charset="-122"/>
            </a:endParaRPr>
          </a:p>
        </p:txBody>
      </p:sp>
      <p:sp>
        <p:nvSpPr>
          <p:cNvPr id="15" name="TextBox 14"/>
          <p:cNvSpPr txBox="1"/>
          <p:nvPr/>
        </p:nvSpPr>
        <p:spPr>
          <a:xfrm>
            <a:off x="6524848" y="1314885"/>
            <a:ext cx="4671236" cy="267765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l"/>
            </a:pPr>
            <a:r>
              <a:rPr lang="en-US" altLang="zh-CN" sz="2400" dirty="0" smtClean="0">
                <a:solidFill>
                  <a:srgbClr val="C00000"/>
                </a:solidFill>
                <a:ea typeface="造字工房悦圆演示版常规体" pitchFamily="2" charset="-122"/>
              </a:rPr>
              <a:t>To develop/form a good habit</a:t>
            </a:r>
            <a:r>
              <a:rPr lang="en-US" altLang="zh-CN" sz="2400" dirty="0" smtClean="0">
                <a:ea typeface="造字工房悦圆演示版常规体" pitchFamily="2" charset="-122"/>
              </a:rPr>
              <a:t>:</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Ease the tension by stretching or relaxing oneself with one’s eyes closed. </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Read in proper light</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Look into the distance after long-time study…</a:t>
            </a:r>
            <a:endParaRPr lang="en-US" altLang="zh-CN" sz="2400" dirty="0" smtClean="0">
              <a:ea typeface="造字工房悦圆演示版常规体" pitchFamily="2" charset="-122"/>
            </a:endParaRPr>
          </a:p>
        </p:txBody>
      </p:sp>
      <p:sp>
        <p:nvSpPr>
          <p:cNvPr id="16" name="矩形 15"/>
          <p:cNvSpPr/>
          <p:nvPr/>
        </p:nvSpPr>
        <p:spPr>
          <a:xfrm>
            <a:off x="843516" y="1251948"/>
            <a:ext cx="4554279" cy="2308324"/>
          </a:xfrm>
          <a:prstGeom prst="rect">
            <a:avLst/>
          </a:prstGeom>
          <a:solidFill>
            <a:schemeClr val="bg1">
              <a:lumMod val="85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rPr>
              <a:t>Eyes are windows to the soul. Good eyesight gives us a new and more accurate view of the world and also enables us to enjoy the beauty in sight.</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18" name="TextBox 17"/>
          <p:cNvSpPr txBox="1"/>
          <p:nvPr/>
        </p:nvSpPr>
        <p:spPr>
          <a:xfrm>
            <a:off x="6528390" y="1711827"/>
            <a:ext cx="4671236" cy="23083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l"/>
            </a:pPr>
            <a:r>
              <a:rPr lang="en-US" altLang="zh-CN" sz="2400" dirty="0" smtClean="0">
                <a:ea typeface="造字工房悦圆演示版常规体" pitchFamily="2" charset="-122"/>
              </a:rPr>
              <a:t>Often watch out of the window vision or green plants</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Read and write every 50minutes to rest our eyes</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Sitting upright when reading</a:t>
            </a:r>
            <a:endParaRPr lang="en-US" altLang="zh-CN" sz="2400" dirty="0" smtClean="0">
              <a:ea typeface="造字工房悦圆演示版常规体" pitchFamily="2" charset="-122"/>
            </a:endParaRPr>
          </a:p>
          <a:p>
            <a:pPr>
              <a:buFont typeface="Wingdings" panose="05000000000000000000" pitchFamily="2" charset="2"/>
              <a:buChar char="l"/>
            </a:pPr>
            <a:r>
              <a:rPr lang="en-US" altLang="zh-CN" sz="2400" dirty="0" smtClean="0">
                <a:ea typeface="造字工房悦圆演示版常规体" pitchFamily="2" charset="-122"/>
              </a:rPr>
              <a:t>......</a:t>
            </a:r>
            <a:endParaRPr lang="en-US" altLang="zh-CN" sz="2400" dirty="0" smtClean="0">
              <a:ea typeface="造字工房悦圆演示版常规体" pitchFamily="2" charset="-122"/>
            </a:endParaRPr>
          </a:p>
        </p:txBody>
      </p:sp>
      <p:sp>
        <p:nvSpPr>
          <p:cNvPr id="17" name="矩形 16"/>
          <p:cNvSpPr/>
          <p:nvPr/>
        </p:nvSpPr>
        <p:spPr>
          <a:xfrm>
            <a:off x="6514211" y="1225265"/>
            <a:ext cx="4713768" cy="2793842"/>
          </a:xfrm>
          <a:prstGeom prst="rect">
            <a:avLst/>
          </a:prstGeom>
          <a:solidFill>
            <a:schemeClr val="bg1">
              <a:lumMod val="85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lnSpc>
                <a:spcPct val="150000"/>
              </a:lnSpc>
              <a:spcBef>
                <a:spcPct val="0"/>
              </a:spcBef>
              <a:spcAft>
                <a:spcPct val="0"/>
              </a:spcAft>
            </a:pPr>
            <a:r>
              <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rPr>
              <a:t>We need to develop a good habit </a:t>
            </a:r>
            <a:r>
              <a:rPr lang="en-US" altLang="zh-CN" sz="2400" dirty="0" smtClean="0">
                <a:solidFill>
                  <a:srgbClr val="C00000"/>
                </a:solidFill>
                <a:latin typeface="Arial" panose="020B0604020202020204" pitchFamily="34" charset="0"/>
                <a:ea typeface="宋体" panose="02010600030101010101" pitchFamily="2" charset="-122"/>
                <a:cs typeface="宋体" panose="02010600030101010101" pitchFamily="2" charset="-122"/>
              </a:rPr>
              <a:t>, such as </a:t>
            </a:r>
            <a:r>
              <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rPr>
              <a:t>reading in proper light and </a:t>
            </a:r>
            <a:r>
              <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rPr>
              <a:t>often watching out of the window vision or green plants.</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0962"/>
                                        </p:tgtEl>
                                        <p:attrNameLst>
                                          <p:attrName>style.visibility</p:attrName>
                                        </p:attrNameLst>
                                      </p:cBhvr>
                                      <p:to>
                                        <p:strVal val="visible"/>
                                      </p:to>
                                    </p:set>
                                    <p:animEffect transition="in" filter="blinds(horizontal)">
                                      <p:cBhvr>
                                        <p:cTn id="47" dur="500"/>
                                        <p:tgtEl>
                                          <p:spTgt spid="4096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3" grpId="0" animBg="1"/>
      <p:bldP spid="14" grpId="0" animBg="1"/>
      <p:bldP spid="15" grpId="0" animBg="1"/>
      <p:bldP spid="16" grpId="0" animBg="1"/>
      <p:bldP spid="1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s3.bdstatic.com/70cFv8Sh_Q1YnxGkpoWK1HF6hhy/it/u=2004425006,2545766135&amp;fm=26&amp;gp=0.jpg">
            <a:hlinkClick r:id="rId1"/>
          </p:cNvPr>
          <p:cNvPicPr>
            <a:picLocks noChangeAspect="1" noChangeArrowheads="1"/>
          </p:cNvPicPr>
          <p:nvPr/>
        </p:nvPicPr>
        <p:blipFill>
          <a:blip r:embed="rId2" cstate="print"/>
          <a:srcRect/>
          <a:stretch>
            <a:fillRect/>
          </a:stretch>
        </p:blipFill>
        <p:spPr bwMode="auto">
          <a:xfrm>
            <a:off x="4547414" y="212652"/>
            <a:ext cx="2980437" cy="2293184"/>
          </a:xfrm>
          <a:prstGeom prst="rect">
            <a:avLst/>
          </a:prstGeom>
          <a:noFill/>
        </p:spPr>
      </p:pic>
      <p:sp>
        <p:nvSpPr>
          <p:cNvPr id="4" name="TextBox 3">
            <a:hlinkClick r:id="rId3" action="ppaction://hlinksldjump"/>
          </p:cNvPr>
          <p:cNvSpPr txBox="1"/>
          <p:nvPr/>
        </p:nvSpPr>
        <p:spPr>
          <a:xfrm>
            <a:off x="4235312" y="2459656"/>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好词佳句</a:t>
            </a:r>
            <a:endParaRPr lang="zh-CN" altLang="en-US" sz="6000" b="1" dirty="0" smtClean="0">
              <a:solidFill>
                <a:schemeClr val="bg1">
                  <a:lumMod val="95000"/>
                </a:schemeClr>
              </a:solidFill>
              <a:ea typeface="造字工房悦圆演示版常规体" pitchFamily="2" charset="-122"/>
            </a:endParaRPr>
          </a:p>
        </p:txBody>
      </p:sp>
      <p:sp>
        <p:nvSpPr>
          <p:cNvPr id="5" name="TextBox 4"/>
          <p:cNvSpPr txBox="1"/>
          <p:nvPr/>
        </p:nvSpPr>
        <p:spPr>
          <a:xfrm>
            <a:off x="1258188" y="3533541"/>
            <a:ext cx="9650816" cy="332398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buFont typeface="Wingdings" panose="05000000000000000000" pitchFamily="2" charset="2"/>
              <a:buChar char="l"/>
            </a:pPr>
            <a:r>
              <a:rPr lang="en-US" altLang="zh-CN" sz="2800" dirty="0" smtClean="0">
                <a:ea typeface="造字工房悦圆演示版常规体" pitchFamily="2" charset="-122"/>
              </a:rPr>
              <a:t>Take care of your eyes and embrace the light.</a:t>
            </a:r>
            <a:endParaRPr lang="en-US" altLang="zh-CN" sz="2800" dirty="0" smtClean="0">
              <a:ea typeface="造字工房悦圆演示版常规体" pitchFamily="2" charset="-122"/>
            </a:endParaRPr>
          </a:p>
          <a:p>
            <a:pPr>
              <a:lnSpc>
                <a:spcPct val="150000"/>
              </a:lnSpc>
              <a:buFont typeface="Wingdings" panose="05000000000000000000" pitchFamily="2" charset="2"/>
              <a:buChar char="l"/>
            </a:pPr>
            <a:r>
              <a:rPr lang="en-US" altLang="zh-CN" sz="2800" dirty="0" smtClean="0">
                <a:ea typeface="造字工房悦圆演示版常规体" pitchFamily="2" charset="-122"/>
              </a:rPr>
              <a:t>Take care of your eyes. The world waits for you to discover!</a:t>
            </a:r>
            <a:endParaRPr lang="en-US" altLang="zh-CN" sz="2800" dirty="0" smtClean="0">
              <a:ea typeface="造字工房悦圆演示版常规体" pitchFamily="2" charset="-122"/>
            </a:endParaRPr>
          </a:p>
          <a:p>
            <a:pPr>
              <a:lnSpc>
                <a:spcPct val="150000"/>
              </a:lnSpc>
              <a:buFont typeface="Wingdings" panose="05000000000000000000" pitchFamily="2" charset="2"/>
              <a:buChar char="l"/>
            </a:pPr>
            <a:r>
              <a:rPr lang="en-US" altLang="zh-CN" sz="2800" dirty="0" smtClean="0">
                <a:solidFill>
                  <a:schemeClr val="tx1"/>
                </a:solidFill>
                <a:ea typeface="造字工房悦圆演示版常规体" pitchFamily="2" charset="-122"/>
              </a:rPr>
              <a:t>Love your eyes , love your life , and  keep your life healthy.</a:t>
            </a:r>
            <a:endParaRPr lang="en-US" altLang="zh-CN" sz="2800" dirty="0" smtClean="0">
              <a:solidFill>
                <a:schemeClr val="tx1"/>
              </a:solidFill>
              <a:ea typeface="造字工房悦圆演示版常规体" pitchFamily="2" charset="-122"/>
            </a:endParaRPr>
          </a:p>
          <a:p>
            <a:pPr>
              <a:lnSpc>
                <a:spcPct val="150000"/>
              </a:lnSpc>
              <a:buFont typeface="Wingdings" panose="05000000000000000000" pitchFamily="2" charset="2"/>
              <a:buChar char="l"/>
            </a:pPr>
            <a:r>
              <a:rPr lang="en-US" altLang="zh-CN" sz="2800" dirty="0" smtClean="0">
                <a:solidFill>
                  <a:schemeClr val="tx1"/>
                </a:solidFill>
                <a:ea typeface="造字工房悦圆演示版常规体" pitchFamily="2" charset="-122"/>
              </a:rPr>
              <a:t>Science with eyes, without infinite!</a:t>
            </a:r>
            <a:endParaRPr lang="en-US" altLang="zh-CN" sz="2800" dirty="0" smtClean="0">
              <a:solidFill>
                <a:schemeClr val="tx1"/>
              </a:solidFill>
              <a:ea typeface="造字工房悦圆演示版常规体" pitchFamily="2" charset="-122"/>
            </a:endParaRPr>
          </a:p>
          <a:p>
            <a:pPr>
              <a:lnSpc>
                <a:spcPct val="150000"/>
              </a:lnSpc>
              <a:buFont typeface="Wingdings" panose="05000000000000000000" pitchFamily="2" charset="2"/>
              <a:buChar char="l"/>
            </a:pPr>
            <a:r>
              <a:rPr lang="en-US" altLang="zh-CN" sz="2800" dirty="0" smtClean="0">
                <a:solidFill>
                  <a:schemeClr val="tx1"/>
                </a:solidFill>
                <a:ea typeface="造字工房悦圆演示版常规体" pitchFamily="2" charset="-122"/>
              </a:rPr>
              <a:t>See well, live well!</a:t>
            </a:r>
            <a:endParaRPr lang="zh-CN" altLang="en-US" sz="2800" dirty="0" smtClean="0">
              <a:solidFill>
                <a:schemeClr val="tx1"/>
              </a:solidFill>
              <a:ea typeface="造字工房悦圆演示版常规体" pitchFamily="2" charset="-122"/>
            </a:endParaRPr>
          </a:p>
        </p:txBody>
      </p:sp>
      <p:sp>
        <p:nvSpPr>
          <p:cNvPr id="8" name="TextBox 7"/>
          <p:cNvSpPr txBox="1"/>
          <p:nvPr/>
        </p:nvSpPr>
        <p:spPr>
          <a:xfrm>
            <a:off x="1356633" y="4837817"/>
            <a:ext cx="9307824" cy="707886"/>
          </a:xfrm>
          <a:prstGeom prst="rect">
            <a:avLst/>
          </a:prstGeom>
          <a:solidFill>
            <a:schemeClr val="accent4">
              <a:lumMod val="50000"/>
              <a:alpha val="80000"/>
            </a:schemeClr>
          </a:solidFill>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4000" dirty="0" smtClean="0">
                <a:solidFill>
                  <a:srgbClr val="FFFF00"/>
                </a:solidFill>
                <a:ea typeface="造字工房悦圆演示版常规体" pitchFamily="2" charset="-122"/>
              </a:rPr>
              <a:t>Choose one for your ending!</a:t>
            </a:r>
            <a:endParaRPr lang="zh-CN" altLang="en-US" sz="4000" dirty="0" smtClean="0">
              <a:solidFill>
                <a:srgbClr val="FFFF00"/>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1" action="ppaction://hlinksldjump"/>
          </p:cNvPr>
          <p:cNvSpPr txBox="1"/>
          <p:nvPr/>
        </p:nvSpPr>
        <p:spPr>
          <a:xfrm>
            <a:off x="4224679" y="290623"/>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衔接词</a:t>
            </a:r>
            <a:r>
              <a:rPr lang="en-US" altLang="zh-CN" sz="6000" b="1" dirty="0" smtClean="0">
                <a:solidFill>
                  <a:schemeClr val="bg1">
                    <a:lumMod val="95000"/>
                  </a:schemeClr>
                </a:solidFill>
                <a:ea typeface="造字工房悦圆演示版常规体" pitchFamily="2" charset="-122"/>
              </a:rPr>
              <a:t>/</a:t>
            </a:r>
            <a:r>
              <a:rPr lang="zh-CN" altLang="en-US" sz="6000" b="1" dirty="0" smtClean="0">
                <a:solidFill>
                  <a:schemeClr val="bg1">
                    <a:lumMod val="95000"/>
                  </a:schemeClr>
                </a:solidFill>
                <a:ea typeface="造字工房悦圆演示版常规体" pitchFamily="2" charset="-122"/>
              </a:rPr>
              <a:t>句</a:t>
            </a:r>
            <a:endParaRPr lang="zh-CN" altLang="en-US" sz="6000" b="1" dirty="0" smtClean="0">
              <a:solidFill>
                <a:schemeClr val="bg1">
                  <a:lumMod val="95000"/>
                </a:schemeClr>
              </a:solidFill>
              <a:ea typeface="造字工房悦圆演示版常规体" pitchFamily="2" charset="-122"/>
            </a:endParaRPr>
          </a:p>
        </p:txBody>
      </p:sp>
      <p:sp>
        <p:nvSpPr>
          <p:cNvPr id="12" name="矩形 11"/>
          <p:cNvSpPr/>
          <p:nvPr/>
        </p:nvSpPr>
        <p:spPr>
          <a:xfrm>
            <a:off x="630862" y="1485867"/>
            <a:ext cx="10852301" cy="5078313"/>
          </a:xfrm>
          <a:prstGeom prst="rect">
            <a:avLst/>
          </a:prstGeom>
          <a:solidFill>
            <a:schemeClr val="bg1">
              <a:lumMod val="85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Recently , many students suffer from poor eyesight due to excessive or improper use of eyes.</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Thus</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I’m advocating “Protect Our Eyes”. </a:t>
            </a: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Eyes are windows to the soul. Good eyesight gives us a new and more accurate view of the world and also enables us to enjoy the beauty in sight.</a:t>
            </a: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We need to develop a good habit , such as reading in proper light and looking into the distance after long-time study.</a:t>
            </a:r>
            <a:r>
              <a:rPr lang="en-US" altLang="zh-CN" sz="2800" dirty="0" smtClean="0">
                <a:solidFill>
                  <a:schemeClr val="tx1"/>
                </a:solidFill>
                <a:latin typeface="Times New Roman" panose="02020603050405020304" pitchFamily="18" charset="0"/>
                <a:ea typeface="造字工房悦圆演示版常规体" pitchFamily="2" charset="-122"/>
                <a:cs typeface="Times New Roman" panose="02020603050405020304" pitchFamily="18" charset="0"/>
              </a:rPr>
              <a:t> </a:t>
            </a:r>
            <a:endParaRPr lang="en-US" altLang="zh-CN" sz="2800" dirty="0" smtClean="0">
              <a:solidFill>
                <a:schemeClr val="tx1"/>
              </a:solidFill>
              <a:latin typeface="Times New Roman" panose="02020603050405020304" pitchFamily="18" charset="0"/>
              <a:ea typeface="造字工房悦圆演示版常规体" pitchFamily="2" charset="-122"/>
              <a:cs typeface="Times New Roman" panose="02020603050405020304" pitchFamily="18" charset="0"/>
            </a:endParaRPr>
          </a:p>
          <a:p>
            <a:pPr indent="266700" eaLnBrk="0" fontAlgn="base" hangingPunct="0">
              <a:spcBef>
                <a:spcPct val="0"/>
              </a:spcBef>
              <a:spcAft>
                <a:spcPct val="0"/>
              </a:spcAft>
            </a:pPr>
            <a:endParaRPr lang="en-US" altLang="zh-CN" sz="2800" dirty="0" smtClean="0">
              <a:solidFill>
                <a:schemeClr val="tx1"/>
              </a:solidFill>
              <a:latin typeface="Times New Roman" panose="02020603050405020304" pitchFamily="18" charset="0"/>
              <a:ea typeface="造字工房悦圆演示版常规体" pitchFamily="2" charset="-122"/>
              <a:cs typeface="Times New Roman" panose="02020603050405020304" pitchFamily="18" charset="0"/>
            </a:endParaRPr>
          </a:p>
          <a:p>
            <a:pPr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造字工房悦圆演示版常规体" pitchFamily="2" charset="-122"/>
                <a:cs typeface="Times New Roman" panose="02020603050405020304" pitchFamily="18" charset="0"/>
              </a:rPr>
              <a:t>See well, live well!</a:t>
            </a: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266700" eaLnBrk="0" fontAlgn="base" hangingPunct="0">
              <a:spcBef>
                <a:spcPct val="0"/>
              </a:spcBef>
              <a:spcAft>
                <a:spcPct val="0"/>
              </a:spcAft>
            </a:pP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endPar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15" name="矩形 14"/>
          <p:cNvSpPr/>
          <p:nvPr/>
        </p:nvSpPr>
        <p:spPr>
          <a:xfrm>
            <a:off x="294166" y="3637462"/>
            <a:ext cx="1226289" cy="523220"/>
          </a:xfrm>
          <a:prstGeom prst="rect">
            <a:avLst/>
          </a:prstGeom>
          <a:solidFill>
            <a:schemeClr val="bg1">
              <a:lumMod val="85000"/>
            </a:schemeClr>
          </a:solidFill>
        </p:spPr>
        <p:txBody>
          <a:bodyPr wrap="square">
            <a:spAutoFit/>
          </a:bodyPr>
          <a:lstStyle/>
          <a:p>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So</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 we</a:t>
            </a:r>
            <a:endParaRPr lang="zh-CN" altLang="en-US" sz="2800" dirty="0"/>
          </a:p>
        </p:txBody>
      </p:sp>
      <p:sp>
        <p:nvSpPr>
          <p:cNvPr id="16" name="矩形 15"/>
          <p:cNvSpPr/>
          <p:nvPr/>
        </p:nvSpPr>
        <p:spPr>
          <a:xfrm>
            <a:off x="5188688" y="2371646"/>
            <a:ext cx="6464596" cy="523220"/>
          </a:xfrm>
          <a:prstGeom prst="rect">
            <a:avLst/>
          </a:prstGeom>
          <a:solidFill>
            <a:schemeClr val="bg1">
              <a:lumMod val="85000"/>
            </a:schemeClr>
          </a:solidFill>
          <a:ln w="28575">
            <a:noFill/>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Good eyesight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not only </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can give us a new</a:t>
            </a: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691115" y="2802394"/>
            <a:ext cx="10621927" cy="954107"/>
          </a:xfrm>
          <a:prstGeom prst="rect">
            <a:avLst/>
          </a:prstGeom>
          <a:solidFill>
            <a:schemeClr val="bg1">
              <a:lumMod val="85000"/>
            </a:schemeClr>
          </a:solidFill>
          <a:ln w="28575">
            <a:noFill/>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more accurate view of the world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but also </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enable us to enjoy the beauty in sight.</a:t>
            </a:r>
            <a:endPar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p:cNvSpPr txBox="1"/>
          <p:nvPr/>
        </p:nvSpPr>
        <p:spPr>
          <a:xfrm>
            <a:off x="718678" y="5943609"/>
            <a:ext cx="10626262" cy="523220"/>
          </a:xfrm>
          <a:prstGeom prst="rect">
            <a:avLst/>
          </a:prstGeom>
          <a:solidFill>
            <a:schemeClr val="accent4">
              <a:lumMod val="50000"/>
            </a:schemeClr>
          </a:solidFill>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bg1"/>
                </a:solidFill>
                <a:ea typeface="造字工房悦圆演示版常规体" pitchFamily="2" charset="-122"/>
              </a:rPr>
              <a:t>Use particular sentence pattern to highlight your appeal!</a:t>
            </a:r>
            <a:endParaRPr lang="zh-CN" altLang="en-US" sz="2800" dirty="0" smtClean="0">
              <a:solidFill>
                <a:srgbClr val="FFFF00"/>
              </a:solidFill>
              <a:ea typeface="造字工房悦圆演示版常规体" pitchFamily="2" charset="-122"/>
            </a:endParaRPr>
          </a:p>
        </p:txBody>
      </p:sp>
      <p:sp>
        <p:nvSpPr>
          <p:cNvPr id="19" name="矩形 18"/>
          <p:cNvSpPr/>
          <p:nvPr/>
        </p:nvSpPr>
        <p:spPr>
          <a:xfrm>
            <a:off x="318969" y="3651644"/>
            <a:ext cx="10632559" cy="1384995"/>
          </a:xfrm>
          <a:prstGeom prst="rect">
            <a:avLst/>
          </a:prstGeom>
          <a:solidFill>
            <a:schemeClr val="bg1">
              <a:lumMod val="85000"/>
            </a:schemeClr>
          </a:solidFill>
        </p:spPr>
        <p:txBody>
          <a:bodyPr wrap="square">
            <a:spAutoFit/>
          </a:bodyPr>
          <a:lstStyle/>
          <a:p>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So</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only</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 when we form a good habit of protecting eyes, such as doing regular eye-exercises or reading in right light,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can we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really enjoy our life.</a:t>
            </a:r>
            <a:endParaRPr lang="zh-CN" altLang="en-US" sz="2800" dirty="0"/>
          </a:p>
        </p:txBody>
      </p:sp>
      <p:sp>
        <p:nvSpPr>
          <p:cNvPr id="9" name="矩形 8"/>
          <p:cNvSpPr/>
          <p:nvPr/>
        </p:nvSpPr>
        <p:spPr>
          <a:xfrm>
            <a:off x="3832295" y="4934910"/>
            <a:ext cx="3796489" cy="523220"/>
          </a:xfrm>
          <a:prstGeom prst="rect">
            <a:avLst/>
          </a:prstGeom>
          <a:solidFill>
            <a:schemeClr val="accent4">
              <a:lumMod val="50000"/>
            </a:schemeClr>
          </a:solidFill>
          <a:effectLst>
            <a:outerShdw blurRad="50800" dist="38100" dir="2700000" algn="tl" rotWithShape="0">
              <a:prstClr val="black">
                <a:alpha val="40000"/>
              </a:prstClr>
            </a:outerShdw>
          </a:effectLst>
        </p:spPr>
        <p:txBody>
          <a:bodyPr wrap="none">
            <a:spAutoFit/>
          </a:bodyPr>
          <a:lstStyle/>
          <a:p>
            <a:pPr>
              <a:buFont typeface="Wingdings" panose="05000000000000000000" pitchFamily="2" charset="2"/>
              <a:buChar char="u"/>
            </a:pPr>
            <a:r>
              <a:rPr lang="en-US" altLang="zh-CN" sz="2800" dirty="0" smtClean="0">
                <a:solidFill>
                  <a:schemeClr val="bg1"/>
                </a:solidFill>
              </a:rPr>
              <a:t>Call for action strongly</a:t>
            </a:r>
            <a:endParaRPr lang="zh-CN" altLang="en-US" sz="2800" dirty="0">
              <a:solidFill>
                <a:schemeClr val="bg1"/>
              </a:solidFill>
            </a:endParaRPr>
          </a:p>
        </p:txBody>
      </p:sp>
      <p:sp>
        <p:nvSpPr>
          <p:cNvPr id="10" name="TextBox 9"/>
          <p:cNvSpPr txBox="1"/>
          <p:nvPr/>
        </p:nvSpPr>
        <p:spPr>
          <a:xfrm>
            <a:off x="3770221" y="4516077"/>
            <a:ext cx="5965658" cy="1384995"/>
          </a:xfrm>
          <a:prstGeom prst="rect">
            <a:avLst/>
          </a:prstGeom>
          <a:solidFill>
            <a:schemeClr val="accent3">
              <a:lumMod val="60000"/>
              <a:lumOff val="40000"/>
              <a:alpha val="8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l"/>
            </a:pPr>
            <a:r>
              <a:rPr lang="en-US" altLang="zh-CN" sz="2800" dirty="0" smtClean="0">
                <a:solidFill>
                  <a:schemeClr val="tx1"/>
                </a:solidFill>
                <a:ea typeface="造字工房悦圆演示版常规体" pitchFamily="2" charset="-122"/>
              </a:rPr>
              <a:t>Let’s take action immediately</a:t>
            </a:r>
            <a:r>
              <a:rPr lang="en-US" altLang="zh-CN" sz="2800" dirty="0" smtClean="0">
                <a:solidFill>
                  <a:srgbClr val="FF0000"/>
                </a:solidFill>
                <a:ea typeface="造字工房悦圆演示版常规体" pitchFamily="2" charset="-122"/>
              </a:rPr>
              <a:t>!</a:t>
            </a:r>
            <a:endParaRPr lang="en-US" altLang="zh-CN" sz="2800" dirty="0" smtClean="0">
              <a:solidFill>
                <a:srgbClr val="FF0000"/>
              </a:solidFill>
              <a:ea typeface="造字工房悦圆演示版常规体" pitchFamily="2" charset="-122"/>
            </a:endParaRPr>
          </a:p>
          <a:p>
            <a:pPr>
              <a:buFont typeface="Wingdings" panose="05000000000000000000" pitchFamily="2" charset="2"/>
              <a:buChar char="l"/>
            </a:pPr>
            <a:r>
              <a:rPr lang="en-US" altLang="zh-CN" sz="2800" dirty="0" smtClean="0">
                <a:solidFill>
                  <a:schemeClr val="tx1"/>
                </a:solidFill>
                <a:ea typeface="造字工房悦圆演示版常规体" pitchFamily="2" charset="-122"/>
              </a:rPr>
              <a:t>Don’t hesitate it to act at once</a:t>
            </a:r>
            <a:r>
              <a:rPr lang="en-US" altLang="zh-CN" sz="2800" dirty="0" smtClean="0">
                <a:solidFill>
                  <a:srgbClr val="FF0000"/>
                </a:solidFill>
                <a:ea typeface="造字工房悦圆演示版常规体" pitchFamily="2" charset="-122"/>
              </a:rPr>
              <a:t>!</a:t>
            </a:r>
            <a:endParaRPr lang="en-US" altLang="zh-CN" sz="2800" dirty="0" smtClean="0">
              <a:solidFill>
                <a:srgbClr val="FF0000"/>
              </a:solidFill>
              <a:ea typeface="造字工房悦圆演示版常规体" pitchFamily="2" charset="-122"/>
            </a:endParaRPr>
          </a:p>
          <a:p>
            <a:pPr>
              <a:buFont typeface="Wingdings" panose="05000000000000000000" pitchFamily="2" charset="2"/>
              <a:buChar char="l"/>
            </a:pPr>
            <a:r>
              <a:rPr lang="en-US" altLang="zh-CN" sz="2800" dirty="0" smtClean="0">
                <a:solidFill>
                  <a:srgbClr val="FF0000"/>
                </a:solidFill>
                <a:ea typeface="造字工房悦圆演示版常规体" pitchFamily="2" charset="-122"/>
              </a:rPr>
              <a:t>It ‘s high time that…</a:t>
            </a:r>
            <a:r>
              <a:rPr lang="en-US" altLang="zh-CN" sz="2800" dirty="0" smtClean="0">
                <a:solidFill>
                  <a:schemeClr val="tx1"/>
                </a:solidFill>
                <a:ea typeface="造字工房悦圆演示版常规体" pitchFamily="2" charset="-122"/>
              </a:rPr>
              <a:t> </a:t>
            </a:r>
            <a:endParaRPr lang="zh-CN" altLang="en-US" sz="2800" dirty="0" smtClean="0">
              <a:solidFill>
                <a:schemeClr val="tx1"/>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16" grpId="0" animBg="1"/>
      <p:bldP spid="17" grpId="0" animBg="1"/>
      <p:bldP spid="18" grpId="0" animBg="1"/>
      <p:bldP spid="19"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1495" y="996769"/>
            <a:ext cx="10852301" cy="4832092"/>
          </a:xfrm>
          <a:prstGeom prst="rect">
            <a:avLst/>
          </a:prstGeom>
          <a:solidFill>
            <a:schemeClr val="bg1">
              <a:lumMod val="85000"/>
            </a:schemeClr>
          </a:solid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Dear fellow students,</a:t>
            </a:r>
            <a:endParaRPr lang="en-US" altLang="zh-CN" sz="28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Currently</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many students suffer from poor eyesight due to excessive or improper use of eyes. Thus, I</a:t>
            </a:r>
            <a:r>
              <a:rPr lang="en-US" altLang="zh-CN" sz="28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 advocating </a:t>
            </a:r>
            <a:r>
              <a:rPr lang="en-US" altLang="zh-CN" sz="28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Protect Our Eyes</a:t>
            </a:r>
            <a:r>
              <a:rPr lang="en-US" altLang="zh-CN" sz="28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Eyes are the window to the soul. Good eyesight not only can give us a new and more accurate view of the world but also enable us to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appreciate </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beauty in sight . </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Anyway</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 only when we form a good habit of </a:t>
            </a:r>
            <a:r>
              <a:rPr lang="en-US" altLang="zh-CN" sz="28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protecting eyes</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such as doing regular eye-exercises or reading in right light, can we really enjoy our life.</a:t>
            </a:r>
            <a:endParaRPr lang="en-US" altLang="zh-CN" sz="28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See well, live well. </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a:t>
            </a: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don’t hesitate to act at once!</a:t>
            </a:r>
            <a:endParaRPr lang="en-US" altLang="zh-CN" sz="28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8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Li </a:t>
            </a:r>
            <a:r>
              <a:rPr lang="en-US" altLang="zh-CN" sz="28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Hua</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sp>
        <p:nvSpPr>
          <p:cNvPr id="5" name="TextBox 4"/>
          <p:cNvSpPr txBox="1"/>
          <p:nvPr/>
        </p:nvSpPr>
        <p:spPr>
          <a:xfrm>
            <a:off x="637953" y="425303"/>
            <a:ext cx="3743332" cy="584775"/>
          </a:xfrm>
          <a:prstGeom prst="rect">
            <a:avLst/>
          </a:prstGeom>
          <a:noFill/>
        </p:spPr>
        <p:txBody>
          <a:bodyPr wrap="none" rtlCol="0">
            <a:spAutoFit/>
          </a:bodyPr>
          <a:lstStyle/>
          <a:p>
            <a:r>
              <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rPr>
              <a:t>One possible version:</a:t>
            </a:r>
            <a:endParaRPr lang="zh-CN" altLang="en-US" sz="3200" i="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https://timgsa.baidu.com/timg?image&amp;quality=80&amp;size=b9999_10000&amp;sec=1587978982680&amp;di=ed2e4d3fb54e35b66ead288b8cae0844&amp;imgtype=0&amp;src=http%3A%2F%2Fn.sinaimg.cn%2Fsinacn%2Fw1280h860%2F20180124%2F456f-fyqwiqk1466569.jpg"/>
          <p:cNvPicPr>
            <a:picLocks noChangeAspect="1" noChangeArrowheads="1"/>
          </p:cNvPicPr>
          <p:nvPr/>
        </p:nvPicPr>
        <p:blipFill>
          <a:blip r:embed="rId1" cstate="print"/>
          <a:srcRect/>
          <a:stretch>
            <a:fillRect/>
          </a:stretch>
        </p:blipFill>
        <p:spPr bwMode="auto">
          <a:xfrm>
            <a:off x="648290" y="74431"/>
            <a:ext cx="10537161" cy="6528036"/>
          </a:xfrm>
          <a:prstGeom prst="rect">
            <a:avLst/>
          </a:prstGeom>
          <a:noFill/>
        </p:spPr>
      </p:pic>
      <p:sp>
        <p:nvSpPr>
          <p:cNvPr id="5" name="矩形 4"/>
          <p:cNvSpPr/>
          <p:nvPr/>
        </p:nvSpPr>
        <p:spPr>
          <a:xfrm>
            <a:off x="4827182" y="382771"/>
            <a:ext cx="2987749" cy="79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413590" y="2604977"/>
            <a:ext cx="7926850" cy="1323439"/>
          </a:xfrm>
          <a:prstGeom prst="rect">
            <a:avLst/>
          </a:prstGeom>
          <a:solidFill>
            <a:schemeClr val="lt1">
              <a:alpha val="79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8000" b="1" dirty="0" smtClean="0">
                <a:solidFill>
                  <a:schemeClr val="accent4">
                    <a:lumMod val="50000"/>
                  </a:schemeClr>
                </a:solidFill>
                <a:ea typeface="造字工房悦圆演示版常规体" pitchFamily="2" charset="-122"/>
              </a:rPr>
              <a:t>Draw a conclusion</a:t>
            </a:r>
            <a:endParaRPr lang="zh-CN" altLang="en-US" sz="8000" b="1" dirty="0" smtClean="0">
              <a:solidFill>
                <a:schemeClr val="accent4">
                  <a:lumMod val="50000"/>
                </a:schemeClr>
              </a:solidFill>
              <a:ea typeface="造字工房悦圆演示版常规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528" y="639357"/>
            <a:ext cx="6716326" cy="646331"/>
          </a:xfrm>
          <a:prstGeom prst="rect">
            <a:avLst/>
          </a:prstGeom>
          <a:solidFill>
            <a:schemeClr val="accent4">
              <a:lumMod val="50000"/>
            </a:schemeClr>
          </a:solidFill>
          <a:effectLst>
            <a:outerShdw blurRad="50800" dist="38100" dir="2700000" algn="tl" rotWithShape="0">
              <a:prstClr val="black">
                <a:alpha val="40000"/>
              </a:prstClr>
            </a:outerShdw>
          </a:effectLst>
        </p:spPr>
        <p:txBody>
          <a:bodyPr wrap="none">
            <a:spAutoFit/>
          </a:bodyPr>
          <a:lstStyle/>
          <a:p>
            <a:r>
              <a:rPr lang="en-US" altLang="zh-CN" sz="3600" dirty="0" smtClean="0">
                <a:solidFill>
                  <a:schemeClr val="bg1"/>
                </a:solidFill>
              </a:rPr>
              <a:t>The features of the letter of appeal</a:t>
            </a:r>
            <a:endParaRPr lang="zh-CN" altLang="en-US" sz="3600" dirty="0">
              <a:solidFill>
                <a:schemeClr val="bg1"/>
              </a:solidFill>
            </a:endParaRPr>
          </a:p>
        </p:txBody>
      </p:sp>
      <p:sp>
        <p:nvSpPr>
          <p:cNvPr id="6" name="TextBox 5"/>
          <p:cNvSpPr txBox="1"/>
          <p:nvPr/>
        </p:nvSpPr>
        <p:spPr>
          <a:xfrm>
            <a:off x="605264" y="1683490"/>
            <a:ext cx="1062626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Aiming at the mass</a:t>
            </a:r>
            <a:endParaRPr lang="zh-CN" altLang="en-US" sz="2800" dirty="0" smtClean="0">
              <a:solidFill>
                <a:schemeClr val="tx1"/>
              </a:solidFill>
              <a:ea typeface="造字工房悦圆演示版常规体" pitchFamily="2" charset="-122"/>
            </a:endParaRPr>
          </a:p>
        </p:txBody>
      </p:sp>
      <p:sp>
        <p:nvSpPr>
          <p:cNvPr id="7" name="TextBox 6"/>
          <p:cNvSpPr txBox="1"/>
          <p:nvPr/>
        </p:nvSpPr>
        <p:spPr>
          <a:xfrm>
            <a:off x="576911" y="2601434"/>
            <a:ext cx="1062626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Uncertain reaction</a:t>
            </a:r>
            <a:endParaRPr lang="zh-CN" altLang="en-US" sz="2800" dirty="0" smtClean="0">
              <a:solidFill>
                <a:schemeClr val="tx1"/>
              </a:solidFill>
              <a:ea typeface="造字工房悦圆演示版常规体" pitchFamily="2" charset="-122"/>
            </a:endParaRPr>
          </a:p>
        </p:txBody>
      </p:sp>
      <p:sp>
        <p:nvSpPr>
          <p:cNvPr id="8" name="TextBox 7"/>
          <p:cNvSpPr txBox="1"/>
          <p:nvPr/>
        </p:nvSpPr>
        <p:spPr>
          <a:xfrm>
            <a:off x="587543" y="3547732"/>
            <a:ext cx="1062626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openness</a:t>
            </a:r>
            <a:endParaRPr lang="zh-CN" altLang="en-US" sz="2800" dirty="0" smtClean="0">
              <a:solidFill>
                <a:schemeClr val="tx1"/>
              </a:solidFill>
              <a:ea typeface="造字工房悦圆演示版常规体" pitchFamily="2" charset="-122"/>
            </a:endParaRPr>
          </a:p>
        </p:txBody>
      </p:sp>
      <p:sp>
        <p:nvSpPr>
          <p:cNvPr id="9" name="TextBox 8"/>
          <p:cNvSpPr txBox="1"/>
          <p:nvPr/>
        </p:nvSpPr>
        <p:spPr>
          <a:xfrm>
            <a:off x="4635795" y="1701210"/>
            <a:ext cx="3530134" cy="523220"/>
          </a:xfrm>
          <a:prstGeom prst="rect">
            <a:avLst/>
          </a:prstGeom>
          <a:noFill/>
        </p:spPr>
        <p:txBody>
          <a:bodyPr wrap="none" rtlCol="0">
            <a:spAutoFit/>
          </a:bodyPr>
          <a:lstStyle/>
          <a:p>
            <a:r>
              <a:rPr lang="en-US" altLang="zh-CN"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rPr>
              <a:t>Be clear of your object</a:t>
            </a:r>
            <a:endParaRPr lang="zh-CN" altLang="en-US"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11" name="TextBox 10"/>
          <p:cNvSpPr txBox="1"/>
          <p:nvPr/>
        </p:nvSpPr>
        <p:spPr>
          <a:xfrm>
            <a:off x="4685414" y="2601434"/>
            <a:ext cx="2145139" cy="523220"/>
          </a:xfrm>
          <a:prstGeom prst="rect">
            <a:avLst/>
          </a:prstGeom>
          <a:noFill/>
        </p:spPr>
        <p:txBody>
          <a:bodyPr wrap="none" rtlCol="0">
            <a:spAutoFit/>
          </a:bodyPr>
          <a:lstStyle/>
          <a:p>
            <a:r>
              <a:rPr lang="en-US" altLang="zh-CN"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rPr>
              <a:t>Be practical  </a:t>
            </a:r>
            <a:endParaRPr lang="zh-CN" altLang="en-US"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12" name="TextBox 11"/>
          <p:cNvSpPr txBox="1"/>
          <p:nvPr/>
        </p:nvSpPr>
        <p:spPr>
          <a:xfrm>
            <a:off x="4657060" y="3551275"/>
            <a:ext cx="4289957" cy="523220"/>
          </a:xfrm>
          <a:prstGeom prst="rect">
            <a:avLst/>
          </a:prstGeom>
          <a:noFill/>
        </p:spPr>
        <p:txBody>
          <a:bodyPr wrap="none" rtlCol="0">
            <a:spAutoFit/>
          </a:bodyPr>
          <a:lstStyle/>
          <a:p>
            <a:r>
              <a:rPr lang="en-US" altLang="zh-CN"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rPr>
              <a:t>Be sincere and passionate  </a:t>
            </a:r>
            <a:endParaRPr lang="zh-CN" altLang="en-US" sz="2800" b="1" i="1" dirty="0" smtClean="0">
              <a:solidFill>
                <a:srgbClr val="C00000"/>
              </a:solidFill>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13" name="矩形 12"/>
          <p:cNvSpPr/>
          <p:nvPr/>
        </p:nvSpPr>
        <p:spPr>
          <a:xfrm>
            <a:off x="4356835" y="4587581"/>
            <a:ext cx="6840334" cy="646331"/>
          </a:xfrm>
          <a:prstGeom prst="rect">
            <a:avLst/>
          </a:prstGeom>
          <a:solidFill>
            <a:schemeClr val="accent4">
              <a:lumMod val="50000"/>
            </a:schemeClr>
          </a:solidFill>
          <a:effectLst>
            <a:outerShdw blurRad="50800" dist="38100" dir="2700000" algn="tl" rotWithShape="0">
              <a:prstClr val="black">
                <a:alpha val="40000"/>
              </a:prstClr>
            </a:outerShdw>
          </a:effectLst>
        </p:spPr>
        <p:txBody>
          <a:bodyPr wrap="none">
            <a:spAutoFit/>
          </a:bodyPr>
          <a:lstStyle/>
          <a:p>
            <a:r>
              <a:rPr lang="en-US" altLang="zh-CN" sz="3600" b="1" i="1" dirty="0" smtClean="0">
                <a:solidFill>
                  <a:schemeClr val="bg1"/>
                </a:solidFill>
                <a:latin typeface="Times New Roman" panose="02020603050405020304" pitchFamily="18" charset="0"/>
                <a:ea typeface="造字工房悦圆演示版常规体" pitchFamily="2" charset="-122"/>
                <a:cs typeface="Times New Roman" panose="02020603050405020304" pitchFamily="18" charset="0"/>
              </a:rPr>
              <a:t>Arouse </a:t>
            </a:r>
            <a:r>
              <a:rPr lang="en-US" altLang="zh-CN" sz="3600" b="1" i="1" dirty="0" smtClean="0">
                <a:solidFill>
                  <a:srgbClr val="FFFF00"/>
                </a:solidFill>
                <a:latin typeface="Times New Roman" panose="02020603050405020304" pitchFamily="18" charset="0"/>
                <a:ea typeface="造字工房悦圆演示版常规体" pitchFamily="2" charset="-122"/>
                <a:cs typeface="Times New Roman" panose="02020603050405020304" pitchFamily="18" charset="0"/>
              </a:rPr>
              <a:t>resonance</a:t>
            </a:r>
            <a:r>
              <a:rPr lang="en-US" altLang="zh-CN" sz="3600" b="1" i="1" dirty="0" smtClean="0">
                <a:solidFill>
                  <a:schemeClr val="bg1"/>
                </a:solidFill>
                <a:latin typeface="Times New Roman" panose="02020603050405020304" pitchFamily="18" charset="0"/>
                <a:ea typeface="造字工房悦圆演示版常规体" pitchFamily="2" charset="-122"/>
                <a:cs typeface="Times New Roman" panose="02020603050405020304" pitchFamily="18" charset="0"/>
              </a:rPr>
              <a:t> to the full extent</a:t>
            </a:r>
            <a:endParaRPr lang="zh-CN" altLang="en-US" sz="3600" b="1" i="1" dirty="0" smtClean="0">
              <a:solidFill>
                <a:schemeClr val="bg1"/>
              </a:solidFill>
              <a:latin typeface="Times New Roman" panose="02020603050405020304" pitchFamily="18" charset="0"/>
              <a:ea typeface="造字工房悦圆演示版常规体"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9756" y="639357"/>
            <a:ext cx="6768365" cy="646331"/>
          </a:xfrm>
          <a:prstGeom prst="rect">
            <a:avLst/>
          </a:prstGeom>
          <a:solidFill>
            <a:schemeClr val="accent4">
              <a:lumMod val="50000"/>
            </a:schemeClr>
          </a:solidFill>
          <a:effectLst>
            <a:outerShdw blurRad="50800" dist="38100" dir="2700000" algn="tl" rotWithShape="0">
              <a:prstClr val="black">
                <a:alpha val="40000"/>
              </a:prstClr>
            </a:outerShdw>
          </a:effectLst>
        </p:spPr>
        <p:txBody>
          <a:bodyPr wrap="square">
            <a:spAutoFit/>
          </a:bodyPr>
          <a:lstStyle/>
          <a:p>
            <a:r>
              <a:rPr lang="en-US" altLang="zh-CN" sz="3600" dirty="0" smtClean="0">
                <a:solidFill>
                  <a:schemeClr val="bg1"/>
                </a:solidFill>
              </a:rPr>
              <a:t>Main parts of the letter of appeal</a:t>
            </a:r>
            <a:endParaRPr lang="zh-CN" altLang="en-US" sz="3600" dirty="0">
              <a:solidFill>
                <a:schemeClr val="bg1"/>
              </a:solidFill>
            </a:endParaRPr>
          </a:p>
        </p:txBody>
      </p:sp>
      <p:sp>
        <p:nvSpPr>
          <p:cNvPr id="5" name="TextBox 4"/>
          <p:cNvSpPr txBox="1"/>
          <p:nvPr/>
        </p:nvSpPr>
        <p:spPr>
          <a:xfrm>
            <a:off x="7048593" y="2023732"/>
            <a:ext cx="286095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The purpose</a:t>
            </a:r>
            <a:endParaRPr lang="zh-CN" altLang="en-US" sz="2800" dirty="0" smtClean="0">
              <a:solidFill>
                <a:schemeClr val="tx1"/>
              </a:solidFill>
              <a:ea typeface="造字工房悦圆演示版常规体" pitchFamily="2" charset="-122"/>
            </a:endParaRPr>
          </a:p>
        </p:txBody>
      </p:sp>
      <p:sp>
        <p:nvSpPr>
          <p:cNvPr id="6" name="TextBox 5"/>
          <p:cNvSpPr txBox="1"/>
          <p:nvPr/>
        </p:nvSpPr>
        <p:spPr>
          <a:xfrm>
            <a:off x="7052138" y="3175593"/>
            <a:ext cx="2889303"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The content</a:t>
            </a:r>
            <a:endParaRPr lang="zh-CN" altLang="en-US" sz="2800" dirty="0" smtClean="0">
              <a:solidFill>
                <a:schemeClr val="tx1"/>
              </a:solidFill>
              <a:ea typeface="造字工房悦圆演示版常规体" pitchFamily="2" charset="-122"/>
            </a:endParaRPr>
          </a:p>
        </p:txBody>
      </p:sp>
      <p:sp>
        <p:nvSpPr>
          <p:cNvPr id="7" name="TextBox 6"/>
          <p:cNvSpPr txBox="1"/>
          <p:nvPr/>
        </p:nvSpPr>
        <p:spPr>
          <a:xfrm>
            <a:off x="7041506" y="4132524"/>
            <a:ext cx="4654308"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The requirements/proposal</a:t>
            </a:r>
            <a:endParaRPr lang="zh-CN" altLang="en-US" sz="2800" dirty="0" smtClean="0">
              <a:solidFill>
                <a:schemeClr val="tx1"/>
              </a:solidFill>
              <a:ea typeface="造字工房悦圆演示版常规体" pitchFamily="2" charset="-122"/>
            </a:endParaRPr>
          </a:p>
        </p:txBody>
      </p:sp>
      <p:sp>
        <p:nvSpPr>
          <p:cNvPr id="8" name="TextBox 7"/>
          <p:cNvSpPr txBox="1"/>
          <p:nvPr/>
        </p:nvSpPr>
        <p:spPr>
          <a:xfrm>
            <a:off x="7052139" y="5121352"/>
            <a:ext cx="2623489"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The ending </a:t>
            </a:r>
            <a:endParaRPr lang="zh-CN" altLang="en-US" sz="2800" dirty="0" smtClean="0">
              <a:solidFill>
                <a:schemeClr val="tx1"/>
              </a:solidFill>
              <a:ea typeface="造字工房悦圆演示版常规体" pitchFamily="2" charset="-122"/>
            </a:endParaRPr>
          </a:p>
        </p:txBody>
      </p:sp>
      <p:sp>
        <p:nvSpPr>
          <p:cNvPr id="11" name="矩形 10"/>
          <p:cNvSpPr/>
          <p:nvPr/>
        </p:nvSpPr>
        <p:spPr>
          <a:xfrm>
            <a:off x="223284" y="1368909"/>
            <a:ext cx="6815470" cy="4893647"/>
          </a:xfrm>
          <a:prstGeom prst="rect">
            <a:avLst/>
          </a:prstGeom>
          <a:noFill/>
          <a:ln w="28575">
            <a:prstDash val="solid"/>
          </a:ln>
        </p:spPr>
        <p:style>
          <a:lnRef idx="2">
            <a:schemeClr val="dk1"/>
          </a:lnRef>
          <a:fillRef idx="1">
            <a:schemeClr val="lt1"/>
          </a:fillRef>
          <a:effectRef idx="0">
            <a:schemeClr val="dk1"/>
          </a:effectRef>
          <a:fontRef idx="minor">
            <a:schemeClr val="dk1"/>
          </a:fontRef>
        </p:style>
        <p:txBody>
          <a:bodyPr wrap="square">
            <a:spAutoFit/>
          </a:bodyPr>
          <a:lstStyle/>
          <a:p>
            <a:pPr lvl="0" indent="266700" eaLnBrk="0" fontAlgn="base" hangingPunct="0">
              <a:spcBef>
                <a:spcPct val="0"/>
              </a:spcBef>
              <a:spcAft>
                <a:spcPct val="0"/>
              </a:spcAft>
            </a:pP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Dear fellow students,</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Currently</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many students suffer from poor eyesight due to excessive or improper use of eyes. Thus, I</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 advocating </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Protect Our Eyes</a:t>
            </a:r>
            <a:r>
              <a:rPr lang="en-US" altLang="zh-CN" sz="2400" dirty="0" smtClean="0">
                <a:solidFill>
                  <a:schemeClr val="tx1"/>
                </a:solidFill>
                <a:latin typeface="Arial" panose="020B0604020202020204"/>
                <a:ea typeface="宋体" panose="02010600030101010101" pitchFamily="2" charset="-122"/>
                <a:cs typeface="Times New Roman" panose="02020603050405020304" pitchFamily="18" charset="0"/>
              </a:rPr>
              <a:t>”</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Eyes are the window to the soul. Good eyesight not only can give us a new and more accurate view of the world but also enable us to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appreciate </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beauty in sight . </a:t>
            </a:r>
            <a:r>
              <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Anyway</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 only when we form a good habit of </a:t>
            </a:r>
            <a:r>
              <a:rPr lang="en-US"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protecting eyes</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such as doing regular eye-exercises or reading in right light, can we really enjoy our life.</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eaLnBrk="0" fontAlgn="base" hangingPunct="0">
              <a:spcBef>
                <a:spcPct val="0"/>
              </a:spcBef>
              <a:spcAft>
                <a:spcPct val="0"/>
              </a:spcAft>
            </a:pP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See well, live well. </a:t>
            </a:r>
            <a:r>
              <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So</a:t>
            </a: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don’t hesitate to act at once!</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a:p>
            <a:pPr lvl="0" indent="266700" algn="r" eaLnBrk="0" fontAlgn="base" hangingPunct="0">
              <a:spcBef>
                <a:spcPct val="0"/>
              </a:spcBef>
              <a:spcAft>
                <a:spcPct val="0"/>
              </a:spcAft>
            </a:pPr>
            <a:r>
              <a:rPr lang="en-US" altLang="zh-CN" sz="24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Li </a:t>
            </a:r>
            <a:r>
              <a:rPr lang="en-US" altLang="zh-CN" sz="2400" dirty="0" err="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Hua</a:t>
            </a:r>
            <a:endParaRPr lang="en-US" altLang="zh-CN" sz="2400" dirty="0" smtClean="0">
              <a:solidFill>
                <a:schemeClr val="tx1"/>
              </a:solidFill>
              <a:latin typeface="Arial" panose="020B0604020202020204" pitchFamily="34" charset="0"/>
              <a:ea typeface="宋体" panose="02010600030101010101" pitchFamily="2" charset="-122"/>
              <a:cs typeface="宋体" panose="02010600030101010101" pitchFamily="2" charset="-122"/>
            </a:endParaRPr>
          </a:p>
        </p:txBody>
      </p:sp>
      <p:pic>
        <p:nvPicPr>
          <p:cNvPr id="9" name="图片 8" descr="timg1.jpg">
            <a:hlinkClick r:id="rId1" action="ppaction://hlinksldjump"/>
          </p:cNvPr>
          <p:cNvPicPr>
            <a:picLocks noChangeAspect="1"/>
          </p:cNvPicPr>
          <p:nvPr/>
        </p:nvPicPr>
        <p:blipFill>
          <a:blip r:embed="rId2" cstate="print"/>
          <a:stretch>
            <a:fillRect/>
          </a:stretch>
        </p:blipFill>
        <p:spPr>
          <a:xfrm>
            <a:off x="11150010" y="5911703"/>
            <a:ext cx="744279" cy="744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timgsa.baidu.com/timg?image&amp;quality=80&amp;size=b9999_10000&amp;sec=1587720650422&amp;di=ed01f2771b709a8f5ccae7a576f05166&amp;imgtype=0&amp;src=http%3A%2F%2Fimg.zcool.cn%2Fcommunity%2F01a5645a3c7d00a801206ed307e34c.png%401280w_1l_2o_100sh.png"/>
          <p:cNvPicPr>
            <a:picLocks noChangeAspect="1" noChangeArrowheads="1"/>
          </p:cNvPicPr>
          <p:nvPr/>
        </p:nvPicPr>
        <p:blipFill>
          <a:blip r:embed="rId1" cstate="print"/>
          <a:srcRect/>
          <a:stretch>
            <a:fillRect/>
          </a:stretch>
        </p:blipFill>
        <p:spPr bwMode="auto">
          <a:xfrm>
            <a:off x="595127" y="310041"/>
            <a:ext cx="10983727" cy="6179593"/>
          </a:xfrm>
          <a:prstGeom prst="rect">
            <a:avLst/>
          </a:prstGeom>
          <a:ln>
            <a:noFill/>
          </a:ln>
          <a:effectLst>
            <a:outerShdw blurRad="292100" dist="139700" dir="2700000" algn="tl" rotWithShape="0">
              <a:srgbClr val="333333">
                <a:alpha val="65000"/>
              </a:srgbClr>
            </a:outerShdw>
          </a:effectLst>
        </p:spPr>
      </p:pic>
      <p:pic>
        <p:nvPicPr>
          <p:cNvPr id="11268" name="Picture 4" descr="https://timgsa.baidu.com/timg?image&amp;quality=80&amp;size=b9999_10000&amp;sec=1587963289057&amp;di=f577e4d20c45d19932e6157f9c3d89a4&amp;imgtype=0&amp;src=http%3A%2F%2Fpic.51yuansu.com%2Fpic2%2Fcover%2F00%2F31%2F11%2F5810a480b5425_610.jpg"/>
          <p:cNvPicPr>
            <a:picLocks noChangeAspect="1" noChangeArrowheads="1"/>
          </p:cNvPicPr>
          <p:nvPr/>
        </p:nvPicPr>
        <p:blipFill>
          <a:blip r:embed="rId2" cstate="print"/>
          <a:srcRect/>
          <a:stretch>
            <a:fillRect/>
          </a:stretch>
        </p:blipFill>
        <p:spPr bwMode="auto">
          <a:xfrm>
            <a:off x="9760393" y="818707"/>
            <a:ext cx="764142" cy="764142"/>
          </a:xfrm>
          <a:prstGeom prst="ellipse">
            <a:avLst/>
          </a:prstGeom>
          <a:ln>
            <a:noFill/>
          </a:ln>
          <a:effectLst>
            <a:softEdge rad="112500"/>
          </a:effectLst>
        </p:spPr>
      </p:pic>
      <p:pic>
        <p:nvPicPr>
          <p:cNvPr id="5" name="Picture 4" descr="https://timgsa.baidu.com/timg?image&amp;quality=80&amp;size=b9999_10000&amp;sec=1587963289057&amp;di=f577e4d20c45d19932e6157f9c3d89a4&amp;imgtype=0&amp;src=http%3A%2F%2Fpic.51yuansu.com%2Fpic2%2Fcover%2F00%2F31%2F11%2F5810a480b5425_610.jpg"/>
          <p:cNvPicPr>
            <a:picLocks noChangeAspect="1" noChangeArrowheads="1"/>
          </p:cNvPicPr>
          <p:nvPr/>
        </p:nvPicPr>
        <p:blipFill>
          <a:blip r:embed="rId2" cstate="print"/>
          <a:srcRect/>
          <a:stretch>
            <a:fillRect/>
          </a:stretch>
        </p:blipFill>
        <p:spPr bwMode="auto">
          <a:xfrm>
            <a:off x="9923425" y="2161954"/>
            <a:ext cx="764142" cy="764142"/>
          </a:xfrm>
          <a:prstGeom prst="ellipse">
            <a:avLst/>
          </a:prstGeom>
          <a:ln>
            <a:noFill/>
          </a:ln>
          <a:effectLst>
            <a:softEdge rad="112500"/>
          </a:effectLst>
        </p:spPr>
      </p:pic>
      <p:pic>
        <p:nvPicPr>
          <p:cNvPr id="6" name="Picture 4" descr="https://timgsa.baidu.com/timg?image&amp;quality=80&amp;size=b9999_10000&amp;sec=1587963289057&amp;di=f577e4d20c45d19932e6157f9c3d89a4&amp;imgtype=0&amp;src=http%3A%2F%2Fpic.51yuansu.com%2Fpic2%2Fcover%2F00%2F31%2F11%2F5810a480b5425_610.jpg"/>
          <p:cNvPicPr>
            <a:picLocks noChangeAspect="1" noChangeArrowheads="1"/>
          </p:cNvPicPr>
          <p:nvPr/>
        </p:nvPicPr>
        <p:blipFill>
          <a:blip r:embed="rId2" cstate="print"/>
          <a:srcRect/>
          <a:stretch>
            <a:fillRect/>
          </a:stretch>
        </p:blipFill>
        <p:spPr bwMode="auto">
          <a:xfrm>
            <a:off x="9083453" y="3852530"/>
            <a:ext cx="764142" cy="764142"/>
          </a:xfrm>
          <a:prstGeom prst="ellipse">
            <a:avLst/>
          </a:prstGeom>
          <a:ln>
            <a:noFill/>
          </a:ln>
          <a:effectLst>
            <a:softEdge rad="112500"/>
          </a:effectLst>
        </p:spPr>
      </p:pic>
      <p:pic>
        <p:nvPicPr>
          <p:cNvPr id="7" name="Picture 4" descr="https://timgsa.baidu.com/timg?image&amp;quality=80&amp;size=b9999_10000&amp;sec=1587963289057&amp;di=f577e4d20c45d19932e6157f9c3d89a4&amp;imgtype=0&amp;src=http%3A%2F%2Fpic.51yuansu.com%2Fpic2%2Fcover%2F00%2F31%2F11%2F5810a480b5425_610.jpg"/>
          <p:cNvPicPr>
            <a:picLocks noChangeAspect="1" noChangeArrowheads="1"/>
          </p:cNvPicPr>
          <p:nvPr/>
        </p:nvPicPr>
        <p:blipFill>
          <a:blip r:embed="rId2" cstate="print"/>
          <a:srcRect/>
          <a:stretch>
            <a:fillRect/>
          </a:stretch>
        </p:blipFill>
        <p:spPr bwMode="auto">
          <a:xfrm>
            <a:off x="10678337" y="4352260"/>
            <a:ext cx="764142" cy="764142"/>
          </a:xfrm>
          <a:prstGeom prst="ellipse">
            <a:avLst/>
          </a:prstGeom>
          <a:ln>
            <a:noFill/>
          </a:ln>
          <a:effectLst>
            <a:softEdge rad="112500"/>
          </a:effectLst>
        </p:spPr>
      </p:pic>
      <p:pic>
        <p:nvPicPr>
          <p:cNvPr id="11272" name="Picture 8" descr="https://timgsa.baidu.com/timg?image&amp;quality=80&amp;size=b9999_10000&amp;sec=1587963391378&amp;di=651cee44d7c4e5191f62f388d23f8807&amp;imgtype=0&amp;src=http%3A%2F%2Ficweiliimg1.pstatp.com%2Fweili%2Fbl%2F456335576609325191.jpg"/>
          <p:cNvPicPr>
            <a:picLocks noChangeAspect="1" noChangeArrowheads="1"/>
          </p:cNvPicPr>
          <p:nvPr/>
        </p:nvPicPr>
        <p:blipFill>
          <a:blip r:embed="rId3" cstate="print"/>
          <a:srcRect/>
          <a:stretch>
            <a:fillRect/>
          </a:stretch>
        </p:blipFill>
        <p:spPr bwMode="auto">
          <a:xfrm>
            <a:off x="5443575" y="1752674"/>
            <a:ext cx="935960" cy="935960"/>
          </a:xfrm>
          <a:prstGeom prst="ellipse">
            <a:avLst/>
          </a:prstGeom>
          <a:ln>
            <a:noFill/>
          </a:ln>
          <a:effectLst>
            <a:softEdge rad="112500"/>
          </a:effectLst>
        </p:spPr>
      </p:pic>
      <p:pic>
        <p:nvPicPr>
          <p:cNvPr id="10" name="Picture 4" descr="https://timgsa.baidu.com/timg?image&amp;quality=80&amp;size=b9999_10000&amp;sec=1587963289057&amp;di=f577e4d20c45d19932e6157f9c3d89a4&amp;imgtype=0&amp;src=http%3A%2F%2Fpic.51yuansu.com%2Fpic2%2Fcover%2F00%2F31%2F11%2F5810a480b5425_610.jpg"/>
          <p:cNvPicPr>
            <a:picLocks noChangeAspect="1" noChangeArrowheads="1"/>
          </p:cNvPicPr>
          <p:nvPr/>
        </p:nvPicPr>
        <p:blipFill>
          <a:blip r:embed="rId2" cstate="print"/>
          <a:srcRect/>
          <a:stretch>
            <a:fillRect/>
          </a:stretch>
        </p:blipFill>
        <p:spPr bwMode="auto">
          <a:xfrm>
            <a:off x="7945770" y="1332614"/>
            <a:ext cx="764142" cy="764142"/>
          </a:xfrm>
          <a:prstGeom prst="ellipse">
            <a:avLst/>
          </a:prstGeom>
          <a:ln>
            <a:noFill/>
          </a:ln>
          <a:effectLst>
            <a:softEdge rad="112500"/>
          </a:effectLst>
        </p:spPr>
      </p:pic>
      <p:pic>
        <p:nvPicPr>
          <p:cNvPr id="11276" name="Picture 12" descr="https://timgsa.baidu.com/timg?image&amp;quality=80&amp;size=b9999_10000&amp;sec=1587963535450&amp;di=f8b0666af644c6b19f424c332373bee8&amp;imgtype=0&amp;src=http%3A%2F%2Fbpic.588ku.com%2Felement_origin_min_pic%2F18%2F01%2F11%2F85b7311f20140eced11bae77766a4ba1.jpg%2521%2Ffwfh%2F804x802%2Fquality%2F90%2Funsharp%2Ftrue%2Fcompress%2Ftrue"/>
          <p:cNvPicPr>
            <a:picLocks noChangeAspect="1" noChangeArrowheads="1"/>
          </p:cNvPicPr>
          <p:nvPr/>
        </p:nvPicPr>
        <p:blipFill>
          <a:blip r:embed="rId4" cstate="print"/>
          <a:srcRect/>
          <a:stretch>
            <a:fillRect/>
          </a:stretch>
        </p:blipFill>
        <p:spPr bwMode="auto">
          <a:xfrm rot="5400000">
            <a:off x="4305887" y="4540102"/>
            <a:ext cx="668449" cy="6684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2" descr="https://timgsa.baidu.com/timg?image&amp;quality=80&amp;size=b9999_10000&amp;sec=1587963535450&amp;di=f8b0666af644c6b19f424c332373bee8&amp;imgtype=0&amp;src=http%3A%2F%2Fbpic.588ku.com%2Felement_origin_min_pic%2F18%2F01%2F11%2F85b7311f20140eced11bae77766a4ba1.jpg%2521%2Ffwfh%2F804x802%2Fquality%2F90%2Funsharp%2Ftrue%2Fcompress%2Ftrue"/>
          <p:cNvPicPr>
            <a:picLocks noChangeAspect="1" noChangeArrowheads="1"/>
          </p:cNvPicPr>
          <p:nvPr/>
        </p:nvPicPr>
        <p:blipFill>
          <a:blip r:embed="rId4" cstate="print"/>
          <a:srcRect/>
          <a:stretch>
            <a:fillRect/>
          </a:stretch>
        </p:blipFill>
        <p:spPr bwMode="auto">
          <a:xfrm rot="5400000">
            <a:off x="5819254" y="2853070"/>
            <a:ext cx="668449" cy="6684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3"/>
          <p:cNvPicPr>
            <a:picLocks noChangeAspect="1" noChangeArrowheads="1"/>
          </p:cNvPicPr>
          <p:nvPr/>
        </p:nvPicPr>
        <p:blipFill>
          <a:blip r:embed="rId5" cstate="print"/>
          <a:srcRect/>
          <a:stretch>
            <a:fillRect/>
          </a:stretch>
        </p:blipFill>
        <p:spPr bwMode="auto">
          <a:xfrm>
            <a:off x="871876" y="1345162"/>
            <a:ext cx="10388009" cy="3641504"/>
          </a:xfrm>
          <a:prstGeom prst="rect">
            <a:avLst/>
          </a:prstGeom>
          <a:ln>
            <a:noFill/>
          </a:ln>
          <a:effectLst>
            <a:softEdge rad="112500"/>
          </a:effectLst>
        </p:spPr>
      </p:pic>
      <p:pic>
        <p:nvPicPr>
          <p:cNvPr id="14" name="Picture 2"/>
          <p:cNvPicPr>
            <a:picLocks noChangeAspect="1" noChangeArrowheads="1"/>
          </p:cNvPicPr>
          <p:nvPr/>
        </p:nvPicPr>
        <p:blipFill>
          <a:blip r:embed="rId6" cstate="print"/>
          <a:srcRect/>
          <a:stretch>
            <a:fillRect/>
          </a:stretch>
        </p:blipFill>
        <p:spPr bwMode="auto">
          <a:xfrm>
            <a:off x="969078" y="1502612"/>
            <a:ext cx="10439658" cy="36507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diamond(in)">
                                      <p:cBhvr>
                                        <p:cTn id="12" dur="10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87699893845&amp;di=6aff2918ab72f756624ffc01323d83e2&amp;imgtype=0&amp;src=http%3A%2F%2Fgss0.baidu.com%2F94o3dSag_xI4khGko9WTAnF6hhy%2Fzhidao%2Fpic%2Fitem%2Fd439b6003af33a87f13f0d9ccb5c10385243b5e1.jpg"/>
          <p:cNvPicPr>
            <a:picLocks noChangeAspect="1" noChangeArrowheads="1"/>
          </p:cNvPicPr>
          <p:nvPr/>
        </p:nvPicPr>
        <p:blipFill>
          <a:blip r:embed="rId1" cstate="print"/>
          <a:srcRect/>
          <a:stretch>
            <a:fillRect/>
          </a:stretch>
        </p:blipFill>
        <p:spPr bwMode="auto">
          <a:xfrm>
            <a:off x="457194" y="233916"/>
            <a:ext cx="11361059" cy="6380305"/>
          </a:xfrm>
          <a:prstGeom prst="rect">
            <a:avLst/>
          </a:prstGeom>
          <a:noFill/>
        </p:spPr>
      </p:pic>
      <p:sp>
        <p:nvSpPr>
          <p:cNvPr id="5" name="TextBox 4"/>
          <p:cNvSpPr txBox="1"/>
          <p:nvPr/>
        </p:nvSpPr>
        <p:spPr>
          <a:xfrm>
            <a:off x="2413590" y="2604977"/>
            <a:ext cx="7403950" cy="1323439"/>
          </a:xfrm>
          <a:prstGeom prst="rect">
            <a:avLst/>
          </a:prstGeom>
          <a:solidFill>
            <a:schemeClr val="lt1">
              <a:alpha val="5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8000" dirty="0" smtClean="0">
                <a:ea typeface="造字工房悦圆演示版常规体" pitchFamily="2" charset="-122"/>
              </a:rPr>
              <a:t>A letter of </a:t>
            </a:r>
            <a:r>
              <a:rPr lang="en-US" altLang="zh-CN" sz="8000" dirty="0" smtClean="0">
                <a:solidFill>
                  <a:srgbClr val="FF0000"/>
                </a:solidFill>
                <a:ea typeface="造字工房悦圆演示版常规体" pitchFamily="2" charset="-122"/>
              </a:rPr>
              <a:t>a</a:t>
            </a:r>
            <a:r>
              <a:rPr lang="en-US" altLang="zh-CN" sz="8000" dirty="0" smtClean="0">
                <a:ea typeface="造字工房悦圆演示版常规体" pitchFamily="2" charset="-122"/>
              </a:rPr>
              <a:t>pp</a:t>
            </a:r>
            <a:r>
              <a:rPr lang="en-US" altLang="zh-CN" sz="8000" dirty="0" smtClean="0">
                <a:solidFill>
                  <a:srgbClr val="FF0000"/>
                </a:solidFill>
                <a:ea typeface="造字工房悦圆演示版常规体" pitchFamily="2" charset="-122"/>
              </a:rPr>
              <a:t>e</a:t>
            </a:r>
            <a:r>
              <a:rPr lang="en-US" altLang="zh-CN" sz="8000" dirty="0" smtClean="0">
                <a:ea typeface="造字工房悦圆演示版常规体" pitchFamily="2" charset="-122"/>
              </a:rPr>
              <a:t>al</a:t>
            </a:r>
            <a:endParaRPr lang="zh-CN" altLang="en-US" sz="8000" dirty="0" smtClean="0">
              <a:ea typeface="造字工房悦圆演示版常规体" pitchFamily="2" charset="-122"/>
            </a:endParaRPr>
          </a:p>
        </p:txBody>
      </p:sp>
      <p:sp>
        <p:nvSpPr>
          <p:cNvPr id="6" name="TextBox 5"/>
          <p:cNvSpPr txBox="1"/>
          <p:nvPr/>
        </p:nvSpPr>
        <p:spPr>
          <a:xfrm>
            <a:off x="6383079" y="4309730"/>
            <a:ext cx="5064207" cy="584775"/>
          </a:xfrm>
          <a:prstGeom prst="rect">
            <a:avLst/>
          </a:prstGeom>
          <a:solidFill>
            <a:schemeClr val="lt1">
              <a:alpha val="5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3200" i="1" dirty="0" err="1" smtClean="0">
                <a:latin typeface="Times New Roman" panose="02020603050405020304" pitchFamily="18" charset="0"/>
                <a:ea typeface="造字工房悦圆演示版常规体" pitchFamily="2" charset="-122"/>
                <a:cs typeface="Times New Roman" panose="02020603050405020304" pitchFamily="18" charset="0"/>
              </a:rPr>
              <a:t>Quzh</a:t>
            </a:r>
            <a:r>
              <a:rPr lang="en-US" altLang="zh-CN" sz="3200" i="1" dirty="0" err="1" smtClean="0">
                <a:solidFill>
                  <a:srgbClr val="FF0000"/>
                </a:solidFill>
                <a:latin typeface="Times New Roman" panose="02020603050405020304" pitchFamily="18" charset="0"/>
                <a:ea typeface="造字工房悦圆演示版常规体" pitchFamily="2" charset="-122"/>
                <a:cs typeface="Times New Roman" panose="02020603050405020304" pitchFamily="18" charset="0"/>
              </a:rPr>
              <a:t>o</a:t>
            </a:r>
            <a:r>
              <a:rPr lang="en-US" altLang="zh-CN" sz="3200" i="1" dirty="0" err="1" smtClean="0">
                <a:latin typeface="Times New Roman" panose="02020603050405020304" pitchFamily="18" charset="0"/>
                <a:ea typeface="造字工房悦圆演示版常规体" pitchFamily="2" charset="-122"/>
                <a:cs typeface="Times New Roman" panose="02020603050405020304" pitchFamily="18" charset="0"/>
              </a:rPr>
              <a:t>u</a:t>
            </a:r>
            <a:r>
              <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rPr>
              <a:t> </a:t>
            </a:r>
            <a:r>
              <a:rPr lang="en-US" altLang="zh-CN" sz="3200" i="1" dirty="0" err="1" smtClean="0">
                <a:latin typeface="Times New Roman" panose="02020603050405020304" pitchFamily="18" charset="0"/>
                <a:ea typeface="造字工房悦圆演示版常规体" pitchFamily="2" charset="-122"/>
                <a:cs typeface="Times New Roman" panose="02020603050405020304" pitchFamily="18" charset="0"/>
              </a:rPr>
              <a:t>Zi</a:t>
            </a:r>
            <a:r>
              <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rPr>
              <a:t> </a:t>
            </a:r>
            <a:r>
              <a:rPr lang="en-US" altLang="zh-CN" sz="3200" i="1" dirty="0" smtClean="0">
                <a:solidFill>
                  <a:srgbClr val="FF0000"/>
                </a:solidFill>
                <a:latin typeface="Times New Roman" panose="02020603050405020304" pitchFamily="18" charset="0"/>
                <a:ea typeface="造字工房悦圆演示版常规体" pitchFamily="2" charset="-122"/>
                <a:cs typeface="Times New Roman" panose="02020603050405020304" pitchFamily="18" charset="0"/>
              </a:rPr>
              <a:t>G</a:t>
            </a:r>
            <a:r>
              <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rPr>
              <a:t>ang High School</a:t>
            </a:r>
            <a:endPar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
        <p:nvSpPr>
          <p:cNvPr id="7" name="TextBox 6"/>
          <p:cNvSpPr txBox="1"/>
          <p:nvPr/>
        </p:nvSpPr>
        <p:spPr>
          <a:xfrm>
            <a:off x="9587024" y="5131981"/>
            <a:ext cx="1768433" cy="584775"/>
          </a:xfrm>
          <a:prstGeom prst="rect">
            <a:avLst/>
          </a:prstGeom>
          <a:solidFill>
            <a:schemeClr val="lt1">
              <a:alpha val="55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rPr>
              <a:t>Fang </a:t>
            </a:r>
            <a:r>
              <a:rPr lang="en-US" altLang="zh-CN" sz="3200" i="1" dirty="0" err="1" smtClean="0">
                <a:latin typeface="Times New Roman" panose="02020603050405020304" pitchFamily="18" charset="0"/>
                <a:ea typeface="造字工房悦圆演示版常规体" pitchFamily="2" charset="-122"/>
                <a:cs typeface="Times New Roman" panose="02020603050405020304" pitchFamily="18" charset="0"/>
              </a:rPr>
              <a:t>Hui</a:t>
            </a:r>
            <a:endParaRPr lang="en-US" altLang="zh-CN" sz="3200" i="1" dirty="0" smtClean="0">
              <a:latin typeface="Times New Roman" panose="02020603050405020304" pitchFamily="18" charset="0"/>
              <a:ea typeface="造字工房悦圆演示版常规体"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D:\高中英语\2020高三\联考周训\2020市统测\应用文\优秀应用文选送\优秀应用文选送\1.jpg"/>
          <p:cNvPicPr>
            <a:picLocks noChangeAspect="1" noChangeArrowheads="1"/>
          </p:cNvPicPr>
          <p:nvPr/>
        </p:nvPicPr>
        <p:blipFill>
          <a:blip r:embed="rId1" cstate="print"/>
          <a:srcRect/>
          <a:stretch>
            <a:fillRect/>
          </a:stretch>
        </p:blipFill>
        <p:spPr bwMode="auto">
          <a:xfrm>
            <a:off x="723014" y="223505"/>
            <a:ext cx="10574434" cy="6634495"/>
          </a:xfrm>
          <a:prstGeom prst="rect">
            <a:avLst/>
          </a:prstGeom>
          <a:noFill/>
        </p:spPr>
      </p:pic>
      <p:cxnSp>
        <p:nvCxnSpPr>
          <p:cNvPr id="6" name="直接连接符 5"/>
          <p:cNvCxnSpPr/>
          <p:nvPr/>
        </p:nvCxnSpPr>
        <p:spPr>
          <a:xfrm>
            <a:off x="1254642" y="2477386"/>
            <a:ext cx="58053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92772" y="4394791"/>
            <a:ext cx="58053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070651" y="4901609"/>
            <a:ext cx="3756837" cy="141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04994" y="1449573"/>
            <a:ext cx="5955025"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Higher- level representation</a:t>
            </a:r>
            <a:endParaRPr lang="zh-CN" altLang="en-US" sz="2800" dirty="0" smtClean="0">
              <a:solidFill>
                <a:schemeClr val="tx1"/>
              </a:solidFill>
              <a:ea typeface="造字工房悦圆演示版常规体" pitchFamily="2" charset="-122"/>
            </a:endParaRPr>
          </a:p>
        </p:txBody>
      </p:sp>
      <p:sp>
        <p:nvSpPr>
          <p:cNvPr id="11" name="TextBox 10"/>
          <p:cNvSpPr txBox="1"/>
          <p:nvPr/>
        </p:nvSpPr>
        <p:spPr>
          <a:xfrm>
            <a:off x="4191981" y="3409508"/>
            <a:ext cx="5791992"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It is +</a:t>
            </a:r>
            <a:r>
              <a:rPr lang="en-US" altLang="zh-CN" sz="2800" dirty="0" err="1" smtClean="0">
                <a:solidFill>
                  <a:schemeClr val="tx1"/>
                </a:solidFill>
                <a:ea typeface="造字工房悦圆演示版常规体" pitchFamily="2" charset="-122"/>
              </a:rPr>
              <a:t>adj</a:t>
            </a:r>
            <a:r>
              <a:rPr lang="en-US" altLang="zh-CN" sz="2800" dirty="0" smtClean="0">
                <a:solidFill>
                  <a:schemeClr val="tx1"/>
                </a:solidFill>
                <a:ea typeface="造字工房悦圆演示版常规体" pitchFamily="2" charset="-122"/>
              </a:rPr>
              <a:t> +that</a:t>
            </a:r>
            <a:endParaRPr lang="zh-CN" altLang="en-US" sz="2800" dirty="0" smtClean="0">
              <a:solidFill>
                <a:schemeClr val="tx1"/>
              </a:solidFill>
              <a:ea typeface="造字工房悦圆演示版常规体" pitchFamily="2" charset="-122"/>
            </a:endParaRPr>
          </a:p>
        </p:txBody>
      </p:sp>
      <p:sp>
        <p:nvSpPr>
          <p:cNvPr id="12" name="TextBox 11"/>
          <p:cNvSpPr txBox="1"/>
          <p:nvPr/>
        </p:nvSpPr>
        <p:spPr>
          <a:xfrm>
            <a:off x="6981255" y="5007936"/>
            <a:ext cx="3821424"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t>gerundial phrase</a:t>
            </a:r>
            <a:endParaRPr lang="zh-CN" altLang="en-US" sz="2800" dirty="0" smtClean="0">
              <a:solidFill>
                <a:schemeClr val="tx1"/>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4337" name="Picture 1" descr="D:\高中英语\2020高三\联考周训\2020市统测\应用文\优秀应用文选送\优秀应用文选送\4.jpg"/>
          <p:cNvPicPr>
            <a:picLocks noChangeAspect="1" noChangeArrowheads="1"/>
          </p:cNvPicPr>
          <p:nvPr/>
        </p:nvPicPr>
        <p:blipFill>
          <a:blip r:embed="rId1" cstate="print"/>
          <a:srcRect/>
          <a:stretch>
            <a:fillRect/>
          </a:stretch>
        </p:blipFill>
        <p:spPr bwMode="auto">
          <a:xfrm>
            <a:off x="690895" y="223505"/>
            <a:ext cx="10574434" cy="6634495"/>
          </a:xfrm>
          <a:prstGeom prst="rect">
            <a:avLst/>
          </a:prstGeom>
          <a:noFill/>
        </p:spPr>
      </p:pic>
      <p:cxnSp>
        <p:nvCxnSpPr>
          <p:cNvPr id="5" name="直接连接符 4"/>
          <p:cNvCxnSpPr/>
          <p:nvPr/>
        </p:nvCxnSpPr>
        <p:spPr>
          <a:xfrm>
            <a:off x="7432159" y="1903228"/>
            <a:ext cx="2009554" cy="21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179135" y="2413591"/>
            <a:ext cx="2254102" cy="1063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119963" y="2923953"/>
            <a:ext cx="1772093" cy="354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799907" y="3423684"/>
            <a:ext cx="4398335" cy="35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108791" y="5351723"/>
            <a:ext cx="3483935" cy="70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74660" y="956931"/>
            <a:ext cx="2747535"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Subject clause</a:t>
            </a:r>
            <a:endParaRPr lang="zh-CN" altLang="en-US" sz="2800" dirty="0" smtClean="0">
              <a:solidFill>
                <a:schemeClr val="tx1"/>
              </a:solidFill>
              <a:ea typeface="造字工房悦圆演示版常规体" pitchFamily="2" charset="-122"/>
            </a:endParaRPr>
          </a:p>
        </p:txBody>
      </p:sp>
      <p:sp>
        <p:nvSpPr>
          <p:cNvPr id="17" name="TextBox 16"/>
          <p:cNvSpPr txBox="1"/>
          <p:nvPr/>
        </p:nvSpPr>
        <p:spPr>
          <a:xfrm>
            <a:off x="2795571" y="3554819"/>
            <a:ext cx="4381406"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attributive clause</a:t>
            </a:r>
            <a:endParaRPr lang="zh-CN" altLang="en-US" sz="2800" dirty="0" smtClean="0">
              <a:solidFill>
                <a:schemeClr val="tx1"/>
              </a:solidFill>
              <a:ea typeface="造字工房悦圆演示版常规体" pitchFamily="2" charset="-122"/>
            </a:endParaRPr>
          </a:p>
        </p:txBody>
      </p:sp>
      <p:sp>
        <p:nvSpPr>
          <p:cNvPr id="18" name="TextBox 17"/>
          <p:cNvSpPr txBox="1"/>
          <p:nvPr/>
        </p:nvSpPr>
        <p:spPr>
          <a:xfrm>
            <a:off x="1233377" y="1463749"/>
            <a:ext cx="4210493"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Accurate </a:t>
            </a:r>
            <a:r>
              <a:rPr lang="en-US" altLang="zh-CN" sz="2800" dirty="0" err="1" smtClean="0">
                <a:solidFill>
                  <a:schemeClr val="tx1"/>
                </a:solidFill>
                <a:ea typeface="造字工房悦圆演示版常规体" pitchFamily="2" charset="-122"/>
              </a:rPr>
              <a:t>adj</a:t>
            </a:r>
            <a:r>
              <a:rPr lang="en-US" altLang="zh-CN" sz="2800" dirty="0" smtClean="0">
                <a:solidFill>
                  <a:schemeClr val="tx1"/>
                </a:solidFill>
                <a:ea typeface="造字工房悦圆演示版常规体" pitchFamily="2" charset="-122"/>
              </a:rPr>
              <a:t>/adv</a:t>
            </a:r>
            <a:endParaRPr lang="zh-CN" altLang="en-US" sz="2800" dirty="0" smtClean="0">
              <a:solidFill>
                <a:schemeClr val="tx1"/>
              </a:solidFill>
              <a:ea typeface="造字工房悦圆演示版常规体" pitchFamily="2" charset="-122"/>
            </a:endParaRPr>
          </a:p>
        </p:txBody>
      </p:sp>
      <p:sp>
        <p:nvSpPr>
          <p:cNvPr id="19" name="TextBox 18"/>
          <p:cNvSpPr txBox="1"/>
          <p:nvPr/>
        </p:nvSpPr>
        <p:spPr>
          <a:xfrm>
            <a:off x="5723862" y="4869712"/>
            <a:ext cx="2792818"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Proper phrases</a:t>
            </a:r>
            <a:endParaRPr lang="zh-CN" altLang="en-US" sz="2800" dirty="0" smtClean="0">
              <a:solidFill>
                <a:schemeClr val="tx1"/>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3010" name="Picture 2"/>
          <p:cNvPicPr>
            <a:picLocks noChangeAspect="1" noChangeArrowheads="1"/>
          </p:cNvPicPr>
          <p:nvPr/>
        </p:nvPicPr>
        <p:blipFill>
          <a:blip r:embed="rId1" cstate="print"/>
          <a:srcRect/>
          <a:stretch>
            <a:fillRect/>
          </a:stretch>
        </p:blipFill>
        <p:spPr bwMode="auto">
          <a:xfrm>
            <a:off x="751478" y="243110"/>
            <a:ext cx="10700604" cy="6083262"/>
          </a:xfrm>
          <a:prstGeom prst="rect">
            <a:avLst/>
          </a:prstGeom>
          <a:noFill/>
          <a:ln w="9525">
            <a:noFill/>
            <a:miter lim="800000"/>
            <a:headEnd/>
            <a:tailEnd/>
          </a:ln>
        </p:spPr>
      </p:pic>
      <p:sp>
        <p:nvSpPr>
          <p:cNvPr id="5" name="矩形 4"/>
          <p:cNvSpPr/>
          <p:nvPr/>
        </p:nvSpPr>
        <p:spPr>
          <a:xfrm>
            <a:off x="8357191" y="5582092"/>
            <a:ext cx="2987749" cy="53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360967" y="2583712"/>
            <a:ext cx="8846289" cy="21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081823" y="4394792"/>
            <a:ext cx="4713767" cy="177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811079" y="5624623"/>
            <a:ext cx="3356344" cy="14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descr="timg1.jpg">
            <a:hlinkClick r:id="rId2" action="ppaction://hlinksldjump"/>
          </p:cNvPr>
          <p:cNvPicPr>
            <a:picLocks noChangeAspect="1"/>
          </p:cNvPicPr>
          <p:nvPr/>
        </p:nvPicPr>
        <p:blipFill>
          <a:blip r:embed="rId3" cstate="print"/>
          <a:stretch>
            <a:fillRect/>
          </a:stretch>
        </p:blipFill>
        <p:spPr>
          <a:xfrm>
            <a:off x="11150010" y="5911703"/>
            <a:ext cx="744279" cy="744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9938" name="Picture 2" descr="https://ss0.bdstatic.com/70cFuHSh_Q1YnxGkpoWK1HF6hhy/it/u=2715914954,2416935744&amp;fm=26&amp;gp=0.jpg"/>
          <p:cNvPicPr>
            <a:picLocks noChangeAspect="1" noChangeArrowheads="1"/>
          </p:cNvPicPr>
          <p:nvPr/>
        </p:nvPicPr>
        <p:blipFill>
          <a:blip r:embed="rId1" cstate="print"/>
          <a:srcRect/>
          <a:stretch>
            <a:fillRect/>
          </a:stretch>
        </p:blipFill>
        <p:spPr bwMode="auto">
          <a:xfrm>
            <a:off x="669555" y="267513"/>
            <a:ext cx="10717915" cy="6316642"/>
          </a:xfrm>
          <a:prstGeom prst="rect">
            <a:avLst/>
          </a:prstGeom>
          <a:noFill/>
        </p:spPr>
      </p:pic>
      <p:sp>
        <p:nvSpPr>
          <p:cNvPr id="5" name="TextBox 4"/>
          <p:cNvSpPr txBox="1"/>
          <p:nvPr/>
        </p:nvSpPr>
        <p:spPr>
          <a:xfrm>
            <a:off x="5007934" y="2573080"/>
            <a:ext cx="1898084" cy="1323439"/>
          </a:xfrm>
          <a:prstGeom prst="rect">
            <a:avLst/>
          </a:prstGeom>
          <a:solidFill>
            <a:schemeClr val="lt1">
              <a:alpha val="79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8000" b="1" dirty="0" smtClean="0">
                <a:solidFill>
                  <a:schemeClr val="accent4">
                    <a:lumMod val="50000"/>
                  </a:schemeClr>
                </a:solidFill>
                <a:ea typeface="造字工房悦圆演示版常规体" pitchFamily="2" charset="-122"/>
              </a:rPr>
              <a:t>Tips</a:t>
            </a:r>
            <a:endParaRPr lang="zh-CN" altLang="en-US" sz="8000" b="1" dirty="0" smtClean="0">
              <a:solidFill>
                <a:schemeClr val="accent4">
                  <a:lumMod val="50000"/>
                </a:schemeClr>
              </a:solidFill>
              <a:ea typeface="造字工房悦圆演示版常规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lum bright="23000"/>
          </a:blip>
          <a:srcRect/>
          <a:stretch>
            <a:fillRect/>
          </a:stretch>
        </p:blipFill>
        <p:spPr bwMode="auto">
          <a:xfrm>
            <a:off x="885789" y="1129021"/>
            <a:ext cx="9799932" cy="12038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cstate="print">
            <a:lum bright="22000"/>
          </a:blip>
          <a:srcRect/>
          <a:stretch>
            <a:fillRect/>
          </a:stretch>
        </p:blipFill>
        <p:spPr bwMode="auto">
          <a:xfrm>
            <a:off x="838385" y="3151129"/>
            <a:ext cx="9804806" cy="1122404"/>
          </a:xfrm>
          <a:prstGeom prst="rect">
            <a:avLst/>
          </a:prstGeom>
          <a:noFill/>
          <a:ln w="9525">
            <a:noFill/>
            <a:miter lim="800000"/>
            <a:headEnd/>
            <a:tailEnd/>
          </a:ln>
          <a:effectLst/>
        </p:spPr>
      </p:pic>
      <p:pic>
        <p:nvPicPr>
          <p:cNvPr id="6" name="图片 5" descr="timg1.jpg">
            <a:hlinkClick r:id="rId3" action="ppaction://hlinksldjump"/>
          </p:cNvPr>
          <p:cNvPicPr>
            <a:picLocks noChangeAspect="1"/>
          </p:cNvPicPr>
          <p:nvPr/>
        </p:nvPicPr>
        <p:blipFill>
          <a:blip r:embed="rId4" cstate="print"/>
          <a:stretch>
            <a:fillRect/>
          </a:stretch>
        </p:blipFill>
        <p:spPr>
          <a:xfrm>
            <a:off x="11150010" y="5358787"/>
            <a:ext cx="744279" cy="744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882501" y="411105"/>
            <a:ext cx="9803219"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Make use of structures with </a:t>
            </a:r>
            <a:r>
              <a:rPr lang="en-US" altLang="zh-CN" sz="2800" dirty="0" smtClean="0">
                <a:solidFill>
                  <a:srgbClr val="C00000"/>
                </a:solidFill>
                <a:ea typeface="造字工房悦圆演示版常规体" pitchFamily="2" charset="-122"/>
              </a:rPr>
              <a:t>participles</a:t>
            </a:r>
            <a:r>
              <a:rPr lang="en-US" altLang="zh-CN" sz="2800" dirty="0" smtClean="0">
                <a:solidFill>
                  <a:schemeClr val="tx1"/>
                </a:solidFill>
                <a:ea typeface="造字工房悦圆演示版常规体" pitchFamily="2" charset="-122"/>
              </a:rPr>
              <a:t> to develop sentences.</a:t>
            </a:r>
            <a:endParaRPr lang="zh-CN" altLang="en-US" sz="2800" dirty="0" smtClean="0">
              <a:solidFill>
                <a:schemeClr val="tx1"/>
              </a:solidFill>
              <a:ea typeface="造字工房悦圆演示版常规体" pitchFamily="2" charset="-122"/>
            </a:endParaRPr>
          </a:p>
        </p:txBody>
      </p:sp>
      <p:sp>
        <p:nvSpPr>
          <p:cNvPr id="8" name="TextBox 7"/>
          <p:cNvSpPr txBox="1"/>
          <p:nvPr/>
        </p:nvSpPr>
        <p:spPr>
          <a:xfrm>
            <a:off x="886045" y="2519890"/>
            <a:ext cx="9803219"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Make use of structures with “</a:t>
            </a:r>
            <a:r>
              <a:rPr lang="en-US" altLang="zh-CN" sz="2800" dirty="0" smtClean="0">
                <a:solidFill>
                  <a:srgbClr val="C00000"/>
                </a:solidFill>
                <a:ea typeface="造字工房悦圆演示版常规体" pitchFamily="2" charset="-122"/>
              </a:rPr>
              <a:t>with</a:t>
            </a:r>
            <a:r>
              <a:rPr lang="en-US" altLang="zh-CN" sz="2800" dirty="0" smtClean="0">
                <a:solidFill>
                  <a:schemeClr val="tx1"/>
                </a:solidFill>
                <a:ea typeface="造字工房悦圆演示版常规体" pitchFamily="2" charset="-122"/>
              </a:rPr>
              <a:t>” to develop sentences.</a:t>
            </a:r>
            <a:endParaRPr lang="zh-CN" altLang="en-US" sz="2800" dirty="0" smtClean="0">
              <a:solidFill>
                <a:schemeClr val="tx1"/>
              </a:solidFill>
              <a:ea typeface="造字工房悦圆演示版常规体" pitchFamily="2" charset="-122"/>
            </a:endParaRPr>
          </a:p>
        </p:txBody>
      </p:sp>
      <p:sp>
        <p:nvSpPr>
          <p:cNvPr id="9" name="TextBox 8"/>
          <p:cNvSpPr txBox="1"/>
          <p:nvPr/>
        </p:nvSpPr>
        <p:spPr>
          <a:xfrm>
            <a:off x="857692" y="4426667"/>
            <a:ext cx="9803219"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Make use of structures with “</a:t>
            </a:r>
            <a:r>
              <a:rPr lang="en-US" altLang="zh-CN" sz="2800" dirty="0" smtClean="0">
                <a:solidFill>
                  <a:srgbClr val="C00000"/>
                </a:solidFill>
                <a:ea typeface="造字工房悦圆演示版常规体" pitchFamily="2" charset="-122"/>
              </a:rPr>
              <a:t>it</a:t>
            </a:r>
            <a:r>
              <a:rPr lang="en-US" altLang="zh-CN" sz="2800" dirty="0" smtClean="0">
                <a:solidFill>
                  <a:schemeClr val="tx1"/>
                </a:solidFill>
                <a:ea typeface="造字工房悦圆演示版常规体" pitchFamily="2" charset="-122"/>
              </a:rPr>
              <a:t>” to develop sentences.</a:t>
            </a:r>
            <a:endParaRPr lang="zh-CN" altLang="en-US" sz="2800" dirty="0" smtClean="0">
              <a:solidFill>
                <a:schemeClr val="tx1"/>
              </a:solidFill>
              <a:ea typeface="造字工房悦圆演示版常规体" pitchFamily="2" charset="-122"/>
            </a:endParaRPr>
          </a:p>
        </p:txBody>
      </p:sp>
      <p:pic>
        <p:nvPicPr>
          <p:cNvPr id="1028" name="Picture 4"/>
          <p:cNvPicPr>
            <a:picLocks noChangeAspect="1" noChangeArrowheads="1"/>
          </p:cNvPicPr>
          <p:nvPr/>
        </p:nvPicPr>
        <p:blipFill>
          <a:blip r:embed="rId5" cstate="print">
            <a:lum bright="19000"/>
          </a:blip>
          <a:srcRect/>
          <a:stretch>
            <a:fillRect/>
          </a:stretch>
        </p:blipFill>
        <p:spPr bwMode="auto">
          <a:xfrm>
            <a:off x="845694" y="5100873"/>
            <a:ext cx="9818761" cy="965012"/>
          </a:xfrm>
          <a:prstGeom prst="rect">
            <a:avLst/>
          </a:prstGeom>
          <a:noFill/>
          <a:ln w="9525">
            <a:noFill/>
            <a:miter lim="800000"/>
            <a:headEnd/>
            <a:tailEnd/>
          </a:ln>
          <a:effectLst/>
        </p:spPr>
      </p:pic>
      <p:sp>
        <p:nvSpPr>
          <p:cNvPr id="11" name="TextBox 10"/>
          <p:cNvSpPr txBox="1"/>
          <p:nvPr/>
        </p:nvSpPr>
        <p:spPr>
          <a:xfrm>
            <a:off x="818706" y="6173951"/>
            <a:ext cx="9803219" cy="523220"/>
          </a:xfrm>
          <a:prstGeom prst="rect">
            <a:avLst/>
          </a:prstGeom>
          <a:solidFill>
            <a:schemeClr val="accent3">
              <a:lumMod val="60000"/>
              <a:lumOff val="40000"/>
            </a:schemeClr>
          </a:solidFill>
          <a:ln w="28575">
            <a:solidFill>
              <a:srgbClr val="00B0F0"/>
            </a:solidFill>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u"/>
            </a:pPr>
            <a:r>
              <a:rPr lang="en-US" altLang="zh-CN" sz="2800" dirty="0" smtClean="0">
                <a:solidFill>
                  <a:schemeClr val="tx1"/>
                </a:solidFill>
                <a:ea typeface="造字工房悦圆演示版常规体" pitchFamily="2" charset="-122"/>
              </a:rPr>
              <a:t>Make use of specific clauses, accurate </a:t>
            </a:r>
            <a:r>
              <a:rPr lang="en-US" altLang="zh-CN" sz="2800" dirty="0" err="1" smtClean="0">
                <a:solidFill>
                  <a:schemeClr val="tx1"/>
                </a:solidFill>
                <a:ea typeface="造字工房悦圆演示版常规体" pitchFamily="2" charset="-122"/>
              </a:rPr>
              <a:t>adj</a:t>
            </a:r>
            <a:r>
              <a:rPr lang="en-US" altLang="zh-CN" sz="2800" dirty="0" smtClean="0">
                <a:solidFill>
                  <a:schemeClr val="tx1"/>
                </a:solidFill>
                <a:ea typeface="造字工房悦圆演示版常规体" pitchFamily="2" charset="-122"/>
              </a:rPr>
              <a:t>/adv and etc.</a:t>
            </a:r>
            <a:endParaRPr lang="zh-CN" altLang="en-US" sz="2800" dirty="0" smtClean="0">
              <a:solidFill>
                <a:schemeClr val="tx1"/>
              </a:solidFill>
              <a:ea typeface="造字工房悦圆演示版常规体" pitchFamily="2" charset="-122"/>
            </a:endParaRPr>
          </a:p>
        </p:txBody>
      </p:sp>
      <p:sp>
        <p:nvSpPr>
          <p:cNvPr id="12" name="矩形 11"/>
          <p:cNvSpPr/>
          <p:nvPr/>
        </p:nvSpPr>
        <p:spPr>
          <a:xfrm>
            <a:off x="893135" y="5146157"/>
            <a:ext cx="7378995" cy="531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96540" y="1704752"/>
            <a:ext cx="5440325" cy="531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linds(horizontal)">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linds(horizontal)">
                                      <p:cBhvr>
                                        <p:cTn id="36" dur="500"/>
                                        <p:tgtEl>
                                          <p:spTgt spid="1028"/>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imgsa.baidu.com/timg?image&amp;quality=80&amp;size=b9999_10000&amp;sec=1587724204318&amp;di=888d727d2f3133a232e6c2dbbaf88318&amp;imgtype=0&amp;src=http%3A%2F%2Fimage.tianjimedia.com%2FuploadImages%2F2018%2F092%2F46%2FRV2N2LWA5W5O.jpg"/>
          <p:cNvPicPr>
            <a:picLocks noChangeAspect="1" noChangeArrowheads="1"/>
          </p:cNvPicPr>
          <p:nvPr/>
        </p:nvPicPr>
        <p:blipFill>
          <a:blip r:embed="rId1" cstate="print"/>
          <a:srcRect/>
          <a:stretch>
            <a:fillRect/>
          </a:stretch>
        </p:blipFill>
        <p:spPr bwMode="auto">
          <a:xfrm>
            <a:off x="563526" y="446421"/>
            <a:ext cx="11100390" cy="5646036"/>
          </a:xfrm>
          <a:prstGeom prst="rect">
            <a:avLst/>
          </a:prstGeom>
          <a:noFill/>
        </p:spPr>
      </p:pic>
      <p:sp>
        <p:nvSpPr>
          <p:cNvPr id="44033" name="Rectangle 1"/>
          <p:cNvSpPr>
            <a:spLocks noChangeArrowheads="1"/>
          </p:cNvSpPr>
          <p:nvPr/>
        </p:nvSpPr>
        <p:spPr bwMode="auto">
          <a:xfrm>
            <a:off x="1414130" y="1425369"/>
            <a:ext cx="9133367" cy="3539430"/>
          </a:xfrm>
          <a:prstGeom prst="rect">
            <a:avLst/>
          </a:prstGeom>
          <a:solidFill>
            <a:schemeClr val="lt1">
              <a:alpha val="82000"/>
            </a:schemeClr>
          </a:solidFill>
          <a:ln w="28575"/>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228600" algn="l" defTabSz="914400" rtl="0" eaLnBrk="1" fontAlgn="base" latinLnBrk="0" hangingPunct="1">
              <a:lnSpc>
                <a:spcPct val="100000"/>
              </a:lnSpc>
              <a:spcBef>
                <a:spcPct val="0"/>
              </a:spcBef>
              <a:spcAft>
                <a:spcPct val="0"/>
              </a:spcAft>
              <a:buClrTx/>
              <a:buSzTx/>
              <a:buFontTx/>
              <a:buNone/>
              <a:tabLst>
                <a:tab pos="179070" algn="l"/>
              </a:tabLst>
            </a:pPr>
            <a:r>
              <a:rPr kumimoji="0" 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为了配合学校开展垃圾分类工作，学生会向全校学生发出了</a:t>
            </a:r>
            <a:r>
              <a:rPr kumimoji="0" lang="zh-CN" altLang="en-US" sz="32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垃圾分类，从我做起</a:t>
            </a:r>
            <a:r>
              <a:rPr kumimoji="0" lang="zh-CN" altLang="en-US" sz="32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的倡议。</a:t>
            </a:r>
            <a:r>
              <a:rPr kumimoji="0" lang="zh-CN" altLang="en-US" sz="3200" b="1" i="0" u="none" strike="noStrike" cap="none" normalizeH="0" baseline="0" dirty="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假如你是学生会主席李华，请你用英语写一封倡议书，内容包括：</a:t>
            </a:r>
            <a:endPar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tab pos="179070" algn="l"/>
              </a:tabLst>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垃圾分类的意义		</a:t>
            </a:r>
            <a:endPar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tabLst>
                <a:tab pos="179070" algn="l"/>
              </a:tabLst>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垃圾分类的做法		</a:t>
            </a: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tabLst>
                <a:tab pos="179070" algn="l"/>
              </a:tabLst>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 </a:t>
            </a: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呼吁全体学生参加</a:t>
            </a:r>
            <a:endParaRPr kumimoji="0" lang="zh-CN" altLang="en-US" sz="3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https://ss0.bdstatic.com/70cFuHSh_Q1YnxGkpoWK1HF6hhy/it/u=3601269429,2757640361&amp;fm=26&amp;gp=0.jpg"/>
          <p:cNvPicPr>
            <a:picLocks noChangeAspect="1" noChangeArrowheads="1"/>
          </p:cNvPicPr>
          <p:nvPr/>
        </p:nvPicPr>
        <p:blipFill>
          <a:blip r:embed="rId1" cstate="print"/>
          <a:srcRect/>
          <a:stretch>
            <a:fillRect/>
          </a:stretch>
        </p:blipFill>
        <p:spPr bwMode="auto">
          <a:xfrm>
            <a:off x="10629014" y="4061638"/>
            <a:ext cx="1562986" cy="1562986"/>
          </a:xfrm>
          <a:prstGeom prst="rect">
            <a:avLst/>
          </a:prstGeom>
          <a:noFill/>
        </p:spPr>
      </p:pic>
      <p:sp>
        <p:nvSpPr>
          <p:cNvPr id="45057" name="Rectangle 1"/>
          <p:cNvSpPr>
            <a:spLocks noChangeArrowheads="1"/>
          </p:cNvSpPr>
          <p:nvPr/>
        </p:nvSpPr>
        <p:spPr bwMode="auto">
          <a:xfrm>
            <a:off x="776176" y="603330"/>
            <a:ext cx="10462438" cy="5693866"/>
          </a:xfrm>
          <a:prstGeom prst="rect">
            <a:avLst/>
          </a:prstGeom>
          <a:noFill/>
          <a:ln w="19050"/>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Dear fellow students,</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In an effort to arouse our awareness of environmental protection and create a green campus, our school has </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launched a program of</a:t>
            </a: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garbage classification.</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All garbage</a:t>
            </a: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is required to</a:t>
            </a: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be sorted out and placed in separate dustbins. Recyclable rubbish like used paper should be thrown into the green ones, while leftovers should find their way into the yellow ones. Harmful waste such as used batteries that pose a threat to the environment should be collected into the red ones. Undoubtedly, the program not only makes for saving resources but also helps to protect our environment effectively.</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Let's take action now for a more beautiful and harmonious campus!</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Students’ Union</a:t>
            </a:r>
            <a:endParaRPr kumimoji="0" lang="en-US" altLang="zh-CN" sz="2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imgsa.baidu.com/timg?image&amp;quality=80&amp;size=b9999_10000&amp;sec=1587722177806&amp;di=7117e5b232e760a593b235351e737439&amp;imgtype=0&amp;src=http%3A%2F%2F5b0988e595225.cdn.sohucs.com%2Fimages%2F20170822%2Fc370e500f2554ae2b98d366b38565243.jpeg"/>
          <p:cNvPicPr>
            <a:picLocks noChangeAspect="1" noChangeArrowheads="1"/>
          </p:cNvPicPr>
          <p:nvPr/>
        </p:nvPicPr>
        <p:blipFill>
          <a:blip r:embed="rId1" cstate="print"/>
          <a:srcRect/>
          <a:stretch>
            <a:fillRect/>
          </a:stretch>
        </p:blipFill>
        <p:spPr bwMode="auto">
          <a:xfrm>
            <a:off x="0" y="4348715"/>
            <a:ext cx="2667045" cy="2082579"/>
          </a:xfrm>
          <a:prstGeom prst="rect">
            <a:avLst/>
          </a:prstGeom>
          <a:noFill/>
        </p:spPr>
      </p:pic>
      <p:pic>
        <p:nvPicPr>
          <p:cNvPr id="6146" name="Picture 2" descr="https://timgsa.baidu.com/timg?image&amp;quality=80&amp;size=b9999_10000&amp;sec=1587964519009&amp;di=b556167bdb4c95a7d0d268b106cebf9a&amp;imgtype=0&amp;src=http%3A%2F%2Fku.90sjimg.com%2Felement_origin_min_pic%2F16%2F08%2F05%2F0857a3dba9ed50f.jpg"/>
          <p:cNvPicPr>
            <a:picLocks noChangeAspect="1" noChangeArrowheads="1"/>
          </p:cNvPicPr>
          <p:nvPr/>
        </p:nvPicPr>
        <p:blipFill>
          <a:blip r:embed="rId2" cstate="print">
            <a:lum bright="8000"/>
          </a:blip>
          <a:srcRect/>
          <a:stretch>
            <a:fillRect/>
          </a:stretch>
        </p:blipFill>
        <p:spPr bwMode="auto">
          <a:xfrm>
            <a:off x="2158114" y="777875"/>
            <a:ext cx="7734890" cy="40918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Picture 2" descr="https://timgsa.baidu.com/timg?image&amp;quality=80&amp;size=b9999_10000&amp;sec=1587036177652&amp;di=c95e82d852c9099f449c26bffa0f4b06&amp;imgtype=0&amp;src=http%3A%2F%2F5b0988e595225.cdn.sohucs.com%2Fimages%2F20190612%2F389dafc9048344b99859ac8dbd0cd5f6.gif"/>
          <p:cNvPicPr>
            <a:picLocks noChangeAspect="1" noChangeArrowheads="1" noCrop="1"/>
          </p:cNvPicPr>
          <p:nvPr/>
        </p:nvPicPr>
        <p:blipFill>
          <a:blip r:embed="rId1" cstate="print"/>
          <a:srcRect/>
          <a:stretch>
            <a:fillRect/>
          </a:stretch>
        </p:blipFill>
        <p:spPr bwMode="auto">
          <a:xfrm>
            <a:off x="8898565" y="3107364"/>
            <a:ext cx="2857500" cy="2857500"/>
          </a:xfrm>
          <a:prstGeom prst="rect">
            <a:avLst/>
          </a:prstGeom>
          <a:noFill/>
        </p:spPr>
      </p:pic>
      <p:pic>
        <p:nvPicPr>
          <p:cNvPr id="25602" name="Picture 2" descr="https://timgsa.baidu.com/timg?image&amp;quality=80&amp;size=b9999_10000&amp;sec=1587036264375&amp;di=f6605c0b89c6d16806a6921c4147f30e&amp;imgtype=0&amp;src=http%3A%2F%2F5b0988e595225.cdn.sohucs.com%2Fimages%2F20190611%2F648c62a5ce654006a7bd24d9ca7d29cd.jpeg"/>
          <p:cNvPicPr>
            <a:picLocks noChangeAspect="1" noChangeArrowheads="1"/>
          </p:cNvPicPr>
          <p:nvPr/>
        </p:nvPicPr>
        <p:blipFill>
          <a:blip r:embed="rId2" cstate="print"/>
          <a:srcRect/>
          <a:stretch>
            <a:fillRect/>
          </a:stretch>
        </p:blipFill>
        <p:spPr bwMode="auto">
          <a:xfrm>
            <a:off x="3444660" y="820404"/>
            <a:ext cx="5036864" cy="4410813"/>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25604" name="Picture 4" descr="https://timgsa.baidu.com/timg?image&amp;quality=80&amp;size=b9999_10000&amp;sec=1587036289329&amp;di=23aaef6f8b7d63ee4d399717115480cd&amp;imgtype=0&amp;src=http%3A%2F%2F5b0988e595225.cdn.sohucs.com%2Fimages%2F20191117%2Ff61f84d1fab04c179f50f3d5316f989e.jpeg"/>
          <p:cNvPicPr>
            <a:picLocks noChangeAspect="1" noChangeArrowheads="1"/>
          </p:cNvPicPr>
          <p:nvPr/>
        </p:nvPicPr>
        <p:blipFill>
          <a:blip r:embed="rId3" cstate="print"/>
          <a:srcRect/>
          <a:stretch>
            <a:fillRect/>
          </a:stretch>
        </p:blipFill>
        <p:spPr bwMode="auto">
          <a:xfrm>
            <a:off x="191089" y="3319056"/>
            <a:ext cx="2839189" cy="2839189"/>
          </a:xfrm>
          <a:prstGeom prst="rect">
            <a:avLst/>
          </a:prstGeom>
          <a:noFill/>
        </p:spPr>
      </p:pic>
      <p:pic>
        <p:nvPicPr>
          <p:cNvPr id="5" name="Picture 2" descr="https://ss1.bdstatic.com/70cFvXSh_Q1YnxGkpoWK1HF6hhy/it/u=2112728102,2796808437&amp;fm=26&amp;gp=0.jpg"/>
          <p:cNvPicPr>
            <a:picLocks noChangeAspect="1" noChangeArrowheads="1"/>
          </p:cNvPicPr>
          <p:nvPr/>
        </p:nvPicPr>
        <p:blipFill>
          <a:blip r:embed="rId4" cstate="print"/>
          <a:srcRect/>
          <a:stretch>
            <a:fillRect/>
          </a:stretch>
        </p:blipFill>
        <p:spPr bwMode="auto">
          <a:xfrm>
            <a:off x="3529714" y="831038"/>
            <a:ext cx="4795579" cy="4442711"/>
          </a:xfrm>
          <a:prstGeom prst="rect">
            <a:avLst/>
          </a:prstGeom>
          <a:noFill/>
        </p:spPr>
      </p:pic>
      <p:sp>
        <p:nvSpPr>
          <p:cNvPr id="9" name="圆角矩形 8"/>
          <p:cNvSpPr/>
          <p:nvPr/>
        </p:nvSpPr>
        <p:spPr>
          <a:xfrm>
            <a:off x="4423144" y="5486399"/>
            <a:ext cx="2998382" cy="988828"/>
          </a:xfrm>
          <a:prstGeom prst="roundRect">
            <a:avLst/>
          </a:prstGeom>
          <a:solidFill>
            <a:srgbClr val="5C65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smtClean="0">
                <a:solidFill>
                  <a:schemeClr val="bg1">
                    <a:lumMod val="95000"/>
                  </a:schemeClr>
                </a:solidFill>
              </a:rPr>
              <a:t>play</a:t>
            </a:r>
            <a:endParaRPr lang="zh-CN" altLang="en-US" sz="7200" b="1"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5604"/>
                                        </p:tgtEl>
                                      </p:cBhvr>
                                    </p:animEffect>
                                    <p:set>
                                      <p:cBhvr>
                                        <p:cTn id="12" dur="1" fill="hold">
                                          <p:stCondLst>
                                            <p:cond delay="499"/>
                                          </p:stCondLst>
                                        </p:cTn>
                                        <p:tgtEl>
                                          <p:spTgt spid="25604"/>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5602"/>
                                        </p:tgtEl>
                                      </p:cBhvr>
                                    </p:animEffect>
                                    <p:set>
                                      <p:cBhvr>
                                        <p:cTn id="20" dur="1" fill="hold">
                                          <p:stCondLst>
                                            <p:cond delay="499"/>
                                          </p:stCondLst>
                                        </p:cTn>
                                        <p:tgtEl>
                                          <p:spTgt spid="25602"/>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 cstate="print"/>
          <a:srcRect/>
          <a:stretch>
            <a:fillRect/>
          </a:stretch>
        </p:blipFill>
        <p:spPr bwMode="auto">
          <a:xfrm>
            <a:off x="3672718" y="2421791"/>
            <a:ext cx="4313098" cy="3862055"/>
          </a:xfrm>
          <a:prstGeom prst="rect">
            <a:avLst/>
          </a:prstGeom>
          <a:noFill/>
          <a:ln w="9525">
            <a:noFill/>
            <a:miter lim="800000"/>
            <a:headEnd/>
            <a:tailEnd/>
          </a:ln>
          <a:effectLst/>
        </p:spPr>
      </p:pic>
      <p:sp>
        <p:nvSpPr>
          <p:cNvPr id="5" name="TextBox 4"/>
          <p:cNvSpPr txBox="1"/>
          <p:nvPr/>
        </p:nvSpPr>
        <p:spPr>
          <a:xfrm>
            <a:off x="4125433" y="691113"/>
            <a:ext cx="3623236" cy="707886"/>
          </a:xfrm>
          <a:prstGeom prst="rect">
            <a:avLst/>
          </a:prstGeo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altLang="zh-CN" sz="4000" b="1" dirty="0" smtClean="0">
                <a:solidFill>
                  <a:schemeClr val="bg1">
                    <a:lumMod val="95000"/>
                  </a:schemeClr>
                </a:solidFill>
                <a:ea typeface="造字工房悦圆演示版常规体" pitchFamily="2" charset="-122"/>
              </a:rPr>
              <a:t>Practical writing</a:t>
            </a:r>
            <a:endParaRPr lang="en-US" altLang="zh-CN" sz="4000" b="1" dirty="0" smtClean="0">
              <a:solidFill>
                <a:schemeClr val="bg1">
                  <a:lumMod val="95000"/>
                </a:schemeClr>
              </a:solidFill>
              <a:ea typeface="造字工房悦圆演示版常规体" pitchFamily="2" charset="-122"/>
            </a:endParaRPr>
          </a:p>
        </p:txBody>
      </p:sp>
      <p:sp>
        <p:nvSpPr>
          <p:cNvPr id="6" name="矩形 5"/>
          <p:cNvSpPr/>
          <p:nvPr/>
        </p:nvSpPr>
        <p:spPr>
          <a:xfrm>
            <a:off x="4891918" y="1319840"/>
            <a:ext cx="2456122" cy="1354217"/>
          </a:xfrm>
          <a:prstGeom prst="rect">
            <a:avLst/>
          </a:prstGeom>
        </p:spPr>
        <p:txBody>
          <a:bodyPr wrap="none">
            <a:spAutoFit/>
          </a:bodyPr>
          <a:lstStyle/>
          <a:p>
            <a:endParaRPr lang="en-US" altLang="zh-CN" sz="2800" b="1" dirty="0" smtClean="0">
              <a:ea typeface="造字工房悦圆演示版常规体" pitchFamily="2" charset="-122"/>
            </a:endParaRPr>
          </a:p>
          <a:p>
            <a:r>
              <a:rPr lang="en-US" altLang="zh-CN" sz="2800" b="1" dirty="0" smtClean="0">
                <a:ea typeface="造字工房悦圆演示版常规体" pitchFamily="2" charset="-122"/>
              </a:rPr>
              <a:t>   </a:t>
            </a:r>
            <a:r>
              <a:rPr lang="en-US" altLang="zh-CN" sz="5400" b="1" dirty="0" smtClean="0">
                <a:solidFill>
                  <a:srgbClr val="FF0000"/>
                </a:solidFill>
                <a:ea typeface="造字工房悦圆演示版常规体" pitchFamily="2" charset="-122"/>
              </a:rPr>
              <a:t>a</a:t>
            </a:r>
            <a:r>
              <a:rPr lang="en-US" altLang="zh-CN" sz="5400" b="1" dirty="0" smtClean="0">
                <a:ea typeface="造字工房悦圆演示版常规体" pitchFamily="2" charset="-122"/>
              </a:rPr>
              <a:t>pp</a:t>
            </a:r>
            <a:r>
              <a:rPr lang="en-US" altLang="zh-CN" sz="5400" b="1" dirty="0" smtClean="0">
                <a:solidFill>
                  <a:srgbClr val="FF0000"/>
                </a:solidFill>
                <a:ea typeface="造字工房悦圆演示版常规体" pitchFamily="2" charset="-122"/>
              </a:rPr>
              <a:t>e</a:t>
            </a:r>
            <a:r>
              <a:rPr lang="en-US" altLang="zh-CN" sz="5400" b="1" dirty="0" smtClean="0">
                <a:ea typeface="造字工房悦圆演示版常规体" pitchFamily="2" charset="-122"/>
              </a:rPr>
              <a:t>al</a:t>
            </a:r>
            <a:endParaRPr lang="zh-CN" altLang="en-US" sz="5400" b="1" dirty="0" smtClean="0">
              <a:ea typeface="造字工房悦圆演示版常规体" pitchFamily="2" charset="-122"/>
            </a:endParaRPr>
          </a:p>
        </p:txBody>
      </p:sp>
      <p:sp>
        <p:nvSpPr>
          <p:cNvPr id="7" name="矩形 6"/>
          <p:cNvSpPr/>
          <p:nvPr/>
        </p:nvSpPr>
        <p:spPr>
          <a:xfrm>
            <a:off x="4214977" y="1419079"/>
            <a:ext cx="1903278" cy="1015663"/>
          </a:xfrm>
          <a:prstGeom prst="rect">
            <a:avLst/>
          </a:prstGeom>
        </p:spPr>
        <p:txBody>
          <a:bodyPr wrap="none">
            <a:spAutoFit/>
          </a:bodyPr>
          <a:lstStyle/>
          <a:p>
            <a:r>
              <a:rPr lang="en-US" altLang="zh-CN" sz="3200" b="1" dirty="0" smtClean="0">
                <a:ea typeface="造字工房悦圆演示版常规体" pitchFamily="2" charset="-122"/>
              </a:rPr>
              <a:t>A letter of</a:t>
            </a:r>
            <a:endParaRPr lang="en-US" altLang="zh-CN" sz="3200" b="1" dirty="0" smtClean="0">
              <a:ea typeface="造字工房悦圆演示版常规体" pitchFamily="2" charset="-122"/>
            </a:endParaRPr>
          </a:p>
          <a:p>
            <a:r>
              <a:rPr lang="en-US" altLang="zh-CN" sz="2800" b="1" dirty="0" smtClean="0">
                <a:ea typeface="造字工房悦圆演示版常规体" pitchFamily="2" charset="-122"/>
              </a:rPr>
              <a:t>   </a:t>
            </a:r>
            <a:endParaRPr lang="zh-CN" altLang="en-US" sz="5400" b="1" dirty="0" smtClean="0">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s://timgsa.baidu.com/timg?image&amp;quality=80&amp;size=b9999_10000&amp;sec=1587723882617&amp;di=8de0a7d918d6afa439948e9c4c052a4c&amp;imgtype=0&amp;src=http%3A%2F%2Fpic.96u.com%2FUploads%2FEditor%2F2018-05-30%2F5b0dfa77e54ca.jpg"/>
          <p:cNvPicPr>
            <a:picLocks noChangeAspect="1" noChangeArrowheads="1"/>
          </p:cNvPicPr>
          <p:nvPr/>
        </p:nvPicPr>
        <p:blipFill>
          <a:blip r:embed="rId1" cstate="print"/>
          <a:srcRect/>
          <a:stretch>
            <a:fillRect/>
          </a:stretch>
        </p:blipFill>
        <p:spPr bwMode="auto">
          <a:xfrm>
            <a:off x="-85058" y="-45506"/>
            <a:ext cx="12384651" cy="6935405"/>
          </a:xfrm>
          <a:prstGeom prst="rect">
            <a:avLst/>
          </a:prstGeom>
          <a:ln>
            <a:noFill/>
          </a:ln>
          <a:effectLst>
            <a:softEdge rad="112500"/>
          </a:effectLst>
        </p:spPr>
      </p:pic>
      <p:sp>
        <p:nvSpPr>
          <p:cNvPr id="8" name="TextBox 7"/>
          <p:cNvSpPr txBox="1"/>
          <p:nvPr/>
        </p:nvSpPr>
        <p:spPr>
          <a:xfrm>
            <a:off x="4295564" y="520995"/>
            <a:ext cx="3727302" cy="1015663"/>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none" rtlCol="0">
            <a:spAutoFit/>
          </a:bodyPr>
          <a:lstStyle/>
          <a:p>
            <a:r>
              <a:rPr lang="en-US" altLang="zh-CN" sz="6000" dirty="0" smtClean="0">
                <a:solidFill>
                  <a:schemeClr val="bg1">
                    <a:lumMod val="95000"/>
                  </a:schemeClr>
                </a:solidFill>
                <a:ea typeface="造字工房悦圆演示版常规体" pitchFamily="2" charset="-122"/>
              </a:rPr>
              <a:t>main menu</a:t>
            </a:r>
            <a:endParaRPr lang="zh-CN" altLang="en-US" sz="6000" dirty="0" smtClean="0">
              <a:solidFill>
                <a:schemeClr val="bg1">
                  <a:lumMod val="95000"/>
                </a:schemeClr>
              </a:solidFill>
              <a:ea typeface="造字工房悦圆演示版常规体" pitchFamily="2" charset="-122"/>
            </a:endParaRPr>
          </a:p>
        </p:txBody>
      </p:sp>
      <p:sp>
        <p:nvSpPr>
          <p:cNvPr id="9" name="TextBox 8">
            <a:hlinkClick r:id="rId2" action="ppaction://hlinksldjump"/>
          </p:cNvPr>
          <p:cNvSpPr txBox="1"/>
          <p:nvPr/>
        </p:nvSpPr>
        <p:spPr>
          <a:xfrm>
            <a:off x="4288475" y="1747283"/>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6000" dirty="0" smtClean="0">
                <a:solidFill>
                  <a:schemeClr val="bg1">
                    <a:lumMod val="95000"/>
                  </a:schemeClr>
                </a:solidFill>
                <a:ea typeface="造字工房悦圆演示版常规体" pitchFamily="2" charset="-122"/>
              </a:rPr>
              <a:t>n e w</a:t>
            </a:r>
            <a:endParaRPr lang="zh-CN" altLang="en-US" sz="6000" dirty="0" smtClean="0">
              <a:solidFill>
                <a:schemeClr val="bg1">
                  <a:lumMod val="95000"/>
                </a:schemeClr>
              </a:solidFill>
              <a:ea typeface="造字工房悦圆演示版常规体" pitchFamily="2" charset="-122"/>
            </a:endParaRPr>
          </a:p>
        </p:txBody>
      </p:sp>
      <p:sp>
        <p:nvSpPr>
          <p:cNvPr id="10" name="TextBox 9">
            <a:hlinkClick r:id="rId3" action="ppaction://hlinksldjump"/>
          </p:cNvPr>
          <p:cNvSpPr txBox="1"/>
          <p:nvPr/>
        </p:nvSpPr>
        <p:spPr>
          <a:xfrm>
            <a:off x="4281387" y="2994836"/>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6000" dirty="0" smtClean="0">
                <a:solidFill>
                  <a:schemeClr val="bg1">
                    <a:lumMod val="95000"/>
                  </a:schemeClr>
                </a:solidFill>
                <a:ea typeface="造字工房悦圆演示版常规体" pitchFamily="2" charset="-122"/>
              </a:rPr>
              <a:t>continue</a:t>
            </a:r>
            <a:endParaRPr lang="zh-CN" altLang="en-US" sz="6000" dirty="0" smtClean="0">
              <a:solidFill>
                <a:schemeClr val="bg1">
                  <a:lumMod val="95000"/>
                </a:schemeClr>
              </a:solidFill>
              <a:ea typeface="造字工房悦圆演示版常规体" pitchFamily="2" charset="-122"/>
            </a:endParaRPr>
          </a:p>
        </p:txBody>
      </p:sp>
      <p:sp>
        <p:nvSpPr>
          <p:cNvPr id="11" name="TextBox 10">
            <a:hlinkClick r:id="rId4" action="ppaction://hlinksldjump"/>
          </p:cNvPr>
          <p:cNvSpPr txBox="1"/>
          <p:nvPr/>
        </p:nvSpPr>
        <p:spPr>
          <a:xfrm>
            <a:off x="4281387" y="4238845"/>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6000" dirty="0" smtClean="0">
                <a:solidFill>
                  <a:schemeClr val="bg1">
                    <a:lumMod val="95000"/>
                  </a:schemeClr>
                </a:solidFill>
                <a:ea typeface="造字工房悦圆演示版常规体" pitchFamily="2" charset="-122"/>
              </a:rPr>
              <a:t>ranking</a:t>
            </a:r>
            <a:endParaRPr lang="zh-CN" altLang="en-US" sz="6000" dirty="0" smtClean="0">
              <a:solidFill>
                <a:schemeClr val="bg1">
                  <a:lumMod val="95000"/>
                </a:schemeClr>
              </a:solidFill>
              <a:ea typeface="造字工房悦圆演示版常规体" pitchFamily="2" charset="-122"/>
            </a:endParaRPr>
          </a:p>
        </p:txBody>
      </p:sp>
      <p:sp>
        <p:nvSpPr>
          <p:cNvPr id="13" name="TextBox 12"/>
          <p:cNvSpPr txBox="1"/>
          <p:nvPr/>
        </p:nvSpPr>
        <p:spPr>
          <a:xfrm>
            <a:off x="4295563" y="5422603"/>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en-US" altLang="zh-CN" sz="6000" dirty="0" smtClean="0">
                <a:solidFill>
                  <a:schemeClr val="bg1">
                    <a:lumMod val="95000"/>
                  </a:schemeClr>
                </a:solidFill>
                <a:ea typeface="造字工房悦圆演示版常规体" pitchFamily="2" charset="-122"/>
              </a:rPr>
              <a:t>tips</a:t>
            </a:r>
            <a:endParaRPr lang="zh-CN" altLang="en-US" sz="6000" dirty="0" smtClean="0">
              <a:solidFill>
                <a:schemeClr val="bg1">
                  <a:lumMod val="95000"/>
                </a:schemeClr>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imgsa.baidu.com/timg?image&amp;quality=80&amp;size=b9999_10000&amp;sec=1587724204318&amp;di=888d727d2f3133a232e6c2dbbaf88318&amp;imgtype=0&amp;src=http%3A%2F%2Fimage.tianjimedia.com%2FuploadImages%2F2018%2F092%2F46%2FRV2N2LWA5W5O.jpg"/>
          <p:cNvPicPr>
            <a:picLocks noChangeAspect="1" noChangeArrowheads="1"/>
          </p:cNvPicPr>
          <p:nvPr/>
        </p:nvPicPr>
        <p:blipFill>
          <a:blip r:embed="rId1" cstate="print"/>
          <a:srcRect/>
          <a:stretch>
            <a:fillRect/>
          </a:stretch>
        </p:blipFill>
        <p:spPr bwMode="auto">
          <a:xfrm>
            <a:off x="563526" y="446421"/>
            <a:ext cx="11100390" cy="5646036"/>
          </a:xfrm>
          <a:prstGeom prst="rect">
            <a:avLst/>
          </a:prstGeom>
          <a:noFill/>
        </p:spPr>
      </p:pic>
      <p:sp>
        <p:nvSpPr>
          <p:cNvPr id="2" name="TextBox 1"/>
          <p:cNvSpPr txBox="1"/>
          <p:nvPr/>
        </p:nvSpPr>
        <p:spPr>
          <a:xfrm>
            <a:off x="882502" y="1020725"/>
            <a:ext cx="10409274" cy="3970318"/>
          </a:xfrm>
          <a:prstGeom prst="rect">
            <a:avLst/>
          </a:prstGeom>
          <a:solidFill>
            <a:schemeClr val="lt1">
              <a:alpha val="79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dirty="0" smtClean="0">
                <a:latin typeface="+mj-ea"/>
                <a:ea typeface="+mj-ea"/>
              </a:rPr>
              <a:t>最近，某国际学校很多学生犹豫由于用眼过度或用眼不当，视力下降很快。假如你是该校学生李华，请你用英文向全校同学发起以“爱护眼睛”为主题的倡议书，内容包括：</a:t>
            </a:r>
            <a:endParaRPr lang="en-US" altLang="zh-CN" sz="2800" dirty="0" smtClean="0">
              <a:latin typeface="+mj-ea"/>
              <a:ea typeface="+mj-ea"/>
            </a:endParaRPr>
          </a:p>
          <a:p>
            <a:r>
              <a:rPr lang="en-US" altLang="zh-CN" sz="2800" dirty="0" smtClean="0">
                <a:latin typeface="+mj-ea"/>
                <a:ea typeface="+mj-ea"/>
              </a:rPr>
              <a:t>	1.</a:t>
            </a:r>
            <a:r>
              <a:rPr lang="zh-CN" altLang="en-US" sz="2800" dirty="0" smtClean="0">
                <a:latin typeface="+mj-ea"/>
                <a:ea typeface="+mj-ea"/>
              </a:rPr>
              <a:t>用眼存在的问题</a:t>
            </a:r>
            <a:endParaRPr lang="en-US" altLang="zh-CN" sz="2800" dirty="0" smtClean="0">
              <a:latin typeface="+mj-ea"/>
              <a:ea typeface="+mj-ea"/>
            </a:endParaRPr>
          </a:p>
          <a:p>
            <a:r>
              <a:rPr lang="en-US" altLang="zh-CN" sz="2800" dirty="0" smtClean="0">
                <a:latin typeface="+mj-ea"/>
                <a:ea typeface="+mj-ea"/>
              </a:rPr>
              <a:t>	2.</a:t>
            </a:r>
            <a:r>
              <a:rPr lang="zh-CN" altLang="en-US" sz="2800" dirty="0" smtClean="0">
                <a:latin typeface="+mj-ea"/>
                <a:ea typeface="+mj-ea"/>
              </a:rPr>
              <a:t>爱护眼睛的意义</a:t>
            </a:r>
            <a:endParaRPr lang="en-US" altLang="zh-CN" sz="2800" dirty="0" smtClean="0">
              <a:latin typeface="+mj-ea"/>
              <a:ea typeface="+mj-ea"/>
            </a:endParaRPr>
          </a:p>
          <a:p>
            <a:r>
              <a:rPr lang="en-US" altLang="zh-CN" sz="2800" dirty="0" smtClean="0">
                <a:latin typeface="+mj-ea"/>
                <a:ea typeface="+mj-ea"/>
              </a:rPr>
              <a:t>	3.</a:t>
            </a:r>
            <a:r>
              <a:rPr lang="zh-CN" altLang="en-US" sz="2800" dirty="0" smtClean="0">
                <a:latin typeface="+mj-ea"/>
                <a:ea typeface="+mj-ea"/>
              </a:rPr>
              <a:t>提出倡议</a:t>
            </a:r>
            <a:endParaRPr lang="en-US" altLang="zh-CN" sz="2800" dirty="0" smtClean="0">
              <a:latin typeface="+mj-ea"/>
              <a:ea typeface="+mj-ea"/>
            </a:endParaRPr>
          </a:p>
          <a:p>
            <a:r>
              <a:rPr lang="en-US" altLang="zh-CN" sz="2800" dirty="0" smtClean="0">
                <a:latin typeface="+mj-ea"/>
                <a:ea typeface="+mj-ea"/>
              </a:rPr>
              <a:t>	</a:t>
            </a:r>
            <a:r>
              <a:rPr lang="zh-CN" altLang="en-US" sz="2800" dirty="0" smtClean="0">
                <a:latin typeface="+mj-ea"/>
                <a:ea typeface="+mj-ea"/>
              </a:rPr>
              <a:t>注意：</a:t>
            </a:r>
            <a:endParaRPr lang="en-US" altLang="zh-CN" sz="2800" dirty="0" smtClean="0">
              <a:latin typeface="+mj-ea"/>
              <a:ea typeface="+mj-ea"/>
            </a:endParaRPr>
          </a:p>
          <a:p>
            <a:r>
              <a:rPr lang="en-US" altLang="zh-CN" sz="2800" dirty="0" smtClean="0">
                <a:latin typeface="+mj-ea"/>
                <a:ea typeface="+mj-ea"/>
              </a:rPr>
              <a:t>	1.</a:t>
            </a:r>
            <a:r>
              <a:rPr lang="zh-CN" altLang="en-US" sz="2800" dirty="0" smtClean="0">
                <a:latin typeface="+mj-ea"/>
                <a:ea typeface="+mj-ea"/>
              </a:rPr>
              <a:t>词数</a:t>
            </a:r>
            <a:r>
              <a:rPr lang="en-US" altLang="zh-CN" sz="2800" dirty="0" smtClean="0">
                <a:latin typeface="+mj-ea"/>
                <a:ea typeface="+mj-ea"/>
              </a:rPr>
              <a:t>80</a:t>
            </a:r>
            <a:r>
              <a:rPr lang="zh-CN" altLang="en-US" sz="2800" dirty="0" smtClean="0">
                <a:latin typeface="+mj-ea"/>
                <a:ea typeface="+mj-ea"/>
              </a:rPr>
              <a:t>左右</a:t>
            </a:r>
            <a:endParaRPr lang="en-US" altLang="zh-CN" sz="2800" dirty="0" smtClean="0">
              <a:latin typeface="+mj-ea"/>
              <a:ea typeface="+mj-ea"/>
            </a:endParaRPr>
          </a:p>
          <a:p>
            <a:r>
              <a:rPr lang="en-US" altLang="zh-CN" sz="2800" dirty="0" smtClean="0">
                <a:latin typeface="+mj-ea"/>
                <a:ea typeface="+mj-ea"/>
              </a:rPr>
              <a:t>	2.</a:t>
            </a:r>
            <a:r>
              <a:rPr lang="zh-CN" altLang="en-US" sz="2800" dirty="0" smtClean="0">
                <a:latin typeface="+mj-ea"/>
                <a:ea typeface="+mj-ea"/>
              </a:rPr>
              <a:t>可适当增加细节，以使行文连贯</a:t>
            </a:r>
            <a:endParaRPr lang="zh-CN" altLang="en-US" sz="2800" dirty="0" smtClean="0">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1746" name="Picture 2" descr="https://www.119you.com/upload/resources/image/2018/01/30/297915_600x600.jpg"/>
          <p:cNvPicPr>
            <a:picLocks noChangeAspect="1" noChangeArrowheads="1"/>
          </p:cNvPicPr>
          <p:nvPr/>
        </p:nvPicPr>
        <p:blipFill>
          <a:blip r:embed="rId1" cstate="print"/>
          <a:srcRect/>
          <a:stretch>
            <a:fillRect/>
          </a:stretch>
        </p:blipFill>
        <p:spPr bwMode="auto">
          <a:xfrm>
            <a:off x="0" y="0"/>
            <a:ext cx="12192000" cy="6892702"/>
          </a:xfrm>
          <a:prstGeom prst="rect">
            <a:avLst/>
          </a:prstGeom>
          <a:noFill/>
        </p:spPr>
      </p:pic>
      <p:sp>
        <p:nvSpPr>
          <p:cNvPr id="5" name="TextBox 4">
            <a:hlinkClick r:id="rId2" action="ppaction://hlinksldjump"/>
          </p:cNvPr>
          <p:cNvSpPr txBox="1"/>
          <p:nvPr/>
        </p:nvSpPr>
        <p:spPr>
          <a:xfrm>
            <a:off x="7074206" y="4915785"/>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审题</a:t>
            </a:r>
            <a:endParaRPr lang="zh-CN" altLang="en-US" sz="6000" b="1" dirty="0" smtClean="0">
              <a:solidFill>
                <a:schemeClr val="bg1">
                  <a:lumMod val="95000"/>
                </a:schemeClr>
              </a:solidFill>
              <a:ea typeface="造字工房悦圆演示版常规体" pitchFamily="2" charset="-122"/>
            </a:endParaRPr>
          </a:p>
        </p:txBody>
      </p:sp>
      <p:sp>
        <p:nvSpPr>
          <p:cNvPr id="6" name="TextBox 5">
            <a:hlinkClick r:id="rId3" action="ppaction://hlinksldjump"/>
          </p:cNvPr>
          <p:cNvSpPr txBox="1"/>
          <p:nvPr/>
        </p:nvSpPr>
        <p:spPr>
          <a:xfrm>
            <a:off x="3161429" y="3554818"/>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布局谋篇</a:t>
            </a:r>
            <a:endParaRPr lang="zh-CN" altLang="en-US" sz="6000" b="1" dirty="0" smtClean="0">
              <a:solidFill>
                <a:schemeClr val="bg1">
                  <a:lumMod val="95000"/>
                </a:schemeClr>
              </a:solidFill>
              <a:ea typeface="造字工房悦圆演示版常规体" pitchFamily="2" charset="-122"/>
            </a:endParaRPr>
          </a:p>
        </p:txBody>
      </p:sp>
      <p:sp>
        <p:nvSpPr>
          <p:cNvPr id="7" name="TextBox 6">
            <a:hlinkClick r:id="rId4" action="ppaction://hlinksldjump"/>
          </p:cNvPr>
          <p:cNvSpPr txBox="1"/>
          <p:nvPr/>
        </p:nvSpPr>
        <p:spPr>
          <a:xfrm>
            <a:off x="7074211" y="2502195"/>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好词佳句</a:t>
            </a:r>
            <a:endParaRPr lang="zh-CN" altLang="en-US" sz="6000" b="1" dirty="0" smtClean="0">
              <a:solidFill>
                <a:schemeClr val="bg1">
                  <a:lumMod val="95000"/>
                </a:schemeClr>
              </a:solidFill>
              <a:ea typeface="造字工房悦圆演示版常规体" pitchFamily="2" charset="-122"/>
            </a:endParaRPr>
          </a:p>
        </p:txBody>
      </p:sp>
      <p:sp>
        <p:nvSpPr>
          <p:cNvPr id="8" name="TextBox 7">
            <a:hlinkClick r:id="rId5" action="ppaction://hlinksldjump"/>
          </p:cNvPr>
          <p:cNvSpPr txBox="1"/>
          <p:nvPr/>
        </p:nvSpPr>
        <p:spPr>
          <a:xfrm>
            <a:off x="3108266" y="1183757"/>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衔接词</a:t>
            </a:r>
            <a:endParaRPr lang="zh-CN" altLang="en-US" sz="6000" b="1" dirty="0" smtClean="0">
              <a:solidFill>
                <a:schemeClr val="bg1">
                  <a:lumMod val="95000"/>
                </a:schemeClr>
              </a:solidFill>
              <a:ea typeface="造字工房悦圆演示版常规体" pitchFamily="2" charset="-122"/>
            </a:endParaRPr>
          </a:p>
        </p:txBody>
      </p:sp>
      <p:pic>
        <p:nvPicPr>
          <p:cNvPr id="9" name="图片 8" descr="timg1.jpg">
            <a:hlinkClick r:id="rId6" action="ppaction://hlinksldjump"/>
          </p:cNvPr>
          <p:cNvPicPr>
            <a:picLocks noChangeAspect="1"/>
          </p:cNvPicPr>
          <p:nvPr/>
        </p:nvPicPr>
        <p:blipFill>
          <a:blip r:embed="rId7" cstate="print"/>
          <a:stretch>
            <a:fillRect/>
          </a:stretch>
        </p:blipFill>
        <p:spPr>
          <a:xfrm>
            <a:off x="11150010" y="5911703"/>
            <a:ext cx="744279" cy="744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imgsa.baidu.com/timg?image&amp;quality=80&amp;size=b9999_10000&amp;sec=1587724204318&amp;di=888d727d2f3133a232e6c2dbbaf88318&amp;imgtype=0&amp;src=http%3A%2F%2Fimage.tianjimedia.com%2FuploadImages%2F2018%2F092%2F46%2FRV2N2LWA5W5O.jpg"/>
          <p:cNvPicPr>
            <a:picLocks noChangeAspect="1" noChangeArrowheads="1"/>
          </p:cNvPicPr>
          <p:nvPr/>
        </p:nvPicPr>
        <p:blipFill>
          <a:blip r:embed="rId1" cstate="print"/>
          <a:srcRect/>
          <a:stretch>
            <a:fillRect/>
          </a:stretch>
        </p:blipFill>
        <p:spPr bwMode="auto">
          <a:xfrm>
            <a:off x="563526" y="446421"/>
            <a:ext cx="11100390" cy="5646036"/>
          </a:xfrm>
          <a:prstGeom prst="rect">
            <a:avLst/>
          </a:prstGeom>
          <a:noFill/>
        </p:spPr>
      </p:pic>
      <p:sp>
        <p:nvSpPr>
          <p:cNvPr id="2" name="TextBox 1"/>
          <p:cNvSpPr txBox="1"/>
          <p:nvPr/>
        </p:nvSpPr>
        <p:spPr>
          <a:xfrm>
            <a:off x="882502" y="1020725"/>
            <a:ext cx="10409274" cy="3970318"/>
          </a:xfrm>
          <a:prstGeom prst="rect">
            <a:avLst/>
          </a:prstGeom>
          <a:solidFill>
            <a:schemeClr val="lt1">
              <a:alpha val="79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800" dirty="0" smtClean="0">
                <a:latin typeface="+mj-ea"/>
                <a:ea typeface="+mj-ea"/>
              </a:rPr>
              <a:t>最近，某国际学校很多学生犹豫由于用眼过度或用眼不当，视力下降很快。假如你是该校学生李华，请你用英文向全校同学发起以“爱护眼睛”为主题的倡议书，内容包括：</a:t>
            </a:r>
            <a:endParaRPr lang="en-US" altLang="zh-CN" sz="2800" dirty="0" smtClean="0">
              <a:latin typeface="+mj-ea"/>
              <a:ea typeface="+mj-ea"/>
            </a:endParaRPr>
          </a:p>
          <a:p>
            <a:r>
              <a:rPr lang="en-US" altLang="zh-CN" sz="2800" dirty="0" smtClean="0">
                <a:latin typeface="+mj-ea"/>
                <a:ea typeface="+mj-ea"/>
              </a:rPr>
              <a:t>	1.</a:t>
            </a:r>
            <a:r>
              <a:rPr lang="zh-CN" altLang="en-US" sz="2800" dirty="0" smtClean="0">
                <a:latin typeface="+mj-ea"/>
                <a:ea typeface="+mj-ea"/>
              </a:rPr>
              <a:t>用眼存在的问题</a:t>
            </a:r>
            <a:endParaRPr lang="en-US" altLang="zh-CN" sz="2800" dirty="0" smtClean="0">
              <a:latin typeface="+mj-ea"/>
              <a:ea typeface="+mj-ea"/>
            </a:endParaRPr>
          </a:p>
          <a:p>
            <a:r>
              <a:rPr lang="en-US" altLang="zh-CN" sz="2800" dirty="0" smtClean="0">
                <a:latin typeface="+mj-ea"/>
                <a:ea typeface="+mj-ea"/>
              </a:rPr>
              <a:t>	2.</a:t>
            </a:r>
            <a:r>
              <a:rPr lang="zh-CN" altLang="en-US" sz="2800" dirty="0" smtClean="0">
                <a:latin typeface="+mj-ea"/>
                <a:ea typeface="+mj-ea"/>
              </a:rPr>
              <a:t>爱护眼睛的意义</a:t>
            </a:r>
            <a:endParaRPr lang="en-US" altLang="zh-CN" sz="2800" dirty="0" smtClean="0">
              <a:latin typeface="+mj-ea"/>
              <a:ea typeface="+mj-ea"/>
            </a:endParaRPr>
          </a:p>
          <a:p>
            <a:r>
              <a:rPr lang="en-US" altLang="zh-CN" sz="2800" dirty="0" smtClean="0">
                <a:latin typeface="+mj-ea"/>
                <a:ea typeface="+mj-ea"/>
              </a:rPr>
              <a:t>	3.</a:t>
            </a:r>
            <a:r>
              <a:rPr lang="zh-CN" altLang="en-US" sz="2800" dirty="0" smtClean="0">
                <a:latin typeface="+mj-ea"/>
                <a:ea typeface="+mj-ea"/>
              </a:rPr>
              <a:t>提出倡议</a:t>
            </a:r>
            <a:endParaRPr lang="en-US" altLang="zh-CN" sz="2800" dirty="0" smtClean="0">
              <a:latin typeface="+mj-ea"/>
              <a:ea typeface="+mj-ea"/>
            </a:endParaRPr>
          </a:p>
          <a:p>
            <a:r>
              <a:rPr lang="en-US" altLang="zh-CN" sz="2800" dirty="0" smtClean="0">
                <a:latin typeface="+mj-ea"/>
                <a:ea typeface="+mj-ea"/>
              </a:rPr>
              <a:t>	</a:t>
            </a:r>
            <a:r>
              <a:rPr lang="zh-CN" altLang="en-US" sz="2800" dirty="0" smtClean="0">
                <a:latin typeface="+mj-ea"/>
                <a:ea typeface="+mj-ea"/>
              </a:rPr>
              <a:t>注意：</a:t>
            </a:r>
            <a:endParaRPr lang="en-US" altLang="zh-CN" sz="2800" dirty="0" smtClean="0">
              <a:latin typeface="+mj-ea"/>
              <a:ea typeface="+mj-ea"/>
            </a:endParaRPr>
          </a:p>
          <a:p>
            <a:r>
              <a:rPr lang="en-US" altLang="zh-CN" sz="2800" dirty="0" smtClean="0">
                <a:latin typeface="+mj-ea"/>
                <a:ea typeface="+mj-ea"/>
              </a:rPr>
              <a:t>	1.</a:t>
            </a:r>
            <a:r>
              <a:rPr lang="zh-CN" altLang="en-US" sz="2800" dirty="0" smtClean="0">
                <a:latin typeface="+mj-ea"/>
                <a:ea typeface="+mj-ea"/>
              </a:rPr>
              <a:t>词数</a:t>
            </a:r>
            <a:r>
              <a:rPr lang="en-US" altLang="zh-CN" sz="2800" dirty="0" smtClean="0">
                <a:latin typeface="+mj-ea"/>
                <a:ea typeface="+mj-ea"/>
              </a:rPr>
              <a:t>80</a:t>
            </a:r>
            <a:r>
              <a:rPr lang="zh-CN" altLang="en-US" sz="2800" dirty="0" smtClean="0">
                <a:latin typeface="+mj-ea"/>
                <a:ea typeface="+mj-ea"/>
              </a:rPr>
              <a:t>左右</a:t>
            </a:r>
            <a:endParaRPr lang="en-US" altLang="zh-CN" sz="2800" dirty="0" smtClean="0">
              <a:latin typeface="+mj-ea"/>
              <a:ea typeface="+mj-ea"/>
            </a:endParaRPr>
          </a:p>
          <a:p>
            <a:r>
              <a:rPr lang="en-US" altLang="zh-CN" sz="2800" dirty="0" smtClean="0">
                <a:latin typeface="+mj-ea"/>
                <a:ea typeface="+mj-ea"/>
              </a:rPr>
              <a:t>	2.</a:t>
            </a:r>
            <a:r>
              <a:rPr lang="zh-CN" altLang="en-US" sz="2800" dirty="0" smtClean="0">
                <a:latin typeface="+mj-ea"/>
                <a:ea typeface="+mj-ea"/>
              </a:rPr>
              <a:t>可适当增加细节，以使行文连贯</a:t>
            </a:r>
            <a:endParaRPr lang="zh-CN" altLang="en-US" sz="2800" dirty="0" smtClean="0">
              <a:latin typeface="+mj-ea"/>
              <a:ea typeface="+mj-ea"/>
            </a:endParaRPr>
          </a:p>
        </p:txBody>
      </p:sp>
      <p:sp>
        <p:nvSpPr>
          <p:cNvPr id="7" name="TextBox 6">
            <a:hlinkClick r:id="rId2" action="ppaction://hlinksldjump"/>
          </p:cNvPr>
          <p:cNvSpPr txBox="1"/>
          <p:nvPr/>
        </p:nvSpPr>
        <p:spPr>
          <a:xfrm>
            <a:off x="4235312" y="2661683"/>
            <a:ext cx="3717852"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审题</a:t>
            </a:r>
            <a:endParaRPr lang="zh-CN" altLang="en-US" sz="6000" b="1" dirty="0" smtClean="0">
              <a:solidFill>
                <a:schemeClr val="bg1">
                  <a:lumMod val="95000"/>
                </a:schemeClr>
              </a:solidFill>
              <a:ea typeface="造字工房悦圆演示版常规体" pitchFamily="2" charset="-122"/>
            </a:endParaRPr>
          </a:p>
        </p:txBody>
      </p:sp>
      <p:sp>
        <p:nvSpPr>
          <p:cNvPr id="8" name="TextBox 7">
            <a:hlinkClick r:id="rId2" action="ppaction://hlinksldjump"/>
          </p:cNvPr>
          <p:cNvSpPr txBox="1"/>
          <p:nvPr/>
        </p:nvSpPr>
        <p:spPr>
          <a:xfrm>
            <a:off x="1314903" y="1591349"/>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体裁格式</a:t>
            </a:r>
            <a:endParaRPr lang="zh-CN" altLang="en-US" sz="4000" b="1" dirty="0" smtClean="0">
              <a:solidFill>
                <a:schemeClr val="bg1">
                  <a:lumMod val="95000"/>
                </a:schemeClr>
              </a:solidFill>
              <a:ea typeface="造字工房悦圆演示版常规体" pitchFamily="2" charset="-122"/>
            </a:endParaRPr>
          </a:p>
        </p:txBody>
      </p:sp>
      <p:sp>
        <p:nvSpPr>
          <p:cNvPr id="9" name="TextBox 8">
            <a:hlinkClick r:id="rId2" action="ppaction://hlinksldjump"/>
          </p:cNvPr>
          <p:cNvSpPr txBox="1"/>
          <p:nvPr/>
        </p:nvSpPr>
        <p:spPr>
          <a:xfrm>
            <a:off x="8261508" y="1552357"/>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明确对象</a:t>
            </a:r>
            <a:endParaRPr lang="zh-CN" altLang="en-US" sz="4000" b="1" dirty="0" smtClean="0">
              <a:solidFill>
                <a:schemeClr val="bg1">
                  <a:lumMod val="95000"/>
                </a:schemeClr>
              </a:solidFill>
              <a:ea typeface="造字工房悦圆演示版常规体" pitchFamily="2" charset="-122"/>
            </a:endParaRPr>
          </a:p>
        </p:txBody>
      </p:sp>
      <p:sp>
        <p:nvSpPr>
          <p:cNvPr id="10" name="TextBox 9">
            <a:hlinkClick r:id="rId2" action="ppaction://hlinksldjump"/>
          </p:cNvPr>
          <p:cNvSpPr txBox="1"/>
          <p:nvPr/>
        </p:nvSpPr>
        <p:spPr>
          <a:xfrm>
            <a:off x="1311359" y="3576088"/>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理清要点</a:t>
            </a:r>
            <a:endParaRPr lang="zh-CN" altLang="en-US" sz="4000" b="1" dirty="0" smtClean="0">
              <a:solidFill>
                <a:schemeClr val="bg1">
                  <a:lumMod val="95000"/>
                </a:schemeClr>
              </a:solidFill>
              <a:ea typeface="造字工房悦圆演示版常规体" pitchFamily="2" charset="-122"/>
            </a:endParaRPr>
          </a:p>
        </p:txBody>
      </p:sp>
      <p:sp>
        <p:nvSpPr>
          <p:cNvPr id="11" name="TextBox 10">
            <a:hlinkClick r:id="rId2" action="ppaction://hlinksldjump"/>
          </p:cNvPr>
          <p:cNvSpPr txBox="1"/>
          <p:nvPr/>
        </p:nvSpPr>
        <p:spPr>
          <a:xfrm>
            <a:off x="8289862" y="3622162"/>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阐明语言</a:t>
            </a:r>
            <a:endParaRPr lang="zh-CN" altLang="en-US" sz="4000" b="1" dirty="0" smtClean="0">
              <a:solidFill>
                <a:schemeClr val="bg1">
                  <a:lumMod val="95000"/>
                </a:schemeClr>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304558" y="691063"/>
            <a:ext cx="3416597"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smtClean="0">
                <a:solidFill>
                  <a:schemeClr val="tx1"/>
                </a:solidFill>
                <a:ea typeface="造字工房悦圆演示版常规体" pitchFamily="2" charset="-122"/>
              </a:rPr>
              <a:t>Dear fellow students,</a:t>
            </a:r>
            <a:endParaRPr lang="en-US" altLang="zh-CN" sz="2800" dirty="0" smtClean="0">
              <a:solidFill>
                <a:schemeClr val="tx1"/>
              </a:solidFill>
              <a:ea typeface="造字工房悦圆演示版常规体" pitchFamily="2" charset="-122"/>
            </a:endParaRPr>
          </a:p>
          <a:p>
            <a:endParaRPr lang="en-US" altLang="zh-CN" sz="2800" dirty="0" smtClean="0">
              <a:solidFill>
                <a:schemeClr val="tx1"/>
              </a:solidFill>
              <a:ea typeface="造字工房悦圆演示版常规体" pitchFamily="2" charset="-122"/>
            </a:endParaRPr>
          </a:p>
          <a:p>
            <a:pPr>
              <a:lnSpc>
                <a:spcPts val="2000"/>
              </a:lnSpc>
            </a:pPr>
            <a:r>
              <a:rPr lang="en-US" altLang="zh-CN" sz="2800" dirty="0" smtClean="0">
                <a:solidFill>
                  <a:schemeClr val="tx1"/>
                </a:solidFill>
                <a:ea typeface="造字工房悦圆演示版常规体" pitchFamily="2" charset="-122"/>
              </a:rPr>
              <a:t>                          Li </a:t>
            </a:r>
            <a:r>
              <a:rPr lang="en-US" altLang="zh-CN" sz="2800" dirty="0" err="1" smtClean="0">
                <a:solidFill>
                  <a:schemeClr val="tx1"/>
                </a:solidFill>
                <a:ea typeface="造字工房悦圆演示版常规体" pitchFamily="2" charset="-122"/>
              </a:rPr>
              <a:t>Hua</a:t>
            </a:r>
            <a:endParaRPr lang="en-US" altLang="zh-CN" sz="2800" dirty="0" smtClean="0">
              <a:solidFill>
                <a:schemeClr val="tx1"/>
              </a:solidFill>
              <a:ea typeface="造字工房悦圆演示版常规体" pitchFamily="2" charset="-122"/>
            </a:endParaRPr>
          </a:p>
          <a:p>
            <a:pPr algn="r">
              <a:lnSpc>
                <a:spcPts val="2000"/>
              </a:lnSpc>
            </a:pPr>
            <a:r>
              <a:rPr lang="en-US" altLang="zh-CN" sz="2800" dirty="0" smtClean="0">
                <a:solidFill>
                  <a:schemeClr val="tx1"/>
                </a:solidFill>
                <a:ea typeface="造字工房悦圆演示版常规体" pitchFamily="2" charset="-122"/>
              </a:rPr>
              <a:t>                             </a:t>
            </a:r>
            <a:r>
              <a:rPr lang="zh-CN" altLang="en-US" sz="2800" dirty="0" smtClean="0">
                <a:solidFill>
                  <a:schemeClr val="tx1"/>
                </a:solidFill>
                <a:ea typeface="造字工房悦圆演示版常规体" pitchFamily="2" charset="-122"/>
              </a:rPr>
              <a:t>（</a:t>
            </a:r>
            <a:r>
              <a:rPr lang="en-US" altLang="zh-CN" sz="2800" dirty="0" smtClean="0">
                <a:solidFill>
                  <a:schemeClr val="tx1"/>
                </a:solidFill>
                <a:ea typeface="造字工房悦圆演示版常规体" pitchFamily="2" charset="-122"/>
              </a:rPr>
              <a:t>Apr.27</a:t>
            </a:r>
            <a:r>
              <a:rPr lang="en-US" altLang="zh-CN" sz="2800" baseline="30000" dirty="0" smtClean="0">
                <a:solidFill>
                  <a:schemeClr val="tx1"/>
                </a:solidFill>
                <a:ea typeface="造字工房悦圆演示版常规体" pitchFamily="2" charset="-122"/>
              </a:rPr>
              <a:t>th</a:t>
            </a:r>
            <a:r>
              <a:rPr lang="en-US" altLang="zh-CN" sz="2800" dirty="0" smtClean="0">
                <a:solidFill>
                  <a:schemeClr val="tx1"/>
                </a:solidFill>
                <a:ea typeface="造字工房悦圆演示版常规体" pitchFamily="2" charset="-122"/>
              </a:rPr>
              <a:t>,2020</a:t>
            </a:r>
            <a:r>
              <a:rPr lang="zh-CN" altLang="en-US" sz="2800" dirty="0" smtClean="0">
                <a:solidFill>
                  <a:schemeClr val="tx1"/>
                </a:solidFill>
                <a:ea typeface="造字工房悦圆演示版常规体" pitchFamily="2" charset="-122"/>
              </a:rPr>
              <a:t>）</a:t>
            </a:r>
            <a:endParaRPr lang="en-US" altLang="zh-CN" sz="2800" dirty="0" smtClean="0">
              <a:solidFill>
                <a:srgbClr val="C00000"/>
              </a:solidFill>
              <a:ea typeface="造字工房悦圆演示版常规体" pitchFamily="2" charset="-122"/>
            </a:endParaRPr>
          </a:p>
        </p:txBody>
      </p:sp>
      <p:sp>
        <p:nvSpPr>
          <p:cNvPr id="2" name="TextBox 1">
            <a:hlinkClick r:id="rId1" action="ppaction://hlinksldjump"/>
          </p:cNvPr>
          <p:cNvSpPr txBox="1"/>
          <p:nvPr/>
        </p:nvSpPr>
        <p:spPr>
          <a:xfrm>
            <a:off x="457200" y="407581"/>
            <a:ext cx="3934057" cy="1015663"/>
          </a:xfrm>
          <a:prstGeom prst="rect">
            <a:avLst/>
          </a:prstGeom>
          <a:solidFill>
            <a:schemeClr val="accent3">
              <a:lumMod val="75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6000" b="1" dirty="0" smtClean="0">
                <a:solidFill>
                  <a:schemeClr val="bg1">
                    <a:lumMod val="95000"/>
                  </a:schemeClr>
                </a:solidFill>
                <a:ea typeface="造字工房悦圆演示版常规体" pitchFamily="2" charset="-122"/>
              </a:rPr>
              <a:t>审题</a:t>
            </a:r>
            <a:endParaRPr lang="zh-CN" altLang="en-US" sz="6000" b="1" dirty="0" smtClean="0">
              <a:solidFill>
                <a:schemeClr val="bg1">
                  <a:lumMod val="95000"/>
                </a:schemeClr>
              </a:solidFill>
              <a:ea typeface="造字工房悦圆演示版常规体" pitchFamily="2" charset="-122"/>
            </a:endParaRPr>
          </a:p>
        </p:txBody>
      </p:sp>
      <p:sp>
        <p:nvSpPr>
          <p:cNvPr id="3" name="TextBox 2"/>
          <p:cNvSpPr txBox="1"/>
          <p:nvPr/>
        </p:nvSpPr>
        <p:spPr>
          <a:xfrm>
            <a:off x="467832" y="1552352"/>
            <a:ext cx="3965945" cy="5093702"/>
          </a:xfrm>
          <a:prstGeom prst="rect">
            <a:avLst/>
          </a:prstGeom>
          <a:solidFill>
            <a:schemeClr val="lt1">
              <a:alpha val="79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nSpc>
                <a:spcPts val="3000"/>
              </a:lnSpc>
            </a:pPr>
            <a:r>
              <a:rPr lang="zh-CN" altLang="en-US" sz="2000" dirty="0" smtClean="0">
                <a:latin typeface="+mj-ea"/>
                <a:ea typeface="+mj-ea"/>
              </a:rPr>
              <a:t>最近，某国际学校很多学生由于用眼过度或用眼不当，视力下降很快。假如你是该校学生李华，请你用英文向全校同学发起以“爱护眼睛”为主题的倡议书，内容包括：</a:t>
            </a:r>
            <a:endParaRPr lang="en-US" altLang="zh-CN" sz="2000" dirty="0" smtClean="0">
              <a:latin typeface="+mj-ea"/>
              <a:ea typeface="+mj-ea"/>
            </a:endParaRPr>
          </a:p>
          <a:p>
            <a:pPr>
              <a:lnSpc>
                <a:spcPts val="3000"/>
              </a:lnSpc>
            </a:pPr>
            <a:r>
              <a:rPr lang="en-US" altLang="zh-CN" sz="2000" dirty="0" smtClean="0">
                <a:latin typeface="+mj-ea"/>
                <a:ea typeface="+mj-ea"/>
              </a:rPr>
              <a:t>	1.</a:t>
            </a:r>
            <a:r>
              <a:rPr lang="zh-CN" altLang="en-US" sz="2000" dirty="0" smtClean="0">
                <a:latin typeface="+mj-ea"/>
                <a:ea typeface="+mj-ea"/>
              </a:rPr>
              <a:t>用眼存在的问题</a:t>
            </a:r>
            <a:endParaRPr lang="en-US" altLang="zh-CN" sz="2000" dirty="0" smtClean="0">
              <a:latin typeface="+mj-ea"/>
              <a:ea typeface="+mj-ea"/>
            </a:endParaRPr>
          </a:p>
          <a:p>
            <a:pPr>
              <a:lnSpc>
                <a:spcPts val="3000"/>
              </a:lnSpc>
            </a:pPr>
            <a:r>
              <a:rPr lang="en-US" altLang="zh-CN" sz="2000" dirty="0" smtClean="0">
                <a:latin typeface="+mj-ea"/>
                <a:ea typeface="+mj-ea"/>
              </a:rPr>
              <a:t>	2.</a:t>
            </a:r>
            <a:r>
              <a:rPr lang="zh-CN" altLang="en-US" sz="2000" dirty="0" smtClean="0">
                <a:latin typeface="+mj-ea"/>
                <a:ea typeface="+mj-ea"/>
              </a:rPr>
              <a:t>爱护眼睛的意义</a:t>
            </a:r>
            <a:endParaRPr lang="en-US" altLang="zh-CN" sz="2000" dirty="0" smtClean="0">
              <a:latin typeface="+mj-ea"/>
              <a:ea typeface="+mj-ea"/>
            </a:endParaRPr>
          </a:p>
          <a:p>
            <a:pPr>
              <a:lnSpc>
                <a:spcPts val="3000"/>
              </a:lnSpc>
            </a:pPr>
            <a:r>
              <a:rPr lang="en-US" altLang="zh-CN" sz="2000" dirty="0" smtClean="0">
                <a:latin typeface="+mj-ea"/>
                <a:ea typeface="+mj-ea"/>
              </a:rPr>
              <a:t>	3.</a:t>
            </a:r>
            <a:r>
              <a:rPr lang="zh-CN" altLang="en-US" sz="2000" dirty="0" smtClean="0">
                <a:latin typeface="+mj-ea"/>
                <a:ea typeface="+mj-ea"/>
              </a:rPr>
              <a:t>提出倡议</a:t>
            </a:r>
            <a:endParaRPr lang="en-US" altLang="zh-CN" sz="2000" dirty="0" smtClean="0">
              <a:latin typeface="+mj-ea"/>
              <a:ea typeface="+mj-ea"/>
            </a:endParaRPr>
          </a:p>
          <a:p>
            <a:pPr>
              <a:lnSpc>
                <a:spcPts val="3000"/>
              </a:lnSpc>
            </a:pPr>
            <a:r>
              <a:rPr lang="en-US" altLang="zh-CN" sz="2000" dirty="0" smtClean="0">
                <a:latin typeface="+mj-ea"/>
                <a:ea typeface="+mj-ea"/>
              </a:rPr>
              <a:t>	</a:t>
            </a:r>
            <a:r>
              <a:rPr lang="zh-CN" altLang="en-US" sz="2000" dirty="0" smtClean="0">
                <a:latin typeface="+mj-ea"/>
                <a:ea typeface="+mj-ea"/>
              </a:rPr>
              <a:t>注意：</a:t>
            </a:r>
            <a:endParaRPr lang="en-US" altLang="zh-CN" sz="2000" dirty="0" smtClean="0">
              <a:latin typeface="+mj-ea"/>
              <a:ea typeface="+mj-ea"/>
            </a:endParaRPr>
          </a:p>
          <a:p>
            <a:pPr>
              <a:lnSpc>
                <a:spcPts val="3000"/>
              </a:lnSpc>
            </a:pPr>
            <a:r>
              <a:rPr lang="en-US" altLang="zh-CN" sz="2000" dirty="0" smtClean="0">
                <a:latin typeface="+mj-ea"/>
                <a:ea typeface="+mj-ea"/>
              </a:rPr>
              <a:t>	1.</a:t>
            </a:r>
            <a:r>
              <a:rPr lang="zh-CN" altLang="en-US" sz="2000" dirty="0" smtClean="0">
                <a:latin typeface="+mj-ea"/>
                <a:ea typeface="+mj-ea"/>
              </a:rPr>
              <a:t>词数</a:t>
            </a:r>
            <a:r>
              <a:rPr lang="en-US" altLang="zh-CN" sz="2000" dirty="0" smtClean="0">
                <a:latin typeface="+mj-ea"/>
                <a:ea typeface="+mj-ea"/>
              </a:rPr>
              <a:t>80</a:t>
            </a:r>
            <a:r>
              <a:rPr lang="zh-CN" altLang="en-US" sz="2000" dirty="0" smtClean="0">
                <a:latin typeface="+mj-ea"/>
                <a:ea typeface="+mj-ea"/>
              </a:rPr>
              <a:t>左右</a:t>
            </a:r>
            <a:endParaRPr lang="en-US" altLang="zh-CN" sz="2000" dirty="0" smtClean="0">
              <a:latin typeface="+mj-ea"/>
              <a:ea typeface="+mj-ea"/>
            </a:endParaRPr>
          </a:p>
          <a:p>
            <a:pPr>
              <a:lnSpc>
                <a:spcPts val="3000"/>
              </a:lnSpc>
            </a:pPr>
            <a:r>
              <a:rPr lang="en-US" altLang="zh-CN" sz="2000" dirty="0" smtClean="0">
                <a:latin typeface="+mj-ea"/>
                <a:ea typeface="+mj-ea"/>
              </a:rPr>
              <a:t>	2.</a:t>
            </a:r>
            <a:r>
              <a:rPr lang="zh-CN" altLang="en-US" sz="2000" dirty="0" smtClean="0">
                <a:latin typeface="+mj-ea"/>
                <a:ea typeface="+mj-ea"/>
              </a:rPr>
              <a:t>可适当增加细节，以使行文连贯</a:t>
            </a:r>
            <a:endParaRPr lang="zh-CN" altLang="en-US" sz="2000" dirty="0" smtClean="0">
              <a:latin typeface="+mj-ea"/>
              <a:ea typeface="+mj-ea"/>
            </a:endParaRPr>
          </a:p>
        </p:txBody>
      </p:sp>
      <p:sp>
        <p:nvSpPr>
          <p:cNvPr id="4" name="TextBox 3">
            <a:hlinkClick r:id="rId1" action="ppaction://hlinksldjump"/>
          </p:cNvPr>
          <p:cNvSpPr txBox="1"/>
          <p:nvPr/>
        </p:nvSpPr>
        <p:spPr>
          <a:xfrm>
            <a:off x="4696057" y="687581"/>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体裁格式</a:t>
            </a:r>
            <a:endParaRPr lang="zh-CN" altLang="en-US" sz="4000" b="1" dirty="0" smtClean="0">
              <a:solidFill>
                <a:schemeClr val="bg1">
                  <a:lumMod val="95000"/>
                </a:schemeClr>
              </a:solidFill>
              <a:ea typeface="造字工房悦圆演示版常规体" pitchFamily="2" charset="-122"/>
            </a:endParaRPr>
          </a:p>
        </p:txBody>
      </p:sp>
      <p:sp>
        <p:nvSpPr>
          <p:cNvPr id="5" name="TextBox 4"/>
          <p:cNvSpPr txBox="1"/>
          <p:nvPr/>
        </p:nvSpPr>
        <p:spPr>
          <a:xfrm>
            <a:off x="3370521" y="3136607"/>
            <a:ext cx="877163" cy="369332"/>
          </a:xfrm>
          <a:prstGeom prst="rect">
            <a:avLst/>
          </a:prstGeom>
          <a:solidFill>
            <a:srgbClr val="FFFF00"/>
          </a:solidFill>
        </p:spPr>
        <p:txBody>
          <a:bodyPr wrap="none" rtlCol="0">
            <a:spAutoFit/>
          </a:bodyPr>
          <a:lstStyle/>
          <a:p>
            <a:r>
              <a:rPr lang="zh-CN" altLang="en-US" b="1" dirty="0" smtClean="0">
                <a:latin typeface="造字工房悦圆演示版常规体" pitchFamily="2" charset="-122"/>
                <a:ea typeface="造字工房悦圆演示版常规体" pitchFamily="2" charset="-122"/>
              </a:rPr>
              <a:t>倡议书</a:t>
            </a:r>
            <a:endParaRPr lang="zh-CN" altLang="en-US" b="1" dirty="0" smtClean="0">
              <a:latin typeface="造字工房悦圆演示版常规体" pitchFamily="2" charset="-122"/>
              <a:ea typeface="造字工房悦圆演示版常规体" pitchFamily="2" charset="-122"/>
            </a:endParaRPr>
          </a:p>
        </p:txBody>
      </p:sp>
      <p:sp>
        <p:nvSpPr>
          <p:cNvPr id="6" name="TextBox 5"/>
          <p:cNvSpPr txBox="1"/>
          <p:nvPr/>
        </p:nvSpPr>
        <p:spPr>
          <a:xfrm>
            <a:off x="7325833" y="723015"/>
            <a:ext cx="270978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2800" dirty="0" smtClean="0">
                <a:ea typeface="造字工房悦圆演示版常规体" pitchFamily="2" charset="-122"/>
              </a:rPr>
              <a:t>A </a:t>
            </a:r>
            <a:r>
              <a:rPr lang="en-US" altLang="zh-CN" sz="2800" dirty="0" smtClean="0">
                <a:solidFill>
                  <a:srgbClr val="C00000"/>
                </a:solidFill>
                <a:ea typeface="造字工房悦圆演示版常规体" pitchFamily="2" charset="-122"/>
              </a:rPr>
              <a:t>letter</a:t>
            </a:r>
            <a:r>
              <a:rPr lang="en-US" altLang="zh-CN" sz="2800" dirty="0" smtClean="0">
                <a:ea typeface="造字工房悦圆演示版常规体" pitchFamily="2" charset="-122"/>
              </a:rPr>
              <a:t> of </a:t>
            </a:r>
            <a:r>
              <a:rPr lang="en-US" altLang="zh-CN" sz="2800" dirty="0" smtClean="0">
                <a:solidFill>
                  <a:srgbClr val="C00000"/>
                </a:solidFill>
                <a:ea typeface="造字工房悦圆演示版常规体" pitchFamily="2" charset="-122"/>
              </a:rPr>
              <a:t>appeal</a:t>
            </a:r>
            <a:endParaRPr lang="zh-CN" altLang="en-US" sz="2800" dirty="0" smtClean="0">
              <a:solidFill>
                <a:srgbClr val="C00000"/>
              </a:solidFill>
              <a:ea typeface="造字工房悦圆演示版常规体" pitchFamily="2" charset="-122"/>
            </a:endParaRPr>
          </a:p>
        </p:txBody>
      </p:sp>
      <p:sp>
        <p:nvSpPr>
          <p:cNvPr id="7" name="TextBox 6">
            <a:hlinkClick r:id="rId1" action="ppaction://hlinksldjump"/>
          </p:cNvPr>
          <p:cNvSpPr txBox="1"/>
          <p:nvPr/>
        </p:nvSpPr>
        <p:spPr>
          <a:xfrm>
            <a:off x="4699601" y="1679948"/>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明确对象</a:t>
            </a:r>
            <a:endParaRPr lang="zh-CN" altLang="en-US" sz="4000" b="1" dirty="0" smtClean="0">
              <a:solidFill>
                <a:schemeClr val="bg1">
                  <a:lumMod val="95000"/>
                </a:schemeClr>
              </a:solidFill>
              <a:ea typeface="造字工房悦圆演示版常规体" pitchFamily="2" charset="-122"/>
            </a:endParaRPr>
          </a:p>
        </p:txBody>
      </p:sp>
      <p:sp>
        <p:nvSpPr>
          <p:cNvPr id="8" name="TextBox 7"/>
          <p:cNvSpPr txBox="1"/>
          <p:nvPr/>
        </p:nvSpPr>
        <p:spPr>
          <a:xfrm>
            <a:off x="2565982" y="2736113"/>
            <a:ext cx="1112882" cy="369332"/>
          </a:xfrm>
          <a:prstGeom prst="rect">
            <a:avLst/>
          </a:prstGeom>
          <a:solidFill>
            <a:srgbClr val="FFFF00"/>
          </a:solidFill>
        </p:spPr>
        <p:txBody>
          <a:bodyPr wrap="square" rtlCol="0">
            <a:spAutoFit/>
          </a:bodyPr>
          <a:lstStyle/>
          <a:p>
            <a:r>
              <a:rPr lang="zh-CN" altLang="en-US" b="1" dirty="0" smtClean="0">
                <a:latin typeface="造字工房悦圆演示版常规体" pitchFamily="2" charset="-122"/>
                <a:ea typeface="造字工房悦圆演示版常规体" pitchFamily="2" charset="-122"/>
              </a:rPr>
              <a:t>全校同学</a:t>
            </a:r>
            <a:endParaRPr lang="zh-CN" altLang="en-US" b="1" dirty="0" smtClean="0">
              <a:latin typeface="造字工房悦圆演示版常规体" pitchFamily="2" charset="-122"/>
              <a:ea typeface="造字工房悦圆演示版常规体" pitchFamily="2" charset="-122"/>
            </a:endParaRPr>
          </a:p>
        </p:txBody>
      </p:sp>
      <p:sp>
        <p:nvSpPr>
          <p:cNvPr id="9" name="TextBox 8"/>
          <p:cNvSpPr txBox="1"/>
          <p:nvPr/>
        </p:nvSpPr>
        <p:spPr>
          <a:xfrm>
            <a:off x="7340009" y="1757919"/>
            <a:ext cx="341939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2800" dirty="0" smtClean="0">
                <a:solidFill>
                  <a:srgbClr val="C00000"/>
                </a:solidFill>
                <a:ea typeface="造字工房悦圆演示版常规体" pitchFamily="2" charset="-122"/>
              </a:rPr>
              <a:t>Students</a:t>
            </a:r>
            <a:r>
              <a:rPr lang="en-US" altLang="zh-CN" sz="2800" dirty="0" smtClean="0">
                <a:ea typeface="造字工房悦圆演示版常规体" pitchFamily="2" charset="-122"/>
              </a:rPr>
              <a:t> in the school</a:t>
            </a:r>
            <a:endParaRPr lang="zh-CN" altLang="en-US" sz="2800" dirty="0" smtClean="0">
              <a:solidFill>
                <a:srgbClr val="C00000"/>
              </a:solidFill>
              <a:ea typeface="造字工房悦圆演示版常规体" pitchFamily="2" charset="-122"/>
            </a:endParaRPr>
          </a:p>
        </p:txBody>
      </p:sp>
      <p:sp>
        <p:nvSpPr>
          <p:cNvPr id="10" name="TextBox 9"/>
          <p:cNvSpPr txBox="1"/>
          <p:nvPr/>
        </p:nvSpPr>
        <p:spPr>
          <a:xfrm>
            <a:off x="7332919" y="1761463"/>
            <a:ext cx="341659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smtClean="0">
                <a:solidFill>
                  <a:schemeClr val="tx1"/>
                </a:solidFill>
                <a:ea typeface="造字工房悦圆演示版常规体" pitchFamily="2" charset="-122"/>
              </a:rPr>
              <a:t>You or </a:t>
            </a:r>
            <a:r>
              <a:rPr lang="en-US" altLang="zh-CN" sz="2800" dirty="0" smtClean="0">
                <a:solidFill>
                  <a:srgbClr val="C00000"/>
                </a:solidFill>
                <a:ea typeface="造字工房悦圆演示版常规体" pitchFamily="2" charset="-122"/>
              </a:rPr>
              <a:t>we?</a:t>
            </a:r>
            <a:endParaRPr lang="en-US" altLang="zh-CN" sz="2800" dirty="0" smtClean="0">
              <a:solidFill>
                <a:srgbClr val="C00000"/>
              </a:solidFill>
              <a:ea typeface="造字工房悦圆演示版常规体" pitchFamily="2" charset="-122"/>
            </a:endParaRPr>
          </a:p>
        </p:txBody>
      </p:sp>
      <p:sp>
        <p:nvSpPr>
          <p:cNvPr id="11" name="TextBox 10">
            <a:hlinkClick r:id="rId1" action="ppaction://hlinksldjump"/>
          </p:cNvPr>
          <p:cNvSpPr txBox="1"/>
          <p:nvPr/>
        </p:nvSpPr>
        <p:spPr>
          <a:xfrm>
            <a:off x="4703145" y="2821176"/>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理清要点</a:t>
            </a:r>
            <a:endParaRPr lang="zh-CN" altLang="en-US" sz="4000" b="1" dirty="0" smtClean="0">
              <a:solidFill>
                <a:schemeClr val="bg1">
                  <a:lumMod val="95000"/>
                </a:schemeClr>
              </a:solidFill>
              <a:ea typeface="造字工房悦圆演示版常规体" pitchFamily="2" charset="-122"/>
            </a:endParaRPr>
          </a:p>
        </p:txBody>
      </p:sp>
      <p:sp>
        <p:nvSpPr>
          <p:cNvPr id="13" name="TextBox 12"/>
          <p:cNvSpPr txBox="1"/>
          <p:nvPr/>
        </p:nvSpPr>
        <p:spPr>
          <a:xfrm>
            <a:off x="1750818" y="3845443"/>
            <a:ext cx="1864251" cy="369332"/>
          </a:xfrm>
          <a:prstGeom prst="rect">
            <a:avLst/>
          </a:prstGeom>
          <a:solidFill>
            <a:srgbClr val="FFFF00"/>
          </a:solidFill>
        </p:spPr>
        <p:txBody>
          <a:bodyPr wrap="square" rtlCol="0">
            <a:spAutoFit/>
          </a:bodyPr>
          <a:lstStyle/>
          <a:p>
            <a:r>
              <a:rPr lang="zh-CN" altLang="en-US" b="1" dirty="0" smtClean="0">
                <a:latin typeface="造字工房悦圆演示版常规体" pitchFamily="2" charset="-122"/>
                <a:ea typeface="造字工房悦圆演示版常规体" pitchFamily="2" charset="-122"/>
              </a:rPr>
              <a:t>用眼过度</a:t>
            </a:r>
            <a:r>
              <a:rPr lang="en-US" altLang="zh-CN" b="1" dirty="0" smtClean="0">
                <a:latin typeface="造字工房悦圆演示版常规体" pitchFamily="2" charset="-122"/>
                <a:ea typeface="造字工房悦圆演示版常规体" pitchFamily="2" charset="-122"/>
              </a:rPr>
              <a:t>-</a:t>
            </a:r>
            <a:r>
              <a:rPr lang="zh-CN" altLang="en-US" b="1" dirty="0" smtClean="0">
                <a:latin typeface="造字工房悦圆演示版常规体" pitchFamily="2" charset="-122"/>
                <a:ea typeface="造字工房悦圆演示版常规体" pitchFamily="2" charset="-122"/>
              </a:rPr>
              <a:t>后果</a:t>
            </a:r>
            <a:endParaRPr lang="zh-CN" altLang="en-US" b="1" dirty="0" smtClean="0">
              <a:latin typeface="造字工房悦圆演示版常规体" pitchFamily="2" charset="-122"/>
              <a:ea typeface="造字工房悦圆演示版常规体" pitchFamily="2" charset="-122"/>
            </a:endParaRPr>
          </a:p>
        </p:txBody>
      </p:sp>
      <p:sp>
        <p:nvSpPr>
          <p:cNvPr id="14" name="TextBox 13"/>
          <p:cNvSpPr txBox="1"/>
          <p:nvPr/>
        </p:nvSpPr>
        <p:spPr>
          <a:xfrm>
            <a:off x="1754362" y="4253025"/>
            <a:ext cx="1864251" cy="369332"/>
          </a:xfrm>
          <a:prstGeom prst="rect">
            <a:avLst/>
          </a:prstGeom>
          <a:solidFill>
            <a:srgbClr val="FFFF00"/>
          </a:solidFill>
        </p:spPr>
        <p:txBody>
          <a:bodyPr wrap="square" rtlCol="0">
            <a:spAutoFit/>
          </a:bodyPr>
          <a:lstStyle/>
          <a:p>
            <a:r>
              <a:rPr lang="zh-CN" altLang="en-US" b="1" dirty="0" smtClean="0">
                <a:latin typeface="造字工房悦圆演示版常规体" pitchFamily="2" charset="-122"/>
                <a:ea typeface="造字工房悦圆演示版常规体" pitchFamily="2" charset="-122"/>
              </a:rPr>
              <a:t>保护眼睛</a:t>
            </a:r>
            <a:r>
              <a:rPr lang="en-US" altLang="zh-CN" b="1" dirty="0" smtClean="0">
                <a:latin typeface="造字工房悦圆演示版常规体" pitchFamily="2" charset="-122"/>
                <a:ea typeface="造字工房悦圆演示版常规体" pitchFamily="2" charset="-122"/>
              </a:rPr>
              <a:t>-</a:t>
            </a:r>
            <a:r>
              <a:rPr lang="zh-CN" altLang="en-US" b="1" dirty="0" smtClean="0">
                <a:latin typeface="造字工房悦圆演示版常规体" pitchFamily="2" charset="-122"/>
                <a:ea typeface="造字工房悦圆演示版常规体" pitchFamily="2" charset="-122"/>
              </a:rPr>
              <a:t>意义</a:t>
            </a:r>
            <a:endParaRPr lang="zh-CN" altLang="en-US" b="1" dirty="0" smtClean="0">
              <a:latin typeface="造字工房悦圆演示版常规体" pitchFamily="2" charset="-122"/>
              <a:ea typeface="造字工房悦圆演示版常规体" pitchFamily="2" charset="-122"/>
            </a:endParaRPr>
          </a:p>
        </p:txBody>
      </p:sp>
      <p:sp>
        <p:nvSpPr>
          <p:cNvPr id="15" name="TextBox 14"/>
          <p:cNvSpPr txBox="1"/>
          <p:nvPr/>
        </p:nvSpPr>
        <p:spPr>
          <a:xfrm>
            <a:off x="1743729" y="4678327"/>
            <a:ext cx="1864251" cy="369332"/>
          </a:xfrm>
          <a:prstGeom prst="rect">
            <a:avLst/>
          </a:prstGeom>
          <a:solidFill>
            <a:srgbClr val="FFFF00"/>
          </a:solidFill>
        </p:spPr>
        <p:txBody>
          <a:bodyPr wrap="square" rtlCol="0">
            <a:spAutoFit/>
          </a:bodyPr>
          <a:lstStyle/>
          <a:p>
            <a:r>
              <a:rPr lang="zh-CN" altLang="en-US" b="1" dirty="0" smtClean="0">
                <a:latin typeface="造字工房悦圆演示版常规体" pitchFamily="2" charset="-122"/>
                <a:ea typeface="造字工房悦圆演示版常规体" pitchFamily="2" charset="-122"/>
              </a:rPr>
              <a:t>希望决心</a:t>
            </a:r>
            <a:r>
              <a:rPr lang="en-US" altLang="zh-CN" b="1" dirty="0" smtClean="0">
                <a:latin typeface="造字工房悦圆演示版常规体" pitchFamily="2" charset="-122"/>
                <a:ea typeface="造字工房悦圆演示版常规体" pitchFamily="2" charset="-122"/>
              </a:rPr>
              <a:t>-</a:t>
            </a:r>
            <a:r>
              <a:rPr lang="zh-CN" altLang="en-US" b="1" dirty="0" smtClean="0">
                <a:latin typeface="造字工房悦圆演示版常规体" pitchFamily="2" charset="-122"/>
                <a:ea typeface="造字工房悦圆演示版常规体" pitchFamily="2" charset="-122"/>
              </a:rPr>
              <a:t>呼吁</a:t>
            </a:r>
            <a:endParaRPr lang="zh-CN" altLang="en-US" b="1" dirty="0" smtClean="0">
              <a:latin typeface="造字工房悦圆演示版常规体" pitchFamily="2" charset="-122"/>
              <a:ea typeface="造字工房悦圆演示版常规体" pitchFamily="2" charset="-122"/>
            </a:endParaRPr>
          </a:p>
        </p:txBody>
      </p:sp>
      <p:sp>
        <p:nvSpPr>
          <p:cNvPr id="16" name="TextBox 15"/>
          <p:cNvSpPr txBox="1"/>
          <p:nvPr/>
        </p:nvSpPr>
        <p:spPr>
          <a:xfrm>
            <a:off x="637944" y="3115341"/>
            <a:ext cx="1864251" cy="369332"/>
          </a:xfrm>
          <a:prstGeom prst="rect">
            <a:avLst/>
          </a:prstGeom>
          <a:solidFill>
            <a:srgbClr val="FFFF00"/>
          </a:solidFill>
        </p:spPr>
        <p:txBody>
          <a:bodyPr wrap="square" rtlCol="0">
            <a:spAutoFit/>
          </a:bodyPr>
          <a:lstStyle/>
          <a:p>
            <a:pPr algn="ctr"/>
            <a:r>
              <a:rPr lang="zh-CN" altLang="en-US" b="1" dirty="0" smtClean="0">
                <a:latin typeface="造字工房悦圆演示版常规体" pitchFamily="2" charset="-122"/>
                <a:ea typeface="造字工房悦圆演示版常规体" pitchFamily="2" charset="-122"/>
              </a:rPr>
              <a:t>写信目的</a:t>
            </a:r>
            <a:endParaRPr lang="zh-CN" altLang="en-US" b="1" dirty="0" smtClean="0">
              <a:latin typeface="造字工房悦圆演示版常规体" pitchFamily="2" charset="-122"/>
              <a:ea typeface="造字工房悦圆演示版常规体" pitchFamily="2" charset="-122"/>
            </a:endParaRPr>
          </a:p>
        </p:txBody>
      </p:sp>
      <p:sp>
        <p:nvSpPr>
          <p:cNvPr id="17" name="TextBox 16">
            <a:hlinkClick r:id="rId1" action="ppaction://hlinksldjump"/>
          </p:cNvPr>
          <p:cNvSpPr txBox="1"/>
          <p:nvPr/>
        </p:nvSpPr>
        <p:spPr>
          <a:xfrm>
            <a:off x="8470616" y="2803455"/>
            <a:ext cx="2363963" cy="707886"/>
          </a:xfrm>
          <a:prstGeom prst="rect">
            <a:avLst/>
          </a:prstGeom>
          <a:solidFill>
            <a:schemeClr val="accent3">
              <a:lumMod val="50000"/>
              <a:alpha val="85000"/>
            </a:schemeClr>
          </a:solidFill>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smtClean="0">
                <a:solidFill>
                  <a:schemeClr val="bg1">
                    <a:lumMod val="95000"/>
                  </a:schemeClr>
                </a:solidFill>
                <a:ea typeface="造字工房悦圆演示版常规体" pitchFamily="2" charset="-122"/>
              </a:rPr>
              <a:t>阐明语言</a:t>
            </a:r>
            <a:endParaRPr lang="zh-CN" altLang="en-US" sz="4000" b="1" dirty="0" smtClean="0">
              <a:solidFill>
                <a:schemeClr val="bg1">
                  <a:lumMod val="95000"/>
                </a:schemeClr>
              </a:solidFill>
              <a:ea typeface="造字工房悦圆演示版常规体" pitchFamily="2" charset="-122"/>
            </a:endParaRPr>
          </a:p>
        </p:txBody>
      </p:sp>
      <p:sp>
        <p:nvSpPr>
          <p:cNvPr id="18" name="TextBox 17"/>
          <p:cNvSpPr txBox="1"/>
          <p:nvPr/>
        </p:nvSpPr>
        <p:spPr>
          <a:xfrm>
            <a:off x="7878723" y="3668235"/>
            <a:ext cx="3678867"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anose="05000000000000000000" pitchFamily="2" charset="2"/>
              <a:buChar char="l"/>
            </a:pPr>
            <a:r>
              <a:rPr lang="en-US" altLang="zh-CN" sz="2800" dirty="0" smtClean="0">
                <a:solidFill>
                  <a:srgbClr val="C00000"/>
                </a:solidFill>
                <a:ea typeface="造字工房悦圆演示版常规体" pitchFamily="2" charset="-122"/>
              </a:rPr>
              <a:t>Formal</a:t>
            </a:r>
            <a:r>
              <a:rPr lang="en-US" altLang="zh-CN" sz="2800" dirty="0" smtClean="0">
                <a:solidFill>
                  <a:schemeClr val="tx1"/>
                </a:solidFill>
                <a:ea typeface="造字工房悦圆演示版常规体" pitchFamily="2" charset="-122"/>
              </a:rPr>
              <a:t> or </a:t>
            </a:r>
            <a:r>
              <a:rPr lang="en-US" altLang="zh-CN" sz="2800" dirty="0" smtClean="0">
                <a:solidFill>
                  <a:schemeClr val="tx1">
                    <a:lumMod val="95000"/>
                    <a:lumOff val="5000"/>
                  </a:schemeClr>
                </a:solidFill>
                <a:ea typeface="造字工房悦圆演示版常规体" pitchFamily="2" charset="-122"/>
              </a:rPr>
              <a:t>informal</a:t>
            </a:r>
            <a:r>
              <a:rPr lang="en-US" altLang="zh-CN" sz="2800" dirty="0" smtClean="0">
                <a:solidFill>
                  <a:srgbClr val="C00000"/>
                </a:solidFill>
                <a:ea typeface="造字工房悦圆演示版常规体" pitchFamily="2" charset="-122"/>
              </a:rPr>
              <a:t>?</a:t>
            </a:r>
            <a:endParaRPr lang="en-US" altLang="zh-CN" sz="2800" dirty="0" smtClean="0">
              <a:solidFill>
                <a:srgbClr val="C00000"/>
              </a:solidFill>
              <a:ea typeface="造字工房悦圆演示版常规体" pitchFamily="2" charset="-122"/>
            </a:endParaRPr>
          </a:p>
          <a:p>
            <a:pPr>
              <a:buFont typeface="Wingdings" panose="05000000000000000000" pitchFamily="2" charset="2"/>
              <a:buChar char="l"/>
            </a:pPr>
            <a:r>
              <a:rPr lang="en-US" altLang="zh-CN" sz="2800" dirty="0" smtClean="0">
                <a:solidFill>
                  <a:schemeClr val="tx1"/>
                </a:solidFill>
                <a:ea typeface="造字工房悦圆演示版常规体" pitchFamily="2" charset="-122"/>
              </a:rPr>
              <a:t>Differences between </a:t>
            </a:r>
            <a:r>
              <a:rPr lang="en-US" altLang="zh-CN" sz="2800" dirty="0" smtClean="0">
                <a:solidFill>
                  <a:srgbClr val="C00000"/>
                </a:solidFill>
                <a:ea typeface="造字工房悦圆演示版常规体" pitchFamily="2" charset="-122"/>
              </a:rPr>
              <a:t>appeal </a:t>
            </a:r>
            <a:r>
              <a:rPr lang="en-US" altLang="zh-CN" sz="2800" dirty="0" smtClean="0">
                <a:solidFill>
                  <a:schemeClr val="tx1"/>
                </a:solidFill>
                <a:ea typeface="造字工房悦圆演示版常规体" pitchFamily="2" charset="-122"/>
              </a:rPr>
              <a:t>and </a:t>
            </a:r>
            <a:r>
              <a:rPr lang="en-US" altLang="zh-CN" sz="2800" dirty="0" smtClean="0">
                <a:solidFill>
                  <a:srgbClr val="C00000"/>
                </a:solidFill>
                <a:ea typeface="造字工房悦圆演示版常规体" pitchFamily="2" charset="-122"/>
              </a:rPr>
              <a:t>proposal!</a:t>
            </a:r>
            <a:endParaRPr lang="en-US" altLang="zh-CN" sz="2800" dirty="0" smtClean="0">
              <a:solidFill>
                <a:srgbClr val="C00000"/>
              </a:solidFill>
              <a:ea typeface="造字工房悦圆演示版常规体" pitchFamily="2" charset="-122"/>
            </a:endParaRPr>
          </a:p>
          <a:p>
            <a:pPr>
              <a:buFont typeface="Wingdings" panose="05000000000000000000" pitchFamily="2" charset="2"/>
              <a:buChar char="l"/>
            </a:pPr>
            <a:r>
              <a:rPr lang="en-US" altLang="zh-CN" sz="2800" dirty="0" smtClean="0">
                <a:solidFill>
                  <a:schemeClr val="tx1"/>
                </a:solidFill>
                <a:ea typeface="造字工房悦圆演示版常规体" pitchFamily="2" charset="-122"/>
              </a:rPr>
              <a:t>How to </a:t>
            </a:r>
            <a:r>
              <a:rPr lang="en-US" altLang="zh-CN" sz="2800" dirty="0" smtClean="0">
                <a:solidFill>
                  <a:srgbClr val="C00000"/>
                </a:solidFill>
                <a:ea typeface="造字工房悦圆演示版常规体" pitchFamily="2" charset="-122"/>
              </a:rPr>
              <a:t>make an appeal?</a:t>
            </a:r>
            <a:endParaRPr lang="en-US" altLang="zh-CN" sz="2800" dirty="0" smtClean="0">
              <a:solidFill>
                <a:srgbClr val="C00000"/>
              </a:solidFill>
              <a:ea typeface="造字工房悦圆演示版常规体" pitchFamily="2" charset="-122"/>
            </a:endParaRPr>
          </a:p>
          <a:p>
            <a:endParaRPr lang="en-US" altLang="zh-CN" sz="2800" dirty="0" smtClean="0">
              <a:solidFill>
                <a:srgbClr val="C00000"/>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20"/>
                                        </p:tgtEl>
                                        <p:attrNameLst>
                                          <p:attrName>ppt_x</p:attrName>
                                        </p:attrNameLst>
                                      </p:cBhvr>
                                      <p:tavLst>
                                        <p:tav tm="0">
                                          <p:val>
                                            <p:strVal val="ppt_x"/>
                                          </p:val>
                                        </p:tav>
                                        <p:tav tm="100000">
                                          <p:val>
                                            <p:strVal val="ppt_x"/>
                                          </p:val>
                                        </p:tav>
                                      </p:tavLst>
                                    </p:anim>
                                    <p:anim calcmode="lin" valueType="num">
                                      <p:cBhvr additive="base">
                                        <p:cTn id="32" dur="500"/>
                                        <p:tgtEl>
                                          <p:spTgt spid="20"/>
                                        </p:tgtEl>
                                        <p:attrNameLst>
                                          <p:attrName>ppt_y</p:attrName>
                                        </p:attrNameLst>
                                      </p:cBhvr>
                                      <p:tavLst>
                                        <p:tav tm="0">
                                          <p:val>
                                            <p:strVal val="ppt_y"/>
                                          </p:val>
                                        </p:tav>
                                        <p:tav tm="100000">
                                          <p:val>
                                            <p:strVal val="1+ppt_h/2"/>
                                          </p:val>
                                        </p:tav>
                                      </p:tavLst>
                                    </p:anim>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ox(i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ox(i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ox(in)">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ox(in)">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2.51497E-6 1.48148E-6 L 0.35564 0.13194 " pathEditMode="relative" rAng="0" ptsTypes="AA">
                                      <p:cBhvr>
                                        <p:cTn id="82" dur="2000" fill="hold"/>
                                        <p:tgtEl>
                                          <p:spTgt spid="16"/>
                                        </p:tgtEl>
                                        <p:attrNameLst>
                                          <p:attrName>ppt_x</p:attrName>
                                          <p:attrName>ppt_y</p:attrName>
                                        </p:attrNameLst>
                                      </p:cBhvr>
                                      <p:rCtr x="178" y="66"/>
                                    </p:animMotion>
                                  </p:childTnLst>
                                </p:cTn>
                              </p:par>
                              <p:par>
                                <p:cTn id="83" presetID="0" presetClass="path" presetSubtype="0" accel="50000" decel="50000" fill="hold" grpId="1" nodeType="withEffect">
                                  <p:stCondLst>
                                    <p:cond delay="0"/>
                                  </p:stCondLst>
                                  <p:childTnLst>
                                    <p:animMotion origin="layout" path="M -4.79302E-6 0 L 0.25996 0.10671 " pathEditMode="relative" rAng="0" ptsTypes="AA">
                                      <p:cBhvr>
                                        <p:cTn id="84" dur="2000" fill="hold"/>
                                        <p:tgtEl>
                                          <p:spTgt spid="13"/>
                                        </p:tgtEl>
                                        <p:attrNameLst>
                                          <p:attrName>ppt_x</p:attrName>
                                          <p:attrName>ppt_y</p:attrName>
                                        </p:attrNameLst>
                                      </p:cBhvr>
                                      <p:rCtr x="130" y="53"/>
                                    </p:animMotion>
                                  </p:childTnLst>
                                </p:cTn>
                              </p:par>
                              <p:par>
                                <p:cTn id="85" presetID="0" presetClass="path" presetSubtype="0" accel="50000" decel="50000" fill="hold" grpId="1" nodeType="withEffect">
                                  <p:stCondLst>
                                    <p:cond delay="0"/>
                                  </p:stCondLst>
                                  <p:childTnLst>
                                    <p:animMotion origin="layout" path="M 4.85811E-6 -7.40741E-7 L 0.25722 0.11782 " pathEditMode="relative" rAng="0" ptsTypes="AA">
                                      <p:cBhvr>
                                        <p:cTn id="86" dur="2000" fill="hold"/>
                                        <p:tgtEl>
                                          <p:spTgt spid="14"/>
                                        </p:tgtEl>
                                        <p:attrNameLst>
                                          <p:attrName>ppt_x</p:attrName>
                                          <p:attrName>ppt_y</p:attrName>
                                        </p:attrNameLst>
                                      </p:cBhvr>
                                      <p:rCtr x="129" y="59"/>
                                    </p:animMotion>
                                  </p:childTnLst>
                                </p:cTn>
                              </p:par>
                              <p:par>
                                <p:cTn id="87" presetID="0" presetClass="path" presetSubtype="0" accel="50000" decel="50000" fill="hold" grpId="1" nodeType="withEffect">
                                  <p:stCondLst>
                                    <p:cond delay="0"/>
                                  </p:stCondLst>
                                  <p:childTnLst>
                                    <p:animMotion origin="layout" path="M -3.92085E-6 2.22222E-6 L 0.25645 0.12268 " pathEditMode="relative" rAng="0" ptsTypes="AA">
                                      <p:cBhvr>
                                        <p:cTn id="88" dur="2000" fill="hold"/>
                                        <p:tgtEl>
                                          <p:spTgt spid="15"/>
                                        </p:tgtEl>
                                        <p:attrNameLst>
                                          <p:attrName>ppt_x</p:attrName>
                                          <p:attrName>ppt_y</p:attrName>
                                        </p:attrNameLst>
                                      </p:cBhvr>
                                      <p:rCtr x="128" y="61"/>
                                    </p:animMotion>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blinds(horizontal)">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blinds(horizontal)">
                                      <p:cBhvr>
                                        <p:cTn id="9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 grpId="0" animBg="1"/>
      <p:bldP spid="4" grpId="0" animBg="1"/>
      <p:bldP spid="5" grpId="0" animBg="1"/>
      <p:bldP spid="6" grpId="0" animBg="1"/>
      <p:bldP spid="7" grpId="0" animBg="1"/>
      <p:bldP spid="8" grpId="0" animBg="1"/>
      <p:bldP spid="9" grpId="0" animBg="1"/>
      <p:bldP spid="10" grpId="0" animBg="1"/>
      <p:bldP spid="11" grpId="0"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造字工房悦圆演示版常规体" pitchFamily="2" charset="-122"/>
            <a:ea typeface="造字工房悦圆演示版常规体"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6911</Words>
  <Application>WPS 演示</Application>
  <PresentationFormat>自定义</PresentationFormat>
  <Paragraphs>334</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造字工房悦圆演示版常规体</vt:lpstr>
      <vt:lpstr>Times New Roman</vt:lpstr>
      <vt:lpstr>Arial</vt:lpstr>
      <vt:lpstr>Calibri</vt:lpstr>
      <vt:lpstr>微软雅黑</vt:lpstr>
      <vt:lpstr>Arial Unicode MS</vt:lpstr>
      <vt:lpstr>Calibri Light</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四川大学商学院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贺镕庄</dc:creator>
  <cp:lastModifiedBy>曹小等</cp:lastModifiedBy>
  <cp:revision>192</cp:revision>
  <dcterms:created xsi:type="dcterms:W3CDTF">2014-07-01T15:24:00Z</dcterms:created>
  <dcterms:modified xsi:type="dcterms:W3CDTF">2020-04-27T07:12:12Z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