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5"/>
  </p:notesMasterIdLst>
  <p:sldIdLst>
    <p:sldId id="301" r:id="rId3"/>
    <p:sldId id="257" r:id="rId4"/>
    <p:sldId id="258" r:id="rId5"/>
    <p:sldId id="262" r:id="rId6"/>
    <p:sldId id="280" r:id="rId7"/>
    <p:sldId id="264" r:id="rId8"/>
    <p:sldId id="265" r:id="rId9"/>
    <p:sldId id="268" r:id="rId10"/>
    <p:sldId id="267" r:id="rId11"/>
    <p:sldId id="269" r:id="rId12"/>
    <p:sldId id="270" r:id="rId13"/>
    <p:sldId id="281" r:id="rId14"/>
    <p:sldId id="283" r:id="rId16"/>
    <p:sldId id="286" r:id="rId17"/>
    <p:sldId id="287" r:id="rId18"/>
    <p:sldId id="285" r:id="rId19"/>
    <p:sldId id="271" r:id="rId20"/>
    <p:sldId id="272" r:id="rId21"/>
    <p:sldId id="284" r:id="rId22"/>
    <p:sldId id="273" r:id="rId23"/>
    <p:sldId id="288" r:id="rId24"/>
    <p:sldId id="290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8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8DE53-7E6F-471E-B463-CA6D09EDEF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145CA-7711-47FC-A4C2-EE1BA11AFB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①人物类中的“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”是本文主人公。故事情节的发展自始至终都是围绕着作者“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之间展开，所以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都是必选词汇。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是邻居，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对可爱、礼貌、乖巧的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很是喜欢，于是不顾一切地冲进火海救护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在救护中受伤，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和她的家人心存感恩，在医院一直守护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，一直到他苏醒。这故事情节反映了邻里之间互爱互助，关系和谐的社区生活。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②时空类中的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hospital, outside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floor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是故事情节发展至高潮的必需地点。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冲进火海，将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抱出外面，可他自己却受伤送进医院抢救。因此，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hospital, outside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floor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在续写故事中都可以定为必选词汇。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③故事情节发展类中的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uncle, smoke, burned, lungs, dangerous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都是故事情节的发展与推进词汇，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uncle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称谓体现了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之间的亲密关系，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smoke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增添了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救护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的难度，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burned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交代了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在救护中可能被烧伤某一人体部位，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Surrell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救护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Tiara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前身体不适部位，而他却在身体不适的情况下义无反顾地冲进火海救护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，体现了他的无畏和勇敢，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dangerous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是当时救护时的处境，但故事的发展可以通过其他形式的渲染，而不必直接点出危险的处境。因此，下划线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uncle, smoke, burned, lungs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等词都可以定为续写的必选或可选词汇。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CE929-7908-43A1-9082-2A4CB3E6E2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BC6CA8A-CD07-474A-812B-870FA68A40A0}" type="slidenum">
              <a:rPr lang="en-US" altLang="zh-CN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09AD2-BBC6-4347-AFA0-3D5EF63ECB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8F601-DC85-455C-83ED-038BE915EB1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749290" y="27940"/>
            <a:ext cx="3375025" cy="109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hyperlink" Target="http://image.baidu.com/search/detail?ct=503316480&amp;z=undefined&amp;tn=baiduimagedetail&amp;ipn=d&amp;word=%E6%95%91%E7%81%AB%E7%9A%84%E5%8D%A1%E9%80%9A%E7%94%BB&amp;step_word=&amp;ie=utf-8&amp;in=&amp;cl=2&amp;lm=-1&amp;st=undefined&amp;hd=undefined&amp;latest=undefined&amp;copyright=undefined&amp;cs=1126101019,1403064545&amp;os=171336086,714138770&amp;simid=0,0&amp;pn=29&amp;rn=1&amp;di=3530&amp;ln=489&amp;fr=&amp;fmq=1587020542577_R&amp;fm=&amp;ic=undefined&amp;s=undefined&amp;se=&amp;sme=&amp;tab=0&amp;width=undefined&amp;height=undefined&amp;face=undefined&amp;is=0,0&amp;istype=0&amp;ist=&amp;jit=&amp;bdtype=15&amp;spn=0&amp;pi=0&amp;gsm=0&amp;hs=2&amp;objurl=http://i.gongxiao8.com/uploads/i_0_1126101019x1403064545_26.jpg&amp;rpstart=0&amp;rpnum=0&amp;adpicid=0&amp;force=undefin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124460" y="1026795"/>
            <a:ext cx="5650865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6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6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6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6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6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6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6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595" y="1866900"/>
            <a:ext cx="3481705" cy="348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749290" y="1219200"/>
            <a:ext cx="309689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600" b="1">
                <a:latin typeface="华文新魏" panose="02010800040101010101" pitchFamily="2" charset="-122"/>
              </a:rPr>
              <a:t>知识产权声明</a:t>
            </a:r>
            <a:endParaRPr lang="zh-CN" altLang="en-US" sz="36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Box 5"/>
          <p:cNvSpPr txBox="1">
            <a:spLocks noChangeArrowheads="1"/>
          </p:cNvSpPr>
          <p:nvPr/>
        </p:nvSpPr>
        <p:spPr bwMode="auto">
          <a:xfrm>
            <a:off x="35496" y="1034733"/>
            <a:ext cx="907300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Arial Black" panose="020B0A04020102020204" pitchFamily="34" charset="0"/>
              </a:rPr>
              <a:t>Para. 1</a:t>
            </a:r>
            <a:endParaRPr lang="en-US" altLang="zh-CN" sz="2800" dirty="0"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Taking a deep breath, he went in a second time.</a:t>
            </a:r>
            <a:endParaRPr lang="en-US" altLang="zh-C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27384"/>
            <a:ext cx="971600" cy="113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183657" y="5649914"/>
            <a:ext cx="859303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latin typeface="Arial Black" panose="020B0A04020102020204" pitchFamily="34" charset="0"/>
              </a:rPr>
              <a:t>Para. 2</a:t>
            </a:r>
            <a:endParaRPr lang="en-US" altLang="zh-CN" sz="28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woke up in the hospital a couple of days later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.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sp>
        <p:nvSpPr>
          <p:cNvPr id="13315" name="椭圆 4"/>
          <p:cNvSpPr>
            <a:spLocks noChangeArrowheads="1"/>
          </p:cNvSpPr>
          <p:nvPr/>
        </p:nvSpPr>
        <p:spPr bwMode="auto">
          <a:xfrm rot="16200000" flipV="1">
            <a:off x="1855954" y="5495634"/>
            <a:ext cx="433388" cy="1626031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6" name="椭圆 4"/>
          <p:cNvSpPr>
            <a:spLocks noChangeArrowheads="1"/>
          </p:cNvSpPr>
          <p:nvPr/>
        </p:nvSpPr>
        <p:spPr bwMode="auto">
          <a:xfrm rot="16200000" flipV="1">
            <a:off x="3867254" y="5529486"/>
            <a:ext cx="571500" cy="14662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18" name="椭圆 4"/>
          <p:cNvSpPr>
            <a:spLocks noChangeArrowheads="1"/>
          </p:cNvSpPr>
          <p:nvPr/>
        </p:nvSpPr>
        <p:spPr bwMode="auto">
          <a:xfrm rot="16200000" flipV="1">
            <a:off x="5334710" y="-214030"/>
            <a:ext cx="634820" cy="3888432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2295" name="组合 17"/>
          <p:cNvGrpSpPr/>
          <p:nvPr/>
        </p:nvGrpSpPr>
        <p:grpSpPr bwMode="auto">
          <a:xfrm>
            <a:off x="32850" y="28575"/>
            <a:ext cx="10275801" cy="1225550"/>
            <a:chOff x="0" y="0"/>
            <a:chExt cx="17206" cy="1928"/>
          </a:xfrm>
        </p:grpSpPr>
        <p:cxnSp>
          <p:nvCxnSpPr>
            <p:cNvPr id="12306" name="直接连接符 20"/>
            <p:cNvCxnSpPr>
              <a:cxnSpLocks noChangeShapeType="1"/>
            </p:cNvCxnSpPr>
            <p:nvPr/>
          </p:nvCxnSpPr>
          <p:spPr bwMode="auto">
            <a:xfrm flipV="1">
              <a:off x="2107" y="1272"/>
              <a:ext cx="11730" cy="49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07" name="Rectangle 5"/>
            <p:cNvSpPr>
              <a:spLocks noChangeArrowheads="1"/>
            </p:cNvSpPr>
            <p:nvPr/>
          </p:nvSpPr>
          <p:spPr bwMode="auto">
            <a:xfrm>
              <a:off x="1896" y="193"/>
              <a:ext cx="153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>
                  <a:solidFill>
                    <a:srgbClr val="FF0066"/>
                  </a:solidFill>
                  <a:latin typeface="Times New Roman" panose="02020603050405020304" pitchFamily="18" charset="0"/>
                </a:rPr>
                <a:t>Read the first sentences for inferring</a:t>
              </a:r>
              <a:endParaRPr lang="en-US" altLang="zh-CN" sz="3200" i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322" name="文本框 4"/>
          <p:cNvSpPr txBox="1">
            <a:spLocks noChangeArrowheads="1"/>
          </p:cNvSpPr>
          <p:nvPr/>
        </p:nvSpPr>
        <p:spPr bwMode="auto">
          <a:xfrm>
            <a:off x="229944" y="2065339"/>
            <a:ext cx="8374504" cy="9540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"/>
            </a:pP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Raise questions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about the development.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宋体" panose="02010600030101010101" pitchFamily="2" charset="-122"/>
              </a:rPr>
              <a:t> (actions, words, feelings, </a:t>
            </a:r>
            <a:r>
              <a:rPr lang="en-US" altLang="zh-CN" sz="2800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thoughts ...)</a:t>
            </a:r>
            <a:endParaRPr lang="zh-CN" altLang="en-US" sz="2800" dirty="0"/>
          </a:p>
        </p:txBody>
      </p:sp>
      <p:sp>
        <p:nvSpPr>
          <p:cNvPr id="13324" name="TextBox 5"/>
          <p:cNvSpPr txBox="1">
            <a:spLocks noChangeArrowheads="1"/>
          </p:cNvSpPr>
          <p:nvPr/>
        </p:nvSpPr>
        <p:spPr bwMode="auto">
          <a:xfrm>
            <a:off x="433012" y="4722787"/>
            <a:ext cx="8171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+mn-lt"/>
              </a:rPr>
              <a:t>Q3: What </a:t>
            </a:r>
            <a:r>
              <a:rPr lang="en-US" altLang="zh-CN" sz="2800" dirty="0" smtClean="0">
                <a:latin typeface="+mn-lt"/>
              </a:rPr>
              <a:t>might be </a:t>
            </a:r>
            <a:r>
              <a:rPr lang="en-US" altLang="zh-CN" sz="2800" dirty="0">
                <a:latin typeface="+mn-lt"/>
              </a:rPr>
              <a:t>Tiara’s grandmother and her relatives’ reaction?</a:t>
            </a:r>
            <a:endParaRPr lang="zh-CN" altLang="zh-CN" sz="2800" dirty="0">
              <a:latin typeface="+mn-lt"/>
            </a:endParaRPr>
          </a:p>
        </p:txBody>
      </p:sp>
      <p:sp>
        <p:nvSpPr>
          <p:cNvPr id="13325" name="TextBox 5"/>
          <p:cNvSpPr txBox="1">
            <a:spLocks noChangeArrowheads="1"/>
          </p:cNvSpPr>
          <p:nvPr/>
        </p:nvSpPr>
        <p:spPr bwMode="auto">
          <a:xfrm>
            <a:off x="433012" y="3063876"/>
            <a:ext cx="8710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Calibri" panose="020F0502020204030204" pitchFamily="34" charset="0"/>
              </a:rPr>
              <a:t>Q1: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</a:rPr>
              <a:t>Did </a:t>
            </a:r>
            <a:r>
              <a:rPr lang="en-US" altLang="zh-CN" sz="2800" dirty="0" err="1">
                <a:latin typeface="Calibri" panose="020F0502020204030204" pitchFamily="34" charset="0"/>
              </a:rPr>
              <a:t>Surrell</a:t>
            </a:r>
            <a:r>
              <a:rPr lang="en-US" altLang="zh-CN" sz="2800" dirty="0">
                <a:latin typeface="Calibri" panose="020F0502020204030204" pitchFamily="34" charset="0"/>
              </a:rPr>
              <a:t> succeed in saving Tiara? How? </a:t>
            </a:r>
            <a:endParaRPr lang="en-US" altLang="zh-CN" sz="2700" dirty="0">
              <a:latin typeface="Calibri" panose="020F0502020204030204" pitchFamily="34" charset="0"/>
            </a:endParaRPr>
          </a:p>
        </p:txBody>
      </p:sp>
      <p:sp>
        <p:nvSpPr>
          <p:cNvPr id="13326" name="TextBox 5"/>
          <p:cNvSpPr txBox="1">
            <a:spLocks noChangeArrowheads="1"/>
          </p:cNvSpPr>
          <p:nvPr/>
        </p:nvSpPr>
        <p:spPr bwMode="auto">
          <a:xfrm>
            <a:off x="433011" y="3699029"/>
            <a:ext cx="8171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+mn-lt"/>
              </a:rPr>
              <a:t>Q2: What </a:t>
            </a:r>
            <a:r>
              <a:rPr lang="en-US" altLang="zh-CN" sz="2800" dirty="0" smtClean="0">
                <a:latin typeface="+mn-lt"/>
              </a:rPr>
              <a:t>had happened </a:t>
            </a:r>
            <a:r>
              <a:rPr lang="en-US" altLang="zh-CN" sz="2800" dirty="0">
                <a:latin typeface="+mn-lt"/>
              </a:rPr>
              <a:t>to </a:t>
            </a:r>
            <a:r>
              <a:rPr lang="en-US" altLang="zh-CN" sz="2800" dirty="0" err="1">
                <a:latin typeface="+mn-lt"/>
              </a:rPr>
              <a:t>Surrell</a:t>
            </a:r>
            <a:r>
              <a:rPr lang="en-US" altLang="zh-CN" sz="2800" dirty="0">
                <a:latin typeface="+mn-lt"/>
              </a:rPr>
              <a:t>? And what about Tiara?</a:t>
            </a:r>
            <a:endParaRPr lang="zh-CN" altLang="zh-CN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 autoUpdateAnimBg="0"/>
      <p:bldP spid="13316" grpId="0" bldLvl="0" animBg="1" autoUpdateAnimBg="0"/>
      <p:bldP spid="13318" grpId="0" bldLvl="0" animBg="1" autoUpdateAnimBg="0"/>
      <p:bldP spid="13322" grpId="0" bldLvl="0" animBg="1" autoUpdateAnimBg="0"/>
      <p:bldP spid="13324" grpId="0" autoUpdateAnimBg="0"/>
      <p:bldP spid="13325" grpId="0" autoUpdateAnimBg="0"/>
      <p:bldP spid="1332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27384"/>
            <a:ext cx="971600" cy="113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357392" y="3039343"/>
            <a:ext cx="8607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 dirty="0">
                <a:latin typeface="+mn-lt"/>
              </a:rPr>
              <a:t>Q1. What did </a:t>
            </a:r>
            <a:r>
              <a:rPr lang="en-US" altLang="zh-CN" sz="2400" b="0" dirty="0" err="1">
                <a:latin typeface="+mn-lt"/>
              </a:rPr>
              <a:t>Surrell</a:t>
            </a:r>
            <a:r>
              <a:rPr lang="en-US" altLang="zh-CN" sz="2400" b="0" dirty="0">
                <a:latin typeface="+mn-lt"/>
              </a:rPr>
              <a:t> find when he woke up? What did he </a:t>
            </a:r>
            <a:r>
              <a:rPr lang="en-US" altLang="zh-CN" sz="2400" b="0" dirty="0" smtClean="0">
                <a:latin typeface="+mn-lt"/>
              </a:rPr>
              <a:t>ask firstly?</a:t>
            </a:r>
            <a:endParaRPr lang="zh-CN" altLang="zh-CN" sz="2400" b="0" dirty="0">
              <a:latin typeface="+mn-lt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23528" y="4614227"/>
            <a:ext cx="8748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 dirty="0">
                <a:latin typeface="+mn-lt"/>
              </a:rPr>
              <a:t>Q3. </a:t>
            </a:r>
            <a:r>
              <a:rPr lang="en-US" altLang="zh-CN" sz="2400" b="0" dirty="0" smtClean="0">
                <a:latin typeface="+mn-lt"/>
              </a:rPr>
              <a:t>What might be </a:t>
            </a:r>
            <a:r>
              <a:rPr lang="en-US" altLang="zh-CN" sz="2400" b="0" dirty="0" err="1" smtClean="0">
                <a:latin typeface="+mn-lt"/>
              </a:rPr>
              <a:t>Surrell’s</a:t>
            </a:r>
            <a:r>
              <a:rPr lang="en-US" altLang="zh-CN" sz="2400" b="0" dirty="0" smtClean="0">
                <a:latin typeface="+mn-lt"/>
              </a:rPr>
              <a:t> reaction to Tiara’s/Tiara’s grandmother’s gratitude? </a:t>
            </a:r>
            <a:endParaRPr lang="zh-CN" altLang="zh-CN" sz="2400" b="0" dirty="0">
              <a:latin typeface="+mn-lt"/>
            </a:endParaRPr>
          </a:p>
        </p:txBody>
      </p:sp>
      <p:grpSp>
        <p:nvGrpSpPr>
          <p:cNvPr id="13320" name="组合 17"/>
          <p:cNvGrpSpPr/>
          <p:nvPr/>
        </p:nvGrpSpPr>
        <p:grpSpPr bwMode="auto">
          <a:xfrm>
            <a:off x="32850" y="-42863"/>
            <a:ext cx="10275801" cy="1223963"/>
            <a:chOff x="0" y="0"/>
            <a:chExt cx="17206" cy="1928"/>
          </a:xfrm>
        </p:grpSpPr>
        <p:cxnSp>
          <p:nvCxnSpPr>
            <p:cNvPr id="13328" name="直接连接符 20"/>
            <p:cNvCxnSpPr>
              <a:cxnSpLocks noChangeShapeType="1"/>
            </p:cNvCxnSpPr>
            <p:nvPr/>
          </p:nvCxnSpPr>
          <p:spPr bwMode="auto">
            <a:xfrm flipV="1">
              <a:off x="2107" y="1272"/>
              <a:ext cx="11730" cy="49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9" name="Rectangle 5"/>
            <p:cNvSpPr>
              <a:spLocks noChangeArrowheads="1"/>
            </p:cNvSpPr>
            <p:nvPr/>
          </p:nvSpPr>
          <p:spPr bwMode="auto">
            <a:xfrm>
              <a:off x="1896" y="193"/>
              <a:ext cx="153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>
                  <a:solidFill>
                    <a:srgbClr val="FF0066"/>
                  </a:solidFill>
                  <a:latin typeface="Times New Roman" panose="02020603050405020304" pitchFamily="18" charset="0"/>
                </a:rPr>
                <a:t>Read the first sentences for inferring</a:t>
              </a:r>
              <a:endParaRPr lang="en-US" altLang="zh-CN" sz="3200" i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48" name="TextBox 5"/>
          <p:cNvSpPr txBox="1">
            <a:spLocks noChangeArrowheads="1"/>
          </p:cNvSpPr>
          <p:nvPr/>
        </p:nvSpPr>
        <p:spPr bwMode="auto">
          <a:xfrm>
            <a:off x="376416" y="1970837"/>
            <a:ext cx="7582608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Raise questions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about the development.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宋体" panose="02010600030101010101" pitchFamily="2" charset="-122"/>
              </a:rPr>
              <a:t> (actions, words, feelings, </a:t>
            </a:r>
            <a:r>
              <a:rPr lang="en-US" altLang="zh-CN" sz="2800" dirty="0" smtClean="0">
                <a:latin typeface="Times New Roman" panose="02020603050405020304" pitchFamily="18" charset="0"/>
                <a:sym typeface="宋体" panose="02010600030101010101" pitchFamily="2" charset="-122"/>
              </a:rPr>
              <a:t>words ...)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4349" name="TextBox 5"/>
          <p:cNvSpPr txBox="1">
            <a:spLocks noChangeArrowheads="1"/>
          </p:cNvSpPr>
          <p:nvPr/>
        </p:nvSpPr>
        <p:spPr bwMode="auto">
          <a:xfrm>
            <a:off x="376416" y="3678123"/>
            <a:ext cx="8554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0" dirty="0">
                <a:latin typeface="+mn-lt"/>
              </a:rPr>
              <a:t>Q2. </a:t>
            </a:r>
            <a:r>
              <a:rPr lang="en-US" altLang="zh-CN" sz="2400" b="0" dirty="0" smtClean="0">
                <a:latin typeface="+mn-lt"/>
              </a:rPr>
              <a:t>What might Tiara/Tiara’s grandmother have said and done in the hospital when she/they went to visit </a:t>
            </a:r>
            <a:r>
              <a:rPr lang="en-US" altLang="zh-CN" sz="2400" b="0" dirty="0" err="1" smtClean="0">
                <a:latin typeface="+mn-lt"/>
              </a:rPr>
              <a:t>Surrell</a:t>
            </a:r>
            <a:r>
              <a:rPr lang="en-US" altLang="zh-CN" sz="2400" b="0" dirty="0" smtClean="0">
                <a:latin typeface="+mn-lt"/>
              </a:rPr>
              <a:t>? </a:t>
            </a:r>
            <a:endParaRPr lang="zh-CN" altLang="zh-CN" sz="2400" b="0" dirty="0">
              <a:latin typeface="+mn-lt"/>
            </a:endParaRPr>
          </a:p>
        </p:txBody>
      </p:sp>
      <p:sp>
        <p:nvSpPr>
          <p:cNvPr id="14352" name="TextBox 12"/>
          <p:cNvSpPr txBox="1">
            <a:spLocks noChangeArrowheads="1"/>
          </p:cNvSpPr>
          <p:nvPr/>
        </p:nvSpPr>
        <p:spPr bwMode="auto">
          <a:xfrm>
            <a:off x="147968" y="5715272"/>
            <a:ext cx="8600496" cy="95408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Arial Black" panose="020B0A04020102020204" pitchFamily="34" charset="0"/>
              </a:rPr>
              <a:t>Tip3: </a:t>
            </a:r>
            <a:r>
              <a:rPr lang="en-US" altLang="zh-CN" sz="2800" dirty="0">
                <a:latin typeface="Arial Black" panose="020B0A04020102020204" pitchFamily="34" charset="0"/>
              </a:rPr>
              <a:t>The two given sentences can give us some hints on the plot development.</a:t>
            </a:r>
            <a:endParaRPr lang="en-US" altLang="zh-CN" sz="2800" dirty="0">
              <a:latin typeface="Arial Black" panose="020B0A04020102020204" pitchFamily="34" charset="0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183657" y="1018377"/>
            <a:ext cx="859303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dirty="0">
                <a:latin typeface="Arial Black" panose="020B0A04020102020204" pitchFamily="34" charset="0"/>
              </a:rPr>
              <a:t>Para. 2</a:t>
            </a:r>
            <a:endParaRPr lang="en-US" altLang="zh-CN" sz="28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woke up in the hospital a couple of days later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.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sp>
        <p:nvSpPr>
          <p:cNvPr id="20" name="椭圆 4"/>
          <p:cNvSpPr>
            <a:spLocks noChangeArrowheads="1"/>
          </p:cNvSpPr>
          <p:nvPr/>
        </p:nvSpPr>
        <p:spPr bwMode="auto">
          <a:xfrm rot="16200000" flipV="1">
            <a:off x="1855954" y="864097"/>
            <a:ext cx="433388" cy="1626031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椭圆 4"/>
          <p:cNvSpPr>
            <a:spLocks noChangeArrowheads="1"/>
          </p:cNvSpPr>
          <p:nvPr/>
        </p:nvSpPr>
        <p:spPr bwMode="auto">
          <a:xfrm rot="16200000" flipV="1">
            <a:off x="3867254" y="897949"/>
            <a:ext cx="571500" cy="146626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2" grpId="0" autoUpdateAnimBg="0"/>
      <p:bldP spid="14348" grpId="0" bldLvl="0" animBg="1" autoUpdateAnimBg="0"/>
      <p:bldP spid="14349" grpId="0" autoUpdateAnimBg="0"/>
      <p:bldP spid="14352" grpId="0" animBg="1" autoUpdateAnimBg="0"/>
      <p:bldP spid="20" grpId="0" bldLvl="0" animBg="1" autoUpdateAnimBg="0"/>
      <p:bldP spid="21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5500" y="908720"/>
            <a:ext cx="811698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Arial Black" panose="020B0A04020102020204" pitchFamily="34" charset="0"/>
              </a:rPr>
              <a:t>Choosing the underlined key words</a:t>
            </a:r>
            <a:endParaRPr lang="en-US" altLang="zh-CN" sz="32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1520" y="1639456"/>
          <a:ext cx="8640960" cy="128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/>
                <a:gridCol w="5832648"/>
              </a:tblGrid>
              <a:tr h="432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Characters</a:t>
                      </a:r>
                      <a:endParaRPr lang="en-US" sz="28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</a:rPr>
                        <a:t>Surrell</a:t>
                      </a:r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/>
                          <a:ea typeface="+mn-ea"/>
                        </a:rPr>
                        <a:t>, Tiara</a:t>
                      </a:r>
                      <a:endParaRPr lang="zh-CN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4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b="1" kern="1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and places</a:t>
                      </a:r>
                      <a:endParaRPr lang="zh-CN" sz="28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dirty="0" smtClean="0">
                          <a:effectLst/>
                          <a:latin typeface="Times New Roman" panose="02020603050405020304"/>
                          <a:ea typeface="+mn-ea"/>
                        </a:rPr>
                        <a:t>hospital, outside, the second floor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kern="100" dirty="0" smtClean="0">
                          <a:effectLst/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Plot development</a:t>
                      </a:r>
                      <a:endParaRPr lang="zh-CN" altLang="zh-CN" sz="2800" kern="100" dirty="0">
                        <a:effectLst/>
                        <a:latin typeface="+mn-lt"/>
                        <a:ea typeface="+mn-ea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800" dirty="0" smtClean="0">
                          <a:effectLst/>
                          <a:latin typeface="Times New Roman" panose="02020603050405020304"/>
                          <a:ea typeface="+mn-ea"/>
                        </a:rPr>
                        <a:t>uncle, smoke, burned, lungs, dangerous</a:t>
                      </a:r>
                      <a:endParaRPr kumimoji="0" lang="zh-CN" sz="280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6DEE-85C0-4656-BC77-88A566DA3CE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7"/>
          <p:cNvGrpSpPr/>
          <p:nvPr/>
        </p:nvGrpSpPr>
        <p:grpSpPr bwMode="auto">
          <a:xfrm>
            <a:off x="846289" y="236146"/>
            <a:ext cx="8334474" cy="583414"/>
            <a:chOff x="1342" y="452"/>
            <a:chExt cx="13955" cy="919"/>
          </a:xfrm>
        </p:grpSpPr>
        <p:cxnSp>
          <p:nvCxnSpPr>
            <p:cNvPr id="12" name="直接连接符 20"/>
            <p:cNvCxnSpPr>
              <a:cxnSpLocks noChangeShapeType="1"/>
            </p:cNvCxnSpPr>
            <p:nvPr/>
          </p:nvCxnSpPr>
          <p:spPr bwMode="auto">
            <a:xfrm flipV="1">
              <a:off x="1342" y="1323"/>
              <a:ext cx="13472" cy="48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773" y="452"/>
              <a:ext cx="1352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800" i="1" dirty="0" smtClean="0">
                  <a:solidFill>
                    <a:srgbClr val="3333FF"/>
                  </a:solidFill>
                  <a:latin typeface="Times New Roman" panose="02020603050405020304" pitchFamily="18" charset="0"/>
                </a:rPr>
                <a:t>Step.2 </a:t>
              </a:r>
              <a:r>
                <a:rPr lang="en-US" altLang="zh-CN" sz="2800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 the underlined words for </a:t>
              </a:r>
              <a:r>
                <a:rPr lang="en-US" altLang="zh-CN" sz="2800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creation</a:t>
              </a:r>
              <a:endParaRPr lang="en-US" altLang="zh-CN" sz="2800" i="1" dirty="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9"/>
            <a:ext cx="846289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内容占位符 2"/>
          <p:cNvSpPr/>
          <p:nvPr/>
        </p:nvSpPr>
        <p:spPr bwMode="auto">
          <a:xfrm>
            <a:off x="0" y="3356818"/>
            <a:ext cx="9144000" cy="3384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第二节：读后续写（满分</a:t>
            </a:r>
            <a:r>
              <a:rPr lang="en-US" altLang="zh-CN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25</a:t>
            </a: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分）</a:t>
            </a:r>
            <a:endParaRPr lang="zh-CN" altLang="en-US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        阅读下面短文，根据所给情节进行续写，使之构成一个完整的故事。</a:t>
            </a:r>
            <a:endParaRPr lang="zh-CN" altLang="en-US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注意：</a:t>
            </a:r>
            <a:endParaRPr lang="zh-CN" altLang="en-US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所续写短文的词数应为</a:t>
            </a:r>
            <a:r>
              <a:rPr lang="en-US" altLang="zh-CN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150</a:t>
            </a: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左右；</a:t>
            </a:r>
            <a:endParaRPr lang="zh-CN" altLang="en-US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应使用</a:t>
            </a:r>
            <a:r>
              <a:rPr lang="en-US" altLang="zh-CN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个以上短文中标有下划线的关键词语；</a:t>
            </a:r>
            <a:endParaRPr lang="zh-CN" altLang="en-US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续写部分分为两段，每段的开头语已为你写好；</a:t>
            </a:r>
            <a:endParaRPr lang="zh-CN" altLang="en-US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续写完成后，请用下划线标出你所使用的关键词语。</a:t>
            </a:r>
            <a:endParaRPr lang="zh-CN" altLang="en-US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47800" y="5301952"/>
            <a:ext cx="14478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352800" y="6169330"/>
            <a:ext cx="18288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8" y="5301209"/>
            <a:ext cx="118762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1042858"/>
            <a:ext cx="9144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Paragraph 1: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a deep breath, he went in a second time.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house was full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smoke. 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dark,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finally made it to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floor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could hardly breathe. “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Tiara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are you?” 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cried.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he could hear was the sound of burning wood. Then a screaming cry, calling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came. He quickly crawled toward the sound. Finally, he touched something. It was Tiara. He pulled her on his back and said, “I’ve got you.” 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the burning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house,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he fell on the ground of 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porch.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228184" y="1546914"/>
            <a:ext cx="864096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895228" y="2385858"/>
            <a:ext cx="884684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04800" y="5139208"/>
            <a:ext cx="7939608" cy="954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点评：内容完整，前后连贯，但是语言平铺直叙</a:t>
            </a:r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，缺少</a:t>
            </a:r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细节</a:t>
            </a:r>
            <a:r>
              <a:rPr lang="zh-CN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描写。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28600" y="6289501"/>
            <a:ext cx="8001000" cy="523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/>
                </a:solidFill>
                <a:latin typeface="Arial Black" panose="020B0A04020102020204" pitchFamily="34" charset="0"/>
              </a:rPr>
              <a:t>Showing is more powerful than telling.</a:t>
            </a:r>
            <a:endParaRPr lang="en-US" altLang="zh-CN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75656" y="4087546"/>
            <a:ext cx="20574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098776" y="4067194"/>
            <a:ext cx="61724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67544" y="4474090"/>
            <a:ext cx="576064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88640"/>
            <a:ext cx="91085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00" b="1" kern="0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</a:t>
            </a:r>
            <a:r>
              <a:rPr lang="en-US" altLang="zh-CN" sz="3400" b="1" kern="0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condition and </a:t>
            </a:r>
            <a:r>
              <a:rPr lang="en-US" altLang="zh-CN" sz="3400" b="1" kern="0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emotions </a:t>
            </a:r>
            <a:r>
              <a:rPr lang="en-US" altLang="zh-CN" sz="3400" b="1" kern="0" dirty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might be described</a:t>
            </a:r>
            <a:r>
              <a:rPr lang="en-US" altLang="zh-CN" sz="3400" b="1" kern="0" dirty="0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en-US" altLang="zh-CN" sz="3400" b="1" kern="0" dirty="0">
              <a:solidFill>
                <a:srgbClr val="0000C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971600" y="222920"/>
            <a:ext cx="7488832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latin typeface="Impact" panose="020B0806030902050204" pitchFamily="34" charset="0"/>
              </a:rPr>
              <a:t>How to show </a:t>
            </a:r>
            <a:r>
              <a:rPr lang="en-US" altLang="zh-CN" sz="3600" dirty="0" smtClean="0">
                <a:latin typeface="Impact" panose="020B0806030902050204" pitchFamily="34" charset="0"/>
              </a:rPr>
              <a:t>dangerous surroundings</a:t>
            </a:r>
            <a:endParaRPr lang="en-US" altLang="zh-CN" sz="36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8350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000" u="sng" dirty="0" err="1" smtClean="0"/>
              <a:t>Surrell</a:t>
            </a:r>
            <a:r>
              <a:rPr lang="en-US" altLang="zh-CN" sz="3000" dirty="0" smtClean="0"/>
              <a:t> </a:t>
            </a:r>
            <a:r>
              <a:rPr lang="en-US" altLang="zh-CN" sz="3000" dirty="0"/>
              <a:t>didn’t see the </a:t>
            </a:r>
            <a:r>
              <a:rPr lang="en-US" altLang="zh-CN" sz="3000" dirty="0">
                <a:solidFill>
                  <a:srgbClr val="FF0000"/>
                </a:solidFill>
              </a:rPr>
              <a:t>black</a:t>
            </a:r>
            <a:r>
              <a:rPr lang="en-US" altLang="zh-CN" sz="3000" dirty="0"/>
              <a:t> </a:t>
            </a:r>
            <a:r>
              <a:rPr lang="en-US" altLang="zh-CN" sz="3000" dirty="0">
                <a:solidFill>
                  <a:srgbClr val="FF0000"/>
                </a:solidFill>
              </a:rPr>
              <a:t>smoke</a:t>
            </a:r>
            <a:r>
              <a:rPr lang="en-US" altLang="zh-CN" sz="3000" dirty="0"/>
              <a:t> or </a:t>
            </a:r>
            <a:r>
              <a:rPr lang="en-US" altLang="zh-CN" sz="3000" dirty="0">
                <a:solidFill>
                  <a:srgbClr val="FF0000"/>
                </a:solidFill>
              </a:rPr>
              <a:t>flames shooting </a:t>
            </a:r>
            <a:r>
              <a:rPr lang="en-US" altLang="zh-CN" sz="3000" dirty="0"/>
              <a:t>from the windows of his neighbors’ </a:t>
            </a:r>
            <a:r>
              <a:rPr lang="en-US" altLang="zh-CN" sz="3000" dirty="0" smtClean="0"/>
              <a:t>home.</a:t>
            </a:r>
            <a:endParaRPr lang="en-US" altLang="zh-CN" sz="3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000" dirty="0" smtClean="0"/>
              <a:t>They </a:t>
            </a:r>
            <a:r>
              <a:rPr lang="en-US" altLang="zh-CN" sz="3000" dirty="0"/>
              <a:t>heard someone </a:t>
            </a:r>
            <a:r>
              <a:rPr lang="en-US" altLang="zh-CN" sz="3000" dirty="0">
                <a:solidFill>
                  <a:srgbClr val="FF0000"/>
                </a:solidFill>
              </a:rPr>
              <a:t>screaming, “The house is on fire!”</a:t>
            </a:r>
            <a:r>
              <a:rPr lang="en-US" altLang="zh-CN" sz="3000" dirty="0" smtClean="0">
                <a:solidFill>
                  <a:srgbClr val="FF0000"/>
                </a:solidFill>
              </a:rPr>
              <a:t> </a:t>
            </a:r>
            <a:endParaRPr lang="en-US" altLang="zh-CN" sz="3000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000" dirty="0"/>
              <a:t>Entering the burning house was </a:t>
            </a:r>
            <a:r>
              <a:rPr lang="en-US" altLang="zh-CN" sz="3000" dirty="0">
                <a:solidFill>
                  <a:srgbClr val="FF0000"/>
                </a:solidFill>
              </a:rPr>
              <a:t>like running into “a bucket of black paint”</a:t>
            </a:r>
            <a:r>
              <a:rPr lang="en-US" altLang="zh-CN" sz="3000" dirty="0"/>
              <a:t>. The thick </a:t>
            </a:r>
            <a:r>
              <a:rPr lang="en-US" altLang="zh-CN" sz="3000" u="sng" dirty="0"/>
              <a:t>smoke</a:t>
            </a:r>
            <a:r>
              <a:rPr lang="en-US" altLang="zh-CN" sz="3000" dirty="0"/>
              <a:t> caused </a:t>
            </a:r>
            <a:r>
              <a:rPr lang="en-US" altLang="zh-CN" sz="3000" dirty="0" err="1"/>
              <a:t>Surrell</a:t>
            </a:r>
            <a:r>
              <a:rPr lang="en-US" altLang="zh-CN" sz="3000" dirty="0"/>
              <a:t> to </a:t>
            </a:r>
            <a:r>
              <a:rPr lang="en-US" altLang="zh-CN" sz="3000" dirty="0">
                <a:solidFill>
                  <a:srgbClr val="FF0000"/>
                </a:solidFill>
              </a:rPr>
              <a:t>walk blindly around</a:t>
            </a:r>
            <a:r>
              <a:rPr lang="en-US" altLang="zh-CN" sz="3000" dirty="0"/>
              <a:t>, </a:t>
            </a:r>
            <a:r>
              <a:rPr lang="en-US" altLang="zh-CN" sz="3000" u="sng" dirty="0">
                <a:solidFill>
                  <a:srgbClr val="FF0000"/>
                </a:solidFill>
              </a:rPr>
              <a:t>burned</a:t>
            </a:r>
            <a:r>
              <a:rPr lang="en-US" altLang="zh-CN" sz="3000" dirty="0">
                <a:solidFill>
                  <a:srgbClr val="FF0000"/>
                </a:solidFill>
              </a:rPr>
              <a:t> his eyes</a:t>
            </a:r>
            <a:r>
              <a:rPr lang="en-US" altLang="zh-CN" sz="3000" dirty="0"/>
              <a:t>, and </a:t>
            </a:r>
            <a:r>
              <a:rPr lang="en-US" altLang="zh-CN" sz="3000" dirty="0">
                <a:solidFill>
                  <a:srgbClr val="FF0000"/>
                </a:solidFill>
              </a:rPr>
              <a:t>made it impossible for him to breathe</a:t>
            </a:r>
            <a:r>
              <a:rPr lang="en-US" altLang="zh-CN" sz="3000" dirty="0"/>
              <a:t>. He </a:t>
            </a:r>
            <a:r>
              <a:rPr lang="en-US" altLang="zh-CN" sz="3000" dirty="0">
                <a:solidFill>
                  <a:srgbClr val="FF0000"/>
                </a:solidFill>
              </a:rPr>
              <a:t>felt his throat and </a:t>
            </a:r>
            <a:r>
              <a:rPr lang="en-US" altLang="zh-CN" sz="3000" u="sng" dirty="0">
                <a:solidFill>
                  <a:srgbClr val="FF0000"/>
                </a:solidFill>
              </a:rPr>
              <a:t>lungs</a:t>
            </a:r>
            <a:r>
              <a:rPr lang="en-US" altLang="zh-CN" sz="3000" dirty="0">
                <a:solidFill>
                  <a:srgbClr val="FF0000"/>
                </a:solidFill>
              </a:rPr>
              <a:t> burned</a:t>
            </a:r>
            <a:r>
              <a:rPr lang="en-US" altLang="zh-CN" sz="3000" dirty="0"/>
              <a:t>, and every blink </a:t>
            </a:r>
            <a:r>
              <a:rPr lang="en-US" altLang="zh-CN" sz="3000" dirty="0">
                <a:solidFill>
                  <a:srgbClr val="FF0000"/>
                </a:solidFill>
              </a:rPr>
              <a:t>stung</a:t>
            </a:r>
            <a:r>
              <a:rPr lang="en-US" altLang="zh-CN" sz="3000" dirty="0"/>
              <a:t>(</a:t>
            </a:r>
            <a:r>
              <a:rPr lang="zh-CN" altLang="zh-CN" sz="3000" dirty="0"/>
              <a:t>蛰</a:t>
            </a:r>
            <a:r>
              <a:rPr lang="en-US" altLang="zh-CN" sz="3000" dirty="0"/>
              <a:t>) his eyes.</a:t>
            </a:r>
            <a:endParaRPr lang="zh-CN" altLang="en-US" sz="3000" dirty="0">
              <a:solidFill>
                <a:srgbClr val="FF0000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60040" y="5027692"/>
            <a:ext cx="8460432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Tip4: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show 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 surroundings by using ______, ______, ______, _______, and _______________.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19672" y="5557343"/>
            <a:ext cx="7745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59832" y="5537524"/>
            <a:ext cx="903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283968" y="5557343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868144" y="5537524"/>
            <a:ext cx="1122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61909" y="6053704"/>
            <a:ext cx="2829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figures of speech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5"/>
          <p:cNvSpPr txBox="1">
            <a:spLocks noChangeArrowheads="1"/>
          </p:cNvSpPr>
          <p:nvPr/>
        </p:nvSpPr>
        <p:spPr bwMode="auto">
          <a:xfrm>
            <a:off x="971600" y="222920"/>
            <a:ext cx="7488832" cy="685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latin typeface="Impact" panose="020B0806030902050204" pitchFamily="34" charset="0"/>
              </a:rPr>
              <a:t>How to show </a:t>
            </a:r>
            <a:r>
              <a:rPr lang="en-US" altLang="zh-CN" sz="3600" dirty="0" smtClean="0">
                <a:latin typeface="Impact" panose="020B0806030902050204" pitchFamily="34" charset="0"/>
              </a:rPr>
              <a:t>nervous emotions</a:t>
            </a:r>
            <a:endParaRPr lang="en-US" altLang="zh-CN" sz="36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8350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200" dirty="0"/>
              <a:t>H</a:t>
            </a:r>
            <a:r>
              <a:rPr lang="en-US" altLang="zh-CN" sz="3200" dirty="0" smtClean="0"/>
              <a:t>e </a:t>
            </a:r>
            <a:r>
              <a:rPr lang="en-US" altLang="zh-CN" sz="3200" dirty="0"/>
              <a:t>saw two women and a girl </a:t>
            </a:r>
            <a:r>
              <a:rPr lang="en-US" altLang="zh-CN" sz="3200" dirty="0">
                <a:solidFill>
                  <a:srgbClr val="FF0000"/>
                </a:solidFill>
              </a:rPr>
              <a:t>crazily at a loss </a:t>
            </a:r>
            <a:r>
              <a:rPr lang="en-US" altLang="zh-CN" sz="3200" dirty="0"/>
              <a:t>on their porch</a:t>
            </a:r>
            <a:r>
              <a:rPr lang="en-US" altLang="zh-CN" sz="3000" dirty="0" smtClean="0"/>
              <a:t>.</a:t>
            </a:r>
            <a:endParaRPr lang="en-US" altLang="zh-CN" sz="3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200" dirty="0"/>
              <a:t>“Where is Tiara?” he asked </a:t>
            </a:r>
            <a:r>
              <a:rPr lang="en-US" altLang="zh-CN" sz="3200" dirty="0">
                <a:solidFill>
                  <a:srgbClr val="FF0000"/>
                </a:solidFill>
              </a:rPr>
              <a:t>desperately</a:t>
            </a:r>
            <a:r>
              <a:rPr lang="en-US" altLang="zh-CN" sz="3200" dirty="0" smtClean="0"/>
              <a:t>.</a:t>
            </a:r>
            <a:endParaRPr lang="en-US" altLang="zh-CN" sz="32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200" dirty="0"/>
              <a:t>“</a:t>
            </a:r>
            <a:r>
              <a:rPr lang="en-US" altLang="zh-CN" sz="3200" u="sng" dirty="0"/>
              <a:t>The second floor</a:t>
            </a:r>
            <a:r>
              <a:rPr lang="en-US" altLang="zh-CN" sz="3200" dirty="0"/>
              <a:t>,” her aunt </a:t>
            </a:r>
            <a:r>
              <a:rPr lang="en-US" altLang="zh-CN" sz="3200" dirty="0">
                <a:solidFill>
                  <a:srgbClr val="FF0000"/>
                </a:solidFill>
              </a:rPr>
              <a:t>shouted back</a:t>
            </a:r>
            <a:r>
              <a:rPr lang="en-US" altLang="zh-CN" sz="3200" dirty="0"/>
              <a:t>.</a:t>
            </a:r>
            <a:endParaRPr lang="zh-CN" altLang="zh-CN" sz="3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3200" dirty="0"/>
              <a:t>H</a:t>
            </a:r>
            <a:r>
              <a:rPr lang="en-US" altLang="zh-CN" sz="3200" dirty="0" smtClean="0"/>
              <a:t>e </a:t>
            </a:r>
            <a:r>
              <a:rPr lang="en-US" altLang="zh-CN" sz="3200" dirty="0">
                <a:solidFill>
                  <a:srgbClr val="FF0000"/>
                </a:solidFill>
              </a:rPr>
              <a:t>uttered a little prayer</a:t>
            </a:r>
            <a:r>
              <a:rPr lang="en-US" altLang="zh-CN" sz="3200" dirty="0"/>
              <a:t>, </a:t>
            </a:r>
            <a:r>
              <a:rPr lang="en-US" altLang="zh-CN" sz="3200" dirty="0">
                <a:solidFill>
                  <a:srgbClr val="3333FF"/>
                </a:solidFill>
              </a:rPr>
              <a:t>“Well, God, this is it. You got to help me, because I’m not coming out without that little girl</a:t>
            </a:r>
            <a:r>
              <a:rPr lang="en-US" altLang="zh-CN" sz="3200" dirty="0" smtClean="0">
                <a:solidFill>
                  <a:srgbClr val="3333FF"/>
                </a:solidFill>
              </a:rPr>
              <a:t>.”</a:t>
            </a:r>
            <a:endParaRPr lang="zh-CN" altLang="en-US" sz="3000" dirty="0">
              <a:solidFill>
                <a:srgbClr val="3333FF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60040" y="5027692"/>
            <a:ext cx="8388424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Tip5: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show 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dangerous surroundings by using ______, ___________, ______, _______, and ________.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619672" y="5557343"/>
            <a:ext cx="814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adv.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915816" y="5537524"/>
            <a:ext cx="23422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prep. phrases 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326340" y="5557343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905961" y="5537524"/>
            <a:ext cx="1122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175016" y="6053704"/>
            <a:ext cx="1524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thoughts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2798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The </a:t>
            </a:r>
            <a:r>
              <a:rPr lang="en-US" altLang="zh-CN" sz="2800" dirty="0"/>
              <a:t>smoke </a:t>
            </a:r>
            <a:r>
              <a:rPr lang="en-US" altLang="zh-CN" sz="2800" dirty="0">
                <a:solidFill>
                  <a:srgbClr val="FF0000"/>
                </a:solidFill>
              </a:rPr>
              <a:t>made it impossible for him to see the </a:t>
            </a:r>
            <a:r>
              <a:rPr lang="en-US" altLang="zh-CN" sz="2800" dirty="0" smtClean="0">
                <a:solidFill>
                  <a:srgbClr val="FF0000"/>
                </a:solidFill>
              </a:rPr>
              <a:t>surround-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ings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/>
              <a:t>and he </a:t>
            </a:r>
            <a:r>
              <a:rPr lang="en-US" altLang="zh-CN" sz="2800" dirty="0">
                <a:solidFill>
                  <a:srgbClr val="FF0000"/>
                </a:solidFill>
              </a:rPr>
              <a:t>felt his way </a:t>
            </a:r>
            <a:r>
              <a:rPr lang="en-US" altLang="zh-CN" sz="2800" dirty="0"/>
              <a:t>on the second floor, </a:t>
            </a:r>
            <a:r>
              <a:rPr lang="en-US" altLang="zh-CN" sz="2800" dirty="0">
                <a:solidFill>
                  <a:srgbClr val="FF0000"/>
                </a:solidFill>
              </a:rPr>
              <a:t>calling Tiara his lovely girl desperately and repeatedly.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9038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3333FF"/>
                </a:solidFill>
              </a:rPr>
              <a:t>Polish the following sentences:</a:t>
            </a:r>
            <a:endParaRPr lang="zh-CN" altLang="en-US" sz="3600" b="1" dirty="0">
              <a:solidFill>
                <a:srgbClr val="3333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8152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818709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1. The </a:t>
            </a:r>
            <a:r>
              <a:rPr lang="en-US" altLang="zh-CN" sz="2800" dirty="0"/>
              <a:t>smoke </a:t>
            </a:r>
            <a:r>
              <a:rPr lang="en-US" altLang="zh-CN" sz="2800" dirty="0" smtClean="0"/>
              <a:t>was heavy, and he walked blindly on </a:t>
            </a:r>
            <a:r>
              <a:rPr lang="en-US" altLang="zh-CN" sz="2800" dirty="0"/>
              <a:t>the second </a:t>
            </a:r>
            <a:r>
              <a:rPr lang="en-US" altLang="zh-CN" sz="2800" dirty="0" smtClean="0"/>
              <a:t>floor and calling Tiara over and over again.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3194973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</a:t>
            </a:r>
            <a:r>
              <a:rPr lang="en-US" altLang="zh-CN" sz="2800" dirty="0" smtClean="0"/>
              <a:t>. </a:t>
            </a:r>
            <a:r>
              <a:rPr lang="en-US" altLang="zh-CN" sz="2800" dirty="0"/>
              <a:t>He pulled </a:t>
            </a:r>
            <a:r>
              <a:rPr lang="en-US" altLang="zh-CN" sz="2800" u="sng" dirty="0"/>
              <a:t>Tiara</a:t>
            </a:r>
            <a:r>
              <a:rPr lang="en-US" altLang="zh-CN" sz="2800" dirty="0"/>
              <a:t> toward him and </a:t>
            </a:r>
            <a:r>
              <a:rPr lang="en-US" altLang="zh-CN" sz="2800" dirty="0" smtClean="0"/>
              <a:t>carried her in the arms </a:t>
            </a:r>
            <a:r>
              <a:rPr lang="en-US" altLang="zh-CN" sz="2800" dirty="0"/>
              <a:t>and said, </a:t>
            </a:r>
            <a:r>
              <a:rPr lang="en-US" altLang="zh-CN" sz="2800" dirty="0" smtClean="0"/>
              <a:t>“I’ve </a:t>
            </a:r>
            <a:r>
              <a:rPr lang="en-US" altLang="zh-CN" sz="2800" dirty="0"/>
              <a:t>got you.”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203085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He </a:t>
            </a:r>
            <a:r>
              <a:rPr lang="en-US" altLang="zh-CN" sz="2800" dirty="0"/>
              <a:t>pulled </a:t>
            </a:r>
            <a:r>
              <a:rPr lang="en-US" altLang="zh-CN" sz="2800" u="sng" dirty="0"/>
              <a:t>Tiara</a:t>
            </a:r>
            <a:r>
              <a:rPr lang="en-US" altLang="zh-CN" sz="2800" dirty="0"/>
              <a:t> toward him and </a:t>
            </a:r>
            <a:r>
              <a:rPr lang="en-US" altLang="zh-CN" sz="2800" dirty="0">
                <a:solidFill>
                  <a:srgbClr val="FF0000"/>
                </a:solidFill>
              </a:rPr>
              <a:t>hugged</a:t>
            </a:r>
            <a:r>
              <a:rPr lang="en-US" altLang="zh-CN" sz="2800" dirty="0"/>
              <a:t> her </a:t>
            </a:r>
            <a:r>
              <a:rPr lang="en-US" altLang="zh-CN" sz="2800" dirty="0">
                <a:solidFill>
                  <a:srgbClr val="FF0000"/>
                </a:solidFill>
              </a:rPr>
              <a:t>tight</a:t>
            </a:r>
            <a:r>
              <a:rPr lang="en-US" altLang="zh-CN" sz="2800" dirty="0"/>
              <a:t> and said, “</a:t>
            </a:r>
            <a:r>
              <a:rPr lang="en-US" altLang="zh-CN" sz="2800" u="sng" dirty="0">
                <a:solidFill>
                  <a:srgbClr val="FF0000"/>
                </a:solidFill>
              </a:rPr>
              <a:t>Uncle</a:t>
            </a:r>
            <a:r>
              <a:rPr lang="en-US" altLang="zh-CN" sz="2800" dirty="0">
                <a:solidFill>
                  <a:srgbClr val="FF0000"/>
                </a:solidFill>
              </a:rPr>
              <a:t>’s</a:t>
            </a:r>
            <a:r>
              <a:rPr lang="en-US" altLang="zh-CN" sz="2800" dirty="0"/>
              <a:t> got you.”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521003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</a:t>
            </a:r>
            <a:r>
              <a:rPr lang="en-US" altLang="zh-CN" sz="2800" dirty="0"/>
              <a:t> Seeing </a:t>
            </a:r>
            <a:r>
              <a:rPr lang="en-US" altLang="zh-CN" sz="2800" dirty="0" err="1"/>
              <a:t>Surrell</a:t>
            </a:r>
            <a:r>
              <a:rPr lang="en-US" altLang="zh-CN" sz="2800" dirty="0"/>
              <a:t>, Tiara’s grandmother </a:t>
            </a:r>
            <a:r>
              <a:rPr lang="en-US" altLang="zh-CN" sz="2800" dirty="0" smtClean="0"/>
              <a:t>cried and thanked him. 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580526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Seeing </a:t>
            </a:r>
            <a:r>
              <a:rPr lang="en-US" altLang="zh-CN" sz="2800" dirty="0" err="1"/>
              <a:t>Surrell</a:t>
            </a:r>
            <a:r>
              <a:rPr lang="en-US" altLang="zh-CN" sz="2800" dirty="0"/>
              <a:t>, Tiara’s grandmother </a:t>
            </a:r>
            <a:r>
              <a:rPr lang="en-US" altLang="zh-CN" sz="2800" dirty="0">
                <a:solidFill>
                  <a:srgbClr val="FF0000"/>
                </a:solidFill>
              </a:rPr>
              <a:t>couldn’t hold back her tears of gratitude</a:t>
            </a:r>
            <a:r>
              <a:rPr lang="en-US" altLang="zh-CN" sz="2800" dirty="0"/>
              <a:t>.</a:t>
            </a:r>
            <a:r>
              <a:rPr lang="en-US" altLang="zh-CN" sz="2800" dirty="0" smtClean="0"/>
              <a:t> 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17"/>
          <p:cNvGrpSpPr/>
          <p:nvPr/>
        </p:nvGrpSpPr>
        <p:grpSpPr bwMode="auto">
          <a:xfrm>
            <a:off x="634776" y="150813"/>
            <a:ext cx="8509224" cy="717550"/>
            <a:chOff x="211" y="0"/>
            <a:chExt cx="16240" cy="1128"/>
          </a:xfrm>
        </p:grpSpPr>
        <p:cxnSp>
          <p:nvCxnSpPr>
            <p:cNvPr id="16397" name="直接连接符 20"/>
            <p:cNvCxnSpPr>
              <a:cxnSpLocks noChangeShapeType="1"/>
            </p:cNvCxnSpPr>
            <p:nvPr/>
          </p:nvCxnSpPr>
          <p:spPr bwMode="auto">
            <a:xfrm flipV="1">
              <a:off x="211" y="1079"/>
              <a:ext cx="9349" cy="49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8" name="Rectangle 5"/>
            <p:cNvSpPr>
              <a:spLocks noChangeArrowheads="1"/>
            </p:cNvSpPr>
            <p:nvPr/>
          </p:nvSpPr>
          <p:spPr bwMode="auto">
            <a:xfrm>
              <a:off x="1141" y="0"/>
              <a:ext cx="153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Create </a:t>
              </a:r>
              <a:r>
                <a:rPr lang="en-US" altLang="zh-CN" sz="3200" i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the story</a:t>
              </a:r>
              <a:endParaRPr lang="en-US" altLang="zh-CN" sz="3200" i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388" name="文本框 2"/>
          <p:cNvSpPr txBox="1">
            <a:spLocks noChangeArrowheads="1"/>
          </p:cNvSpPr>
          <p:nvPr/>
        </p:nvSpPr>
        <p:spPr bwMode="auto">
          <a:xfrm>
            <a:off x="755530" y="1196975"/>
            <a:ext cx="806494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Arial Black" panose="020B0A04020102020204" pitchFamily="34" charset="0"/>
              </a:rPr>
              <a:t>Para. 1</a:t>
            </a:r>
            <a:endParaRPr lang="en-US" altLang="zh-CN" sz="32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i="1" dirty="0">
                <a:latin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a deep breath, he went in a second time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.</a:t>
            </a:r>
            <a:endParaRPr lang="en-US" altLang="zh-CN" sz="2800" i="1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3200" dirty="0">
                <a:latin typeface="Arial Black" panose="020B0A04020102020204" pitchFamily="34" charset="0"/>
              </a:rPr>
              <a:t>Para. 2</a:t>
            </a:r>
            <a:endParaRPr lang="en-US" altLang="zh-CN" sz="3200" dirty="0">
              <a:latin typeface="Arial Black" panose="020B0A04020102020204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woke up in the hospital a couple of days later</a:t>
            </a:r>
            <a:r>
              <a:rPr lang="en-US" altLang="zh-CN" sz="2800" i="1" dirty="0" smtClean="0">
                <a:latin typeface="Times New Roman" panose="02020603050405020304" pitchFamily="18" charset="0"/>
              </a:rPr>
              <a:t> </a:t>
            </a:r>
            <a:endParaRPr lang="en-US" altLang="zh-CN" sz="2800" i="1" dirty="0">
              <a:latin typeface="Times New Roman" panose="02020603050405020304" pitchFamily="18" charset="0"/>
            </a:endParaRPr>
          </a:p>
        </p:txBody>
      </p:sp>
      <p:sp>
        <p:nvSpPr>
          <p:cNvPr id="17415" name="文本框 3"/>
          <p:cNvSpPr txBox="1">
            <a:spLocks noChangeArrowheads="1"/>
          </p:cNvSpPr>
          <p:nvPr/>
        </p:nvSpPr>
        <p:spPr bwMode="auto">
          <a:xfrm>
            <a:off x="1252746" y="3789040"/>
            <a:ext cx="20954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feelings?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文本框 5"/>
          <p:cNvSpPr txBox="1">
            <a:spLocks noChangeArrowheads="1"/>
          </p:cNvSpPr>
          <p:nvPr/>
        </p:nvSpPr>
        <p:spPr bwMode="auto">
          <a:xfrm>
            <a:off x="1254240" y="4653136"/>
            <a:ext cx="19094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words? 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文本框 7"/>
          <p:cNvSpPr txBox="1">
            <a:spLocks noChangeArrowheads="1"/>
          </p:cNvSpPr>
          <p:nvPr/>
        </p:nvSpPr>
        <p:spPr bwMode="auto">
          <a:xfrm>
            <a:off x="3979223" y="3789040"/>
            <a:ext cx="1981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actions?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文本框 8"/>
          <p:cNvSpPr txBox="1">
            <a:spLocks noChangeArrowheads="1"/>
          </p:cNvSpPr>
          <p:nvPr/>
        </p:nvSpPr>
        <p:spPr bwMode="auto">
          <a:xfrm>
            <a:off x="3598472" y="4664620"/>
            <a:ext cx="1467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……?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椭圆 4"/>
          <p:cNvSpPr>
            <a:spLocks noChangeArrowheads="1"/>
          </p:cNvSpPr>
          <p:nvPr/>
        </p:nvSpPr>
        <p:spPr bwMode="auto">
          <a:xfrm rot="16200000" flipV="1">
            <a:off x="5956791" y="349346"/>
            <a:ext cx="623798" cy="351938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22" name="TextBox 12"/>
          <p:cNvSpPr txBox="1">
            <a:spLocks noChangeArrowheads="1"/>
          </p:cNvSpPr>
          <p:nvPr/>
        </p:nvSpPr>
        <p:spPr bwMode="auto">
          <a:xfrm>
            <a:off x="215012" y="5858108"/>
            <a:ext cx="8821484" cy="58477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Arial Black" panose="020B0A04020102020204" pitchFamily="34" charset="0"/>
              </a:rPr>
              <a:t>Showing is more powerful than telling.</a:t>
            </a:r>
            <a:endParaRPr lang="en-US" altLang="zh-CN" sz="3200" dirty="0">
              <a:latin typeface="Arial Black" panose="020B0A04020102020204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27384"/>
            <a:ext cx="971600" cy="113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椭圆 4"/>
          <p:cNvSpPr>
            <a:spLocks noChangeArrowheads="1"/>
          </p:cNvSpPr>
          <p:nvPr/>
        </p:nvSpPr>
        <p:spPr bwMode="auto">
          <a:xfrm rot="16200000" flipV="1">
            <a:off x="3355497" y="1429417"/>
            <a:ext cx="623798" cy="351938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  <p:bldP spid="17416" grpId="0" autoUpdateAnimBg="0"/>
      <p:bldP spid="17417" grpId="0" autoUpdateAnimBg="0"/>
      <p:bldP spid="17418" grpId="0" autoUpdateAnimBg="0"/>
      <p:bldP spid="17422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7"/>
          <p:cNvGrpSpPr/>
          <p:nvPr/>
        </p:nvGrpSpPr>
        <p:grpSpPr bwMode="auto">
          <a:xfrm>
            <a:off x="35497" y="44624"/>
            <a:ext cx="8928992" cy="717550"/>
            <a:chOff x="0" y="0"/>
            <a:chExt cx="15310" cy="1128"/>
          </a:xfrm>
        </p:grpSpPr>
        <p:cxnSp>
          <p:nvCxnSpPr>
            <p:cNvPr id="17425" name="直接连接符 20"/>
            <p:cNvCxnSpPr>
              <a:cxnSpLocks noChangeShapeType="1"/>
            </p:cNvCxnSpPr>
            <p:nvPr/>
          </p:nvCxnSpPr>
          <p:spPr bwMode="auto">
            <a:xfrm flipV="1">
              <a:off x="211" y="1079"/>
              <a:ext cx="9349" cy="49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5310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 possible </a:t>
              </a:r>
              <a:r>
                <a:rPr lang="en-US" altLang="zh-CN" sz="3200" i="1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version 1</a:t>
              </a:r>
              <a:endParaRPr lang="en-US" altLang="zh-CN" sz="3200" i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12" name="文本框 2"/>
          <p:cNvSpPr txBox="1">
            <a:spLocks noChangeArrowheads="1"/>
          </p:cNvSpPr>
          <p:nvPr/>
        </p:nvSpPr>
        <p:spPr bwMode="auto">
          <a:xfrm>
            <a:off x="323528" y="838201"/>
            <a:ext cx="8424936" cy="54230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Para. 1</a:t>
            </a:r>
            <a:endParaRPr lang="en-US" altLang="zh-CN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en-US" altLang="zh-CN" sz="2800" i="1" dirty="0">
                <a:latin typeface="Times New Roman" panose="02020603050405020304" pitchFamily="18" charset="0"/>
              </a:rPr>
              <a:t>  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a deep breath, he went in a second time.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house was full of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smoke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smoke made it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him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surroundings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 just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calling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Tiara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girl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repeatedly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“Tiara, where are you?” he cried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desperately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all he could hear was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popping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burning wood. Just at moment, a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hopeful voice came. “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I’m in my bedroom.”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thinking twice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dashed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bedroom,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crashed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door,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little girl up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That was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thing he remembered.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8152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文本框 2"/>
          <p:cNvSpPr txBox="1">
            <a:spLocks noChangeArrowheads="1"/>
          </p:cNvSpPr>
          <p:nvPr/>
        </p:nvSpPr>
        <p:spPr bwMode="auto">
          <a:xfrm>
            <a:off x="0" y="692696"/>
            <a:ext cx="9143999" cy="6284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Para. </a:t>
            </a:r>
            <a:r>
              <a:rPr lang="en-US" altLang="zh-CN" sz="3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  <a:endParaRPr lang="en-US" altLang="zh-CN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en-US" altLang="zh-CN" sz="2800" i="1" dirty="0">
                <a:latin typeface="Times New Roman" panose="02020603050405020304" pitchFamily="18" charset="0"/>
              </a:rPr>
              <a:t>   </a:t>
            </a:r>
            <a:r>
              <a:rPr lang="en-US" altLang="zh-CN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woke up in the hospital a couple of days later.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woke up, what he </a:t>
            </a:r>
            <a:r>
              <a:rPr lang="en-US" altLang="zh-CN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firstly</a:t>
            </a:r>
            <a:r>
              <a:rPr lang="en-US" altLang="zh-CN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cared about was Tiara’s safety. Hearing Tiara was all right, he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smiled, coughing and nodding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Having suffered severe burns, he spent another two weeks in the </a:t>
            </a:r>
            <a:r>
              <a:rPr lang="en-US" altLang="zh-CN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Tiara recovered soon and was released from the hospital after two days. She and her grandmother went to visit </a:t>
            </a:r>
            <a:r>
              <a:rPr lang="en-US" altLang="zh-C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Seeing </a:t>
            </a:r>
            <a:r>
              <a:rPr lang="en-US" altLang="zh-C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Tiara’s grandmother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couldn’t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tears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gratitude. “Thank you, </a:t>
            </a:r>
            <a:r>
              <a:rPr lang="en-US" altLang="zh-C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timely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rescue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my granddaughter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died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fire.” She said,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holding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tightly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“It’s a small price to pay and it’s my pleasure to do that. Tiaras is my angel.” </a:t>
            </a:r>
            <a:r>
              <a:rPr lang="en-US" altLang="zh-CN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held her hand,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hoarse voice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1" name="组合 17"/>
          <p:cNvGrpSpPr/>
          <p:nvPr/>
        </p:nvGrpSpPr>
        <p:grpSpPr bwMode="auto">
          <a:xfrm>
            <a:off x="35497" y="44624"/>
            <a:ext cx="8928992" cy="717550"/>
            <a:chOff x="0" y="0"/>
            <a:chExt cx="15310" cy="1128"/>
          </a:xfrm>
        </p:grpSpPr>
        <p:cxnSp>
          <p:nvCxnSpPr>
            <p:cNvPr id="17425" name="直接连接符 20"/>
            <p:cNvCxnSpPr>
              <a:cxnSpLocks noChangeShapeType="1"/>
            </p:cNvCxnSpPr>
            <p:nvPr/>
          </p:nvCxnSpPr>
          <p:spPr bwMode="auto">
            <a:xfrm flipV="1">
              <a:off x="211" y="1079"/>
              <a:ext cx="9349" cy="49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5310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 possible </a:t>
              </a:r>
              <a:r>
                <a:rPr lang="en-US" altLang="zh-CN" sz="3200" i="1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version 1</a:t>
              </a:r>
              <a:endParaRPr lang="en-US" altLang="zh-CN" sz="3200" i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8152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4"/>
          <p:cNvSpPr>
            <a:spLocks noChangeArrowheads="1"/>
          </p:cNvSpPr>
          <p:nvPr/>
        </p:nvSpPr>
        <p:spPr bwMode="auto">
          <a:xfrm>
            <a:off x="0" y="188913"/>
            <a:ext cx="25827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0">
                <a:solidFill>
                  <a:srgbClr val="0C1C1D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</a:t>
            </a:r>
            <a:r>
              <a:rPr lang="zh-CN" altLang="en-US" sz="4400" b="0">
                <a:solidFill>
                  <a:srgbClr val="0C1C1D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读后续写</a:t>
            </a:r>
            <a:endParaRPr lang="zh-CN" altLang="en-US" sz="4400" b="0">
              <a:solidFill>
                <a:srgbClr val="0C1C1D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099" name="文本框 2"/>
          <p:cNvSpPr txBox="1">
            <a:spLocks noChangeArrowheads="1"/>
          </p:cNvSpPr>
          <p:nvPr/>
        </p:nvSpPr>
        <p:spPr bwMode="auto">
          <a:xfrm>
            <a:off x="827584" y="1654175"/>
            <a:ext cx="805553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noProof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sym typeface="宋体" panose="02010600030101010101" pitchFamily="2" charset="-122"/>
              </a:rPr>
              <a:t>Surrell, the Great “Firefighter”</a:t>
            </a:r>
            <a:endParaRPr lang="en-US" altLang="en-US" sz="4800" noProof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sym typeface="宋体" panose="02010600030101010101" pitchFamily="2" charset="-122"/>
            </a:endParaRPr>
          </a:p>
        </p:txBody>
      </p:sp>
      <p:sp>
        <p:nvSpPr>
          <p:cNvPr id="3076" name="文本框 16394"/>
          <p:cNvSpPr txBox="1">
            <a:spLocks noChangeArrowheads="1"/>
          </p:cNvSpPr>
          <p:nvPr/>
        </p:nvSpPr>
        <p:spPr bwMode="auto">
          <a:xfrm>
            <a:off x="4849513" y="5084763"/>
            <a:ext cx="39709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latin typeface="Times New Roman" panose="02020603050405020304" pitchFamily="18" charset="0"/>
              </a:rPr>
              <a:t>浙江省天台中学  汤杰礼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2" name="AutoShape 2" descr="http://img0.imgtn.bdimg.com/it/u=1126101019,1403064545&amp;fm=15&amp;gp=0.jpg">
            <a:hlinkClick r:id="rId1"/>
          </p:cNvPr>
          <p:cNvSpPr>
            <a:spLocks noChangeAspect="1" noChangeArrowheads="1"/>
          </p:cNvSpPr>
          <p:nvPr/>
        </p:nvSpPr>
        <p:spPr bwMode="auto">
          <a:xfrm>
            <a:off x="17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80" y="3163788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35496" y="1123951"/>
          <a:ext cx="9129408" cy="5337585"/>
        </p:xfrm>
        <a:graphic>
          <a:graphicData uri="http://schemas.openxmlformats.org/drawingml/2006/table">
            <a:tbl>
              <a:tblPr/>
              <a:tblGrid>
                <a:gridCol w="6336704"/>
                <a:gridCol w="2792704"/>
              </a:tblGrid>
              <a:tr h="698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Items 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（条目）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05" marR="86005"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Levels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（档次）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05" marR="86005"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Logical  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content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（情节合理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6005" marR="86005"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☆ ☆ ☆ ☆ ☆</a:t>
                      </a: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51" marR="84651" marT="46793" marB="46793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4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Accurate and colorful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expression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词汇使用的准确性和丰富性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)</a:t>
                      </a: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宋体" panose="02010600030101010101" pitchFamily="2" charset="-122"/>
                      </a:endParaRPr>
                    </a:p>
                  </a:txBody>
                  <a:tcPr marL="86005" marR="86005"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☆ ☆ ☆ ☆ ☆</a:t>
                      </a: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51" marR="84651" marT="46793" marB="46793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Accurate and colorful and coher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nt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sentences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句子使用的准确性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, 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丰富性和连贯性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)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005" marR="86005"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☆ ☆ ☆ ☆ ☆</a:t>
                      </a:r>
                      <a:endParaRPr kumimoji="0" lang="zh-CN" altLang="zh-CN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651" marR="84651" marT="46793" marB="46793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5" name="椭圆 5"/>
          <p:cNvSpPr>
            <a:spLocks noChangeArrowheads="1"/>
          </p:cNvSpPr>
          <p:nvPr/>
        </p:nvSpPr>
        <p:spPr bwMode="auto">
          <a:xfrm rot="16200000" flipV="1">
            <a:off x="508787" y="1311241"/>
            <a:ext cx="638175" cy="160662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76" name="椭圆 5"/>
          <p:cNvSpPr>
            <a:spLocks noChangeArrowheads="1"/>
          </p:cNvSpPr>
          <p:nvPr/>
        </p:nvSpPr>
        <p:spPr bwMode="auto">
          <a:xfrm rot="16200000" flipV="1">
            <a:off x="499640" y="2617881"/>
            <a:ext cx="644524" cy="171114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77" name="椭圆 5"/>
          <p:cNvSpPr>
            <a:spLocks noChangeArrowheads="1"/>
          </p:cNvSpPr>
          <p:nvPr/>
        </p:nvSpPr>
        <p:spPr bwMode="auto">
          <a:xfrm rot="16200000" flipV="1">
            <a:off x="634756" y="3792633"/>
            <a:ext cx="549275" cy="189181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8454" name="组合 17"/>
          <p:cNvGrpSpPr/>
          <p:nvPr/>
        </p:nvGrpSpPr>
        <p:grpSpPr bwMode="auto">
          <a:xfrm>
            <a:off x="-5972" y="-12700"/>
            <a:ext cx="10277295" cy="1225550"/>
            <a:chOff x="0" y="0"/>
            <a:chExt cx="17206" cy="1928"/>
          </a:xfrm>
        </p:grpSpPr>
        <p:cxnSp>
          <p:nvCxnSpPr>
            <p:cNvPr id="18460" name="直接连接符 20"/>
            <p:cNvCxnSpPr>
              <a:cxnSpLocks noChangeShapeType="1"/>
            </p:cNvCxnSpPr>
            <p:nvPr/>
          </p:nvCxnSpPr>
          <p:spPr bwMode="auto">
            <a:xfrm flipV="1">
              <a:off x="2107" y="1272"/>
              <a:ext cx="9349" cy="49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1" name="Rectangle 5"/>
            <p:cNvSpPr>
              <a:spLocks noChangeArrowheads="1"/>
            </p:cNvSpPr>
            <p:nvPr/>
          </p:nvSpPr>
          <p:spPr bwMode="auto">
            <a:xfrm>
              <a:off x="1896" y="193"/>
              <a:ext cx="153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>
                  <a:solidFill>
                    <a:srgbClr val="FF0066"/>
                  </a:solidFill>
                  <a:latin typeface="Times New Roman" panose="02020603050405020304" pitchFamily="18" charset="0"/>
                </a:rPr>
                <a:t>Assessment criteria for writing</a:t>
              </a:r>
              <a:endParaRPr lang="en-US" altLang="zh-CN" sz="3200" i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9481" name="椭圆 5"/>
          <p:cNvSpPr>
            <a:spLocks noChangeArrowheads="1"/>
          </p:cNvSpPr>
          <p:nvPr/>
        </p:nvSpPr>
        <p:spPr bwMode="auto">
          <a:xfrm rot="16200000" flipV="1">
            <a:off x="2919029" y="2771211"/>
            <a:ext cx="582738" cy="146626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82" name="椭圆 5"/>
          <p:cNvSpPr>
            <a:spLocks noChangeArrowheads="1"/>
          </p:cNvSpPr>
          <p:nvPr/>
        </p:nvSpPr>
        <p:spPr bwMode="auto">
          <a:xfrm rot="16200000" flipV="1">
            <a:off x="2940240" y="4009885"/>
            <a:ext cx="549275" cy="145730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83" name="椭圆 5"/>
          <p:cNvSpPr>
            <a:spLocks noChangeArrowheads="1"/>
          </p:cNvSpPr>
          <p:nvPr/>
        </p:nvSpPr>
        <p:spPr bwMode="auto">
          <a:xfrm rot="16200000" flipV="1">
            <a:off x="5262896" y="3949092"/>
            <a:ext cx="549275" cy="166933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84" name="爆炸形 1 8"/>
          <p:cNvSpPr>
            <a:spLocks noChangeArrowheads="1"/>
          </p:cNvSpPr>
          <p:nvPr/>
        </p:nvSpPr>
        <p:spPr bwMode="auto">
          <a:xfrm>
            <a:off x="2811586" y="1110628"/>
            <a:ext cx="3848645" cy="2678411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89A4A7"/>
            </a:solidFill>
            <a:miter lim="800000"/>
          </a:ln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 Language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algn="ctr" eaLnBrk="1" hangingPunct="1"/>
            <a:r>
              <a:rPr lang="en-US" altLang="zh-CN" sz="3600" dirty="0">
                <a:solidFill>
                  <a:srgbClr val="FF0000"/>
                </a:solidFill>
              </a:rPr>
              <a:t>&gt; 60%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27384"/>
            <a:ext cx="971600" cy="113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0" animBg="1" autoUpdateAnimBg="0"/>
      <p:bldP spid="19476" grpId="0" animBg="1" autoUpdateAnimBg="0"/>
      <p:bldP spid="19477" grpId="0" animBg="1" autoUpdateAnimBg="0"/>
      <p:bldP spid="19481" grpId="0" animBg="1" autoUpdateAnimBg="0"/>
      <p:bldP spid="19482" grpId="0" bldLvl="0" animBg="1" autoUpdateAnimBg="0"/>
      <p:bldP spid="19483" grpId="0" bldLvl="0" animBg="1" autoUpdateAnimBg="0"/>
      <p:bldP spid="19484" grpId="0" bldLvl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17"/>
          <p:cNvGrpSpPr/>
          <p:nvPr/>
        </p:nvGrpSpPr>
        <p:grpSpPr bwMode="auto">
          <a:xfrm>
            <a:off x="35497" y="44624"/>
            <a:ext cx="8928992" cy="717550"/>
            <a:chOff x="0" y="0"/>
            <a:chExt cx="15310" cy="1128"/>
          </a:xfrm>
        </p:grpSpPr>
        <p:cxnSp>
          <p:nvCxnSpPr>
            <p:cNvPr id="17425" name="直接连接符 20"/>
            <p:cNvCxnSpPr>
              <a:cxnSpLocks noChangeShapeType="1"/>
            </p:cNvCxnSpPr>
            <p:nvPr/>
          </p:nvCxnSpPr>
          <p:spPr bwMode="auto">
            <a:xfrm flipV="1">
              <a:off x="211" y="1079"/>
              <a:ext cx="9349" cy="49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5310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 possible </a:t>
              </a:r>
              <a:r>
                <a:rPr lang="en-US" altLang="zh-CN" sz="3200" i="1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version 2</a:t>
              </a:r>
              <a:endParaRPr lang="en-US" altLang="zh-CN" sz="3200" i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412" name="文本框 2"/>
          <p:cNvSpPr txBox="1">
            <a:spLocks noChangeArrowheads="1"/>
          </p:cNvSpPr>
          <p:nvPr/>
        </p:nvSpPr>
        <p:spPr bwMode="auto">
          <a:xfrm>
            <a:off x="323528" y="838201"/>
            <a:ext cx="8424936" cy="58539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Para. 1</a:t>
            </a:r>
            <a:endParaRPr lang="en-US" altLang="zh-CN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en-US" altLang="zh-CN" sz="2800" i="1" dirty="0">
                <a:latin typeface="Times New Roman" panose="02020603050405020304" pitchFamily="18" charset="0"/>
              </a:rPr>
              <a:t>   </a:t>
            </a:r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a deep breath, he went in a second time.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darkness was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overwhelming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ran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blackness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finally made it to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floor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he was met by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intense heat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was already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are you?” he cried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desperately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All he could hear was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popping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burning wood. Then a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moan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quickly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crawled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 the sound. Finally, he touched something.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shoe, then an ankle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pulled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Tiara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toward him and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hugged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tight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said, “</a:t>
            </a:r>
            <a:r>
              <a:rPr lang="en-US" altLang="zh-C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Uncle’s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got you.” The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thing he remembered, he was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8152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文本框 2"/>
          <p:cNvSpPr txBox="1">
            <a:spLocks noChangeArrowheads="1"/>
          </p:cNvSpPr>
          <p:nvPr/>
        </p:nvSpPr>
        <p:spPr bwMode="auto">
          <a:xfrm>
            <a:off x="288032" y="886297"/>
            <a:ext cx="8604448" cy="54230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Para. </a:t>
            </a:r>
            <a:r>
              <a:rPr lang="en-US" altLang="zh-CN" sz="32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2</a:t>
            </a:r>
            <a:endParaRPr lang="en-US" altLang="zh-CN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en-US" altLang="zh-CN" sz="2800" i="1" dirty="0">
                <a:latin typeface="Times New Roman" panose="02020603050405020304" pitchFamily="18" charset="0"/>
              </a:rPr>
              <a:t>   </a:t>
            </a:r>
            <a:r>
              <a:rPr lang="en-US" altLang="zh-CN" sz="2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woke up in the hospital a couple of days later.</a:t>
            </a:r>
            <a:r>
              <a:rPr lang="en-US" altLang="zh-C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burns suffered and chronic obstructive pulmonary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worsened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spent another two weeks in the </a:t>
            </a:r>
            <a:r>
              <a:rPr lang="en-US" altLang="zh-C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Tiara recovered soon and was released from the hospital after two days. She went to visit </a:t>
            </a:r>
            <a:r>
              <a:rPr lang="en-US" altLang="zh-C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every day,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singing songs and telling stories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learned from school.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“Thank you for saving my life, my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uncle.” Tiara said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sweet voice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kissing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cheek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small price to pay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said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hoarse voice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altLang="zh-C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I’d do it again in a heartbeat (=without thinking about it).</a:t>
            </a:r>
            <a:endParaRPr lang="zh-CN" altLang="zh-CN" sz="27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411" name="组合 17"/>
          <p:cNvGrpSpPr/>
          <p:nvPr/>
        </p:nvGrpSpPr>
        <p:grpSpPr bwMode="auto">
          <a:xfrm>
            <a:off x="35497" y="44624"/>
            <a:ext cx="8928992" cy="717550"/>
            <a:chOff x="0" y="0"/>
            <a:chExt cx="15310" cy="1128"/>
          </a:xfrm>
        </p:grpSpPr>
        <p:cxnSp>
          <p:nvCxnSpPr>
            <p:cNvPr id="17425" name="直接连接符 20"/>
            <p:cNvCxnSpPr>
              <a:cxnSpLocks noChangeShapeType="1"/>
            </p:cNvCxnSpPr>
            <p:nvPr/>
          </p:nvCxnSpPr>
          <p:spPr bwMode="auto">
            <a:xfrm flipV="1">
              <a:off x="211" y="1079"/>
              <a:ext cx="9349" cy="49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5310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A possible </a:t>
              </a:r>
              <a:r>
                <a:rPr lang="en-US" altLang="zh-CN" sz="3200" i="1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version 2</a:t>
              </a:r>
              <a:endParaRPr lang="en-US" altLang="zh-CN" sz="3200" i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368152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46612" y="1485901"/>
            <a:ext cx="778822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Calibri" panose="020F0502020204030204" pitchFamily="34" charset="0"/>
              </a:rPr>
              <a:t>Step 1: Read  for the</a:t>
            </a:r>
            <a:r>
              <a:rPr lang="en-US" altLang="zh-CN" sz="3200" dirty="0">
                <a:solidFill>
                  <a:srgbClr val="FF0000"/>
                </a:solidFill>
                <a:latin typeface="Calibri" panose="020F0502020204030204" pitchFamily="34" charset="0"/>
              </a:rPr>
              <a:t> plot</a:t>
            </a:r>
            <a:endParaRPr lang="en-US" altLang="zh-CN" sz="3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</a:rPr>
              <a:t>(</a:t>
            </a:r>
            <a:r>
              <a:rPr lang="en-US" altLang="zh-CN" sz="3200" i="1" dirty="0">
                <a:latin typeface="Times New Roman" panose="02020603050405020304" pitchFamily="18" charset="0"/>
              </a:rPr>
              <a:t>who, what, when, where, </a:t>
            </a:r>
            <a:r>
              <a:rPr lang="en-US" altLang="zh-CN" sz="3200" i="1" dirty="0" smtClean="0">
                <a:latin typeface="Times New Roman" panose="02020603050405020304" pitchFamily="18" charset="0"/>
              </a:rPr>
              <a:t>why</a:t>
            </a:r>
            <a:r>
              <a:rPr lang="en-US" altLang="zh-CN" sz="3200" i="1" dirty="0">
                <a:latin typeface="Times New Roman" panose="02020603050405020304" pitchFamily="18" charset="0"/>
              </a:rPr>
              <a:t>, </a:t>
            </a:r>
            <a:r>
              <a:rPr lang="en-US" altLang="zh-CN" sz="3200" i="1" dirty="0" smtClean="0">
                <a:latin typeface="Times New Roman" panose="02020603050405020304" pitchFamily="18" charset="0"/>
              </a:rPr>
              <a:t>how</a:t>
            </a:r>
            <a:r>
              <a:rPr lang="en-US" altLang="zh-CN" sz="3200" dirty="0">
                <a:latin typeface="Times New Roman" panose="02020603050405020304" pitchFamily="18" charset="0"/>
              </a:rPr>
              <a:t>)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846612" y="2743201"/>
            <a:ext cx="799129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Calibri" panose="020F0502020204030204" pitchFamily="34" charset="0"/>
              </a:rPr>
              <a:t>Step 2: 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 pitchFamily="34" charset="0"/>
              </a:rPr>
              <a:t>Infer</a:t>
            </a:r>
            <a:r>
              <a:rPr lang="en-US" altLang="zh-CN" sz="3200">
                <a:latin typeface="Calibri" panose="020F0502020204030204" pitchFamily="34" charset="0"/>
              </a:rPr>
              <a:t> the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3200">
                <a:latin typeface="Calibri" panose="020F0502020204030204" pitchFamily="34" charset="0"/>
              </a:rPr>
              <a:t>development</a:t>
            </a:r>
            <a:endParaRPr lang="en-US" altLang="zh-CN" sz="32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3200">
                <a:latin typeface="Times New Roman" panose="02020603050405020304" pitchFamily="18" charset="0"/>
              </a:rPr>
              <a:t>(</a:t>
            </a:r>
            <a:r>
              <a:rPr lang="en-US" altLang="zh-CN" sz="3200" i="1">
                <a:latin typeface="Times New Roman" panose="02020603050405020304" pitchFamily="18" charset="0"/>
              </a:rPr>
              <a:t> the given two sentences, the key words</a:t>
            </a:r>
            <a:r>
              <a:rPr lang="en-US" altLang="zh-CN" sz="3200">
                <a:latin typeface="Times New Roman" panose="02020603050405020304" pitchFamily="18" charset="0"/>
              </a:rPr>
              <a:t>)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855571" y="3935414"/>
            <a:ext cx="828842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latin typeface="Calibri" panose="020F0502020204030204" pitchFamily="34" charset="0"/>
              </a:rPr>
              <a:t>Step 3: </a:t>
            </a:r>
            <a:r>
              <a:rPr lang="en-US" altLang="zh-CN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Create</a:t>
            </a:r>
            <a:r>
              <a:rPr lang="en-US" altLang="zh-CN" sz="3200" dirty="0" smtClean="0">
                <a:latin typeface="Calibri" panose="020F0502020204030204" pitchFamily="34" charset="0"/>
              </a:rPr>
              <a:t> </a:t>
            </a:r>
            <a:r>
              <a:rPr lang="en-US" altLang="zh-CN" sz="3200" dirty="0">
                <a:latin typeface="Calibri" panose="020F0502020204030204" pitchFamily="34" charset="0"/>
              </a:rPr>
              <a:t>the story</a:t>
            </a:r>
            <a:endParaRPr lang="en-US" altLang="zh-CN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</a:rPr>
              <a:t>(</a:t>
            </a:r>
            <a:r>
              <a:rPr lang="en-US" altLang="zh-CN" sz="3200" i="1" dirty="0">
                <a:latin typeface="Times New Roman" panose="02020603050405020304" pitchFamily="18" charset="0"/>
              </a:rPr>
              <a:t>words, actions, feelings, facial expressions...</a:t>
            </a:r>
            <a:r>
              <a:rPr lang="en-US" altLang="zh-CN" sz="3200" dirty="0">
                <a:latin typeface="Times New Roman" panose="02020603050405020304" pitchFamily="18" charset="0"/>
              </a:rPr>
              <a:t>)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846612" y="5159376"/>
            <a:ext cx="7950979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Calibri" panose="020F0502020204030204" pitchFamily="34" charset="0"/>
              </a:rPr>
              <a:t>Step 4: </a:t>
            </a:r>
            <a:r>
              <a:rPr lang="en-US" altLang="zh-CN" sz="3200">
                <a:solidFill>
                  <a:srgbClr val="FF0000"/>
                </a:solidFill>
                <a:latin typeface="Calibri" panose="020F0502020204030204" pitchFamily="34" charset="0"/>
              </a:rPr>
              <a:t>Polish </a:t>
            </a:r>
            <a:r>
              <a:rPr lang="en-US" altLang="zh-CN" sz="3200">
                <a:latin typeface="Calibri" panose="020F0502020204030204" pitchFamily="34" charset="0"/>
              </a:rPr>
              <a:t>your writing</a:t>
            </a:r>
            <a:endParaRPr lang="en-US" altLang="zh-CN" sz="32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3200">
                <a:latin typeface="Times New Roman" panose="02020603050405020304" pitchFamily="18" charset="0"/>
              </a:rPr>
              <a:t>(</a:t>
            </a:r>
            <a:r>
              <a:rPr lang="en-US" altLang="zh-CN" sz="3200" i="1">
                <a:latin typeface="Times New Roman" panose="02020603050405020304" pitchFamily="18" charset="0"/>
              </a:rPr>
              <a:t>refer to the Criteria for Assessment</a:t>
            </a:r>
            <a:r>
              <a:rPr lang="en-US" altLang="zh-CN" sz="3200">
                <a:latin typeface="Times New Roman" panose="02020603050405020304" pitchFamily="18" charset="0"/>
              </a:rPr>
              <a:t>)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grpSp>
        <p:nvGrpSpPr>
          <p:cNvPr id="21510" name="组合 17"/>
          <p:cNvGrpSpPr/>
          <p:nvPr/>
        </p:nvGrpSpPr>
        <p:grpSpPr bwMode="auto">
          <a:xfrm>
            <a:off x="1185554" y="301626"/>
            <a:ext cx="9145494" cy="708025"/>
            <a:chOff x="0" y="0"/>
            <a:chExt cx="15310" cy="1112"/>
          </a:xfrm>
        </p:grpSpPr>
        <p:cxnSp>
          <p:nvCxnSpPr>
            <p:cNvPr id="21512" name="直接连接符 20"/>
            <p:cNvCxnSpPr>
              <a:cxnSpLocks noChangeShapeType="1"/>
            </p:cNvCxnSpPr>
            <p:nvPr/>
          </p:nvCxnSpPr>
          <p:spPr bwMode="auto">
            <a:xfrm flipV="1">
              <a:off x="1328" y="1063"/>
              <a:ext cx="9349" cy="49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53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>
                  <a:solidFill>
                    <a:srgbClr val="FF0066"/>
                  </a:solidFill>
                  <a:latin typeface="Times New Roman" panose="02020603050405020304" pitchFamily="18" charset="0"/>
                </a:rPr>
                <a:t>      Steps to continue a story</a:t>
              </a:r>
              <a:endParaRPr lang="en-US" altLang="zh-CN" sz="3200" i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8739"/>
            <a:ext cx="1187624" cy="128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autoUpdateAnimBg="0"/>
      <p:bldP spid="22532" grpId="0" autoUpdateAnimBg="0"/>
      <p:bldP spid="225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71753" y="2420938"/>
            <a:ext cx="8533305" cy="30464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Finish</a:t>
            </a:r>
            <a:r>
              <a:rPr lang="en-US" altLang="zh-CN" sz="3200">
                <a:latin typeface="Times New Roman" panose="02020603050405020304" pitchFamily="18" charset="0"/>
              </a:rPr>
              <a:t> your writing and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polish</a:t>
            </a:r>
            <a:r>
              <a:rPr lang="en-US" altLang="zh-CN" sz="3200">
                <a:latin typeface="Times New Roman" panose="02020603050405020304" pitchFamily="18" charset="0"/>
              </a:rPr>
              <a:t> it. 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3200">
                <a:latin typeface="Times New Roman" panose="02020603050405020304" pitchFamily="18" charset="0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Share</a:t>
            </a:r>
            <a:r>
              <a:rPr lang="en-US" altLang="zh-CN" sz="3200">
                <a:latin typeface="Times New Roman" panose="02020603050405020304" pitchFamily="18" charset="0"/>
              </a:rPr>
              <a:t> your writing with your classmates;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zh-CN" sz="3200">
                <a:latin typeface="Times New Roman" panose="02020603050405020304" pitchFamily="18" charset="0"/>
              </a:rPr>
              <a:t> Try to learn from your classmate and in the meantime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</a:rPr>
              <a:t>give some advice </a:t>
            </a:r>
            <a:r>
              <a:rPr lang="en-US" altLang="zh-CN" sz="3200">
                <a:latin typeface="Times New Roman" panose="02020603050405020304" pitchFamily="18" charset="0"/>
              </a:rPr>
              <a:t>on improving their writing.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185555" y="301625"/>
            <a:ext cx="9087261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i="1">
                <a:solidFill>
                  <a:srgbClr val="FF0066"/>
                </a:solidFill>
                <a:latin typeface="Times New Roman" panose="02020603050405020304" pitchFamily="18" charset="0"/>
              </a:rPr>
              <a:t>      Assignment</a:t>
            </a:r>
            <a:endParaRPr lang="en-US" altLang="zh-CN" sz="6000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44624"/>
            <a:ext cx="11876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712229" y="1808164"/>
            <a:ext cx="7721035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8800">
                <a:solidFill>
                  <a:srgbClr val="FF0066"/>
                </a:solidFill>
                <a:latin typeface="Lucida Calligraphy" panose="03010101010101010101" pitchFamily="66" charset="0"/>
              </a:rPr>
              <a:t>Thank  you!</a:t>
            </a:r>
            <a:endParaRPr lang="en-US" altLang="zh-CN" sz="8800">
              <a:solidFill>
                <a:srgbClr val="FF0066"/>
              </a:solidFill>
              <a:latin typeface="Lucida Calligraphy" panose="030101010101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23555" name="图片 1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33" y="4648201"/>
            <a:ext cx="1800729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6632"/>
            <a:ext cx="140364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组合 24"/>
          <p:cNvGrpSpPr/>
          <p:nvPr/>
        </p:nvGrpSpPr>
        <p:grpSpPr bwMode="auto">
          <a:xfrm>
            <a:off x="35832" y="398116"/>
            <a:ext cx="7443089" cy="582612"/>
            <a:chOff x="-4511" y="0"/>
            <a:chExt cx="15741" cy="919"/>
          </a:xfrm>
        </p:grpSpPr>
        <p:cxnSp>
          <p:nvCxnSpPr>
            <p:cNvPr id="4106" name="直接连接符 25"/>
            <p:cNvCxnSpPr>
              <a:cxnSpLocks noChangeShapeType="1"/>
              <a:endCxn id="4107" idx="2"/>
            </p:cNvCxnSpPr>
            <p:nvPr/>
          </p:nvCxnSpPr>
          <p:spPr bwMode="auto">
            <a:xfrm>
              <a:off x="-4511" y="919"/>
              <a:ext cx="7947" cy="0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7" name="Rectangle 5"/>
            <p:cNvSpPr>
              <a:spLocks noChangeArrowheads="1"/>
            </p:cNvSpPr>
            <p:nvPr/>
          </p:nvSpPr>
          <p:spPr bwMode="auto">
            <a:xfrm>
              <a:off x="-4359" y="0"/>
              <a:ext cx="1558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Lead-in  Prediction</a:t>
              </a:r>
              <a:endParaRPr lang="en-US" altLang="zh-CN" sz="3200" i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611560" y="1556792"/>
            <a:ext cx="805553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noProof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sym typeface="宋体" panose="02010600030101010101" pitchFamily="2" charset="-122"/>
              </a:rPr>
              <a:t>Surrell, the Great “Firefighter”</a:t>
            </a:r>
            <a:endParaRPr lang="en-US" altLang="en-US" sz="4800" noProof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sym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133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5229200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porch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组合 24"/>
          <p:cNvGrpSpPr/>
          <p:nvPr/>
        </p:nvGrpSpPr>
        <p:grpSpPr bwMode="auto">
          <a:xfrm>
            <a:off x="35832" y="398116"/>
            <a:ext cx="7443089" cy="582612"/>
            <a:chOff x="-4511" y="0"/>
            <a:chExt cx="15741" cy="919"/>
          </a:xfrm>
        </p:grpSpPr>
        <p:cxnSp>
          <p:nvCxnSpPr>
            <p:cNvPr id="4106" name="直接连接符 25"/>
            <p:cNvCxnSpPr>
              <a:cxnSpLocks noChangeShapeType="1"/>
              <a:endCxn id="4107" idx="2"/>
            </p:cNvCxnSpPr>
            <p:nvPr/>
          </p:nvCxnSpPr>
          <p:spPr bwMode="auto">
            <a:xfrm>
              <a:off x="-4511" y="919"/>
              <a:ext cx="7947" cy="0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7" name="Rectangle 5"/>
            <p:cNvSpPr>
              <a:spLocks noChangeArrowheads="1"/>
            </p:cNvSpPr>
            <p:nvPr/>
          </p:nvSpPr>
          <p:spPr bwMode="auto">
            <a:xfrm>
              <a:off x="-4359" y="0"/>
              <a:ext cx="1558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Lead-in  Prediction</a:t>
              </a:r>
              <a:endParaRPr lang="en-US" altLang="zh-CN" sz="3200" i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262138" cy="369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515719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/>
              <a:t>Surrell</a:t>
            </a:r>
            <a:endParaRPr lang="zh-CN" altLang="en-US" sz="3200" dirty="0"/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1331640" y="1772816"/>
            <a:ext cx="362208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noProof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sym typeface="宋体" panose="02010600030101010101" pitchFamily="2" charset="-122"/>
              </a:rPr>
              <a:t>A firefighter?</a:t>
            </a:r>
            <a:endParaRPr lang="en-US" altLang="en-US" sz="4800" noProof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sym typeface="宋体" panose="02010600030101010101" pitchFamily="2" charset="-122"/>
            </a:endParaRP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615469" y="3429000"/>
            <a:ext cx="187641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800" noProof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sym typeface="宋体" panose="02010600030101010101" pitchFamily="2" charset="-122"/>
              </a:rPr>
              <a:t>Great?</a:t>
            </a:r>
            <a:endParaRPr lang="en-US" altLang="en-US" sz="4800" noProof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3048000" y="3505200"/>
            <a:ext cx="223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latin typeface="Calibri" panose="020F0502020204030204" pitchFamily="34" charset="0"/>
              </a:rPr>
              <a:t>A story</a:t>
            </a:r>
            <a:endParaRPr lang="en-US" altLang="zh-CN" sz="4400" b="1">
              <a:latin typeface="Calibri" panose="020F050202020403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24200" y="3048000"/>
            <a:ext cx="2233613" cy="17287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3276600" y="2438400"/>
            <a:ext cx="246063" cy="619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1828800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when</a:t>
            </a:r>
            <a:endParaRPr lang="en-US" altLang="zh-CN" sz="3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05400" y="1828800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where</a:t>
            </a:r>
            <a:endParaRPr lang="en-US" altLang="zh-CN" sz="3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5105400" y="2514600"/>
            <a:ext cx="503238" cy="6731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486400" y="3962400"/>
            <a:ext cx="7127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83363" y="3516313"/>
            <a:ext cx="1660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who</a:t>
            </a:r>
            <a:endParaRPr lang="en-US" altLang="zh-CN" sz="3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5029200" y="4572000"/>
            <a:ext cx="503238" cy="6191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76800" y="5257800"/>
            <a:ext cx="1658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what</a:t>
            </a:r>
            <a:endParaRPr lang="en-US" altLang="zh-CN" sz="3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3200400" y="4648200"/>
            <a:ext cx="414338" cy="5508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6000" y="5181600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why</a:t>
            </a:r>
            <a:endParaRPr lang="en-US" altLang="zh-CN" sz="3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2209800" y="3810000"/>
            <a:ext cx="7207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38200" y="3429000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how</a:t>
            </a:r>
            <a:endParaRPr lang="en-US" altLang="zh-CN" sz="36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112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latin typeface="Impact" panose="020B0806030902050204" pitchFamily="34" charset="0"/>
              </a:rPr>
              <a:t>Basic elements for a story</a:t>
            </a:r>
            <a:endParaRPr lang="en-US" altLang="zh-CN" sz="32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Impact" panose="020B0806030902050204" pitchFamily="34" charset="0"/>
              </a:rPr>
              <a:t>step1. Read for </a:t>
            </a:r>
            <a:r>
              <a:rPr lang="en-US" altLang="zh-CN" sz="3200">
                <a:solidFill>
                  <a:srgbClr val="FF0000"/>
                </a:solidFill>
                <a:latin typeface="Impact" panose="020B0806030902050204" pitchFamily="34" charset="0"/>
              </a:rPr>
              <a:t>basic information</a:t>
            </a:r>
            <a:endParaRPr lang="en-US" altLang="zh-CN" sz="320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1871662" y="1447800"/>
            <a:ext cx="2624138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dinner at home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029200" y="1066800"/>
            <a:ext cx="35052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Surrell’s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neighbor’s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home, the second floor, hospital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6172200" y="2819400"/>
            <a:ext cx="27432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Tiara, Tiara’s Grandmother and Tiara’s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4953000" y="5244405"/>
            <a:ext cx="4119563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broke out and Tiara was trapped on the second floor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683568" y="3196208"/>
            <a:ext cx="1295400" cy="124090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0" y="5257800"/>
            <a:ext cx="5029200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house was on fire and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Tiara’s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grandmother and her relatives were crazily at a loss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0" y="5244405"/>
            <a:ext cx="9134475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0000CC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Fire broke out in </a:t>
            </a:r>
            <a:r>
              <a:rPr lang="en-US" altLang="zh-CN" sz="2800" dirty="0" err="1" smtClean="0">
                <a:solidFill>
                  <a:srgbClr val="0000CC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Surrell’s</a:t>
            </a:r>
            <a:r>
              <a:rPr lang="en-US" altLang="zh-CN" sz="2800" dirty="0" smtClean="0">
                <a:solidFill>
                  <a:srgbClr val="0000CC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neighbor’s house when he was having a dinner at home. Tiara was trapped on the 2</a:t>
            </a:r>
            <a:r>
              <a:rPr lang="en-US" altLang="zh-CN" sz="2800" baseline="30000" dirty="0" smtClean="0">
                <a:solidFill>
                  <a:srgbClr val="0000CC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nd</a:t>
            </a:r>
            <a:r>
              <a:rPr lang="en-US" altLang="zh-CN" sz="2800" dirty="0" smtClean="0">
                <a:solidFill>
                  <a:srgbClr val="0000CC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floor. </a:t>
            </a:r>
            <a:r>
              <a:rPr lang="en-US" altLang="zh-CN" sz="2800" dirty="0" err="1" smtClean="0">
                <a:solidFill>
                  <a:srgbClr val="0000CC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Surrell</a:t>
            </a:r>
            <a:r>
              <a:rPr lang="en-US" altLang="zh-CN" sz="2800" dirty="0" smtClean="0">
                <a:solidFill>
                  <a:srgbClr val="0000CC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altLang="zh-CN" sz="2800" dirty="0">
                <a:solidFill>
                  <a:srgbClr val="0000CC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dashed into the burning house to save </a:t>
            </a:r>
            <a:r>
              <a:rPr lang="en-US" altLang="zh-CN" sz="2800" dirty="0" smtClean="0">
                <a:solidFill>
                  <a:srgbClr val="0000CC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her.</a:t>
            </a:r>
            <a:endParaRPr lang="en-US" altLang="zh-CN" sz="2800" dirty="0">
              <a:solidFill>
                <a:srgbClr val="0000CC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20" grpId="0"/>
      <p:bldP spid="25" grpId="0"/>
      <p:bldP spid="29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0077" y="116632"/>
            <a:ext cx="638413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1F2DA8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Interpretation of the Text</a:t>
            </a:r>
            <a:r>
              <a:rPr lang="zh-CN" altLang="en-US" sz="3200" b="1" dirty="0">
                <a:solidFill>
                  <a:srgbClr val="1F2DA8"/>
                </a:solidFill>
                <a:ea typeface="宋体" panose="02010600030101010101" pitchFamily="2" charset="-122"/>
              </a:rPr>
              <a:t>文本解读</a:t>
            </a:r>
            <a:endParaRPr lang="zh-CN" altLang="en-US" sz="3200" b="1" dirty="0">
              <a:solidFill>
                <a:srgbClr val="1F2DA8"/>
              </a:solidFill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85727" y="3163729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neighbors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496" y="1044025"/>
            <a:ext cx="821300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Reading for the relationship of the characters</a:t>
            </a:r>
            <a:endParaRPr lang="zh-CN" altLang="en-US" sz="3200" b="1" dirty="0">
              <a:ea typeface="宋体" panose="02010600030101010101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6DEE-85C0-4656-BC77-88A566DA3CE2}" type="slidenum">
              <a:rPr lang="zh-CN" altLang="en-US" smtClean="0"/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81894"/>
            <a:ext cx="226218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0254"/>
            <a:ext cx="2448272" cy="36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7332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Tiara</a:t>
            </a:r>
            <a:endParaRPr lang="zh-CN" altLang="en-US" sz="3200" dirty="0"/>
          </a:p>
        </p:txBody>
      </p:sp>
      <p:sp>
        <p:nvSpPr>
          <p:cNvPr id="14" name="左右箭头 13"/>
          <p:cNvSpPr/>
          <p:nvPr/>
        </p:nvSpPr>
        <p:spPr>
          <a:xfrm>
            <a:off x="3491880" y="3748504"/>
            <a:ext cx="2088232" cy="616600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67544" y="633468"/>
            <a:ext cx="5181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/>
              </a:rPr>
              <a:t>he saw two </a:t>
            </a:r>
            <a:r>
              <a:rPr lang="en-US" altLang="zh-CN" sz="2400" dirty="0" smtClean="0">
                <a:latin typeface="Times New Roman" panose="02020603050405020304"/>
              </a:rPr>
              <a:t>women(Tiara’s grandmother and aunt) </a:t>
            </a:r>
            <a:r>
              <a:rPr lang="en-US" altLang="zh-CN" sz="2400" dirty="0">
                <a:latin typeface="Times New Roman" panose="02020603050405020304"/>
              </a:rPr>
              <a:t>and a </a:t>
            </a:r>
            <a:r>
              <a:rPr lang="en-US" altLang="zh-CN" sz="2400" dirty="0" smtClean="0">
                <a:latin typeface="Times New Roman" panose="02020603050405020304"/>
              </a:rPr>
              <a:t>girl(Tiara’s cousin)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</a:rPr>
              <a:t>crazily at a loss </a:t>
            </a:r>
            <a:r>
              <a:rPr lang="en-US" altLang="zh-CN" sz="2400" dirty="0">
                <a:latin typeface="Times New Roman" panose="02020603050405020304"/>
              </a:rPr>
              <a:t>on their porch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552" y="1866896"/>
            <a:ext cx="510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/>
              </a:rPr>
              <a:t>“The baby’s inside there!” one of the women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</a:rPr>
              <a:t>cried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552" y="2708920"/>
            <a:ext cx="5109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Times New Roman" panose="02020603050405020304"/>
              </a:rPr>
              <a:t>Surrell</a:t>
            </a:r>
            <a:r>
              <a:rPr lang="en-US" altLang="zh-CN" sz="2400" dirty="0">
                <a:latin typeface="Times New Roman" panose="02020603050405020304"/>
              </a:rPr>
              <a:t>, then 64,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</a:rPr>
              <a:t>instinctively</a:t>
            </a:r>
            <a:r>
              <a:rPr lang="en-US" altLang="zh-CN" sz="2400" dirty="0">
                <a:latin typeface="Times New Roman" panose="02020603050405020304"/>
              </a:rPr>
              <a:t>(</a:t>
            </a:r>
            <a:r>
              <a:rPr lang="zh-CN" altLang="zh-CN" sz="2400" dirty="0">
                <a:latin typeface="Times New Roman" panose="02020603050405020304"/>
                <a:cs typeface="Times New Roman" panose="02020603050405020304"/>
              </a:rPr>
              <a:t>本能地</a:t>
            </a:r>
            <a:r>
              <a:rPr lang="en-US" altLang="zh-CN" sz="2400" dirty="0">
                <a:latin typeface="Times New Roman" panose="02020603050405020304"/>
              </a:rPr>
              <a:t>) ran inside.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3501008"/>
            <a:ext cx="5796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/>
              </a:rPr>
              <a:t>… like </a:t>
            </a:r>
            <a:r>
              <a:rPr lang="en-US" altLang="zh-CN" sz="2400" dirty="0">
                <a:latin typeface="Times New Roman" panose="02020603050405020304"/>
              </a:rPr>
              <a:t>running into “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</a:rPr>
              <a:t>a bucket of black paint</a:t>
            </a:r>
            <a:r>
              <a:rPr lang="en-US" altLang="zh-CN" sz="2400" dirty="0">
                <a:latin typeface="Times New Roman" panose="02020603050405020304"/>
              </a:rPr>
              <a:t>”. The thick </a:t>
            </a:r>
            <a:r>
              <a:rPr lang="en-US" altLang="zh-CN" sz="2400" u="sng" dirty="0">
                <a:latin typeface="Times New Roman" panose="02020603050405020304"/>
              </a:rPr>
              <a:t>smoke</a:t>
            </a:r>
            <a:r>
              <a:rPr lang="en-US" altLang="zh-CN" sz="2400" dirty="0">
                <a:latin typeface="Times New Roman" panose="02020603050405020304"/>
              </a:rPr>
              <a:t> caused </a:t>
            </a:r>
            <a:r>
              <a:rPr lang="en-US" altLang="zh-CN" sz="2400" dirty="0" err="1">
                <a:latin typeface="Times New Roman" panose="02020603050405020304"/>
              </a:rPr>
              <a:t>Surrell</a:t>
            </a:r>
            <a:r>
              <a:rPr lang="en-US" altLang="zh-CN" sz="2400" dirty="0">
                <a:latin typeface="Times New Roman" panose="02020603050405020304"/>
              </a:rPr>
              <a:t> to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</a:rPr>
              <a:t>walk blindly around</a:t>
            </a:r>
            <a:r>
              <a:rPr lang="en-US" altLang="zh-CN" sz="2400" dirty="0">
                <a:latin typeface="Times New Roman" panose="02020603050405020304"/>
              </a:rPr>
              <a:t>, </a:t>
            </a:r>
            <a:r>
              <a:rPr lang="en-US" altLang="zh-CN" sz="2400" u="sng" dirty="0">
                <a:solidFill>
                  <a:srgbClr val="FF0000"/>
                </a:solidFill>
                <a:latin typeface="Times New Roman" panose="02020603050405020304"/>
              </a:rPr>
              <a:t>burned</a:t>
            </a:r>
            <a:r>
              <a:rPr lang="en-US" altLang="zh-CN" sz="2400" dirty="0">
                <a:latin typeface="Times New Roman" panose="02020603050405020304"/>
              </a:rPr>
              <a:t> his eyes, and made it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</a:rPr>
              <a:t>impossible</a:t>
            </a:r>
            <a:r>
              <a:rPr lang="en-US" altLang="zh-CN" sz="2400" dirty="0">
                <a:latin typeface="Times New Roman" panose="02020603050405020304"/>
              </a:rPr>
              <a:t> for him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</a:rPr>
              <a:t>to breathe</a:t>
            </a:r>
            <a:r>
              <a:rPr lang="en-US" altLang="zh-CN" sz="2400" dirty="0">
                <a:latin typeface="Times New Roman" panose="02020603050405020304"/>
              </a:rPr>
              <a:t>. He felt his throat and </a:t>
            </a:r>
            <a:r>
              <a:rPr lang="en-US" altLang="zh-CN" sz="2400" u="sng" dirty="0">
                <a:latin typeface="Times New Roman" panose="02020603050405020304"/>
              </a:rPr>
              <a:t>lungs</a:t>
            </a:r>
            <a:r>
              <a:rPr lang="en-US" altLang="zh-CN" sz="2400" dirty="0">
                <a:latin typeface="Times New Roman" panose="02020603050405020304"/>
              </a:rPr>
              <a:t> burned, and every blink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</a:rPr>
              <a:t>stung(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蛰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</a:rPr>
              <a:t>) his eyes</a:t>
            </a:r>
            <a:r>
              <a:rPr lang="en-US" altLang="zh-CN" sz="2400" dirty="0">
                <a:latin typeface="Times New Roman" panose="02020603050405020304"/>
              </a:rPr>
              <a:t>.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5884307" y="901066"/>
            <a:ext cx="569595" cy="5472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右箭头 7"/>
          <p:cNvSpPr/>
          <p:nvPr/>
        </p:nvSpPr>
        <p:spPr>
          <a:xfrm>
            <a:off x="5884307" y="1950716"/>
            <a:ext cx="569595" cy="5472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右箭头 8"/>
          <p:cNvSpPr/>
          <p:nvPr/>
        </p:nvSpPr>
        <p:spPr>
          <a:xfrm>
            <a:off x="5884307" y="2854461"/>
            <a:ext cx="569595" cy="5472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右箭头 10"/>
          <p:cNvSpPr/>
          <p:nvPr/>
        </p:nvSpPr>
        <p:spPr>
          <a:xfrm>
            <a:off x="5884307" y="4249941"/>
            <a:ext cx="569595" cy="54721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文本框 11"/>
          <p:cNvSpPr txBox="1"/>
          <p:nvPr/>
        </p:nvSpPr>
        <p:spPr>
          <a:xfrm>
            <a:off x="6490082" y="620688"/>
            <a:ext cx="2618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desperately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frightened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32468" y="1865299"/>
            <a:ext cx="1382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worried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32469" y="2636912"/>
            <a:ext cx="204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brave and fearless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32469" y="4171146"/>
            <a:ext cx="24304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to rescue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7504" y="44624"/>
            <a:ext cx="808046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Reading for the plot developments.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0" y="5809332"/>
            <a:ext cx="9108504" cy="5539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Tip1: </a:t>
            </a:r>
            <a:r>
              <a:rPr lang="en-US" altLang="zh-CN" sz="3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Pay more attention to the use of n., v., adj. &amp; adv. </a:t>
            </a:r>
            <a:endParaRPr lang="en-US" altLang="zh-CN" sz="3000" b="1" dirty="0" smtClean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6DEE-85C0-4656-BC77-88A566DA3C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6" grpId="0"/>
      <p:bldP spid="7" grpId="0" animBg="1"/>
      <p:bldP spid="8" grpId="0" bldLvl="0" animBg="1"/>
      <p:bldP spid="9" grpId="0" bldLvl="0" animBg="1"/>
      <p:bldP spid="11" grpId="0" bldLvl="0" animBg="1"/>
      <p:bldP spid="12" grpId="0"/>
      <p:bldP spid="13" grpId="0"/>
      <p:bldP spid="14" grpId="0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内容占位符 2"/>
          <p:cNvSpPr>
            <a:spLocks noChangeArrowheads="1"/>
          </p:cNvSpPr>
          <p:nvPr/>
        </p:nvSpPr>
        <p:spPr bwMode="auto">
          <a:xfrm>
            <a:off x="271752" y="1992114"/>
            <a:ext cx="8600496" cy="352511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dirty="0">
                <a:latin typeface="Calibri" panose="020F0502020204030204" pitchFamily="34" charset="0"/>
              </a:rPr>
              <a:t>读后续写（满分</a:t>
            </a:r>
            <a:r>
              <a:rPr lang="en-US" altLang="zh-CN" sz="2800" dirty="0">
                <a:latin typeface="Calibri" panose="020F0502020204030204" pitchFamily="34" charset="0"/>
              </a:rPr>
              <a:t>25</a:t>
            </a:r>
            <a:r>
              <a:rPr lang="zh-CN" altLang="en-US" sz="2800" dirty="0">
                <a:latin typeface="Calibri" panose="020F0502020204030204" pitchFamily="34" charset="0"/>
              </a:rPr>
              <a:t>分）</a:t>
            </a:r>
            <a:endParaRPr lang="zh-CN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dirty="0">
                <a:latin typeface="Calibri" panose="020F0502020204030204" pitchFamily="34" charset="0"/>
              </a:rPr>
              <a:t> 阅读下面短文，根据所给情节进行续写，使之构成一个完整的故事。</a:t>
            </a:r>
            <a:endParaRPr lang="zh-CN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800" dirty="0">
                <a:latin typeface="Calibri" panose="020F0502020204030204" pitchFamily="34" charset="0"/>
              </a:rPr>
              <a:t>注意：</a:t>
            </a:r>
            <a:endParaRPr lang="zh-CN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2800" dirty="0">
                <a:latin typeface="Calibri" panose="020F0502020204030204" pitchFamily="34" charset="0"/>
              </a:rPr>
              <a:t> 所续写短文的词数应为</a:t>
            </a:r>
            <a:r>
              <a:rPr lang="en-US" altLang="zh-CN" sz="2800" dirty="0">
                <a:latin typeface="Calibri" panose="020F0502020204030204" pitchFamily="34" charset="0"/>
              </a:rPr>
              <a:t>150</a:t>
            </a:r>
            <a:r>
              <a:rPr lang="zh-CN" altLang="en-US" sz="2800" dirty="0">
                <a:latin typeface="Calibri" panose="020F0502020204030204" pitchFamily="34" charset="0"/>
              </a:rPr>
              <a:t>左右；</a:t>
            </a:r>
            <a:endParaRPr lang="zh-CN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2800" dirty="0">
                <a:latin typeface="Calibri" panose="020F0502020204030204" pitchFamily="34" charset="0"/>
              </a:rPr>
              <a:t> 应使用</a:t>
            </a:r>
            <a:r>
              <a:rPr lang="en-US" altLang="zh-CN" sz="2800" dirty="0">
                <a:latin typeface="Calibri" panose="020F0502020204030204" pitchFamily="34" charset="0"/>
              </a:rPr>
              <a:t>5</a:t>
            </a:r>
            <a:r>
              <a:rPr lang="zh-CN" altLang="en-US" sz="2800" dirty="0">
                <a:latin typeface="Calibri" panose="020F0502020204030204" pitchFamily="34" charset="0"/>
              </a:rPr>
              <a:t>个以上短文中标有下划线的关键词语；</a:t>
            </a:r>
            <a:endParaRPr lang="zh-CN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2800" dirty="0">
                <a:latin typeface="Calibri" panose="020F0502020204030204" pitchFamily="34" charset="0"/>
              </a:rPr>
              <a:t> 续写部分分为两段，每段的开头语已为你写好；</a:t>
            </a:r>
            <a:endParaRPr lang="zh-CN" altLang="en-US" sz="28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en-US" sz="2800" dirty="0">
                <a:latin typeface="Calibri" panose="020F0502020204030204" pitchFamily="34" charset="0"/>
              </a:rPr>
              <a:t> 续写完成后，请用下划线标出你所使用的关键词语。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12291" name="矩形 10"/>
          <p:cNvSpPr>
            <a:spLocks noChangeArrowheads="1"/>
          </p:cNvSpPr>
          <p:nvPr/>
        </p:nvSpPr>
        <p:spPr bwMode="auto">
          <a:xfrm>
            <a:off x="3714311" y="2319536"/>
            <a:ext cx="1361745" cy="5334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0">
              <a:solidFill>
                <a:srgbClr val="FFFFFF"/>
              </a:solidFill>
            </a:endParaRPr>
          </a:p>
        </p:txBody>
      </p:sp>
      <p:sp>
        <p:nvSpPr>
          <p:cNvPr id="12292" name="矩形 16"/>
          <p:cNvSpPr>
            <a:spLocks noChangeArrowheads="1"/>
          </p:cNvSpPr>
          <p:nvPr/>
        </p:nvSpPr>
        <p:spPr bwMode="auto">
          <a:xfrm>
            <a:off x="2843809" y="4417883"/>
            <a:ext cx="3240360" cy="45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b="0">
              <a:solidFill>
                <a:srgbClr val="FFFFFF"/>
              </a:solidFill>
            </a:endParaRPr>
          </a:p>
        </p:txBody>
      </p:sp>
      <p:sp>
        <p:nvSpPr>
          <p:cNvPr id="12293" name="矩形 20"/>
          <p:cNvSpPr>
            <a:spLocks noChangeArrowheads="1"/>
          </p:cNvSpPr>
          <p:nvPr/>
        </p:nvSpPr>
        <p:spPr bwMode="auto">
          <a:xfrm>
            <a:off x="5026493" y="1858590"/>
            <a:ext cx="62562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 dirty="0">
                <a:solidFill>
                  <a:srgbClr val="FF0000"/>
                </a:solidFill>
              </a:rPr>
              <a:t>✔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12294" name="矩形 11"/>
          <p:cNvSpPr>
            <a:spLocks noChangeArrowheads="1"/>
          </p:cNvSpPr>
          <p:nvPr/>
        </p:nvSpPr>
        <p:spPr bwMode="auto">
          <a:xfrm>
            <a:off x="6020253" y="4070771"/>
            <a:ext cx="114403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</a:rPr>
              <a:t>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grpSp>
        <p:nvGrpSpPr>
          <p:cNvPr id="11" name="组合 17"/>
          <p:cNvGrpSpPr/>
          <p:nvPr/>
        </p:nvGrpSpPr>
        <p:grpSpPr bwMode="auto">
          <a:xfrm>
            <a:off x="846289" y="236146"/>
            <a:ext cx="8334474" cy="583414"/>
            <a:chOff x="1342" y="452"/>
            <a:chExt cx="13955" cy="919"/>
          </a:xfrm>
        </p:grpSpPr>
        <p:cxnSp>
          <p:nvCxnSpPr>
            <p:cNvPr id="12" name="直接连接符 20"/>
            <p:cNvCxnSpPr>
              <a:cxnSpLocks noChangeShapeType="1"/>
              <a:endCxn id="13" idx="2"/>
            </p:cNvCxnSpPr>
            <p:nvPr/>
          </p:nvCxnSpPr>
          <p:spPr bwMode="auto">
            <a:xfrm>
              <a:off x="1342" y="1371"/>
              <a:ext cx="7193" cy="0"/>
            </a:xfrm>
            <a:prstGeom prst="line">
              <a:avLst/>
            </a:prstGeom>
            <a:noFill/>
            <a:ln w="63500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1773" y="452"/>
              <a:ext cx="13524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i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3200" i="1" dirty="0" smtClean="0">
                  <a:latin typeface="Times New Roman" panose="02020603050405020304" pitchFamily="18" charset="0"/>
                </a:rPr>
                <a:t>Step.2 </a:t>
              </a:r>
              <a:r>
                <a:rPr lang="en-US" altLang="zh-CN" sz="3200" i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Read for </a:t>
              </a:r>
              <a:r>
                <a:rPr lang="en-US" altLang="zh-CN" sz="3200" i="1" dirty="0" smtClean="0">
                  <a:solidFill>
                    <a:srgbClr val="FF0066"/>
                  </a:solidFill>
                  <a:latin typeface="Times New Roman" panose="02020603050405020304" pitchFamily="18" charset="0"/>
                </a:rPr>
                <a:t>creation</a:t>
              </a:r>
              <a:endParaRPr lang="en-US" altLang="zh-CN" sz="3200" i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9"/>
            <a:ext cx="846289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 autoUpdateAnimBg="0"/>
      <p:bldP spid="12291" grpId="0" bldLvl="0" animBg="1" autoUpdateAnimBg="0"/>
      <p:bldP spid="12292" grpId="0" bldLvl="0" animBg="1" autoUpdateAnimBg="0"/>
      <p:bldP spid="12293" grpId="0" autoUpdateAnimBg="0"/>
      <p:bldP spid="1229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4016" y="-27384"/>
            <a:ext cx="8676456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Reading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 sentences of the two continued paragraphs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creation</a:t>
            </a:r>
            <a:endParaRPr lang="zh-CN" altLang="en-US" sz="32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96" y="4941168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</a:t>
            </a:r>
            <a:r>
              <a:rPr lang="en-US" altLang="zh-CN" sz="3200" i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oke up in the hospital a couple of days later</a:t>
            </a:r>
            <a:endParaRPr lang="zh-CN" altLang="en-US" sz="3600" i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67744" y="544522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went in a second time.</a:t>
            </a:r>
            <a:endParaRPr lang="zh-CN" altLang="en-US" sz="32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1979712" y="609329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had happened to </a:t>
            </a:r>
            <a:r>
              <a:rPr lang="en-US" altLang="zh-CN" sz="32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Surrell</a:t>
            </a:r>
            <a:r>
              <a:rPr lang="en-US" altLang="zh-CN" sz="32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FF0066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1560" y="1257722"/>
            <a:ext cx="8123048" cy="353943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/>
              <a:t>Taking a deep breath, he went in a second </a:t>
            </a:r>
            <a:r>
              <a:rPr lang="en-US" altLang="zh-CN" sz="2800" i="1" dirty="0" smtClean="0"/>
              <a:t>time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.______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 dirty="0" err="1"/>
              <a:t>Surrell</a:t>
            </a:r>
            <a:r>
              <a:rPr lang="en-US" altLang="zh-CN" sz="2800" i="1" dirty="0"/>
              <a:t> woke up in the hospital a couple of days later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.__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6DEE-85C0-4656-BC77-88A566DA3CE2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611560" y="1268760"/>
            <a:ext cx="8123048" cy="3539430"/>
          </a:xfrm>
          <a:prstGeom prst="rect">
            <a:avLst/>
          </a:prstGeom>
          <a:solidFill>
            <a:schemeClr val="bg2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i="1" dirty="0"/>
              <a:t>Taking a deep breath, he </a:t>
            </a:r>
            <a:r>
              <a:rPr lang="en-US" altLang="zh-CN" sz="2800" i="1" dirty="0">
                <a:solidFill>
                  <a:srgbClr val="3333FF"/>
                </a:solidFill>
              </a:rPr>
              <a:t>went in a second </a:t>
            </a:r>
            <a:r>
              <a:rPr lang="en-US" altLang="zh-CN" sz="2800" i="1" dirty="0" smtClean="0">
                <a:solidFill>
                  <a:srgbClr val="3333FF"/>
                </a:solidFill>
              </a:rPr>
              <a:t>time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.______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i="1" dirty="0" err="1"/>
              <a:t>Surrell</a:t>
            </a:r>
            <a:r>
              <a:rPr lang="en-US" altLang="zh-CN" sz="2800" i="1" dirty="0"/>
              <a:t> </a:t>
            </a:r>
            <a:r>
              <a:rPr lang="en-US" altLang="zh-CN" sz="2800" i="1" dirty="0">
                <a:solidFill>
                  <a:srgbClr val="3333FF"/>
                </a:solidFill>
              </a:rPr>
              <a:t>woke up in the hospital a couple of days later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.__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5616" y="2636912"/>
            <a:ext cx="7519927" cy="58477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Tip2: </a:t>
            </a:r>
            <a:r>
              <a:rPr lang="en-US" altLang="zh-C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reverse thinking </a:t>
            </a:r>
            <a:r>
              <a:rPr lang="zh-CN" alt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逆向思维</a:t>
            </a:r>
            <a:endParaRPr lang="zh-CN" altLang="en-US" sz="3200" b="1" dirty="0">
              <a:solidFill>
                <a:srgbClr val="FF0066"/>
              </a:solidFill>
              <a:ea typeface="宋体" panose="02010600030101010101" pitchFamily="2" charset="-12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2"/>
          <a:stretch>
            <a:fillRect/>
          </a:stretch>
        </p:blipFill>
        <p:spPr bwMode="auto">
          <a:xfrm>
            <a:off x="7524328" y="4869160"/>
            <a:ext cx="1592424" cy="199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4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9353</Words>
  <Application>WPS 演示</Application>
  <PresentationFormat>全屏显示(4:3)</PresentationFormat>
  <Paragraphs>330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宋体</vt:lpstr>
      <vt:lpstr>Wingdings</vt:lpstr>
      <vt:lpstr>Times New Roman</vt:lpstr>
      <vt:lpstr>楷体</vt:lpstr>
      <vt:lpstr>Cambria</vt:lpstr>
      <vt:lpstr>Calibri</vt:lpstr>
      <vt:lpstr>Impact</vt:lpstr>
      <vt:lpstr>Gadugi</vt:lpstr>
      <vt:lpstr>Times New Roman</vt:lpstr>
      <vt:lpstr>Aharoni</vt:lpstr>
      <vt:lpstr>Kozuka Mincho Pro B</vt:lpstr>
      <vt:lpstr>Arial Black</vt:lpstr>
      <vt:lpstr>微软雅黑</vt:lpstr>
      <vt:lpstr>Arial Unicode MS</vt:lpstr>
      <vt:lpstr>Cambria Math</vt:lpstr>
      <vt:lpstr>Lucida Calligraphy</vt:lpstr>
      <vt:lpstr>HelveticaNeue</vt:lpstr>
      <vt:lpstr>NumberOnly</vt:lpstr>
      <vt:lpstr>华文新魏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Alibaba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HUAWEI</dc:creator>
  <cp:lastModifiedBy>曹小等</cp:lastModifiedBy>
  <cp:revision>66</cp:revision>
  <dcterms:created xsi:type="dcterms:W3CDTF">2020-04-16T06:41:00Z</dcterms:created>
  <dcterms:modified xsi:type="dcterms:W3CDTF">2020-05-06T01:56:01Z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