
<file path=[Content_Types].xml><?xml version="1.0" encoding="utf-8"?>
<Types xmlns="http://schemas.openxmlformats.org/package/2006/content-types">
  <Default Extension="wav" ContentType="audio/x-wav"/>
  <Default Extension="png" ContentType="image/png"/>
  <Default Extension="jpeg" ContentType="image/jpeg"/>
  <Default Extension="emf" ContentType="image/x-em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412" r:id="rId4"/>
    <p:sldId id="258" r:id="rId5"/>
    <p:sldId id="372" r:id="rId6"/>
    <p:sldId id="375" r:id="rId8"/>
    <p:sldId id="256" r:id="rId9"/>
    <p:sldId id="274" r:id="rId10"/>
    <p:sldId id="376" r:id="rId11"/>
    <p:sldId id="380" r:id="rId12"/>
    <p:sldId id="396" r:id="rId13"/>
    <p:sldId id="343" r:id="rId14"/>
    <p:sldId id="304" r:id="rId15"/>
    <p:sldId id="316" r:id="rId16"/>
    <p:sldId id="289" r:id="rId17"/>
    <p:sldId id="379" r:id="rId18"/>
    <p:sldId id="308" r:id="rId19"/>
    <p:sldId id="313" r:id="rId20"/>
    <p:sldId id="315" r:id="rId21"/>
    <p:sldId id="377" r:id="rId22"/>
    <p:sldId id="373" r:id="rId23"/>
    <p:sldId id="331" r:id="rId24"/>
    <p:sldId id="367" r:id="rId25"/>
    <p:sldId id="366" r:id="rId26"/>
    <p:sldId id="36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0" d="100"/>
          <a:sy n="70" d="100"/>
        </p:scale>
        <p:origin x="500" y="56"/>
      </p:cViewPr>
      <p:guideLst>
        <p:guide orient="horz" pos="2111"/>
        <p:guide pos="39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7441565" y="63500"/>
            <a:ext cx="4646930" cy="15043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media" Target="../media/media1.mp4"/><Relationship Id="rId3" Type="http://schemas.openxmlformats.org/officeDocument/2006/relationships/video" Target="../media/media1.mp4"/><Relationship Id="rId2" Type="http://schemas.openxmlformats.org/officeDocument/2006/relationships/image" Target="../media/image7.emf"/><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31115" y="6014720"/>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727835" y="616902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558" y="896889"/>
            <a:ext cx="12159615" cy="5723890"/>
          </a:xfrm>
          <a:prstGeom prst="rect">
            <a:avLst/>
          </a:prstGeom>
          <a:noFill/>
        </p:spPr>
        <p:txBody>
          <a:bodyPr wrap="square" rtlCol="0">
            <a:spAutoFit/>
          </a:bodyPr>
          <a:lstStyle/>
          <a:p>
            <a:r>
              <a:rPr lang="en-US" altLang="zh-CN" sz="3200" b="1" dirty="0" smtClean="0">
                <a:latin typeface="Times New Roman" panose="02020603050405020304" charset="0"/>
                <a:cs typeface="Times New Roman" panose="02020603050405020304" charset="0"/>
                <a:sym typeface="Wingdings" panose="05000000000000000000" pitchFamily="2" charset="2"/>
              </a:rPr>
              <a:t>(</a:t>
            </a:r>
            <a:r>
              <a:rPr lang="zh-CN" altLang="en-US" sz="3200" b="1" dirty="0" smtClean="0">
                <a:solidFill>
                  <a:schemeClr val="tx1"/>
                </a:solidFill>
                <a:latin typeface="Times New Roman" panose="02020603050405020304" charset="0"/>
                <a:cs typeface="Times New Roman" panose="02020603050405020304" charset="0"/>
                <a:sym typeface="Wingdings" panose="05000000000000000000" pitchFamily="2" charset="2"/>
              </a:rPr>
              <a:t>阅读文段</a:t>
            </a:r>
            <a:r>
              <a:rPr lang="en-US" altLang="zh-CN" sz="3200" b="1" dirty="0">
                <a:latin typeface="Times New Roman" panose="02020603050405020304" charset="0"/>
                <a:cs typeface="Times New Roman" panose="02020603050405020304" charset="0"/>
                <a:sym typeface="Wingdings" panose="05000000000000000000" pitchFamily="2" charset="2"/>
              </a:rPr>
              <a:t>) </a:t>
            </a:r>
            <a:r>
              <a:rPr lang="en-US" altLang="zh-CN" sz="3600" b="1" dirty="0">
                <a:latin typeface="Times New Roman" panose="02020603050405020304" charset="0"/>
                <a:cs typeface="Times New Roman" panose="02020603050405020304" charset="0"/>
                <a:sym typeface="Wingdings" panose="05000000000000000000" pitchFamily="2" charset="2"/>
              </a:rPr>
              <a:t> </a:t>
            </a:r>
            <a:r>
              <a:rPr lang="en-US" altLang="zh-CN" sz="3600" b="1" dirty="0" err="1">
                <a:latin typeface="Times New Roman" panose="02020603050405020304" charset="0"/>
                <a:cs typeface="Times New Roman" panose="02020603050405020304" charset="0"/>
                <a:sym typeface="Wingdings" panose="05000000000000000000" pitchFamily="2" charset="2"/>
              </a:rPr>
              <a:t>Dr.Yuan</a:t>
            </a:r>
            <a:r>
              <a:rPr lang="en-US" altLang="zh-CN" sz="3600" b="1" dirty="0">
                <a:latin typeface="Times New Roman" panose="02020603050405020304" charset="0"/>
                <a:cs typeface="Times New Roman" panose="02020603050405020304" charset="0"/>
                <a:sym typeface="Wingdings" panose="05000000000000000000" pitchFamily="2" charset="2"/>
              </a:rPr>
              <a:t> Longping’s pioneering research has </a:t>
            </a:r>
            <a:r>
              <a:rPr lang="en-US" altLang="zh-CN" sz="3600" b="1" dirty="0">
                <a:solidFill>
                  <a:srgbClr val="FF0000"/>
                </a:solidFill>
                <a:latin typeface="Times New Roman" panose="02020603050405020304" charset="0"/>
                <a:cs typeface="Times New Roman" panose="02020603050405020304" charset="0"/>
                <a:sym typeface="Wingdings" panose="05000000000000000000" pitchFamily="2" charset="2"/>
              </a:rPr>
              <a:t>struggled to transform </a:t>
            </a:r>
            <a:r>
              <a:rPr lang="en-US" altLang="zh-CN" sz="3600" b="1" dirty="0">
                <a:latin typeface="Times New Roman" panose="02020603050405020304" charset="0"/>
                <a:cs typeface="Times New Roman" panose="02020603050405020304" charset="0"/>
                <a:sym typeface="Wingdings" panose="05000000000000000000" pitchFamily="2" charset="2"/>
              </a:rPr>
              <a:t>China from food deficiency(</a:t>
            </a:r>
            <a:r>
              <a:rPr lang="zh-CN" altLang="en-US" sz="3600" b="1" dirty="0">
                <a:latin typeface="Times New Roman" panose="02020603050405020304" charset="0"/>
                <a:cs typeface="Times New Roman" panose="02020603050405020304" charset="0"/>
                <a:sym typeface="Wingdings" panose="05000000000000000000" pitchFamily="2" charset="2"/>
              </a:rPr>
              <a:t>缺乏</a:t>
            </a:r>
            <a:r>
              <a:rPr lang="en-US" altLang="zh-CN" sz="3600" b="1" dirty="0">
                <a:latin typeface="Times New Roman" panose="02020603050405020304" charset="0"/>
                <a:cs typeface="Times New Roman" panose="02020603050405020304" charset="0"/>
                <a:sym typeface="Wingdings" panose="05000000000000000000" pitchFamily="2" charset="2"/>
              </a:rPr>
              <a:t>) to food security with three decades. </a:t>
            </a:r>
            <a:endParaRPr lang="en-US" altLang="zh-CN" sz="3200" b="1" dirty="0">
              <a:latin typeface="Times New Roman" panose="02020603050405020304" charset="0"/>
              <a:cs typeface="Times New Roman" panose="02020603050405020304" charset="0"/>
              <a:sym typeface="+mn-ea"/>
            </a:endParaRPr>
          </a:p>
          <a:p>
            <a:endParaRPr lang="en-US" altLang="zh-CN" sz="3200" b="1" dirty="0">
              <a:solidFill>
                <a:schemeClr val="tx1"/>
              </a:solidFill>
              <a:latin typeface="Times New Roman" panose="02020603050405020304" charset="0"/>
              <a:cs typeface="Times New Roman" panose="02020603050405020304" charset="0"/>
            </a:endParaRPr>
          </a:p>
          <a:p>
            <a:endParaRPr lang="en-US" altLang="zh-CN" sz="3300" b="1" dirty="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200" b="1" dirty="0">
                <a:solidFill>
                  <a:srgbClr val="FF0000"/>
                </a:solidFill>
                <a:latin typeface="Times New Roman" panose="02020603050405020304" charset="0"/>
                <a:cs typeface="Times New Roman" panose="02020603050405020304" charset="0"/>
              </a:rPr>
              <a:t>(</a:t>
            </a:r>
            <a:r>
              <a:rPr lang="zh-CN" altLang="en-US" sz="3200" b="1" dirty="0">
                <a:solidFill>
                  <a:srgbClr val="FF0000"/>
                </a:solidFill>
                <a:latin typeface="Times New Roman" panose="02020603050405020304" charset="0"/>
                <a:cs typeface="Times New Roman" panose="02020603050405020304" charset="0"/>
              </a:rPr>
              <a:t>将</a:t>
            </a:r>
            <a:r>
              <a:rPr lang="en-US" altLang="zh-CN" sz="3200" b="1" dirty="0">
                <a:solidFill>
                  <a:srgbClr val="FF0000"/>
                </a:solidFill>
                <a:latin typeface="Times New Roman" panose="02020603050405020304" charset="0"/>
                <a:cs typeface="Times New Roman" panose="02020603050405020304" charset="0"/>
              </a:rPr>
              <a:t>struggle</a:t>
            </a:r>
            <a:r>
              <a:rPr lang="zh-CN" altLang="en-US" sz="3200" b="1" dirty="0">
                <a:solidFill>
                  <a:srgbClr val="FF0000"/>
                </a:solidFill>
                <a:latin typeface="Times New Roman" panose="02020603050405020304" charset="0"/>
                <a:cs typeface="Times New Roman" panose="02020603050405020304" charset="0"/>
              </a:rPr>
              <a:t>运用到写作</a:t>
            </a:r>
            <a:r>
              <a:rPr lang="en-US" altLang="zh-CN" sz="3200" b="1" dirty="0">
                <a:solidFill>
                  <a:srgbClr val="FF0000"/>
                </a:solidFill>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外国笔友</a:t>
            </a:r>
            <a:r>
              <a:rPr lang="en-US" altLang="zh-CN" sz="3200" b="1" dirty="0">
                <a:latin typeface="Times New Roman" panose="02020603050405020304" charset="0"/>
                <a:cs typeface="Times New Roman" panose="02020603050405020304" charset="0"/>
              </a:rPr>
              <a:t>Peter</a:t>
            </a:r>
            <a:r>
              <a:rPr lang="zh-CN" altLang="en-US" sz="3200" b="1" dirty="0">
                <a:latin typeface="Times New Roman" panose="02020603050405020304" charset="0"/>
                <a:cs typeface="Times New Roman" panose="02020603050405020304" charset="0"/>
              </a:rPr>
              <a:t>最近想了解你最钦佩的伟人，请你写信简述该伟人的</a:t>
            </a:r>
            <a:r>
              <a:rPr lang="zh-CN" altLang="en-US" sz="3200" b="1" dirty="0">
                <a:solidFill>
                  <a:srgbClr val="FF0000"/>
                </a:solidFill>
                <a:latin typeface="Times New Roman" panose="02020603050405020304" charset="0"/>
                <a:cs typeface="Times New Roman" panose="02020603050405020304" charset="0"/>
              </a:rPr>
              <a:t>事迹</a:t>
            </a:r>
            <a:r>
              <a:rPr lang="zh-CN" altLang="en-US" sz="3200" b="1" dirty="0">
                <a:latin typeface="Times New Roman" panose="02020603050405020304" charset="0"/>
                <a:cs typeface="Times New Roman" panose="02020603050405020304" charset="0"/>
              </a:rPr>
              <a:t>及对你的启发</a:t>
            </a:r>
            <a:r>
              <a:rPr lang="zh-CN" altLang="en-US" sz="3200" b="1" dirty="0" smtClean="0">
                <a:latin typeface="Times New Roman" panose="02020603050405020304" charset="0"/>
                <a:cs typeface="Times New Roman" panose="02020603050405020304" charset="0"/>
              </a:rPr>
              <a:t>。</a:t>
            </a:r>
            <a:endPar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300" b="1" dirty="0" smtClean="0">
                <a:solidFill>
                  <a:schemeClr val="tx1"/>
                </a:solidFill>
                <a:latin typeface="Times New Roman" panose="02020603050405020304" charset="0"/>
                <a:cs typeface="Times New Roman" panose="02020603050405020304" charset="0"/>
                <a:sym typeface="Wingdings" panose="05000000000000000000" pitchFamily="2" charset="2"/>
              </a:rPr>
              <a:t></a:t>
            </a:r>
            <a:r>
              <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rPr>
              <a:t>Born in 1930, Dr. Yuan is now 90 years old, __________________</a:t>
            </a:r>
            <a:endPar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_________________</a:t>
            </a:r>
            <a:r>
              <a:rPr lang="en-US" altLang="zh-CN" sz="3200" b="1" dirty="0" smtClean="0">
                <a:latin typeface="Times New Roman" panose="02020603050405020304" charset="0"/>
                <a:cs typeface="Times New Roman" panose="02020603050405020304" charset="0"/>
                <a:sym typeface="Wingdings" panose="05000000000000000000" pitchFamily="2" charset="2"/>
              </a:rPr>
              <a:t>, which motivates me to conquer the difficulties in study constantly</a:t>
            </a:r>
            <a:r>
              <a:rPr lang="en-US" altLang="zh-CN" sz="3200" b="1" dirty="0" smtClean="0">
                <a:solidFill>
                  <a:schemeClr val="tx1"/>
                </a:solidFill>
                <a:latin typeface="Times New Roman" panose="02020603050405020304" charset="0"/>
                <a:cs typeface="Times New Roman" panose="02020603050405020304" charset="0"/>
              </a:rPr>
              <a:t>. </a:t>
            </a:r>
            <a:endParaRPr lang="en-US" altLang="zh-CN" sz="3200" b="1" dirty="0">
              <a:solidFill>
                <a:schemeClr val="tx1"/>
              </a:solidFill>
              <a:latin typeface="Times New Roman" panose="02020603050405020304" charset="0"/>
              <a:cs typeface="Times New Roman" panose="02020603050405020304" charset="0"/>
            </a:endParaRPr>
          </a:p>
          <a:p>
            <a:r>
              <a:rPr lang="zh-CN" altLang="en-US" sz="3200" b="1" dirty="0">
                <a:solidFill>
                  <a:schemeClr val="tx1"/>
                </a:solidFill>
                <a:latin typeface="Times New Roman" panose="02020603050405020304" charset="0"/>
                <a:cs typeface="Times New Roman" panose="02020603050405020304" charset="0"/>
              </a:rPr>
              <a:t> </a:t>
            </a:r>
            <a:endParaRPr lang="zh-CN" altLang="en-US" sz="3100" b="1" dirty="0">
              <a:solidFill>
                <a:schemeClr val="tx1"/>
              </a:solidFill>
              <a:latin typeface="Times New Roman" panose="02020603050405020304" charset="0"/>
              <a:cs typeface="Times New Roman" panose="02020603050405020304" charset="0"/>
              <a:sym typeface="Wingdings" panose="05000000000000000000" pitchFamily="2" charset="2"/>
            </a:endParaRPr>
          </a:p>
        </p:txBody>
      </p:sp>
      <p:sp>
        <p:nvSpPr>
          <p:cNvPr id="14" name="文本框 13"/>
          <p:cNvSpPr txBox="1"/>
          <p:nvPr/>
        </p:nvSpPr>
        <p:spPr>
          <a:xfrm>
            <a:off x="24765" y="1308"/>
            <a:ext cx="11921490" cy="1198880"/>
          </a:xfrm>
          <a:prstGeom prst="rect">
            <a:avLst/>
          </a:prstGeom>
          <a:noFill/>
        </p:spPr>
        <p:txBody>
          <a:bodyPr wrap="square" rtlCol="0">
            <a:spAutoFit/>
          </a:bodyPr>
          <a:lstStyle/>
          <a:p>
            <a:pPr marL="514350" indent="-514350">
              <a:buFontTx/>
              <a:buAutoNum type="arabicPeriod"/>
            </a:pPr>
            <a:r>
              <a:rPr lang="en-US" altLang="zh-CN" sz="3600" b="1" dirty="0" smtClean="0">
                <a:solidFill>
                  <a:schemeClr val="tx1"/>
                </a:solidFill>
                <a:latin typeface="Times New Roman" panose="02020603050405020304" charset="0"/>
                <a:cs typeface="Times New Roman" panose="02020603050405020304" charset="0"/>
              </a:rPr>
              <a:t>struggle:</a:t>
            </a:r>
            <a:r>
              <a:rPr lang="en-US" altLang="zh-CN" sz="3600" b="1" dirty="0" smtClean="0">
                <a:solidFill>
                  <a:srgbClr val="FF0000"/>
                </a:solidFill>
                <a:latin typeface="Times New Roman" panose="02020603050405020304" charset="0"/>
                <a:cs typeface="Times New Roman" panose="02020603050405020304" charset="0"/>
              </a:rPr>
              <a:t>make efforts to </a:t>
            </a:r>
            <a:r>
              <a:rPr lang="en-US" altLang="zh-CN" sz="3600" b="1" dirty="0">
                <a:solidFill>
                  <a:srgbClr val="FF0000"/>
                </a:solidFill>
                <a:latin typeface="Times New Roman" panose="02020603050405020304" charset="0"/>
                <a:cs typeface="Times New Roman" panose="02020603050405020304" charset="0"/>
              </a:rPr>
              <a:t>do </a:t>
            </a:r>
            <a:r>
              <a:rPr lang="en-US" altLang="zh-CN" sz="3600" b="1" dirty="0" err="1" smtClean="0">
                <a:solidFill>
                  <a:srgbClr val="FF0000"/>
                </a:solidFill>
                <a:latin typeface="Times New Roman" panose="02020603050405020304" charset="0"/>
                <a:cs typeface="Times New Roman" panose="02020603050405020304" charset="0"/>
              </a:rPr>
              <a:t>sth</a:t>
            </a:r>
            <a:r>
              <a:rPr lang="en-US" altLang="zh-CN" sz="3600" b="1" dirty="0" smtClean="0">
                <a:solidFill>
                  <a:srgbClr val="FF0000"/>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when it is </a:t>
            </a:r>
            <a:r>
              <a:rPr lang="en-US" altLang="zh-CN" sz="3600" b="1" dirty="0" smtClean="0">
                <a:solidFill>
                  <a:srgbClr val="FF0000"/>
                </a:solidFill>
                <a:latin typeface="Times New Roman" panose="02020603050405020304" charset="0"/>
                <a:cs typeface="Times New Roman" panose="02020603050405020304" charset="0"/>
              </a:rPr>
              <a:t>very difficult</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smtClean="0">
                <a:solidFill>
                  <a:schemeClr val="tx1"/>
                </a:solidFill>
                <a:latin typeface="Times New Roman" panose="02020603050405020304" charset="0"/>
                <a:cs typeface="Times New Roman" panose="02020603050405020304" charset="0"/>
              </a:rPr>
              <a:t>                                   </a:t>
            </a:r>
            <a:r>
              <a:rPr lang="en-US" altLang="zh-CN" sz="3400" b="1" dirty="0" smtClean="0">
                <a:solidFill>
                  <a:schemeClr val="tx1"/>
                </a:solidFill>
                <a:latin typeface="Times New Roman" panose="02020603050405020304" charset="0"/>
                <a:cs typeface="Times New Roman" panose="02020603050405020304" charset="0"/>
              </a:rPr>
              <a:t>vi. </a:t>
            </a:r>
            <a:r>
              <a:rPr lang="en-US" altLang="zh-CN" sz="3400" b="1" dirty="0" err="1" smtClean="0">
                <a:solidFill>
                  <a:schemeClr val="tx1"/>
                </a:solidFill>
                <a:latin typeface="Times New Roman" panose="02020603050405020304" charset="0"/>
                <a:cs typeface="Times New Roman" panose="02020603050405020304" charset="0"/>
              </a:rPr>
              <a:t>奋斗</a:t>
            </a:r>
            <a:r>
              <a:rPr lang="en-US" altLang="zh-CN" sz="3400" b="1" dirty="0" err="1">
                <a:solidFill>
                  <a:schemeClr val="tx1"/>
                </a:solidFill>
                <a:latin typeface="Times New Roman" panose="02020603050405020304" charset="0"/>
                <a:cs typeface="Times New Roman" panose="02020603050405020304" charset="0"/>
              </a:rPr>
              <a:t>，努力；挣扎</a:t>
            </a:r>
            <a:r>
              <a:rPr lang="en-US" altLang="zh-CN" sz="3400" b="1" dirty="0">
                <a:solidFill>
                  <a:schemeClr val="tx1"/>
                </a:solidFill>
                <a:latin typeface="Times New Roman" panose="02020603050405020304" charset="0"/>
                <a:cs typeface="Times New Roman" panose="02020603050405020304" charset="0"/>
              </a:rPr>
              <a:t> n. </a:t>
            </a:r>
            <a:r>
              <a:rPr lang="en-US" altLang="zh-CN" sz="3400" b="1" dirty="0" err="1">
                <a:solidFill>
                  <a:schemeClr val="tx1"/>
                </a:solidFill>
                <a:latin typeface="Times New Roman" panose="02020603050405020304" charset="0"/>
                <a:cs typeface="Times New Roman" panose="02020603050405020304" charset="0"/>
              </a:rPr>
              <a:t>努力，</a:t>
            </a:r>
            <a:r>
              <a:rPr lang="en-US" altLang="zh-CN" sz="3400" b="1" dirty="0" err="1" smtClean="0">
                <a:solidFill>
                  <a:schemeClr val="tx1"/>
                </a:solidFill>
                <a:latin typeface="Times New Roman" panose="02020603050405020304" charset="0"/>
                <a:cs typeface="Times New Roman" panose="02020603050405020304" charset="0"/>
              </a:rPr>
              <a:t>奋斗</a:t>
            </a:r>
            <a:endParaRPr lang="en-US" altLang="zh-CN" sz="3400" b="1" dirty="0">
              <a:solidFill>
                <a:schemeClr val="tx1"/>
              </a:solidFill>
              <a:latin typeface="Times New Roman" panose="02020603050405020304" charset="0"/>
              <a:cs typeface="Times New Roman" panose="02020603050405020304" charset="0"/>
            </a:endParaRPr>
          </a:p>
        </p:txBody>
      </p:sp>
      <p:sp>
        <p:nvSpPr>
          <p:cNvPr id="8" name="文本框 7"/>
          <p:cNvSpPr txBox="1"/>
          <p:nvPr/>
        </p:nvSpPr>
        <p:spPr>
          <a:xfrm>
            <a:off x="25011" y="2787805"/>
            <a:ext cx="5668645" cy="5835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200" b="1" dirty="0" smtClean="0">
                <a:solidFill>
                  <a:schemeClr val="tx1"/>
                </a:solidFill>
                <a:latin typeface="Times New Roman" panose="02020603050405020304" charset="0"/>
                <a:cs typeface="Times New Roman" panose="02020603050405020304" charset="0"/>
              </a:rPr>
              <a:t>struggle </a:t>
            </a:r>
            <a:r>
              <a:rPr lang="en-US" altLang="zh-CN" sz="3200" b="1" dirty="0">
                <a:solidFill>
                  <a:schemeClr val="tx1"/>
                </a:solidFill>
                <a:latin typeface="Times New Roman" panose="02020603050405020304" charset="0"/>
                <a:cs typeface="Times New Roman" panose="02020603050405020304" charset="0"/>
              </a:rPr>
              <a:t>to do</a:t>
            </a:r>
            <a:r>
              <a:rPr lang="en-US" altLang="zh-CN" sz="3200" b="1" dirty="0" smtClean="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rPr>
              <a:t>挣扎</a:t>
            </a:r>
            <a:r>
              <a:rPr lang="en-US" altLang="zh-CN" sz="3200" b="1" dirty="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rPr>
              <a:t>奋斗做某事 </a:t>
            </a:r>
            <a:endParaRPr lang="en-US" altLang="zh-CN" sz="3200" b="1" dirty="0">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5693656" y="2787805"/>
            <a:ext cx="5668645" cy="5835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200" b="1" dirty="0">
                <a:solidFill>
                  <a:schemeClr val="tx1"/>
                </a:solidFill>
                <a:latin typeface="Times New Roman" panose="02020603050405020304" charset="0"/>
                <a:cs typeface="Times New Roman" panose="02020603050405020304" charset="0"/>
              </a:rPr>
              <a:t> (Vi</a:t>
            </a:r>
            <a:r>
              <a:rPr lang="en-US" altLang="zh-CN" sz="3200" b="1" dirty="0" smtClean="0">
                <a:solidFill>
                  <a:schemeClr val="tx1"/>
                </a:solidFill>
                <a:latin typeface="Times New Roman" panose="02020603050405020304" charset="0"/>
                <a:cs typeface="Times New Roman" panose="02020603050405020304" charset="0"/>
              </a:rPr>
              <a:t>.): struggle </a:t>
            </a:r>
            <a:r>
              <a:rPr lang="en-US" altLang="zh-CN" sz="3200" b="1" dirty="0">
                <a:solidFill>
                  <a:schemeClr val="tx1"/>
                </a:solidFill>
                <a:latin typeface="Times New Roman" panose="02020603050405020304" charset="0"/>
                <a:cs typeface="Times New Roman" panose="02020603050405020304" charset="0"/>
              </a:rPr>
              <a:t>for </a:t>
            </a:r>
            <a:r>
              <a:rPr lang="en-US" altLang="zh-CN" sz="3200" b="1" dirty="0" err="1">
                <a:solidFill>
                  <a:schemeClr val="tx1"/>
                </a:solidFill>
                <a:latin typeface="Times New Roman" panose="02020603050405020304" charset="0"/>
                <a:cs typeface="Times New Roman" panose="02020603050405020304" charset="0"/>
              </a:rPr>
              <a:t>sth</a:t>
            </a:r>
            <a:r>
              <a:rPr lang="en-US" altLang="zh-CN" sz="3200" b="1" dirty="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rPr>
              <a:t>为</a:t>
            </a:r>
            <a:r>
              <a:rPr lang="en-US" altLang="zh-CN" sz="3200" b="1" dirty="0">
                <a:solidFill>
                  <a:schemeClr val="tx1"/>
                </a:solidFill>
                <a:latin typeface="Times New Roman" panose="02020603050405020304" charset="0"/>
                <a:cs typeface="Times New Roman" panose="02020603050405020304" charset="0"/>
              </a:rPr>
              <a:t>…</a:t>
            </a:r>
            <a:r>
              <a:rPr lang="zh-CN" altLang="en-US" sz="3200" b="1" dirty="0">
                <a:solidFill>
                  <a:schemeClr val="tx1"/>
                </a:solidFill>
                <a:latin typeface="Times New Roman" panose="02020603050405020304" charset="0"/>
                <a:cs typeface="Times New Roman" panose="02020603050405020304" charset="0"/>
                <a:sym typeface="+mn-ea"/>
              </a:rPr>
              <a:t>奋斗</a:t>
            </a:r>
            <a:r>
              <a:rPr lang="en-US" altLang="zh-CN" sz="3200" b="1" dirty="0">
                <a:solidFill>
                  <a:schemeClr val="tx1"/>
                </a:solidFill>
                <a:latin typeface="Times New Roman" panose="02020603050405020304" charset="0"/>
                <a:cs typeface="Times New Roman" panose="02020603050405020304" charset="0"/>
              </a:rPr>
              <a:t> </a:t>
            </a:r>
            <a:endParaRPr lang="en-US" altLang="zh-CN" sz="3200" b="1" dirty="0">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31116" y="5015809"/>
            <a:ext cx="3605530" cy="598805"/>
          </a:xfrm>
          <a:prstGeom prst="rect">
            <a:avLst/>
          </a:prstGeom>
          <a:noFill/>
        </p:spPr>
        <p:txBody>
          <a:bodyPr wrap="none" rtlCol="0" anchor="t">
            <a:spAutoFit/>
          </a:bodyPr>
          <a:lstStyle/>
          <a:p>
            <a:r>
              <a:rPr lang="en-US" altLang="zh-CN" sz="3300" b="1" dirty="0" smtClean="0">
                <a:latin typeface="Times New Roman" panose="02020603050405020304" charset="0"/>
                <a:cs typeface="Times New Roman" panose="02020603050405020304" charset="0"/>
                <a:sym typeface="+mn-ea"/>
              </a:rPr>
              <a:t> </a:t>
            </a:r>
            <a:r>
              <a:rPr lang="en-US" altLang="zh-CN" sz="3300" b="1" dirty="0">
                <a:latin typeface="Times New Roman" panose="02020603050405020304" charset="0"/>
                <a:cs typeface="Times New Roman" panose="02020603050405020304" charset="0"/>
                <a:sym typeface="+mn-ea"/>
              </a:rPr>
              <a:t>high output </a:t>
            </a:r>
            <a:r>
              <a:rPr lang="en-US" altLang="zh-CN" sz="3300" b="1" dirty="0" smtClean="0">
                <a:latin typeface="Times New Roman" panose="02020603050405020304" charset="0"/>
                <a:cs typeface="Times New Roman" panose="02020603050405020304" charset="0"/>
                <a:sym typeface="+mn-ea"/>
              </a:rPr>
              <a:t>of </a:t>
            </a:r>
            <a:r>
              <a:rPr lang="en-US" altLang="zh-CN" sz="3300" b="1" dirty="0">
                <a:latin typeface="Times New Roman" panose="02020603050405020304" charset="0"/>
                <a:cs typeface="Times New Roman" panose="02020603050405020304" charset="0"/>
                <a:sym typeface="+mn-ea"/>
              </a:rPr>
              <a:t>rice</a:t>
            </a:r>
            <a:endParaRPr lang="zh-CN" altLang="en-US" sz="3300" dirty="0"/>
          </a:p>
        </p:txBody>
      </p:sp>
      <p:sp>
        <p:nvSpPr>
          <p:cNvPr id="7" name="文本框 6"/>
          <p:cNvSpPr txBox="1"/>
          <p:nvPr/>
        </p:nvSpPr>
        <p:spPr>
          <a:xfrm>
            <a:off x="7816215" y="4526915"/>
            <a:ext cx="4130040" cy="583565"/>
          </a:xfrm>
          <a:prstGeom prst="rect">
            <a:avLst/>
          </a:prstGeom>
          <a:noFill/>
        </p:spPr>
        <p:txBody>
          <a:bodyPr wrap="square" rtlCol="0" anchor="t">
            <a:spAutoFit/>
          </a:bodyPr>
          <a:lstStyle/>
          <a:p>
            <a:r>
              <a:rPr lang="en-US" altLang="zh-CN" sz="3200" b="1" dirty="0" smtClean="0">
                <a:latin typeface="Times New Roman" panose="02020603050405020304" charset="0"/>
                <a:cs typeface="Times New Roman" panose="02020603050405020304" charset="0"/>
                <a:sym typeface="Wingdings" panose="05000000000000000000" pitchFamily="2" charset="2"/>
              </a:rPr>
              <a:t> still</a:t>
            </a:r>
            <a:r>
              <a:rPr lang="en-US" altLang="zh-CN" sz="3200" b="1" dirty="0" smtClean="0">
                <a:latin typeface="Times New Roman" panose="02020603050405020304" charset="0"/>
                <a:cs typeface="Times New Roman" panose="02020603050405020304" charset="0"/>
                <a:sym typeface="+mn-ea"/>
              </a:rPr>
              <a:t> </a:t>
            </a:r>
            <a:r>
              <a:rPr lang="en-US" altLang="zh-CN" sz="3200" b="1" dirty="0" smtClean="0">
                <a:solidFill>
                  <a:srgbClr val="FF0000"/>
                </a:solidFill>
                <a:latin typeface="Times New Roman" panose="02020603050405020304" charset="0"/>
                <a:cs typeface="Times New Roman" panose="02020603050405020304" charset="0"/>
                <a:sym typeface="+mn-ea"/>
              </a:rPr>
              <a:t>struggling for </a:t>
            </a:r>
            <a:r>
              <a:rPr lang="en-US" altLang="zh-CN" sz="3200" b="1" dirty="0" smtClean="0">
                <a:latin typeface="Times New Roman" panose="02020603050405020304" charset="0"/>
                <a:cs typeface="Times New Roman" panose="02020603050405020304" charset="0"/>
                <a:sym typeface="+mn-ea"/>
              </a:rPr>
              <a:t>the</a:t>
            </a:r>
            <a:endParaRPr lang="zh-CN" altLang="en-US" sz="3200" dirty="0"/>
          </a:p>
        </p:txBody>
      </p:sp>
      <p:pic>
        <p:nvPicPr>
          <p:cNvPr id="3" name="图片 2"/>
          <p:cNvPicPr>
            <a:picLocks noChangeAspect="1"/>
          </p:cNvPicPr>
          <p:nvPr/>
        </p:nvPicPr>
        <p:blipFill>
          <a:blip r:embed="rId1"/>
          <a:stretch>
            <a:fillRect/>
          </a:stretch>
        </p:blipFill>
        <p:spPr>
          <a:xfrm>
            <a:off x="9207040" y="666858"/>
            <a:ext cx="2450607" cy="2704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 calcmode="lin" valueType="num">
                                      <p:cBhvr additive="base">
                                        <p:cTn id="3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500" fill="hold">
                                          <p:stCondLst>
                                            <p:cond delay="0"/>
                                          </p:stCondLst>
                                        </p:cTn>
                                        <p:tgtEl>
                                          <p:spTgt spid="5"/>
                                        </p:tgtEl>
                                        <p:attrNameLst>
                                          <p:attrName>style.visibility</p:attrName>
                                        </p:attrNameLst>
                                      </p:cBhvr>
                                      <p:to>
                                        <p:strVal val="visible"/>
                                      </p:to>
                                    </p:set>
                                    <p:animEffect transition="in" filter="diamond(i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6985" y="600646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Times New Roman" panose="02020603050405020304" charset="0"/>
                <a:cs typeface="Times New Roman" panose="02020603050405020304" charset="0"/>
              </a:rPr>
              <a:t> Key </a:t>
            </a:r>
            <a:r>
              <a:rPr lang="en-US" altLang="zh-CN" sz="4400" b="1" dirty="0" err="1">
                <a:solidFill>
                  <a:schemeClr val="tx1"/>
                </a:solidFill>
                <a:latin typeface="Times New Roman" panose="02020603050405020304" charset="0"/>
                <a:cs typeface="Times New Roman" panose="02020603050405020304" charset="0"/>
              </a:rPr>
              <a:t>Words&amp;Phrases</a:t>
            </a:r>
            <a:r>
              <a:rPr lang="en-US" altLang="zh-CN" sz="4400" b="1" dirty="0">
                <a:solidFill>
                  <a:schemeClr val="tx1"/>
                </a:solidFill>
                <a:latin typeface="Times New Roman" panose="02020603050405020304" charset="0"/>
                <a:cs typeface="Times New Roman" panose="02020603050405020304" charset="0"/>
              </a:rPr>
              <a:t> </a:t>
            </a:r>
            <a:r>
              <a:rPr lang="en-US" altLang="zh-CN" sz="4400" b="1" dirty="0">
                <a:solidFill>
                  <a:schemeClr val="tx1"/>
                </a:solidFill>
                <a:latin typeface="Times New Roman" panose="02020603050405020304" charset="0"/>
                <a:cs typeface="Times New Roman" panose="02020603050405020304" charset="0"/>
                <a:sym typeface="+mn-ea"/>
              </a:rPr>
              <a:t>Application</a:t>
            </a:r>
            <a:endParaRPr lang="en-US" altLang="zh-CN" sz="4400" b="1" dirty="0">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7640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7785" y="1285875"/>
            <a:ext cx="12061825" cy="3861435"/>
          </a:xfrm>
          <a:prstGeom prst="rect">
            <a:avLst/>
          </a:prstGeom>
          <a:noFill/>
        </p:spPr>
        <p:txBody>
          <a:bodyPr wrap="square" rtlCol="0" anchor="t">
            <a:spAutoFit/>
          </a:bodyPr>
          <a:lstStyle/>
          <a:p>
            <a:pPr lvl="0"/>
            <a:r>
              <a:rPr lang="en-US" altLang="zh-CN" sz="3500" b="1" dirty="0">
                <a:latin typeface="Times New Roman" panose="02020603050405020304" charset="0"/>
                <a:cs typeface="Times New Roman" panose="02020603050405020304" charset="0"/>
                <a:sym typeface="Wingdings" panose="05000000000000000000" pitchFamily="2" charset="2"/>
              </a:rPr>
              <a:t></a:t>
            </a:r>
            <a:r>
              <a:rPr lang="en-US" altLang="zh-CN" sz="3500" b="1" dirty="0" smtClean="0">
                <a:latin typeface="Times New Roman" panose="02020603050405020304" charset="0"/>
                <a:ea typeface="宋体" panose="02010600030101010101" pitchFamily="2" charset="-122"/>
                <a:sym typeface="+mn-ea"/>
              </a:rPr>
              <a:t> </a:t>
            </a:r>
            <a:r>
              <a:rPr lang="zh-CN" altLang="en-US" sz="3500" b="1" dirty="0" smtClean="0">
                <a:solidFill>
                  <a:srgbClr val="FF0000"/>
                </a:solidFill>
                <a:latin typeface="Times New Roman" panose="02020603050405020304" charset="0"/>
                <a:cs typeface="Times New Roman" panose="02020603050405020304" charset="0"/>
              </a:rPr>
              <a:t>(</a:t>
            </a:r>
            <a:r>
              <a:rPr lang="zh-CN" altLang="en-US" sz="3500" b="1" dirty="0">
                <a:solidFill>
                  <a:srgbClr val="FF0000"/>
                </a:solidFill>
                <a:latin typeface="Times New Roman" panose="02020603050405020304" charset="0"/>
                <a:cs typeface="Times New Roman" panose="02020603050405020304" charset="0"/>
              </a:rPr>
              <a:t>将</a:t>
            </a:r>
            <a:r>
              <a:rPr lang="en-US" altLang="zh-CN" sz="3500" b="1" dirty="0">
                <a:solidFill>
                  <a:srgbClr val="FF0000"/>
                </a:solidFill>
                <a:latin typeface="Times New Roman" panose="02020603050405020304" charset="0"/>
                <a:cs typeface="Times New Roman" panose="02020603050405020304" charset="0"/>
              </a:rPr>
              <a:t>build up</a:t>
            </a:r>
            <a:r>
              <a:rPr lang="zh-CN" altLang="en-US" sz="3500" b="1" dirty="0">
                <a:solidFill>
                  <a:srgbClr val="FF0000"/>
                </a:solidFill>
                <a:latin typeface="Times New Roman" panose="02020603050405020304" charset="0"/>
                <a:cs typeface="Times New Roman" panose="02020603050405020304" charset="0"/>
              </a:rPr>
              <a:t>运用到写作)</a:t>
            </a:r>
            <a:r>
              <a:rPr lang="zh-CN" altLang="en-US" sz="3500" b="1" dirty="0">
                <a:solidFill>
                  <a:prstClr val="black"/>
                </a:solidFill>
                <a:latin typeface="Times New Roman" panose="02020603050405020304" charset="0"/>
                <a:cs typeface="Times New Roman" panose="02020603050405020304" charset="0"/>
              </a:rPr>
              <a:t>最近外国笔友</a:t>
            </a:r>
            <a:r>
              <a:rPr lang="en-US" altLang="zh-CN" sz="3500" b="1" dirty="0">
                <a:solidFill>
                  <a:prstClr val="black"/>
                </a:solidFill>
                <a:latin typeface="Times New Roman" panose="02020603050405020304" charset="0"/>
                <a:cs typeface="Times New Roman" panose="02020603050405020304" charset="0"/>
              </a:rPr>
              <a:t>Peter</a:t>
            </a:r>
            <a:r>
              <a:rPr lang="zh-CN" altLang="en-US" sz="3500" b="1" dirty="0">
                <a:solidFill>
                  <a:prstClr val="black"/>
                </a:solidFill>
                <a:latin typeface="Times New Roman" panose="02020603050405020304" charset="0"/>
                <a:cs typeface="Times New Roman" panose="02020603050405020304" charset="0"/>
              </a:rPr>
              <a:t>因为学习太劳</a:t>
            </a:r>
            <a:endParaRPr lang="zh-CN" altLang="en-US" sz="3500" b="1" dirty="0">
              <a:solidFill>
                <a:prstClr val="black"/>
              </a:solidFill>
              <a:latin typeface="Times New Roman" panose="02020603050405020304" charset="0"/>
              <a:cs typeface="Times New Roman" panose="02020603050405020304" charset="0"/>
            </a:endParaRPr>
          </a:p>
          <a:p>
            <a:pPr lvl="0"/>
            <a:r>
              <a:rPr lang="zh-CN" altLang="en-US" sz="3500" b="1" dirty="0">
                <a:solidFill>
                  <a:prstClr val="black"/>
                </a:solidFill>
                <a:latin typeface="Times New Roman" panose="02020603050405020304" charset="0"/>
                <a:cs typeface="Times New Roman" panose="02020603050405020304" charset="0"/>
              </a:rPr>
              <a:t>累而生病了。得知此消息，你写信表达关心和</a:t>
            </a:r>
            <a:r>
              <a:rPr lang="zh-CN" altLang="en-US" sz="3500" b="1" dirty="0">
                <a:solidFill>
                  <a:srgbClr val="FF0000"/>
                </a:solidFill>
                <a:latin typeface="Times New Roman" panose="02020603050405020304" charset="0"/>
                <a:cs typeface="Times New Roman" panose="02020603050405020304" charset="0"/>
              </a:rPr>
              <a:t>提建议</a:t>
            </a:r>
            <a:r>
              <a:rPr lang="zh-CN" altLang="en-US" sz="3500" b="1" dirty="0" smtClean="0">
                <a:solidFill>
                  <a:prstClr val="black"/>
                </a:solidFill>
                <a:latin typeface="Times New Roman" panose="02020603050405020304" charset="0"/>
                <a:cs typeface="Times New Roman" panose="02020603050405020304" charset="0"/>
              </a:rPr>
              <a:t>。</a:t>
            </a:r>
            <a:endParaRPr lang="zh-CN" altLang="en-US" sz="3500" b="1" dirty="0" smtClean="0">
              <a:solidFill>
                <a:prstClr val="black"/>
              </a:solidFill>
              <a:latin typeface="Times New Roman" panose="02020603050405020304" charset="0"/>
              <a:cs typeface="Times New Roman" panose="02020603050405020304" charset="0"/>
            </a:endParaRPr>
          </a:p>
          <a:p>
            <a:pPr lvl="0"/>
            <a:endParaRPr lang="en-US" altLang="zh-CN" sz="3500" b="1" dirty="0" smtClean="0">
              <a:latin typeface="Times New Roman" panose="02020603050405020304" charset="0"/>
              <a:ea typeface="宋体" panose="02010600030101010101" pitchFamily="2" charset="-122"/>
              <a:sym typeface="+mn-ea"/>
            </a:endParaRPr>
          </a:p>
          <a:p>
            <a:r>
              <a:rPr lang="en-US" altLang="zh-CN" sz="3500" b="1" dirty="0" smtClean="0">
                <a:latin typeface="Times New Roman" panose="02020603050405020304" charset="0"/>
                <a:ea typeface="宋体" panose="02010600030101010101" pitchFamily="2" charset="-122"/>
                <a:sym typeface="+mn-ea"/>
              </a:rPr>
              <a:t>     Knowing that you have a cold recently, I am writing to show my concern.</a:t>
            </a:r>
            <a:r>
              <a:rPr lang="en-US" altLang="zh-CN" sz="3500" b="1" dirty="0" smtClean="0">
                <a:solidFill>
                  <a:srgbClr val="FF0000"/>
                </a:solidFill>
                <a:latin typeface="Times New Roman" panose="02020603050405020304" charset="0"/>
                <a:ea typeface="宋体" panose="02010600030101010101" pitchFamily="2" charset="-122"/>
                <a:sym typeface="+mn-ea"/>
              </a:rPr>
              <a:t> </a:t>
            </a:r>
            <a:r>
              <a:rPr lang="en-US" altLang="zh-CN" sz="3500" b="1" dirty="0">
                <a:latin typeface="Times New Roman" panose="02020603050405020304" charset="0"/>
                <a:ea typeface="宋体" panose="02010600030101010101" pitchFamily="2" charset="-122"/>
                <a:sym typeface="+mn-ea"/>
              </a:rPr>
              <a:t>First of all, I sincerely hope that you should makes it a rule </a:t>
            </a:r>
            <a:r>
              <a:rPr lang="en-US" altLang="zh-CN" sz="3500" b="1" dirty="0" smtClean="0">
                <a:latin typeface="Times New Roman" panose="02020603050405020304" charset="0"/>
                <a:ea typeface="宋体" panose="02010600030101010101" pitchFamily="2" charset="-122"/>
                <a:sym typeface="+mn-ea"/>
              </a:rPr>
              <a:t>_______________________________________,  learning to balance between your study and health.</a:t>
            </a:r>
            <a:endParaRPr lang="en-US" altLang="zh-CN" sz="3500" b="1" dirty="0" smtClean="0">
              <a:latin typeface="Times New Roman" panose="02020603050405020304" charset="0"/>
              <a:ea typeface="宋体" panose="02010600030101010101" pitchFamily="2" charset="-122"/>
              <a:sym typeface="+mn-ea"/>
            </a:endParaRPr>
          </a:p>
        </p:txBody>
      </p:sp>
      <p:sp>
        <p:nvSpPr>
          <p:cNvPr id="14" name="文本框 13"/>
          <p:cNvSpPr txBox="1"/>
          <p:nvPr/>
        </p:nvSpPr>
        <p:spPr>
          <a:xfrm>
            <a:off x="180340" y="402590"/>
            <a:ext cx="5946775" cy="706755"/>
          </a:xfrm>
          <a:prstGeom prst="rect">
            <a:avLst/>
          </a:prstGeom>
          <a:noFill/>
        </p:spPr>
        <p:txBody>
          <a:bodyPr wrap="square" rtlCol="0">
            <a:spAutoFit/>
          </a:bodyPr>
          <a:lstStyle/>
          <a:p>
            <a:r>
              <a:rPr lang="en-US" altLang="zh-CN" sz="4000" b="1" dirty="0">
                <a:latin typeface="Times New Roman" panose="02020603050405020304" charset="0"/>
                <a:cs typeface="Times New Roman" panose="02020603050405020304" charset="0"/>
              </a:rPr>
              <a:t>2</a:t>
            </a:r>
            <a:r>
              <a:rPr lang="en-US" altLang="zh-CN" sz="4000" b="1" dirty="0" smtClean="0">
                <a:solidFill>
                  <a:schemeClr val="tx1"/>
                </a:solidFill>
                <a:latin typeface="Times New Roman" panose="02020603050405020304" charset="0"/>
                <a:cs typeface="Times New Roman" panose="02020603050405020304" charset="0"/>
              </a:rPr>
              <a:t>. </a:t>
            </a:r>
            <a:r>
              <a:rPr lang="en-US" altLang="zh-CN" sz="4000" b="1" dirty="0">
                <a:solidFill>
                  <a:srgbClr val="FF0000"/>
                </a:solidFill>
                <a:latin typeface="Times New Roman" panose="02020603050405020304" charset="0"/>
                <a:cs typeface="Times New Roman" panose="02020603050405020304" charset="0"/>
              </a:rPr>
              <a:t>build up </a:t>
            </a:r>
            <a:r>
              <a:rPr lang="en-US" altLang="zh-CN" sz="4000" b="1" dirty="0" err="1">
                <a:solidFill>
                  <a:srgbClr val="FF0000"/>
                </a:solidFill>
                <a:latin typeface="Times New Roman" panose="02020603050405020304" charset="0"/>
                <a:cs typeface="Times New Roman" panose="02020603050405020304" charset="0"/>
              </a:rPr>
              <a:t>vt</a:t>
            </a:r>
            <a:r>
              <a:rPr lang="en-US" altLang="zh-CN" sz="4000" b="1" dirty="0" err="1" smtClean="0">
                <a:solidFill>
                  <a:srgbClr val="FF0000"/>
                </a:solidFill>
                <a:latin typeface="Times New Roman" panose="02020603050405020304" charset="0"/>
                <a:cs typeface="Times New Roman" panose="02020603050405020304" charset="0"/>
              </a:rPr>
              <a:t>.</a:t>
            </a:r>
            <a:r>
              <a:rPr lang="zh-CN" altLang="en-US" sz="4000" b="1" dirty="0">
                <a:solidFill>
                  <a:srgbClr val="FF0000"/>
                </a:solidFill>
                <a:latin typeface="Times New Roman" panose="02020603050405020304" charset="0"/>
                <a:cs typeface="Times New Roman" panose="02020603050405020304" charset="0"/>
              </a:rPr>
              <a:t>增强</a:t>
            </a:r>
            <a:r>
              <a:rPr lang="en-US" altLang="zh-CN" sz="4000" b="1" dirty="0">
                <a:solidFill>
                  <a:srgbClr val="FF0000"/>
                </a:solidFill>
                <a:latin typeface="Times New Roman" panose="02020603050405020304" charset="0"/>
                <a:cs typeface="Times New Roman" panose="02020603050405020304" charset="0"/>
              </a:rPr>
              <a:t>…</a:t>
            </a:r>
            <a:r>
              <a:rPr lang="zh-CN" altLang="en-US" sz="4000" b="1" dirty="0" smtClean="0">
                <a:solidFill>
                  <a:srgbClr val="FF0000"/>
                </a:solidFill>
                <a:latin typeface="Times New Roman" panose="02020603050405020304" charset="0"/>
                <a:cs typeface="Times New Roman" panose="02020603050405020304" charset="0"/>
              </a:rPr>
              <a:t>体质</a:t>
            </a:r>
            <a:r>
              <a:rPr lang="en-US" altLang="zh-CN" sz="4000" b="1" dirty="0" smtClean="0">
                <a:solidFill>
                  <a:srgbClr val="FF0000"/>
                </a:solidFill>
                <a:latin typeface="Times New Roman" panose="02020603050405020304" charset="0"/>
                <a:cs typeface="Times New Roman" panose="02020603050405020304" charset="0"/>
              </a:rPr>
              <a:t>;</a:t>
            </a:r>
            <a:endParaRPr lang="zh-CN" altLang="en-US" sz="4000" b="1" dirty="0">
              <a:solidFill>
                <a:srgbClr val="FF0000"/>
              </a:solidFill>
              <a:latin typeface="Times New Roman" panose="02020603050405020304" charset="0"/>
              <a:cs typeface="Times New Roman" panose="02020603050405020304" charset="0"/>
            </a:endParaRPr>
          </a:p>
        </p:txBody>
      </p:sp>
      <p:sp>
        <p:nvSpPr>
          <p:cNvPr id="15" name="文本框 14"/>
          <p:cNvSpPr txBox="1"/>
          <p:nvPr/>
        </p:nvSpPr>
        <p:spPr>
          <a:xfrm>
            <a:off x="3138805" y="3942715"/>
            <a:ext cx="8679815" cy="645160"/>
          </a:xfrm>
          <a:prstGeom prst="rect">
            <a:avLst/>
          </a:prstGeom>
          <a:noFill/>
        </p:spPr>
        <p:txBody>
          <a:bodyPr wrap="square" rtlCol="0" anchor="t">
            <a:spAutoFit/>
          </a:bodyPr>
          <a:lstStyle/>
          <a:p>
            <a:r>
              <a:rPr lang="en-US" altLang="zh-CN" sz="3600" b="1" dirty="0">
                <a:solidFill>
                  <a:srgbClr val="FF0000"/>
                </a:solidFill>
                <a:latin typeface="Times New Roman" panose="02020603050405020304" charset="0"/>
                <a:ea typeface="宋体" panose="02010600030101010101" pitchFamily="2" charset="-122"/>
                <a:sym typeface="+mn-ea"/>
              </a:rPr>
              <a:t>to</a:t>
            </a:r>
            <a:r>
              <a:rPr lang="en-US" altLang="zh-CN" sz="3600" b="1" dirty="0">
                <a:latin typeface="Times New Roman" panose="02020603050405020304" charset="0"/>
                <a:ea typeface="宋体" panose="02010600030101010101" pitchFamily="2" charset="-122"/>
                <a:sym typeface="+mn-ea"/>
              </a:rPr>
              <a:t> spend much </a:t>
            </a:r>
            <a:r>
              <a:rPr lang="en-US" altLang="zh-CN" sz="3600" b="1" dirty="0" smtClean="0">
                <a:latin typeface="Times New Roman" panose="02020603050405020304" charset="0"/>
                <a:ea typeface="宋体" panose="02010600030101010101" pitchFamily="2" charset="-122"/>
                <a:sym typeface="+mn-ea"/>
              </a:rPr>
              <a:t>time </a:t>
            </a:r>
            <a:r>
              <a:rPr lang="en-US" altLang="zh-CN" sz="3600" b="1" dirty="0">
                <a:solidFill>
                  <a:srgbClr val="FF0000"/>
                </a:solidFill>
                <a:latin typeface="Times New Roman" panose="02020603050405020304" charset="0"/>
                <a:sym typeface="+mn-ea"/>
              </a:rPr>
              <a:t>building up </a:t>
            </a:r>
            <a:r>
              <a:rPr lang="en-US" altLang="zh-CN" sz="3600" b="1" dirty="0" smtClean="0">
                <a:latin typeface="Times New Roman" panose="02020603050405020304" charset="0"/>
                <a:sym typeface="+mn-ea"/>
              </a:rPr>
              <a:t>your </a:t>
            </a:r>
            <a:r>
              <a:rPr lang="en-US" altLang="zh-CN" sz="3600" b="1" dirty="0">
                <a:latin typeface="Times New Roman" panose="02020603050405020304" charset="0"/>
                <a:sym typeface="+mn-ea"/>
              </a:rPr>
              <a:t>body</a:t>
            </a:r>
            <a:endParaRPr lang="zh-CN" altLang="en-US" sz="3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15"/>
                                        </p:tgtEl>
                                        <p:attrNameLst>
                                          <p:attrName>style.visibility</p:attrName>
                                        </p:attrNameLst>
                                      </p:cBhvr>
                                      <p:to>
                                        <p:strVal val="visible"/>
                                      </p:to>
                                    </p:set>
                                    <p:animEffect transition="in" filter="diamond(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矩形 4109"/>
          <p:cNvSpPr/>
          <p:nvPr/>
        </p:nvSpPr>
        <p:spPr>
          <a:xfrm>
            <a:off x="1724025" y="4405313"/>
            <a:ext cx="18719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make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11" name="矩形 4110"/>
          <p:cNvSpPr/>
          <p:nvPr/>
        </p:nvSpPr>
        <p:spPr>
          <a:xfrm>
            <a:off x="1290638" y="2399348"/>
            <a:ext cx="1805940" cy="706755"/>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take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12" name="矩形 4111"/>
          <p:cNvSpPr/>
          <p:nvPr/>
        </p:nvSpPr>
        <p:spPr>
          <a:xfrm>
            <a:off x="7689850" y="706755"/>
            <a:ext cx="18719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bring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15" name="矩形 4114"/>
          <p:cNvSpPr/>
          <p:nvPr/>
        </p:nvSpPr>
        <p:spPr>
          <a:xfrm>
            <a:off x="4940935" y="5757863"/>
            <a:ext cx="1948180" cy="706755"/>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hang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20" name="矩形 4119"/>
          <p:cNvSpPr/>
          <p:nvPr/>
        </p:nvSpPr>
        <p:spPr>
          <a:xfrm>
            <a:off x="8738870" y="2399348"/>
            <a:ext cx="16433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pick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4121" name="矩形 4120"/>
          <p:cNvSpPr/>
          <p:nvPr/>
        </p:nvSpPr>
        <p:spPr>
          <a:xfrm>
            <a:off x="2141855" y="706438"/>
            <a:ext cx="1936750" cy="706755"/>
          </a:xfrm>
          <a:prstGeom prst="rect">
            <a:avLst/>
          </a:prstGeom>
          <a:noFill/>
          <a:ln w="9525">
            <a:noFill/>
          </a:ln>
        </p:spPr>
        <p:txBody>
          <a:bodyPr wrap="none" anchor="t">
            <a:spAutoFit/>
          </a:bodyPr>
          <a:lstStyle/>
          <a:p>
            <a:r>
              <a:rPr lang="en-US" altLang="zh-CN" sz="4000" b="1">
                <a:solidFill>
                  <a:srgbClr val="FF0000"/>
                </a:solidFill>
                <a:latin typeface="Times New Roman" panose="02020603050405020304" charset="0"/>
                <a:ea typeface="宋体" panose="02010600030101010101" pitchFamily="2" charset="-122"/>
              </a:rPr>
              <a:t>clear up</a:t>
            </a:r>
            <a:endParaRPr lang="en-US" altLang="zh-CN" sz="4000" b="1" dirty="0">
              <a:solidFill>
                <a:srgbClr val="FF0000"/>
              </a:solidFill>
              <a:latin typeface="Times New Roman" panose="02020603050405020304" charset="0"/>
              <a:ea typeface="宋体" panose="02010600030101010101" pitchFamily="2" charset="-122"/>
            </a:endParaRPr>
          </a:p>
        </p:txBody>
      </p:sp>
      <p:sp>
        <p:nvSpPr>
          <p:cNvPr id="4124" name="文本框 4123"/>
          <p:cNvSpPr txBox="1"/>
          <p:nvPr/>
        </p:nvSpPr>
        <p:spPr>
          <a:xfrm>
            <a:off x="3903345" y="2744470"/>
            <a:ext cx="4265930" cy="583565"/>
          </a:xfrm>
          <a:prstGeom prst="rect">
            <a:avLst/>
          </a:prstGeom>
          <a:noFill/>
          <a:ln w="9525">
            <a:noFill/>
          </a:ln>
        </p:spPr>
        <p:txBody>
          <a:bodyPr wrap="none" anchor="t">
            <a:spAutoFit/>
          </a:bodyPr>
          <a:lstStyle/>
          <a:p>
            <a:r>
              <a:rPr lang="zh-CN" altLang="zh-CN" sz="3200" b="1" dirty="0">
                <a:latin typeface="Times New Roman" panose="02020603050405020304" charset="0"/>
                <a:ea typeface="宋体" panose="02010600030101010101" pitchFamily="2" charset="-122"/>
              </a:rPr>
              <a:t>拿起，占据，开始从事</a:t>
            </a:r>
            <a:endParaRPr lang="zh-CN" altLang="zh-CN" sz="3200" b="1" dirty="0">
              <a:latin typeface="Times New Roman" panose="02020603050405020304" charset="0"/>
              <a:ea typeface="宋体" panose="02010600030101010101" pitchFamily="2" charset="-122"/>
            </a:endParaRPr>
          </a:p>
        </p:txBody>
      </p:sp>
      <p:sp>
        <p:nvSpPr>
          <p:cNvPr id="4125" name="文本框 4124"/>
          <p:cNvSpPr txBox="1"/>
          <p:nvPr/>
        </p:nvSpPr>
        <p:spPr>
          <a:xfrm>
            <a:off x="4230688" y="2281555"/>
            <a:ext cx="3855720" cy="119888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编造，弥补，化妆</a:t>
            </a:r>
            <a:endParaRPr lang="zh-CN" altLang="en-US" sz="3600" b="1" dirty="0">
              <a:latin typeface="Times New Roman" panose="02020603050405020304" charset="0"/>
              <a:ea typeface="宋体" panose="02010600030101010101" pitchFamily="2" charset="-122"/>
            </a:endParaRPr>
          </a:p>
          <a:p>
            <a:endParaRPr lang="zh-CN" altLang="en-US" sz="3600" b="1" dirty="0">
              <a:latin typeface="Times New Roman" panose="02020603050405020304" charset="0"/>
              <a:ea typeface="宋体" panose="02010600030101010101" pitchFamily="2" charset="-122"/>
            </a:endParaRPr>
          </a:p>
        </p:txBody>
      </p:sp>
      <p:sp>
        <p:nvSpPr>
          <p:cNvPr id="4126" name="文本框 4125"/>
          <p:cNvSpPr txBox="1"/>
          <p:nvPr/>
        </p:nvSpPr>
        <p:spPr>
          <a:xfrm>
            <a:off x="5477510" y="3130868"/>
            <a:ext cx="2478405" cy="119888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出现，露面</a:t>
            </a:r>
            <a:endParaRPr lang="zh-CN" altLang="en-US" sz="3600" b="1" dirty="0">
              <a:latin typeface="Times New Roman" panose="02020603050405020304" charset="0"/>
              <a:ea typeface="宋体" panose="02010600030101010101" pitchFamily="2" charset="-122"/>
            </a:endParaRPr>
          </a:p>
          <a:p>
            <a:endParaRPr lang="zh-CN" altLang="en-US" sz="3600" b="1" dirty="0">
              <a:latin typeface="Times New Roman" panose="02020603050405020304" charset="0"/>
              <a:ea typeface="宋体" panose="02010600030101010101" pitchFamily="2" charset="-122"/>
            </a:endParaRPr>
          </a:p>
        </p:txBody>
      </p:sp>
      <p:sp>
        <p:nvSpPr>
          <p:cNvPr id="4132" name="文本框 4131"/>
          <p:cNvSpPr txBox="1"/>
          <p:nvPr/>
        </p:nvSpPr>
        <p:spPr>
          <a:xfrm>
            <a:off x="4549458" y="1971993"/>
            <a:ext cx="2478405"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抚养，教养</a:t>
            </a:r>
            <a:endParaRPr lang="zh-CN" altLang="en-US" sz="3600" b="1" dirty="0">
              <a:latin typeface="Times New Roman" panose="02020603050405020304" charset="0"/>
              <a:ea typeface="宋体" panose="02010600030101010101" pitchFamily="2" charset="-122"/>
            </a:endParaRPr>
          </a:p>
        </p:txBody>
      </p:sp>
      <p:sp>
        <p:nvSpPr>
          <p:cNvPr id="4133" name="文本框 4132"/>
          <p:cNvSpPr txBox="1"/>
          <p:nvPr/>
        </p:nvSpPr>
        <p:spPr>
          <a:xfrm>
            <a:off x="3990975" y="3297238"/>
            <a:ext cx="3396615"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挂起来；挂电话</a:t>
            </a:r>
            <a:endParaRPr lang="zh-CN" altLang="en-US" sz="3600" b="1" dirty="0">
              <a:latin typeface="Times New Roman" panose="02020603050405020304" charset="0"/>
              <a:ea typeface="宋体" panose="02010600030101010101" pitchFamily="2" charset="-122"/>
            </a:endParaRPr>
          </a:p>
        </p:txBody>
      </p:sp>
      <p:sp>
        <p:nvSpPr>
          <p:cNvPr id="4" name="文本框 2"/>
          <p:cNvSpPr/>
          <p:nvPr/>
        </p:nvSpPr>
        <p:spPr>
          <a:xfrm>
            <a:off x="8199438" y="4329113"/>
            <a:ext cx="16687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turn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6" name="矩形 5"/>
          <p:cNvSpPr/>
          <p:nvPr/>
        </p:nvSpPr>
        <p:spPr>
          <a:xfrm>
            <a:off x="4876800" y="900113"/>
            <a:ext cx="1795780" cy="645160"/>
          </a:xfrm>
          <a:prstGeom prst="rect">
            <a:avLst/>
          </a:prstGeom>
          <a:noFill/>
          <a:ln w="9525">
            <a:noFill/>
          </a:ln>
        </p:spPr>
        <p:txBody>
          <a:bodyPr wrap="none" anchor="t">
            <a:spAutoFit/>
          </a:bodyPr>
          <a:lstStyle/>
          <a:p>
            <a:pPr lvl="0" algn="l">
              <a:buClrTx/>
              <a:buSzTx/>
              <a:buFontTx/>
            </a:pPr>
            <a:r>
              <a:rPr lang="en-US" altLang="zh-CN" sz="4000" b="1">
                <a:solidFill>
                  <a:srgbClr val="FF0000"/>
                </a:solidFill>
                <a:latin typeface="Times New Roman" panose="02020603050405020304" charset="0"/>
                <a:ea typeface="宋体" panose="02010600030101010101" pitchFamily="2" charset="-122"/>
                <a:sym typeface="+mn-ea"/>
              </a:rPr>
              <a:t>show up</a:t>
            </a:r>
            <a:endParaRPr lang="en-US" altLang="zh-CN" sz="4000" b="1">
              <a:solidFill>
                <a:srgbClr val="FF0000"/>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4090670" y="3430588"/>
            <a:ext cx="3855720"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捡起，搭载，接收</a:t>
            </a:r>
            <a:endParaRPr lang="zh-CN" altLang="en-US" sz="3600" b="1" dirty="0">
              <a:latin typeface="Times New Roman" panose="02020603050405020304" charset="0"/>
              <a:ea typeface="宋体" panose="02010600030101010101" pitchFamily="2" charset="-122"/>
            </a:endParaRPr>
          </a:p>
        </p:txBody>
      </p:sp>
      <p:sp>
        <p:nvSpPr>
          <p:cNvPr id="5" name="文本框 4"/>
          <p:cNvSpPr txBox="1"/>
          <p:nvPr/>
        </p:nvSpPr>
        <p:spPr>
          <a:xfrm>
            <a:off x="4469448" y="2232025"/>
            <a:ext cx="2478405" cy="119888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出现，来到</a:t>
            </a:r>
            <a:endParaRPr lang="zh-CN" altLang="en-US" sz="3600" b="1" dirty="0">
              <a:latin typeface="Times New Roman" panose="02020603050405020304" charset="0"/>
              <a:ea typeface="宋体" panose="02010600030101010101" pitchFamily="2" charset="-122"/>
            </a:endParaRPr>
          </a:p>
          <a:p>
            <a:endParaRPr lang="zh-CN" altLang="en-US" sz="3600" b="1" dirty="0">
              <a:latin typeface="Times New Roman" panose="02020603050405020304" charset="0"/>
              <a:ea typeface="宋体" panose="02010600030101010101" pitchFamily="2" charset="-122"/>
            </a:endParaRPr>
          </a:p>
        </p:txBody>
      </p:sp>
      <p:sp>
        <p:nvSpPr>
          <p:cNvPr id="9" name="文本框 8"/>
          <p:cNvSpPr txBox="1"/>
          <p:nvPr/>
        </p:nvSpPr>
        <p:spPr>
          <a:xfrm>
            <a:off x="4365308" y="2834958"/>
            <a:ext cx="3855720" cy="645160"/>
          </a:xfrm>
          <a:prstGeom prst="rect">
            <a:avLst/>
          </a:prstGeom>
          <a:noFill/>
          <a:ln w="9525">
            <a:noFill/>
          </a:ln>
        </p:spPr>
        <p:txBody>
          <a:bodyPr wrap="none" anchor="t">
            <a:spAutoFit/>
          </a:bodyPr>
          <a:lstStyle/>
          <a:p>
            <a:r>
              <a:rPr lang="zh-CN" altLang="en-US" sz="3600" b="1" dirty="0">
                <a:latin typeface="Times New Roman" panose="02020603050405020304" charset="0"/>
                <a:ea typeface="宋体" panose="02010600030101010101" pitchFamily="2" charset="-122"/>
              </a:rPr>
              <a:t>清理，整理，放晴</a:t>
            </a:r>
            <a:endParaRPr lang="zh-CN" altLang="en-US" sz="3600" b="1" dirty="0">
              <a:latin typeface="Times New Roman" panose="02020603050405020304" charset="0"/>
              <a:ea typeface="宋体" panose="02010600030101010101" pitchFamily="2" charset="-122"/>
            </a:endParaRPr>
          </a:p>
        </p:txBody>
      </p:sp>
      <p:sp>
        <p:nvSpPr>
          <p:cNvPr id="8" name="心形 7"/>
          <p:cNvSpPr/>
          <p:nvPr/>
        </p:nvSpPr>
        <p:spPr>
          <a:xfrm>
            <a:off x="3185795" y="1351915"/>
            <a:ext cx="5206365" cy="4406265"/>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3600" b="1" strike="noStrike" noProof="1">
              <a:solidFill>
                <a:srgbClr val="FF0000"/>
              </a:solidFill>
            </a:endParaRPr>
          </a:p>
        </p:txBody>
      </p:sp>
      <p:sp>
        <p:nvSpPr>
          <p:cNvPr id="11" name="文本框 10"/>
          <p:cNvSpPr txBox="1"/>
          <p:nvPr/>
        </p:nvSpPr>
        <p:spPr>
          <a:xfrm>
            <a:off x="19684" y="-5080"/>
            <a:ext cx="12200891"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600" b="1" dirty="0" smtClean="0">
                <a:solidFill>
                  <a:srgbClr val="0000FF"/>
                </a:solidFill>
                <a:latin typeface="Times New Roman" panose="02020603050405020304" charset="0"/>
                <a:ea typeface="宋体" panose="02010600030101010101" pitchFamily="2" charset="-122"/>
                <a:sym typeface="+mn-ea"/>
              </a:rPr>
              <a:t>Brainstorm</a:t>
            </a:r>
            <a:r>
              <a:rPr lang="en-US" altLang="zh-CN" sz="3200" b="1" dirty="0" smtClean="0">
                <a:solidFill>
                  <a:srgbClr val="0000FF"/>
                </a:solidFill>
                <a:latin typeface="Times New Roman" panose="02020603050405020304" charset="0"/>
                <a:ea typeface="宋体" panose="02010600030101010101" pitchFamily="2" charset="-122"/>
                <a:sym typeface="+mn-ea"/>
              </a:rPr>
              <a:t>:</a:t>
            </a:r>
            <a:r>
              <a:rPr lang="en-US" altLang="zh-CN" sz="3200" b="1" dirty="0">
                <a:solidFill>
                  <a:schemeClr val="tx1"/>
                </a:solidFill>
                <a:latin typeface="Times New Roman" panose="02020603050405020304" charset="0"/>
                <a:cs typeface="Times New Roman" panose="02020603050405020304" charset="0"/>
                <a:sym typeface="+mn-ea"/>
              </a:rPr>
              <a:t> G</a:t>
            </a:r>
            <a:r>
              <a:rPr lang="en-US" altLang="zh-CN" sz="3200" b="1" dirty="0" smtClean="0">
                <a:solidFill>
                  <a:schemeClr val="tx1"/>
                </a:solidFill>
                <a:latin typeface="Times New Roman" panose="02020603050405020304" charset="0"/>
                <a:cs typeface="Times New Roman" panose="02020603050405020304" charset="0"/>
                <a:sym typeface="+mn-ea"/>
              </a:rPr>
              <a:t>iven Chinese expression, speak out the English one</a:t>
            </a:r>
            <a:r>
              <a:rPr lang="en-US" sz="3200" b="1" dirty="0" smtClean="0">
                <a:solidFill>
                  <a:schemeClr val="tx1"/>
                </a:solidFill>
                <a:latin typeface="Times New Roman" panose="02020603050405020304" charset="0"/>
                <a:cs typeface="Times New Roman" panose="02020603050405020304" charset="0"/>
              </a:rPr>
              <a:t>.</a:t>
            </a:r>
            <a:endParaRPr lang="en-US" sz="3200" b="1" dirty="0">
              <a:solidFill>
                <a:schemeClr val="tx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111"/>
                                        </p:tgtEl>
                                        <p:attrNameLst>
                                          <p:attrName>style.visibility</p:attrName>
                                        </p:attrNameLst>
                                      </p:cBhvr>
                                      <p:to>
                                        <p:strVal val="visible"/>
                                      </p:to>
                                    </p:set>
                                    <p:animEffect transition="in" filter="blinds(horizontal)">
                                      <p:cBhvr>
                                        <p:cTn id="11" dur="500"/>
                                        <p:tgtEl>
                                          <p:spTgt spid="4111"/>
                                        </p:tgtEl>
                                      </p:cBhvr>
                                    </p:animEffec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1000">
                                          <p:stCondLst>
                                            <p:cond delay="0"/>
                                          </p:stCondLst>
                                        </p:cTn>
                                        <p:tgtEl>
                                          <p:spTgt spid="41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blinds(horizontal)">
                                      <p:cBhvr>
                                        <p:cTn id="20" dur="500"/>
                                        <p:tgtEl>
                                          <p:spTgt spid="4110"/>
                                        </p:tgtEl>
                                      </p:cBhvr>
                                    </p:animEffect>
                                  </p:childTnLst>
                                </p:cTn>
                              </p:par>
                            </p:childTnLst>
                          </p:cTn>
                        </p:par>
                      </p:childTnLst>
                    </p:cTn>
                  </p:par>
                  <p:par>
                    <p:cTn id="21" fill="hold">
                      <p:stCondLst>
                        <p:cond delay="indefinite"/>
                      </p:stCondLst>
                      <p:childTnLst>
                        <p:par>
                          <p:cTn id="22" fill="hold">
                            <p:stCondLst>
                              <p:cond delay="0"/>
                            </p:stCondLst>
                            <p:childTnLst>
                              <p:par>
                                <p:cTn id="23" presetID="11" presetClass="entr" presetSubtype="0" fill="hold" grpId="0" nodeType="clickEffect">
                                  <p:stCondLst>
                                    <p:cond delay="0"/>
                                  </p:stCondLst>
                                  <p:childTnLst>
                                    <p:set>
                                      <p:cBhvr>
                                        <p:cTn id="24" dur="1000">
                                          <p:stCondLst>
                                            <p:cond delay="0"/>
                                          </p:stCondLst>
                                        </p:cTn>
                                        <p:tgtEl>
                                          <p:spTgt spid="4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grpId="1" nodeType="clickEffect">
                                  <p:stCondLst>
                                    <p:cond delay="0"/>
                                  </p:stCondLst>
                                  <p:childTnLst>
                                    <p:set>
                                      <p:cBhvr>
                                        <p:cTn id="33" dur="1000">
                                          <p:stCondLst>
                                            <p:cond delay="0"/>
                                          </p:stCondLst>
                                        </p:cTn>
                                        <p:tgtEl>
                                          <p:spTgt spid="41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112"/>
                                        </p:tgtEl>
                                        <p:attrNameLst>
                                          <p:attrName>style.visibility</p:attrName>
                                        </p:attrNameLst>
                                      </p:cBhvr>
                                      <p:to>
                                        <p:strVal val="visible"/>
                                      </p:to>
                                    </p:set>
                                    <p:animEffect transition="in" filter="blinds(horizontal)">
                                      <p:cBhvr>
                                        <p:cTn id="38" dur="500"/>
                                        <p:tgtEl>
                                          <p:spTgt spid="4112"/>
                                        </p:tgtEl>
                                      </p:cBhvr>
                                    </p:animEffec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4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15"/>
                                        </p:tgtEl>
                                        <p:attrNameLst>
                                          <p:attrName>style.visibility</p:attrName>
                                        </p:attrNameLst>
                                      </p:cBhvr>
                                      <p:to>
                                        <p:strVal val="visible"/>
                                      </p:to>
                                    </p:set>
                                    <p:animEffect transition="in" filter="blinds(horizontal)">
                                      <p:cBhvr>
                                        <p:cTn id="47" dur="500"/>
                                        <p:tgtEl>
                                          <p:spTgt spid="4115"/>
                                        </p:tgtEl>
                                      </p:cBhvr>
                                    </p:animEffect>
                                  </p:childTnLst>
                                </p:cTn>
                              </p:par>
                            </p:childTnLst>
                          </p:cTn>
                        </p:par>
                      </p:childTnLst>
                    </p:cTn>
                  </p:par>
                  <p:par>
                    <p:cTn id="48" fill="hold">
                      <p:stCondLst>
                        <p:cond delay="indefinite"/>
                      </p:stCondLst>
                      <p:childTnLst>
                        <p:par>
                          <p:cTn id="49" fill="hold">
                            <p:stCondLst>
                              <p:cond delay="0"/>
                            </p:stCondLst>
                            <p:childTnLst>
                              <p:par>
                                <p:cTn id="50" presetID="11" presetClass="entr" presetSubtype="0" fill="hold" grpId="0" nodeType="clickEffect">
                                  <p:stCondLst>
                                    <p:cond delay="0"/>
                                  </p:stCondLst>
                                  <p:childTnLst>
                                    <p:set>
                                      <p:cBhvr>
                                        <p:cTn id="51" dur="1000">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120"/>
                                        </p:tgtEl>
                                        <p:attrNameLst>
                                          <p:attrName>style.visibility</p:attrName>
                                        </p:attrNameLst>
                                      </p:cBhvr>
                                      <p:to>
                                        <p:strVal val="visible"/>
                                      </p:to>
                                    </p:set>
                                    <p:animEffect transition="in" filter="blinds(horizontal)">
                                      <p:cBhvr>
                                        <p:cTn id="56" dur="500"/>
                                        <p:tgtEl>
                                          <p:spTgt spid="4120"/>
                                        </p:tgtEl>
                                      </p:cBhvr>
                                    </p:animEffect>
                                  </p:childTnLst>
                                </p:cTn>
                              </p:par>
                            </p:childTnLst>
                          </p:cTn>
                        </p:par>
                      </p:childTnLst>
                    </p:cTn>
                  </p:par>
                  <p:par>
                    <p:cTn id="57" fill="hold">
                      <p:stCondLst>
                        <p:cond delay="indefinite"/>
                      </p:stCondLst>
                      <p:childTnLst>
                        <p:par>
                          <p:cTn id="58" fill="hold">
                            <p:stCondLst>
                              <p:cond delay="0"/>
                            </p:stCondLst>
                            <p:childTnLst>
                              <p:par>
                                <p:cTn id="59" presetID="11" presetClass="entr" presetSubtype="0" fill="hold" grpId="1" nodeType="clickEffect">
                                  <p:stCondLst>
                                    <p:cond delay="0"/>
                                  </p:stCondLst>
                                  <p:childTnLst>
                                    <p:set>
                                      <p:cBhvr>
                                        <p:cTn id="60" dur="1000">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121"/>
                                        </p:tgtEl>
                                        <p:attrNameLst>
                                          <p:attrName>style.visibility</p:attrName>
                                        </p:attrNameLst>
                                      </p:cBhvr>
                                      <p:to>
                                        <p:strVal val="visible"/>
                                      </p:to>
                                    </p:set>
                                    <p:animEffect transition="in" filter="blinds(horizontal)">
                                      <p:cBhvr>
                                        <p:cTn id="65" dur="500"/>
                                        <p:tgtEl>
                                          <p:spTgt spid="4121"/>
                                        </p:tgtEl>
                                      </p:cBhvr>
                                    </p:animEffect>
                                  </p:childTnLst>
                                </p:cTn>
                              </p:par>
                            </p:childTnLst>
                          </p:cTn>
                        </p:par>
                      </p:childTnLst>
                    </p:cTn>
                  </p:par>
                  <p:par>
                    <p:cTn id="66" fill="hold">
                      <p:stCondLst>
                        <p:cond delay="indefinite"/>
                      </p:stCondLst>
                      <p:childTnLst>
                        <p:par>
                          <p:cTn id="67" fill="hold">
                            <p:stCondLst>
                              <p:cond delay="0"/>
                            </p:stCondLst>
                            <p:childTnLst>
                              <p:par>
                                <p:cTn id="68" presetID="11" presetClass="entr" presetSubtype="0" fill="hold" grpId="0" nodeType="clickEffect">
                                  <p:stCondLst>
                                    <p:cond delay="0"/>
                                  </p:stCondLst>
                                  <p:childTnLst>
                                    <p:set>
                                      <p:cBhvr>
                                        <p:cTn id="69" dur="1000">
                                          <p:stCondLst>
                                            <p:cond delay="0"/>
                                          </p:stCondLst>
                                        </p:cTn>
                                        <p:tgtEl>
                                          <p:spTgt spid="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blinds(horizontal)">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diamond(in)">
                                      <p:cBhvr>
                                        <p:cTn id="7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ldLvl="0"/>
      <p:bldP spid="4111" grpId="0" bldLvl="0"/>
      <p:bldP spid="4112" grpId="0" bldLvl="0"/>
      <p:bldP spid="4115" grpId="0" bldLvl="0"/>
      <p:bldP spid="4120" grpId="0" bldLvl="0"/>
      <p:bldP spid="4121" grpId="0" bldLvl="0"/>
      <p:bldP spid="4124" grpId="0" bldLvl="0"/>
      <p:bldP spid="4125" grpId="0" bldLvl="0"/>
      <p:bldP spid="4126" grpId="0" bldLvl="0"/>
      <p:bldP spid="4132" grpId="1" bldLvl="0"/>
      <p:bldP spid="4133" grpId="0" bldLvl="0"/>
      <p:bldP spid="4" grpId="0" bldLvl="0"/>
      <p:bldP spid="6" grpId="0"/>
      <p:bldP spid="2" grpId="0" bldLvl="0"/>
      <p:bldP spid="5" grpId="0" bldLvl="0"/>
      <p:bldP spid="9" grpId="1" bldLvl="0"/>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6985" y="600646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7640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19075" y="-13970"/>
            <a:ext cx="11417935" cy="645160"/>
          </a:xfrm>
          <a:prstGeom prst="rect">
            <a:avLst/>
          </a:prstGeom>
          <a:noFill/>
        </p:spPr>
        <p:txBody>
          <a:bodyPr wrap="square" rtlCol="0">
            <a:spAutoFit/>
          </a:bodyPr>
          <a:lstStyle/>
          <a:p>
            <a:r>
              <a:rPr lang="en-US" altLang="zh-CN" sz="3600" b="1" dirty="0">
                <a:latin typeface="Times New Roman" panose="02020603050405020304" charset="0"/>
                <a:cs typeface="Times New Roman" panose="02020603050405020304" charset="0"/>
              </a:rPr>
              <a:t>2</a:t>
            </a:r>
            <a:r>
              <a:rPr lang="en-US" altLang="zh-CN" sz="3600" b="1" dirty="0" smtClean="0">
                <a:solidFill>
                  <a:schemeClr val="tx1"/>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build up </a:t>
            </a:r>
            <a:r>
              <a:rPr lang="en-US" altLang="zh-CN" sz="3600" b="1" dirty="0" err="1">
                <a:solidFill>
                  <a:srgbClr val="FF0000"/>
                </a:solidFill>
                <a:latin typeface="Times New Roman" panose="02020603050405020304" charset="0"/>
                <a:cs typeface="Times New Roman" panose="02020603050405020304" charset="0"/>
              </a:rPr>
              <a:t>vt</a:t>
            </a:r>
            <a:r>
              <a:rPr lang="en-US" altLang="zh-CN" sz="3600" b="1" dirty="0" err="1" smtClean="0">
                <a:solidFill>
                  <a:srgbClr val="FF0000"/>
                </a:solidFill>
                <a:latin typeface="Times New Roman" panose="02020603050405020304" charset="0"/>
                <a:cs typeface="Times New Roman" panose="02020603050405020304" charset="0"/>
              </a:rPr>
              <a:t>.</a:t>
            </a:r>
            <a:endParaRPr lang="en-US" altLang="zh-CN" sz="3600" b="1"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7357745" y="4239895"/>
            <a:ext cx="4826000"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600" b="1" smtClean="0">
                <a:solidFill>
                  <a:schemeClr val="tx1"/>
                </a:solidFill>
                <a:latin typeface="Times New Roman" panose="02020603050405020304" charset="0"/>
                <a:cs typeface="Times New Roman" panose="02020603050405020304" charset="0"/>
              </a:rPr>
              <a:t>found; set up; establish</a:t>
            </a:r>
            <a:endParaRPr lang="en-US" altLang="zh-CN" sz="3600" b="1" dirty="0" smtClean="0">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7094" y="569605"/>
            <a:ext cx="1288415" cy="583565"/>
          </a:xfrm>
          <a:prstGeom prst="rect">
            <a:avLst/>
          </a:prstGeom>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altLang="zh-CN" sz="3200" b="1" dirty="0" smtClean="0">
                <a:solidFill>
                  <a:srgbClr val="FF0000"/>
                </a:solidFill>
                <a:latin typeface="Times New Roman" panose="02020603050405020304" charset="0"/>
                <a:cs typeface="Times New Roman" panose="02020603050405020304" charset="0"/>
                <a:sym typeface="+mn-ea"/>
              </a:rPr>
              <a:t>Cloze:</a:t>
            </a:r>
            <a:endParaRPr lang="en-US" altLang="zh-CN" sz="3200" b="1" dirty="0" smtClean="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110490" y="638810"/>
            <a:ext cx="12056110" cy="2553335"/>
          </a:xfrm>
          <a:prstGeom prst="rect">
            <a:avLst/>
          </a:prstGeom>
          <a:noFill/>
        </p:spPr>
        <p:txBody>
          <a:bodyPr wrap="square" rtlCol="0">
            <a:spAutoFit/>
          </a:bodyPr>
          <a:lstStyle/>
          <a:p>
            <a:r>
              <a:rPr lang="en-US" altLang="zh-CN" sz="3200" b="1" dirty="0" smtClean="0">
                <a:latin typeface="Times New Roman" panose="02020603050405020304" charset="0"/>
                <a:cs typeface="Times New Roman" panose="02020603050405020304" charset="0"/>
                <a:sym typeface="Wingdings" panose="05000000000000000000" pitchFamily="2" charset="2"/>
              </a:rPr>
              <a:t>           </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At present, Yuan's has </a:t>
            </a:r>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22.________</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 and trained the teams throughout Asia and to Africa and the Americas, which are expected to achieve commercial seed production in the following 3 or 4 years and hope to </a:t>
            </a:r>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23.</a:t>
            </a:r>
            <a:r>
              <a:rPr lang="en-US" altLang="zh-CN" sz="3200" b="1" u="sng" dirty="0" smtClean="0">
                <a:solidFill>
                  <a:srgbClr val="FF0000"/>
                </a:solidFill>
                <a:latin typeface="Times New Roman" panose="02020603050405020304" charset="0"/>
                <a:cs typeface="Times New Roman" panose="02020603050405020304" charset="0"/>
                <a:sym typeface="Wingdings" panose="05000000000000000000" pitchFamily="2" charset="2"/>
              </a:rPr>
              <a:t>apply</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 technology into the research of sea rice</a:t>
            </a:r>
            <a:r>
              <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rPr>
              <a:t>.(</a:t>
            </a:r>
            <a:r>
              <a:rPr lang="zh-CN" altLang="en-US" sz="2800" b="1" dirty="0">
                <a:solidFill>
                  <a:schemeClr val="tx1"/>
                </a:solidFill>
                <a:latin typeface="Times New Roman" panose="02020603050405020304" charset="0"/>
                <a:cs typeface="Times New Roman" panose="02020603050405020304" charset="0"/>
                <a:sym typeface="Wingdings" panose="05000000000000000000" pitchFamily="2" charset="2"/>
              </a:rPr>
              <a:t>海水稻</a:t>
            </a:r>
            <a:r>
              <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rPr>
              <a:t>)</a:t>
            </a:r>
            <a:endPar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endParaRPr>
          </a:p>
          <a:p>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22.A. </a:t>
            </a:r>
            <a:r>
              <a:rPr lang="en-US" altLang="zh-CN" sz="3200" b="1" dirty="0" smtClean="0">
                <a:latin typeface="Times New Roman" panose="02020603050405020304" charset="0"/>
                <a:cs typeface="Times New Roman" panose="02020603050405020304" charset="0"/>
                <a:sym typeface="Wingdings" panose="05000000000000000000" pitchFamily="2" charset="2"/>
              </a:rPr>
              <a:t>pick</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ed up        B. hanged up         C. </a:t>
            </a:r>
            <a:r>
              <a:rPr lang="en-US" altLang="zh-CN" sz="3200" b="1" dirty="0">
                <a:latin typeface="Times New Roman" panose="02020603050405020304" charset="0"/>
                <a:cs typeface="Times New Roman" panose="02020603050405020304" charset="0"/>
                <a:sym typeface="Wingdings" panose="05000000000000000000" pitchFamily="2" charset="2"/>
              </a:rPr>
              <a:t>built </a:t>
            </a:r>
            <a:r>
              <a:rPr lang="en-US" altLang="zh-CN" sz="3200" b="1" dirty="0" smtClean="0">
                <a:latin typeface="Times New Roman" panose="02020603050405020304" charset="0"/>
                <a:cs typeface="Times New Roman" panose="02020603050405020304" charset="0"/>
                <a:sym typeface="Wingdings" panose="05000000000000000000" pitchFamily="2" charset="2"/>
              </a:rPr>
              <a:t>up   </a:t>
            </a:r>
            <a:r>
              <a:rPr lang="en-US" altLang="zh-CN" sz="3200" b="1" dirty="0" smtClean="0">
                <a:solidFill>
                  <a:schemeClr val="tx1"/>
                </a:solidFill>
                <a:latin typeface="Times New Roman" panose="02020603050405020304" charset="0"/>
                <a:cs typeface="Times New Roman" panose="02020603050405020304" charset="0"/>
                <a:sym typeface="Wingdings" panose="05000000000000000000" pitchFamily="2" charset="2"/>
              </a:rPr>
              <a:t>D. </a:t>
            </a:r>
            <a:r>
              <a:rPr lang="en-US" altLang="zh-CN" sz="3200" b="1" dirty="0">
                <a:solidFill>
                  <a:prstClr val="black"/>
                </a:solidFill>
                <a:latin typeface="Times New Roman" panose="02020603050405020304" charset="0"/>
                <a:cs typeface="Times New Roman" panose="02020603050405020304" charset="0"/>
                <a:sym typeface="Wingdings" panose="05000000000000000000" pitchFamily="2" charset="2"/>
              </a:rPr>
              <a:t>cleared up </a:t>
            </a:r>
            <a:endParaRPr lang="en-US" altLang="zh-CN" sz="3200" b="1" dirty="0">
              <a:solidFill>
                <a:schemeClr val="tx1"/>
              </a:solidFill>
              <a:latin typeface="Times New Roman" panose="02020603050405020304" charset="0"/>
              <a:cs typeface="Times New Roman" panose="02020603050405020304" charset="0"/>
              <a:sym typeface="Wingdings" panose="05000000000000000000" pitchFamily="2" charset="2"/>
            </a:endParaRPr>
          </a:p>
        </p:txBody>
      </p:sp>
      <p:sp>
        <p:nvSpPr>
          <p:cNvPr id="5" name="文本框 4"/>
          <p:cNvSpPr txBox="1"/>
          <p:nvPr/>
        </p:nvSpPr>
        <p:spPr>
          <a:xfrm>
            <a:off x="7465405" y="3105765"/>
            <a:ext cx="1173461"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3600" b="1">
                <a:solidFill>
                  <a:srgbClr val="FF0000"/>
                </a:solidFill>
                <a:latin typeface="Times New Roman" panose="02020603050405020304" charset="0"/>
                <a:cs typeface="Times New Roman" panose="02020603050405020304" charset="0"/>
              </a:rPr>
              <a:t>建立</a:t>
            </a:r>
            <a:endParaRPr lang="zh-CN" altLang="en-US" sz="3600" b="1">
              <a:solidFill>
                <a:srgbClr val="FF0000"/>
              </a:solidFill>
              <a:latin typeface="Times New Roman" panose="02020603050405020304" charset="0"/>
              <a:cs typeface="Times New Roman" panose="02020603050405020304" charset="0"/>
            </a:endParaRPr>
          </a:p>
        </p:txBody>
      </p:sp>
      <p:sp>
        <p:nvSpPr>
          <p:cNvPr id="16" name="五角星 15"/>
          <p:cNvSpPr/>
          <p:nvPr/>
        </p:nvSpPr>
        <p:spPr>
          <a:xfrm>
            <a:off x="6795137" y="2571349"/>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465739" y="3665636"/>
            <a:ext cx="3818890" cy="645160"/>
          </a:xfrm>
          <a:prstGeom prst="rect">
            <a:avLst/>
          </a:prstGeom>
        </p:spPr>
        <p:txBody>
          <a:bodyPr wrap="none">
            <a:spAutoFit/>
          </a:bodyPr>
          <a:lstStyle/>
          <a:p>
            <a:pPr lvl="0"/>
            <a:r>
              <a:rPr lang="en-US" altLang="zh-CN" sz="3600" b="1" dirty="0">
                <a:solidFill>
                  <a:srgbClr val="FF0000"/>
                </a:solidFill>
                <a:latin typeface="Times New Roman" panose="02020603050405020304" charset="0"/>
                <a:cs typeface="Times New Roman" panose="02020603050405020304" charset="0"/>
              </a:rPr>
              <a:t>Paraphrase(</a:t>
            </a:r>
            <a:r>
              <a:rPr lang="zh-CN" altLang="zh-CN" sz="3600" b="1" dirty="0">
                <a:solidFill>
                  <a:srgbClr val="FF0000"/>
                </a:solidFill>
                <a:latin typeface="Times New Roman" panose="02020603050405020304" charset="0"/>
                <a:cs typeface="Times New Roman" panose="02020603050405020304" charset="0"/>
              </a:rPr>
              <a:t>释义</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1"/>
          <a:stretch>
            <a:fillRect/>
          </a:stretch>
        </p:blipFill>
        <p:spPr>
          <a:xfrm>
            <a:off x="3202940" y="3105785"/>
            <a:ext cx="4134485" cy="2962910"/>
          </a:xfrm>
          <a:prstGeom prst="round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vol="14000">
                                        <p:cTn display="1"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5" grpId="0" bldLvl="0" animBg="1"/>
      <p:bldP spid="16" grpId="0" bldLvl="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00900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25600" y="617156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35" y="1219835"/>
            <a:ext cx="12218035" cy="2399665"/>
          </a:xfrm>
          <a:prstGeom prst="rect">
            <a:avLst/>
          </a:prstGeom>
          <a:noFill/>
        </p:spPr>
        <p:txBody>
          <a:bodyPr wrap="square" rtlCol="0">
            <a:spAutoFit/>
          </a:bodyPr>
          <a:lstStyle/>
          <a:p>
            <a:r>
              <a:rPr lang="en-US" altLang="zh-CN" sz="3000" b="1" dirty="0" smtClean="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000" b="1" dirty="0" smtClean="0">
                <a:latin typeface="Times New Roman" panose="02020603050405020304" charset="0"/>
                <a:cs typeface="Times New Roman" panose="02020603050405020304" charset="0"/>
                <a:sym typeface="Wingdings" panose="05000000000000000000" pitchFamily="2" charset="2"/>
              </a:rPr>
              <a:t>However, under the same planting conditions and environment, the yield</a:t>
            </a:r>
            <a:r>
              <a:rPr lang="zh-CN" altLang="zh-CN" sz="3000" b="1" dirty="0" smtClean="0">
                <a:latin typeface="Times New Roman" panose="02020603050405020304" charset="0"/>
                <a:cs typeface="Times New Roman" panose="02020603050405020304" charset="0"/>
                <a:sym typeface="Wingdings" panose="05000000000000000000" pitchFamily="2" charset="2"/>
              </a:rPr>
              <a:t>(产量) </a:t>
            </a:r>
            <a:r>
              <a:rPr lang="en-US" altLang="zh-CN" sz="3000" b="1" dirty="0" smtClean="0">
                <a:latin typeface="Times New Roman" panose="02020603050405020304" charset="0"/>
                <a:cs typeface="Times New Roman" panose="02020603050405020304" charset="0"/>
                <a:sym typeface="Wingdings" panose="05000000000000000000" pitchFamily="2" charset="2"/>
              </a:rPr>
              <a:t>of the third-generations hybrid rice could </a:t>
            </a:r>
            <a:r>
              <a:rPr lang="en-US" altLang="zh-CN" sz="3000" b="1" dirty="0" smtClean="0">
                <a:solidFill>
                  <a:srgbClr val="FF0000"/>
                </a:solidFill>
                <a:latin typeface="Times New Roman" panose="02020603050405020304" charset="0"/>
                <a:cs typeface="Times New Roman" panose="02020603050405020304" charset="0"/>
                <a:sym typeface="Wingdings" panose="05000000000000000000" pitchFamily="2" charset="2"/>
              </a:rPr>
              <a:t>make 25.______ possible to reach</a:t>
            </a:r>
            <a:r>
              <a:rPr lang="en-US" altLang="zh-CN" sz="3000" b="1" dirty="0" smtClean="0">
                <a:latin typeface="Times New Roman" panose="02020603050405020304" charset="0"/>
                <a:cs typeface="Times New Roman" panose="02020603050405020304" charset="0"/>
                <a:sym typeface="Wingdings" panose="05000000000000000000" pitchFamily="2" charset="2"/>
              </a:rPr>
              <a:t> 800 kg per mu. China now feeds around 20% of the world's population with less </a:t>
            </a:r>
            <a:r>
              <a:rPr lang="zh-CN" altLang="zh-CN" sz="3000" b="1" dirty="0" err="1" smtClean="0">
                <a:latin typeface="Times New Roman" panose="02020603050405020304" charset="0"/>
                <a:cs typeface="Times New Roman" panose="02020603050405020304" charset="0"/>
                <a:sym typeface="Wingdings" panose="05000000000000000000" pitchFamily="2" charset="2"/>
              </a:rPr>
              <a:t>than </a:t>
            </a:r>
            <a:r>
              <a:rPr lang="en-US" altLang="zh-CN" sz="3000" b="1" dirty="0" smtClean="0">
                <a:latin typeface="Times New Roman" panose="02020603050405020304" charset="0"/>
                <a:cs typeface="Times New Roman" panose="02020603050405020304" charset="0"/>
                <a:sym typeface="Wingdings" panose="05000000000000000000" pitchFamily="2" charset="2"/>
              </a:rPr>
              <a:t>9% of the world's arable(</a:t>
            </a:r>
            <a:r>
              <a:rPr lang="zh-CN" altLang="zh-CN" sz="3000" b="1" dirty="0" err="1" smtClean="0">
                <a:latin typeface="Times New Roman" panose="02020603050405020304" charset="0"/>
                <a:cs typeface="Times New Roman" panose="02020603050405020304" charset="0"/>
                <a:sym typeface="Wingdings" panose="05000000000000000000" pitchFamily="2" charset="2"/>
              </a:rPr>
              <a:t>可耕种的</a:t>
            </a:r>
            <a:r>
              <a:rPr lang="en-US" altLang="zh-CN" sz="3000" b="1" dirty="0" smtClean="0">
                <a:latin typeface="Times New Roman" panose="02020603050405020304" charset="0"/>
                <a:cs typeface="Times New Roman" panose="02020603050405020304" charset="0"/>
                <a:sym typeface="Wingdings" panose="05000000000000000000" pitchFamily="2" charset="2"/>
              </a:rPr>
              <a:t>)land.</a:t>
            </a:r>
            <a:endParaRPr lang="en-US" altLang="zh-CN" sz="3000" b="1" dirty="0" smtClean="0">
              <a:latin typeface="Times New Roman" panose="02020603050405020304" charset="0"/>
              <a:cs typeface="Times New Roman" panose="02020603050405020304" charset="0"/>
              <a:sym typeface="Wingdings" panose="05000000000000000000" pitchFamily="2" charset="2"/>
            </a:endParaRPr>
          </a:p>
          <a:p>
            <a:r>
              <a:rPr lang="en-US" altLang="zh-CN" sz="3000" b="1" dirty="0" smtClean="0">
                <a:solidFill>
                  <a:schemeClr val="tx1"/>
                </a:solidFill>
                <a:latin typeface="Times New Roman" panose="02020603050405020304" charset="0"/>
                <a:cs typeface="Times New Roman" panose="02020603050405020304" charset="0"/>
                <a:sym typeface="Wingdings" panose="05000000000000000000" pitchFamily="2" charset="2"/>
              </a:rPr>
              <a:t>25. A. that                  B. its                  C. it                   D. this</a:t>
            </a:r>
            <a:endParaRPr lang="en-US" altLang="zh-CN" sz="3000" b="1" dirty="0">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228600" y="92710"/>
            <a:ext cx="7433945" cy="614045"/>
          </a:xfrm>
          <a:prstGeom prst="rect">
            <a:avLst/>
          </a:prstGeom>
          <a:noFill/>
        </p:spPr>
        <p:txBody>
          <a:bodyPr wrap="square" rtlCol="0">
            <a:spAutoFit/>
          </a:bodyPr>
          <a:lstStyle/>
          <a:p>
            <a:r>
              <a:rPr lang="en-US" altLang="zh-CN" sz="3400" b="1" dirty="0">
                <a:latin typeface="Times New Roman" panose="02020603050405020304" charset="0"/>
                <a:cs typeface="Times New Roman" panose="02020603050405020304" charset="0"/>
              </a:rPr>
              <a:t>3</a:t>
            </a:r>
            <a:r>
              <a:rPr lang="en-US" altLang="zh-CN" sz="3400" b="1" dirty="0" smtClean="0">
                <a:solidFill>
                  <a:schemeClr val="tx1"/>
                </a:solidFill>
                <a:latin typeface="Times New Roman" panose="02020603050405020304" charset="0"/>
                <a:cs typeface="Times New Roman" panose="02020603050405020304" charset="0"/>
              </a:rPr>
              <a:t>. </a:t>
            </a:r>
            <a:r>
              <a:rPr lang="en-US" altLang="zh-CN" sz="3400" b="1" dirty="0">
                <a:solidFill>
                  <a:srgbClr val="FF0000"/>
                </a:solidFill>
                <a:latin typeface="Times New Roman" panose="02020603050405020304" charset="0"/>
                <a:cs typeface="Times New Roman" panose="02020603050405020304" charset="0"/>
              </a:rPr>
              <a:t>make </a:t>
            </a:r>
            <a:r>
              <a:rPr lang="en-US" altLang="zh-CN" sz="3400" b="1" dirty="0">
                <a:solidFill>
                  <a:schemeClr val="tx1"/>
                </a:solidFill>
                <a:latin typeface="Times New Roman" panose="02020603050405020304" charset="0"/>
                <a:cs typeface="Times New Roman" panose="02020603050405020304" charset="0"/>
              </a:rPr>
              <a:t>it</a:t>
            </a:r>
            <a:r>
              <a:rPr lang="en-US" altLang="zh-CN" sz="3400" b="1" dirty="0">
                <a:solidFill>
                  <a:srgbClr val="FF0000"/>
                </a:solidFill>
                <a:latin typeface="Times New Roman" panose="02020603050405020304" charset="0"/>
                <a:cs typeface="Times New Roman" panose="02020603050405020304" charset="0"/>
              </a:rPr>
              <a:t> possible to do.</a:t>
            </a:r>
            <a:r>
              <a:rPr lang="zh-CN" altLang="en-US" sz="3400" b="1" dirty="0">
                <a:solidFill>
                  <a:schemeClr val="tx1"/>
                </a:solidFill>
                <a:latin typeface="Times New Roman" panose="02020603050405020304" charset="0"/>
                <a:cs typeface="Times New Roman" panose="02020603050405020304" charset="0"/>
              </a:rPr>
              <a:t>有可能做某事</a:t>
            </a:r>
            <a:endParaRPr lang="en-US" altLang="zh-CN" sz="3400" b="1"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7620635" y="12700"/>
            <a:ext cx="4598035" cy="1076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b="1" dirty="0">
                <a:solidFill>
                  <a:srgbClr val="FF0000"/>
                </a:solidFill>
                <a:latin typeface="Times New Roman" panose="02020603050405020304" charset="0"/>
                <a:cs typeface="Times New Roman" panose="02020603050405020304" charset="0"/>
              </a:rPr>
              <a:t> it: </a:t>
            </a:r>
            <a:r>
              <a:rPr lang="zh-CN" altLang="en-US" sz="3200" b="1" dirty="0">
                <a:solidFill>
                  <a:srgbClr val="FF0000"/>
                </a:solidFill>
                <a:latin typeface="Times New Roman" panose="02020603050405020304" charset="0"/>
                <a:cs typeface="Times New Roman" panose="02020603050405020304" charset="0"/>
              </a:rPr>
              <a:t>作形式宾语；真正的宾语</a:t>
            </a:r>
            <a:r>
              <a:rPr lang="zh-CN" altLang="en-US" sz="3200" b="1" dirty="0" smtClean="0">
                <a:solidFill>
                  <a:srgbClr val="FF0000"/>
                </a:solidFill>
                <a:latin typeface="Times New Roman" panose="02020603050405020304" charset="0"/>
                <a:cs typeface="Times New Roman" panose="02020603050405020304" charset="0"/>
              </a:rPr>
              <a:t>是</a:t>
            </a:r>
            <a:r>
              <a:rPr lang="en-US" altLang="zh-CN" sz="3200" b="1" dirty="0" smtClean="0">
                <a:solidFill>
                  <a:srgbClr val="FF0000"/>
                </a:solidFill>
                <a:latin typeface="Times New Roman" panose="02020603050405020304" charset="0"/>
                <a:cs typeface="Times New Roman" panose="02020603050405020304" charset="0"/>
              </a:rPr>
              <a:t>: to </a:t>
            </a:r>
            <a:r>
              <a:rPr lang="en-US" altLang="zh-CN" sz="3200" b="1" dirty="0">
                <a:solidFill>
                  <a:srgbClr val="FF0000"/>
                </a:solidFill>
                <a:latin typeface="Times New Roman" panose="02020603050405020304" charset="0"/>
                <a:cs typeface="Times New Roman" panose="02020603050405020304" charset="0"/>
              </a:rPr>
              <a:t>do</a:t>
            </a:r>
            <a:endParaRPr lang="zh-CN" altLang="en-US" sz="3200" b="1" dirty="0">
              <a:solidFill>
                <a:srgbClr val="FF0000"/>
              </a:solidFill>
              <a:latin typeface="Times New Roman" panose="02020603050405020304" charset="0"/>
              <a:cs typeface="Times New Roman" panose="02020603050405020304" charset="0"/>
            </a:endParaRPr>
          </a:p>
        </p:txBody>
      </p:sp>
      <p:sp>
        <p:nvSpPr>
          <p:cNvPr id="42" name="五角星 41"/>
          <p:cNvSpPr/>
          <p:nvPr/>
        </p:nvSpPr>
        <p:spPr>
          <a:xfrm>
            <a:off x="5838825" y="3005271"/>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1148995"/>
          <p:cNvSpPr>
            <a:spLocks noChangeAspect="1" noChangeArrowheads="1"/>
          </p:cNvSpPr>
          <p:nvPr/>
        </p:nvSpPr>
        <p:spPr bwMode="auto">
          <a:xfrm>
            <a:off x="9972357" y="4893002"/>
            <a:ext cx="1800225" cy="18002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8" name="文本框 87"/>
          <p:cNvSpPr txBox="1"/>
          <p:nvPr/>
        </p:nvSpPr>
        <p:spPr>
          <a:xfrm>
            <a:off x="635" y="636270"/>
            <a:ext cx="1209040" cy="58356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altLang="zh-CN" sz="3200" b="1" dirty="0" smtClean="0">
                <a:solidFill>
                  <a:srgbClr val="FF0000"/>
                </a:solidFill>
                <a:latin typeface="Times New Roman" panose="02020603050405020304" charset="0"/>
                <a:cs typeface="Times New Roman" panose="02020603050405020304" charset="0"/>
                <a:sym typeface="+mn-ea"/>
              </a:rPr>
              <a:t>Cloze:</a:t>
            </a:r>
            <a:endParaRPr lang="en-US" altLang="zh-CN" sz="3200" b="1" dirty="0" smtClean="0">
              <a:solidFill>
                <a:srgbClr val="FF0000"/>
              </a:solidFill>
              <a:latin typeface="Times New Roman" panose="02020603050405020304" charset="0"/>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3609340" y="3523615"/>
            <a:ext cx="4011295" cy="2568575"/>
          </a:xfrm>
          <a:prstGeom prst="round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vol="14000">
                                        <p:cTn display="1"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bldLvl="0" animBg="1"/>
      <p:bldP spid="4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1270" y="6069330"/>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25600" y="618420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0805" y="47308"/>
            <a:ext cx="11417935"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rPr>
              <a:t>3</a:t>
            </a:r>
            <a:r>
              <a:rPr lang="en-US" altLang="zh-CN" sz="3200" b="1" dirty="0" smtClean="0">
                <a:solidFill>
                  <a:schemeClr val="tx1"/>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rPr>
              <a:t>make it possible to do.</a:t>
            </a:r>
            <a:r>
              <a:rPr lang="zh-CN" altLang="en-US" sz="3200" b="1" dirty="0">
                <a:solidFill>
                  <a:schemeClr val="tx1"/>
                </a:solidFill>
                <a:latin typeface="Times New Roman" panose="02020603050405020304" charset="0"/>
                <a:cs typeface="Times New Roman" panose="02020603050405020304" charset="0"/>
              </a:rPr>
              <a:t>有可能做某事</a:t>
            </a:r>
            <a:r>
              <a:rPr lang="en-US" altLang="zh-CN" sz="3200" b="1" dirty="0">
                <a:latin typeface="Times New Roman" panose="02020603050405020304" charset="0"/>
                <a:cs typeface="Times New Roman" panose="02020603050405020304" charset="0"/>
                <a:sym typeface="+mn-ea"/>
              </a:rPr>
              <a:t>…</a:t>
            </a:r>
            <a:endParaRPr lang="en-US" altLang="zh-CN" sz="3200" b="1"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6898640" y="86201"/>
            <a:ext cx="5281929" cy="4924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600" b="1" dirty="0">
                <a:solidFill>
                  <a:srgbClr val="FF0000"/>
                </a:solidFill>
                <a:latin typeface="Times New Roman" panose="02020603050405020304" charset="0"/>
                <a:cs typeface="Times New Roman" panose="02020603050405020304" charset="0"/>
              </a:rPr>
              <a:t> </a:t>
            </a:r>
            <a:r>
              <a:rPr lang="en-US" altLang="zh-CN" sz="2600" b="1" dirty="0" smtClean="0">
                <a:solidFill>
                  <a:srgbClr val="FF0000"/>
                </a:solidFill>
                <a:latin typeface="Times New Roman" panose="02020603050405020304" charset="0"/>
                <a:cs typeface="Times New Roman" panose="02020603050405020304" charset="0"/>
              </a:rPr>
              <a:t>it</a:t>
            </a:r>
            <a:r>
              <a:rPr lang="zh-CN" altLang="en-US" sz="2600" b="1" dirty="0" smtClean="0">
                <a:solidFill>
                  <a:srgbClr val="FF0000"/>
                </a:solidFill>
                <a:latin typeface="Times New Roman" panose="02020603050405020304" charset="0"/>
                <a:cs typeface="Times New Roman" panose="02020603050405020304" charset="0"/>
              </a:rPr>
              <a:t>作</a:t>
            </a:r>
            <a:r>
              <a:rPr lang="zh-CN" altLang="en-US" sz="2600" b="1" dirty="0">
                <a:solidFill>
                  <a:srgbClr val="FF0000"/>
                </a:solidFill>
                <a:latin typeface="Times New Roman" panose="02020603050405020304" charset="0"/>
                <a:cs typeface="Times New Roman" panose="02020603050405020304" charset="0"/>
              </a:rPr>
              <a:t>形式宾语；真正的宾语</a:t>
            </a:r>
            <a:r>
              <a:rPr lang="zh-CN" altLang="en-US" sz="2600" b="1" dirty="0" smtClean="0">
                <a:solidFill>
                  <a:srgbClr val="FF0000"/>
                </a:solidFill>
                <a:latin typeface="Times New Roman" panose="02020603050405020304" charset="0"/>
                <a:cs typeface="Times New Roman" panose="02020603050405020304" charset="0"/>
              </a:rPr>
              <a:t>是</a:t>
            </a:r>
            <a:r>
              <a:rPr lang="en-US" altLang="zh-CN" sz="2600" b="1" dirty="0" smtClean="0">
                <a:solidFill>
                  <a:srgbClr val="FF0000"/>
                </a:solidFill>
                <a:latin typeface="Times New Roman" panose="02020603050405020304" charset="0"/>
                <a:cs typeface="Times New Roman" panose="02020603050405020304" charset="0"/>
              </a:rPr>
              <a:t>to </a:t>
            </a:r>
            <a:r>
              <a:rPr lang="en-US" altLang="zh-CN" sz="2600" b="1" dirty="0">
                <a:solidFill>
                  <a:srgbClr val="FF0000"/>
                </a:solidFill>
                <a:latin typeface="Times New Roman" panose="02020603050405020304" charset="0"/>
                <a:cs typeface="Times New Roman" panose="02020603050405020304" charset="0"/>
              </a:rPr>
              <a:t>do</a:t>
            </a:r>
            <a:endParaRPr lang="zh-CN" altLang="en-US" sz="2600" b="1" dirty="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127000" y="2755265"/>
            <a:ext cx="6125845" cy="583565"/>
          </a:xfrm>
          <a:prstGeom prst="rect">
            <a:avLst/>
          </a:prstGeom>
          <a:noFill/>
        </p:spPr>
        <p:txBody>
          <a:bodyPr wrap="none" rtlCol="0" anchor="t">
            <a:spAutoFit/>
          </a:bodyPr>
          <a:lstStyle/>
          <a:p>
            <a:r>
              <a:rPr lang="en-US" altLang="zh-CN" sz="3200" b="1">
                <a:solidFill>
                  <a:schemeClr val="tx1"/>
                </a:solidFill>
                <a:latin typeface="Times New Roman" panose="02020603050405020304" charset="0"/>
                <a:cs typeface="Times New Roman" panose="02020603050405020304" charset="0"/>
                <a:sym typeface="+mn-ea"/>
              </a:rPr>
              <a:t>make + it +possible+(for sb)+to do</a:t>
            </a:r>
            <a:endParaRPr lang="en-US" altLang="zh-CN" sz="3200" b="1">
              <a:solidFill>
                <a:schemeClr val="tx1"/>
              </a:solidFill>
              <a:latin typeface="Times New Roman" panose="02020603050405020304" charset="0"/>
              <a:cs typeface="Times New Roman" panose="02020603050405020304" charset="0"/>
              <a:sym typeface="+mn-ea"/>
            </a:endParaRPr>
          </a:p>
        </p:txBody>
      </p:sp>
      <p:grpSp>
        <p:nvGrpSpPr>
          <p:cNvPr id="8" name="组合 7"/>
          <p:cNvGrpSpPr/>
          <p:nvPr/>
        </p:nvGrpSpPr>
        <p:grpSpPr>
          <a:xfrm>
            <a:off x="173990" y="3136265"/>
            <a:ext cx="1070610" cy="645160"/>
            <a:chOff x="173990" y="3136265"/>
            <a:chExt cx="1070610" cy="645160"/>
          </a:xfrm>
        </p:grpSpPr>
        <p:cxnSp>
          <p:nvCxnSpPr>
            <p:cNvPr id="4" name="直接连接符 3"/>
            <p:cNvCxnSpPr/>
            <p:nvPr/>
          </p:nvCxnSpPr>
          <p:spPr>
            <a:xfrm flipV="1">
              <a:off x="173990" y="3241040"/>
              <a:ext cx="1070610" cy="95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29565" y="3136265"/>
              <a:ext cx="700405"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Vt.</a:t>
              </a:r>
              <a:endParaRPr lang="en-US" altLang="zh-CN" sz="3600" b="1" dirty="0">
                <a:solidFill>
                  <a:srgbClr val="FF0000"/>
                </a:solidFill>
                <a:latin typeface="Times New Roman" panose="02020603050405020304" charset="0"/>
                <a:cs typeface="Times New Roman" panose="02020603050405020304" charset="0"/>
              </a:endParaRPr>
            </a:p>
          </p:txBody>
        </p:sp>
      </p:grpSp>
      <p:grpSp>
        <p:nvGrpSpPr>
          <p:cNvPr id="9" name="组合 8"/>
          <p:cNvGrpSpPr/>
          <p:nvPr/>
        </p:nvGrpSpPr>
        <p:grpSpPr>
          <a:xfrm>
            <a:off x="2167890" y="3136265"/>
            <a:ext cx="1343660" cy="645160"/>
            <a:chOff x="2167890" y="3136265"/>
            <a:chExt cx="1343660" cy="645160"/>
          </a:xfrm>
        </p:grpSpPr>
        <p:cxnSp>
          <p:nvCxnSpPr>
            <p:cNvPr id="11" name="直接连接符 10"/>
            <p:cNvCxnSpPr/>
            <p:nvPr/>
          </p:nvCxnSpPr>
          <p:spPr>
            <a:xfrm>
              <a:off x="2167890" y="3260090"/>
              <a:ext cx="1343660" cy="63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453640" y="3136265"/>
              <a:ext cx="875030"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adj.</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40" name="组合 39"/>
          <p:cNvGrpSpPr/>
          <p:nvPr/>
        </p:nvGrpSpPr>
        <p:grpSpPr>
          <a:xfrm>
            <a:off x="-90805" y="1802130"/>
            <a:ext cx="1854835" cy="3486150"/>
            <a:chOff x="-90805" y="1802130"/>
            <a:chExt cx="1854835" cy="3486150"/>
          </a:xfrm>
        </p:grpSpPr>
        <p:sp>
          <p:nvSpPr>
            <p:cNvPr id="15" name="文本框 14"/>
            <p:cNvSpPr txBox="1"/>
            <p:nvPr/>
          </p:nvSpPr>
          <p:spPr>
            <a:xfrm>
              <a:off x="185420" y="1802130"/>
              <a:ext cx="1002030"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feel</a:t>
              </a:r>
              <a:endParaRPr lang="en-US" altLang="zh-CN" sz="3600" b="1" dirty="0">
                <a:solidFill>
                  <a:srgbClr val="FF0000"/>
                </a:solidFill>
                <a:latin typeface="Times New Roman" panose="02020603050405020304" charset="0"/>
                <a:cs typeface="Times New Roman" panose="02020603050405020304" charset="0"/>
              </a:endParaRPr>
            </a:p>
          </p:txBody>
        </p:sp>
        <p:sp>
          <p:nvSpPr>
            <p:cNvPr id="16" name="文本框 15"/>
            <p:cNvSpPr txBox="1"/>
            <p:nvPr/>
          </p:nvSpPr>
          <p:spPr>
            <a:xfrm>
              <a:off x="90170" y="2240915"/>
              <a:ext cx="1253490"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think</a:t>
              </a:r>
              <a:endParaRPr lang="en-US" altLang="zh-CN" sz="3600" b="1">
                <a:solidFill>
                  <a:srgbClr val="FF0000"/>
                </a:solidFill>
                <a:latin typeface="Times New Roman" panose="02020603050405020304" charset="0"/>
                <a:cs typeface="Times New Roman" panose="02020603050405020304" charset="0"/>
              </a:endParaRPr>
            </a:p>
          </p:txBody>
        </p:sp>
        <p:sp>
          <p:nvSpPr>
            <p:cNvPr id="17" name="文本框 16"/>
            <p:cNvSpPr txBox="1"/>
            <p:nvPr/>
          </p:nvSpPr>
          <p:spPr>
            <a:xfrm>
              <a:off x="-90805" y="4089400"/>
              <a:ext cx="1854835" cy="119888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consider</a:t>
              </a:r>
              <a:endParaRPr lang="en-US" altLang="zh-CN" sz="3600" b="1">
                <a:solidFill>
                  <a:srgbClr val="FF0000"/>
                </a:solidFill>
                <a:latin typeface="Times New Roman" panose="02020603050405020304" charset="0"/>
                <a:cs typeface="Times New Roman" panose="02020603050405020304" charset="0"/>
              </a:endParaRPr>
            </a:p>
            <a:p>
              <a:r>
                <a:rPr lang="en-US" altLang="zh-CN" sz="3600" b="1">
                  <a:solidFill>
                    <a:srgbClr val="FF0000"/>
                  </a:solidFill>
                  <a:latin typeface="Times New Roman" panose="02020603050405020304" charset="0"/>
                  <a:cs typeface="Times New Roman" panose="02020603050405020304" charset="0"/>
                </a:rPr>
                <a:t>   ……</a:t>
              </a:r>
              <a:endParaRPr lang="en-US" altLang="zh-CN" sz="3600" b="1">
                <a:solidFill>
                  <a:srgbClr val="FF0000"/>
                </a:solidFill>
                <a:latin typeface="Times New Roman" panose="02020603050405020304" charset="0"/>
                <a:cs typeface="Times New Roman" panose="02020603050405020304" charset="0"/>
              </a:endParaRPr>
            </a:p>
          </p:txBody>
        </p:sp>
        <p:sp>
          <p:nvSpPr>
            <p:cNvPr id="18" name="文本框 17"/>
            <p:cNvSpPr txBox="1"/>
            <p:nvPr/>
          </p:nvSpPr>
          <p:spPr>
            <a:xfrm>
              <a:off x="208280" y="3623310"/>
              <a:ext cx="1002030"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find</a:t>
              </a:r>
              <a:endParaRPr lang="en-US" altLang="zh-CN" sz="3600" b="1">
                <a:solidFill>
                  <a:srgbClr val="FF0000"/>
                </a:solidFill>
                <a:latin typeface="Times New Roman" panose="02020603050405020304" charset="0"/>
                <a:cs typeface="Times New Roman" panose="02020603050405020304" charset="0"/>
              </a:endParaRPr>
            </a:p>
          </p:txBody>
        </p:sp>
      </p:grpSp>
      <p:cxnSp>
        <p:nvCxnSpPr>
          <p:cNvPr id="36" name="直接连接符 35"/>
          <p:cNvCxnSpPr/>
          <p:nvPr/>
        </p:nvCxnSpPr>
        <p:spPr>
          <a:xfrm>
            <a:off x="6279515" y="1297940"/>
            <a:ext cx="10160" cy="4048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6279515" y="1766570"/>
            <a:ext cx="5955030" cy="2901950"/>
            <a:chOff x="10121" y="4038"/>
            <a:chExt cx="9378" cy="4570"/>
          </a:xfrm>
        </p:grpSpPr>
        <p:sp>
          <p:nvSpPr>
            <p:cNvPr id="27" name="文本框 26"/>
            <p:cNvSpPr txBox="1"/>
            <p:nvPr/>
          </p:nvSpPr>
          <p:spPr>
            <a:xfrm>
              <a:off x="10545" y="5492"/>
              <a:ext cx="8954" cy="1016"/>
            </a:xfrm>
            <a:prstGeom prst="rect">
              <a:avLst/>
            </a:prstGeom>
            <a:noFill/>
          </p:spPr>
          <p:txBody>
            <a:bodyPr wrap="none" rtlCol="0" anchor="t">
              <a:spAutoFit/>
            </a:bodyPr>
            <a:lstStyle/>
            <a:p>
              <a:r>
                <a:rPr lang="en-US" altLang="zh-CN" sz="3600" b="1">
                  <a:solidFill>
                    <a:schemeClr val="tx1"/>
                  </a:solidFill>
                  <a:latin typeface="Times New Roman" panose="02020603050405020304" charset="0"/>
                  <a:cs typeface="Times New Roman" panose="02020603050405020304" charset="0"/>
                  <a:sym typeface="+mn-ea"/>
                </a:rPr>
                <a:t>make + it +</a:t>
              </a:r>
              <a:r>
                <a:rPr lang="en-US" altLang="zh-CN" sz="3600" b="1">
                  <a:solidFill>
                    <a:srgbClr val="FF0000"/>
                  </a:solidFill>
                  <a:latin typeface="Times New Roman" panose="02020603050405020304" charset="0"/>
                  <a:cs typeface="Times New Roman" panose="02020603050405020304" charset="0"/>
                  <a:sym typeface="+mn-ea"/>
                </a:rPr>
                <a:t>n.</a:t>
              </a:r>
              <a:r>
                <a:rPr lang="en-US" altLang="zh-CN" sz="3600" b="1">
                  <a:solidFill>
                    <a:schemeClr val="tx1"/>
                  </a:solidFill>
                  <a:latin typeface="Times New Roman" panose="02020603050405020304" charset="0"/>
                  <a:cs typeface="Times New Roman" panose="02020603050405020304" charset="0"/>
                  <a:sym typeface="+mn-ea"/>
                </a:rPr>
                <a:t>+(for sb)+to do</a:t>
              </a:r>
              <a:endParaRPr lang="en-US" altLang="zh-CN" sz="3600" b="1">
                <a:solidFill>
                  <a:schemeClr val="tx1"/>
                </a:solidFill>
                <a:latin typeface="Times New Roman" panose="02020603050405020304" charset="0"/>
                <a:cs typeface="Times New Roman" panose="02020603050405020304" charset="0"/>
                <a:sym typeface="+mn-ea"/>
              </a:endParaRPr>
            </a:p>
          </p:txBody>
        </p:sp>
        <p:cxnSp>
          <p:nvCxnSpPr>
            <p:cNvPr id="28" name="直接连接符 27"/>
            <p:cNvCxnSpPr/>
            <p:nvPr/>
          </p:nvCxnSpPr>
          <p:spPr>
            <a:xfrm flipV="1">
              <a:off x="10619" y="6257"/>
              <a:ext cx="1686" cy="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0864" y="6092"/>
              <a:ext cx="1103"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Vt.</a:t>
              </a:r>
              <a:endParaRPr lang="en-US" altLang="zh-CN" sz="3600" b="1">
                <a:solidFill>
                  <a:srgbClr val="FF0000"/>
                </a:solidFill>
                <a:latin typeface="Times New Roman" panose="02020603050405020304" charset="0"/>
                <a:cs typeface="Times New Roman" panose="02020603050405020304" charset="0"/>
              </a:endParaRPr>
            </a:p>
          </p:txBody>
        </p:sp>
        <p:grpSp>
          <p:nvGrpSpPr>
            <p:cNvPr id="10" name="组合 9"/>
            <p:cNvGrpSpPr/>
            <p:nvPr/>
          </p:nvGrpSpPr>
          <p:grpSpPr>
            <a:xfrm>
              <a:off x="10121" y="4038"/>
              <a:ext cx="2921" cy="4570"/>
              <a:chOff x="10121" y="4038"/>
              <a:chExt cx="2921" cy="4570"/>
            </a:xfrm>
          </p:grpSpPr>
          <p:sp>
            <p:nvSpPr>
              <p:cNvPr id="32" name="文本框 31"/>
              <p:cNvSpPr txBox="1"/>
              <p:nvPr/>
            </p:nvSpPr>
            <p:spPr>
              <a:xfrm>
                <a:off x="10627" y="4038"/>
                <a:ext cx="1578"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feel</a:t>
                </a:r>
                <a:endParaRPr lang="en-US" altLang="zh-CN" sz="3600" b="1">
                  <a:solidFill>
                    <a:srgbClr val="FF0000"/>
                  </a:solidFill>
                  <a:latin typeface="Times New Roman" panose="02020603050405020304" charset="0"/>
                  <a:cs typeface="Times New Roman" panose="02020603050405020304" charset="0"/>
                </a:endParaRPr>
              </a:p>
            </p:txBody>
          </p:sp>
          <p:grpSp>
            <p:nvGrpSpPr>
              <p:cNvPr id="5" name="组合 4"/>
              <p:cNvGrpSpPr/>
              <p:nvPr/>
            </p:nvGrpSpPr>
            <p:grpSpPr>
              <a:xfrm>
                <a:off x="10121" y="4682"/>
                <a:ext cx="2921" cy="3926"/>
                <a:chOff x="10121" y="4682"/>
                <a:chExt cx="2921" cy="3926"/>
              </a:xfrm>
            </p:grpSpPr>
            <p:sp>
              <p:nvSpPr>
                <p:cNvPr id="33" name="文本框 32"/>
                <p:cNvSpPr txBox="1"/>
                <p:nvPr/>
              </p:nvSpPr>
              <p:spPr>
                <a:xfrm>
                  <a:off x="10487" y="4682"/>
                  <a:ext cx="1974"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think</a:t>
                  </a:r>
                  <a:endParaRPr lang="en-US" altLang="zh-CN" sz="3600" b="1">
                    <a:solidFill>
                      <a:srgbClr val="FF0000"/>
                    </a:solidFill>
                    <a:latin typeface="Times New Roman" panose="02020603050405020304" charset="0"/>
                    <a:cs typeface="Times New Roman" panose="02020603050405020304" charset="0"/>
                  </a:endParaRPr>
                </a:p>
              </p:txBody>
            </p:sp>
            <p:sp>
              <p:nvSpPr>
                <p:cNvPr id="34" name="文本框 33"/>
                <p:cNvSpPr txBox="1"/>
                <p:nvPr/>
              </p:nvSpPr>
              <p:spPr>
                <a:xfrm>
                  <a:off x="10121" y="7592"/>
                  <a:ext cx="2921" cy="1016"/>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consider</a:t>
                  </a:r>
                  <a:endParaRPr lang="en-US" altLang="zh-CN" sz="3600" b="1" dirty="0">
                    <a:solidFill>
                      <a:srgbClr val="FF0000"/>
                    </a:solidFill>
                    <a:latin typeface="Times New Roman" panose="02020603050405020304" charset="0"/>
                    <a:cs typeface="Times New Roman" panose="02020603050405020304" charset="0"/>
                  </a:endParaRPr>
                </a:p>
              </p:txBody>
            </p:sp>
            <p:sp>
              <p:nvSpPr>
                <p:cNvPr id="35" name="文本框 34"/>
                <p:cNvSpPr txBox="1"/>
                <p:nvPr/>
              </p:nvSpPr>
              <p:spPr>
                <a:xfrm>
                  <a:off x="10673" y="6859"/>
                  <a:ext cx="1578" cy="1016"/>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find</a:t>
                  </a:r>
                  <a:endParaRPr lang="en-US" altLang="zh-CN" sz="3600" b="1">
                    <a:solidFill>
                      <a:srgbClr val="FF0000"/>
                    </a:solidFill>
                    <a:latin typeface="Times New Roman" panose="02020603050405020304" charset="0"/>
                    <a:cs typeface="Times New Roman" panose="02020603050405020304" charset="0"/>
                  </a:endParaRPr>
                </a:p>
              </p:txBody>
            </p:sp>
          </p:grpSp>
        </p:grpSp>
        <p:cxnSp>
          <p:nvCxnSpPr>
            <p:cNvPr id="31" name="直接连接符 30"/>
            <p:cNvCxnSpPr/>
            <p:nvPr/>
          </p:nvCxnSpPr>
          <p:spPr>
            <a:xfrm>
              <a:off x="13892" y="6244"/>
              <a:ext cx="860" cy="6"/>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8360410" y="2146300"/>
            <a:ext cx="2312035" cy="2749550"/>
            <a:chOff x="8360410" y="2146300"/>
            <a:chExt cx="2312035" cy="2749550"/>
          </a:xfrm>
        </p:grpSpPr>
        <p:sp>
          <p:nvSpPr>
            <p:cNvPr id="30" name="文本框 29"/>
            <p:cNvSpPr txBox="1"/>
            <p:nvPr/>
          </p:nvSpPr>
          <p:spPr>
            <a:xfrm>
              <a:off x="8361045" y="2146300"/>
              <a:ext cx="1391285" cy="645160"/>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a rule</a:t>
              </a:r>
              <a:endParaRPr lang="en-US" altLang="zh-CN" sz="3600" b="1" dirty="0">
                <a:solidFill>
                  <a:srgbClr val="FF0000"/>
                </a:solidFill>
                <a:latin typeface="Times New Roman" panose="02020603050405020304" charset="0"/>
                <a:cs typeface="Times New Roman" panose="02020603050405020304" charset="0"/>
              </a:endParaRPr>
            </a:p>
          </p:txBody>
        </p:sp>
        <p:sp>
          <p:nvSpPr>
            <p:cNvPr id="37" name="文本框 36"/>
            <p:cNvSpPr txBox="1"/>
            <p:nvPr/>
          </p:nvSpPr>
          <p:spPr>
            <a:xfrm>
              <a:off x="8360410" y="3250565"/>
              <a:ext cx="1979295" cy="64516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an honor</a:t>
              </a:r>
              <a:endParaRPr lang="en-US" altLang="zh-CN" sz="3600" b="1">
                <a:solidFill>
                  <a:srgbClr val="FF0000"/>
                </a:solidFill>
                <a:latin typeface="Times New Roman" panose="02020603050405020304" charset="0"/>
                <a:cs typeface="Times New Roman" panose="02020603050405020304" charset="0"/>
              </a:endParaRPr>
            </a:p>
          </p:txBody>
        </p:sp>
        <p:sp>
          <p:nvSpPr>
            <p:cNvPr id="38" name="文本框 37"/>
            <p:cNvSpPr txBox="1"/>
            <p:nvPr/>
          </p:nvSpPr>
          <p:spPr>
            <a:xfrm>
              <a:off x="8366125" y="3696970"/>
              <a:ext cx="2306320" cy="1198880"/>
            </a:xfrm>
            <a:prstGeom prst="rect">
              <a:avLst/>
            </a:prstGeom>
            <a:noFill/>
          </p:spPr>
          <p:txBody>
            <a:bodyPr wrap="square" rtlCol="0">
              <a:spAutoFit/>
            </a:bodyPr>
            <a:lstStyle/>
            <a:p>
              <a:r>
                <a:rPr lang="en-US" altLang="zh-CN" sz="3600" b="1">
                  <a:solidFill>
                    <a:srgbClr val="FF0000"/>
                  </a:solidFill>
                  <a:latin typeface="Times New Roman" panose="02020603050405020304" charset="0"/>
                  <a:cs typeface="Times New Roman" panose="02020603050405020304" charset="0"/>
                </a:rPr>
                <a:t>one's duty</a:t>
              </a:r>
              <a:endParaRPr lang="en-US" altLang="zh-CN" sz="3600" b="1">
                <a:solidFill>
                  <a:srgbClr val="FF0000"/>
                </a:solidFill>
                <a:latin typeface="Times New Roman" panose="02020603050405020304" charset="0"/>
                <a:cs typeface="Times New Roman" panose="02020603050405020304" charset="0"/>
              </a:endParaRPr>
            </a:p>
            <a:p>
              <a:r>
                <a:rPr lang="en-US" altLang="zh-CN" sz="3600" b="1">
                  <a:solidFill>
                    <a:srgbClr val="FF0000"/>
                  </a:solidFill>
                  <a:latin typeface="Times New Roman" panose="02020603050405020304" charset="0"/>
                  <a:cs typeface="Times New Roman" panose="02020603050405020304" charset="0"/>
                </a:rPr>
                <a:t>  ……</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43" name="组合 42"/>
          <p:cNvGrpSpPr/>
          <p:nvPr/>
        </p:nvGrpSpPr>
        <p:grpSpPr>
          <a:xfrm>
            <a:off x="2070735" y="1012825"/>
            <a:ext cx="3125470" cy="5236276"/>
            <a:chOff x="2070734" y="1012537"/>
            <a:chExt cx="2780030" cy="5236564"/>
          </a:xfrm>
        </p:grpSpPr>
        <p:sp>
          <p:nvSpPr>
            <p:cNvPr id="20" name="文本框 19"/>
            <p:cNvSpPr txBox="1"/>
            <p:nvPr/>
          </p:nvSpPr>
          <p:spPr>
            <a:xfrm>
              <a:off x="2167890" y="1012537"/>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easy</a:t>
              </a:r>
              <a:endParaRPr lang="en-US" altLang="zh-CN" sz="3600" b="1" dirty="0">
                <a:solidFill>
                  <a:srgbClr val="FF0000"/>
                </a:solidFill>
                <a:latin typeface="Times New Roman" panose="02020603050405020304" charset="0"/>
                <a:cs typeface="Times New Roman" panose="02020603050405020304" charset="0"/>
              </a:endParaRPr>
            </a:p>
          </p:txBody>
        </p:sp>
        <p:sp>
          <p:nvSpPr>
            <p:cNvPr id="21" name="文本框 20"/>
            <p:cNvSpPr txBox="1"/>
            <p:nvPr/>
          </p:nvSpPr>
          <p:spPr>
            <a:xfrm>
              <a:off x="2103754" y="1447165"/>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difficult</a:t>
              </a:r>
              <a:endParaRPr lang="en-US" altLang="zh-CN" sz="3600" b="1" dirty="0">
                <a:solidFill>
                  <a:srgbClr val="FF0000"/>
                </a:solidFill>
                <a:latin typeface="Times New Roman" panose="02020603050405020304" charset="0"/>
                <a:cs typeface="Times New Roman" panose="02020603050405020304" charset="0"/>
              </a:endParaRPr>
            </a:p>
          </p:txBody>
        </p:sp>
        <p:sp>
          <p:nvSpPr>
            <p:cNvPr id="22" name="文本框 21"/>
            <p:cNvSpPr txBox="1"/>
            <p:nvPr/>
          </p:nvSpPr>
          <p:spPr>
            <a:xfrm>
              <a:off x="2115820" y="1839391"/>
              <a:ext cx="208343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important</a:t>
              </a:r>
              <a:endParaRPr lang="en-US" altLang="zh-CN" sz="3600" b="1" dirty="0">
                <a:solidFill>
                  <a:srgbClr val="FF0000"/>
                </a:solidFill>
                <a:latin typeface="Times New Roman" panose="02020603050405020304" charset="0"/>
                <a:cs typeface="Times New Roman" panose="02020603050405020304" charset="0"/>
              </a:endParaRPr>
            </a:p>
          </p:txBody>
        </p:sp>
        <p:sp>
          <p:nvSpPr>
            <p:cNvPr id="23" name="文本框 22"/>
            <p:cNvSpPr txBox="1"/>
            <p:nvPr/>
          </p:nvSpPr>
          <p:spPr>
            <a:xfrm>
              <a:off x="2091690" y="2221230"/>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necessary</a:t>
              </a:r>
              <a:endParaRPr lang="en-US" altLang="zh-CN" sz="3600" b="1" dirty="0">
                <a:solidFill>
                  <a:srgbClr val="FF0000"/>
                </a:solidFill>
                <a:latin typeface="Times New Roman" panose="02020603050405020304" charset="0"/>
                <a:cs typeface="Times New Roman" panose="02020603050405020304" charset="0"/>
              </a:endParaRPr>
            </a:p>
          </p:txBody>
        </p:sp>
        <p:sp>
          <p:nvSpPr>
            <p:cNvPr id="24" name="文本框 23"/>
            <p:cNvSpPr txBox="1"/>
            <p:nvPr/>
          </p:nvSpPr>
          <p:spPr>
            <a:xfrm>
              <a:off x="2091689" y="3684905"/>
              <a:ext cx="275907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indispensable</a:t>
              </a:r>
              <a:endParaRPr lang="en-US" altLang="zh-CN" sz="3600" b="1" dirty="0">
                <a:solidFill>
                  <a:srgbClr val="FF0000"/>
                </a:solidFill>
                <a:latin typeface="Times New Roman" panose="02020603050405020304" charset="0"/>
                <a:cs typeface="Times New Roman" panose="02020603050405020304" charset="0"/>
              </a:endParaRPr>
            </a:p>
          </p:txBody>
        </p:sp>
        <p:sp>
          <p:nvSpPr>
            <p:cNvPr id="25" name="文本框 24"/>
            <p:cNvSpPr txBox="1"/>
            <p:nvPr/>
          </p:nvSpPr>
          <p:spPr>
            <a:xfrm>
              <a:off x="2083435" y="4166870"/>
              <a:ext cx="1877695"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inevitable</a:t>
              </a:r>
              <a:endParaRPr lang="en-US" altLang="zh-CN" sz="3600" b="1" dirty="0">
                <a:solidFill>
                  <a:srgbClr val="FF0000"/>
                </a:solidFill>
                <a:latin typeface="Times New Roman" panose="02020603050405020304" charset="0"/>
                <a:cs typeface="Times New Roman" panose="02020603050405020304" charset="0"/>
              </a:endParaRPr>
            </a:p>
          </p:txBody>
        </p:sp>
        <p:sp>
          <p:nvSpPr>
            <p:cNvPr id="26" name="文本框 25"/>
            <p:cNvSpPr txBox="1"/>
            <p:nvPr/>
          </p:nvSpPr>
          <p:spPr>
            <a:xfrm>
              <a:off x="2087245" y="4613215"/>
              <a:ext cx="2230756" cy="645195"/>
            </a:xfrm>
            <a:prstGeom prst="rect">
              <a:avLst/>
            </a:prstGeom>
            <a:noFill/>
          </p:spPr>
          <p:txBody>
            <a:bodyPr wrap="square" rtlCol="0">
              <a:spAutoFit/>
            </a:bodyPr>
            <a:lstStyle/>
            <a:p>
              <a:r>
                <a:rPr lang="en-US" altLang="zh-CN" sz="3600" b="1" dirty="0">
                  <a:solidFill>
                    <a:srgbClr val="FF0000"/>
                  </a:solidFill>
                  <a:latin typeface="Times New Roman" panose="02020603050405020304" charset="0"/>
                  <a:cs typeface="Times New Roman" panose="02020603050405020304" charset="0"/>
                </a:rPr>
                <a:t>i</a:t>
              </a:r>
              <a:r>
                <a:rPr lang="en-US" altLang="zh-CN" sz="3600" b="1" dirty="0" smtClean="0">
                  <a:solidFill>
                    <a:srgbClr val="FF0000"/>
                  </a:solidFill>
                  <a:latin typeface="Times New Roman" panose="02020603050405020304" charset="0"/>
                  <a:cs typeface="Times New Roman" panose="02020603050405020304" charset="0"/>
                </a:rPr>
                <a:t>mpossible</a:t>
              </a:r>
              <a:endParaRPr lang="en-US" altLang="zh-CN" sz="3600" b="1" dirty="0">
                <a:solidFill>
                  <a:srgbClr val="FF0000"/>
                </a:solidFill>
                <a:latin typeface="Times New Roman" panose="02020603050405020304" charset="0"/>
                <a:cs typeface="Times New Roman" panose="02020603050405020304" charset="0"/>
              </a:endParaRPr>
            </a:p>
          </p:txBody>
        </p:sp>
        <p:sp>
          <p:nvSpPr>
            <p:cNvPr id="42" name="文本框 41"/>
            <p:cNvSpPr txBox="1"/>
            <p:nvPr/>
          </p:nvSpPr>
          <p:spPr>
            <a:xfrm>
              <a:off x="2070734" y="5050155"/>
              <a:ext cx="2230756" cy="1198946"/>
            </a:xfrm>
            <a:prstGeom prst="rect">
              <a:avLst/>
            </a:prstGeom>
            <a:noFill/>
          </p:spPr>
          <p:txBody>
            <a:bodyPr wrap="square" rtlCol="0">
              <a:spAutoFit/>
            </a:bodyPr>
            <a:lstStyle/>
            <a:p>
              <a:r>
                <a:rPr lang="en-US" altLang="zh-CN" sz="3600" b="1" dirty="0" smtClean="0">
                  <a:solidFill>
                    <a:srgbClr val="FF0000"/>
                  </a:solidFill>
                  <a:latin typeface="Times New Roman" panose="02020603050405020304" charset="0"/>
                  <a:cs typeface="Times New Roman" panose="02020603050405020304" charset="0"/>
                </a:rPr>
                <a:t>regular</a:t>
              </a:r>
              <a:endParaRPr lang="en-US" altLang="zh-CN" sz="3600" b="1" dirty="0" smtClean="0">
                <a:solidFill>
                  <a:srgbClr val="FF0000"/>
                </a:solidFill>
                <a:latin typeface="Times New Roman" panose="02020603050405020304" charset="0"/>
                <a:cs typeface="Times New Roman" panose="02020603050405020304" charset="0"/>
              </a:endParaRPr>
            </a:p>
            <a:p>
              <a:r>
                <a:rPr lang="en-US" altLang="zh-CN" sz="3600" b="1" dirty="0" smtClean="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40" y="6006465"/>
            <a:ext cx="1219073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38935" y="614045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28600" y="92710"/>
            <a:ext cx="4619625"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rPr>
              <a:t>3</a:t>
            </a:r>
            <a:r>
              <a:rPr lang="en-US" altLang="zh-CN" sz="3200" b="1" dirty="0" smtClean="0">
                <a:solidFill>
                  <a:schemeClr val="tx1"/>
                </a:solidFill>
                <a:latin typeface="Times New Roman" panose="02020603050405020304" charset="0"/>
                <a:cs typeface="Times New Roman" panose="02020603050405020304" charset="0"/>
              </a:rPr>
              <a:t>. Vt.+</a:t>
            </a:r>
            <a:r>
              <a:rPr lang="en-US" altLang="zh-CN" sz="3200" b="1" dirty="0" smtClean="0">
                <a:solidFill>
                  <a:srgbClr val="FF0000"/>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rPr>
              <a:t>it +adj./n.+ to do</a:t>
            </a:r>
            <a:r>
              <a:rPr lang="en-US" altLang="zh-CN" sz="3200" b="1" dirty="0" smtClean="0">
                <a:solidFill>
                  <a:srgbClr val="FF0000"/>
                </a:solidFill>
                <a:latin typeface="Times New Roman" panose="02020603050405020304" charset="0"/>
                <a:cs typeface="Times New Roman" panose="02020603050405020304" charset="0"/>
              </a:rPr>
              <a:t>.</a:t>
            </a:r>
            <a:endParaRPr lang="en-US" altLang="zh-CN" sz="3200" b="1" dirty="0">
              <a:solidFill>
                <a:schemeClr val="tx1"/>
              </a:solidFill>
              <a:latin typeface="Times New Roman" panose="02020603050405020304" charset="0"/>
              <a:cs typeface="Times New Roman" panose="02020603050405020304" charset="0"/>
            </a:endParaRPr>
          </a:p>
        </p:txBody>
      </p:sp>
      <p:sp>
        <p:nvSpPr>
          <p:cNvPr id="13" name="文本框 12"/>
          <p:cNvSpPr txBox="1"/>
          <p:nvPr/>
        </p:nvSpPr>
        <p:spPr>
          <a:xfrm>
            <a:off x="149542" y="1232759"/>
            <a:ext cx="11896725" cy="2306955"/>
          </a:xfrm>
          <a:prstGeom prst="rect">
            <a:avLst/>
          </a:prstGeom>
          <a:noFill/>
        </p:spPr>
        <p:txBody>
          <a:bodyPr wrap="square" rtlCol="0">
            <a:spAutoFit/>
          </a:bodyPr>
          <a:lstStyle/>
          <a:p>
            <a:r>
              <a:rPr lang="en-US" altLang="zh-CN" sz="3600" b="1" dirty="0" smtClean="0">
                <a:latin typeface="Calibri" panose="020F0502020204030204" charset="0"/>
                <a:cs typeface="Times New Roman" panose="02020603050405020304" charset="0"/>
                <a:sym typeface="Wingdings" panose="05000000000000000000" pitchFamily="2" charset="2"/>
              </a:rPr>
              <a:t>②</a:t>
            </a:r>
            <a:r>
              <a:rPr lang="zh-CN" altLang="en-US" sz="3600" b="1" dirty="0" smtClean="0">
                <a:latin typeface="Calibri" panose="020F0502020204030204" charset="0"/>
                <a:cs typeface="Times New Roman" panose="02020603050405020304" charset="0"/>
                <a:sym typeface="Wingdings" panose="05000000000000000000" pitchFamily="2" charset="2"/>
              </a:rPr>
              <a:t>用</a:t>
            </a:r>
            <a:r>
              <a:rPr lang="zh-CN" altLang="en-US" sz="3600" b="1" dirty="0">
                <a:solidFill>
                  <a:srgbClr val="FF0000"/>
                </a:solidFill>
                <a:latin typeface="Times New Roman" panose="02020603050405020304" charset="0"/>
                <a:cs typeface="Times New Roman" panose="02020603050405020304" charset="0"/>
                <a:sym typeface="Wingdings" panose="05000000000000000000" pitchFamily="2" charset="2"/>
              </a:rPr>
              <a:t>“</a:t>
            </a:r>
            <a:r>
              <a:rPr lang="en-US" altLang="zh-CN" sz="3600" b="1" dirty="0" smtClean="0">
                <a:solidFill>
                  <a:srgbClr val="FF0000"/>
                </a:solidFill>
                <a:latin typeface="Times New Roman" panose="02020603050405020304" charset="0"/>
                <a:cs typeface="Times New Roman" panose="02020603050405020304" charset="0"/>
              </a:rPr>
              <a:t>Vt.+ </a:t>
            </a:r>
            <a:r>
              <a:rPr lang="en-US" altLang="zh-CN" sz="3600" b="1" dirty="0">
                <a:solidFill>
                  <a:srgbClr val="FF0000"/>
                </a:solidFill>
                <a:latin typeface="Times New Roman" panose="02020603050405020304" charset="0"/>
                <a:cs typeface="Times New Roman" panose="02020603050405020304" charset="0"/>
              </a:rPr>
              <a:t>it +adj./n.+ to do</a:t>
            </a:r>
            <a:r>
              <a:rPr lang="en-US" altLang="zh-CN" sz="3600" b="1" dirty="0" smtClean="0">
                <a:solidFill>
                  <a:srgbClr val="FF0000"/>
                </a:solidFill>
                <a:latin typeface="Times New Roman" panose="02020603050405020304" charset="0"/>
                <a:cs typeface="Times New Roman" panose="02020603050405020304" charset="0"/>
              </a:rPr>
              <a:t>.</a:t>
            </a:r>
            <a:r>
              <a:rPr lang="zh-CN" altLang="en-US" sz="3600" b="1" dirty="0" smtClean="0">
                <a:solidFill>
                  <a:srgbClr val="FF0000"/>
                </a:solidFill>
                <a:latin typeface="Times New Roman" panose="02020603050405020304" charset="0"/>
                <a:cs typeface="Times New Roman" panose="02020603050405020304" charset="0"/>
              </a:rPr>
              <a:t>”</a:t>
            </a:r>
            <a:r>
              <a:rPr lang="zh-CN" altLang="en-US" sz="3600" b="1" dirty="0" smtClean="0">
                <a:latin typeface="Times New Roman" panose="02020603050405020304" charset="0"/>
                <a:cs typeface="Times New Roman" panose="02020603050405020304" charset="0"/>
              </a:rPr>
              <a:t>美化</a:t>
            </a:r>
            <a:r>
              <a:rPr lang="zh-CN" altLang="en-US" sz="3600" b="1" dirty="0">
                <a:latin typeface="Times New Roman" panose="02020603050405020304" charset="0"/>
                <a:cs typeface="Times New Roman" panose="02020603050405020304" charset="0"/>
                <a:sym typeface="+mn-ea"/>
              </a:rPr>
              <a:t>作</a:t>
            </a:r>
            <a:r>
              <a:rPr lang="zh-CN" altLang="en-US" sz="3600" b="1" dirty="0" smtClean="0">
                <a:latin typeface="Times New Roman" panose="02020603050405020304" charset="0"/>
                <a:cs typeface="Times New Roman" panose="02020603050405020304" charset="0"/>
                <a:sym typeface="+mn-ea"/>
              </a:rPr>
              <a:t>文句子：</a:t>
            </a:r>
            <a:endParaRPr lang="en-US" altLang="zh-CN" sz="3600" b="1" dirty="0" smtClean="0">
              <a:latin typeface="Times New Roman" panose="02020603050405020304" charset="0"/>
              <a:cs typeface="Times New Roman" panose="02020603050405020304" charset="0"/>
              <a:sym typeface="+mn-ea"/>
            </a:endParaRPr>
          </a:p>
          <a:p>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     As </a:t>
            </a:r>
            <a:r>
              <a:rPr lang="en-US" altLang="zh-CN" sz="3600" b="1" dirty="0">
                <a:solidFill>
                  <a:schemeClr val="tx1"/>
                </a:solidFill>
                <a:latin typeface="Times New Roman" panose="02020603050405020304" charset="0"/>
                <a:cs typeface="Times New Roman" panose="02020603050405020304" charset="0"/>
                <a:sym typeface="Wingdings" panose="05000000000000000000" pitchFamily="2" charset="2"/>
              </a:rPr>
              <a:t>for the ways of </a:t>
            </a:r>
            <a:r>
              <a:rPr lang="en-US" altLang="zh-CN" sz="3600" b="1" dirty="0" smtClean="0">
                <a:latin typeface="Times New Roman" panose="02020603050405020304" charset="0"/>
                <a:cs typeface="Times New Roman" panose="02020603050405020304" charset="0"/>
                <a:sym typeface="Wingdings" panose="05000000000000000000" pitchFamily="2" charset="2"/>
              </a:rPr>
              <a:t>strengthening your willpower</a:t>
            </a:r>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600" b="1" u="sng" dirty="0">
                <a:solidFill>
                  <a:srgbClr val="FF0000"/>
                </a:solidFill>
                <a:latin typeface="Times New Roman" panose="02020603050405020304" charset="0"/>
                <a:cs typeface="Times New Roman" panose="02020603050405020304" charset="0"/>
                <a:sym typeface="Wingdings" panose="05000000000000000000" pitchFamily="2" charset="2"/>
              </a:rPr>
              <a:t>you had better </a:t>
            </a:r>
            <a:r>
              <a:rPr lang="en-US" altLang="zh-CN" sz="3600" b="1" u="sng" dirty="0" smtClean="0">
                <a:solidFill>
                  <a:srgbClr val="FF0000"/>
                </a:solidFill>
                <a:latin typeface="Times New Roman" panose="02020603050405020304" charset="0"/>
                <a:cs typeface="Times New Roman" panose="02020603050405020304" charset="0"/>
                <a:sym typeface="Wingdings" panose="05000000000000000000" pitchFamily="2" charset="2"/>
              </a:rPr>
              <a:t>do sports everyday to build up </a:t>
            </a:r>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your body and entertain yourself like </a:t>
            </a:r>
            <a:r>
              <a:rPr lang="en-US" altLang="zh-CN" sz="3600" b="1" dirty="0" err="1" smtClean="0">
                <a:solidFill>
                  <a:schemeClr val="tx1"/>
                </a:solidFill>
                <a:latin typeface="Times New Roman" panose="02020603050405020304" charset="0"/>
                <a:cs typeface="Times New Roman" panose="02020603050405020304" charset="0"/>
                <a:sym typeface="Wingdings" panose="05000000000000000000" pitchFamily="2" charset="2"/>
              </a:rPr>
              <a:t>Dr.Yuan</a:t>
            </a:r>
            <a:r>
              <a:rPr lang="en-US" altLang="zh-CN" sz="3600" b="1" dirty="0" smtClean="0">
                <a:solidFill>
                  <a:schemeClr val="tx1"/>
                </a:solidFill>
                <a:latin typeface="Times New Roman" panose="02020603050405020304" charset="0"/>
                <a:cs typeface="Times New Roman" panose="02020603050405020304" charset="0"/>
                <a:sym typeface="Wingdings" panose="05000000000000000000" pitchFamily="2" charset="2"/>
              </a:rPr>
              <a:t>.</a:t>
            </a:r>
            <a:endParaRPr lang="en-US" altLang="zh-CN" sz="3600" b="1" dirty="0">
              <a:solidFill>
                <a:schemeClr val="tx1"/>
              </a:solidFill>
              <a:latin typeface="Times New Roman" panose="02020603050405020304" charset="0"/>
              <a:cs typeface="Times New Roman" panose="02020603050405020304" charset="0"/>
              <a:sym typeface="Wingdings" panose="05000000000000000000" pitchFamily="2" charset="2"/>
            </a:endParaRPr>
          </a:p>
        </p:txBody>
      </p:sp>
      <p:grpSp>
        <p:nvGrpSpPr>
          <p:cNvPr id="7" name="组合 6"/>
          <p:cNvGrpSpPr/>
          <p:nvPr/>
        </p:nvGrpSpPr>
        <p:grpSpPr>
          <a:xfrm>
            <a:off x="-40325" y="3711575"/>
            <a:ext cx="11926254" cy="1753235"/>
            <a:chOff x="46670" y="3324860"/>
            <a:chExt cx="11926254" cy="1753235"/>
          </a:xfrm>
        </p:grpSpPr>
        <p:sp>
          <p:nvSpPr>
            <p:cNvPr id="4" name="右箭头 3"/>
            <p:cNvSpPr/>
            <p:nvPr/>
          </p:nvSpPr>
          <p:spPr>
            <a:xfrm>
              <a:off x="46670" y="3527455"/>
              <a:ext cx="681355" cy="321310"/>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28025" y="3324860"/>
              <a:ext cx="11244899" cy="175323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altLang="zh-CN" sz="3600" b="1" dirty="0">
                  <a:latin typeface="Times New Roman" panose="02020603050405020304" charset="0"/>
                  <a:cs typeface="Times New Roman" panose="02020603050405020304" charset="0"/>
                  <a:sym typeface="Wingdings" panose="05000000000000000000" pitchFamily="2" charset="2"/>
                </a:rPr>
                <a:t>   As for the ways of strengthening your willpower, you had better </a:t>
              </a:r>
              <a:r>
                <a:rPr lang="en-US" altLang="zh-CN" sz="3600" b="1" dirty="0" smtClean="0">
                  <a:latin typeface="Times New Roman" panose="02020603050405020304" charset="0"/>
                  <a:cs typeface="Times New Roman" panose="02020603050405020304" charset="0"/>
                  <a:sym typeface="Wingdings" panose="05000000000000000000" pitchFamily="2" charset="2"/>
                </a:rPr>
                <a:t>_____________________________ your </a:t>
              </a:r>
              <a:r>
                <a:rPr lang="en-US" altLang="zh-CN" sz="3600" b="1" dirty="0">
                  <a:latin typeface="Times New Roman" panose="02020603050405020304" charset="0"/>
                  <a:cs typeface="Times New Roman" panose="02020603050405020304" charset="0"/>
                  <a:sym typeface="Wingdings" panose="05000000000000000000" pitchFamily="2" charset="2"/>
                </a:rPr>
                <a:t>body and entertain yourself like </a:t>
              </a:r>
              <a:r>
                <a:rPr lang="en-US" altLang="zh-CN" sz="3600" b="1" dirty="0" err="1">
                  <a:latin typeface="Times New Roman" panose="02020603050405020304" charset="0"/>
                  <a:cs typeface="Times New Roman" panose="02020603050405020304" charset="0"/>
                  <a:sym typeface="Wingdings" panose="05000000000000000000" pitchFamily="2" charset="2"/>
                </a:rPr>
                <a:t>Dr.Yuan</a:t>
              </a:r>
              <a:r>
                <a:rPr lang="en-US" altLang="zh-CN" sz="3600" b="1" dirty="0">
                  <a:latin typeface="Times New Roman" panose="02020603050405020304" charset="0"/>
                  <a:cs typeface="Times New Roman" panose="02020603050405020304" charset="0"/>
                  <a:sym typeface="Wingdings" panose="05000000000000000000" pitchFamily="2" charset="2"/>
                </a:rPr>
                <a:t>.</a:t>
              </a:r>
              <a:endParaRPr lang="en-US" altLang="zh-CN" sz="3600" b="1" dirty="0">
                <a:latin typeface="Times New Roman" panose="02020603050405020304" charset="0"/>
                <a:cs typeface="Times New Roman" panose="02020603050405020304" charset="0"/>
                <a:sym typeface="Wingdings" panose="05000000000000000000" pitchFamily="2" charset="2"/>
              </a:endParaRPr>
            </a:p>
          </p:txBody>
        </p:sp>
      </p:grpSp>
      <p:sp>
        <p:nvSpPr>
          <p:cNvPr id="8" name="文本框 7"/>
          <p:cNvSpPr txBox="1"/>
          <p:nvPr/>
        </p:nvSpPr>
        <p:spPr>
          <a:xfrm>
            <a:off x="640715" y="2841625"/>
            <a:ext cx="309880" cy="553085"/>
          </a:xfrm>
          <a:prstGeom prst="rect">
            <a:avLst/>
          </a:prstGeom>
          <a:noFill/>
        </p:spPr>
        <p:txBody>
          <a:bodyPr wrap="none" rtlCol="0" anchor="t">
            <a:spAutoFit/>
          </a:bodyPr>
          <a:lstStyle/>
          <a:p>
            <a:pPr algn="l"/>
            <a:endParaRPr lang="en-US" altLang="zh-CN" sz="3000" b="1">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5723889" y="92710"/>
            <a:ext cx="5734685"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3200" b="1" dirty="0">
                <a:solidFill>
                  <a:srgbClr val="FF0000"/>
                </a:solidFill>
                <a:latin typeface="Times New Roman" panose="02020603050405020304" charset="0"/>
                <a:cs typeface="Times New Roman" panose="02020603050405020304" charset="0"/>
              </a:rPr>
              <a:t> it: </a:t>
            </a:r>
            <a:r>
              <a:rPr lang="zh-CN" altLang="en-US" sz="3200" b="1" dirty="0" smtClean="0">
                <a:solidFill>
                  <a:srgbClr val="FF0000"/>
                </a:solidFill>
                <a:latin typeface="Times New Roman" panose="02020603050405020304" charset="0"/>
                <a:cs typeface="Times New Roman" panose="02020603050405020304" charset="0"/>
              </a:rPr>
              <a:t>形式</a:t>
            </a:r>
            <a:r>
              <a:rPr lang="zh-CN" altLang="en-US" sz="3200" b="1" dirty="0">
                <a:solidFill>
                  <a:srgbClr val="FF0000"/>
                </a:solidFill>
                <a:latin typeface="Times New Roman" panose="02020603050405020304" charset="0"/>
                <a:cs typeface="Times New Roman" panose="02020603050405020304" charset="0"/>
              </a:rPr>
              <a:t>宾语；</a:t>
            </a:r>
            <a:r>
              <a:rPr lang="zh-CN" altLang="en-US" sz="3200" b="1" dirty="0" smtClean="0">
                <a:solidFill>
                  <a:srgbClr val="FF0000"/>
                </a:solidFill>
                <a:latin typeface="Times New Roman" panose="02020603050405020304" charset="0"/>
                <a:cs typeface="Times New Roman" panose="02020603050405020304" charset="0"/>
              </a:rPr>
              <a:t>真正宾语是</a:t>
            </a:r>
            <a:r>
              <a:rPr lang="en-US" altLang="zh-CN" sz="3200" b="1" dirty="0" smtClean="0">
                <a:solidFill>
                  <a:srgbClr val="FF0000"/>
                </a:solidFill>
                <a:latin typeface="Times New Roman" panose="02020603050405020304" charset="0"/>
                <a:cs typeface="Times New Roman" panose="02020603050405020304" charset="0"/>
              </a:rPr>
              <a:t>to </a:t>
            </a:r>
            <a:r>
              <a:rPr lang="en-US" altLang="zh-CN" sz="3200" b="1" dirty="0">
                <a:solidFill>
                  <a:srgbClr val="FF0000"/>
                </a:solidFill>
                <a:latin typeface="Times New Roman" panose="02020603050405020304" charset="0"/>
                <a:cs typeface="Times New Roman" panose="02020603050405020304" charset="0"/>
              </a:rPr>
              <a:t>do</a:t>
            </a:r>
            <a:endParaRPr lang="zh-CN" altLang="en-US" sz="3200" b="1" dirty="0">
              <a:solidFill>
                <a:srgbClr val="FF0000"/>
              </a:solidFill>
              <a:latin typeface="Times New Roman" panose="02020603050405020304" charset="0"/>
              <a:cs typeface="Times New Roman" panose="02020603050405020304" charset="0"/>
            </a:endParaRPr>
          </a:p>
        </p:txBody>
      </p:sp>
      <p:sp>
        <p:nvSpPr>
          <p:cNvPr id="3" name="矩形 2"/>
          <p:cNvSpPr/>
          <p:nvPr/>
        </p:nvSpPr>
        <p:spPr>
          <a:xfrm>
            <a:off x="2825938" y="4296012"/>
            <a:ext cx="6905625" cy="645160"/>
          </a:xfrm>
          <a:prstGeom prst="rect">
            <a:avLst/>
          </a:prstGeom>
        </p:spPr>
        <p:txBody>
          <a:bodyPr wrap="square">
            <a:spAutoFit/>
          </a:bodyPr>
          <a:lstStyle/>
          <a:p>
            <a:r>
              <a:rPr lang="en-US" altLang="zh-CN" sz="3600" b="1" dirty="0">
                <a:solidFill>
                  <a:srgbClr val="FF0000"/>
                </a:solidFill>
                <a:latin typeface="Times New Roman" panose="02020603050405020304" charset="0"/>
                <a:cs typeface="Times New Roman" panose="02020603050405020304" charset="0"/>
                <a:sym typeface="Wingdings" panose="05000000000000000000" pitchFamily="2" charset="2"/>
              </a:rPr>
              <a:t>make it regular/a rule to </a:t>
            </a:r>
            <a:r>
              <a:rPr lang="en-US" altLang="zh-CN" sz="3600" b="1" dirty="0" smtClean="0">
                <a:solidFill>
                  <a:srgbClr val="FF0000"/>
                </a:solidFill>
                <a:latin typeface="Times New Roman" panose="02020603050405020304" charset="0"/>
                <a:cs typeface="Times New Roman" panose="02020603050405020304" charset="0"/>
                <a:sym typeface="Wingdings" panose="05000000000000000000" pitchFamily="2" charset="2"/>
              </a:rPr>
              <a:t>build up </a:t>
            </a:r>
            <a:endParaRPr lang="zh-CN" altLang="en-US" sz="3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6985" y="6153912"/>
            <a:ext cx="12190730" cy="695832"/>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2" name="五角星 1"/>
          <p:cNvSpPr/>
          <p:nvPr/>
        </p:nvSpPr>
        <p:spPr>
          <a:xfrm>
            <a:off x="1668780" y="620268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7945" y="92710"/>
            <a:ext cx="6188075" cy="645160"/>
          </a:xfrm>
          <a:prstGeom prst="rect">
            <a:avLst/>
          </a:prstGeom>
          <a:noFill/>
        </p:spPr>
        <p:txBody>
          <a:bodyPr wrap="square" rtlCol="0">
            <a:spAutoFit/>
          </a:bodyPr>
          <a:lstStyle/>
          <a:p>
            <a:r>
              <a:rPr lang="en-US" altLang="zh-CN" sz="3600" b="1" dirty="0">
                <a:latin typeface="Times New Roman" panose="02020603050405020304" charset="0"/>
                <a:cs typeface="Times New Roman" panose="02020603050405020304" charset="0"/>
              </a:rPr>
              <a:t>4</a:t>
            </a:r>
            <a:r>
              <a:rPr lang="en-US" altLang="zh-CN" sz="3600" b="1" dirty="0" smtClean="0">
                <a:solidFill>
                  <a:schemeClr val="tx1"/>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lead to </a:t>
            </a:r>
            <a:r>
              <a:rPr lang="en-US" altLang="zh-CN" sz="3600" b="1" dirty="0" err="1">
                <a:solidFill>
                  <a:srgbClr val="FF0000"/>
                </a:solidFill>
                <a:latin typeface="Times New Roman" panose="02020603050405020304" charset="0"/>
                <a:cs typeface="Times New Roman" panose="02020603050405020304" charset="0"/>
              </a:rPr>
              <a:t>vt</a:t>
            </a:r>
            <a:r>
              <a:rPr lang="en-US" altLang="zh-CN" sz="3600" b="1" dirty="0" err="1" smtClean="0">
                <a:solidFill>
                  <a:srgbClr val="FF0000"/>
                </a:solidFill>
                <a:latin typeface="Times New Roman" panose="02020603050405020304" charset="0"/>
                <a:cs typeface="Times New Roman" panose="02020603050405020304" charset="0"/>
              </a:rPr>
              <a:t>.</a:t>
            </a:r>
            <a:endParaRPr lang="en-US" altLang="zh-CN" sz="3600" b="1" dirty="0">
              <a:solidFill>
                <a:schemeClr val="tx1"/>
              </a:solidFill>
              <a:latin typeface="Times New Roman" panose="02020603050405020304" charset="0"/>
              <a:cs typeface="Times New Roman" panose="02020603050405020304" charset="0"/>
            </a:endParaRPr>
          </a:p>
        </p:txBody>
      </p:sp>
      <p:sp>
        <p:nvSpPr>
          <p:cNvPr id="3" name="矩形 2"/>
          <p:cNvSpPr/>
          <p:nvPr/>
        </p:nvSpPr>
        <p:spPr>
          <a:xfrm>
            <a:off x="2665819" y="92710"/>
            <a:ext cx="5918835" cy="645160"/>
          </a:xfrm>
          <a:prstGeom prst="rect">
            <a:avLst/>
          </a:prstGeom>
        </p:spPr>
        <p:txBody>
          <a:bodyPr wrap="none">
            <a:spAutoFit/>
          </a:bodyPr>
          <a:lstStyle/>
          <a:p>
            <a:pPr lvl="0"/>
            <a:r>
              <a:rPr lang="zh-CN" altLang="en-US" sz="3600" b="1" dirty="0">
                <a:solidFill>
                  <a:prstClr val="black"/>
                </a:solidFill>
                <a:latin typeface="Times New Roman" panose="02020603050405020304" charset="0"/>
                <a:cs typeface="Times New Roman" panose="02020603050405020304" charset="0"/>
              </a:rPr>
              <a:t>引起；导致；通往</a:t>
            </a:r>
            <a:r>
              <a:rPr lang="en-US" altLang="zh-CN" sz="3600" b="1" dirty="0">
                <a:solidFill>
                  <a:prstClr val="black"/>
                </a:solidFill>
                <a:latin typeface="Times New Roman" panose="02020603050405020304" charset="0"/>
                <a:cs typeface="Times New Roman" panose="02020603050405020304" charset="0"/>
              </a:rPr>
              <a:t>(to</a:t>
            </a:r>
            <a:r>
              <a:rPr lang="zh-CN" altLang="en-US" sz="3600" b="1" dirty="0">
                <a:solidFill>
                  <a:prstClr val="black"/>
                </a:solidFill>
                <a:latin typeface="Times New Roman" panose="02020603050405020304" charset="0"/>
                <a:cs typeface="Times New Roman" panose="02020603050405020304" charset="0"/>
              </a:rPr>
              <a:t>是</a:t>
            </a:r>
            <a:r>
              <a:rPr lang="zh-CN" altLang="en-US" sz="3600" b="1" dirty="0">
                <a:solidFill>
                  <a:srgbClr val="FF0000"/>
                </a:solidFill>
                <a:latin typeface="Times New Roman" panose="02020603050405020304" charset="0"/>
                <a:cs typeface="Times New Roman" panose="02020603050405020304" charset="0"/>
              </a:rPr>
              <a:t>介词</a:t>
            </a:r>
            <a:r>
              <a:rPr lang="en-US" altLang="zh-CN" sz="3600" b="1" dirty="0">
                <a:solidFill>
                  <a:prstClr val="black"/>
                </a:solidFill>
                <a:latin typeface="Times New Roman" panose="02020603050405020304" charset="0"/>
                <a:cs typeface="Times New Roman" panose="02020603050405020304" charset="0"/>
              </a:rPr>
              <a:t>)</a:t>
            </a:r>
            <a:endParaRPr lang="en-US" altLang="zh-CN" sz="3600" b="1" dirty="0">
              <a:solidFill>
                <a:prstClr val="black"/>
              </a:solidFill>
              <a:latin typeface="Times New Roman" panose="02020603050405020304" charset="0"/>
              <a:cs typeface="Times New Roman" panose="02020603050405020304" charset="0"/>
            </a:endParaRPr>
          </a:p>
        </p:txBody>
      </p:sp>
      <p:sp>
        <p:nvSpPr>
          <p:cNvPr id="12" name="圆角矩形 11"/>
          <p:cNvSpPr/>
          <p:nvPr/>
        </p:nvSpPr>
        <p:spPr>
          <a:xfrm>
            <a:off x="8035925" y="1153160"/>
            <a:ext cx="1123950" cy="502920"/>
          </a:xfrm>
          <a:prstGeom prst="roundRect">
            <a:avLst/>
          </a:prstGeom>
          <a:noFill/>
          <a:ln w="635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540" y="687715"/>
            <a:ext cx="12247880" cy="5527029"/>
            <a:chOff x="2540" y="630565"/>
            <a:chExt cx="12247880" cy="5527029"/>
          </a:xfrm>
        </p:grpSpPr>
        <p:grpSp>
          <p:nvGrpSpPr>
            <p:cNvPr id="5" name="组合 4"/>
            <p:cNvGrpSpPr/>
            <p:nvPr/>
          </p:nvGrpSpPr>
          <p:grpSpPr>
            <a:xfrm>
              <a:off x="2540" y="630565"/>
              <a:ext cx="12247880" cy="5527029"/>
              <a:chOff x="17" y="1065"/>
              <a:chExt cx="19288" cy="8704"/>
            </a:xfrm>
          </p:grpSpPr>
          <p:sp>
            <p:nvSpPr>
              <p:cNvPr id="4" name="文本框 3"/>
              <p:cNvSpPr txBox="1"/>
              <p:nvPr/>
            </p:nvSpPr>
            <p:spPr>
              <a:xfrm>
                <a:off x="17" y="4972"/>
                <a:ext cx="19198" cy="4797"/>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a:t>
                </a:r>
                <a:r>
                  <a:rPr lang="en-US" altLang="zh-CN" sz="3200" b="1" dirty="0">
                    <a:solidFill>
                      <a:srgbClr val="FF0000"/>
                    </a:solidFill>
                    <a:latin typeface="Times New Roman" panose="02020603050405020304" charset="0"/>
                    <a:cs typeface="Times New Roman" panose="02020603050405020304" charset="0"/>
                  </a:rPr>
                  <a:t>.What caused m</a:t>
                </a:r>
                <a:r>
                  <a:rPr lang="en-US" altLang="zh-CN" sz="3200" b="1" dirty="0" smtClean="0">
                    <a:solidFill>
                      <a:srgbClr val="FF0000"/>
                    </a:solidFill>
                    <a:latin typeface="Times New Roman" panose="02020603050405020304" charset="0"/>
                    <a:cs typeface="Times New Roman" panose="02020603050405020304" charset="0"/>
                    <a:sym typeface="Wingdings" panose="05000000000000000000" pitchFamily="2" charset="2"/>
                  </a:rPr>
                  <a:t>any people to call Dr.Yuan “Father of Hybrid Rice</a:t>
                </a:r>
                <a:r>
                  <a:rPr lang="en-US" altLang="zh-CN" sz="3200" b="1" dirty="0">
                    <a:solidFill>
                      <a:srgbClr val="FF0000"/>
                    </a:solidFill>
                    <a:latin typeface="Times New Roman" panose="02020603050405020304" charset="0"/>
                    <a:cs typeface="Times New Roman" panose="02020603050405020304" charset="0"/>
                  </a:rPr>
                  <a:t>?</a:t>
                </a:r>
                <a:endParaRPr lang="en-US" altLang="zh-CN" sz="3200" b="1" dirty="0">
                  <a:solidFill>
                    <a:srgbClr val="FF0000"/>
                  </a:solidFill>
                  <a:latin typeface="Times New Roman" panose="02020603050405020304" charset="0"/>
                  <a:cs typeface="Times New Roman" panose="02020603050405020304" charset="0"/>
                </a:endParaRPr>
              </a:p>
              <a:p>
                <a:r>
                  <a:rPr lang="en-US" altLang="zh-CN" sz="3200" b="1" dirty="0" smtClean="0">
                    <a:latin typeface="Times New Roman" panose="02020603050405020304" charset="0"/>
                    <a:cs typeface="Times New Roman" panose="02020603050405020304" charset="0"/>
                  </a:rPr>
                  <a:t>A. because </a:t>
                </a:r>
                <a:r>
                  <a:rPr lang="en-US" altLang="zh-CN" sz="3200" b="1" dirty="0">
                    <a:latin typeface="Times New Roman" panose="02020603050405020304" charset="0"/>
                    <a:cs typeface="Times New Roman" panose="02020603050405020304" charset="0"/>
                  </a:rPr>
                  <a:t>he is the father of Hybrid Rice. </a:t>
                </a:r>
                <a:endParaRPr lang="en-US" altLang="zh-CN" sz="3200" b="1" dirty="0">
                  <a:latin typeface="Times New Roman" panose="02020603050405020304" charset="0"/>
                  <a:cs typeface="Times New Roman" panose="02020603050405020304" charset="0"/>
                </a:endParaRPr>
              </a:p>
              <a:p>
                <a:r>
                  <a:rPr lang="en-US" altLang="zh-CN" sz="3200" b="1" dirty="0">
                    <a:latin typeface="Times New Roman" panose="02020603050405020304" charset="0"/>
                    <a:cs typeface="Times New Roman" panose="02020603050405020304" charset="0"/>
                  </a:rPr>
                  <a:t>B</a:t>
                </a:r>
                <a:r>
                  <a:rPr lang="en-US" altLang="zh-CN" sz="3200" b="1" dirty="0" smtClean="0">
                    <a:latin typeface="Times New Roman" panose="02020603050405020304" charset="0"/>
                    <a:cs typeface="Times New Roman" panose="02020603050405020304" charset="0"/>
                  </a:rPr>
                  <a:t>. because </a:t>
                </a:r>
                <a:r>
                  <a:rPr lang="en-US" altLang="zh-CN" sz="3200" b="1" dirty="0">
                    <a:latin typeface="Times New Roman" panose="02020603050405020304" charset="0"/>
                    <a:cs typeface="Times New Roman" panose="02020603050405020304" charset="0"/>
                  </a:rPr>
                  <a:t>of his outstanding life' work to study and research rice.</a:t>
                </a:r>
                <a:endParaRPr lang="en-US" altLang="zh-CN" sz="3200" b="1" dirty="0">
                  <a:latin typeface="Times New Roman" panose="02020603050405020304" charset="0"/>
                  <a:cs typeface="Times New Roman" panose="02020603050405020304" charset="0"/>
                </a:endParaRPr>
              </a:p>
              <a:p>
                <a:r>
                  <a:rPr lang="en-US" altLang="zh-CN" sz="3200" b="1" dirty="0">
                    <a:latin typeface="Times New Roman" panose="02020603050405020304" charset="0"/>
                    <a:cs typeface="Times New Roman" panose="02020603050405020304" charset="0"/>
                  </a:rPr>
                  <a:t>C</a:t>
                </a:r>
                <a:r>
                  <a:rPr lang="en-US" altLang="zh-CN" sz="3200" b="1" dirty="0" smtClean="0">
                    <a:latin typeface="Times New Roman" panose="02020603050405020304" charset="0"/>
                    <a:cs typeface="Times New Roman" panose="02020603050405020304" charset="0"/>
                  </a:rPr>
                  <a:t>. because </a:t>
                </a:r>
                <a:r>
                  <a:rPr lang="en-US" altLang="zh-CN" sz="3200" b="1" dirty="0">
                    <a:latin typeface="Times New Roman" panose="02020603050405020304" charset="0"/>
                    <a:cs typeface="Times New Roman" panose="02020603050405020304" charset="0"/>
                  </a:rPr>
                  <a:t>of his </a:t>
                </a:r>
                <a:r>
                  <a:rPr lang="en-US" altLang="zh-CN" sz="3200" b="1" dirty="0" smtClean="0">
                    <a:latin typeface="Times New Roman" panose="02020603050405020304" charset="0"/>
                    <a:cs typeface="Times New Roman" panose="02020603050405020304" charset="0"/>
                  </a:rPr>
                  <a:t>transforming </a:t>
                </a:r>
                <a:r>
                  <a:rPr lang="en-US" altLang="zh-CN" sz="3200" b="1" dirty="0">
                    <a:latin typeface="Times New Roman" panose="02020603050405020304" charset="0"/>
                    <a:cs typeface="Times New Roman" panose="02020603050405020304" charset="0"/>
                  </a:rPr>
                  <a:t>China from food deficiency to food security.</a:t>
                </a:r>
                <a:endParaRPr lang="en-US" altLang="zh-CN" sz="3200" b="1" dirty="0">
                  <a:latin typeface="Times New Roman" panose="02020603050405020304" charset="0"/>
                  <a:cs typeface="Times New Roman" panose="02020603050405020304" charset="0"/>
                </a:endParaRPr>
              </a:p>
              <a:p>
                <a:r>
                  <a:rPr lang="en-US" altLang="zh-CN" sz="3200" b="1" dirty="0">
                    <a:latin typeface="Times New Roman" panose="02020603050405020304" charset="0"/>
                    <a:cs typeface="Times New Roman" panose="02020603050405020304" charset="0"/>
                  </a:rPr>
                  <a:t>D</a:t>
                </a:r>
                <a:r>
                  <a:rPr lang="en-US" altLang="zh-CN" sz="3200" b="1" dirty="0" smtClean="0">
                    <a:latin typeface="Times New Roman" panose="02020603050405020304" charset="0"/>
                    <a:cs typeface="Times New Roman" panose="02020603050405020304" charset="0"/>
                  </a:rPr>
                  <a:t>. because </a:t>
                </a:r>
                <a:r>
                  <a:rPr lang="en-US" altLang="zh-CN" sz="3200" b="1" dirty="0">
                    <a:latin typeface="Times New Roman" panose="02020603050405020304" charset="0"/>
                    <a:cs typeface="Times New Roman" panose="02020603050405020304" charset="0"/>
                  </a:rPr>
                  <a:t>his son also worked in </a:t>
                </a:r>
                <a:r>
                  <a:rPr lang="en-US" altLang="zh-CN" sz="3200" b="1" dirty="0" smtClean="0">
                    <a:latin typeface="Times New Roman" panose="02020603050405020304" charset="0"/>
                    <a:cs typeface="Times New Roman" panose="02020603050405020304" charset="0"/>
                  </a:rPr>
                  <a:t>studying </a:t>
                </a:r>
                <a:r>
                  <a:rPr lang="en-US" altLang="zh-CN" sz="3200" b="1" dirty="0">
                    <a:latin typeface="Times New Roman" panose="02020603050405020304" charset="0"/>
                    <a:cs typeface="Times New Roman" panose="02020603050405020304" charset="0"/>
                  </a:rPr>
                  <a:t>and researching rice.</a:t>
                </a:r>
                <a:endParaRPr lang="en-US" altLang="zh-CN" sz="3200" b="1" dirty="0">
                  <a:latin typeface="Times New Roman" panose="02020603050405020304" charset="0"/>
                  <a:cs typeface="Times New Roman" panose="02020603050405020304" charset="0"/>
                </a:endParaRPr>
              </a:p>
            </p:txBody>
          </p:sp>
          <p:grpSp>
            <p:nvGrpSpPr>
              <p:cNvPr id="18" name="组合 17"/>
              <p:cNvGrpSpPr/>
              <p:nvPr/>
            </p:nvGrpSpPr>
            <p:grpSpPr>
              <a:xfrm>
                <a:off x="107" y="1364"/>
                <a:ext cx="19198" cy="3819"/>
                <a:chOff x="67945" y="865852"/>
                <a:chExt cx="12190502" cy="2424827"/>
              </a:xfrm>
            </p:grpSpPr>
            <p:sp>
              <p:nvSpPr>
                <p:cNvPr id="13" name="文本框 12"/>
                <p:cNvSpPr txBox="1"/>
                <p:nvPr/>
              </p:nvSpPr>
              <p:spPr>
                <a:xfrm>
                  <a:off x="67945" y="1107109"/>
                  <a:ext cx="12190502" cy="2183570"/>
                </a:xfrm>
                <a:prstGeom prst="rect">
                  <a:avLst/>
                </a:prstGeom>
                <a:noFill/>
              </p:spPr>
              <p:txBody>
                <a:bodyPr wrap="square" rtlCol="0">
                  <a:spAutoFit/>
                </a:bodyPr>
                <a:lstStyle/>
                <a:p>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Dr.Yuan's distinguished life's work has led to many to call him the “Father of Hybrid Rice”</a:t>
                  </a:r>
                  <a:r>
                    <a:rPr lang="en-US" altLang="zh-CN" sz="3400" b="1" dirty="0">
                      <a:solidFill>
                        <a:schemeClr val="tx1"/>
                      </a:solidFill>
                      <a:latin typeface="Times New Roman" panose="02020603050405020304" charset="0"/>
                      <a:cs typeface="Times New Roman" panose="02020603050405020304" charset="0"/>
                      <a:sym typeface="Wingdings" panose="05000000000000000000" pitchFamily="2" charset="2"/>
                    </a:rPr>
                    <a:t>, while his continuing </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research </a:t>
                  </a:r>
                  <a:r>
                    <a:rPr lang="en-US" altLang="zh-CN" sz="3400" b="1" dirty="0">
                      <a:solidFill>
                        <a:schemeClr val="tx1"/>
                      </a:solidFill>
                      <a:latin typeface="Times New Roman" panose="02020603050405020304" charset="0"/>
                      <a:cs typeface="Times New Roman" panose="02020603050405020304" charset="0"/>
                      <a:sym typeface="Wingdings" panose="05000000000000000000" pitchFamily="2" charset="2"/>
                    </a:rPr>
                    <a:t>offers even more promise for world food security and adequate nutrition for the world's poor.   </a:t>
                  </a:r>
                  <a:endParaRPr lang="en-US" altLang="zh-CN" sz="3400" b="1" dirty="0">
                    <a:latin typeface="Times New Roman" panose="02020603050405020304" charset="0"/>
                    <a:cs typeface="Times New Roman" panose="02020603050405020304" charset="0"/>
                    <a:sym typeface="Wingdings" panose="05000000000000000000" pitchFamily="2" charset="2"/>
                  </a:endParaRPr>
                </a:p>
              </p:txBody>
            </p:sp>
            <p:sp>
              <p:nvSpPr>
                <p:cNvPr id="17" name="矩形 16"/>
                <p:cNvSpPr/>
                <p:nvPr/>
              </p:nvSpPr>
              <p:spPr>
                <a:xfrm>
                  <a:off x="67945" y="865852"/>
                  <a:ext cx="309880" cy="583565"/>
                </a:xfrm>
                <a:prstGeom prst="rect">
                  <a:avLst/>
                </a:prstGeom>
              </p:spPr>
              <p:txBody>
                <a:bodyPr wrap="none">
                  <a:spAutoFit/>
                </a:bodyPr>
                <a:lstStyle/>
                <a:p>
                  <a:endParaRPr lang="en-US" altLang="zh-CN" sz="3200" b="1" dirty="0">
                    <a:solidFill>
                      <a:srgbClr val="FF0000"/>
                    </a:solidFill>
                    <a:latin typeface="Times New Roman" panose="02020603050405020304" charset="0"/>
                    <a:cs typeface="Times New Roman" panose="02020603050405020304" charset="0"/>
                  </a:endParaRPr>
                </a:p>
              </p:txBody>
            </p:sp>
          </p:grpSp>
          <p:cxnSp>
            <p:nvCxnSpPr>
              <p:cNvPr id="7" name="直接连接符 6"/>
              <p:cNvCxnSpPr/>
              <p:nvPr/>
            </p:nvCxnSpPr>
            <p:spPr>
              <a:xfrm>
                <a:off x="1179" y="2704"/>
                <a:ext cx="17196" cy="24"/>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7" y="1065"/>
                <a:ext cx="2777" cy="919"/>
              </a:xfrm>
              <a:prstGeom prst="rect">
                <a:avLst/>
              </a:prstGeom>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altLang="zh-CN" sz="3200" b="1" dirty="0" smtClean="0">
                    <a:solidFill>
                      <a:srgbClr val="FF0000"/>
                    </a:solidFill>
                    <a:latin typeface="Times New Roman" panose="02020603050405020304" charset="0"/>
                    <a:cs typeface="Times New Roman" panose="02020603050405020304" charset="0"/>
                    <a:sym typeface="+mn-ea"/>
                  </a:rPr>
                  <a:t>Reading:</a:t>
                </a:r>
                <a:endParaRPr lang="en-US" altLang="zh-CN" sz="3200" b="1" dirty="0" smtClean="0">
                  <a:solidFill>
                    <a:srgbClr val="FF0000"/>
                  </a:solidFill>
                  <a:latin typeface="Times New Roman" panose="02020603050405020304" charset="0"/>
                  <a:cs typeface="Times New Roman" panose="02020603050405020304" charset="0"/>
                  <a:sym typeface="+mn-ea"/>
                </a:endParaRPr>
              </a:p>
            </p:txBody>
          </p:sp>
        </p:grpSp>
        <p:cxnSp>
          <p:nvCxnSpPr>
            <p:cNvPr id="22" name="直接连接符 21"/>
            <p:cNvCxnSpPr/>
            <p:nvPr/>
          </p:nvCxnSpPr>
          <p:spPr>
            <a:xfrm flipV="1">
              <a:off x="165506" y="2146972"/>
              <a:ext cx="6090514" cy="7008"/>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280160" y="2540707"/>
            <a:ext cx="2595880" cy="64516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en-US" altLang="zh-CN" sz="3600" b="1" dirty="0">
                <a:solidFill>
                  <a:schemeClr val="tx1"/>
                </a:solidFill>
                <a:latin typeface="Times New Roman" panose="02020603050405020304" charset="0"/>
                <a:cs typeface="Times New Roman" panose="02020603050405020304" charset="0"/>
              </a:rPr>
              <a:t>Paraphrase</a:t>
            </a:r>
            <a:r>
              <a:rPr lang="en-US" altLang="zh-CN" sz="3600" b="1" dirty="0" smtClean="0">
                <a:solidFill>
                  <a:schemeClr val="tx1"/>
                </a:solidFill>
                <a:latin typeface="Times New Roman" panose="02020603050405020304" charset="0"/>
                <a:cs typeface="Times New Roman" panose="02020603050405020304" charset="0"/>
              </a:rPr>
              <a:t>:</a:t>
            </a:r>
            <a:endParaRPr lang="en-US" altLang="zh-CN" sz="3600" b="1" dirty="0">
              <a:solidFill>
                <a:schemeClr val="tx1"/>
              </a:solidFill>
              <a:latin typeface="Times New Roman" panose="02020603050405020304" charset="0"/>
              <a:cs typeface="Times New Roman" panose="02020603050405020304" charset="0"/>
            </a:endParaRPr>
          </a:p>
        </p:txBody>
      </p:sp>
      <p:sp>
        <p:nvSpPr>
          <p:cNvPr id="20" name="五角星 19"/>
          <p:cNvSpPr/>
          <p:nvPr/>
        </p:nvSpPr>
        <p:spPr>
          <a:xfrm>
            <a:off x="-6985" y="4165666"/>
            <a:ext cx="542290" cy="518160"/>
          </a:xfrm>
          <a:prstGeom prst="star5">
            <a:avLst>
              <a:gd name="adj" fmla="val 17435"/>
              <a:gd name="hf" fmla="val 105146"/>
              <a:gd name="vf" fmla="val 110557"/>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876040" y="2551430"/>
            <a:ext cx="7266940" cy="645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3600" b="1" dirty="0">
                <a:solidFill>
                  <a:schemeClr val="tx1"/>
                </a:solidFill>
                <a:latin typeface="Times New Roman" panose="02020603050405020304" charset="0"/>
                <a:cs typeface="Times New Roman" panose="02020603050405020304" charset="0"/>
              </a:rPr>
              <a:t>导致</a:t>
            </a:r>
            <a:r>
              <a:rPr lang="en-US" altLang="zh-CN" sz="3600" b="1" dirty="0">
                <a:solidFill>
                  <a:schemeClr val="tx1"/>
                </a:solidFill>
                <a:latin typeface="Times New Roman" panose="02020603050405020304" charset="0"/>
                <a:cs typeface="Times New Roman" panose="02020603050405020304" charset="0"/>
              </a:rPr>
              <a:t>: cause; result in; contribute to</a:t>
            </a:r>
            <a:endParaRPr lang="zh-CN" altLang="en-US" sz="3600" b="1" dirty="0">
              <a:solidFill>
                <a:schemeClr val="tx1"/>
              </a:solidFill>
              <a:latin typeface="Times New Roman" panose="02020603050405020304" charset="0"/>
              <a:cs typeface="Times New Roman" panose="02020603050405020304" charset="0"/>
              <a:sym typeface="+mn-ea"/>
            </a:endParaRPr>
          </a:p>
        </p:txBody>
      </p:sp>
      <p:sp>
        <p:nvSpPr>
          <p:cNvPr id="15" name="圆角矩形 14"/>
          <p:cNvSpPr/>
          <p:nvPr/>
        </p:nvSpPr>
        <p:spPr>
          <a:xfrm>
            <a:off x="1600200" y="3184525"/>
            <a:ext cx="1221740" cy="502920"/>
          </a:xfrm>
          <a:prstGeom prst="roundRect">
            <a:avLst/>
          </a:prstGeom>
          <a:noFill/>
          <a:ln w="635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subTnLst>
                                    <p:audio>
                                      <p:cMediaNode vol="10000">
                                        <p:cTn display="1" masterRel="sameClick">
                                          <p:stCondLst>
                                            <p:cond evt="begin" delay="0">
                                              <p:tn val="15"/>
                                            </p:cond>
                                          </p:stCondLst>
                                          <p:endCondLst>
                                            <p:cond evt="onStopAudio" delay="0">
                                              <p:tgtEl>
                                                <p:sldTgt/>
                                              </p:tgtEl>
                                            </p:cond>
                                          </p:endCondLst>
                                        </p:cTn>
                                        <p:tgtEl>
                                          <p:sndTgt r:embed="rId1" name="hammer.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21" grpId="0" bldLvl="0" animBg="1"/>
      <p:bldP spid="20" grpId="0" bldLvl="0" animBg="1"/>
      <p:bldP spid="19"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297215" y="309829"/>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297215" y="300561"/>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 </a:t>
            </a:r>
            <a:endParaRPr lang="zh-CN" altLang="en-US" sz="4000"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9383066" y="2710680"/>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pic>
        <p:nvPicPr>
          <p:cNvPr id="23" name="图片 22"/>
          <p:cNvPicPr>
            <a:picLocks noChangeAspect="1"/>
          </p:cNvPicPr>
          <p:nvPr/>
        </p:nvPicPr>
        <p:blipFill rotWithShape="1">
          <a:blip r:embed="rId2"/>
          <a:srcRect l="8652" t="-467" r="-63" b="1452"/>
          <a:stretch>
            <a:fillRect/>
          </a:stretch>
        </p:blipFill>
        <p:spPr>
          <a:xfrm>
            <a:off x="9769263" y="1157132"/>
            <a:ext cx="1906760" cy="2033749"/>
          </a:xfrm>
          <a:prstGeom prst="ellipse">
            <a:avLst/>
          </a:prstGeom>
          <a:ln>
            <a:noFill/>
          </a:ln>
          <a:effectLst>
            <a:softEdge rad="112500"/>
          </a:effectLst>
        </p:spPr>
      </p:pic>
      <p:sp>
        <p:nvSpPr>
          <p:cNvPr id="18" name="文本框 17"/>
          <p:cNvSpPr txBox="1"/>
          <p:nvPr/>
        </p:nvSpPr>
        <p:spPr>
          <a:xfrm>
            <a:off x="7877487" y="3756618"/>
            <a:ext cx="2580963" cy="954107"/>
          </a:xfrm>
          <a:prstGeom prst="rect">
            <a:avLst/>
          </a:prstGeom>
          <a:noFill/>
        </p:spPr>
        <p:txBody>
          <a:bodyPr wrap="square" rtlCol="0">
            <a:spAutoFit/>
          </a:bodyPr>
          <a:lstStyle/>
          <a:p>
            <a:pPr algn="ctr"/>
            <a:r>
              <a:rPr lang="en-US" altLang="zh-CN" sz="2800" b="1" dirty="0" smtClean="0">
                <a:solidFill>
                  <a:schemeClr val="bg1"/>
                </a:solidFill>
                <a:latin typeface="Times New Roman" panose="02020603050405020304" charset="0"/>
                <a:cs typeface="Times New Roman" panose="02020603050405020304" charset="0"/>
              </a:rPr>
              <a:t>Consolidation </a:t>
            </a:r>
            <a:endParaRPr lang="en-US" altLang="zh-CN" sz="2800" b="1" dirty="0" smtClean="0">
              <a:solidFill>
                <a:schemeClr val="bg1"/>
              </a:solidFill>
              <a:latin typeface="Times New Roman" panose="02020603050405020304" charset="0"/>
              <a:cs typeface="Times New Roman" panose="02020603050405020304" charset="0"/>
            </a:endParaRPr>
          </a:p>
          <a:p>
            <a:pPr algn="ctr"/>
            <a:r>
              <a:rPr lang="en-US" altLang="zh-CN" sz="2800" b="1" dirty="0" smtClean="0">
                <a:solidFill>
                  <a:schemeClr val="bg1"/>
                </a:solidFill>
                <a:latin typeface="Times New Roman" panose="02020603050405020304" charset="0"/>
                <a:cs typeface="Times New Roman" panose="02020603050405020304" charset="0"/>
              </a:rPr>
              <a:t>in writing</a:t>
            </a:r>
            <a:endParaRPr lang="zh-CN" altLang="en-US" sz="2800" b="1" dirty="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54987 0.07616 C 0.54479 0.04259 0.56784 0.00347 0.60065 -0.01227 C 0.63451 -0.02824 0.66549 -0.01505 0.67057 0.01875 C 0.67565 0.05254 0.70664 0.06574 0.74049 0.04977 C 0.77331 0.03403 0.79635 -0.00509 0.79128 -0.03866 " pathEditMode="relative" rAng="20700000" ptsTypes="AAAAA">
                                      <p:cBhvr>
                                        <p:cTn id="6" dur="2000" fill="hold"/>
                                        <p:tgtEl>
                                          <p:spTgt spid="13"/>
                                        </p:tgtEl>
                                        <p:attrNameLst>
                                          <p:attrName>ppt_x</p:attrName>
                                          <p:attrName>ppt_y</p:attrName>
                                        </p:attrNameLst>
                                      </p:cBhvr>
                                      <p:rCtr x="12070" y="-5741"/>
                                    </p:animMotion>
                                  </p:childTnLst>
                                  <p:subTnLst>
                                    <p:audio>
                                      <p:cMediaNode vol="14000">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r>
              <a:rPr lang="en-US" altLang="zh-CN" sz="3400" b="1">
                <a:latin typeface="Times New Roman" panose="02020603050405020304" charset="0"/>
                <a:cs typeface="Times New Roman" panose="02020603050405020304" charset="0"/>
              </a:rPr>
              <a:t>Writing.</a:t>
            </a:r>
            <a:endParaRPr lang="en-US" altLang="zh-CN" sz="3400" b="1">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0" y="1147445"/>
            <a:ext cx="12190095" cy="3321050"/>
          </a:xfrm>
        </p:spPr>
        <p:txBody>
          <a:bodyPr>
            <a:normAutofit/>
          </a:bodyPr>
          <a:lstStyle/>
          <a:p>
            <a:pPr indent="0" fontAlgn="auto">
              <a:lnSpc>
                <a:spcPts val="3340"/>
              </a:lnSpc>
              <a:buNone/>
            </a:pPr>
            <a:endParaRPr lang="en-US" altLang="zh-CN" sz="3600" b="1" dirty="0" smtClean="0">
              <a:latin typeface="Times New Roman" panose="02020603050405020304" charset="0"/>
              <a:cs typeface="Times New Roman" panose="02020603050405020304" charset="0"/>
            </a:endParaRPr>
          </a:p>
          <a:p>
            <a:pPr indent="0" fontAlgn="auto">
              <a:lnSpc>
                <a:spcPts val="3340"/>
              </a:lnSpc>
            </a:pPr>
            <a:r>
              <a:rPr lang="en-US" altLang="zh-CN" sz="3600" b="1" dirty="0">
                <a:solidFill>
                  <a:srgbClr val="FF0000"/>
                </a:solidFill>
                <a:latin typeface="Times New Roman" panose="02020603050405020304" charset="0"/>
                <a:cs typeface="Times New Roman" panose="02020603050405020304" charset="0"/>
              </a:rPr>
              <a:t>Q1:</a:t>
            </a:r>
            <a:r>
              <a:rPr lang="en-US" altLang="zh-CN" sz="3600" b="1" dirty="0">
                <a:latin typeface="Times New Roman" panose="02020603050405020304" charset="0"/>
                <a:cs typeface="Times New Roman" panose="02020603050405020304" charset="0"/>
              </a:rPr>
              <a:t> What inspirations can you obtain from </a:t>
            </a:r>
            <a:r>
              <a:rPr lang="en-US" altLang="zh-CN" sz="3600" b="1" dirty="0" err="1">
                <a:latin typeface="Times New Roman" panose="02020603050405020304" charset="0"/>
                <a:cs typeface="Times New Roman" panose="02020603050405020304" charset="0"/>
              </a:rPr>
              <a:t>Dr.Yuan’s</a:t>
            </a:r>
            <a:r>
              <a:rPr lang="en-US" altLang="zh-CN" sz="3600" b="1" dirty="0">
                <a:latin typeface="Times New Roman" panose="02020603050405020304" charset="0"/>
                <a:cs typeface="Times New Roman" panose="02020603050405020304" charset="0"/>
              </a:rPr>
              <a:t> deeds and spirits</a:t>
            </a:r>
            <a:r>
              <a:rPr lang="en-US" altLang="zh-CN" sz="3600" b="1" dirty="0" smtClean="0">
                <a:latin typeface="Times New Roman" panose="02020603050405020304" charset="0"/>
                <a:cs typeface="Times New Roman" panose="02020603050405020304" charset="0"/>
              </a:rPr>
              <a:t>?</a:t>
            </a:r>
            <a:endParaRPr lang="en-US" altLang="zh-CN" sz="3600" b="1" dirty="0" smtClean="0">
              <a:latin typeface="Times New Roman" panose="02020603050405020304" charset="0"/>
              <a:cs typeface="Times New Roman" panose="02020603050405020304" charset="0"/>
            </a:endParaRPr>
          </a:p>
          <a:p>
            <a:pPr indent="0" fontAlgn="auto">
              <a:lnSpc>
                <a:spcPts val="3340"/>
              </a:lnSpc>
            </a:pPr>
            <a:endParaRPr lang="en-US" altLang="zh-CN" sz="3600" b="1" dirty="0" smtClean="0">
              <a:latin typeface="Times New Roman" panose="02020603050405020304" charset="0"/>
              <a:cs typeface="Times New Roman" panose="02020603050405020304" charset="0"/>
            </a:endParaRPr>
          </a:p>
          <a:p>
            <a:pPr indent="0" fontAlgn="auto">
              <a:lnSpc>
                <a:spcPts val="3340"/>
              </a:lnSpc>
            </a:pPr>
            <a:r>
              <a:rPr lang="en-US" altLang="zh-CN" sz="3600" b="1" dirty="0">
                <a:solidFill>
                  <a:srgbClr val="FF0000"/>
                </a:solidFill>
                <a:latin typeface="Times New Roman" panose="02020603050405020304" charset="0"/>
                <a:cs typeface="Times New Roman" panose="02020603050405020304" charset="0"/>
              </a:rPr>
              <a:t>Q2: </a:t>
            </a:r>
            <a:r>
              <a:rPr lang="en-US" altLang="zh-CN" sz="3600" b="1" dirty="0">
                <a:latin typeface="Times New Roman" panose="02020603050405020304" charset="0"/>
                <a:cs typeface="Times New Roman" panose="02020603050405020304" charset="0"/>
              </a:rPr>
              <a:t>Based on </a:t>
            </a:r>
            <a:r>
              <a:rPr lang="en-US" altLang="zh-CN" sz="3600" b="1" dirty="0" err="1">
                <a:latin typeface="Times New Roman" panose="02020603050405020304" charset="0"/>
                <a:cs typeface="Times New Roman" panose="02020603050405020304" charset="0"/>
              </a:rPr>
              <a:t>Dr.Yuan’s</a:t>
            </a:r>
            <a:r>
              <a:rPr lang="en-US" altLang="zh-CN" sz="3600" b="1" dirty="0">
                <a:latin typeface="Times New Roman" panose="02020603050405020304" charset="0"/>
                <a:cs typeface="Times New Roman" panose="02020603050405020304" charset="0"/>
              </a:rPr>
              <a:t> deeds and spirits, how can you put them into your study life to conquer the difficulties?</a:t>
            </a:r>
            <a:endParaRPr lang="zh-CN" altLang="en-US" sz="3600" b="1" dirty="0">
              <a:latin typeface="Times New Roman" panose="02020603050405020304" charset="0"/>
              <a:cs typeface="Times New Roman" panose="02020603050405020304" charset="0"/>
            </a:endParaRPr>
          </a:p>
        </p:txBody>
      </p:sp>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584564" y="4199083"/>
            <a:ext cx="3614301" cy="1185960"/>
          </a:xfrm>
        </p:spPr>
        <p:txBody>
          <a:bodyPr>
            <a:normAutofit/>
          </a:bodyPr>
          <a:lstStyle/>
          <a:p>
            <a:r>
              <a:rPr lang="en-US" altLang="zh-CN" sz="4400" b="1" dirty="0">
                <a:solidFill>
                  <a:srgbClr val="0000FF"/>
                </a:solidFill>
                <a:latin typeface="Times New Roman" panose="02020603050405020304" charset="0"/>
                <a:cs typeface="Times New Roman" panose="02020603050405020304" charset="0"/>
              </a:rPr>
              <a:t>----</a:t>
            </a:r>
            <a:r>
              <a:rPr lang="en-US" altLang="zh-CN" sz="4400" b="1" dirty="0" smtClean="0">
                <a:solidFill>
                  <a:srgbClr val="0000FF"/>
                </a:solidFill>
                <a:latin typeface="Times New Roman" panose="02020603050405020304" charset="0"/>
                <a:cs typeface="Times New Roman" panose="02020603050405020304" charset="0"/>
              </a:rPr>
              <a:t> Miss Miao </a:t>
            </a:r>
            <a:endParaRPr lang="zh-CN" altLang="en-US" sz="4400" b="1" dirty="0">
              <a:solidFill>
                <a:srgbClr val="0000FF"/>
              </a:solidFill>
              <a:latin typeface="Times New Roman" panose="02020603050405020304" charset="0"/>
              <a:cs typeface="Times New Roman" panose="02020603050405020304" charset="0"/>
            </a:endParaRPr>
          </a:p>
        </p:txBody>
      </p:sp>
      <p:sp>
        <p:nvSpPr>
          <p:cNvPr id="4" name="矩形 3"/>
          <p:cNvSpPr/>
          <p:nvPr/>
        </p:nvSpPr>
        <p:spPr>
          <a:xfrm>
            <a:off x="2490264" y="919923"/>
            <a:ext cx="7398385" cy="3415030"/>
          </a:xfrm>
          <a:prstGeom prst="rect">
            <a:avLst/>
          </a:prstGeom>
          <a:noFill/>
          <a:ln>
            <a:noFill/>
          </a:ln>
        </p:spPr>
        <p:txBody>
          <a:bodyPr wrap="none" rtlCol="0" anchor="t">
            <a:spAutoFit/>
          </a:bodyPr>
          <a:lstStyle/>
          <a:p>
            <a:pPr algn="ctr"/>
            <a:r>
              <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M4U2</a:t>
            </a:r>
            <a:endPar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ctr"/>
            <a:r>
              <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Working </a:t>
            </a:r>
            <a:r>
              <a:rPr lang="en-US" altLang="zh-CN" sz="72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the </a:t>
            </a:r>
            <a:r>
              <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Land</a:t>
            </a:r>
            <a:endParaRPr lang="en-US" altLang="zh-CN" sz="7200" b="1" dirty="0" smtClean="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ctr"/>
            <a:r>
              <a:rPr lang="en-US" altLang="zh-CN" sz="72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Language Points</a:t>
            </a:r>
            <a:endParaRPr lang="zh-CN" altLang="en-US" sz="72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r>
              <a:rPr lang="en-US" altLang="zh-CN" sz="3400" b="1">
                <a:latin typeface="Times New Roman" panose="02020603050405020304" charset="0"/>
                <a:cs typeface="Times New Roman" panose="02020603050405020304" charset="0"/>
              </a:rPr>
              <a:t>Writing.</a:t>
            </a:r>
            <a:endParaRPr lang="en-US" altLang="zh-CN" sz="3400" b="1">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232410" y="932180"/>
            <a:ext cx="11726545" cy="5189220"/>
          </a:xfrm>
        </p:spPr>
        <p:txBody>
          <a:bodyPr>
            <a:normAutofit/>
          </a:bodyPr>
          <a:lstStyle/>
          <a:p>
            <a:pPr indent="0" fontAlgn="auto">
              <a:lnSpc>
                <a:spcPts val="3340"/>
              </a:lnSpc>
            </a:pPr>
            <a:r>
              <a:rPr lang="zh-CN" altLang="en-US" sz="3200" b="1" dirty="0" smtClean="0">
                <a:latin typeface="Times New Roman" panose="02020603050405020304" charset="0"/>
                <a:cs typeface="Times New Roman" panose="02020603050405020304" charset="0"/>
              </a:rPr>
              <a:t>假定你是李华。为</a:t>
            </a:r>
            <a:r>
              <a:rPr lang="zh-CN" altLang="en-US" sz="3200" b="1" dirty="0">
                <a:latin typeface="Times New Roman" panose="02020603050405020304" charset="0"/>
                <a:cs typeface="Times New Roman" panose="02020603050405020304" charset="0"/>
              </a:rPr>
              <a:t>弘扬袁院士的精神</a:t>
            </a:r>
            <a:r>
              <a:rPr lang="en-US" altLang="zh-CN" sz="3200" b="1" dirty="0">
                <a:latin typeface="Times New Roman" panose="02020603050405020304" charset="0"/>
                <a:cs typeface="Times New Roman" panose="02020603050405020304" charset="0"/>
              </a:rPr>
              <a:t>, </a:t>
            </a:r>
            <a:r>
              <a:rPr lang="zh-CN" altLang="en-US" sz="3200" b="1" dirty="0">
                <a:latin typeface="Times New Roman" panose="02020603050405020304" charset="0"/>
                <a:cs typeface="Times New Roman" panose="02020603050405020304" charset="0"/>
              </a:rPr>
              <a:t>近期你校以“</a:t>
            </a:r>
            <a:r>
              <a:rPr lang="en-US" altLang="zh-CN" sz="3200" b="1" dirty="0">
                <a:latin typeface="Times New Roman" panose="02020603050405020304" charset="0"/>
                <a:cs typeface="Times New Roman" panose="02020603050405020304" charset="0"/>
              </a:rPr>
              <a:t>Father of Hybrid Rice”</a:t>
            </a:r>
            <a:r>
              <a:rPr lang="zh-CN" altLang="en-US" sz="3200" b="1" dirty="0">
                <a:latin typeface="Times New Roman" panose="02020603050405020304" charset="0"/>
                <a:cs typeface="Times New Roman" panose="02020603050405020304" charset="0"/>
              </a:rPr>
              <a:t>为题举行英语演讲比赛，请你写一篇演讲稿</a:t>
            </a:r>
            <a:r>
              <a:rPr lang="en-US" altLang="zh-CN" sz="3200" b="1" dirty="0">
                <a:latin typeface="Times New Roman" panose="02020603050405020304" charset="0"/>
                <a:cs typeface="Times New Roman" panose="02020603050405020304" charset="0"/>
              </a:rPr>
              <a:t>, </a:t>
            </a:r>
            <a:r>
              <a:rPr lang="zh-CN" altLang="en-US" sz="3200" b="1" dirty="0">
                <a:latin typeface="Times New Roman" panose="02020603050405020304" charset="0"/>
                <a:cs typeface="Times New Roman" panose="02020603050405020304" charset="0"/>
              </a:rPr>
              <a:t>内容包括：</a:t>
            </a:r>
            <a:endParaRPr lang="zh-CN" altLang="en-US" sz="3200" b="1" dirty="0">
              <a:latin typeface="Times New Roman" panose="02020603050405020304" charset="0"/>
              <a:cs typeface="Times New Roman" panose="02020603050405020304" charset="0"/>
            </a:endParaRPr>
          </a:p>
          <a:p>
            <a:pPr indent="0" fontAlgn="auto">
              <a:lnSpc>
                <a:spcPts val="3340"/>
              </a:lnSpc>
              <a:buNone/>
            </a:pPr>
            <a:r>
              <a:rPr lang="en-US" altLang="zh-CN" sz="3200" b="1" dirty="0" smtClean="0">
                <a:latin typeface="Times New Roman" panose="02020603050405020304" charset="0"/>
                <a:cs typeface="Times New Roman" panose="02020603050405020304" charset="0"/>
              </a:rPr>
              <a:t>1</a:t>
            </a:r>
            <a:r>
              <a:rPr lang="en-US" altLang="zh-CN" sz="3200" b="1" dirty="0">
                <a:latin typeface="Times New Roman" panose="02020603050405020304" charset="0"/>
                <a:cs typeface="Times New Roman" panose="02020603050405020304" charset="0"/>
              </a:rPr>
              <a:t>.</a:t>
            </a:r>
            <a:r>
              <a:rPr lang="zh-CN" altLang="en-US" sz="3200" b="1" dirty="0" smtClean="0">
                <a:latin typeface="Times New Roman" panose="02020603050405020304" charset="0"/>
                <a:cs typeface="Times New Roman" panose="02020603050405020304" charset="0"/>
              </a:rPr>
              <a:t>简介袁隆平；</a:t>
            </a:r>
            <a:endParaRPr lang="zh-CN" altLang="en-US" sz="3200" b="1" dirty="0">
              <a:latin typeface="Times New Roman" panose="02020603050405020304" charset="0"/>
              <a:cs typeface="Times New Roman" panose="02020603050405020304" charset="0"/>
            </a:endParaRPr>
          </a:p>
          <a:p>
            <a:pPr indent="0" fontAlgn="auto">
              <a:lnSpc>
                <a:spcPts val="3340"/>
              </a:lnSpc>
              <a:buNone/>
            </a:pPr>
            <a:r>
              <a:rPr lang="en-US" altLang="zh-CN" sz="3200" b="1" dirty="0" smtClean="0">
                <a:latin typeface="Times New Roman" panose="02020603050405020304" charset="0"/>
                <a:cs typeface="Times New Roman" panose="02020603050405020304" charset="0"/>
              </a:rPr>
              <a:t>2.</a:t>
            </a:r>
            <a:r>
              <a:rPr lang="zh-CN" altLang="en-US" sz="3200" b="1" dirty="0" smtClean="0">
                <a:latin typeface="Times New Roman" panose="02020603050405020304" charset="0"/>
                <a:cs typeface="Times New Roman" panose="02020603050405020304" charset="0"/>
              </a:rPr>
              <a:t>描述其对</a:t>
            </a:r>
            <a:r>
              <a:rPr lang="zh-CN" altLang="en-US" sz="3200" b="1" dirty="0">
                <a:latin typeface="Times New Roman" panose="02020603050405020304" charset="0"/>
                <a:cs typeface="Times New Roman" panose="02020603050405020304" charset="0"/>
              </a:rPr>
              <a:t>你影响最大的事迹以及启发（至少</a:t>
            </a:r>
            <a:r>
              <a:rPr lang="en-US" altLang="zh-CN" sz="3200" b="1" dirty="0">
                <a:latin typeface="Times New Roman" panose="02020603050405020304" charset="0"/>
                <a:cs typeface="Times New Roman" panose="02020603050405020304" charset="0"/>
              </a:rPr>
              <a:t>2</a:t>
            </a:r>
            <a:r>
              <a:rPr lang="zh-CN" altLang="en-US" sz="3200" b="1" dirty="0">
                <a:latin typeface="Times New Roman" panose="02020603050405020304" charset="0"/>
                <a:cs typeface="Times New Roman" panose="02020603050405020304" charset="0"/>
              </a:rPr>
              <a:t>点）</a:t>
            </a:r>
            <a:endParaRPr lang="zh-CN" altLang="en-US" sz="3200" b="1" dirty="0">
              <a:latin typeface="Times New Roman" panose="02020603050405020304" charset="0"/>
              <a:cs typeface="Times New Roman" panose="02020603050405020304" charset="0"/>
            </a:endParaRPr>
          </a:p>
          <a:p>
            <a:pPr indent="0" fontAlgn="auto">
              <a:lnSpc>
                <a:spcPts val="3340"/>
              </a:lnSpc>
            </a:pPr>
            <a:r>
              <a:rPr lang="zh-CN" altLang="en-US" sz="3200" b="1" dirty="0">
                <a:latin typeface="Times New Roman" panose="02020603050405020304" charset="0"/>
                <a:cs typeface="Times New Roman" panose="02020603050405020304" charset="0"/>
              </a:rPr>
              <a:t>注意</a:t>
            </a:r>
            <a:endParaRPr lang="zh-CN" altLang="en-US" sz="3200" b="1" dirty="0">
              <a:latin typeface="Times New Roman" panose="02020603050405020304" charset="0"/>
              <a:cs typeface="Times New Roman" panose="02020603050405020304" charset="0"/>
            </a:endParaRPr>
          </a:p>
          <a:p>
            <a:pPr indent="0" fontAlgn="auto">
              <a:lnSpc>
                <a:spcPts val="3340"/>
              </a:lnSpc>
              <a:buNone/>
            </a:pPr>
            <a:r>
              <a:rPr lang="en-US" altLang="zh-CN" sz="3200" b="1" dirty="0">
                <a:latin typeface="Times New Roman" panose="02020603050405020304" charset="0"/>
                <a:cs typeface="Times New Roman" panose="02020603050405020304" charset="0"/>
              </a:rPr>
              <a:t>1.</a:t>
            </a:r>
            <a:r>
              <a:rPr lang="zh-CN" altLang="en-US" sz="3200" b="1" dirty="0">
                <a:latin typeface="Times New Roman" panose="02020603050405020304" charset="0"/>
                <a:cs typeface="Times New Roman" panose="02020603050405020304" charset="0"/>
              </a:rPr>
              <a:t>将</a:t>
            </a:r>
            <a:r>
              <a:rPr lang="en-US" altLang="zh-CN" sz="3200" b="1" dirty="0">
                <a:solidFill>
                  <a:srgbClr val="FF0000"/>
                </a:solidFill>
                <a:latin typeface="Times New Roman" panose="02020603050405020304" charset="0"/>
                <a:cs typeface="Times New Roman" panose="02020603050405020304" charset="0"/>
              </a:rPr>
              <a:t>struggle, </a:t>
            </a:r>
            <a:r>
              <a:rPr lang="en-US" altLang="zh-CN" sz="3200" b="1" dirty="0" smtClean="0">
                <a:solidFill>
                  <a:srgbClr val="FF0000"/>
                </a:solidFill>
                <a:latin typeface="Times New Roman" panose="02020603050405020304" charset="0"/>
                <a:cs typeface="Times New Roman" panose="02020603050405020304" charset="0"/>
              </a:rPr>
              <a:t>build </a:t>
            </a:r>
            <a:r>
              <a:rPr lang="en-US" altLang="zh-CN" sz="3200" b="1" dirty="0">
                <a:solidFill>
                  <a:srgbClr val="FF0000"/>
                </a:solidFill>
                <a:latin typeface="Times New Roman" panose="02020603050405020304" charset="0"/>
                <a:cs typeface="Times New Roman" panose="02020603050405020304" charset="0"/>
              </a:rPr>
              <a:t>up, </a:t>
            </a:r>
            <a:r>
              <a:rPr lang="en-US" altLang="zh-CN" sz="3200" b="1" dirty="0" err="1">
                <a:solidFill>
                  <a:srgbClr val="FF0000"/>
                </a:solidFill>
                <a:latin typeface="Times New Roman" panose="02020603050405020304" charset="0"/>
                <a:cs typeface="Times New Roman" panose="02020603050405020304" charset="0"/>
              </a:rPr>
              <a:t>V+it+adj</a:t>
            </a:r>
            <a:r>
              <a:rPr lang="en-US" altLang="zh-CN" sz="3200" b="1" dirty="0">
                <a:solidFill>
                  <a:srgbClr val="FF0000"/>
                </a:solidFill>
                <a:latin typeface="Times New Roman" panose="02020603050405020304" charset="0"/>
                <a:cs typeface="Times New Roman" panose="02020603050405020304" charset="0"/>
              </a:rPr>
              <a:t>./</a:t>
            </a:r>
            <a:r>
              <a:rPr lang="en-US" altLang="zh-CN" sz="3200" b="1" dirty="0" err="1">
                <a:solidFill>
                  <a:srgbClr val="FF0000"/>
                </a:solidFill>
                <a:latin typeface="Times New Roman" panose="02020603050405020304" charset="0"/>
                <a:cs typeface="Times New Roman" panose="02020603050405020304" charset="0"/>
              </a:rPr>
              <a:t>n.+to</a:t>
            </a:r>
            <a:r>
              <a:rPr lang="en-US" altLang="zh-CN" sz="3200" b="1" dirty="0">
                <a:solidFill>
                  <a:srgbClr val="FF0000"/>
                </a:solidFill>
                <a:latin typeface="Times New Roman" panose="02020603050405020304" charset="0"/>
                <a:cs typeface="Times New Roman" panose="02020603050405020304" charset="0"/>
              </a:rPr>
              <a:t> do; lead to</a:t>
            </a:r>
            <a:r>
              <a:rPr lang="zh-CN" altLang="en-US" sz="3200" b="1" dirty="0">
                <a:latin typeface="Times New Roman" panose="02020603050405020304" charset="0"/>
                <a:cs typeface="Times New Roman" panose="02020603050405020304" charset="0"/>
              </a:rPr>
              <a:t>运用到写作中；</a:t>
            </a:r>
            <a:endParaRPr lang="zh-CN" altLang="en-US" sz="3200" b="1" dirty="0">
              <a:latin typeface="Times New Roman" panose="02020603050405020304" charset="0"/>
              <a:cs typeface="Times New Roman" panose="02020603050405020304" charset="0"/>
            </a:endParaRPr>
          </a:p>
          <a:p>
            <a:pPr marL="0" indent="0" fontAlgn="auto">
              <a:lnSpc>
                <a:spcPts val="3340"/>
              </a:lnSpc>
              <a:buNone/>
            </a:pPr>
            <a:r>
              <a:rPr lang="zh-CN" altLang="en-US" sz="3200" b="1" dirty="0">
                <a:latin typeface="Times New Roman" panose="02020603050405020304" charset="0"/>
                <a:cs typeface="Times New Roman" panose="02020603050405020304" charset="0"/>
              </a:rPr>
              <a:t>  </a:t>
            </a:r>
            <a:r>
              <a:rPr lang="en-US" altLang="zh-CN" sz="3200" b="1" dirty="0" smtClean="0">
                <a:latin typeface="Times New Roman" panose="02020603050405020304" charset="0"/>
                <a:cs typeface="Times New Roman" panose="02020603050405020304" charset="0"/>
              </a:rPr>
              <a:t>2.</a:t>
            </a:r>
            <a:r>
              <a:rPr lang="zh-CN" altLang="en-US" sz="3200" b="1" dirty="0" smtClean="0">
                <a:latin typeface="Times New Roman" panose="02020603050405020304" charset="0"/>
                <a:cs typeface="Times New Roman" panose="02020603050405020304" charset="0"/>
              </a:rPr>
              <a:t>开头、主题句已给出，</a:t>
            </a:r>
            <a:r>
              <a:rPr lang="zh-CN" altLang="en-US" sz="3200" b="1" dirty="0" smtClean="0">
                <a:solidFill>
                  <a:srgbClr val="FF0000"/>
                </a:solidFill>
                <a:latin typeface="Times New Roman" panose="02020603050405020304" charset="0"/>
                <a:cs typeface="Times New Roman" panose="02020603050405020304" charset="0"/>
              </a:rPr>
              <a:t>小组</a:t>
            </a:r>
            <a:r>
              <a:rPr lang="zh-CN" altLang="en-US" sz="3200" b="1" dirty="0">
                <a:solidFill>
                  <a:srgbClr val="FF0000"/>
                </a:solidFill>
                <a:latin typeface="Times New Roman" panose="02020603050405020304" charset="0"/>
                <a:cs typeface="Times New Roman" panose="02020603050405020304" charset="0"/>
              </a:rPr>
              <a:t>合作</a:t>
            </a:r>
            <a:r>
              <a:rPr lang="zh-CN" altLang="en-US" sz="3200" b="1" dirty="0" smtClean="0">
                <a:solidFill>
                  <a:srgbClr val="FF0000"/>
                </a:solidFill>
                <a:latin typeface="Times New Roman" panose="02020603050405020304" charset="0"/>
                <a:cs typeface="Times New Roman" panose="02020603050405020304" charset="0"/>
              </a:rPr>
              <a:t>完成支撑句</a:t>
            </a:r>
            <a:r>
              <a:rPr lang="zh-CN" altLang="en-US" sz="3200" b="1" dirty="0" smtClean="0">
                <a:latin typeface="Times New Roman" panose="02020603050405020304" charset="0"/>
                <a:cs typeface="Times New Roman" panose="02020603050405020304" charset="0"/>
              </a:rPr>
              <a:t>；</a:t>
            </a:r>
            <a:endParaRPr lang="zh-CN" altLang="en-US" sz="3200" b="1" dirty="0">
              <a:latin typeface="Times New Roman" panose="02020603050405020304" charset="0"/>
              <a:cs typeface="Times New Roman" panose="02020603050405020304" charset="0"/>
            </a:endParaRPr>
          </a:p>
          <a:p>
            <a:pPr marL="0" indent="0" fontAlgn="auto">
              <a:lnSpc>
                <a:spcPts val="3340"/>
              </a:lnSpc>
              <a:buNone/>
            </a:pPr>
            <a:r>
              <a:rPr lang="zh-CN" altLang="en-US" sz="3200" b="1"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3.</a:t>
            </a:r>
            <a:r>
              <a:rPr lang="zh-CN" altLang="en-US" sz="3200" b="1" dirty="0">
                <a:latin typeface="Times New Roman" panose="02020603050405020304" charset="0"/>
                <a:cs typeface="Times New Roman" panose="02020603050405020304" charset="0"/>
              </a:rPr>
              <a:t>不得</a:t>
            </a:r>
            <a:r>
              <a:rPr lang="zh-CN" altLang="en-US" sz="3200" b="1" dirty="0" smtClean="0">
                <a:latin typeface="Times New Roman" panose="02020603050405020304" charset="0"/>
                <a:cs typeface="Times New Roman" panose="02020603050405020304" charset="0"/>
              </a:rPr>
              <a:t>抄袭。</a:t>
            </a:r>
            <a:endParaRPr lang="zh-CN" altLang="en-US" sz="3200" b="1" dirty="0">
              <a:latin typeface="Times New Roman" panose="02020603050405020304" charset="0"/>
              <a:cs typeface="Times New Roman" panose="02020603050405020304" charset="0"/>
            </a:endParaRPr>
          </a:p>
        </p:txBody>
      </p:sp>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714" b="14442"/>
          <a:stretch>
            <a:fillRect/>
          </a:stretch>
        </p:blipFill>
        <p:spPr bwMode="auto">
          <a:xfrm>
            <a:off x="635" y="-226828"/>
            <a:ext cx="12191999" cy="708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图片 81"/>
          <p:cNvPicPr>
            <a:picLocks noChangeAspect="1"/>
          </p:cNvPicPr>
          <p:nvPr/>
        </p:nvPicPr>
        <p:blipFill>
          <a:blip r:embed="rId2"/>
          <a:stretch>
            <a:fillRect/>
          </a:stretch>
        </p:blipFill>
        <p:spPr>
          <a:xfrm>
            <a:off x="3046219" y="1790699"/>
            <a:ext cx="6265070" cy="41767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3" name="标题 1"/>
          <p:cNvSpPr txBox="1"/>
          <p:nvPr/>
        </p:nvSpPr>
        <p:spPr>
          <a:xfrm>
            <a:off x="1317372" y="-1093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smtClean="0">
                <a:solidFill>
                  <a:schemeClr val="bg1"/>
                </a:solidFill>
                <a:latin typeface="Times New Roman" panose="02020603050405020304" charset="0"/>
                <a:cs typeface="Times New Roman" panose="02020603050405020304" charset="0"/>
              </a:rPr>
              <a:t>Speech Time (Ode</a:t>
            </a:r>
            <a:r>
              <a:rPr lang="zh-CN" altLang="en-US" sz="3200" b="1" dirty="0" smtClean="0">
                <a:solidFill>
                  <a:schemeClr val="bg1"/>
                </a:solidFill>
                <a:latin typeface="Times New Roman" panose="02020603050405020304" charset="0"/>
                <a:cs typeface="Times New Roman" panose="02020603050405020304" charset="0"/>
              </a:rPr>
              <a:t>赞美</a:t>
            </a:r>
            <a:r>
              <a:rPr lang="en-US" altLang="zh-CN" sz="4800" b="1" dirty="0" smtClean="0">
                <a:solidFill>
                  <a:schemeClr val="bg1"/>
                </a:solidFill>
                <a:latin typeface="Times New Roman" panose="02020603050405020304" charset="0"/>
                <a:cs typeface="Times New Roman" panose="02020603050405020304" charset="0"/>
              </a:rPr>
              <a:t> to </a:t>
            </a:r>
            <a:r>
              <a:rPr lang="en-US" altLang="zh-CN" sz="4800" b="1" dirty="0" err="1" smtClean="0">
                <a:solidFill>
                  <a:schemeClr val="bg1"/>
                </a:solidFill>
                <a:latin typeface="Times New Roman" panose="02020603050405020304" charset="0"/>
                <a:cs typeface="Times New Roman" panose="02020603050405020304" charset="0"/>
              </a:rPr>
              <a:t>Dr.Yuan</a:t>
            </a:r>
            <a:r>
              <a:rPr lang="en-US" altLang="zh-CN" sz="4800" b="1" dirty="0">
                <a:solidFill>
                  <a:schemeClr val="bg1"/>
                </a:solidFill>
                <a:latin typeface="Times New Roman" panose="02020603050405020304" charset="0"/>
                <a:cs typeface="Times New Roman" panose="02020603050405020304" charset="0"/>
              </a:rPr>
              <a:t>)</a:t>
            </a:r>
            <a:endParaRPr lang="zh-CN" altLang="en-US" sz="4800" b="1" dirty="0">
              <a:solidFill>
                <a:schemeClr val="bg1"/>
              </a:solidFill>
              <a:latin typeface="Times New Roman" panose="02020603050405020304" charset="0"/>
              <a:cs typeface="Times New Roman" panose="02020603050405020304" charset="0"/>
            </a:endParaRPr>
          </a:p>
        </p:txBody>
      </p:sp>
      <p:grpSp>
        <p:nvGrpSpPr>
          <p:cNvPr id="84" name="组合 83"/>
          <p:cNvGrpSpPr/>
          <p:nvPr/>
        </p:nvGrpSpPr>
        <p:grpSpPr>
          <a:xfrm>
            <a:off x="7353300" y="1928858"/>
            <a:ext cx="1338864" cy="3900394"/>
            <a:chOff x="7353300" y="1928858"/>
            <a:chExt cx="1338864" cy="3900394"/>
          </a:xfrm>
        </p:grpSpPr>
        <p:pic>
          <p:nvPicPr>
            <p:cNvPr id="85" name="图片 84"/>
            <p:cNvPicPr>
              <a:picLocks noChangeAspect="1"/>
            </p:cNvPicPr>
            <p:nvPr/>
          </p:nvPicPr>
          <p:blipFill>
            <a:blip r:embed="rId3">
              <a:lum bright="-6000"/>
            </a:blip>
            <a:stretch>
              <a:fillRect/>
            </a:stretch>
          </p:blipFill>
          <p:spPr>
            <a:xfrm>
              <a:off x="7353300" y="1928858"/>
              <a:ext cx="1338864" cy="3900394"/>
            </a:xfrm>
            <a:prstGeom prst="roundRect">
              <a:avLst/>
            </a:prstGeom>
          </p:spPr>
        </p:pic>
        <p:pic>
          <p:nvPicPr>
            <p:cNvPr id="86" name="Picture 2" descr="C:\Users\Administrator\Desktop\Bug in a Jug\珠子_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7499" y="3883446"/>
              <a:ext cx="360967" cy="37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图片 86"/>
          <p:cNvPicPr>
            <a:picLocks noChangeAspect="1"/>
          </p:cNvPicPr>
          <p:nvPr/>
        </p:nvPicPr>
        <p:blipFill rotWithShape="1">
          <a:blip r:embed="rId5"/>
          <a:srcRect l="8652" t="-467" r="-63" b="1452"/>
          <a:stretch>
            <a:fillRect/>
          </a:stretch>
        </p:blipFill>
        <p:spPr>
          <a:xfrm>
            <a:off x="398553" y="-13970"/>
            <a:ext cx="1992093" cy="2124765"/>
          </a:xfrm>
          <a:prstGeom prst="ellipse">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3"/>
                                        </p:tgtEl>
                                        <p:attrNameLst>
                                          <p:attrName>ppt_x</p:attrName>
                                        </p:attrNameLst>
                                      </p:cBhvr>
                                      <p:tavLst>
                                        <p:tav tm="0">
                                          <p:val>
                                            <p:strVal val="ppt_x"/>
                                          </p:val>
                                        </p:tav>
                                        <p:tav tm="100000">
                                          <p:val>
                                            <p:strVal val="ppt_x"/>
                                          </p:val>
                                        </p:tav>
                                      </p:tavLst>
                                    </p:anim>
                                    <p:anim calcmode="lin" valueType="num">
                                      <p:cBhvr additive="base">
                                        <p:cTn id="7" dur="500"/>
                                        <p:tgtEl>
                                          <p:spTgt spid="83"/>
                                        </p:tgtEl>
                                        <p:attrNameLst>
                                          <p:attrName>ppt_y</p:attrName>
                                        </p:attrNameLst>
                                      </p:cBhvr>
                                      <p:tavLst>
                                        <p:tav tm="0">
                                          <p:val>
                                            <p:strVal val="ppt_y"/>
                                          </p:val>
                                        </p:tav>
                                        <p:tav tm="100000">
                                          <p:val>
                                            <p:strVal val="1+ppt_h/2"/>
                                          </p:val>
                                        </p:tav>
                                      </p:tavLst>
                                    </p:anim>
                                    <p:set>
                                      <p:cBhvr>
                                        <p:cTn id="8" dur="1" fill="hold">
                                          <p:stCondLst>
                                            <p:cond delay="499"/>
                                          </p:stCondLst>
                                        </p:cTn>
                                        <p:tgtEl>
                                          <p:spTgt spid="8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7"/>
                                        </p:tgtEl>
                                        <p:attrNameLst>
                                          <p:attrName>ppt_x</p:attrName>
                                        </p:attrNameLst>
                                      </p:cBhvr>
                                      <p:tavLst>
                                        <p:tav tm="0">
                                          <p:val>
                                            <p:strVal val="ppt_x"/>
                                          </p:val>
                                        </p:tav>
                                        <p:tav tm="100000">
                                          <p:val>
                                            <p:strVal val="ppt_x"/>
                                          </p:val>
                                        </p:tav>
                                      </p:tavLst>
                                    </p:anim>
                                    <p:anim calcmode="lin" valueType="num">
                                      <p:cBhvr additive="base">
                                        <p:cTn id="11" dur="500"/>
                                        <p:tgtEl>
                                          <p:spTgt spid="87"/>
                                        </p:tgtEl>
                                        <p:attrNameLst>
                                          <p:attrName>ppt_y</p:attrName>
                                        </p:attrNameLst>
                                      </p:cBhvr>
                                      <p:tavLst>
                                        <p:tav tm="0">
                                          <p:val>
                                            <p:strVal val="ppt_y"/>
                                          </p:val>
                                        </p:tav>
                                        <p:tav tm="100000">
                                          <p:val>
                                            <p:strVal val="1+ppt_h/2"/>
                                          </p:val>
                                        </p:tav>
                                      </p:tavLst>
                                    </p:anim>
                                    <p:set>
                                      <p:cBhvr>
                                        <p:cTn id="12" dur="1" fill="hold">
                                          <p:stCondLst>
                                            <p:cond delay="499"/>
                                          </p:stCondLst>
                                        </p:cTn>
                                        <p:tgtEl>
                                          <p:spTgt spid="8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2"/>
                                        </p:tgtEl>
                                        <p:attrNameLst>
                                          <p:attrName>ppt_x</p:attrName>
                                        </p:attrNameLst>
                                      </p:cBhvr>
                                      <p:tavLst>
                                        <p:tav tm="0">
                                          <p:val>
                                            <p:strVal val="ppt_x"/>
                                          </p:val>
                                        </p:tav>
                                        <p:tav tm="100000">
                                          <p:val>
                                            <p:strVal val="ppt_x"/>
                                          </p:val>
                                        </p:tav>
                                      </p:tavLst>
                                    </p:anim>
                                    <p:anim calcmode="lin" valueType="num">
                                      <p:cBhvr additive="base">
                                        <p:cTn id="15" dur="500"/>
                                        <p:tgtEl>
                                          <p:spTgt spid="82"/>
                                        </p:tgtEl>
                                        <p:attrNameLst>
                                          <p:attrName>ppt_y</p:attrName>
                                        </p:attrNameLst>
                                      </p:cBhvr>
                                      <p:tavLst>
                                        <p:tav tm="0">
                                          <p:val>
                                            <p:strVal val="ppt_y"/>
                                          </p:val>
                                        </p:tav>
                                        <p:tav tm="100000">
                                          <p:val>
                                            <p:strVal val="1+ppt_h/2"/>
                                          </p:val>
                                        </p:tav>
                                      </p:tavLst>
                                    </p:anim>
                                    <p:set>
                                      <p:cBhvr>
                                        <p:cTn id="16" dur="1" fill="hold">
                                          <p:stCondLst>
                                            <p:cond delay="499"/>
                                          </p:stCondLst>
                                        </p:cTn>
                                        <p:tgtEl>
                                          <p:spTgt spid="82"/>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4"/>
                                        </p:tgtEl>
                                        <p:attrNameLst>
                                          <p:attrName>ppt_x</p:attrName>
                                        </p:attrNameLst>
                                      </p:cBhvr>
                                      <p:tavLst>
                                        <p:tav tm="0">
                                          <p:val>
                                            <p:strVal val="ppt_x"/>
                                          </p:val>
                                        </p:tav>
                                        <p:tav tm="100000">
                                          <p:val>
                                            <p:strVal val="ppt_x"/>
                                          </p:val>
                                        </p:tav>
                                      </p:tavLst>
                                    </p:anim>
                                    <p:anim calcmode="lin" valueType="num">
                                      <p:cBhvr additive="base">
                                        <p:cTn id="19" dur="500"/>
                                        <p:tgtEl>
                                          <p:spTgt spid="84"/>
                                        </p:tgtEl>
                                        <p:attrNameLst>
                                          <p:attrName>ppt_y</p:attrName>
                                        </p:attrNameLst>
                                      </p:cBhvr>
                                      <p:tavLst>
                                        <p:tav tm="0">
                                          <p:val>
                                            <p:strVal val="ppt_y"/>
                                          </p:val>
                                        </p:tav>
                                        <p:tav tm="100000">
                                          <p:val>
                                            <p:strVal val="1+ppt_h/2"/>
                                          </p:val>
                                        </p:tav>
                                      </p:tavLst>
                                    </p:anim>
                                    <p:set>
                                      <p:cBhvr>
                                        <p:cTn id="20" dur="1" fill="hold">
                                          <p:stCondLst>
                                            <p:cond delay="499"/>
                                          </p:stCondLst>
                                        </p:cTn>
                                        <p:tgtEl>
                                          <p:spTgt spid="8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1"/>
                                        </p:tgtEl>
                                        <p:attrNameLst>
                                          <p:attrName>ppt_x</p:attrName>
                                        </p:attrNameLst>
                                      </p:cBhvr>
                                      <p:tavLst>
                                        <p:tav tm="0">
                                          <p:val>
                                            <p:strVal val="ppt_x"/>
                                          </p:val>
                                        </p:tav>
                                        <p:tav tm="100000">
                                          <p:val>
                                            <p:strVal val="ppt_x"/>
                                          </p:val>
                                        </p:tav>
                                      </p:tavLst>
                                    </p:anim>
                                    <p:anim calcmode="lin" valueType="num">
                                      <p:cBhvr additive="base">
                                        <p:cTn id="23" dur="500"/>
                                        <p:tgtEl>
                                          <p:spTgt spid="81"/>
                                        </p:tgtEl>
                                        <p:attrNameLst>
                                          <p:attrName>ppt_y</p:attrName>
                                        </p:attrNameLst>
                                      </p:cBhvr>
                                      <p:tavLst>
                                        <p:tav tm="0">
                                          <p:val>
                                            <p:strVal val="ppt_y"/>
                                          </p:val>
                                        </p:tav>
                                        <p:tav tm="100000">
                                          <p:val>
                                            <p:strVal val="1+ppt_h/2"/>
                                          </p:val>
                                        </p:tav>
                                      </p:tavLst>
                                    </p:anim>
                                    <p:set>
                                      <p:cBhvr>
                                        <p:cTn id="24" dur="1" fill="hold">
                                          <p:stCondLst>
                                            <p:cond delay="499"/>
                                          </p:stCondLst>
                                        </p:cTn>
                                        <p:tgtEl>
                                          <p:spTgt spid="8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95" y="6061710"/>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6140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05" y="643890"/>
            <a:ext cx="12188825" cy="5393055"/>
          </a:xfrm>
          <a:prstGeom prst="rect">
            <a:avLst/>
          </a:prstGeom>
          <a:noFill/>
        </p:spPr>
        <p:txBody>
          <a:bodyPr wrap="square" rtlCol="0">
            <a:spAutoFit/>
          </a:bodyPr>
          <a:lstStyle/>
          <a:p>
            <a:pPr indent="0" algn="just" fontAlgn="auto">
              <a:lnSpc>
                <a:spcPts val="3180"/>
              </a:lnSpc>
              <a:buNone/>
            </a:pPr>
            <a:r>
              <a:rPr lang="en-US" altLang="zh-CN" sz="2400" b="1" dirty="0">
                <a:latin typeface="Times New Roman" panose="02020603050405020304" charset="0"/>
                <a:ea typeface="宋体" panose="02010600030101010101" pitchFamily="2" charset="-122"/>
                <a:sym typeface="+mn-ea"/>
              </a:rPr>
              <a:t>     Good morning, </a:t>
            </a:r>
            <a:r>
              <a:rPr lang="en-US" altLang="zh-CN" sz="2400" b="1" dirty="0" smtClean="0">
                <a:latin typeface="Times New Roman" panose="02020603050405020304" charset="0"/>
                <a:ea typeface="宋体" panose="02010600030101010101" pitchFamily="2" charset="-122"/>
                <a:sym typeface="+mn-ea"/>
              </a:rPr>
              <a:t>everyone</a:t>
            </a:r>
            <a:r>
              <a:rPr lang="zh-CN" altLang="en-US" sz="2400" b="1" dirty="0" smtClean="0">
                <a:latin typeface="Times New Roman" panose="02020603050405020304" charset="0"/>
                <a:ea typeface="宋体" panose="02010600030101010101" pitchFamily="2" charset="-122"/>
                <a:sym typeface="+mn-ea"/>
              </a:rPr>
              <a:t>！</a:t>
            </a:r>
            <a:r>
              <a:rPr lang="en-US" altLang="zh-CN" sz="2400" b="1" dirty="0" smtClean="0">
                <a:latin typeface="Times New Roman" panose="02020603050405020304" charset="0"/>
                <a:ea typeface="宋体" panose="02010600030101010101" pitchFamily="2" charset="-122"/>
                <a:sym typeface="+mn-ea"/>
              </a:rPr>
              <a:t>I </a:t>
            </a:r>
            <a:r>
              <a:rPr lang="en-US" altLang="zh-CN" sz="2400" b="1" dirty="0">
                <a:latin typeface="Times New Roman" panose="02020603050405020304" charset="0"/>
                <a:ea typeface="宋体" panose="02010600030101010101" pitchFamily="2" charset="-122"/>
                <a:sym typeface="+mn-ea"/>
              </a:rPr>
              <a:t>am extremely </a:t>
            </a:r>
            <a:r>
              <a:rPr lang="en-US" altLang="zh-CN" sz="2400" b="1" dirty="0" err="1">
                <a:latin typeface="Times New Roman" panose="02020603050405020304" charset="0"/>
                <a:ea typeface="宋体" panose="02010600030101010101" pitchFamily="2" charset="-122"/>
                <a:sym typeface="+mn-ea"/>
              </a:rPr>
              <a:t>honoured</a:t>
            </a:r>
            <a:r>
              <a:rPr lang="en-US" altLang="zh-CN" sz="2400" b="1" dirty="0">
                <a:latin typeface="Times New Roman" panose="02020603050405020304" charset="0"/>
                <a:ea typeface="宋体" panose="02010600030101010101" pitchFamily="2" charset="-122"/>
                <a:sym typeface="+mn-ea"/>
              </a:rPr>
              <a:t> to deliver a speech to share the person I adore and respect most with you. Undoubtedly, the person is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who has a great impact on me. </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    When it comes to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a sense of pride hovers over me. 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smtClean="0">
                <a:latin typeface="Times New Roman" panose="02020603050405020304" charset="0"/>
                <a:ea typeface="宋体" panose="02010600030101010101" pitchFamily="2" charset="-122"/>
                <a:sym typeface="+mn-ea"/>
              </a:rPr>
              <a:t>___________________________________________________________________________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   As for his great deeds, the following two aspects inspire me most. First and foremost, 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 In addition, 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________________________________________________________________________________________________________________.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    It is not easy to enter a</a:t>
            </a:r>
            <a:r>
              <a:rPr lang="en-US" altLang="zh-CN" sz="2400" b="1" dirty="0" smtClean="0">
                <a:latin typeface="Times New Roman" panose="02020603050405020304" charset="0"/>
                <a:ea typeface="宋体" panose="02010600030101010101" pitchFamily="2" charset="-122"/>
                <a:sym typeface="+mn-ea"/>
              </a:rPr>
              <a:t> </a:t>
            </a:r>
            <a:r>
              <a:rPr lang="en-US" altLang="zh-CN" sz="2400" b="1" dirty="0">
                <a:latin typeface="Times New Roman" panose="02020603050405020304" charset="0"/>
                <a:ea typeface="宋体" panose="02010600030101010101" pitchFamily="2" charset="-122"/>
                <a:sym typeface="+mn-ea"/>
              </a:rPr>
              <a:t>dream university. _______________________________________</a:t>
            </a:r>
            <a:endParaRPr lang="en-US" altLang="zh-CN" sz="2400" b="1" dirty="0">
              <a:latin typeface="Times New Roman" panose="02020603050405020304" charset="0"/>
              <a:ea typeface="宋体" panose="02010600030101010101" pitchFamily="2" charset="-122"/>
              <a:sym typeface="+mn-ea"/>
            </a:endParaRPr>
          </a:p>
          <a:p>
            <a:pPr indent="0" fontAlgn="auto">
              <a:lnSpc>
                <a:spcPts val="3180"/>
              </a:lnSpc>
              <a:buNone/>
            </a:pPr>
            <a:r>
              <a:rPr lang="en-US" altLang="zh-CN" sz="2400" b="1" dirty="0">
                <a:latin typeface="Times New Roman" panose="02020603050405020304" charset="0"/>
                <a:ea typeface="宋体" panose="02010600030101010101" pitchFamily="2" charset="-122"/>
                <a:sym typeface="+mn-ea"/>
              </a:rPr>
              <a:t>______________________________________________________________________________________________________________________. Thank you for your listening.</a:t>
            </a:r>
            <a:endParaRPr lang="zh-CN" altLang="en-US" sz="2400" dirty="0"/>
          </a:p>
        </p:txBody>
      </p:sp>
      <p:sp>
        <p:nvSpPr>
          <p:cNvPr id="2" name="文本框 1"/>
          <p:cNvSpPr txBox="1"/>
          <p:nvPr/>
        </p:nvSpPr>
        <p:spPr>
          <a:xfrm>
            <a:off x="2602230" y="2244344"/>
            <a:ext cx="5008102" cy="523220"/>
          </a:xfrm>
          <a:prstGeom prst="rect">
            <a:avLst/>
          </a:prstGeom>
          <a:noFill/>
        </p:spPr>
        <p:txBody>
          <a:bodyPr wrap="none" rtlCol="0" anchor="t">
            <a:spAutoFit/>
          </a:bodyPr>
          <a:lstStyle/>
          <a:p>
            <a:r>
              <a:rPr lang="zh-CN" altLang="en-US" sz="2800" b="1" dirty="0" smtClean="0">
                <a:latin typeface="Times New Roman" panose="02020603050405020304" charset="0"/>
                <a:ea typeface="宋体" panose="02010600030101010101" pitchFamily="2" charset="-122"/>
                <a:sym typeface="+mn-ea"/>
              </a:rPr>
              <a:t>（简介</a:t>
            </a:r>
            <a:r>
              <a:rPr lang="zh-CN" altLang="en-US" sz="2800" b="1" dirty="0">
                <a:latin typeface="Times New Roman" panose="02020603050405020304" charset="0"/>
                <a:ea typeface="宋体" panose="02010600030101010101" pitchFamily="2" charset="-122"/>
                <a:sym typeface="+mn-ea"/>
              </a:rPr>
              <a:t>袁隆平</a:t>
            </a:r>
            <a:r>
              <a:rPr lang="zh-CN" altLang="en-US" sz="2800" b="1" dirty="0" smtClean="0">
                <a:latin typeface="Times New Roman" panose="02020603050405020304" charset="0"/>
                <a:ea typeface="宋体" panose="02010600030101010101" pitchFamily="2" charset="-122"/>
                <a:sym typeface="+mn-ea"/>
              </a:rPr>
              <a:t>：</a:t>
            </a:r>
            <a:r>
              <a:rPr lang="en-US" altLang="zh-CN" sz="2800" b="1" dirty="0">
                <a:latin typeface="Times New Roman" panose="02020603050405020304" charset="0"/>
                <a:ea typeface="宋体" panose="02010600030101010101" pitchFamily="2" charset="-122"/>
                <a:sym typeface="+mn-ea"/>
              </a:rPr>
              <a:t>2</a:t>
            </a:r>
            <a:r>
              <a:rPr lang="zh-CN" altLang="en-US" sz="2800" b="1" dirty="0">
                <a:latin typeface="Times New Roman" panose="02020603050405020304" charset="0"/>
                <a:ea typeface="宋体" panose="02010600030101010101" pitchFamily="2" charset="-122"/>
                <a:sym typeface="+mn-ea"/>
              </a:rPr>
              <a:t>点）</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G1</a:t>
            </a:r>
            <a:r>
              <a:rPr lang="zh-CN" altLang="en-US" sz="2800" b="1" dirty="0" smtClean="0">
                <a:solidFill>
                  <a:srgbClr val="FF0000"/>
                </a:solidFill>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G2</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sp>
        <p:nvSpPr>
          <p:cNvPr id="3" name="文本框 2"/>
          <p:cNvSpPr txBox="1"/>
          <p:nvPr/>
        </p:nvSpPr>
        <p:spPr>
          <a:xfrm>
            <a:off x="2497455" y="3024289"/>
            <a:ext cx="6564249" cy="523220"/>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sym typeface="+mn-ea"/>
              </a:rPr>
              <a:t>（影响我的第</a:t>
            </a:r>
            <a:r>
              <a:rPr lang="en-US" altLang="zh-CN" sz="2800" b="1" dirty="0">
                <a:latin typeface="Times New Roman" panose="02020603050405020304" charset="0"/>
                <a:ea typeface="宋体" panose="02010600030101010101" pitchFamily="2" charset="-122"/>
                <a:sym typeface="+mn-ea"/>
              </a:rPr>
              <a:t>1</a:t>
            </a:r>
            <a:r>
              <a:rPr lang="zh-CN" altLang="en-US" sz="2800" b="1" dirty="0">
                <a:latin typeface="Times New Roman" panose="02020603050405020304" charset="0"/>
                <a:ea typeface="宋体" panose="02010600030101010101" pitchFamily="2" charset="-122"/>
                <a:sym typeface="+mn-ea"/>
              </a:rPr>
              <a:t>点事迹</a:t>
            </a:r>
            <a:r>
              <a:rPr lang="en-US" altLang="zh-CN" sz="2800" b="1" dirty="0">
                <a:latin typeface="Times New Roman" panose="02020603050405020304" charset="0"/>
                <a:ea typeface="宋体" panose="02010600030101010101" pitchFamily="2" charset="-122"/>
                <a:sym typeface="+mn-ea"/>
              </a:rPr>
              <a:t>+</a:t>
            </a:r>
            <a:r>
              <a:rPr lang="zh-CN" altLang="en-US" sz="2800" b="1" dirty="0">
                <a:latin typeface="Times New Roman" panose="02020603050405020304" charset="0"/>
                <a:ea typeface="宋体" panose="02010600030101010101" pitchFamily="2" charset="-122"/>
                <a:sym typeface="+mn-ea"/>
              </a:rPr>
              <a:t>启发）</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G3,G4</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sp>
        <p:nvSpPr>
          <p:cNvPr id="5" name="文本框 4"/>
          <p:cNvSpPr txBox="1"/>
          <p:nvPr/>
        </p:nvSpPr>
        <p:spPr>
          <a:xfrm>
            <a:off x="2586918" y="3851513"/>
            <a:ext cx="5978961" cy="523220"/>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sym typeface="+mn-ea"/>
              </a:rPr>
              <a:t>（影响我的第</a:t>
            </a:r>
            <a:r>
              <a:rPr lang="en-US" altLang="zh-CN" sz="2800" b="1" dirty="0">
                <a:latin typeface="Times New Roman" panose="02020603050405020304" charset="0"/>
                <a:ea typeface="宋体" panose="02010600030101010101" pitchFamily="2" charset="-122"/>
                <a:sym typeface="+mn-ea"/>
              </a:rPr>
              <a:t>2</a:t>
            </a:r>
            <a:r>
              <a:rPr lang="zh-CN" altLang="en-US" sz="2800" b="1" dirty="0">
                <a:latin typeface="Times New Roman" panose="02020603050405020304" charset="0"/>
                <a:ea typeface="宋体" panose="02010600030101010101" pitchFamily="2" charset="-122"/>
                <a:sym typeface="+mn-ea"/>
              </a:rPr>
              <a:t>点事迹</a:t>
            </a:r>
            <a:r>
              <a:rPr lang="en-US" altLang="zh-CN" sz="2800" b="1" dirty="0">
                <a:latin typeface="Times New Roman" panose="02020603050405020304" charset="0"/>
                <a:ea typeface="宋体" panose="02010600030101010101" pitchFamily="2" charset="-122"/>
                <a:sym typeface="+mn-ea"/>
              </a:rPr>
              <a:t>+</a:t>
            </a:r>
            <a:r>
              <a:rPr lang="zh-CN" altLang="en-US" sz="2800" b="1" dirty="0">
                <a:latin typeface="Times New Roman" panose="02020603050405020304" charset="0"/>
                <a:ea typeface="宋体" panose="02010600030101010101" pitchFamily="2" charset="-122"/>
                <a:sym typeface="+mn-ea"/>
              </a:rPr>
              <a:t>启发）</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G5,G6</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5847516" y="4669227"/>
            <a:ext cx="3214188" cy="523220"/>
          </a:xfrm>
          <a:prstGeom prst="rect">
            <a:avLst/>
          </a:prstGeom>
          <a:noFill/>
        </p:spPr>
        <p:txBody>
          <a:bodyPr wrap="square" rtlCol="0" anchor="t">
            <a:spAutoFit/>
          </a:bodyPr>
          <a:lstStyle/>
          <a:p>
            <a:r>
              <a:rPr lang="zh-CN" altLang="en-US" sz="2800" b="1" dirty="0">
                <a:latin typeface="Times New Roman" panose="02020603050405020304" charset="0"/>
                <a:ea typeface="宋体" panose="02010600030101010101" pitchFamily="2" charset="-122"/>
                <a:sym typeface="+mn-ea"/>
              </a:rPr>
              <a:t>（表决心）</a:t>
            </a:r>
            <a:r>
              <a:rPr lang="en-US" altLang="zh-CN" sz="2800" b="1" dirty="0">
                <a:latin typeface="Times New Roman" panose="02020603050405020304" charset="0"/>
                <a:ea typeface="宋体" panose="02010600030101010101" pitchFamily="2" charset="-122"/>
                <a:sym typeface="+mn-ea"/>
              </a:rPr>
              <a:t>:</a:t>
            </a:r>
            <a:r>
              <a:rPr lang="en-US" altLang="zh-CN" sz="2800" b="1" dirty="0" smtClean="0">
                <a:solidFill>
                  <a:srgbClr val="FF0000"/>
                </a:solidFill>
                <a:latin typeface="Times New Roman" panose="02020603050405020304" charset="0"/>
                <a:ea typeface="宋体" panose="02010600030101010101" pitchFamily="2" charset="-122"/>
                <a:sym typeface="+mn-ea"/>
              </a:rPr>
              <a:t>G7, G8</a:t>
            </a:r>
            <a:endParaRPr lang="en-US" altLang="zh-CN" sz="2800" b="1" dirty="0">
              <a:solidFill>
                <a:srgbClr val="FF0000"/>
              </a:solidFill>
              <a:latin typeface="Times New Roman" panose="02020603050405020304" charset="0"/>
              <a:ea typeface="宋体" panose="02010600030101010101" pitchFamily="2" charset="-122"/>
              <a:sym typeface="+mn-ea"/>
            </a:endParaRPr>
          </a:p>
        </p:txBody>
      </p:sp>
      <p:grpSp>
        <p:nvGrpSpPr>
          <p:cNvPr id="10" name="组合 1149014"/>
          <p:cNvGrpSpPr/>
          <p:nvPr/>
        </p:nvGrpSpPr>
        <p:grpSpPr bwMode="auto">
          <a:xfrm>
            <a:off x="10183495" y="5001518"/>
            <a:ext cx="1800225" cy="1800225"/>
            <a:chOff x="2307" y="1130"/>
            <a:chExt cx="1134" cy="1134"/>
          </a:xfrm>
        </p:grpSpPr>
        <p:grpSp>
          <p:nvGrpSpPr>
            <p:cNvPr id="11" name="组合 1148930"/>
            <p:cNvGrpSpPr/>
            <p:nvPr/>
          </p:nvGrpSpPr>
          <p:grpSpPr bwMode="auto">
            <a:xfrm>
              <a:off x="2307" y="1130"/>
              <a:ext cx="1134" cy="1134"/>
              <a:chOff x="2240" y="532"/>
              <a:chExt cx="1134" cy="1134"/>
            </a:xfrm>
          </p:grpSpPr>
          <p:sp>
            <p:nvSpPr>
              <p:cNvPr id="16" name="椭圆 1148931"/>
              <p:cNvSpPr>
                <a:spLocks noChangeAspect="1" noChangeArrowheads="1"/>
              </p:cNvSpPr>
              <p:nvPr/>
            </p:nvSpPr>
            <p:spPr bwMode="auto">
              <a:xfrm>
                <a:off x="2240" y="532"/>
                <a:ext cx="1134" cy="1134"/>
              </a:xfrm>
              <a:prstGeom prst="ellipse">
                <a:avLst/>
              </a:prstGeom>
              <a:solidFill>
                <a:srgbClr val="E7E6E6"/>
              </a:solidFill>
              <a:ln w="19050">
                <a:solidFill>
                  <a:sysClr val="windowText" lastClr="000000"/>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17" name="椭圆 1148932"/>
              <p:cNvSpPr>
                <a:spLocks noChangeAspect="1" noChangeArrowheads="1"/>
              </p:cNvSpPr>
              <p:nvPr/>
            </p:nvSpPr>
            <p:spPr bwMode="auto">
              <a:xfrm>
                <a:off x="2354" y="641"/>
                <a:ext cx="907" cy="9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nvGrpSpPr>
              <p:cNvPr id="18" name="组合 1148933"/>
              <p:cNvGrpSpPr/>
              <p:nvPr/>
            </p:nvGrpSpPr>
            <p:grpSpPr bwMode="auto">
              <a:xfrm>
                <a:off x="2248" y="532"/>
                <a:ext cx="1120" cy="1126"/>
                <a:chOff x="2248" y="532"/>
                <a:chExt cx="1120" cy="1126"/>
              </a:xfrm>
            </p:grpSpPr>
            <p:sp>
              <p:nvSpPr>
                <p:cNvPr id="19" name="直接连接符 1148934"/>
                <p:cNvSpPr>
                  <a:spLocks noChangeShapeType="1"/>
                </p:cNvSpPr>
                <p:nvPr/>
              </p:nvSpPr>
              <p:spPr bwMode="auto">
                <a:xfrm rot="360000">
                  <a:off x="3323" y="114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0" name="直接连接符 1148935"/>
                <p:cNvSpPr>
                  <a:spLocks noChangeShapeType="1"/>
                </p:cNvSpPr>
                <p:nvPr/>
              </p:nvSpPr>
              <p:spPr bwMode="auto">
                <a:xfrm rot="360000">
                  <a:off x="2254" y="103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1" name="直接连接符 1148936"/>
                <p:cNvSpPr>
                  <a:spLocks noChangeShapeType="1"/>
                </p:cNvSpPr>
                <p:nvPr/>
              </p:nvSpPr>
              <p:spPr bwMode="auto">
                <a:xfrm rot="720000">
                  <a:off x="3313" y="120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2" name="直接连接符 1148937"/>
                <p:cNvSpPr>
                  <a:spLocks noChangeShapeType="1"/>
                </p:cNvSpPr>
                <p:nvPr/>
              </p:nvSpPr>
              <p:spPr bwMode="auto">
                <a:xfrm rot="720000">
                  <a:off x="2265" y="98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3" name="直接连接符 1148938"/>
                <p:cNvSpPr>
                  <a:spLocks noChangeShapeType="1"/>
                </p:cNvSpPr>
                <p:nvPr/>
              </p:nvSpPr>
              <p:spPr bwMode="auto">
                <a:xfrm rot="1080000">
                  <a:off x="3299" y="125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4" name="直接连接符 1148939"/>
                <p:cNvSpPr>
                  <a:spLocks noChangeShapeType="1"/>
                </p:cNvSpPr>
                <p:nvPr/>
              </p:nvSpPr>
              <p:spPr bwMode="auto">
                <a:xfrm rot="1080000">
                  <a:off x="2279" y="92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5" name="直接连接符 1148940"/>
                <p:cNvSpPr>
                  <a:spLocks noChangeShapeType="1"/>
                </p:cNvSpPr>
                <p:nvPr/>
              </p:nvSpPr>
              <p:spPr bwMode="auto">
                <a:xfrm rot="1440000">
                  <a:off x="3280" y="130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6" name="直接连接符 1148941"/>
                <p:cNvSpPr>
                  <a:spLocks noChangeShapeType="1"/>
                </p:cNvSpPr>
                <p:nvPr/>
              </p:nvSpPr>
              <p:spPr bwMode="auto">
                <a:xfrm rot="1440000">
                  <a:off x="2299" y="87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7" name="直接连接符 1148942"/>
                <p:cNvSpPr>
                  <a:spLocks noChangeShapeType="1"/>
                </p:cNvSpPr>
                <p:nvPr/>
              </p:nvSpPr>
              <p:spPr bwMode="auto">
                <a:xfrm rot="1800000">
                  <a:off x="2323" y="827"/>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8" name="直接连接符 1148943"/>
                <p:cNvSpPr>
                  <a:spLocks noChangeShapeType="1"/>
                </p:cNvSpPr>
                <p:nvPr/>
              </p:nvSpPr>
              <p:spPr bwMode="auto">
                <a:xfrm>
                  <a:off x="3298" y="1094"/>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29" name="直接连接符 1148944"/>
                <p:cNvSpPr>
                  <a:spLocks noChangeShapeType="1"/>
                </p:cNvSpPr>
                <p:nvPr/>
              </p:nvSpPr>
              <p:spPr bwMode="auto">
                <a:xfrm>
                  <a:off x="2248" y="1094"/>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0" name="直接连接符 1148945"/>
                <p:cNvSpPr>
                  <a:spLocks noChangeShapeType="1"/>
                </p:cNvSpPr>
                <p:nvPr/>
              </p:nvSpPr>
              <p:spPr bwMode="auto">
                <a:xfrm rot="2160000">
                  <a:off x="2355" y="77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1" name="直接连接符 1148946"/>
                <p:cNvSpPr>
                  <a:spLocks noChangeShapeType="1"/>
                </p:cNvSpPr>
                <p:nvPr/>
              </p:nvSpPr>
              <p:spPr bwMode="auto">
                <a:xfrm rot="2160000">
                  <a:off x="3223" y="140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2" name="直接连接符 1148947"/>
                <p:cNvSpPr>
                  <a:spLocks noChangeShapeType="1"/>
                </p:cNvSpPr>
                <p:nvPr/>
              </p:nvSpPr>
              <p:spPr bwMode="auto">
                <a:xfrm rot="2520000">
                  <a:off x="2392" y="73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3" name="直接连接符 1148948"/>
                <p:cNvSpPr>
                  <a:spLocks noChangeShapeType="1"/>
                </p:cNvSpPr>
                <p:nvPr/>
              </p:nvSpPr>
              <p:spPr bwMode="auto">
                <a:xfrm rot="2520000">
                  <a:off x="3189" y="145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4" name="直接连接符 1148949"/>
                <p:cNvSpPr>
                  <a:spLocks noChangeShapeType="1"/>
                </p:cNvSpPr>
                <p:nvPr/>
              </p:nvSpPr>
              <p:spPr bwMode="auto">
                <a:xfrm rot="2880000">
                  <a:off x="2428" y="69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5" name="直接连接符 1148950"/>
                <p:cNvSpPr>
                  <a:spLocks noChangeShapeType="1"/>
                </p:cNvSpPr>
                <p:nvPr/>
              </p:nvSpPr>
              <p:spPr bwMode="auto">
                <a:xfrm rot="2880000">
                  <a:off x="3147" y="148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6" name="直接连接符 1148951"/>
                <p:cNvSpPr>
                  <a:spLocks noChangeShapeType="1"/>
                </p:cNvSpPr>
                <p:nvPr/>
              </p:nvSpPr>
              <p:spPr bwMode="auto">
                <a:xfrm rot="3240000">
                  <a:off x="2472" y="65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7" name="直接连接符 1148952"/>
                <p:cNvSpPr>
                  <a:spLocks noChangeShapeType="1"/>
                </p:cNvSpPr>
                <p:nvPr/>
              </p:nvSpPr>
              <p:spPr bwMode="auto">
                <a:xfrm rot="3240000">
                  <a:off x="3104" y="152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8" name="直接连接符 1148953"/>
                <p:cNvSpPr>
                  <a:spLocks noChangeShapeType="1"/>
                </p:cNvSpPr>
                <p:nvPr/>
              </p:nvSpPr>
              <p:spPr bwMode="auto">
                <a:xfrm rot="3600000">
                  <a:off x="2518" y="637"/>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39" name="直接连接符 1148954"/>
                <p:cNvSpPr>
                  <a:spLocks noChangeShapeType="1"/>
                </p:cNvSpPr>
                <p:nvPr/>
              </p:nvSpPr>
              <p:spPr bwMode="auto">
                <a:xfrm rot="3960000">
                  <a:off x="2569" y="60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0" name="直接连接符 1148955"/>
                <p:cNvSpPr>
                  <a:spLocks noChangeShapeType="1"/>
                </p:cNvSpPr>
                <p:nvPr/>
              </p:nvSpPr>
              <p:spPr bwMode="auto">
                <a:xfrm rot="3960000">
                  <a:off x="3007" y="1582"/>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1" name="直接连接符 1148956"/>
                <p:cNvSpPr>
                  <a:spLocks noChangeShapeType="1"/>
                </p:cNvSpPr>
                <p:nvPr/>
              </p:nvSpPr>
              <p:spPr bwMode="auto">
                <a:xfrm rot="4320000">
                  <a:off x="2622" y="58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2" name="直接连接符 1148957"/>
                <p:cNvSpPr>
                  <a:spLocks noChangeShapeType="1"/>
                </p:cNvSpPr>
                <p:nvPr/>
              </p:nvSpPr>
              <p:spPr bwMode="auto">
                <a:xfrm rot="4320000">
                  <a:off x="2954" y="160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3" name="直接连接符 1148958"/>
                <p:cNvSpPr>
                  <a:spLocks noChangeShapeType="1"/>
                </p:cNvSpPr>
                <p:nvPr/>
              </p:nvSpPr>
              <p:spPr bwMode="auto">
                <a:xfrm rot="4680000">
                  <a:off x="2676" y="56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4" name="直接连接符 1148959"/>
                <p:cNvSpPr>
                  <a:spLocks noChangeShapeType="1"/>
                </p:cNvSpPr>
                <p:nvPr/>
              </p:nvSpPr>
              <p:spPr bwMode="auto">
                <a:xfrm rot="4680000">
                  <a:off x="2899" y="161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5" name="直接连接符 1148960"/>
                <p:cNvSpPr>
                  <a:spLocks noChangeShapeType="1"/>
                </p:cNvSpPr>
                <p:nvPr/>
              </p:nvSpPr>
              <p:spPr bwMode="auto">
                <a:xfrm rot="5040000">
                  <a:off x="2731" y="556"/>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6" name="直接连接符 1148961"/>
                <p:cNvSpPr>
                  <a:spLocks noChangeShapeType="1"/>
                </p:cNvSpPr>
                <p:nvPr/>
              </p:nvSpPr>
              <p:spPr bwMode="auto">
                <a:xfrm rot="5040000">
                  <a:off x="2843" y="162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7" name="直接连接符 1148962"/>
                <p:cNvSpPr>
                  <a:spLocks noChangeShapeType="1"/>
                </p:cNvSpPr>
                <p:nvPr/>
              </p:nvSpPr>
              <p:spPr bwMode="auto">
                <a:xfrm rot="5400000">
                  <a:off x="2780" y="566"/>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8" name="直接连接符 1148963"/>
                <p:cNvSpPr>
                  <a:spLocks noChangeShapeType="1"/>
                </p:cNvSpPr>
                <p:nvPr/>
              </p:nvSpPr>
              <p:spPr bwMode="auto">
                <a:xfrm rot="5400000">
                  <a:off x="2782" y="1624"/>
                  <a:ext cx="68"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49" name="直接连接符 1148964"/>
                <p:cNvSpPr>
                  <a:spLocks noChangeShapeType="1"/>
                </p:cNvSpPr>
                <p:nvPr/>
              </p:nvSpPr>
              <p:spPr bwMode="auto">
                <a:xfrm rot="5760000">
                  <a:off x="2731" y="162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0" name="直接连接符 1148965"/>
                <p:cNvSpPr>
                  <a:spLocks noChangeShapeType="1"/>
                </p:cNvSpPr>
                <p:nvPr/>
              </p:nvSpPr>
              <p:spPr bwMode="auto">
                <a:xfrm rot="5760000">
                  <a:off x="2844" y="558"/>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1" name="直接连接符 1148966"/>
                <p:cNvSpPr>
                  <a:spLocks noChangeShapeType="1"/>
                </p:cNvSpPr>
                <p:nvPr/>
              </p:nvSpPr>
              <p:spPr bwMode="auto">
                <a:xfrm rot="6120000">
                  <a:off x="2674" y="161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2" name="直接连接符 1148967"/>
                <p:cNvSpPr>
                  <a:spLocks noChangeShapeType="1"/>
                </p:cNvSpPr>
                <p:nvPr/>
              </p:nvSpPr>
              <p:spPr bwMode="auto">
                <a:xfrm rot="6120000">
                  <a:off x="2898" y="56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3" name="直接连接符 1148968"/>
                <p:cNvSpPr>
                  <a:spLocks noChangeShapeType="1"/>
                </p:cNvSpPr>
                <p:nvPr/>
              </p:nvSpPr>
              <p:spPr bwMode="auto">
                <a:xfrm rot="6480000">
                  <a:off x="2620" y="160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4" name="直接连接符 1148969"/>
                <p:cNvSpPr>
                  <a:spLocks noChangeShapeType="1"/>
                </p:cNvSpPr>
                <p:nvPr/>
              </p:nvSpPr>
              <p:spPr bwMode="auto">
                <a:xfrm rot="6480000">
                  <a:off x="2952" y="58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5" name="直接连接符 1148970"/>
                <p:cNvSpPr>
                  <a:spLocks noChangeShapeType="1"/>
                </p:cNvSpPr>
                <p:nvPr/>
              </p:nvSpPr>
              <p:spPr bwMode="auto">
                <a:xfrm rot="6840000">
                  <a:off x="3004" y="60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6" name="直接连接符 1148971"/>
                <p:cNvSpPr>
                  <a:spLocks noChangeShapeType="1"/>
                </p:cNvSpPr>
                <p:nvPr/>
              </p:nvSpPr>
              <p:spPr bwMode="auto">
                <a:xfrm rot="6840000">
                  <a:off x="2567" y="158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7" name="直接连接符 1148972"/>
                <p:cNvSpPr>
                  <a:spLocks noChangeShapeType="1"/>
                </p:cNvSpPr>
                <p:nvPr/>
              </p:nvSpPr>
              <p:spPr bwMode="auto">
                <a:xfrm rot="7200000">
                  <a:off x="3040" y="641"/>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8" name="直接连接符 1148973"/>
                <p:cNvSpPr>
                  <a:spLocks noChangeShapeType="1"/>
                </p:cNvSpPr>
                <p:nvPr/>
              </p:nvSpPr>
              <p:spPr bwMode="auto">
                <a:xfrm rot="9000000">
                  <a:off x="3229" y="833"/>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59" name="直接连接符 1148974"/>
                <p:cNvSpPr>
                  <a:spLocks noChangeShapeType="1"/>
                </p:cNvSpPr>
                <p:nvPr/>
              </p:nvSpPr>
              <p:spPr bwMode="auto">
                <a:xfrm rot="7560000">
                  <a:off x="3100" y="658"/>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0" name="直接连接符 1148975"/>
                <p:cNvSpPr>
                  <a:spLocks noChangeShapeType="1"/>
                </p:cNvSpPr>
                <p:nvPr/>
              </p:nvSpPr>
              <p:spPr bwMode="auto">
                <a:xfrm rot="7560000">
                  <a:off x="2470" y="152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1" name="直接连接符 1148976"/>
                <p:cNvSpPr>
                  <a:spLocks noChangeShapeType="1"/>
                </p:cNvSpPr>
                <p:nvPr/>
              </p:nvSpPr>
              <p:spPr bwMode="auto">
                <a:xfrm rot="7920000">
                  <a:off x="3143" y="69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2" name="直接连接符 1148977"/>
                <p:cNvSpPr>
                  <a:spLocks noChangeShapeType="1"/>
                </p:cNvSpPr>
                <p:nvPr/>
              </p:nvSpPr>
              <p:spPr bwMode="auto">
                <a:xfrm rot="7920000">
                  <a:off x="2423" y="1493"/>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3" name="直接连接符 1148978"/>
                <p:cNvSpPr>
                  <a:spLocks noChangeShapeType="1"/>
                </p:cNvSpPr>
                <p:nvPr/>
              </p:nvSpPr>
              <p:spPr bwMode="auto">
                <a:xfrm rot="8280000">
                  <a:off x="3187" y="73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4" name="直接连接符 1148979"/>
                <p:cNvSpPr>
                  <a:spLocks noChangeShapeType="1"/>
                </p:cNvSpPr>
                <p:nvPr/>
              </p:nvSpPr>
              <p:spPr bwMode="auto">
                <a:xfrm rot="8280000">
                  <a:off x="2388" y="145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5" name="直接连接符 1148980"/>
                <p:cNvSpPr>
                  <a:spLocks noChangeShapeType="1"/>
                </p:cNvSpPr>
                <p:nvPr/>
              </p:nvSpPr>
              <p:spPr bwMode="auto">
                <a:xfrm rot="8640000">
                  <a:off x="2351" y="141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6" name="直接连接符 1148981"/>
                <p:cNvSpPr>
                  <a:spLocks noChangeShapeType="1"/>
                </p:cNvSpPr>
                <p:nvPr/>
              </p:nvSpPr>
              <p:spPr bwMode="auto">
                <a:xfrm rot="8640000">
                  <a:off x="3221" y="78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7" name="直接连接符 1148982"/>
                <p:cNvSpPr>
                  <a:spLocks noChangeShapeType="1"/>
                </p:cNvSpPr>
                <p:nvPr/>
              </p:nvSpPr>
              <p:spPr bwMode="auto">
                <a:xfrm rot="9360000">
                  <a:off x="3276" y="875"/>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8" name="直接连接符 1148983"/>
                <p:cNvSpPr>
                  <a:spLocks noChangeShapeType="1"/>
                </p:cNvSpPr>
                <p:nvPr/>
              </p:nvSpPr>
              <p:spPr bwMode="auto">
                <a:xfrm rot="9360000">
                  <a:off x="2297" y="1311"/>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69" name="直接连接符 1148984"/>
                <p:cNvSpPr>
                  <a:spLocks noChangeShapeType="1"/>
                </p:cNvSpPr>
                <p:nvPr/>
              </p:nvSpPr>
              <p:spPr bwMode="auto">
                <a:xfrm rot="9720000">
                  <a:off x="2275" y="1260"/>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0" name="直接连接符 1148985"/>
                <p:cNvSpPr>
                  <a:spLocks noChangeShapeType="1"/>
                </p:cNvSpPr>
                <p:nvPr/>
              </p:nvSpPr>
              <p:spPr bwMode="auto">
                <a:xfrm rot="9720000">
                  <a:off x="3297" y="928"/>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1" name="直接连接符 1148986"/>
                <p:cNvSpPr>
                  <a:spLocks noChangeShapeType="1"/>
                </p:cNvSpPr>
                <p:nvPr/>
              </p:nvSpPr>
              <p:spPr bwMode="auto">
                <a:xfrm rot="10080000">
                  <a:off x="2263" y="1204"/>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2" name="直接连接符 1148987"/>
                <p:cNvSpPr>
                  <a:spLocks noChangeShapeType="1"/>
                </p:cNvSpPr>
                <p:nvPr/>
              </p:nvSpPr>
              <p:spPr bwMode="auto">
                <a:xfrm rot="10080000">
                  <a:off x="3311" y="982"/>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3" name="直接连接符 1148988"/>
                <p:cNvSpPr>
                  <a:spLocks noChangeShapeType="1"/>
                </p:cNvSpPr>
                <p:nvPr/>
              </p:nvSpPr>
              <p:spPr bwMode="auto">
                <a:xfrm rot="10440000">
                  <a:off x="2250" y="1149"/>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4" name="直接连接符 1148989"/>
                <p:cNvSpPr>
                  <a:spLocks noChangeShapeType="1"/>
                </p:cNvSpPr>
                <p:nvPr/>
              </p:nvSpPr>
              <p:spPr bwMode="auto">
                <a:xfrm rot="10440000">
                  <a:off x="3323" y="1037"/>
                  <a:ext cx="45" cy="0"/>
                </a:xfrm>
                <a:prstGeom prst="line">
                  <a:avLst/>
                </a:prstGeom>
                <a:noFill/>
                <a:ln w="9525">
                  <a:solidFill>
                    <a:srgbClr val="0563C1"/>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5" name="直接连接符 1148990"/>
                <p:cNvSpPr>
                  <a:spLocks noChangeShapeType="1"/>
                </p:cNvSpPr>
                <p:nvPr/>
              </p:nvSpPr>
              <p:spPr bwMode="auto">
                <a:xfrm rot="1800000">
                  <a:off x="3235" y="1354"/>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6" name="直接连接符 1148991"/>
                <p:cNvSpPr>
                  <a:spLocks noChangeShapeType="1"/>
                </p:cNvSpPr>
                <p:nvPr/>
              </p:nvSpPr>
              <p:spPr bwMode="auto">
                <a:xfrm rot="7200000">
                  <a:off x="2513" y="1556"/>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7" name="直接连接符 1148992"/>
                <p:cNvSpPr>
                  <a:spLocks noChangeShapeType="1"/>
                </p:cNvSpPr>
                <p:nvPr/>
              </p:nvSpPr>
              <p:spPr bwMode="auto">
                <a:xfrm rot="9000000">
                  <a:off x="2315" y="1360"/>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sp>
              <p:nvSpPr>
                <p:cNvPr id="78" name="直接连接符 1148993"/>
                <p:cNvSpPr>
                  <a:spLocks noChangeShapeType="1"/>
                </p:cNvSpPr>
                <p:nvPr/>
              </p:nvSpPr>
              <p:spPr bwMode="auto">
                <a:xfrm rot="3600000">
                  <a:off x="3043" y="1548"/>
                  <a:ext cx="68"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grpSp>
        </p:grpSp>
        <p:sp>
          <p:nvSpPr>
            <p:cNvPr id="12" name="矩形 1149004"/>
            <p:cNvSpPr>
              <a:spLocks noChangeArrowheads="1"/>
            </p:cNvSpPr>
            <p:nvPr/>
          </p:nvSpPr>
          <p:spPr bwMode="auto">
            <a:xfrm>
              <a:off x="3113" y="1595"/>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0563C1"/>
                  </a:solidFill>
                  <a:effectLst/>
                  <a:uLnTx/>
                  <a:uFillTx/>
                  <a:latin typeface="Arial" panose="020B0604020202020204" pitchFamily="34" charset="0"/>
                  <a:ea typeface="微软雅黑" panose="020B0503020204020204" charset="-122"/>
                </a:rPr>
                <a:t>30s</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sp>
          <p:nvSpPr>
            <p:cNvPr id="13" name="矩形 1149007"/>
            <p:cNvSpPr>
              <a:spLocks noChangeArrowheads="1"/>
            </p:cNvSpPr>
            <p:nvPr/>
          </p:nvSpPr>
          <p:spPr bwMode="auto">
            <a:xfrm>
              <a:off x="2730" y="2004"/>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kern="0" noProof="0" dirty="0" smtClean="0">
                  <a:solidFill>
                    <a:srgbClr val="0563C1"/>
                  </a:solidFill>
                  <a:ea typeface="微软雅黑" panose="020B0503020204020204" charset="-122"/>
                </a:rPr>
                <a:t>60s</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sp>
          <p:nvSpPr>
            <p:cNvPr id="14" name="矩形 1149009"/>
            <p:cNvSpPr>
              <a:spLocks noChangeArrowheads="1"/>
            </p:cNvSpPr>
            <p:nvPr/>
          </p:nvSpPr>
          <p:spPr bwMode="auto">
            <a:xfrm>
              <a:off x="2332" y="1595"/>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400" kern="0" dirty="0" smtClean="0">
                  <a:solidFill>
                    <a:srgbClr val="0563C1"/>
                  </a:solidFill>
                  <a:ea typeface="微软雅黑" panose="020B0503020204020204" charset="-122"/>
                </a:rPr>
                <a:t>90s</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sp>
          <p:nvSpPr>
            <p:cNvPr id="15" name="矩形 1149013"/>
            <p:cNvSpPr>
              <a:spLocks noChangeArrowheads="1"/>
            </p:cNvSpPr>
            <p:nvPr/>
          </p:nvSpPr>
          <p:spPr bwMode="auto">
            <a:xfrm>
              <a:off x="2779" y="1193"/>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rgbClr val="0563C1"/>
                  </a:solidFill>
                  <a:effectLst/>
                  <a:uLnTx/>
                  <a:uFillTx/>
                  <a:latin typeface="Arial" panose="020B0604020202020204" pitchFamily="34" charset="0"/>
                  <a:ea typeface="微软雅黑" panose="020B0503020204020204" charset="-122"/>
                </a:rPr>
                <a:t>0</a:t>
              </a:r>
              <a:endParaRPr kumimoji="0" lang="zh-CN" altLang="en-US" sz="1400" b="0" i="0" u="none" strike="noStrike" kern="0" cap="none" spc="0" normalizeH="0" baseline="0" noProof="0" dirty="0">
                <a:ln>
                  <a:noFill/>
                </a:ln>
                <a:solidFill>
                  <a:srgbClr val="0563C1"/>
                </a:solidFill>
                <a:effectLst/>
                <a:uLnTx/>
                <a:uFillTx/>
                <a:latin typeface="Arial" panose="020B0604020202020204" pitchFamily="34" charset="0"/>
                <a:ea typeface="微软雅黑" panose="020B0503020204020204" charset="-122"/>
              </a:endParaRPr>
            </a:p>
          </p:txBody>
        </p:sp>
      </p:grpSp>
      <p:grpSp>
        <p:nvGrpSpPr>
          <p:cNvPr id="79" name="组合 78"/>
          <p:cNvGrpSpPr>
            <a:grpSpLocks noChangeAspect="1"/>
          </p:cNvGrpSpPr>
          <p:nvPr/>
        </p:nvGrpSpPr>
        <p:grpSpPr bwMode="auto">
          <a:xfrm>
            <a:off x="10194607" y="5014338"/>
            <a:ext cx="1800225" cy="1800225"/>
            <a:chOff x="3606" y="709"/>
            <a:chExt cx="2268" cy="2268"/>
          </a:xfrm>
        </p:grpSpPr>
        <p:sp>
          <p:nvSpPr>
            <p:cNvPr id="80" name="椭圆 1148995"/>
            <p:cNvSpPr>
              <a:spLocks noChangeAspect="1" noChangeArrowheads="1"/>
            </p:cNvSpPr>
            <p:nvPr/>
          </p:nvSpPr>
          <p:spPr bwMode="auto">
            <a:xfrm>
              <a:off x="3606" y="709"/>
              <a:ext cx="2268" cy="226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1" name="直接连接符 1148996"/>
            <p:cNvSpPr>
              <a:spLocks noChangeAspect="1" noChangeShapeType="1"/>
            </p:cNvSpPr>
            <p:nvPr/>
          </p:nvSpPr>
          <p:spPr bwMode="auto">
            <a:xfrm flipV="1">
              <a:off x="4740" y="709"/>
              <a:ext cx="0" cy="1134"/>
            </a:xfrm>
            <a:prstGeom prst="line">
              <a:avLst/>
            </a:prstGeom>
            <a:noFill/>
            <a:ln w="25400">
              <a:solidFill>
                <a:srgbClr val="FF0000"/>
              </a:solidFill>
              <a:round/>
              <a:tailEnd type="arrow" w="sm" len="lg"/>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a typeface="等线" panose="02010600030101010101" charset="-122"/>
              </a:endParaRPr>
            </a:p>
          </p:txBody>
        </p:sp>
      </p:grpSp>
      <p:sp>
        <p:nvSpPr>
          <p:cNvPr id="82" name="椭圆 1149000"/>
          <p:cNvSpPr>
            <a:spLocks noChangeAspect="1" noChangeArrowheads="1"/>
          </p:cNvSpPr>
          <p:nvPr/>
        </p:nvSpPr>
        <p:spPr bwMode="auto">
          <a:xfrm>
            <a:off x="11003598" y="5771830"/>
            <a:ext cx="179387" cy="179387"/>
          </a:xfrm>
          <a:prstGeom prst="ellipse">
            <a:avLst/>
          </a:prstGeom>
          <a:solidFill>
            <a:srgbClr val="FF0000"/>
          </a:solidFill>
          <a:ln w="19050">
            <a:solidFill>
              <a:sysClr val="windowText" lastClr="000000"/>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3" name="文本框 82"/>
          <p:cNvSpPr txBox="1"/>
          <p:nvPr/>
        </p:nvSpPr>
        <p:spPr>
          <a:xfrm>
            <a:off x="0" y="1057922"/>
            <a:ext cx="12190095" cy="584775"/>
          </a:xfrm>
          <a:prstGeom prst="rect">
            <a:avLst/>
          </a:prstGeom>
          <a:gradFill>
            <a:gsLst>
              <a:gs pos="0">
                <a:srgbClr val="007BD3"/>
              </a:gs>
              <a:gs pos="100000">
                <a:srgbClr val="034373"/>
              </a:gs>
            </a:gsLst>
            <a:lin ang="5400000" scaled="0"/>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3200" b="1" dirty="0">
                <a:solidFill>
                  <a:srgbClr val="FFFF00"/>
                </a:solidFill>
                <a:latin typeface="黑体" panose="02010609060101010101" pitchFamily="49" charset="-122"/>
                <a:ea typeface="黑体" panose="02010609060101010101" pitchFamily="49" charset="-122"/>
                <a:cs typeface="Times New Roman" panose="02020603050405020304" charset="0"/>
              </a:rPr>
              <a:t>小组互评</a:t>
            </a:r>
            <a:r>
              <a:rPr lang="en-US" altLang="zh-CN" sz="3200" b="1" dirty="0">
                <a:solidFill>
                  <a:srgbClr val="FFFF00"/>
                </a:solidFill>
                <a:latin typeface="黑体" panose="02010609060101010101" pitchFamily="49" charset="-122"/>
                <a:ea typeface="黑体" panose="02010609060101010101" pitchFamily="49" charset="-122"/>
                <a:cs typeface="Times New Roman" panose="02020603050405020304" charset="0"/>
              </a:rPr>
              <a:t>:</a:t>
            </a:r>
            <a:r>
              <a:rPr lang="en-US" altLang="zh-CN" sz="3200" b="1" dirty="0" smtClean="0">
                <a:latin typeface="Times New Roman" panose="02020603050405020304" charset="0"/>
                <a:cs typeface="Times New Roman" panose="02020603050405020304" charset="0"/>
              </a:rPr>
              <a:t>G1—G2; G3—G4; G5—G6</a:t>
            </a:r>
            <a:r>
              <a:rPr lang="en-US" altLang="zh-CN" sz="3200" b="1" dirty="0">
                <a:latin typeface="Times New Roman" panose="02020603050405020304" charset="0"/>
                <a:cs typeface="Times New Roman" panose="02020603050405020304" charset="0"/>
              </a:rPr>
              <a:t>;</a:t>
            </a:r>
            <a:r>
              <a:rPr lang="en-US" altLang="zh-CN" sz="3200" b="1" dirty="0" smtClean="0">
                <a:latin typeface="Times New Roman" panose="02020603050405020304" charset="0"/>
                <a:cs typeface="Times New Roman" panose="02020603050405020304" charset="0"/>
              </a:rPr>
              <a:t>G7—G8  (</a:t>
            </a:r>
            <a:r>
              <a:rPr lang="zh-CN" altLang="en-US" sz="3200" b="1" dirty="0" smtClean="0">
                <a:latin typeface="Times New Roman" panose="02020603050405020304" charset="0"/>
                <a:cs typeface="Times New Roman" panose="02020603050405020304" charset="0"/>
              </a:rPr>
              <a:t>根据标准进行互评</a:t>
            </a:r>
            <a:r>
              <a:rPr lang="en-US" altLang="zh-CN" sz="3200" b="1" dirty="0" smtClean="0">
                <a:latin typeface="Times New Roman" panose="02020603050405020304" charset="0"/>
                <a:cs typeface="Times New Roman" panose="02020603050405020304" charset="0"/>
              </a:rPr>
              <a:t>)</a:t>
            </a:r>
            <a:endParaRPr lang="en-US" altLang="zh-CN" sz="3200" b="1" dirty="0">
              <a:latin typeface="Times New Roman" panose="02020603050405020304" charset="0"/>
              <a:cs typeface="Times New Roman" panose="02020603050405020304" charset="0"/>
            </a:endParaRPr>
          </a:p>
        </p:txBody>
      </p:sp>
      <p:sp>
        <p:nvSpPr>
          <p:cNvPr id="84" name="文本框 83"/>
          <p:cNvSpPr txBox="1"/>
          <p:nvPr/>
        </p:nvSpPr>
        <p:spPr>
          <a:xfrm>
            <a:off x="3329940" y="150495"/>
            <a:ext cx="5507355"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Ode to Dr.Yuan Longping</a:t>
            </a:r>
            <a:endParaRPr lang="en-US" altLang="zh-CN" sz="3600" b="1">
              <a:latin typeface="Times New Roman" panose="02020603050405020304" charset="0"/>
              <a:cs typeface="Times New Roman" panose="02020603050405020304" charset="0"/>
            </a:endParaRPr>
          </a:p>
        </p:txBody>
      </p:sp>
      <p:sp>
        <p:nvSpPr>
          <p:cNvPr id="9" name="文本框 8"/>
          <p:cNvSpPr txBox="1"/>
          <p:nvPr/>
        </p:nvSpPr>
        <p:spPr>
          <a:xfrm>
            <a:off x="-11430" y="-18251"/>
            <a:ext cx="12190095" cy="1076325"/>
          </a:xfrm>
          <a:prstGeom prst="rect">
            <a:avLst/>
          </a:prstGeom>
          <a:gradFill>
            <a:gsLst>
              <a:gs pos="0">
                <a:srgbClr val="007BD3"/>
              </a:gs>
              <a:gs pos="100000">
                <a:srgbClr val="034373"/>
              </a:gs>
            </a:gsLst>
            <a:lin ang="5400000" scaled="0"/>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3200" b="1" dirty="0" smtClean="0">
                <a:solidFill>
                  <a:srgbClr val="FFFF00"/>
                </a:solidFill>
                <a:latin typeface="黑体" panose="02010609060101010101" pitchFamily="49" charset="-122"/>
                <a:ea typeface="黑体" panose="02010609060101010101" pitchFamily="49" charset="-122"/>
                <a:cs typeface="Times New Roman" panose="02020603050405020304" charset="0"/>
              </a:rPr>
              <a:t>评判标准</a:t>
            </a:r>
            <a:r>
              <a:rPr lang="en-US" altLang="zh-CN" sz="3200" b="1" dirty="0" smtClean="0">
                <a:solidFill>
                  <a:srgbClr val="FFFF00"/>
                </a:solidFill>
                <a:latin typeface="黑体" panose="02010609060101010101" pitchFamily="49" charset="-122"/>
                <a:ea typeface="黑体" panose="02010609060101010101" pitchFamily="49" charset="-122"/>
                <a:cs typeface="Times New Roman" panose="02020603050405020304" charset="0"/>
              </a:rPr>
              <a:t>: </a:t>
            </a:r>
            <a:r>
              <a:rPr lang="en-US" altLang="zh-CN" sz="3200" b="1" dirty="0">
                <a:latin typeface="Times New Roman" panose="02020603050405020304" charset="0"/>
                <a:cs typeface="Times New Roman" panose="02020603050405020304" charset="0"/>
              </a:rPr>
              <a:t>1</a:t>
            </a:r>
            <a:r>
              <a:rPr lang="en-US" altLang="zh-CN" sz="3200" b="1" dirty="0" smtClean="0">
                <a:latin typeface="Times New Roman" panose="02020603050405020304" charset="0"/>
                <a:cs typeface="Times New Roman" panose="02020603050405020304" charset="0"/>
              </a:rPr>
              <a:t>.handwriting</a:t>
            </a:r>
            <a:r>
              <a:rPr lang="en-US" altLang="zh-CN" sz="3200" b="1" dirty="0" smtClean="0">
                <a:solidFill>
                  <a:srgbClr val="FFFF00"/>
                </a:solidFill>
                <a:latin typeface="Times New Roman" panose="02020603050405020304" charset="0"/>
                <a:cs typeface="Times New Roman" panose="02020603050405020304" charset="0"/>
              </a:rPr>
              <a:t>(2)</a:t>
            </a:r>
            <a:r>
              <a:rPr lang="en-US" altLang="zh-CN" sz="3200" b="1" dirty="0" smtClean="0">
                <a:latin typeface="Times New Roman" panose="02020603050405020304" charset="0"/>
                <a:cs typeface="Times New Roman" panose="02020603050405020304" charset="0"/>
              </a:rPr>
              <a:t>; 2.grammar &amp; spelling &amp; coherence</a:t>
            </a:r>
            <a:r>
              <a:rPr lang="en-US" altLang="zh-CN" sz="3200" b="1" dirty="0" smtClean="0">
                <a:solidFill>
                  <a:srgbClr val="FFFF00"/>
                </a:solidFill>
                <a:latin typeface="Times New Roman" panose="02020603050405020304" charset="0"/>
                <a:cs typeface="Times New Roman" panose="02020603050405020304" charset="0"/>
              </a:rPr>
              <a:t>(3)</a:t>
            </a:r>
            <a:endParaRPr lang="en-US" altLang="zh-CN" sz="3200" b="1" dirty="0" smtClean="0">
              <a:latin typeface="Times New Roman" panose="02020603050405020304" charset="0"/>
              <a:cs typeface="Times New Roman" panose="02020603050405020304" charset="0"/>
            </a:endParaRPr>
          </a:p>
          <a:p>
            <a:r>
              <a:rPr lang="en-US" altLang="zh-CN" sz="3200" b="1" dirty="0" smtClean="0">
                <a:latin typeface="Times New Roman" panose="02020603050405020304" charset="0"/>
                <a:cs typeface="Times New Roman" panose="02020603050405020304" charset="0"/>
              </a:rPr>
              <a:t>              3.content:specific</a:t>
            </a:r>
            <a:r>
              <a:rPr lang="en-US" altLang="zh-CN" sz="3200" b="1" dirty="0" smtClean="0">
                <a:solidFill>
                  <a:srgbClr val="FFFF00"/>
                </a:solidFill>
                <a:latin typeface="Times New Roman" panose="02020603050405020304" charset="0"/>
                <a:cs typeface="Times New Roman" panose="02020603050405020304" charset="0"/>
              </a:rPr>
              <a:t>(5)</a:t>
            </a:r>
            <a:r>
              <a:rPr lang="en-US" altLang="zh-CN" sz="3200" b="1" dirty="0" smtClean="0">
                <a:latin typeface="Times New Roman" panose="02020603050405020304" charset="0"/>
                <a:cs typeface="Times New Roman" panose="02020603050405020304" charset="0"/>
              </a:rPr>
              <a:t>; 4.application:key expressions</a:t>
            </a:r>
            <a:r>
              <a:rPr lang="en-US" altLang="zh-CN" sz="3200" b="1" dirty="0" smtClean="0">
                <a:solidFill>
                  <a:srgbClr val="FFFF00"/>
                </a:solidFill>
                <a:latin typeface="Times New Roman" panose="02020603050405020304" charset="0"/>
                <a:cs typeface="Times New Roman" panose="02020603050405020304" charset="0"/>
              </a:rPr>
              <a:t>(5)</a:t>
            </a:r>
            <a:endParaRPr lang="en-US" altLang="zh-CN" sz="3200" b="1" dirty="0" smtClean="0">
              <a:solidFill>
                <a:srgbClr val="FFFF00"/>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43200000">
                                      <p:cBhvr>
                                        <p:cTn id="12" dur="300000" fill="hold"/>
                                        <p:tgtEl>
                                          <p:spTgt spid="7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1" name="chimes.wav"/>
                                        </p:tgtEl>
                                      </p:cMediaNode>
                                    </p:audio>
                                  </p:subTnLst>
                                </p:cTn>
                              </p:par>
                            </p:childTnLst>
                          </p:cTn>
                        </p:par>
                        <p:par>
                          <p:cTn id="13" fill="hold">
                            <p:stCondLst>
                              <p:cond delay="300000"/>
                            </p:stCondLst>
                            <p:childTnLst>
                              <p:par>
                                <p:cTn id="14" presetID="35" presetClass="emph" presetSubtype="0" fill="hold" nodeType="afterEffect">
                                  <p:stCondLst>
                                    <p:cond delay="0"/>
                                  </p:stCondLst>
                                  <p:childTnLst>
                                    <p:anim calcmode="discrete" valueType="str">
                                      <p:cBhvr>
                                        <p:cTn id="15" dur="300000" fill="hold"/>
                                        <p:tgtEl>
                                          <p:spTgt spid="7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1"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0-#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9" grpId="0" bldLvl="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Consolidation in Writing</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2602230" y="612140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05" y="-1905"/>
            <a:ext cx="12190730" cy="6047105"/>
          </a:xfrm>
          <a:prstGeom prst="rect">
            <a:avLst/>
          </a:prstGeom>
          <a:noFill/>
        </p:spPr>
        <p:txBody>
          <a:bodyPr wrap="square" rtlCol="0">
            <a:spAutoFit/>
          </a:bodyPr>
          <a:lstStyle/>
          <a:p>
            <a:pPr indent="0" algn="just" fontAlgn="auto">
              <a:lnSpc>
                <a:spcPts val="2580"/>
              </a:lnSpc>
              <a:buNone/>
            </a:pPr>
            <a:r>
              <a:rPr lang="en-US" altLang="zh-CN" sz="2400" b="1" dirty="0">
                <a:latin typeface="Times New Roman" panose="02020603050405020304" charset="0"/>
                <a:ea typeface="宋体" panose="02010600030101010101" pitchFamily="2" charset="-122"/>
                <a:sym typeface="+mn-ea"/>
              </a:rPr>
              <a:t>     Good morning, everyone</a:t>
            </a:r>
            <a:r>
              <a:rPr lang="en-US" altLang="zh-CN" sz="2400" b="1" dirty="0" smtClean="0">
                <a:latin typeface="Times New Roman" panose="02020603050405020304" charset="0"/>
                <a:ea typeface="宋体" panose="02010600030101010101" pitchFamily="2" charset="-122"/>
                <a:sym typeface="+mn-ea"/>
              </a:rPr>
              <a:t>! I </a:t>
            </a:r>
            <a:r>
              <a:rPr lang="en-US" altLang="zh-CN" sz="2400" b="1" dirty="0">
                <a:latin typeface="Times New Roman" panose="02020603050405020304" charset="0"/>
                <a:ea typeface="宋体" panose="02010600030101010101" pitchFamily="2" charset="-122"/>
                <a:sym typeface="+mn-ea"/>
              </a:rPr>
              <a:t>am extremely </a:t>
            </a:r>
            <a:r>
              <a:rPr lang="en-US" altLang="zh-CN" sz="2400" b="1" dirty="0" err="1">
                <a:latin typeface="Times New Roman" panose="02020603050405020304" charset="0"/>
                <a:ea typeface="宋体" panose="02010600030101010101" pitchFamily="2" charset="-122"/>
                <a:sym typeface="+mn-ea"/>
              </a:rPr>
              <a:t>honoured</a:t>
            </a:r>
            <a:r>
              <a:rPr lang="en-US" altLang="zh-CN" sz="2400" b="1" dirty="0">
                <a:latin typeface="Times New Roman" panose="02020603050405020304" charset="0"/>
                <a:ea typeface="宋体" panose="02010600030101010101" pitchFamily="2" charset="-122"/>
                <a:sym typeface="+mn-ea"/>
              </a:rPr>
              <a:t> to deliver a speech to share the person I adore and respect most with you. Undoubtedly, the person is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who has a great impact on me. </a:t>
            </a:r>
            <a:endParaRPr lang="en-US" altLang="zh-CN" sz="2400" b="1" dirty="0">
              <a:latin typeface="Times New Roman" panose="02020603050405020304" charset="0"/>
              <a:ea typeface="宋体" panose="02010600030101010101" pitchFamily="2" charset="-122"/>
              <a:sym typeface="+mn-ea"/>
            </a:endParaRPr>
          </a:p>
          <a:p>
            <a:pPr indent="0" fontAlgn="auto">
              <a:lnSpc>
                <a:spcPts val="2580"/>
              </a:lnSpc>
              <a:buNone/>
            </a:pPr>
            <a:r>
              <a:rPr lang="en-US" altLang="zh-CN" sz="2400" b="1" dirty="0">
                <a:latin typeface="Times New Roman" panose="02020603050405020304" charset="0"/>
                <a:ea typeface="宋体" panose="02010600030101010101" pitchFamily="2" charset="-122"/>
                <a:sym typeface="+mn-ea"/>
              </a:rPr>
              <a:t>     When it comes to Dr. Yuan </a:t>
            </a:r>
            <a:r>
              <a:rPr lang="en-US" altLang="zh-CN" sz="2400" b="1" dirty="0" err="1">
                <a:latin typeface="Times New Roman" panose="02020603050405020304" charset="0"/>
                <a:ea typeface="宋体" panose="02010600030101010101" pitchFamily="2" charset="-122"/>
                <a:sym typeface="+mn-ea"/>
              </a:rPr>
              <a:t>Longping</a:t>
            </a:r>
            <a:r>
              <a:rPr lang="en-US" altLang="zh-CN" sz="2400" b="1" dirty="0">
                <a:latin typeface="Times New Roman" panose="02020603050405020304" charset="0"/>
                <a:ea typeface="宋体" panose="02010600030101010101" pitchFamily="2" charset="-122"/>
                <a:sym typeface="+mn-ea"/>
              </a:rPr>
              <a:t>, a sense of pride hovers over me. Born in September, 1930, he is now 90 years old, still</a:t>
            </a:r>
            <a:r>
              <a:rPr lang="en-US" altLang="zh-CN" sz="2400" b="1" dirty="0">
                <a:solidFill>
                  <a:srgbClr val="FF0000"/>
                </a:solidFill>
                <a:latin typeface="Times New Roman" panose="02020603050405020304" charset="0"/>
                <a:ea typeface="宋体" panose="02010600030101010101" pitchFamily="2" charset="-122"/>
                <a:sym typeface="+mn-ea"/>
              </a:rPr>
              <a:t> struggling for </a:t>
            </a:r>
            <a:r>
              <a:rPr lang="en-US" altLang="zh-CN" sz="2400" b="1" dirty="0">
                <a:solidFill>
                  <a:schemeClr val="tx1"/>
                </a:solidFill>
                <a:latin typeface="Times New Roman" panose="02020603050405020304" charset="0"/>
                <a:ea typeface="宋体" panose="02010600030101010101" pitchFamily="2" charset="-122"/>
                <a:sym typeface="+mn-ea"/>
              </a:rPr>
              <a:t>the high output of rice. Known</a:t>
            </a:r>
            <a:r>
              <a:rPr lang="en-US" altLang="zh-CN" sz="2400" b="1" dirty="0">
                <a:latin typeface="Times New Roman" panose="02020603050405020304" charset="0"/>
                <a:ea typeface="宋体" panose="02010600030101010101" pitchFamily="2" charset="-122"/>
                <a:sym typeface="+mn-ea"/>
              </a:rPr>
              <a:t> as China's “father of hybrid rice and for the devotion he made, </a:t>
            </a:r>
            <a:r>
              <a:rPr lang="en-US" altLang="zh-CN" sz="2400" b="1" dirty="0" err="1">
                <a:latin typeface="Times New Roman" panose="02020603050405020304" charset="0"/>
                <a:ea typeface="宋体" panose="02010600030101010101" pitchFamily="2" charset="-122"/>
                <a:sym typeface="+mn-ea"/>
              </a:rPr>
              <a:t>Dr.Yuan</a:t>
            </a:r>
            <a:r>
              <a:rPr lang="en-US" altLang="zh-CN" sz="2400" b="1" dirty="0">
                <a:latin typeface="Times New Roman" panose="02020603050405020304" charset="0"/>
                <a:ea typeface="宋体" panose="02010600030101010101" pitchFamily="2" charset="-122"/>
                <a:sym typeface="+mn-ea"/>
              </a:rPr>
              <a:t> was awarded the medal of Republic by president Xi.</a:t>
            </a:r>
            <a:endParaRPr lang="en-US" altLang="zh-CN" sz="2400" b="1" dirty="0">
              <a:latin typeface="Times New Roman" panose="02020603050405020304" charset="0"/>
              <a:ea typeface="宋体" panose="02010600030101010101" pitchFamily="2" charset="-122"/>
              <a:sym typeface="+mn-ea"/>
            </a:endParaRPr>
          </a:p>
          <a:p>
            <a:pPr indent="0" fontAlgn="auto">
              <a:lnSpc>
                <a:spcPts val="2580"/>
              </a:lnSpc>
              <a:buNone/>
            </a:pPr>
            <a:r>
              <a:rPr lang="en-US" altLang="zh-CN" sz="2400" b="1" dirty="0">
                <a:latin typeface="Times New Roman" panose="02020603050405020304" charset="0"/>
                <a:ea typeface="宋体" panose="02010600030101010101" pitchFamily="2" charset="-122"/>
                <a:sym typeface="+mn-ea"/>
              </a:rPr>
              <a:t>     As for his great deeds, the following two aspects inspire me most. </a:t>
            </a:r>
            <a:r>
              <a:rPr lang="en-US" altLang="zh-CN" sz="2400" b="1" dirty="0">
                <a:solidFill>
                  <a:srgbClr val="FF0000"/>
                </a:solidFill>
                <a:latin typeface="Times New Roman" panose="02020603050405020304" charset="0"/>
                <a:ea typeface="宋体" panose="02010600030101010101" pitchFamily="2" charset="-122"/>
                <a:sym typeface="+mn-ea"/>
              </a:rPr>
              <a:t>First and foremost</a:t>
            </a:r>
            <a:r>
              <a:rPr lang="en-US" altLang="zh-CN" sz="2400" b="1" dirty="0">
                <a:latin typeface="Times New Roman" panose="02020603050405020304" charset="0"/>
                <a:ea typeface="宋体" panose="02010600030101010101" pitchFamily="2" charset="-122"/>
                <a:sym typeface="+mn-ea"/>
              </a:rPr>
              <a:t>, Dr. Yuan initially </a:t>
            </a:r>
            <a:r>
              <a:rPr lang="en-US" altLang="zh-CN" sz="2400" b="1" dirty="0">
                <a:solidFill>
                  <a:srgbClr val="FF0000"/>
                </a:solidFill>
                <a:latin typeface="Times New Roman" panose="02020603050405020304" charset="0"/>
                <a:ea typeface="宋体" panose="02010600030101010101" pitchFamily="2" charset="-122"/>
                <a:sym typeface="+mn-ea"/>
              </a:rPr>
              <a:t>found it hard to study </a:t>
            </a:r>
            <a:r>
              <a:rPr lang="en-US" altLang="zh-CN" sz="2400" b="1" dirty="0">
                <a:latin typeface="Times New Roman" panose="02020603050405020304" charset="0"/>
                <a:ea typeface="宋体" panose="02010600030101010101" pitchFamily="2" charset="-122"/>
                <a:sym typeface="+mn-ea"/>
              </a:rPr>
              <a:t>the new rice under such a tough condition, but he didn't regret devoting his youth and energy to it. </a:t>
            </a:r>
            <a:r>
              <a:rPr lang="en-US" altLang="zh-CN" sz="2400" b="1" dirty="0">
                <a:solidFill>
                  <a:srgbClr val="FF0000"/>
                </a:solidFill>
                <a:latin typeface="Times New Roman" panose="02020603050405020304" charset="0"/>
                <a:ea typeface="宋体" panose="02010600030101010101" pitchFamily="2" charset="-122"/>
                <a:sym typeface="+mn-ea"/>
              </a:rPr>
              <a:t>Therefore,</a:t>
            </a:r>
            <a:r>
              <a:rPr lang="en-US" altLang="zh-CN" sz="2400" b="1" dirty="0">
                <a:latin typeface="Times New Roman" panose="02020603050405020304" charset="0"/>
                <a:ea typeface="宋体" panose="02010600030101010101" pitchFamily="2" charset="-122"/>
                <a:sym typeface="+mn-ea"/>
              </a:rPr>
              <a:t> </a:t>
            </a:r>
            <a:r>
              <a:rPr lang="en-US" altLang="zh-CN" sz="2400" b="1" u="sng" dirty="0" smtClean="0">
                <a:latin typeface="Times New Roman" panose="02020603050405020304" charset="0"/>
                <a:ea typeface="宋体" panose="02010600030101010101" pitchFamily="2" charset="-122"/>
                <a:sym typeface="+mn-ea"/>
              </a:rPr>
              <a:t>his perseverance can constantly </a:t>
            </a:r>
            <a:r>
              <a:rPr lang="en-US" altLang="zh-CN" sz="2400" b="1" u="sng" dirty="0" smtClean="0">
                <a:solidFill>
                  <a:schemeClr val="tx1"/>
                </a:solidFill>
                <a:latin typeface="Times New Roman" panose="02020603050405020304" charset="0"/>
                <a:ea typeface="宋体" panose="02010600030101010101" pitchFamily="2" charset="-122"/>
                <a:sym typeface="+mn-ea"/>
              </a:rPr>
              <a:t>stimulate me to</a:t>
            </a:r>
            <a:r>
              <a:rPr lang="en-US" altLang="zh-CN" sz="2400" b="1" u="sng" dirty="0" smtClean="0">
                <a:latin typeface="Times New Roman" panose="02020603050405020304" charset="0"/>
                <a:ea typeface="宋体" panose="02010600030101010101" pitchFamily="2" charset="-122"/>
                <a:sym typeface="+mn-ea"/>
              </a:rPr>
              <a:t> keep moving, regardless of how many exams I failed. </a:t>
            </a:r>
            <a:r>
              <a:rPr lang="en-US" altLang="zh-CN" sz="2400" b="1" dirty="0" smtClean="0">
                <a:solidFill>
                  <a:srgbClr val="FF0000"/>
                </a:solidFill>
                <a:latin typeface="Times New Roman" panose="02020603050405020304" charset="0"/>
                <a:ea typeface="宋体" panose="02010600030101010101" pitchFamily="2" charset="-122"/>
                <a:sym typeface="+mn-ea"/>
              </a:rPr>
              <a:t>In </a:t>
            </a:r>
            <a:r>
              <a:rPr lang="en-US" altLang="zh-CN" sz="2400" b="1" dirty="0">
                <a:solidFill>
                  <a:srgbClr val="FF0000"/>
                </a:solidFill>
                <a:latin typeface="Times New Roman" panose="02020603050405020304" charset="0"/>
                <a:ea typeface="宋体" panose="02010600030101010101" pitchFamily="2" charset="-122"/>
                <a:sym typeface="+mn-ea"/>
              </a:rPr>
              <a:t>addition</a:t>
            </a:r>
            <a:r>
              <a:rPr lang="en-US" altLang="zh-CN" sz="2400" b="1" dirty="0">
                <a:latin typeface="Times New Roman" panose="02020603050405020304" charset="0"/>
                <a:ea typeface="宋体" panose="02010600030101010101" pitchFamily="2" charset="-122"/>
                <a:sym typeface="+mn-ea"/>
              </a:rPr>
              <a:t>, no matter how busy he is, he</a:t>
            </a:r>
            <a:r>
              <a:rPr lang="en-US" altLang="zh-CN" sz="2400" b="1" dirty="0">
                <a:solidFill>
                  <a:srgbClr val="FF0000"/>
                </a:solidFill>
                <a:latin typeface="Times New Roman" panose="02020603050405020304" charset="0"/>
                <a:ea typeface="宋体" panose="02010600030101010101" pitchFamily="2" charset="-122"/>
                <a:sym typeface="+mn-ea"/>
              </a:rPr>
              <a:t> makes it a rule to</a:t>
            </a:r>
            <a:r>
              <a:rPr lang="en-US" altLang="zh-CN" sz="2400" b="1" dirty="0">
                <a:latin typeface="Times New Roman" panose="02020603050405020304" charset="0"/>
                <a:ea typeface="宋体" panose="02010600030101010101" pitchFamily="2" charset="-122"/>
                <a:sym typeface="+mn-ea"/>
              </a:rPr>
              <a:t> spend much time </a:t>
            </a:r>
            <a:r>
              <a:rPr lang="en-US" altLang="zh-CN" sz="2400" b="1" dirty="0" smtClean="0">
                <a:solidFill>
                  <a:srgbClr val="FF0000"/>
                </a:solidFill>
                <a:latin typeface="Times New Roman" panose="02020603050405020304" charset="0"/>
                <a:ea typeface="宋体" panose="02010600030101010101" pitchFamily="2" charset="-122"/>
                <a:sym typeface="+mn-ea"/>
              </a:rPr>
              <a:t>building </a:t>
            </a:r>
            <a:r>
              <a:rPr lang="en-US" altLang="zh-CN" sz="2400" b="1" dirty="0">
                <a:solidFill>
                  <a:srgbClr val="FF0000"/>
                </a:solidFill>
                <a:latin typeface="Times New Roman" panose="02020603050405020304" charset="0"/>
                <a:ea typeface="宋体" panose="02010600030101010101" pitchFamily="2" charset="-122"/>
                <a:sym typeface="+mn-ea"/>
              </a:rPr>
              <a:t>up</a:t>
            </a:r>
            <a:r>
              <a:rPr lang="en-US" altLang="zh-CN" sz="2400" b="1" dirty="0">
                <a:latin typeface="Times New Roman" panose="02020603050405020304" charset="0"/>
                <a:ea typeface="宋体" panose="02010600030101010101" pitchFamily="2" charset="-122"/>
                <a:sym typeface="+mn-ea"/>
              </a:rPr>
              <a:t> his body, such as keeping swimming and playing volleyball, which reminds me of learning how to keep balance between study and health from Dr. Yuan.</a:t>
            </a:r>
            <a:endParaRPr lang="en-US" altLang="zh-CN" sz="2400" b="1" dirty="0">
              <a:latin typeface="Times New Roman" panose="02020603050405020304" charset="0"/>
              <a:ea typeface="宋体" panose="02010600030101010101" pitchFamily="2" charset="-122"/>
              <a:sym typeface="+mn-ea"/>
            </a:endParaRPr>
          </a:p>
          <a:p>
            <a:pPr indent="0" fontAlgn="auto">
              <a:lnSpc>
                <a:spcPts val="2580"/>
              </a:lnSpc>
              <a:buNone/>
            </a:pPr>
            <a:r>
              <a:rPr lang="en-US" altLang="zh-CN" sz="2400" b="1" dirty="0">
                <a:latin typeface="Times New Roman" panose="02020603050405020304" charset="0"/>
                <a:ea typeface="宋体" panose="02010600030101010101" pitchFamily="2" charset="-122"/>
                <a:sym typeface="+mn-ea"/>
              </a:rPr>
              <a:t>     It is not easy to enter a dream </a:t>
            </a:r>
            <a:r>
              <a:rPr lang="en-US" altLang="zh-CN" sz="2400" b="1" dirty="0" smtClean="0">
                <a:latin typeface="Times New Roman" panose="02020603050405020304" charset="0"/>
                <a:ea typeface="宋体" panose="02010600030101010101" pitchFamily="2" charset="-122"/>
                <a:sym typeface="+mn-ea"/>
              </a:rPr>
              <a:t>university. </a:t>
            </a:r>
            <a:r>
              <a:rPr lang="en-US" altLang="zh-CN" sz="2400" b="1" u="sng" dirty="0">
                <a:solidFill>
                  <a:schemeClr val="tx1"/>
                </a:solidFill>
                <a:latin typeface="Times New Roman" panose="02020603050405020304" charset="0"/>
                <a:ea typeface="宋体" panose="02010600030101010101" pitchFamily="2" charset="-122"/>
                <a:sym typeface="+mn-ea"/>
              </a:rPr>
              <a:t>With the spirit of Dr. Yuan, days of arduous practice and continual learning</a:t>
            </a:r>
            <a:r>
              <a:rPr lang="en-US" altLang="zh-CN" sz="2400" b="1" dirty="0">
                <a:solidFill>
                  <a:schemeClr val="tx1"/>
                </a:solidFill>
                <a:latin typeface="Times New Roman" panose="02020603050405020304" charset="0"/>
                <a:ea typeface="宋体" panose="02010600030101010101" pitchFamily="2" charset="-122"/>
                <a:sym typeface="+mn-ea"/>
              </a:rPr>
              <a:t>, I am firmly convinced that I will definitely enter my dream university, </a:t>
            </a:r>
            <a:r>
              <a:rPr lang="en-US" altLang="zh-CN" sz="2400" b="1" dirty="0">
                <a:solidFill>
                  <a:srgbClr val="FF0000"/>
                </a:solidFill>
                <a:latin typeface="Times New Roman" panose="02020603050405020304" charset="0"/>
                <a:ea typeface="宋体" panose="02010600030101010101" pitchFamily="2" charset="-122"/>
                <a:sym typeface="+mn-ea"/>
              </a:rPr>
              <a:t>leading to</a:t>
            </a:r>
            <a:r>
              <a:rPr lang="en-US" altLang="zh-CN" sz="2400" b="1" dirty="0">
                <a:solidFill>
                  <a:schemeClr val="tx1"/>
                </a:solidFill>
                <a:latin typeface="Times New Roman" panose="02020603050405020304" charset="0"/>
                <a:ea typeface="宋体" panose="02010600030101010101" pitchFamily="2" charset="-122"/>
                <a:sym typeface="+mn-ea"/>
              </a:rPr>
              <a:t> the wonderful life I desire. </a:t>
            </a:r>
            <a:r>
              <a:rPr lang="en-US" altLang="zh-CN" sz="2400" b="1" dirty="0">
                <a:solidFill>
                  <a:srgbClr val="FF0000"/>
                </a:solidFill>
                <a:latin typeface="Times New Roman" panose="02020603050405020304" charset="0"/>
                <a:ea typeface="宋体" panose="02010600030101010101" pitchFamily="2" charset="-122"/>
                <a:sym typeface="+mn-ea"/>
              </a:rPr>
              <a:t>Therefore</a:t>
            </a:r>
            <a:r>
              <a:rPr lang="en-US" altLang="zh-CN" sz="2400" b="1" dirty="0">
                <a:solidFill>
                  <a:schemeClr val="tx1"/>
                </a:solidFill>
                <a:latin typeface="Times New Roman" panose="02020603050405020304" charset="0"/>
                <a:ea typeface="宋体" panose="02010600030101010101" pitchFamily="2" charset="-122"/>
                <a:sym typeface="+mn-ea"/>
              </a:rPr>
              <a:t>, like Dr. Yuan, </a:t>
            </a:r>
            <a:r>
              <a:rPr lang="en-US" altLang="zh-CN" sz="2400" b="1" dirty="0" smtClean="0">
                <a:solidFill>
                  <a:schemeClr val="tx1"/>
                </a:solidFill>
                <a:latin typeface="Times New Roman" panose="02020603050405020304" charset="0"/>
                <a:ea typeface="宋体" panose="02010600030101010101" pitchFamily="2" charset="-122"/>
                <a:sym typeface="+mn-ea"/>
              </a:rPr>
              <a:t>one day, my </a:t>
            </a:r>
            <a:r>
              <a:rPr lang="en-US" altLang="zh-CN" sz="2400" b="1" dirty="0">
                <a:solidFill>
                  <a:schemeClr val="tx1"/>
                </a:solidFill>
                <a:latin typeface="Times New Roman" panose="02020603050405020304" charset="0"/>
                <a:ea typeface="宋体" panose="02010600030101010101" pitchFamily="2" charset="-122"/>
                <a:sym typeface="+mn-ea"/>
              </a:rPr>
              <a:t>dream can be fulfilled with industrious work to pave the way</a:t>
            </a:r>
            <a:r>
              <a:rPr lang="en-US" altLang="zh-CN" sz="2400" b="1" dirty="0">
                <a:latin typeface="Times New Roman" panose="02020603050405020304" charset="0"/>
                <a:ea typeface="宋体" panose="02010600030101010101" pitchFamily="2" charset="-122"/>
                <a:sym typeface="+mn-ea"/>
              </a:rPr>
              <a:t>. Thank you for your listening.</a:t>
            </a:r>
            <a:endParaRPr lang="zh-CN" altLang="en-US" sz="2400" dirty="0"/>
          </a:p>
        </p:txBody>
      </p:sp>
      <p:sp>
        <p:nvSpPr>
          <p:cNvPr id="19" name="文本框 18"/>
          <p:cNvSpPr txBox="1"/>
          <p:nvPr/>
        </p:nvSpPr>
        <p:spPr>
          <a:xfrm>
            <a:off x="7062753" y="114029"/>
            <a:ext cx="3105375"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Handwriting: 2</a:t>
            </a:r>
            <a:endParaRPr lang="en-US" sz="3200" b="1" dirty="0">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3995928" y="1964497"/>
            <a:ext cx="796457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Connect with your life: </a:t>
            </a:r>
            <a:r>
              <a:rPr lang="en-US" sz="3200" b="1" dirty="0">
                <a:solidFill>
                  <a:schemeClr val="tx1"/>
                </a:solidFill>
                <a:latin typeface="Times New Roman" panose="02020603050405020304" charset="0"/>
                <a:cs typeface="Times New Roman" panose="02020603050405020304" charset="0"/>
              </a:rPr>
              <a:t>specific </a:t>
            </a:r>
            <a:r>
              <a:rPr lang="en-US" sz="3200" b="1" dirty="0" smtClean="0">
                <a:solidFill>
                  <a:schemeClr val="tx1"/>
                </a:solidFill>
                <a:latin typeface="Times New Roman" panose="02020603050405020304" charset="0"/>
                <a:cs typeface="Times New Roman" panose="02020603050405020304" charset="0"/>
              </a:rPr>
              <a:t>evidences: 5</a:t>
            </a:r>
            <a:endParaRPr lang="en-US" sz="3200" b="1" dirty="0">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950974" y="4087368"/>
            <a:ext cx="10908793"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Put what we’ve learned into writing; polish the expressions:5</a:t>
            </a:r>
            <a:endParaRPr lang="en-US" sz="3200" b="1" dirty="0">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5954648" y="711992"/>
            <a:ext cx="590511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chemeClr val="tx1"/>
                </a:solidFill>
                <a:latin typeface="Times New Roman" panose="02020603050405020304" charset="0"/>
                <a:cs typeface="Times New Roman" panose="02020603050405020304" charset="0"/>
              </a:rPr>
              <a:t>Grammar, spelling, coherence: 3</a:t>
            </a:r>
            <a:endParaRPr lang="en-US" sz="3200" b="1" dirty="0">
              <a:solidFill>
                <a:schemeClr val="tx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altLang="zh-CN" sz="3400" b="1" dirty="0" smtClean="0">
                <a:latin typeface="Times New Roman" panose="02020603050405020304" charset="0"/>
                <a:cs typeface="Times New Roman" panose="02020603050405020304" charset="0"/>
              </a:rPr>
              <a:t> </a:t>
            </a:r>
            <a:r>
              <a:rPr lang="en-US" altLang="zh-CN" sz="4000" b="1" dirty="0" smtClean="0">
                <a:latin typeface="Times New Roman" panose="02020603050405020304" charset="0"/>
                <a:cs typeface="Times New Roman" panose="02020603050405020304" charset="0"/>
              </a:rPr>
              <a:t>Practice </a:t>
            </a:r>
            <a:r>
              <a:rPr lang="en-US" altLang="zh-CN" sz="4000" b="1" dirty="0">
                <a:latin typeface="Times New Roman" panose="02020603050405020304" charset="0"/>
                <a:cs typeface="Times New Roman" panose="02020603050405020304" charset="0"/>
              </a:rPr>
              <a:t>makes perfect.</a:t>
            </a:r>
            <a:endParaRPr lang="en-US" altLang="zh-CN" sz="4000" b="1" dirty="0">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14161" y="1713230"/>
            <a:ext cx="11626850" cy="2364740"/>
          </a:xfrm>
        </p:spPr>
        <p:txBody>
          <a:bodyPr>
            <a:normAutofit lnSpcReduction="10000"/>
          </a:bodyPr>
          <a:lstStyle/>
          <a:p>
            <a:r>
              <a:rPr lang="en-US" altLang="zh-CN" sz="3600" b="1" dirty="0">
                <a:solidFill>
                  <a:srgbClr val="FF0000"/>
                </a:solidFill>
                <a:latin typeface="Times New Roman" panose="02020603050405020304" charset="0"/>
                <a:cs typeface="Times New Roman" panose="02020603050405020304" charset="0"/>
                <a:sym typeface="+mn-ea"/>
              </a:rPr>
              <a:t>Words &amp; Phrases</a:t>
            </a:r>
            <a:r>
              <a:rPr lang="zh-CN" altLang="en-US" sz="3600" b="1" dirty="0">
                <a:solidFill>
                  <a:srgbClr val="FF0000"/>
                </a:solidFill>
                <a:latin typeface="Times New Roman" panose="02020603050405020304" charset="0"/>
                <a:cs typeface="Times New Roman" panose="02020603050405020304" charset="0"/>
                <a:sym typeface="+mn-ea"/>
              </a:rPr>
              <a:t>：</a:t>
            </a:r>
            <a:endParaRPr lang="zh-CN" altLang="en-US" sz="3600" b="1" dirty="0">
              <a:solidFill>
                <a:srgbClr val="FF0000"/>
              </a:solidFill>
              <a:latin typeface="Times New Roman" panose="02020603050405020304" charset="0"/>
              <a:cs typeface="Times New Roman" panose="02020603050405020304" charset="0"/>
              <a:sym typeface="+mn-ea"/>
            </a:endParaRPr>
          </a:p>
          <a:p>
            <a:endParaRPr lang="zh-CN" altLang="en-US" sz="3600" b="1" dirty="0">
              <a:solidFill>
                <a:srgbClr val="FF0000"/>
              </a:solidFill>
              <a:latin typeface="Times New Roman" panose="02020603050405020304" charset="0"/>
              <a:cs typeface="Times New Roman" panose="02020603050405020304" charset="0"/>
              <a:sym typeface="+mn-ea"/>
            </a:endParaRPr>
          </a:p>
          <a:p>
            <a:endParaRPr lang="zh-CN" altLang="en-US" sz="3600" b="1" dirty="0">
              <a:solidFill>
                <a:srgbClr val="FF0000"/>
              </a:solidFill>
              <a:latin typeface="Times New Roman" panose="02020603050405020304" charset="0"/>
              <a:cs typeface="Times New Roman" panose="02020603050405020304" charset="0"/>
              <a:sym typeface="+mn-ea"/>
            </a:endParaRPr>
          </a:p>
          <a:p>
            <a:r>
              <a:rPr lang="en-US" altLang="zh-CN" sz="3600" b="1" dirty="0">
                <a:solidFill>
                  <a:srgbClr val="FF0000"/>
                </a:solidFill>
                <a:latin typeface="Times New Roman" panose="02020603050405020304" charset="0"/>
                <a:cs typeface="Times New Roman" panose="02020603050405020304" charset="0"/>
                <a:sym typeface="+mn-ea"/>
              </a:rPr>
              <a:t> Writing：</a:t>
            </a:r>
            <a:endParaRPr lang="en-US" altLang="zh-CN" sz="3600" b="1" dirty="0">
              <a:latin typeface="Times New Roman" panose="02020603050405020304" charset="0"/>
              <a:cs typeface="Times New Roman" panose="02020603050405020304" charset="0"/>
            </a:endParaRPr>
          </a:p>
        </p:txBody>
      </p:sp>
      <p:sp>
        <p:nvSpPr>
          <p:cNvPr id="6" name="矩形 5"/>
          <p:cNvSpPr/>
          <p:nvPr/>
        </p:nvSpPr>
        <p:spPr>
          <a:xfrm>
            <a:off x="2540" y="6021705"/>
            <a:ext cx="12189460" cy="843280"/>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Homework</a:t>
            </a:r>
            <a:endParaRPr lang="en-US" altLang="zh-CN" sz="4400" b="1">
              <a:solidFill>
                <a:schemeClr val="tx1"/>
              </a:solidFill>
              <a:latin typeface="Times New Roman" panose="02020603050405020304" charset="0"/>
              <a:cs typeface="Times New Roman" panose="02020603050405020304" charset="0"/>
            </a:endParaRPr>
          </a:p>
        </p:txBody>
      </p:sp>
      <p:sp>
        <p:nvSpPr>
          <p:cNvPr id="4" name="五角星 3"/>
          <p:cNvSpPr/>
          <p:nvPr/>
        </p:nvSpPr>
        <p:spPr>
          <a:xfrm>
            <a:off x="4257675" y="611187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13864" y="2176624"/>
            <a:ext cx="8975090" cy="1198880"/>
          </a:xfrm>
          <a:prstGeom prst="rect">
            <a:avLst/>
          </a:prstGeom>
          <a:noFill/>
        </p:spPr>
        <p:txBody>
          <a:bodyPr wrap="none" rtlCol="0" anchor="t">
            <a:spAutoFit/>
          </a:bodyPr>
          <a:lstStyle/>
          <a:p>
            <a:r>
              <a:rPr lang="en-US" sz="3600" b="1" dirty="0">
                <a:latin typeface="Times New Roman" panose="02020603050405020304" charset="0"/>
                <a:cs typeface="Times New Roman" panose="02020603050405020304" charset="0"/>
                <a:sym typeface="+mn-ea"/>
              </a:rPr>
              <a:t>Learn them by heart &amp; feel </a:t>
            </a:r>
            <a:r>
              <a:rPr lang="en-US" sz="3600" b="1" dirty="0" smtClean="0">
                <a:latin typeface="Times New Roman" panose="02020603050405020304" charset="0"/>
                <a:cs typeface="Times New Roman" panose="02020603050405020304" charset="0"/>
                <a:sym typeface="+mn-ea"/>
              </a:rPr>
              <a:t>their connections </a:t>
            </a:r>
            <a:endParaRPr lang="en-US" sz="3600" b="1" dirty="0" smtClean="0">
              <a:latin typeface="Times New Roman" panose="02020603050405020304" charset="0"/>
              <a:cs typeface="Times New Roman" panose="02020603050405020304" charset="0"/>
              <a:sym typeface="+mn-ea"/>
            </a:endParaRPr>
          </a:p>
          <a:p>
            <a:r>
              <a:rPr lang="en-US" sz="3600" b="1" dirty="0">
                <a:latin typeface="Times New Roman" panose="02020603050405020304" charset="0"/>
                <a:cs typeface="Times New Roman" panose="02020603050405020304" charset="0"/>
                <a:sym typeface="+mn-ea"/>
              </a:rPr>
              <a:t>with </a:t>
            </a:r>
            <a:r>
              <a:rPr lang="en-US" sz="3600" b="1" dirty="0" smtClean="0">
                <a:latin typeface="Times New Roman" panose="02020603050405020304" charset="0"/>
                <a:cs typeface="Times New Roman" panose="02020603050405020304" charset="0"/>
                <a:sym typeface="+mn-ea"/>
              </a:rPr>
              <a:t>cloze(</a:t>
            </a:r>
            <a:r>
              <a:rPr lang="zh-CN" altLang="en-US" sz="3600" b="1" dirty="0" smtClean="0">
                <a:latin typeface="Times New Roman" panose="02020603050405020304" charset="0"/>
                <a:cs typeface="Times New Roman" panose="02020603050405020304" charset="0"/>
                <a:sym typeface="+mn-ea"/>
              </a:rPr>
              <a:t>完型</a:t>
            </a:r>
            <a:r>
              <a:rPr lang="en-US" sz="3600" b="1" dirty="0" smtClean="0">
                <a:latin typeface="Times New Roman" panose="02020603050405020304" charset="0"/>
                <a:cs typeface="Times New Roman" panose="02020603050405020304" charset="0"/>
                <a:sym typeface="+mn-ea"/>
              </a:rPr>
              <a:t>)&amp;reading</a:t>
            </a:r>
            <a:r>
              <a:rPr lang="en-US" sz="3600" b="1" dirty="0">
                <a:latin typeface="Times New Roman" panose="02020603050405020304" charset="0"/>
                <a:cs typeface="Times New Roman" panose="02020603050405020304" charset="0"/>
                <a:sym typeface="+mn-ea"/>
              </a:rPr>
              <a:t>.</a:t>
            </a:r>
            <a:endParaRPr lang="en-US" sz="3600" dirty="0"/>
          </a:p>
        </p:txBody>
      </p:sp>
      <p:sp>
        <p:nvSpPr>
          <p:cNvPr id="7" name="文本框 6"/>
          <p:cNvSpPr txBox="1"/>
          <p:nvPr/>
        </p:nvSpPr>
        <p:spPr>
          <a:xfrm>
            <a:off x="2097024" y="3739971"/>
            <a:ext cx="10175734" cy="1754326"/>
          </a:xfrm>
          <a:prstGeom prst="rect">
            <a:avLst/>
          </a:prstGeom>
          <a:noFill/>
        </p:spPr>
        <p:txBody>
          <a:bodyPr wrap="none" rtlCol="0" anchor="t">
            <a:spAutoFit/>
          </a:bodyPr>
          <a:lstStyle/>
          <a:p>
            <a:r>
              <a:rPr lang="en-US" sz="3600" b="1" dirty="0">
                <a:solidFill>
                  <a:srgbClr val="FF0000"/>
                </a:solidFill>
                <a:latin typeface="Times New Roman" panose="02020603050405020304" charset="0"/>
                <a:cs typeface="Times New Roman" panose="02020603050405020304" charset="0"/>
                <a:sym typeface="+mn-ea"/>
              </a:rPr>
              <a:t>1.</a:t>
            </a:r>
            <a:r>
              <a:rPr lang="en-US" sz="3600" b="1" dirty="0">
                <a:latin typeface="Times New Roman" panose="02020603050405020304" charset="0"/>
                <a:cs typeface="Times New Roman" panose="02020603050405020304" charset="0"/>
                <a:sym typeface="+mn-ea"/>
              </a:rPr>
              <a:t>Finish the writing </a:t>
            </a:r>
            <a:r>
              <a:rPr lang="en-US" sz="3600" b="1" dirty="0" smtClean="0">
                <a:latin typeface="Times New Roman" panose="02020603050405020304" charset="0"/>
                <a:cs typeface="Times New Roman" panose="02020603050405020304" charset="0"/>
                <a:sym typeface="+mn-ea"/>
              </a:rPr>
              <a:t>independently &amp; T</a:t>
            </a:r>
            <a:r>
              <a:rPr lang="en-US" altLang="zh-CN" sz="3600" b="1" dirty="0" smtClean="0">
                <a:latin typeface="Times New Roman" panose="02020603050405020304" charset="0"/>
                <a:cs typeface="Times New Roman" panose="02020603050405020304" charset="0"/>
                <a:sym typeface="+mn-ea"/>
              </a:rPr>
              <a:t>op 5 will </a:t>
            </a:r>
            <a:endParaRPr lang="en-US" altLang="zh-CN" sz="3600" b="1" dirty="0" smtClean="0">
              <a:latin typeface="Times New Roman" panose="02020603050405020304" charset="0"/>
              <a:cs typeface="Times New Roman" panose="02020603050405020304" charset="0"/>
              <a:sym typeface="+mn-ea"/>
            </a:endParaRPr>
          </a:p>
          <a:p>
            <a:r>
              <a:rPr lang="en-US" altLang="zh-CN" sz="3600" b="1" dirty="0" smtClean="0">
                <a:latin typeface="Times New Roman" panose="02020603050405020304" charset="0"/>
                <a:cs typeface="Times New Roman" panose="02020603050405020304" charset="0"/>
                <a:sym typeface="+mn-ea"/>
              </a:rPr>
              <a:t>make a speech sent to the school website;</a:t>
            </a:r>
            <a:endParaRPr lang="en-US" altLang="zh-CN" sz="3600" b="1" dirty="0" smtClean="0">
              <a:latin typeface="Times New Roman" panose="02020603050405020304" charset="0"/>
              <a:cs typeface="Times New Roman" panose="02020603050405020304" charset="0"/>
              <a:sym typeface="+mn-ea"/>
            </a:endParaRPr>
          </a:p>
          <a:p>
            <a:r>
              <a:rPr lang="en-US" sz="3600" b="1" dirty="0" smtClean="0">
                <a:solidFill>
                  <a:srgbClr val="FF0000"/>
                </a:solidFill>
                <a:latin typeface="Times New Roman" panose="02020603050405020304" charset="0"/>
                <a:cs typeface="Times New Roman" panose="02020603050405020304" charset="0"/>
                <a:sym typeface="+mn-ea"/>
              </a:rPr>
              <a:t>2.</a:t>
            </a:r>
            <a:r>
              <a:rPr lang="en-US" sz="3600" b="1" dirty="0" smtClean="0">
                <a:latin typeface="Times New Roman" panose="02020603050405020304" charset="0"/>
                <a:cs typeface="Times New Roman" panose="02020603050405020304" charset="0"/>
                <a:sym typeface="+mn-ea"/>
              </a:rPr>
              <a:t>Search the Internet to know more about </a:t>
            </a:r>
            <a:r>
              <a:rPr lang="en-US" sz="3600" b="1" dirty="0" err="1" smtClean="0">
                <a:latin typeface="Times New Roman" panose="02020603050405020304" charset="0"/>
                <a:cs typeface="Times New Roman" panose="02020603050405020304" charset="0"/>
                <a:sym typeface="+mn-ea"/>
              </a:rPr>
              <a:t>Dr.Yuan</a:t>
            </a:r>
            <a:endParaRPr lang="en-US" dirty="0"/>
          </a:p>
        </p:txBody>
      </p:sp>
      <p:pic>
        <p:nvPicPr>
          <p:cNvPr id="8" name="图片 7"/>
          <p:cNvPicPr>
            <a:picLocks noChangeAspect="1"/>
          </p:cNvPicPr>
          <p:nvPr/>
        </p:nvPicPr>
        <p:blipFill rotWithShape="1">
          <a:blip r:embed="rId1"/>
          <a:srcRect l="8652" t="-467" r="-63" b="1452"/>
          <a:stretch>
            <a:fillRect/>
          </a:stretch>
        </p:blipFill>
        <p:spPr>
          <a:xfrm>
            <a:off x="10142905" y="-13814"/>
            <a:ext cx="1906760" cy="2033749"/>
          </a:xfrm>
          <a:prstGeom prst="ellipse">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64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306827" y="352274"/>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312455" y="300561"/>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 </a:t>
            </a:r>
            <a:endPar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endParaRPr>
          </a:p>
        </p:txBody>
      </p:sp>
      <p:sp>
        <p:nvSpPr>
          <p:cNvPr id="19" name="文本框 18"/>
          <p:cNvSpPr txBox="1"/>
          <p:nvPr/>
        </p:nvSpPr>
        <p:spPr>
          <a:xfrm>
            <a:off x="9383066" y="2710680"/>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pic>
        <p:nvPicPr>
          <p:cNvPr id="23" name="图片 22"/>
          <p:cNvPicPr>
            <a:picLocks noChangeAspect="1"/>
          </p:cNvPicPr>
          <p:nvPr/>
        </p:nvPicPr>
        <p:blipFill rotWithShape="1">
          <a:blip r:embed="rId2"/>
          <a:srcRect l="8652" t="-467" r="-63" b="1452"/>
          <a:stretch>
            <a:fillRect/>
          </a:stretch>
        </p:blipFill>
        <p:spPr>
          <a:xfrm>
            <a:off x="9769263" y="1157132"/>
            <a:ext cx="1906760" cy="2033749"/>
          </a:xfrm>
          <a:prstGeom prst="ellipse">
            <a:avLst/>
          </a:prstGeom>
          <a:ln>
            <a:noFill/>
          </a:ln>
          <a:effectLst>
            <a:softEdge rad="112500"/>
          </a:effectLst>
        </p:spPr>
      </p:pic>
      <p:sp>
        <p:nvSpPr>
          <p:cNvPr id="18" name="文本框 17"/>
          <p:cNvSpPr txBox="1"/>
          <p:nvPr/>
        </p:nvSpPr>
        <p:spPr>
          <a:xfrm>
            <a:off x="1931668" y="5146366"/>
            <a:ext cx="3190245"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Lead-in: activate the knowledge</a:t>
            </a:r>
            <a:endParaRPr lang="en-US" altLang="zh-CN" sz="3200" b="1" dirty="0" smtClean="0">
              <a:solidFill>
                <a:schemeClr val="bg1"/>
              </a:solidFill>
              <a:latin typeface="Times New Roman" panose="02020603050405020304" charset="0"/>
              <a:cs typeface="Times New Roman" panose="02020603050405020304" charset="0"/>
            </a:endParaRPr>
          </a:p>
        </p:txBody>
      </p:sp>
      <p:sp>
        <p:nvSpPr>
          <p:cNvPr id="20" name="文本框 19"/>
          <p:cNvSpPr txBox="1"/>
          <p:nvPr/>
        </p:nvSpPr>
        <p:spPr>
          <a:xfrm>
            <a:off x="5557267" y="4709248"/>
            <a:ext cx="3909948"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Words &amp; Phrases</a:t>
            </a:r>
            <a:endParaRPr lang="en-US" altLang="zh-CN" sz="3200" b="1" dirty="0" smtClean="0">
              <a:solidFill>
                <a:schemeClr val="bg1"/>
              </a:solidFill>
              <a:latin typeface="Times New Roman" panose="02020603050405020304" charset="0"/>
              <a:cs typeface="Times New Roman" panose="02020603050405020304" charset="0"/>
            </a:endParaRPr>
          </a:p>
          <a:p>
            <a:pPr algn="ctr"/>
            <a:r>
              <a:rPr lang="en-US" altLang="zh-CN" sz="3200" b="1" dirty="0" smtClean="0">
                <a:solidFill>
                  <a:schemeClr val="bg1"/>
                </a:solidFill>
                <a:latin typeface="Times New Roman" panose="02020603050405020304" charset="0"/>
                <a:cs typeface="Times New Roman" panose="02020603050405020304" charset="0"/>
              </a:rPr>
              <a:t>Application</a:t>
            </a:r>
            <a:endParaRPr lang="zh-CN" altLang="en-US" sz="3200" b="1" dirty="0">
              <a:solidFill>
                <a:schemeClr val="bg1"/>
              </a:solidFill>
              <a:latin typeface="Times New Roman" panose="02020603050405020304" charset="0"/>
              <a:cs typeface="Times New Roman" panose="02020603050405020304" charset="0"/>
            </a:endParaRPr>
          </a:p>
        </p:txBody>
      </p:sp>
      <p:sp>
        <p:nvSpPr>
          <p:cNvPr id="22" name="文本框 21"/>
          <p:cNvSpPr txBox="1"/>
          <p:nvPr/>
        </p:nvSpPr>
        <p:spPr>
          <a:xfrm>
            <a:off x="7575565" y="3551518"/>
            <a:ext cx="3190245"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Consolidation</a:t>
            </a:r>
            <a:endParaRPr lang="en-US" altLang="zh-CN" sz="3200" b="1" dirty="0" smtClean="0">
              <a:solidFill>
                <a:schemeClr val="bg1"/>
              </a:solidFill>
              <a:latin typeface="Times New Roman" panose="02020603050405020304" charset="0"/>
              <a:cs typeface="Times New Roman" panose="02020603050405020304" charset="0"/>
            </a:endParaRPr>
          </a:p>
          <a:p>
            <a:pPr algn="ctr"/>
            <a:r>
              <a:rPr lang="en-US" altLang="zh-CN" sz="3200" b="1" dirty="0" smtClean="0">
                <a:solidFill>
                  <a:schemeClr val="bg1"/>
                </a:solidFill>
                <a:latin typeface="Times New Roman" panose="02020603050405020304" charset="0"/>
                <a:cs typeface="Times New Roman" panose="02020603050405020304" charset="0"/>
              </a:rPr>
              <a:t> in writing</a:t>
            </a:r>
            <a:endParaRPr lang="zh-CN" altLang="en-US" sz="3200" b="1" dirty="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12201 0.23796 C 0.12201 0.20301 0.15144 0.17593 0.18724 0.17593 C 0.22409 0.17593 0.25365 0.20301 0.25365 0.23796 C 0.25365 0.27292 0.28321 0.3 0.32006 0.3 C 0.35586 0.3 0.38542 0.27292 0.38542 0.23796 " pathEditMode="relative" rAng="0" ptsTypes="AAAAA">
                                      <p:cBhvr>
                                        <p:cTn id="6" dur="500" fill="hold"/>
                                        <p:tgtEl>
                                          <p:spTgt spid="13"/>
                                        </p:tgtEl>
                                        <p:attrNameLst>
                                          <p:attrName>ppt_x</p:attrName>
                                          <p:attrName>ppt_y</p:attrName>
                                        </p:attrNameLst>
                                      </p:cBhvr>
                                      <p:rCtr x="13164" y="0"/>
                                    </p:animMotion>
                                  </p:childTnLst>
                                  <p:subTnLst>
                                    <p:audio>
                                      <p:cMediaNode vol="21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59" presetClass="path" presetSubtype="0" accel="50000" decel="50000" fill="hold" nodeType="clickEffect">
                                  <p:stCondLst>
                                    <p:cond delay="0"/>
                                  </p:stCondLst>
                                  <p:childTnLst>
                                    <p:animMotion origin="layout" path="M 0.38541 0.23797 C 0.37096 0.19167 0.37786 0.1375 0.40026 0.11528 C 0.42343 0.0926 0.45286 0.11019 0.46744 0.15695 C 0.48216 0.20394 0.51159 0.22176 0.53476 0.19908 C 0.55716 0.17732 0.56419 0.12223 0.55 0.07593 " pathEditMode="relative" rAng="19860000" ptsTypes="AAAAA">
                                      <p:cBhvr>
                                        <p:cTn id="10" dur="500" fill="hold"/>
                                        <p:tgtEl>
                                          <p:spTgt spid="13"/>
                                        </p:tgtEl>
                                        <p:attrNameLst>
                                          <p:attrName>ppt_x</p:attrName>
                                          <p:attrName>ppt_y</p:attrName>
                                        </p:attrNameLst>
                                      </p:cBhvr>
                                      <p:rCtr x="8216" y="-8102"/>
                                    </p:animMotion>
                                  </p:childTnLst>
                                  <p:subTnLst>
                                    <p:audio>
                                      <p:cMediaNode vol="23000">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59" presetClass="path" presetSubtype="0" accel="50000" decel="50000" fill="hold" nodeType="clickEffect">
                                  <p:stCondLst>
                                    <p:cond delay="0"/>
                                  </p:stCondLst>
                                  <p:childTnLst>
                                    <p:animMotion origin="layout" path="M 0.54987 0.07616 C 0.54479 0.04259 0.56784 0.00347 0.60065 -0.01227 C 0.63451 -0.02824 0.66549 -0.01505 0.67057 0.01875 C 0.67565 0.05254 0.70664 0.06574 0.74049 0.04977 C 0.77331 0.03403 0.79635 -0.00509 0.79128 -0.03866 " pathEditMode="relative" rAng="20700000" ptsTypes="AAAAA">
                                      <p:cBhvr>
                                        <p:cTn id="14" dur="500" fill="hold"/>
                                        <p:tgtEl>
                                          <p:spTgt spid="13"/>
                                        </p:tgtEl>
                                        <p:attrNameLst>
                                          <p:attrName>ppt_x</p:attrName>
                                          <p:attrName>ppt_y</p:attrName>
                                        </p:attrNameLst>
                                      </p:cBhvr>
                                      <p:rCtr x="12070" y="-5741"/>
                                    </p:animMotion>
                                  </p:childTnLst>
                                  <p:subTnLst>
                                    <p:audio>
                                      <p:cMediaNode vol="25000">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297215" y="309829"/>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297215" y="313896"/>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 </a:t>
            </a:r>
            <a:endParaRPr lang="zh-CN" altLang="en-US" sz="4000" dirty="0">
              <a:solidFill>
                <a:schemeClr val="tx1"/>
              </a:solidFill>
              <a:latin typeface="Times New Roman" panose="02020603050405020304" charset="0"/>
              <a:cs typeface="Times New Roman" panose="02020603050405020304" charset="0"/>
            </a:endParaRPr>
          </a:p>
        </p:txBody>
      </p:sp>
      <p:pic>
        <p:nvPicPr>
          <p:cNvPr id="18" name="图片 17"/>
          <p:cNvPicPr>
            <a:picLocks noChangeAspect="1"/>
          </p:cNvPicPr>
          <p:nvPr/>
        </p:nvPicPr>
        <p:blipFill rotWithShape="1">
          <a:blip r:embed="rId2"/>
          <a:srcRect l="8652" t="-467" r="-63" b="1452"/>
          <a:stretch>
            <a:fillRect/>
          </a:stretch>
        </p:blipFill>
        <p:spPr>
          <a:xfrm>
            <a:off x="9820001" y="1152355"/>
            <a:ext cx="1906760" cy="2033749"/>
          </a:xfrm>
          <a:prstGeom prst="ellipse">
            <a:avLst/>
          </a:prstGeom>
          <a:ln>
            <a:noFill/>
          </a:ln>
          <a:effectLst>
            <a:softEdge rad="112500"/>
          </a:effectLst>
        </p:spPr>
      </p:pic>
      <p:sp>
        <p:nvSpPr>
          <p:cNvPr id="19" name="文本框 18"/>
          <p:cNvSpPr txBox="1"/>
          <p:nvPr/>
        </p:nvSpPr>
        <p:spPr>
          <a:xfrm>
            <a:off x="9359449" y="2648836"/>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sp>
        <p:nvSpPr>
          <p:cNvPr id="20" name="文本框 19"/>
          <p:cNvSpPr txBox="1"/>
          <p:nvPr/>
        </p:nvSpPr>
        <p:spPr>
          <a:xfrm>
            <a:off x="1705610" y="5143731"/>
            <a:ext cx="3190245"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Lead-in: activate the knowledge</a:t>
            </a:r>
            <a:endParaRPr lang="en-US" altLang="zh-CN" sz="3200" b="1" dirty="0" smtClean="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12201 0.23796 C 0.12201 0.20301 0.15144 0.17593 0.18724 0.17593 C 0.22409 0.17593 0.25365 0.20301 0.25365 0.23796 C 0.25365 0.27292 0.28321 0.3 0.32006 0.3 C 0.35586 0.3 0.38542 0.27292 0.38542 0.23796 " pathEditMode="relative" rAng="0" ptsTypes="AAAAA">
                                      <p:cBhvr>
                                        <p:cTn id="6" dur="1000" fill="hold"/>
                                        <p:tgtEl>
                                          <p:spTgt spid="13"/>
                                        </p:tgtEl>
                                        <p:attrNameLst>
                                          <p:attrName>ppt_x</p:attrName>
                                          <p:attrName>ppt_y</p:attrName>
                                        </p:attrNameLst>
                                      </p:cBhvr>
                                      <p:rCtr x="13164" y="0"/>
                                    </p:animMotion>
                                  </p:childTnLst>
                                  <p:subTnLst>
                                    <p:audio>
                                      <p:cMediaNode vol="25000">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35183" y="0"/>
            <a:ext cx="1705970" cy="1693333"/>
          </a:xfrm>
          <a:prstGeom prst="rect">
            <a:avLst/>
          </a:prstGeom>
        </p:spPr>
      </p:pic>
      <p:sp>
        <p:nvSpPr>
          <p:cNvPr id="7" name="矩形 6"/>
          <p:cNvSpPr/>
          <p:nvPr/>
        </p:nvSpPr>
        <p:spPr>
          <a:xfrm>
            <a:off x="737232" y="846666"/>
            <a:ext cx="1449705" cy="737235"/>
          </a:xfrm>
          <a:prstGeom prst="rect">
            <a:avLst/>
          </a:prstGeom>
        </p:spPr>
        <p:txBody>
          <a:bodyPr wrap="none">
            <a:spAutoFit/>
          </a:bodyPr>
          <a:lstStyle/>
          <a:p>
            <a:pPr algn="dist">
              <a:lnSpc>
                <a:spcPct val="150000"/>
              </a:lnSpc>
            </a:pPr>
            <a:r>
              <a:rPr lang="en-US" altLang="zh-CN" sz="2800" b="1" dirty="0">
                <a:solidFill>
                  <a:srgbClr val="FFFFFF"/>
                </a:solidFill>
                <a:latin typeface="Times New Roman" panose="02020603050405020304" charset="0"/>
                <a:ea typeface="微软雅黑" panose="020B0503020204020204" charset="-122"/>
                <a:cs typeface="Times New Roman" panose="02020603050405020304" charset="0"/>
              </a:rPr>
              <a:t>Dr.Yuan</a:t>
            </a:r>
            <a:endParaRPr lang="en-US" altLang="zh-CN" sz="2800" b="1" dirty="0">
              <a:solidFill>
                <a:srgbClr val="FFFFFF"/>
              </a:solidFill>
              <a:latin typeface="Times New Roman" panose="02020603050405020304" charset="0"/>
              <a:ea typeface="微软雅黑" panose="020B0503020204020204" charset="-122"/>
              <a:cs typeface="Times New Roman" panose="02020603050405020304" charset="0"/>
            </a:endParaRPr>
          </a:p>
        </p:txBody>
      </p:sp>
      <p:pic>
        <p:nvPicPr>
          <p:cNvPr id="128" name="图片 127"/>
          <p:cNvPicPr>
            <a:picLocks noChangeAspect="1"/>
          </p:cNvPicPr>
          <p:nvPr/>
        </p:nvPicPr>
        <p:blipFill>
          <a:blip r:embed="rId2"/>
          <a:stretch>
            <a:fillRect/>
          </a:stretch>
        </p:blipFill>
        <p:spPr>
          <a:xfrm flipH="1">
            <a:off x="122830" y="2361615"/>
            <a:ext cx="2391272" cy="3884740"/>
          </a:xfrm>
          <a:prstGeom prst="rect">
            <a:avLst/>
          </a:prstGeom>
        </p:spPr>
      </p:pic>
      <p:sp>
        <p:nvSpPr>
          <p:cNvPr id="129" name="任意多边形 128"/>
          <p:cNvSpPr/>
          <p:nvPr/>
        </p:nvSpPr>
        <p:spPr>
          <a:xfrm>
            <a:off x="2492182" y="2092941"/>
            <a:ext cx="2336800" cy="3106057"/>
          </a:xfrm>
          <a:custGeom>
            <a:avLst/>
            <a:gdLst>
              <a:gd name="connsiteX0" fmla="*/ 0 w 2336800"/>
              <a:gd name="connsiteY0" fmla="*/ 783771 h 3106057"/>
              <a:gd name="connsiteX1" fmla="*/ 0 w 2336800"/>
              <a:gd name="connsiteY1" fmla="*/ 1146628 h 3106057"/>
              <a:gd name="connsiteX2" fmla="*/ 2336800 w 2336800"/>
              <a:gd name="connsiteY2" fmla="*/ 3106057 h 3106057"/>
              <a:gd name="connsiteX3" fmla="*/ 2336800 w 2336800"/>
              <a:gd name="connsiteY3" fmla="*/ 0 h 3106057"/>
              <a:gd name="connsiteX4" fmla="*/ 0 w 2336800"/>
              <a:gd name="connsiteY4" fmla="*/ 783771 h 310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00" h="3106057">
                <a:moveTo>
                  <a:pt x="0" y="783771"/>
                </a:moveTo>
                <a:lnTo>
                  <a:pt x="0" y="1146628"/>
                </a:lnTo>
                <a:lnTo>
                  <a:pt x="2336800" y="3106057"/>
                </a:lnTo>
                <a:lnTo>
                  <a:pt x="2336800" y="0"/>
                </a:lnTo>
                <a:lnTo>
                  <a:pt x="0" y="783771"/>
                </a:lnTo>
                <a:close/>
              </a:path>
            </a:pathLst>
          </a:custGeom>
          <a:gradFill flip="none" rotWithShape="1">
            <a:gsLst>
              <a:gs pos="0">
                <a:schemeClr val="bg1">
                  <a:lumMod val="65000"/>
                  <a:alpha val="43000"/>
                </a:schemeClr>
              </a:gs>
              <a:gs pos="50000">
                <a:schemeClr val="bg1">
                  <a:lumMod val="85000"/>
                  <a:alpha val="16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68650" y="639445"/>
            <a:ext cx="8818245" cy="58915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文本框 10"/>
          <p:cNvSpPr txBox="1"/>
          <p:nvPr/>
        </p:nvSpPr>
        <p:spPr>
          <a:xfrm>
            <a:off x="3359785" y="1800860"/>
            <a:ext cx="8436610" cy="2553335"/>
          </a:xfrm>
          <a:prstGeom prst="rect">
            <a:avLst/>
          </a:prstGeom>
          <a:noFill/>
        </p:spPr>
        <p:txBody>
          <a:bodyPr wrap="square" rtlCol="0">
            <a:spAutoFit/>
          </a:bodyPr>
          <a:lstStyle/>
          <a:p>
            <a:r>
              <a:rPr lang="en-US" altLang="zh-CN" sz="4000" b="1" dirty="0">
                <a:solidFill>
                  <a:srgbClr val="FFFF00"/>
                </a:solidFill>
                <a:latin typeface="Times New Roman" panose="02020603050405020304" charset="0"/>
                <a:cs typeface="Times New Roman" panose="02020603050405020304" charset="0"/>
              </a:rPr>
              <a:t>    L</a:t>
            </a:r>
            <a:r>
              <a:rPr lang="en-US" altLang="zh-CN" sz="4000" b="1" dirty="0" smtClean="0">
                <a:solidFill>
                  <a:srgbClr val="FFFF00"/>
                </a:solidFill>
                <a:latin typeface="Times New Roman" panose="02020603050405020304" charset="0"/>
                <a:cs typeface="Times New Roman" panose="02020603050405020304" charset="0"/>
              </a:rPr>
              <a:t>isten </a:t>
            </a:r>
            <a:r>
              <a:rPr lang="en-US" altLang="zh-CN" sz="4000" b="1" dirty="0">
                <a:solidFill>
                  <a:srgbClr val="FFFF00"/>
                </a:solidFill>
                <a:latin typeface="Times New Roman" panose="02020603050405020304" charset="0"/>
                <a:cs typeface="Times New Roman" panose="02020603050405020304" charset="0"/>
              </a:rPr>
              <a:t>to a video clip </a:t>
            </a:r>
            <a:r>
              <a:rPr lang="en-US" altLang="zh-CN" sz="4000" b="1" dirty="0" smtClean="0">
                <a:solidFill>
                  <a:srgbClr val="FFFF00"/>
                </a:solidFill>
                <a:latin typeface="Times New Roman" panose="02020603050405020304" charset="0"/>
                <a:cs typeface="Times New Roman" panose="02020603050405020304" charset="0"/>
              </a:rPr>
              <a:t>and underline </a:t>
            </a:r>
            <a:r>
              <a:rPr lang="en-US" altLang="zh-CN" sz="4000" b="1" dirty="0">
                <a:solidFill>
                  <a:srgbClr val="FFFF00"/>
                </a:solidFill>
                <a:latin typeface="Times New Roman" panose="02020603050405020304" charset="0"/>
                <a:cs typeface="Times New Roman" panose="02020603050405020304" charset="0"/>
              </a:rPr>
              <a:t>the key words &amp;expressions based on Book4 Unit2. </a:t>
            </a:r>
            <a:endParaRPr lang="en-US" altLang="zh-CN" sz="4000" b="1" dirty="0">
              <a:solidFill>
                <a:srgbClr val="FFFF00"/>
              </a:solidFill>
              <a:latin typeface="Times New Roman" panose="02020603050405020304" charset="0"/>
              <a:cs typeface="Times New Roman" panose="02020603050405020304" charset="0"/>
            </a:endParaRPr>
          </a:p>
          <a:p>
            <a:r>
              <a:rPr lang="zh-CN" altLang="en-US" sz="4000" b="1" dirty="0">
                <a:solidFill>
                  <a:srgbClr val="FFFF00"/>
                </a:solidFill>
                <a:latin typeface="Times New Roman" panose="02020603050405020304" charset="0"/>
                <a:cs typeface="Times New Roman" panose="02020603050405020304" charset="0"/>
              </a:rPr>
              <a:t>（划出本单元的重点单词与词组</a:t>
            </a:r>
            <a:r>
              <a:rPr lang="zh-CN" altLang="en-US" sz="4000" b="1" dirty="0" smtClean="0">
                <a:solidFill>
                  <a:srgbClr val="FFFF00"/>
                </a:solidFill>
                <a:latin typeface="Times New Roman" panose="02020603050405020304" charset="0"/>
                <a:cs typeface="Times New Roman" panose="02020603050405020304" charset="0"/>
              </a:rPr>
              <a:t>）</a:t>
            </a:r>
            <a:endParaRPr lang="en-US" altLang="zh-CN" sz="4000" b="1" dirty="0">
              <a:solidFill>
                <a:srgbClr val="FFFF00"/>
              </a:solidFill>
              <a:latin typeface="Times New Roman" panose="02020603050405020304" charset="0"/>
              <a:cs typeface="Times New Roman" panose="02020603050405020304" charset="0"/>
            </a:endParaRPr>
          </a:p>
        </p:txBody>
      </p:sp>
      <p:sp>
        <p:nvSpPr>
          <p:cNvPr id="2" name="文本框 1"/>
          <p:cNvSpPr txBox="1"/>
          <p:nvPr/>
        </p:nvSpPr>
        <p:spPr>
          <a:xfrm>
            <a:off x="4828540" y="-6985"/>
            <a:ext cx="5247640" cy="706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4000" b="1" dirty="0" smtClean="0">
                <a:solidFill>
                  <a:srgbClr val="FF0000"/>
                </a:solidFill>
                <a:latin typeface="Times New Roman" panose="02020603050405020304" charset="0"/>
                <a:cs typeface="Times New Roman" panose="02020603050405020304" charset="0"/>
              </a:rPr>
              <a:t>Activate the knowledge </a:t>
            </a:r>
            <a:endParaRPr lang="en-US" altLang="zh-CN" sz="4000" b="1" dirty="0" smtClean="0">
              <a:solidFill>
                <a:srgbClr val="FF0000"/>
              </a:solidFill>
              <a:latin typeface="Times New Roman" panose="02020603050405020304" charset="0"/>
              <a:cs typeface="Times New Roman" panose="02020603050405020304" charset="0"/>
            </a:endParaRPr>
          </a:p>
        </p:txBody>
      </p:sp>
      <p:pic>
        <p:nvPicPr>
          <p:cNvPr id="3" name="导入视频">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a:stretch>
            <a:fillRect/>
          </a:stretch>
        </p:blipFill>
        <p:spPr>
          <a:xfrm>
            <a:off x="0" y="-22105"/>
            <a:ext cx="12192000" cy="69088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left)">
                                      <p:cBhvr>
                                        <p:cTn id="7" dur="500"/>
                                        <p:tgtEl>
                                          <p:spTgt spid="129"/>
                                        </p:tgtEl>
                                      </p:cBhvr>
                                    </p:animEffect>
                                  </p:childTnLst>
                                </p:cTn>
                              </p:par>
                              <p:par>
                                <p:cTn id="8" presetID="26" presetClass="emph" presetSubtype="0" repeatCount="indefinite" fill="hold" grpId="1" nodeType="withEffect">
                                  <p:stCondLst>
                                    <p:cond delay="0"/>
                                  </p:stCondLst>
                                  <p:endCondLst>
                                    <p:cond evt="onNext" delay="0">
                                      <p:tgtEl>
                                        <p:sldTgt/>
                                      </p:tgtEl>
                                    </p:cond>
                                  </p:endCondLst>
                                  <p:childTnLst>
                                    <p:animEffect transition="out" filter="fade">
                                      <p:cBhvr>
                                        <p:cTn id="9" dur="500" tmFilter="0, 0; .2, .5; .8, .5; 1, 0"/>
                                        <p:tgtEl>
                                          <p:spTgt spid="129"/>
                                        </p:tgtEl>
                                      </p:cBhvr>
                                    </p:animEffect>
                                    <p:animScale>
                                      <p:cBhvr>
                                        <p:cTn id="10" dur="250" autoRev="1" fill="hold"/>
                                        <p:tgtEl>
                                          <p:spTgt spid="12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3"/>
                                        </p:tgtEl>
                                      </p:cBhvr>
                                    </p:cmd>
                                  </p:childTnLst>
                                </p:cTn>
                              </p:par>
                            </p:childTnLst>
                          </p:cTn>
                        </p:par>
                      </p:childTnLst>
                    </p:cTn>
                  </p:par>
                </p:childTnLst>
              </p:cTn>
              <p:nextCondLst>
                <p:cond evt="onClick" delay="0">
                  <p:tgtEl>
                    <p:spTgt spid="3"/>
                  </p:tgtEl>
                </p:cond>
              </p:nextCondLst>
            </p:seq>
            <p:video>
              <p:cMediaNode vol="100000">
                <p:cTn id="28" fill="hold" display="0">
                  <p:stCondLst>
                    <p:cond delay="indefinite"/>
                  </p:stCondLst>
                </p:cTn>
                <p:tgtEl>
                  <p:spTgt spid="3"/>
                </p:tgtEl>
              </p:cMediaNode>
            </p:video>
          </p:childTnLst>
        </p:cTn>
      </p:par>
    </p:tnLst>
    <p:bldLst>
      <p:bldP spid="129" grpId="0" bldLvl="0" animBg="1"/>
      <p:bldP spid="129" grpId="1" bldLvl="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9000">
              <a:schemeClr val="bg1">
                <a:lumMod val="99000"/>
              </a:schemeClr>
            </a:gs>
            <a:gs pos="91000">
              <a:schemeClr val="accent3">
                <a:lumMod val="45000"/>
                <a:lumOff val="55000"/>
              </a:schemeClr>
            </a:gs>
            <a:gs pos="4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 name="矩形 5"/>
          <p:cNvSpPr/>
          <p:nvPr/>
        </p:nvSpPr>
        <p:spPr>
          <a:xfrm>
            <a:off x="-6985" y="6012180"/>
            <a:ext cx="12190730" cy="843280"/>
          </a:xfrm>
          <a:prstGeom prst="rect">
            <a:avLst/>
          </a:prstGeom>
          <a:gradFill flip="none" rotWithShape="1">
            <a:gsLst>
              <a:gs pos="0">
                <a:schemeClr val="accent5">
                  <a:lumMod val="0"/>
                  <a:lumOff val="100000"/>
                </a:schemeClr>
              </a:gs>
              <a:gs pos="47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tx1"/>
                </a:solidFill>
                <a:latin typeface="Times New Roman" panose="02020603050405020304" charset="0"/>
                <a:cs typeface="Times New Roman" panose="02020603050405020304" charset="0"/>
              </a:rPr>
              <a:t>Lead-in: Activate the knowledge</a:t>
            </a:r>
            <a:endParaRPr lang="en-US" altLang="zh-CN" sz="4400" b="1" dirty="0">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63357" y="155754"/>
            <a:ext cx="12074525" cy="5692775"/>
          </a:xfrm>
          <a:prstGeom prst="rect">
            <a:avLst/>
          </a:prstGeom>
          <a:noFill/>
        </p:spPr>
        <p:txBody>
          <a:bodyPr wrap="square" rtlCol="0">
            <a:spAutoFit/>
          </a:bodyPr>
          <a:lstStyle/>
          <a:p>
            <a:r>
              <a:rPr lang="en-US" altLang="zh-CN" sz="2600" b="1" dirty="0" smtClean="0">
                <a:latin typeface="Times New Roman" panose="02020603050405020304" charset="0"/>
                <a:cs typeface="Times New Roman" panose="02020603050405020304" charset="0"/>
              </a:rPr>
              <a:t>……</a:t>
            </a:r>
            <a:r>
              <a:rPr lang="en-US" altLang="zh-CN" sz="2600" b="1" dirty="0">
                <a:latin typeface="Times New Roman" panose="02020603050405020304" charset="0"/>
                <a:cs typeface="Times New Roman" panose="02020603050405020304" charset="0"/>
              </a:rPr>
              <a:t>Working the land for the past six decades, Dr. Yuan has struggled for growing what is called super hybrid </a:t>
            </a:r>
            <a:r>
              <a:rPr lang="en-US" altLang="zh-CN" sz="2600" b="1" dirty="0" smtClean="0">
                <a:latin typeface="Times New Roman" panose="02020603050405020304" charset="0"/>
                <a:cs typeface="Times New Roman" panose="02020603050405020304" charset="0"/>
              </a:rPr>
              <a:t>rice. </a:t>
            </a:r>
            <a:r>
              <a:rPr lang="en-US" altLang="zh-CN" sz="2600" b="1" dirty="0">
                <a:latin typeface="Times New Roman" panose="02020603050405020304" charset="0"/>
                <a:cs typeface="Times New Roman" panose="02020603050405020304" charset="0"/>
              </a:rPr>
              <a:t>This special strain of rice makes it possible to produce harvests twice as large as </a:t>
            </a:r>
            <a:r>
              <a:rPr lang="en-US" altLang="zh-CN" sz="2600" b="1" dirty="0" smtClean="0">
                <a:latin typeface="Times New Roman" panose="02020603050405020304" charset="0"/>
                <a:cs typeface="Times New Roman" panose="02020603050405020304" charset="0"/>
              </a:rPr>
              <a:t>before. </a:t>
            </a:r>
            <a:r>
              <a:rPr lang="en-US" altLang="zh-CN" sz="2600" b="1" dirty="0">
                <a:solidFill>
                  <a:prstClr val="black"/>
                </a:solidFill>
                <a:latin typeface="Times New Roman" panose="02020603050405020304" charset="0"/>
                <a:cs typeface="Times New Roman" panose="02020603050405020304" charset="0"/>
              </a:rPr>
              <a:t>No matter how tough the situation is, </a:t>
            </a:r>
            <a:r>
              <a:rPr lang="en-US" altLang="zh-CN" sz="2600" b="1" dirty="0" err="1">
                <a:solidFill>
                  <a:prstClr val="black"/>
                </a:solidFill>
                <a:latin typeface="Times New Roman" panose="02020603050405020304" charset="0"/>
                <a:cs typeface="Times New Roman" panose="02020603050405020304" charset="0"/>
              </a:rPr>
              <a:t>Dr.Yuan</a:t>
            </a:r>
            <a:r>
              <a:rPr lang="en-US" altLang="zh-CN" sz="2600" b="1" dirty="0">
                <a:solidFill>
                  <a:prstClr val="black"/>
                </a:solidFill>
                <a:latin typeface="Times New Roman" panose="02020603050405020304" charset="0"/>
                <a:cs typeface="Times New Roman" panose="02020603050405020304" charset="0"/>
              </a:rPr>
              <a:t> takes up the challenges constantly. </a:t>
            </a:r>
            <a:r>
              <a:rPr lang="en-US" altLang="zh-CN" sz="2600" b="1" dirty="0" smtClean="0">
                <a:latin typeface="Times New Roman" panose="02020603050405020304" charset="0"/>
                <a:cs typeface="Times New Roman" panose="02020603050405020304" charset="0"/>
              </a:rPr>
              <a:t>How </a:t>
            </a:r>
            <a:r>
              <a:rPr lang="en-US" altLang="zh-CN" sz="2600" b="1" dirty="0">
                <a:latin typeface="Times New Roman" panose="02020603050405020304" charset="0"/>
                <a:cs typeface="Times New Roman" panose="02020603050405020304" charset="0"/>
              </a:rPr>
              <a:t>time flies. Now he is 90 years old. Because of his arduous efforts, Dr. Yuan was awarded the medal of Republic by President Xi. To our amazement, on the same day, Dr. Yuan went back Hunan after the ceremony, working the land again.</a:t>
            </a:r>
            <a:endParaRPr lang="zh-CN" altLang="zh-CN" sz="2600" b="1" dirty="0">
              <a:latin typeface="Times New Roman" panose="02020603050405020304" charset="0"/>
              <a:cs typeface="Times New Roman" panose="02020603050405020304" charset="0"/>
            </a:endParaRPr>
          </a:p>
          <a:p>
            <a:r>
              <a:rPr lang="en-US" altLang="zh-CN" sz="2600" b="1" dirty="0" smtClean="0">
                <a:latin typeface="Times New Roman" panose="02020603050405020304" charset="0"/>
                <a:cs typeface="Times New Roman" panose="02020603050405020304" charset="0"/>
              </a:rPr>
              <a:t>    When </a:t>
            </a:r>
            <a:r>
              <a:rPr lang="en-US" altLang="zh-CN" sz="2600" b="1" dirty="0">
                <a:latin typeface="Times New Roman" panose="02020603050405020304" charset="0"/>
                <a:cs typeface="Times New Roman" panose="02020603050405020304" charset="0"/>
              </a:rPr>
              <a:t>the reporter asked him “Have you ever regretted devoting all your life to studying </a:t>
            </a:r>
            <a:r>
              <a:rPr lang="en-US" altLang="zh-CN" sz="2600" b="1" dirty="0" smtClean="0">
                <a:latin typeface="Times New Roman" panose="02020603050405020304" charset="0"/>
                <a:cs typeface="Times New Roman" panose="02020603050405020304" charset="0"/>
              </a:rPr>
              <a:t>the </a:t>
            </a:r>
            <a:r>
              <a:rPr lang="en-US" altLang="zh-CN" sz="2600" b="1" dirty="0">
                <a:latin typeface="Times New Roman" panose="02020603050405020304" charset="0"/>
                <a:cs typeface="Times New Roman" panose="02020603050405020304" charset="0"/>
              </a:rPr>
              <a:t>rice?” Dr. Yuan replied it firmly. “That’s impossible”. “In 1960s, it </a:t>
            </a:r>
            <a:r>
              <a:rPr lang="en-US" altLang="zh-CN" sz="2600" b="1" dirty="0" smtClean="0">
                <a:latin typeface="Times New Roman" panose="02020603050405020304" charset="0"/>
                <a:cs typeface="Times New Roman" panose="02020603050405020304" charset="0"/>
              </a:rPr>
              <a:t>was due to hunger </a:t>
            </a:r>
            <a:r>
              <a:rPr lang="en-US" altLang="zh-CN" sz="2600" b="1" dirty="0">
                <a:latin typeface="Times New Roman" panose="02020603050405020304" charset="0"/>
                <a:cs typeface="Times New Roman" panose="02020603050405020304" charset="0"/>
              </a:rPr>
              <a:t>that many people starved to death. I won’t let it happen </a:t>
            </a:r>
            <a:r>
              <a:rPr lang="en-US" altLang="zh-CN" sz="2600" b="1" dirty="0" smtClean="0">
                <a:latin typeface="Times New Roman" panose="02020603050405020304" charset="0"/>
                <a:cs typeface="Times New Roman" panose="02020603050405020304" charset="0"/>
              </a:rPr>
              <a:t>again</a:t>
            </a:r>
            <a:r>
              <a:rPr lang="zh-CN" altLang="en-US" sz="2600" b="1" dirty="0" smtClean="0">
                <a:latin typeface="Times New Roman" panose="02020603050405020304" charset="0"/>
                <a:cs typeface="Times New Roman" panose="02020603050405020304" charset="0"/>
              </a:rPr>
              <a:t>！</a:t>
            </a:r>
            <a:r>
              <a:rPr lang="en-US" altLang="zh-CN" sz="2600" b="1" dirty="0" smtClean="0">
                <a:latin typeface="Times New Roman" panose="02020603050405020304" charset="0"/>
                <a:cs typeface="Times New Roman" panose="02020603050405020304" charset="0"/>
              </a:rPr>
              <a:t>Besides </a:t>
            </a:r>
            <a:r>
              <a:rPr lang="en-US" altLang="zh-CN" sz="2600" b="1" dirty="0">
                <a:latin typeface="Times New Roman" panose="02020603050405020304" charset="0"/>
                <a:cs typeface="Times New Roman" panose="02020603050405020304" charset="0"/>
              </a:rPr>
              <a:t>working, Dr. Yuan is strict with himself in daily life. </a:t>
            </a:r>
            <a:r>
              <a:rPr lang="en-US" altLang="zh-CN" sz="2600" b="1" dirty="0" smtClean="0">
                <a:latin typeface="Times New Roman" panose="02020603050405020304" charset="0"/>
                <a:cs typeface="Times New Roman" panose="02020603050405020304" charset="0"/>
              </a:rPr>
              <a:t>For example, he </a:t>
            </a:r>
            <a:r>
              <a:rPr lang="en-US" altLang="zh-CN" sz="2600" b="1" dirty="0">
                <a:latin typeface="Times New Roman" panose="02020603050405020304" charset="0"/>
                <a:cs typeface="Times New Roman" panose="02020603050405020304" charset="0"/>
              </a:rPr>
              <a:t>would rather keep swimming and play volleyball to build up his body rather than just sit </a:t>
            </a:r>
            <a:r>
              <a:rPr lang="en-US" altLang="zh-CN" sz="2600" b="1" dirty="0" smtClean="0">
                <a:latin typeface="Times New Roman" panose="02020603050405020304" charset="0"/>
                <a:cs typeface="Times New Roman" panose="02020603050405020304" charset="0"/>
              </a:rPr>
              <a:t>around. </a:t>
            </a:r>
            <a:r>
              <a:rPr lang="en-US" altLang="zh-CN" sz="2600" b="1" dirty="0">
                <a:latin typeface="Times New Roman" panose="02020603050405020304" charset="0"/>
                <a:cs typeface="Times New Roman" panose="02020603050405020304" charset="0"/>
              </a:rPr>
              <a:t>In his view, lack of exercise will lead to Alzheimer's </a:t>
            </a:r>
            <a:r>
              <a:rPr lang="en-US" altLang="zh-CN" sz="2600" b="1" dirty="0" smtClean="0">
                <a:latin typeface="Times New Roman" panose="02020603050405020304" charset="0"/>
                <a:cs typeface="Times New Roman" panose="02020603050405020304" charset="0"/>
              </a:rPr>
              <a:t>disease. (</a:t>
            </a:r>
            <a:r>
              <a:rPr lang="zh-CN" altLang="en-US" sz="2600" b="1" dirty="0" smtClean="0">
                <a:latin typeface="Times New Roman" panose="02020603050405020304" charset="0"/>
                <a:cs typeface="Times New Roman" panose="02020603050405020304" charset="0"/>
              </a:rPr>
              <a:t>老人痴呆症</a:t>
            </a:r>
            <a:r>
              <a:rPr lang="en-US" altLang="zh-CN" sz="2600" b="1" dirty="0" smtClean="0">
                <a:latin typeface="Times New Roman" panose="02020603050405020304" charset="0"/>
                <a:cs typeface="Times New Roman" panose="02020603050405020304" charset="0"/>
              </a:rPr>
              <a:t>) </a:t>
            </a:r>
            <a:r>
              <a:rPr lang="en-US" altLang="zh-CN" sz="2600" b="1" dirty="0">
                <a:latin typeface="Times New Roman" panose="02020603050405020304" charset="0"/>
                <a:cs typeface="Times New Roman" panose="02020603050405020304" charset="0"/>
              </a:rPr>
              <a:t>Thus, he will not retire unless he cannot </a:t>
            </a:r>
            <a:r>
              <a:rPr lang="en-US" altLang="zh-CN" sz="2600" b="1" dirty="0" smtClean="0">
                <a:latin typeface="Times New Roman" panose="02020603050405020304" charset="0"/>
                <a:cs typeface="Times New Roman" panose="02020603050405020304" charset="0"/>
              </a:rPr>
              <a:t>move.</a:t>
            </a:r>
            <a:endParaRPr lang="zh-CN" altLang="zh-CN" sz="2600" b="1" dirty="0">
              <a:latin typeface="Times New Roman" panose="02020603050405020304" charset="0"/>
              <a:cs typeface="Times New Roman" panose="02020603050405020304" charset="0"/>
            </a:endParaRPr>
          </a:p>
        </p:txBody>
      </p:sp>
      <p:sp>
        <p:nvSpPr>
          <p:cNvPr id="2" name="五角星 1"/>
          <p:cNvSpPr/>
          <p:nvPr/>
        </p:nvSpPr>
        <p:spPr>
          <a:xfrm>
            <a:off x="1706982" y="6174740"/>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121650" y="1939925"/>
            <a:ext cx="1545590" cy="460375"/>
          </a:xfrm>
          <a:prstGeom prst="rect">
            <a:avLst/>
          </a:prstGeom>
          <a:noFill/>
        </p:spPr>
        <p:txBody>
          <a:bodyPr wrap="square" rtlCol="0">
            <a:spAutoFit/>
          </a:bodyPr>
          <a:lstStyle/>
          <a:p>
            <a:r>
              <a:rPr lang="en-US" altLang="zh-CN" sz="2400" b="1">
                <a:solidFill>
                  <a:srgbClr val="FF0000"/>
                </a:solidFill>
                <a:latin typeface="Times New Roman" panose="02020603050405020304" charset="0"/>
                <a:cs typeface="Times New Roman" panose="02020603050405020304" charset="0"/>
              </a:rPr>
              <a:t> </a:t>
            </a:r>
            <a:endParaRPr lang="en-US" altLang="zh-CN" sz="2400" b="1">
              <a:solidFill>
                <a:srgbClr val="FF0000"/>
              </a:solidFill>
              <a:latin typeface="Times New Roman" panose="02020603050405020304" charset="0"/>
              <a:cs typeface="Times New Roman" panose="02020603050405020304" charset="0"/>
            </a:endParaRPr>
          </a:p>
        </p:txBody>
      </p:sp>
      <p:grpSp>
        <p:nvGrpSpPr>
          <p:cNvPr id="16" name="组合 15"/>
          <p:cNvGrpSpPr/>
          <p:nvPr/>
        </p:nvGrpSpPr>
        <p:grpSpPr>
          <a:xfrm>
            <a:off x="8342940" y="222868"/>
            <a:ext cx="2075815" cy="521970"/>
            <a:chOff x="9705" y="1355"/>
            <a:chExt cx="3269" cy="822"/>
          </a:xfrm>
        </p:grpSpPr>
        <p:cxnSp>
          <p:nvCxnSpPr>
            <p:cNvPr id="21" name="直接连接符 20"/>
            <p:cNvCxnSpPr/>
            <p:nvPr/>
          </p:nvCxnSpPr>
          <p:spPr>
            <a:xfrm flipV="1">
              <a:off x="10314" y="1916"/>
              <a:ext cx="2660" cy="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705" y="1355"/>
              <a:ext cx="3007"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1.</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18" name="组合 17"/>
          <p:cNvGrpSpPr/>
          <p:nvPr/>
        </p:nvGrpSpPr>
        <p:grpSpPr>
          <a:xfrm>
            <a:off x="8089582" y="634707"/>
            <a:ext cx="3011170" cy="521970"/>
            <a:chOff x="9784" y="1381"/>
            <a:chExt cx="4742" cy="822"/>
          </a:xfrm>
        </p:grpSpPr>
        <p:cxnSp>
          <p:nvCxnSpPr>
            <p:cNvPr id="19" name="直接连接符 18"/>
            <p:cNvCxnSpPr/>
            <p:nvPr/>
          </p:nvCxnSpPr>
          <p:spPr>
            <a:xfrm>
              <a:off x="10314" y="1932"/>
              <a:ext cx="4212" cy="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784" y="1381"/>
              <a:ext cx="3007"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2.</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25" name="组合 24"/>
          <p:cNvGrpSpPr/>
          <p:nvPr/>
        </p:nvGrpSpPr>
        <p:grpSpPr>
          <a:xfrm>
            <a:off x="2249272" y="1039250"/>
            <a:ext cx="2667538" cy="533292"/>
            <a:chOff x="9541" y="1381"/>
            <a:chExt cx="5713" cy="822"/>
          </a:xfrm>
        </p:grpSpPr>
        <p:cxnSp>
          <p:nvCxnSpPr>
            <p:cNvPr id="26" name="直接连接符 25"/>
            <p:cNvCxnSpPr/>
            <p:nvPr/>
          </p:nvCxnSpPr>
          <p:spPr>
            <a:xfrm>
              <a:off x="10314" y="1932"/>
              <a:ext cx="4940" cy="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541" y="1381"/>
              <a:ext cx="3250"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3</a:t>
              </a:r>
              <a:r>
                <a:rPr lang="en-US" altLang="zh-CN" sz="2800" b="1" dirty="0" smtClean="0">
                  <a:solidFill>
                    <a:srgbClr val="FF0000"/>
                  </a:solidFill>
                  <a:latin typeface="Times New Roman" panose="02020603050405020304" charset="0"/>
                  <a:cs typeface="Times New Roman" panose="02020603050405020304" charset="0"/>
                </a:rPr>
                <a:t>.</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28" name="组合 27"/>
          <p:cNvGrpSpPr/>
          <p:nvPr/>
        </p:nvGrpSpPr>
        <p:grpSpPr>
          <a:xfrm>
            <a:off x="5825444" y="1083293"/>
            <a:ext cx="2436495" cy="523240"/>
            <a:chOff x="9784" y="1381"/>
            <a:chExt cx="3837" cy="824"/>
          </a:xfrm>
        </p:grpSpPr>
        <p:cxnSp>
          <p:nvCxnSpPr>
            <p:cNvPr id="29" name="直接连接符 28"/>
            <p:cNvCxnSpPr/>
            <p:nvPr/>
          </p:nvCxnSpPr>
          <p:spPr>
            <a:xfrm flipV="1">
              <a:off x="10314" y="1914"/>
              <a:ext cx="3307" cy="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9784" y="1381"/>
              <a:ext cx="1851" cy="824"/>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4</a:t>
              </a:r>
              <a:r>
                <a:rPr lang="en-US" altLang="zh-CN" sz="2800" b="1" dirty="0" smtClean="0">
                  <a:solidFill>
                    <a:srgbClr val="FF0000"/>
                  </a:solidFill>
                  <a:latin typeface="Times New Roman" panose="02020603050405020304" charset="0"/>
                  <a:cs typeface="Times New Roman" panose="02020603050405020304" charset="0"/>
                </a:rPr>
                <a:t>.</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31" name="组合 30"/>
          <p:cNvGrpSpPr/>
          <p:nvPr/>
        </p:nvGrpSpPr>
        <p:grpSpPr>
          <a:xfrm>
            <a:off x="4055" y="1909127"/>
            <a:ext cx="1909445" cy="521970"/>
            <a:chOff x="9896" y="1381"/>
            <a:chExt cx="3007" cy="822"/>
          </a:xfrm>
        </p:grpSpPr>
        <p:cxnSp>
          <p:nvCxnSpPr>
            <p:cNvPr id="32" name="直接连接符 31"/>
            <p:cNvCxnSpPr/>
            <p:nvPr/>
          </p:nvCxnSpPr>
          <p:spPr>
            <a:xfrm flipV="1">
              <a:off x="10314" y="1907"/>
              <a:ext cx="2148" cy="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896" y="1381"/>
              <a:ext cx="3007" cy="822"/>
            </a:xfrm>
            <a:prstGeom prst="rect">
              <a:avLst/>
            </a:prstGeom>
            <a:noFill/>
          </p:spPr>
          <p:txBody>
            <a:bodyPr wrap="square" rtlCol="0">
              <a:spAutoFit/>
            </a:bodyPr>
            <a:lstStyle/>
            <a:p>
              <a:r>
                <a:rPr lang="en-US" altLang="zh-CN" sz="2800" b="1" dirty="0">
                  <a:solidFill>
                    <a:srgbClr val="FF0000"/>
                  </a:solidFill>
                  <a:latin typeface="Times New Roman" panose="02020603050405020304" charset="0"/>
                  <a:cs typeface="Times New Roman" panose="02020603050405020304" charset="0"/>
                </a:rPr>
                <a:t>5</a:t>
              </a:r>
              <a:r>
                <a:rPr lang="en-US" altLang="zh-CN" sz="2800" b="1" dirty="0" smtClean="0">
                  <a:solidFill>
                    <a:srgbClr val="FF0000"/>
                  </a:solidFill>
                  <a:latin typeface="Times New Roman" panose="02020603050405020304" charset="0"/>
                  <a:cs typeface="Times New Roman" panose="02020603050405020304" charset="0"/>
                </a:rPr>
                <a:t>.</a:t>
              </a:r>
              <a:endParaRPr lang="en-US" altLang="zh-CN" sz="2800" b="1" dirty="0">
                <a:solidFill>
                  <a:srgbClr val="FF0000"/>
                </a:solidFill>
                <a:latin typeface="Times New Roman" panose="02020603050405020304" charset="0"/>
                <a:cs typeface="Times New Roman" panose="02020603050405020304" charset="0"/>
              </a:endParaRPr>
            </a:p>
          </p:txBody>
        </p:sp>
      </p:grpSp>
      <p:grpSp>
        <p:nvGrpSpPr>
          <p:cNvPr id="34" name="组合 33"/>
          <p:cNvGrpSpPr/>
          <p:nvPr/>
        </p:nvGrpSpPr>
        <p:grpSpPr>
          <a:xfrm>
            <a:off x="6829119" y="3039183"/>
            <a:ext cx="2735395" cy="521970"/>
            <a:chOff x="9784" y="1381"/>
            <a:chExt cx="7351" cy="822"/>
          </a:xfrm>
        </p:grpSpPr>
        <p:cxnSp>
          <p:nvCxnSpPr>
            <p:cNvPr id="35" name="直接连接符 34"/>
            <p:cNvCxnSpPr/>
            <p:nvPr/>
          </p:nvCxnSpPr>
          <p:spPr>
            <a:xfrm>
              <a:off x="10314" y="1932"/>
              <a:ext cx="6821" cy="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9784" y="1381"/>
              <a:ext cx="3007" cy="822"/>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6.</a:t>
              </a:r>
              <a:endParaRPr lang="en-US" altLang="zh-CN" sz="2800" b="1">
                <a:solidFill>
                  <a:srgbClr val="FF0000"/>
                </a:solidFill>
                <a:latin typeface="Times New Roman" panose="02020603050405020304" charset="0"/>
                <a:cs typeface="Times New Roman" panose="02020603050405020304" charset="0"/>
              </a:endParaRPr>
            </a:p>
          </p:txBody>
        </p:sp>
      </p:grpSp>
      <p:grpSp>
        <p:nvGrpSpPr>
          <p:cNvPr id="37" name="组合 36"/>
          <p:cNvGrpSpPr/>
          <p:nvPr/>
        </p:nvGrpSpPr>
        <p:grpSpPr>
          <a:xfrm>
            <a:off x="6192191" y="4614556"/>
            <a:ext cx="1909445" cy="521970"/>
            <a:chOff x="9784" y="1381"/>
            <a:chExt cx="3007" cy="822"/>
          </a:xfrm>
        </p:grpSpPr>
        <p:cxnSp>
          <p:nvCxnSpPr>
            <p:cNvPr id="38" name="直接连接符 37"/>
            <p:cNvCxnSpPr/>
            <p:nvPr/>
          </p:nvCxnSpPr>
          <p:spPr>
            <a:xfrm flipV="1">
              <a:off x="10343" y="1872"/>
              <a:ext cx="1872"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784" y="1381"/>
              <a:ext cx="3007" cy="822"/>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7.</a:t>
              </a:r>
              <a:endParaRPr lang="en-US" altLang="zh-CN" sz="2800" b="1">
                <a:solidFill>
                  <a:srgbClr val="FF0000"/>
                </a:solidFill>
                <a:latin typeface="Times New Roman" panose="02020603050405020304" charset="0"/>
                <a:cs typeface="Times New Roman" panose="02020603050405020304" charset="0"/>
              </a:endParaRPr>
            </a:p>
          </p:txBody>
        </p:sp>
      </p:grpSp>
      <p:grpSp>
        <p:nvGrpSpPr>
          <p:cNvPr id="40" name="组合 39"/>
          <p:cNvGrpSpPr/>
          <p:nvPr/>
        </p:nvGrpSpPr>
        <p:grpSpPr>
          <a:xfrm>
            <a:off x="5421810" y="4993803"/>
            <a:ext cx="1399504" cy="521970"/>
            <a:chOff x="9433" y="1350"/>
            <a:chExt cx="3091" cy="822"/>
          </a:xfrm>
        </p:grpSpPr>
        <p:cxnSp>
          <p:nvCxnSpPr>
            <p:cNvPr id="41" name="直接连接符 40"/>
            <p:cNvCxnSpPr/>
            <p:nvPr/>
          </p:nvCxnSpPr>
          <p:spPr>
            <a:xfrm flipV="1">
              <a:off x="10314" y="1924"/>
              <a:ext cx="2210" cy="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9433" y="1350"/>
              <a:ext cx="3007" cy="822"/>
            </a:xfrm>
            <a:prstGeom prst="rect">
              <a:avLst/>
            </a:prstGeom>
            <a:no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8.</a:t>
              </a:r>
              <a:endParaRPr lang="en-US" altLang="zh-CN" sz="2800" b="1">
                <a:solidFill>
                  <a:srgbClr val="FF0000"/>
                </a:solidFill>
                <a:latin typeface="Times New Roman" panose="02020603050405020304" charset="0"/>
                <a:cs typeface="Times New Roman" panose="02020603050405020304" charset="0"/>
              </a:endParaRPr>
            </a:p>
          </p:txBody>
        </p:sp>
      </p:grpSp>
      <p:sp>
        <p:nvSpPr>
          <p:cNvPr id="9" name="圆角矩形 8"/>
          <p:cNvSpPr/>
          <p:nvPr/>
        </p:nvSpPr>
        <p:spPr>
          <a:xfrm>
            <a:off x="8629579" y="549998"/>
            <a:ext cx="1903095" cy="1346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7" name="圆角矩形 16"/>
          <p:cNvSpPr/>
          <p:nvPr/>
        </p:nvSpPr>
        <p:spPr>
          <a:xfrm>
            <a:off x="8426132" y="956293"/>
            <a:ext cx="2570480" cy="127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8" name="圆角矩形 47"/>
          <p:cNvSpPr/>
          <p:nvPr/>
        </p:nvSpPr>
        <p:spPr>
          <a:xfrm>
            <a:off x="6543346" y="4932525"/>
            <a:ext cx="1192530" cy="1225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49" name="圆角矩形 48"/>
          <p:cNvSpPr/>
          <p:nvPr/>
        </p:nvSpPr>
        <p:spPr>
          <a:xfrm>
            <a:off x="5724741" y="5351257"/>
            <a:ext cx="1192530" cy="1225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bldLvl="0" animBg="1"/>
      <p:bldP spid="48" grpId="0" bldLvl="0" animBg="1"/>
      <p:bldP spid="4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1">
                <a:lumMod val="45000"/>
                <a:lumOff val="55000"/>
              </a:schemeClr>
            </a:gs>
            <a:gs pos="91000">
              <a:schemeClr val="accent1">
                <a:lumMod val="45000"/>
                <a:lumOff val="55000"/>
              </a:schemeClr>
            </a:gs>
            <a:gs pos="100000">
              <a:schemeClr val="accent1">
                <a:lumMod val="30000"/>
                <a:lumOff val="7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文本框 2"/>
          <p:cNvSpPr txBox="1"/>
          <p:nvPr/>
        </p:nvSpPr>
        <p:spPr>
          <a:xfrm>
            <a:off x="5558791" y="410846"/>
            <a:ext cx="3997960" cy="707884"/>
          </a:xfrm>
          <a:prstGeom prst="rect">
            <a:avLst/>
          </a:prstGeom>
          <a:noFill/>
        </p:spPr>
        <p:txBody>
          <a:bodyPr wrap="square" lIns="91432" tIns="45719" rIns="91432" bIns="45719" rtlCol="0">
            <a:spAutoFit/>
          </a:bodyPr>
          <a:lstStyle/>
          <a:p>
            <a:pPr defTabSz="913130" fontAlgn="base">
              <a:spcBef>
                <a:spcPct val="0"/>
              </a:spcBef>
              <a:spcAft>
                <a:spcPct val="0"/>
              </a:spcAft>
            </a:pPr>
            <a:r>
              <a:rPr lang="zh-CN" altLang="en-US" sz="4000">
                <a:solidFill>
                  <a:srgbClr val="000000"/>
                </a:solidFill>
                <a:latin typeface="叶根友毛笔行书2.0版" panose="02010601030101010101" charset="-122"/>
                <a:ea typeface="叶根友毛笔行书2.0版" panose="02010601030101010101" charset="-122"/>
              </a:rPr>
              <a:t>学习闯关之旅</a:t>
            </a:r>
            <a:endParaRPr lang="zh-CN" altLang="en-US" sz="4000">
              <a:solidFill>
                <a:srgbClr val="000000"/>
              </a:solidFill>
              <a:latin typeface="叶根友毛笔行书2.0版" panose="02010601030101010101" charset="-122"/>
              <a:ea typeface="叶根友毛笔行书2.0版" panose="02010601030101010101" charset="-122"/>
            </a:endParaRPr>
          </a:p>
        </p:txBody>
      </p:sp>
      <p:pic>
        <p:nvPicPr>
          <p:cNvPr id="2" name="图片 1" descr="1023175743410226083_副本"/>
          <p:cNvPicPr>
            <a:picLocks noChangeAspect="1"/>
          </p:cNvPicPr>
          <p:nvPr/>
        </p:nvPicPr>
        <p:blipFill>
          <a:blip r:embed="rId1" cstate="print"/>
          <a:stretch>
            <a:fillRect/>
          </a:stretch>
        </p:blipFill>
        <p:spPr>
          <a:xfrm>
            <a:off x="297215" y="309829"/>
            <a:ext cx="11579225" cy="6244591"/>
          </a:xfrm>
          <a:prstGeom prst="rect">
            <a:avLst/>
          </a:prstGeom>
        </p:spPr>
      </p:pic>
      <p:grpSp>
        <p:nvGrpSpPr>
          <p:cNvPr id="13" name="组合 12"/>
          <p:cNvGrpSpPr/>
          <p:nvPr/>
        </p:nvGrpSpPr>
        <p:grpSpPr>
          <a:xfrm>
            <a:off x="306705" y="3281686"/>
            <a:ext cx="1107440" cy="681991"/>
            <a:chOff x="3697" y="3324"/>
            <a:chExt cx="4518" cy="3412"/>
          </a:xfrm>
        </p:grpSpPr>
        <p:sp>
          <p:nvSpPr>
            <p:cNvPr id="10" name="新月形 9"/>
            <p:cNvSpPr/>
            <p:nvPr/>
          </p:nvSpPr>
          <p:spPr>
            <a:xfrm rot="16200000">
              <a:off x="4907" y="3428"/>
              <a:ext cx="2099" cy="4518"/>
            </a:xfrm>
            <a:prstGeom prst="moon">
              <a:avLst>
                <a:gd name="adj" fmla="val 60227"/>
              </a:avLst>
            </a:prstGeom>
            <a:solidFill>
              <a:srgbClr val="00B05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1" name="圆角矩形 10"/>
            <p:cNvSpPr/>
            <p:nvPr/>
          </p:nvSpPr>
          <p:spPr>
            <a:xfrm>
              <a:off x="5668" y="3951"/>
              <a:ext cx="578" cy="1642"/>
            </a:xfrm>
            <a:prstGeom prst="roundRect">
              <a:avLst/>
            </a:prstGeom>
            <a:solidFill>
              <a:schemeClr val="tx1"/>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sp>
          <p:nvSpPr>
            <p:cNvPr id="12" name="流程图: 资料带 11"/>
            <p:cNvSpPr/>
            <p:nvPr/>
          </p:nvSpPr>
          <p:spPr>
            <a:xfrm>
              <a:off x="5668" y="3324"/>
              <a:ext cx="1905" cy="965"/>
            </a:xfrm>
            <a:prstGeom prst="flowChartPunchedTape">
              <a:avLst/>
            </a:prstGeom>
            <a:solidFill>
              <a:srgbClr val="FF0000"/>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defTabSz="913130" eaLnBrk="0" fontAlgn="base" hangingPunct="0">
                <a:spcBef>
                  <a:spcPct val="0"/>
                </a:spcBef>
                <a:spcAft>
                  <a:spcPct val="0"/>
                </a:spcAft>
              </a:pPr>
              <a:endParaRPr lang="zh-CN" altLang="zh-CN" sz="1865">
                <a:solidFill>
                  <a:srgbClr val="000000"/>
                </a:solidFill>
                <a:latin typeface="Arial" panose="020B0604020202020204" pitchFamily="34" charset="0"/>
                <a:ea typeface="黑体" panose="02010609060101010101" pitchFamily="49" charset="-122"/>
              </a:endParaRPr>
            </a:p>
          </p:txBody>
        </p:sp>
      </p:grpSp>
      <p:sp>
        <p:nvSpPr>
          <p:cNvPr id="14" name="文本框 13"/>
          <p:cNvSpPr txBox="1"/>
          <p:nvPr/>
        </p:nvSpPr>
        <p:spPr>
          <a:xfrm>
            <a:off x="1810386" y="4245113"/>
            <a:ext cx="537845" cy="584773"/>
          </a:xfrm>
          <a:prstGeom prst="rect">
            <a:avLst/>
          </a:prstGeom>
          <a:solidFill>
            <a:srgbClr val="FFFF00"/>
          </a:solidFill>
        </p:spPr>
        <p:txBody>
          <a:bodyPr wrap="square" lIns="91432" tIns="45719" rIns="91432" bIns="45719" rtlCol="0" anchor="t">
            <a:spAutoFit/>
          </a:bodyPr>
          <a:lstStyle/>
          <a:p>
            <a:pPr defTabSz="913130" fontAlgn="base">
              <a:spcBef>
                <a:spcPct val="0"/>
              </a:spcBef>
              <a:spcAft>
                <a:spcPct val="0"/>
              </a:spcAft>
            </a:pPr>
            <a:r>
              <a:rPr lang="zh-CN" altLang="en-US" sz="3200" b="1" dirty="0">
                <a:solidFill>
                  <a:srgbClr val="FF0000"/>
                </a:solidFill>
                <a:latin typeface="Arial" panose="020B0604020202020204" pitchFamily="34" charset="0"/>
                <a:sym typeface="Wingdings" panose="05000000000000000000" pitchFamily="2" charset="2"/>
                <a:hlinkClick r:id="" action="ppaction://hlinkshowjump?jump=nextslide"/>
              </a:rPr>
              <a:t></a:t>
            </a:r>
            <a:r>
              <a:rPr lang="zh-CN" altLang="en-US" sz="3200" b="1" dirty="0">
                <a:solidFill>
                  <a:srgbClr val="FF0000"/>
                </a:solidFill>
                <a:latin typeface="Arial" panose="020B0604020202020204" pitchFamily="34" charset="0"/>
                <a:sym typeface="Wingdings" panose="05000000000000000000" pitchFamily="2" charset="2"/>
              </a:rPr>
              <a:t> </a:t>
            </a:r>
            <a:endParaRPr lang="zh-CN" altLang="en-US" sz="3200" b="1" dirty="0">
              <a:solidFill>
                <a:srgbClr val="FF0000"/>
              </a:solidFill>
              <a:latin typeface="Arial" panose="020B0604020202020204" pitchFamily="34" charset="0"/>
              <a:sym typeface="Wingdings" panose="05000000000000000000" pitchFamily="2" charset="2"/>
            </a:endParaRPr>
          </a:p>
        </p:txBody>
      </p:sp>
      <p:sp>
        <p:nvSpPr>
          <p:cNvPr id="15" name="文本框 14"/>
          <p:cNvSpPr txBox="1"/>
          <p:nvPr/>
        </p:nvSpPr>
        <p:spPr>
          <a:xfrm>
            <a:off x="5303525" y="4368800"/>
            <a:ext cx="550134"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a:solidFill>
                  <a:srgbClr val="000000"/>
                </a:solidFill>
                <a:latin typeface="Arial" panose="020B0604020202020204" pitchFamily="34" charset="0"/>
                <a:sym typeface="Wingdings" panose="05000000000000000000" pitchFamily="2" charset="2"/>
                <a:hlinkClick r:id="" action="ppaction://noaction"/>
              </a:rPr>
              <a:t></a:t>
            </a:r>
            <a:endParaRPr lang="zh-CN" altLang="en-US" sz="3200">
              <a:solidFill>
                <a:srgbClr val="000000"/>
              </a:solidFill>
              <a:latin typeface="Arial" panose="020B0604020202020204" pitchFamily="34" charset="0"/>
              <a:sym typeface="Wingdings" panose="05000000000000000000" pitchFamily="2" charset="2"/>
            </a:endParaRPr>
          </a:p>
        </p:txBody>
      </p:sp>
      <p:sp>
        <p:nvSpPr>
          <p:cNvPr id="16" name="文本框 15"/>
          <p:cNvSpPr txBox="1"/>
          <p:nvPr/>
        </p:nvSpPr>
        <p:spPr>
          <a:xfrm>
            <a:off x="6840856" y="3108961"/>
            <a:ext cx="596622" cy="646329"/>
          </a:xfrm>
          <a:prstGeom prst="rect">
            <a:avLst/>
          </a:prstGeom>
          <a:solidFill>
            <a:srgbClr val="1B4329"/>
          </a:solidFill>
        </p:spPr>
        <p:txBody>
          <a:bodyPr wrap="none" lIns="91432" tIns="45719" rIns="91432" bIns="45719" rtlCol="0" anchor="t">
            <a:spAutoFit/>
          </a:bodyPr>
          <a:lstStyle/>
          <a:p>
            <a:pPr defTabSz="913130" fontAlgn="base">
              <a:spcBef>
                <a:spcPct val="0"/>
              </a:spcBef>
              <a:spcAft>
                <a:spcPct val="0"/>
              </a:spcAft>
            </a:pPr>
            <a:r>
              <a:rPr lang="zh-CN" altLang="en-US" sz="3600" b="1">
                <a:solidFill>
                  <a:srgbClr val="FF0000"/>
                </a:solidFill>
                <a:latin typeface="Arial" panose="020B0604020202020204" pitchFamily="34" charset="0"/>
                <a:sym typeface="Wingdings" panose="05000000000000000000" pitchFamily="2" charset="2"/>
                <a:hlinkClick r:id="" action="ppaction://noaction"/>
              </a:rPr>
              <a:t></a:t>
            </a:r>
            <a:endParaRPr lang="zh-CN" altLang="en-US" sz="3600" b="1">
              <a:solidFill>
                <a:srgbClr val="FF0000"/>
              </a:solidFill>
              <a:latin typeface="Arial" panose="020B0604020202020204" pitchFamily="34" charset="0"/>
              <a:sym typeface="Wingdings" panose="05000000000000000000" pitchFamily="2" charset="2"/>
            </a:endParaRPr>
          </a:p>
        </p:txBody>
      </p:sp>
      <p:sp>
        <p:nvSpPr>
          <p:cNvPr id="17" name="文本框 16"/>
          <p:cNvSpPr txBox="1"/>
          <p:nvPr/>
        </p:nvSpPr>
        <p:spPr>
          <a:xfrm>
            <a:off x="297215" y="287226"/>
            <a:ext cx="11569878" cy="1323437"/>
          </a:xfrm>
          <a:prstGeom prst="rect">
            <a:avLst/>
          </a:prstGeom>
        </p:spPr>
        <p:style>
          <a:lnRef idx="1">
            <a:schemeClr val="accent1"/>
          </a:lnRef>
          <a:fillRef idx="2">
            <a:schemeClr val="accent1"/>
          </a:fillRef>
          <a:effectRef idx="1">
            <a:schemeClr val="accent1"/>
          </a:effectRef>
          <a:fontRef idx="minor">
            <a:schemeClr val="dk1"/>
          </a:fontRef>
        </p:style>
        <p:txBody>
          <a:bodyPr wrap="square" lIns="91432" tIns="45719" rIns="91432" bIns="45719" rtlCol="0">
            <a:spAutoFit/>
          </a:bodyPr>
          <a:lstStyle/>
          <a:p>
            <a:pPr defTabSz="913130" fontAlgn="base">
              <a:spcBef>
                <a:spcPct val="0"/>
              </a:spcBef>
              <a:spcAft>
                <a:spcPct val="0"/>
              </a:spcAft>
            </a:pPr>
            <a:r>
              <a:rPr lang="en-US" altLang="zh-CN" sz="4000" b="1" dirty="0" smtClean="0">
                <a:solidFill>
                  <a:schemeClr val="tx1"/>
                </a:solidFill>
                <a:latin typeface="Times New Roman" panose="02020603050405020304" charset="0"/>
                <a:ea typeface="楷体" panose="02010609060101010101" charset="-122"/>
                <a:cs typeface="Times New Roman" panose="02020603050405020304" charset="0"/>
              </a:rPr>
              <a:t>   Let’s explore the knowledge bravely to get close to </a:t>
            </a:r>
            <a:r>
              <a:rPr lang="en-US" altLang="zh-CN" sz="4000" b="1" dirty="0" err="1" smtClean="0">
                <a:solidFill>
                  <a:schemeClr val="tx1"/>
                </a:solidFill>
                <a:latin typeface="Times New Roman" panose="02020603050405020304" charset="0"/>
                <a:ea typeface="楷体" panose="02010609060101010101" charset="-122"/>
                <a:cs typeface="Times New Roman" panose="02020603050405020304" charset="0"/>
              </a:rPr>
              <a:t>Dr.Yuan</a:t>
            </a:r>
            <a:r>
              <a:rPr lang="en-US" altLang="zh-CN" sz="4000" b="1" dirty="0">
                <a:solidFill>
                  <a:schemeClr val="tx1"/>
                </a:solidFill>
                <a:latin typeface="Times New Roman" panose="02020603050405020304" charset="0"/>
                <a:ea typeface="楷体" panose="02010609060101010101" charset="-122"/>
                <a:cs typeface="Times New Roman" panose="02020603050405020304" charset="0"/>
              </a:rPr>
              <a:t>. Surprises are waiting for us.</a:t>
            </a:r>
            <a:endParaRPr lang="zh-CN" altLang="en-US" sz="4000" dirty="0">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9383066" y="2710680"/>
            <a:ext cx="595019" cy="584773"/>
          </a:xfrm>
          <a:prstGeom prst="rect">
            <a:avLst/>
          </a:prstGeom>
          <a:solidFill>
            <a:srgbClr val="FF0000"/>
          </a:solidFill>
        </p:spPr>
        <p:txBody>
          <a:bodyPr wrap="none" lIns="91432" tIns="45719" rIns="91432" bIns="45719" rtlCol="0" anchor="t">
            <a:spAutoFit/>
          </a:bodyPr>
          <a:lstStyle/>
          <a:p>
            <a:pPr defTabSz="913130" fontAlgn="base">
              <a:spcBef>
                <a:spcPct val="0"/>
              </a:spcBef>
              <a:spcAft>
                <a:spcPct val="0"/>
              </a:spcAft>
            </a:pPr>
            <a:r>
              <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rPr>
              <a:t>④</a:t>
            </a:r>
            <a:endParaRPr lang="zh-CN" altLang="en-US" sz="3200" u="sng" dirty="0">
              <a:solidFill>
                <a:srgbClr val="000000"/>
              </a:solidFill>
              <a:latin typeface="Arial" panose="020B0604020202020204" pitchFamily="34" charset="0"/>
              <a:cs typeface="宋体" panose="02010600030101010101" pitchFamily="2" charset="-122"/>
              <a:sym typeface="Wingdings 2" panose="05020102010507070707" charset="0"/>
            </a:endParaRPr>
          </a:p>
        </p:txBody>
      </p:sp>
      <p:pic>
        <p:nvPicPr>
          <p:cNvPr id="23" name="图片 22"/>
          <p:cNvPicPr>
            <a:picLocks noChangeAspect="1"/>
          </p:cNvPicPr>
          <p:nvPr/>
        </p:nvPicPr>
        <p:blipFill rotWithShape="1">
          <a:blip r:embed="rId2"/>
          <a:srcRect l="8652" t="-467" r="-63" b="1452"/>
          <a:stretch>
            <a:fillRect/>
          </a:stretch>
        </p:blipFill>
        <p:spPr>
          <a:xfrm>
            <a:off x="9769263" y="1157132"/>
            <a:ext cx="1906760" cy="2033749"/>
          </a:xfrm>
          <a:prstGeom prst="ellipse">
            <a:avLst/>
          </a:prstGeom>
          <a:ln>
            <a:noFill/>
          </a:ln>
          <a:effectLst>
            <a:softEdge rad="112500"/>
          </a:effectLst>
        </p:spPr>
      </p:pic>
      <p:sp>
        <p:nvSpPr>
          <p:cNvPr id="18" name="文本框 17"/>
          <p:cNvSpPr txBox="1"/>
          <p:nvPr/>
        </p:nvSpPr>
        <p:spPr>
          <a:xfrm>
            <a:off x="6390958" y="4661186"/>
            <a:ext cx="3587127" cy="1076325"/>
          </a:xfrm>
          <a:prstGeom prst="rect">
            <a:avLst/>
          </a:prstGeom>
          <a:noFill/>
        </p:spPr>
        <p:txBody>
          <a:bodyPr wrap="square" rtlCol="0">
            <a:spAutoFit/>
          </a:bodyPr>
          <a:lstStyle/>
          <a:p>
            <a:pPr algn="ctr"/>
            <a:r>
              <a:rPr lang="en-US" altLang="zh-CN" sz="3200" b="1" dirty="0" smtClean="0">
                <a:solidFill>
                  <a:schemeClr val="bg1"/>
                </a:solidFill>
                <a:latin typeface="Times New Roman" panose="02020603050405020304" charset="0"/>
                <a:cs typeface="Times New Roman" panose="02020603050405020304" charset="0"/>
              </a:rPr>
              <a:t>Words &amp; Phrases </a:t>
            </a:r>
            <a:r>
              <a:rPr lang="en-US" altLang="zh-CN" sz="3200" b="1" dirty="0">
                <a:solidFill>
                  <a:schemeClr val="bg1"/>
                </a:solidFill>
                <a:latin typeface="Times New Roman" panose="02020603050405020304" charset="0"/>
                <a:cs typeface="Times New Roman" panose="02020603050405020304" charset="0"/>
              </a:rPr>
              <a:t>A</a:t>
            </a:r>
            <a:r>
              <a:rPr lang="en-US" altLang="zh-CN" sz="3200" b="1" dirty="0" smtClean="0">
                <a:solidFill>
                  <a:schemeClr val="bg1"/>
                </a:solidFill>
                <a:latin typeface="Times New Roman" panose="02020603050405020304" charset="0"/>
                <a:cs typeface="Times New Roman" panose="02020603050405020304" charset="0"/>
              </a:rPr>
              <a:t>pplication</a:t>
            </a:r>
            <a:endParaRPr lang="zh-CN" altLang="en-US" sz="3200" b="1" dirty="0">
              <a:solidFill>
                <a:schemeClr val="bg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38541 0.23797 C 0.37096 0.19167 0.37786 0.1375 0.40026 0.11528 C 0.42343 0.0926 0.45286 0.11019 0.46744 0.15695 C 0.48216 0.20394 0.51159 0.22176 0.53476 0.19908 C 0.55716 0.17732 0.56419 0.12223 0.55 0.07593 " pathEditMode="relative" rAng="19860000" ptsTypes="AAAAA">
                                      <p:cBhvr>
                                        <p:cTn id="6" dur="500" fill="hold"/>
                                        <p:tgtEl>
                                          <p:spTgt spid="13"/>
                                        </p:tgtEl>
                                        <p:attrNameLst>
                                          <p:attrName>ppt_x</p:attrName>
                                          <p:attrName>ppt_y</p:attrName>
                                        </p:attrNameLst>
                                      </p:cBhvr>
                                      <p:rCtr x="8216" y="-8102"/>
                                    </p:animMotion>
                                  </p:childTnLst>
                                  <p:subTnLst>
                                    <p:audio>
                                      <p:cMediaNode vol="25000">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13970"/>
            <a:ext cx="12190095" cy="847090"/>
          </a:xfrm>
          <a:gradFill flip="none" rotWithShape="1">
            <a:gsLst>
              <a:gs pos="0">
                <a:schemeClr val="accent5">
                  <a:lumMod val="0"/>
                  <a:lumOff val="100000"/>
                </a:schemeClr>
              </a:gs>
              <a:gs pos="100000">
                <a:schemeClr val="accent5">
                  <a:lumMod val="100000"/>
                </a:schemeClr>
              </a:gs>
            </a:gsLst>
            <a:path path="circle">
              <a:fillToRect l="50000" t="-80000" r="50000" b="180000"/>
            </a:path>
            <a:tileRect/>
          </a:gradFill>
        </p:spPr>
        <p:style>
          <a:lnRef idx="1">
            <a:schemeClr val="accent6"/>
          </a:lnRef>
          <a:fillRef idx="2">
            <a:schemeClr val="accent6"/>
          </a:fillRef>
          <a:effectRef idx="1">
            <a:schemeClr val="accent6"/>
          </a:effectRef>
          <a:fontRef idx="minor">
            <a:schemeClr val="dk1"/>
          </a:fontRef>
        </p:style>
        <p:txBody>
          <a:bodyPr>
            <a:normAutofit/>
          </a:bodyPr>
          <a:lstStyle/>
          <a:p>
            <a:r>
              <a:rPr lang="en-US" altLang="zh-CN" sz="4000" b="1" dirty="0" smtClean="0">
                <a:latin typeface="Times New Roman" panose="02020603050405020304" charset="0"/>
                <a:cs typeface="Times New Roman" panose="02020603050405020304" charset="0"/>
              </a:rPr>
              <a:t>           The exercises in cloze&amp;reading&amp;writing</a:t>
            </a:r>
            <a:r>
              <a:rPr lang="en-US" altLang="zh-CN" sz="4000" b="1" dirty="0">
                <a:latin typeface="Times New Roman" panose="02020603050405020304" charset="0"/>
                <a:cs typeface="Times New Roman" panose="02020603050405020304" charset="0"/>
              </a:rPr>
              <a:t>.</a:t>
            </a:r>
            <a:endParaRPr lang="en-US" altLang="zh-CN" sz="4000" b="1" dirty="0">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635" y="2143536"/>
            <a:ext cx="11626850" cy="2364740"/>
          </a:xfrm>
        </p:spPr>
        <p:txBody>
          <a:bodyPr>
            <a:normAutofit lnSpcReduction="10000"/>
          </a:bodyPr>
          <a:lstStyle/>
          <a:p>
            <a:r>
              <a:rPr lang="en-US" altLang="zh-CN" sz="3600" b="1" dirty="0" smtClean="0">
                <a:solidFill>
                  <a:srgbClr val="FF0000"/>
                </a:solidFill>
                <a:latin typeface="Times New Roman" panose="02020603050405020304" charset="0"/>
                <a:cs typeface="Times New Roman" panose="02020603050405020304" charset="0"/>
                <a:sym typeface="+mn-ea"/>
              </a:rPr>
              <a:t>Cloze(</a:t>
            </a:r>
            <a:r>
              <a:rPr lang="zh-CN" altLang="en-US" sz="3200" b="1" dirty="0" smtClean="0">
                <a:solidFill>
                  <a:schemeClr val="tx1"/>
                </a:solidFill>
                <a:latin typeface="Times New Roman" panose="02020603050405020304" charset="0"/>
                <a:cs typeface="Times New Roman" panose="02020603050405020304" charset="0"/>
                <a:sym typeface="+mn-ea"/>
              </a:rPr>
              <a:t>完型</a:t>
            </a:r>
            <a:r>
              <a:rPr lang="en-US" altLang="zh-CN" sz="3600" b="1" dirty="0" smtClean="0">
                <a:solidFill>
                  <a:srgbClr val="FF0000"/>
                </a:solidFill>
                <a:latin typeface="Times New Roman" panose="02020603050405020304" charset="0"/>
                <a:cs typeface="Times New Roman" panose="02020603050405020304" charset="0"/>
                <a:sym typeface="+mn-ea"/>
              </a:rPr>
              <a:t>) </a:t>
            </a:r>
            <a:r>
              <a:rPr lang="en-US" altLang="zh-CN" sz="3600" b="1" dirty="0">
                <a:solidFill>
                  <a:srgbClr val="FF0000"/>
                </a:solidFill>
                <a:latin typeface="Times New Roman" panose="02020603050405020304" charset="0"/>
                <a:cs typeface="Times New Roman" panose="02020603050405020304" charset="0"/>
                <a:sym typeface="+mn-ea"/>
              </a:rPr>
              <a:t>&amp; Reading</a:t>
            </a:r>
            <a:r>
              <a:rPr lang="zh-CN" altLang="en-US" sz="3600" b="1" dirty="0">
                <a:solidFill>
                  <a:srgbClr val="FF0000"/>
                </a:solidFill>
                <a:latin typeface="Times New Roman" panose="02020603050405020304" charset="0"/>
                <a:cs typeface="Times New Roman" panose="02020603050405020304" charset="0"/>
                <a:sym typeface="+mn-ea"/>
              </a:rPr>
              <a:t>：</a:t>
            </a:r>
            <a:endParaRPr lang="zh-CN" altLang="en-US" sz="3600" b="1" dirty="0">
              <a:solidFill>
                <a:srgbClr val="FF0000"/>
              </a:solidFill>
              <a:latin typeface="Times New Roman" panose="02020603050405020304" charset="0"/>
              <a:cs typeface="Times New Roman" panose="02020603050405020304" charset="0"/>
              <a:sym typeface="+mn-ea"/>
            </a:endParaRPr>
          </a:p>
          <a:p>
            <a:endParaRPr lang="zh-CN" altLang="en-US" sz="3600" b="1" dirty="0">
              <a:solidFill>
                <a:srgbClr val="FF0000"/>
              </a:solidFill>
              <a:latin typeface="Times New Roman" panose="02020603050405020304" charset="0"/>
              <a:cs typeface="Times New Roman" panose="02020603050405020304" charset="0"/>
              <a:sym typeface="+mn-ea"/>
            </a:endParaRPr>
          </a:p>
          <a:p>
            <a:pPr marL="0" indent="0">
              <a:buNone/>
            </a:pPr>
            <a:endParaRPr lang="zh-CN" altLang="en-US" sz="3600" b="1" dirty="0">
              <a:solidFill>
                <a:srgbClr val="FF0000"/>
              </a:solidFill>
              <a:latin typeface="Times New Roman" panose="02020603050405020304" charset="0"/>
              <a:cs typeface="Times New Roman" panose="02020603050405020304" charset="0"/>
              <a:sym typeface="+mn-ea"/>
            </a:endParaRPr>
          </a:p>
          <a:p>
            <a:r>
              <a:rPr lang="en-US" altLang="zh-CN" sz="3600" b="1" dirty="0">
                <a:solidFill>
                  <a:srgbClr val="FF0000"/>
                </a:solidFill>
                <a:latin typeface="Times New Roman" panose="02020603050405020304" charset="0"/>
                <a:cs typeface="Times New Roman" panose="02020603050405020304" charset="0"/>
                <a:sym typeface="+mn-ea"/>
              </a:rPr>
              <a:t> Writing：</a:t>
            </a:r>
            <a:endParaRPr lang="en-US" altLang="zh-CN" sz="3600" b="1" dirty="0">
              <a:latin typeface="Times New Roman" panose="02020603050405020304" charset="0"/>
              <a:cs typeface="Times New Roman" panose="02020603050405020304" charset="0"/>
            </a:endParaRPr>
          </a:p>
        </p:txBody>
      </p:sp>
      <p:sp>
        <p:nvSpPr>
          <p:cNvPr id="6" name="矩形 5"/>
          <p:cNvSpPr/>
          <p:nvPr/>
        </p:nvSpPr>
        <p:spPr>
          <a:xfrm>
            <a:off x="2540" y="6014720"/>
            <a:ext cx="12189460" cy="843280"/>
          </a:xfrm>
          <a:prstGeom prst="rect">
            <a:avLst/>
          </a:prstGeom>
          <a:gradFill>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prstClr val="black"/>
                </a:solidFill>
                <a:latin typeface="Times New Roman" panose="02020603050405020304" charset="0"/>
                <a:cs typeface="Times New Roman" panose="02020603050405020304" charset="0"/>
              </a:rPr>
              <a:t> Key Words&amp;Phrases </a:t>
            </a:r>
            <a:r>
              <a:rPr lang="en-US" altLang="zh-CN" sz="4400" b="1">
                <a:solidFill>
                  <a:prstClr val="black"/>
                </a:solidFill>
                <a:latin typeface="Times New Roman" panose="02020603050405020304" charset="0"/>
                <a:cs typeface="Times New Roman" panose="02020603050405020304" charset="0"/>
                <a:sym typeface="+mn-ea"/>
              </a:rPr>
              <a:t>Application</a:t>
            </a:r>
            <a:endParaRPr lang="en-US" altLang="zh-CN" sz="4400" b="1">
              <a:solidFill>
                <a:prstClr val="black"/>
              </a:solidFill>
              <a:latin typeface="Times New Roman" panose="02020603050405020304" charset="0"/>
              <a:cs typeface="Times New Roman" panose="02020603050405020304" charset="0"/>
            </a:endParaRPr>
          </a:p>
        </p:txBody>
      </p:sp>
      <p:sp>
        <p:nvSpPr>
          <p:cNvPr id="4" name="五角星 3"/>
          <p:cNvSpPr/>
          <p:nvPr/>
        </p:nvSpPr>
        <p:spPr>
          <a:xfrm>
            <a:off x="1657350" y="613092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p:cNvSpPr txBox="1"/>
          <p:nvPr/>
        </p:nvSpPr>
        <p:spPr>
          <a:xfrm>
            <a:off x="5171784" y="2067792"/>
            <a:ext cx="6755054" cy="1200329"/>
          </a:xfrm>
          <a:prstGeom prst="rect">
            <a:avLst/>
          </a:prstGeom>
          <a:noFill/>
        </p:spPr>
        <p:txBody>
          <a:bodyPr wrap="none" rtlCol="0" anchor="t">
            <a:spAutoFit/>
          </a:bodyPr>
          <a:lstStyle/>
          <a:p>
            <a:r>
              <a:rPr lang="en-US" altLang="zh-CN" sz="3600" b="1" dirty="0">
                <a:solidFill>
                  <a:srgbClr val="FF0000"/>
                </a:solidFill>
                <a:latin typeface="Times New Roman" panose="02020603050405020304" charset="0"/>
                <a:cs typeface="Times New Roman" panose="02020603050405020304" charset="0"/>
                <a:sym typeface="+mn-ea"/>
              </a:rPr>
              <a:t>P</a:t>
            </a:r>
            <a:r>
              <a:rPr lang="en-US" altLang="zh-CN" sz="3600" b="1" dirty="0" smtClean="0">
                <a:solidFill>
                  <a:srgbClr val="FF0000"/>
                </a:solidFill>
                <a:latin typeface="Times New Roman" panose="02020603050405020304" charset="0"/>
                <a:cs typeface="Times New Roman" panose="02020603050405020304" charset="0"/>
                <a:sym typeface="+mn-ea"/>
              </a:rPr>
              <a:t>araphrase</a:t>
            </a:r>
            <a:r>
              <a:rPr lang="en-US" altLang="zh-CN" sz="3600" b="1" dirty="0">
                <a:solidFill>
                  <a:srgbClr val="FF0000"/>
                </a:solidFill>
                <a:latin typeface="Times New Roman" panose="02020603050405020304" charset="0"/>
                <a:cs typeface="Times New Roman" panose="02020603050405020304" charset="0"/>
                <a:sym typeface="+mn-ea"/>
              </a:rPr>
              <a:t>(</a:t>
            </a:r>
            <a:r>
              <a:rPr lang="zh-CN" altLang="en-US" sz="3600" b="1" dirty="0">
                <a:solidFill>
                  <a:srgbClr val="FF0000"/>
                </a:solidFill>
                <a:latin typeface="Times New Roman" panose="02020603050405020304" charset="0"/>
                <a:cs typeface="Times New Roman" panose="02020603050405020304" charset="0"/>
                <a:sym typeface="+mn-ea"/>
              </a:rPr>
              <a:t>释义</a:t>
            </a:r>
            <a:r>
              <a:rPr lang="en-US" altLang="zh-CN" sz="3600" b="1" dirty="0">
                <a:solidFill>
                  <a:srgbClr val="FF0000"/>
                </a:solidFill>
                <a:latin typeface="Times New Roman" panose="02020603050405020304" charset="0"/>
                <a:cs typeface="Times New Roman" panose="02020603050405020304" charset="0"/>
                <a:sym typeface="+mn-ea"/>
              </a:rPr>
              <a:t>) </a:t>
            </a:r>
            <a:r>
              <a:rPr lang="en-US" altLang="zh-CN" sz="3600" b="1" dirty="0">
                <a:solidFill>
                  <a:prstClr val="black"/>
                </a:solidFill>
                <a:latin typeface="Times New Roman" panose="02020603050405020304" charset="0"/>
                <a:cs typeface="Times New Roman" panose="02020603050405020304" charset="0"/>
                <a:sym typeface="+mn-ea"/>
              </a:rPr>
              <a:t>:</a:t>
            </a:r>
            <a:r>
              <a:rPr lang="en-US" altLang="zh-CN" sz="3600" b="1" dirty="0" smtClean="0">
                <a:solidFill>
                  <a:prstClr val="black"/>
                </a:solidFill>
                <a:latin typeface="Times New Roman" panose="02020603050405020304" charset="0"/>
                <a:cs typeface="Times New Roman" panose="02020603050405020304" charset="0"/>
                <a:sym typeface="+mn-ea"/>
              </a:rPr>
              <a:t> express the </a:t>
            </a:r>
            <a:endParaRPr lang="en-US" altLang="zh-CN" sz="3600" b="1" dirty="0" smtClean="0">
              <a:solidFill>
                <a:prstClr val="black"/>
              </a:solidFill>
              <a:latin typeface="Times New Roman" panose="02020603050405020304" charset="0"/>
              <a:cs typeface="Times New Roman" panose="02020603050405020304" charset="0"/>
              <a:sym typeface="+mn-ea"/>
            </a:endParaRPr>
          </a:p>
          <a:p>
            <a:r>
              <a:rPr lang="en-US" altLang="zh-CN" sz="3600" b="1" dirty="0" smtClean="0">
                <a:solidFill>
                  <a:prstClr val="black"/>
                </a:solidFill>
                <a:latin typeface="Times New Roman" panose="02020603050405020304" charset="0"/>
                <a:cs typeface="Times New Roman" panose="02020603050405020304" charset="0"/>
                <a:sym typeface="+mn-ea"/>
              </a:rPr>
              <a:t>same meaning in different words.</a:t>
            </a:r>
            <a:endParaRPr lang="zh-CN" altLang="en-US" dirty="0">
              <a:solidFill>
                <a:prstClr val="black"/>
              </a:solidFill>
            </a:endParaRPr>
          </a:p>
        </p:txBody>
      </p:sp>
      <p:sp>
        <p:nvSpPr>
          <p:cNvPr id="7" name="文本框 6"/>
          <p:cNvSpPr txBox="1"/>
          <p:nvPr/>
        </p:nvSpPr>
        <p:spPr>
          <a:xfrm>
            <a:off x="2320290" y="3832591"/>
            <a:ext cx="8272780" cy="1198880"/>
          </a:xfrm>
          <a:prstGeom prst="rect">
            <a:avLst/>
          </a:prstGeom>
          <a:noFill/>
        </p:spPr>
        <p:txBody>
          <a:bodyPr wrap="none" rtlCol="0" anchor="t">
            <a:spAutoFit/>
          </a:bodyPr>
          <a:lstStyle/>
          <a:p>
            <a:r>
              <a:rPr lang="en-US" altLang="zh-CN" sz="3600" b="1" dirty="0">
                <a:solidFill>
                  <a:srgbClr val="FF0000"/>
                </a:solidFill>
                <a:latin typeface="Times New Roman" panose="02020603050405020304" charset="0"/>
                <a:cs typeface="Times New Roman" panose="02020603050405020304" charset="0"/>
                <a:sym typeface="+mn-ea"/>
              </a:rPr>
              <a:t>P</a:t>
            </a:r>
            <a:r>
              <a:rPr lang="en-US" altLang="zh-CN" sz="3600" b="1" dirty="0" smtClean="0">
                <a:solidFill>
                  <a:srgbClr val="FF0000"/>
                </a:solidFill>
                <a:latin typeface="Times New Roman" panose="02020603050405020304" charset="0"/>
                <a:cs typeface="Times New Roman" panose="02020603050405020304" charset="0"/>
                <a:sym typeface="+mn-ea"/>
              </a:rPr>
              <a:t>ut </a:t>
            </a:r>
            <a:r>
              <a:rPr lang="en-US" altLang="zh-CN" sz="3600" b="1" dirty="0">
                <a:solidFill>
                  <a:prstClr val="black"/>
                </a:solidFill>
                <a:latin typeface="Times New Roman" panose="02020603050405020304" charset="0"/>
                <a:cs typeface="Times New Roman" panose="02020603050405020304" charset="0"/>
                <a:sym typeface="+mn-ea"/>
              </a:rPr>
              <a:t>what we have learned </a:t>
            </a:r>
            <a:r>
              <a:rPr lang="en-US" altLang="zh-CN" sz="3600" b="1" dirty="0">
                <a:solidFill>
                  <a:srgbClr val="FF0000"/>
                </a:solidFill>
                <a:latin typeface="Times New Roman" panose="02020603050405020304" charset="0"/>
                <a:cs typeface="Times New Roman" panose="02020603050405020304" charset="0"/>
                <a:sym typeface="+mn-ea"/>
              </a:rPr>
              <a:t>into practice &amp;</a:t>
            </a:r>
            <a:endParaRPr lang="en-US" altLang="zh-CN" sz="3600" b="1" dirty="0">
              <a:solidFill>
                <a:srgbClr val="FF0000"/>
              </a:solidFill>
              <a:latin typeface="Times New Roman" panose="02020603050405020304" charset="0"/>
              <a:cs typeface="Times New Roman" panose="02020603050405020304" charset="0"/>
              <a:sym typeface="+mn-ea"/>
            </a:endParaRPr>
          </a:p>
          <a:p>
            <a:r>
              <a:rPr lang="en-US" altLang="zh-CN" sz="3600" b="1" dirty="0" smtClean="0">
                <a:solidFill>
                  <a:srgbClr val="FF0000"/>
                </a:solidFill>
                <a:latin typeface="Times New Roman" panose="02020603050405020304" charset="0"/>
                <a:cs typeface="Times New Roman" panose="02020603050405020304" charset="0"/>
                <a:sym typeface="+mn-ea"/>
              </a:rPr>
              <a:t>Polish</a:t>
            </a:r>
            <a:r>
              <a:rPr lang="en-US" altLang="zh-CN" sz="3600" b="1" dirty="0">
                <a:solidFill>
                  <a:srgbClr val="FF0000"/>
                </a:solidFill>
                <a:latin typeface="Times New Roman" panose="02020603050405020304" charset="0"/>
                <a:cs typeface="Times New Roman" panose="02020603050405020304" charset="0"/>
                <a:sym typeface="+mn-ea"/>
              </a:rPr>
              <a:t>(</a:t>
            </a:r>
            <a:r>
              <a:rPr lang="zh-CN" altLang="en-US" sz="3600" b="1" dirty="0" smtClean="0">
                <a:solidFill>
                  <a:srgbClr val="FF0000"/>
                </a:solidFill>
                <a:latin typeface="Times New Roman" panose="02020603050405020304" charset="0"/>
                <a:cs typeface="Times New Roman" panose="02020603050405020304" charset="0"/>
                <a:sym typeface="+mn-ea"/>
              </a:rPr>
              <a:t>润色</a:t>
            </a:r>
            <a:r>
              <a:rPr lang="en-US" altLang="zh-CN" sz="3600" b="1" dirty="0" smtClean="0">
                <a:solidFill>
                  <a:srgbClr val="FF0000"/>
                </a:solidFill>
                <a:latin typeface="Times New Roman" panose="02020603050405020304" charset="0"/>
                <a:cs typeface="Times New Roman" panose="02020603050405020304" charset="0"/>
                <a:sym typeface="+mn-ea"/>
              </a:rPr>
              <a:t>)</a:t>
            </a:r>
            <a:r>
              <a:rPr lang="en-US" altLang="zh-CN" sz="3600" b="1" dirty="0" smtClean="0">
                <a:solidFill>
                  <a:prstClr val="black"/>
                </a:solidFill>
                <a:latin typeface="Times New Roman" panose="02020603050405020304" charset="0"/>
                <a:cs typeface="Times New Roman" panose="02020603050405020304" charset="0"/>
                <a:sym typeface="+mn-ea"/>
              </a:rPr>
              <a:t> the </a:t>
            </a:r>
            <a:r>
              <a:rPr lang="en-US" altLang="zh-CN" sz="3600" b="1" dirty="0">
                <a:solidFill>
                  <a:prstClr val="black"/>
                </a:solidFill>
                <a:latin typeface="Times New Roman" panose="02020603050405020304" charset="0"/>
                <a:cs typeface="Times New Roman" panose="02020603050405020304" charset="0"/>
                <a:sym typeface="+mn-ea"/>
              </a:rPr>
              <a:t>normal </a:t>
            </a:r>
            <a:r>
              <a:rPr lang="en-US" altLang="zh-CN" sz="3600" b="1" dirty="0" smtClean="0">
                <a:solidFill>
                  <a:prstClr val="black"/>
                </a:solidFill>
                <a:latin typeface="Times New Roman" panose="02020603050405020304" charset="0"/>
                <a:cs typeface="Times New Roman" panose="02020603050405020304" charset="0"/>
                <a:sym typeface="+mn-ea"/>
              </a:rPr>
              <a:t>expressions.</a:t>
            </a:r>
            <a:endParaRPr lang="zh-CN" altLang="en-US" dirty="0">
              <a:solidFill>
                <a:prstClr val="black"/>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540" y="6021705"/>
            <a:ext cx="12189460" cy="843280"/>
          </a:xfrm>
          <a:prstGeom prst="rect">
            <a:avLst/>
          </a:prstGeom>
          <a:gradFill flip="none" rotWithShape="1">
            <a:gsLst>
              <a:gs pos="0">
                <a:schemeClr val="accent5">
                  <a:lumMod val="0"/>
                  <a:lumOff val="100000"/>
                </a:schemeClr>
              </a:gs>
              <a:gs pos="32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a:solidFill>
                  <a:schemeClr val="tx1"/>
                </a:solidFill>
                <a:latin typeface="Times New Roman" panose="02020603050405020304" charset="0"/>
                <a:cs typeface="Times New Roman" panose="02020603050405020304" charset="0"/>
              </a:rPr>
              <a:t> Key Words&amp;Phrases </a:t>
            </a:r>
            <a:r>
              <a:rPr lang="en-US" altLang="zh-CN" sz="4400" b="1">
                <a:solidFill>
                  <a:schemeClr val="tx1"/>
                </a:solidFill>
                <a:latin typeface="Times New Roman" panose="02020603050405020304" charset="0"/>
                <a:cs typeface="Times New Roman" panose="02020603050405020304" charset="0"/>
                <a:sym typeface="+mn-ea"/>
              </a:rPr>
              <a:t>Application</a:t>
            </a:r>
            <a:endParaRPr lang="en-US" altLang="zh-CN" sz="4400" b="1">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7620" y="-23495"/>
            <a:ext cx="12190730" cy="583565"/>
          </a:xfrm>
          <a:prstGeom prst="rect">
            <a:avLst/>
          </a:prstGeom>
          <a:gradFill>
            <a:gsLst>
              <a:gs pos="0">
                <a:schemeClr val="accent5">
                  <a:lumMod val="0"/>
                  <a:lumOff val="100000"/>
                </a:schemeClr>
              </a:gs>
              <a:gs pos="64000">
                <a:schemeClr val="accent5">
                  <a:lumMod val="0"/>
                  <a:lumOff val="100000"/>
                </a:schemeClr>
              </a:gs>
              <a:gs pos="100000">
                <a:schemeClr val="accent5">
                  <a:lumMod val="100000"/>
                </a:schemeClr>
              </a:gs>
            </a:gsLst>
            <a:path path="circle">
              <a:fillToRect l="50000" t="-80000" r="50000" b="180000"/>
            </a:path>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a:solidFill>
                  <a:srgbClr val="FF0000"/>
                </a:solidFill>
                <a:latin typeface="Times New Roman" panose="02020603050405020304" charset="0"/>
                <a:cs typeface="Times New Roman" panose="02020603050405020304" charset="0"/>
              </a:rPr>
              <a:t>       Read and </a:t>
            </a:r>
            <a:r>
              <a:rPr lang="en-US" sz="3200" b="1" dirty="0" smtClean="0">
                <a:solidFill>
                  <a:srgbClr val="FF0000"/>
                </a:solidFill>
                <a:latin typeface="Times New Roman" panose="02020603050405020304" charset="0"/>
                <a:cs typeface="Times New Roman" panose="02020603050405020304" charset="0"/>
              </a:rPr>
              <a:t>choose the </a:t>
            </a:r>
            <a:r>
              <a:rPr lang="en-US" sz="3200" b="1" dirty="0">
                <a:solidFill>
                  <a:srgbClr val="FF0000"/>
                </a:solidFill>
                <a:latin typeface="Times New Roman" panose="02020603050405020304" charset="0"/>
                <a:cs typeface="Times New Roman" panose="02020603050405020304" charset="0"/>
              </a:rPr>
              <a:t>correct </a:t>
            </a:r>
            <a:r>
              <a:rPr lang="en-US" sz="3200" b="1" dirty="0" smtClean="0">
                <a:solidFill>
                  <a:srgbClr val="FF0000"/>
                </a:solidFill>
                <a:latin typeface="Times New Roman" panose="02020603050405020304" charset="0"/>
                <a:cs typeface="Times New Roman" panose="02020603050405020304" charset="0"/>
              </a:rPr>
              <a:t>answer </a:t>
            </a:r>
            <a:r>
              <a:rPr lang="en-US" sz="3200" b="1" dirty="0">
                <a:solidFill>
                  <a:srgbClr val="FF0000"/>
                </a:solidFill>
                <a:latin typeface="Times New Roman" panose="02020603050405020304" charset="0"/>
                <a:cs typeface="Times New Roman" panose="02020603050405020304" charset="0"/>
              </a:rPr>
              <a:t>.</a:t>
            </a:r>
            <a:endParaRPr lang="en-US" sz="3200" b="1" dirty="0">
              <a:solidFill>
                <a:srgbClr val="FF0000"/>
              </a:solidFill>
              <a:latin typeface="Times New Roman" panose="02020603050405020304" charset="0"/>
              <a:cs typeface="Times New Roman" panose="02020603050405020304" charset="0"/>
            </a:endParaRPr>
          </a:p>
        </p:txBody>
      </p:sp>
      <p:sp>
        <p:nvSpPr>
          <p:cNvPr id="2" name="五角星 1"/>
          <p:cNvSpPr/>
          <p:nvPr/>
        </p:nvSpPr>
        <p:spPr>
          <a:xfrm>
            <a:off x="1687830" y="6184265"/>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7627" y="657760"/>
            <a:ext cx="12040235" cy="2707005"/>
          </a:xfrm>
          <a:prstGeom prst="rect">
            <a:avLst/>
          </a:prstGeom>
          <a:noFill/>
        </p:spPr>
        <p:txBody>
          <a:bodyPr wrap="square" rtlCol="0">
            <a:spAutoFit/>
          </a:bodyPr>
          <a:lstStyle/>
          <a:p>
            <a:r>
              <a:rPr lang="en-US" altLang="zh-CN" sz="3400" b="1" dirty="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a:t>
            </a:r>
            <a:r>
              <a:rPr lang="en-US" altLang="zh-CN" sz="3400" b="1" dirty="0" smtClean="0">
                <a:latin typeface="Times New Roman" panose="02020603050405020304" charset="0"/>
                <a:cs typeface="Times New Roman" panose="02020603050405020304" charset="0"/>
                <a:sym typeface="Wingdings" panose="05000000000000000000" pitchFamily="2" charset="2"/>
              </a:rPr>
              <a:t> </a:t>
            </a:r>
            <a:r>
              <a:rPr lang="en-US" altLang="zh-CN" sz="3400" b="1" dirty="0" err="1" smtClean="0">
                <a:solidFill>
                  <a:schemeClr val="tx1"/>
                </a:solidFill>
                <a:latin typeface="Times New Roman" panose="02020603050405020304" charset="0"/>
                <a:cs typeface="Times New Roman" panose="02020603050405020304" charset="0"/>
              </a:rPr>
              <a:t>Dr</a:t>
            </a:r>
            <a:r>
              <a:rPr lang="en-US" altLang="zh-CN" sz="3400" b="1" dirty="0" err="1" smtClean="0">
                <a:solidFill>
                  <a:schemeClr val="tx1"/>
                </a:solidFill>
                <a:latin typeface="Times New Roman" panose="02020603050405020304" charset="0"/>
                <a:cs typeface="Times New Roman" panose="02020603050405020304" charset="0"/>
                <a:sym typeface="Wingdings" panose="05000000000000000000" pitchFamily="2" charset="2"/>
              </a:rPr>
              <a:t>.Yuan</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Longping’s pioneering research</a:t>
            </a:r>
            <a:r>
              <a:rPr lang="en-US" altLang="zh-CN" sz="3400" b="1" dirty="0" smtClean="0">
                <a:latin typeface="Times New Roman" panose="02020603050405020304" charset="0"/>
                <a:cs typeface="Times New Roman" panose="02020603050405020304" charset="0"/>
                <a:sym typeface="Wingdings" panose="05000000000000000000" pitchFamily="2" charset="2"/>
              </a:rPr>
              <a:t> </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has struggled to transform China from food deficiency(</a:t>
            </a:r>
            <a:r>
              <a:rPr lang="zh-CN" altLang="en-US" sz="3400" b="1" dirty="0" smtClean="0">
                <a:solidFill>
                  <a:schemeClr val="tx1"/>
                </a:solidFill>
                <a:latin typeface="Times New Roman" panose="02020603050405020304" charset="0"/>
                <a:cs typeface="Times New Roman" panose="02020603050405020304" charset="0"/>
                <a:sym typeface="Wingdings" panose="05000000000000000000" pitchFamily="2" charset="2"/>
              </a:rPr>
              <a:t>缺乏</a:t>
            </a:r>
            <a:r>
              <a:rPr lang="en-US" altLang="zh-CN" sz="3400" b="1" dirty="0" smtClean="0">
                <a:solidFill>
                  <a:schemeClr val="tx1"/>
                </a:solidFill>
                <a:latin typeface="Times New Roman" panose="02020603050405020304" charset="0"/>
                <a:cs typeface="Times New Roman" panose="02020603050405020304" charset="0"/>
                <a:sym typeface="Wingdings" panose="05000000000000000000" pitchFamily="2" charset="2"/>
              </a:rPr>
              <a:t>) to food security with three decades. His accomplishments and clear vision helped create a more abundant food supply and, through food security, a more stable world. </a:t>
            </a:r>
            <a:endParaRPr lang="en-US" altLang="zh-CN" sz="3400" b="1" dirty="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7620" y="3344152"/>
            <a:ext cx="12190730" cy="2400657"/>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3000" b="1" dirty="0">
                <a:solidFill>
                  <a:srgbClr val="FF0000"/>
                </a:solidFill>
                <a:latin typeface="Times New Roman" panose="02020603050405020304" charset="0"/>
                <a:cs typeface="Times New Roman" panose="02020603050405020304" charset="0"/>
              </a:rPr>
              <a:t>1.What can we learn </a:t>
            </a:r>
            <a:r>
              <a:rPr lang="en-US" altLang="zh-CN" sz="3000" b="1" dirty="0" smtClean="0">
                <a:solidFill>
                  <a:srgbClr val="FF0000"/>
                </a:solidFill>
                <a:latin typeface="Times New Roman" panose="02020603050405020304" charset="0"/>
                <a:cs typeface="Times New Roman" panose="02020603050405020304" charset="0"/>
              </a:rPr>
              <a:t>about </a:t>
            </a:r>
            <a:r>
              <a:rPr lang="en-US" altLang="zh-CN" sz="3000" b="1" dirty="0" err="1" smtClean="0">
                <a:solidFill>
                  <a:srgbClr val="FF0000"/>
                </a:solidFill>
                <a:latin typeface="Times New Roman" panose="02020603050405020304" charset="0"/>
                <a:cs typeface="Times New Roman" panose="02020603050405020304" charset="0"/>
              </a:rPr>
              <a:t>Dr.Yuan’s</a:t>
            </a:r>
            <a:r>
              <a:rPr lang="en-US" altLang="zh-CN" sz="3000" b="1" dirty="0" smtClean="0">
                <a:solidFill>
                  <a:srgbClr val="FF0000"/>
                </a:solidFill>
                <a:latin typeface="Times New Roman" panose="02020603050405020304" charset="0"/>
                <a:cs typeface="Times New Roman" panose="02020603050405020304" charset="0"/>
              </a:rPr>
              <a:t> research?</a:t>
            </a:r>
            <a:endParaRPr lang="en-US" altLang="zh-CN" sz="3000" b="1" dirty="0">
              <a:solidFill>
                <a:srgbClr val="FF0000"/>
              </a:solidFill>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A</a:t>
            </a:r>
            <a:r>
              <a:rPr lang="en-US" altLang="zh-CN" sz="3000" b="1" dirty="0" smtClean="0">
                <a:latin typeface="Times New Roman" panose="02020603050405020304" charset="0"/>
                <a:cs typeface="Times New Roman" panose="02020603050405020304" charset="0"/>
              </a:rPr>
              <a:t>. It was easy for him to create an abundant food supply. </a:t>
            </a:r>
            <a:endParaRPr lang="en-US" altLang="zh-CN" sz="3000" b="1" dirty="0">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B</a:t>
            </a:r>
            <a:r>
              <a:rPr lang="en-US" altLang="zh-CN" sz="3000" b="1" dirty="0" smtClean="0">
                <a:latin typeface="Times New Roman" panose="02020603050405020304" charset="0"/>
                <a:cs typeface="Times New Roman" panose="02020603050405020304" charset="0"/>
              </a:rPr>
              <a:t>. </a:t>
            </a:r>
            <a:r>
              <a:rPr lang="en-US" altLang="zh-CN" sz="3000" b="1" dirty="0">
                <a:latin typeface="Times New Roman" panose="02020603050405020304" charset="0"/>
                <a:cs typeface="Times New Roman" panose="02020603050405020304" charset="0"/>
              </a:rPr>
              <a:t>E</a:t>
            </a:r>
            <a:r>
              <a:rPr lang="en-US" altLang="zh-CN" sz="3000" b="1" dirty="0" smtClean="0">
                <a:latin typeface="Times New Roman" panose="02020603050405020304" charset="0"/>
                <a:cs typeface="Times New Roman" panose="02020603050405020304" charset="0"/>
              </a:rPr>
              <a:t>fforts were made before he can change the situation of food deficiency.</a:t>
            </a:r>
            <a:endParaRPr lang="en-US" altLang="zh-CN" sz="3000" b="1" dirty="0">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C</a:t>
            </a:r>
            <a:r>
              <a:rPr lang="en-US" altLang="zh-CN" sz="3000" b="1" dirty="0" smtClean="0">
                <a:latin typeface="Times New Roman" panose="02020603050405020304" charset="0"/>
                <a:cs typeface="Times New Roman" panose="02020603050405020304" charset="0"/>
              </a:rPr>
              <a:t>. Little time was enough to conduct his research.</a:t>
            </a:r>
            <a:endParaRPr lang="en-US" altLang="zh-CN" sz="3000" b="1" dirty="0">
              <a:latin typeface="Times New Roman" panose="02020603050405020304" charset="0"/>
              <a:cs typeface="Times New Roman" panose="02020603050405020304" charset="0"/>
            </a:endParaRPr>
          </a:p>
          <a:p>
            <a:r>
              <a:rPr lang="en-US" altLang="zh-CN" sz="3000" b="1" dirty="0">
                <a:latin typeface="Times New Roman" panose="02020603050405020304" charset="0"/>
                <a:cs typeface="Times New Roman" panose="02020603050405020304" charset="0"/>
              </a:rPr>
              <a:t>D</a:t>
            </a:r>
            <a:r>
              <a:rPr lang="en-US" altLang="zh-CN" sz="3000" b="1" dirty="0" smtClean="0">
                <a:latin typeface="Times New Roman" panose="02020603050405020304" charset="0"/>
                <a:cs typeface="Times New Roman" panose="02020603050405020304" charset="0"/>
              </a:rPr>
              <a:t>. His research came to an end finally due to its difficulties.</a:t>
            </a:r>
            <a:endParaRPr lang="en-US" altLang="zh-CN" sz="3000" b="1" dirty="0">
              <a:latin typeface="Times New Roman" panose="02020603050405020304" charset="0"/>
              <a:cs typeface="Times New Roman" panose="02020603050405020304" charset="0"/>
            </a:endParaRPr>
          </a:p>
        </p:txBody>
      </p:sp>
      <p:sp>
        <p:nvSpPr>
          <p:cNvPr id="7" name="五角星 6"/>
          <p:cNvSpPr/>
          <p:nvPr/>
        </p:nvSpPr>
        <p:spPr>
          <a:xfrm>
            <a:off x="-27940" y="4208704"/>
            <a:ext cx="542290" cy="518160"/>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148998"/>
          <p:cNvSpPr>
            <a:spLocks noChangeAspect="1" noChangeArrowheads="1"/>
          </p:cNvSpPr>
          <p:nvPr/>
        </p:nvSpPr>
        <p:spPr bwMode="auto">
          <a:xfrm>
            <a:off x="9964420" y="4723394"/>
            <a:ext cx="1800225" cy="18002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cxnSp>
        <p:nvCxnSpPr>
          <p:cNvPr id="83" name="直接连接符 82"/>
          <p:cNvCxnSpPr/>
          <p:nvPr/>
        </p:nvCxnSpPr>
        <p:spPr>
          <a:xfrm>
            <a:off x="8659368" y="1190930"/>
            <a:ext cx="2817071" cy="635"/>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55575" y="1715135"/>
            <a:ext cx="10952480" cy="46990"/>
          </a:xfrm>
          <a:prstGeom prst="line">
            <a:avLst/>
          </a:prstGeom>
          <a:ln w="444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8" name="圆角矩形 87"/>
          <p:cNvSpPr/>
          <p:nvPr/>
        </p:nvSpPr>
        <p:spPr>
          <a:xfrm>
            <a:off x="9230996" y="710868"/>
            <a:ext cx="2307590" cy="50292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4695094" y="1777435"/>
            <a:ext cx="6980555"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solidFill>
                  <a:schemeClr val="tx1"/>
                </a:solidFill>
                <a:latin typeface="Times New Roman" panose="02020603050405020304" charset="0"/>
                <a:cs typeface="Times New Roman" panose="02020603050405020304" charset="0"/>
              </a:rPr>
              <a:t>:make </a:t>
            </a:r>
            <a:r>
              <a:rPr lang="en-US" sz="3600" b="1" dirty="0">
                <a:solidFill>
                  <a:schemeClr val="tx1"/>
                </a:solidFill>
                <a:latin typeface="Times New Roman" panose="02020603050405020304" charset="0"/>
                <a:cs typeface="Times New Roman" panose="02020603050405020304" charset="0"/>
              </a:rPr>
              <a:t>great efforts </a:t>
            </a:r>
            <a:r>
              <a:rPr sz="3600" b="1" dirty="0">
                <a:solidFill>
                  <a:schemeClr val="tx1"/>
                </a:solidFill>
                <a:latin typeface="Times New Roman" panose="02020603050405020304" charset="0"/>
                <a:cs typeface="Times New Roman" panose="02020603050405020304" charset="0"/>
              </a:rPr>
              <a:t>to do </a:t>
            </a:r>
            <a:r>
              <a:rPr sz="3600" b="1" dirty="0" err="1" smtClean="0">
                <a:solidFill>
                  <a:schemeClr val="tx1"/>
                </a:solidFill>
                <a:latin typeface="Times New Roman" panose="02020603050405020304" charset="0"/>
                <a:cs typeface="Times New Roman" panose="02020603050405020304" charset="0"/>
              </a:rPr>
              <a:t>s</a:t>
            </a:r>
            <a:r>
              <a:rPr lang="en-US" sz="3600" b="1" dirty="0" err="1" smtClean="0">
                <a:solidFill>
                  <a:schemeClr val="tx1"/>
                </a:solidFill>
                <a:latin typeface="Times New Roman" panose="02020603050405020304" charset="0"/>
                <a:cs typeface="Times New Roman" panose="02020603050405020304" charset="0"/>
              </a:rPr>
              <a:t>th</a:t>
            </a:r>
            <a:r>
              <a:rPr lang="en-US" sz="3600" b="1" dirty="0" smtClean="0">
                <a:solidFill>
                  <a:schemeClr val="tx1"/>
                </a:solidFill>
                <a:latin typeface="Times New Roman" panose="02020603050405020304" charset="0"/>
                <a:cs typeface="Times New Roman" panose="02020603050405020304" charset="0"/>
              </a:rPr>
              <a:t>.</a:t>
            </a:r>
            <a:r>
              <a:rPr sz="3600" b="1" dirty="0" smtClean="0">
                <a:solidFill>
                  <a:schemeClr val="tx1"/>
                </a:solidFill>
                <a:latin typeface="Times New Roman" panose="02020603050405020304" charset="0"/>
                <a:cs typeface="Times New Roman" panose="02020603050405020304" charset="0"/>
              </a:rPr>
              <a:t> </a:t>
            </a:r>
            <a:r>
              <a:rPr sz="3600" b="1" dirty="0">
                <a:solidFill>
                  <a:schemeClr val="tx1"/>
                </a:solidFill>
                <a:latin typeface="Times New Roman" panose="02020603050405020304" charset="0"/>
                <a:cs typeface="Times New Roman" panose="02020603050405020304" charset="0"/>
              </a:rPr>
              <a:t>when it is </a:t>
            </a:r>
            <a:r>
              <a:rPr lang="en-US" sz="3600" b="1" dirty="0" smtClean="0">
                <a:solidFill>
                  <a:schemeClr val="tx1"/>
                </a:solidFill>
                <a:latin typeface="Times New Roman" panose="02020603050405020304" charset="0"/>
                <a:cs typeface="Times New Roman" panose="02020603050405020304" charset="0"/>
              </a:rPr>
              <a:t>very </a:t>
            </a:r>
            <a:r>
              <a:rPr sz="3600" b="1" dirty="0">
                <a:solidFill>
                  <a:schemeClr val="tx1"/>
                </a:solidFill>
                <a:latin typeface="Times New Roman" panose="02020603050405020304" charset="0"/>
                <a:cs typeface="Times New Roman" panose="02020603050405020304" charset="0"/>
              </a:rPr>
              <a:t>difficult</a:t>
            </a:r>
            <a:r>
              <a:rPr lang="en-US" sz="3600" b="1" dirty="0">
                <a:solidFill>
                  <a:schemeClr val="tx1"/>
                </a:solidFill>
                <a:latin typeface="Times New Roman" panose="02020603050405020304" charset="0"/>
                <a:cs typeface="Times New Roman" panose="02020603050405020304" charset="0"/>
              </a:rPr>
              <a:t>.</a:t>
            </a:r>
            <a:r>
              <a:rPr sz="3600" b="1" dirty="0">
                <a:solidFill>
                  <a:schemeClr val="tx1"/>
                </a:solidFill>
                <a:latin typeface="Times New Roman" panose="02020603050405020304" charset="0"/>
                <a:cs typeface="Times New Roman" panose="02020603050405020304" charset="0"/>
              </a:rPr>
              <a:t> </a:t>
            </a:r>
            <a:endParaRPr sz="3600" b="1" dirty="0">
              <a:solidFill>
                <a:schemeClr val="tx1"/>
              </a:solidFill>
              <a:latin typeface="Times New Roman" panose="02020603050405020304" charset="0"/>
              <a:cs typeface="Times New Roman" panose="0202060305040502030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vol="14000">
                                        <p:cTn display="1" masterRel="sameClick">
                                          <p:stCondLst>
                                            <p:cond evt="begin" delay="0">
                                              <p:tn val="5"/>
                                            </p:cond>
                                          </p:stCondLst>
                                          <p:endCondLst>
                                            <p:cond evt="onStopAudio" delay="0">
                                              <p:tgtEl>
                                                <p:sldTgt/>
                                              </p:tgtEl>
                                            </p:cond>
                                          </p:endCondLst>
                                        </p:cTn>
                                        <p:tgtEl>
                                          <p:sndTgt r:embed="rId1" name="hammer.wav"/>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blinds(horizontal)">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additive="base">
                                        <p:cTn id="18" dur="500" fill="hold"/>
                                        <p:tgtEl>
                                          <p:spTgt spid="89"/>
                                        </p:tgtEl>
                                        <p:attrNameLst>
                                          <p:attrName>ppt_x</p:attrName>
                                        </p:attrNameLst>
                                      </p:cBhvr>
                                      <p:tavLst>
                                        <p:tav tm="0">
                                          <p:val>
                                            <p:strVal val="#ppt_x"/>
                                          </p:val>
                                        </p:tav>
                                        <p:tav tm="100000">
                                          <p:val>
                                            <p:strVal val="#ppt_x"/>
                                          </p:val>
                                        </p:tav>
                                      </p:tavLst>
                                    </p:anim>
                                    <p:anim calcmode="lin" valueType="num">
                                      <p:cBhvr additive="base">
                                        <p:cTn id="19"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8" grpId="0" bldLvl="0" animBg="1"/>
      <p:bldP spid="89"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9961</Words>
  <Application>WPS 演示</Application>
  <PresentationFormat>宽屏</PresentationFormat>
  <Paragraphs>408</Paragraphs>
  <Slides>23</Slides>
  <Notes>6</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23</vt:i4>
      </vt:variant>
    </vt:vector>
  </HeadingPairs>
  <TitlesOfParts>
    <vt:vector size="40" baseType="lpstr">
      <vt:lpstr>Arial</vt:lpstr>
      <vt:lpstr>宋体</vt:lpstr>
      <vt:lpstr>Wingdings</vt:lpstr>
      <vt:lpstr>Times New Roman</vt:lpstr>
      <vt:lpstr>叶根友毛笔行书2.0版</vt:lpstr>
      <vt:lpstr>黑体</vt:lpstr>
      <vt:lpstr>楷体</vt:lpstr>
      <vt:lpstr>Wingdings 2</vt:lpstr>
      <vt:lpstr>微软雅黑</vt:lpstr>
      <vt:lpstr>Arial Unicode MS</vt:lpstr>
      <vt:lpstr>Calibri Light</vt:lpstr>
      <vt:lpstr>Calibri</vt:lpstr>
      <vt:lpstr>等线</vt:lpstr>
      <vt:lpstr>HelveticaNeue</vt:lpstr>
      <vt:lpstr>华文新魏</vt:lpstr>
      <vt:lpstr>Office 主题</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The exercises in cloze&amp;reading&amp;writing.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Writing.</vt:lpstr>
      <vt:lpstr>Writing.</vt:lpstr>
      <vt:lpstr>PowerPoint 演示文稿</vt:lpstr>
      <vt:lpstr>PowerPoint 演示文稿</vt:lpstr>
      <vt:lpstr> Practice makes perfect.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曹小等</cp:lastModifiedBy>
  <cp:revision>242</cp:revision>
  <dcterms:created xsi:type="dcterms:W3CDTF">1900-01-01T00:00:00Z</dcterms:created>
  <dcterms:modified xsi:type="dcterms:W3CDTF">2020-05-07T08:03:17Z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