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2" r:id="rId3"/>
    <p:sldId id="265" r:id="rId4"/>
    <p:sldId id="264" r:id="rId5"/>
    <p:sldId id="257" r:id="rId6"/>
    <p:sldId id="266" r:id="rId7"/>
    <p:sldId id="267" r:id="rId8"/>
    <p:sldId id="268" r:id="rId9"/>
    <p:sldId id="269" r:id="rId10"/>
    <p:sldId id="271" r:id="rId11"/>
    <p:sldId id="270" r:id="rId12"/>
    <p:sldId id="273" r:id="rId13"/>
    <p:sldId id="272" r:id="rId14"/>
    <p:sldId id="274" r:id="rId15"/>
    <p:sldId id="277" r:id="rId16"/>
    <p:sldId id="262" r:id="rId17"/>
    <p:sldId id="263" r:id="rId18"/>
    <p:sldId id="275" r:id="rId19"/>
    <p:sldId id="276" r:id="rId2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128"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5800090" y="27940"/>
            <a:ext cx="3324225" cy="107569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3.xml"/><Relationship Id="rId2" Type="http://schemas.openxmlformats.org/officeDocument/2006/relationships/image" Target="../media/image6.jpeg"/><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758" y="0"/>
            <a:ext cx="9045241" cy="5386090"/>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Brainstorming</a:t>
            </a:r>
            <a:r>
              <a:rPr lang="zh-CN" altLang="en-US" sz="3200" b="1" dirty="0" smtClean="0">
                <a:solidFill>
                  <a:srgbClr val="FF0000"/>
                </a:solidFill>
                <a:latin typeface="Times New Roman" panose="02020603050405020304" pitchFamily="18" charset="0"/>
                <a:cs typeface="Times New Roman" panose="02020603050405020304" pitchFamily="18" charset="0"/>
              </a:rPr>
              <a:t>：</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b="1" dirty="0">
                <a:solidFill>
                  <a:srgbClr val="FF0000"/>
                </a:solidFill>
                <a:latin typeface="Times New Roman" panose="02020603050405020304" pitchFamily="18" charset="0"/>
                <a:cs typeface="Times New Roman" panose="02020603050405020304" pitchFamily="18" charset="0"/>
              </a:rPr>
              <a:t> </a:t>
            </a:r>
            <a:r>
              <a:rPr lang="en-US" altLang="zh-CN" sz="3200" b="1" dirty="0" smtClean="0">
                <a:solidFill>
                  <a:srgbClr val="FF0000"/>
                </a:solidFill>
                <a:latin typeface="Times New Roman" panose="02020603050405020304" pitchFamily="18" charset="0"/>
                <a:cs typeface="Times New Roman" panose="02020603050405020304" pitchFamily="18" charset="0"/>
              </a:rPr>
              <a:t>    </a:t>
            </a:r>
            <a:r>
              <a:rPr lang="en-US" altLang="zh-CN" sz="3200" b="1" dirty="0" smtClean="0">
                <a:latin typeface="Times New Roman" panose="02020603050405020304" pitchFamily="18" charset="0"/>
                <a:cs typeface="Times New Roman" panose="02020603050405020304" pitchFamily="18" charset="0"/>
              </a:rPr>
              <a:t>What could the idea probably be?</a:t>
            </a:r>
            <a:endParaRPr lang="en-US" altLang="zh-CN" sz="3200" b="1"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4000" dirty="0" smtClean="0">
                <a:latin typeface="Times New Roman" panose="02020603050405020304" pitchFamily="18" charset="0"/>
                <a:cs typeface="Times New Roman" panose="02020603050405020304" pitchFamily="18" charset="0"/>
              </a:rPr>
              <a:t>make a snowman</a:t>
            </a:r>
            <a:endParaRPr lang="en-US" altLang="zh-CN" sz="4000" dirty="0" smtClean="0">
              <a:latin typeface="Times New Roman" panose="02020603050405020304" pitchFamily="18" charset="0"/>
              <a:cs typeface="Times New Roman" panose="02020603050405020304" pitchFamily="18" charset="0"/>
            </a:endParaRPr>
          </a:p>
          <a:p>
            <a:r>
              <a:rPr lang="en-US" altLang="zh-CN" sz="4000" dirty="0">
                <a:latin typeface="Times New Roman" panose="02020603050405020304" pitchFamily="18" charset="0"/>
                <a:cs typeface="Times New Roman" panose="02020603050405020304" pitchFamily="18" charset="0"/>
              </a:rPr>
              <a:t>  </a:t>
            </a:r>
            <a:r>
              <a:rPr lang="en-US" altLang="zh-CN" sz="4000" dirty="0" smtClean="0">
                <a:latin typeface="Times New Roman" panose="02020603050405020304" pitchFamily="18" charset="0"/>
                <a:cs typeface="Times New Roman" panose="02020603050405020304" pitchFamily="18" charset="0"/>
              </a:rPr>
              <a:t>         have snowball fights</a:t>
            </a:r>
            <a:endParaRPr lang="en-US" altLang="zh-CN" sz="4000" dirty="0" smtClean="0">
              <a:latin typeface="Times New Roman" panose="02020603050405020304" pitchFamily="18" charset="0"/>
              <a:cs typeface="Times New Roman" panose="02020603050405020304" pitchFamily="18" charset="0"/>
            </a:endParaRPr>
          </a:p>
          <a:p>
            <a:r>
              <a:rPr lang="en-US" altLang="zh-CN" sz="4000" dirty="0">
                <a:latin typeface="Times New Roman" panose="02020603050405020304" pitchFamily="18" charset="0"/>
                <a:cs typeface="Times New Roman" panose="02020603050405020304" pitchFamily="18" charset="0"/>
              </a:rPr>
              <a:t> </a:t>
            </a:r>
            <a:r>
              <a:rPr lang="en-US" altLang="zh-CN" sz="4000" dirty="0" smtClean="0">
                <a:latin typeface="Times New Roman" panose="02020603050405020304" pitchFamily="18" charset="0"/>
                <a:cs typeface="Times New Roman" panose="02020603050405020304" pitchFamily="18" charset="0"/>
              </a:rPr>
              <a:t>          go skiing/skating</a:t>
            </a:r>
            <a:endParaRPr lang="en-US" altLang="zh-CN" sz="4000" dirty="0" smtClean="0">
              <a:latin typeface="Times New Roman" panose="02020603050405020304" pitchFamily="18" charset="0"/>
              <a:cs typeface="Times New Roman" panose="02020603050405020304" pitchFamily="18" charset="0"/>
            </a:endParaRPr>
          </a:p>
          <a:p>
            <a:r>
              <a:rPr lang="en-US" altLang="zh-CN" sz="4000" dirty="0" smtClean="0">
                <a:latin typeface="Times New Roman" panose="02020603050405020304" pitchFamily="18" charset="0"/>
                <a:cs typeface="Times New Roman" panose="02020603050405020304" pitchFamily="18" charset="0"/>
              </a:rPr>
              <a:t>           shovel the streets</a:t>
            </a:r>
            <a:endParaRPr lang="en-US" altLang="zh-CN" sz="40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  </a:t>
            </a:r>
            <a:endParaRPr lang="en-US" altLang="zh-CN" sz="3200" dirty="0" smtClean="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758" y="0"/>
            <a:ext cx="9045241" cy="5878532"/>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Micro-writing 1</a:t>
            </a:r>
            <a:r>
              <a:rPr lang="zh-CN" altLang="en-US" sz="3200" b="1" dirty="0" smtClean="0">
                <a:solidFill>
                  <a:srgbClr val="FF0000"/>
                </a:solidFill>
                <a:latin typeface="Times New Roman" panose="02020603050405020304" pitchFamily="18" charset="0"/>
                <a:cs typeface="Times New Roman" panose="02020603050405020304" pitchFamily="18" charset="0"/>
              </a:rPr>
              <a:t>：</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b="1" dirty="0">
                <a:solidFill>
                  <a:srgbClr val="FF0000"/>
                </a:solidFill>
                <a:latin typeface="Times New Roman" panose="02020603050405020304" pitchFamily="18" charset="0"/>
                <a:cs typeface="Times New Roman" panose="02020603050405020304" pitchFamily="18" charset="0"/>
              </a:rPr>
              <a:t> </a:t>
            </a:r>
            <a:r>
              <a:rPr lang="en-US" altLang="zh-CN" sz="3200" b="1" dirty="0" smtClean="0">
                <a:solidFill>
                  <a:srgbClr val="FF0000"/>
                </a:solidFill>
                <a:latin typeface="Times New Roman" panose="02020603050405020304" pitchFamily="18" charset="0"/>
                <a:cs typeface="Times New Roman" panose="02020603050405020304" pitchFamily="18" charset="0"/>
              </a:rPr>
              <a:t>    </a:t>
            </a:r>
            <a:r>
              <a:rPr lang="en-US" altLang="zh-CN" sz="3200" b="1" dirty="0" smtClean="0">
                <a:latin typeface="Times New Roman" panose="02020603050405020304" pitchFamily="18" charset="0"/>
                <a:cs typeface="Times New Roman" panose="02020603050405020304" pitchFamily="18" charset="0"/>
              </a:rPr>
              <a:t>How </a:t>
            </a:r>
            <a:r>
              <a:rPr lang="en-US" altLang="zh-CN" sz="3200" b="1" dirty="0" smtClean="0">
                <a:latin typeface="Times New Roman" panose="02020603050405020304" pitchFamily="18" charset="0"/>
                <a:cs typeface="Times New Roman" panose="02020603050405020304" pitchFamily="18" charset="0"/>
              </a:rPr>
              <a:t>to vividly describe </a:t>
            </a:r>
            <a:r>
              <a:rPr lang="en-US" altLang="zh-CN" sz="3200" b="1" dirty="0" smtClean="0">
                <a:latin typeface="Times New Roman" panose="02020603050405020304" pitchFamily="18" charset="0"/>
                <a:cs typeface="Times New Roman" panose="02020603050405020304" pitchFamily="18" charset="0"/>
              </a:rPr>
              <a:t>making </a:t>
            </a:r>
            <a:r>
              <a:rPr lang="en-US" altLang="zh-CN" sz="3200" b="1" dirty="0" smtClean="0">
                <a:latin typeface="Times New Roman" panose="02020603050405020304" pitchFamily="18" charset="0"/>
                <a:cs typeface="Times New Roman" panose="02020603050405020304" pitchFamily="18" charset="0"/>
              </a:rPr>
              <a:t>a snowman</a:t>
            </a:r>
            <a:endParaRPr lang="en-US" altLang="zh-CN" sz="3200" b="1"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1. The making began with their </a:t>
            </a:r>
            <a:r>
              <a:rPr lang="en-US" altLang="zh-CN" sz="3200" b="1" dirty="0" smtClean="0">
                <a:solidFill>
                  <a:srgbClr val="FF0000"/>
                </a:solidFill>
                <a:latin typeface="Times New Roman" panose="02020603050405020304" pitchFamily="18" charset="0"/>
                <a:cs typeface="Times New Roman" panose="02020603050405020304" pitchFamily="18" charset="0"/>
              </a:rPr>
              <a:t>rolling </a:t>
            </a:r>
            <a:r>
              <a:rPr lang="en-US" altLang="zh-CN" sz="3200" b="1" dirty="0">
                <a:solidFill>
                  <a:srgbClr val="FF0000"/>
                </a:solidFill>
                <a:latin typeface="Times New Roman" panose="02020603050405020304" pitchFamily="18" charset="0"/>
                <a:cs typeface="Times New Roman" panose="02020603050405020304" pitchFamily="18" charset="0"/>
              </a:rPr>
              <a:t>up </a:t>
            </a:r>
            <a:r>
              <a:rPr lang="en-US" altLang="zh-CN" sz="3200" dirty="0">
                <a:latin typeface="Times New Roman" panose="02020603050405020304" pitchFamily="18" charset="0"/>
                <a:cs typeface="Times New Roman" panose="02020603050405020304" pitchFamily="18" charset="0"/>
              </a:rPr>
              <a:t>three </a:t>
            </a:r>
            <a:r>
              <a:rPr lang="en-US" altLang="zh-CN" sz="3200" dirty="0" smtClean="0">
                <a:latin typeface="Times New Roman" panose="02020603050405020304" pitchFamily="18" charset="0"/>
                <a:cs typeface="Times New Roman" panose="02020603050405020304" pitchFamily="18" charset="0"/>
              </a:rPr>
              <a:t>snowballs of different sizes, after which  the two boys  </a:t>
            </a:r>
            <a:r>
              <a:rPr lang="en-US" altLang="zh-CN" sz="3200" b="1" dirty="0" smtClean="0">
                <a:solidFill>
                  <a:srgbClr val="FF0000"/>
                </a:solidFill>
                <a:latin typeface="Times New Roman" panose="02020603050405020304" pitchFamily="18" charset="0"/>
                <a:cs typeface="Times New Roman" panose="02020603050405020304" pitchFamily="18" charset="0"/>
              </a:rPr>
              <a:t>stacked </a:t>
            </a:r>
            <a:r>
              <a:rPr lang="en-US" altLang="zh-CN" sz="3200" b="1" dirty="0">
                <a:solidFill>
                  <a:srgbClr val="FF0000"/>
                </a:solidFill>
                <a:latin typeface="Times New Roman" panose="02020603050405020304" pitchFamily="18" charset="0"/>
                <a:cs typeface="Times New Roman" panose="02020603050405020304" pitchFamily="18" charset="0"/>
              </a:rPr>
              <a:t>them up </a:t>
            </a:r>
            <a:r>
              <a:rPr lang="en-US" altLang="zh-CN" sz="3200" dirty="0">
                <a:latin typeface="Times New Roman" panose="02020603050405020304" pitchFamily="18" charset="0"/>
                <a:cs typeface="Times New Roman" panose="02020603050405020304" pitchFamily="18" charset="0"/>
              </a:rPr>
              <a:t>with the biggest on bottom and the smallest on top for the head. </a:t>
            </a:r>
            <a:r>
              <a:rPr lang="en-US" altLang="zh-CN" sz="3200" dirty="0" smtClean="0">
                <a:latin typeface="Times New Roman" panose="02020603050405020304" pitchFamily="18" charset="0"/>
                <a:cs typeface="Times New Roman" panose="02020603050405020304" pitchFamily="18" charset="0"/>
              </a:rPr>
              <a:t> And their ideas flew wildly: the next moment two broken branches for the arms and a carrot for the nose were </a:t>
            </a:r>
            <a:r>
              <a:rPr lang="en-US" altLang="zh-CN" sz="3200" b="1" dirty="0" smtClean="0">
                <a:solidFill>
                  <a:srgbClr val="FF0000"/>
                </a:solidFill>
                <a:latin typeface="Times New Roman" panose="02020603050405020304" pitchFamily="18" charset="0"/>
                <a:cs typeface="Times New Roman" panose="02020603050405020304" pitchFamily="18" charset="0"/>
              </a:rPr>
              <a:t>attached</a:t>
            </a:r>
            <a:r>
              <a:rPr lang="en-US" altLang="zh-CN" sz="3200" dirty="0" smtClean="0">
                <a:latin typeface="Times New Roman" panose="02020603050405020304" pitchFamily="18" charset="0"/>
                <a:cs typeface="Times New Roman" panose="02020603050405020304" pitchFamily="18" charset="0"/>
              </a:rPr>
              <a:t> to the snowman. It came alive!</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  </a:t>
            </a:r>
            <a:endParaRPr lang="en-US" altLang="zh-CN" sz="3200" dirty="0" smtClean="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758" y="0"/>
            <a:ext cx="9045241" cy="6001643"/>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Micro-writing 1</a:t>
            </a:r>
            <a:r>
              <a:rPr lang="zh-CN" altLang="en-US" sz="3200" b="1" dirty="0" smtClean="0">
                <a:solidFill>
                  <a:srgbClr val="FF0000"/>
                </a:solidFill>
                <a:latin typeface="Times New Roman" panose="02020603050405020304" pitchFamily="18" charset="0"/>
                <a:cs typeface="Times New Roman" panose="02020603050405020304" pitchFamily="18" charset="0"/>
              </a:rPr>
              <a:t>：</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b="1" dirty="0">
                <a:solidFill>
                  <a:srgbClr val="FF0000"/>
                </a:solidFill>
                <a:latin typeface="Times New Roman" panose="02020603050405020304" pitchFamily="18" charset="0"/>
                <a:cs typeface="Times New Roman" panose="02020603050405020304" pitchFamily="18" charset="0"/>
              </a:rPr>
              <a:t> </a:t>
            </a:r>
            <a:r>
              <a:rPr lang="en-US" altLang="zh-CN" sz="3200" b="1" dirty="0" smtClean="0">
                <a:solidFill>
                  <a:srgbClr val="FF0000"/>
                </a:solidFill>
                <a:latin typeface="Times New Roman" panose="02020603050405020304" pitchFamily="18" charset="0"/>
                <a:cs typeface="Times New Roman" panose="02020603050405020304" pitchFamily="18" charset="0"/>
              </a:rPr>
              <a:t>    </a:t>
            </a:r>
            <a:r>
              <a:rPr lang="en-US" altLang="zh-CN" sz="3200" b="1" dirty="0" smtClean="0">
                <a:latin typeface="Times New Roman" panose="02020603050405020304" pitchFamily="18" charset="0"/>
                <a:cs typeface="Times New Roman" panose="02020603050405020304" pitchFamily="18" charset="0"/>
              </a:rPr>
              <a:t>How </a:t>
            </a:r>
            <a:r>
              <a:rPr lang="en-US" altLang="zh-CN" sz="3200" b="1" dirty="0" smtClean="0">
                <a:latin typeface="Times New Roman" panose="02020603050405020304" pitchFamily="18" charset="0"/>
                <a:cs typeface="Times New Roman" panose="02020603050405020304" pitchFamily="18" charset="0"/>
              </a:rPr>
              <a:t>to vividly describe </a:t>
            </a:r>
            <a:r>
              <a:rPr lang="en-US" altLang="zh-CN" sz="3200" b="1" dirty="0" smtClean="0">
                <a:latin typeface="Times New Roman" panose="02020603050405020304" pitchFamily="18" charset="0"/>
                <a:cs typeface="Times New Roman" panose="02020603050405020304" pitchFamily="18" charset="0"/>
              </a:rPr>
              <a:t>making </a:t>
            </a:r>
            <a:r>
              <a:rPr lang="en-US" altLang="zh-CN" sz="3200" b="1" dirty="0" smtClean="0">
                <a:latin typeface="Times New Roman" panose="02020603050405020304" pitchFamily="18" charset="0"/>
                <a:cs typeface="Times New Roman" panose="02020603050405020304" pitchFamily="18" charset="0"/>
              </a:rPr>
              <a:t>a snowman</a:t>
            </a:r>
            <a:endParaRPr lang="en-US" altLang="zh-CN" sz="3200" b="1"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  </a:t>
            </a:r>
            <a:endParaRPr lang="en-US" altLang="zh-CN" sz="32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2.With their combined efforts, the two boys </a:t>
            </a:r>
            <a:r>
              <a:rPr lang="en-US" altLang="zh-CN" sz="3200" b="1" dirty="0" smtClean="0">
                <a:solidFill>
                  <a:srgbClr val="FF0000"/>
                </a:solidFill>
                <a:latin typeface="Times New Roman" panose="02020603050405020304" pitchFamily="18" charset="0"/>
                <a:cs typeface="Times New Roman" panose="02020603050405020304" pitchFamily="18" charset="0"/>
              </a:rPr>
              <a:t>rolled</a:t>
            </a:r>
            <a:r>
              <a:rPr lang="en-US" altLang="zh-CN" sz="3200" dirty="0" smtClean="0">
                <a:latin typeface="Times New Roman" panose="02020603050405020304" pitchFamily="18" charset="0"/>
                <a:cs typeface="Times New Roman" panose="02020603050405020304" pitchFamily="18" charset="0"/>
              </a:rPr>
              <a:t> two snowballs and brought the small one </a:t>
            </a:r>
            <a:r>
              <a:rPr lang="en-US" altLang="zh-CN" sz="3200" dirty="0">
                <a:latin typeface="Times New Roman" panose="02020603050405020304" pitchFamily="18" charset="0"/>
                <a:cs typeface="Times New Roman" panose="02020603050405020304" pitchFamily="18" charset="0"/>
              </a:rPr>
              <a:t>up to the top of the </a:t>
            </a:r>
            <a:r>
              <a:rPr lang="en-US" altLang="zh-CN" sz="3200" dirty="0" smtClean="0">
                <a:latin typeface="Times New Roman" panose="02020603050405020304" pitchFamily="18" charset="0"/>
                <a:cs typeface="Times New Roman" panose="02020603050405020304" pitchFamily="18" charset="0"/>
              </a:rPr>
              <a:t>big one. After that, Freddie </a:t>
            </a:r>
            <a:r>
              <a:rPr lang="en-US" altLang="zh-CN" sz="3200" b="1" dirty="0" smtClean="0">
                <a:solidFill>
                  <a:srgbClr val="FF0000"/>
                </a:solidFill>
                <a:latin typeface="Times New Roman" panose="02020603050405020304" pitchFamily="18" charset="0"/>
                <a:cs typeface="Times New Roman" panose="02020603050405020304" pitchFamily="18" charset="0"/>
              </a:rPr>
              <a:t>inserted</a:t>
            </a:r>
            <a:r>
              <a:rPr lang="en-US" altLang="zh-CN" sz="3200" dirty="0" smtClean="0">
                <a:latin typeface="Times New Roman" panose="02020603050405020304" pitchFamily="18" charset="0"/>
                <a:cs typeface="Times New Roman" panose="02020603050405020304" pitchFamily="18" charset="0"/>
              </a:rPr>
              <a:t> three emptied cans to the head </a:t>
            </a:r>
            <a:r>
              <a:rPr lang="en-US" altLang="zh-CN" sz="3200" dirty="0">
                <a:latin typeface="Times New Roman" panose="02020603050405020304" pitchFamily="18" charset="0"/>
                <a:cs typeface="Times New Roman" panose="02020603050405020304" pitchFamily="18" charset="0"/>
              </a:rPr>
              <a:t>as two eyes and a </a:t>
            </a:r>
            <a:r>
              <a:rPr lang="en-US" altLang="zh-CN" sz="3200" dirty="0" smtClean="0">
                <a:latin typeface="Times New Roman" panose="02020603050405020304" pitchFamily="18" charset="0"/>
                <a:cs typeface="Times New Roman" panose="02020603050405020304" pitchFamily="18" charset="0"/>
              </a:rPr>
              <a:t>nose, while Dion </a:t>
            </a:r>
            <a:r>
              <a:rPr lang="en-US" altLang="zh-CN" sz="3200" b="1" dirty="0" smtClean="0">
                <a:solidFill>
                  <a:srgbClr val="FF0000"/>
                </a:solidFill>
                <a:latin typeface="Times New Roman" panose="02020603050405020304" pitchFamily="18" charset="0"/>
                <a:cs typeface="Times New Roman" panose="02020603050405020304" pitchFamily="18" charset="0"/>
              </a:rPr>
              <a:t>stuck</a:t>
            </a:r>
            <a:r>
              <a:rPr lang="en-US" altLang="zh-CN" sz="3200" dirty="0" smtClean="0">
                <a:latin typeface="Times New Roman" panose="02020603050405020304" pitchFamily="18" charset="0"/>
                <a:cs typeface="Times New Roman" panose="02020603050405020304" pitchFamily="18" charset="0"/>
              </a:rPr>
              <a:t> a </a:t>
            </a:r>
            <a:r>
              <a:rPr lang="en-US" altLang="zh-CN" sz="3200" dirty="0">
                <a:latin typeface="Times New Roman" panose="02020603050405020304" pitchFamily="18" charset="0"/>
                <a:cs typeface="Times New Roman" panose="02020603050405020304" pitchFamily="18" charset="0"/>
              </a:rPr>
              <a:t>short </a:t>
            </a:r>
            <a:r>
              <a:rPr lang="en-US" altLang="zh-CN" sz="3200" dirty="0" smtClean="0">
                <a:latin typeface="Times New Roman" panose="02020603050405020304" pitchFamily="18" charset="0"/>
                <a:cs typeface="Times New Roman" panose="02020603050405020304" pitchFamily="18" charset="0"/>
              </a:rPr>
              <a:t>branch under </a:t>
            </a:r>
            <a:r>
              <a:rPr lang="en-US" altLang="zh-CN" sz="3200" dirty="0">
                <a:latin typeface="Times New Roman" panose="02020603050405020304" pitchFamily="18" charset="0"/>
                <a:cs typeface="Times New Roman" panose="02020603050405020304" pitchFamily="18" charset="0"/>
              </a:rPr>
              <a:t>the nose as having a smoke </a:t>
            </a:r>
            <a:r>
              <a:rPr lang="en-US" altLang="zh-CN" sz="3200" dirty="0" smtClean="0">
                <a:latin typeface="Times New Roman" panose="02020603050405020304" pitchFamily="18" charset="0"/>
                <a:cs typeface="Times New Roman" panose="02020603050405020304" pitchFamily="18" charset="0"/>
              </a:rPr>
              <a:t> </a:t>
            </a:r>
            <a:r>
              <a:rPr lang="en-US" altLang="zh-CN" sz="3200" dirty="0">
                <a:latin typeface="Times New Roman" panose="02020603050405020304" pitchFamily="18" charset="0"/>
                <a:cs typeface="Times New Roman" panose="02020603050405020304" pitchFamily="18" charset="0"/>
              </a:rPr>
              <a:t>pipe. </a:t>
            </a:r>
            <a:r>
              <a:rPr lang="en-US" altLang="zh-CN" sz="3200" dirty="0" smtClean="0">
                <a:latin typeface="Times New Roman" panose="02020603050405020304" pitchFamily="18" charset="0"/>
                <a:cs typeface="Times New Roman" panose="02020603050405020304" pitchFamily="18" charset="0"/>
              </a:rPr>
              <a:t>They even took it one step further by </a:t>
            </a:r>
            <a:r>
              <a:rPr lang="en-US" altLang="zh-CN" sz="3200" b="1" dirty="0" smtClean="0">
                <a:solidFill>
                  <a:srgbClr val="FF0000"/>
                </a:solidFill>
                <a:latin typeface="Times New Roman" panose="02020603050405020304" pitchFamily="18" charset="0"/>
                <a:cs typeface="Times New Roman" panose="02020603050405020304" pitchFamily="18" charset="0"/>
              </a:rPr>
              <a:t>circling</a:t>
            </a:r>
            <a:r>
              <a:rPr lang="en-US" altLang="zh-CN" sz="3200" dirty="0" smtClean="0">
                <a:latin typeface="Times New Roman" panose="02020603050405020304" pitchFamily="18" charset="0"/>
                <a:cs typeface="Times New Roman" panose="02020603050405020304" pitchFamily="18" charset="0"/>
              </a:rPr>
              <a:t> </a:t>
            </a:r>
            <a:r>
              <a:rPr lang="en-US" altLang="zh-CN" sz="3200" dirty="0">
                <a:latin typeface="Times New Roman" panose="02020603050405020304" pitchFamily="18" charset="0"/>
                <a:cs typeface="Times New Roman" panose="02020603050405020304" pitchFamily="18" charset="0"/>
              </a:rPr>
              <a:t>round the neck of the snowman with a red scarf</a:t>
            </a:r>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As </a:t>
            </a:r>
            <a:r>
              <a:rPr lang="en-US" altLang="zh-CN" sz="3200" dirty="0">
                <a:latin typeface="Times New Roman" panose="02020603050405020304" pitchFamily="18" charset="0"/>
                <a:cs typeface="Times New Roman" panose="02020603050405020304" pitchFamily="18" charset="0"/>
              </a:rPr>
              <a:t>if by magic, the snowman seemed to come alive.</a:t>
            </a:r>
            <a:endParaRPr lang="zh-CN" altLang="en-US" sz="32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758" y="0"/>
            <a:ext cx="9045241" cy="4401205"/>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Micro-writing 2</a:t>
            </a:r>
            <a:r>
              <a:rPr lang="zh-CN" altLang="en-US" sz="3200" b="1" dirty="0" smtClean="0">
                <a:solidFill>
                  <a:srgbClr val="FF0000"/>
                </a:solidFill>
                <a:latin typeface="Times New Roman" panose="02020603050405020304" pitchFamily="18" charset="0"/>
                <a:cs typeface="Times New Roman" panose="02020603050405020304" pitchFamily="18" charset="0"/>
              </a:rPr>
              <a:t>：</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b="1" dirty="0">
                <a:solidFill>
                  <a:srgbClr val="FF0000"/>
                </a:solidFill>
                <a:latin typeface="Times New Roman" panose="02020603050405020304" pitchFamily="18" charset="0"/>
                <a:cs typeface="Times New Roman" panose="02020603050405020304" pitchFamily="18" charset="0"/>
              </a:rPr>
              <a:t> </a:t>
            </a:r>
            <a:r>
              <a:rPr lang="en-US" altLang="zh-CN" sz="3200" b="1" dirty="0" smtClean="0">
                <a:solidFill>
                  <a:srgbClr val="FF0000"/>
                </a:solidFill>
                <a:latin typeface="Times New Roman" panose="02020603050405020304" pitchFamily="18" charset="0"/>
                <a:cs typeface="Times New Roman" panose="02020603050405020304" pitchFamily="18" charset="0"/>
              </a:rPr>
              <a:t>    </a:t>
            </a:r>
            <a:r>
              <a:rPr lang="en-US" altLang="zh-CN" sz="3200" b="1" dirty="0" smtClean="0">
                <a:latin typeface="Times New Roman" panose="02020603050405020304" pitchFamily="18" charset="0"/>
                <a:cs typeface="Times New Roman" panose="02020603050405020304" pitchFamily="18" charset="0"/>
              </a:rPr>
              <a:t>How </a:t>
            </a:r>
            <a:r>
              <a:rPr lang="en-US" altLang="zh-CN" sz="3200" b="1" dirty="0" smtClean="0">
                <a:latin typeface="Times New Roman" panose="02020603050405020304" pitchFamily="18" charset="0"/>
                <a:cs typeface="Times New Roman" panose="02020603050405020304" pitchFamily="18" charset="0"/>
              </a:rPr>
              <a:t>to vividly describe </a:t>
            </a:r>
            <a:r>
              <a:rPr lang="en-US" altLang="zh-CN" sz="3200" b="1" dirty="0" smtClean="0">
                <a:latin typeface="Times New Roman" panose="02020603050405020304" pitchFamily="18" charset="0"/>
                <a:cs typeface="Times New Roman" panose="02020603050405020304" pitchFamily="18" charset="0"/>
              </a:rPr>
              <a:t>skating</a:t>
            </a:r>
            <a:endParaRPr lang="en-US" altLang="zh-CN" sz="3200" b="1"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a:t>
            </a:r>
            <a:endParaRPr lang="en-US" altLang="zh-CN" sz="2800" dirty="0" smtClean="0">
              <a:latin typeface="Times New Roman" panose="02020603050405020304" pitchFamily="18" charset="0"/>
              <a:cs typeface="Times New Roman" panose="02020603050405020304" pitchFamily="18" charset="0"/>
            </a:endParaRPr>
          </a:p>
          <a:p>
            <a:r>
              <a:rPr lang="en-US" altLang="zh-CN" sz="3200" dirty="0" smtClean="0">
                <a:latin typeface="Cambria Math" panose="02040503050406030204" pitchFamily="18" charset="0"/>
                <a:ea typeface="Cambria Math" panose="02040503050406030204" pitchFamily="18" charset="0"/>
              </a:rPr>
              <a:t>  </a:t>
            </a:r>
            <a:r>
              <a:rPr lang="en-US" altLang="zh-CN" sz="3200" dirty="0" smtClean="0">
                <a:latin typeface="Times New Roman" panose="02020603050405020304" pitchFamily="18" charset="0"/>
                <a:ea typeface="Cambria Math" panose="02040503050406030204" pitchFamily="18" charset="0"/>
                <a:cs typeface="Times New Roman" panose="02020603050405020304" pitchFamily="18" charset="0"/>
              </a:rPr>
              <a:t>1.glide across </a:t>
            </a:r>
            <a:r>
              <a:rPr lang="en-US" altLang="zh-CN" sz="3200" dirty="0">
                <a:latin typeface="Times New Roman" panose="02020603050405020304" pitchFamily="18" charset="0"/>
                <a:ea typeface="Cambria Math" panose="02040503050406030204" pitchFamily="18" charset="0"/>
                <a:cs typeface="Times New Roman" panose="02020603050405020304" pitchFamily="18" charset="0"/>
              </a:rPr>
              <a:t>the rink</a:t>
            </a:r>
            <a:endParaRPr lang="en-US" altLang="zh-CN" sz="32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3200" dirty="0" smtClean="0">
                <a:latin typeface="Times New Roman" panose="02020603050405020304" pitchFamily="18" charset="0"/>
                <a:ea typeface="Cambria Math" panose="02040503050406030204" pitchFamily="18" charset="0"/>
                <a:cs typeface="Times New Roman" panose="02020603050405020304" pitchFamily="18" charset="0"/>
              </a:rPr>
              <a:t>  2.fly </a:t>
            </a:r>
            <a:r>
              <a:rPr lang="en-US" altLang="zh-CN" sz="3200" dirty="0">
                <a:latin typeface="Times New Roman" panose="02020603050405020304" pitchFamily="18" charset="0"/>
                <a:ea typeface="Cambria Math" panose="02040503050406030204" pitchFamily="18" charset="0"/>
                <a:cs typeface="Times New Roman" panose="02020603050405020304" pitchFamily="18" charset="0"/>
              </a:rPr>
              <a:t>across the ice with the cold air rushing past her</a:t>
            </a:r>
            <a:endParaRPr lang="en-US" altLang="zh-CN" sz="32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3200" dirty="0">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3200" dirty="0" smtClean="0">
                <a:latin typeface="Times New Roman" panose="02020603050405020304" pitchFamily="18" charset="0"/>
                <a:ea typeface="Cambria Math" panose="02040503050406030204" pitchFamily="18" charset="0"/>
                <a:cs typeface="Times New Roman" panose="02020603050405020304" pitchFamily="18" charset="0"/>
              </a:rPr>
              <a:t> 3.make </a:t>
            </a:r>
            <a:r>
              <a:rPr lang="en-US" altLang="zh-CN" sz="3200" dirty="0">
                <a:latin typeface="Times New Roman" panose="02020603050405020304" pitchFamily="18" charset="0"/>
                <a:ea typeface="Cambria Math" panose="02040503050406030204" pitchFamily="18" charset="0"/>
                <a:cs typeface="Times New Roman" panose="02020603050405020304" pitchFamily="18" charset="0"/>
              </a:rPr>
              <a:t>long, looping circles across the ice</a:t>
            </a:r>
            <a:endParaRPr lang="en-US" altLang="zh-CN" sz="32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3200" dirty="0" smtClean="0">
                <a:latin typeface="Times New Roman" panose="02020603050405020304" pitchFamily="18" charset="0"/>
                <a:ea typeface="Cambria Math" panose="02040503050406030204" pitchFamily="18" charset="0"/>
                <a:cs typeface="Times New Roman" panose="02020603050405020304" pitchFamily="18" charset="0"/>
              </a:rPr>
              <a:t>  4</a:t>
            </a:r>
            <a:r>
              <a:rPr lang="en-US" altLang="zh-CN" sz="3200" dirty="0">
                <a:latin typeface="Times New Roman" panose="02020603050405020304" pitchFamily="18" charset="0"/>
                <a:ea typeface="Cambria Math" panose="02040503050406030204" pitchFamily="18" charset="0"/>
                <a:cs typeface="Times New Roman" panose="02020603050405020304" pitchFamily="18" charset="0"/>
              </a:rPr>
              <a:t>. as if having the whole rink to herself</a:t>
            </a:r>
            <a:endParaRPr lang="en-US" altLang="zh-CN" sz="3200" dirty="0">
              <a:latin typeface="Times New Roman" panose="02020603050405020304" pitchFamily="18" charset="0"/>
              <a:ea typeface="Cambria Math" panose="020405030504060302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  </a:t>
            </a:r>
            <a:endParaRPr lang="en-US" altLang="zh-CN" sz="3200" dirty="0" smtClean="0">
              <a:latin typeface="Times New Roman" panose="02020603050405020304" pitchFamily="18" charset="0"/>
              <a:cs typeface="Times New Roman" panose="02020603050405020304" pitchFamily="18" charset="0"/>
            </a:endParaRPr>
          </a:p>
          <a:p>
            <a:endParaRPr lang="zh-CN" altLang="en-US" sz="28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758" y="0"/>
            <a:ext cx="9045241" cy="5940088"/>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Micro-writing 3</a:t>
            </a:r>
            <a:r>
              <a:rPr lang="zh-CN" altLang="en-US" sz="3200" b="1" dirty="0" smtClean="0">
                <a:solidFill>
                  <a:srgbClr val="FF0000"/>
                </a:solidFill>
                <a:latin typeface="Times New Roman" panose="02020603050405020304" pitchFamily="18" charset="0"/>
                <a:cs typeface="Times New Roman" panose="02020603050405020304" pitchFamily="18" charset="0"/>
              </a:rPr>
              <a:t>：</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b="1" dirty="0">
                <a:solidFill>
                  <a:srgbClr val="FF0000"/>
                </a:solidFill>
                <a:latin typeface="Times New Roman" panose="02020603050405020304" pitchFamily="18" charset="0"/>
                <a:cs typeface="Times New Roman" panose="02020603050405020304" pitchFamily="18" charset="0"/>
              </a:rPr>
              <a:t> </a:t>
            </a:r>
            <a:r>
              <a:rPr lang="en-US" altLang="zh-CN" sz="3200" b="1" dirty="0" smtClean="0">
                <a:solidFill>
                  <a:srgbClr val="FF0000"/>
                </a:solidFill>
                <a:latin typeface="Times New Roman" panose="02020603050405020304" pitchFamily="18" charset="0"/>
                <a:cs typeface="Times New Roman" panose="02020603050405020304" pitchFamily="18" charset="0"/>
              </a:rPr>
              <a:t>    </a:t>
            </a:r>
            <a:r>
              <a:rPr lang="en-US" altLang="zh-CN" sz="3200" b="1" dirty="0" smtClean="0">
                <a:latin typeface="Times New Roman" panose="02020603050405020304" pitchFamily="18" charset="0"/>
                <a:cs typeface="Times New Roman" panose="02020603050405020304" pitchFamily="18" charset="0"/>
              </a:rPr>
              <a:t>How </a:t>
            </a:r>
            <a:r>
              <a:rPr lang="en-US" altLang="zh-CN" sz="3200" b="1" dirty="0" smtClean="0">
                <a:latin typeface="Times New Roman" panose="02020603050405020304" pitchFamily="18" charset="0"/>
                <a:cs typeface="Times New Roman" panose="02020603050405020304" pitchFamily="18" charset="0"/>
              </a:rPr>
              <a:t>to vividly describe </a:t>
            </a:r>
            <a:r>
              <a:rPr lang="en-US" altLang="zh-CN" sz="3200" b="1" dirty="0" smtClean="0">
                <a:latin typeface="Times New Roman" panose="02020603050405020304" pitchFamily="18" charset="0"/>
                <a:cs typeface="Times New Roman" panose="02020603050405020304" pitchFamily="18" charset="0"/>
              </a:rPr>
              <a:t>a snowball fight</a:t>
            </a:r>
            <a:endParaRPr lang="en-US" altLang="zh-CN" sz="3200" b="1"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a:t>
            </a:r>
            <a:endParaRPr lang="en-US" altLang="zh-CN" sz="2800" dirty="0" smtClean="0">
              <a:latin typeface="Times New Roman" panose="02020603050405020304" pitchFamily="18" charset="0"/>
              <a:cs typeface="Times New Roman" panose="02020603050405020304" pitchFamily="18" charset="0"/>
            </a:endParaRPr>
          </a:p>
          <a:p>
            <a:r>
              <a:rPr lang="en-US" altLang="zh-CN" sz="3200" dirty="0">
                <a:latin typeface="Cambria Math" panose="02040503050406030204" pitchFamily="18" charset="0"/>
                <a:ea typeface="Cambria Math" panose="02040503050406030204" pitchFamily="18" charset="0"/>
              </a:rPr>
              <a:t>   1. </a:t>
            </a:r>
            <a:r>
              <a:rPr lang="en-US" altLang="zh-CN" sz="3200" dirty="0" smtClean="0">
                <a:latin typeface="Cambria Math" panose="02040503050406030204" pitchFamily="18" charset="0"/>
                <a:ea typeface="Cambria Math" panose="02040503050406030204" pitchFamily="18" charset="0"/>
              </a:rPr>
              <a:t>A </a:t>
            </a:r>
            <a:r>
              <a:rPr lang="en-US" altLang="zh-CN" sz="3200" dirty="0">
                <a:latin typeface="Cambria Math" panose="02040503050406030204" pitchFamily="18" charset="0"/>
                <a:ea typeface="Cambria Math" panose="02040503050406030204" pitchFamily="18" charset="0"/>
              </a:rPr>
              <a:t>snowball hit him in the </a:t>
            </a:r>
            <a:r>
              <a:rPr lang="en-US" altLang="zh-CN" sz="3200" dirty="0" smtClean="0">
                <a:latin typeface="Cambria Math" panose="02040503050406030204" pitchFamily="18" charset="0"/>
                <a:ea typeface="Cambria Math" panose="02040503050406030204" pitchFamily="18" charset="0"/>
              </a:rPr>
              <a:t>back, and </a:t>
            </a:r>
            <a:r>
              <a:rPr lang="en-US" altLang="zh-CN" sz="3200" dirty="0">
                <a:latin typeface="Cambria Math" panose="02040503050406030204" pitchFamily="18" charset="0"/>
                <a:ea typeface="Cambria Math" panose="02040503050406030204" pitchFamily="18" charset="0"/>
              </a:rPr>
              <a:t>another one smacked his </a:t>
            </a:r>
            <a:r>
              <a:rPr lang="en-US" altLang="zh-CN" sz="3200" dirty="0" smtClean="0">
                <a:latin typeface="Cambria Math" panose="02040503050406030204" pitchFamily="18" charset="0"/>
                <a:ea typeface="Cambria Math" panose="02040503050406030204" pitchFamily="18" charset="0"/>
              </a:rPr>
              <a:t>shoulder</a:t>
            </a:r>
            <a:endParaRPr lang="en-US" altLang="zh-CN" sz="3200" dirty="0" smtClean="0">
              <a:latin typeface="Cambria Math" panose="02040503050406030204" pitchFamily="18" charset="0"/>
              <a:ea typeface="Cambria Math" panose="02040503050406030204" pitchFamily="18" charset="0"/>
            </a:endParaRPr>
          </a:p>
          <a:p>
            <a:r>
              <a:rPr lang="en-US" altLang="zh-CN" sz="3200" dirty="0" smtClean="0">
                <a:latin typeface="Cambria Math" panose="02040503050406030204" pitchFamily="18" charset="0"/>
                <a:ea typeface="Cambria Math" panose="02040503050406030204" pitchFamily="18" charset="0"/>
              </a:rPr>
              <a:t>   2.</a:t>
            </a:r>
            <a:r>
              <a:rPr lang="en-US" altLang="zh-CN" sz="3200" dirty="0" smtClean="0">
                <a:latin typeface="Times New Roman" panose="02020603050405020304" pitchFamily="18" charset="0"/>
                <a:cs typeface="Proxima Nova Regular" charset="0"/>
                <a:sym typeface="+mn-ea"/>
              </a:rPr>
              <a:t>Dion </a:t>
            </a:r>
            <a:r>
              <a:rPr lang="en-US" altLang="zh-CN" sz="3200" dirty="0" smtClean="0">
                <a:latin typeface="Times New Roman" panose="02020603050405020304" pitchFamily="18" charset="0"/>
                <a:cs typeface="Proxima Nova Regular" charset="0"/>
              </a:rPr>
              <a:t>quickly packed </a:t>
            </a:r>
            <a:r>
              <a:rPr lang="en-US" altLang="zh-CN" sz="3200" dirty="0">
                <a:latin typeface="Times New Roman" panose="02020603050405020304" pitchFamily="18" charset="0"/>
                <a:cs typeface="Proxima Nova Regular" charset="0"/>
              </a:rPr>
              <a:t>a snowball of his own to defend against the attack. </a:t>
            </a:r>
            <a:endParaRPr lang="en-US" altLang="zh-CN" sz="3200" dirty="0" smtClean="0">
              <a:latin typeface="Times New Roman" panose="02020603050405020304" pitchFamily="18" charset="0"/>
              <a:cs typeface="Proxima Nova Regular" charset="0"/>
            </a:endParaRPr>
          </a:p>
          <a:p>
            <a:r>
              <a:rPr lang="en-US" altLang="zh-CN" sz="3200" dirty="0">
                <a:latin typeface="Times New Roman" panose="02020603050405020304" pitchFamily="18" charset="0"/>
                <a:cs typeface="Proxima Nova Regular" charset="0"/>
              </a:rPr>
              <a:t> </a:t>
            </a:r>
            <a:r>
              <a:rPr lang="en-US" altLang="zh-CN" sz="3200" dirty="0" smtClean="0">
                <a:latin typeface="Times New Roman" panose="02020603050405020304" pitchFamily="18" charset="0"/>
                <a:cs typeface="Proxima Nova Regular" charset="0"/>
              </a:rPr>
              <a:t>  3. The </a:t>
            </a:r>
            <a:r>
              <a:rPr lang="en-US" altLang="zh-CN" sz="3200" dirty="0">
                <a:latin typeface="Times New Roman" panose="02020603050405020304" pitchFamily="18" charset="0"/>
                <a:cs typeface="Proxima Nova Regular" charset="0"/>
              </a:rPr>
              <a:t>two boys were shouting and laughing as snowballs went </a:t>
            </a:r>
            <a:r>
              <a:rPr lang="en-US" altLang="zh-CN" sz="3200" i="1" dirty="0">
                <a:solidFill>
                  <a:srgbClr val="FF0000"/>
                </a:solidFill>
                <a:latin typeface="Times New Roman" panose="02020603050405020304" pitchFamily="18" charset="0"/>
                <a:cs typeface="Proxima Nova Regular" charset="0"/>
              </a:rPr>
              <a:t>flying fast in all directions</a:t>
            </a:r>
            <a:r>
              <a:rPr lang="en-US" altLang="zh-CN" sz="3200" dirty="0">
                <a:latin typeface="Times New Roman" panose="02020603050405020304" pitchFamily="18" charset="0"/>
                <a:cs typeface="Proxima Nova Regular" charset="0"/>
              </a:rPr>
              <a:t>. </a:t>
            </a:r>
            <a:endParaRPr lang="en-US" altLang="zh-CN" sz="3200" dirty="0" smtClean="0">
              <a:latin typeface="Times New Roman" panose="02020603050405020304" pitchFamily="18" charset="0"/>
              <a:cs typeface="Proxima Nova Regular" charset="0"/>
            </a:endParaRPr>
          </a:p>
          <a:p>
            <a:r>
              <a:rPr lang="en-US" altLang="zh-CN" sz="3200" dirty="0">
                <a:latin typeface="Times New Roman" panose="02020603050405020304" pitchFamily="18" charset="0"/>
                <a:cs typeface="Proxima Nova Regular" charset="0"/>
              </a:rPr>
              <a:t> </a:t>
            </a:r>
            <a:r>
              <a:rPr lang="en-US" altLang="zh-CN" sz="3200" dirty="0" smtClean="0">
                <a:latin typeface="Times New Roman" panose="02020603050405020304" pitchFamily="18" charset="0"/>
                <a:cs typeface="Proxima Nova Regular" charset="0"/>
              </a:rPr>
              <a:t>   4. After </a:t>
            </a:r>
            <a:r>
              <a:rPr lang="en-US" altLang="zh-CN" sz="3200" dirty="0">
                <a:latin typeface="Times New Roman" panose="02020603050405020304" pitchFamily="18" charset="0"/>
                <a:cs typeface="Proxima Nova Regular" charset="0"/>
              </a:rPr>
              <a:t>a </a:t>
            </a:r>
            <a:r>
              <a:rPr lang="en-US" altLang="zh-CN" sz="3200" i="1" dirty="0">
                <a:solidFill>
                  <a:srgbClr val="FF0000"/>
                </a:solidFill>
                <a:latin typeface="Times New Roman" panose="02020603050405020304" pitchFamily="18" charset="0"/>
                <a:cs typeface="Proxima Nova Regular" charset="0"/>
              </a:rPr>
              <a:t>wild </a:t>
            </a:r>
            <a:r>
              <a:rPr lang="en-US" altLang="zh-CN" sz="3200" dirty="0" smtClean="0">
                <a:latin typeface="Times New Roman" panose="02020603050405020304" pitchFamily="18" charset="0"/>
                <a:cs typeface="Proxima Nova Regular" charset="0"/>
              </a:rPr>
              <a:t>battle,  both had </a:t>
            </a:r>
            <a:r>
              <a:rPr lang="en-US" altLang="zh-CN" sz="3200" dirty="0">
                <a:latin typeface="Times New Roman" panose="02020603050405020304" pitchFamily="18" charset="0"/>
                <a:cs typeface="Proxima Nova Regular" charset="0"/>
              </a:rPr>
              <a:t>gotten a face full of snow at least </a:t>
            </a:r>
            <a:r>
              <a:rPr lang="en-US" altLang="zh-CN" sz="3200" dirty="0" smtClean="0">
                <a:latin typeface="Times New Roman" panose="02020603050405020304" pitchFamily="18" charset="0"/>
                <a:cs typeface="Proxima Nova Regular" charset="0"/>
              </a:rPr>
              <a:t>once and </a:t>
            </a:r>
            <a:r>
              <a:rPr lang="en-US" altLang="zh-CN" sz="3200" i="1" dirty="0" smtClean="0">
                <a:solidFill>
                  <a:srgbClr val="FF0000"/>
                </a:solidFill>
                <a:latin typeface="Times New Roman" panose="02020603050405020304" pitchFamily="18" charset="0"/>
                <a:cs typeface="Proxima Nova Regular" charset="0"/>
              </a:rPr>
              <a:t>plopped </a:t>
            </a:r>
            <a:r>
              <a:rPr lang="en-US" altLang="zh-CN" sz="3200" i="1" dirty="0">
                <a:solidFill>
                  <a:srgbClr val="FF0000"/>
                </a:solidFill>
                <a:latin typeface="Times New Roman" panose="02020603050405020304" pitchFamily="18" charset="0"/>
                <a:cs typeface="Proxima Nova Regular" charset="0"/>
              </a:rPr>
              <a:t>down in the fluffy white powder.</a:t>
            </a:r>
            <a:endParaRPr lang="zh-CN" altLang="en-US" sz="28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6986528"/>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   </a:t>
            </a:r>
            <a:r>
              <a:rPr lang="zh-CN" altLang="en-US" sz="2800" b="1" dirty="0" smtClean="0">
                <a:latin typeface="Times New Roman" panose="02020603050405020304" pitchFamily="18" charset="0"/>
                <a:cs typeface="Times New Roman" panose="02020603050405020304" pitchFamily="18" charset="0"/>
              </a:rPr>
              <a:t>下水作文：</a:t>
            </a:r>
            <a:endParaRPr lang="en-US" altLang="zh-CN" sz="2800" b="1"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a:t>
            </a:r>
            <a:r>
              <a:rPr lang="en-US" altLang="zh-CN" sz="2800" i="1" dirty="0" smtClean="0">
                <a:latin typeface="Times New Roman" panose="02020603050405020304" pitchFamily="18" charset="0"/>
                <a:cs typeface="Times New Roman" panose="02020603050405020304" pitchFamily="18" charset="0"/>
              </a:rPr>
              <a:t>Freddie </a:t>
            </a:r>
            <a:r>
              <a:rPr lang="en-US" altLang="zh-CN" sz="2800" i="1" dirty="0">
                <a:latin typeface="Times New Roman" panose="02020603050405020304" pitchFamily="18" charset="0"/>
                <a:cs typeface="Times New Roman" panose="02020603050405020304" pitchFamily="18" charset="0"/>
              </a:rPr>
              <a:t>was surprised but happy to see </a:t>
            </a:r>
            <a:r>
              <a:rPr lang="en-US" altLang="zh-CN" sz="2800" i="1" dirty="0" smtClean="0">
                <a:latin typeface="Times New Roman" panose="02020603050405020304" pitchFamily="18" charset="0"/>
                <a:cs typeface="Times New Roman" panose="02020603050405020304" pitchFamily="18" charset="0"/>
              </a:rPr>
              <a:t>his classmate</a:t>
            </a:r>
            <a:r>
              <a:rPr lang="en-US" altLang="zh-CN" sz="2800" dirty="0" smtClean="0">
                <a:latin typeface="Times New Roman" panose="02020603050405020304" pitchFamily="18" charset="0"/>
                <a:cs typeface="Times New Roman" panose="02020603050405020304" pitchFamily="18" charset="0"/>
              </a:rPr>
              <a:t>.  After all, </a:t>
            </a:r>
            <a:r>
              <a:rPr lang="en-US" altLang="zh-CN" sz="2800" dirty="0" smtClean="0">
                <a:latin typeface="Times New Roman" panose="02020603050405020304" pitchFamily="18" charset="0"/>
                <a:cs typeface="Times New Roman" panose="02020603050405020304" pitchFamily="18" charset="0"/>
              </a:rPr>
              <a:t>it </a:t>
            </a:r>
            <a:r>
              <a:rPr lang="en-US" altLang="zh-CN" sz="2800" dirty="0" smtClean="0">
                <a:latin typeface="Times New Roman" panose="02020603050405020304" pitchFamily="18" charset="0"/>
                <a:cs typeface="Times New Roman" panose="02020603050405020304" pitchFamily="18" charset="0"/>
              </a:rPr>
              <a:t>was </a:t>
            </a:r>
            <a:r>
              <a:rPr lang="en-US" altLang="zh-CN" sz="2800" dirty="0" smtClean="0">
                <a:latin typeface="Times New Roman" panose="02020603050405020304" pitchFamily="18" charset="0"/>
                <a:cs typeface="Times New Roman" panose="02020603050405020304" pitchFamily="18" charset="0"/>
              </a:rPr>
              <a:t>quite rare but nice </a:t>
            </a:r>
            <a:r>
              <a:rPr lang="en-US" altLang="zh-CN" sz="2800" dirty="0" smtClean="0">
                <a:latin typeface="Times New Roman" panose="02020603050405020304" pitchFamily="18" charset="0"/>
                <a:cs typeface="Times New Roman" panose="02020603050405020304" pitchFamily="18" charset="0"/>
              </a:rPr>
              <a:t>to meet a </a:t>
            </a:r>
            <a:r>
              <a:rPr lang="en-US" altLang="zh-CN" sz="2800" dirty="0" smtClean="0">
                <a:latin typeface="Times New Roman" panose="02020603050405020304" pitchFamily="18" charset="0"/>
                <a:cs typeface="Times New Roman" panose="02020603050405020304" pitchFamily="18" charset="0"/>
              </a:rPr>
              <a:t>classmate on a snowy day. </a:t>
            </a:r>
            <a:r>
              <a:rPr lang="en-US" altLang="zh-CN" sz="2800" dirty="0" smtClean="0">
                <a:latin typeface="Times New Roman" panose="02020603050405020304" pitchFamily="18" charset="0"/>
                <a:cs typeface="Times New Roman" panose="02020603050405020304" pitchFamily="18" charset="0"/>
              </a:rPr>
              <a:t>They  started to make a snowman together. </a:t>
            </a:r>
            <a:r>
              <a:rPr lang="en-US" altLang="zh-CN" sz="2800" dirty="0" smtClean="0">
                <a:latin typeface="Times New Roman" panose="02020603050405020304" pitchFamily="18" charset="0"/>
                <a:cs typeface="Times New Roman" panose="02020603050405020304" pitchFamily="18" charset="0"/>
              </a:rPr>
              <a:t>With </a:t>
            </a:r>
            <a:r>
              <a:rPr lang="en-US" altLang="zh-CN" sz="2800" dirty="0">
                <a:latin typeface="Times New Roman" panose="02020603050405020304" pitchFamily="18" charset="0"/>
                <a:cs typeface="Times New Roman" panose="02020603050405020304" pitchFamily="18" charset="0"/>
              </a:rPr>
              <a:t>their combined efforts, the two boys rolled two snowballs and brought the small one up to the top of the big one. After that, Freddie inserted three emptied cans to the head as two eyes and a nose, while Dion stuck a short branch under the nose as having a smoke  pipe. They even took it one step further by circling round the neck of the snowman with a red scarf. As if by magic, the snowman seemed to come alive</a:t>
            </a:r>
            <a:r>
              <a:rPr lang="en-US" altLang="zh-CN" sz="2800" dirty="0" smtClean="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Looking at the lovely work,  Freddie  seemed to find a good time outside with Dion’s company, smiles written on his face.  Seeing this, Dion suggested going skating on a nearby river/pond.</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zh-CN" altLang="en-US" sz="2800" dirty="0" smtClean="0">
                <a:latin typeface="Times New Roman" panose="02020603050405020304" pitchFamily="18" charset="0"/>
                <a:cs typeface="Times New Roman" panose="02020603050405020304" pitchFamily="18" charset="0"/>
              </a:rPr>
              <a:t>堆雪人的过程可以适当缩减）</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5262979"/>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    </a:t>
            </a:r>
            <a:r>
              <a:rPr lang="en-US" altLang="zh-CN" sz="2800" i="1" dirty="0" smtClean="0">
                <a:latin typeface="Times New Roman" panose="02020603050405020304" pitchFamily="18" charset="0"/>
                <a:cs typeface="Times New Roman" panose="02020603050405020304" pitchFamily="18" charset="0"/>
              </a:rPr>
              <a:t>Delighted </a:t>
            </a:r>
            <a:r>
              <a:rPr lang="en-US" altLang="zh-CN" sz="2800" i="1" dirty="0">
                <a:latin typeface="Times New Roman" panose="02020603050405020304" pitchFamily="18" charset="0"/>
                <a:cs typeface="Times New Roman" panose="02020603050405020304" pitchFamily="18" charset="0"/>
              </a:rPr>
              <a:t>at the idea, Freddie excitedly ran into his </a:t>
            </a:r>
            <a:r>
              <a:rPr lang="en-US" altLang="zh-CN" sz="2800" i="1" dirty="0" smtClean="0">
                <a:latin typeface="Times New Roman" panose="02020603050405020304" pitchFamily="18" charset="0"/>
                <a:cs typeface="Times New Roman" panose="02020603050405020304" pitchFamily="18" charset="0"/>
              </a:rPr>
              <a:t>house</a:t>
            </a:r>
            <a:r>
              <a:rPr lang="en-US" altLang="zh-CN" sz="2800" dirty="0" smtClean="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Before he could catch a breath, he asked for mother’s permission to go skating. And before mother could say something, he had got the skating supp</a:t>
            </a:r>
            <a:r>
              <a:rPr lang="en-US" altLang="zh-CN" sz="2800" dirty="0" smtClean="0">
                <a:latin typeface="Times New Roman" panose="02020603050405020304" pitchFamily="18" charset="0"/>
                <a:cs typeface="Times New Roman" panose="02020603050405020304" pitchFamily="18" charset="0"/>
              </a:rPr>
              <a:t>lies in hand and dashed out.  One moment witnessed the two boys gliding across the pond, with cold wind rushing past their faces; another moment saw the two boys falling down and struggling up, </a:t>
            </a:r>
            <a:r>
              <a:rPr lang="en-US" altLang="zh-CN" sz="2800" dirty="0">
                <a:latin typeface="Times New Roman" panose="02020603050405020304" pitchFamily="18" charset="0"/>
                <a:cs typeface="Times New Roman" panose="02020603050405020304" pitchFamily="18" charset="0"/>
              </a:rPr>
              <a:t>laughter </a:t>
            </a:r>
            <a:r>
              <a:rPr lang="en-US" altLang="zh-CN" sz="2800" dirty="0" smtClean="0">
                <a:latin typeface="Times New Roman" panose="02020603050405020304" pitchFamily="18" charset="0"/>
                <a:cs typeface="Times New Roman" panose="02020603050405020304" pitchFamily="18" charset="0"/>
              </a:rPr>
              <a:t>echoing </a:t>
            </a:r>
            <a:r>
              <a:rPr lang="en-US" altLang="zh-CN" sz="2800" dirty="0">
                <a:latin typeface="Times New Roman" panose="02020603050405020304" pitchFamily="18" charset="0"/>
                <a:cs typeface="Times New Roman" panose="02020603050405020304" pitchFamily="18" charset="0"/>
              </a:rPr>
              <a:t>through the falling </a:t>
            </a:r>
            <a:r>
              <a:rPr lang="en-US" altLang="zh-CN" sz="2800" dirty="0" smtClean="0">
                <a:latin typeface="Times New Roman" panose="02020603050405020304" pitchFamily="18" charset="0"/>
                <a:cs typeface="Times New Roman" panose="02020603050405020304" pitchFamily="18" charset="0"/>
              </a:rPr>
              <a:t>snow. All too soon, it came time for lunch.  Lying on the sofa,  exhausted Freddie  seemed to understand what a god time meant: A good time must a time with a friend’s company.</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221" y="92018"/>
            <a:ext cx="6475923" cy="584775"/>
          </a:xfrm>
          <a:prstGeom prst="rect">
            <a:avLst/>
          </a:prstGeom>
          <a:noFill/>
        </p:spPr>
        <p:txBody>
          <a:bodyPr wrap="square" rtlCol="0">
            <a:spAutoFit/>
          </a:bodyPr>
          <a:lstStyle/>
          <a:p>
            <a:r>
              <a:rPr lang="en-US" altLang="zh-CN" sz="3200" dirty="0" smtClean="0">
                <a:latin typeface="Comic Sans MS" panose="030F0702030302020204" charset="0"/>
                <a:cs typeface="Comic Sans MS" panose="030F0702030302020204" charset="0"/>
                <a:sym typeface="+mn-ea"/>
              </a:rPr>
              <a:t>A </a:t>
            </a:r>
            <a:r>
              <a:rPr lang="en-US" altLang="zh-CN" sz="3200" dirty="0">
                <a:latin typeface="Comic Sans MS" panose="030F0702030302020204" charset="0"/>
                <a:cs typeface="Comic Sans MS" panose="030F0702030302020204" charset="0"/>
                <a:sym typeface="+mn-ea"/>
              </a:rPr>
              <a:t>possible version</a:t>
            </a:r>
            <a:endParaRPr lang="en-US" altLang="zh-CN" sz="3200" dirty="0">
              <a:latin typeface="Comic Sans MS" panose="030F0702030302020204" charset="0"/>
              <a:cs typeface="Comic Sans MS" panose="030F0702030302020204" charset="0"/>
            </a:endParaRPr>
          </a:p>
        </p:txBody>
      </p:sp>
      <p:sp>
        <p:nvSpPr>
          <p:cNvPr id="5" name="文本框 99"/>
          <p:cNvSpPr txBox="1"/>
          <p:nvPr/>
        </p:nvSpPr>
        <p:spPr>
          <a:xfrm>
            <a:off x="-3246" y="676793"/>
            <a:ext cx="9132033" cy="5686172"/>
          </a:xfrm>
          <a:prstGeom prst="rect">
            <a:avLst/>
          </a:prstGeom>
          <a:noFill/>
          <a:ln w="9525">
            <a:noFill/>
          </a:ln>
        </p:spPr>
        <p:txBody>
          <a:bodyPr wrap="square">
            <a:spAutoFit/>
          </a:bodyPr>
          <a:lstStyle/>
          <a:p>
            <a:pPr indent="0"/>
            <a:r>
              <a:rPr lang="zh-CN" altLang="en-US" sz="2400" i="1" u="sng" dirty="0">
                <a:latin typeface="Calibri" panose="020F0502020204030204" charset="0"/>
                <a:cs typeface="Calibri" panose="020F0502020204030204" charset="0"/>
                <a:sym typeface="+mn-ea"/>
              </a:rPr>
              <a:t>Freddie was surprised but happy to see his classmate.</a:t>
            </a:r>
            <a:r>
              <a:rPr lang="zh-CN" altLang="en-US" sz="2400" i="1" dirty="0">
                <a:latin typeface="Calibri" panose="020F0502020204030204" charset="0"/>
                <a:cs typeface="Calibri" panose="020F0502020204030204" charset="0"/>
                <a:sym typeface="+mn-ea"/>
              </a:rPr>
              <a:t>  </a:t>
            </a:r>
            <a:r>
              <a:rPr lang="en-US" sz="2400" b="0" dirty="0">
                <a:latin typeface="Times New Roman" panose="02020603050405020304" pitchFamily="18" charset="0"/>
                <a:cs typeface="Proxima Nova Regular" charset="0"/>
              </a:rPr>
              <a:t>“Yeah, sure. Help me make this snowman, would you?” Dion </a:t>
            </a:r>
            <a:r>
              <a:rPr lang="en-US" sz="2400" b="0" i="1" dirty="0">
                <a:latin typeface="Times New Roman" panose="02020603050405020304" pitchFamily="18" charset="0"/>
                <a:cs typeface="Proxima Nova Regular" charset="0"/>
              </a:rPr>
              <a:t>nodded</a:t>
            </a:r>
            <a:r>
              <a:rPr lang="en-US" sz="2400" b="0" dirty="0">
                <a:latin typeface="Times New Roman" panose="02020603050405020304" pitchFamily="18" charset="0"/>
                <a:cs typeface="Proxima Nova Regular" charset="0"/>
              </a:rPr>
              <a:t>, and they got to work, </a:t>
            </a:r>
            <a:r>
              <a:rPr lang="en-US" sz="2400" b="0" i="1" dirty="0">
                <a:latin typeface="Times New Roman" panose="02020603050405020304" pitchFamily="18" charset="0"/>
                <a:cs typeface="Proxima Nova Regular" charset="0"/>
              </a:rPr>
              <a:t>building </a:t>
            </a:r>
            <a:r>
              <a:rPr lang="en-US" sz="2400" b="0" dirty="0">
                <a:latin typeface="Times New Roman" panose="02020603050405020304" pitchFamily="18" charset="0"/>
                <a:cs typeface="Proxima Nova Regular" charset="0"/>
              </a:rPr>
              <a:t>the snowman a sturdy base and lifting a heavy snowball on top of it.</a:t>
            </a:r>
            <a:r>
              <a:rPr lang="en-US" sz="2400" b="0" dirty="0">
                <a:latin typeface="Times New Roman" panose="02020603050405020304" pitchFamily="18" charset="0"/>
                <a:cs typeface="Times New Roman" panose="02020603050405020304" pitchFamily="18" charset="0"/>
              </a:rPr>
              <a:t> </a:t>
            </a:r>
            <a:r>
              <a:rPr lang="en-US" sz="2400" b="0" dirty="0">
                <a:latin typeface="Times New Roman" panose="02020603050405020304" pitchFamily="18" charset="0"/>
                <a:cs typeface="Proxima Nova Regular" charset="0"/>
              </a:rPr>
              <a:t>Between the two of them, it seemed like the snowman was finished in no time. Dion found some stones for buttons, and Freddie stuck a couple of broken branches into the body to make arms. As </a:t>
            </a:r>
            <a:r>
              <a:rPr lang="en-US" sz="2400" dirty="0">
                <a:latin typeface="Times New Roman" panose="02020603050405020304" pitchFamily="18" charset="0"/>
                <a:cs typeface="Proxima Nova Regular" charset="0"/>
                <a:sym typeface="+mn-ea"/>
              </a:rPr>
              <a:t>Freddie </a:t>
            </a:r>
            <a:r>
              <a:rPr lang="en-US" sz="2400" b="0" dirty="0">
                <a:latin typeface="Times New Roman" panose="02020603050405020304" pitchFamily="18" charset="0"/>
                <a:cs typeface="Proxima Nova Regular" charset="0"/>
              </a:rPr>
              <a:t>stood back to admire their work, a snowball hit him in the back. He turned, and another one </a:t>
            </a:r>
            <a:r>
              <a:rPr lang="en-US" sz="2400" b="0" i="1" dirty="0">
                <a:latin typeface="Times New Roman" panose="02020603050405020304" pitchFamily="18" charset="0"/>
                <a:cs typeface="Proxima Nova Regular" charset="0"/>
              </a:rPr>
              <a:t>smacked </a:t>
            </a:r>
            <a:r>
              <a:rPr lang="en-US" sz="2400" b="0" dirty="0">
                <a:latin typeface="Times New Roman" panose="02020603050405020304" pitchFamily="18" charset="0"/>
                <a:cs typeface="Proxima Nova Regular" charset="0"/>
              </a:rPr>
              <a:t>his shoulder. </a:t>
            </a:r>
            <a:r>
              <a:rPr lang="en-US" sz="2400" dirty="0">
                <a:latin typeface="Times New Roman" panose="02020603050405020304" pitchFamily="18" charset="0"/>
                <a:cs typeface="Proxima Nova Regular" charset="0"/>
                <a:sym typeface="+mn-ea"/>
              </a:rPr>
              <a:t>Dion </a:t>
            </a:r>
            <a:r>
              <a:rPr lang="en-US" sz="2400" b="0" dirty="0">
                <a:latin typeface="Times New Roman" panose="02020603050405020304" pitchFamily="18" charset="0"/>
                <a:cs typeface="Proxima Nova Regular" charset="0"/>
              </a:rPr>
              <a:t>was standing in the back </a:t>
            </a:r>
            <a:r>
              <a:rPr lang="en-US" sz="2400" b="0" i="1" dirty="0">
                <a:latin typeface="Times New Roman" panose="02020603050405020304" pitchFamily="18" charset="0"/>
                <a:cs typeface="Proxima Nova Regular" charset="0"/>
              </a:rPr>
              <a:t>with a big grin</a:t>
            </a:r>
            <a:r>
              <a:rPr lang="en-US" sz="2400" b="0" dirty="0">
                <a:latin typeface="Times New Roman" panose="02020603050405020304" pitchFamily="18" charset="0"/>
                <a:cs typeface="Proxima Nova Regular" charset="0"/>
              </a:rPr>
              <a:t>. “Hey!” Dion shouted, who was quickly packing a snowball of his own to defend against the attack. The two boys were shouting and laughing as snowballs went </a:t>
            </a:r>
            <a:r>
              <a:rPr lang="en-US" sz="2400" b="0" i="1" dirty="0">
                <a:latin typeface="Times New Roman" panose="02020603050405020304" pitchFamily="18" charset="0"/>
                <a:cs typeface="Proxima Nova Regular" charset="0"/>
              </a:rPr>
              <a:t>flying fast in all directions</a:t>
            </a:r>
            <a:r>
              <a:rPr lang="en-US" sz="2400" b="0" dirty="0">
                <a:latin typeface="Times New Roman" panose="02020603050405020304" pitchFamily="18" charset="0"/>
                <a:cs typeface="Proxima Nova Regular" charset="0"/>
              </a:rPr>
              <a:t>. After a </a:t>
            </a:r>
            <a:r>
              <a:rPr lang="en-US" sz="2400" b="0" i="1" dirty="0">
                <a:latin typeface="Times New Roman" panose="02020603050405020304" pitchFamily="18" charset="0"/>
                <a:cs typeface="Proxima Nova Regular" charset="0"/>
              </a:rPr>
              <a:t>wild </a:t>
            </a:r>
            <a:r>
              <a:rPr lang="en-US" sz="2400" b="0" dirty="0">
                <a:latin typeface="Times New Roman" panose="02020603050405020304" pitchFamily="18" charset="0"/>
                <a:cs typeface="Proxima Nova Regular" charset="0"/>
              </a:rPr>
              <a:t>battle where everyone had gotten a face full of snow at least once, the boys </a:t>
            </a:r>
            <a:r>
              <a:rPr lang="en-US" sz="2400" b="0" i="1" dirty="0">
                <a:latin typeface="Times New Roman" panose="02020603050405020304" pitchFamily="18" charset="0"/>
                <a:cs typeface="Proxima Nova Regular" charset="0"/>
              </a:rPr>
              <a:t>plopped down in the fluffy white powder.</a:t>
            </a:r>
            <a:r>
              <a:rPr lang="en-US" sz="2400" b="0" dirty="0">
                <a:latin typeface="Times New Roman" panose="02020603050405020304" pitchFamily="18" charset="0"/>
                <a:cs typeface="Proxima Nova Regular" charset="0"/>
              </a:rPr>
              <a:t> They were exhausted and </a:t>
            </a:r>
            <a:r>
              <a:rPr lang="en-US" sz="2400" b="0" i="1" dirty="0">
                <a:latin typeface="Times New Roman" panose="02020603050405020304" pitchFamily="18" charset="0"/>
                <a:cs typeface="Proxima Nova Regular" charset="0"/>
              </a:rPr>
              <a:t>red-cheeked</a:t>
            </a:r>
            <a:r>
              <a:rPr lang="en-US" sz="2400" b="0" dirty="0">
                <a:latin typeface="Times New Roman" panose="02020603050405020304" pitchFamily="18" charset="0"/>
                <a:cs typeface="Proxima Nova Regular" charset="0"/>
              </a:rPr>
              <a:t> but happy.</a:t>
            </a:r>
            <a:r>
              <a:rPr lang="en-US" sz="2400" b="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Proxima Nova Regular" charset="0"/>
                <a:sym typeface="+mn-ea"/>
              </a:rPr>
              <a:t>Dion </a:t>
            </a:r>
            <a:r>
              <a:rPr lang="en-US" sz="2400" b="0" dirty="0">
                <a:latin typeface="Times New Roman" panose="02020603050405020304" pitchFamily="18" charset="0"/>
                <a:cs typeface="Proxima Nova Regular" charset="0"/>
              </a:rPr>
              <a:t>said, “Hey, I know what we can do next!” He told </a:t>
            </a:r>
            <a:r>
              <a:rPr lang="en-US" sz="2400" dirty="0">
                <a:latin typeface="Times New Roman" panose="02020603050405020304" pitchFamily="18" charset="0"/>
                <a:cs typeface="Proxima Nova Regular" charset="0"/>
                <a:sym typeface="+mn-ea"/>
              </a:rPr>
              <a:t>Freddie</a:t>
            </a:r>
            <a:r>
              <a:rPr lang="en-US" sz="2400" b="0" dirty="0">
                <a:latin typeface="Times New Roman" panose="02020603050405020304" pitchFamily="18" charset="0"/>
                <a:cs typeface="Proxima Nova Regular" charset="0"/>
              </a:rPr>
              <a:t> his idea, and he agreed</a:t>
            </a:r>
            <a:r>
              <a:rPr lang="en-US" sz="2750" b="0" dirty="0">
                <a:latin typeface="Times New Roman" panose="02020603050405020304" pitchFamily="18" charset="0"/>
                <a:cs typeface="Proxima Nova Regular" charset="0"/>
              </a:rPr>
              <a:t>.</a:t>
            </a:r>
            <a:r>
              <a:rPr lang="en-US" sz="2750" b="0" dirty="0">
                <a:latin typeface="Times New Roman" panose="02020603050405020304" pitchFamily="18" charset="0"/>
                <a:cs typeface="Times New Roman" panose="02020603050405020304" pitchFamily="18" charset="0"/>
              </a:rPr>
              <a:t> </a:t>
            </a:r>
            <a:endParaRPr lang="en-US" altLang="en-US" sz="2750" b="0" dirty="0">
              <a:latin typeface="Times New Roman" panose="02020603050405020304" pitchFamily="18" charset="0"/>
              <a:cs typeface="Times New Roman" panose="02020603050405020304" pitchFamily="18" charset="0"/>
            </a:endParaRPr>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43828" y="781051"/>
            <a:ext cx="8517255" cy="3711785"/>
          </a:xfrm>
          <a:prstGeom prst="rect">
            <a:avLst/>
          </a:prstGeom>
          <a:noFill/>
          <a:ln w="9525">
            <a:noFill/>
          </a:ln>
        </p:spPr>
        <p:txBody>
          <a:bodyPr wrap="square">
            <a:spAutoFit/>
          </a:bodyPr>
          <a:lstStyle/>
          <a:p>
            <a:pPr indent="0">
              <a:lnSpc>
                <a:spcPct val="120000"/>
              </a:lnSpc>
            </a:pPr>
            <a:r>
              <a:rPr lang="en-US" sz="2800" b="0" u="sng" dirty="0">
                <a:solidFill>
                  <a:srgbClr val="4E4E51"/>
                </a:solidFill>
                <a:latin typeface="Times New Roman" panose="02020603050405020304" pitchFamily="18" charset="0"/>
                <a:cs typeface="Times New Roman" panose="02020603050405020304" pitchFamily="18" charset="0"/>
              </a:rPr>
              <a:t> </a:t>
            </a:r>
            <a:r>
              <a:rPr lang="zh-CN" altLang="en-US" sz="2800" i="1" u="sng" dirty="0">
                <a:latin typeface="Calibri" panose="020F0502020204030204" charset="0"/>
                <a:cs typeface="Calibri" panose="020F0502020204030204" charset="0"/>
                <a:sym typeface="+mn-ea"/>
              </a:rPr>
              <a:t>Delighted at the idea, Freddie excitedly ran into his house.</a:t>
            </a:r>
            <a:r>
              <a:rPr lang="zh-CN" altLang="en-US" sz="2800" i="1" dirty="0">
                <a:latin typeface="Calibri" panose="020F0502020204030204" charset="0"/>
                <a:cs typeface="Calibri" panose="020F0502020204030204" charset="0"/>
                <a:sym typeface="+mn-ea"/>
              </a:rPr>
              <a:t> </a:t>
            </a:r>
            <a:r>
              <a:rPr lang="en-US" sz="2800" b="0" dirty="0">
                <a:latin typeface="Times New Roman" panose="02020603050405020304" pitchFamily="18" charset="0"/>
                <a:cs typeface="Proxima Nova Regular" charset="0"/>
              </a:rPr>
              <a:t>His mom met him at the door.</a:t>
            </a:r>
            <a:r>
              <a:rPr lang="en-US" sz="2800" b="0" dirty="0">
                <a:latin typeface="Times New Roman" panose="02020603050405020304" pitchFamily="18" charset="0"/>
                <a:cs typeface="Times New Roman" panose="02020603050405020304" pitchFamily="18" charset="0"/>
              </a:rPr>
              <a:t> </a:t>
            </a:r>
            <a:r>
              <a:rPr lang="en-US" sz="2800" b="0" dirty="0">
                <a:latin typeface="Times New Roman" panose="02020603050405020304" pitchFamily="18" charset="0"/>
                <a:cs typeface="Proxima Nova Regular" charset="0"/>
              </a:rPr>
              <a:t>“Are you ready to come in now?” she asked.</a:t>
            </a:r>
            <a:r>
              <a:rPr lang="en-US" sz="2800" b="0" dirty="0">
                <a:latin typeface="Times New Roman" panose="02020603050405020304" pitchFamily="18" charset="0"/>
                <a:cs typeface="Times New Roman" panose="02020603050405020304" pitchFamily="18" charset="0"/>
              </a:rPr>
              <a:t> </a:t>
            </a:r>
            <a:r>
              <a:rPr lang="en-US" sz="2800" b="0" dirty="0">
                <a:latin typeface="Times New Roman" panose="02020603050405020304" pitchFamily="18" charset="0"/>
                <a:cs typeface="Proxima Nova Regular" charset="0"/>
              </a:rPr>
              <a:t>“Not yet, Mom!” Freddie said excitedly. “I wanted to ask if I could go to the park with Dion so we could go sledding down the hill!”</a:t>
            </a:r>
            <a:r>
              <a:rPr lang="en-US" sz="2800" b="0" dirty="0">
                <a:latin typeface="Times New Roman" panose="02020603050405020304" pitchFamily="18" charset="0"/>
                <a:cs typeface="Times New Roman" panose="02020603050405020304" pitchFamily="18" charset="0"/>
              </a:rPr>
              <a:t> </a:t>
            </a:r>
            <a:r>
              <a:rPr lang="en-US" sz="2800" b="0" dirty="0">
                <a:latin typeface="Times New Roman" panose="02020603050405020304" pitchFamily="18" charset="0"/>
                <a:cs typeface="Proxima Nova Regular" charset="0"/>
              </a:rPr>
              <a:t>“Sounds great,” answered his mom.</a:t>
            </a:r>
            <a:r>
              <a:rPr lang="en-US" sz="2800" b="0" dirty="0">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Proxima Nova Regular" charset="0"/>
              </a:rPr>
              <a:t>“Snow days are the best!”</a:t>
            </a:r>
            <a:r>
              <a:rPr lang="en-US" sz="2800" b="0" dirty="0">
                <a:latin typeface="Times New Roman" panose="02020603050405020304" pitchFamily="18" charset="0"/>
                <a:cs typeface="Proxima Nova Regular" charset="0"/>
              </a:rPr>
              <a:t> Freddie yelled as he ran off to play with his friends.</a:t>
            </a:r>
            <a:endParaRPr lang="en-US" altLang="en-US" sz="2800" b="0" dirty="0">
              <a:latin typeface="Times New Roman" panose="02020603050405020304" pitchFamily="18" charset="0"/>
              <a:cs typeface="Proxima Nova Regular" charset="0"/>
            </a:endParaRPr>
          </a:p>
        </p:txBody>
      </p:sp>
      <p:pic>
        <p:nvPicPr>
          <p:cNvPr id="50177" name="图片 4097" descr="640"/>
          <p:cNvPicPr>
            <a:picLocks noChangeAspect="1"/>
          </p:cNvPicPr>
          <p:nvPr>
            <p:custDataLst>
              <p:tags r:id="rId1"/>
            </p:custDataLst>
          </p:nvPr>
        </p:nvPicPr>
        <p:blipFill>
          <a:blip r:embed="rId2"/>
          <a:srcRect l="1521" t="12775" r="50929" b="72668"/>
          <a:stretch>
            <a:fillRect/>
          </a:stretch>
        </p:blipFill>
        <p:spPr>
          <a:xfrm>
            <a:off x="2047655" y="4471809"/>
            <a:ext cx="4159091" cy="1957070"/>
          </a:xfrm>
          <a:prstGeom prst="rect">
            <a:avLst/>
          </a:prstGeom>
          <a:noFill/>
          <a:ln w="9525">
            <a:noFill/>
          </a:ln>
        </p:spPr>
      </p:pic>
      <p:sp>
        <p:nvSpPr>
          <p:cNvPr id="5" name="圆角矩形 4"/>
          <p:cNvSpPr/>
          <p:nvPr/>
        </p:nvSpPr>
        <p:spPr>
          <a:xfrm>
            <a:off x="143828" y="2900681"/>
            <a:ext cx="3051810" cy="539115"/>
          </a:xfrm>
          <a:prstGeom prst="round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a:off x="2055972" y="3542030"/>
            <a:ext cx="876776" cy="685800"/>
          </a:xfrm>
          <a:prstGeom prst="straightConnector1">
            <a:avLst/>
          </a:prstGeom>
          <a:ln>
            <a:solidFill>
              <a:srgbClr val="FF0000"/>
            </a:solidFill>
            <a:tailEnd type="arrow" w="med" len="med"/>
          </a:ln>
        </p:spPr>
        <p:style>
          <a:lnRef idx="3">
            <a:schemeClr val="dk1"/>
          </a:lnRef>
          <a:fillRef idx="0">
            <a:schemeClr val="dk1"/>
          </a:fillRef>
          <a:effectRef idx="2">
            <a:schemeClr val="dk1"/>
          </a:effectRef>
          <a:fontRef idx="minor">
            <a:schemeClr val="tx1"/>
          </a:fontRef>
        </p:style>
      </p:cxnSp>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
            <a:extLst>
              <a:ext uri="{28A0092B-C50C-407E-A947-70E740481C1C}">
                <a14:useLocalDpi xmlns:a14="http://schemas.microsoft.com/office/drawing/2010/main" val="0"/>
              </a:ext>
            </a:extLst>
          </a:blip>
          <a:srcRect t="10498"/>
          <a:stretch>
            <a:fillRect/>
          </a:stretch>
        </p:blipFill>
        <p:spPr bwMode="auto">
          <a:xfrm>
            <a:off x="467544" y="117015"/>
            <a:ext cx="5544616" cy="6616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0" y="3573016"/>
            <a:ext cx="9144000" cy="2431435"/>
          </a:xfrm>
          <a:prstGeom prst="rect">
            <a:avLst/>
          </a:prstGeom>
          <a:noFill/>
        </p:spPr>
        <p:txBody>
          <a:bodyPr wrap="square" rtlCol="0">
            <a:spAutoFit/>
          </a:bodyPr>
          <a:lstStyle/>
          <a:p>
            <a:r>
              <a:rPr lang="zh-CN" altLang="en-US" sz="4000" b="1" dirty="0" smtClean="0">
                <a:solidFill>
                  <a:srgbClr val="FF0000"/>
                </a:solidFill>
              </a:rPr>
              <a:t>台州市</a:t>
            </a:r>
            <a:r>
              <a:rPr lang="en-US" altLang="zh-CN" sz="4000" b="1" dirty="0" smtClean="0">
                <a:solidFill>
                  <a:srgbClr val="FF0000"/>
                </a:solidFill>
              </a:rPr>
              <a:t>2020</a:t>
            </a:r>
            <a:r>
              <a:rPr lang="zh-CN" altLang="en-US" sz="4000" b="1" dirty="0" smtClean="0">
                <a:solidFill>
                  <a:srgbClr val="FF0000"/>
                </a:solidFill>
              </a:rPr>
              <a:t>年</a:t>
            </a:r>
            <a:r>
              <a:rPr lang="en-US" altLang="zh-CN" sz="4000" b="1" dirty="0" smtClean="0">
                <a:solidFill>
                  <a:srgbClr val="FF0000"/>
                </a:solidFill>
              </a:rPr>
              <a:t>4</a:t>
            </a:r>
            <a:r>
              <a:rPr lang="zh-CN" altLang="en-US" sz="4000" b="1" dirty="0" smtClean="0">
                <a:solidFill>
                  <a:srgbClr val="FF0000"/>
                </a:solidFill>
              </a:rPr>
              <a:t>月高三 二模</a:t>
            </a:r>
            <a:endParaRPr lang="en-US" altLang="zh-CN" sz="4000" b="1" dirty="0" smtClean="0">
              <a:solidFill>
                <a:srgbClr val="FF0000"/>
              </a:solidFill>
            </a:endParaRPr>
          </a:p>
          <a:p>
            <a:r>
              <a:rPr lang="en-US" altLang="zh-CN" sz="4000" b="1" dirty="0" smtClean="0"/>
              <a:t>                                                     --</a:t>
            </a:r>
            <a:r>
              <a:rPr lang="zh-CN" altLang="en-US" sz="4000" b="1" dirty="0" smtClean="0"/>
              <a:t>读</a:t>
            </a:r>
            <a:r>
              <a:rPr lang="zh-CN" altLang="en-US" sz="4000" b="1" dirty="0"/>
              <a:t>后续写</a:t>
            </a:r>
            <a:endParaRPr lang="en-US" altLang="zh-CN" sz="4000" b="1" dirty="0" smtClean="0"/>
          </a:p>
          <a:p>
            <a:r>
              <a:rPr lang="en-US" altLang="zh-CN" sz="3600" b="1" dirty="0"/>
              <a:t> </a:t>
            </a:r>
            <a:r>
              <a:rPr lang="en-US" altLang="zh-CN" sz="3600" b="1" dirty="0" smtClean="0"/>
              <a:t> </a:t>
            </a:r>
            <a:endParaRPr lang="en-US" altLang="zh-CN" sz="3600" b="1" dirty="0" smtClean="0"/>
          </a:p>
          <a:p>
            <a:r>
              <a:rPr lang="en-US" altLang="zh-CN" sz="3600" b="1" dirty="0"/>
              <a:t> </a:t>
            </a:r>
            <a:r>
              <a:rPr lang="en-US" altLang="zh-CN" sz="3600" b="1" dirty="0" smtClean="0"/>
              <a:t>                       </a:t>
            </a:r>
            <a:endParaRPr lang="zh-CN" altLang="en-US" sz="4400" b="1" dirty="0">
              <a:solidFill>
                <a:srgbClr val="FF0000"/>
              </a:solidFill>
              <a:latin typeface="AR JULIAN" panose="02000000000000000000" pitchFamily="2" charset="0"/>
            </a:endParaRPr>
          </a:p>
        </p:txBody>
      </p:sp>
      <p:sp>
        <p:nvSpPr>
          <p:cNvPr id="2" name="TextBox 1"/>
          <p:cNvSpPr txBox="1"/>
          <p:nvPr/>
        </p:nvSpPr>
        <p:spPr>
          <a:xfrm>
            <a:off x="4572294" y="5742841"/>
            <a:ext cx="4392488" cy="523220"/>
          </a:xfrm>
          <a:prstGeom prst="rect">
            <a:avLst/>
          </a:prstGeom>
          <a:noFill/>
        </p:spPr>
        <p:txBody>
          <a:bodyPr wrap="square" rtlCol="0">
            <a:spAutoFit/>
          </a:bodyPr>
          <a:lstStyle/>
          <a:p>
            <a:r>
              <a:rPr lang="en-US" altLang="zh-CN" sz="2800" b="1" dirty="0" smtClean="0">
                <a:solidFill>
                  <a:srgbClr val="0000FF"/>
                </a:solidFill>
              </a:rPr>
              <a:t>Thinker, </a:t>
            </a:r>
            <a:r>
              <a:rPr lang="en-US" altLang="zh-CN" sz="2800" b="1" dirty="0" err="1" smtClean="0">
                <a:solidFill>
                  <a:srgbClr val="0000FF"/>
                </a:solidFill>
              </a:rPr>
              <a:t>Tiantai</a:t>
            </a:r>
            <a:r>
              <a:rPr lang="en-US" altLang="zh-CN" sz="2800" b="1" dirty="0" smtClean="0">
                <a:solidFill>
                  <a:srgbClr val="0000FF"/>
                </a:solidFill>
              </a:rPr>
              <a:t> High School</a:t>
            </a:r>
            <a:endParaRPr lang="zh-CN" altLang="en-US" sz="2800" b="1" dirty="0">
              <a:solidFill>
                <a:srgbClr val="0000FF"/>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6370975"/>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Freddie </a:t>
            </a:r>
            <a:r>
              <a:rPr lang="en-US" altLang="zh-CN" sz="2000" dirty="0">
                <a:latin typeface="Times New Roman" panose="02020603050405020304" pitchFamily="18" charset="0"/>
                <a:cs typeface="Times New Roman" panose="02020603050405020304" pitchFamily="18" charset="0"/>
              </a:rPr>
              <a:t>woke up to see it was snowing again, The world outside was white, </a:t>
            </a:r>
            <a:r>
              <a:rPr lang="en-US" altLang="zh-CN" sz="2000" dirty="0" smtClean="0">
                <a:latin typeface="Times New Roman" panose="02020603050405020304" pitchFamily="18" charset="0"/>
                <a:cs typeface="Times New Roman" panose="02020603050405020304" pitchFamily="18" charset="0"/>
              </a:rPr>
              <a:t>Snow covered </a:t>
            </a:r>
            <a:r>
              <a:rPr lang="en-US" altLang="zh-CN" sz="2000" dirty="0">
                <a:latin typeface="Times New Roman" panose="02020603050405020304" pitchFamily="18" charset="0"/>
                <a:cs typeface="Times New Roman" panose="02020603050405020304" pitchFamily="18" charset="0"/>
              </a:rPr>
              <a:t>the roads, the cars, the </a:t>
            </a:r>
            <a:r>
              <a:rPr lang="en-US" altLang="zh-CN" sz="2000" dirty="0" smtClean="0">
                <a:latin typeface="Times New Roman" panose="02020603050405020304" pitchFamily="18" charset="0"/>
                <a:cs typeface="Times New Roman" panose="02020603050405020304" pitchFamily="18" charset="0"/>
              </a:rPr>
              <a:t>houses, and even he driveway </a:t>
            </a:r>
            <a:r>
              <a:rPr lang="en-US" altLang="zh-CN" sz="2000" u="sng" dirty="0" smtClean="0">
                <a:latin typeface="Times New Roman" panose="02020603050405020304" pitchFamily="18" charset="0"/>
                <a:cs typeface="Times New Roman" panose="02020603050405020304" pitchFamily="18" charset="0"/>
              </a:rPr>
              <a:t>Freddie</a:t>
            </a:r>
            <a:r>
              <a:rPr lang="en-US" altLang="zh-CN" sz="2000" dirty="0" smtClean="0">
                <a:latin typeface="Times New Roman" panose="02020603050405020304" pitchFamily="18" charset="0"/>
                <a:cs typeface="Times New Roman" panose="02020603050405020304" pitchFamily="18" charset="0"/>
              </a:rPr>
              <a:t> had just shoveled (</a:t>
            </a:r>
            <a:r>
              <a:rPr lang="zh-CN" altLang="en-US" sz="2000" dirty="0" smtClean="0">
                <a:latin typeface="Times New Roman" panose="02020603050405020304" pitchFamily="18" charset="0"/>
                <a:cs typeface="Times New Roman" panose="02020603050405020304" pitchFamily="18" charset="0"/>
              </a:rPr>
              <a:t>铲</a:t>
            </a:r>
            <a:r>
              <a:rPr lang="en-US" altLang="zh-CN" sz="2000" dirty="0" smtClean="0">
                <a:latin typeface="Times New Roman" panose="02020603050405020304" pitchFamily="18" charset="0"/>
                <a:cs typeface="Times New Roman" panose="02020603050405020304" pitchFamily="18" charset="0"/>
              </a:rPr>
              <a:t>) the </a:t>
            </a:r>
            <a:r>
              <a:rPr lang="en-US" altLang="zh-CN" sz="2000" dirty="0">
                <a:latin typeface="Times New Roman" panose="02020603050405020304" pitchFamily="18" charset="0"/>
                <a:cs typeface="Times New Roman" panose="02020603050405020304" pitchFamily="18" charset="0"/>
              </a:rPr>
              <a:t>day </a:t>
            </a:r>
            <a:r>
              <a:rPr lang="en-US" altLang="zh-CN" sz="2000" dirty="0" smtClean="0">
                <a:latin typeface="Times New Roman" panose="02020603050405020304" pitchFamily="18" charset="0"/>
                <a:cs typeface="Times New Roman" panose="02020603050405020304" pitchFamily="18" charset="0"/>
              </a:rPr>
              <a:t>before</a:t>
            </a:r>
            <a:r>
              <a:rPr lang="en-US" altLang="zh-CN" sz="2000" dirty="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“Ugh</a:t>
            </a:r>
            <a:r>
              <a:rPr lang="en-US" altLang="zh-CN" sz="2000" dirty="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 said </a:t>
            </a:r>
            <a:r>
              <a:rPr lang="en-US" altLang="zh-CN" sz="2000" dirty="0">
                <a:latin typeface="Times New Roman" panose="02020603050405020304" pitchFamily="18" charset="0"/>
                <a:cs typeface="Times New Roman" panose="02020603050405020304" pitchFamily="18" charset="0"/>
              </a:rPr>
              <a:t>Freddie. "No more snow! "He got out of bed and headed to the bathroom </a:t>
            </a:r>
            <a:r>
              <a:rPr lang="en-US" altLang="zh-CN" sz="2000" dirty="0" smtClean="0">
                <a:latin typeface="Times New Roman" panose="02020603050405020304" pitchFamily="18" charset="0"/>
                <a:cs typeface="Times New Roman" panose="02020603050405020304" pitchFamily="18" charset="0"/>
              </a:rPr>
              <a:t>for his </a:t>
            </a:r>
            <a:r>
              <a:rPr lang="en-US" altLang="zh-CN" sz="2000" dirty="0">
                <a:latin typeface="Times New Roman" panose="02020603050405020304" pitchFamily="18" charset="0"/>
                <a:cs typeface="Times New Roman" panose="02020603050405020304" pitchFamily="18" charset="0"/>
              </a:rPr>
              <a:t>regular </a:t>
            </a:r>
            <a:r>
              <a:rPr lang="en-US" altLang="zh-CN" sz="2000" dirty="0" smtClean="0">
                <a:latin typeface="Times New Roman" panose="02020603050405020304" pitchFamily="18" charset="0"/>
                <a:cs typeface="Times New Roman" panose="02020603050405020304" pitchFamily="18" charset="0"/>
              </a:rPr>
              <a:t>morning </a:t>
            </a:r>
            <a:r>
              <a:rPr lang="en-US" altLang="zh-CN" sz="2000" dirty="0">
                <a:latin typeface="Times New Roman" panose="02020603050405020304" pitchFamily="18" charset="0"/>
                <a:cs typeface="Times New Roman" panose="02020603050405020304" pitchFamily="18" charset="0"/>
              </a:rPr>
              <a:t>shower. As he reached for the </a:t>
            </a:r>
            <a:r>
              <a:rPr lang="en-US" altLang="zh-CN" sz="2000" dirty="0" smtClean="0">
                <a:latin typeface="Times New Roman" panose="02020603050405020304" pitchFamily="18" charset="0"/>
                <a:cs typeface="Times New Roman" panose="02020603050405020304" pitchFamily="18" charset="0"/>
              </a:rPr>
              <a:t>tap, </a:t>
            </a:r>
            <a:r>
              <a:rPr lang="en-US" altLang="zh-CN" sz="2000" dirty="0">
                <a:latin typeface="Times New Roman" panose="02020603050405020304" pitchFamily="18" charset="0"/>
                <a:cs typeface="Times New Roman" panose="02020603050405020304" pitchFamily="18" charset="0"/>
              </a:rPr>
              <a:t>his </a:t>
            </a:r>
            <a:r>
              <a:rPr lang="en-US" altLang="zh-CN" sz="2000" u="sng" dirty="0">
                <a:latin typeface="Times New Roman" panose="02020603050405020304" pitchFamily="18" charset="0"/>
                <a:cs typeface="Times New Roman" panose="02020603050405020304" pitchFamily="18" charset="0"/>
              </a:rPr>
              <a:t>mother</a:t>
            </a:r>
            <a:r>
              <a:rPr lang="en-US" altLang="zh-CN" sz="2000" dirty="0">
                <a:latin typeface="Times New Roman" panose="02020603050405020304" pitchFamily="18" charset="0"/>
                <a:cs typeface="Times New Roman" panose="02020603050405020304" pitchFamily="18" charset="0"/>
              </a:rPr>
              <a:t> appeared in the </a:t>
            </a:r>
            <a:r>
              <a:rPr lang="en-US" altLang="zh-CN" sz="2000" dirty="0" smtClean="0">
                <a:latin typeface="Times New Roman" panose="02020603050405020304" pitchFamily="18" charset="0"/>
                <a:cs typeface="Times New Roman" panose="02020603050405020304" pitchFamily="18" charset="0"/>
              </a:rPr>
              <a:t>doorway.</a:t>
            </a:r>
            <a:endParaRPr lang="en-US"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“I’ve </a:t>
            </a:r>
            <a:r>
              <a:rPr lang="en-US" altLang="zh-CN" sz="2000" dirty="0">
                <a:latin typeface="Times New Roman" panose="02020603050405020304" pitchFamily="18" charset="0"/>
                <a:cs typeface="Times New Roman" panose="02020603050405020304" pitchFamily="18" charset="0"/>
              </a:rPr>
              <a:t>got news, "she </a:t>
            </a:r>
            <a:r>
              <a:rPr lang="en-US" altLang="zh-CN" sz="2000" dirty="0" smtClean="0">
                <a:latin typeface="Times New Roman" panose="02020603050405020304" pitchFamily="18" charset="0"/>
                <a:cs typeface="Times New Roman" panose="02020603050405020304" pitchFamily="18" charset="0"/>
              </a:rPr>
              <a:t>said</a:t>
            </a:r>
            <a:r>
              <a:rPr lang="en-US" altLang="zh-CN" sz="2000" dirty="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 “There's </a:t>
            </a:r>
            <a:r>
              <a:rPr lang="en-US" altLang="zh-CN" sz="2000" dirty="0">
                <a:latin typeface="Times New Roman" panose="02020603050405020304" pitchFamily="18" charset="0"/>
                <a:cs typeface="Times New Roman" panose="02020603050405020304" pitchFamily="18" charset="0"/>
              </a:rPr>
              <a:t>been so much snow overnight that the roads </a:t>
            </a:r>
            <a:r>
              <a:rPr lang="en-US" altLang="zh-CN" sz="2000" dirty="0" smtClean="0">
                <a:latin typeface="Times New Roman" panose="02020603050405020304" pitchFamily="18" charset="0"/>
                <a:cs typeface="Times New Roman" panose="02020603050405020304" pitchFamily="18" charset="0"/>
              </a:rPr>
              <a:t>are slippery </a:t>
            </a:r>
            <a:r>
              <a:rPr lang="en-US" altLang="zh-CN" sz="2000" dirty="0">
                <a:latin typeface="Times New Roman" panose="02020603050405020304" pitchFamily="18" charset="0"/>
                <a:cs typeface="Times New Roman" panose="02020603050405020304" pitchFamily="18" charset="0"/>
              </a:rPr>
              <a:t>and dangerous. I just heard on the radio that they canceled the school buses for </a:t>
            </a:r>
            <a:r>
              <a:rPr lang="en-US" altLang="zh-CN" sz="2000" dirty="0" smtClean="0">
                <a:latin typeface="Times New Roman" panose="02020603050405020304" pitchFamily="18" charset="0"/>
                <a:cs typeface="Times New Roman" panose="02020603050405020304" pitchFamily="18" charset="0"/>
              </a:rPr>
              <a:t>the Day.”</a:t>
            </a:r>
            <a:endParaRPr lang="en-US"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Freddie </a:t>
            </a:r>
            <a:r>
              <a:rPr lang="en-US" altLang="zh-CN" sz="2000" dirty="0">
                <a:latin typeface="Times New Roman" panose="02020603050405020304" pitchFamily="18" charset="0"/>
                <a:cs typeface="Times New Roman" panose="02020603050405020304" pitchFamily="18" charset="0"/>
              </a:rPr>
              <a:t>groaned. Then how am I supposed to get to </a:t>
            </a:r>
            <a:r>
              <a:rPr lang="en-US" altLang="zh-CN" sz="2000" dirty="0" smtClean="0">
                <a:latin typeface="Times New Roman" panose="02020603050405020304" pitchFamily="18" charset="0"/>
                <a:cs typeface="Times New Roman" panose="02020603050405020304" pitchFamily="18" charset="0"/>
              </a:rPr>
              <a:t>school?”</a:t>
            </a:r>
            <a:endParaRPr lang="en-US"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His </a:t>
            </a:r>
            <a:r>
              <a:rPr lang="en-US" altLang="zh-CN" sz="2000" dirty="0">
                <a:latin typeface="Times New Roman" panose="02020603050405020304" pitchFamily="18" charset="0"/>
                <a:cs typeface="Times New Roman" panose="02020603050405020304" pitchFamily="18" charset="0"/>
              </a:rPr>
              <a:t>mom grinned. "I guess you </a:t>
            </a:r>
            <a:r>
              <a:rPr lang="en-US" altLang="zh-CN" sz="2000" dirty="0" smtClean="0">
                <a:latin typeface="Times New Roman" panose="02020603050405020304" pitchFamily="18" charset="0"/>
                <a:cs typeface="Times New Roman" panose="02020603050405020304" pitchFamily="18" charset="0"/>
              </a:rPr>
              <a:t>don't. </a:t>
            </a:r>
            <a:r>
              <a:rPr lang="en-US" altLang="zh-CN" sz="2000" dirty="0">
                <a:latin typeface="Times New Roman" panose="02020603050405020304" pitchFamily="18" charset="0"/>
                <a:cs typeface="Times New Roman" panose="02020603050405020304" pitchFamily="18" charset="0"/>
              </a:rPr>
              <a:t>It's a snow day</a:t>
            </a:r>
            <a:r>
              <a:rPr lang="en-US" altLang="zh-CN" sz="2000" dirty="0" smtClean="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Freddie's </a:t>
            </a:r>
            <a:r>
              <a:rPr lang="en-US" altLang="zh-CN" sz="2000" dirty="0">
                <a:latin typeface="Times New Roman" panose="02020603050405020304" pitchFamily="18" charset="0"/>
                <a:cs typeface="Times New Roman" panose="02020603050405020304" pitchFamily="18" charset="0"/>
              </a:rPr>
              <a:t>eyes </a:t>
            </a:r>
            <a:r>
              <a:rPr lang="en-US" altLang="zh-CN" sz="2000" dirty="0">
                <a:solidFill>
                  <a:srgbClr val="FF0000"/>
                </a:solidFill>
                <a:latin typeface="Times New Roman" panose="02020603050405020304" pitchFamily="18" charset="0"/>
                <a:cs typeface="Times New Roman" panose="02020603050405020304" pitchFamily="18" charset="0"/>
              </a:rPr>
              <a:t>lit up</a:t>
            </a:r>
            <a:r>
              <a:rPr lang="en-US" altLang="zh-CN" sz="2000" dirty="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He’d </a:t>
            </a:r>
            <a:r>
              <a:rPr lang="en-US" altLang="zh-CN" sz="2000" dirty="0">
                <a:latin typeface="Times New Roman" panose="02020603050405020304" pitchFamily="18" charset="0"/>
                <a:cs typeface="Times New Roman" panose="02020603050405020304" pitchFamily="18" charset="0"/>
              </a:rPr>
              <a:t>never </a:t>
            </a:r>
            <a:r>
              <a:rPr lang="en-US" altLang="zh-CN" sz="2000" dirty="0">
                <a:solidFill>
                  <a:srgbClr val="FF0000"/>
                </a:solidFill>
                <a:latin typeface="Times New Roman" panose="02020603050405020304" pitchFamily="18" charset="0"/>
                <a:cs typeface="Times New Roman" panose="02020603050405020304" pitchFamily="18" charset="0"/>
              </a:rPr>
              <a:t>had a snow day off </a:t>
            </a:r>
            <a:r>
              <a:rPr lang="en-US" altLang="zh-CN" sz="2000" dirty="0">
                <a:latin typeface="Times New Roman" panose="02020603050405020304" pitchFamily="18" charset="0"/>
                <a:cs typeface="Times New Roman" panose="02020603050405020304" pitchFamily="18" charset="0"/>
              </a:rPr>
              <a:t>from school before. What would </a:t>
            </a:r>
            <a:r>
              <a:rPr lang="en-US" altLang="zh-CN" sz="2000" dirty="0" smtClean="0">
                <a:latin typeface="Times New Roman" panose="02020603050405020304" pitchFamily="18" charset="0"/>
                <a:cs typeface="Times New Roman" panose="02020603050405020304" pitchFamily="18" charset="0"/>
              </a:rPr>
              <a:t>he do first</a:t>
            </a:r>
            <a:r>
              <a:rPr lang="en-US" altLang="zh-CN" sz="2000" dirty="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“I'm </a:t>
            </a:r>
            <a:r>
              <a:rPr lang="en-US" altLang="zh-CN" sz="2000" dirty="0">
                <a:latin typeface="Times New Roman" panose="02020603050405020304" pitchFamily="18" charset="0"/>
                <a:cs typeface="Times New Roman" panose="02020603050405020304" pitchFamily="18" charset="0"/>
              </a:rPr>
              <a:t>going back to bed</a:t>
            </a:r>
            <a:r>
              <a:rPr lang="en-US" altLang="zh-CN" sz="2000" dirty="0" smtClean="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Freddie headed </a:t>
            </a:r>
            <a:r>
              <a:rPr lang="en-US" altLang="zh-CN" sz="2000" dirty="0" smtClean="0">
                <a:latin typeface="Times New Roman" panose="02020603050405020304" pitchFamily="18" charset="0"/>
                <a:cs typeface="Times New Roman" panose="02020603050405020304" pitchFamily="18" charset="0"/>
              </a:rPr>
              <a:t>back </a:t>
            </a:r>
            <a:r>
              <a:rPr lang="en-US" altLang="zh-CN" sz="2000" dirty="0">
                <a:latin typeface="Times New Roman" panose="02020603050405020304" pitchFamily="18" charset="0"/>
                <a:cs typeface="Times New Roman" panose="02020603050405020304" pitchFamily="18" charset="0"/>
              </a:rPr>
              <a:t>to </a:t>
            </a:r>
            <a:r>
              <a:rPr lang="en-US" altLang="zh-CN" sz="2000" dirty="0" smtClean="0">
                <a:latin typeface="Times New Roman" panose="02020603050405020304" pitchFamily="18" charset="0"/>
                <a:cs typeface="Times New Roman" panose="02020603050405020304" pitchFamily="18" charset="0"/>
              </a:rPr>
              <a:t>his </a:t>
            </a:r>
            <a:r>
              <a:rPr lang="en-US" altLang="zh-CN" sz="2000" dirty="0" smtClean="0">
                <a:latin typeface="Times New Roman" panose="02020603050405020304" pitchFamily="18" charset="0"/>
                <a:cs typeface="Times New Roman" panose="02020603050405020304" pitchFamily="18" charset="0"/>
              </a:rPr>
              <a:t>room  </a:t>
            </a:r>
            <a:r>
              <a:rPr lang="en-US" altLang="zh-CN" sz="2000" dirty="0">
                <a:latin typeface="Times New Roman" panose="02020603050405020304" pitchFamily="18" charset="0"/>
                <a:cs typeface="Times New Roman" panose="02020603050405020304" pitchFamily="18" charset="0"/>
              </a:rPr>
              <a:t>and climbed under the covers. After a few minutes, he </a:t>
            </a:r>
            <a:r>
              <a:rPr lang="en-US" altLang="zh-CN" sz="2000" u="sng" dirty="0">
                <a:latin typeface="Times New Roman" panose="02020603050405020304" pitchFamily="18" charset="0"/>
                <a:cs typeface="Times New Roman" panose="02020603050405020304" pitchFamily="18" charset="0"/>
              </a:rPr>
              <a:t>realized</a:t>
            </a:r>
            <a:r>
              <a:rPr lang="en-US" altLang="zh-CN" sz="2000" dirty="0">
                <a:latin typeface="Times New Roman" panose="02020603050405020304" pitchFamily="18" charset="0"/>
                <a:cs typeface="Times New Roman" panose="02020603050405020304" pitchFamily="18" charset="0"/>
              </a:rPr>
              <a:t> that it was too late. He was already wide awake. He </a:t>
            </a:r>
            <a:r>
              <a:rPr lang="en-US" altLang="zh-CN" sz="2000" dirty="0" smtClean="0">
                <a:latin typeface="Times New Roman" panose="02020603050405020304" pitchFamily="18" charset="0"/>
                <a:cs typeface="Times New Roman" panose="02020603050405020304" pitchFamily="18" charset="0"/>
              </a:rPr>
              <a:t>headed down </a:t>
            </a:r>
            <a:r>
              <a:rPr lang="en-US" altLang="zh-CN" sz="2000" dirty="0">
                <a:latin typeface="Times New Roman" panose="02020603050405020304" pitchFamily="18" charset="0"/>
                <a:cs typeface="Times New Roman" panose="02020603050405020304" pitchFamily="18" charset="0"/>
              </a:rPr>
              <a:t>to the kitchen and then </a:t>
            </a:r>
            <a:r>
              <a:rPr lang="en-US" altLang="zh-CN" sz="2000" dirty="0">
                <a:solidFill>
                  <a:srgbClr val="FF0000"/>
                </a:solidFill>
                <a:latin typeface="Times New Roman" panose="02020603050405020304" pitchFamily="18" charset="0"/>
                <a:cs typeface="Times New Roman" panose="02020603050405020304" pitchFamily="18" charset="0"/>
              </a:rPr>
              <a:t>sat at the table</a:t>
            </a:r>
            <a:r>
              <a:rPr lang="en-US" altLang="zh-CN" sz="2000" dirty="0">
                <a:latin typeface="Times New Roman" panose="02020603050405020304" pitchFamily="18" charset="0"/>
                <a:cs typeface="Times New Roman" panose="02020603050405020304" pitchFamily="18" charset="0"/>
              </a:rPr>
              <a:t>, watching his father fry the eggs over in the pan and his mother pour juice and coffee. It was </a:t>
            </a:r>
            <a:r>
              <a:rPr lang="en-US" altLang="zh-CN" sz="2000" u="sng" dirty="0">
                <a:latin typeface="Times New Roman" panose="02020603050405020304" pitchFamily="18" charset="0"/>
                <a:cs typeface="Times New Roman" panose="02020603050405020304" pitchFamily="18" charset="0"/>
              </a:rPr>
              <a:t>relaxing</a:t>
            </a:r>
            <a:r>
              <a:rPr lang="en-US" altLang="zh-CN" sz="2000" dirty="0">
                <a:latin typeface="Times New Roman" panose="02020603050405020304" pitchFamily="18" charset="0"/>
                <a:cs typeface="Times New Roman" panose="02020603050405020304" pitchFamily="18" charset="0"/>
              </a:rPr>
              <a:t>, thought Freddie.</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    After breakfast his mother suggested he go out and build a </a:t>
            </a:r>
            <a:r>
              <a:rPr lang="en-US" altLang="zh-CN" sz="2000" u="sng" dirty="0">
                <a:latin typeface="Times New Roman" panose="02020603050405020304" pitchFamily="18" charset="0"/>
                <a:cs typeface="Times New Roman" panose="02020603050405020304" pitchFamily="18" charset="0"/>
              </a:rPr>
              <a:t>snowman</a:t>
            </a:r>
            <a:r>
              <a:rPr lang="en-US" altLang="zh-CN" sz="2000" dirty="0">
                <a:latin typeface="Times New Roman" panose="02020603050405020304" pitchFamily="18" charset="0"/>
                <a:cs typeface="Times New Roman" panose="02020603050405020304" pitchFamily="18" charset="0"/>
              </a:rPr>
              <a:t>. Freddie wasn’t too sure. He didn’t really like the cold and the snow. He’d rather stay inside and </a:t>
            </a:r>
            <a:r>
              <a:rPr lang="en-US" altLang="zh-CN" sz="2000" dirty="0" smtClean="0">
                <a:latin typeface="Times New Roman" panose="02020603050405020304" pitchFamily="18" charset="0"/>
                <a:cs typeface="Times New Roman" panose="02020603050405020304" pitchFamily="18" charset="0"/>
              </a:rPr>
              <a:t>play</a:t>
            </a:r>
            <a:endParaRPr lang="zh-CN" altLang="en-US"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5940088"/>
          </a:xfrm>
          <a:prstGeom prst="rect">
            <a:avLst/>
          </a:prstGeom>
          <a:noFill/>
        </p:spPr>
        <p:txBody>
          <a:bodyPr wrap="square" rtlCol="0">
            <a:spAutoFit/>
          </a:bodyPr>
          <a:lstStyle/>
          <a:p>
            <a:r>
              <a:rPr lang="en-US" altLang="zh-CN" sz="2000" dirty="0" smtClean="0">
                <a:latin typeface="Times New Roman" panose="02020603050405020304" pitchFamily="18" charset="0"/>
                <a:cs typeface="Times New Roman" panose="02020603050405020304" pitchFamily="18" charset="0"/>
              </a:rPr>
              <a:t>"You </a:t>
            </a:r>
            <a:r>
              <a:rPr lang="en-US" altLang="zh-CN" sz="2000" dirty="0">
                <a:latin typeface="Times New Roman" panose="02020603050405020304" pitchFamily="18" charset="0"/>
                <a:cs typeface="Times New Roman" panose="02020603050405020304" pitchFamily="18" charset="0"/>
              </a:rPr>
              <a:t>can </a:t>
            </a:r>
            <a:r>
              <a:rPr lang="en-US" altLang="zh-CN" sz="2000" u="sng" dirty="0">
                <a:latin typeface="Times New Roman" panose="02020603050405020304" pitchFamily="18" charset="0"/>
                <a:cs typeface="Times New Roman" panose="02020603050405020304" pitchFamily="18" charset="0"/>
              </a:rPr>
              <a:t>play</a:t>
            </a:r>
            <a:r>
              <a:rPr lang="en-US" altLang="zh-CN" sz="2000" dirty="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afterwards, </a:t>
            </a:r>
            <a:r>
              <a:rPr lang="en-US" altLang="zh-CN" sz="2000" dirty="0">
                <a:latin typeface="Times New Roman" panose="02020603050405020304" pitchFamily="18" charset="0"/>
                <a:cs typeface="Times New Roman" panose="02020603050405020304" pitchFamily="18" charset="0"/>
              </a:rPr>
              <a:t>but how about going outside for a little bit? It's good to </a:t>
            </a:r>
            <a:r>
              <a:rPr lang="en-US" altLang="zh-CN" sz="2000" dirty="0" smtClean="0">
                <a:latin typeface="Times New Roman" panose="02020603050405020304" pitchFamily="18" charset="0"/>
                <a:cs typeface="Times New Roman" panose="02020603050405020304" pitchFamily="18" charset="0"/>
              </a:rPr>
              <a:t>get some </a:t>
            </a:r>
            <a:r>
              <a:rPr lang="en-US" altLang="zh-CN" sz="2000" dirty="0">
                <a:latin typeface="Times New Roman" panose="02020603050405020304" pitchFamily="18" charset="0"/>
                <a:cs typeface="Times New Roman" panose="02020603050405020304" pitchFamily="18" charset="0"/>
              </a:rPr>
              <a:t>fresh air, and who knows, you might even enjoy </a:t>
            </a:r>
            <a:r>
              <a:rPr lang="en-US" altLang="zh-CN" sz="2000" dirty="0" smtClean="0">
                <a:latin typeface="Times New Roman" panose="02020603050405020304" pitchFamily="18" charset="0"/>
                <a:cs typeface="Times New Roman" panose="02020603050405020304" pitchFamily="18" charset="0"/>
              </a:rPr>
              <a:t>yourself” Freddie </a:t>
            </a:r>
            <a:r>
              <a:rPr lang="en-US" altLang="zh-CN" sz="2000" dirty="0">
                <a:latin typeface="Times New Roman" panose="02020603050405020304" pitchFamily="18" charset="0"/>
                <a:cs typeface="Times New Roman" panose="02020603050405020304" pitchFamily="18" charset="0"/>
              </a:rPr>
              <a:t>unwillingly put </a:t>
            </a:r>
            <a:r>
              <a:rPr lang="en-US" altLang="zh-CN" sz="2000" dirty="0" smtClean="0">
                <a:latin typeface="Times New Roman" panose="02020603050405020304" pitchFamily="18" charset="0"/>
                <a:cs typeface="Times New Roman" panose="02020603050405020304" pitchFamily="18" charset="0"/>
              </a:rPr>
              <a:t>on the </a:t>
            </a:r>
            <a:r>
              <a:rPr lang="en-US" altLang="zh-CN" sz="2000" dirty="0">
                <a:latin typeface="Times New Roman" panose="02020603050405020304" pitchFamily="18" charset="0"/>
                <a:cs typeface="Times New Roman" panose="02020603050405020304" pitchFamily="18" charset="0"/>
              </a:rPr>
              <a:t>warm clothes and headed </a:t>
            </a:r>
            <a:r>
              <a:rPr lang="en-US" altLang="zh-CN" sz="2000" u="sng" dirty="0">
                <a:latin typeface="Times New Roman" panose="02020603050405020304" pitchFamily="18" charset="0"/>
                <a:cs typeface="Times New Roman" panose="02020603050405020304" pitchFamily="18" charset="0"/>
              </a:rPr>
              <a:t>outside</a:t>
            </a:r>
            <a:r>
              <a:rPr lang="en-US" altLang="zh-CN" sz="2000" dirty="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Standing </a:t>
            </a:r>
            <a:r>
              <a:rPr lang="en-US" altLang="zh-CN" sz="2000" dirty="0">
                <a:latin typeface="Times New Roman" panose="02020603050405020304" pitchFamily="18" charset="0"/>
                <a:cs typeface="Times New Roman" panose="02020603050405020304" pitchFamily="18" charset="0"/>
              </a:rPr>
              <a:t>alone in the front yard, with the cold wind blowing, was not </a:t>
            </a:r>
            <a:r>
              <a:rPr lang="en-US" altLang="zh-CN" sz="2000" dirty="0" smtClean="0">
                <a:latin typeface="Times New Roman" panose="02020603050405020304" pitchFamily="18" charset="0"/>
                <a:cs typeface="Times New Roman" panose="02020603050405020304" pitchFamily="18" charset="0"/>
              </a:rPr>
              <a:t>Freddie's </a:t>
            </a:r>
            <a:r>
              <a:rPr lang="en-US" altLang="zh-CN" sz="2000" dirty="0">
                <a:latin typeface="Times New Roman" panose="02020603050405020304" pitchFamily="18" charset="0"/>
                <a:cs typeface="Times New Roman" panose="02020603050405020304" pitchFamily="18" charset="0"/>
              </a:rPr>
              <a:t>idea of </a:t>
            </a:r>
            <a:r>
              <a:rPr lang="en-US" altLang="zh-CN" sz="2000" u="sng" dirty="0" smtClean="0">
                <a:latin typeface="Times New Roman" panose="02020603050405020304" pitchFamily="18" charset="0"/>
                <a:cs typeface="Times New Roman" panose="02020603050405020304" pitchFamily="18" charset="0"/>
              </a:rPr>
              <a:t>a good </a:t>
            </a:r>
            <a:r>
              <a:rPr lang="en-US" altLang="zh-CN" sz="2000" u="sng" dirty="0">
                <a:latin typeface="Times New Roman" panose="02020603050405020304" pitchFamily="18" charset="0"/>
                <a:cs typeface="Times New Roman" panose="02020603050405020304" pitchFamily="18" charset="0"/>
              </a:rPr>
              <a:t>time</a:t>
            </a:r>
            <a:r>
              <a:rPr lang="en-US" altLang="zh-CN" sz="2000" dirty="0">
                <a:latin typeface="Times New Roman" panose="02020603050405020304" pitchFamily="18" charset="0"/>
                <a:cs typeface="Times New Roman" panose="02020603050405020304" pitchFamily="18" charset="0"/>
              </a:rPr>
              <a:t>. </a:t>
            </a:r>
            <a:r>
              <a:rPr lang="en-US" altLang="zh-CN" sz="2000" b="1" dirty="0">
                <a:latin typeface="Times New Roman" panose="02020603050405020304" pitchFamily="18" charset="0"/>
                <a:cs typeface="Times New Roman" panose="02020603050405020304" pitchFamily="18" charset="0"/>
              </a:rPr>
              <a:t>Knowing his mom meant what she said</a:t>
            </a:r>
            <a:r>
              <a:rPr lang="en-US" altLang="zh-CN" sz="2000" dirty="0">
                <a:latin typeface="Times New Roman" panose="02020603050405020304" pitchFamily="18" charset="0"/>
                <a:cs typeface="Times New Roman" panose="02020603050405020304" pitchFamily="18" charset="0"/>
              </a:rPr>
              <a:t>, the boy sighed, thinking the quicker he completed his snowman, the faster he could go back inside to his video games. He set to work </a:t>
            </a:r>
            <a:r>
              <a:rPr lang="en-US" altLang="zh-CN" sz="2000" dirty="0">
                <a:solidFill>
                  <a:srgbClr val="FF0000"/>
                </a:solidFill>
                <a:latin typeface="Times New Roman" panose="02020603050405020304" pitchFamily="18" charset="0"/>
                <a:cs typeface="Times New Roman" panose="02020603050405020304" pitchFamily="18" charset="0"/>
              </a:rPr>
              <a:t>packing up </a:t>
            </a:r>
            <a:r>
              <a:rPr lang="en-US" altLang="zh-CN" sz="2000" dirty="0">
                <a:latin typeface="Times New Roman" panose="02020603050405020304" pitchFamily="18" charset="0"/>
                <a:cs typeface="Times New Roman" panose="02020603050405020304" pitchFamily="18" charset="0"/>
              </a:rPr>
              <a:t>some snow into a large ball.</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     Moments later, he saw one of his Friends appearing from his house up the street. </a:t>
            </a:r>
            <a:r>
              <a:rPr lang="en-US" altLang="zh-CN" sz="2000" u="sng" dirty="0">
                <a:latin typeface="Times New Roman" panose="02020603050405020304" pitchFamily="18" charset="0"/>
                <a:cs typeface="Times New Roman" panose="02020603050405020304" pitchFamily="18" charset="0"/>
              </a:rPr>
              <a:t>Dion</a:t>
            </a:r>
            <a:r>
              <a:rPr lang="en-US" altLang="zh-CN" sz="2000" dirty="0">
                <a:latin typeface="Times New Roman" panose="02020603050405020304" pitchFamily="18" charset="0"/>
                <a:cs typeface="Times New Roman" panose="02020603050405020304" pitchFamily="18" charset="0"/>
              </a:rPr>
              <a:t> waddled (</a:t>
            </a:r>
            <a:r>
              <a:rPr lang="zh-CN" altLang="en-US" sz="2000" dirty="0">
                <a:latin typeface="Times New Roman" panose="02020603050405020304" pitchFamily="18" charset="0"/>
                <a:cs typeface="Times New Roman" panose="02020603050405020304" pitchFamily="18" charset="0"/>
              </a:rPr>
              <a:t>蹒跚</a:t>
            </a:r>
            <a:r>
              <a:rPr lang="en-US" altLang="zh-CN" sz="2000" dirty="0">
                <a:latin typeface="Times New Roman" panose="02020603050405020304" pitchFamily="18" charset="0"/>
                <a:cs typeface="Times New Roman" panose="02020603050405020304" pitchFamily="18" charset="0"/>
              </a:rPr>
              <a:t>) out in his big snow trousers and heavy overcoat. He waved to Freddie.</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   "Hey there! I saw you out here and thought you might want </a:t>
            </a:r>
            <a:r>
              <a:rPr lang="en-US" altLang="zh-CN" sz="2000" u="sng" dirty="0">
                <a:latin typeface="Times New Roman" panose="02020603050405020304" pitchFamily="18" charset="0"/>
                <a:cs typeface="Times New Roman" panose="02020603050405020304" pitchFamily="18" charset="0"/>
              </a:rPr>
              <a:t>company</a:t>
            </a:r>
            <a:r>
              <a:rPr lang="en-US" altLang="zh-CN" sz="2000" dirty="0">
                <a:latin typeface="Times New Roman" panose="02020603050405020304" pitchFamily="18" charset="0"/>
                <a:cs typeface="Times New Roman" panose="02020603050405020304" pitchFamily="18" charset="0"/>
              </a:rPr>
              <a:t>. Snow days are awesome!” Dion laughed.</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Para l</a:t>
            </a:r>
            <a:r>
              <a:rPr lang="zh-CN" altLang="en-US" sz="2000" dirty="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      Freddie was surprised but happy to see his classmate. </a:t>
            </a:r>
            <a:r>
              <a:rPr lang="en-US" altLang="zh-CN" sz="2000" dirty="0" smtClean="0">
                <a:latin typeface="Times New Roman" panose="02020603050405020304" pitchFamily="18" charset="0"/>
                <a:cs typeface="Times New Roman" panose="02020603050405020304" pitchFamily="18" charset="0"/>
              </a:rPr>
              <a:t>________________________ </a:t>
            </a:r>
            <a:r>
              <a:rPr lang="en-US" altLang="zh-CN" sz="2000" dirty="0">
                <a:latin typeface="Times New Roman" panose="02020603050405020304" pitchFamily="18" charset="0"/>
                <a:cs typeface="Times New Roman" panose="02020603050405020304" pitchFamily="18" charset="0"/>
              </a:rPr>
              <a:t>_________________________________________________</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Para 2:</a:t>
            </a:r>
            <a:endParaRPr lang="en-US" altLang="zh-CN" sz="2000" dirty="0">
              <a:latin typeface="Times New Roman" panose="02020603050405020304" pitchFamily="18" charset="0"/>
              <a:cs typeface="Times New Roman" panose="02020603050405020304" pitchFamily="18" charset="0"/>
            </a:endParaRPr>
          </a:p>
          <a:p>
            <a:r>
              <a:rPr lang="en-US" altLang="zh-CN" sz="2000" dirty="0">
                <a:latin typeface="Times New Roman" panose="02020603050405020304" pitchFamily="18" charset="0"/>
                <a:cs typeface="Times New Roman" panose="02020603050405020304" pitchFamily="18" charset="0"/>
              </a:rPr>
              <a:t>     Delighted at the idea, Freddie excitedly ran into his house. </a:t>
            </a:r>
            <a:r>
              <a:rPr lang="en-US" altLang="zh-CN" sz="2000" dirty="0" smtClean="0">
                <a:latin typeface="Times New Roman" panose="02020603050405020304" pitchFamily="18" charset="0"/>
                <a:cs typeface="Times New Roman" panose="02020603050405020304" pitchFamily="18" charset="0"/>
              </a:rPr>
              <a:t>___________________ ________________________________________________</a:t>
            </a:r>
            <a:endParaRPr lang="zh-CN" altLang="en-US" sz="2000" dirty="0">
              <a:latin typeface="Times New Roman" panose="02020603050405020304" pitchFamily="18" charset="0"/>
              <a:cs typeface="Times New Roman" panose="02020603050405020304" pitchFamily="18" charset="0"/>
            </a:endParaRPr>
          </a:p>
          <a:p>
            <a:endParaRPr lang="zh-CN" altLang="en-US"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50" y="-42135"/>
            <a:ext cx="9112448" cy="7017306"/>
          </a:xfrm>
          <a:prstGeom prst="rect">
            <a:avLst/>
          </a:prstGeom>
          <a:noFill/>
        </p:spPr>
        <p:txBody>
          <a:bodyPr wrap="square" rtlCol="0">
            <a:spAutoFit/>
          </a:bodyPr>
          <a:lstStyle/>
          <a:p>
            <a:r>
              <a:rPr lang="en-US" altLang="zh-CN" sz="3200" b="1" dirty="0" smtClean="0">
                <a:solidFill>
                  <a:srgbClr val="002060"/>
                </a:solidFill>
                <a:latin typeface="Times New Roman" panose="02020603050405020304" pitchFamily="18" charset="0"/>
                <a:cs typeface="Times New Roman" panose="02020603050405020304" pitchFamily="18" charset="0"/>
              </a:rPr>
              <a:t>Understand the story</a:t>
            </a:r>
            <a:endParaRPr lang="en-US" altLang="zh-CN" sz="3200" b="1" dirty="0" smtClean="0">
              <a:solidFill>
                <a:srgbClr val="002060"/>
              </a:solidFill>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a:t>
            </a:r>
            <a:r>
              <a:rPr lang="en-US" altLang="zh-CN" sz="3000" dirty="0" smtClean="0">
                <a:latin typeface="Times New Roman" panose="02020603050405020304" pitchFamily="18" charset="0"/>
                <a:cs typeface="Times New Roman" panose="02020603050405020304" pitchFamily="18" charset="0"/>
              </a:rPr>
              <a:t>Freddie woke up, _______ to find that it was snowing again, covering the driveway he had </a:t>
            </a:r>
            <a:r>
              <a:rPr lang="en-US" altLang="zh-CN" sz="3000" dirty="0" err="1" smtClean="0">
                <a:latin typeface="Times New Roman" panose="02020603050405020304" pitchFamily="18" charset="0"/>
                <a:cs typeface="Times New Roman" panose="02020603050405020304" pitchFamily="18" charset="0"/>
              </a:rPr>
              <a:t>shovelled</a:t>
            </a:r>
            <a:r>
              <a:rPr lang="en-US" altLang="zh-CN" sz="3000" dirty="0" smtClean="0">
                <a:latin typeface="Times New Roman" panose="02020603050405020304" pitchFamily="18" charset="0"/>
                <a:cs typeface="Times New Roman" panose="02020603050405020304" pitchFamily="18" charset="0"/>
              </a:rPr>
              <a:t> the day before. _________, when mother  appeared to announce that he would have a snow day off from school because of the slippery and dangerous roads, his eyes _______.</a:t>
            </a:r>
            <a:endParaRPr lang="en-US" altLang="zh-CN" sz="3000" dirty="0" smtClean="0">
              <a:latin typeface="Times New Roman" panose="02020603050405020304" pitchFamily="18" charset="0"/>
              <a:cs typeface="Times New Roman" panose="02020603050405020304" pitchFamily="18" charset="0"/>
            </a:endParaRPr>
          </a:p>
          <a:p>
            <a:r>
              <a:rPr lang="en-US" altLang="zh-CN" sz="3000" dirty="0">
                <a:latin typeface="Times New Roman" panose="02020603050405020304" pitchFamily="18" charset="0"/>
                <a:cs typeface="Times New Roman" panose="02020603050405020304" pitchFamily="18" charset="0"/>
              </a:rPr>
              <a:t> </a:t>
            </a:r>
            <a:r>
              <a:rPr lang="en-US" altLang="zh-CN" sz="3000" dirty="0" smtClean="0">
                <a:latin typeface="Times New Roman" panose="02020603050405020304" pitchFamily="18" charset="0"/>
                <a:cs typeface="Times New Roman" panose="02020603050405020304" pitchFamily="18" charset="0"/>
              </a:rPr>
              <a:t>     To pass the </a:t>
            </a:r>
            <a:r>
              <a:rPr lang="en-US" altLang="zh-CN" sz="3000" b="1" dirty="0" smtClean="0">
                <a:latin typeface="Times New Roman" panose="02020603050405020304" pitchFamily="18" charset="0"/>
                <a:cs typeface="Times New Roman" panose="02020603050405020304" pitchFamily="18" charset="0"/>
              </a:rPr>
              <a:t>_________</a:t>
            </a:r>
            <a:r>
              <a:rPr lang="en-US" altLang="zh-CN" sz="3000" dirty="0" smtClean="0">
                <a:latin typeface="Times New Roman" panose="02020603050405020304" pitchFamily="18" charset="0"/>
                <a:cs typeface="Times New Roman" panose="02020603050405020304" pitchFamily="18" charset="0"/>
              </a:rPr>
              <a:t> but relaxing snow day, mother suggested he go out and make a snowman or at least breathe in some fresh, enjoying himself.   Not wanting to go  _____ his mother’s intention, he ___________ headed outside. Thinking it would </a:t>
            </a:r>
            <a:r>
              <a:rPr lang="en-US" altLang="zh-CN" sz="3000" b="1" dirty="0" smtClean="0">
                <a:latin typeface="Times New Roman" panose="02020603050405020304" pitchFamily="18" charset="0"/>
                <a:cs typeface="Times New Roman" panose="02020603050405020304" pitchFamily="18" charset="0"/>
              </a:rPr>
              <a:t>never be a good time </a:t>
            </a:r>
            <a:r>
              <a:rPr lang="en-US" altLang="zh-CN" sz="3000" dirty="0" smtClean="0">
                <a:latin typeface="Times New Roman" panose="02020603050405020304" pitchFamily="18" charset="0"/>
                <a:cs typeface="Times New Roman" panose="02020603050405020304" pitchFamily="18" charset="0"/>
              </a:rPr>
              <a:t>to stand alone in the freezing wind, he decided to make a snowman as fast as he could and head back inside the house. At the very moment, his classmate, Dion, appeared, offering to be Freddie’s ________.</a:t>
            </a:r>
            <a:endParaRPr lang="zh-CN" altLang="en-US" sz="30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237499" y="1393612"/>
            <a:ext cx="1728192" cy="523220"/>
          </a:xfrm>
          <a:prstGeom prst="rect">
            <a:avLst/>
          </a:prstGeom>
          <a:noFill/>
        </p:spPr>
        <p:txBody>
          <a:bodyPr wrap="square" rtlCol="0">
            <a:spAutoFit/>
          </a:bodyPr>
          <a:lstStyle/>
          <a:p>
            <a:r>
              <a:rPr lang="en-US" altLang="zh-CN" sz="2800" dirty="0" smtClean="0">
                <a:solidFill>
                  <a:srgbClr val="FF0000"/>
                </a:solidFill>
              </a:rPr>
              <a:t>However</a:t>
            </a:r>
            <a:endParaRPr lang="zh-CN" altLang="en-US" sz="2800" dirty="0">
              <a:solidFill>
                <a:srgbClr val="FF0000"/>
              </a:solidFill>
            </a:endParaRPr>
          </a:p>
        </p:txBody>
      </p:sp>
      <p:sp>
        <p:nvSpPr>
          <p:cNvPr id="4" name="TextBox 3"/>
          <p:cNvSpPr txBox="1"/>
          <p:nvPr/>
        </p:nvSpPr>
        <p:spPr>
          <a:xfrm>
            <a:off x="3116064" y="457508"/>
            <a:ext cx="1440160" cy="523220"/>
          </a:xfrm>
          <a:prstGeom prst="rect">
            <a:avLst/>
          </a:prstGeom>
          <a:noFill/>
        </p:spPr>
        <p:txBody>
          <a:bodyPr wrap="square" rtlCol="0">
            <a:spAutoFit/>
          </a:bodyPr>
          <a:lstStyle/>
          <a:p>
            <a:r>
              <a:rPr lang="en-US" altLang="zh-CN" sz="2800" dirty="0" smtClean="0">
                <a:solidFill>
                  <a:srgbClr val="FF0000"/>
                </a:solidFill>
              </a:rPr>
              <a:t>annoyed</a:t>
            </a:r>
            <a:endParaRPr lang="zh-CN" altLang="en-US" sz="2800" dirty="0">
              <a:solidFill>
                <a:srgbClr val="FF0000"/>
              </a:solidFill>
            </a:endParaRPr>
          </a:p>
        </p:txBody>
      </p:sp>
      <p:sp>
        <p:nvSpPr>
          <p:cNvPr id="5" name="TextBox 4"/>
          <p:cNvSpPr txBox="1"/>
          <p:nvPr/>
        </p:nvSpPr>
        <p:spPr>
          <a:xfrm>
            <a:off x="6516216" y="2208417"/>
            <a:ext cx="1440160" cy="523220"/>
          </a:xfrm>
          <a:prstGeom prst="rect">
            <a:avLst/>
          </a:prstGeom>
          <a:noFill/>
        </p:spPr>
        <p:txBody>
          <a:bodyPr wrap="square" rtlCol="0">
            <a:spAutoFit/>
          </a:bodyPr>
          <a:lstStyle/>
          <a:p>
            <a:r>
              <a:rPr lang="en-US" altLang="zh-CN" sz="2800" dirty="0" smtClean="0">
                <a:solidFill>
                  <a:srgbClr val="FF0000"/>
                </a:solidFill>
              </a:rPr>
              <a:t>lit up</a:t>
            </a:r>
            <a:endParaRPr lang="zh-CN" altLang="en-US" sz="2800" dirty="0">
              <a:solidFill>
                <a:srgbClr val="FF0000"/>
              </a:solidFill>
            </a:endParaRPr>
          </a:p>
        </p:txBody>
      </p:sp>
      <p:sp>
        <p:nvSpPr>
          <p:cNvPr id="6" name="TextBox 5"/>
          <p:cNvSpPr txBox="1"/>
          <p:nvPr/>
        </p:nvSpPr>
        <p:spPr>
          <a:xfrm>
            <a:off x="2536889" y="2731637"/>
            <a:ext cx="1440160" cy="523220"/>
          </a:xfrm>
          <a:prstGeom prst="rect">
            <a:avLst/>
          </a:prstGeom>
          <a:noFill/>
        </p:spPr>
        <p:txBody>
          <a:bodyPr wrap="square" rtlCol="0">
            <a:spAutoFit/>
          </a:bodyPr>
          <a:lstStyle/>
          <a:p>
            <a:r>
              <a:rPr lang="en-US" altLang="zh-CN" sz="2800" dirty="0" smtClean="0">
                <a:solidFill>
                  <a:srgbClr val="FF0000"/>
                </a:solidFill>
              </a:rPr>
              <a:t>boring</a:t>
            </a:r>
            <a:endParaRPr lang="zh-CN" altLang="en-US" sz="2800" dirty="0">
              <a:solidFill>
                <a:srgbClr val="FF0000"/>
              </a:solidFill>
            </a:endParaRPr>
          </a:p>
        </p:txBody>
      </p:sp>
      <p:sp>
        <p:nvSpPr>
          <p:cNvPr id="7" name="TextBox 6"/>
          <p:cNvSpPr txBox="1"/>
          <p:nvPr/>
        </p:nvSpPr>
        <p:spPr>
          <a:xfrm>
            <a:off x="539552" y="4050650"/>
            <a:ext cx="1440160" cy="523220"/>
          </a:xfrm>
          <a:prstGeom prst="rect">
            <a:avLst/>
          </a:prstGeom>
          <a:noFill/>
        </p:spPr>
        <p:txBody>
          <a:bodyPr wrap="square" rtlCol="0">
            <a:spAutoFit/>
          </a:bodyPr>
          <a:lstStyle/>
          <a:p>
            <a:r>
              <a:rPr lang="en-US" altLang="zh-CN" sz="2800" dirty="0" smtClean="0">
                <a:solidFill>
                  <a:srgbClr val="FF0000"/>
                </a:solidFill>
              </a:rPr>
              <a:t>against</a:t>
            </a:r>
            <a:endParaRPr lang="zh-CN" altLang="en-US" sz="2800" dirty="0">
              <a:solidFill>
                <a:srgbClr val="FF0000"/>
              </a:solidFill>
            </a:endParaRPr>
          </a:p>
        </p:txBody>
      </p:sp>
      <p:sp>
        <p:nvSpPr>
          <p:cNvPr id="8" name="TextBox 7"/>
          <p:cNvSpPr txBox="1"/>
          <p:nvPr/>
        </p:nvSpPr>
        <p:spPr>
          <a:xfrm>
            <a:off x="5796136" y="4109519"/>
            <a:ext cx="2520280" cy="523220"/>
          </a:xfrm>
          <a:prstGeom prst="rect">
            <a:avLst/>
          </a:prstGeom>
          <a:noFill/>
        </p:spPr>
        <p:txBody>
          <a:bodyPr wrap="square" rtlCol="0">
            <a:spAutoFit/>
          </a:bodyPr>
          <a:lstStyle/>
          <a:p>
            <a:r>
              <a:rPr lang="en-US" altLang="zh-CN" sz="2800" dirty="0" smtClean="0">
                <a:solidFill>
                  <a:srgbClr val="FF0000"/>
                </a:solidFill>
              </a:rPr>
              <a:t>reluctantly</a:t>
            </a:r>
            <a:endParaRPr lang="zh-CN" altLang="en-US" sz="2800" dirty="0">
              <a:solidFill>
                <a:srgbClr val="FF0000"/>
              </a:solidFill>
            </a:endParaRPr>
          </a:p>
        </p:txBody>
      </p:sp>
      <p:sp>
        <p:nvSpPr>
          <p:cNvPr id="9" name="TextBox 8"/>
          <p:cNvSpPr txBox="1"/>
          <p:nvPr/>
        </p:nvSpPr>
        <p:spPr>
          <a:xfrm>
            <a:off x="3819939" y="6376182"/>
            <a:ext cx="1671960" cy="523220"/>
          </a:xfrm>
          <a:prstGeom prst="rect">
            <a:avLst/>
          </a:prstGeom>
          <a:noFill/>
        </p:spPr>
        <p:txBody>
          <a:bodyPr wrap="square" rtlCol="0">
            <a:spAutoFit/>
          </a:bodyPr>
          <a:lstStyle/>
          <a:p>
            <a:r>
              <a:rPr lang="en-US" altLang="zh-CN" sz="2800" dirty="0" smtClean="0">
                <a:solidFill>
                  <a:srgbClr val="FF0000"/>
                </a:solidFill>
              </a:rPr>
              <a:t>company</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additive="base">
                                        <p:cTn id="4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图: 联系 1"/>
          <p:cNvSpPr/>
          <p:nvPr/>
        </p:nvSpPr>
        <p:spPr>
          <a:xfrm>
            <a:off x="747754" y="4509120"/>
            <a:ext cx="214313" cy="285750"/>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流程图: 联系 2"/>
          <p:cNvSpPr/>
          <p:nvPr/>
        </p:nvSpPr>
        <p:spPr>
          <a:xfrm>
            <a:off x="2228832" y="1556792"/>
            <a:ext cx="214313" cy="285750"/>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流程图: 联系 3"/>
          <p:cNvSpPr/>
          <p:nvPr/>
        </p:nvSpPr>
        <p:spPr>
          <a:xfrm>
            <a:off x="3611897" y="3354139"/>
            <a:ext cx="214313" cy="289173"/>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流程图: 联系 4"/>
          <p:cNvSpPr/>
          <p:nvPr/>
        </p:nvSpPr>
        <p:spPr>
          <a:xfrm>
            <a:off x="5508104" y="4651995"/>
            <a:ext cx="214313" cy="285750"/>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流程图: 联系 5"/>
          <p:cNvSpPr/>
          <p:nvPr/>
        </p:nvSpPr>
        <p:spPr>
          <a:xfrm>
            <a:off x="6804248" y="3070101"/>
            <a:ext cx="214313" cy="285750"/>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cxnSp>
        <p:nvCxnSpPr>
          <p:cNvPr id="8" name="直接箭头连接符 7"/>
          <p:cNvCxnSpPr>
            <a:stCxn id="2" idx="0"/>
            <a:endCxn id="3" idx="3"/>
          </p:cNvCxnSpPr>
          <p:nvPr/>
        </p:nvCxnSpPr>
        <p:spPr>
          <a:xfrm flipV="1">
            <a:off x="854911" y="1800695"/>
            <a:ext cx="1405306" cy="2708425"/>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a:endCxn id="4" idx="1"/>
          </p:cNvCxnSpPr>
          <p:nvPr/>
        </p:nvCxnSpPr>
        <p:spPr>
          <a:xfrm>
            <a:off x="2443145" y="1699667"/>
            <a:ext cx="1200137" cy="1696820"/>
          </a:xfrm>
          <a:prstGeom prst="straightConnector1">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a:endCxn id="5" idx="2"/>
          </p:cNvCxnSpPr>
          <p:nvPr/>
        </p:nvCxnSpPr>
        <p:spPr>
          <a:xfrm>
            <a:off x="3794825" y="3660710"/>
            <a:ext cx="1713279" cy="1134160"/>
          </a:xfrm>
          <a:prstGeom prst="straightConnector1">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a:stCxn id="5" idx="7"/>
          </p:cNvCxnSpPr>
          <p:nvPr/>
        </p:nvCxnSpPr>
        <p:spPr>
          <a:xfrm flipV="1">
            <a:off x="5691032" y="3220550"/>
            <a:ext cx="1113216" cy="1473292"/>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V="1">
            <a:off x="7070870" y="1988840"/>
            <a:ext cx="885506" cy="1144611"/>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3957196"/>
            <a:ext cx="1529586" cy="523220"/>
          </a:xfrm>
          <a:prstGeom prst="rect">
            <a:avLst/>
          </a:prstGeom>
          <a:noFill/>
        </p:spPr>
        <p:txBody>
          <a:bodyPr wrap="none" rtlCol="0">
            <a:spAutoFit/>
          </a:bodyPr>
          <a:lstStyle/>
          <a:p>
            <a:r>
              <a:rPr lang="en-US" altLang="zh-CN" sz="2800" dirty="0">
                <a:solidFill>
                  <a:srgbClr val="FF0000"/>
                </a:solidFill>
                <a:latin typeface="Comic Sans MS" panose="030F0702030302020204" charset="0"/>
              </a:rPr>
              <a:t>annoyed</a:t>
            </a:r>
            <a:endParaRPr lang="zh-CN" altLang="en-US" sz="2800" dirty="0">
              <a:solidFill>
                <a:srgbClr val="FF0000"/>
              </a:solidFill>
              <a:latin typeface="Comic Sans MS" panose="030F0702030302020204" charset="0"/>
            </a:endParaRPr>
          </a:p>
        </p:txBody>
      </p:sp>
      <p:sp>
        <p:nvSpPr>
          <p:cNvPr id="22" name="TextBox 9"/>
          <p:cNvSpPr txBox="1"/>
          <p:nvPr/>
        </p:nvSpPr>
        <p:spPr>
          <a:xfrm>
            <a:off x="1991630" y="1176447"/>
            <a:ext cx="1148071" cy="523220"/>
          </a:xfrm>
          <a:prstGeom prst="rect">
            <a:avLst/>
          </a:prstGeom>
          <a:noFill/>
        </p:spPr>
        <p:txBody>
          <a:bodyPr wrap="none" rtlCol="0">
            <a:spAutoFit/>
          </a:bodyPr>
          <a:lstStyle/>
          <a:p>
            <a:r>
              <a:rPr lang="en-US" altLang="zh-CN" sz="2800" dirty="0">
                <a:solidFill>
                  <a:srgbClr val="FF0000"/>
                </a:solidFill>
                <a:latin typeface="Comic Sans MS" panose="030F0702030302020204" charset="0"/>
              </a:rPr>
              <a:t>happy</a:t>
            </a:r>
            <a:endParaRPr lang="zh-CN" altLang="en-US" sz="2800" dirty="0">
              <a:solidFill>
                <a:srgbClr val="FF0000"/>
              </a:solidFill>
              <a:latin typeface="Comic Sans MS" panose="030F0702030302020204" charset="0"/>
            </a:endParaRPr>
          </a:p>
        </p:txBody>
      </p:sp>
      <p:sp>
        <p:nvSpPr>
          <p:cNvPr id="24" name="TextBox 9"/>
          <p:cNvSpPr txBox="1"/>
          <p:nvPr/>
        </p:nvSpPr>
        <p:spPr>
          <a:xfrm>
            <a:off x="3491880" y="2951366"/>
            <a:ext cx="1734770" cy="523220"/>
          </a:xfrm>
          <a:prstGeom prst="rect">
            <a:avLst/>
          </a:prstGeom>
          <a:noFill/>
        </p:spPr>
        <p:txBody>
          <a:bodyPr wrap="none" rtlCol="0">
            <a:spAutoFit/>
          </a:bodyPr>
          <a:lstStyle/>
          <a:p>
            <a:r>
              <a:rPr lang="en-US" altLang="zh-CN" sz="2800" dirty="0">
                <a:solidFill>
                  <a:srgbClr val="FF0000"/>
                </a:solidFill>
                <a:latin typeface="Comic Sans MS" panose="030F0702030302020204" charset="0"/>
              </a:rPr>
              <a:t>reluctant</a:t>
            </a:r>
            <a:endParaRPr lang="zh-CN" altLang="en-US" sz="2800" dirty="0">
              <a:solidFill>
                <a:srgbClr val="FF0000"/>
              </a:solidFill>
              <a:latin typeface="Comic Sans MS" panose="030F0702030302020204" charset="0"/>
            </a:endParaRPr>
          </a:p>
        </p:txBody>
      </p:sp>
      <p:sp>
        <p:nvSpPr>
          <p:cNvPr id="25" name="TextBox 9"/>
          <p:cNvSpPr txBox="1"/>
          <p:nvPr/>
        </p:nvSpPr>
        <p:spPr>
          <a:xfrm>
            <a:off x="5155586" y="4286331"/>
            <a:ext cx="1521570" cy="523220"/>
          </a:xfrm>
          <a:prstGeom prst="rect">
            <a:avLst/>
          </a:prstGeom>
          <a:noFill/>
        </p:spPr>
        <p:txBody>
          <a:bodyPr wrap="none" rtlCol="0">
            <a:spAutoFit/>
          </a:bodyPr>
          <a:lstStyle/>
          <a:p>
            <a:r>
              <a:rPr lang="en-US" altLang="zh-CN" sz="2800" dirty="0">
                <a:solidFill>
                  <a:srgbClr val="FF0000"/>
                </a:solidFill>
                <a:latin typeface="Comic Sans MS" panose="030F0702030302020204" charset="0"/>
              </a:rPr>
              <a:t>unhappy</a:t>
            </a:r>
            <a:endParaRPr lang="zh-CN" altLang="en-US" sz="2800" dirty="0">
              <a:solidFill>
                <a:srgbClr val="FF0000"/>
              </a:solidFill>
              <a:latin typeface="Comic Sans MS" panose="030F0702030302020204" charset="0"/>
            </a:endParaRPr>
          </a:p>
        </p:txBody>
      </p:sp>
      <p:sp>
        <p:nvSpPr>
          <p:cNvPr id="26" name="文本框 22"/>
          <p:cNvSpPr txBox="1"/>
          <p:nvPr/>
        </p:nvSpPr>
        <p:spPr>
          <a:xfrm>
            <a:off x="6804248" y="3133451"/>
            <a:ext cx="2772181" cy="609398"/>
          </a:xfrm>
          <a:prstGeom prst="rect">
            <a:avLst/>
          </a:prstGeom>
          <a:noFill/>
        </p:spPr>
        <p:txBody>
          <a:bodyPr wrap="square" rtlCol="0" anchor="t">
            <a:spAutoFit/>
          </a:bodyPr>
          <a:lstStyle/>
          <a:p>
            <a:pPr>
              <a:lnSpc>
                <a:spcPct val="120000"/>
              </a:lnSpc>
            </a:pPr>
            <a:r>
              <a:rPr lang="en-US" sz="2800" b="1" i="1" dirty="0">
                <a:solidFill>
                  <a:srgbClr val="FF0000"/>
                </a:solidFill>
                <a:latin typeface="Times New Roman" panose="02020603050405020304" pitchFamily="18" charset="0"/>
                <a:cs typeface="Times New Roman" panose="02020603050405020304" pitchFamily="18" charset="0"/>
                <a:sym typeface="+mn-ea"/>
              </a:rPr>
              <a:t> </a:t>
            </a:r>
            <a:r>
              <a:rPr lang="en-US" sz="2800" b="1" i="1" dirty="0" smtClean="0">
                <a:solidFill>
                  <a:srgbClr val="FF0000"/>
                </a:solidFill>
                <a:latin typeface="Times New Roman" panose="02020603050405020304" pitchFamily="18" charset="0"/>
                <a:cs typeface="Times New Roman" panose="02020603050405020304" pitchFamily="18" charset="0"/>
                <a:sym typeface="+mn-ea"/>
              </a:rPr>
              <a:t> happy </a:t>
            </a:r>
            <a:r>
              <a:rPr lang="en-US" sz="2800" b="1" i="1" dirty="0">
                <a:solidFill>
                  <a:srgbClr val="FF0000"/>
                </a:solidFill>
                <a:latin typeface="Times New Roman" panose="02020603050405020304" pitchFamily="18" charset="0"/>
                <a:cs typeface="Times New Roman" panose="02020603050405020304" pitchFamily="18" charset="0"/>
                <a:sym typeface="+mn-ea"/>
              </a:rPr>
              <a:t>ending </a:t>
            </a:r>
            <a:endParaRPr lang="en-US" sz="2800" b="1" i="1" dirty="0">
              <a:solidFill>
                <a:srgbClr val="FF0000"/>
              </a:solidFill>
              <a:latin typeface="Times New Roman" panose="02020603050405020304" pitchFamily="18" charset="0"/>
              <a:cs typeface="Times New Roman" panose="02020603050405020304" pitchFamily="18" charset="0"/>
              <a:sym typeface="+mn-ea"/>
            </a:endParaRPr>
          </a:p>
        </p:txBody>
      </p:sp>
      <p:sp>
        <p:nvSpPr>
          <p:cNvPr id="27" name="文本框 8"/>
          <p:cNvSpPr txBox="1"/>
          <p:nvPr/>
        </p:nvSpPr>
        <p:spPr>
          <a:xfrm>
            <a:off x="-33493" y="4829054"/>
            <a:ext cx="5414010" cy="1446550"/>
          </a:xfrm>
          <a:prstGeom prst="rect">
            <a:avLst/>
          </a:prstGeom>
          <a:noFill/>
          <a:extLst>
            <a:ext uri="{909E8E84-426E-40DD-AFC4-6F175D3DCCD1}">
              <a14:hiddenFill xmlns:a14="http://schemas.microsoft.com/office/drawing/2010/main">
                <a:blipFill>
                  <a:blip r:embed="rId1"/>
                </a:blipFill>
              </a14:hiddenFill>
            </a:ext>
          </a:extLst>
        </p:spPr>
        <p:txBody>
          <a:bodyPr wrap="square" rtlCol="0" anchor="t">
            <a:spAutoFit/>
          </a:bodyPr>
          <a:lstStyle/>
          <a:p>
            <a:r>
              <a:rPr lang="en-US" altLang="zh-CN" sz="2200" dirty="0">
                <a:latin typeface="Calibri" panose="020F0502020204030204" charset="0"/>
                <a:cs typeface="Calibri" panose="020F0502020204030204" charset="0"/>
              </a:rPr>
              <a:t>... </a:t>
            </a:r>
            <a:r>
              <a:rPr lang="en-US" altLang="zh-CN" sz="2200" dirty="0" smtClean="0">
                <a:latin typeface="Calibri" panose="020F0502020204030204" charset="0"/>
                <a:cs typeface="Calibri" panose="020F0502020204030204" charset="0"/>
              </a:rPr>
              <a:t>snowing</a:t>
            </a:r>
            <a:r>
              <a:rPr lang="en-US" altLang="zh-CN" sz="2200" dirty="0" smtClean="0">
                <a:solidFill>
                  <a:srgbClr val="0000FF"/>
                </a:solidFill>
                <a:latin typeface="Calibri" panose="020F0502020204030204" charset="0"/>
                <a:cs typeface="Calibri" panose="020F0502020204030204" charset="0"/>
              </a:rPr>
              <a:t>-</a:t>
            </a:r>
            <a:r>
              <a:rPr lang="en-US" altLang="zh-CN" sz="2200" b="1" dirty="0" smtClean="0">
                <a:solidFill>
                  <a:srgbClr val="0000FF"/>
                </a:solidFill>
                <a:latin typeface="Calibri" panose="020F0502020204030204" charset="0"/>
                <a:cs typeface="Calibri" panose="020F0502020204030204" charset="0"/>
              </a:rPr>
              <a:t>again</a:t>
            </a:r>
            <a:r>
              <a:rPr lang="en-US" altLang="zh-CN" sz="2200" dirty="0">
                <a:solidFill>
                  <a:srgbClr val="0000FF"/>
                </a:solidFill>
                <a:latin typeface="Calibri" panose="020F0502020204030204" charset="0"/>
                <a:cs typeface="Calibri" panose="020F0502020204030204" charset="0"/>
              </a:rPr>
              <a:t>.</a:t>
            </a:r>
            <a:endParaRPr lang="en-US" altLang="zh-CN" sz="2200" dirty="0">
              <a:solidFill>
                <a:srgbClr val="0000FF"/>
              </a:solidFill>
              <a:latin typeface="Calibri" panose="020F0502020204030204" charset="0"/>
              <a:cs typeface="Calibri" panose="020F0502020204030204" charset="0"/>
            </a:endParaRPr>
          </a:p>
          <a:p>
            <a:r>
              <a:rPr lang="en-US" altLang="zh-CN" sz="2200" dirty="0">
                <a:latin typeface="Calibri" panose="020F0502020204030204" charset="0"/>
                <a:cs typeface="Calibri" panose="020F0502020204030204" charset="0"/>
                <a:sym typeface="+mn-ea"/>
              </a:rPr>
              <a:t>... </a:t>
            </a:r>
            <a:r>
              <a:rPr lang="en-US" altLang="zh-CN" sz="2200" b="1" dirty="0" smtClean="0">
                <a:solidFill>
                  <a:srgbClr val="0000FF"/>
                </a:solidFill>
                <a:latin typeface="Calibri" panose="020F0502020204030204" charset="0"/>
                <a:cs typeface="Calibri" panose="020F0502020204030204" charset="0"/>
                <a:sym typeface="+mn-ea"/>
              </a:rPr>
              <a:t>just </a:t>
            </a:r>
            <a:r>
              <a:rPr lang="en-US" altLang="zh-CN" sz="2200" dirty="0">
                <a:latin typeface="Calibri" panose="020F0502020204030204" charset="0"/>
                <a:cs typeface="Calibri" panose="020F0502020204030204" charset="0"/>
                <a:sym typeface="+mn-ea"/>
              </a:rPr>
              <a:t>shoveled(铲) the day before.(para1)</a:t>
            </a:r>
            <a:endParaRPr lang="en-US" altLang="zh-CN" sz="2200" dirty="0">
              <a:latin typeface="Calibri" panose="020F0502020204030204" charset="0"/>
              <a:cs typeface="Calibri" panose="020F0502020204030204" charset="0"/>
              <a:sym typeface="+mn-ea"/>
            </a:endParaRPr>
          </a:p>
          <a:p>
            <a:r>
              <a:rPr lang="en-US" altLang="zh-CN" sz="2200" b="1" dirty="0" smtClean="0">
                <a:solidFill>
                  <a:srgbClr val="0000FF"/>
                </a:solidFill>
                <a:latin typeface="Times New Roman" panose="02020603050405020304" pitchFamily="18" charset="0"/>
                <a:cs typeface="Times New Roman" panose="02020603050405020304" pitchFamily="18" charset="0"/>
                <a:sym typeface="+mn-ea"/>
              </a:rPr>
              <a:t>…</a:t>
            </a:r>
            <a:r>
              <a:rPr lang="zh-CN" altLang="en-US" sz="2200" b="1" dirty="0" smtClean="0">
                <a:solidFill>
                  <a:srgbClr val="0000FF"/>
                </a:solidFill>
                <a:latin typeface="Times New Roman" panose="02020603050405020304" pitchFamily="18" charset="0"/>
                <a:cs typeface="Times New Roman" panose="02020603050405020304" pitchFamily="18" charset="0"/>
                <a:sym typeface="+mn-ea"/>
              </a:rPr>
              <a:t>No </a:t>
            </a:r>
            <a:r>
              <a:rPr lang="zh-CN" altLang="en-US" sz="2200" b="1" dirty="0">
                <a:solidFill>
                  <a:srgbClr val="0000FF"/>
                </a:solidFill>
                <a:latin typeface="Times New Roman" panose="02020603050405020304" pitchFamily="18" charset="0"/>
                <a:cs typeface="Times New Roman" panose="02020603050405020304" pitchFamily="18" charset="0"/>
                <a:sym typeface="+mn-ea"/>
              </a:rPr>
              <a:t>more</a:t>
            </a:r>
            <a:r>
              <a:rPr lang="zh-CN" altLang="en-US" sz="2200" dirty="0">
                <a:latin typeface="Times New Roman" panose="02020603050405020304" pitchFamily="18" charset="0"/>
                <a:cs typeface="Times New Roman" panose="02020603050405020304" pitchFamily="18" charset="0"/>
                <a:sym typeface="+mn-ea"/>
              </a:rPr>
              <a:t> snow</a:t>
            </a:r>
            <a:r>
              <a:rPr lang="zh-CN" altLang="en-US" sz="2200" b="1" dirty="0">
                <a:solidFill>
                  <a:srgbClr val="0000FF"/>
                </a:solidFill>
                <a:latin typeface="Times New Roman" panose="02020603050405020304" pitchFamily="18" charset="0"/>
                <a:cs typeface="Times New Roman" panose="02020603050405020304" pitchFamily="18" charset="0"/>
                <a:sym typeface="+mn-ea"/>
              </a:rPr>
              <a:t>!</a:t>
            </a:r>
            <a:r>
              <a:rPr lang="zh-CN" altLang="en-US" sz="2200" dirty="0">
                <a:latin typeface="Times New Roman" panose="02020603050405020304" pitchFamily="18" charset="0"/>
                <a:cs typeface="Times New Roman" panose="02020603050405020304" pitchFamily="18" charset="0"/>
                <a:sym typeface="+mn-ea"/>
              </a:rPr>
              <a:t>"</a:t>
            </a:r>
            <a:r>
              <a:rPr lang="en-US" altLang="zh-CN" sz="2200" dirty="0">
                <a:latin typeface="Calibri" panose="020F0502020204030204" charset="0"/>
                <a:cs typeface="Calibri" panose="020F0502020204030204" charset="0"/>
                <a:sym typeface="+mn-ea"/>
              </a:rPr>
              <a:t>(para2)</a:t>
            </a:r>
            <a:endParaRPr lang="en-US" altLang="zh-CN" sz="2200" dirty="0">
              <a:latin typeface="Calibri" panose="020F0502020204030204" charset="0"/>
              <a:cs typeface="Calibri" panose="020F0502020204030204" charset="0"/>
              <a:sym typeface="+mn-ea"/>
            </a:endParaRPr>
          </a:p>
          <a:p>
            <a:r>
              <a:rPr lang="zh-CN" altLang="en-US" sz="2200" dirty="0">
                <a:latin typeface="Times New Roman" panose="02020603050405020304" pitchFamily="18" charset="0"/>
                <a:cs typeface="Times New Roman" panose="02020603050405020304" pitchFamily="18" charset="0"/>
                <a:sym typeface="+mn-ea"/>
              </a:rPr>
              <a:t>    Freddie </a:t>
            </a:r>
            <a:r>
              <a:rPr lang="zh-CN" altLang="en-US" sz="2200" b="1" dirty="0">
                <a:solidFill>
                  <a:srgbClr val="0000FF"/>
                </a:solidFill>
                <a:latin typeface="Times New Roman" panose="02020603050405020304" pitchFamily="18" charset="0"/>
                <a:cs typeface="Times New Roman" panose="02020603050405020304" pitchFamily="18" charset="0"/>
                <a:sym typeface="+mn-ea"/>
              </a:rPr>
              <a:t>groaned</a:t>
            </a:r>
            <a:r>
              <a:rPr lang="zh-CN" altLang="en-US" sz="2200" dirty="0">
                <a:latin typeface="Times New Roman" panose="02020603050405020304" pitchFamily="18" charset="0"/>
                <a:cs typeface="Times New Roman" panose="02020603050405020304" pitchFamily="18" charset="0"/>
                <a:sym typeface="+mn-ea"/>
              </a:rPr>
              <a:t>. </a:t>
            </a:r>
            <a:r>
              <a:rPr lang="en-US" altLang="zh-CN" sz="2200" dirty="0">
                <a:latin typeface="Times New Roman" panose="02020603050405020304" pitchFamily="18" charset="0"/>
                <a:cs typeface="Times New Roman" panose="02020603050405020304" pitchFamily="18" charset="0"/>
                <a:sym typeface="+mn-ea"/>
              </a:rPr>
              <a:t>...</a:t>
            </a:r>
            <a:r>
              <a:rPr lang="en-US" altLang="zh-CN" sz="2200" dirty="0">
                <a:latin typeface="Calibri" panose="020F0502020204030204" charset="0"/>
                <a:cs typeface="Calibri" panose="020F0502020204030204" charset="0"/>
                <a:sym typeface="+mn-ea"/>
              </a:rPr>
              <a:t>(para4)</a:t>
            </a:r>
            <a:endParaRPr lang="en-US" altLang="zh-CN" sz="2200" dirty="0">
              <a:latin typeface="Times New Roman" panose="02020603050405020304" pitchFamily="18" charset="0"/>
              <a:cs typeface="Times New Roman" panose="02020603050405020304" pitchFamily="18" charset="0"/>
              <a:sym typeface="+mn-ea"/>
            </a:endParaRPr>
          </a:p>
        </p:txBody>
      </p:sp>
      <p:sp>
        <p:nvSpPr>
          <p:cNvPr id="28" name="文本框 99"/>
          <p:cNvSpPr txBox="1"/>
          <p:nvPr/>
        </p:nvSpPr>
        <p:spPr>
          <a:xfrm>
            <a:off x="-33493" y="884059"/>
            <a:ext cx="2228484" cy="1107996"/>
          </a:xfrm>
          <a:prstGeom prst="rect">
            <a:avLst/>
          </a:prstGeom>
          <a:noFill/>
          <a:ln w="9525">
            <a:noFill/>
          </a:ln>
        </p:spPr>
        <p:txBody>
          <a:bodyPr wrap="square">
            <a:spAutoFit/>
          </a:bodyPr>
          <a:lstStyle/>
          <a:p>
            <a:pPr indent="0"/>
            <a:r>
              <a:rPr lang="en-US" sz="2200" b="0" dirty="0" smtClean="0">
                <a:latin typeface="Calibri" panose="020F0502020204030204" charset="0"/>
                <a:cs typeface="Calibri" panose="020F0502020204030204" charset="0"/>
              </a:rPr>
              <a:t>eyes </a:t>
            </a:r>
            <a:r>
              <a:rPr lang="en-US" altLang="zh-CN" sz="2200" b="1" dirty="0">
                <a:solidFill>
                  <a:srgbClr val="0000FF"/>
                </a:solidFill>
                <a:latin typeface="Calibri" panose="020F0502020204030204" charset="0"/>
                <a:cs typeface="Calibri" panose="020F0502020204030204" charset="0"/>
              </a:rPr>
              <a:t>lit up</a:t>
            </a:r>
            <a:r>
              <a:rPr lang="en-US" sz="2200" b="0" dirty="0">
                <a:latin typeface="Calibri" panose="020F0502020204030204" charset="0"/>
                <a:cs typeface="Calibri" panose="020F0502020204030204" charset="0"/>
              </a:rPr>
              <a:t>.</a:t>
            </a:r>
            <a:endParaRPr lang="en-US" sz="2200" b="0" dirty="0">
              <a:latin typeface="Calibri" panose="020F0502020204030204" charset="0"/>
              <a:cs typeface="Calibri" panose="020F0502020204030204" charset="0"/>
            </a:endParaRPr>
          </a:p>
          <a:p>
            <a:pPr indent="0"/>
            <a:r>
              <a:rPr lang="en-US" altLang="zh-CN" sz="2200" dirty="0">
                <a:latin typeface="Calibri" panose="020F0502020204030204" charset="0"/>
                <a:cs typeface="Calibri" panose="020F0502020204030204" charset="0"/>
              </a:rPr>
              <a:t>... </a:t>
            </a:r>
            <a:r>
              <a:rPr lang="zh-CN" altLang="en-US" sz="2200" dirty="0">
                <a:latin typeface="Calibri" panose="020F0502020204030204" charset="0"/>
                <a:cs typeface="Calibri" panose="020F0502020204030204" charset="0"/>
              </a:rPr>
              <a:t>It was </a:t>
            </a:r>
            <a:r>
              <a:rPr lang="en-US" altLang="zh-CN" sz="2200" dirty="0" smtClean="0">
                <a:latin typeface="Calibri" panose="020F0502020204030204" charset="0"/>
                <a:cs typeface="Calibri" panose="020F0502020204030204" charset="0"/>
              </a:rPr>
              <a:t>r</a:t>
            </a:r>
            <a:r>
              <a:rPr lang="zh-CN" altLang="en-US" sz="2200" b="1" dirty="0" smtClean="0">
                <a:solidFill>
                  <a:srgbClr val="0000FF"/>
                </a:solidFill>
                <a:latin typeface="Calibri" panose="020F0502020204030204" charset="0"/>
                <a:cs typeface="Calibri" panose="020F0502020204030204" charset="0"/>
              </a:rPr>
              <a:t>elaxing</a:t>
            </a:r>
            <a:r>
              <a:rPr lang="zh-CN" altLang="en-US" sz="2200" dirty="0">
                <a:latin typeface="Calibri" panose="020F0502020204030204" charset="0"/>
                <a:cs typeface="Calibri" panose="020F0502020204030204" charset="0"/>
              </a:rPr>
              <a:t>, thought Freddie</a:t>
            </a:r>
            <a:r>
              <a:rPr lang="zh-CN" altLang="en-US" sz="2200" dirty="0" smtClean="0">
                <a:latin typeface="Calibri" panose="020F0502020204030204" charset="0"/>
                <a:cs typeface="Calibri" panose="020F0502020204030204" charset="0"/>
              </a:rPr>
              <a:t>.</a:t>
            </a:r>
            <a:endParaRPr lang="zh-CN" altLang="en-US" sz="2200" dirty="0">
              <a:latin typeface="Calibri" panose="020F0502020204030204" charset="0"/>
              <a:cs typeface="Calibri" panose="020F0502020204030204" charset="0"/>
            </a:endParaRPr>
          </a:p>
        </p:txBody>
      </p:sp>
      <p:sp>
        <p:nvSpPr>
          <p:cNvPr id="29" name="文本框 14"/>
          <p:cNvSpPr txBox="1"/>
          <p:nvPr/>
        </p:nvSpPr>
        <p:spPr>
          <a:xfrm>
            <a:off x="3038427" y="1844755"/>
            <a:ext cx="3746183" cy="1107996"/>
          </a:xfrm>
          <a:prstGeom prst="rect">
            <a:avLst/>
          </a:prstGeom>
          <a:noFill/>
          <a:ln w="9525">
            <a:noFill/>
          </a:ln>
        </p:spPr>
        <p:txBody>
          <a:bodyPr wrap="square">
            <a:spAutoFit/>
          </a:bodyPr>
          <a:lstStyle/>
          <a:p>
            <a:pPr indent="0"/>
            <a:r>
              <a:rPr lang="en-US" altLang="zh-CN" sz="2200" b="1" dirty="0" smtClean="0">
                <a:solidFill>
                  <a:srgbClr val="0000FF"/>
                </a:solidFill>
                <a:latin typeface="Calibri" panose="020F0502020204030204" charset="0"/>
                <a:cs typeface="Calibri" panose="020F0502020204030204" charset="0"/>
              </a:rPr>
              <a:t>didn't </a:t>
            </a:r>
            <a:r>
              <a:rPr lang="en-US" altLang="zh-CN" sz="2200" b="1" dirty="0">
                <a:solidFill>
                  <a:srgbClr val="0000FF"/>
                </a:solidFill>
                <a:latin typeface="Calibri" panose="020F0502020204030204" charset="0"/>
                <a:cs typeface="Calibri" panose="020F0502020204030204" charset="0"/>
              </a:rPr>
              <a:t>really like</a:t>
            </a:r>
            <a:r>
              <a:rPr lang="en-US" altLang="zh-CN" sz="2200" b="0" dirty="0">
                <a:latin typeface="Calibri" panose="020F0502020204030204" charset="0"/>
                <a:cs typeface="Calibri" panose="020F0502020204030204" charset="0"/>
              </a:rPr>
              <a:t> the cold and the snow. </a:t>
            </a:r>
            <a:r>
              <a:rPr lang="en-US" altLang="zh-CN" sz="2200" b="0" dirty="0" smtClean="0">
                <a:latin typeface="Calibri" panose="020F0502020204030204" charset="0"/>
                <a:cs typeface="Calibri" panose="020F0502020204030204" charset="0"/>
              </a:rPr>
              <a:t>… </a:t>
            </a:r>
            <a:r>
              <a:rPr lang="en-US" altLang="zh-CN" sz="2200" b="1" dirty="0">
                <a:solidFill>
                  <a:srgbClr val="0000FF"/>
                </a:solidFill>
                <a:latin typeface="Calibri" panose="020F0502020204030204" charset="0"/>
                <a:cs typeface="Calibri" panose="020F0502020204030204" charset="0"/>
              </a:rPr>
              <a:t>unwillingly </a:t>
            </a:r>
            <a:r>
              <a:rPr lang="en-US" altLang="zh-CN" sz="2200" b="0" dirty="0">
                <a:latin typeface="Calibri" panose="020F0502020204030204" charset="0"/>
                <a:cs typeface="Calibri" panose="020F0502020204030204" charset="0"/>
              </a:rPr>
              <a:t>put on the </a:t>
            </a:r>
            <a:r>
              <a:rPr lang="en-US" altLang="zh-CN" sz="2200" b="0" dirty="0" smtClean="0">
                <a:latin typeface="Calibri" panose="020F0502020204030204" charset="0"/>
                <a:cs typeface="Calibri" panose="020F0502020204030204" charset="0"/>
              </a:rPr>
              <a:t>warm</a:t>
            </a:r>
            <a:endParaRPr lang="en-US" altLang="zh-CN" sz="2200" b="0" dirty="0">
              <a:latin typeface="Calibri" panose="020F0502020204030204" charset="0"/>
              <a:cs typeface="Calibri" panose="020F0502020204030204" charset="0"/>
            </a:endParaRPr>
          </a:p>
        </p:txBody>
      </p:sp>
      <p:sp>
        <p:nvSpPr>
          <p:cNvPr id="30" name="文本框 16"/>
          <p:cNvSpPr txBox="1"/>
          <p:nvPr/>
        </p:nvSpPr>
        <p:spPr>
          <a:xfrm>
            <a:off x="5334000" y="5090566"/>
            <a:ext cx="3810000" cy="1446550"/>
          </a:xfrm>
          <a:prstGeom prst="rect">
            <a:avLst/>
          </a:prstGeom>
          <a:noFill/>
          <a:ln w="9525">
            <a:noFill/>
          </a:ln>
        </p:spPr>
        <p:txBody>
          <a:bodyPr>
            <a:spAutoFit/>
          </a:bodyPr>
          <a:lstStyle/>
          <a:p>
            <a:pPr indent="0"/>
            <a:r>
              <a:rPr lang="en-US" sz="2200" b="0" dirty="0">
                <a:latin typeface="Calibri" panose="020F0502020204030204" charset="0"/>
                <a:cs typeface="Calibri" panose="020F0502020204030204" charset="0"/>
              </a:rPr>
              <a:t>Standing </a:t>
            </a:r>
            <a:r>
              <a:rPr lang="en-US" sz="2200" b="1" dirty="0">
                <a:solidFill>
                  <a:srgbClr val="0000FF"/>
                </a:solidFill>
                <a:latin typeface="Calibri" panose="020F0502020204030204" charset="0"/>
                <a:cs typeface="Calibri" panose="020F0502020204030204" charset="0"/>
              </a:rPr>
              <a:t>alone </a:t>
            </a:r>
            <a:r>
              <a:rPr lang="en-US" sz="2200" b="0" dirty="0">
                <a:latin typeface="Calibri" panose="020F0502020204030204" charset="0"/>
                <a:cs typeface="Calibri" panose="020F0502020204030204" charset="0"/>
              </a:rPr>
              <a:t>in the front yard, </a:t>
            </a:r>
            <a:r>
              <a:rPr lang="en-US" sz="2200" b="1" dirty="0">
                <a:solidFill>
                  <a:srgbClr val="0000FF"/>
                </a:solidFill>
                <a:latin typeface="Calibri" panose="020F0502020204030204" charset="0"/>
                <a:cs typeface="Calibri" panose="020F0502020204030204" charset="0"/>
              </a:rPr>
              <a:t>with the cold wind blowing,</a:t>
            </a:r>
            <a:r>
              <a:rPr lang="en-US" sz="2200" b="0" dirty="0">
                <a:latin typeface="Calibri" panose="020F0502020204030204" charset="0"/>
                <a:cs typeface="Calibri" panose="020F0502020204030204" charset="0"/>
              </a:rPr>
              <a:t> </a:t>
            </a:r>
            <a:r>
              <a:rPr lang="en-US" sz="2200" b="0" dirty="0" smtClean="0">
                <a:latin typeface="Calibri" panose="020F0502020204030204" charset="0"/>
                <a:cs typeface="Calibri" panose="020F0502020204030204" charset="0"/>
              </a:rPr>
              <a:t>…</a:t>
            </a:r>
            <a:r>
              <a:rPr lang="en-US" sz="2200" b="1" dirty="0" smtClean="0">
                <a:solidFill>
                  <a:srgbClr val="0000FF"/>
                </a:solidFill>
                <a:latin typeface="Calibri" panose="020F0502020204030204" charset="0"/>
                <a:cs typeface="Calibri" panose="020F0502020204030204" charset="0"/>
              </a:rPr>
              <a:t>not </a:t>
            </a:r>
            <a:r>
              <a:rPr lang="en-US" sz="2200" b="0" dirty="0">
                <a:latin typeface="Calibri" panose="020F0502020204030204" charset="0"/>
                <a:cs typeface="Calibri" panose="020F0502020204030204" charset="0"/>
              </a:rPr>
              <a:t>Freddie’s idea of a </a:t>
            </a:r>
            <a:r>
              <a:rPr lang="en-US" sz="2200" b="0" u="sng" dirty="0">
                <a:latin typeface="Calibri" panose="020F0502020204030204" charset="0"/>
                <a:cs typeface="Calibri" panose="020F0502020204030204" charset="0"/>
              </a:rPr>
              <a:t>good time</a:t>
            </a:r>
            <a:r>
              <a:rPr lang="en-US" sz="2200" b="0" dirty="0">
                <a:latin typeface="Calibri" panose="020F0502020204030204" charset="0"/>
                <a:cs typeface="Calibri" panose="020F0502020204030204" charset="0"/>
              </a:rPr>
              <a:t>. ... the boy </a:t>
            </a:r>
            <a:r>
              <a:rPr lang="en-US" sz="2200" b="1" dirty="0">
                <a:solidFill>
                  <a:srgbClr val="0000FF"/>
                </a:solidFill>
                <a:latin typeface="Calibri" panose="020F0502020204030204" charset="0"/>
                <a:cs typeface="Calibri" panose="020F0502020204030204" charset="0"/>
              </a:rPr>
              <a:t>sighed</a:t>
            </a:r>
            <a:r>
              <a:rPr lang="en-US" sz="2200" b="0" dirty="0">
                <a:latin typeface="Calibri" panose="020F0502020204030204" charset="0"/>
                <a:cs typeface="Calibri" panose="020F0502020204030204" charset="0"/>
              </a:rPr>
              <a:t>, </a:t>
            </a:r>
            <a:endParaRPr lang="en-US" sz="2200" dirty="0">
              <a:latin typeface="Calibri" panose="020F0502020204030204" charset="0"/>
              <a:cs typeface="Calibri" panose="020F0502020204030204" charset="0"/>
            </a:endParaRPr>
          </a:p>
        </p:txBody>
      </p:sp>
      <p:pic>
        <p:nvPicPr>
          <p:cNvPr id="31" name="图片 30" descr="C:/Users/ADMINI~1/AppData/Local/Temp/kaimatting_20200203162718/output_20200203162724..pngoutput_20200203162724."/>
          <p:cNvPicPr>
            <a:picLocks noChangeAspect="1"/>
          </p:cNvPicPr>
          <p:nvPr/>
        </p:nvPicPr>
        <p:blipFill>
          <a:blip r:embed="rId2"/>
          <a:stretch>
            <a:fillRect/>
          </a:stretch>
        </p:blipFill>
        <p:spPr>
          <a:xfrm>
            <a:off x="8022872" y="2341756"/>
            <a:ext cx="407194" cy="728345"/>
          </a:xfrm>
          <a:prstGeom prst="rect">
            <a:avLst/>
          </a:prstGeom>
          <a:noFill/>
          <a:ln w="9525">
            <a:noFill/>
          </a:ln>
        </p:spPr>
      </p:pic>
      <p:sp>
        <p:nvSpPr>
          <p:cNvPr id="32" name="TextBox 31"/>
          <p:cNvSpPr txBox="1"/>
          <p:nvPr/>
        </p:nvSpPr>
        <p:spPr>
          <a:xfrm>
            <a:off x="0" y="0"/>
            <a:ext cx="9036496" cy="584775"/>
          </a:xfrm>
          <a:prstGeom prst="rect">
            <a:avLst/>
          </a:prstGeom>
          <a:noFill/>
        </p:spPr>
        <p:txBody>
          <a:bodyPr wrap="square" rtlCol="0">
            <a:spAutoFit/>
          </a:bodyPr>
          <a:lstStyle/>
          <a:p>
            <a:pPr lvl="0"/>
            <a:r>
              <a:rPr lang="en-US" altLang="zh-CN" sz="3200" b="1" dirty="0">
                <a:solidFill>
                  <a:srgbClr val="002060"/>
                </a:solidFill>
                <a:latin typeface="Times New Roman" panose="02020603050405020304" pitchFamily="18" charset="0"/>
                <a:cs typeface="Times New Roman" panose="02020603050405020304" pitchFamily="18" charset="0"/>
              </a:rPr>
              <a:t>Understand the </a:t>
            </a:r>
            <a:r>
              <a:rPr lang="en-US" altLang="zh-CN" sz="3200" b="1" dirty="0" smtClean="0">
                <a:solidFill>
                  <a:srgbClr val="002060"/>
                </a:solidFill>
                <a:latin typeface="Times New Roman" panose="02020603050405020304" pitchFamily="18" charset="0"/>
                <a:cs typeface="Times New Roman" panose="02020603050405020304" pitchFamily="18" charset="0"/>
              </a:rPr>
              <a:t>story: story line + emotional line</a:t>
            </a:r>
            <a:endParaRPr lang="en-US" altLang="zh-CN" sz="32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 calcmode="lin" valueType="num">
                                      <p:cBhvr additive="base">
                                        <p:cTn id="15" dur="500" fill="hold"/>
                                        <p:tgtEl>
                                          <p:spTgt spid="22"/>
                                        </p:tgtEl>
                                        <p:attrNameLst>
                                          <p:attrName>ppt_x</p:attrName>
                                        </p:attrNameLst>
                                      </p:cBhvr>
                                      <p:tavLst>
                                        <p:tav tm="0">
                                          <p:val>
                                            <p:strVal val="#ppt_x"/>
                                          </p:val>
                                        </p:tav>
                                        <p:tav tm="100000">
                                          <p:val>
                                            <p:strVal val="#ppt_x"/>
                                          </p:val>
                                        </p:tav>
                                      </p:tavLst>
                                    </p:anim>
                                    <p:anim calcmode="lin" valueType="num">
                                      <p:cBhvr additive="base">
                                        <p:cTn id="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anim calcmode="lin" valueType="num">
                                      <p:cBhvr additive="base">
                                        <p:cTn id="33" dur="500" fill="hold"/>
                                        <p:tgtEl>
                                          <p:spTgt spid="25"/>
                                        </p:tgtEl>
                                        <p:attrNameLst>
                                          <p:attrName>ppt_x</p:attrName>
                                        </p:attrNameLst>
                                      </p:cBhvr>
                                      <p:tavLst>
                                        <p:tav tm="0">
                                          <p:val>
                                            <p:strVal val="#ppt_x"/>
                                          </p:val>
                                        </p:tav>
                                        <p:tav tm="100000">
                                          <p:val>
                                            <p:strVal val="#ppt_x"/>
                                          </p:val>
                                        </p:tav>
                                      </p:tavLst>
                                    </p:anim>
                                    <p:anim calcmode="lin" valueType="num">
                                      <p:cBhvr additive="base">
                                        <p:cTn id="3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4" grpId="0"/>
      <p:bldP spid="25" grpId="0"/>
      <p:bldP spid="26" grpId="0"/>
      <p:bldP spid="27" grpId="0"/>
      <p:bldP spid="28" grpId="0"/>
      <p:bldP spid="29" grpId="0"/>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2703" y="42324"/>
            <a:ext cx="3605201" cy="5509200"/>
          </a:xfrm>
          <a:prstGeom prst="rect">
            <a:avLst/>
          </a:prstGeom>
          <a:noFill/>
        </p:spPr>
        <p:txBody>
          <a:bodyPr wrap="square" rtlCol="0">
            <a:spAutoFit/>
          </a:bodyPr>
          <a:lstStyle/>
          <a:p>
            <a:r>
              <a:rPr lang="en-US" altLang="zh-CN" sz="3200" b="1" dirty="0" smtClean="0">
                <a:latin typeface="Times New Roman" panose="02020603050405020304" pitchFamily="18" charset="0"/>
                <a:cs typeface="Times New Roman" panose="02020603050405020304" pitchFamily="18" charset="0"/>
              </a:rPr>
              <a:t>Underlined words:</a:t>
            </a:r>
            <a:endParaRPr lang="en-US" altLang="zh-CN" sz="3200" b="1" dirty="0" smtClean="0">
              <a:latin typeface="Times New Roman" panose="02020603050405020304" pitchFamily="18" charset="0"/>
              <a:cs typeface="Times New Roman" panose="02020603050405020304" pitchFamily="18" charset="0"/>
            </a:endParaRPr>
          </a:p>
          <a:p>
            <a:r>
              <a:rPr lang="en-US" altLang="zh-CN" sz="3200" dirty="0" smtClean="0">
                <a:solidFill>
                  <a:srgbClr val="FF0000"/>
                </a:solidFill>
                <a:latin typeface="Times New Roman" panose="02020603050405020304" pitchFamily="18" charset="0"/>
                <a:cs typeface="Times New Roman" panose="02020603050405020304" pitchFamily="18" charset="0"/>
              </a:rPr>
              <a:t>Freddie</a:t>
            </a:r>
            <a:endParaRPr lang="en-US" altLang="zh-CN" sz="3200" dirty="0" smtClean="0">
              <a:solidFill>
                <a:srgbClr val="FF0000"/>
              </a:solidFill>
              <a:latin typeface="Times New Roman" panose="02020603050405020304" pitchFamily="18" charset="0"/>
              <a:cs typeface="Times New Roman" panose="02020603050405020304" pitchFamily="18" charset="0"/>
            </a:endParaRPr>
          </a:p>
          <a:p>
            <a:r>
              <a:rPr lang="en-US" altLang="zh-CN" sz="3200" dirty="0" smtClean="0">
                <a:solidFill>
                  <a:srgbClr val="FF0000"/>
                </a:solidFill>
                <a:latin typeface="Times New Roman" panose="02020603050405020304" pitchFamily="18" charset="0"/>
                <a:cs typeface="Times New Roman" panose="02020603050405020304" pitchFamily="18" charset="0"/>
              </a:rPr>
              <a:t>mother</a:t>
            </a:r>
            <a:endParaRPr lang="en-US" altLang="zh-CN" sz="3200" dirty="0" smtClean="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Dion</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play</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a good time</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company</a:t>
            </a:r>
            <a:endParaRPr lang="zh-CN" altLang="en-US" sz="3200" dirty="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snowman</a:t>
            </a:r>
            <a:endParaRPr lang="en-US" altLang="zh-CN" sz="3200" dirty="0">
              <a:solidFill>
                <a:srgbClr val="FF0000"/>
              </a:solidFill>
              <a:latin typeface="Times New Roman" panose="02020603050405020304" pitchFamily="18" charset="0"/>
              <a:cs typeface="Times New Roman" panose="02020603050405020304" pitchFamily="18" charset="0"/>
            </a:endParaRPr>
          </a:p>
          <a:p>
            <a:r>
              <a:rPr lang="en-US" altLang="zh-CN" sz="3200" b="1" dirty="0" smtClean="0">
                <a:solidFill>
                  <a:srgbClr val="00B050"/>
                </a:solidFill>
                <a:latin typeface="Times New Roman" panose="02020603050405020304" pitchFamily="18" charset="0"/>
                <a:cs typeface="Times New Roman" panose="02020603050405020304" pitchFamily="18" charset="0"/>
              </a:rPr>
              <a:t>realized</a:t>
            </a:r>
            <a:endParaRPr lang="en-US" altLang="zh-CN" sz="3200" b="1" dirty="0" smtClean="0">
              <a:solidFill>
                <a:srgbClr val="00B050"/>
              </a:solidFill>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relaxing</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outside</a:t>
            </a:r>
            <a:endParaRPr lang="en-US" altLang="zh-CN" sz="3200" dirty="0" smtClean="0">
              <a:latin typeface="Times New Roman" panose="02020603050405020304" pitchFamily="18" charset="0"/>
              <a:cs typeface="Times New Roman" panose="02020603050405020304" pitchFamily="18" charset="0"/>
            </a:endParaRPr>
          </a:p>
        </p:txBody>
      </p:sp>
      <p:sp>
        <p:nvSpPr>
          <p:cNvPr id="3" name="TextBox 2"/>
          <p:cNvSpPr txBox="1"/>
          <p:nvPr/>
        </p:nvSpPr>
        <p:spPr>
          <a:xfrm>
            <a:off x="1644891" y="1628800"/>
            <a:ext cx="7524328" cy="954107"/>
          </a:xfrm>
          <a:prstGeom prst="rect">
            <a:avLst/>
          </a:prstGeom>
          <a:noFill/>
        </p:spPr>
        <p:txBody>
          <a:bodyPr wrap="square" rtlCol="0">
            <a:spAutoFit/>
          </a:bodyPr>
          <a:lstStyle/>
          <a:p>
            <a:r>
              <a:rPr lang="en-US" altLang="zh-CN" sz="2800" dirty="0" smtClean="0"/>
              <a:t>Freddie knew that he could have a good time on the snow day.</a:t>
            </a:r>
            <a:endParaRPr lang="zh-CN" altLang="en-US" sz="2800" dirty="0"/>
          </a:p>
        </p:txBody>
      </p:sp>
      <p:sp>
        <p:nvSpPr>
          <p:cNvPr id="4" name="TextBox 3"/>
          <p:cNvSpPr txBox="1"/>
          <p:nvPr/>
        </p:nvSpPr>
        <p:spPr>
          <a:xfrm>
            <a:off x="2051720" y="2735307"/>
            <a:ext cx="7524328" cy="954107"/>
          </a:xfrm>
          <a:prstGeom prst="rect">
            <a:avLst/>
          </a:prstGeom>
          <a:noFill/>
        </p:spPr>
        <p:txBody>
          <a:bodyPr wrap="square" rtlCol="0">
            <a:spAutoFit/>
          </a:bodyPr>
          <a:lstStyle/>
          <a:p>
            <a:r>
              <a:rPr lang="en-US" altLang="zh-CN" sz="2800" dirty="0" smtClean="0"/>
              <a:t>With Dion’s company, Freddie made a snowman, really enjoying a good time.</a:t>
            </a:r>
            <a:endParaRPr lang="zh-CN" altLang="en-US" sz="2800" dirty="0"/>
          </a:p>
        </p:txBody>
      </p:sp>
      <p:sp>
        <p:nvSpPr>
          <p:cNvPr id="5" name="TextBox 4"/>
          <p:cNvSpPr txBox="1"/>
          <p:nvPr/>
        </p:nvSpPr>
        <p:spPr>
          <a:xfrm>
            <a:off x="1946365" y="3861048"/>
            <a:ext cx="7524328" cy="1384995"/>
          </a:xfrm>
          <a:prstGeom prst="rect">
            <a:avLst/>
          </a:prstGeom>
          <a:noFill/>
        </p:spPr>
        <p:txBody>
          <a:bodyPr wrap="square" rtlCol="0">
            <a:spAutoFit/>
          </a:bodyPr>
          <a:lstStyle/>
          <a:p>
            <a:r>
              <a:rPr lang="en-US" altLang="zh-CN" sz="2800" dirty="0" smtClean="0"/>
              <a:t>Freddie realized a good time was actually with someone for company, not just addiction to video games.</a:t>
            </a:r>
            <a:endParaRPr lang="zh-CN" altLang="en-US" sz="2800" dirty="0"/>
          </a:p>
        </p:txBody>
      </p:sp>
      <p:sp>
        <p:nvSpPr>
          <p:cNvPr id="6" name="TextBox 5"/>
          <p:cNvSpPr txBox="1"/>
          <p:nvPr/>
        </p:nvSpPr>
        <p:spPr>
          <a:xfrm>
            <a:off x="73246" y="5551524"/>
            <a:ext cx="9144000" cy="892552"/>
          </a:xfrm>
          <a:prstGeom prst="rect">
            <a:avLst/>
          </a:prstGeom>
          <a:noFill/>
        </p:spPr>
        <p:txBody>
          <a:bodyPr wrap="square" rtlCol="0">
            <a:spAutoFit/>
          </a:bodyPr>
          <a:lstStyle/>
          <a:p>
            <a:r>
              <a:rPr lang="en-US" altLang="zh-CN" sz="2600" dirty="0" smtClean="0">
                <a:solidFill>
                  <a:srgbClr val="0000FF"/>
                </a:solidFill>
                <a:latin typeface="Times New Roman" panose="02020603050405020304" pitchFamily="18" charset="0"/>
                <a:cs typeface="Times New Roman" panose="02020603050405020304" pitchFamily="18" charset="0"/>
              </a:rPr>
              <a:t>Tip1: Try to make up the plot with the help of the underlined words.</a:t>
            </a:r>
            <a:endParaRPr lang="en-US" altLang="zh-CN" sz="2600" dirty="0" smtClean="0">
              <a:solidFill>
                <a:srgbClr val="0000FF"/>
              </a:solidFill>
              <a:latin typeface="Times New Roman" panose="02020603050405020304" pitchFamily="18" charset="0"/>
              <a:cs typeface="Times New Roman" panose="02020603050405020304" pitchFamily="18" charset="0"/>
            </a:endParaRPr>
          </a:p>
          <a:p>
            <a:r>
              <a:rPr lang="en-US" altLang="zh-CN" sz="2600" dirty="0" smtClean="0">
                <a:solidFill>
                  <a:srgbClr val="0000FF"/>
                </a:solidFill>
                <a:latin typeface="Times New Roman" panose="02020603050405020304" pitchFamily="18" charset="0"/>
                <a:cs typeface="Times New Roman" panose="02020603050405020304" pitchFamily="18" charset="0"/>
              </a:rPr>
              <a:t>Tip2:  An abstract noun can help you carry the message of the story.</a:t>
            </a:r>
            <a:endParaRPr lang="zh-CN" altLang="en-US" sz="2600" dirty="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3970318"/>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Para </a:t>
            </a:r>
            <a:r>
              <a:rPr lang="en-US" altLang="zh-CN" sz="2800" dirty="0">
                <a:latin typeface="Times New Roman" panose="02020603050405020304" pitchFamily="18" charset="0"/>
                <a:cs typeface="Times New Roman" panose="02020603050405020304" pitchFamily="18" charset="0"/>
              </a:rPr>
              <a:t>l</a:t>
            </a:r>
            <a:r>
              <a:rPr lang="zh-CN" altLang="en-US" sz="2800" dirty="0" smtClean="0">
                <a:latin typeface="Times New Roman" panose="02020603050405020304" pitchFamily="18" charset="0"/>
                <a:cs typeface="Times New Roman" panose="02020603050405020304" pitchFamily="18" charset="0"/>
              </a:rPr>
              <a:t>：</a:t>
            </a:r>
            <a:r>
              <a:rPr lang="en-US" altLang="zh-CN" sz="2800" dirty="0" smtClean="0">
                <a:latin typeface="Times New Roman" panose="02020603050405020304" pitchFamily="18" charset="0"/>
                <a:cs typeface="Times New Roman" panose="02020603050405020304" pitchFamily="18" charset="0"/>
              </a:rPr>
              <a:t>Freddie </a:t>
            </a:r>
            <a:r>
              <a:rPr lang="en-US" altLang="zh-CN" sz="2800" dirty="0">
                <a:latin typeface="Times New Roman" panose="02020603050405020304" pitchFamily="18" charset="0"/>
                <a:cs typeface="Times New Roman" panose="02020603050405020304" pitchFamily="18" charset="0"/>
              </a:rPr>
              <a:t>was </a:t>
            </a:r>
            <a:r>
              <a:rPr lang="en-US" altLang="zh-CN" sz="2800" b="1" dirty="0">
                <a:solidFill>
                  <a:srgbClr val="FF0000"/>
                </a:solidFill>
                <a:latin typeface="Times New Roman" panose="02020603050405020304" pitchFamily="18" charset="0"/>
                <a:cs typeface="Times New Roman" panose="02020603050405020304" pitchFamily="18" charset="0"/>
              </a:rPr>
              <a:t>surprised</a:t>
            </a:r>
            <a:r>
              <a:rPr lang="en-US" altLang="zh-CN" sz="2800" dirty="0">
                <a:latin typeface="Times New Roman" panose="02020603050405020304" pitchFamily="18" charset="0"/>
                <a:cs typeface="Times New Roman" panose="02020603050405020304" pitchFamily="18" charset="0"/>
              </a:rPr>
              <a:t> but </a:t>
            </a:r>
            <a:r>
              <a:rPr lang="en-US" altLang="zh-CN" sz="2800" b="1" dirty="0">
                <a:solidFill>
                  <a:srgbClr val="FF0000"/>
                </a:solidFill>
                <a:latin typeface="Times New Roman" panose="02020603050405020304" pitchFamily="18" charset="0"/>
                <a:cs typeface="Times New Roman" panose="02020603050405020304" pitchFamily="18" charset="0"/>
              </a:rPr>
              <a:t>happy</a:t>
            </a:r>
            <a:r>
              <a:rPr lang="en-US" altLang="zh-CN" sz="2800" dirty="0">
                <a:latin typeface="Times New Roman" panose="02020603050405020304" pitchFamily="18" charset="0"/>
                <a:cs typeface="Times New Roman" panose="02020603050405020304" pitchFamily="18" charset="0"/>
              </a:rPr>
              <a:t> to see his classmate. </a:t>
            </a:r>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Para </a:t>
            </a:r>
            <a:r>
              <a:rPr lang="en-US" altLang="zh-CN" sz="2800" dirty="0">
                <a:latin typeface="Times New Roman" panose="02020603050405020304" pitchFamily="18" charset="0"/>
                <a:cs typeface="Times New Roman" panose="02020603050405020304" pitchFamily="18" charset="0"/>
              </a:rPr>
              <a:t>2</a:t>
            </a:r>
            <a:r>
              <a:rPr lang="en-US" altLang="zh-CN" sz="2800" dirty="0" smtClean="0">
                <a:latin typeface="Times New Roman" panose="02020603050405020304" pitchFamily="18" charset="0"/>
                <a:cs typeface="Times New Roman" panose="02020603050405020304" pitchFamily="18" charset="0"/>
              </a:rPr>
              <a:t>: </a:t>
            </a:r>
            <a:r>
              <a:rPr lang="en-US" altLang="zh-CN" sz="2800" b="1" dirty="0" smtClean="0">
                <a:solidFill>
                  <a:srgbClr val="FF0000"/>
                </a:solidFill>
                <a:latin typeface="Times New Roman" panose="02020603050405020304" pitchFamily="18" charset="0"/>
                <a:cs typeface="Times New Roman" panose="02020603050405020304" pitchFamily="18" charset="0"/>
              </a:rPr>
              <a:t>Delighted</a:t>
            </a:r>
            <a:r>
              <a:rPr lang="en-US" altLang="zh-CN" sz="2800" dirty="0" smtClean="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at the idea, Freddie </a:t>
            </a:r>
            <a:r>
              <a:rPr lang="en-US" altLang="zh-CN" sz="2800" b="1" dirty="0">
                <a:solidFill>
                  <a:srgbClr val="FF0000"/>
                </a:solidFill>
                <a:latin typeface="Times New Roman" panose="02020603050405020304" pitchFamily="18" charset="0"/>
                <a:cs typeface="Times New Roman" panose="02020603050405020304" pitchFamily="18" charset="0"/>
              </a:rPr>
              <a:t>excitedly</a:t>
            </a:r>
            <a:r>
              <a:rPr lang="en-US" altLang="zh-CN" sz="2800" dirty="0">
                <a:latin typeface="Times New Roman" panose="02020603050405020304" pitchFamily="18" charset="0"/>
                <a:cs typeface="Times New Roman" panose="02020603050405020304" pitchFamily="18" charset="0"/>
              </a:rPr>
              <a:t> ran into his house. </a:t>
            </a:r>
            <a:endParaRPr lang="en-US" altLang="zh-CN" sz="2800" dirty="0" smtClean="0">
              <a:latin typeface="Times New Roman" panose="02020603050405020304" pitchFamily="18" charset="0"/>
              <a:cs typeface="Times New Roman" panose="02020603050405020304" pitchFamily="18" charset="0"/>
            </a:endParaRPr>
          </a:p>
        </p:txBody>
      </p:sp>
      <p:sp>
        <p:nvSpPr>
          <p:cNvPr id="3" name="椭圆 2"/>
          <p:cNvSpPr/>
          <p:nvPr/>
        </p:nvSpPr>
        <p:spPr>
          <a:xfrm>
            <a:off x="5220072" y="0"/>
            <a:ext cx="1080120" cy="6206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5" name="直接箭头连接符 4"/>
          <p:cNvCxnSpPr/>
          <p:nvPr/>
        </p:nvCxnSpPr>
        <p:spPr>
          <a:xfrm flipH="1">
            <a:off x="2051720" y="476672"/>
            <a:ext cx="3168352" cy="504056"/>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51520" y="998228"/>
            <a:ext cx="8424936" cy="1815882"/>
          </a:xfrm>
          <a:prstGeom prst="rect">
            <a:avLst/>
          </a:prstGeom>
          <a:noFill/>
        </p:spPr>
        <p:txBody>
          <a:bodyPr wrap="square" rtlCol="0">
            <a:spAutoFit/>
          </a:bodyPr>
          <a:lstStyle/>
          <a:p>
            <a:r>
              <a:rPr lang="en-US" altLang="zh-CN" sz="2800" dirty="0" smtClean="0"/>
              <a:t>Q1: Why  was he happy to see his classmate?</a:t>
            </a:r>
            <a:endParaRPr lang="en-US" altLang="zh-CN" sz="2800" dirty="0" smtClean="0"/>
          </a:p>
          <a:p>
            <a:r>
              <a:rPr lang="en-US" altLang="zh-CN" sz="2800" dirty="0" smtClean="0"/>
              <a:t>Q2: What did they do to make the day happy?</a:t>
            </a:r>
            <a:endParaRPr lang="en-US" altLang="zh-CN" sz="2800" dirty="0" smtClean="0"/>
          </a:p>
          <a:p>
            <a:r>
              <a:rPr lang="en-US" altLang="zh-CN" sz="2800" dirty="0" smtClean="0"/>
              <a:t>Q3: What was the idea? And whose idea was it?</a:t>
            </a:r>
            <a:endParaRPr lang="en-US" altLang="zh-CN" sz="2800" dirty="0" smtClean="0"/>
          </a:p>
          <a:p>
            <a:endParaRPr lang="zh-CN" altLang="en-US" sz="2800" dirty="0"/>
          </a:p>
        </p:txBody>
      </p:sp>
      <p:sp>
        <p:nvSpPr>
          <p:cNvPr id="7" name="椭圆 6"/>
          <p:cNvSpPr/>
          <p:nvPr/>
        </p:nvSpPr>
        <p:spPr>
          <a:xfrm>
            <a:off x="3095836" y="2924944"/>
            <a:ext cx="1188132" cy="6206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箭头连接符 7"/>
          <p:cNvCxnSpPr/>
          <p:nvPr/>
        </p:nvCxnSpPr>
        <p:spPr>
          <a:xfrm flipH="1" flipV="1">
            <a:off x="2987824" y="2132856"/>
            <a:ext cx="735051" cy="850404"/>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03920" y="4365104"/>
            <a:ext cx="8424936" cy="1815882"/>
          </a:xfrm>
          <a:prstGeom prst="rect">
            <a:avLst/>
          </a:prstGeom>
          <a:noFill/>
        </p:spPr>
        <p:txBody>
          <a:bodyPr wrap="square" rtlCol="0">
            <a:spAutoFit/>
          </a:bodyPr>
          <a:lstStyle/>
          <a:p>
            <a:r>
              <a:rPr lang="en-US" altLang="zh-CN" sz="2800" dirty="0" smtClean="0"/>
              <a:t>Q1: What did he run into the house for?</a:t>
            </a:r>
            <a:endParaRPr lang="en-US" altLang="zh-CN" sz="2800" dirty="0" smtClean="0"/>
          </a:p>
          <a:p>
            <a:r>
              <a:rPr lang="en-US" altLang="zh-CN" sz="2800" dirty="0" smtClean="0"/>
              <a:t>Q2: How did they put the idea into practice?</a:t>
            </a:r>
            <a:endParaRPr lang="en-US" altLang="zh-CN" sz="2800" dirty="0" smtClean="0"/>
          </a:p>
          <a:p>
            <a:r>
              <a:rPr lang="en-US" altLang="zh-CN" sz="2800" dirty="0" smtClean="0"/>
              <a:t>Q3: What was his reflection</a:t>
            </a:r>
            <a:r>
              <a:rPr lang="zh-CN" altLang="en-US" sz="2800" dirty="0" smtClean="0"/>
              <a:t>？</a:t>
            </a:r>
            <a:endParaRPr lang="en-US" altLang="zh-CN" sz="2800" dirty="0" smtClean="0"/>
          </a:p>
          <a:p>
            <a:endParaRPr lang="zh-CN"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anim calcmode="lin" valueType="num">
                                      <p:cBhvr additive="base">
                                        <p:cTn id="3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 calcmode="lin" valueType="num">
                                      <p:cBhvr additive="base">
                                        <p:cTn id="3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0">
                                            <p:txEl>
                                              <p:pRg st="1" end="1"/>
                                            </p:txEl>
                                          </p:spTgt>
                                        </p:tgtEl>
                                        <p:attrNameLst>
                                          <p:attrName>style.visibility</p:attrName>
                                        </p:attrNameLst>
                                      </p:cBhvr>
                                      <p:to>
                                        <p:strVal val="visible"/>
                                      </p:to>
                                    </p:set>
                                    <p:anim calcmode="lin" valueType="num">
                                      <p:cBhvr additive="base">
                                        <p:cTn id="4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0">
                                            <p:txEl>
                                              <p:pRg st="2" end="2"/>
                                            </p:txEl>
                                          </p:spTgt>
                                        </p:tgtEl>
                                        <p:attrNameLst>
                                          <p:attrName>style.visibility</p:attrName>
                                        </p:attrNameLst>
                                      </p:cBhvr>
                                      <p:to>
                                        <p:strVal val="visible"/>
                                      </p:to>
                                    </p:set>
                                    <p:anim calcmode="lin" valueType="num">
                                      <p:cBhvr additive="base">
                                        <p:cTn id="4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3970318"/>
          </a:xfrm>
          <a:prstGeom prst="rect">
            <a:avLst/>
          </a:prstGeom>
          <a:noFill/>
        </p:spPr>
        <p:txBody>
          <a:bodyPr wrap="square" rtlCol="0">
            <a:spAutoFit/>
          </a:bodyPr>
          <a:lstStyle/>
          <a:p>
            <a:pPr lvl="0"/>
            <a:r>
              <a:rPr lang="en-US" altLang="zh-CN" sz="2800" dirty="0">
                <a:solidFill>
                  <a:prstClr val="black"/>
                </a:solidFill>
                <a:latin typeface="Times New Roman" panose="02020603050405020304" pitchFamily="18" charset="0"/>
                <a:cs typeface="Times New Roman" panose="02020603050405020304" pitchFamily="18" charset="0"/>
              </a:rPr>
              <a:t>Para l</a:t>
            </a:r>
            <a:r>
              <a:rPr lang="zh-CN" altLang="en-US" sz="2800" dirty="0">
                <a:solidFill>
                  <a:prstClr val="black"/>
                </a:solidFill>
                <a:latin typeface="Times New Roman" panose="02020603050405020304" pitchFamily="18" charset="0"/>
                <a:cs typeface="Times New Roman" panose="02020603050405020304" pitchFamily="18" charset="0"/>
              </a:rPr>
              <a:t>：</a:t>
            </a:r>
            <a:r>
              <a:rPr lang="en-US" altLang="zh-CN" sz="2800" dirty="0">
                <a:solidFill>
                  <a:prstClr val="black"/>
                </a:solidFill>
                <a:latin typeface="Times New Roman" panose="02020603050405020304" pitchFamily="18" charset="0"/>
                <a:cs typeface="Times New Roman" panose="02020603050405020304" pitchFamily="18" charset="0"/>
              </a:rPr>
              <a:t>Freddie was </a:t>
            </a:r>
            <a:r>
              <a:rPr lang="en-US" altLang="zh-CN" sz="2800" b="1" dirty="0">
                <a:solidFill>
                  <a:srgbClr val="FF0000"/>
                </a:solidFill>
                <a:latin typeface="Times New Roman" panose="02020603050405020304" pitchFamily="18" charset="0"/>
                <a:cs typeface="Times New Roman" panose="02020603050405020304" pitchFamily="18" charset="0"/>
              </a:rPr>
              <a:t>surprised</a:t>
            </a:r>
            <a:r>
              <a:rPr lang="en-US" altLang="zh-CN" sz="2800" dirty="0">
                <a:solidFill>
                  <a:prstClr val="black"/>
                </a:solidFill>
                <a:latin typeface="Times New Roman" panose="02020603050405020304" pitchFamily="18" charset="0"/>
                <a:cs typeface="Times New Roman" panose="02020603050405020304" pitchFamily="18" charset="0"/>
              </a:rPr>
              <a:t> but </a:t>
            </a:r>
            <a:r>
              <a:rPr lang="en-US" altLang="zh-CN" sz="2800" b="1" dirty="0">
                <a:solidFill>
                  <a:srgbClr val="FF0000"/>
                </a:solidFill>
                <a:latin typeface="Times New Roman" panose="02020603050405020304" pitchFamily="18" charset="0"/>
                <a:cs typeface="Times New Roman" panose="02020603050405020304" pitchFamily="18" charset="0"/>
              </a:rPr>
              <a:t>happy</a:t>
            </a:r>
            <a:r>
              <a:rPr lang="en-US" altLang="zh-CN" sz="2800" dirty="0">
                <a:solidFill>
                  <a:prstClr val="black"/>
                </a:solidFill>
                <a:latin typeface="Times New Roman" panose="02020603050405020304" pitchFamily="18" charset="0"/>
                <a:cs typeface="Times New Roman" panose="02020603050405020304" pitchFamily="18" charset="0"/>
              </a:rPr>
              <a:t> to see his classmate. </a:t>
            </a:r>
            <a:endParaRPr lang="en-US" altLang="zh-CN" sz="2800" dirty="0">
              <a:solidFill>
                <a:prstClr val="black"/>
              </a:solidFill>
              <a:latin typeface="Times New Roman" panose="02020603050405020304" pitchFamily="18" charset="0"/>
              <a:cs typeface="Times New Roman" panose="02020603050405020304" pitchFamily="18" charset="0"/>
            </a:endParaRPr>
          </a:p>
          <a:p>
            <a:pPr lvl="0"/>
            <a:endParaRPr lang="en-US" altLang="zh-CN" sz="2800" dirty="0">
              <a:solidFill>
                <a:prstClr val="black"/>
              </a:solidFill>
              <a:latin typeface="Times New Roman" panose="02020603050405020304" pitchFamily="18" charset="0"/>
              <a:cs typeface="Times New Roman" panose="02020603050405020304" pitchFamily="18" charset="0"/>
            </a:endParaRPr>
          </a:p>
          <a:p>
            <a:pPr lvl="0"/>
            <a:endParaRPr lang="en-US" altLang="zh-CN" sz="2800" dirty="0">
              <a:solidFill>
                <a:prstClr val="black"/>
              </a:solidFill>
              <a:latin typeface="Times New Roman" panose="02020603050405020304" pitchFamily="18" charset="0"/>
              <a:cs typeface="Times New Roman" panose="02020603050405020304" pitchFamily="18" charset="0"/>
            </a:endParaRPr>
          </a:p>
          <a:p>
            <a:pPr lvl="0"/>
            <a:endParaRPr lang="en-US" altLang="zh-CN" sz="2800" dirty="0">
              <a:solidFill>
                <a:prstClr val="black"/>
              </a:solidFill>
              <a:latin typeface="Times New Roman" panose="02020603050405020304" pitchFamily="18" charset="0"/>
              <a:cs typeface="Times New Roman" panose="02020603050405020304" pitchFamily="18" charset="0"/>
            </a:endParaRPr>
          </a:p>
          <a:p>
            <a:pPr lvl="0"/>
            <a:endParaRPr lang="en-US" altLang="zh-CN" sz="2800" dirty="0">
              <a:solidFill>
                <a:prstClr val="black"/>
              </a:solidFill>
              <a:latin typeface="Times New Roman" panose="02020603050405020304" pitchFamily="18" charset="0"/>
              <a:cs typeface="Times New Roman" panose="02020603050405020304" pitchFamily="18" charset="0"/>
            </a:endParaRPr>
          </a:p>
          <a:p>
            <a:pPr lvl="0"/>
            <a:endParaRPr lang="en-US" altLang="zh-CN" sz="2800" dirty="0">
              <a:solidFill>
                <a:prstClr val="black"/>
              </a:solidFill>
              <a:latin typeface="Times New Roman" panose="02020603050405020304" pitchFamily="18" charset="0"/>
              <a:cs typeface="Times New Roman" panose="02020603050405020304" pitchFamily="18" charset="0"/>
            </a:endParaRPr>
          </a:p>
          <a:p>
            <a:pPr lvl="0"/>
            <a:endParaRPr lang="en-US" altLang="zh-CN" sz="2800" dirty="0">
              <a:solidFill>
                <a:prstClr val="black"/>
              </a:solidFill>
              <a:latin typeface="Times New Roman" panose="02020603050405020304" pitchFamily="18" charset="0"/>
              <a:cs typeface="Times New Roman" panose="02020603050405020304" pitchFamily="18" charset="0"/>
            </a:endParaRPr>
          </a:p>
          <a:p>
            <a:pPr lvl="0"/>
            <a:r>
              <a:rPr lang="en-US" altLang="zh-CN" sz="2800" dirty="0">
                <a:solidFill>
                  <a:prstClr val="black"/>
                </a:solidFill>
                <a:latin typeface="Times New Roman" panose="02020603050405020304" pitchFamily="18" charset="0"/>
                <a:cs typeface="Times New Roman" panose="02020603050405020304" pitchFamily="18" charset="0"/>
              </a:rPr>
              <a:t>Para 2: </a:t>
            </a:r>
            <a:r>
              <a:rPr lang="en-US" altLang="zh-CN" sz="2800" b="1" dirty="0">
                <a:solidFill>
                  <a:srgbClr val="FF0000"/>
                </a:solidFill>
                <a:latin typeface="Times New Roman" panose="02020603050405020304" pitchFamily="18" charset="0"/>
                <a:cs typeface="Times New Roman" panose="02020603050405020304" pitchFamily="18" charset="0"/>
              </a:rPr>
              <a:t>Delighted</a:t>
            </a:r>
            <a:r>
              <a:rPr lang="en-US" altLang="zh-CN" sz="2800" dirty="0">
                <a:solidFill>
                  <a:prstClr val="black"/>
                </a:solidFill>
                <a:latin typeface="Times New Roman" panose="02020603050405020304" pitchFamily="18" charset="0"/>
                <a:cs typeface="Times New Roman" panose="02020603050405020304" pitchFamily="18" charset="0"/>
              </a:rPr>
              <a:t> at the idea, Freddie </a:t>
            </a:r>
            <a:r>
              <a:rPr lang="en-US" altLang="zh-CN" sz="2800" b="1" dirty="0">
                <a:solidFill>
                  <a:srgbClr val="FF0000"/>
                </a:solidFill>
                <a:latin typeface="Times New Roman" panose="02020603050405020304" pitchFamily="18" charset="0"/>
                <a:cs typeface="Times New Roman" panose="02020603050405020304" pitchFamily="18" charset="0"/>
              </a:rPr>
              <a:t>excitedly</a:t>
            </a:r>
            <a:r>
              <a:rPr lang="en-US" altLang="zh-CN" sz="2800" dirty="0">
                <a:solidFill>
                  <a:prstClr val="black"/>
                </a:solidFill>
                <a:latin typeface="Times New Roman" panose="02020603050405020304" pitchFamily="18" charset="0"/>
                <a:cs typeface="Times New Roman" panose="02020603050405020304" pitchFamily="18" charset="0"/>
              </a:rPr>
              <a:t> ran into his house. </a:t>
            </a:r>
            <a:endParaRPr lang="en-US" altLang="zh-CN" sz="2800" dirty="0">
              <a:solidFill>
                <a:prstClr val="black"/>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251520" y="975217"/>
            <a:ext cx="8640960" cy="1815882"/>
          </a:xfrm>
          <a:prstGeom prst="rect">
            <a:avLst/>
          </a:prstGeom>
          <a:noFill/>
        </p:spPr>
        <p:txBody>
          <a:bodyPr wrap="square" rtlCol="0">
            <a:spAutoFit/>
          </a:bodyPr>
          <a:lstStyle/>
          <a:p>
            <a:pPr indent="0"/>
            <a:r>
              <a:rPr lang="en-US" altLang="zh-CN" sz="2800" dirty="0">
                <a:solidFill>
                  <a:srgbClr val="0000FF"/>
                </a:solidFill>
                <a:latin typeface="Comic Sans MS" panose="030F0702030302020204" charset="0"/>
                <a:cs typeface="Comic Sans MS" panose="030F0702030302020204" charset="0"/>
              </a:rPr>
              <a:t>1. They were making a snowman happily.</a:t>
            </a:r>
            <a:endParaRPr lang="en-US" altLang="zh-CN" sz="2800" dirty="0">
              <a:solidFill>
                <a:srgbClr val="0000FF"/>
              </a:solidFill>
              <a:latin typeface="Comic Sans MS" panose="030F0702030302020204" charset="0"/>
              <a:cs typeface="Comic Sans MS" panose="030F0702030302020204" charset="0"/>
            </a:endParaRPr>
          </a:p>
          <a:p>
            <a:endParaRPr lang="en-US" altLang="zh-CN" sz="2800" dirty="0" smtClean="0">
              <a:solidFill>
                <a:srgbClr val="0000FF"/>
              </a:solidFill>
              <a:latin typeface="Comic Sans MS" panose="030F0702030302020204" charset="0"/>
              <a:cs typeface="Comic Sans MS" panose="030F0702030302020204" charset="0"/>
            </a:endParaRPr>
          </a:p>
          <a:p>
            <a:r>
              <a:rPr lang="en-US" altLang="zh-CN" sz="2800" dirty="0" smtClean="0">
                <a:solidFill>
                  <a:srgbClr val="0000FF"/>
                </a:solidFill>
                <a:latin typeface="Comic Sans MS" panose="030F0702030302020204" charset="0"/>
                <a:cs typeface="Comic Sans MS" panose="030F0702030302020204" charset="0"/>
              </a:rPr>
              <a:t>2</a:t>
            </a:r>
            <a:r>
              <a:rPr lang="en-US" altLang="zh-CN" sz="2800" dirty="0">
                <a:solidFill>
                  <a:srgbClr val="0000FF"/>
                </a:solidFill>
                <a:latin typeface="Comic Sans MS" panose="030F0702030302020204" charset="0"/>
                <a:cs typeface="Comic Sans MS" panose="030F0702030302020204" charset="0"/>
              </a:rPr>
              <a:t>. Dion </a:t>
            </a:r>
            <a:r>
              <a:rPr lang="en-US" altLang="zh-CN" sz="2800" dirty="0" smtClean="0">
                <a:solidFill>
                  <a:srgbClr val="0000FF"/>
                </a:solidFill>
                <a:latin typeface="Comic Sans MS" panose="030F0702030302020204" charset="0"/>
                <a:cs typeface="Comic Sans MS" panose="030F0702030302020204" charset="0"/>
              </a:rPr>
              <a:t>suggested </a:t>
            </a:r>
            <a:r>
              <a:rPr lang="en-US" altLang="zh-CN" sz="2800" dirty="0">
                <a:solidFill>
                  <a:srgbClr val="0000FF"/>
                </a:solidFill>
                <a:latin typeface="Comic Sans MS" panose="030F0702030302020204" charset="0"/>
                <a:cs typeface="Comic Sans MS" panose="030F0702030302020204" charset="0"/>
              </a:rPr>
              <a:t>an idea related </a:t>
            </a:r>
            <a:r>
              <a:rPr lang="en-US" altLang="zh-CN" sz="2800" dirty="0" smtClean="0">
                <a:solidFill>
                  <a:srgbClr val="0000FF"/>
                </a:solidFill>
                <a:latin typeface="Comic Sans MS" panose="030F0702030302020204" charset="0"/>
                <a:cs typeface="Comic Sans MS" panose="030F0702030302020204" charset="0"/>
              </a:rPr>
              <a:t>to </a:t>
            </a:r>
            <a:r>
              <a:rPr lang="en-US" altLang="zh-CN" sz="2800" dirty="0">
                <a:solidFill>
                  <a:srgbClr val="0000FF"/>
                </a:solidFill>
                <a:latin typeface="Comic Sans MS" panose="030F0702030302020204" charset="0"/>
                <a:cs typeface="Comic Sans MS" panose="030F0702030302020204" charset="0"/>
              </a:rPr>
              <a:t>snow-playing.</a:t>
            </a:r>
            <a:endParaRPr lang="en-US" altLang="zh-CN" sz="2800" dirty="0">
              <a:solidFill>
                <a:srgbClr val="0000FF"/>
              </a:solidFill>
              <a:latin typeface="Comic Sans MS" panose="030F0702030302020204" charset="0"/>
              <a:cs typeface="Comic Sans MS" panose="030F0702030302020204" charset="0"/>
            </a:endParaRPr>
          </a:p>
          <a:p>
            <a:endParaRPr lang="zh-CN" altLang="en-US" sz="2800" dirty="0"/>
          </a:p>
        </p:txBody>
      </p:sp>
      <p:sp>
        <p:nvSpPr>
          <p:cNvPr id="4" name="TextBox 3"/>
          <p:cNvSpPr txBox="1"/>
          <p:nvPr/>
        </p:nvSpPr>
        <p:spPr>
          <a:xfrm>
            <a:off x="375308" y="4149080"/>
            <a:ext cx="8424936" cy="1384995"/>
          </a:xfrm>
          <a:prstGeom prst="rect">
            <a:avLst/>
          </a:prstGeom>
          <a:noFill/>
        </p:spPr>
        <p:txBody>
          <a:bodyPr wrap="square" rtlCol="0">
            <a:spAutoFit/>
          </a:bodyPr>
          <a:lstStyle/>
          <a:p>
            <a:pPr indent="0"/>
            <a:r>
              <a:rPr lang="en-US" altLang="zh-CN" sz="2800" dirty="0">
                <a:solidFill>
                  <a:srgbClr val="0000FF"/>
                </a:solidFill>
                <a:latin typeface="Comic Sans MS" panose="030F0702030302020204" charset="0"/>
                <a:cs typeface="Comic Sans MS" panose="030F0702030302020204" charset="0"/>
                <a:sym typeface="+mn-ea"/>
              </a:rPr>
              <a:t>1. He </a:t>
            </a:r>
            <a:r>
              <a:rPr lang="en-US" altLang="zh-CN" sz="2800" dirty="0" smtClean="0">
                <a:solidFill>
                  <a:srgbClr val="0000FF"/>
                </a:solidFill>
                <a:latin typeface="Comic Sans MS" panose="030F0702030302020204" charset="0"/>
                <a:cs typeface="Comic Sans MS" panose="030F0702030302020204" charset="0"/>
                <a:sym typeface="+mn-ea"/>
              </a:rPr>
              <a:t>shared with </a:t>
            </a:r>
            <a:r>
              <a:rPr lang="en-US" altLang="zh-CN" sz="2800" dirty="0">
                <a:solidFill>
                  <a:srgbClr val="0000FF"/>
                </a:solidFill>
                <a:latin typeface="Comic Sans MS" panose="030F0702030302020204" charset="0"/>
                <a:cs typeface="Comic Sans MS" panose="030F0702030302020204" charset="0"/>
                <a:sym typeface="+mn-ea"/>
              </a:rPr>
              <a:t>his parents the idea.</a:t>
            </a:r>
            <a:endParaRPr lang="en-US" altLang="zh-CN" sz="2800" dirty="0">
              <a:solidFill>
                <a:srgbClr val="0000FF"/>
              </a:solidFill>
              <a:latin typeface="Comic Sans MS" panose="030F0702030302020204" charset="0"/>
              <a:cs typeface="Comic Sans MS" panose="030F0702030302020204" charset="0"/>
            </a:endParaRPr>
          </a:p>
          <a:p>
            <a:pPr indent="0"/>
            <a:r>
              <a:rPr lang="en-US" altLang="zh-CN" sz="2800" dirty="0" smtClean="0">
                <a:solidFill>
                  <a:srgbClr val="0000FF"/>
                </a:solidFill>
                <a:latin typeface="Comic Sans MS" panose="030F0702030302020204" charset="0"/>
                <a:cs typeface="Comic Sans MS" panose="030F0702030302020204" charset="0"/>
              </a:rPr>
              <a:t>2.They </a:t>
            </a:r>
            <a:r>
              <a:rPr lang="en-US" altLang="zh-CN" sz="2800" dirty="0">
                <a:solidFill>
                  <a:srgbClr val="0000FF"/>
                </a:solidFill>
                <a:latin typeface="Comic Sans MS" panose="030F0702030302020204" charset="0"/>
                <a:cs typeface="Comic Sans MS" panose="030F0702030302020204" charset="0"/>
              </a:rPr>
              <a:t>put the idea into practice</a:t>
            </a:r>
            <a:r>
              <a:rPr lang="en-US" altLang="zh-CN" sz="2800" dirty="0" smtClean="0">
                <a:solidFill>
                  <a:srgbClr val="0000FF"/>
                </a:solidFill>
                <a:latin typeface="Comic Sans MS" panose="030F0702030302020204" charset="0"/>
                <a:cs typeface="Comic Sans MS" panose="030F0702030302020204" charset="0"/>
              </a:rPr>
              <a:t>.</a:t>
            </a:r>
            <a:endParaRPr lang="en-US" altLang="zh-CN" sz="2800" dirty="0" smtClean="0">
              <a:solidFill>
                <a:srgbClr val="0000FF"/>
              </a:solidFill>
              <a:latin typeface="Comic Sans MS" panose="030F0702030302020204" charset="0"/>
              <a:cs typeface="Comic Sans MS" panose="030F0702030302020204" charset="0"/>
            </a:endParaRPr>
          </a:p>
          <a:p>
            <a:pPr indent="0"/>
            <a:r>
              <a:rPr lang="en-US" altLang="zh-CN" sz="2800" dirty="0" smtClean="0">
                <a:solidFill>
                  <a:srgbClr val="0000FF"/>
                </a:solidFill>
                <a:latin typeface="Comic Sans MS" panose="030F0702030302020204" charset="0"/>
                <a:cs typeface="Comic Sans MS" panose="030F0702030302020204" charset="0"/>
              </a:rPr>
              <a:t>3. Freddie’s reflection.</a:t>
            </a:r>
            <a:endParaRPr lang="en-US" altLang="zh-CN" sz="2800" dirty="0">
              <a:solidFill>
                <a:srgbClr val="0000FF"/>
              </a:solidFill>
              <a:latin typeface="Comic Sans MS" panose="030F0702030302020204" charset="0"/>
              <a:cs typeface="Comic Sans MS" panose="030F070203030202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BEAUTIFY_FLAG" val="#wm#"/>
  <p:tag name="KSO_WM_TEMPLATE_CATEGORY" val="custom"/>
  <p:tag name="KSO_WM_TEMPLATE_INDEX" val="20205176"/>
</p:tagLst>
</file>

<file path=ppt/tags/tag2.xml><?xml version="1.0" encoding="utf-8"?>
<p:tagLst xmlns:p="http://schemas.openxmlformats.org/presentationml/2006/main">
  <p:tag name="REFSHAPE" val="1221519820"/>
  <p:tag name="KSO_WM_UNIT_PLACING_PICTURE_USER_VIEWPORT" val="{&quot;height&quot;:3730,&quot;width&quot;:10570}"/>
</p:tagLst>
</file>

<file path=ppt/tags/tag3.xml><?xml version="1.0" encoding="utf-8"?>
<p:tagLst xmlns:p="http://schemas.openxmlformats.org/presentationml/2006/main">
  <p:tag name="KSO_WM_BEAUTIFY_FLAG" val="#wm#"/>
  <p:tag name="KSO_WM_TEMPLATE_CATEGORY" val="custom"/>
  <p:tag name="KSO_WM_TEMPLATE_INDEX" val="20205176"/>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9611</Words>
  <Application>WPS 演示</Application>
  <PresentationFormat>全屏显示(4:3)</PresentationFormat>
  <Paragraphs>188</Paragraphs>
  <Slides>18</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18</vt:i4>
      </vt:variant>
    </vt:vector>
  </HeadingPairs>
  <TitlesOfParts>
    <vt:vector size="35" baseType="lpstr">
      <vt:lpstr>Arial</vt:lpstr>
      <vt:lpstr>宋体</vt:lpstr>
      <vt:lpstr>Wingdings</vt:lpstr>
      <vt:lpstr>AR JULIAN</vt:lpstr>
      <vt:lpstr>Wide Latin</vt:lpstr>
      <vt:lpstr>Times New Roman</vt:lpstr>
      <vt:lpstr>Comic Sans MS</vt:lpstr>
      <vt:lpstr>Calibri</vt:lpstr>
      <vt:lpstr>Cambria Math</vt:lpstr>
      <vt:lpstr>Proxima Nova Regular</vt:lpstr>
      <vt:lpstr>Shit Happens</vt:lpstr>
      <vt:lpstr>微软雅黑</vt:lpstr>
      <vt:lpstr>Arial Unicode MS</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ttthinker</dc:creator>
  <cp:lastModifiedBy>曹小等</cp:lastModifiedBy>
  <cp:revision>70</cp:revision>
  <dcterms:created xsi:type="dcterms:W3CDTF">2020-05-07T08:27:00Z</dcterms:created>
  <dcterms:modified xsi:type="dcterms:W3CDTF">2020-05-08T08:56:54Z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