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95" r:id="rId3"/>
    <p:sldId id="269" r:id="rId4"/>
    <p:sldId id="279" r:id="rId5"/>
    <p:sldId id="264" r:id="rId6"/>
    <p:sldId id="270" r:id="rId7"/>
    <p:sldId id="271" r:id="rId8"/>
    <p:sldId id="272" r:id="rId9"/>
    <p:sldId id="273" r:id="rId10"/>
    <p:sldId id="274" r:id="rId11"/>
    <p:sldId id="275" r:id="rId12"/>
    <p:sldId id="260" r:id="rId13"/>
    <p:sldId id="277" r:id="rId14"/>
    <p:sldId id="278" r:id="rId15"/>
    <p:sldId id="276" r:id="rId16"/>
    <p:sldId id="261" r:id="rId17"/>
    <p:sldId id="280" r:id="rId18"/>
    <p:sldId id="281" r:id="rId19"/>
    <p:sldId id="282" r:id="rId2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128"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fld>
            <a:endParaRPr lang="zh-CN" altLang="en-US"/>
          </a:p>
        </p:txBody>
      </p:sp>
      <p:pic>
        <p:nvPicPr>
          <p:cNvPr id="8" name="图片 7" descr="水印"/>
          <p:cNvPicPr>
            <a:picLocks noChangeAspect="1"/>
          </p:cNvPicPr>
          <p:nvPr userDrawn="1"/>
        </p:nvPicPr>
        <p:blipFill>
          <a:blip r:embed="rId12"/>
          <a:stretch>
            <a:fillRect/>
          </a:stretch>
        </p:blipFill>
        <p:spPr>
          <a:xfrm>
            <a:off x="5530215" y="50165"/>
            <a:ext cx="3575050" cy="115697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18160" y="1032669"/>
            <a:ext cx="4903946" cy="5077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6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600" b="1">
              <a:solidFill>
                <a:srgbClr val="FF0000"/>
              </a:solidFill>
              <a:latin typeface="HelveticaNeue" panose="02000503000000020004" pitchFamily="2" charset="0"/>
            </a:endParaRPr>
          </a:p>
          <a:p>
            <a:pPr eaLnBrk="1" hangingPunct="1">
              <a:spcBef>
                <a:spcPct val="0"/>
              </a:spcBef>
              <a:buFontTx/>
              <a:buNone/>
              <a:defRPr/>
            </a:pPr>
            <a:endParaRPr lang="en-US" altLang="zh-CN" sz="3600" b="1">
              <a:solidFill>
                <a:srgbClr val="FF0000"/>
              </a:solidFill>
              <a:latin typeface="HelveticaNeue" panose="02000503000000020004" pitchFamily="2" charset="0"/>
            </a:endParaRPr>
          </a:p>
          <a:p>
            <a:pPr eaLnBrk="1" hangingPunct="1">
              <a:spcBef>
                <a:spcPct val="0"/>
              </a:spcBef>
              <a:buFontTx/>
              <a:buNone/>
              <a:defRPr/>
            </a:pPr>
            <a:r>
              <a:rPr lang="zh-CN" altLang="en-US" sz="3600" b="1">
                <a:solidFill>
                  <a:srgbClr val="FF0000"/>
                </a:solidFill>
                <a:latin typeface="HelveticaNeue" panose="02000503000000020004" pitchFamily="2" charset="0"/>
              </a:rPr>
              <a:t>更多教学资源请关注</a:t>
            </a:r>
            <a:endParaRPr lang="en-US" altLang="zh-CN" sz="3600" b="1">
              <a:solidFill>
                <a:srgbClr val="FF0000"/>
              </a:solidFill>
              <a:latin typeface="HelveticaNeue" panose="02000503000000020004" pitchFamily="2" charset="0"/>
            </a:endParaRPr>
          </a:p>
          <a:p>
            <a:pPr eaLnBrk="1" hangingPunct="1">
              <a:spcBef>
                <a:spcPct val="0"/>
              </a:spcBef>
              <a:buFontTx/>
              <a:buNone/>
              <a:defRPr/>
            </a:pPr>
            <a:r>
              <a:rPr lang="zh-CN" altLang="en-US" sz="3600" b="1">
                <a:solidFill>
                  <a:srgbClr val="FF0000"/>
                </a:solidFill>
                <a:latin typeface="HelveticaNeue" panose="02000503000000020004" pitchFamily="2" charset="0"/>
              </a:rPr>
              <a:t>公众号：溯恩高中英语</a:t>
            </a:r>
            <a:endParaRPr lang="zh-CN" altLang="en-US" sz="36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360035" y="1910080"/>
            <a:ext cx="3545205" cy="3545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860" y="1243330"/>
            <a:ext cx="3128645" cy="645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600" b="1">
                <a:latin typeface="华文新魏" panose="02010800040101010101" pitchFamily="2" charset="-122"/>
              </a:rPr>
              <a:t>知识产权声明</a:t>
            </a:r>
            <a:endParaRPr lang="zh-CN" altLang="en-US" sz="36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52" y="0"/>
            <a:ext cx="9112448" cy="2062103"/>
          </a:xfrm>
          <a:prstGeom prst="rect">
            <a:avLst/>
          </a:prstGeom>
          <a:noFill/>
        </p:spPr>
        <p:txBody>
          <a:bodyPr wrap="square" rtlCol="0">
            <a:spAutoFit/>
          </a:bodyPr>
          <a:lstStyle/>
          <a:p>
            <a:r>
              <a:rPr lang="en-US" altLang="zh-CN" sz="3200" b="1" dirty="0" smtClean="0">
                <a:solidFill>
                  <a:srgbClr val="FF0000"/>
                </a:solidFill>
                <a:latin typeface="Times New Roman" panose="02020603050405020304" pitchFamily="18" charset="0"/>
                <a:cs typeface="Times New Roman" panose="02020603050405020304" pitchFamily="18" charset="0"/>
              </a:rPr>
              <a:t>Para 2:</a:t>
            </a:r>
            <a:r>
              <a:rPr lang="zh-CN" altLang="en-US" sz="3200" dirty="0" smtClean="0"/>
              <a:t>主要志愿者活动</a:t>
            </a:r>
            <a:endParaRPr lang="en-US" altLang="zh-CN" sz="3200" dirty="0" smtClean="0"/>
          </a:p>
          <a:p>
            <a:endParaRPr lang="en-US" altLang="zh-CN" sz="3200" dirty="0"/>
          </a:p>
          <a:p>
            <a:endParaRPr lang="en-US" altLang="zh-CN" sz="3200" dirty="0"/>
          </a:p>
          <a:p>
            <a:endParaRPr lang="en-US" altLang="zh-CN" sz="3200" dirty="0" smtClean="0"/>
          </a:p>
        </p:txBody>
      </p:sp>
      <p:sp>
        <p:nvSpPr>
          <p:cNvPr id="3" name="TextBox 2"/>
          <p:cNvSpPr txBox="1"/>
          <p:nvPr/>
        </p:nvSpPr>
        <p:spPr>
          <a:xfrm>
            <a:off x="0" y="764704"/>
            <a:ext cx="9112448" cy="3231654"/>
          </a:xfrm>
          <a:prstGeom prst="rect">
            <a:avLst/>
          </a:prstGeom>
          <a:noFill/>
        </p:spPr>
        <p:txBody>
          <a:bodyPr wrap="square" rtlCol="0">
            <a:spAutoFit/>
          </a:bodyPr>
          <a:lstStyle/>
          <a:p>
            <a:r>
              <a:rPr lang="en-US" altLang="zh-CN" sz="3200" b="1" dirty="0" smtClean="0">
                <a:solidFill>
                  <a:srgbClr val="FF0000"/>
                </a:solidFill>
                <a:latin typeface="Times New Roman" panose="02020603050405020304" pitchFamily="18" charset="0"/>
                <a:cs typeface="Times New Roman" panose="02020603050405020304" pitchFamily="18" charset="0"/>
              </a:rPr>
              <a:t>Tips</a:t>
            </a:r>
            <a:r>
              <a:rPr lang="zh-CN" altLang="en-US" sz="3200" b="1"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zh-CN" altLang="en-US" sz="3200" b="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（表达拓展）</a:t>
            </a:r>
            <a:endParaRPr lang="en-US" altLang="zh-CN" sz="3200" b="1" dirty="0" smtClean="0">
              <a:solidFill>
                <a:srgbClr val="FF0000"/>
              </a:solidFill>
              <a:latin typeface="Times New Roman" panose="02020603050405020304" pitchFamily="18" charset="0"/>
              <a:cs typeface="Times New Roman" panose="02020603050405020304" pitchFamily="18" charset="0"/>
            </a:endParaRPr>
          </a:p>
          <a:p>
            <a:r>
              <a:rPr lang="en-US" altLang="zh-CN" sz="3200" dirty="0">
                <a:solidFill>
                  <a:srgbClr val="FF0000"/>
                </a:solidFill>
                <a:latin typeface="Times New Roman" panose="02020603050405020304" pitchFamily="18" charset="0"/>
                <a:cs typeface="Times New Roman" panose="02020603050405020304" pitchFamily="18" charset="0"/>
              </a:rPr>
              <a:t> </a:t>
            </a:r>
            <a:r>
              <a:rPr lang="en-US" altLang="zh-CN" sz="3200" dirty="0" smtClean="0">
                <a:solidFill>
                  <a:srgbClr val="FF0000"/>
                </a:solidFill>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1.</a:t>
            </a:r>
            <a:r>
              <a:rPr lang="zh-CN" altLang="en-US" sz="2800" dirty="0" smtClean="0">
                <a:latin typeface="Times New Roman" panose="02020603050405020304" pitchFamily="18" charset="0"/>
                <a:cs typeface="Times New Roman" panose="02020603050405020304" pitchFamily="18" charset="0"/>
              </a:rPr>
              <a:t>本</a:t>
            </a:r>
            <a:r>
              <a:rPr lang="zh-CN" altLang="en-US" sz="2800" dirty="0">
                <a:latin typeface="Times New Roman" panose="02020603050405020304" pitchFamily="18" charset="0"/>
                <a:cs typeface="Times New Roman" panose="02020603050405020304" pitchFamily="18" charset="0"/>
              </a:rPr>
              <a:t>段落建议采用“总</a:t>
            </a:r>
            <a:r>
              <a:rPr lang="en-US" altLang="zh-CN" sz="2800" dirty="0">
                <a:latin typeface="Times New Roman" panose="02020603050405020304" pitchFamily="18" charset="0"/>
                <a:cs typeface="Times New Roman" panose="02020603050405020304" pitchFamily="18" charset="0"/>
              </a:rPr>
              <a:t>-</a:t>
            </a:r>
            <a:r>
              <a:rPr lang="zh-CN" altLang="en-US" sz="2800" dirty="0">
                <a:latin typeface="Times New Roman" panose="02020603050405020304" pitchFamily="18" charset="0"/>
                <a:cs typeface="Times New Roman" panose="02020603050405020304" pitchFamily="18" charset="0"/>
              </a:rPr>
              <a:t>分”或者“总</a:t>
            </a:r>
            <a:r>
              <a:rPr lang="en-US" altLang="zh-CN" sz="2800" dirty="0">
                <a:latin typeface="Times New Roman" panose="02020603050405020304" pitchFamily="18" charset="0"/>
                <a:cs typeface="Times New Roman" panose="02020603050405020304" pitchFamily="18" charset="0"/>
              </a:rPr>
              <a:t>-</a:t>
            </a:r>
            <a:r>
              <a:rPr lang="zh-CN" altLang="en-US" sz="2800" dirty="0">
                <a:latin typeface="Times New Roman" panose="02020603050405020304" pitchFamily="18" charset="0"/>
                <a:cs typeface="Times New Roman" panose="02020603050405020304" pitchFamily="18" charset="0"/>
              </a:rPr>
              <a:t>分</a:t>
            </a:r>
            <a:r>
              <a:rPr lang="en-US" altLang="zh-CN" sz="2800" dirty="0">
                <a:latin typeface="Times New Roman" panose="02020603050405020304" pitchFamily="18" charset="0"/>
                <a:cs typeface="Times New Roman" panose="02020603050405020304" pitchFamily="18" charset="0"/>
              </a:rPr>
              <a:t>-</a:t>
            </a:r>
            <a:r>
              <a:rPr lang="zh-CN" altLang="en-US" sz="2800" dirty="0">
                <a:latin typeface="Times New Roman" panose="02020603050405020304" pitchFamily="18" charset="0"/>
                <a:cs typeface="Times New Roman" panose="02020603050405020304" pitchFamily="18" charset="0"/>
              </a:rPr>
              <a:t>总”结构</a:t>
            </a:r>
            <a:r>
              <a:rPr lang="en-US" altLang="zh-CN" sz="2800" dirty="0">
                <a:latin typeface="Times New Roman" panose="02020603050405020304" pitchFamily="18" charset="0"/>
                <a:cs typeface="Times New Roman" panose="02020603050405020304" pitchFamily="18" charset="0"/>
              </a:rPr>
              <a:t>, </a:t>
            </a:r>
            <a:r>
              <a:rPr lang="zh-CN" altLang="en-US" sz="2800" dirty="0">
                <a:latin typeface="Times New Roman" panose="02020603050405020304" pitchFamily="18" charset="0"/>
                <a:cs typeface="Times New Roman" panose="02020603050405020304" pitchFamily="18" charset="0"/>
              </a:rPr>
              <a:t>用</a:t>
            </a:r>
            <a:r>
              <a:rPr lang="en-US" altLang="zh-CN" sz="2800" dirty="0">
                <a:latin typeface="Times New Roman" panose="02020603050405020304" pitchFamily="18" charset="0"/>
                <a:cs typeface="Times New Roman" panose="02020603050405020304" pitchFamily="18" charset="0"/>
              </a:rPr>
              <a:t>3-4</a:t>
            </a:r>
            <a:r>
              <a:rPr lang="zh-CN" altLang="en-US" sz="2800" dirty="0">
                <a:latin typeface="Times New Roman" panose="02020603050405020304" pitchFamily="18" charset="0"/>
                <a:cs typeface="Times New Roman" panose="02020603050405020304" pitchFamily="18" charset="0"/>
              </a:rPr>
              <a:t>句话完成</a:t>
            </a:r>
            <a:r>
              <a:rPr lang="zh-CN" altLang="en-US" sz="2800" dirty="0" smtClean="0">
                <a:latin typeface="Times New Roman" panose="02020603050405020304" pitchFamily="18" charset="0"/>
                <a:cs typeface="Times New Roman" panose="02020603050405020304" pitchFamily="18" charset="0"/>
              </a:rPr>
              <a:t>。</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2.</a:t>
            </a:r>
            <a:r>
              <a:rPr lang="zh-CN" altLang="en-US" sz="2800" dirty="0" smtClean="0">
                <a:latin typeface="Times New Roman" panose="02020603050405020304" pitchFamily="18" charset="0"/>
                <a:cs typeface="Times New Roman" panose="02020603050405020304" pitchFamily="18" charset="0"/>
              </a:rPr>
              <a:t>用定语从句、非谓语动词做状语、状语从句等</a:t>
            </a:r>
            <a:r>
              <a:rPr lang="zh-CN" altLang="en-US" sz="2800" dirty="0">
                <a:latin typeface="Times New Roman" panose="02020603050405020304" pitchFamily="18" charset="0"/>
                <a:cs typeface="Times New Roman" panose="02020603050405020304" pitchFamily="18" charset="0"/>
              </a:rPr>
              <a:t>拓展</a:t>
            </a:r>
            <a:r>
              <a:rPr lang="zh-CN" altLang="en-US" sz="2800" dirty="0" smtClean="0">
                <a:latin typeface="Times New Roman" panose="02020603050405020304" pitchFamily="18" charset="0"/>
                <a:cs typeface="Times New Roman" panose="02020603050405020304" pitchFamily="18" charset="0"/>
              </a:rPr>
              <a:t>句子结构的</a:t>
            </a:r>
            <a:r>
              <a:rPr lang="zh-CN" altLang="en-US" sz="2800" dirty="0">
                <a:latin typeface="Times New Roman" panose="02020603050405020304" pitchFamily="18" charset="0"/>
                <a:cs typeface="Times New Roman" panose="02020603050405020304" pitchFamily="18" charset="0"/>
              </a:rPr>
              <a:t>丰富</a:t>
            </a:r>
            <a:r>
              <a:rPr lang="zh-CN" altLang="en-US" sz="2800" dirty="0" smtClean="0">
                <a:latin typeface="Times New Roman" panose="02020603050405020304" pitchFamily="18" charset="0"/>
                <a:cs typeface="Times New Roman" panose="02020603050405020304" pitchFamily="18" charset="0"/>
              </a:rPr>
              <a:t>性，从原因、目的、结果等角度来拓展表达的宽度和深度。</a:t>
            </a:r>
            <a:endParaRPr lang="en-US" altLang="zh-CN" sz="28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52" y="0"/>
            <a:ext cx="9112448" cy="6494085"/>
          </a:xfrm>
          <a:prstGeom prst="rect">
            <a:avLst/>
          </a:prstGeom>
          <a:noFill/>
        </p:spPr>
        <p:txBody>
          <a:bodyPr wrap="square" rtlCol="0">
            <a:spAutoFit/>
          </a:bodyPr>
          <a:lstStyle/>
          <a:p>
            <a:r>
              <a:rPr lang="en-US" altLang="zh-CN" sz="3200" b="1" dirty="0" smtClean="0">
                <a:solidFill>
                  <a:srgbClr val="FF0000"/>
                </a:solidFill>
                <a:latin typeface="Times New Roman" panose="02020603050405020304" pitchFamily="18" charset="0"/>
                <a:cs typeface="Times New Roman" panose="02020603050405020304" pitchFamily="18" charset="0"/>
              </a:rPr>
              <a:t>  </a:t>
            </a:r>
            <a:r>
              <a:rPr lang="zh-CN" altLang="en-US" sz="3200" b="1" dirty="0" smtClean="0">
                <a:solidFill>
                  <a:srgbClr val="FF0000"/>
                </a:solidFill>
                <a:latin typeface="Times New Roman" panose="02020603050405020304" pitchFamily="18" charset="0"/>
                <a:cs typeface="Times New Roman" panose="02020603050405020304" pitchFamily="18" charset="0"/>
              </a:rPr>
              <a:t>总：</a:t>
            </a:r>
            <a:endParaRPr lang="en-US" altLang="zh-CN" sz="3200" b="1" dirty="0" smtClean="0">
              <a:solidFill>
                <a:srgbClr val="FF0000"/>
              </a:solidFill>
              <a:latin typeface="Times New Roman" panose="02020603050405020304" pitchFamily="18" charset="0"/>
              <a:cs typeface="Times New Roman" panose="02020603050405020304" pitchFamily="18" charset="0"/>
            </a:endParaRPr>
          </a:p>
          <a:p>
            <a:r>
              <a:rPr lang="en-US" altLang="zh-CN" sz="3200" b="1" dirty="0">
                <a:solidFill>
                  <a:srgbClr val="FF0000"/>
                </a:solidFill>
                <a:latin typeface="Times New Roman" panose="02020603050405020304" pitchFamily="18" charset="0"/>
                <a:cs typeface="Times New Roman" panose="02020603050405020304" pitchFamily="18" charset="0"/>
              </a:rPr>
              <a:t> </a:t>
            </a:r>
            <a:r>
              <a:rPr lang="en-US" altLang="zh-CN" sz="3200" b="1" dirty="0" smtClean="0">
                <a:solidFill>
                  <a:srgbClr val="FF0000"/>
                </a:solidFill>
                <a:latin typeface="Times New Roman" panose="02020603050405020304" pitchFamily="18" charset="0"/>
                <a:cs typeface="Times New Roman" panose="02020603050405020304" pitchFamily="18" charset="0"/>
              </a:rPr>
              <a:t>  (</a:t>
            </a:r>
            <a:r>
              <a:rPr lang="zh-CN" altLang="en-US" sz="3200" b="1" dirty="0" smtClean="0">
                <a:solidFill>
                  <a:srgbClr val="FF0000"/>
                </a:solidFill>
                <a:latin typeface="Times New Roman" panose="02020603050405020304" pitchFamily="18" charset="0"/>
                <a:cs typeface="Times New Roman" panose="02020603050405020304" pitchFamily="18" charset="0"/>
              </a:rPr>
              <a:t>拓展：俱乐部活动的初衷</a:t>
            </a:r>
            <a:r>
              <a:rPr lang="en-US" altLang="zh-CN" sz="3200" b="1" dirty="0" smtClean="0">
                <a:solidFill>
                  <a:srgbClr val="FF0000"/>
                </a:solidFill>
                <a:latin typeface="Times New Roman" panose="02020603050405020304" pitchFamily="18" charset="0"/>
                <a:cs typeface="Times New Roman" panose="02020603050405020304" pitchFamily="18" charset="0"/>
              </a:rPr>
              <a:t>)</a:t>
            </a:r>
            <a:endParaRPr lang="en-US" altLang="zh-CN" sz="3200" b="1" dirty="0" smtClean="0">
              <a:solidFill>
                <a:srgbClr val="FF0000"/>
              </a:solidFill>
              <a:latin typeface="Times New Roman" panose="02020603050405020304" pitchFamily="18" charset="0"/>
              <a:cs typeface="Times New Roman" panose="02020603050405020304" pitchFamily="18" charset="0"/>
            </a:endParaRPr>
          </a:p>
          <a:p>
            <a:r>
              <a:rPr lang="en-US" altLang="zh-CN" sz="3200" b="1" dirty="0">
                <a:solidFill>
                  <a:srgbClr val="FF0000"/>
                </a:solidFill>
                <a:latin typeface="Times New Roman" panose="02020603050405020304" pitchFamily="18" charset="0"/>
                <a:cs typeface="Times New Roman" panose="02020603050405020304" pitchFamily="18" charset="0"/>
              </a:rPr>
              <a:t> </a:t>
            </a:r>
            <a:r>
              <a:rPr lang="en-US" altLang="zh-CN" sz="3200" b="1" dirty="0" smtClean="0">
                <a:solidFill>
                  <a:srgbClr val="FF0000"/>
                </a:solidFill>
                <a:latin typeface="Times New Roman" panose="02020603050405020304" pitchFamily="18" charset="0"/>
                <a:cs typeface="Times New Roman" panose="02020603050405020304" pitchFamily="18" charset="0"/>
              </a:rPr>
              <a:t> </a:t>
            </a:r>
            <a:r>
              <a:rPr lang="en-US" altLang="zh-CN" sz="3200" dirty="0" smtClean="0">
                <a:latin typeface="Times New Roman" panose="02020603050405020304" pitchFamily="18" charset="0"/>
                <a:cs typeface="Times New Roman" panose="02020603050405020304" pitchFamily="18" charset="0"/>
              </a:rPr>
              <a:t>1. Meant/Designed to help people in need, the club organizes various activities regularly. </a:t>
            </a:r>
            <a:endParaRPr lang="en-US" altLang="zh-CN" sz="3200" dirty="0" smtClean="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a:t>
            </a:r>
            <a:r>
              <a:rPr lang="en-US" altLang="zh-CN" sz="3200" dirty="0" smtClean="0">
                <a:latin typeface="Times New Roman" panose="02020603050405020304" pitchFamily="18" charset="0"/>
                <a:cs typeface="Times New Roman" panose="02020603050405020304" pitchFamily="18" charset="0"/>
              </a:rPr>
              <a:t> 2</a:t>
            </a:r>
            <a:r>
              <a:rPr lang="en-US" altLang="zh-CN" sz="3200" dirty="0">
                <a:latin typeface="Times New Roman" panose="02020603050405020304" pitchFamily="18" charset="0"/>
                <a:cs typeface="Times New Roman" panose="02020603050405020304" pitchFamily="18" charset="0"/>
              </a:rPr>
              <a:t>. </a:t>
            </a:r>
            <a:r>
              <a:rPr lang="en-US" altLang="zh-CN" sz="3200" dirty="0" smtClean="0">
                <a:latin typeface="Times New Roman" panose="02020603050405020304" pitchFamily="18" charset="0"/>
                <a:cs typeface="Times New Roman" panose="02020603050405020304" pitchFamily="18" charset="0"/>
              </a:rPr>
              <a:t>To </a:t>
            </a:r>
            <a:r>
              <a:rPr lang="en-US" altLang="zh-CN" sz="3200" dirty="0">
                <a:latin typeface="Times New Roman" panose="02020603050405020304" pitchFamily="18" charset="0"/>
                <a:cs typeface="Times New Roman" panose="02020603050405020304" pitchFamily="18" charset="0"/>
              </a:rPr>
              <a:t>help </a:t>
            </a:r>
            <a:r>
              <a:rPr lang="en-US" altLang="zh-CN" sz="3200" dirty="0" smtClean="0">
                <a:latin typeface="Times New Roman" panose="02020603050405020304" pitchFamily="18" charset="0"/>
                <a:cs typeface="Times New Roman" panose="02020603050405020304" pitchFamily="18" charset="0"/>
              </a:rPr>
              <a:t>out people </a:t>
            </a:r>
            <a:r>
              <a:rPr lang="en-US" altLang="zh-CN" sz="3200" dirty="0">
                <a:latin typeface="Times New Roman" panose="02020603050405020304" pitchFamily="18" charset="0"/>
                <a:cs typeface="Times New Roman" panose="02020603050405020304" pitchFamily="18" charset="0"/>
              </a:rPr>
              <a:t>in need as well as enrich our school life, </a:t>
            </a:r>
            <a:r>
              <a:rPr lang="en-US" altLang="zh-CN" sz="3200" dirty="0" smtClean="0">
                <a:latin typeface="Times New Roman" panose="02020603050405020304" pitchFamily="18" charset="0"/>
                <a:cs typeface="Times New Roman" panose="02020603050405020304" pitchFamily="18" charset="0"/>
              </a:rPr>
              <a:t> the club organizes various voluntary activities. </a:t>
            </a:r>
            <a:endParaRPr lang="en-US" altLang="zh-CN" sz="3200" dirty="0" smtClean="0">
              <a:latin typeface="Times New Roman" panose="02020603050405020304" pitchFamily="18" charset="0"/>
              <a:cs typeface="Times New Roman" panose="02020603050405020304" pitchFamily="18" charset="0"/>
            </a:endParaRPr>
          </a:p>
          <a:p>
            <a:r>
              <a:rPr lang="en-US" altLang="zh-CN" sz="3200" dirty="0" smtClean="0">
                <a:latin typeface="Times New Roman" panose="02020603050405020304" pitchFamily="18" charset="0"/>
                <a:cs typeface="Times New Roman" panose="02020603050405020304" pitchFamily="18" charset="0"/>
              </a:rPr>
              <a:t>   3. To bring sunshine and comfort to the people in need, we organize different activities.</a:t>
            </a:r>
            <a:endParaRPr lang="en-US" altLang="zh-CN" sz="3200" dirty="0" smtClean="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a:t>
            </a:r>
            <a:r>
              <a:rPr lang="en-US" altLang="zh-CN" sz="3200" dirty="0" smtClean="0">
                <a:latin typeface="Times New Roman" panose="02020603050405020304" pitchFamily="18" charset="0"/>
                <a:cs typeface="Times New Roman" panose="02020603050405020304" pitchFamily="18" charset="0"/>
              </a:rPr>
              <a:t>  4.  Aimed at raising our awareness of serving the public and helping the needy, the club offers many different activities.</a:t>
            </a:r>
            <a:endParaRPr lang="en-US" altLang="zh-CN" sz="3200" dirty="0" smtClean="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a:t>
            </a:r>
            <a:r>
              <a:rPr lang="en-US" altLang="zh-CN" sz="3200" dirty="0" smtClean="0">
                <a:latin typeface="Times New Roman" panose="02020603050405020304" pitchFamily="18" charset="0"/>
                <a:cs typeface="Times New Roman" panose="02020603050405020304" pitchFamily="18" charset="0"/>
              </a:rPr>
              <a:t>   5. Different activities are regularly organized.</a:t>
            </a:r>
            <a:endParaRPr lang="zh-CN" altLang="en-US"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52" y="0"/>
            <a:ext cx="9112448" cy="6986528"/>
          </a:xfrm>
          <a:prstGeom prst="rect">
            <a:avLst/>
          </a:prstGeom>
          <a:noFill/>
        </p:spPr>
        <p:txBody>
          <a:bodyPr wrap="square" rtlCol="0">
            <a:spAutoFit/>
          </a:bodyPr>
          <a:lstStyle/>
          <a:p>
            <a:r>
              <a:rPr lang="en-US" altLang="zh-CN" sz="3200" b="1" dirty="0" smtClean="0">
                <a:solidFill>
                  <a:srgbClr val="FF0000"/>
                </a:solidFill>
                <a:latin typeface="Times New Roman" panose="02020603050405020304" pitchFamily="18" charset="0"/>
                <a:cs typeface="Times New Roman" panose="02020603050405020304" pitchFamily="18" charset="0"/>
              </a:rPr>
              <a:t>  </a:t>
            </a:r>
            <a:r>
              <a:rPr lang="zh-CN" altLang="en-US" sz="3200" b="1" dirty="0" smtClean="0">
                <a:solidFill>
                  <a:srgbClr val="FF0000"/>
                </a:solidFill>
                <a:latin typeface="Times New Roman" panose="02020603050405020304" pitchFamily="18" charset="0"/>
                <a:cs typeface="Times New Roman" panose="02020603050405020304" pitchFamily="18" charset="0"/>
              </a:rPr>
              <a:t>具体活动：</a:t>
            </a:r>
            <a:endParaRPr lang="en-US" altLang="zh-CN" sz="3200" b="1" dirty="0" smtClean="0">
              <a:solidFill>
                <a:srgbClr val="FF0000"/>
              </a:solidFill>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a:t>
            </a:r>
            <a:r>
              <a:rPr lang="en-US" altLang="zh-CN" sz="3200" dirty="0" smtClean="0">
                <a:latin typeface="Times New Roman" panose="02020603050405020304" pitchFamily="18" charset="0"/>
                <a:cs typeface="Times New Roman" panose="02020603050405020304" pitchFamily="18" charset="0"/>
              </a:rPr>
              <a:t>1. The club </a:t>
            </a:r>
            <a:r>
              <a:rPr lang="en-US" altLang="zh-CN" sz="3200" dirty="0">
                <a:latin typeface="Times New Roman" panose="02020603050405020304" pitchFamily="18" charset="0"/>
                <a:cs typeface="Times New Roman" panose="02020603050405020304" pitchFamily="18" charset="0"/>
              </a:rPr>
              <a:t>holds various </a:t>
            </a:r>
            <a:r>
              <a:rPr lang="en-US" altLang="zh-CN" sz="3200" dirty="0" smtClean="0">
                <a:latin typeface="Times New Roman" panose="02020603050405020304" pitchFamily="18" charset="0"/>
                <a:cs typeface="Times New Roman" panose="02020603050405020304" pitchFamily="18" charset="0"/>
              </a:rPr>
              <a:t>activities, such as </a:t>
            </a:r>
            <a:r>
              <a:rPr lang="en-US" altLang="zh-CN" sz="3200" dirty="0">
                <a:latin typeface="Times New Roman" panose="02020603050405020304" pitchFamily="18" charset="0"/>
                <a:cs typeface="Times New Roman" panose="02020603050405020304" pitchFamily="18" charset="0"/>
              </a:rPr>
              <a:t>visiting the </a:t>
            </a:r>
            <a:r>
              <a:rPr lang="en-US" altLang="zh-CN" sz="3200" dirty="0" smtClean="0">
                <a:latin typeface="Times New Roman" panose="02020603050405020304" pitchFamily="18" charset="0"/>
                <a:cs typeface="Times New Roman" panose="02020603050405020304" pitchFamily="18" charset="0"/>
              </a:rPr>
              <a:t>nursey home and charity sale, which offer you a chance to enhance </a:t>
            </a:r>
            <a:r>
              <a:rPr lang="en-US" altLang="zh-CN" sz="3200" dirty="0">
                <a:latin typeface="Times New Roman" panose="02020603050405020304" pitchFamily="18" charset="0"/>
                <a:cs typeface="Times New Roman" panose="02020603050405020304" pitchFamily="18" charset="0"/>
              </a:rPr>
              <a:t>your problem-solving abilities</a:t>
            </a:r>
            <a:r>
              <a:rPr lang="en-US" altLang="zh-CN" sz="3200" dirty="0" smtClean="0">
                <a:latin typeface="Times New Roman" panose="02020603050405020304" pitchFamily="18" charset="0"/>
                <a:cs typeface="Times New Roman" panose="02020603050405020304" pitchFamily="18" charset="0"/>
              </a:rPr>
              <a:t>.</a:t>
            </a:r>
            <a:endParaRPr lang="en-US" altLang="zh-CN" sz="3200" dirty="0" smtClean="0">
              <a:latin typeface="Times New Roman" panose="02020603050405020304" pitchFamily="18" charset="0"/>
              <a:cs typeface="Times New Roman" panose="02020603050405020304" pitchFamily="18" charset="0"/>
            </a:endParaRPr>
          </a:p>
          <a:p>
            <a:r>
              <a:rPr lang="en-US" altLang="zh-CN" sz="3200" dirty="0" smtClean="0">
                <a:latin typeface="Times New Roman" panose="02020603050405020304" pitchFamily="18" charset="0"/>
                <a:cs typeface="Times New Roman" panose="02020603050405020304" pitchFamily="18" charset="0"/>
              </a:rPr>
              <a:t>   2</a:t>
            </a:r>
            <a:r>
              <a:rPr lang="en-US" altLang="zh-CN" sz="3200" dirty="0">
                <a:latin typeface="Times New Roman" panose="02020603050405020304" pitchFamily="18" charset="0"/>
                <a:cs typeface="Times New Roman" panose="02020603050405020304" pitchFamily="18" charset="0"/>
              </a:rPr>
              <a:t>. </a:t>
            </a:r>
            <a:r>
              <a:rPr lang="en-US" altLang="zh-CN" sz="3200" dirty="0" smtClean="0">
                <a:latin typeface="Times New Roman" panose="02020603050405020304" pitchFamily="18" charset="0"/>
                <a:cs typeface="Times New Roman" panose="02020603050405020304" pitchFamily="18" charset="0"/>
              </a:rPr>
              <a:t>Not only do we donate </a:t>
            </a:r>
            <a:r>
              <a:rPr lang="en-US" altLang="zh-CN" sz="3200" dirty="0">
                <a:latin typeface="Times New Roman" panose="02020603050405020304" pitchFamily="18" charset="0"/>
                <a:cs typeface="Times New Roman" panose="02020603050405020304" pitchFamily="18" charset="0"/>
              </a:rPr>
              <a:t>books and school supplies to the students, who would otherwise drop </a:t>
            </a:r>
            <a:r>
              <a:rPr lang="en-US" altLang="zh-CN" sz="3200" dirty="0" smtClean="0">
                <a:latin typeface="Times New Roman" panose="02020603050405020304" pitchFamily="18" charset="0"/>
                <a:cs typeface="Times New Roman" panose="02020603050405020304" pitchFamily="18" charset="0"/>
              </a:rPr>
              <a:t>out, we </a:t>
            </a:r>
            <a:r>
              <a:rPr lang="en-US" altLang="zh-CN" sz="3200" dirty="0">
                <a:latin typeface="Times New Roman" panose="02020603050405020304" pitchFamily="18" charset="0"/>
                <a:cs typeface="Times New Roman" panose="02020603050405020304" pitchFamily="18" charset="0"/>
              </a:rPr>
              <a:t>also visit the nursey home, bringing sunshine and comfort to the old people there</a:t>
            </a:r>
            <a:r>
              <a:rPr lang="en-US" altLang="zh-CN" sz="3200" dirty="0" smtClean="0">
                <a:latin typeface="Times New Roman" panose="02020603050405020304" pitchFamily="18" charset="0"/>
                <a:cs typeface="Times New Roman" panose="02020603050405020304" pitchFamily="18" charset="0"/>
              </a:rPr>
              <a:t>.</a:t>
            </a:r>
            <a:endParaRPr lang="en-US" altLang="zh-CN" sz="3200" dirty="0" smtClean="0">
              <a:latin typeface="Times New Roman" panose="02020603050405020304" pitchFamily="18" charset="0"/>
              <a:cs typeface="Times New Roman" panose="02020603050405020304" pitchFamily="18" charset="0"/>
            </a:endParaRPr>
          </a:p>
          <a:p>
            <a:r>
              <a:rPr lang="en-US" altLang="zh-CN" sz="3200" dirty="0" smtClean="0">
                <a:latin typeface="Times New Roman" panose="02020603050405020304" pitchFamily="18" charset="0"/>
                <a:cs typeface="Times New Roman" panose="02020603050405020304" pitchFamily="18" charset="0"/>
              </a:rPr>
              <a:t>   3</a:t>
            </a:r>
            <a:r>
              <a:rPr lang="en-US" altLang="zh-CN" sz="3200" dirty="0">
                <a:latin typeface="Times New Roman" panose="02020603050405020304" pitchFamily="18" charset="0"/>
                <a:cs typeface="Times New Roman" panose="02020603050405020304" pitchFamily="18" charset="0"/>
              </a:rPr>
              <a:t>. </a:t>
            </a:r>
            <a:r>
              <a:rPr lang="en-US" altLang="zh-CN" sz="3200" dirty="0" smtClean="0">
                <a:latin typeface="Times New Roman" panose="02020603050405020304" pitchFamily="18" charset="0"/>
                <a:cs typeface="Times New Roman" panose="02020603050405020304" pitchFamily="18" charset="0"/>
              </a:rPr>
              <a:t>Sometimes </a:t>
            </a:r>
            <a:r>
              <a:rPr lang="en-US" altLang="zh-CN" sz="3200" dirty="0">
                <a:latin typeface="Times New Roman" panose="02020603050405020304" pitchFamily="18" charset="0"/>
                <a:cs typeface="Times New Roman" panose="02020603050405020304" pitchFamily="18" charset="0"/>
              </a:rPr>
              <a:t>we clean up the Center park, making our city a beautiful and tidy one. </a:t>
            </a:r>
            <a:r>
              <a:rPr lang="en-US" altLang="zh-CN" sz="3200" dirty="0" smtClean="0">
                <a:latin typeface="Times New Roman" panose="02020603050405020304" pitchFamily="18" charset="0"/>
                <a:cs typeface="Times New Roman" panose="02020603050405020304" pitchFamily="18" charset="0"/>
              </a:rPr>
              <a:t>Besides</a:t>
            </a:r>
            <a:r>
              <a:rPr lang="en-US" altLang="zh-CN" sz="3200" dirty="0">
                <a:latin typeface="Times New Roman" panose="02020603050405020304" pitchFamily="18" charset="0"/>
                <a:cs typeface="Times New Roman" panose="02020603050405020304" pitchFamily="18" charset="0"/>
              </a:rPr>
              <a:t>, a visit to the old people’s home with some performances to cheer them up is also regularly paid.</a:t>
            </a:r>
            <a:endParaRPr lang="en-US" altLang="zh-CN" sz="3200" dirty="0">
              <a:latin typeface="Times New Roman" panose="02020603050405020304" pitchFamily="18" charset="0"/>
              <a:cs typeface="Times New Roman" panose="02020603050405020304" pitchFamily="18" charset="0"/>
            </a:endParaRPr>
          </a:p>
          <a:p>
            <a:endParaRPr lang="en-US" altLang="zh-CN" sz="3200" dirty="0">
              <a:latin typeface="Times New Roman" panose="02020603050405020304" pitchFamily="18" charset="0"/>
              <a:cs typeface="Times New Roman" panose="02020603050405020304" pitchFamily="18" charset="0"/>
            </a:endParaRPr>
          </a:p>
          <a:p>
            <a:endParaRPr lang="en-US" altLang="zh-CN"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52" y="0"/>
            <a:ext cx="9112448" cy="2062103"/>
          </a:xfrm>
          <a:prstGeom prst="rect">
            <a:avLst/>
          </a:prstGeom>
          <a:noFill/>
        </p:spPr>
        <p:txBody>
          <a:bodyPr wrap="square" rtlCol="0">
            <a:spAutoFit/>
          </a:bodyPr>
          <a:lstStyle/>
          <a:p>
            <a:r>
              <a:rPr lang="en-US" altLang="zh-CN" sz="3200" b="1" dirty="0" smtClean="0">
                <a:solidFill>
                  <a:srgbClr val="FF0000"/>
                </a:solidFill>
                <a:latin typeface="Times New Roman" panose="02020603050405020304" pitchFamily="18" charset="0"/>
                <a:cs typeface="Times New Roman" panose="02020603050405020304" pitchFamily="18" charset="0"/>
              </a:rPr>
              <a:t>Para 2/3:</a:t>
            </a:r>
            <a:r>
              <a:rPr lang="zh-CN" altLang="en-US" sz="3200" dirty="0"/>
              <a:t>申请</a:t>
            </a:r>
            <a:r>
              <a:rPr lang="zh-CN" altLang="en-US" sz="3200" dirty="0" smtClean="0"/>
              <a:t>方式</a:t>
            </a:r>
            <a:endParaRPr lang="en-US" altLang="zh-CN" sz="3200" dirty="0" smtClean="0"/>
          </a:p>
          <a:p>
            <a:endParaRPr lang="en-US" altLang="zh-CN" sz="3200" dirty="0"/>
          </a:p>
          <a:p>
            <a:endParaRPr lang="en-US" altLang="zh-CN" sz="3200" dirty="0"/>
          </a:p>
          <a:p>
            <a:endParaRPr lang="en-US" altLang="zh-CN" sz="3200" dirty="0" smtClean="0"/>
          </a:p>
        </p:txBody>
      </p:sp>
      <p:sp>
        <p:nvSpPr>
          <p:cNvPr id="3" name="TextBox 2"/>
          <p:cNvSpPr txBox="1"/>
          <p:nvPr/>
        </p:nvSpPr>
        <p:spPr>
          <a:xfrm>
            <a:off x="0" y="764704"/>
            <a:ext cx="9112448" cy="5509200"/>
          </a:xfrm>
          <a:prstGeom prst="rect">
            <a:avLst/>
          </a:prstGeom>
          <a:noFill/>
        </p:spPr>
        <p:txBody>
          <a:bodyPr wrap="square" rtlCol="0">
            <a:spAutoFit/>
          </a:bodyPr>
          <a:lstStyle/>
          <a:p>
            <a:r>
              <a:rPr lang="en-US" altLang="zh-CN" sz="3200" dirty="0" smtClean="0">
                <a:latin typeface="Times New Roman" panose="02020603050405020304" pitchFamily="18" charset="0"/>
                <a:cs typeface="Times New Roman" panose="02020603050405020304" pitchFamily="18" charset="0"/>
              </a:rPr>
              <a:t>   1.To </a:t>
            </a:r>
            <a:r>
              <a:rPr lang="en-US" altLang="zh-CN" sz="3200" dirty="0">
                <a:latin typeface="Times New Roman" panose="02020603050405020304" pitchFamily="18" charset="0"/>
                <a:cs typeface="Times New Roman" panose="02020603050405020304" pitchFamily="18" charset="0"/>
              </a:rPr>
              <a:t>be a member, you need to send your application (form) to Students’ Center before May </a:t>
            </a:r>
            <a:r>
              <a:rPr lang="en-US" altLang="zh-CN" sz="3200" dirty="0" smtClean="0">
                <a:latin typeface="Times New Roman" panose="02020603050405020304" pitchFamily="18" charset="0"/>
                <a:cs typeface="Times New Roman" panose="02020603050405020304" pitchFamily="18" charset="0"/>
              </a:rPr>
              <a:t>10</a:t>
            </a:r>
            <a:r>
              <a:rPr lang="en-US" altLang="zh-CN" sz="3200" baseline="30000" dirty="0" smtClean="0">
                <a:latin typeface="Times New Roman" panose="02020603050405020304" pitchFamily="18" charset="0"/>
                <a:cs typeface="Times New Roman" panose="02020603050405020304" pitchFamily="18" charset="0"/>
              </a:rPr>
              <a:t>th</a:t>
            </a:r>
            <a:r>
              <a:rPr lang="en-US" altLang="zh-CN" sz="3200" dirty="0" smtClean="0">
                <a:latin typeface="Times New Roman" panose="02020603050405020304" pitchFamily="18" charset="0"/>
                <a:cs typeface="Times New Roman" panose="02020603050405020304" pitchFamily="18" charset="0"/>
              </a:rPr>
              <a:t>.</a:t>
            </a:r>
            <a:endParaRPr lang="en-US" altLang="zh-CN" sz="3200" dirty="0" smtClean="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a:t>
            </a:r>
            <a:r>
              <a:rPr lang="en-US" altLang="zh-CN" sz="3200" dirty="0" smtClean="0">
                <a:latin typeface="Times New Roman" panose="02020603050405020304" pitchFamily="18" charset="0"/>
                <a:cs typeface="Times New Roman" panose="02020603050405020304" pitchFamily="18" charset="0"/>
              </a:rPr>
              <a:t> 2</a:t>
            </a:r>
            <a:r>
              <a:rPr lang="en-US" altLang="zh-CN" sz="3200" dirty="0">
                <a:latin typeface="Times New Roman" panose="02020603050405020304" pitchFamily="18" charset="0"/>
                <a:cs typeface="Times New Roman" panose="02020603050405020304" pitchFamily="18" charset="0"/>
              </a:rPr>
              <a:t>. Remember to submit your application </a:t>
            </a:r>
            <a:r>
              <a:rPr lang="en-US" altLang="zh-CN" sz="3200" dirty="0" smtClean="0">
                <a:latin typeface="Times New Roman" panose="02020603050405020304" pitchFamily="18" charset="0"/>
                <a:cs typeface="Times New Roman" panose="02020603050405020304" pitchFamily="18" charset="0"/>
              </a:rPr>
              <a:t>at </a:t>
            </a:r>
            <a:r>
              <a:rPr lang="en-US" altLang="zh-CN" sz="3200" dirty="0">
                <a:latin typeface="Times New Roman" panose="02020603050405020304" pitchFamily="18" charset="0"/>
                <a:cs typeface="Times New Roman" panose="02020603050405020304" pitchFamily="18" charset="0"/>
              </a:rPr>
              <a:t>the </a:t>
            </a:r>
            <a:r>
              <a:rPr lang="en-US" altLang="zh-CN" sz="3200" dirty="0" smtClean="0">
                <a:latin typeface="Times New Roman" panose="02020603050405020304" pitchFamily="18" charset="0"/>
                <a:cs typeface="Times New Roman" panose="02020603050405020304" pitchFamily="18" charset="0"/>
              </a:rPr>
              <a:t>school website no later than May 10th.</a:t>
            </a:r>
            <a:endParaRPr lang="en-US" altLang="zh-CN" sz="3200" dirty="0" smtClean="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a:t>
            </a:r>
            <a:r>
              <a:rPr lang="en-US" altLang="zh-CN" sz="3200" dirty="0" smtClean="0">
                <a:latin typeface="Times New Roman" panose="02020603050405020304" pitchFamily="18" charset="0"/>
                <a:cs typeface="Times New Roman" panose="02020603050405020304" pitchFamily="18" charset="0"/>
              </a:rPr>
              <a:t> 3. To be officially admitted, you are expected to fill in the application attached and send it to Miss Zhao, the teacher in charge before May 10th.</a:t>
            </a:r>
            <a:endParaRPr lang="en-US" altLang="zh-CN" sz="3200" dirty="0" smtClean="0">
              <a:latin typeface="Times New Roman" panose="02020603050405020304" pitchFamily="18" charset="0"/>
              <a:cs typeface="Times New Roman" panose="02020603050405020304" pitchFamily="18" charset="0"/>
            </a:endParaRPr>
          </a:p>
          <a:p>
            <a:r>
              <a:rPr lang="en-US" altLang="zh-CN" sz="3200" dirty="0">
                <a:latin typeface="Times New Roman" panose="02020603050405020304" pitchFamily="18" charset="0"/>
                <a:cs typeface="Times New Roman" panose="02020603050405020304" pitchFamily="18" charset="0"/>
              </a:rPr>
              <a:t> </a:t>
            </a:r>
            <a:r>
              <a:rPr lang="en-US" altLang="zh-CN" sz="3200" dirty="0" smtClean="0">
                <a:latin typeface="Times New Roman" panose="02020603050405020304" pitchFamily="18" charset="0"/>
                <a:cs typeface="Times New Roman" panose="02020603050405020304" pitchFamily="18" charset="0"/>
              </a:rPr>
              <a:t>  4. An application needs to be filled and sent to Miss  Zhao for your admission.</a:t>
            </a:r>
            <a:endParaRPr lang="en-US" altLang="zh-CN" sz="3200" dirty="0">
              <a:latin typeface="Times New Roman" panose="02020603050405020304" pitchFamily="18" charset="0"/>
              <a:cs typeface="Times New Roman" panose="02020603050405020304" pitchFamily="18" charset="0"/>
            </a:endParaRPr>
          </a:p>
          <a:p>
            <a:r>
              <a:rPr lang="en-US" altLang="zh-CN" sz="3200" dirty="0" smtClean="0">
                <a:latin typeface="Times New Roman" panose="02020603050405020304" pitchFamily="18" charset="0"/>
                <a:cs typeface="Times New Roman" panose="02020603050405020304" pitchFamily="18" charset="0"/>
              </a:rPr>
              <a:t>    5. If you have any further questions, feel free to ask me/ don’t hesitate to ask me.</a:t>
            </a:r>
            <a:endParaRPr lang="en-US" altLang="zh-CN" sz="32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52" y="0"/>
            <a:ext cx="9112448" cy="6555641"/>
          </a:xfrm>
          <a:prstGeom prst="rect">
            <a:avLst/>
          </a:prstGeom>
          <a:noFill/>
        </p:spPr>
        <p:txBody>
          <a:bodyPr wrap="square" rtlCol="0">
            <a:spAutoFit/>
          </a:bodyPr>
          <a:lstStyle/>
          <a:p>
            <a:r>
              <a:rPr lang="zh-CN" altLang="en-US" sz="3200" b="1" dirty="0" smtClean="0">
                <a:latin typeface="Times New Roman" panose="02020603050405020304" pitchFamily="18" charset="0"/>
                <a:cs typeface="Times New Roman" panose="02020603050405020304" pitchFamily="18" charset="0"/>
              </a:rPr>
              <a:t>下水作文：</a:t>
            </a:r>
            <a:endParaRPr lang="en-US" altLang="zh-CN" sz="3200" b="1"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Dear David,</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How’s everything going? Delighted to learn that you’d like to join the school Sunshine Club, I’m writing to express my support for you and share relevant information with you.</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a:t>
            </a:r>
            <a:r>
              <a:rPr lang="en-US" altLang="zh-CN" sz="2800" b="1" dirty="0" smtClean="0">
                <a:solidFill>
                  <a:srgbClr val="FF0000"/>
                </a:solidFill>
                <a:latin typeface="Times New Roman" panose="02020603050405020304" pitchFamily="18" charset="0"/>
                <a:cs typeface="Times New Roman" panose="02020603050405020304" pitchFamily="18" charset="0"/>
              </a:rPr>
              <a:t>Meant to help </a:t>
            </a:r>
            <a:r>
              <a:rPr lang="en-US" altLang="zh-CN" sz="2800" dirty="0" smtClean="0">
                <a:latin typeface="Times New Roman" panose="02020603050405020304" pitchFamily="18" charset="0"/>
                <a:cs typeface="Times New Roman" panose="02020603050405020304" pitchFamily="18" charset="0"/>
              </a:rPr>
              <a:t>people in need, the club organizes various activities regularly. We donate books and school supplies to the students, </a:t>
            </a:r>
            <a:r>
              <a:rPr lang="en-US" altLang="zh-CN" sz="2800" b="1" dirty="0" smtClean="0">
                <a:solidFill>
                  <a:srgbClr val="FF0000"/>
                </a:solidFill>
                <a:latin typeface="Times New Roman" panose="02020603050405020304" pitchFamily="18" charset="0"/>
                <a:cs typeface="Times New Roman" panose="02020603050405020304" pitchFamily="18" charset="0"/>
              </a:rPr>
              <a:t>who would otherwise drop out</a:t>
            </a:r>
            <a:r>
              <a:rPr lang="en-US" altLang="zh-CN" sz="2800" dirty="0" smtClean="0">
                <a:latin typeface="Times New Roman" panose="02020603050405020304" pitchFamily="18" charset="0"/>
                <a:cs typeface="Times New Roman" panose="02020603050405020304" pitchFamily="18" charset="0"/>
              </a:rPr>
              <a:t>. Sometimes, we also visit the nursey home, </a:t>
            </a:r>
            <a:r>
              <a:rPr lang="en-US" altLang="zh-CN" sz="2800" b="1" dirty="0" smtClean="0">
                <a:solidFill>
                  <a:srgbClr val="FF0000"/>
                </a:solidFill>
                <a:latin typeface="Times New Roman" panose="02020603050405020304" pitchFamily="18" charset="0"/>
                <a:cs typeface="Times New Roman" panose="02020603050405020304" pitchFamily="18" charset="0"/>
              </a:rPr>
              <a:t>bringing sunshine and comfort to </a:t>
            </a:r>
            <a:r>
              <a:rPr lang="en-US" altLang="zh-CN" sz="2800" dirty="0">
                <a:latin typeface="Times New Roman" panose="02020603050405020304" pitchFamily="18" charset="0"/>
                <a:cs typeface="Times New Roman" panose="02020603050405020304" pitchFamily="18" charset="0"/>
              </a:rPr>
              <a:t>the old </a:t>
            </a:r>
            <a:r>
              <a:rPr lang="en-US" altLang="zh-CN" sz="2800" dirty="0" smtClean="0">
                <a:latin typeface="Times New Roman" panose="02020603050405020304" pitchFamily="18" charset="0"/>
                <a:cs typeface="Times New Roman" panose="02020603050405020304" pitchFamily="18" charset="0"/>
              </a:rPr>
              <a:t>people there.</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a:t>
            </a:r>
            <a:r>
              <a:rPr lang="en-US" altLang="zh-CN" sz="2800" b="1" dirty="0" smtClean="0">
                <a:solidFill>
                  <a:srgbClr val="FF0000"/>
                </a:solidFill>
                <a:latin typeface="Times New Roman" panose="02020603050405020304" pitchFamily="18" charset="0"/>
                <a:cs typeface="Times New Roman" panose="02020603050405020304" pitchFamily="18" charset="0"/>
              </a:rPr>
              <a:t>To be a member</a:t>
            </a:r>
            <a:r>
              <a:rPr lang="en-US" altLang="zh-CN" sz="2800" dirty="0" smtClean="0">
                <a:latin typeface="Times New Roman" panose="02020603050405020304" pitchFamily="18" charset="0"/>
                <a:cs typeface="Times New Roman" panose="02020603050405020304" pitchFamily="18" charset="0"/>
              </a:rPr>
              <a:t>, you need to send your application (form) to Students’ Center before May 10</a:t>
            </a:r>
            <a:r>
              <a:rPr lang="en-US" altLang="zh-CN" sz="2800" baseline="30000" dirty="0" smtClean="0">
                <a:latin typeface="Times New Roman" panose="02020603050405020304" pitchFamily="18" charset="0"/>
                <a:cs typeface="Times New Roman" panose="02020603050405020304" pitchFamily="18" charset="0"/>
              </a:rPr>
              <a:t>th</a:t>
            </a:r>
            <a:r>
              <a:rPr lang="en-US" altLang="zh-CN" sz="2800" dirty="0" smtClean="0">
                <a:latin typeface="Times New Roman" panose="02020603050405020304" pitchFamily="18" charset="0"/>
                <a:cs typeface="Times New Roman" panose="02020603050405020304" pitchFamily="18" charset="0"/>
              </a:rPr>
              <a:t>. Looking forward to your joining us.</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Yours,</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Li Hua   (96)</a:t>
            </a:r>
            <a:endParaRPr lang="zh-CN" altLang="en-US"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52" y="0"/>
            <a:ext cx="9112448" cy="6124754"/>
          </a:xfrm>
          <a:prstGeom prst="rect">
            <a:avLst/>
          </a:prstGeom>
          <a:noFill/>
        </p:spPr>
        <p:txBody>
          <a:bodyPr wrap="square" rtlCol="0">
            <a:spAutoFit/>
          </a:bodyPr>
          <a:lstStyle/>
          <a:p>
            <a:r>
              <a:rPr lang="zh-CN" altLang="en-US" sz="2800" b="1" dirty="0" smtClean="0">
                <a:latin typeface="Times New Roman" panose="02020603050405020304" pitchFamily="18" charset="0"/>
                <a:cs typeface="Times New Roman" panose="02020603050405020304" pitchFamily="18" charset="0"/>
              </a:rPr>
              <a:t>参考范文：</a:t>
            </a:r>
            <a:endParaRPr lang="en-US" altLang="zh-CN" sz="2800" b="1"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Dear David,</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Glad to know your desire to be a volunteer of the Sunshine Club. As a member, I do regard it worthwhile to </a:t>
            </a:r>
            <a:r>
              <a:rPr lang="en-US" altLang="zh-CN" sz="2800" b="1" dirty="0" smtClean="0">
                <a:solidFill>
                  <a:srgbClr val="FF0000"/>
                </a:solidFill>
                <a:latin typeface="Times New Roman" panose="02020603050405020304" pitchFamily="18" charset="0"/>
                <a:cs typeface="Times New Roman" panose="02020603050405020304" pitchFamily="18" charset="0"/>
              </a:rPr>
              <a:t>be engaged in </a:t>
            </a:r>
            <a:r>
              <a:rPr lang="en-US" altLang="zh-CN" sz="2800" dirty="0" smtClean="0">
                <a:latin typeface="Times New Roman" panose="02020603050405020304" pitchFamily="18" charset="0"/>
                <a:cs typeface="Times New Roman" panose="02020603050405020304" pitchFamily="18" charset="0"/>
              </a:rPr>
              <a:t>volunteering and I’m writing to </a:t>
            </a:r>
            <a:r>
              <a:rPr lang="en-US" altLang="zh-CN" sz="2800" b="1" dirty="0" smtClean="0">
                <a:solidFill>
                  <a:srgbClr val="FF0000"/>
                </a:solidFill>
                <a:latin typeface="Times New Roman" panose="02020603050405020304" pitchFamily="18" charset="0"/>
                <a:cs typeface="Times New Roman" panose="02020603050405020304" pitchFamily="18" charset="0"/>
              </a:rPr>
              <a:t>give you my full support</a:t>
            </a:r>
            <a:r>
              <a:rPr lang="en-US" altLang="zh-CN" sz="2800" dirty="0" smtClean="0">
                <a:latin typeface="Times New Roman" panose="02020603050405020304" pitchFamily="18" charset="0"/>
                <a:cs typeface="Times New Roman" panose="02020603050405020304" pitchFamily="18" charset="0"/>
              </a:rPr>
              <a:t>.</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As for major activities, regularly, we </a:t>
            </a:r>
            <a:r>
              <a:rPr lang="en-US" altLang="zh-CN" sz="2800" b="1" dirty="0" smtClean="0">
                <a:solidFill>
                  <a:srgbClr val="FF0000"/>
                </a:solidFill>
                <a:latin typeface="Times New Roman" panose="02020603050405020304" pitchFamily="18" charset="0"/>
                <a:cs typeface="Times New Roman" panose="02020603050405020304" pitchFamily="18" charset="0"/>
              </a:rPr>
              <a:t>are committed to </a:t>
            </a:r>
            <a:r>
              <a:rPr lang="en-US" altLang="zh-CN" sz="2800" dirty="0" smtClean="0">
                <a:latin typeface="Times New Roman" panose="02020603050405020304" pitchFamily="18" charset="0"/>
                <a:cs typeface="Times New Roman" panose="02020603050405020304" pitchFamily="18" charset="0"/>
              </a:rPr>
              <a:t>raising funds and donations for those in need. Sometimes, we hold events in the local community to </a:t>
            </a:r>
            <a:r>
              <a:rPr lang="en-US" altLang="zh-CN" sz="2800" b="1" dirty="0" smtClean="0">
                <a:solidFill>
                  <a:srgbClr val="FF0000"/>
                </a:solidFill>
                <a:latin typeface="Times New Roman" panose="02020603050405020304" pitchFamily="18" charset="0"/>
                <a:cs typeface="Times New Roman" panose="02020603050405020304" pitchFamily="18" charset="0"/>
              </a:rPr>
              <a:t>promote people’s awareness of</a:t>
            </a:r>
            <a:r>
              <a:rPr lang="en-US" altLang="zh-CN" sz="2800" dirty="0" smtClean="0">
                <a:latin typeface="Times New Roman" panose="02020603050405020304" pitchFamily="18" charset="0"/>
                <a:cs typeface="Times New Roman" panose="02020603050405020304" pitchFamily="18" charset="0"/>
              </a:rPr>
              <a:t> environmental protection.</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Once you have decided, please fill in the application form </a:t>
            </a:r>
            <a:r>
              <a:rPr lang="en-US" altLang="zh-CN" sz="2800" b="1" dirty="0" smtClean="0">
                <a:solidFill>
                  <a:srgbClr val="FF0000"/>
                </a:solidFill>
                <a:latin typeface="Times New Roman" panose="02020603050405020304" pitchFamily="18" charset="0"/>
                <a:cs typeface="Times New Roman" panose="02020603050405020304" pitchFamily="18" charset="0"/>
              </a:rPr>
              <a:t>attached </a:t>
            </a:r>
            <a:r>
              <a:rPr lang="en-US" altLang="zh-CN" sz="2800" dirty="0" smtClean="0">
                <a:latin typeface="Times New Roman" panose="02020603050405020304" pitchFamily="18" charset="0"/>
                <a:cs typeface="Times New Roman" panose="02020603050405020304" pitchFamily="18" charset="0"/>
              </a:rPr>
              <a:t>and send it to me. Looking forward to your participation.</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                                                                  Yours,</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Li Hua   (93)</a:t>
            </a:r>
            <a:endParaRPr lang="zh-CN" altLang="en-US"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文本框 1"/>
          <p:cNvSpPr txBox="1">
            <a:spLocks noChangeArrowheads="1"/>
          </p:cNvSpPr>
          <p:nvPr/>
        </p:nvSpPr>
        <p:spPr bwMode="auto">
          <a:xfrm>
            <a:off x="142875" y="195263"/>
            <a:ext cx="9018588"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3200" b="1" dirty="0" smtClean="0">
                <a:solidFill>
                  <a:srgbClr val="FF0000"/>
                </a:solidFill>
              </a:rPr>
              <a:t>同类型作文巩固练：</a:t>
            </a:r>
            <a:r>
              <a:rPr lang="en-US" altLang="zh-CN" sz="3200" dirty="0" smtClean="0"/>
              <a:t>2019.9</a:t>
            </a:r>
            <a:r>
              <a:rPr lang="zh-CN" altLang="en-US" sz="3200" dirty="0"/>
              <a:t>名校协作体</a:t>
            </a:r>
            <a:endParaRPr lang="zh-CN" altLang="en-US" sz="3200" dirty="0"/>
          </a:p>
          <a:p>
            <a:r>
              <a:rPr lang="zh-CN" altLang="en-US" sz="3200" dirty="0"/>
              <a:t>    </a:t>
            </a:r>
            <a:r>
              <a:rPr lang="zh-CN" altLang="en-US" sz="3200" dirty="0" smtClean="0"/>
              <a:t> 假如</a:t>
            </a:r>
            <a:r>
              <a:rPr lang="zh-CN" altLang="en-US" sz="3200" dirty="0"/>
              <a:t>你是李华，下周瑞典某中学师生团将来你校进行访问。请你给你将接待的瑞典学生 </a:t>
            </a:r>
            <a:r>
              <a:rPr lang="zh-CN" altLang="en-US" sz="3200" dirty="0">
                <a:latin typeface="Times New Roman" panose="02020603050405020304" pitchFamily="18" charset="0"/>
                <a:cs typeface="Times New Roman" panose="02020603050405020304" pitchFamily="18" charset="0"/>
              </a:rPr>
              <a:t>Peterson</a:t>
            </a:r>
            <a:r>
              <a:rPr lang="zh-CN" altLang="en-US" sz="3200" dirty="0"/>
              <a:t>写封电子邮件，内容包括：</a:t>
            </a:r>
            <a:endParaRPr lang="zh-CN" altLang="en-US" sz="3200" dirty="0"/>
          </a:p>
          <a:p>
            <a:r>
              <a:rPr lang="zh-CN" altLang="en-US" sz="3200" dirty="0" smtClean="0"/>
              <a:t>   1</a:t>
            </a:r>
            <a:r>
              <a:rPr lang="zh-CN" altLang="en-US" sz="3200" dirty="0"/>
              <a:t>.表示热烈欢迎</a:t>
            </a:r>
            <a:r>
              <a:rPr lang="zh-CN" altLang="en-US" sz="3200" dirty="0" smtClean="0"/>
              <a:t>；</a:t>
            </a:r>
            <a:endParaRPr lang="en-US" altLang="zh-CN" sz="3200" dirty="0" smtClean="0"/>
          </a:p>
          <a:p>
            <a:r>
              <a:rPr lang="zh-CN" altLang="en-US" sz="3200" dirty="0" smtClean="0"/>
              <a:t>   2</a:t>
            </a:r>
            <a:r>
              <a:rPr lang="zh-CN" altLang="en-US" sz="3200" dirty="0"/>
              <a:t>.告知活动安排</a:t>
            </a:r>
            <a:r>
              <a:rPr lang="zh-CN" altLang="en-US" sz="3200" dirty="0" smtClean="0"/>
              <a:t>；</a:t>
            </a:r>
            <a:endParaRPr lang="en-US" altLang="zh-CN" sz="3200" dirty="0" smtClean="0"/>
          </a:p>
          <a:p>
            <a:r>
              <a:rPr lang="zh-CN" altLang="en-US" sz="3200" smtClean="0"/>
              <a:t>   3</a:t>
            </a:r>
            <a:r>
              <a:rPr lang="zh-CN" altLang="en-US" sz="3200" dirty="0"/>
              <a:t>.询问有何要求。</a:t>
            </a:r>
            <a:endParaRPr lang="zh-CN" altLang="en-US" sz="3200" dirty="0"/>
          </a:p>
          <a:p>
            <a:r>
              <a:rPr lang="zh-CN" altLang="en-US" sz="3200" dirty="0"/>
              <a:t>注意</a:t>
            </a:r>
            <a:r>
              <a:rPr lang="zh-CN" altLang="en-US" sz="3200" dirty="0" smtClean="0"/>
              <a:t>:</a:t>
            </a:r>
            <a:endParaRPr lang="en-US" altLang="zh-CN" sz="3200" dirty="0" smtClean="0"/>
          </a:p>
          <a:p>
            <a:r>
              <a:rPr lang="en-US" altLang="zh-CN" sz="3200" dirty="0"/>
              <a:t> </a:t>
            </a:r>
            <a:r>
              <a:rPr lang="en-US" altLang="zh-CN" sz="3200" dirty="0" smtClean="0"/>
              <a:t>  </a:t>
            </a:r>
            <a:r>
              <a:rPr lang="zh-CN" altLang="en-US" sz="3200" dirty="0" smtClean="0"/>
              <a:t>1</a:t>
            </a:r>
            <a:r>
              <a:rPr lang="zh-CN" altLang="en-US" sz="3200" dirty="0"/>
              <a:t>.词数80词左右；</a:t>
            </a:r>
            <a:endParaRPr lang="zh-CN" altLang="en-US" sz="3200" dirty="0"/>
          </a:p>
          <a:p>
            <a:r>
              <a:rPr lang="zh-CN" altLang="en-US" sz="3200" dirty="0"/>
              <a:t>   </a:t>
            </a:r>
            <a:r>
              <a:rPr lang="zh-CN" altLang="en-US" sz="3200" dirty="0" smtClean="0"/>
              <a:t>2</a:t>
            </a:r>
            <a:r>
              <a:rPr lang="zh-CN" altLang="en-US" sz="3200" dirty="0"/>
              <a:t>.可适当增加细节，以使行文连贯。</a:t>
            </a:r>
            <a:endParaRPr lang="zh-CN" altLang="en-US"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文本框 1"/>
          <p:cNvSpPr txBox="1">
            <a:spLocks noChangeArrowheads="1"/>
          </p:cNvSpPr>
          <p:nvPr/>
        </p:nvSpPr>
        <p:spPr bwMode="auto">
          <a:xfrm>
            <a:off x="61913" y="-6350"/>
            <a:ext cx="9020175" cy="692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zh-CN" sz="2800">
                <a:latin typeface="Times New Roman" panose="02020603050405020304" pitchFamily="18" charset="0"/>
              </a:rPr>
              <a:t>【下水作文】</a:t>
            </a:r>
            <a:endParaRPr lang="zh-CN" altLang="zh-CN" sz="2800">
              <a:latin typeface="Times New Roman" panose="02020603050405020304" pitchFamily="18" charset="0"/>
            </a:endParaRPr>
          </a:p>
          <a:p>
            <a:r>
              <a:rPr lang="zh-CN" altLang="zh-CN" sz="2800">
                <a:latin typeface="Times New Roman" panose="02020603050405020304" pitchFamily="18" charset="0"/>
              </a:rPr>
              <a:t>Dear Peterson,</a:t>
            </a:r>
            <a:endParaRPr lang="zh-CN" altLang="zh-CN" sz="2800">
              <a:latin typeface="Times New Roman" panose="02020603050405020304" pitchFamily="18" charset="0"/>
            </a:endParaRPr>
          </a:p>
          <a:p>
            <a:r>
              <a:rPr lang="zh-CN" altLang="zh-CN" sz="2800">
                <a:latin typeface="Times New Roman" panose="02020603050405020304" pitchFamily="18" charset="0"/>
              </a:rPr>
              <a:t>    I'm Li Hua, writing to express my heartfelt exhilaration to your coming and inform you of some detailed arrangements.</a:t>
            </a:r>
            <a:endParaRPr lang="zh-CN" altLang="zh-CN" sz="2800">
              <a:latin typeface="Times New Roman" panose="02020603050405020304" pitchFamily="18" charset="0"/>
            </a:endParaRPr>
          </a:p>
          <a:p>
            <a:r>
              <a:rPr lang="zh-CN" altLang="zh-CN" sz="2800">
                <a:latin typeface="Times New Roman" panose="02020603050405020304" pitchFamily="18" charset="0"/>
              </a:rPr>
              <a:t>    During your stay, you</a:t>
            </a:r>
            <a:r>
              <a:rPr lang="en-US" altLang="zh-CN" sz="2800">
                <a:latin typeface="Times New Roman" panose="02020603050405020304" pitchFamily="18" charset="0"/>
              </a:rPr>
              <a:t>'</a:t>
            </a:r>
            <a:r>
              <a:rPr lang="zh-CN" altLang="zh-CN" sz="2800">
                <a:latin typeface="Times New Roman" panose="02020603050405020304" pitchFamily="18" charset="0"/>
              </a:rPr>
              <a:t>ll be accommodated at my home, and go to and from school with me everyday. At school you will attend our colorful optional classes ranging from calligraphy to martial arts, which will surely open up a whole new dimension in your understanding of Chines culture. Besides, we will go to the West Lake to appreciate its </a:t>
            </a:r>
            <a:r>
              <a:rPr lang="zh-CN" altLang="zh-CN" sz="2600">
                <a:latin typeface="Times New Roman" panose="02020603050405020304" pitchFamily="18" charset="0"/>
              </a:rPr>
              <a:t>picturesque scenery and cultural relics before you leave. I believe you will get fully immersed in its ever-changing beauty.</a:t>
            </a:r>
            <a:endParaRPr lang="zh-CN" altLang="zh-CN" sz="2800">
              <a:latin typeface="Times New Roman" panose="02020603050405020304" pitchFamily="18" charset="0"/>
            </a:endParaRPr>
          </a:p>
          <a:p>
            <a:r>
              <a:rPr lang="zh-CN" altLang="zh-CN" sz="2800">
                <a:latin typeface="Times New Roman" panose="02020603050405020304" pitchFamily="18" charset="0"/>
              </a:rPr>
              <a:t>    If you have any others requirements, do not hesitate to e-mail me. Looking forward to your coming.</a:t>
            </a:r>
            <a:endParaRPr lang="zh-CN" altLang="zh-CN" sz="2800">
              <a:latin typeface="Times New Roman" panose="02020603050405020304" pitchFamily="18" charset="0"/>
            </a:endParaRPr>
          </a:p>
          <a:p>
            <a:r>
              <a:rPr lang="zh-CN" altLang="zh-CN" sz="2800">
                <a:latin typeface="Times New Roman" panose="02020603050405020304" pitchFamily="18" charset="0"/>
              </a:rPr>
              <a:t>                                                                 Yours,</a:t>
            </a:r>
            <a:endParaRPr lang="zh-CN" altLang="zh-CN" sz="2800">
              <a:latin typeface="Times New Roman" panose="02020603050405020304" pitchFamily="18" charset="0"/>
            </a:endParaRPr>
          </a:p>
          <a:p>
            <a:r>
              <a:rPr lang="zh-CN" altLang="zh-CN" sz="2800">
                <a:latin typeface="Times New Roman" panose="02020603050405020304" pitchFamily="18" charset="0"/>
              </a:rPr>
              <a:t>                                                                      Li Hua</a:t>
            </a:r>
            <a:endParaRPr lang="zh-CN" altLang="zh-CN" sz="2800">
              <a:latin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文本框 1"/>
          <p:cNvSpPr txBox="1">
            <a:spLocks noChangeArrowheads="1"/>
          </p:cNvSpPr>
          <p:nvPr/>
        </p:nvSpPr>
        <p:spPr bwMode="auto">
          <a:xfrm>
            <a:off x="61913" y="-6350"/>
            <a:ext cx="9115425" cy="6554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zh-CN" sz="2800" dirty="0"/>
              <a:t>【范文】</a:t>
            </a:r>
            <a:endParaRPr lang="zh-CN" altLang="zh-CN" sz="2800" dirty="0"/>
          </a:p>
          <a:p>
            <a:r>
              <a:rPr lang="zh-CN" altLang="zh-CN" sz="2800" dirty="0">
                <a:latin typeface="Times New Roman" panose="02020603050405020304" pitchFamily="18" charset="0"/>
                <a:cs typeface="Times New Roman" panose="02020603050405020304" pitchFamily="18" charset="0"/>
              </a:rPr>
              <a:t>Dear Peterson,</a:t>
            </a:r>
            <a:endParaRPr lang="zh-CN" altLang="zh-CN" sz="2800" dirty="0">
              <a:latin typeface="Times New Roman" panose="02020603050405020304" pitchFamily="18" charset="0"/>
              <a:cs typeface="Times New Roman" panose="02020603050405020304" pitchFamily="18" charset="0"/>
            </a:endParaRPr>
          </a:p>
          <a:p>
            <a:r>
              <a:rPr lang="zh-CN" altLang="zh-CN" sz="2800" dirty="0">
                <a:latin typeface="Times New Roman" panose="02020603050405020304" pitchFamily="18" charset="0"/>
                <a:cs typeface="Times New Roman" panose="02020603050405020304" pitchFamily="18" charset="0"/>
              </a:rPr>
              <a:t>     How is everything going? I</a:t>
            </a:r>
            <a:r>
              <a:rPr lang="en-US" altLang="zh-CN" sz="2800" dirty="0">
                <a:latin typeface="Times New Roman" panose="02020603050405020304" pitchFamily="18" charset="0"/>
                <a:cs typeface="Times New Roman" panose="02020603050405020304" pitchFamily="18" charset="0"/>
              </a:rPr>
              <a:t>'</a:t>
            </a:r>
            <a:r>
              <a:rPr lang="zh-CN" altLang="zh-CN" sz="2800" dirty="0">
                <a:latin typeface="Times New Roman" panose="02020603050405020304" pitchFamily="18" charset="0"/>
                <a:cs typeface="Times New Roman" panose="02020603050405020304" pitchFamily="18" charset="0"/>
              </a:rPr>
              <a:t>m writing to express my great pleasure to host you during your stay in our </a:t>
            </a:r>
            <a:r>
              <a:rPr lang="en-US" altLang="zh-CN" sz="2800" dirty="0">
                <a:latin typeface="Times New Roman" panose="02020603050405020304" pitchFamily="18" charset="0"/>
                <a:cs typeface="Times New Roman" panose="02020603050405020304" pitchFamily="18" charset="0"/>
              </a:rPr>
              <a:t>s</a:t>
            </a:r>
            <a:r>
              <a:rPr lang="zh-CN" altLang="zh-CN" sz="2800" dirty="0">
                <a:latin typeface="Times New Roman" panose="02020603050405020304" pitchFamily="18" charset="0"/>
                <a:cs typeface="Times New Roman" panose="02020603050405020304" pitchFamily="18" charset="0"/>
              </a:rPr>
              <a:t>chool.</a:t>
            </a:r>
            <a:endParaRPr lang="zh-CN" altLang="zh-CN" sz="2800" dirty="0">
              <a:latin typeface="Times New Roman" panose="02020603050405020304" pitchFamily="18" charset="0"/>
              <a:cs typeface="Times New Roman" panose="02020603050405020304" pitchFamily="18" charset="0"/>
            </a:endParaRPr>
          </a:p>
          <a:p>
            <a:r>
              <a:rPr lang="zh-CN" altLang="zh-CN" sz="2800" dirty="0">
                <a:latin typeface="Times New Roman" panose="02020603050405020304" pitchFamily="18" charset="0"/>
                <a:cs typeface="Times New Roman" panose="02020603050405020304" pitchFamily="18" charset="0"/>
              </a:rPr>
              <a:t>     We have made colorful arrangements for you. You will visit our class, attend our English spelling competition and join us in doing sports. You will be shown around the West Lake, taste Hangzhou cuisine and visit the Song City, a theme park, where you can experience various ancient Chinese cultures. I</a:t>
            </a:r>
            <a:r>
              <a:rPr lang="en-US" altLang="zh-CN" sz="2800" dirty="0">
                <a:latin typeface="Times New Roman" panose="02020603050405020304" pitchFamily="18" charset="0"/>
                <a:cs typeface="Times New Roman" panose="02020603050405020304" pitchFamily="18" charset="0"/>
              </a:rPr>
              <a:t>'</a:t>
            </a:r>
            <a:r>
              <a:rPr lang="zh-CN" altLang="zh-CN" sz="2800" dirty="0">
                <a:latin typeface="Times New Roman" panose="02020603050405020304" pitchFamily="18" charset="0"/>
                <a:cs typeface="Times New Roman" panose="02020603050405020304" pitchFamily="18" charset="0"/>
              </a:rPr>
              <a:t>m fully convinced that it will add a brilliant touch to your stay here.</a:t>
            </a:r>
            <a:endParaRPr lang="zh-CN" altLang="zh-CN" sz="2800" dirty="0">
              <a:latin typeface="Times New Roman" panose="02020603050405020304" pitchFamily="18" charset="0"/>
              <a:cs typeface="Times New Roman" panose="02020603050405020304" pitchFamily="18" charset="0"/>
            </a:endParaRPr>
          </a:p>
          <a:p>
            <a:r>
              <a:rPr lang="zh-CN" altLang="zh-CN" sz="2800" dirty="0">
                <a:latin typeface="Times New Roman" panose="02020603050405020304" pitchFamily="18" charset="0"/>
                <a:cs typeface="Times New Roman" panose="02020603050405020304" pitchFamily="18" charset="0"/>
              </a:rPr>
              <a:t>     Don</a:t>
            </a:r>
            <a:r>
              <a:rPr lang="en-US" altLang="zh-CN" sz="2800" dirty="0">
                <a:latin typeface="Times New Roman" panose="02020603050405020304" pitchFamily="18" charset="0"/>
                <a:cs typeface="Times New Roman" panose="02020603050405020304" pitchFamily="18" charset="0"/>
              </a:rPr>
              <a:t>'</a:t>
            </a:r>
            <a:r>
              <a:rPr lang="zh-CN" altLang="zh-CN" sz="2800" dirty="0">
                <a:latin typeface="Times New Roman" panose="02020603050405020304" pitchFamily="18" charset="0"/>
                <a:cs typeface="Times New Roman" panose="02020603050405020304" pitchFamily="18" charset="0"/>
              </a:rPr>
              <a:t>t hesitate to let me know if you have any requirements. I</a:t>
            </a:r>
            <a:r>
              <a:rPr lang="en-US" altLang="zh-CN" sz="2800" dirty="0">
                <a:latin typeface="Times New Roman" panose="02020603050405020304" pitchFamily="18" charset="0"/>
                <a:cs typeface="Times New Roman" panose="02020603050405020304" pitchFamily="18" charset="0"/>
              </a:rPr>
              <a:t>'</a:t>
            </a:r>
            <a:r>
              <a:rPr lang="zh-CN" altLang="zh-CN" sz="2800" dirty="0">
                <a:latin typeface="Times New Roman" panose="02020603050405020304" pitchFamily="18" charset="0"/>
                <a:cs typeface="Times New Roman" panose="02020603050405020304" pitchFamily="18" charset="0"/>
              </a:rPr>
              <a:t>m looking forward to meeting you soon.</a:t>
            </a:r>
            <a:endParaRPr lang="zh-CN" altLang="zh-CN" sz="2800" dirty="0">
              <a:latin typeface="Times New Roman" panose="02020603050405020304" pitchFamily="18" charset="0"/>
              <a:cs typeface="Times New Roman" panose="02020603050405020304" pitchFamily="18" charset="0"/>
            </a:endParaRPr>
          </a:p>
          <a:p>
            <a:r>
              <a:rPr lang="zh-CN"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a:t>
            </a:r>
            <a:r>
              <a:rPr lang="zh-CN" altLang="zh-CN" sz="2800" dirty="0" smtClean="0">
                <a:latin typeface="Times New Roman" panose="02020603050405020304" pitchFamily="18" charset="0"/>
                <a:cs typeface="Times New Roman" panose="02020603050405020304" pitchFamily="18" charset="0"/>
              </a:rPr>
              <a:t>Yours </a:t>
            </a:r>
            <a:r>
              <a:rPr lang="zh-CN" altLang="zh-CN" sz="2800" dirty="0">
                <a:latin typeface="Times New Roman" panose="02020603050405020304" pitchFamily="18" charset="0"/>
                <a:cs typeface="Times New Roman" panose="02020603050405020304" pitchFamily="18" charset="0"/>
              </a:rPr>
              <a:t>Sincerely,</a:t>
            </a:r>
            <a:endParaRPr lang="zh-CN" altLang="zh-CN" sz="2800" dirty="0">
              <a:latin typeface="Times New Roman" panose="02020603050405020304" pitchFamily="18" charset="0"/>
              <a:cs typeface="Times New Roman" panose="02020603050405020304" pitchFamily="18" charset="0"/>
            </a:endParaRPr>
          </a:p>
          <a:p>
            <a:r>
              <a:rPr lang="zh-CN"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Li </a:t>
            </a:r>
            <a:r>
              <a:rPr lang="en-US" altLang="zh-CN" sz="2800" dirty="0">
                <a:latin typeface="Times New Roman" panose="02020603050405020304" pitchFamily="18" charset="0"/>
                <a:cs typeface="Times New Roman" panose="02020603050405020304" pitchFamily="18" charset="0"/>
              </a:rPr>
              <a:t>Hua</a:t>
            </a:r>
            <a:endParaRPr lang="en-US" altLang="zh-CN" sz="2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timgsa.baidu.com/timg?image&amp;quality=80&amp;size=b9999_10000&amp;sec=1587699893845&amp;di=6aff2918ab72f756624ffc01323d83e2&amp;imgtype=0&amp;src=http%3A%2F%2Fgss0.baidu.com%2F94o3dSag_xI4khGko9WTAnF6hhy%2Fzhidao%2Fpic%2Fitem%2Fd439b6003af33a87f13f0d9ccb5c10385243b5e1.jpg"/>
          <p:cNvPicPr>
            <a:picLocks noChangeAspect="1" noChangeArrowheads="1"/>
          </p:cNvPicPr>
          <p:nvPr/>
        </p:nvPicPr>
        <p:blipFill>
          <a:blip r:embed="rId1" cstate="print"/>
          <a:srcRect/>
          <a:stretch>
            <a:fillRect/>
          </a:stretch>
        </p:blipFill>
        <p:spPr bwMode="auto">
          <a:xfrm>
            <a:off x="56381" y="116632"/>
            <a:ext cx="9087619" cy="6497588"/>
          </a:xfrm>
          <a:prstGeom prst="rect">
            <a:avLst/>
          </a:prstGeom>
          <a:noFill/>
        </p:spPr>
      </p:pic>
      <p:sp>
        <p:nvSpPr>
          <p:cNvPr id="4" name="TextBox 3"/>
          <p:cNvSpPr txBox="1"/>
          <p:nvPr/>
        </p:nvSpPr>
        <p:spPr>
          <a:xfrm>
            <a:off x="0" y="150002"/>
            <a:ext cx="9112448" cy="3108543"/>
          </a:xfrm>
          <a:prstGeom prst="rect">
            <a:avLst/>
          </a:prstGeom>
          <a:noFill/>
        </p:spPr>
        <p:txBody>
          <a:bodyPr wrap="square" rtlCol="0">
            <a:spAutoFit/>
          </a:bodyPr>
          <a:lstStyle/>
          <a:p>
            <a:r>
              <a:rPr lang="zh-CN" altLang="en-US" sz="4000" b="1" dirty="0" smtClean="0"/>
              <a:t>台州市</a:t>
            </a:r>
            <a:r>
              <a:rPr lang="en-US" altLang="zh-CN" sz="4000" b="1" dirty="0" smtClean="0"/>
              <a:t>2020</a:t>
            </a:r>
            <a:r>
              <a:rPr lang="zh-CN" altLang="en-US" sz="4000" b="1" dirty="0" smtClean="0"/>
              <a:t>年</a:t>
            </a:r>
            <a:r>
              <a:rPr lang="en-US" altLang="zh-CN" sz="4000" b="1" dirty="0" smtClean="0"/>
              <a:t>4</a:t>
            </a:r>
            <a:r>
              <a:rPr lang="zh-CN" altLang="en-US" sz="4000" b="1" dirty="0" smtClean="0"/>
              <a:t>月高三二模</a:t>
            </a:r>
            <a:endParaRPr lang="en-US" altLang="zh-CN" sz="4000" b="1" dirty="0" smtClean="0"/>
          </a:p>
          <a:p>
            <a:r>
              <a:rPr lang="en-US" altLang="zh-CN" sz="3600" b="1" dirty="0"/>
              <a:t> </a:t>
            </a:r>
            <a:r>
              <a:rPr lang="en-US" altLang="zh-CN" sz="3600" b="1" dirty="0" smtClean="0"/>
              <a:t>        </a:t>
            </a:r>
            <a:endParaRPr lang="en-US" altLang="zh-CN" sz="3600" b="1" dirty="0" smtClean="0"/>
          </a:p>
          <a:p>
            <a:r>
              <a:rPr lang="en-US" altLang="zh-CN" sz="4000" b="1" dirty="0"/>
              <a:t> </a:t>
            </a:r>
            <a:r>
              <a:rPr lang="en-US" altLang="zh-CN" sz="4000" b="1" dirty="0" smtClean="0"/>
              <a:t>                      </a:t>
            </a:r>
            <a:r>
              <a:rPr lang="zh-CN" altLang="en-US" sz="4000" b="1" dirty="0" smtClean="0"/>
              <a:t>应用文写作</a:t>
            </a:r>
            <a:endParaRPr lang="en-US" altLang="zh-CN" sz="4000" b="1" dirty="0" smtClean="0"/>
          </a:p>
          <a:p>
            <a:r>
              <a:rPr lang="en-US" altLang="zh-CN" sz="3600" b="1" dirty="0"/>
              <a:t> </a:t>
            </a:r>
            <a:r>
              <a:rPr lang="en-US" altLang="zh-CN" sz="3600" b="1" dirty="0" smtClean="0"/>
              <a:t> </a:t>
            </a:r>
            <a:endParaRPr lang="en-US" altLang="zh-CN" sz="3600" b="1" dirty="0" smtClean="0"/>
          </a:p>
          <a:p>
            <a:r>
              <a:rPr lang="en-US" altLang="zh-CN" sz="3600" b="1" dirty="0"/>
              <a:t> </a:t>
            </a:r>
            <a:r>
              <a:rPr lang="en-US" altLang="zh-CN" sz="3600" b="1" dirty="0" smtClean="0"/>
              <a:t>                       </a:t>
            </a:r>
            <a:r>
              <a:rPr lang="en-US" altLang="zh-CN" sz="4400" b="1" dirty="0" smtClean="0">
                <a:solidFill>
                  <a:srgbClr val="002060"/>
                </a:solidFill>
              </a:rPr>
              <a:t>A Letter of Information</a:t>
            </a:r>
            <a:endParaRPr lang="zh-CN" altLang="en-US" sz="3600" b="1" dirty="0">
              <a:solidFill>
                <a:srgbClr val="002060"/>
              </a:solidFill>
            </a:endParaRPr>
          </a:p>
        </p:txBody>
      </p:sp>
      <p:sp>
        <p:nvSpPr>
          <p:cNvPr id="5" name="TextBox 4"/>
          <p:cNvSpPr txBox="1"/>
          <p:nvPr/>
        </p:nvSpPr>
        <p:spPr>
          <a:xfrm>
            <a:off x="4427984" y="5476415"/>
            <a:ext cx="4392488" cy="523220"/>
          </a:xfrm>
          <a:prstGeom prst="rect">
            <a:avLst/>
          </a:prstGeom>
          <a:noFill/>
        </p:spPr>
        <p:txBody>
          <a:bodyPr wrap="square" rtlCol="0">
            <a:spAutoFit/>
          </a:bodyPr>
          <a:lstStyle/>
          <a:p>
            <a:r>
              <a:rPr lang="en-US" altLang="zh-CN" sz="2800" b="1" dirty="0" smtClean="0">
                <a:solidFill>
                  <a:srgbClr val="0000FF"/>
                </a:solidFill>
              </a:rPr>
              <a:t>Thinker, </a:t>
            </a:r>
            <a:r>
              <a:rPr lang="en-US" altLang="zh-CN" sz="2800" b="1" dirty="0" err="1" smtClean="0">
                <a:solidFill>
                  <a:srgbClr val="0000FF"/>
                </a:solidFill>
              </a:rPr>
              <a:t>Tiantai</a:t>
            </a:r>
            <a:r>
              <a:rPr lang="en-US" altLang="zh-CN" sz="2800" b="1" dirty="0" smtClean="0">
                <a:solidFill>
                  <a:srgbClr val="0000FF"/>
                </a:solidFill>
              </a:rPr>
              <a:t> High School</a:t>
            </a:r>
            <a:endParaRPr lang="zh-CN" altLang="en-US" sz="2800" b="1" dirty="0">
              <a:solidFill>
                <a:srgbClr val="0000FF"/>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52" y="0"/>
            <a:ext cx="9112448" cy="4401205"/>
          </a:xfrm>
          <a:prstGeom prst="rect">
            <a:avLst/>
          </a:prstGeom>
          <a:noFill/>
        </p:spPr>
        <p:txBody>
          <a:bodyPr wrap="square" rtlCol="0">
            <a:spAutoFit/>
          </a:bodyPr>
          <a:lstStyle/>
          <a:p>
            <a:r>
              <a:rPr lang="zh-CN" altLang="en-US" sz="2800" dirty="0"/>
              <a:t>第一节应用文写作</a:t>
            </a:r>
            <a:r>
              <a:rPr lang="en-US" altLang="zh-CN" sz="2800" dirty="0"/>
              <a:t>(</a:t>
            </a:r>
            <a:r>
              <a:rPr lang="zh-CN" altLang="en-US" sz="2800" dirty="0"/>
              <a:t>满分</a:t>
            </a:r>
            <a:r>
              <a:rPr lang="en-US" altLang="zh-CN" sz="2800" dirty="0"/>
              <a:t>15</a:t>
            </a:r>
            <a:r>
              <a:rPr lang="zh-CN" altLang="en-US" sz="2800" dirty="0"/>
              <a:t>分</a:t>
            </a:r>
            <a:r>
              <a:rPr lang="en-US" altLang="zh-CN" sz="2800" dirty="0"/>
              <a:t>)</a:t>
            </a:r>
            <a:endParaRPr lang="en-US" altLang="zh-CN" sz="2800" dirty="0"/>
          </a:p>
          <a:p>
            <a:r>
              <a:rPr lang="zh-CN" altLang="en-US" sz="2800" dirty="0" smtClean="0"/>
              <a:t>     假定</a:t>
            </a:r>
            <a:r>
              <a:rPr lang="zh-CN" altLang="en-US" sz="2800" dirty="0"/>
              <a:t>你是李华，你校交换生 </a:t>
            </a:r>
            <a:r>
              <a:rPr lang="en-US" altLang="zh-CN" sz="2800" dirty="0"/>
              <a:t>David</a:t>
            </a:r>
            <a:r>
              <a:rPr lang="zh-CN" altLang="en-US" sz="2800" dirty="0"/>
              <a:t>有意加入学校阳光志愿者组织</a:t>
            </a:r>
            <a:r>
              <a:rPr lang="en-US" altLang="zh-CN" sz="2800" dirty="0"/>
              <a:t>( Sunshine Club)</a:t>
            </a:r>
            <a:r>
              <a:rPr lang="zh-CN" altLang="en-US" sz="2800" dirty="0" smtClean="0"/>
              <a:t>，向</a:t>
            </a:r>
            <a:r>
              <a:rPr lang="zh-CN" altLang="en-US" sz="2800" dirty="0"/>
              <a:t>你咨询相关情况，请你给他写一封回信，内容包括</a:t>
            </a:r>
            <a:r>
              <a:rPr lang="en-US" altLang="zh-CN" sz="2800" dirty="0"/>
              <a:t>:</a:t>
            </a:r>
            <a:endParaRPr lang="en-US" altLang="zh-CN" sz="2800" dirty="0"/>
          </a:p>
          <a:p>
            <a:r>
              <a:rPr lang="en-US" altLang="zh-CN" sz="2800" dirty="0" smtClean="0"/>
              <a:t>   1</a:t>
            </a:r>
            <a:r>
              <a:rPr lang="en-US" altLang="zh-CN" sz="2800" dirty="0"/>
              <a:t>.</a:t>
            </a:r>
            <a:r>
              <a:rPr lang="zh-CN" altLang="en-US" sz="2800" dirty="0"/>
              <a:t>表示</a:t>
            </a:r>
            <a:r>
              <a:rPr lang="zh-CN" altLang="en-US" sz="2800" dirty="0" smtClean="0"/>
              <a:t>支持；</a:t>
            </a:r>
            <a:endParaRPr lang="zh-CN" altLang="en-US" sz="2800" dirty="0"/>
          </a:p>
          <a:p>
            <a:r>
              <a:rPr lang="en-US" altLang="zh-CN" sz="2800" dirty="0" smtClean="0"/>
              <a:t>   2</a:t>
            </a:r>
            <a:r>
              <a:rPr lang="en-US" altLang="zh-CN" sz="2800" dirty="0"/>
              <a:t>.</a:t>
            </a:r>
            <a:r>
              <a:rPr lang="zh-CN" altLang="en-US" sz="2800" dirty="0"/>
              <a:t>主要志愿</a:t>
            </a:r>
            <a:r>
              <a:rPr lang="zh-CN" altLang="en-US" sz="2800" dirty="0" smtClean="0"/>
              <a:t>活动；</a:t>
            </a:r>
            <a:endParaRPr lang="zh-CN" altLang="en-US" sz="2800" dirty="0"/>
          </a:p>
          <a:p>
            <a:r>
              <a:rPr lang="en-US" altLang="zh-CN" sz="2800" dirty="0" smtClean="0"/>
              <a:t>   3.</a:t>
            </a:r>
            <a:r>
              <a:rPr lang="zh-CN" altLang="en-US" sz="2800" dirty="0" smtClean="0"/>
              <a:t>申请</a:t>
            </a:r>
            <a:r>
              <a:rPr lang="zh-CN" altLang="en-US" sz="2800" dirty="0"/>
              <a:t>方式。</a:t>
            </a:r>
            <a:endParaRPr lang="zh-CN" altLang="en-US" sz="2800" dirty="0"/>
          </a:p>
          <a:p>
            <a:r>
              <a:rPr lang="zh-CN" altLang="en-US" sz="2800" dirty="0"/>
              <a:t>注意</a:t>
            </a:r>
            <a:r>
              <a:rPr lang="en-US" altLang="zh-CN" sz="2800" dirty="0"/>
              <a:t>:</a:t>
            </a:r>
            <a:endParaRPr lang="en-US" altLang="zh-CN" sz="2800" dirty="0"/>
          </a:p>
          <a:p>
            <a:r>
              <a:rPr lang="en-US" altLang="zh-CN" sz="2800" dirty="0" smtClean="0"/>
              <a:t>   1</a:t>
            </a:r>
            <a:r>
              <a:rPr lang="en-US" altLang="zh-CN" sz="2800" dirty="0"/>
              <a:t>.</a:t>
            </a:r>
            <a:r>
              <a:rPr lang="zh-CN" altLang="en-US" sz="2800" dirty="0"/>
              <a:t>词数</a:t>
            </a:r>
            <a:r>
              <a:rPr lang="en-US" altLang="zh-CN" sz="2800" dirty="0"/>
              <a:t>80</a:t>
            </a:r>
            <a:r>
              <a:rPr lang="zh-CN" altLang="en-US" sz="2800" dirty="0" smtClean="0"/>
              <a:t>左右；</a:t>
            </a:r>
            <a:endParaRPr lang="zh-CN" altLang="en-US" sz="2800" dirty="0"/>
          </a:p>
          <a:p>
            <a:r>
              <a:rPr lang="en-US" altLang="zh-CN" sz="2800" dirty="0" smtClean="0"/>
              <a:t>   2</a:t>
            </a:r>
            <a:r>
              <a:rPr lang="en-US" altLang="zh-CN" sz="2800" dirty="0"/>
              <a:t>.</a:t>
            </a:r>
            <a:r>
              <a:rPr lang="zh-CN" altLang="en-US" sz="2800" dirty="0"/>
              <a:t>可适当增加细节，以使行文</a:t>
            </a:r>
            <a:r>
              <a:rPr lang="zh-CN" altLang="en-US" sz="2800" dirty="0" smtClean="0"/>
              <a:t>连贯。</a:t>
            </a:r>
            <a:endParaRPr lang="zh-CN" alt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52" y="0"/>
            <a:ext cx="9112448" cy="2246769"/>
          </a:xfrm>
          <a:prstGeom prst="rect">
            <a:avLst/>
          </a:prstGeom>
          <a:noFill/>
        </p:spPr>
        <p:txBody>
          <a:bodyPr wrap="square" rtlCol="0">
            <a:spAutoFit/>
          </a:bodyPr>
          <a:lstStyle/>
          <a:p>
            <a:r>
              <a:rPr lang="zh-CN" altLang="en-US" sz="2800" dirty="0" smtClean="0"/>
              <a:t>      假定</a:t>
            </a:r>
            <a:r>
              <a:rPr lang="zh-CN" altLang="en-US" sz="2800" dirty="0"/>
              <a:t>你是李华，你校交换生 </a:t>
            </a:r>
            <a:r>
              <a:rPr lang="en-US" altLang="zh-CN" sz="2800" dirty="0">
                <a:latin typeface="Times New Roman" panose="02020603050405020304" pitchFamily="18" charset="0"/>
                <a:cs typeface="Times New Roman" panose="02020603050405020304" pitchFamily="18" charset="0"/>
              </a:rPr>
              <a:t>David</a:t>
            </a:r>
            <a:r>
              <a:rPr lang="zh-CN" altLang="en-US" sz="2800" dirty="0"/>
              <a:t>有意加入学校阳光志愿者组织</a:t>
            </a:r>
            <a:r>
              <a:rPr lang="en-US" altLang="zh-CN" sz="2800" dirty="0"/>
              <a:t>( </a:t>
            </a:r>
            <a:r>
              <a:rPr lang="en-US" altLang="zh-CN" sz="2800" dirty="0">
                <a:latin typeface="Times New Roman" panose="02020603050405020304" pitchFamily="18" charset="0"/>
                <a:cs typeface="Times New Roman" panose="02020603050405020304" pitchFamily="18" charset="0"/>
              </a:rPr>
              <a:t>Sunshine Club</a:t>
            </a:r>
            <a:r>
              <a:rPr lang="en-US" altLang="zh-CN" sz="2800" dirty="0"/>
              <a:t>)</a:t>
            </a:r>
            <a:r>
              <a:rPr lang="zh-CN" altLang="en-US" sz="2800" dirty="0" smtClean="0"/>
              <a:t>，向</a:t>
            </a:r>
            <a:r>
              <a:rPr lang="zh-CN" altLang="en-US" sz="2800" dirty="0"/>
              <a:t>你</a:t>
            </a:r>
            <a:r>
              <a:rPr lang="zh-CN" altLang="en-US" sz="2800" b="1" dirty="0">
                <a:solidFill>
                  <a:srgbClr val="FF0000"/>
                </a:solidFill>
              </a:rPr>
              <a:t>咨询</a:t>
            </a:r>
            <a:r>
              <a:rPr lang="zh-CN" altLang="en-US" sz="2800" dirty="0"/>
              <a:t>相关情况，请你给他写一封回信，内容包括</a:t>
            </a:r>
            <a:r>
              <a:rPr lang="en-US" altLang="zh-CN" sz="2800" dirty="0"/>
              <a:t>:</a:t>
            </a:r>
            <a:endParaRPr lang="en-US" altLang="zh-CN" sz="2800" dirty="0"/>
          </a:p>
          <a:p>
            <a:r>
              <a:rPr lang="en-US" altLang="zh-CN" sz="2800" dirty="0" smtClean="0"/>
              <a:t>   1</a:t>
            </a:r>
            <a:r>
              <a:rPr lang="en-US" altLang="zh-CN" sz="2800" dirty="0"/>
              <a:t>.</a:t>
            </a:r>
            <a:r>
              <a:rPr lang="zh-CN" altLang="en-US" sz="2800" dirty="0"/>
              <a:t>表示</a:t>
            </a:r>
            <a:r>
              <a:rPr lang="zh-CN" altLang="en-US" sz="2800" dirty="0" smtClean="0"/>
              <a:t>支持；</a:t>
            </a:r>
            <a:r>
              <a:rPr lang="en-US" altLang="zh-CN" sz="2800" dirty="0" smtClean="0"/>
              <a:t>   2</a:t>
            </a:r>
            <a:r>
              <a:rPr lang="en-US" altLang="zh-CN" sz="2800" dirty="0"/>
              <a:t>.</a:t>
            </a:r>
            <a:r>
              <a:rPr lang="zh-CN" altLang="en-US" sz="2800" dirty="0"/>
              <a:t>主要志愿</a:t>
            </a:r>
            <a:r>
              <a:rPr lang="zh-CN" altLang="en-US" sz="2800" dirty="0" smtClean="0"/>
              <a:t>活动；</a:t>
            </a:r>
            <a:r>
              <a:rPr lang="en-US" altLang="zh-CN" sz="2800" dirty="0" smtClean="0"/>
              <a:t>   3.</a:t>
            </a:r>
            <a:r>
              <a:rPr lang="zh-CN" altLang="en-US" sz="2800" dirty="0" smtClean="0"/>
              <a:t>申请</a:t>
            </a:r>
            <a:r>
              <a:rPr lang="zh-CN" altLang="en-US" sz="2800" dirty="0"/>
              <a:t>方式。</a:t>
            </a:r>
            <a:endParaRPr lang="zh-CN" altLang="en-US" sz="2800" dirty="0"/>
          </a:p>
          <a:p>
            <a:endParaRPr lang="zh-CN" altLang="en-US" sz="2800" dirty="0"/>
          </a:p>
        </p:txBody>
      </p:sp>
      <p:sp>
        <p:nvSpPr>
          <p:cNvPr id="3" name="TextBox 2"/>
          <p:cNvSpPr txBox="1"/>
          <p:nvPr/>
        </p:nvSpPr>
        <p:spPr>
          <a:xfrm>
            <a:off x="179512" y="3068960"/>
            <a:ext cx="8784976" cy="2528897"/>
          </a:xfrm>
          <a:prstGeom prst="rect">
            <a:avLst/>
          </a:prstGeom>
          <a:noFill/>
        </p:spPr>
        <p:txBody>
          <a:bodyPr wrap="square" rtlCol="0">
            <a:spAutoFit/>
          </a:bodyPr>
          <a:lstStyle/>
          <a:p>
            <a:pPr>
              <a:lnSpc>
                <a:spcPts val="3800"/>
              </a:lnSpc>
            </a:pPr>
            <a:r>
              <a:rPr lang="en-US" altLang="zh-CN" sz="2800" dirty="0" smtClean="0">
                <a:solidFill>
                  <a:srgbClr val="FF0000"/>
                </a:solidFill>
                <a:latin typeface="Cambria" panose="02040503050406030204" pitchFamily="18" charset="0"/>
                <a:ea typeface="Cambria" panose="02040503050406030204" pitchFamily="18" charset="0"/>
              </a:rPr>
              <a:t>1.</a:t>
            </a:r>
            <a:r>
              <a:rPr lang="zh-CN" altLang="en-US" sz="2800" dirty="0" smtClean="0">
                <a:solidFill>
                  <a:srgbClr val="FF0000"/>
                </a:solidFill>
                <a:latin typeface="Cambria" panose="02040503050406030204" pitchFamily="18" charset="0"/>
              </a:rPr>
              <a:t>文体：</a:t>
            </a:r>
            <a:r>
              <a:rPr lang="zh-CN" altLang="en-US" sz="2800" dirty="0" smtClean="0">
                <a:solidFill>
                  <a:srgbClr val="002060"/>
                </a:solidFill>
                <a:latin typeface="Cambria" panose="02040503050406030204" pitchFamily="18" charset="0"/>
              </a:rPr>
              <a:t>信件 （回复咨询</a:t>
            </a:r>
            <a:r>
              <a:rPr lang="en-US" altLang="zh-CN" sz="2800" dirty="0" smtClean="0">
                <a:solidFill>
                  <a:srgbClr val="002060"/>
                </a:solidFill>
                <a:latin typeface="Cambria" panose="02040503050406030204" pitchFamily="18" charset="0"/>
              </a:rPr>
              <a:t>+</a:t>
            </a:r>
            <a:r>
              <a:rPr lang="zh-CN" altLang="en-US" sz="2800" dirty="0" smtClean="0">
                <a:solidFill>
                  <a:srgbClr val="002060"/>
                </a:solidFill>
                <a:latin typeface="Cambria" panose="02040503050406030204" pitchFamily="18" charset="0"/>
              </a:rPr>
              <a:t>告知）</a:t>
            </a:r>
            <a:endParaRPr lang="en-US" altLang="zh-CN" sz="2800" dirty="0" smtClean="0">
              <a:solidFill>
                <a:srgbClr val="002060"/>
              </a:solidFill>
              <a:latin typeface="Cambria" panose="02040503050406030204" pitchFamily="18" charset="0"/>
              <a:ea typeface="Cambria" panose="02040503050406030204" pitchFamily="18" charset="0"/>
            </a:endParaRPr>
          </a:p>
          <a:p>
            <a:pPr>
              <a:lnSpc>
                <a:spcPts val="3800"/>
              </a:lnSpc>
            </a:pPr>
            <a:r>
              <a:rPr lang="en-US" altLang="zh-CN" sz="2800" dirty="0" smtClean="0">
                <a:solidFill>
                  <a:srgbClr val="FF0000"/>
                </a:solidFill>
                <a:latin typeface="Cambria" panose="02040503050406030204" pitchFamily="18" charset="0"/>
                <a:ea typeface="Cambria" panose="02040503050406030204" pitchFamily="18" charset="0"/>
              </a:rPr>
              <a:t>2.</a:t>
            </a:r>
            <a:r>
              <a:rPr lang="zh-CN" altLang="en-US" sz="2800" dirty="0" smtClean="0">
                <a:solidFill>
                  <a:srgbClr val="FF0000"/>
                </a:solidFill>
                <a:latin typeface="Cambria" panose="02040503050406030204" pitchFamily="18" charset="0"/>
              </a:rPr>
              <a:t>主题：</a:t>
            </a:r>
            <a:r>
              <a:rPr lang="zh-CN" altLang="en-US" sz="2800" dirty="0" smtClean="0">
                <a:solidFill>
                  <a:srgbClr val="0070C0"/>
                </a:solidFill>
                <a:latin typeface="Cambria" panose="02040503050406030204" pitchFamily="18" charset="0"/>
              </a:rPr>
              <a:t>支持加入组织</a:t>
            </a:r>
            <a:r>
              <a:rPr lang="en-US" altLang="zh-CN" sz="2800" dirty="0" smtClean="0">
                <a:solidFill>
                  <a:srgbClr val="0070C0"/>
                </a:solidFill>
                <a:latin typeface="Cambria" panose="02040503050406030204" pitchFamily="18" charset="0"/>
              </a:rPr>
              <a:t>+</a:t>
            </a:r>
            <a:r>
              <a:rPr lang="zh-CN" altLang="en-US" sz="2800" dirty="0" smtClean="0">
                <a:solidFill>
                  <a:srgbClr val="0070C0"/>
                </a:solidFill>
                <a:latin typeface="Cambria" panose="02040503050406030204" pitchFamily="18" charset="0"/>
              </a:rPr>
              <a:t>活动介绍</a:t>
            </a:r>
            <a:endParaRPr lang="en-US" altLang="zh-CN" sz="2800" dirty="0" smtClean="0">
              <a:solidFill>
                <a:srgbClr val="0070C0"/>
              </a:solidFill>
              <a:latin typeface="Cambria" panose="02040503050406030204" pitchFamily="18" charset="0"/>
            </a:endParaRPr>
          </a:p>
          <a:p>
            <a:pPr>
              <a:lnSpc>
                <a:spcPts val="3800"/>
              </a:lnSpc>
            </a:pPr>
            <a:r>
              <a:rPr lang="en-US" altLang="zh-CN" sz="2800" dirty="0" smtClean="0">
                <a:solidFill>
                  <a:srgbClr val="FF0000"/>
                </a:solidFill>
                <a:latin typeface="Cambria" panose="02040503050406030204" pitchFamily="18" charset="0"/>
                <a:ea typeface="Cambria" panose="02040503050406030204" pitchFamily="18" charset="0"/>
              </a:rPr>
              <a:t>3.</a:t>
            </a:r>
            <a:r>
              <a:rPr lang="zh-CN" altLang="en-US" sz="2800" dirty="0" smtClean="0">
                <a:solidFill>
                  <a:srgbClr val="FF0000"/>
                </a:solidFill>
                <a:latin typeface="Cambria" panose="02040503050406030204" pitchFamily="18" charset="0"/>
              </a:rPr>
              <a:t>要点：</a:t>
            </a:r>
            <a:r>
              <a:rPr lang="zh-CN" altLang="en-US" sz="2800" dirty="0" smtClean="0">
                <a:solidFill>
                  <a:srgbClr val="002060"/>
                </a:solidFill>
                <a:latin typeface="Cambria" panose="02040503050406030204" pitchFamily="18" charset="0"/>
              </a:rPr>
              <a:t>写信目的、活动</a:t>
            </a:r>
            <a:r>
              <a:rPr lang="zh-CN" altLang="en-US" sz="2800" dirty="0">
                <a:solidFill>
                  <a:srgbClr val="002060"/>
                </a:solidFill>
                <a:latin typeface="Cambria" panose="02040503050406030204" pitchFamily="18" charset="0"/>
              </a:rPr>
              <a:t>介绍、申请</a:t>
            </a:r>
            <a:r>
              <a:rPr lang="zh-CN" altLang="en-US" sz="2800" dirty="0" smtClean="0">
                <a:solidFill>
                  <a:srgbClr val="002060"/>
                </a:solidFill>
                <a:latin typeface="Cambria" panose="02040503050406030204" pitchFamily="18" charset="0"/>
              </a:rPr>
              <a:t>方式</a:t>
            </a:r>
            <a:endParaRPr lang="en-US" altLang="zh-CN" sz="2800" dirty="0" smtClean="0">
              <a:solidFill>
                <a:srgbClr val="002060"/>
              </a:solidFill>
              <a:latin typeface="Cambria" panose="02040503050406030204" pitchFamily="18" charset="0"/>
            </a:endParaRPr>
          </a:p>
          <a:p>
            <a:pPr>
              <a:lnSpc>
                <a:spcPts val="3800"/>
              </a:lnSpc>
            </a:pPr>
            <a:r>
              <a:rPr lang="en-US" altLang="zh-CN" sz="2800" dirty="0" smtClean="0">
                <a:solidFill>
                  <a:srgbClr val="FF0000"/>
                </a:solidFill>
                <a:latin typeface="Cambria" panose="02040503050406030204" pitchFamily="18" charset="0"/>
                <a:ea typeface="Cambria" panose="02040503050406030204" pitchFamily="18" charset="0"/>
              </a:rPr>
              <a:t>4.</a:t>
            </a:r>
            <a:r>
              <a:rPr lang="zh-CN" altLang="en-US" sz="2800" dirty="0" smtClean="0">
                <a:solidFill>
                  <a:srgbClr val="FF0000"/>
                </a:solidFill>
                <a:latin typeface="Cambria" panose="02040503050406030204" pitchFamily="18" charset="0"/>
              </a:rPr>
              <a:t>格式：</a:t>
            </a:r>
            <a:r>
              <a:rPr lang="zh-CN" altLang="en-US" sz="2800" dirty="0" smtClean="0">
                <a:solidFill>
                  <a:srgbClr val="002060"/>
                </a:solidFill>
                <a:latin typeface="Cambria" panose="02040503050406030204" pitchFamily="18" charset="0"/>
              </a:rPr>
              <a:t>称呼、开头语、正文、尾句、</a:t>
            </a:r>
            <a:r>
              <a:rPr lang="zh-CN" altLang="en-US" sz="2800" dirty="0" smtClean="0">
                <a:solidFill>
                  <a:srgbClr val="002060"/>
                </a:solidFill>
                <a:latin typeface="Cambria" panose="02040503050406030204" pitchFamily="18" charset="0"/>
                <a:ea typeface="Cambria" panose="02040503050406030204" pitchFamily="18" charset="0"/>
              </a:rPr>
              <a:t>署名</a:t>
            </a:r>
            <a:endParaRPr lang="en-US" altLang="zh-CN" sz="2800" dirty="0" smtClean="0">
              <a:solidFill>
                <a:srgbClr val="002060"/>
              </a:solidFill>
              <a:latin typeface="Cambria" panose="02040503050406030204" pitchFamily="18" charset="0"/>
              <a:ea typeface="Cambria" panose="02040503050406030204" pitchFamily="18" charset="0"/>
            </a:endParaRPr>
          </a:p>
          <a:p>
            <a:pPr>
              <a:lnSpc>
                <a:spcPts val="3800"/>
              </a:lnSpc>
            </a:pPr>
            <a:r>
              <a:rPr lang="en-US" altLang="zh-CN" sz="2800" dirty="0" smtClean="0">
                <a:solidFill>
                  <a:srgbClr val="FF0000"/>
                </a:solidFill>
                <a:latin typeface="Cambria" panose="02040503050406030204" pitchFamily="18" charset="0"/>
                <a:ea typeface="Cambria" panose="02040503050406030204" pitchFamily="18" charset="0"/>
              </a:rPr>
              <a:t>5. </a:t>
            </a:r>
            <a:r>
              <a:rPr lang="zh-CN" altLang="en-US" sz="2800" dirty="0" smtClean="0">
                <a:solidFill>
                  <a:srgbClr val="FF0000"/>
                </a:solidFill>
                <a:latin typeface="Cambria" panose="02040503050406030204" pitchFamily="18" charset="0"/>
              </a:rPr>
              <a:t>字数与拼写：</a:t>
            </a:r>
            <a:r>
              <a:rPr lang="en-US" altLang="zh-CN" sz="2800" dirty="0" smtClean="0">
                <a:solidFill>
                  <a:srgbClr val="002060"/>
                </a:solidFill>
                <a:latin typeface="Cambria" panose="02040503050406030204" pitchFamily="18" charset="0"/>
              </a:rPr>
              <a:t>90</a:t>
            </a:r>
            <a:r>
              <a:rPr lang="zh-CN" altLang="en-US" sz="2800" dirty="0" smtClean="0">
                <a:solidFill>
                  <a:srgbClr val="002060"/>
                </a:solidFill>
                <a:latin typeface="Cambria" panose="02040503050406030204" pitchFamily="18" charset="0"/>
              </a:rPr>
              <a:t>字左右， </a:t>
            </a:r>
            <a:r>
              <a:rPr lang="en-US" altLang="zh-CN" sz="2800" dirty="0" smtClean="0">
                <a:solidFill>
                  <a:srgbClr val="002060"/>
                </a:solidFill>
                <a:latin typeface="Cambria" panose="02040503050406030204" pitchFamily="18" charset="0"/>
              </a:rPr>
              <a:t>7-9</a:t>
            </a:r>
            <a:r>
              <a:rPr lang="zh-CN" altLang="en-US" sz="2800" dirty="0" smtClean="0">
                <a:solidFill>
                  <a:srgbClr val="002060"/>
                </a:solidFill>
                <a:latin typeface="Cambria" panose="02040503050406030204" pitchFamily="18" charset="0"/>
              </a:rPr>
              <a:t>句</a:t>
            </a:r>
            <a:endParaRPr lang="zh-CN" altLang="en-US" sz="2800" dirty="0">
              <a:solidFill>
                <a:srgbClr val="002060"/>
              </a:solidFill>
              <a:latin typeface="Cambria" panose="020405030504060302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16632"/>
            <a:ext cx="8892480" cy="584775"/>
          </a:xfrm>
          <a:prstGeom prst="rect">
            <a:avLst/>
          </a:prstGeom>
          <a:noFill/>
        </p:spPr>
        <p:txBody>
          <a:bodyPr wrap="square" rtlCol="0">
            <a:spAutoFit/>
          </a:bodyPr>
          <a:lstStyle/>
          <a:p>
            <a:r>
              <a:rPr lang="en-US" altLang="zh-CN" sz="3200" b="1" dirty="0" smtClean="0">
                <a:latin typeface="Arial Unicode MS" panose="020B0604020202020204" pitchFamily="34" charset="-122"/>
                <a:ea typeface="Arial Unicode MS" panose="020B0604020202020204" pitchFamily="34" charset="-122"/>
                <a:cs typeface="Arial Unicode MS" panose="020B0604020202020204" pitchFamily="34" charset="-122"/>
              </a:rPr>
              <a:t>Framework</a:t>
            </a:r>
            <a:r>
              <a:rPr lang="zh-CN" altLang="en-US" sz="3200" b="1" dirty="0" smtClean="0">
                <a:latin typeface="Arial Unicode MS" panose="020B0604020202020204" pitchFamily="34" charset="-122"/>
                <a:ea typeface="Arial Unicode MS" panose="020B0604020202020204" pitchFamily="34" charset="-122"/>
                <a:cs typeface="Arial Unicode MS" panose="020B0604020202020204" pitchFamily="34" charset="-122"/>
              </a:rPr>
              <a:t>：</a:t>
            </a:r>
            <a:endParaRPr lang="zh-CN" altLang="en-US" sz="3200" b="1" dirty="0">
              <a:latin typeface="Arial Unicode MS" panose="020B0604020202020204" pitchFamily="34" charset="-122"/>
              <a:ea typeface="Arial Unicode MS" panose="020B0604020202020204" pitchFamily="34" charset="-122"/>
              <a:cs typeface="Arial Unicode MS" panose="020B0604020202020204" pitchFamily="34" charset="-122"/>
            </a:endParaRPr>
          </a:p>
        </p:txBody>
      </p:sp>
      <p:graphicFrame>
        <p:nvGraphicFramePr>
          <p:cNvPr id="6" name="表格 5"/>
          <p:cNvGraphicFramePr>
            <a:graphicFrameLocks noGrp="1"/>
          </p:cNvGraphicFramePr>
          <p:nvPr/>
        </p:nvGraphicFramePr>
        <p:xfrm>
          <a:off x="179512" y="792138"/>
          <a:ext cx="8712968" cy="5256585"/>
        </p:xfrm>
        <a:graphic>
          <a:graphicData uri="http://schemas.openxmlformats.org/drawingml/2006/table">
            <a:tbl>
              <a:tblPr firstRow="1" bandRow="1">
                <a:tableStyleId>{5C22544A-7EE6-4342-B048-85BDC9FD1C3A}</a:tableStyleId>
              </a:tblPr>
              <a:tblGrid>
                <a:gridCol w="1584176"/>
                <a:gridCol w="7128792"/>
              </a:tblGrid>
              <a:tr h="1051317">
                <a:tc>
                  <a:txBody>
                    <a:bodyPr/>
                    <a:lstStyle/>
                    <a:p>
                      <a:r>
                        <a:rPr lang="en-US" altLang="zh-CN" sz="2800" dirty="0" smtClean="0">
                          <a:solidFill>
                            <a:srgbClr val="FF0000"/>
                          </a:solidFill>
                        </a:rPr>
                        <a:t>Para</a:t>
                      </a:r>
                      <a:r>
                        <a:rPr lang="en-US" altLang="zh-CN" sz="2800" baseline="0" dirty="0" smtClean="0">
                          <a:solidFill>
                            <a:srgbClr val="FF0000"/>
                          </a:solidFill>
                        </a:rPr>
                        <a:t> 1</a:t>
                      </a:r>
                      <a:endParaRPr lang="zh-CN" altLang="en-US" sz="2800" dirty="0">
                        <a:solidFill>
                          <a:srgbClr val="FF0000"/>
                        </a:solidFill>
                      </a:endParaRPr>
                    </a:p>
                  </a:txBody>
                  <a:tcPr/>
                </a:tc>
                <a:tc>
                  <a:txBody>
                    <a:bodyPr/>
                    <a:lstStyle/>
                    <a:p>
                      <a:endParaRPr lang="zh-CN" altLang="en-US" dirty="0"/>
                    </a:p>
                  </a:txBody>
                  <a:tcPr/>
                </a:tc>
              </a:tr>
              <a:tr h="1051317">
                <a:tc>
                  <a:txBody>
                    <a:bodyPr/>
                    <a:lstStyle/>
                    <a:p>
                      <a:endParaRPr lang="zh-CN" altLang="en-US" sz="2800" dirty="0">
                        <a:solidFill>
                          <a:srgbClr val="FF0000"/>
                        </a:solidFill>
                      </a:endParaRPr>
                    </a:p>
                  </a:txBody>
                  <a:tcPr/>
                </a:tc>
                <a:tc>
                  <a:txBody>
                    <a:bodyPr/>
                    <a:lstStyle/>
                    <a:p>
                      <a:endParaRPr lang="zh-CN" altLang="en-US" dirty="0"/>
                    </a:p>
                  </a:txBody>
                  <a:tcPr/>
                </a:tc>
              </a:tr>
              <a:tr h="1051317">
                <a:tc>
                  <a:txBody>
                    <a:bodyPr/>
                    <a:lstStyle/>
                    <a:p>
                      <a:r>
                        <a:rPr lang="en-US" altLang="zh-CN" sz="2800" dirty="0" smtClean="0">
                          <a:solidFill>
                            <a:srgbClr val="FF0000"/>
                          </a:solidFill>
                        </a:rPr>
                        <a:t>Para</a:t>
                      </a:r>
                      <a:r>
                        <a:rPr lang="en-US" altLang="zh-CN" sz="2800" baseline="0" dirty="0" smtClean="0">
                          <a:solidFill>
                            <a:srgbClr val="FF0000"/>
                          </a:solidFill>
                        </a:rPr>
                        <a:t> 2</a:t>
                      </a:r>
                      <a:endParaRPr lang="zh-CN" altLang="en-US" sz="2800" dirty="0">
                        <a:solidFill>
                          <a:srgbClr val="FF0000"/>
                        </a:solidFill>
                      </a:endParaRPr>
                    </a:p>
                  </a:txBody>
                  <a:tcPr/>
                </a:tc>
                <a:tc>
                  <a:txBody>
                    <a:bodyPr/>
                    <a:lstStyle/>
                    <a:p>
                      <a:endParaRPr lang="zh-CN" altLang="en-US" dirty="0"/>
                    </a:p>
                  </a:txBody>
                  <a:tcPr/>
                </a:tc>
              </a:tr>
              <a:tr h="1051317">
                <a:tc>
                  <a:txBody>
                    <a:bodyPr/>
                    <a:lstStyle/>
                    <a:p>
                      <a:endParaRPr lang="zh-CN" altLang="en-US" sz="2800" dirty="0">
                        <a:solidFill>
                          <a:srgbClr val="FF0000"/>
                        </a:solidFill>
                      </a:endParaRPr>
                    </a:p>
                  </a:txBody>
                  <a:tcPr/>
                </a:tc>
                <a:tc>
                  <a:txBody>
                    <a:bodyPr/>
                    <a:lstStyle/>
                    <a:p>
                      <a:endParaRPr lang="zh-CN" altLang="en-US" dirty="0"/>
                    </a:p>
                  </a:txBody>
                  <a:tcPr/>
                </a:tc>
              </a:tr>
              <a:tr h="1051317">
                <a:tc>
                  <a:txBody>
                    <a:bodyPr/>
                    <a:lstStyle/>
                    <a:p>
                      <a:r>
                        <a:rPr lang="en-US" altLang="zh-CN" sz="2800" dirty="0" smtClean="0">
                          <a:solidFill>
                            <a:srgbClr val="FF0000"/>
                          </a:solidFill>
                        </a:rPr>
                        <a:t>Para 3</a:t>
                      </a:r>
                      <a:endParaRPr lang="zh-CN" altLang="en-US" sz="2800" dirty="0">
                        <a:solidFill>
                          <a:srgbClr val="FF0000"/>
                        </a:solidFill>
                      </a:endParaRPr>
                    </a:p>
                  </a:txBody>
                  <a:tcPr/>
                </a:tc>
                <a:tc>
                  <a:txBody>
                    <a:bodyPr/>
                    <a:lstStyle/>
                    <a:p>
                      <a:endParaRPr lang="zh-CN" altLang="en-US" dirty="0"/>
                    </a:p>
                  </a:txBody>
                  <a:tcPr/>
                </a:tc>
              </a:tr>
            </a:tbl>
          </a:graphicData>
        </a:graphic>
      </p:graphicFrame>
      <p:sp>
        <p:nvSpPr>
          <p:cNvPr id="8" name="TextBox 7"/>
          <p:cNvSpPr txBox="1"/>
          <p:nvPr/>
        </p:nvSpPr>
        <p:spPr>
          <a:xfrm>
            <a:off x="1865423" y="908720"/>
            <a:ext cx="7200800" cy="1231106"/>
          </a:xfrm>
          <a:prstGeom prst="rect">
            <a:avLst/>
          </a:prstGeom>
          <a:noFill/>
        </p:spPr>
        <p:txBody>
          <a:bodyPr wrap="square" rtlCol="0">
            <a:spAutoFit/>
          </a:bodyPr>
          <a:lstStyle/>
          <a:p>
            <a:r>
              <a:rPr lang="en-US" altLang="zh-CN" sz="2800" dirty="0" smtClean="0"/>
              <a:t>1. </a:t>
            </a:r>
            <a:r>
              <a:rPr lang="zh-CN" altLang="en-US" sz="2800" dirty="0"/>
              <a:t>背景：交换生 </a:t>
            </a:r>
            <a:r>
              <a:rPr lang="en-US" altLang="zh-CN" sz="2800" dirty="0"/>
              <a:t>David</a:t>
            </a:r>
            <a:r>
              <a:rPr lang="zh-CN" altLang="en-US" sz="2800" dirty="0"/>
              <a:t>有意加入学校阳光志愿者</a:t>
            </a:r>
            <a:r>
              <a:rPr lang="zh-CN" altLang="en-US" sz="2800" dirty="0" smtClean="0"/>
              <a:t>组织</a:t>
            </a:r>
            <a:r>
              <a:rPr lang="en-US" altLang="zh-CN" sz="2800" dirty="0"/>
              <a:t>+</a:t>
            </a:r>
            <a:r>
              <a:rPr lang="zh-CN" altLang="en-US" sz="2800" dirty="0" smtClean="0"/>
              <a:t>咨询</a:t>
            </a:r>
            <a:r>
              <a:rPr lang="zh-CN" altLang="en-US" sz="2800" dirty="0"/>
              <a:t>相关情况</a:t>
            </a:r>
            <a:endParaRPr lang="zh-CN" altLang="en-US" sz="2800" dirty="0"/>
          </a:p>
          <a:p>
            <a:endParaRPr lang="zh-CN" altLang="en-US" dirty="0"/>
          </a:p>
        </p:txBody>
      </p:sp>
      <p:sp>
        <p:nvSpPr>
          <p:cNvPr id="9" name="TextBox 8"/>
          <p:cNvSpPr txBox="1"/>
          <p:nvPr/>
        </p:nvSpPr>
        <p:spPr>
          <a:xfrm>
            <a:off x="1851246" y="2144362"/>
            <a:ext cx="7200800" cy="523220"/>
          </a:xfrm>
          <a:prstGeom prst="rect">
            <a:avLst/>
          </a:prstGeom>
          <a:noFill/>
        </p:spPr>
        <p:txBody>
          <a:bodyPr wrap="square" rtlCol="0">
            <a:spAutoFit/>
          </a:bodyPr>
          <a:lstStyle/>
          <a:p>
            <a:r>
              <a:rPr lang="en-US" altLang="zh-CN" sz="2800" dirty="0" smtClean="0"/>
              <a:t>2.</a:t>
            </a:r>
            <a:r>
              <a:rPr lang="zh-CN" altLang="en-US" sz="2800" dirty="0" smtClean="0"/>
              <a:t>目的：支持加入</a:t>
            </a:r>
            <a:r>
              <a:rPr lang="en-US" altLang="zh-CN" sz="2800" dirty="0" smtClean="0"/>
              <a:t>+</a:t>
            </a:r>
            <a:r>
              <a:rPr lang="zh-CN" altLang="en-US" sz="2800" dirty="0" smtClean="0"/>
              <a:t>告知信息</a:t>
            </a:r>
            <a:endParaRPr lang="zh-CN" altLang="en-US" dirty="0"/>
          </a:p>
        </p:txBody>
      </p:sp>
      <p:sp>
        <p:nvSpPr>
          <p:cNvPr id="10" name="TextBox 9"/>
          <p:cNvSpPr txBox="1"/>
          <p:nvPr/>
        </p:nvSpPr>
        <p:spPr>
          <a:xfrm>
            <a:off x="1851246" y="3212976"/>
            <a:ext cx="7200800" cy="800219"/>
          </a:xfrm>
          <a:prstGeom prst="rect">
            <a:avLst/>
          </a:prstGeom>
          <a:noFill/>
        </p:spPr>
        <p:txBody>
          <a:bodyPr wrap="square" rtlCol="0">
            <a:spAutoFit/>
          </a:bodyPr>
          <a:lstStyle/>
          <a:p>
            <a:r>
              <a:rPr lang="en-US" altLang="zh-CN" sz="2800" dirty="0" smtClean="0"/>
              <a:t>1. </a:t>
            </a:r>
            <a:r>
              <a:rPr lang="zh-CN" altLang="en-US" sz="2800" dirty="0" smtClean="0"/>
              <a:t>主要志愿活动</a:t>
            </a:r>
            <a:endParaRPr lang="zh-CN" altLang="en-US" sz="2800" dirty="0"/>
          </a:p>
          <a:p>
            <a:endParaRPr lang="zh-CN" altLang="en-US" dirty="0"/>
          </a:p>
        </p:txBody>
      </p:sp>
      <p:sp>
        <p:nvSpPr>
          <p:cNvPr id="11" name="TextBox 10"/>
          <p:cNvSpPr txBox="1"/>
          <p:nvPr/>
        </p:nvSpPr>
        <p:spPr>
          <a:xfrm>
            <a:off x="1943200" y="4293096"/>
            <a:ext cx="7200800" cy="523220"/>
          </a:xfrm>
          <a:prstGeom prst="rect">
            <a:avLst/>
          </a:prstGeom>
          <a:noFill/>
        </p:spPr>
        <p:txBody>
          <a:bodyPr wrap="square" rtlCol="0">
            <a:spAutoFit/>
          </a:bodyPr>
          <a:lstStyle/>
          <a:p>
            <a:r>
              <a:rPr lang="en-US" altLang="zh-CN" sz="2800" dirty="0" smtClean="0"/>
              <a:t>2. </a:t>
            </a:r>
            <a:r>
              <a:rPr lang="zh-CN" altLang="en-US" sz="2800" dirty="0" smtClean="0"/>
              <a:t>申请方式</a:t>
            </a:r>
            <a:endParaRPr lang="zh-CN" altLang="en-US" sz="2800" dirty="0"/>
          </a:p>
        </p:txBody>
      </p:sp>
      <p:sp>
        <p:nvSpPr>
          <p:cNvPr id="12" name="TextBox 11"/>
          <p:cNvSpPr txBox="1"/>
          <p:nvPr/>
        </p:nvSpPr>
        <p:spPr>
          <a:xfrm>
            <a:off x="1943200" y="5327630"/>
            <a:ext cx="7200800" cy="523220"/>
          </a:xfrm>
          <a:prstGeom prst="rect">
            <a:avLst/>
          </a:prstGeom>
          <a:noFill/>
        </p:spPr>
        <p:txBody>
          <a:bodyPr wrap="square" rtlCol="0">
            <a:spAutoFit/>
          </a:bodyPr>
          <a:lstStyle/>
          <a:p>
            <a:r>
              <a:rPr lang="en-US" altLang="zh-CN" sz="2800" dirty="0" smtClean="0"/>
              <a:t>1. </a:t>
            </a:r>
            <a:r>
              <a:rPr lang="zh-CN" altLang="en-US" sz="2800" dirty="0" smtClean="0"/>
              <a:t>期待加入</a:t>
            </a:r>
            <a:endParaRPr lang="zh-CN" altLang="en-US" sz="2800" dirty="0"/>
          </a:p>
        </p:txBody>
      </p:sp>
      <p:sp>
        <p:nvSpPr>
          <p:cNvPr id="13" name="TextBox 12"/>
          <p:cNvSpPr txBox="1"/>
          <p:nvPr/>
        </p:nvSpPr>
        <p:spPr>
          <a:xfrm>
            <a:off x="395536" y="6165304"/>
            <a:ext cx="8496944" cy="523220"/>
          </a:xfrm>
          <a:prstGeom prst="rect">
            <a:avLst/>
          </a:prstGeom>
          <a:noFill/>
        </p:spPr>
        <p:txBody>
          <a:bodyPr wrap="square" rtlCol="0">
            <a:spAutoFit/>
          </a:bodyPr>
          <a:lstStyle/>
          <a:p>
            <a:r>
              <a:rPr lang="en-US" altLang="zh-CN" sz="2800" b="1" dirty="0" smtClean="0">
                <a:solidFill>
                  <a:srgbClr val="FF0000"/>
                </a:solidFill>
                <a:latin typeface="+mn-ea"/>
              </a:rPr>
              <a:t>Tip: </a:t>
            </a:r>
            <a:r>
              <a:rPr lang="zh-CN" altLang="en-US" sz="2800" b="1" dirty="0" smtClean="0">
                <a:solidFill>
                  <a:srgbClr val="FF0000"/>
                </a:solidFill>
                <a:latin typeface="+mn-ea"/>
              </a:rPr>
              <a:t>为了段落平衡，可以把</a:t>
            </a:r>
            <a:r>
              <a:rPr lang="en-US" altLang="zh-CN" sz="2800" b="1" dirty="0" smtClean="0">
                <a:solidFill>
                  <a:srgbClr val="FF0000"/>
                </a:solidFill>
                <a:latin typeface="+mn-ea"/>
              </a:rPr>
              <a:t>2.</a:t>
            </a:r>
            <a:r>
              <a:rPr lang="zh-CN" altLang="en-US" sz="2800" b="1" dirty="0" smtClean="0">
                <a:solidFill>
                  <a:srgbClr val="FF0000"/>
                </a:solidFill>
                <a:latin typeface="+mn-ea"/>
              </a:rPr>
              <a:t>申请方式放到第</a:t>
            </a:r>
            <a:r>
              <a:rPr lang="en-US" altLang="zh-CN" sz="2800" b="1" dirty="0" smtClean="0">
                <a:solidFill>
                  <a:srgbClr val="FF0000"/>
                </a:solidFill>
                <a:latin typeface="+mn-ea"/>
              </a:rPr>
              <a:t>3</a:t>
            </a:r>
            <a:r>
              <a:rPr lang="zh-CN" altLang="en-US" sz="2800" b="1" dirty="0" smtClean="0">
                <a:solidFill>
                  <a:srgbClr val="FF0000"/>
                </a:solidFill>
                <a:latin typeface="+mn-ea"/>
              </a:rPr>
              <a:t>段。</a:t>
            </a:r>
            <a:endParaRPr lang="zh-CN" altLang="en-US" sz="2800" b="1" dirty="0">
              <a:solidFill>
                <a:srgbClr val="FF0000"/>
              </a:solidFill>
              <a:latin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3">
                                            <p:txEl>
                                              <p:pRg st="0" end="0"/>
                                            </p:txEl>
                                          </p:spTgt>
                                        </p:tgtEl>
                                        <p:attrNameLst>
                                          <p:attrName>style.visibility</p:attrName>
                                        </p:attrNameLst>
                                      </p:cBhvr>
                                      <p:to>
                                        <p:strVal val="visible"/>
                                      </p:to>
                                    </p:set>
                                    <p:anim calcmode="lin" valueType="num">
                                      <p:cBhvr additive="base">
                                        <p:cTn id="3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52" y="0"/>
            <a:ext cx="9112448" cy="3046988"/>
          </a:xfrm>
          <a:prstGeom prst="rect">
            <a:avLst/>
          </a:prstGeom>
          <a:noFill/>
        </p:spPr>
        <p:txBody>
          <a:bodyPr wrap="square" rtlCol="0">
            <a:spAutoFit/>
          </a:bodyPr>
          <a:lstStyle/>
          <a:p>
            <a:r>
              <a:rPr lang="en-US" altLang="zh-CN" sz="3200" b="1" dirty="0" smtClean="0">
                <a:solidFill>
                  <a:srgbClr val="FF0000"/>
                </a:solidFill>
                <a:latin typeface="Times New Roman" panose="02020603050405020304" pitchFamily="18" charset="0"/>
                <a:cs typeface="Times New Roman" panose="02020603050405020304" pitchFamily="18" charset="0"/>
              </a:rPr>
              <a:t>Para 1:</a:t>
            </a:r>
            <a:endParaRPr lang="en-US" altLang="zh-CN" sz="3200" b="1" dirty="0" smtClean="0">
              <a:solidFill>
                <a:srgbClr val="FF0000"/>
              </a:solidFill>
              <a:latin typeface="Times New Roman" panose="02020603050405020304" pitchFamily="18" charset="0"/>
              <a:cs typeface="Times New Roman" panose="02020603050405020304" pitchFamily="18" charset="0"/>
            </a:endParaRPr>
          </a:p>
          <a:p>
            <a:r>
              <a:rPr lang="en-US" altLang="zh-CN" sz="3200" dirty="0" smtClean="0"/>
              <a:t>1.</a:t>
            </a:r>
            <a:r>
              <a:rPr lang="zh-CN" altLang="en-US" sz="3200" dirty="0" smtClean="0"/>
              <a:t>问候</a:t>
            </a:r>
            <a:endParaRPr lang="en-US" altLang="zh-CN" sz="3200" dirty="0" smtClean="0"/>
          </a:p>
          <a:p>
            <a:endParaRPr lang="en-US" altLang="zh-CN" sz="3200" dirty="0" smtClean="0"/>
          </a:p>
          <a:p>
            <a:endParaRPr lang="en-US" altLang="zh-CN" sz="3200" dirty="0"/>
          </a:p>
          <a:p>
            <a:endParaRPr lang="en-US" altLang="zh-CN" sz="3200" dirty="0"/>
          </a:p>
          <a:p>
            <a:endParaRPr lang="en-US" altLang="zh-CN" sz="3200" dirty="0" smtClean="0"/>
          </a:p>
        </p:txBody>
      </p:sp>
      <p:sp>
        <p:nvSpPr>
          <p:cNvPr id="3" name="TextBox 2"/>
          <p:cNvSpPr txBox="1"/>
          <p:nvPr/>
        </p:nvSpPr>
        <p:spPr>
          <a:xfrm>
            <a:off x="671228" y="1340768"/>
            <a:ext cx="7833096" cy="2554545"/>
          </a:xfrm>
          <a:prstGeom prst="rect">
            <a:avLst/>
          </a:prstGeom>
          <a:noFill/>
        </p:spPr>
        <p:txBody>
          <a:bodyPr wrap="square" rtlCol="0">
            <a:spAutoFit/>
          </a:bodyPr>
          <a:lstStyle/>
          <a:p>
            <a:r>
              <a:rPr lang="en-US" altLang="zh-CN" sz="3200" dirty="0" smtClean="0">
                <a:latin typeface="Times New Roman" panose="02020603050405020304" pitchFamily="18" charset="0"/>
                <a:cs typeface="Times New Roman" panose="02020603050405020304" pitchFamily="18" charset="0"/>
              </a:rPr>
              <a:t>1. How is everything going with you?</a:t>
            </a:r>
            <a:endParaRPr lang="en-US" altLang="zh-CN" sz="3200" dirty="0" smtClean="0">
              <a:latin typeface="Times New Roman" panose="02020603050405020304" pitchFamily="18" charset="0"/>
              <a:cs typeface="Times New Roman" panose="02020603050405020304" pitchFamily="18" charset="0"/>
            </a:endParaRPr>
          </a:p>
          <a:p>
            <a:r>
              <a:rPr lang="en-US" altLang="zh-CN" sz="3200" dirty="0" smtClean="0">
                <a:latin typeface="Times New Roman" panose="02020603050405020304" pitchFamily="18" charset="0"/>
                <a:cs typeface="Times New Roman" panose="02020603050405020304" pitchFamily="18" charset="0"/>
              </a:rPr>
              <a:t>2. How are things going with you?</a:t>
            </a:r>
            <a:endParaRPr lang="en-US" altLang="zh-CN" sz="3200" dirty="0" smtClean="0">
              <a:latin typeface="Times New Roman" panose="02020603050405020304" pitchFamily="18" charset="0"/>
              <a:cs typeface="Times New Roman" panose="02020603050405020304" pitchFamily="18" charset="0"/>
            </a:endParaRPr>
          </a:p>
          <a:p>
            <a:r>
              <a:rPr lang="en-US" altLang="zh-CN" sz="3200" dirty="0" smtClean="0">
                <a:latin typeface="Times New Roman" panose="02020603050405020304" pitchFamily="18" charset="0"/>
                <a:cs typeface="Times New Roman" panose="02020603050405020304" pitchFamily="18" charset="0"/>
              </a:rPr>
              <a:t>3. How are you doing?</a:t>
            </a:r>
            <a:endParaRPr lang="en-US" altLang="zh-CN" sz="3200" dirty="0" smtClean="0">
              <a:latin typeface="Times New Roman" panose="02020603050405020304" pitchFamily="18" charset="0"/>
              <a:cs typeface="Times New Roman" panose="02020603050405020304" pitchFamily="18" charset="0"/>
            </a:endParaRPr>
          </a:p>
          <a:p>
            <a:r>
              <a:rPr lang="en-US" altLang="zh-CN" sz="3200" dirty="0" smtClean="0">
                <a:latin typeface="Times New Roman" panose="02020603050405020304" pitchFamily="18" charset="0"/>
                <a:cs typeface="Times New Roman" panose="02020603050405020304" pitchFamily="18" charset="0"/>
              </a:rPr>
              <a:t>4. Hope this letter finds you fine.</a:t>
            </a:r>
            <a:endParaRPr lang="en-US" altLang="zh-CN" sz="3200" dirty="0" smtClean="0">
              <a:latin typeface="Times New Roman" panose="02020603050405020304" pitchFamily="18" charset="0"/>
              <a:cs typeface="Times New Roman" panose="02020603050405020304" pitchFamily="18" charset="0"/>
            </a:endParaRPr>
          </a:p>
          <a:p>
            <a:r>
              <a:rPr lang="en-US" altLang="zh-CN" sz="3200" dirty="0" smtClean="0">
                <a:latin typeface="Times New Roman" panose="02020603050405020304" pitchFamily="18" charset="0"/>
                <a:cs typeface="Times New Roman" panose="02020603050405020304" pitchFamily="18" charset="0"/>
              </a:rPr>
              <a:t>5. Greetings from Li Hua!</a:t>
            </a:r>
            <a:endParaRPr lang="zh-CN" altLang="en-US"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52" y="0"/>
            <a:ext cx="9112448" cy="2554545"/>
          </a:xfrm>
          <a:prstGeom prst="rect">
            <a:avLst/>
          </a:prstGeom>
          <a:noFill/>
        </p:spPr>
        <p:txBody>
          <a:bodyPr wrap="square" rtlCol="0">
            <a:spAutoFit/>
          </a:bodyPr>
          <a:lstStyle/>
          <a:p>
            <a:r>
              <a:rPr lang="en-US" altLang="zh-CN" sz="3200" b="1" dirty="0" smtClean="0">
                <a:solidFill>
                  <a:srgbClr val="FF0000"/>
                </a:solidFill>
                <a:latin typeface="Times New Roman" panose="02020603050405020304" pitchFamily="18" charset="0"/>
                <a:cs typeface="Times New Roman" panose="02020603050405020304" pitchFamily="18" charset="0"/>
              </a:rPr>
              <a:t>Para 1:</a:t>
            </a:r>
            <a:endParaRPr lang="en-US" altLang="zh-CN" sz="3200" b="1" dirty="0" smtClean="0">
              <a:solidFill>
                <a:srgbClr val="FF0000"/>
              </a:solidFill>
              <a:latin typeface="Times New Roman" panose="02020603050405020304" pitchFamily="18" charset="0"/>
              <a:cs typeface="Times New Roman" panose="02020603050405020304" pitchFamily="18" charset="0"/>
            </a:endParaRPr>
          </a:p>
          <a:p>
            <a:r>
              <a:rPr lang="en-US" altLang="zh-CN" sz="3200" dirty="0" smtClean="0"/>
              <a:t>2.</a:t>
            </a:r>
            <a:r>
              <a:rPr lang="zh-CN" altLang="en-US" sz="3200" dirty="0" smtClean="0"/>
              <a:t>背景</a:t>
            </a:r>
            <a:r>
              <a:rPr lang="en-US" altLang="zh-CN" sz="3200" dirty="0" smtClean="0"/>
              <a:t>+</a:t>
            </a:r>
            <a:r>
              <a:rPr lang="zh-CN" altLang="en-US" sz="3200" dirty="0" smtClean="0"/>
              <a:t>目的</a:t>
            </a:r>
            <a:endParaRPr lang="en-US" altLang="zh-CN" sz="3200" dirty="0" smtClean="0"/>
          </a:p>
          <a:p>
            <a:endParaRPr lang="en-US" altLang="zh-CN" sz="3200" dirty="0"/>
          </a:p>
          <a:p>
            <a:endParaRPr lang="en-US" altLang="zh-CN" sz="3200" dirty="0" smtClean="0"/>
          </a:p>
          <a:p>
            <a:endParaRPr lang="en-US" altLang="zh-CN" sz="3200" dirty="0"/>
          </a:p>
        </p:txBody>
      </p:sp>
      <p:sp>
        <p:nvSpPr>
          <p:cNvPr id="4" name="TextBox 3"/>
          <p:cNvSpPr txBox="1"/>
          <p:nvPr/>
        </p:nvSpPr>
        <p:spPr>
          <a:xfrm>
            <a:off x="3785" y="1124744"/>
            <a:ext cx="9093855" cy="6124754"/>
          </a:xfrm>
          <a:prstGeom prst="rect">
            <a:avLst/>
          </a:prstGeom>
          <a:noFill/>
        </p:spPr>
        <p:txBody>
          <a:bodyPr wrap="square" rtlCol="0">
            <a:spAutoFit/>
          </a:bodyPr>
          <a:lstStyle/>
          <a:p>
            <a:r>
              <a:rPr lang="en-US" altLang="zh-CN" sz="2800" dirty="0" smtClean="0">
                <a:latin typeface="Times New Roman" panose="02020603050405020304" pitchFamily="18" charset="0"/>
                <a:cs typeface="Times New Roman" panose="02020603050405020304" pitchFamily="18" charset="0"/>
              </a:rPr>
              <a:t>1. I’m delighted/ thrilled to learn that you have a desire to join the school Sunshine Club. Here, I’d like to express my support for you and share with you some detailed information about the club.</a:t>
            </a:r>
            <a:endParaRPr lang="en-US" altLang="zh-CN" sz="2800" dirty="0" smtClean="0">
              <a:latin typeface="Times New Roman" panose="02020603050405020304" pitchFamily="18" charset="0"/>
              <a:cs typeface="Times New Roman" panose="02020603050405020304" pitchFamily="18" charset="0"/>
            </a:endParaRPr>
          </a:p>
          <a:p>
            <a:endParaRPr lang="en-US" altLang="zh-CN" sz="2800"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2. Learning that you want/ desire/ would like to be a member of the school Sunshine Club, I’m writing to convey/ extend my support and inform you of relevant information about the club.</a:t>
            </a:r>
            <a:endParaRPr lang="en-US" altLang="zh-CN" sz="2800" dirty="0" smtClean="0">
              <a:latin typeface="Times New Roman" panose="02020603050405020304" pitchFamily="18" charset="0"/>
              <a:cs typeface="Times New Roman" panose="02020603050405020304" pitchFamily="18" charset="0"/>
            </a:endParaRPr>
          </a:p>
          <a:p>
            <a:endParaRPr lang="en-US" altLang="zh-CN" sz="2800"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3. Delighted/Thrilled to learn that you are to join the school Sunshine Club, I’d like to show my eagerness to have you with us and briefly introduce the club to you.</a:t>
            </a:r>
            <a:endParaRPr lang="en-US" altLang="zh-CN" sz="2800" dirty="0" smtClean="0">
              <a:latin typeface="Times New Roman" panose="02020603050405020304" pitchFamily="18" charset="0"/>
              <a:cs typeface="Times New Roman" panose="02020603050405020304" pitchFamily="18" charset="0"/>
            </a:endParaRPr>
          </a:p>
          <a:p>
            <a:endParaRPr lang="en-US" altLang="zh-CN"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52" y="0"/>
            <a:ext cx="9112448" cy="2554545"/>
          </a:xfrm>
          <a:prstGeom prst="rect">
            <a:avLst/>
          </a:prstGeom>
          <a:noFill/>
        </p:spPr>
        <p:txBody>
          <a:bodyPr wrap="square" rtlCol="0">
            <a:spAutoFit/>
          </a:bodyPr>
          <a:lstStyle/>
          <a:p>
            <a:r>
              <a:rPr lang="en-US" altLang="zh-CN" sz="3200" b="1" dirty="0" smtClean="0">
                <a:solidFill>
                  <a:srgbClr val="FF0000"/>
                </a:solidFill>
                <a:latin typeface="Times New Roman" panose="02020603050405020304" pitchFamily="18" charset="0"/>
                <a:cs typeface="Times New Roman" panose="02020603050405020304" pitchFamily="18" charset="0"/>
              </a:rPr>
              <a:t>Para 1:</a:t>
            </a:r>
            <a:endParaRPr lang="en-US" altLang="zh-CN" sz="3200" b="1" dirty="0" smtClean="0">
              <a:solidFill>
                <a:srgbClr val="FF0000"/>
              </a:solidFill>
              <a:latin typeface="Times New Roman" panose="02020603050405020304" pitchFamily="18" charset="0"/>
              <a:cs typeface="Times New Roman" panose="02020603050405020304" pitchFamily="18" charset="0"/>
            </a:endParaRPr>
          </a:p>
          <a:p>
            <a:r>
              <a:rPr lang="en-US" altLang="zh-CN" sz="3200" dirty="0" smtClean="0"/>
              <a:t>2.</a:t>
            </a:r>
            <a:r>
              <a:rPr lang="zh-CN" altLang="en-US" sz="3200" dirty="0" smtClean="0"/>
              <a:t>背景</a:t>
            </a:r>
            <a:r>
              <a:rPr lang="en-US" altLang="zh-CN" sz="3200" dirty="0" smtClean="0"/>
              <a:t>+</a:t>
            </a:r>
            <a:r>
              <a:rPr lang="zh-CN" altLang="en-US" sz="3200" dirty="0" smtClean="0"/>
              <a:t>目的</a:t>
            </a:r>
            <a:endParaRPr lang="en-US" altLang="zh-CN" sz="3200" dirty="0" smtClean="0"/>
          </a:p>
          <a:p>
            <a:endParaRPr lang="en-US" altLang="zh-CN" sz="3200" dirty="0"/>
          </a:p>
          <a:p>
            <a:endParaRPr lang="en-US" altLang="zh-CN" sz="3200" dirty="0" smtClean="0"/>
          </a:p>
          <a:p>
            <a:endParaRPr lang="en-US" altLang="zh-CN" sz="3200" dirty="0"/>
          </a:p>
        </p:txBody>
      </p:sp>
      <p:sp>
        <p:nvSpPr>
          <p:cNvPr id="4" name="TextBox 3"/>
          <p:cNvSpPr txBox="1"/>
          <p:nvPr/>
        </p:nvSpPr>
        <p:spPr>
          <a:xfrm>
            <a:off x="3785" y="1124744"/>
            <a:ext cx="9093855" cy="4401205"/>
          </a:xfrm>
          <a:prstGeom prst="rect">
            <a:avLst/>
          </a:prstGeom>
          <a:noFill/>
        </p:spPr>
        <p:txBody>
          <a:bodyPr wrap="square" rtlCol="0">
            <a:spAutoFit/>
          </a:bodyPr>
          <a:lstStyle/>
          <a:p>
            <a:r>
              <a:rPr lang="en-US" altLang="zh-CN" sz="2800" dirty="0" smtClean="0">
                <a:latin typeface="Times New Roman" panose="02020603050405020304" pitchFamily="18" charset="0"/>
                <a:cs typeface="Times New Roman" panose="02020603050405020304" pitchFamily="18" charset="0"/>
              </a:rPr>
              <a:t>4. Learning from your last letter that you desire/plan/intend to join the school Sunshine Club, I’m really delighted at that and would like to tell you some detailed information.</a:t>
            </a:r>
            <a:endParaRPr lang="en-US" altLang="zh-CN" sz="2800" dirty="0" smtClean="0">
              <a:latin typeface="Times New Roman" panose="02020603050405020304" pitchFamily="18" charset="0"/>
              <a:cs typeface="Times New Roman" panose="02020603050405020304" pitchFamily="18" charset="0"/>
            </a:endParaRPr>
          </a:p>
          <a:p>
            <a:endParaRPr lang="en-US" altLang="zh-CN" sz="2800"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5. I’m really delighted to learn your desire to be admitted into the school Sunshine Club. Here,  I’m writing to welcome /embrace you into this big family and  have you informed of the relevant information in details.</a:t>
            </a:r>
            <a:endParaRPr lang="en-US" altLang="zh-CN" sz="2800" dirty="0" smtClean="0">
              <a:latin typeface="Times New Roman" panose="02020603050405020304" pitchFamily="18" charset="0"/>
              <a:cs typeface="Times New Roman" panose="02020603050405020304" pitchFamily="18" charset="0"/>
            </a:endParaRPr>
          </a:p>
          <a:p>
            <a:endParaRPr lang="en-US" altLang="zh-CN" sz="2800" dirty="0" smtClean="0">
              <a:latin typeface="Times New Roman" panose="02020603050405020304" pitchFamily="18" charset="0"/>
              <a:cs typeface="Times New Roman" panose="02020603050405020304" pitchFamily="18" charset="0"/>
            </a:endParaRPr>
          </a:p>
          <a:p>
            <a:endParaRPr lang="en-US" altLang="zh-CN"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52" y="0"/>
            <a:ext cx="9112448" cy="1569660"/>
          </a:xfrm>
          <a:prstGeom prst="rect">
            <a:avLst/>
          </a:prstGeom>
          <a:noFill/>
        </p:spPr>
        <p:txBody>
          <a:bodyPr wrap="square" rtlCol="0">
            <a:spAutoFit/>
          </a:bodyPr>
          <a:lstStyle/>
          <a:p>
            <a:r>
              <a:rPr lang="en-US" altLang="zh-CN" sz="3200" b="1" dirty="0" smtClean="0">
                <a:solidFill>
                  <a:srgbClr val="FF0000"/>
                </a:solidFill>
                <a:latin typeface="Times New Roman" panose="02020603050405020304" pitchFamily="18" charset="0"/>
                <a:cs typeface="Times New Roman" panose="02020603050405020304" pitchFamily="18" charset="0"/>
              </a:rPr>
              <a:t>Para 2:</a:t>
            </a:r>
            <a:r>
              <a:rPr lang="zh-CN" altLang="en-US" sz="3200" dirty="0" smtClean="0"/>
              <a:t>主要志愿者活动：</a:t>
            </a:r>
            <a:endParaRPr lang="en-US" altLang="zh-CN" sz="3200" dirty="0" smtClean="0"/>
          </a:p>
          <a:p>
            <a:endParaRPr lang="en-US" altLang="zh-CN" sz="3200" dirty="0"/>
          </a:p>
          <a:p>
            <a:endParaRPr lang="en-US" altLang="zh-CN" sz="3200" dirty="0" smtClean="0"/>
          </a:p>
        </p:txBody>
      </p:sp>
      <p:sp>
        <p:nvSpPr>
          <p:cNvPr id="3" name="TextBox 2"/>
          <p:cNvSpPr txBox="1"/>
          <p:nvPr/>
        </p:nvSpPr>
        <p:spPr>
          <a:xfrm>
            <a:off x="51835" y="835517"/>
            <a:ext cx="9112448" cy="1938992"/>
          </a:xfrm>
          <a:prstGeom prst="rect">
            <a:avLst/>
          </a:prstGeom>
          <a:noFill/>
        </p:spPr>
        <p:txBody>
          <a:bodyPr wrap="square" rtlCol="0">
            <a:spAutoFit/>
          </a:bodyPr>
          <a:lstStyle/>
          <a:p>
            <a:r>
              <a:rPr lang="en-US" altLang="zh-CN" sz="3200" b="1" dirty="0" smtClean="0">
                <a:solidFill>
                  <a:srgbClr val="FF0000"/>
                </a:solidFill>
                <a:latin typeface="Times New Roman" panose="02020603050405020304" pitchFamily="18" charset="0"/>
                <a:cs typeface="Times New Roman" panose="02020603050405020304" pitchFamily="18" charset="0"/>
              </a:rPr>
              <a:t>Tips</a:t>
            </a:r>
            <a:r>
              <a:rPr lang="zh-CN" altLang="en-US" sz="3200" b="1" dirty="0" smtClean="0">
                <a:solidFill>
                  <a:srgbClr val="FF0000"/>
                </a:solidFill>
                <a:latin typeface="Times New Roman" panose="02020603050405020304" pitchFamily="18" charset="0"/>
                <a:cs typeface="Times New Roman" panose="02020603050405020304" pitchFamily="18" charset="0"/>
              </a:rPr>
              <a:t>（思维拓展）：</a:t>
            </a:r>
            <a:endParaRPr lang="en-US" altLang="zh-CN" sz="3200" b="1" dirty="0" smtClean="0">
              <a:solidFill>
                <a:srgbClr val="FF0000"/>
              </a:solidFill>
              <a:latin typeface="Times New Roman" panose="02020603050405020304" pitchFamily="18" charset="0"/>
              <a:cs typeface="Times New Roman" panose="02020603050405020304" pitchFamily="18" charset="0"/>
            </a:endParaRPr>
          </a:p>
          <a:p>
            <a:r>
              <a:rPr lang="en-US" altLang="zh-CN" sz="3200" dirty="0">
                <a:solidFill>
                  <a:srgbClr val="FF0000"/>
                </a:solidFill>
                <a:latin typeface="Times New Roman" panose="02020603050405020304" pitchFamily="18" charset="0"/>
                <a:cs typeface="Times New Roman" panose="02020603050405020304" pitchFamily="18" charset="0"/>
              </a:rPr>
              <a:t> </a:t>
            </a:r>
            <a:r>
              <a:rPr lang="en-US" altLang="zh-CN" sz="3200" dirty="0" smtClean="0">
                <a:solidFill>
                  <a:srgbClr val="FF0000"/>
                </a:solidFill>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1.</a:t>
            </a:r>
            <a:r>
              <a:rPr lang="zh-CN" altLang="en-US" sz="2800" dirty="0" smtClean="0">
                <a:latin typeface="Times New Roman" panose="02020603050405020304" pitchFamily="18" charset="0"/>
                <a:cs typeface="Times New Roman" panose="02020603050405020304" pitchFamily="18" charset="0"/>
              </a:rPr>
              <a:t>一般只写两个</a:t>
            </a:r>
            <a:r>
              <a:rPr lang="en-US" altLang="zh-CN" sz="2800" dirty="0" smtClean="0">
                <a:latin typeface="Times New Roman" panose="02020603050405020304" pitchFamily="18" charset="0"/>
                <a:cs typeface="Times New Roman" panose="02020603050405020304" pitchFamily="18" charset="0"/>
              </a:rPr>
              <a:t>/</a:t>
            </a:r>
            <a:r>
              <a:rPr lang="zh-CN" altLang="en-US" sz="2800" dirty="0" smtClean="0">
                <a:latin typeface="Times New Roman" panose="02020603050405020304" pitchFamily="18" charset="0"/>
                <a:cs typeface="Times New Roman" panose="02020603050405020304" pitchFamily="18" charset="0"/>
              </a:rPr>
              <a:t>项活动；</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   2.</a:t>
            </a:r>
            <a:r>
              <a:rPr lang="zh-CN" altLang="en-US" sz="2800" dirty="0" smtClean="0">
                <a:latin typeface="Times New Roman" panose="02020603050405020304" pitchFamily="18" charset="0"/>
                <a:cs typeface="Times New Roman" panose="02020603050405020304" pitchFamily="18" charset="0"/>
              </a:rPr>
              <a:t>活动</a:t>
            </a:r>
            <a:r>
              <a:rPr lang="zh-CN" altLang="en-US" sz="2800" dirty="0">
                <a:latin typeface="Times New Roman" panose="02020603050405020304" pitchFamily="18" charset="0"/>
                <a:cs typeface="Times New Roman" panose="02020603050405020304" pitchFamily="18" charset="0"/>
              </a:rPr>
              <a:t>应该</a:t>
            </a:r>
            <a:r>
              <a:rPr lang="zh-CN" altLang="en-US" sz="2800" dirty="0" smtClean="0">
                <a:latin typeface="Times New Roman" panose="02020603050405020304" pitchFamily="18" charset="0"/>
                <a:cs typeface="Times New Roman" panose="02020603050405020304" pitchFamily="18" charset="0"/>
              </a:rPr>
              <a:t>围绕“阳光”、“志愿者”、</a:t>
            </a: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a:t>
            </a:r>
            <a:r>
              <a:rPr lang="zh-CN" altLang="en-US" sz="2800" dirty="0" smtClean="0">
                <a:latin typeface="Times New Roman" panose="02020603050405020304" pitchFamily="18" charset="0"/>
                <a:cs typeface="Times New Roman" panose="02020603050405020304" pitchFamily="18" charset="0"/>
              </a:rPr>
              <a:t>学生</a:t>
            </a:r>
            <a:r>
              <a:rPr lang="en-US" altLang="zh-CN" sz="2800" dirty="0" smtClean="0">
                <a:latin typeface="Times New Roman" panose="02020603050405020304" pitchFamily="18" charset="0"/>
                <a:cs typeface="Times New Roman" panose="02020603050405020304" pitchFamily="18" charset="0"/>
              </a:rPr>
              <a:t>”</a:t>
            </a:r>
            <a:r>
              <a:rPr lang="zh-CN" altLang="en-US" sz="2800" dirty="0" smtClean="0">
                <a:latin typeface="Times New Roman" panose="02020603050405020304" pitchFamily="18" charset="0"/>
                <a:cs typeface="Times New Roman" panose="02020603050405020304" pitchFamily="18" charset="0"/>
              </a:rPr>
              <a:t>来展开；</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   </a:t>
            </a:r>
            <a:endParaRPr lang="en-US" altLang="zh-CN" sz="2800" dirty="0" smtClean="0">
              <a:latin typeface="Times New Roman" panose="02020603050405020304" pitchFamily="18" charset="0"/>
              <a:cs typeface="Times New Roman" panose="02020603050405020304" pitchFamily="18" charset="0"/>
            </a:endParaRPr>
          </a:p>
        </p:txBody>
      </p:sp>
      <p:sp>
        <p:nvSpPr>
          <p:cNvPr id="4" name="TextBox 3"/>
          <p:cNvSpPr txBox="1"/>
          <p:nvPr/>
        </p:nvSpPr>
        <p:spPr>
          <a:xfrm>
            <a:off x="121308" y="2808856"/>
            <a:ext cx="8932936" cy="3170099"/>
          </a:xfrm>
          <a:prstGeom prst="rect">
            <a:avLst/>
          </a:prstGeom>
          <a:noFill/>
        </p:spPr>
        <p:txBody>
          <a:bodyPr wrap="square" rtlCol="0">
            <a:spAutoFit/>
          </a:bodyPr>
          <a:lstStyle/>
          <a:p>
            <a:r>
              <a:rPr lang="en-US" altLang="zh-CN" sz="3200" b="1" dirty="0" smtClean="0">
                <a:solidFill>
                  <a:srgbClr val="FF0000"/>
                </a:solidFill>
                <a:latin typeface="Times New Roman" panose="02020603050405020304" pitchFamily="18" charset="0"/>
                <a:cs typeface="Times New Roman" panose="02020603050405020304" pitchFamily="18" charset="0"/>
              </a:rPr>
              <a:t>Possible events</a:t>
            </a:r>
            <a:r>
              <a:rPr lang="zh-CN" altLang="en-US" sz="3200" b="1" dirty="0" smtClean="0">
                <a:solidFill>
                  <a:srgbClr val="FF0000"/>
                </a:solidFill>
                <a:latin typeface="Times New Roman" panose="02020603050405020304" pitchFamily="18" charset="0"/>
                <a:cs typeface="Times New Roman" panose="02020603050405020304" pitchFamily="18" charset="0"/>
              </a:rPr>
              <a:t>：</a:t>
            </a:r>
            <a:endParaRPr lang="en-US" altLang="zh-CN" sz="3200" b="1" dirty="0" smtClean="0">
              <a:solidFill>
                <a:srgbClr val="FF0000"/>
              </a:solidFill>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1. Beautify the campus</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2. Help the students in need</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3. Clean public places</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4. Visit the old people in the nursey home</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5. Advocate the environmental protection in a community</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6 ….</a:t>
            </a:r>
            <a:endParaRPr lang="zh-CN" altLang="en-US"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1" end="1"/>
                                            </p:txEl>
                                          </p:spTgt>
                                        </p:tgtEl>
                                        <p:attrNameLst>
                                          <p:attrName>style.visibility</p:attrName>
                                        </p:attrNameLst>
                                      </p:cBhvr>
                                      <p:to>
                                        <p:strVal val="visible"/>
                                      </p:to>
                                    </p:set>
                                    <p:anim calcmode="lin" valueType="num">
                                      <p:cBhvr additive="base">
                                        <p:cTn id="3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1" end="1"/>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4">
                                            <p:txEl>
                                              <p:pRg st="2" end="2"/>
                                            </p:txEl>
                                          </p:spTgt>
                                        </p:tgtEl>
                                        <p:attrNameLst>
                                          <p:attrName>style.visibility</p:attrName>
                                        </p:attrNameLst>
                                      </p:cBhvr>
                                      <p:to>
                                        <p:strVal val="visible"/>
                                      </p:to>
                                    </p:set>
                                    <p:anim calcmode="lin" valueType="num">
                                      <p:cBhvr additive="base">
                                        <p:cTn id="4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
                                            <p:txEl>
                                              <p:pRg st="2" end="2"/>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4">
                                            <p:txEl>
                                              <p:pRg st="3" end="3"/>
                                            </p:txEl>
                                          </p:spTgt>
                                        </p:tgtEl>
                                        <p:attrNameLst>
                                          <p:attrName>style.visibility</p:attrName>
                                        </p:attrNameLst>
                                      </p:cBhvr>
                                      <p:to>
                                        <p:strVal val="visible"/>
                                      </p:to>
                                    </p:set>
                                    <p:anim calcmode="lin" valueType="num">
                                      <p:cBhvr additive="base">
                                        <p:cTn id="4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4">
                                            <p:txEl>
                                              <p:pRg st="3" end="3"/>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4">
                                            <p:txEl>
                                              <p:pRg st="4" end="4"/>
                                            </p:txEl>
                                          </p:spTgt>
                                        </p:tgtEl>
                                        <p:attrNameLst>
                                          <p:attrName>style.visibility</p:attrName>
                                        </p:attrNameLst>
                                      </p:cBhvr>
                                      <p:to>
                                        <p:strVal val="visible"/>
                                      </p:to>
                                    </p:set>
                                    <p:anim calcmode="lin" valueType="num">
                                      <p:cBhvr additive="base">
                                        <p:cTn id="4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4" end="4"/>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4">
                                            <p:txEl>
                                              <p:pRg st="5" end="5"/>
                                            </p:txEl>
                                          </p:spTgt>
                                        </p:tgtEl>
                                        <p:attrNameLst>
                                          <p:attrName>style.visibility</p:attrName>
                                        </p:attrNameLst>
                                      </p:cBhvr>
                                      <p:to>
                                        <p:strVal val="visible"/>
                                      </p:to>
                                    </p:set>
                                    <p:anim calcmode="lin" valueType="num">
                                      <p:cBhvr additive="base">
                                        <p:cTn id="5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4">
                                            <p:txEl>
                                              <p:pRg st="5" end="5"/>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4">
                                            <p:txEl>
                                              <p:pRg st="6" end="6"/>
                                            </p:txEl>
                                          </p:spTgt>
                                        </p:tgtEl>
                                        <p:attrNameLst>
                                          <p:attrName>style.visibility</p:attrName>
                                        </p:attrNameLst>
                                      </p:cBhvr>
                                      <p:to>
                                        <p:strVal val="visible"/>
                                      </p:to>
                                    </p:set>
                                    <p:anim calcmode="lin" valueType="num">
                                      <p:cBhvr additive="base">
                                        <p:cTn id="5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6964</Words>
  <Application>WPS 演示</Application>
  <PresentationFormat>全屏显示(4:3)</PresentationFormat>
  <Paragraphs>188</Paragraphs>
  <Slides>18</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18</vt:i4>
      </vt:variant>
    </vt:vector>
  </HeadingPairs>
  <TitlesOfParts>
    <vt:vector size="30" baseType="lpstr">
      <vt:lpstr>Arial</vt:lpstr>
      <vt:lpstr>宋体</vt:lpstr>
      <vt:lpstr>Wingdings</vt:lpstr>
      <vt:lpstr>Times New Roman</vt:lpstr>
      <vt:lpstr>Cambria</vt:lpstr>
      <vt:lpstr>Arial Unicode MS</vt:lpstr>
      <vt:lpstr>Calibri</vt:lpstr>
      <vt:lpstr>微软雅黑</vt:lpstr>
      <vt:lpstr>HelveticaNeue</vt:lpstr>
      <vt:lpstr>NumberOnly</vt:lpstr>
      <vt:lpstr>华文新魏</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ttthinker</dc:creator>
  <cp:lastModifiedBy>曹小等</cp:lastModifiedBy>
  <cp:revision>44</cp:revision>
  <dcterms:created xsi:type="dcterms:W3CDTF">2020-05-07T08:27:00Z</dcterms:created>
  <dcterms:modified xsi:type="dcterms:W3CDTF">2020-05-08T09:27:21Z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