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0"/>
  </p:handoutMasterIdLst>
  <p:sldIdLst>
    <p:sldId id="365" r:id="rId3"/>
    <p:sldId id="325" r:id="rId4"/>
    <p:sldId id="341" r:id="rId6"/>
    <p:sldId id="258" r:id="rId7"/>
    <p:sldId id="327" r:id="rId8"/>
    <p:sldId id="305" r:id="rId9"/>
    <p:sldId id="328" r:id="rId10"/>
    <p:sldId id="342" r:id="rId11"/>
    <p:sldId id="272" r:id="rId12"/>
    <p:sldId id="326" r:id="rId13"/>
    <p:sldId id="300" r:id="rId14"/>
    <p:sldId id="330" r:id="rId15"/>
    <p:sldId id="292" r:id="rId16"/>
    <p:sldId id="271" r:id="rId17"/>
    <p:sldId id="304" r:id="rId18"/>
    <p:sldId id="273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501AD6"/>
    <a:srgbClr val="FD6BFF"/>
    <a:srgbClr val="D9F5FF"/>
    <a:srgbClr val="C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102"/>
      </p:cViewPr>
      <p:guideLst>
        <p:guide orient="horz" pos="162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5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1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0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6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2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image" Target="file:///C:\Users\1V994W2\PycharmProjects\PPT_Background_Generation/pic_temp/0_pic_quater_lef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file:///C:\Users\1V994W2\Documents\Tencent%20Files\574576071\FileRecv\&#25340;&#35013;&#32032;&#26448;\&#31616;&#32422;&#28385;&#29256;-28\\07\subject_holdleft_192,0,0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40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0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8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-8096"/>
            <a:ext cx="9144000" cy="51435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8"/>
            </p:custDataLst>
          </p:nvPr>
        </p:nvSpPr>
        <p:spPr>
          <a:xfrm>
            <a:off x="2190751" y="2947276"/>
            <a:ext cx="4762500" cy="270986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zh-CN" altLang="en-US" sz="1500" spc="15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7" name="直接连接符 6"/>
          <p:cNvCxnSpPr/>
          <p:nvPr>
            <p:custDataLst>
              <p:tags r:id="rId9"/>
            </p:custDataLst>
          </p:nvPr>
        </p:nvCxnSpPr>
        <p:spPr>
          <a:xfrm>
            <a:off x="2330293" y="2806303"/>
            <a:ext cx="4483418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2190751" y="1573769"/>
            <a:ext cx="4762500" cy="108013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zh-CN" altLang="en-US" sz="5400" b="0" spc="52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2"/>
            <a:ext cx="540068" cy="4456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2" y="2"/>
            <a:ext cx="540068" cy="4456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9" y="714383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 idx="14" hasCustomPrompt="1"/>
            <p:custDataLst>
              <p:tags r:id="rId8"/>
            </p:custDataLst>
          </p:nvPr>
        </p:nvSpPr>
        <p:spPr>
          <a:xfrm>
            <a:off x="2937039" y="1461136"/>
            <a:ext cx="3269933" cy="879158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ctr">
              <a:defRPr lang="zh-CN" altLang="en-US" sz="5000" b="0" spc="525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2939893" y="2472693"/>
            <a:ext cx="3264218" cy="27765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algn="ctr">
              <a:defRPr kumimoji="0" lang="zh-CN" altLang="en-US" sz="1500" b="0" i="0" spc="15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6" hasCustomPrompt="1"/>
            <p:custDataLst>
              <p:tags r:id="rId10"/>
            </p:custDataLst>
          </p:nvPr>
        </p:nvSpPr>
        <p:spPr>
          <a:xfrm>
            <a:off x="4706780" y="3037049"/>
            <a:ext cx="1508760" cy="30670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2928461" y="3037049"/>
            <a:ext cx="1508760" cy="30670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cxnSp>
        <p:nvCxnSpPr>
          <p:cNvPr id="11" name="直接连接符 10"/>
          <p:cNvCxnSpPr/>
          <p:nvPr>
            <p:custDataLst>
              <p:tags r:id="rId12"/>
            </p:custDataLst>
          </p:nvPr>
        </p:nvCxnSpPr>
        <p:spPr>
          <a:xfrm>
            <a:off x="2928463" y="2887028"/>
            <a:ext cx="328707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2"/>
            <a:ext cx="540068" cy="4456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2" y="2"/>
            <a:ext cx="540068" cy="445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8" y="227859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8" tIns="34286" rIns="68568" bIns="34286" rtlCol="0" anchor="ctr">
            <a:normAutofit/>
          </a:bodyPr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2"/>
            <a:ext cx="540068" cy="4456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2" y="2"/>
            <a:ext cx="540068" cy="445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200" y="93690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0835" y="162270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" y="0"/>
            <a:ext cx="3618452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8" tIns="34286" rIns="68568" bIns="34286" rtlCol="0" anchor="ctr">
            <a:normAutofit/>
          </a:bodyPr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8603932" y="2"/>
            <a:ext cx="540068" cy="445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0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00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458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1"/>
            <a:ext cx="9144000" cy="19982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8" tIns="34286" rIns="68568" bIns="34286" rtlCol="0" anchor="ctr">
            <a:normAutofit/>
          </a:bodyPr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2"/>
            <a:ext cx="540068" cy="4456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2" y="2"/>
            <a:ext cx="540068" cy="445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9000" y="58590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9003" y="124470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59581" y="210600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1732"/>
            <a:ext cx="9144000" cy="13717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8" tIns="34286" rIns="68568" bIns="34286" rtlCol="0" anchor="ctr">
            <a:normAutofit/>
          </a:bodyPr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2"/>
            <a:ext cx="540068" cy="4456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2" y="2"/>
            <a:ext cx="540068" cy="445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50220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126090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388530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8" tIns="34286" rIns="68568" bIns="34286" rtlCol="0" anchor="ctr">
            <a:normAutofit/>
          </a:bodyPr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8603932" y="4697851"/>
            <a:ext cx="540068" cy="4456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4697851"/>
            <a:ext cx="540068" cy="445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4700" y="178202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4700" y="124740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81800" y="124740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29300" y="361260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89900" y="360990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269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8" tIns="34286" rIns="68568" bIns="34286" rtlCol="0" anchor="ctr">
            <a:normAutofit/>
          </a:bodyPr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7928848" y="4140792"/>
            <a:ext cx="1215152" cy="1002713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" y="4140792"/>
            <a:ext cx="1215152" cy="10027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00440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2897101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2"/>
            <a:ext cx="540068" cy="4456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2" y="2"/>
            <a:ext cx="540068" cy="445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3" y="332429"/>
            <a:ext cx="8139178" cy="331473"/>
          </a:xfrm>
        </p:spPr>
        <p:txBody>
          <a:bodyPr vert="horz" wrap="square" lIns="67616" tIns="35236" rIns="67616" bIns="35236" rtlCol="0" anchor="ctr" anchorCtr="0">
            <a:norm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02413" y="714383"/>
            <a:ext cx="8139178" cy="4041680"/>
          </a:xfrm>
        </p:spPr>
        <p:txBody>
          <a:bodyPr vert="horz" wrap="square" lIns="67616" tIns="35236" rIns="67616" bIns="35236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" y="1047751"/>
            <a:ext cx="1846940" cy="30480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7297063" y="1047751"/>
            <a:ext cx="1846940" cy="304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219058" y="227859"/>
            <a:ext cx="8705888" cy="4687787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8" tIns="34286" rIns="68568" bIns="34286" rtlCol="0" anchor="ctr">
            <a:normAutofit/>
          </a:bodyPr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722488" y="1957633"/>
            <a:ext cx="3699034" cy="1228249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kumimoji="0" lang="zh-CN" altLang="en-US" sz="6000" b="0" i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dist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2"/>
            <a:ext cx="540068" cy="4456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2" y="2"/>
            <a:ext cx="540068" cy="445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3" y="332429"/>
            <a:ext cx="8139178" cy="331473"/>
          </a:xfrm>
        </p:spPr>
        <p:txBody>
          <a:bodyPr vert="horz" wrap="square" lIns="67616" tIns="35236" rIns="67616" bIns="35236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447" y="714383"/>
            <a:ext cx="3962432" cy="4041680"/>
          </a:xfrm>
        </p:spPr>
        <p:txBody>
          <a:bodyPr vert="horz" wrap="square" lIns="67616" tIns="35236" rIns="67616" bIns="35236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79161" y="714383"/>
            <a:ext cx="3962432" cy="4041680"/>
          </a:xfrm>
        </p:spPr>
        <p:txBody>
          <a:bodyPr wrap="square" lIns="67616" tIns="35236" rIns="67616" bIns="35236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2"/>
            <a:ext cx="540068" cy="4456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2" y="2"/>
            <a:ext cx="540068" cy="445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3" y="332429"/>
            <a:ext cx="8139178" cy="331473"/>
          </a:xfrm>
        </p:spPr>
        <p:txBody>
          <a:bodyPr vert="horz" wrap="square" lIns="67616" tIns="35236" rIns="67616" bIns="35236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02447" y="714385"/>
            <a:ext cx="3962432" cy="285752"/>
          </a:xfrm>
        </p:spPr>
        <p:txBody>
          <a:bodyPr wrap="square" lIns="67616" tIns="35236" rIns="67616" bIns="35236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02445" y="1054896"/>
            <a:ext cx="3962400" cy="3701064"/>
          </a:xfrm>
        </p:spPr>
        <p:txBody>
          <a:bodyPr vert="horz" wrap="square" lIns="67616" tIns="35236" rIns="67616" bIns="35236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4676815" y="714385"/>
            <a:ext cx="3962432" cy="285752"/>
          </a:xfrm>
        </p:spPr>
        <p:txBody>
          <a:bodyPr vert="horz" wrap="square" lIns="67616" tIns="35236" rIns="67616" bIns="35236" rtlCol="0" anchor="ctr" anchorCtr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4676815" y="1054896"/>
            <a:ext cx="3962432" cy="3701064"/>
          </a:xfrm>
        </p:spPr>
        <p:txBody>
          <a:bodyPr vert="horz" wrap="square" lIns="67616" tIns="35236" rIns="67616" bIns="35236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5623560" y="1213623"/>
            <a:ext cx="3291840" cy="2716258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1" y="0"/>
            <a:ext cx="5486400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8" tIns="34286" rIns="68568" bIns="34286" rtlCol="0" anchor="ctr">
            <a:normAutofit/>
          </a:bodyPr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4697851"/>
            <a:ext cx="540068" cy="445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67616" tIns="35236" rIns="67616" bIns="35236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2"/>
            <a:ext cx="540068" cy="4456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2" y="2"/>
            <a:ext cx="540068" cy="445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49" y="332429"/>
            <a:ext cx="8139178" cy="331473"/>
          </a:xfrm>
        </p:spPr>
        <p:txBody>
          <a:bodyPr vert="horz" wrap="square" lIns="67616" tIns="35236" rIns="67616" bIns="35236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02447" y="714383"/>
            <a:ext cx="3962432" cy="4041680"/>
          </a:xfrm>
        </p:spPr>
        <p:txBody>
          <a:bodyPr vert="horz" lIns="67616" tIns="35236" rIns="67616" bIns="35236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4679195" y="714383"/>
            <a:ext cx="3962432" cy="4041680"/>
          </a:xfrm>
        </p:spPr>
        <p:txBody>
          <a:bodyPr vert="horz" wrap="square" lIns="67616" tIns="35236" rIns="67616" bIns="35236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2"/>
            <a:ext cx="540068" cy="4456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2" y="2"/>
            <a:ext cx="540068" cy="44565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714383"/>
            <a:ext cx="713238" cy="4041680"/>
          </a:xfrm>
        </p:spPr>
        <p:txBody>
          <a:bodyPr vert="eaVert" wrap="square" lIns="67616" tIns="35236" rIns="67616" bIns="35236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714376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7.png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3" y="332426"/>
            <a:ext cx="8139178" cy="331473"/>
          </a:xfrm>
          <a:prstGeom prst="rect">
            <a:avLst/>
          </a:prstGeom>
        </p:spPr>
        <p:txBody>
          <a:bodyPr vert="horz" wrap="square" lIns="67616" tIns="35236" rIns="67616" bIns="35236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3" y="721049"/>
            <a:ext cx="8139178" cy="4041680"/>
          </a:xfrm>
          <a:prstGeom prst="rect">
            <a:avLst/>
          </a:prstGeom>
        </p:spPr>
        <p:txBody>
          <a:bodyPr vert="horz" wrap="square" lIns="67616" tIns="35236" rIns="67616" bIns="3523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6" y="4762375"/>
            <a:ext cx="2025000" cy="237600"/>
          </a:xfrm>
          <a:prstGeom prst="rect">
            <a:avLst/>
          </a:prstGeom>
        </p:spPr>
        <p:txBody>
          <a:bodyPr vert="horz" wrap="square" lIns="68568" tIns="34286" rIns="68568" bIns="34286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1" y="4762375"/>
            <a:ext cx="2970000" cy="237600"/>
          </a:xfrm>
          <a:prstGeom prst="rect">
            <a:avLst/>
          </a:prstGeom>
        </p:spPr>
        <p:txBody>
          <a:bodyPr vert="horz" wrap="square" lIns="68568" tIns="34286" rIns="68568" bIns="34286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68580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wrap="square" lIns="68568" tIns="34286" rIns="68568" bIns="34286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6" rIns="68568" bIns="34286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6124575" y="47625"/>
            <a:ext cx="2941955" cy="951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15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1206500" algn="l"/>
        </a:tabLst>
        <a:defRPr sz="1200" u="none" strike="noStrike" kern="1200" cap="none" spc="113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microsoft.com/office/2007/relationships/hdphoto" Target="../media/image25.wdp"/><Relationship Id="rId2" Type="http://schemas.openxmlformats.org/officeDocument/2006/relationships/image" Target="../media/image24.png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38.jpeg"/><Relationship Id="rId2" Type="http://schemas.openxmlformats.org/officeDocument/2006/relationships/image" Target="../media/image10.png"/><Relationship Id="rId1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93487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170545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121253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54733"/>
            <a:ext cx="9140694" cy="5198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20818854" flipH="1">
            <a:off x="-289030" y="273880"/>
            <a:ext cx="2589651" cy="38072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175" y="1694577"/>
            <a:ext cx="9144000" cy="15671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altLang="zh-CN" sz="9600" spc="600" dirty="0" smtClean="0">
                <a:solidFill>
                  <a:schemeClr val="accent3"/>
                </a:solidFill>
                <a:effectLst>
                  <a:outerShdw blurRad="50800" dist="38100" algn="l" rotWithShape="0">
                    <a:schemeClr val="accent3">
                      <a:alpha val="40000"/>
                    </a:schemeClr>
                  </a:outerShdw>
                </a:effectLst>
                <a:latin typeface="Comic Sans MS" panose="030F0702030302020204" charset="0"/>
                <a:ea typeface="汉仪尚巍手书W" panose="00020600040101010101" pitchFamily="18" charset="-122"/>
                <a:cs typeface="Comic Sans MS" panose="030F0702030302020204" charset="0"/>
              </a:rPr>
              <a:t>Workers</a:t>
            </a:r>
            <a:endParaRPr lang="en-US" altLang="zh-CN" sz="9600" spc="600" dirty="0">
              <a:solidFill>
                <a:schemeClr val="accent3"/>
              </a:solidFill>
              <a:effectLst>
                <a:outerShdw blurRad="50800" dist="38100" algn="l" rotWithShape="0">
                  <a:schemeClr val="accent3">
                    <a:alpha val="40000"/>
                  </a:schemeClr>
                </a:outerShdw>
              </a:effectLst>
              <a:latin typeface="Comic Sans MS" panose="030F0702030302020204" charset="0"/>
              <a:ea typeface="汉仪尚巍手书W" panose="00020600040101010101" pitchFamily="18" charset="-122"/>
              <a:cs typeface="Comic Sans MS" panose="030F07020303020202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7604409" flipH="1">
            <a:off x="7177875" y="2724349"/>
            <a:ext cx="1884045" cy="20516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0835" y="4538980"/>
            <a:ext cx="240990" cy="2882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7940" y="-114935"/>
            <a:ext cx="9280525" cy="5374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4"/>
          <p:cNvSpPr txBox="1"/>
          <p:nvPr/>
        </p:nvSpPr>
        <p:spPr>
          <a:xfrm>
            <a:off x="144145" y="332970"/>
            <a:ext cx="9108504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fontAlgn="base"/>
            <a:r>
              <a:rPr lang="en-US" altLang="zh-CN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Financial 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difficulties</a:t>
            </a:r>
            <a:r>
              <a:rPr lang="zh-CN" alt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is causing depression</a:t>
            </a:r>
            <a:endParaRPr lang="zh-CN" alt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25326" b="2091"/>
          <a:stretch>
            <a:fillRect/>
          </a:stretch>
        </p:blipFill>
        <p:spPr>
          <a:xfrm>
            <a:off x="481965" y="865505"/>
            <a:ext cx="2367280" cy="2874645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315526" y="3827474"/>
            <a:ext cx="2699793" cy="684801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algn="ctr" defTabSz="685800"/>
            <a:r>
              <a:rPr lang="en-US" altLang="zh-CN" sz="2000" b="1" dirty="0">
                <a:solidFill>
                  <a:srgbClr val="0070C0"/>
                </a:solidFill>
                <a:latin typeface="Calibri" panose="020F0502020204030204" pitchFamily="34" charset="0"/>
                <a:cs typeface="Comic Sans MS" panose="030F0702030302020204" charset="0"/>
              </a:rPr>
              <a:t>line for </a:t>
            </a:r>
            <a:endParaRPr lang="en-US" altLang="zh-CN" sz="2000" b="1" dirty="0" smtClean="0">
              <a:solidFill>
                <a:srgbClr val="0070C0"/>
              </a:solidFill>
              <a:latin typeface="Calibri" panose="020F0502020204030204" pitchFamily="34" charset="0"/>
              <a:cs typeface="Comic Sans MS" panose="030F0702030302020204" charset="0"/>
            </a:endParaRPr>
          </a:p>
          <a:p>
            <a:pPr algn="ctr" defTabSz="685800"/>
            <a:r>
              <a:rPr lang="en-US" altLang="zh-CN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omic Sans MS" panose="030F0702030302020204" charset="0"/>
              </a:rPr>
              <a:t>unemployment </a:t>
            </a:r>
            <a:r>
              <a:rPr lang="en-US" altLang="zh-CN" sz="2000" b="1" dirty="0">
                <a:solidFill>
                  <a:srgbClr val="0070C0"/>
                </a:solidFill>
                <a:latin typeface="Calibri" panose="020F0502020204030204" pitchFamily="34" charset="0"/>
                <a:cs typeface="Comic Sans MS" panose="030F0702030302020204" charset="0"/>
              </a:rPr>
              <a:t>benefits</a:t>
            </a:r>
            <a:endParaRPr lang="en-US" altLang="zh-CN" sz="2000" b="1" dirty="0">
              <a:solidFill>
                <a:srgbClr val="0070C0"/>
              </a:solidFill>
              <a:latin typeface="Calibri" panose="020F0502020204030204" pitchFamily="34" charset="0"/>
              <a:cs typeface="Comic Sans MS" panose="030F07020303020202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7675" y="771550"/>
            <a:ext cx="5782945" cy="378565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altLang="zh-CN" sz="2000" dirty="0" smtClean="0">
                <a:latin typeface="Calibri" panose="020F0502020204030204" pitchFamily="34" charset="0"/>
              </a:rPr>
              <a:t>    A large number of </a:t>
            </a:r>
            <a:r>
              <a:rPr lang="en-US" altLang="zh-CN" sz="2000" dirty="0">
                <a:latin typeface="Calibri" panose="020F0502020204030204" pitchFamily="34" charset="0"/>
              </a:rPr>
              <a:t>working-age adults have lost their jobs. </a:t>
            </a:r>
            <a:r>
              <a:rPr lang="en-US" altLang="zh-CN" sz="2000" dirty="0" smtClean="0">
                <a:latin typeface="Calibri" panose="020F0502020204030204" pitchFamily="34" charset="0"/>
              </a:rPr>
              <a:t>U_____________(</a:t>
            </a:r>
            <a:r>
              <a:rPr lang="zh-CN" altLang="en-US" sz="2000" dirty="0" smtClean="0">
                <a:latin typeface="Calibri" panose="020F0502020204030204" pitchFamily="34" charset="0"/>
              </a:rPr>
              <a:t>失业</a:t>
            </a:r>
            <a:r>
              <a:rPr lang="en-US" altLang="zh-CN" sz="2000" dirty="0" smtClean="0">
                <a:latin typeface="Calibri" panose="020F0502020204030204" pitchFamily="34" charset="0"/>
              </a:rPr>
              <a:t>) and economic l______(</a:t>
            </a:r>
            <a:r>
              <a:rPr lang="zh-CN" altLang="en-US" sz="2000" dirty="0" smtClean="0">
                <a:latin typeface="Calibri" panose="020F0502020204030204" pitchFamily="34" charset="0"/>
              </a:rPr>
              <a:t>损失</a:t>
            </a:r>
            <a:r>
              <a:rPr lang="en-US" altLang="zh-CN" sz="2000" dirty="0" smtClean="0">
                <a:latin typeface="Calibri" panose="020F0502020204030204" pitchFamily="34" charset="0"/>
              </a:rPr>
              <a:t>)are becoming more and more severe.  Researches suggest that rising financial i________(</a:t>
            </a:r>
            <a:r>
              <a:rPr lang="zh-CN" altLang="en-US" sz="2000" dirty="0" smtClean="0">
                <a:latin typeface="Calibri" panose="020F0502020204030204" pitchFamily="34" charset="0"/>
              </a:rPr>
              <a:t>不安全性</a:t>
            </a:r>
            <a:r>
              <a:rPr lang="en-US" altLang="zh-CN" sz="2000" dirty="0" smtClean="0">
                <a:latin typeface="Calibri" panose="020F0502020204030204" pitchFamily="34" charset="0"/>
              </a:rPr>
              <a:t>) and heavy d_____(</a:t>
            </a:r>
            <a:r>
              <a:rPr lang="zh-CN" altLang="en-US" sz="2000" dirty="0" smtClean="0">
                <a:latin typeface="Calibri" panose="020F0502020204030204" pitchFamily="34" charset="0"/>
              </a:rPr>
              <a:t>债务</a:t>
            </a:r>
            <a:r>
              <a:rPr lang="en-US" altLang="zh-CN" sz="2000" dirty="0" smtClean="0">
                <a:latin typeface="Calibri" panose="020F0502020204030204" pitchFamily="34" charset="0"/>
              </a:rPr>
              <a:t>) lead to increased rates of depression and s______ (</a:t>
            </a:r>
            <a:r>
              <a:rPr lang="zh-CN" altLang="en-US" sz="2000" dirty="0" smtClean="0">
                <a:latin typeface="Calibri" panose="020F0502020204030204" pitchFamily="34" charset="0"/>
              </a:rPr>
              <a:t>自杀</a:t>
            </a:r>
            <a:r>
              <a:rPr lang="en-US" altLang="zh-CN" sz="2000" dirty="0" smtClean="0">
                <a:latin typeface="Calibri" panose="020F0502020204030204" pitchFamily="34" charset="0"/>
              </a:rPr>
              <a:t>). “If I’m </a:t>
            </a:r>
            <a:r>
              <a:rPr lang="en-US" altLang="zh-CN" sz="2000" dirty="0">
                <a:latin typeface="Calibri" panose="020F0502020204030204" pitchFamily="34" charset="0"/>
              </a:rPr>
              <a:t>not at </a:t>
            </a:r>
            <a:r>
              <a:rPr lang="en-US" altLang="zh-CN" sz="2000" dirty="0" smtClean="0">
                <a:latin typeface="Calibri" panose="020F0502020204030204" pitchFamily="34" charset="0"/>
              </a:rPr>
              <a:t>work, I’ll concern </a:t>
            </a:r>
            <a:r>
              <a:rPr lang="en-US" altLang="zh-CN" sz="2000" dirty="0">
                <a:latin typeface="Calibri" panose="020F0502020204030204" pitchFamily="34" charset="0"/>
              </a:rPr>
              <a:t>whether </a:t>
            </a:r>
            <a:r>
              <a:rPr lang="en-US" altLang="zh-CN" sz="2000" dirty="0" smtClean="0">
                <a:latin typeface="Calibri" panose="020F0502020204030204" pitchFamily="34" charset="0"/>
              </a:rPr>
              <a:t>I’m able </a:t>
            </a:r>
            <a:r>
              <a:rPr lang="en-US" altLang="zh-CN" sz="2000" dirty="0">
                <a:latin typeface="Calibri" panose="020F0502020204030204" pitchFamily="34" charset="0"/>
              </a:rPr>
              <a:t>to pay for </a:t>
            </a:r>
            <a:r>
              <a:rPr lang="en-US" altLang="zh-CN" sz="2000" dirty="0" smtClean="0">
                <a:latin typeface="Calibri" panose="020F0502020204030204" pitchFamily="34" charset="0"/>
              </a:rPr>
              <a:t>necessity such </a:t>
            </a:r>
            <a:r>
              <a:rPr lang="en-US" altLang="zh-CN" sz="2000" dirty="0">
                <a:latin typeface="Calibri" panose="020F0502020204030204" pitchFamily="34" charset="0"/>
              </a:rPr>
              <a:t>as rent and food,” </a:t>
            </a:r>
            <a:r>
              <a:rPr lang="en-US" altLang="zh-CN" sz="2000" dirty="0" smtClean="0">
                <a:latin typeface="Calibri" panose="020F0502020204030204" pitchFamily="34" charset="0"/>
              </a:rPr>
              <a:t>A man knelt on the ground, crying. </a:t>
            </a:r>
            <a:r>
              <a:rPr lang="en-US" altLang="zh-CN" sz="2000" dirty="0">
                <a:latin typeface="Calibri" panose="020F0502020204030204" pitchFamily="34" charset="0"/>
              </a:rPr>
              <a:t>“</a:t>
            </a:r>
            <a:r>
              <a:rPr lang="en-US" altLang="zh-CN" sz="2000" dirty="0" smtClean="0">
                <a:latin typeface="Calibri" panose="020F0502020204030204" pitchFamily="34" charset="0"/>
              </a:rPr>
              <a:t>It’s </a:t>
            </a:r>
            <a:r>
              <a:rPr lang="en-US" altLang="zh-CN" sz="2000" dirty="0">
                <a:latin typeface="Calibri" panose="020F0502020204030204" pitchFamily="34" charset="0"/>
              </a:rPr>
              <a:t>a very </a:t>
            </a:r>
            <a:r>
              <a:rPr lang="en-US" altLang="zh-CN" sz="2000" dirty="0" smtClean="0">
                <a:latin typeface="Calibri" panose="020F0502020204030204" pitchFamily="34" charset="0"/>
              </a:rPr>
              <a:t>profound t_____(</a:t>
            </a:r>
            <a:r>
              <a:rPr lang="zh-CN" altLang="en-US" sz="2000" dirty="0" smtClean="0">
                <a:latin typeface="Calibri" panose="020F0502020204030204" pitchFamily="34" charset="0"/>
              </a:rPr>
              <a:t>威胁</a:t>
            </a:r>
            <a:r>
              <a:rPr lang="en-US" altLang="zh-CN" sz="2000" dirty="0" smtClean="0">
                <a:latin typeface="Calibri" panose="020F0502020204030204" pitchFamily="34" charset="0"/>
              </a:rPr>
              <a:t>). ” Obviously adults’ depression is caused by their financial d_________(</a:t>
            </a:r>
            <a:r>
              <a:rPr lang="zh-CN" altLang="en-US" sz="2000" dirty="0">
                <a:latin typeface="Calibri" panose="020F0502020204030204" pitchFamily="34" charset="0"/>
              </a:rPr>
              <a:t>困难</a:t>
            </a:r>
            <a:r>
              <a:rPr lang="en-US" altLang="zh-CN" sz="2000" dirty="0" smtClean="0">
                <a:latin typeface="Calibri" panose="020F0502020204030204" pitchFamily="34" charset="0"/>
              </a:rPr>
              <a:t>), which makes them in heavy burden.</a:t>
            </a:r>
            <a:endParaRPr lang="zh-CN" alt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99992" y="1066850"/>
            <a:ext cx="16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nemployment</a:t>
            </a:r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54474" y="1386632"/>
            <a:ext cx="750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osses</a:t>
            </a:r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36296" y="1670462"/>
            <a:ext cx="1143262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nsecurity</a:t>
            </a:r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35178" y="1998886"/>
            <a:ext cx="532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ebt</a:t>
            </a:r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08072" y="2301523"/>
            <a:ext cx="809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uicide</a:t>
            </a:r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70810" y="3212227"/>
            <a:ext cx="741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hreat</a:t>
            </a:r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17315" y="2336825"/>
            <a:ext cx="1204595" cy="330835"/>
          </a:xfrm>
          <a:prstGeom prst="rect">
            <a:avLst/>
          </a:prstGeom>
          <a:noFill/>
          <a:ln w="4445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6" rIns="68567" bIns="34286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1151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_____________________________________________________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121910" y="3589655"/>
            <a:ext cx="1415415" cy="296545"/>
          </a:xfrm>
          <a:prstGeom prst="rect">
            <a:avLst/>
          </a:prstGeom>
          <a:noFill/>
          <a:ln w="4445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6" rIns="68567" bIns="34286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49065" y="3268370"/>
            <a:ext cx="727075" cy="321310"/>
          </a:xfrm>
          <a:prstGeom prst="rect">
            <a:avLst/>
          </a:prstGeom>
          <a:noFill/>
          <a:ln w="4445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6" rIns="68567" bIns="34286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54474" y="4506674"/>
            <a:ext cx="562198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Pay attention to the negative words and think out a title.</a:t>
            </a:r>
            <a:endParaRPr lang="en-US" altLang="zh-CN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53674" y="3829754"/>
            <a:ext cx="1135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ifficulties</a:t>
            </a:r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图文框 28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13" name="图片 12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3950" y="47625"/>
            <a:ext cx="2862580" cy="92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/>
      <p:bldP spid="15" grpId="0"/>
      <p:bldP spid="16" grpId="1" animBg="1"/>
      <p:bldP spid="16" grpId="2" bldLvl="0" animBg="1"/>
      <p:bldP spid="4" grpId="0"/>
      <p:bldP spid="17" grpId="1" animBg="1"/>
      <p:bldP spid="17" grpId="2" bldLvl="0" animBg="1"/>
      <p:bldP spid="18" grpId="1" animBg="1"/>
      <p:bldP spid="18" grpId="2" bldLvl="0" animBg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5" y="-27428"/>
            <a:ext cx="9140694" cy="5198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-3175" y="1845282"/>
            <a:ext cx="9144000" cy="14465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altLang="zh-CN" sz="8800" spc="600" dirty="0" smtClean="0">
                <a:solidFill>
                  <a:schemeClr val="accent3"/>
                </a:solidFill>
                <a:effectLst>
                  <a:outerShdw blurRad="50800" dist="38100" algn="l" rotWithShape="0">
                    <a:schemeClr val="accent3">
                      <a:alpha val="40000"/>
                    </a:schemeClr>
                  </a:outerShdw>
                </a:effectLst>
                <a:latin typeface="Comic Sans MS" panose="030F0702030302020204" charset="0"/>
                <a:ea typeface="汉仪尚巍手书W" panose="00020600040101010101" pitchFamily="18" charset="-122"/>
                <a:cs typeface="Comic Sans MS" panose="030F0702030302020204" charset="0"/>
              </a:rPr>
              <a:t>Doctors</a:t>
            </a:r>
            <a:endParaRPr lang="en-US" altLang="zh-CN" sz="8800" spc="600" dirty="0">
              <a:solidFill>
                <a:schemeClr val="accent3"/>
              </a:solidFill>
              <a:effectLst>
                <a:outerShdw blurRad="50800" dist="38100" algn="l" rotWithShape="0">
                  <a:schemeClr val="accent3">
                    <a:alpha val="40000"/>
                  </a:schemeClr>
                </a:outerShdw>
              </a:effectLst>
              <a:latin typeface="Comic Sans MS" panose="030F0702030302020204" charset="0"/>
              <a:ea typeface="汉仪尚巍手书W" panose="00020600040101010101" pitchFamily="18" charset="-122"/>
              <a:cs typeface="Comic Sans MS" panose="030F07020303020202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580000">
            <a:off x="-377825" y="-540385"/>
            <a:ext cx="3160395" cy="3160395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0835" y="4538980"/>
            <a:ext cx="240990" cy="2882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7604409" flipH="1">
            <a:off x="7177875" y="2724349"/>
            <a:ext cx="1884045" cy="2051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7940" y="-114935"/>
            <a:ext cx="9280525" cy="5374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23527" y="330200"/>
            <a:ext cx="8424937" cy="452431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Health care workers face depression as they battle the 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pandemic </a:t>
            </a:r>
            <a:endParaRPr lang="en-US" altLang="zh-CN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altLang="zh-CN" dirty="0" smtClean="0">
                <a:latin typeface="Calibri" panose="020F0502020204030204" pitchFamily="34" charset="0"/>
              </a:rPr>
              <a:t>    Lorna Breen, a New York City emergency room doctor _______________________</a:t>
            </a:r>
            <a:endParaRPr lang="en-US" altLang="zh-CN" dirty="0" smtClean="0">
              <a:latin typeface="Calibri" panose="020F0502020204030204" pitchFamily="34" charset="0"/>
            </a:endParaRPr>
          </a:p>
          <a:p>
            <a:r>
              <a:rPr lang="en-US" altLang="zh-CN" dirty="0" smtClean="0">
                <a:latin typeface="Calibri" panose="020F0502020204030204" pitchFamily="34" charset="0"/>
              </a:rPr>
              <a:t>(</a:t>
            </a:r>
            <a:r>
              <a:rPr lang="zh-CN" altLang="en-US" dirty="0" smtClean="0">
                <a:latin typeface="Calibri" panose="020F0502020204030204" pitchFamily="34" charset="0"/>
              </a:rPr>
              <a:t>从新</a:t>
            </a:r>
            <a:r>
              <a:rPr lang="zh-CN" altLang="en-US" dirty="0">
                <a:latin typeface="Calibri" panose="020F0502020204030204" pitchFamily="34" charset="0"/>
              </a:rPr>
              <a:t>冠肺炎中康复</a:t>
            </a:r>
            <a:r>
              <a:rPr lang="en-US" altLang="zh-CN" dirty="0">
                <a:latin typeface="Calibri" panose="020F0502020204030204" pitchFamily="34" charset="0"/>
              </a:rPr>
              <a:t>) and continued to </a:t>
            </a:r>
            <a:r>
              <a:rPr lang="en-US" altLang="zh-CN" dirty="0" smtClean="0">
                <a:latin typeface="Calibri" panose="020F0502020204030204" pitchFamily="34" charset="0"/>
              </a:rPr>
              <a:t>treat </a:t>
            </a:r>
            <a:r>
              <a:rPr lang="en-US" altLang="zh-CN" dirty="0">
                <a:latin typeface="Calibri" panose="020F0502020204030204" pitchFamily="34" charset="0"/>
              </a:rPr>
              <a:t>patients 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died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by suicide</a:t>
            </a:r>
            <a:r>
              <a:rPr lang="en-US" altLang="zh-CN" dirty="0" smtClean="0">
                <a:latin typeface="Calibri" panose="020F0502020204030204" pitchFamily="34" charset="0"/>
              </a:rPr>
              <a:t>.----NBC</a:t>
            </a:r>
            <a:endParaRPr lang="zh-CN" altLang="zh-CN" dirty="0">
              <a:latin typeface="Calibri" panose="020F0502020204030204" pitchFamily="34" charset="0"/>
            </a:endParaRPr>
          </a:p>
          <a:p>
            <a:r>
              <a:rPr lang="en-US" altLang="zh-CN" dirty="0" smtClean="0">
                <a:latin typeface="Calibri" panose="020F0502020204030204" pitchFamily="34" charset="0"/>
              </a:rPr>
              <a:t>    She </a:t>
            </a:r>
            <a:r>
              <a:rPr lang="en-US" altLang="zh-CN" dirty="0">
                <a:latin typeface="Calibri" panose="020F0502020204030204" pitchFamily="34" charset="0"/>
              </a:rPr>
              <a:t>worked in the emergency department and had been on the front lines for weeks</a:t>
            </a:r>
            <a:r>
              <a:rPr lang="en-US" altLang="zh-CN" dirty="0" smtClean="0">
                <a:latin typeface="Calibri" panose="020F0502020204030204" pitchFamily="34" charset="0"/>
              </a:rPr>
              <a:t>,_______________________</a:t>
            </a:r>
            <a:r>
              <a:rPr lang="en-US" altLang="zh-CN" dirty="0" smtClean="0">
                <a:latin typeface="Calibri" panose="020F0502020204030204" pitchFamily="34" charset="0"/>
                <a:sym typeface="+mn-ea"/>
              </a:rPr>
              <a:t>___</a:t>
            </a:r>
            <a:r>
              <a:rPr lang="en-US" altLang="zh-CN" dirty="0" smtClean="0">
                <a:latin typeface="Calibri" panose="020F0502020204030204" pitchFamily="34" charset="0"/>
              </a:rPr>
              <a:t>_________________________(</a:t>
            </a:r>
            <a:r>
              <a:rPr lang="zh-CN" altLang="en-US" dirty="0" smtClean="0">
                <a:latin typeface="Calibri" panose="020F0502020204030204" pitchFamily="34" charset="0"/>
              </a:rPr>
              <a:t>在此期间她的医院出现大量的病例</a:t>
            </a:r>
            <a:r>
              <a:rPr lang="en-US" altLang="zh-CN" dirty="0" smtClean="0">
                <a:latin typeface="Calibri" panose="020F0502020204030204" pitchFamily="34" charset="0"/>
              </a:rPr>
              <a:t>). </a:t>
            </a:r>
            <a:r>
              <a:rPr lang="en-US" altLang="zh-CN" dirty="0">
                <a:latin typeface="Calibri" panose="020F0502020204030204" pitchFamily="34" charset="0"/>
              </a:rPr>
              <a:t>New York City has been the US' pandemic </a:t>
            </a:r>
            <a:r>
              <a:rPr lang="en-US" altLang="zh-CN" dirty="0" smtClean="0">
                <a:latin typeface="Calibri" panose="020F0502020204030204" pitchFamily="34" charset="0"/>
              </a:rPr>
              <a:t>center</a:t>
            </a:r>
            <a:r>
              <a:rPr lang="en-US" altLang="zh-CN" dirty="0">
                <a:latin typeface="Calibri" panose="020F0502020204030204" pitchFamily="34" charset="0"/>
              </a:rPr>
              <a:t>, recording nearly 300,000 cases and more than 22,000 </a:t>
            </a:r>
            <a:r>
              <a:rPr lang="en-US" altLang="zh-CN" dirty="0" smtClean="0">
                <a:latin typeface="Calibri" panose="020F0502020204030204" pitchFamily="34" charset="0"/>
              </a:rPr>
              <a:t>deaths.</a:t>
            </a:r>
            <a:r>
              <a:rPr lang="zh-CN" altLang="zh-CN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</a:rPr>
              <a:t> </a:t>
            </a:r>
            <a:endParaRPr lang="zh-CN" altLang="zh-CN" dirty="0">
              <a:latin typeface="Calibri" panose="020F0502020204030204" pitchFamily="34" charset="0"/>
            </a:endParaRPr>
          </a:p>
          <a:p>
            <a:r>
              <a:rPr lang="en-US" altLang="zh-CN" dirty="0" smtClean="0">
                <a:latin typeface="Calibri" panose="020F0502020204030204" pitchFamily="34" charset="0"/>
              </a:rPr>
              <a:t>    Breen had developed Covid-19 </a:t>
            </a:r>
            <a:r>
              <a:rPr lang="en-US" altLang="zh-CN" dirty="0">
                <a:latin typeface="Calibri" panose="020F0502020204030204" pitchFamily="34" charset="0"/>
              </a:rPr>
              <a:t>and took a week and a half off to </a:t>
            </a:r>
            <a:r>
              <a:rPr lang="en-US" altLang="zh-CN" dirty="0" smtClean="0">
                <a:latin typeface="Calibri" panose="020F0502020204030204" pitchFamily="34" charset="0"/>
              </a:rPr>
              <a:t>recover. Still, </a:t>
            </a:r>
            <a:r>
              <a:rPr lang="en-US" altLang="zh-CN" dirty="0">
                <a:latin typeface="Calibri" panose="020F0502020204030204" pitchFamily="34" charset="0"/>
              </a:rPr>
              <a:t>she felt like she had to get back </a:t>
            </a:r>
            <a:r>
              <a:rPr lang="en-US" altLang="zh-CN" dirty="0" smtClean="0">
                <a:latin typeface="Calibri" panose="020F0502020204030204" pitchFamily="34" charset="0"/>
              </a:rPr>
              <a:t>to her working place ____________________________</a:t>
            </a:r>
            <a:r>
              <a:rPr lang="en-US" altLang="zh-CN" dirty="0" smtClean="0">
                <a:latin typeface="Calibri" panose="020F0502020204030204" pitchFamily="34" charset="0"/>
                <a:sym typeface="+mn-ea"/>
              </a:rPr>
              <a:t>___</a:t>
            </a:r>
            <a:r>
              <a:rPr lang="en-US" altLang="zh-CN" dirty="0" smtClean="0">
                <a:latin typeface="Calibri" panose="020F0502020204030204" pitchFamily="34" charset="0"/>
              </a:rPr>
              <a:t>(</a:t>
            </a:r>
            <a:r>
              <a:rPr lang="zh-CN" altLang="en-US" dirty="0" smtClean="0">
                <a:latin typeface="Calibri" panose="020F0502020204030204" pitchFamily="34" charset="0"/>
              </a:rPr>
              <a:t>在那里她的同事工作</a:t>
            </a:r>
            <a:r>
              <a:rPr lang="en-US" altLang="zh-CN" dirty="0" smtClean="0">
                <a:latin typeface="Calibri" panose="020F0502020204030204" pitchFamily="34" charset="0"/>
              </a:rPr>
              <a:t>) 18 hours per day.</a:t>
            </a:r>
            <a:r>
              <a:rPr lang="zh-CN" altLang="zh-CN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</a:rPr>
              <a:t>She once told her father she and her colleagues were sleeping in hallways, and _________________________</a:t>
            </a:r>
            <a:r>
              <a:rPr lang="en-US" altLang="zh-CN" dirty="0" smtClean="0">
                <a:latin typeface="Calibri" panose="020F0502020204030204" pitchFamily="34" charset="0"/>
                <a:sym typeface="+mn-ea"/>
              </a:rPr>
              <a:t>___</a:t>
            </a:r>
            <a:r>
              <a:rPr lang="en-US" altLang="zh-CN" dirty="0" smtClean="0">
                <a:latin typeface="Calibri" panose="020F0502020204030204" pitchFamily="34" charset="0"/>
              </a:rPr>
              <a:t>(</a:t>
            </a:r>
            <a:r>
              <a:rPr lang="zh-CN" altLang="en-US" dirty="0" smtClean="0">
                <a:latin typeface="Calibri" panose="020F0502020204030204" pitchFamily="34" charset="0"/>
              </a:rPr>
              <a:t>救护车进不来</a:t>
            </a:r>
            <a:r>
              <a:rPr lang="en-US" altLang="zh-CN" dirty="0" smtClean="0">
                <a:latin typeface="Calibri" panose="020F0502020204030204" pitchFamily="34" charset="0"/>
              </a:rPr>
              <a:t>) because it was so busy.</a:t>
            </a:r>
            <a:r>
              <a:rPr lang="zh-CN" altLang="zh-CN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</a:rPr>
              <a:t>Unfortunately, she </a:t>
            </a:r>
            <a:r>
              <a:rPr lang="en-US" altLang="zh-CN" dirty="0">
                <a:latin typeface="Calibri" panose="020F0502020204030204" pitchFamily="34" charset="0"/>
              </a:rPr>
              <a:t>was hospitalized </a:t>
            </a:r>
            <a:r>
              <a:rPr lang="en-US" altLang="zh-CN" dirty="0" smtClean="0">
                <a:latin typeface="Calibri" panose="020F0502020204030204" pitchFamily="34" charset="0"/>
              </a:rPr>
              <a:t>again and </a:t>
            </a:r>
            <a:r>
              <a:rPr lang="en-US" altLang="zh-CN" dirty="0">
                <a:latin typeface="Calibri" panose="020F0502020204030204" pitchFamily="34" charset="0"/>
              </a:rPr>
              <a:t>treated </a:t>
            </a:r>
            <a:r>
              <a:rPr lang="en-US" altLang="zh-CN" dirty="0" smtClean="0">
                <a:latin typeface="Calibri" panose="020F0502020204030204" pitchFamily="34" charset="0"/>
              </a:rPr>
              <a:t>for depression.</a:t>
            </a:r>
            <a:r>
              <a:rPr lang="zh-CN" altLang="zh-CN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zh-CN" dirty="0" smtClean="0">
                <a:effectLst/>
                <a:latin typeface="Calibri" panose="020F0502020204030204" pitchFamily="34" charset="0"/>
              </a:rPr>
              <a:t>Yesterday</a:t>
            </a:r>
            <a:r>
              <a:rPr lang="en-US" altLang="zh-CN" dirty="0" smtClean="0">
                <a:latin typeface="Calibri" panose="020F0502020204030204" pitchFamily="34" charset="0"/>
              </a:rPr>
              <a:t>, she 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committed suicide</a:t>
            </a:r>
            <a:r>
              <a:rPr lang="en-US" altLang="zh-CN" dirty="0" smtClean="0">
                <a:latin typeface="Calibri" panose="020F0502020204030204" pitchFamily="34" charset="0"/>
              </a:rPr>
              <a:t>, _________________________</a:t>
            </a:r>
            <a:r>
              <a:rPr lang="en-US" altLang="zh-CN" dirty="0" smtClean="0">
                <a:latin typeface="Calibri" panose="020F0502020204030204" pitchFamily="34" charset="0"/>
                <a:sym typeface="+mn-ea"/>
              </a:rPr>
              <a:t>___</a:t>
            </a:r>
            <a:r>
              <a:rPr lang="en-US" altLang="zh-CN" dirty="0" smtClean="0">
                <a:latin typeface="Calibri" panose="020F0502020204030204" pitchFamily="34" charset="0"/>
              </a:rPr>
              <a:t>. (</a:t>
            </a:r>
            <a:r>
              <a:rPr lang="zh-CN" altLang="en-US" dirty="0" smtClean="0">
                <a:latin typeface="Calibri" panose="020F0502020204030204" pitchFamily="34" charset="0"/>
              </a:rPr>
              <a:t>这令她的家人都震惊了</a:t>
            </a:r>
            <a:r>
              <a:rPr lang="en-US" altLang="zh-CN" dirty="0" smtClean="0">
                <a:latin typeface="Calibri" panose="020F0502020204030204" pitchFamily="34" charset="0"/>
              </a:rPr>
              <a:t>)</a:t>
            </a:r>
            <a:endParaRPr lang="en-US" altLang="zh-CN" dirty="0" smtClean="0">
              <a:latin typeface="Calibri" panose="020F0502020204030204" pitchFamily="34" charset="0"/>
            </a:endParaRPr>
          </a:p>
          <a:p>
            <a:r>
              <a:rPr lang="en-US" altLang="zh-CN" dirty="0" smtClean="0">
                <a:latin typeface="Calibri" panose="020F0502020204030204" pitchFamily="34" charset="0"/>
              </a:rPr>
              <a:t>    “On a daily basis, </a:t>
            </a:r>
            <a:r>
              <a:rPr lang="en-US" altLang="zh-CN" dirty="0">
                <a:latin typeface="Calibri" panose="020F0502020204030204" pitchFamily="34" charset="0"/>
              </a:rPr>
              <a:t>f</a:t>
            </a:r>
            <a:r>
              <a:rPr lang="en-US" altLang="zh-CN" dirty="0" smtClean="0">
                <a:latin typeface="Calibri" panose="020F0502020204030204" pitchFamily="34" charset="0"/>
              </a:rPr>
              <a:t>rontline </a:t>
            </a:r>
            <a:r>
              <a:rPr lang="en-US" altLang="zh-CN" dirty="0">
                <a:latin typeface="Calibri" panose="020F0502020204030204" pitchFamily="34" charset="0"/>
              </a:rPr>
              <a:t>healthcare professionals </a:t>
            </a:r>
            <a:r>
              <a:rPr lang="en-US" altLang="zh-CN" dirty="0" smtClean="0">
                <a:latin typeface="Calibri" panose="020F0502020204030204" pitchFamily="34" charset="0"/>
              </a:rPr>
              <a:t>are facing too much and under such heavy psychological pressure ____________________(</a:t>
            </a:r>
            <a:r>
              <a:rPr lang="zh-CN" altLang="en-US" dirty="0" smtClean="0">
                <a:latin typeface="Calibri" panose="020F0502020204030204" pitchFamily="34" charset="0"/>
              </a:rPr>
              <a:t>以至于他们不能承受</a:t>
            </a:r>
            <a:r>
              <a:rPr lang="en-US" altLang="zh-CN" dirty="0" smtClean="0">
                <a:latin typeface="Calibri" panose="020F0502020204030204" pitchFamily="34" charset="0"/>
              </a:rPr>
              <a:t>). ” </a:t>
            </a:r>
            <a:endParaRPr lang="en-US" altLang="zh-CN" dirty="0" smtClean="0"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16624" y="617865"/>
            <a:ext cx="313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who recovered from Covid-19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6122" y="1445533"/>
            <a:ext cx="6642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during which a great number of cases arose in her hospital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68309" y="2531239"/>
            <a:ext cx="362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where her colleagues were working 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56920" y="3075171"/>
            <a:ext cx="3248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that ambulances couldn't get in 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56810" y="3634958"/>
            <a:ext cx="3250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which made her family shocked </a:t>
            </a:r>
            <a:endParaRPr lang="en-US" altLang="zh-CN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35896" y="4444464"/>
            <a:ext cx="240405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that they cannot stand </a:t>
            </a:r>
            <a:endParaRPr lang="en-US" altLang="zh-CN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527" y="3656965"/>
            <a:ext cx="1267148" cy="280670"/>
          </a:xfrm>
          <a:prstGeom prst="rect">
            <a:avLst/>
          </a:prstGeom>
          <a:noFill/>
          <a:ln w="4445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6" rIns="68567" bIns="34286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爆炸形 1 2"/>
          <p:cNvSpPr/>
          <p:nvPr/>
        </p:nvSpPr>
        <p:spPr>
          <a:xfrm>
            <a:off x="2362445" y="1721656"/>
            <a:ext cx="2690639" cy="972108"/>
          </a:xfrm>
          <a:prstGeom prst="irregularSeal1">
            <a:avLst/>
          </a:prstGeom>
          <a:solidFill>
            <a:srgbClr val="D9F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why?</a:t>
            </a:r>
            <a:endParaRPr lang="zh-CN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4464685" y="1203325"/>
            <a:ext cx="1475740" cy="720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3707765" y="2531110"/>
            <a:ext cx="154940" cy="12503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1076326" y="2531110"/>
            <a:ext cx="1727834" cy="11258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477914" y="4516120"/>
            <a:ext cx="2132965" cy="288290"/>
          </a:xfrm>
          <a:prstGeom prst="rect">
            <a:avLst/>
          </a:prstGeom>
          <a:noFill/>
          <a:ln w="4445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6" rIns="68567" bIns="34286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1188085" y="4011930"/>
            <a:ext cx="1295400" cy="504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6" name="图片 5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203950" y="47625"/>
            <a:ext cx="2862580" cy="92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4" grpId="1" bldLvl="0" animBg="1"/>
      <p:bldP spid="3" grpId="0" bldLvl="0" animBg="1"/>
      <p:bldP spid="20" grpId="0" animBg="1"/>
      <p:bldP spid="20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7940" y="-114935"/>
            <a:ext cx="9280525" cy="5374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2268760" y="411510"/>
            <a:ext cx="6767736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zh-CN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Do You Know the </a:t>
            </a:r>
            <a:r>
              <a:rPr lang="zh-CN" altLang="zh-CN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Symptoms</a:t>
            </a:r>
            <a:r>
              <a:rPr lang="en-US" altLang="zh-CN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 of depression</a:t>
            </a:r>
            <a:r>
              <a:rPr lang="zh-CN" altLang="zh-CN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?</a:t>
            </a:r>
            <a:endParaRPr lang="zh-CN" altLang="zh-CN" sz="24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7974" y="4083918"/>
            <a:ext cx="260985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If the symptoms last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for </a:t>
            </a:r>
            <a:r>
              <a:rPr lang="zh-CN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at least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zh-CN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2 </a:t>
            </a:r>
            <a:r>
              <a:rPr lang="zh-CN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weeks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altLang="zh-CN" sz="2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9712" y="839380"/>
            <a:ext cx="7127776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dirty="0">
                <a:solidFill>
                  <a:srgbClr val="3366CC"/>
                </a:solidFill>
                <a:latin typeface="Calibri" panose="020F0502020204030204" pitchFamily="34" charset="0"/>
              </a:rPr>
              <a:t>Feeling</a:t>
            </a:r>
            <a:r>
              <a:rPr lang="zh-CN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 sad, anxious, or empty</a:t>
            </a:r>
            <a:endParaRPr lang="zh-CN" altLang="zh-CN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dirty="0">
                <a:solidFill>
                  <a:srgbClr val="3366CC"/>
                </a:solidFill>
                <a:latin typeface="Calibri" panose="020F0502020204030204" pitchFamily="34" charset="0"/>
              </a:rPr>
              <a:t>Feeling</a:t>
            </a:r>
            <a:r>
              <a:rPr lang="zh-CN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 hopeless or pessimistic</a:t>
            </a:r>
            <a:endParaRPr lang="zh-CN" altLang="zh-CN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dirty="0">
                <a:solidFill>
                  <a:srgbClr val="3366CC"/>
                </a:solidFill>
                <a:latin typeface="Calibri" panose="020F0502020204030204" pitchFamily="34" charset="0"/>
              </a:rPr>
              <a:t>Feeling</a:t>
            </a:r>
            <a:r>
              <a:rPr lang="zh-CN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 guilty, worthless, or helpless</a:t>
            </a:r>
            <a:endParaRPr lang="zh-CN" altLang="zh-CN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dirty="0">
                <a:solidFill>
                  <a:srgbClr val="3366CC"/>
                </a:solidFill>
                <a:latin typeface="Calibri" panose="020F0502020204030204" pitchFamily="34" charset="0"/>
              </a:rPr>
              <a:t>Feeling</a:t>
            </a:r>
            <a:r>
              <a:rPr lang="zh-CN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 restless or irritable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3366CC"/>
                </a:solidFill>
                <a:latin typeface="Calibri" panose="020F0502020204030204" pitchFamily="34" charset="0"/>
              </a:rPr>
              <a:t>Feeling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 tired or exhausted </a:t>
            </a:r>
            <a:endParaRPr lang="zh-CN" altLang="zh-CN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3366CC"/>
                </a:solidFill>
                <a:latin typeface="Calibri" panose="020F0502020204030204" pitchFamily="34" charset="0"/>
              </a:rPr>
              <a:t>C</a:t>
            </a:r>
            <a:r>
              <a:rPr lang="zh-CN" altLang="zh-CN" sz="2000" dirty="0">
                <a:solidFill>
                  <a:srgbClr val="3366CC"/>
                </a:solidFill>
                <a:latin typeface="Calibri" panose="020F0502020204030204" pitchFamily="34" charset="0"/>
              </a:rPr>
              <a:t>hang</a:t>
            </a:r>
            <a:r>
              <a:rPr lang="en-US" altLang="zh-CN" sz="2000" dirty="0" err="1">
                <a:solidFill>
                  <a:srgbClr val="3366CC"/>
                </a:solidFill>
                <a:latin typeface="Calibri" panose="020F0502020204030204" pitchFamily="34" charset="0"/>
              </a:rPr>
              <a:t>ing</a:t>
            </a:r>
            <a:r>
              <a:rPr lang="en-US" altLang="zh-CN" sz="2000" dirty="0">
                <a:solidFill>
                  <a:srgbClr val="3366CC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zh-CN" altLang="zh-CN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ppetite</a:t>
            </a:r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or eating habits</a:t>
            </a:r>
            <a:r>
              <a:rPr lang="zh-CN" altLang="zh-CN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suddenly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dirty="0">
                <a:solidFill>
                  <a:srgbClr val="3366CC"/>
                </a:solidFill>
                <a:latin typeface="Calibri" panose="020F0502020204030204" pitchFamily="34" charset="0"/>
              </a:rPr>
              <a:t>Not enjoying</a:t>
            </a:r>
            <a:r>
              <a:rPr lang="zh-CN" altLang="zh-CN" sz="2000" dirty="0">
                <a:solidFill>
                  <a:srgbClr val="501AD6"/>
                </a:solidFill>
                <a:latin typeface="Calibri" panose="020F0502020204030204" pitchFamily="34" charset="0"/>
              </a:rPr>
              <a:t> </a:t>
            </a:r>
            <a:r>
              <a:rPr lang="zh-CN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things you used to enjoy</a:t>
            </a:r>
            <a:endParaRPr lang="zh-CN" altLang="zh-CN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dirty="0">
                <a:solidFill>
                  <a:srgbClr val="3366CC"/>
                </a:solidFill>
                <a:latin typeface="Calibri" panose="020F0502020204030204" pitchFamily="34" charset="0"/>
              </a:rPr>
              <a:t>Sleeping </a:t>
            </a:r>
            <a:r>
              <a:rPr lang="zh-CN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too much or too little</a:t>
            </a:r>
            <a:endParaRPr lang="zh-CN" altLang="zh-CN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dirty="0">
                <a:solidFill>
                  <a:srgbClr val="3366CC"/>
                </a:solidFill>
                <a:latin typeface="Calibri" panose="020F0502020204030204" pitchFamily="34" charset="0"/>
              </a:rPr>
              <a:t>Gaining or </a:t>
            </a:r>
            <a:r>
              <a:rPr lang="en-US" altLang="zh-CN" sz="2000" dirty="0">
                <a:solidFill>
                  <a:srgbClr val="3366CC"/>
                </a:solidFill>
                <a:latin typeface="Calibri" panose="020F0502020204030204" pitchFamily="34" charset="0"/>
              </a:rPr>
              <a:t>losing</a:t>
            </a:r>
            <a:r>
              <a:rPr lang="en-US" altLang="zh-CN" sz="2000" dirty="0">
                <a:solidFill>
                  <a:srgbClr val="501AD6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weight rapidly</a:t>
            </a:r>
            <a:endParaRPr lang="zh-CN" altLang="zh-CN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dirty="0">
                <a:solidFill>
                  <a:srgbClr val="3366CC"/>
                </a:solidFill>
                <a:latin typeface="Calibri" panose="020F0502020204030204" pitchFamily="34" charset="0"/>
              </a:rPr>
              <a:t>Trouble</a:t>
            </a:r>
            <a:r>
              <a:rPr lang="zh-CN" altLang="zh-CN" sz="2000" dirty="0">
                <a:solidFill>
                  <a:srgbClr val="501AD6"/>
                </a:solidFill>
                <a:latin typeface="Calibri" panose="020F0502020204030204" pitchFamily="34" charset="0"/>
              </a:rPr>
              <a:t> </a:t>
            </a:r>
            <a:r>
              <a:rPr lang="zh-CN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with concentration, memory, or making decisions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3366CC"/>
                </a:solidFill>
                <a:latin typeface="Calibri" panose="020F0502020204030204" pitchFamily="34" charset="0"/>
              </a:rPr>
              <a:t>Having</a:t>
            </a:r>
            <a:r>
              <a:rPr lang="en-US" altLang="zh-CN" sz="2000" dirty="0">
                <a:solidFill>
                  <a:srgbClr val="3366CC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 interest in anything</a:t>
            </a:r>
            <a:endParaRPr lang="zh-CN" altLang="zh-CN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501A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Thinking</a:t>
            </a:r>
            <a:r>
              <a:rPr lang="zh-CN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 of suicide or death</a:t>
            </a:r>
            <a:endParaRPr lang="zh-CN" altLang="zh-CN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" name="爆炸形 1 5"/>
          <p:cNvSpPr/>
          <p:nvPr/>
        </p:nvSpPr>
        <p:spPr>
          <a:xfrm rot="20249715">
            <a:off x="421842" y="1113966"/>
            <a:ext cx="3116155" cy="1812374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Brainstorm</a:t>
            </a:r>
            <a:endParaRPr lang="en-US" altLang="zh-CN" sz="24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3984410" flipH="1">
            <a:off x="259080" y="51435"/>
            <a:ext cx="1633855" cy="1259205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3950" y="47625"/>
            <a:ext cx="2862580" cy="92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7940" y="-114935"/>
            <a:ext cx="9280525" cy="5374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37458" y="523816"/>
            <a:ext cx="5429303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2800" b="1" dirty="0" smtClean="0">
                <a:solidFill>
                  <a:srgbClr val="3366CC"/>
                </a:solidFill>
                <a:latin typeface="Calibri" panose="020F0502020204030204" pitchFamily="34" charset="0"/>
              </a:rPr>
              <a:t>How to beat depression/the blues?</a:t>
            </a:r>
            <a:endParaRPr lang="en-US" altLang="zh-CN" sz="2800" b="1" dirty="0" smtClean="0">
              <a:solidFill>
                <a:srgbClr val="3366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04235" y="1101725"/>
            <a:ext cx="5128205" cy="347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</a:rPr>
              <a:t>A. </a:t>
            </a:r>
            <a:r>
              <a:rPr lang="en-US" altLang="zh-CN" sz="2000" dirty="0" smtClean="0">
                <a:latin typeface="Calibri" panose="020F0502020204030204" pitchFamily="34" charset="0"/>
              </a:rPr>
              <a:t>So </a:t>
            </a:r>
            <a:r>
              <a:rPr lang="en-US" altLang="zh-CN" sz="2000" dirty="0">
                <a:latin typeface="Calibri" panose="020F0502020204030204" pitchFamily="34" charset="0"/>
              </a:rPr>
              <a:t>keep it tidy.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r>
              <a:rPr lang="en-US" altLang="zh-CN" sz="2000" dirty="0">
                <a:latin typeface="Calibri" panose="020F0502020204030204" pitchFamily="34" charset="0"/>
              </a:rPr>
              <a:t>B. </a:t>
            </a:r>
            <a:r>
              <a:rPr lang="en-US" altLang="zh-CN" sz="2000" dirty="0" smtClean="0">
                <a:latin typeface="Calibri" panose="020F0502020204030204" pitchFamily="34" charset="0"/>
              </a:rPr>
              <a:t>Talk </a:t>
            </a:r>
            <a:r>
              <a:rPr lang="en-US" altLang="zh-CN" sz="2000" dirty="0">
                <a:latin typeface="Calibri" panose="020F0502020204030204" pitchFamily="34" charset="0"/>
              </a:rPr>
              <a:t>to a professional.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r>
              <a:rPr lang="en-US" altLang="zh-CN" sz="2000" dirty="0">
                <a:latin typeface="Calibri" panose="020F0502020204030204" pitchFamily="34" charset="0"/>
              </a:rPr>
              <a:t>C. </a:t>
            </a:r>
            <a:r>
              <a:rPr lang="en-US" altLang="zh-CN" sz="2000" dirty="0" smtClean="0">
                <a:latin typeface="Calibri" panose="020F0502020204030204" pitchFamily="34" charset="0"/>
              </a:rPr>
              <a:t>Chat </a:t>
            </a:r>
            <a:r>
              <a:rPr lang="en-US" altLang="zh-CN" sz="2000" dirty="0">
                <a:latin typeface="Calibri" panose="020F0502020204030204" pitchFamily="34" charset="0"/>
              </a:rPr>
              <a:t>with your fellows.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r>
              <a:rPr lang="en-US" altLang="zh-CN" sz="2000" dirty="0">
                <a:latin typeface="Calibri" panose="020F0502020204030204" pitchFamily="34" charset="0"/>
              </a:rPr>
              <a:t>D. </a:t>
            </a:r>
            <a:r>
              <a:rPr lang="en-US" altLang="zh-CN" sz="2000" dirty="0" smtClean="0">
                <a:latin typeface="Calibri" panose="020F0502020204030204" pitchFamily="34" charset="0"/>
              </a:rPr>
              <a:t>It </a:t>
            </a:r>
            <a:r>
              <a:rPr lang="en-US" altLang="zh-CN" sz="2000" dirty="0">
                <a:latin typeface="Calibri" panose="020F0502020204030204" pitchFamily="34" charset="0"/>
              </a:rPr>
              <a:t>means that a chaotic mind will sure 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r>
              <a:rPr lang="en-US" altLang="zh-CN" sz="2000" dirty="0" smtClean="0">
                <a:latin typeface="Calibri" panose="020F0502020204030204" pitchFamily="34" charset="0"/>
              </a:rPr>
              <a:t>     affect </a:t>
            </a:r>
            <a:r>
              <a:rPr lang="en-US" altLang="zh-CN" sz="2000" dirty="0">
                <a:latin typeface="Calibri" panose="020F0502020204030204" pitchFamily="34" charset="0"/>
              </a:rPr>
              <a:t>your health. 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r>
              <a:rPr lang="en-US" altLang="zh-CN" sz="2000" dirty="0">
                <a:latin typeface="Calibri" panose="020F0502020204030204" pitchFamily="34" charset="0"/>
              </a:rPr>
              <a:t>E. </a:t>
            </a:r>
            <a:r>
              <a:rPr lang="en-US" altLang="zh-CN" sz="2000" dirty="0" smtClean="0">
                <a:latin typeface="Calibri" panose="020F0502020204030204" pitchFamily="34" charset="0"/>
              </a:rPr>
              <a:t>Wake </a:t>
            </a:r>
            <a:r>
              <a:rPr lang="en-US" altLang="zh-CN" sz="2000" dirty="0">
                <a:latin typeface="Calibri" panose="020F0502020204030204" pitchFamily="34" charset="0"/>
              </a:rPr>
              <a:t>up and go to bed around the same 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r>
              <a:rPr lang="en-US" altLang="zh-CN" sz="2000">
                <a:latin typeface="Calibri" panose="020F0502020204030204" pitchFamily="34" charset="0"/>
              </a:rPr>
              <a:t>     </a:t>
            </a:r>
            <a:r>
              <a:rPr lang="en-US" altLang="zh-CN" sz="2000" smtClean="0">
                <a:latin typeface="Calibri" panose="020F0502020204030204" pitchFamily="34" charset="0"/>
              </a:rPr>
              <a:t>time</a:t>
            </a:r>
            <a:r>
              <a:rPr lang="en-US" altLang="zh-CN" sz="2000" dirty="0">
                <a:latin typeface="Calibri" panose="020F0502020204030204" pitchFamily="34" charset="0"/>
              </a:rPr>
              <a:t>, eat meals, and shower. </a:t>
            </a:r>
            <a:endParaRPr lang="zh-CN" altLang="en-US" sz="2000" dirty="0">
              <a:latin typeface="Calibri" panose="020F0502020204030204" pitchFamily="34" charset="0"/>
            </a:endParaRPr>
          </a:p>
          <a:p>
            <a:r>
              <a:rPr lang="en-US" altLang="zh-CN" sz="2000" dirty="0">
                <a:latin typeface="Calibri" panose="020F0502020204030204" pitchFamily="34" charset="0"/>
              </a:rPr>
              <a:t>F.  </a:t>
            </a:r>
            <a:r>
              <a:rPr lang="en-US" altLang="zh-CN" sz="2000" dirty="0" smtClean="0">
                <a:latin typeface="Calibri" panose="020F0502020204030204" pitchFamily="34" charset="0"/>
              </a:rPr>
              <a:t>Doing </a:t>
            </a:r>
            <a:r>
              <a:rPr lang="en-US" altLang="zh-CN" sz="2000" dirty="0">
                <a:latin typeface="Calibri" panose="020F0502020204030204" pitchFamily="34" charset="0"/>
              </a:rPr>
              <a:t>one productive thing per day can 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r>
              <a:rPr lang="en-US" altLang="zh-CN" sz="2000" dirty="0">
                <a:latin typeface="Calibri" panose="020F0502020204030204" pitchFamily="34" charset="0"/>
              </a:rPr>
              <a:t>     lead to a more positive attitude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r>
              <a:rPr lang="en-US" altLang="zh-CN" sz="2000" dirty="0">
                <a:latin typeface="Calibri" panose="020F0502020204030204" pitchFamily="34" charset="0"/>
              </a:rPr>
              <a:t>G. So it’s important to think about positive 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r>
              <a:rPr lang="en-US" altLang="zh-CN" sz="2000" dirty="0">
                <a:latin typeface="Calibri" panose="020F0502020204030204" pitchFamily="34" charset="0"/>
              </a:rPr>
              <a:t>     ways to keep our minds healthy.</a:t>
            </a:r>
            <a:endParaRPr lang="en-US" altLang="zh-CN" sz="2000" dirty="0">
              <a:latin typeface="Calibri" panose="020F0502020204030204" pitchFamily="34" charset="0"/>
            </a:endParaRPr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5400000">
            <a:off x="7487285" y="3773170"/>
            <a:ext cx="1310005" cy="13100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 flipH="1">
            <a:off x="425491" y="774683"/>
            <a:ext cx="3005145" cy="2316052"/>
          </a:xfrm>
          <a:prstGeom prst="rect">
            <a:avLst/>
          </a:prstGeom>
        </p:spPr>
      </p:pic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3950" y="47625"/>
            <a:ext cx="2862580" cy="92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7940" y="-114935"/>
            <a:ext cx="9280525" cy="5374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8935" y="342265"/>
            <a:ext cx="8444865" cy="4554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>
                <a:latin typeface="Calibri" panose="020F0502020204030204" pitchFamily="34" charset="0"/>
              </a:rPr>
              <a:t>   </a:t>
            </a:r>
            <a:r>
              <a:rPr lang="en-US" altLang="zh-CN" sz="1600" dirty="0" smtClean="0">
                <a:latin typeface="Calibri" panose="020F0502020204030204" pitchFamily="34" charset="0"/>
              </a:rPr>
              <a:t> During the COVID-19 outbreak, being stuck inside for a long time can be stressful and make people depressed. _________</a:t>
            </a:r>
            <a:endParaRPr lang="en-US" altLang="zh-CN" sz="1600" dirty="0" smtClean="0">
              <a:latin typeface="Calibri" panose="020F0502020204030204" pitchFamily="34" charset="0"/>
            </a:endParaRPr>
          </a:p>
          <a:p>
            <a:pPr algn="just"/>
            <a:r>
              <a:rPr lang="en-US" altLang="zh-CN" sz="1600" b="1" dirty="0" smtClean="0">
                <a:latin typeface="Calibri" panose="020F0502020204030204" pitchFamily="34" charset="0"/>
              </a:rPr>
              <a:t>Change “I am stuck inside” to “I can finally focus on myself ”.</a:t>
            </a:r>
            <a:endParaRPr lang="en-US" altLang="zh-CN" sz="1600" b="1" dirty="0" smtClean="0">
              <a:latin typeface="Calibri" panose="020F0502020204030204" pitchFamily="34" charset="0"/>
            </a:endParaRPr>
          </a:p>
          <a:p>
            <a:pPr algn="just"/>
            <a:r>
              <a:rPr lang="en-US" altLang="zh-CN" sz="1600" dirty="0" smtClean="0">
                <a:latin typeface="Calibri" panose="020F0502020204030204" pitchFamily="34" charset="0"/>
              </a:rPr>
              <a:t>    ________. Set your sights on long-avoided tasks, reorganize, or create something you’ve always wanted to. This is your chance to slow down and focus on yourself.</a:t>
            </a:r>
            <a:endParaRPr lang="en-US" altLang="zh-CN" sz="1600" dirty="0" smtClean="0">
              <a:latin typeface="Calibri" panose="020F0502020204030204" pitchFamily="34" charset="0"/>
            </a:endParaRPr>
          </a:p>
          <a:p>
            <a:pPr algn="just"/>
            <a:r>
              <a:rPr lang="en-US" altLang="zh-CN" sz="1600" b="1" dirty="0">
                <a:latin typeface="Calibri" panose="020F0502020204030204" pitchFamily="34" charset="0"/>
              </a:rPr>
              <a:t>Stay close to your normal routine</a:t>
            </a:r>
            <a:endParaRPr lang="en-US" altLang="zh-CN" sz="1600" b="1" dirty="0">
              <a:latin typeface="Calibri" panose="020F0502020204030204" pitchFamily="34" charset="0"/>
            </a:endParaRPr>
          </a:p>
          <a:p>
            <a:pPr algn="just"/>
            <a:r>
              <a:rPr lang="en-US" altLang="zh-CN" sz="1600" dirty="0" smtClean="0">
                <a:latin typeface="Calibri" panose="020F0502020204030204" pitchFamily="34" charset="0"/>
              </a:rPr>
              <a:t>    Try </a:t>
            </a:r>
            <a:r>
              <a:rPr lang="en-US" altLang="zh-CN" sz="1600" dirty="0">
                <a:latin typeface="Calibri" panose="020F0502020204030204" pitchFamily="34" charset="0"/>
              </a:rPr>
              <a:t>and maintain some things that you always do before the outbreak. </a:t>
            </a:r>
            <a:r>
              <a:rPr lang="en-US" altLang="zh-CN" sz="1600" dirty="0" smtClean="0">
                <a:latin typeface="Calibri" panose="020F0502020204030204" pitchFamily="34" charset="0"/>
              </a:rPr>
              <a:t>_______ Not </a:t>
            </a:r>
            <a:r>
              <a:rPr lang="en-US" altLang="zh-CN" sz="1600" dirty="0">
                <a:latin typeface="Calibri" panose="020F0502020204030204" pitchFamily="34" charset="0"/>
              </a:rPr>
              <a:t>only will sticking to your normal routine keep you active, it will be easier to readjust to the outside world when back</a:t>
            </a:r>
            <a:r>
              <a:rPr lang="en-US" altLang="zh-CN" sz="1600" dirty="0" smtClean="0">
                <a:latin typeface="Calibri" panose="020F0502020204030204" pitchFamily="34" charset="0"/>
              </a:rPr>
              <a:t>.</a:t>
            </a:r>
            <a:endParaRPr lang="en-US" altLang="zh-CN" sz="1600" dirty="0" smtClean="0">
              <a:latin typeface="Calibri" panose="020F0502020204030204" pitchFamily="34" charset="0"/>
            </a:endParaRPr>
          </a:p>
          <a:p>
            <a:pPr algn="just"/>
            <a:r>
              <a:rPr lang="en-US" altLang="zh-CN" sz="1600" b="1" dirty="0" smtClean="0">
                <a:latin typeface="Calibri" panose="020F0502020204030204" pitchFamily="34" charset="0"/>
              </a:rPr>
              <a:t>Clean your home to clear your </a:t>
            </a:r>
            <a:r>
              <a:rPr lang="en-US" altLang="zh-CN" sz="1600" b="1" dirty="0">
                <a:latin typeface="Calibri" panose="020F0502020204030204" pitchFamily="34" charset="0"/>
              </a:rPr>
              <a:t>chaotic mind</a:t>
            </a:r>
            <a:endParaRPr lang="zh-CN" altLang="zh-CN" sz="1600" b="1" dirty="0">
              <a:latin typeface="Calibri" panose="020F0502020204030204" pitchFamily="34" charset="0"/>
            </a:endParaRPr>
          </a:p>
          <a:p>
            <a:pPr algn="just"/>
            <a:r>
              <a:rPr lang="en-US" altLang="zh-CN" sz="1600" dirty="0" smtClean="0">
                <a:latin typeface="Calibri" panose="020F0502020204030204" pitchFamily="34" charset="0"/>
              </a:rPr>
              <a:t>    With </a:t>
            </a:r>
            <a:r>
              <a:rPr lang="en-US" altLang="zh-CN" sz="1600" dirty="0">
                <a:latin typeface="Calibri" panose="020F0502020204030204" pitchFamily="34" charset="0"/>
              </a:rPr>
              <a:t>all the uncertainly happening outside your home, keep the inside organized, predictable and </a:t>
            </a:r>
            <a:r>
              <a:rPr lang="en-US" altLang="zh-CN" sz="1600" dirty="0" smtClean="0">
                <a:latin typeface="Calibri" panose="020F0502020204030204" pitchFamily="34" charset="0"/>
              </a:rPr>
              <a:t>clean. </a:t>
            </a:r>
            <a:r>
              <a:rPr lang="en-US" altLang="zh-CN" sz="1600" dirty="0">
                <a:latin typeface="Calibri" panose="020F0502020204030204" pitchFamily="34" charset="0"/>
              </a:rPr>
              <a:t>For example, try not to eat in </a:t>
            </a:r>
            <a:r>
              <a:rPr lang="en-US" altLang="zh-CN" sz="1600" dirty="0" smtClean="0">
                <a:latin typeface="Calibri" panose="020F0502020204030204" pitchFamily="34" charset="0"/>
              </a:rPr>
              <a:t>bed, and eat </a:t>
            </a:r>
            <a:r>
              <a:rPr lang="en-US" altLang="zh-CN" sz="1600" dirty="0">
                <a:latin typeface="Calibri" panose="020F0502020204030204" pitchFamily="34" charset="0"/>
              </a:rPr>
              <a:t>at the kitchen table and work at your desk. </a:t>
            </a:r>
            <a:r>
              <a:rPr lang="en-US" altLang="zh-CN" sz="1600" dirty="0" smtClean="0">
                <a:latin typeface="Calibri" panose="020F0502020204030204" pitchFamily="34" charset="0"/>
              </a:rPr>
              <a:t>Additionally</a:t>
            </a:r>
            <a:r>
              <a:rPr lang="en-US" altLang="zh-CN" sz="1600" dirty="0">
                <a:latin typeface="Calibri" panose="020F0502020204030204" pitchFamily="34" charset="0"/>
              </a:rPr>
              <a:t>, a </a:t>
            </a:r>
            <a:r>
              <a:rPr lang="en-US" altLang="zh-CN" sz="1600" dirty="0" smtClean="0">
                <a:latin typeface="Calibri" panose="020F0502020204030204" pitchFamily="34" charset="0"/>
              </a:rPr>
              <a:t>home in a mess can </a:t>
            </a:r>
            <a:r>
              <a:rPr lang="en-US" altLang="zh-CN" sz="1600" dirty="0">
                <a:latin typeface="Calibri" panose="020F0502020204030204" pitchFamily="34" charset="0"/>
              </a:rPr>
              <a:t>cause you to become uneasy and </a:t>
            </a:r>
            <a:r>
              <a:rPr lang="en-US" altLang="zh-CN" sz="1600" dirty="0" smtClean="0">
                <a:latin typeface="Calibri" panose="020F0502020204030204" pitchFamily="34" charset="0"/>
              </a:rPr>
              <a:t>upset ._________.</a:t>
            </a:r>
            <a:endParaRPr lang="en-US" altLang="zh-CN" sz="1600" dirty="0" smtClean="0">
              <a:latin typeface="Calibri" panose="020F0502020204030204" pitchFamily="34" charset="0"/>
            </a:endParaRPr>
          </a:p>
          <a:p>
            <a:pPr algn="just"/>
            <a:r>
              <a:rPr lang="en-US" altLang="zh-CN" sz="1600" dirty="0" smtClean="0">
                <a:latin typeface="Calibri" panose="020F0502020204030204" pitchFamily="34" charset="0"/>
              </a:rPr>
              <a:t>_________</a:t>
            </a:r>
            <a:endParaRPr lang="en-US" altLang="zh-CN" sz="1600" dirty="0" smtClean="0">
              <a:latin typeface="Calibri" panose="020F0502020204030204" pitchFamily="34" charset="0"/>
            </a:endParaRPr>
          </a:p>
          <a:p>
            <a:pPr algn="just"/>
            <a:r>
              <a:rPr lang="en-US" altLang="zh-CN" sz="1600" dirty="0" smtClean="0">
                <a:latin typeface="Calibri" panose="020F0502020204030204" pitchFamily="34" charset="0"/>
              </a:rPr>
              <a:t>    Remember </a:t>
            </a:r>
            <a:r>
              <a:rPr lang="en-US" altLang="zh-CN" sz="1600" dirty="0">
                <a:latin typeface="Calibri" panose="020F0502020204030204" pitchFamily="34" charset="0"/>
              </a:rPr>
              <a:t>to reach out for help if your depression is uncontrolled without professional help</a:t>
            </a:r>
            <a:r>
              <a:rPr lang="en-US" altLang="zh-CN" sz="1600" dirty="0" smtClean="0">
                <a:latin typeface="Calibri" panose="020F0502020204030204" pitchFamily="34" charset="0"/>
              </a:rPr>
              <a:t>.</a:t>
            </a:r>
            <a:r>
              <a:rPr lang="en-US" altLang="zh-CN" sz="1600" dirty="0" smtClean="0"/>
              <a:t> </a:t>
            </a:r>
            <a:r>
              <a:rPr lang="en-US" altLang="zh-CN" sz="1600" dirty="0">
                <a:latin typeface="Calibri" panose="020F0502020204030204" pitchFamily="34" charset="0"/>
              </a:rPr>
              <a:t>you can talk with counseling services and people from university psychology departments, Depending on your location, you can call one of these 24-hour hotlines for psychological support and general advice if you’re experiencing anxiety, depression or panic </a:t>
            </a:r>
            <a:r>
              <a:rPr lang="en-US" altLang="zh-CN" sz="1600" dirty="0" smtClean="0">
                <a:latin typeface="Calibri" panose="020F0502020204030204" pitchFamily="34" charset="0"/>
              </a:rPr>
              <a:t>attacks.</a:t>
            </a:r>
            <a:endParaRPr lang="en-US" altLang="zh-CN" sz="1600" dirty="0" smtClean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0212" y="525145"/>
            <a:ext cx="449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3366CC"/>
                </a:solidFill>
              </a:rPr>
              <a:t>G</a:t>
            </a:r>
            <a:endParaRPr lang="en-US" altLang="zh-CN" sz="2400" b="1" dirty="0" smtClean="0">
              <a:solidFill>
                <a:srgbClr val="3366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5260" y="3220328"/>
            <a:ext cx="1179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3366CC"/>
                </a:solidFill>
              </a:rPr>
              <a:t>A</a:t>
            </a:r>
            <a:endParaRPr lang="en-US" altLang="zh-CN" sz="2400" b="1" dirty="0">
              <a:solidFill>
                <a:srgbClr val="3366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955" y="1029965"/>
            <a:ext cx="493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3366CC"/>
                </a:solidFill>
              </a:rPr>
              <a:t>F</a:t>
            </a:r>
            <a:endParaRPr lang="en-US" altLang="zh-CN" sz="2400" b="1" dirty="0">
              <a:solidFill>
                <a:srgbClr val="3366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045" y="3451160"/>
            <a:ext cx="1179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3366CC"/>
                </a:solidFill>
              </a:rPr>
              <a:t>B</a:t>
            </a:r>
            <a:endParaRPr lang="en-US" altLang="zh-CN" sz="2400" b="1" dirty="0">
              <a:solidFill>
                <a:srgbClr val="3366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1707654"/>
            <a:ext cx="1179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3366CC"/>
                </a:solidFill>
              </a:rPr>
              <a:t>E</a:t>
            </a:r>
            <a:endParaRPr lang="en-US" altLang="zh-CN" sz="2400" b="1" dirty="0">
              <a:solidFill>
                <a:srgbClr val="3366CC"/>
              </a:solidFill>
            </a:endParaRPr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4" name="图片 3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203950" y="47625"/>
            <a:ext cx="2862580" cy="92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3984410" flipH="1">
            <a:off x="162139" y="-394727"/>
            <a:ext cx="1197200" cy="1303685"/>
          </a:xfrm>
          <a:prstGeom prst="rect">
            <a:avLst/>
          </a:prstGeom>
        </p:spPr>
      </p:pic>
      <p:pic>
        <p:nvPicPr>
          <p:cNvPr id="28" name="内容占位符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0981" y="257091"/>
            <a:ext cx="861821" cy="864441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1174199" y="699542"/>
            <a:ext cx="6494145" cy="230832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altLang="zh-CN" sz="4800" b="1" spc="6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汉仪尚巍手书W" panose="00020600040101010101" pitchFamily="18" charset="-122"/>
                <a:cs typeface="Comic Sans MS" panose="030F0702030302020204" charset="0"/>
              </a:rPr>
              <a:t>If you develop depression,</a:t>
            </a:r>
            <a:endParaRPr lang="en-US" altLang="zh-CN" sz="4800" b="1" spc="6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汉仪尚巍手书W" panose="00020600040101010101" pitchFamily="18" charset="-122"/>
              <a:cs typeface="Comic Sans MS" panose="030F0702030302020204" charset="0"/>
            </a:endParaRPr>
          </a:p>
          <a:p>
            <a:pPr algn="ctr" defTabSz="914400">
              <a:spcBef>
                <a:spcPct val="0"/>
              </a:spcBef>
            </a:pPr>
            <a:r>
              <a:rPr lang="en-US" altLang="zh-CN" sz="4800" b="1" spc="6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汉仪尚巍手书W" panose="00020600040101010101" pitchFamily="18" charset="-122"/>
                <a:cs typeface="Comic Sans MS" panose="030F0702030302020204" charset="0"/>
              </a:rPr>
              <a:t>you have to know…</a:t>
            </a:r>
            <a:endParaRPr lang="en-US" altLang="zh-CN" sz="4800" b="1" spc="6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汉仪尚巍手书W" panose="00020600040101010101" pitchFamily="18" charset="-122"/>
              <a:cs typeface="Comic Sans MS" panose="030F07020303020202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17604409" flipH="1">
            <a:off x="7405803" y="3071381"/>
            <a:ext cx="1599510" cy="1741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55" y="433705"/>
            <a:ext cx="4155440" cy="2667635"/>
          </a:xfr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984410" flipH="1">
            <a:off x="162139" y="-394727"/>
            <a:ext cx="1197200" cy="1303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40" y="2101850"/>
            <a:ext cx="413512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495" y="257175"/>
            <a:ext cx="1295400" cy="13843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745" y="-73877"/>
            <a:ext cx="1384300" cy="1537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90" y="-8186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3984410" flipH="1">
            <a:off x="180975" y="-423545"/>
            <a:ext cx="1291590" cy="1406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8"/>
          <a:stretch>
            <a:fillRect/>
          </a:stretch>
        </p:blipFill>
        <p:spPr bwMode="auto">
          <a:xfrm>
            <a:off x="1015365" y="803275"/>
            <a:ext cx="3037840" cy="37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" b="2052"/>
          <a:stretch>
            <a:fillRect/>
          </a:stretch>
        </p:blipFill>
        <p:spPr bwMode="auto">
          <a:xfrm>
            <a:off x="5217795" y="803275"/>
            <a:ext cx="3239770" cy="37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495" y="257175"/>
            <a:ext cx="1295400" cy="13843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745" y="-377190"/>
            <a:ext cx="1384300" cy="1537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20594979" flipH="1">
            <a:off x="-723112" y="806156"/>
            <a:ext cx="3774756" cy="4110503"/>
          </a:xfrm>
          <a:prstGeom prst="rect">
            <a:avLst/>
          </a:prstGeom>
        </p:spPr>
      </p:pic>
      <p:sp>
        <p:nvSpPr>
          <p:cNvPr id="22" name="图文框 21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9" name="Freeform 5"/>
          <p:cNvSpPr/>
          <p:nvPr/>
        </p:nvSpPr>
        <p:spPr bwMode="auto">
          <a:xfrm rot="16200000" flipH="1">
            <a:off x="2744294" y="3264667"/>
            <a:ext cx="258307" cy="239243"/>
          </a:xfrm>
          <a:custGeom>
            <a:avLst/>
            <a:gdLst>
              <a:gd name="T0" fmla="*/ 181 w 331"/>
              <a:gd name="T1" fmla="*/ 164 h 307"/>
              <a:gd name="T2" fmla="*/ 181 w 331"/>
              <a:gd name="T3" fmla="*/ 163 h 307"/>
              <a:gd name="T4" fmla="*/ 176 w 331"/>
              <a:gd name="T5" fmla="*/ 113 h 307"/>
              <a:gd name="T6" fmla="*/ 175 w 331"/>
              <a:gd name="T7" fmla="*/ 99 h 307"/>
              <a:gd name="T8" fmla="*/ 174 w 331"/>
              <a:gd name="T9" fmla="*/ 98 h 307"/>
              <a:gd name="T10" fmla="*/ 178 w 331"/>
              <a:gd name="T11" fmla="*/ 130 h 307"/>
              <a:gd name="T12" fmla="*/ 181 w 331"/>
              <a:gd name="T13" fmla="*/ 164 h 307"/>
              <a:gd name="T14" fmla="*/ 175 w 331"/>
              <a:gd name="T15" fmla="*/ 165 h 307"/>
              <a:gd name="T16" fmla="*/ 174 w 331"/>
              <a:gd name="T17" fmla="*/ 165 h 307"/>
              <a:gd name="T18" fmla="*/ 163 w 331"/>
              <a:gd name="T19" fmla="*/ 157 h 307"/>
              <a:gd name="T20" fmla="*/ 137 w 331"/>
              <a:gd name="T21" fmla="*/ 133 h 307"/>
              <a:gd name="T22" fmla="*/ 141 w 331"/>
              <a:gd name="T23" fmla="*/ 138 h 307"/>
              <a:gd name="T24" fmla="*/ 173 w 331"/>
              <a:gd name="T25" fmla="*/ 164 h 307"/>
              <a:gd name="T26" fmla="*/ 174 w 331"/>
              <a:gd name="T27" fmla="*/ 165 h 307"/>
              <a:gd name="T28" fmla="*/ 175 w 331"/>
              <a:gd name="T29" fmla="*/ 169 h 307"/>
              <a:gd name="T30" fmla="*/ 168 w 331"/>
              <a:gd name="T31" fmla="*/ 173 h 307"/>
              <a:gd name="T32" fmla="*/ 58 w 331"/>
              <a:gd name="T33" fmla="*/ 135 h 307"/>
              <a:gd name="T34" fmla="*/ 0 w 331"/>
              <a:gd name="T35" fmla="*/ 159 h 307"/>
              <a:gd name="T36" fmla="*/ 14 w 331"/>
              <a:gd name="T37" fmla="*/ 185 h 307"/>
              <a:gd name="T38" fmla="*/ 35 w 331"/>
              <a:gd name="T39" fmla="*/ 203 h 307"/>
              <a:gd name="T40" fmla="*/ 49 w 331"/>
              <a:gd name="T41" fmla="*/ 218 h 307"/>
              <a:gd name="T42" fmla="*/ 77 w 331"/>
              <a:gd name="T43" fmla="*/ 235 h 307"/>
              <a:gd name="T44" fmla="*/ 119 w 331"/>
              <a:gd name="T45" fmla="*/ 215 h 307"/>
              <a:gd name="T46" fmla="*/ 86 w 331"/>
              <a:gd name="T47" fmla="*/ 273 h 307"/>
              <a:gd name="T48" fmla="*/ 98 w 331"/>
              <a:gd name="T49" fmla="*/ 289 h 307"/>
              <a:gd name="T50" fmla="*/ 111 w 331"/>
              <a:gd name="T51" fmla="*/ 297 h 307"/>
              <a:gd name="T52" fmla="*/ 136 w 331"/>
              <a:gd name="T53" fmla="*/ 305 h 307"/>
              <a:gd name="T54" fmla="*/ 161 w 331"/>
              <a:gd name="T55" fmla="*/ 304 h 307"/>
              <a:gd name="T56" fmla="*/ 181 w 331"/>
              <a:gd name="T57" fmla="*/ 292 h 307"/>
              <a:gd name="T58" fmla="*/ 191 w 331"/>
              <a:gd name="T59" fmla="*/ 277 h 307"/>
              <a:gd name="T60" fmla="*/ 197 w 331"/>
              <a:gd name="T61" fmla="*/ 213 h 307"/>
              <a:gd name="T62" fmla="*/ 218 w 331"/>
              <a:gd name="T63" fmla="*/ 257 h 307"/>
              <a:gd name="T64" fmla="*/ 223 w 331"/>
              <a:gd name="T65" fmla="*/ 258 h 307"/>
              <a:gd name="T66" fmla="*/ 204 w 331"/>
              <a:gd name="T67" fmla="*/ 218 h 307"/>
              <a:gd name="T68" fmla="*/ 209 w 331"/>
              <a:gd name="T69" fmla="*/ 210 h 307"/>
              <a:gd name="T70" fmla="*/ 261 w 331"/>
              <a:gd name="T71" fmla="*/ 239 h 307"/>
              <a:gd name="T72" fmla="*/ 289 w 331"/>
              <a:gd name="T73" fmla="*/ 240 h 307"/>
              <a:gd name="T74" fmla="*/ 305 w 331"/>
              <a:gd name="T75" fmla="*/ 229 h 307"/>
              <a:gd name="T76" fmla="*/ 318 w 331"/>
              <a:gd name="T77" fmla="*/ 212 h 307"/>
              <a:gd name="T78" fmla="*/ 327 w 331"/>
              <a:gd name="T79" fmla="*/ 190 h 307"/>
              <a:gd name="T80" fmla="*/ 327 w 331"/>
              <a:gd name="T81" fmla="*/ 178 h 307"/>
              <a:gd name="T82" fmla="*/ 321 w 331"/>
              <a:gd name="T83" fmla="*/ 153 h 307"/>
              <a:gd name="T84" fmla="*/ 313 w 331"/>
              <a:gd name="T85" fmla="*/ 145 h 307"/>
              <a:gd name="T86" fmla="*/ 255 w 331"/>
              <a:gd name="T87" fmla="*/ 146 h 307"/>
              <a:gd name="T88" fmla="*/ 289 w 331"/>
              <a:gd name="T89" fmla="*/ 128 h 307"/>
              <a:gd name="T90" fmla="*/ 295 w 331"/>
              <a:gd name="T91" fmla="*/ 93 h 307"/>
              <a:gd name="T92" fmla="*/ 292 w 331"/>
              <a:gd name="T93" fmla="*/ 83 h 307"/>
              <a:gd name="T94" fmla="*/ 288 w 331"/>
              <a:gd name="T95" fmla="*/ 60 h 307"/>
              <a:gd name="T96" fmla="*/ 288 w 331"/>
              <a:gd name="T97" fmla="*/ 41 h 307"/>
              <a:gd name="T98" fmla="*/ 276 w 331"/>
              <a:gd name="T99" fmla="*/ 17 h 307"/>
              <a:gd name="T100" fmla="*/ 224 w 331"/>
              <a:gd name="T101" fmla="*/ 42 h 307"/>
              <a:gd name="T102" fmla="*/ 189 w 331"/>
              <a:gd name="T103" fmla="*/ 145 h 307"/>
              <a:gd name="T104" fmla="*/ 186 w 331"/>
              <a:gd name="T105" fmla="*/ 167 h 307"/>
              <a:gd name="T106" fmla="*/ 182 w 331"/>
              <a:gd name="T107" fmla="*/ 165 h 307"/>
              <a:gd name="T108" fmla="*/ 181 w 331"/>
              <a:gd name="T109" fmla="*/ 16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1" h="307">
                <a:moveTo>
                  <a:pt x="181" y="164"/>
                </a:moveTo>
                <a:cubicBezTo>
                  <a:pt x="181" y="164"/>
                  <a:pt x="181" y="163"/>
                  <a:pt x="181" y="163"/>
                </a:cubicBezTo>
                <a:cubicBezTo>
                  <a:pt x="180" y="146"/>
                  <a:pt x="179" y="130"/>
                  <a:pt x="176" y="113"/>
                </a:cubicBezTo>
                <a:cubicBezTo>
                  <a:pt x="176" y="108"/>
                  <a:pt x="176" y="103"/>
                  <a:pt x="175" y="99"/>
                </a:cubicBezTo>
                <a:cubicBezTo>
                  <a:pt x="176" y="96"/>
                  <a:pt x="176" y="93"/>
                  <a:pt x="174" y="98"/>
                </a:cubicBezTo>
                <a:cubicBezTo>
                  <a:pt x="173" y="109"/>
                  <a:pt x="177" y="119"/>
                  <a:pt x="178" y="130"/>
                </a:cubicBezTo>
                <a:cubicBezTo>
                  <a:pt x="179" y="141"/>
                  <a:pt x="179" y="152"/>
                  <a:pt x="181" y="164"/>
                </a:cubicBezTo>
                <a:cubicBezTo>
                  <a:pt x="178" y="160"/>
                  <a:pt x="179" y="169"/>
                  <a:pt x="175" y="165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1" y="162"/>
                  <a:pt x="166" y="158"/>
                  <a:pt x="163" y="157"/>
                </a:cubicBezTo>
                <a:cubicBezTo>
                  <a:pt x="154" y="149"/>
                  <a:pt x="144" y="142"/>
                  <a:pt x="137" y="133"/>
                </a:cubicBezTo>
                <a:cubicBezTo>
                  <a:pt x="135" y="133"/>
                  <a:pt x="140" y="138"/>
                  <a:pt x="141" y="138"/>
                </a:cubicBezTo>
                <a:cubicBezTo>
                  <a:pt x="150" y="148"/>
                  <a:pt x="162" y="156"/>
                  <a:pt x="173" y="164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4" y="166"/>
                  <a:pt x="175" y="168"/>
                  <a:pt x="175" y="169"/>
                </a:cubicBezTo>
                <a:cubicBezTo>
                  <a:pt x="171" y="175"/>
                  <a:pt x="186" y="185"/>
                  <a:pt x="168" y="173"/>
                </a:cubicBezTo>
                <a:cubicBezTo>
                  <a:pt x="138" y="154"/>
                  <a:pt x="94" y="141"/>
                  <a:pt x="58" y="135"/>
                </a:cubicBezTo>
                <a:cubicBezTo>
                  <a:pt x="43" y="134"/>
                  <a:pt x="0" y="136"/>
                  <a:pt x="0" y="159"/>
                </a:cubicBezTo>
                <a:cubicBezTo>
                  <a:pt x="1" y="168"/>
                  <a:pt x="7" y="180"/>
                  <a:pt x="14" y="185"/>
                </a:cubicBezTo>
                <a:cubicBezTo>
                  <a:pt x="18" y="186"/>
                  <a:pt x="33" y="199"/>
                  <a:pt x="35" y="203"/>
                </a:cubicBezTo>
                <a:cubicBezTo>
                  <a:pt x="37" y="210"/>
                  <a:pt x="45" y="212"/>
                  <a:pt x="49" y="218"/>
                </a:cubicBezTo>
                <a:cubicBezTo>
                  <a:pt x="50" y="225"/>
                  <a:pt x="69" y="234"/>
                  <a:pt x="77" y="235"/>
                </a:cubicBezTo>
                <a:cubicBezTo>
                  <a:pt x="86" y="234"/>
                  <a:pt x="120" y="214"/>
                  <a:pt x="119" y="215"/>
                </a:cubicBezTo>
                <a:cubicBezTo>
                  <a:pt x="105" y="227"/>
                  <a:pt x="75" y="251"/>
                  <a:pt x="86" y="273"/>
                </a:cubicBezTo>
                <a:cubicBezTo>
                  <a:pt x="93" y="278"/>
                  <a:pt x="94" y="281"/>
                  <a:pt x="98" y="289"/>
                </a:cubicBezTo>
                <a:cubicBezTo>
                  <a:pt x="102" y="292"/>
                  <a:pt x="107" y="293"/>
                  <a:pt x="111" y="297"/>
                </a:cubicBezTo>
                <a:cubicBezTo>
                  <a:pt x="117" y="306"/>
                  <a:pt x="127" y="299"/>
                  <a:pt x="136" y="305"/>
                </a:cubicBezTo>
                <a:cubicBezTo>
                  <a:pt x="143" y="307"/>
                  <a:pt x="155" y="305"/>
                  <a:pt x="161" y="304"/>
                </a:cubicBezTo>
                <a:cubicBezTo>
                  <a:pt x="168" y="298"/>
                  <a:pt x="176" y="297"/>
                  <a:pt x="181" y="292"/>
                </a:cubicBezTo>
                <a:cubicBezTo>
                  <a:pt x="186" y="287"/>
                  <a:pt x="189" y="283"/>
                  <a:pt x="191" y="277"/>
                </a:cubicBezTo>
                <a:cubicBezTo>
                  <a:pt x="191" y="274"/>
                  <a:pt x="196" y="212"/>
                  <a:pt x="197" y="213"/>
                </a:cubicBezTo>
                <a:cubicBezTo>
                  <a:pt x="203" y="225"/>
                  <a:pt x="207" y="250"/>
                  <a:pt x="218" y="257"/>
                </a:cubicBezTo>
                <a:cubicBezTo>
                  <a:pt x="219" y="259"/>
                  <a:pt x="221" y="261"/>
                  <a:pt x="223" y="258"/>
                </a:cubicBezTo>
                <a:cubicBezTo>
                  <a:pt x="226" y="245"/>
                  <a:pt x="209" y="229"/>
                  <a:pt x="204" y="218"/>
                </a:cubicBezTo>
                <a:cubicBezTo>
                  <a:pt x="199" y="202"/>
                  <a:pt x="200" y="206"/>
                  <a:pt x="209" y="210"/>
                </a:cubicBezTo>
                <a:cubicBezTo>
                  <a:pt x="226" y="221"/>
                  <a:pt x="244" y="228"/>
                  <a:pt x="261" y="239"/>
                </a:cubicBezTo>
                <a:cubicBezTo>
                  <a:pt x="270" y="243"/>
                  <a:pt x="280" y="243"/>
                  <a:pt x="289" y="240"/>
                </a:cubicBezTo>
                <a:cubicBezTo>
                  <a:pt x="293" y="234"/>
                  <a:pt x="303" y="234"/>
                  <a:pt x="305" y="229"/>
                </a:cubicBezTo>
                <a:cubicBezTo>
                  <a:pt x="307" y="222"/>
                  <a:pt x="318" y="219"/>
                  <a:pt x="318" y="212"/>
                </a:cubicBezTo>
                <a:cubicBezTo>
                  <a:pt x="320" y="204"/>
                  <a:pt x="328" y="198"/>
                  <a:pt x="327" y="190"/>
                </a:cubicBezTo>
                <a:cubicBezTo>
                  <a:pt x="326" y="187"/>
                  <a:pt x="326" y="181"/>
                  <a:pt x="327" y="178"/>
                </a:cubicBezTo>
                <a:cubicBezTo>
                  <a:pt x="331" y="171"/>
                  <a:pt x="319" y="162"/>
                  <a:pt x="321" y="153"/>
                </a:cubicBezTo>
                <a:cubicBezTo>
                  <a:pt x="321" y="149"/>
                  <a:pt x="316" y="147"/>
                  <a:pt x="313" y="145"/>
                </a:cubicBezTo>
                <a:cubicBezTo>
                  <a:pt x="294" y="133"/>
                  <a:pt x="274" y="141"/>
                  <a:pt x="255" y="146"/>
                </a:cubicBezTo>
                <a:cubicBezTo>
                  <a:pt x="253" y="146"/>
                  <a:pt x="284" y="132"/>
                  <a:pt x="289" y="128"/>
                </a:cubicBezTo>
                <a:cubicBezTo>
                  <a:pt x="297" y="120"/>
                  <a:pt x="297" y="103"/>
                  <a:pt x="295" y="93"/>
                </a:cubicBezTo>
                <a:cubicBezTo>
                  <a:pt x="293" y="91"/>
                  <a:pt x="292" y="86"/>
                  <a:pt x="292" y="83"/>
                </a:cubicBezTo>
                <a:cubicBezTo>
                  <a:pt x="295" y="75"/>
                  <a:pt x="285" y="68"/>
                  <a:pt x="288" y="60"/>
                </a:cubicBezTo>
                <a:cubicBezTo>
                  <a:pt x="288" y="52"/>
                  <a:pt x="286" y="49"/>
                  <a:pt x="288" y="41"/>
                </a:cubicBezTo>
                <a:cubicBezTo>
                  <a:pt x="288" y="35"/>
                  <a:pt x="281" y="21"/>
                  <a:pt x="276" y="17"/>
                </a:cubicBezTo>
                <a:cubicBezTo>
                  <a:pt x="260" y="0"/>
                  <a:pt x="233" y="30"/>
                  <a:pt x="224" y="42"/>
                </a:cubicBezTo>
                <a:cubicBezTo>
                  <a:pt x="206" y="72"/>
                  <a:pt x="194" y="111"/>
                  <a:pt x="189" y="145"/>
                </a:cubicBezTo>
                <a:cubicBezTo>
                  <a:pt x="188" y="146"/>
                  <a:pt x="187" y="167"/>
                  <a:pt x="186" y="167"/>
                </a:cubicBezTo>
                <a:cubicBezTo>
                  <a:pt x="185" y="166"/>
                  <a:pt x="183" y="166"/>
                  <a:pt x="182" y="165"/>
                </a:cubicBezTo>
                <a:cubicBezTo>
                  <a:pt x="181" y="165"/>
                  <a:pt x="181" y="165"/>
                  <a:pt x="181" y="164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Freeform 7"/>
          <p:cNvSpPr/>
          <p:nvPr/>
        </p:nvSpPr>
        <p:spPr bwMode="auto">
          <a:xfrm rot="16200000" flipH="1">
            <a:off x="2701879" y="2765687"/>
            <a:ext cx="183007" cy="170616"/>
          </a:xfrm>
          <a:custGeom>
            <a:avLst/>
            <a:gdLst>
              <a:gd name="T0" fmla="*/ 108 w 234"/>
              <a:gd name="T1" fmla="*/ 118 h 219"/>
              <a:gd name="T2" fmla="*/ 108 w 234"/>
              <a:gd name="T3" fmla="*/ 117 h 219"/>
              <a:gd name="T4" fmla="*/ 136 w 234"/>
              <a:gd name="T5" fmla="*/ 96 h 219"/>
              <a:gd name="T6" fmla="*/ 144 w 234"/>
              <a:gd name="T7" fmla="*/ 90 h 219"/>
              <a:gd name="T8" fmla="*/ 144 w 234"/>
              <a:gd name="T9" fmla="*/ 89 h 219"/>
              <a:gd name="T10" fmla="*/ 127 w 234"/>
              <a:gd name="T11" fmla="*/ 104 h 219"/>
              <a:gd name="T12" fmla="*/ 108 w 234"/>
              <a:gd name="T13" fmla="*/ 117 h 219"/>
              <a:gd name="T14" fmla="*/ 105 w 234"/>
              <a:gd name="T15" fmla="*/ 114 h 219"/>
              <a:gd name="T16" fmla="*/ 105 w 234"/>
              <a:gd name="T17" fmla="*/ 114 h 219"/>
              <a:gd name="T18" fmla="*/ 106 w 234"/>
              <a:gd name="T19" fmla="*/ 104 h 219"/>
              <a:gd name="T20" fmla="*/ 110 w 234"/>
              <a:gd name="T21" fmla="*/ 80 h 219"/>
              <a:gd name="T22" fmla="*/ 108 w 234"/>
              <a:gd name="T23" fmla="*/ 84 h 219"/>
              <a:gd name="T24" fmla="*/ 105 w 234"/>
              <a:gd name="T25" fmla="*/ 113 h 219"/>
              <a:gd name="T26" fmla="*/ 104 w 234"/>
              <a:gd name="T27" fmla="*/ 114 h 219"/>
              <a:gd name="T28" fmla="*/ 103 w 234"/>
              <a:gd name="T29" fmla="*/ 116 h 219"/>
              <a:gd name="T30" fmla="*/ 98 w 234"/>
              <a:gd name="T31" fmla="*/ 113 h 219"/>
              <a:gd name="T32" fmla="*/ 80 w 234"/>
              <a:gd name="T33" fmla="*/ 35 h 219"/>
              <a:gd name="T34" fmla="*/ 45 w 234"/>
              <a:gd name="T35" fmla="*/ 9 h 219"/>
              <a:gd name="T36" fmla="*/ 34 w 234"/>
              <a:gd name="T37" fmla="*/ 27 h 219"/>
              <a:gd name="T38" fmla="*/ 31 w 234"/>
              <a:gd name="T39" fmla="*/ 46 h 219"/>
              <a:gd name="T40" fmla="*/ 27 w 234"/>
              <a:gd name="T41" fmla="*/ 59 h 219"/>
              <a:gd name="T42" fmla="*/ 28 w 234"/>
              <a:gd name="T43" fmla="*/ 82 h 219"/>
              <a:gd name="T44" fmla="*/ 55 w 234"/>
              <a:gd name="T45" fmla="*/ 100 h 219"/>
              <a:gd name="T46" fmla="*/ 9 w 234"/>
              <a:gd name="T47" fmla="*/ 101 h 219"/>
              <a:gd name="T48" fmla="*/ 4 w 234"/>
              <a:gd name="T49" fmla="*/ 114 h 219"/>
              <a:gd name="T50" fmla="*/ 4 w 234"/>
              <a:gd name="T51" fmla="*/ 125 h 219"/>
              <a:gd name="T52" fmla="*/ 8 w 234"/>
              <a:gd name="T53" fmla="*/ 142 h 219"/>
              <a:gd name="T54" fmla="*/ 18 w 234"/>
              <a:gd name="T55" fmla="*/ 157 h 219"/>
              <a:gd name="T56" fmla="*/ 32 w 234"/>
              <a:gd name="T57" fmla="*/ 165 h 219"/>
              <a:gd name="T58" fmla="*/ 44 w 234"/>
              <a:gd name="T59" fmla="*/ 165 h 219"/>
              <a:gd name="T60" fmla="*/ 84 w 234"/>
              <a:gd name="T61" fmla="*/ 145 h 219"/>
              <a:gd name="T62" fmla="*/ 67 w 234"/>
              <a:gd name="T63" fmla="*/ 174 h 219"/>
              <a:gd name="T64" fmla="*/ 67 w 234"/>
              <a:gd name="T65" fmla="*/ 177 h 219"/>
              <a:gd name="T66" fmla="*/ 84 w 234"/>
              <a:gd name="T67" fmla="*/ 151 h 219"/>
              <a:gd name="T68" fmla="*/ 91 w 234"/>
              <a:gd name="T69" fmla="*/ 151 h 219"/>
              <a:gd name="T70" fmla="*/ 93 w 234"/>
              <a:gd name="T71" fmla="*/ 192 h 219"/>
              <a:gd name="T72" fmla="*/ 102 w 234"/>
              <a:gd name="T73" fmla="*/ 209 h 219"/>
              <a:gd name="T74" fmla="*/ 115 w 234"/>
              <a:gd name="T75" fmla="*/ 215 h 219"/>
              <a:gd name="T76" fmla="*/ 130 w 234"/>
              <a:gd name="T77" fmla="*/ 216 h 219"/>
              <a:gd name="T78" fmla="*/ 146 w 234"/>
              <a:gd name="T79" fmla="*/ 213 h 219"/>
              <a:gd name="T80" fmla="*/ 153 w 234"/>
              <a:gd name="T81" fmla="*/ 209 h 219"/>
              <a:gd name="T82" fmla="*/ 166 w 234"/>
              <a:gd name="T83" fmla="*/ 197 h 219"/>
              <a:gd name="T84" fmla="*/ 167 w 234"/>
              <a:gd name="T85" fmla="*/ 189 h 219"/>
              <a:gd name="T86" fmla="*/ 145 w 234"/>
              <a:gd name="T87" fmla="*/ 154 h 219"/>
              <a:gd name="T88" fmla="*/ 169 w 234"/>
              <a:gd name="T89" fmla="*/ 168 h 219"/>
              <a:gd name="T90" fmla="*/ 191 w 234"/>
              <a:gd name="T91" fmla="*/ 159 h 219"/>
              <a:gd name="T92" fmla="*/ 196 w 234"/>
              <a:gd name="T93" fmla="*/ 154 h 219"/>
              <a:gd name="T94" fmla="*/ 209 w 234"/>
              <a:gd name="T95" fmla="*/ 143 h 219"/>
              <a:gd name="T96" fmla="*/ 220 w 234"/>
              <a:gd name="T97" fmla="*/ 136 h 219"/>
              <a:gd name="T98" fmla="*/ 229 w 234"/>
              <a:gd name="T99" fmla="*/ 120 h 219"/>
              <a:gd name="T100" fmla="*/ 196 w 234"/>
              <a:gd name="T101" fmla="*/ 99 h 219"/>
              <a:gd name="T102" fmla="*/ 122 w 234"/>
              <a:gd name="T103" fmla="*/ 115 h 219"/>
              <a:gd name="T104" fmla="*/ 108 w 234"/>
              <a:gd name="T105" fmla="*/ 122 h 219"/>
              <a:gd name="T106" fmla="*/ 107 w 234"/>
              <a:gd name="T107" fmla="*/ 119 h 219"/>
              <a:gd name="T108" fmla="*/ 108 w 234"/>
              <a:gd name="T109" fmla="*/ 1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4" h="219">
                <a:moveTo>
                  <a:pt x="108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0"/>
                  <a:pt x="127" y="104"/>
                  <a:pt x="136" y="96"/>
                </a:cubicBezTo>
                <a:cubicBezTo>
                  <a:pt x="139" y="94"/>
                  <a:pt x="142" y="92"/>
                  <a:pt x="144" y="90"/>
                </a:cubicBezTo>
                <a:cubicBezTo>
                  <a:pt x="146" y="90"/>
                  <a:pt x="147" y="89"/>
                  <a:pt x="144" y="89"/>
                </a:cubicBezTo>
                <a:cubicBezTo>
                  <a:pt x="138" y="93"/>
                  <a:pt x="133" y="99"/>
                  <a:pt x="127" y="104"/>
                </a:cubicBezTo>
                <a:cubicBezTo>
                  <a:pt x="121" y="108"/>
                  <a:pt x="114" y="112"/>
                  <a:pt x="108" y="117"/>
                </a:cubicBezTo>
                <a:cubicBezTo>
                  <a:pt x="109" y="114"/>
                  <a:pt x="104" y="118"/>
                  <a:pt x="105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6" y="111"/>
                  <a:pt x="105" y="106"/>
                  <a:pt x="106" y="104"/>
                </a:cubicBezTo>
                <a:cubicBezTo>
                  <a:pt x="107" y="96"/>
                  <a:pt x="107" y="88"/>
                  <a:pt x="110" y="80"/>
                </a:cubicBezTo>
                <a:cubicBezTo>
                  <a:pt x="109" y="79"/>
                  <a:pt x="108" y="84"/>
                  <a:pt x="108" y="84"/>
                </a:cubicBezTo>
                <a:cubicBezTo>
                  <a:pt x="106" y="94"/>
                  <a:pt x="106" y="104"/>
                  <a:pt x="105" y="113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4" y="114"/>
                  <a:pt x="103" y="116"/>
                  <a:pt x="103" y="116"/>
                </a:cubicBezTo>
                <a:cubicBezTo>
                  <a:pt x="97" y="116"/>
                  <a:pt x="97" y="128"/>
                  <a:pt x="98" y="113"/>
                </a:cubicBezTo>
                <a:cubicBezTo>
                  <a:pt x="98" y="88"/>
                  <a:pt x="89" y="57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3"/>
                  <a:pt x="25" y="77"/>
                  <a:pt x="28" y="82"/>
                </a:cubicBezTo>
                <a:cubicBezTo>
                  <a:pt x="32" y="87"/>
                  <a:pt x="56" y="100"/>
                  <a:pt x="55" y="100"/>
                </a:cubicBezTo>
                <a:cubicBezTo>
                  <a:pt x="43" y="96"/>
                  <a:pt x="17" y="86"/>
                  <a:pt x="9" y="101"/>
                </a:cubicBezTo>
                <a:cubicBezTo>
                  <a:pt x="8" y="108"/>
                  <a:pt x="7" y="109"/>
                  <a:pt x="4" y="114"/>
                </a:cubicBezTo>
                <a:cubicBezTo>
                  <a:pt x="3" y="118"/>
                  <a:pt x="4" y="121"/>
                  <a:pt x="4" y="125"/>
                </a:cubicBezTo>
                <a:cubicBezTo>
                  <a:pt x="0" y="132"/>
                  <a:pt x="8" y="135"/>
                  <a:pt x="8" y="142"/>
                </a:cubicBezTo>
                <a:cubicBezTo>
                  <a:pt x="9" y="147"/>
                  <a:pt x="15" y="154"/>
                  <a:pt x="18" y="157"/>
                </a:cubicBezTo>
                <a:cubicBezTo>
                  <a:pt x="23" y="159"/>
                  <a:pt x="27" y="163"/>
                  <a:pt x="32" y="165"/>
                </a:cubicBezTo>
                <a:cubicBezTo>
                  <a:pt x="37" y="166"/>
                  <a:pt x="40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80" y="153"/>
                  <a:pt x="67" y="164"/>
                  <a:pt x="67" y="174"/>
                </a:cubicBezTo>
                <a:cubicBezTo>
                  <a:pt x="66" y="175"/>
                  <a:pt x="65" y="177"/>
                  <a:pt x="67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2"/>
                  <a:pt x="90" y="144"/>
                  <a:pt x="91" y="151"/>
                </a:cubicBezTo>
                <a:cubicBezTo>
                  <a:pt x="90" y="165"/>
                  <a:pt x="93" y="178"/>
                  <a:pt x="93" y="192"/>
                </a:cubicBezTo>
                <a:cubicBezTo>
                  <a:pt x="93" y="199"/>
                  <a:pt x="97" y="205"/>
                  <a:pt x="102" y="209"/>
                </a:cubicBezTo>
                <a:cubicBezTo>
                  <a:pt x="107" y="209"/>
                  <a:pt x="111" y="215"/>
                  <a:pt x="115" y="215"/>
                </a:cubicBezTo>
                <a:cubicBezTo>
                  <a:pt x="119" y="213"/>
                  <a:pt x="125" y="219"/>
                  <a:pt x="130" y="216"/>
                </a:cubicBezTo>
                <a:cubicBezTo>
                  <a:pt x="135" y="214"/>
                  <a:pt x="142" y="217"/>
                  <a:pt x="146" y="213"/>
                </a:cubicBezTo>
                <a:cubicBezTo>
                  <a:pt x="147" y="212"/>
                  <a:pt x="151" y="209"/>
                  <a:pt x="153" y="209"/>
                </a:cubicBezTo>
                <a:cubicBezTo>
                  <a:pt x="159" y="209"/>
                  <a:pt x="159" y="199"/>
                  <a:pt x="166" y="197"/>
                </a:cubicBezTo>
                <a:cubicBezTo>
                  <a:pt x="168" y="195"/>
                  <a:pt x="167" y="191"/>
                  <a:pt x="167" y="189"/>
                </a:cubicBezTo>
                <a:cubicBezTo>
                  <a:pt x="167" y="173"/>
                  <a:pt x="155" y="164"/>
                  <a:pt x="145" y="154"/>
                </a:cubicBezTo>
                <a:cubicBezTo>
                  <a:pt x="145" y="154"/>
                  <a:pt x="165" y="167"/>
                  <a:pt x="169" y="168"/>
                </a:cubicBezTo>
                <a:cubicBezTo>
                  <a:pt x="176" y="170"/>
                  <a:pt x="186" y="164"/>
                  <a:pt x="191" y="159"/>
                </a:cubicBezTo>
                <a:cubicBezTo>
                  <a:pt x="192" y="157"/>
                  <a:pt x="194" y="155"/>
                  <a:pt x="196" y="154"/>
                </a:cubicBezTo>
                <a:cubicBezTo>
                  <a:pt x="202" y="152"/>
                  <a:pt x="203" y="144"/>
                  <a:pt x="209" y="143"/>
                </a:cubicBezTo>
                <a:cubicBezTo>
                  <a:pt x="213" y="140"/>
                  <a:pt x="214" y="137"/>
                  <a:pt x="220" y="136"/>
                </a:cubicBezTo>
                <a:cubicBezTo>
                  <a:pt x="223" y="133"/>
                  <a:pt x="229" y="124"/>
                  <a:pt x="229" y="120"/>
                </a:cubicBezTo>
                <a:cubicBezTo>
                  <a:pt x="234" y="104"/>
                  <a:pt x="206" y="99"/>
                  <a:pt x="196" y="99"/>
                </a:cubicBezTo>
                <a:cubicBezTo>
                  <a:pt x="171" y="99"/>
                  <a:pt x="144" y="106"/>
                  <a:pt x="122" y="115"/>
                </a:cubicBezTo>
                <a:cubicBezTo>
                  <a:pt x="121" y="116"/>
                  <a:pt x="108" y="122"/>
                  <a:pt x="108" y="122"/>
                </a:cubicBezTo>
                <a:cubicBezTo>
                  <a:pt x="108" y="120"/>
                  <a:pt x="107" y="120"/>
                  <a:pt x="107" y="119"/>
                </a:cubicBezTo>
                <a:lnTo>
                  <a:pt x="108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Freeform 8"/>
          <p:cNvSpPr/>
          <p:nvPr/>
        </p:nvSpPr>
        <p:spPr bwMode="auto">
          <a:xfrm rot="16200000" flipH="1">
            <a:off x="5824331" y="3330435"/>
            <a:ext cx="170616" cy="151553"/>
          </a:xfrm>
          <a:custGeom>
            <a:avLst/>
            <a:gdLst>
              <a:gd name="T0" fmla="*/ 119 w 218"/>
              <a:gd name="T1" fmla="*/ 103 h 194"/>
              <a:gd name="T2" fmla="*/ 119 w 218"/>
              <a:gd name="T3" fmla="*/ 102 h 194"/>
              <a:gd name="T4" fmla="*/ 120 w 218"/>
              <a:gd name="T5" fmla="*/ 69 h 194"/>
              <a:gd name="T6" fmla="*/ 121 w 218"/>
              <a:gd name="T7" fmla="*/ 59 h 194"/>
              <a:gd name="T8" fmla="*/ 120 w 218"/>
              <a:gd name="T9" fmla="*/ 58 h 194"/>
              <a:gd name="T10" fmla="*/ 120 w 218"/>
              <a:gd name="T11" fmla="*/ 80 h 194"/>
              <a:gd name="T12" fmla="*/ 119 w 218"/>
              <a:gd name="T13" fmla="*/ 102 h 194"/>
              <a:gd name="T14" fmla="*/ 115 w 218"/>
              <a:gd name="T15" fmla="*/ 103 h 194"/>
              <a:gd name="T16" fmla="*/ 115 w 218"/>
              <a:gd name="T17" fmla="*/ 103 h 194"/>
              <a:gd name="T18" fmla="*/ 108 w 218"/>
              <a:gd name="T19" fmla="*/ 96 h 194"/>
              <a:gd name="T20" fmla="*/ 93 w 218"/>
              <a:gd name="T21" fmla="*/ 79 h 194"/>
              <a:gd name="T22" fmla="*/ 95 w 218"/>
              <a:gd name="T23" fmla="*/ 82 h 194"/>
              <a:gd name="T24" fmla="*/ 114 w 218"/>
              <a:gd name="T25" fmla="*/ 102 h 194"/>
              <a:gd name="T26" fmla="*/ 115 w 218"/>
              <a:gd name="T27" fmla="*/ 103 h 194"/>
              <a:gd name="T28" fmla="*/ 115 w 218"/>
              <a:gd name="T29" fmla="*/ 106 h 194"/>
              <a:gd name="T30" fmla="*/ 110 w 218"/>
              <a:gd name="T31" fmla="*/ 108 h 194"/>
              <a:gd name="T32" fmla="*/ 40 w 218"/>
              <a:gd name="T33" fmla="*/ 74 h 194"/>
              <a:gd name="T34" fmla="*/ 0 w 218"/>
              <a:gd name="T35" fmla="*/ 85 h 194"/>
              <a:gd name="T36" fmla="*/ 7 w 218"/>
              <a:gd name="T37" fmla="*/ 104 h 194"/>
              <a:gd name="T38" fmla="*/ 20 w 218"/>
              <a:gd name="T39" fmla="*/ 117 h 194"/>
              <a:gd name="T40" fmla="*/ 27 w 218"/>
              <a:gd name="T41" fmla="*/ 128 h 194"/>
              <a:gd name="T42" fmla="*/ 45 w 218"/>
              <a:gd name="T43" fmla="*/ 141 h 194"/>
              <a:gd name="T44" fmla="*/ 75 w 218"/>
              <a:gd name="T45" fmla="*/ 131 h 194"/>
              <a:gd name="T46" fmla="*/ 48 w 218"/>
              <a:gd name="T47" fmla="*/ 167 h 194"/>
              <a:gd name="T48" fmla="*/ 55 w 218"/>
              <a:gd name="T49" fmla="*/ 179 h 194"/>
              <a:gd name="T50" fmla="*/ 63 w 218"/>
              <a:gd name="T51" fmla="*/ 185 h 194"/>
              <a:gd name="T52" fmla="*/ 78 w 218"/>
              <a:gd name="T53" fmla="*/ 192 h 194"/>
              <a:gd name="T54" fmla="*/ 95 w 218"/>
              <a:gd name="T55" fmla="*/ 194 h 194"/>
              <a:gd name="T56" fmla="*/ 110 w 218"/>
              <a:gd name="T57" fmla="*/ 187 h 194"/>
              <a:gd name="T58" fmla="*/ 117 w 218"/>
              <a:gd name="T59" fmla="*/ 178 h 194"/>
              <a:gd name="T60" fmla="*/ 126 w 218"/>
              <a:gd name="T61" fmla="*/ 137 h 194"/>
              <a:gd name="T62" fmla="*/ 137 w 218"/>
              <a:gd name="T63" fmla="*/ 167 h 194"/>
              <a:gd name="T64" fmla="*/ 140 w 218"/>
              <a:gd name="T65" fmla="*/ 168 h 194"/>
              <a:gd name="T66" fmla="*/ 130 w 218"/>
              <a:gd name="T67" fmla="*/ 140 h 194"/>
              <a:gd name="T68" fmla="*/ 134 w 218"/>
              <a:gd name="T69" fmla="*/ 136 h 194"/>
              <a:gd name="T70" fmla="*/ 166 w 218"/>
              <a:gd name="T71" fmla="*/ 159 h 194"/>
              <a:gd name="T72" fmla="*/ 185 w 218"/>
              <a:gd name="T73" fmla="*/ 161 h 194"/>
              <a:gd name="T74" fmla="*/ 197 w 218"/>
              <a:gd name="T75" fmla="*/ 156 h 194"/>
              <a:gd name="T76" fmla="*/ 206 w 218"/>
              <a:gd name="T77" fmla="*/ 145 h 194"/>
              <a:gd name="T78" fmla="*/ 214 w 218"/>
              <a:gd name="T79" fmla="*/ 131 h 194"/>
              <a:gd name="T80" fmla="*/ 215 w 218"/>
              <a:gd name="T81" fmla="*/ 123 h 194"/>
              <a:gd name="T82" fmla="*/ 213 w 218"/>
              <a:gd name="T83" fmla="*/ 107 h 194"/>
              <a:gd name="T84" fmla="*/ 208 w 218"/>
              <a:gd name="T85" fmla="*/ 101 h 194"/>
              <a:gd name="T86" fmla="*/ 170 w 218"/>
              <a:gd name="T87" fmla="*/ 97 h 194"/>
              <a:gd name="T88" fmla="*/ 194 w 218"/>
              <a:gd name="T89" fmla="*/ 87 h 194"/>
              <a:gd name="T90" fmla="*/ 200 w 218"/>
              <a:gd name="T91" fmla="*/ 65 h 194"/>
              <a:gd name="T92" fmla="*/ 199 w 218"/>
              <a:gd name="T93" fmla="*/ 58 h 194"/>
              <a:gd name="T94" fmla="*/ 199 w 218"/>
              <a:gd name="T95" fmla="*/ 42 h 194"/>
              <a:gd name="T96" fmla="*/ 200 w 218"/>
              <a:gd name="T97" fmla="*/ 30 h 194"/>
              <a:gd name="T98" fmla="*/ 194 w 218"/>
              <a:gd name="T99" fmla="*/ 13 h 194"/>
              <a:gd name="T100" fmla="*/ 158 w 218"/>
              <a:gd name="T101" fmla="*/ 25 h 194"/>
              <a:gd name="T102" fmla="*/ 126 w 218"/>
              <a:gd name="T103" fmla="*/ 91 h 194"/>
              <a:gd name="T104" fmla="*/ 123 w 218"/>
              <a:gd name="T105" fmla="*/ 105 h 194"/>
              <a:gd name="T106" fmla="*/ 120 w 218"/>
              <a:gd name="T107" fmla="*/ 104 h 194"/>
              <a:gd name="T108" fmla="*/ 119 w 218"/>
              <a:gd name="T109" fmla="*/ 10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8" h="194">
                <a:moveTo>
                  <a:pt x="119" y="103"/>
                </a:moveTo>
                <a:cubicBezTo>
                  <a:pt x="119" y="103"/>
                  <a:pt x="119" y="102"/>
                  <a:pt x="119" y="102"/>
                </a:cubicBezTo>
                <a:cubicBezTo>
                  <a:pt x="120" y="91"/>
                  <a:pt x="121" y="80"/>
                  <a:pt x="120" y="69"/>
                </a:cubicBezTo>
                <a:cubicBezTo>
                  <a:pt x="120" y="65"/>
                  <a:pt x="121" y="62"/>
                  <a:pt x="121" y="59"/>
                </a:cubicBezTo>
                <a:cubicBezTo>
                  <a:pt x="121" y="57"/>
                  <a:pt x="121" y="56"/>
                  <a:pt x="120" y="58"/>
                </a:cubicBezTo>
                <a:cubicBezTo>
                  <a:pt x="119" y="65"/>
                  <a:pt x="120" y="73"/>
                  <a:pt x="120" y="80"/>
                </a:cubicBezTo>
                <a:cubicBezTo>
                  <a:pt x="120" y="87"/>
                  <a:pt x="119" y="95"/>
                  <a:pt x="119" y="102"/>
                </a:cubicBezTo>
                <a:cubicBezTo>
                  <a:pt x="118" y="100"/>
                  <a:pt x="118" y="106"/>
                  <a:pt x="115" y="103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3" y="100"/>
                  <a:pt x="110" y="98"/>
                  <a:pt x="108" y="96"/>
                </a:cubicBezTo>
                <a:cubicBezTo>
                  <a:pt x="103" y="91"/>
                  <a:pt x="97" y="85"/>
                  <a:pt x="93" y="79"/>
                </a:cubicBezTo>
                <a:cubicBezTo>
                  <a:pt x="91" y="79"/>
                  <a:pt x="95" y="82"/>
                  <a:pt x="95" y="82"/>
                </a:cubicBezTo>
                <a:cubicBezTo>
                  <a:pt x="100" y="90"/>
                  <a:pt x="108" y="96"/>
                  <a:pt x="114" y="102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4" y="103"/>
                  <a:pt x="115" y="105"/>
                  <a:pt x="115" y="106"/>
                </a:cubicBezTo>
                <a:cubicBezTo>
                  <a:pt x="112" y="110"/>
                  <a:pt x="121" y="117"/>
                  <a:pt x="110" y="108"/>
                </a:cubicBezTo>
                <a:cubicBezTo>
                  <a:pt x="92" y="93"/>
                  <a:pt x="63" y="80"/>
                  <a:pt x="40" y="74"/>
                </a:cubicBezTo>
                <a:cubicBezTo>
                  <a:pt x="30" y="72"/>
                  <a:pt x="2" y="70"/>
                  <a:pt x="0" y="85"/>
                </a:cubicBezTo>
                <a:cubicBezTo>
                  <a:pt x="0" y="91"/>
                  <a:pt x="3" y="99"/>
                  <a:pt x="7" y="104"/>
                </a:cubicBezTo>
                <a:cubicBezTo>
                  <a:pt x="10" y="105"/>
                  <a:pt x="19" y="114"/>
                  <a:pt x="20" y="117"/>
                </a:cubicBezTo>
                <a:cubicBezTo>
                  <a:pt x="20" y="122"/>
                  <a:pt x="26" y="124"/>
                  <a:pt x="27" y="128"/>
                </a:cubicBezTo>
                <a:cubicBezTo>
                  <a:pt x="28" y="133"/>
                  <a:pt x="40" y="141"/>
                  <a:pt x="45" y="141"/>
                </a:cubicBezTo>
                <a:cubicBezTo>
                  <a:pt x="51" y="141"/>
                  <a:pt x="75" y="131"/>
                  <a:pt x="75" y="131"/>
                </a:cubicBezTo>
                <a:cubicBezTo>
                  <a:pt x="64" y="138"/>
                  <a:pt x="42" y="152"/>
                  <a:pt x="48" y="167"/>
                </a:cubicBezTo>
                <a:cubicBezTo>
                  <a:pt x="52" y="171"/>
                  <a:pt x="53" y="173"/>
                  <a:pt x="55" y="179"/>
                </a:cubicBezTo>
                <a:cubicBezTo>
                  <a:pt x="57" y="181"/>
                  <a:pt x="60" y="182"/>
                  <a:pt x="63" y="185"/>
                </a:cubicBezTo>
                <a:cubicBezTo>
                  <a:pt x="66" y="192"/>
                  <a:pt x="73" y="188"/>
                  <a:pt x="78" y="192"/>
                </a:cubicBezTo>
                <a:cubicBezTo>
                  <a:pt x="83" y="194"/>
                  <a:pt x="91" y="194"/>
                  <a:pt x="95" y="194"/>
                </a:cubicBezTo>
                <a:cubicBezTo>
                  <a:pt x="100" y="191"/>
                  <a:pt x="105" y="191"/>
                  <a:pt x="110" y="187"/>
                </a:cubicBezTo>
                <a:cubicBezTo>
                  <a:pt x="113" y="185"/>
                  <a:pt x="115" y="182"/>
                  <a:pt x="117" y="178"/>
                </a:cubicBezTo>
                <a:cubicBezTo>
                  <a:pt x="118" y="176"/>
                  <a:pt x="125" y="136"/>
                  <a:pt x="126" y="137"/>
                </a:cubicBezTo>
                <a:cubicBezTo>
                  <a:pt x="129" y="145"/>
                  <a:pt x="130" y="161"/>
                  <a:pt x="137" y="167"/>
                </a:cubicBezTo>
                <a:cubicBezTo>
                  <a:pt x="137" y="168"/>
                  <a:pt x="138" y="170"/>
                  <a:pt x="140" y="168"/>
                </a:cubicBezTo>
                <a:cubicBezTo>
                  <a:pt x="143" y="160"/>
                  <a:pt x="133" y="148"/>
                  <a:pt x="130" y="140"/>
                </a:cubicBezTo>
                <a:cubicBezTo>
                  <a:pt x="129" y="129"/>
                  <a:pt x="129" y="132"/>
                  <a:pt x="134" y="136"/>
                </a:cubicBezTo>
                <a:cubicBezTo>
                  <a:pt x="145" y="144"/>
                  <a:pt x="156" y="150"/>
                  <a:pt x="166" y="159"/>
                </a:cubicBezTo>
                <a:cubicBezTo>
                  <a:pt x="172" y="162"/>
                  <a:pt x="178" y="163"/>
                  <a:pt x="185" y="161"/>
                </a:cubicBezTo>
                <a:cubicBezTo>
                  <a:pt x="188" y="158"/>
                  <a:pt x="194" y="159"/>
                  <a:pt x="197" y="156"/>
                </a:cubicBezTo>
                <a:cubicBezTo>
                  <a:pt x="198" y="151"/>
                  <a:pt x="206" y="150"/>
                  <a:pt x="206" y="145"/>
                </a:cubicBezTo>
                <a:cubicBezTo>
                  <a:pt x="208" y="140"/>
                  <a:pt x="214" y="137"/>
                  <a:pt x="214" y="131"/>
                </a:cubicBezTo>
                <a:cubicBezTo>
                  <a:pt x="214" y="130"/>
                  <a:pt x="214" y="125"/>
                  <a:pt x="215" y="123"/>
                </a:cubicBezTo>
                <a:cubicBezTo>
                  <a:pt x="218" y="119"/>
                  <a:pt x="211" y="112"/>
                  <a:pt x="213" y="107"/>
                </a:cubicBezTo>
                <a:cubicBezTo>
                  <a:pt x="213" y="104"/>
                  <a:pt x="210" y="102"/>
                  <a:pt x="208" y="101"/>
                </a:cubicBezTo>
                <a:cubicBezTo>
                  <a:pt x="197" y="91"/>
                  <a:pt x="183" y="95"/>
                  <a:pt x="170" y="97"/>
                </a:cubicBezTo>
                <a:cubicBezTo>
                  <a:pt x="169" y="96"/>
                  <a:pt x="190" y="89"/>
                  <a:pt x="194" y="87"/>
                </a:cubicBezTo>
                <a:cubicBezTo>
                  <a:pt x="200" y="83"/>
                  <a:pt x="201" y="72"/>
                  <a:pt x="200" y="65"/>
                </a:cubicBezTo>
                <a:cubicBezTo>
                  <a:pt x="200" y="63"/>
                  <a:pt x="199" y="60"/>
                  <a:pt x="199" y="58"/>
                </a:cubicBezTo>
                <a:cubicBezTo>
                  <a:pt x="202" y="52"/>
                  <a:pt x="196" y="47"/>
                  <a:pt x="199" y="42"/>
                </a:cubicBezTo>
                <a:cubicBezTo>
                  <a:pt x="199" y="37"/>
                  <a:pt x="198" y="35"/>
                  <a:pt x="200" y="30"/>
                </a:cubicBezTo>
                <a:cubicBezTo>
                  <a:pt x="200" y="25"/>
                  <a:pt x="197" y="16"/>
                  <a:pt x="194" y="13"/>
                </a:cubicBezTo>
                <a:cubicBezTo>
                  <a:pt x="184" y="0"/>
                  <a:pt x="165" y="18"/>
                  <a:pt x="158" y="25"/>
                </a:cubicBezTo>
                <a:cubicBezTo>
                  <a:pt x="143" y="44"/>
                  <a:pt x="132" y="68"/>
                  <a:pt x="126" y="91"/>
                </a:cubicBezTo>
                <a:cubicBezTo>
                  <a:pt x="126" y="92"/>
                  <a:pt x="123" y="105"/>
                  <a:pt x="123" y="105"/>
                </a:cubicBezTo>
                <a:cubicBezTo>
                  <a:pt x="122" y="104"/>
                  <a:pt x="121" y="104"/>
                  <a:pt x="120" y="104"/>
                </a:cubicBezTo>
                <a:lnTo>
                  <a:pt x="119" y="103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Freeform 162"/>
          <p:cNvSpPr/>
          <p:nvPr/>
        </p:nvSpPr>
        <p:spPr bwMode="auto">
          <a:xfrm rot="16200000" flipH="1">
            <a:off x="3222204" y="3254183"/>
            <a:ext cx="181100" cy="171569"/>
          </a:xfrm>
          <a:custGeom>
            <a:avLst/>
            <a:gdLst>
              <a:gd name="T0" fmla="*/ 128 w 232"/>
              <a:gd name="T1" fmla="*/ 118 h 220"/>
              <a:gd name="T2" fmla="*/ 127 w 232"/>
              <a:gd name="T3" fmla="*/ 117 h 220"/>
              <a:gd name="T4" fmla="*/ 121 w 232"/>
              <a:gd name="T5" fmla="*/ 83 h 220"/>
              <a:gd name="T6" fmla="*/ 120 w 232"/>
              <a:gd name="T7" fmla="*/ 73 h 220"/>
              <a:gd name="T8" fmla="*/ 119 w 232"/>
              <a:gd name="T9" fmla="*/ 73 h 220"/>
              <a:gd name="T10" fmla="*/ 124 w 232"/>
              <a:gd name="T11" fmla="*/ 94 h 220"/>
              <a:gd name="T12" fmla="*/ 127 w 232"/>
              <a:gd name="T13" fmla="*/ 118 h 220"/>
              <a:gd name="T14" fmla="*/ 123 w 232"/>
              <a:gd name="T15" fmla="*/ 119 h 220"/>
              <a:gd name="T16" fmla="*/ 123 w 232"/>
              <a:gd name="T17" fmla="*/ 119 h 220"/>
              <a:gd name="T18" fmla="*/ 115 w 232"/>
              <a:gd name="T19" fmla="*/ 114 h 220"/>
              <a:gd name="T20" fmla="*/ 95 w 232"/>
              <a:gd name="T21" fmla="*/ 99 h 220"/>
              <a:gd name="T22" fmla="*/ 98 w 232"/>
              <a:gd name="T23" fmla="*/ 102 h 220"/>
              <a:gd name="T24" fmla="*/ 122 w 232"/>
              <a:gd name="T25" fmla="*/ 119 h 220"/>
              <a:gd name="T26" fmla="*/ 123 w 232"/>
              <a:gd name="T27" fmla="*/ 119 h 220"/>
              <a:gd name="T28" fmla="*/ 124 w 232"/>
              <a:gd name="T29" fmla="*/ 122 h 220"/>
              <a:gd name="T30" fmla="*/ 119 w 232"/>
              <a:gd name="T31" fmla="*/ 125 h 220"/>
              <a:gd name="T32" fmla="*/ 41 w 232"/>
              <a:gd name="T33" fmla="*/ 105 h 220"/>
              <a:gd name="T34" fmla="*/ 2 w 232"/>
              <a:gd name="T35" fmla="*/ 125 h 220"/>
              <a:gd name="T36" fmla="*/ 13 w 232"/>
              <a:gd name="T37" fmla="*/ 142 h 220"/>
              <a:gd name="T38" fmla="*/ 29 w 232"/>
              <a:gd name="T39" fmla="*/ 153 h 220"/>
              <a:gd name="T40" fmla="*/ 39 w 232"/>
              <a:gd name="T41" fmla="*/ 163 h 220"/>
              <a:gd name="T42" fmla="*/ 59 w 232"/>
              <a:gd name="T43" fmla="*/ 173 h 220"/>
              <a:gd name="T44" fmla="*/ 88 w 232"/>
              <a:gd name="T45" fmla="*/ 157 h 220"/>
              <a:gd name="T46" fmla="*/ 68 w 232"/>
              <a:gd name="T47" fmla="*/ 199 h 220"/>
              <a:gd name="T48" fmla="*/ 77 w 232"/>
              <a:gd name="T49" fmla="*/ 209 h 220"/>
              <a:gd name="T50" fmla="*/ 87 w 232"/>
              <a:gd name="T51" fmla="*/ 214 h 220"/>
              <a:gd name="T52" fmla="*/ 104 w 232"/>
              <a:gd name="T53" fmla="*/ 218 h 220"/>
              <a:gd name="T54" fmla="*/ 122 w 232"/>
              <a:gd name="T55" fmla="*/ 216 h 220"/>
              <a:gd name="T56" fmla="*/ 135 w 232"/>
              <a:gd name="T57" fmla="*/ 206 h 220"/>
              <a:gd name="T58" fmla="*/ 141 w 232"/>
              <a:gd name="T59" fmla="*/ 196 h 220"/>
              <a:gd name="T60" fmla="*/ 141 w 232"/>
              <a:gd name="T61" fmla="*/ 151 h 220"/>
              <a:gd name="T62" fmla="*/ 159 w 232"/>
              <a:gd name="T63" fmla="*/ 180 h 220"/>
              <a:gd name="T64" fmla="*/ 162 w 232"/>
              <a:gd name="T65" fmla="*/ 181 h 220"/>
              <a:gd name="T66" fmla="*/ 146 w 232"/>
              <a:gd name="T67" fmla="*/ 154 h 220"/>
              <a:gd name="T68" fmla="*/ 150 w 232"/>
              <a:gd name="T69" fmla="*/ 148 h 220"/>
              <a:gd name="T70" fmla="*/ 187 w 232"/>
              <a:gd name="T71" fmla="*/ 165 h 220"/>
              <a:gd name="T72" fmla="*/ 207 w 232"/>
              <a:gd name="T73" fmla="*/ 164 h 220"/>
              <a:gd name="T74" fmla="*/ 217 w 232"/>
              <a:gd name="T75" fmla="*/ 156 h 220"/>
              <a:gd name="T76" fmla="*/ 225 w 232"/>
              <a:gd name="T77" fmla="*/ 143 h 220"/>
              <a:gd name="T78" fmla="*/ 230 w 232"/>
              <a:gd name="T79" fmla="*/ 127 h 220"/>
              <a:gd name="T80" fmla="*/ 229 w 232"/>
              <a:gd name="T81" fmla="*/ 119 h 220"/>
              <a:gd name="T82" fmla="*/ 224 w 232"/>
              <a:gd name="T83" fmla="*/ 102 h 220"/>
              <a:gd name="T84" fmla="*/ 218 w 232"/>
              <a:gd name="T85" fmla="*/ 97 h 220"/>
              <a:gd name="T86" fmla="*/ 177 w 232"/>
              <a:gd name="T87" fmla="*/ 101 h 220"/>
              <a:gd name="T88" fmla="*/ 200 w 232"/>
              <a:gd name="T89" fmla="*/ 87 h 220"/>
              <a:gd name="T90" fmla="*/ 202 w 232"/>
              <a:gd name="T91" fmla="*/ 62 h 220"/>
              <a:gd name="T92" fmla="*/ 200 w 232"/>
              <a:gd name="T93" fmla="*/ 55 h 220"/>
              <a:gd name="T94" fmla="*/ 196 w 232"/>
              <a:gd name="T95" fmla="*/ 40 h 220"/>
              <a:gd name="T96" fmla="*/ 194 w 232"/>
              <a:gd name="T97" fmla="*/ 26 h 220"/>
              <a:gd name="T98" fmla="*/ 185 w 232"/>
              <a:gd name="T99" fmla="*/ 11 h 220"/>
              <a:gd name="T100" fmla="*/ 150 w 232"/>
              <a:gd name="T101" fmla="*/ 31 h 220"/>
              <a:gd name="T102" fmla="*/ 132 w 232"/>
              <a:gd name="T103" fmla="*/ 104 h 220"/>
              <a:gd name="T104" fmla="*/ 131 w 232"/>
              <a:gd name="T105" fmla="*/ 120 h 220"/>
              <a:gd name="T106" fmla="*/ 128 w 232"/>
              <a:gd name="T107" fmla="*/ 119 h 220"/>
              <a:gd name="T108" fmla="*/ 128 w 232"/>
              <a:gd name="T109" fmla="*/ 11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2" h="220">
                <a:moveTo>
                  <a:pt x="128" y="118"/>
                </a:moveTo>
                <a:cubicBezTo>
                  <a:pt x="127" y="118"/>
                  <a:pt x="127" y="117"/>
                  <a:pt x="127" y="117"/>
                </a:cubicBezTo>
                <a:cubicBezTo>
                  <a:pt x="125" y="105"/>
                  <a:pt x="124" y="94"/>
                  <a:pt x="121" y="83"/>
                </a:cubicBezTo>
                <a:cubicBezTo>
                  <a:pt x="121" y="80"/>
                  <a:pt x="120" y="76"/>
                  <a:pt x="120" y="73"/>
                </a:cubicBezTo>
                <a:cubicBezTo>
                  <a:pt x="120" y="71"/>
                  <a:pt x="120" y="69"/>
                  <a:pt x="119" y="73"/>
                </a:cubicBezTo>
                <a:cubicBezTo>
                  <a:pt x="119" y="80"/>
                  <a:pt x="122" y="87"/>
                  <a:pt x="124" y="94"/>
                </a:cubicBezTo>
                <a:cubicBezTo>
                  <a:pt x="125" y="102"/>
                  <a:pt x="126" y="110"/>
                  <a:pt x="127" y="118"/>
                </a:cubicBezTo>
                <a:cubicBezTo>
                  <a:pt x="125" y="116"/>
                  <a:pt x="126" y="121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1" y="117"/>
                  <a:pt x="117" y="115"/>
                  <a:pt x="115" y="114"/>
                </a:cubicBezTo>
                <a:cubicBezTo>
                  <a:pt x="108" y="109"/>
                  <a:pt x="101" y="105"/>
                  <a:pt x="95" y="99"/>
                </a:cubicBezTo>
                <a:cubicBezTo>
                  <a:pt x="94" y="99"/>
                  <a:pt x="98" y="102"/>
                  <a:pt x="98" y="102"/>
                </a:cubicBezTo>
                <a:cubicBezTo>
                  <a:pt x="105" y="109"/>
                  <a:pt x="114" y="113"/>
                  <a:pt x="122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2" y="120"/>
                  <a:pt x="124" y="121"/>
                  <a:pt x="124" y="122"/>
                </a:cubicBezTo>
                <a:cubicBezTo>
                  <a:pt x="121" y="126"/>
                  <a:pt x="132" y="132"/>
                  <a:pt x="119" y="125"/>
                </a:cubicBezTo>
                <a:cubicBezTo>
                  <a:pt x="97" y="113"/>
                  <a:pt x="66" y="107"/>
                  <a:pt x="41" y="105"/>
                </a:cubicBezTo>
                <a:cubicBezTo>
                  <a:pt x="30" y="105"/>
                  <a:pt x="0" y="109"/>
                  <a:pt x="2" y="125"/>
                </a:cubicBezTo>
                <a:cubicBezTo>
                  <a:pt x="3" y="131"/>
                  <a:pt x="8" y="139"/>
                  <a:pt x="13" y="142"/>
                </a:cubicBezTo>
                <a:cubicBezTo>
                  <a:pt x="16" y="143"/>
                  <a:pt x="27" y="151"/>
                  <a:pt x="29" y="153"/>
                </a:cubicBezTo>
                <a:cubicBezTo>
                  <a:pt x="30" y="158"/>
                  <a:pt x="36" y="159"/>
                  <a:pt x="39" y="163"/>
                </a:cubicBezTo>
                <a:cubicBezTo>
                  <a:pt x="40" y="168"/>
                  <a:pt x="54" y="173"/>
                  <a:pt x="59" y="173"/>
                </a:cubicBezTo>
                <a:cubicBezTo>
                  <a:pt x="66" y="172"/>
                  <a:pt x="88" y="156"/>
                  <a:pt x="88" y="157"/>
                </a:cubicBezTo>
                <a:cubicBezTo>
                  <a:pt x="79" y="166"/>
                  <a:pt x="59" y="184"/>
                  <a:pt x="68" y="199"/>
                </a:cubicBezTo>
                <a:cubicBezTo>
                  <a:pt x="73" y="202"/>
                  <a:pt x="74" y="204"/>
                  <a:pt x="77" y="209"/>
                </a:cubicBezTo>
                <a:cubicBezTo>
                  <a:pt x="80" y="211"/>
                  <a:pt x="84" y="212"/>
                  <a:pt x="87" y="214"/>
                </a:cubicBezTo>
                <a:cubicBezTo>
                  <a:pt x="92" y="220"/>
                  <a:pt x="98" y="215"/>
                  <a:pt x="104" y="218"/>
                </a:cubicBezTo>
                <a:cubicBezTo>
                  <a:pt x="109" y="219"/>
                  <a:pt x="117" y="217"/>
                  <a:pt x="122" y="216"/>
                </a:cubicBezTo>
                <a:cubicBezTo>
                  <a:pt x="126" y="212"/>
                  <a:pt x="132" y="211"/>
                  <a:pt x="135" y="206"/>
                </a:cubicBezTo>
                <a:cubicBezTo>
                  <a:pt x="138" y="203"/>
                  <a:pt x="140" y="200"/>
                  <a:pt x="141" y="196"/>
                </a:cubicBezTo>
                <a:cubicBezTo>
                  <a:pt x="141" y="194"/>
                  <a:pt x="140" y="151"/>
                  <a:pt x="141" y="151"/>
                </a:cubicBezTo>
                <a:cubicBezTo>
                  <a:pt x="146" y="159"/>
                  <a:pt x="150" y="176"/>
                  <a:pt x="159" y="180"/>
                </a:cubicBezTo>
                <a:cubicBezTo>
                  <a:pt x="159" y="181"/>
                  <a:pt x="161" y="183"/>
                  <a:pt x="162" y="181"/>
                </a:cubicBezTo>
                <a:cubicBezTo>
                  <a:pt x="163" y="171"/>
                  <a:pt x="151" y="162"/>
                  <a:pt x="146" y="154"/>
                </a:cubicBezTo>
                <a:cubicBezTo>
                  <a:pt x="142" y="143"/>
                  <a:pt x="143" y="146"/>
                  <a:pt x="150" y="148"/>
                </a:cubicBezTo>
                <a:cubicBezTo>
                  <a:pt x="162" y="155"/>
                  <a:pt x="175" y="159"/>
                  <a:pt x="187" y="165"/>
                </a:cubicBezTo>
                <a:cubicBezTo>
                  <a:pt x="194" y="168"/>
                  <a:pt x="200" y="167"/>
                  <a:pt x="207" y="164"/>
                </a:cubicBezTo>
                <a:cubicBezTo>
                  <a:pt x="209" y="160"/>
                  <a:pt x="216" y="160"/>
                  <a:pt x="217" y="156"/>
                </a:cubicBezTo>
                <a:cubicBezTo>
                  <a:pt x="218" y="151"/>
                  <a:pt x="225" y="148"/>
                  <a:pt x="225" y="143"/>
                </a:cubicBezTo>
                <a:cubicBezTo>
                  <a:pt x="226" y="137"/>
                  <a:pt x="231" y="133"/>
                  <a:pt x="230" y="127"/>
                </a:cubicBezTo>
                <a:cubicBezTo>
                  <a:pt x="229" y="126"/>
                  <a:pt x="229" y="121"/>
                  <a:pt x="229" y="119"/>
                </a:cubicBezTo>
                <a:cubicBezTo>
                  <a:pt x="232" y="114"/>
                  <a:pt x="223" y="109"/>
                  <a:pt x="224" y="102"/>
                </a:cubicBezTo>
                <a:cubicBezTo>
                  <a:pt x="223" y="99"/>
                  <a:pt x="220" y="98"/>
                  <a:pt x="218" y="97"/>
                </a:cubicBezTo>
                <a:cubicBezTo>
                  <a:pt x="204" y="90"/>
                  <a:pt x="190" y="97"/>
                  <a:pt x="177" y="101"/>
                </a:cubicBezTo>
                <a:cubicBezTo>
                  <a:pt x="177" y="101"/>
                  <a:pt x="197" y="89"/>
                  <a:pt x="200" y="87"/>
                </a:cubicBezTo>
                <a:cubicBezTo>
                  <a:pt x="205" y="81"/>
                  <a:pt x="204" y="69"/>
                  <a:pt x="202" y="62"/>
                </a:cubicBezTo>
                <a:cubicBezTo>
                  <a:pt x="201" y="61"/>
                  <a:pt x="200" y="58"/>
                  <a:pt x="200" y="55"/>
                </a:cubicBezTo>
                <a:cubicBezTo>
                  <a:pt x="201" y="49"/>
                  <a:pt x="194" y="45"/>
                  <a:pt x="196" y="40"/>
                </a:cubicBezTo>
                <a:cubicBezTo>
                  <a:pt x="195" y="34"/>
                  <a:pt x="193" y="32"/>
                  <a:pt x="194" y="26"/>
                </a:cubicBezTo>
                <a:cubicBezTo>
                  <a:pt x="194" y="22"/>
                  <a:pt x="188" y="13"/>
                  <a:pt x="185" y="11"/>
                </a:cubicBezTo>
                <a:cubicBezTo>
                  <a:pt x="172" y="0"/>
                  <a:pt x="156" y="22"/>
                  <a:pt x="150" y="31"/>
                </a:cubicBezTo>
                <a:cubicBezTo>
                  <a:pt x="139" y="53"/>
                  <a:pt x="133" y="80"/>
                  <a:pt x="132" y="104"/>
                </a:cubicBezTo>
                <a:cubicBezTo>
                  <a:pt x="132" y="105"/>
                  <a:pt x="132" y="120"/>
                  <a:pt x="131" y="120"/>
                </a:cubicBezTo>
                <a:cubicBezTo>
                  <a:pt x="130" y="119"/>
                  <a:pt x="129" y="119"/>
                  <a:pt x="128" y="119"/>
                </a:cubicBezTo>
                <a:lnTo>
                  <a:pt x="128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Freeform 163"/>
          <p:cNvSpPr/>
          <p:nvPr/>
        </p:nvSpPr>
        <p:spPr bwMode="auto">
          <a:xfrm rot="16200000" flipH="1">
            <a:off x="3957476" y="3264152"/>
            <a:ext cx="182054" cy="170616"/>
          </a:xfrm>
          <a:custGeom>
            <a:avLst/>
            <a:gdLst>
              <a:gd name="T0" fmla="*/ 107 w 233"/>
              <a:gd name="T1" fmla="*/ 118 h 219"/>
              <a:gd name="T2" fmla="*/ 108 w 233"/>
              <a:gd name="T3" fmla="*/ 117 h 219"/>
              <a:gd name="T4" fmla="*/ 136 w 233"/>
              <a:gd name="T5" fmla="*/ 97 h 219"/>
              <a:gd name="T6" fmla="*/ 144 w 233"/>
              <a:gd name="T7" fmla="*/ 91 h 219"/>
              <a:gd name="T8" fmla="*/ 144 w 233"/>
              <a:gd name="T9" fmla="*/ 90 h 219"/>
              <a:gd name="T10" fmla="*/ 126 w 233"/>
              <a:gd name="T11" fmla="*/ 104 h 219"/>
              <a:gd name="T12" fmla="*/ 107 w 233"/>
              <a:gd name="T13" fmla="*/ 118 h 219"/>
              <a:gd name="T14" fmla="*/ 104 w 233"/>
              <a:gd name="T15" fmla="*/ 114 h 219"/>
              <a:gd name="T16" fmla="*/ 104 w 233"/>
              <a:gd name="T17" fmla="*/ 114 h 219"/>
              <a:gd name="T18" fmla="*/ 105 w 233"/>
              <a:gd name="T19" fmla="*/ 105 h 219"/>
              <a:gd name="T20" fmla="*/ 109 w 233"/>
              <a:gd name="T21" fmla="*/ 81 h 219"/>
              <a:gd name="T22" fmla="*/ 108 w 233"/>
              <a:gd name="T23" fmla="*/ 85 h 219"/>
              <a:gd name="T24" fmla="*/ 104 w 233"/>
              <a:gd name="T25" fmla="*/ 114 h 219"/>
              <a:gd name="T26" fmla="*/ 104 w 233"/>
              <a:gd name="T27" fmla="*/ 114 h 219"/>
              <a:gd name="T28" fmla="*/ 102 w 233"/>
              <a:gd name="T29" fmla="*/ 116 h 219"/>
              <a:gd name="T30" fmla="*/ 97 w 233"/>
              <a:gd name="T31" fmla="*/ 113 h 219"/>
              <a:gd name="T32" fmla="*/ 80 w 233"/>
              <a:gd name="T33" fmla="*/ 35 h 219"/>
              <a:gd name="T34" fmla="*/ 45 w 233"/>
              <a:gd name="T35" fmla="*/ 9 h 219"/>
              <a:gd name="T36" fmla="*/ 34 w 233"/>
              <a:gd name="T37" fmla="*/ 27 h 219"/>
              <a:gd name="T38" fmla="*/ 31 w 233"/>
              <a:gd name="T39" fmla="*/ 46 h 219"/>
              <a:gd name="T40" fmla="*/ 27 w 233"/>
              <a:gd name="T41" fmla="*/ 59 h 219"/>
              <a:gd name="T42" fmla="*/ 27 w 233"/>
              <a:gd name="T43" fmla="*/ 82 h 219"/>
              <a:gd name="T44" fmla="*/ 55 w 233"/>
              <a:gd name="T45" fmla="*/ 100 h 219"/>
              <a:gd name="T46" fmla="*/ 8 w 233"/>
              <a:gd name="T47" fmla="*/ 101 h 219"/>
              <a:gd name="T48" fmla="*/ 3 w 233"/>
              <a:gd name="T49" fmla="*/ 114 h 219"/>
              <a:gd name="T50" fmla="*/ 3 w 233"/>
              <a:gd name="T51" fmla="*/ 125 h 219"/>
              <a:gd name="T52" fmla="*/ 7 w 233"/>
              <a:gd name="T53" fmla="*/ 142 h 219"/>
              <a:gd name="T54" fmla="*/ 17 w 233"/>
              <a:gd name="T55" fmla="*/ 157 h 219"/>
              <a:gd name="T56" fmla="*/ 32 w 233"/>
              <a:gd name="T57" fmla="*/ 164 h 219"/>
              <a:gd name="T58" fmla="*/ 44 w 233"/>
              <a:gd name="T59" fmla="*/ 165 h 219"/>
              <a:gd name="T60" fmla="*/ 84 w 233"/>
              <a:gd name="T61" fmla="*/ 145 h 219"/>
              <a:gd name="T62" fmla="*/ 66 w 233"/>
              <a:gd name="T63" fmla="*/ 174 h 219"/>
              <a:gd name="T64" fmla="*/ 66 w 233"/>
              <a:gd name="T65" fmla="*/ 177 h 219"/>
              <a:gd name="T66" fmla="*/ 84 w 233"/>
              <a:gd name="T67" fmla="*/ 151 h 219"/>
              <a:gd name="T68" fmla="*/ 90 w 233"/>
              <a:gd name="T69" fmla="*/ 151 h 219"/>
              <a:gd name="T70" fmla="*/ 92 w 233"/>
              <a:gd name="T71" fmla="*/ 192 h 219"/>
              <a:gd name="T72" fmla="*/ 101 w 233"/>
              <a:gd name="T73" fmla="*/ 209 h 219"/>
              <a:gd name="T74" fmla="*/ 114 w 233"/>
              <a:gd name="T75" fmla="*/ 215 h 219"/>
              <a:gd name="T76" fmla="*/ 129 w 233"/>
              <a:gd name="T77" fmla="*/ 217 h 219"/>
              <a:gd name="T78" fmla="*/ 145 w 233"/>
              <a:gd name="T79" fmla="*/ 214 h 219"/>
              <a:gd name="T80" fmla="*/ 152 w 233"/>
              <a:gd name="T81" fmla="*/ 209 h 219"/>
              <a:gd name="T82" fmla="*/ 165 w 233"/>
              <a:gd name="T83" fmla="*/ 197 h 219"/>
              <a:gd name="T84" fmla="*/ 166 w 233"/>
              <a:gd name="T85" fmla="*/ 189 h 219"/>
              <a:gd name="T86" fmla="*/ 145 w 233"/>
              <a:gd name="T87" fmla="*/ 155 h 219"/>
              <a:gd name="T88" fmla="*/ 168 w 233"/>
              <a:gd name="T89" fmla="*/ 169 h 219"/>
              <a:gd name="T90" fmla="*/ 191 w 233"/>
              <a:gd name="T91" fmla="*/ 160 h 219"/>
              <a:gd name="T92" fmla="*/ 196 w 233"/>
              <a:gd name="T93" fmla="*/ 155 h 219"/>
              <a:gd name="T94" fmla="*/ 208 w 233"/>
              <a:gd name="T95" fmla="*/ 144 h 219"/>
              <a:gd name="T96" fmla="*/ 219 w 233"/>
              <a:gd name="T97" fmla="*/ 137 h 219"/>
              <a:gd name="T98" fmla="*/ 229 w 233"/>
              <a:gd name="T99" fmla="*/ 121 h 219"/>
              <a:gd name="T100" fmla="*/ 195 w 233"/>
              <a:gd name="T101" fmla="*/ 99 h 219"/>
              <a:gd name="T102" fmla="*/ 121 w 233"/>
              <a:gd name="T103" fmla="*/ 115 h 219"/>
              <a:gd name="T104" fmla="*/ 107 w 233"/>
              <a:gd name="T105" fmla="*/ 122 h 219"/>
              <a:gd name="T106" fmla="*/ 107 w 233"/>
              <a:gd name="T107" fmla="*/ 119 h 219"/>
              <a:gd name="T108" fmla="*/ 107 w 233"/>
              <a:gd name="T109" fmla="*/ 1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3" h="219">
                <a:moveTo>
                  <a:pt x="107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1"/>
                  <a:pt x="127" y="105"/>
                  <a:pt x="136" y="97"/>
                </a:cubicBezTo>
                <a:cubicBezTo>
                  <a:pt x="138" y="95"/>
                  <a:pt x="141" y="93"/>
                  <a:pt x="144" y="91"/>
                </a:cubicBezTo>
                <a:cubicBezTo>
                  <a:pt x="146" y="90"/>
                  <a:pt x="147" y="89"/>
                  <a:pt x="144" y="90"/>
                </a:cubicBezTo>
                <a:cubicBezTo>
                  <a:pt x="137" y="93"/>
                  <a:pt x="132" y="99"/>
                  <a:pt x="126" y="104"/>
                </a:cubicBezTo>
                <a:cubicBezTo>
                  <a:pt x="120" y="109"/>
                  <a:pt x="114" y="113"/>
                  <a:pt x="107" y="118"/>
                </a:cubicBezTo>
                <a:cubicBezTo>
                  <a:pt x="108" y="115"/>
                  <a:pt x="104" y="118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5" y="111"/>
                  <a:pt x="105" y="107"/>
                  <a:pt x="105" y="105"/>
                </a:cubicBezTo>
                <a:cubicBezTo>
                  <a:pt x="106" y="97"/>
                  <a:pt x="107" y="88"/>
                  <a:pt x="109" y="81"/>
                </a:cubicBezTo>
                <a:cubicBezTo>
                  <a:pt x="109" y="80"/>
                  <a:pt x="108" y="84"/>
                  <a:pt x="108" y="85"/>
                </a:cubicBezTo>
                <a:cubicBezTo>
                  <a:pt x="105" y="94"/>
                  <a:pt x="105" y="104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3" y="114"/>
                  <a:pt x="103" y="116"/>
                  <a:pt x="102" y="116"/>
                </a:cubicBezTo>
                <a:cubicBezTo>
                  <a:pt x="97" y="116"/>
                  <a:pt x="96" y="129"/>
                  <a:pt x="97" y="113"/>
                </a:cubicBezTo>
                <a:cubicBezTo>
                  <a:pt x="98" y="89"/>
                  <a:pt x="89" y="58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2"/>
                  <a:pt x="25" y="77"/>
                  <a:pt x="27" y="82"/>
                </a:cubicBezTo>
                <a:cubicBezTo>
                  <a:pt x="32" y="87"/>
                  <a:pt x="55" y="100"/>
                  <a:pt x="55" y="100"/>
                </a:cubicBezTo>
                <a:cubicBezTo>
                  <a:pt x="43" y="96"/>
                  <a:pt x="17" y="86"/>
                  <a:pt x="8" y="101"/>
                </a:cubicBezTo>
                <a:cubicBezTo>
                  <a:pt x="8" y="107"/>
                  <a:pt x="7" y="109"/>
                  <a:pt x="3" y="114"/>
                </a:cubicBezTo>
                <a:cubicBezTo>
                  <a:pt x="3" y="117"/>
                  <a:pt x="4" y="121"/>
                  <a:pt x="3" y="125"/>
                </a:cubicBezTo>
                <a:cubicBezTo>
                  <a:pt x="0" y="132"/>
                  <a:pt x="7" y="135"/>
                  <a:pt x="7" y="142"/>
                </a:cubicBezTo>
                <a:cubicBezTo>
                  <a:pt x="9" y="147"/>
                  <a:pt x="14" y="153"/>
                  <a:pt x="17" y="157"/>
                </a:cubicBezTo>
                <a:cubicBezTo>
                  <a:pt x="23" y="159"/>
                  <a:pt x="26" y="163"/>
                  <a:pt x="32" y="164"/>
                </a:cubicBezTo>
                <a:cubicBezTo>
                  <a:pt x="36" y="166"/>
                  <a:pt x="39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79" y="153"/>
                  <a:pt x="66" y="164"/>
                  <a:pt x="66" y="174"/>
                </a:cubicBezTo>
                <a:cubicBezTo>
                  <a:pt x="65" y="175"/>
                  <a:pt x="64" y="177"/>
                  <a:pt x="66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3"/>
                  <a:pt x="89" y="144"/>
                  <a:pt x="90" y="151"/>
                </a:cubicBezTo>
                <a:cubicBezTo>
                  <a:pt x="90" y="165"/>
                  <a:pt x="92" y="179"/>
                  <a:pt x="92" y="192"/>
                </a:cubicBezTo>
                <a:cubicBezTo>
                  <a:pt x="92" y="199"/>
                  <a:pt x="96" y="205"/>
                  <a:pt x="101" y="209"/>
                </a:cubicBezTo>
                <a:cubicBezTo>
                  <a:pt x="106" y="210"/>
                  <a:pt x="110" y="216"/>
                  <a:pt x="114" y="215"/>
                </a:cubicBezTo>
                <a:cubicBezTo>
                  <a:pt x="118" y="214"/>
                  <a:pt x="124" y="219"/>
                  <a:pt x="129" y="217"/>
                </a:cubicBezTo>
                <a:cubicBezTo>
                  <a:pt x="134" y="215"/>
                  <a:pt x="141" y="217"/>
                  <a:pt x="145" y="214"/>
                </a:cubicBezTo>
                <a:cubicBezTo>
                  <a:pt x="146" y="212"/>
                  <a:pt x="150" y="210"/>
                  <a:pt x="152" y="209"/>
                </a:cubicBezTo>
                <a:cubicBezTo>
                  <a:pt x="158" y="209"/>
                  <a:pt x="158" y="199"/>
                  <a:pt x="165" y="197"/>
                </a:cubicBezTo>
                <a:cubicBezTo>
                  <a:pt x="167" y="195"/>
                  <a:pt x="166" y="192"/>
                  <a:pt x="166" y="189"/>
                </a:cubicBezTo>
                <a:cubicBezTo>
                  <a:pt x="167" y="174"/>
                  <a:pt x="154" y="165"/>
                  <a:pt x="145" y="155"/>
                </a:cubicBezTo>
                <a:cubicBezTo>
                  <a:pt x="144" y="154"/>
                  <a:pt x="164" y="168"/>
                  <a:pt x="168" y="169"/>
                </a:cubicBezTo>
                <a:cubicBezTo>
                  <a:pt x="176" y="171"/>
                  <a:pt x="185" y="165"/>
                  <a:pt x="191" y="160"/>
                </a:cubicBezTo>
                <a:cubicBezTo>
                  <a:pt x="192" y="158"/>
                  <a:pt x="194" y="155"/>
                  <a:pt x="196" y="155"/>
                </a:cubicBezTo>
                <a:cubicBezTo>
                  <a:pt x="202" y="153"/>
                  <a:pt x="202" y="145"/>
                  <a:pt x="208" y="144"/>
                </a:cubicBezTo>
                <a:cubicBezTo>
                  <a:pt x="213" y="141"/>
                  <a:pt x="213" y="138"/>
                  <a:pt x="219" y="137"/>
                </a:cubicBezTo>
                <a:cubicBezTo>
                  <a:pt x="223" y="134"/>
                  <a:pt x="228" y="125"/>
                  <a:pt x="229" y="121"/>
                </a:cubicBezTo>
                <a:cubicBezTo>
                  <a:pt x="233" y="105"/>
                  <a:pt x="206" y="100"/>
                  <a:pt x="195" y="99"/>
                </a:cubicBezTo>
                <a:cubicBezTo>
                  <a:pt x="171" y="99"/>
                  <a:pt x="144" y="106"/>
                  <a:pt x="121" y="115"/>
                </a:cubicBezTo>
                <a:cubicBezTo>
                  <a:pt x="120" y="116"/>
                  <a:pt x="108" y="123"/>
                  <a:pt x="107" y="122"/>
                </a:cubicBezTo>
                <a:cubicBezTo>
                  <a:pt x="107" y="121"/>
                  <a:pt x="107" y="120"/>
                  <a:pt x="107" y="119"/>
                </a:cubicBezTo>
                <a:lnTo>
                  <a:pt x="107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458051" y="1321118"/>
            <a:ext cx="1455896" cy="445770"/>
            <a:chOff x="6060348" y="1753750"/>
            <a:chExt cx="2224088" cy="681038"/>
          </a:xfrm>
          <a:solidFill>
            <a:srgbClr val="A3C8BD"/>
          </a:solidFill>
        </p:grpSpPr>
        <p:sp>
          <p:nvSpPr>
            <p:cNvPr id="47" name="Oval 156"/>
            <p:cNvSpPr>
              <a:spLocks noChangeArrowheads="1"/>
            </p:cNvSpPr>
            <p:nvPr/>
          </p:nvSpPr>
          <p:spPr bwMode="auto">
            <a:xfrm rot="16200000" flipH="1">
              <a:off x="6100035" y="1793437"/>
              <a:ext cx="600075" cy="600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Freeform 157"/>
            <p:cNvSpPr/>
            <p:nvPr/>
          </p:nvSpPr>
          <p:spPr bwMode="auto">
            <a:xfrm rot="16200000" flipH="1">
              <a:off x="6060348" y="1753750"/>
              <a:ext cx="681038" cy="681038"/>
            </a:xfrm>
            <a:custGeom>
              <a:avLst/>
              <a:gdLst>
                <a:gd name="T0" fmla="*/ 520 w 524"/>
                <a:gd name="T1" fmla="*/ 262 h 524"/>
                <a:gd name="T2" fmla="*/ 516 w 524"/>
                <a:gd name="T3" fmla="*/ 262 h 524"/>
                <a:gd name="T4" fmla="*/ 441 w 524"/>
                <a:gd name="T5" fmla="*/ 442 h 524"/>
                <a:gd name="T6" fmla="*/ 262 w 524"/>
                <a:gd name="T7" fmla="*/ 516 h 524"/>
                <a:gd name="T8" fmla="*/ 82 w 524"/>
                <a:gd name="T9" fmla="*/ 442 h 524"/>
                <a:gd name="T10" fmla="*/ 8 w 524"/>
                <a:gd name="T11" fmla="*/ 262 h 524"/>
                <a:gd name="T12" fmla="*/ 82 w 524"/>
                <a:gd name="T13" fmla="*/ 82 h 524"/>
                <a:gd name="T14" fmla="*/ 262 w 524"/>
                <a:gd name="T15" fmla="*/ 8 h 524"/>
                <a:gd name="T16" fmla="*/ 441 w 524"/>
                <a:gd name="T17" fmla="*/ 82 h 524"/>
                <a:gd name="T18" fmla="*/ 516 w 524"/>
                <a:gd name="T19" fmla="*/ 262 h 524"/>
                <a:gd name="T20" fmla="*/ 520 w 524"/>
                <a:gd name="T21" fmla="*/ 262 h 524"/>
                <a:gd name="T22" fmla="*/ 524 w 524"/>
                <a:gd name="T23" fmla="*/ 262 h 524"/>
                <a:gd name="T24" fmla="*/ 262 w 524"/>
                <a:gd name="T25" fmla="*/ 0 h 524"/>
                <a:gd name="T26" fmla="*/ 0 w 524"/>
                <a:gd name="T27" fmla="*/ 262 h 524"/>
                <a:gd name="T28" fmla="*/ 262 w 524"/>
                <a:gd name="T29" fmla="*/ 524 h 524"/>
                <a:gd name="T30" fmla="*/ 524 w 524"/>
                <a:gd name="T31" fmla="*/ 262 h 524"/>
                <a:gd name="T32" fmla="*/ 520 w 524"/>
                <a:gd name="T3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4" h="524">
                  <a:moveTo>
                    <a:pt x="520" y="262"/>
                  </a:moveTo>
                  <a:cubicBezTo>
                    <a:pt x="516" y="262"/>
                    <a:pt x="516" y="262"/>
                    <a:pt x="516" y="262"/>
                  </a:cubicBezTo>
                  <a:cubicBezTo>
                    <a:pt x="516" y="332"/>
                    <a:pt x="487" y="396"/>
                    <a:pt x="441" y="442"/>
                  </a:cubicBezTo>
                  <a:cubicBezTo>
                    <a:pt x="395" y="488"/>
                    <a:pt x="332" y="516"/>
                    <a:pt x="262" y="516"/>
                  </a:cubicBezTo>
                  <a:cubicBezTo>
                    <a:pt x="192" y="516"/>
                    <a:pt x="128" y="488"/>
                    <a:pt x="82" y="442"/>
                  </a:cubicBezTo>
                  <a:cubicBezTo>
                    <a:pt x="36" y="396"/>
                    <a:pt x="8" y="332"/>
                    <a:pt x="8" y="262"/>
                  </a:cubicBezTo>
                  <a:cubicBezTo>
                    <a:pt x="8" y="192"/>
                    <a:pt x="36" y="128"/>
                    <a:pt x="82" y="82"/>
                  </a:cubicBezTo>
                  <a:cubicBezTo>
                    <a:pt x="128" y="36"/>
                    <a:pt x="192" y="8"/>
                    <a:pt x="262" y="8"/>
                  </a:cubicBezTo>
                  <a:cubicBezTo>
                    <a:pt x="332" y="8"/>
                    <a:pt x="395" y="36"/>
                    <a:pt x="441" y="82"/>
                  </a:cubicBezTo>
                  <a:cubicBezTo>
                    <a:pt x="487" y="128"/>
                    <a:pt x="516" y="192"/>
                    <a:pt x="516" y="262"/>
                  </a:cubicBezTo>
                  <a:cubicBezTo>
                    <a:pt x="520" y="262"/>
                    <a:pt x="520" y="262"/>
                    <a:pt x="520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lnTo>
                    <a:pt x="520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Oval 158"/>
            <p:cNvSpPr>
              <a:spLocks noChangeArrowheads="1"/>
            </p:cNvSpPr>
            <p:nvPr/>
          </p:nvSpPr>
          <p:spPr bwMode="auto">
            <a:xfrm rot="16200000" flipH="1">
              <a:off x="6871560" y="1793437"/>
              <a:ext cx="600075" cy="600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Freeform 159"/>
            <p:cNvSpPr/>
            <p:nvPr/>
          </p:nvSpPr>
          <p:spPr bwMode="auto">
            <a:xfrm rot="16200000" flipH="1">
              <a:off x="6831873" y="1753750"/>
              <a:ext cx="681038" cy="681038"/>
            </a:xfrm>
            <a:custGeom>
              <a:avLst/>
              <a:gdLst>
                <a:gd name="T0" fmla="*/ 520 w 524"/>
                <a:gd name="T1" fmla="*/ 262 h 524"/>
                <a:gd name="T2" fmla="*/ 516 w 524"/>
                <a:gd name="T3" fmla="*/ 262 h 524"/>
                <a:gd name="T4" fmla="*/ 441 w 524"/>
                <a:gd name="T5" fmla="*/ 442 h 524"/>
                <a:gd name="T6" fmla="*/ 262 w 524"/>
                <a:gd name="T7" fmla="*/ 516 h 524"/>
                <a:gd name="T8" fmla="*/ 82 w 524"/>
                <a:gd name="T9" fmla="*/ 442 h 524"/>
                <a:gd name="T10" fmla="*/ 8 w 524"/>
                <a:gd name="T11" fmla="*/ 262 h 524"/>
                <a:gd name="T12" fmla="*/ 82 w 524"/>
                <a:gd name="T13" fmla="*/ 82 h 524"/>
                <a:gd name="T14" fmla="*/ 262 w 524"/>
                <a:gd name="T15" fmla="*/ 8 h 524"/>
                <a:gd name="T16" fmla="*/ 441 w 524"/>
                <a:gd name="T17" fmla="*/ 82 h 524"/>
                <a:gd name="T18" fmla="*/ 516 w 524"/>
                <a:gd name="T19" fmla="*/ 262 h 524"/>
                <a:gd name="T20" fmla="*/ 520 w 524"/>
                <a:gd name="T21" fmla="*/ 262 h 524"/>
                <a:gd name="T22" fmla="*/ 524 w 524"/>
                <a:gd name="T23" fmla="*/ 262 h 524"/>
                <a:gd name="T24" fmla="*/ 262 w 524"/>
                <a:gd name="T25" fmla="*/ 0 h 524"/>
                <a:gd name="T26" fmla="*/ 0 w 524"/>
                <a:gd name="T27" fmla="*/ 262 h 524"/>
                <a:gd name="T28" fmla="*/ 262 w 524"/>
                <a:gd name="T29" fmla="*/ 524 h 524"/>
                <a:gd name="T30" fmla="*/ 524 w 524"/>
                <a:gd name="T31" fmla="*/ 262 h 524"/>
                <a:gd name="T32" fmla="*/ 520 w 524"/>
                <a:gd name="T3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4" h="524">
                  <a:moveTo>
                    <a:pt x="520" y="262"/>
                  </a:moveTo>
                  <a:cubicBezTo>
                    <a:pt x="516" y="262"/>
                    <a:pt x="516" y="262"/>
                    <a:pt x="516" y="262"/>
                  </a:cubicBezTo>
                  <a:cubicBezTo>
                    <a:pt x="516" y="332"/>
                    <a:pt x="487" y="396"/>
                    <a:pt x="441" y="442"/>
                  </a:cubicBezTo>
                  <a:cubicBezTo>
                    <a:pt x="395" y="488"/>
                    <a:pt x="332" y="516"/>
                    <a:pt x="262" y="516"/>
                  </a:cubicBezTo>
                  <a:cubicBezTo>
                    <a:pt x="192" y="516"/>
                    <a:pt x="128" y="488"/>
                    <a:pt x="82" y="442"/>
                  </a:cubicBezTo>
                  <a:cubicBezTo>
                    <a:pt x="36" y="396"/>
                    <a:pt x="8" y="332"/>
                    <a:pt x="8" y="262"/>
                  </a:cubicBezTo>
                  <a:cubicBezTo>
                    <a:pt x="8" y="192"/>
                    <a:pt x="36" y="128"/>
                    <a:pt x="82" y="82"/>
                  </a:cubicBezTo>
                  <a:cubicBezTo>
                    <a:pt x="128" y="36"/>
                    <a:pt x="192" y="8"/>
                    <a:pt x="262" y="8"/>
                  </a:cubicBezTo>
                  <a:cubicBezTo>
                    <a:pt x="332" y="8"/>
                    <a:pt x="395" y="36"/>
                    <a:pt x="441" y="82"/>
                  </a:cubicBezTo>
                  <a:cubicBezTo>
                    <a:pt x="487" y="128"/>
                    <a:pt x="516" y="192"/>
                    <a:pt x="516" y="262"/>
                  </a:cubicBezTo>
                  <a:cubicBezTo>
                    <a:pt x="520" y="262"/>
                    <a:pt x="520" y="262"/>
                    <a:pt x="520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lnTo>
                    <a:pt x="520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Oval 160"/>
            <p:cNvSpPr>
              <a:spLocks noChangeArrowheads="1"/>
            </p:cNvSpPr>
            <p:nvPr/>
          </p:nvSpPr>
          <p:spPr bwMode="auto">
            <a:xfrm rot="16200000" flipH="1">
              <a:off x="7643085" y="1793437"/>
              <a:ext cx="600075" cy="600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Freeform 161"/>
            <p:cNvSpPr/>
            <p:nvPr/>
          </p:nvSpPr>
          <p:spPr bwMode="auto">
            <a:xfrm rot="16200000" flipH="1">
              <a:off x="7603398" y="1753750"/>
              <a:ext cx="681038" cy="681038"/>
            </a:xfrm>
            <a:custGeom>
              <a:avLst/>
              <a:gdLst>
                <a:gd name="T0" fmla="*/ 520 w 524"/>
                <a:gd name="T1" fmla="*/ 262 h 524"/>
                <a:gd name="T2" fmla="*/ 516 w 524"/>
                <a:gd name="T3" fmla="*/ 262 h 524"/>
                <a:gd name="T4" fmla="*/ 441 w 524"/>
                <a:gd name="T5" fmla="*/ 442 h 524"/>
                <a:gd name="T6" fmla="*/ 262 w 524"/>
                <a:gd name="T7" fmla="*/ 516 h 524"/>
                <a:gd name="T8" fmla="*/ 82 w 524"/>
                <a:gd name="T9" fmla="*/ 442 h 524"/>
                <a:gd name="T10" fmla="*/ 8 w 524"/>
                <a:gd name="T11" fmla="*/ 262 h 524"/>
                <a:gd name="T12" fmla="*/ 82 w 524"/>
                <a:gd name="T13" fmla="*/ 82 h 524"/>
                <a:gd name="T14" fmla="*/ 262 w 524"/>
                <a:gd name="T15" fmla="*/ 8 h 524"/>
                <a:gd name="T16" fmla="*/ 441 w 524"/>
                <a:gd name="T17" fmla="*/ 82 h 524"/>
                <a:gd name="T18" fmla="*/ 516 w 524"/>
                <a:gd name="T19" fmla="*/ 262 h 524"/>
                <a:gd name="T20" fmla="*/ 520 w 524"/>
                <a:gd name="T21" fmla="*/ 262 h 524"/>
                <a:gd name="T22" fmla="*/ 524 w 524"/>
                <a:gd name="T23" fmla="*/ 262 h 524"/>
                <a:gd name="T24" fmla="*/ 262 w 524"/>
                <a:gd name="T25" fmla="*/ 0 h 524"/>
                <a:gd name="T26" fmla="*/ 0 w 524"/>
                <a:gd name="T27" fmla="*/ 262 h 524"/>
                <a:gd name="T28" fmla="*/ 262 w 524"/>
                <a:gd name="T29" fmla="*/ 524 h 524"/>
                <a:gd name="T30" fmla="*/ 524 w 524"/>
                <a:gd name="T31" fmla="*/ 262 h 524"/>
                <a:gd name="T32" fmla="*/ 520 w 524"/>
                <a:gd name="T3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4" h="524">
                  <a:moveTo>
                    <a:pt x="520" y="262"/>
                  </a:moveTo>
                  <a:cubicBezTo>
                    <a:pt x="516" y="262"/>
                    <a:pt x="516" y="262"/>
                    <a:pt x="516" y="262"/>
                  </a:cubicBezTo>
                  <a:cubicBezTo>
                    <a:pt x="516" y="332"/>
                    <a:pt x="487" y="396"/>
                    <a:pt x="441" y="442"/>
                  </a:cubicBezTo>
                  <a:cubicBezTo>
                    <a:pt x="395" y="488"/>
                    <a:pt x="332" y="516"/>
                    <a:pt x="262" y="516"/>
                  </a:cubicBezTo>
                  <a:cubicBezTo>
                    <a:pt x="192" y="516"/>
                    <a:pt x="128" y="488"/>
                    <a:pt x="82" y="442"/>
                  </a:cubicBezTo>
                  <a:cubicBezTo>
                    <a:pt x="36" y="396"/>
                    <a:pt x="8" y="332"/>
                    <a:pt x="8" y="262"/>
                  </a:cubicBezTo>
                  <a:cubicBezTo>
                    <a:pt x="8" y="192"/>
                    <a:pt x="36" y="128"/>
                    <a:pt x="82" y="82"/>
                  </a:cubicBezTo>
                  <a:cubicBezTo>
                    <a:pt x="128" y="36"/>
                    <a:pt x="192" y="8"/>
                    <a:pt x="262" y="8"/>
                  </a:cubicBezTo>
                  <a:cubicBezTo>
                    <a:pt x="332" y="8"/>
                    <a:pt x="395" y="36"/>
                    <a:pt x="441" y="82"/>
                  </a:cubicBezTo>
                  <a:cubicBezTo>
                    <a:pt x="487" y="128"/>
                    <a:pt x="516" y="192"/>
                    <a:pt x="516" y="262"/>
                  </a:cubicBezTo>
                  <a:cubicBezTo>
                    <a:pt x="520" y="262"/>
                    <a:pt x="520" y="262"/>
                    <a:pt x="520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lnTo>
                    <a:pt x="520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548792" y="1642827"/>
            <a:ext cx="3851275" cy="85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950" b="1" kern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sym typeface="+mn-ea"/>
              </a:rPr>
              <a:t>I’m depressed</a:t>
            </a:r>
            <a:endParaRPr lang="en-US" altLang="zh-CN" sz="4950" b="1" kern="0" spc="60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71604" y="1061652"/>
            <a:ext cx="4716705" cy="2376480"/>
            <a:chOff x="4095472" y="1415536"/>
            <a:chExt cx="6288940" cy="3168640"/>
          </a:xfrm>
        </p:grpSpPr>
        <p:sp>
          <p:nvSpPr>
            <p:cNvPr id="26" name="Freeform 13"/>
            <p:cNvSpPr/>
            <p:nvPr/>
          </p:nvSpPr>
          <p:spPr bwMode="auto">
            <a:xfrm rot="16200000" flipH="1">
              <a:off x="9323851" y="1494069"/>
              <a:ext cx="663575" cy="690563"/>
            </a:xfrm>
            <a:custGeom>
              <a:avLst/>
              <a:gdLst>
                <a:gd name="T0" fmla="*/ 0 w 418"/>
                <a:gd name="T1" fmla="*/ 435 h 435"/>
                <a:gd name="T2" fmla="*/ 418 w 418"/>
                <a:gd name="T3" fmla="*/ 0 h 435"/>
                <a:gd name="T4" fmla="*/ 0 w 418"/>
                <a:gd name="T5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435">
                  <a:moveTo>
                    <a:pt x="0" y="435"/>
                  </a:moveTo>
                  <a:lnTo>
                    <a:pt x="418" y="0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rot="16200000" flipH="1" flipV="1">
              <a:off x="9323851" y="1494069"/>
              <a:ext cx="663575" cy="690563"/>
            </a:xfrm>
            <a:prstGeom prst="line">
              <a:avLst/>
            </a:prstGeom>
            <a:noFill/>
            <a:ln w="9525">
              <a:solidFill>
                <a:srgbClr val="A3C8B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 rot="16200000" flipH="1">
              <a:off x="9362425" y="1401248"/>
              <a:ext cx="674688" cy="703263"/>
            </a:xfrm>
            <a:custGeom>
              <a:avLst/>
              <a:gdLst>
                <a:gd name="T0" fmla="*/ 7 w 425"/>
                <a:gd name="T1" fmla="*/ 443 h 443"/>
                <a:gd name="T2" fmla="*/ 425 w 425"/>
                <a:gd name="T3" fmla="*/ 7 h 443"/>
                <a:gd name="T4" fmla="*/ 419 w 425"/>
                <a:gd name="T5" fmla="*/ 0 h 443"/>
                <a:gd name="T6" fmla="*/ 0 w 425"/>
                <a:gd name="T7" fmla="*/ 435 h 443"/>
                <a:gd name="T8" fmla="*/ 7 w 425"/>
                <a:gd name="T9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443">
                  <a:moveTo>
                    <a:pt x="7" y="443"/>
                  </a:moveTo>
                  <a:lnTo>
                    <a:pt x="425" y="7"/>
                  </a:lnTo>
                  <a:lnTo>
                    <a:pt x="419" y="0"/>
                  </a:lnTo>
                  <a:lnTo>
                    <a:pt x="0" y="435"/>
                  </a:lnTo>
                  <a:lnTo>
                    <a:pt x="7" y="443"/>
                  </a:lnTo>
                  <a:close/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 rot="16200000" flipH="1">
              <a:off x="6601012" y="4212457"/>
              <a:ext cx="349492" cy="348221"/>
            </a:xfrm>
            <a:custGeom>
              <a:avLst/>
              <a:gdLst>
                <a:gd name="T0" fmla="*/ 0 w 275"/>
                <a:gd name="T1" fmla="*/ 274 h 274"/>
                <a:gd name="T2" fmla="*/ 275 w 275"/>
                <a:gd name="T3" fmla="*/ 0 h 274"/>
                <a:gd name="T4" fmla="*/ 0 w 275"/>
                <a:gd name="T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" h="274">
                  <a:moveTo>
                    <a:pt x="0" y="274"/>
                  </a:moveTo>
                  <a:lnTo>
                    <a:pt x="275" y="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rot="16200000" flipH="1" flipV="1">
              <a:off x="6601012" y="4212457"/>
              <a:ext cx="349492" cy="3482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 rot="16200000" flipH="1">
              <a:off x="6597836" y="4227058"/>
              <a:ext cx="357118" cy="357118"/>
            </a:xfrm>
            <a:custGeom>
              <a:avLst/>
              <a:gdLst>
                <a:gd name="T0" fmla="*/ 7 w 281"/>
                <a:gd name="T1" fmla="*/ 281 h 281"/>
                <a:gd name="T2" fmla="*/ 281 w 281"/>
                <a:gd name="T3" fmla="*/ 7 h 281"/>
                <a:gd name="T4" fmla="*/ 275 w 281"/>
                <a:gd name="T5" fmla="*/ 0 h 281"/>
                <a:gd name="T6" fmla="*/ 0 w 281"/>
                <a:gd name="T7" fmla="*/ 274 h 281"/>
                <a:gd name="T8" fmla="*/ 7 w 281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1">
                  <a:moveTo>
                    <a:pt x="7" y="281"/>
                  </a:moveTo>
                  <a:lnTo>
                    <a:pt x="281" y="7"/>
                  </a:lnTo>
                  <a:lnTo>
                    <a:pt x="275" y="0"/>
                  </a:lnTo>
                  <a:lnTo>
                    <a:pt x="0" y="274"/>
                  </a:lnTo>
                  <a:lnTo>
                    <a:pt x="7" y="2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 rot="16200000" flipH="1">
              <a:off x="6597836" y="4208008"/>
              <a:ext cx="357118" cy="357118"/>
            </a:xfrm>
            <a:custGeom>
              <a:avLst/>
              <a:gdLst>
                <a:gd name="T0" fmla="*/ 7 w 281"/>
                <a:gd name="T1" fmla="*/ 281 h 281"/>
                <a:gd name="T2" fmla="*/ 281 w 281"/>
                <a:gd name="T3" fmla="*/ 7 h 281"/>
                <a:gd name="T4" fmla="*/ 275 w 281"/>
                <a:gd name="T5" fmla="*/ 0 h 281"/>
                <a:gd name="T6" fmla="*/ 0 w 281"/>
                <a:gd name="T7" fmla="*/ 27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281">
                  <a:moveTo>
                    <a:pt x="7" y="281"/>
                  </a:moveTo>
                  <a:lnTo>
                    <a:pt x="281" y="7"/>
                  </a:lnTo>
                  <a:lnTo>
                    <a:pt x="275" y="0"/>
                  </a:lnTo>
                  <a:lnTo>
                    <a:pt x="0" y="274"/>
                  </a:lnTo>
                </a:path>
              </a:pathLst>
            </a:custGeom>
            <a:solidFill>
              <a:srgbClr val="A3C8BD"/>
            </a:solidFill>
            <a:ln>
              <a:solidFill>
                <a:srgbClr val="A3C8BD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Freeform 17"/>
            <p:cNvSpPr/>
            <p:nvPr/>
          </p:nvSpPr>
          <p:spPr bwMode="auto">
            <a:xfrm rot="16200000" flipH="1">
              <a:off x="6949869" y="1765376"/>
              <a:ext cx="349492" cy="349492"/>
            </a:xfrm>
            <a:custGeom>
              <a:avLst/>
              <a:gdLst>
                <a:gd name="T0" fmla="*/ 0 w 275"/>
                <a:gd name="T1" fmla="*/ 275 h 275"/>
                <a:gd name="T2" fmla="*/ 275 w 275"/>
                <a:gd name="T3" fmla="*/ 0 h 275"/>
                <a:gd name="T4" fmla="*/ 0 w 275"/>
                <a:gd name="T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" h="275">
                  <a:moveTo>
                    <a:pt x="0" y="275"/>
                  </a:moveTo>
                  <a:lnTo>
                    <a:pt x="275" y="0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6200000" flipH="1" flipV="1">
              <a:off x="6949869" y="1765376"/>
              <a:ext cx="349492" cy="34949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 19"/>
            <p:cNvSpPr/>
            <p:nvPr/>
          </p:nvSpPr>
          <p:spPr bwMode="auto">
            <a:xfrm rot="16200000" flipH="1">
              <a:off x="6946693" y="1760929"/>
              <a:ext cx="357118" cy="358388"/>
            </a:xfrm>
            <a:custGeom>
              <a:avLst/>
              <a:gdLst>
                <a:gd name="T0" fmla="*/ 7 w 281"/>
                <a:gd name="T1" fmla="*/ 282 h 282"/>
                <a:gd name="T2" fmla="*/ 281 w 281"/>
                <a:gd name="T3" fmla="*/ 7 h 282"/>
                <a:gd name="T4" fmla="*/ 274 w 281"/>
                <a:gd name="T5" fmla="*/ 0 h 282"/>
                <a:gd name="T6" fmla="*/ 0 w 281"/>
                <a:gd name="T7" fmla="*/ 275 h 282"/>
                <a:gd name="T8" fmla="*/ 7 w 281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2">
                  <a:moveTo>
                    <a:pt x="7" y="282"/>
                  </a:moveTo>
                  <a:lnTo>
                    <a:pt x="281" y="7"/>
                  </a:lnTo>
                  <a:lnTo>
                    <a:pt x="274" y="0"/>
                  </a:lnTo>
                  <a:lnTo>
                    <a:pt x="0" y="275"/>
                  </a:lnTo>
                  <a:lnTo>
                    <a:pt x="7" y="2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 20"/>
            <p:cNvSpPr/>
            <p:nvPr/>
          </p:nvSpPr>
          <p:spPr bwMode="auto">
            <a:xfrm rot="16200000" flipH="1">
              <a:off x="6946693" y="1760929"/>
              <a:ext cx="357118" cy="358388"/>
            </a:xfrm>
            <a:custGeom>
              <a:avLst/>
              <a:gdLst>
                <a:gd name="T0" fmla="*/ 7 w 281"/>
                <a:gd name="T1" fmla="*/ 282 h 282"/>
                <a:gd name="T2" fmla="*/ 281 w 281"/>
                <a:gd name="T3" fmla="*/ 7 h 282"/>
                <a:gd name="T4" fmla="*/ 274 w 281"/>
                <a:gd name="T5" fmla="*/ 0 h 282"/>
                <a:gd name="T6" fmla="*/ 0 w 281"/>
                <a:gd name="T7" fmla="*/ 27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282">
                  <a:moveTo>
                    <a:pt x="7" y="282"/>
                  </a:moveTo>
                  <a:lnTo>
                    <a:pt x="281" y="7"/>
                  </a:lnTo>
                  <a:lnTo>
                    <a:pt x="274" y="0"/>
                  </a:lnTo>
                  <a:lnTo>
                    <a:pt x="0" y="275"/>
                  </a:lnTo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 rot="16200000" flipH="1">
              <a:off x="6174944" y="13792"/>
              <a:ext cx="2129995" cy="6288940"/>
            </a:xfrm>
            <a:custGeom>
              <a:avLst/>
              <a:gdLst>
                <a:gd name="connsiteX0" fmla="*/ 0 w 2660650"/>
                <a:gd name="connsiteY0" fmla="*/ 3125787 h 8215730"/>
                <a:gd name="connsiteX1" fmla="*/ 0 w 2660650"/>
                <a:gd name="connsiteY1" fmla="*/ 8215730 h 8215730"/>
                <a:gd name="connsiteX2" fmla="*/ 2660650 w 2660650"/>
                <a:gd name="connsiteY2" fmla="*/ 8215730 h 8215730"/>
                <a:gd name="connsiteX3" fmla="*/ 2660650 w 2660650"/>
                <a:gd name="connsiteY3" fmla="*/ 8198895 h 8215730"/>
                <a:gd name="connsiteX4" fmla="*/ 2660650 w 2660650"/>
                <a:gd name="connsiteY4" fmla="*/ 0 h 8215730"/>
                <a:gd name="connsiteX5" fmla="*/ 2397919 w 2660650"/>
                <a:gd name="connsiteY5" fmla="*/ 0 h 8215730"/>
                <a:gd name="connsiteX6" fmla="*/ 2397919 w 2660650"/>
                <a:gd name="connsiteY6" fmla="*/ 35775 h 8215730"/>
                <a:gd name="connsiteX7" fmla="*/ 2635250 w 2660650"/>
                <a:gd name="connsiteY7" fmla="*/ 35775 h 8215730"/>
                <a:gd name="connsiteX8" fmla="*/ 2635250 w 2660650"/>
                <a:gd name="connsiteY8" fmla="*/ 8182059 h 8215730"/>
                <a:gd name="connsiteX9" fmla="*/ 2647950 w 2660650"/>
                <a:gd name="connsiteY9" fmla="*/ 8182059 h 8215730"/>
                <a:gd name="connsiteX10" fmla="*/ 2647950 w 2660650"/>
                <a:gd name="connsiteY10" fmla="*/ 8198895 h 8215730"/>
                <a:gd name="connsiteX11" fmla="*/ 2635250 w 2660650"/>
                <a:gd name="connsiteY11" fmla="*/ 8198895 h 8215730"/>
                <a:gd name="connsiteX12" fmla="*/ 2635250 w 2660650"/>
                <a:gd name="connsiteY12" fmla="*/ 8182059 h 8215730"/>
                <a:gd name="connsiteX13" fmla="*/ 26988 w 2660650"/>
                <a:gd name="connsiteY13" fmla="*/ 8182059 h 8215730"/>
                <a:gd name="connsiteX14" fmla="*/ 26987 w 2660650"/>
                <a:gd name="connsiteY14" fmla="*/ 3125787 h 8215730"/>
                <a:gd name="connsiteX15" fmla="*/ 0 w 2660650"/>
                <a:gd name="connsiteY15" fmla="*/ 0 h 8215730"/>
                <a:gd name="connsiteX16" fmla="*/ 0 w 2660650"/>
                <a:gd name="connsiteY16" fmla="*/ 621506 h 8215730"/>
                <a:gd name="connsiteX17" fmla="*/ 26987 w 2660650"/>
                <a:gd name="connsiteY17" fmla="*/ 621506 h 8215730"/>
                <a:gd name="connsiteX18" fmla="*/ 26987 w 2660650"/>
                <a:gd name="connsiteY18" fmla="*/ 35776 h 8215730"/>
                <a:gd name="connsiteX19" fmla="*/ 1243014 w 2660650"/>
                <a:gd name="connsiteY19" fmla="*/ 35775 h 8215730"/>
                <a:gd name="connsiteX20" fmla="*/ 1243014 w 2660650"/>
                <a:gd name="connsiteY20" fmla="*/ 0 h 821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0650" h="8215730">
                  <a:moveTo>
                    <a:pt x="0" y="3125787"/>
                  </a:moveTo>
                  <a:lnTo>
                    <a:pt x="0" y="8215730"/>
                  </a:lnTo>
                  <a:lnTo>
                    <a:pt x="2660650" y="8215730"/>
                  </a:lnTo>
                  <a:lnTo>
                    <a:pt x="2660650" y="8198895"/>
                  </a:lnTo>
                  <a:lnTo>
                    <a:pt x="2660650" y="0"/>
                  </a:lnTo>
                  <a:lnTo>
                    <a:pt x="2397919" y="0"/>
                  </a:lnTo>
                  <a:lnTo>
                    <a:pt x="2397919" y="35775"/>
                  </a:lnTo>
                  <a:lnTo>
                    <a:pt x="2635250" y="35775"/>
                  </a:lnTo>
                  <a:lnTo>
                    <a:pt x="2635250" y="8182059"/>
                  </a:lnTo>
                  <a:lnTo>
                    <a:pt x="2647950" y="8182059"/>
                  </a:lnTo>
                  <a:lnTo>
                    <a:pt x="2647950" y="8198895"/>
                  </a:lnTo>
                  <a:lnTo>
                    <a:pt x="2635250" y="8198895"/>
                  </a:lnTo>
                  <a:lnTo>
                    <a:pt x="2635250" y="8182059"/>
                  </a:lnTo>
                  <a:lnTo>
                    <a:pt x="26988" y="8182059"/>
                  </a:lnTo>
                  <a:lnTo>
                    <a:pt x="26987" y="3125787"/>
                  </a:lnTo>
                  <a:close/>
                  <a:moveTo>
                    <a:pt x="0" y="0"/>
                  </a:moveTo>
                  <a:lnTo>
                    <a:pt x="0" y="621506"/>
                  </a:lnTo>
                  <a:lnTo>
                    <a:pt x="26987" y="621506"/>
                  </a:lnTo>
                  <a:lnTo>
                    <a:pt x="26987" y="35776"/>
                  </a:lnTo>
                  <a:lnTo>
                    <a:pt x="1243014" y="35775"/>
                  </a:lnTo>
                  <a:lnTo>
                    <a:pt x="1243014" y="0"/>
                  </a:lnTo>
                  <a:close/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5985415" y="3299792"/>
            <a:ext cx="1847737" cy="29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zh-CN" altLang="en-US" sz="1350" dirty="0">
              <a:solidFill>
                <a:srgbClr val="A3C8B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95775" y="2428628"/>
            <a:ext cx="2319866" cy="6224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accent6">
                    <a:lumMod val="50000"/>
                  </a:schemeClr>
                </a:solidFill>
              </a:rPr>
              <a:t>台州市第一中学    周   媚</a:t>
            </a:r>
            <a:endParaRPr lang="zh-CN" altLang="en-US" sz="1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accent6">
                    <a:lumMod val="50000"/>
                  </a:schemeClr>
                </a:solidFill>
              </a:rPr>
              <a:t>台州市第一中学    陈泓静</a:t>
            </a:r>
            <a:endParaRPr lang="zh-CN" altLang="en-US" sz="15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984410" flipH="1">
            <a:off x="4575683" y="2892753"/>
            <a:ext cx="2397125" cy="1915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3984410" flipH="1">
            <a:off x="162139" y="-394727"/>
            <a:ext cx="1197200" cy="1303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"/>
          <a:stretch>
            <a:fillRect/>
          </a:stretch>
        </p:blipFill>
        <p:spPr bwMode="auto">
          <a:xfrm>
            <a:off x="828040" y="621030"/>
            <a:ext cx="3369945" cy="390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91" y="621030"/>
            <a:ext cx="3408680" cy="390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495" y="257175"/>
            <a:ext cx="1295400" cy="13843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745" y="-377190"/>
            <a:ext cx="1384300" cy="1537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012" y="2797593"/>
            <a:ext cx="2088262" cy="2088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3984410" flipH="1">
            <a:off x="162139" y="-394727"/>
            <a:ext cx="1197200" cy="1303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695" y="1022350"/>
            <a:ext cx="1066800" cy="1079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9120"/>
            <a:ext cx="3213100" cy="39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570865"/>
            <a:ext cx="349440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245" y="3641090"/>
            <a:ext cx="1384300" cy="15373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495" y="3033395"/>
            <a:ext cx="836295" cy="894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" y="551180"/>
            <a:ext cx="396938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984410" flipH="1">
            <a:off x="162139" y="-394727"/>
            <a:ext cx="1197200" cy="1303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478405"/>
            <a:ext cx="4074795" cy="223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305" y="2960370"/>
            <a:ext cx="2088515" cy="2242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3984410" flipH="1">
            <a:off x="162139" y="-394727"/>
            <a:ext cx="1197200" cy="1303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"/>
          <a:stretch>
            <a:fillRect/>
          </a:stretch>
        </p:blipFill>
        <p:spPr bwMode="auto">
          <a:xfrm>
            <a:off x="562610" y="655955"/>
            <a:ext cx="347789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"/>
          <a:stretch>
            <a:fillRect/>
          </a:stretch>
        </p:blipFill>
        <p:spPr bwMode="auto">
          <a:xfrm>
            <a:off x="5375275" y="655955"/>
            <a:ext cx="339534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940" y="-360680"/>
            <a:ext cx="1112520" cy="12357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75" y="257175"/>
            <a:ext cx="922020" cy="985520"/>
          </a:xfrm>
          <a:prstGeom prst="rect">
            <a:avLst/>
          </a:prstGeom>
        </p:spPr>
      </p:pic>
      <p:pic>
        <p:nvPicPr>
          <p:cNvPr id="4" name="内容占位符 3" descr="水印"/>
          <p:cNvPicPr>
            <a:picLocks noChangeAspect="1"/>
          </p:cNvPicPr>
          <p:nvPr userDrawn="1">
            <p:ph sz="quarter" idx="13"/>
          </p:nvPr>
        </p:nvPicPr>
        <p:blipFill>
          <a:blip r:embed="rId6"/>
          <a:stretch>
            <a:fillRect/>
          </a:stretch>
        </p:blipFill>
        <p:spPr>
          <a:xfrm>
            <a:off x="5502275" y="259715"/>
            <a:ext cx="3334385" cy="1078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25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4495" y="330200"/>
            <a:ext cx="1413510" cy="1511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2"/>
          <a:stretch>
            <a:fillRect/>
          </a:stretch>
        </p:blipFill>
        <p:spPr bwMode="auto">
          <a:xfrm>
            <a:off x="826770" y="633730"/>
            <a:ext cx="360299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"/>
          <a:stretch>
            <a:fillRect/>
          </a:stretch>
        </p:blipFill>
        <p:spPr bwMode="auto">
          <a:xfrm>
            <a:off x="826770" y="2398395"/>
            <a:ext cx="360235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内容占位符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"/>
          <a:stretch>
            <a:fillRect/>
          </a:stretch>
        </p:blipFill>
        <p:spPr bwMode="auto">
          <a:xfrm>
            <a:off x="4858385" y="633730"/>
            <a:ext cx="2962910" cy="390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0000">
            <a:off x="5888355" y="-264160"/>
            <a:ext cx="1158240" cy="12865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3984410" flipH="1">
            <a:off x="162139" y="-394727"/>
            <a:ext cx="1197200" cy="1303685"/>
          </a:xfrm>
          <a:prstGeom prst="rect">
            <a:avLst/>
          </a:prstGeom>
        </p:spPr>
      </p:pic>
      <p:pic>
        <p:nvPicPr>
          <p:cNvPr id="4" name="内容占位符 3" descr="水印"/>
          <p:cNvPicPr>
            <a:picLocks noChangeAspect="1"/>
          </p:cNvPicPr>
          <p:nvPr userDrawn="1">
            <p:ph sz="quarter" idx="13"/>
          </p:nvPr>
        </p:nvPicPr>
        <p:blipFill>
          <a:blip r:embed="rId7"/>
          <a:stretch>
            <a:fillRect/>
          </a:stretch>
        </p:blipFill>
        <p:spPr>
          <a:xfrm>
            <a:off x="5535295" y="226695"/>
            <a:ext cx="3334385" cy="1078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54733"/>
            <a:ext cx="9140694" cy="5198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3984410" flipH="1">
            <a:off x="162139" y="-394727"/>
            <a:ext cx="1197200" cy="13036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9001" y="699542"/>
            <a:ext cx="7257415" cy="2138917"/>
          </a:xfrm>
          <a:prstGeom prst="rect">
            <a:avLst/>
          </a:prstGeom>
          <a:noFill/>
          <a:effectLst>
            <a:outerShdw blurRad="50800" dist="38100" algn="l" rotWithShape="0">
              <a:schemeClr val="tx2">
                <a:alpha val="40000"/>
              </a:schemeClr>
            </a:outerShdw>
          </a:effectLst>
        </p:spPr>
        <p:txBody>
          <a:bodyPr wrap="square" lIns="91438" tIns="45719" rIns="91438" bIns="45719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 fontAlgn="auto">
              <a:lnSpc>
                <a:spcPts val="5000"/>
              </a:lnSpc>
              <a:spcBef>
                <a:spcPct val="0"/>
              </a:spcBef>
            </a:pPr>
            <a:r>
              <a:rPr lang="en-US" altLang="zh-CN" sz="3200" b="1" spc="6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汉仪尚巍手书W" panose="00020600040101010101" pitchFamily="18" charset="-122"/>
                <a:cs typeface="Comic Sans MS" panose="030F0702030302020204" charset="0"/>
              </a:rPr>
              <a:t>Life comes first ! </a:t>
            </a:r>
            <a:endParaRPr lang="en-US" altLang="zh-CN" sz="3200" b="1" spc="600" dirty="0">
              <a:solidFill>
                <a:schemeClr val="accent4"/>
              </a:solidFill>
              <a:effectLst/>
              <a:latin typeface="Calibri" panose="020F0502020204030204" pitchFamily="34" charset="0"/>
              <a:ea typeface="汉仪尚巍手书W" panose="00020600040101010101" pitchFamily="18" charset="-122"/>
              <a:cs typeface="Comic Sans MS" panose="030F0702030302020204" charset="0"/>
            </a:endParaRPr>
          </a:p>
          <a:p>
            <a:pPr algn="ctr" defTabSz="914400" fontAlgn="auto">
              <a:lnSpc>
                <a:spcPts val="5000"/>
              </a:lnSpc>
              <a:spcBef>
                <a:spcPct val="0"/>
              </a:spcBef>
            </a:pPr>
            <a:r>
              <a:rPr lang="en-US" altLang="zh-CN" sz="3200" b="1" spc="600" dirty="0" smtClean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汉仪尚巍手书W" panose="00020600040101010101" pitchFamily="18" charset="-122"/>
                <a:cs typeface="Comic Sans MS" panose="030F0702030302020204" charset="0"/>
              </a:rPr>
              <a:t>Treat </a:t>
            </a:r>
            <a:r>
              <a:rPr lang="en-US" altLang="zh-CN" sz="3200" b="1" spc="6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汉仪尚巍手书W" panose="00020600040101010101" pitchFamily="18" charset="-122"/>
                <a:cs typeface="Comic Sans MS" panose="030F0702030302020204" charset="0"/>
              </a:rPr>
              <a:t>your mind well,</a:t>
            </a:r>
            <a:endParaRPr lang="en-US" altLang="zh-CN" sz="3200" b="1" spc="600" dirty="0">
              <a:solidFill>
                <a:schemeClr val="accent4"/>
              </a:solidFill>
              <a:effectLst/>
              <a:latin typeface="Calibri" panose="020F0502020204030204" pitchFamily="34" charset="0"/>
              <a:ea typeface="汉仪尚巍手书W" panose="00020600040101010101" pitchFamily="18" charset="-122"/>
              <a:cs typeface="Comic Sans MS" panose="030F0702030302020204" charset="0"/>
            </a:endParaRPr>
          </a:p>
          <a:p>
            <a:pPr algn="ctr" defTabSz="914400" fontAlgn="auto">
              <a:lnSpc>
                <a:spcPts val="5000"/>
              </a:lnSpc>
              <a:spcBef>
                <a:spcPct val="0"/>
              </a:spcBef>
            </a:pPr>
            <a:r>
              <a:rPr lang="en-US" altLang="zh-CN" sz="3200" b="1" spc="6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汉仪尚巍手书W" panose="00020600040101010101" pitchFamily="18" charset="-122"/>
                <a:cs typeface="Comic Sans MS" panose="030F0702030302020204" charset="0"/>
              </a:rPr>
              <a:t>and your body will follow.</a:t>
            </a:r>
            <a:r>
              <a:rPr lang="en-US" altLang="zh-CN" sz="3200" spc="6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汉仪尚巍手书W" panose="00020600040101010101" pitchFamily="18" charset="-122"/>
                <a:cs typeface="Comic Sans MS" panose="030F0702030302020204" charset="0"/>
              </a:rPr>
              <a:t> </a:t>
            </a:r>
            <a:r>
              <a:rPr lang="en-US" altLang="zh-CN" sz="8800" spc="600" dirty="0">
                <a:solidFill>
                  <a:schemeClr val="accent4"/>
                </a:solidFill>
                <a:effectLst>
                  <a:outerShdw blurRad="50800" dist="38100" algn="l" rotWithShape="0">
                    <a:schemeClr val="accent3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汉仪尚巍手书W" panose="00020600040101010101" pitchFamily="18" charset="-122"/>
                <a:cs typeface="Comic Sans MS" panose="030F0702030302020204" charset="0"/>
              </a:rPr>
              <a:t> </a:t>
            </a:r>
            <a:endParaRPr lang="en-US" altLang="zh-CN" sz="8800" spc="600" dirty="0">
              <a:solidFill>
                <a:schemeClr val="accent4"/>
              </a:solidFill>
              <a:effectLst>
                <a:outerShdw blurRad="50800" dist="38100" algn="l" rotWithShape="0">
                  <a:schemeClr val="accent3">
                    <a:alpha val="40000"/>
                  </a:schemeClr>
                </a:outerShdw>
              </a:effectLst>
              <a:latin typeface="Calibri" panose="020F0502020204030204" pitchFamily="34" charset="0"/>
              <a:ea typeface="汉仪尚巍手书W" panose="00020600040101010101" pitchFamily="18" charset="-122"/>
              <a:cs typeface="Comic Sans MS" panose="030F07020303020202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34608" y="3141388"/>
            <a:ext cx="3066959" cy="12870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17604409" flipH="1">
            <a:off x="116978" y="2385883"/>
            <a:ext cx="1884045" cy="2051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-54733"/>
            <a:ext cx="9140694" cy="5198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20594979" flipH="1">
            <a:off x="-282796" y="1488053"/>
            <a:ext cx="2953589" cy="3216297"/>
          </a:xfrm>
          <a:prstGeom prst="rect">
            <a:avLst/>
          </a:prstGeom>
        </p:spPr>
      </p:pic>
      <p:sp>
        <p:nvSpPr>
          <p:cNvPr id="22" name="图文框 21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9" name="Freeform 5"/>
          <p:cNvSpPr/>
          <p:nvPr/>
        </p:nvSpPr>
        <p:spPr bwMode="auto">
          <a:xfrm rot="16200000" flipH="1">
            <a:off x="2744294" y="3264667"/>
            <a:ext cx="258307" cy="239243"/>
          </a:xfrm>
          <a:custGeom>
            <a:avLst/>
            <a:gdLst>
              <a:gd name="T0" fmla="*/ 181 w 331"/>
              <a:gd name="T1" fmla="*/ 164 h 307"/>
              <a:gd name="T2" fmla="*/ 181 w 331"/>
              <a:gd name="T3" fmla="*/ 163 h 307"/>
              <a:gd name="T4" fmla="*/ 176 w 331"/>
              <a:gd name="T5" fmla="*/ 113 h 307"/>
              <a:gd name="T6" fmla="*/ 175 w 331"/>
              <a:gd name="T7" fmla="*/ 99 h 307"/>
              <a:gd name="T8" fmla="*/ 174 w 331"/>
              <a:gd name="T9" fmla="*/ 98 h 307"/>
              <a:gd name="T10" fmla="*/ 178 w 331"/>
              <a:gd name="T11" fmla="*/ 130 h 307"/>
              <a:gd name="T12" fmla="*/ 181 w 331"/>
              <a:gd name="T13" fmla="*/ 164 h 307"/>
              <a:gd name="T14" fmla="*/ 175 w 331"/>
              <a:gd name="T15" fmla="*/ 165 h 307"/>
              <a:gd name="T16" fmla="*/ 174 w 331"/>
              <a:gd name="T17" fmla="*/ 165 h 307"/>
              <a:gd name="T18" fmla="*/ 163 w 331"/>
              <a:gd name="T19" fmla="*/ 157 h 307"/>
              <a:gd name="T20" fmla="*/ 137 w 331"/>
              <a:gd name="T21" fmla="*/ 133 h 307"/>
              <a:gd name="T22" fmla="*/ 141 w 331"/>
              <a:gd name="T23" fmla="*/ 138 h 307"/>
              <a:gd name="T24" fmla="*/ 173 w 331"/>
              <a:gd name="T25" fmla="*/ 164 h 307"/>
              <a:gd name="T26" fmla="*/ 174 w 331"/>
              <a:gd name="T27" fmla="*/ 165 h 307"/>
              <a:gd name="T28" fmla="*/ 175 w 331"/>
              <a:gd name="T29" fmla="*/ 169 h 307"/>
              <a:gd name="T30" fmla="*/ 168 w 331"/>
              <a:gd name="T31" fmla="*/ 173 h 307"/>
              <a:gd name="T32" fmla="*/ 58 w 331"/>
              <a:gd name="T33" fmla="*/ 135 h 307"/>
              <a:gd name="T34" fmla="*/ 0 w 331"/>
              <a:gd name="T35" fmla="*/ 159 h 307"/>
              <a:gd name="T36" fmla="*/ 14 w 331"/>
              <a:gd name="T37" fmla="*/ 185 h 307"/>
              <a:gd name="T38" fmla="*/ 35 w 331"/>
              <a:gd name="T39" fmla="*/ 203 h 307"/>
              <a:gd name="T40" fmla="*/ 49 w 331"/>
              <a:gd name="T41" fmla="*/ 218 h 307"/>
              <a:gd name="T42" fmla="*/ 77 w 331"/>
              <a:gd name="T43" fmla="*/ 235 h 307"/>
              <a:gd name="T44" fmla="*/ 119 w 331"/>
              <a:gd name="T45" fmla="*/ 215 h 307"/>
              <a:gd name="T46" fmla="*/ 86 w 331"/>
              <a:gd name="T47" fmla="*/ 273 h 307"/>
              <a:gd name="T48" fmla="*/ 98 w 331"/>
              <a:gd name="T49" fmla="*/ 289 h 307"/>
              <a:gd name="T50" fmla="*/ 111 w 331"/>
              <a:gd name="T51" fmla="*/ 297 h 307"/>
              <a:gd name="T52" fmla="*/ 136 w 331"/>
              <a:gd name="T53" fmla="*/ 305 h 307"/>
              <a:gd name="T54" fmla="*/ 161 w 331"/>
              <a:gd name="T55" fmla="*/ 304 h 307"/>
              <a:gd name="T56" fmla="*/ 181 w 331"/>
              <a:gd name="T57" fmla="*/ 292 h 307"/>
              <a:gd name="T58" fmla="*/ 191 w 331"/>
              <a:gd name="T59" fmla="*/ 277 h 307"/>
              <a:gd name="T60" fmla="*/ 197 w 331"/>
              <a:gd name="T61" fmla="*/ 213 h 307"/>
              <a:gd name="T62" fmla="*/ 218 w 331"/>
              <a:gd name="T63" fmla="*/ 257 h 307"/>
              <a:gd name="T64" fmla="*/ 223 w 331"/>
              <a:gd name="T65" fmla="*/ 258 h 307"/>
              <a:gd name="T66" fmla="*/ 204 w 331"/>
              <a:gd name="T67" fmla="*/ 218 h 307"/>
              <a:gd name="T68" fmla="*/ 209 w 331"/>
              <a:gd name="T69" fmla="*/ 210 h 307"/>
              <a:gd name="T70" fmla="*/ 261 w 331"/>
              <a:gd name="T71" fmla="*/ 239 h 307"/>
              <a:gd name="T72" fmla="*/ 289 w 331"/>
              <a:gd name="T73" fmla="*/ 240 h 307"/>
              <a:gd name="T74" fmla="*/ 305 w 331"/>
              <a:gd name="T75" fmla="*/ 229 h 307"/>
              <a:gd name="T76" fmla="*/ 318 w 331"/>
              <a:gd name="T77" fmla="*/ 212 h 307"/>
              <a:gd name="T78" fmla="*/ 327 w 331"/>
              <a:gd name="T79" fmla="*/ 190 h 307"/>
              <a:gd name="T80" fmla="*/ 327 w 331"/>
              <a:gd name="T81" fmla="*/ 178 h 307"/>
              <a:gd name="T82" fmla="*/ 321 w 331"/>
              <a:gd name="T83" fmla="*/ 153 h 307"/>
              <a:gd name="T84" fmla="*/ 313 w 331"/>
              <a:gd name="T85" fmla="*/ 145 h 307"/>
              <a:gd name="T86" fmla="*/ 255 w 331"/>
              <a:gd name="T87" fmla="*/ 146 h 307"/>
              <a:gd name="T88" fmla="*/ 289 w 331"/>
              <a:gd name="T89" fmla="*/ 128 h 307"/>
              <a:gd name="T90" fmla="*/ 295 w 331"/>
              <a:gd name="T91" fmla="*/ 93 h 307"/>
              <a:gd name="T92" fmla="*/ 292 w 331"/>
              <a:gd name="T93" fmla="*/ 83 h 307"/>
              <a:gd name="T94" fmla="*/ 288 w 331"/>
              <a:gd name="T95" fmla="*/ 60 h 307"/>
              <a:gd name="T96" fmla="*/ 288 w 331"/>
              <a:gd name="T97" fmla="*/ 41 h 307"/>
              <a:gd name="T98" fmla="*/ 276 w 331"/>
              <a:gd name="T99" fmla="*/ 17 h 307"/>
              <a:gd name="T100" fmla="*/ 224 w 331"/>
              <a:gd name="T101" fmla="*/ 42 h 307"/>
              <a:gd name="T102" fmla="*/ 189 w 331"/>
              <a:gd name="T103" fmla="*/ 145 h 307"/>
              <a:gd name="T104" fmla="*/ 186 w 331"/>
              <a:gd name="T105" fmla="*/ 167 h 307"/>
              <a:gd name="T106" fmla="*/ 182 w 331"/>
              <a:gd name="T107" fmla="*/ 165 h 307"/>
              <a:gd name="T108" fmla="*/ 181 w 331"/>
              <a:gd name="T109" fmla="*/ 16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1" h="307">
                <a:moveTo>
                  <a:pt x="181" y="164"/>
                </a:moveTo>
                <a:cubicBezTo>
                  <a:pt x="181" y="164"/>
                  <a:pt x="181" y="163"/>
                  <a:pt x="181" y="163"/>
                </a:cubicBezTo>
                <a:cubicBezTo>
                  <a:pt x="180" y="146"/>
                  <a:pt x="179" y="130"/>
                  <a:pt x="176" y="113"/>
                </a:cubicBezTo>
                <a:cubicBezTo>
                  <a:pt x="176" y="108"/>
                  <a:pt x="176" y="103"/>
                  <a:pt x="175" y="99"/>
                </a:cubicBezTo>
                <a:cubicBezTo>
                  <a:pt x="176" y="96"/>
                  <a:pt x="176" y="93"/>
                  <a:pt x="174" y="98"/>
                </a:cubicBezTo>
                <a:cubicBezTo>
                  <a:pt x="173" y="109"/>
                  <a:pt x="177" y="119"/>
                  <a:pt x="178" y="130"/>
                </a:cubicBezTo>
                <a:cubicBezTo>
                  <a:pt x="179" y="141"/>
                  <a:pt x="179" y="152"/>
                  <a:pt x="181" y="164"/>
                </a:cubicBezTo>
                <a:cubicBezTo>
                  <a:pt x="178" y="160"/>
                  <a:pt x="179" y="169"/>
                  <a:pt x="175" y="165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1" y="162"/>
                  <a:pt x="166" y="158"/>
                  <a:pt x="163" y="157"/>
                </a:cubicBezTo>
                <a:cubicBezTo>
                  <a:pt x="154" y="149"/>
                  <a:pt x="144" y="142"/>
                  <a:pt x="137" y="133"/>
                </a:cubicBezTo>
                <a:cubicBezTo>
                  <a:pt x="135" y="133"/>
                  <a:pt x="140" y="138"/>
                  <a:pt x="141" y="138"/>
                </a:cubicBezTo>
                <a:cubicBezTo>
                  <a:pt x="150" y="148"/>
                  <a:pt x="162" y="156"/>
                  <a:pt x="173" y="164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4" y="166"/>
                  <a:pt x="175" y="168"/>
                  <a:pt x="175" y="169"/>
                </a:cubicBezTo>
                <a:cubicBezTo>
                  <a:pt x="171" y="175"/>
                  <a:pt x="186" y="185"/>
                  <a:pt x="168" y="173"/>
                </a:cubicBezTo>
                <a:cubicBezTo>
                  <a:pt x="138" y="154"/>
                  <a:pt x="94" y="141"/>
                  <a:pt x="58" y="135"/>
                </a:cubicBezTo>
                <a:cubicBezTo>
                  <a:pt x="43" y="134"/>
                  <a:pt x="0" y="136"/>
                  <a:pt x="0" y="159"/>
                </a:cubicBezTo>
                <a:cubicBezTo>
                  <a:pt x="1" y="168"/>
                  <a:pt x="7" y="180"/>
                  <a:pt x="14" y="185"/>
                </a:cubicBezTo>
                <a:cubicBezTo>
                  <a:pt x="18" y="186"/>
                  <a:pt x="33" y="199"/>
                  <a:pt x="35" y="203"/>
                </a:cubicBezTo>
                <a:cubicBezTo>
                  <a:pt x="37" y="210"/>
                  <a:pt x="45" y="212"/>
                  <a:pt x="49" y="218"/>
                </a:cubicBezTo>
                <a:cubicBezTo>
                  <a:pt x="50" y="225"/>
                  <a:pt x="69" y="234"/>
                  <a:pt x="77" y="235"/>
                </a:cubicBezTo>
                <a:cubicBezTo>
                  <a:pt x="86" y="234"/>
                  <a:pt x="120" y="214"/>
                  <a:pt x="119" y="215"/>
                </a:cubicBezTo>
                <a:cubicBezTo>
                  <a:pt x="105" y="227"/>
                  <a:pt x="75" y="251"/>
                  <a:pt x="86" y="273"/>
                </a:cubicBezTo>
                <a:cubicBezTo>
                  <a:pt x="93" y="278"/>
                  <a:pt x="94" y="281"/>
                  <a:pt x="98" y="289"/>
                </a:cubicBezTo>
                <a:cubicBezTo>
                  <a:pt x="102" y="292"/>
                  <a:pt x="107" y="293"/>
                  <a:pt x="111" y="297"/>
                </a:cubicBezTo>
                <a:cubicBezTo>
                  <a:pt x="117" y="306"/>
                  <a:pt x="127" y="299"/>
                  <a:pt x="136" y="305"/>
                </a:cubicBezTo>
                <a:cubicBezTo>
                  <a:pt x="143" y="307"/>
                  <a:pt x="155" y="305"/>
                  <a:pt x="161" y="304"/>
                </a:cubicBezTo>
                <a:cubicBezTo>
                  <a:pt x="168" y="298"/>
                  <a:pt x="176" y="297"/>
                  <a:pt x="181" y="292"/>
                </a:cubicBezTo>
                <a:cubicBezTo>
                  <a:pt x="186" y="287"/>
                  <a:pt x="189" y="283"/>
                  <a:pt x="191" y="277"/>
                </a:cubicBezTo>
                <a:cubicBezTo>
                  <a:pt x="191" y="274"/>
                  <a:pt x="196" y="212"/>
                  <a:pt x="197" y="213"/>
                </a:cubicBezTo>
                <a:cubicBezTo>
                  <a:pt x="203" y="225"/>
                  <a:pt x="207" y="250"/>
                  <a:pt x="218" y="257"/>
                </a:cubicBezTo>
                <a:cubicBezTo>
                  <a:pt x="219" y="259"/>
                  <a:pt x="221" y="261"/>
                  <a:pt x="223" y="258"/>
                </a:cubicBezTo>
                <a:cubicBezTo>
                  <a:pt x="226" y="245"/>
                  <a:pt x="209" y="229"/>
                  <a:pt x="204" y="218"/>
                </a:cubicBezTo>
                <a:cubicBezTo>
                  <a:pt x="199" y="202"/>
                  <a:pt x="200" y="206"/>
                  <a:pt x="209" y="210"/>
                </a:cubicBezTo>
                <a:cubicBezTo>
                  <a:pt x="226" y="221"/>
                  <a:pt x="244" y="228"/>
                  <a:pt x="261" y="239"/>
                </a:cubicBezTo>
                <a:cubicBezTo>
                  <a:pt x="270" y="243"/>
                  <a:pt x="280" y="243"/>
                  <a:pt x="289" y="240"/>
                </a:cubicBezTo>
                <a:cubicBezTo>
                  <a:pt x="293" y="234"/>
                  <a:pt x="303" y="234"/>
                  <a:pt x="305" y="229"/>
                </a:cubicBezTo>
                <a:cubicBezTo>
                  <a:pt x="307" y="222"/>
                  <a:pt x="318" y="219"/>
                  <a:pt x="318" y="212"/>
                </a:cubicBezTo>
                <a:cubicBezTo>
                  <a:pt x="320" y="204"/>
                  <a:pt x="328" y="198"/>
                  <a:pt x="327" y="190"/>
                </a:cubicBezTo>
                <a:cubicBezTo>
                  <a:pt x="326" y="187"/>
                  <a:pt x="326" y="181"/>
                  <a:pt x="327" y="178"/>
                </a:cubicBezTo>
                <a:cubicBezTo>
                  <a:pt x="331" y="171"/>
                  <a:pt x="319" y="162"/>
                  <a:pt x="321" y="153"/>
                </a:cubicBezTo>
                <a:cubicBezTo>
                  <a:pt x="321" y="149"/>
                  <a:pt x="316" y="147"/>
                  <a:pt x="313" y="145"/>
                </a:cubicBezTo>
                <a:cubicBezTo>
                  <a:pt x="294" y="133"/>
                  <a:pt x="274" y="141"/>
                  <a:pt x="255" y="146"/>
                </a:cubicBezTo>
                <a:cubicBezTo>
                  <a:pt x="253" y="146"/>
                  <a:pt x="284" y="132"/>
                  <a:pt x="289" y="128"/>
                </a:cubicBezTo>
                <a:cubicBezTo>
                  <a:pt x="297" y="120"/>
                  <a:pt x="297" y="103"/>
                  <a:pt x="295" y="93"/>
                </a:cubicBezTo>
                <a:cubicBezTo>
                  <a:pt x="293" y="91"/>
                  <a:pt x="292" y="86"/>
                  <a:pt x="292" y="83"/>
                </a:cubicBezTo>
                <a:cubicBezTo>
                  <a:pt x="295" y="75"/>
                  <a:pt x="285" y="68"/>
                  <a:pt x="288" y="60"/>
                </a:cubicBezTo>
                <a:cubicBezTo>
                  <a:pt x="288" y="52"/>
                  <a:pt x="286" y="49"/>
                  <a:pt x="288" y="41"/>
                </a:cubicBezTo>
                <a:cubicBezTo>
                  <a:pt x="288" y="35"/>
                  <a:pt x="281" y="21"/>
                  <a:pt x="276" y="17"/>
                </a:cubicBezTo>
                <a:cubicBezTo>
                  <a:pt x="260" y="0"/>
                  <a:pt x="233" y="30"/>
                  <a:pt x="224" y="42"/>
                </a:cubicBezTo>
                <a:cubicBezTo>
                  <a:pt x="206" y="72"/>
                  <a:pt x="194" y="111"/>
                  <a:pt x="189" y="145"/>
                </a:cubicBezTo>
                <a:cubicBezTo>
                  <a:pt x="188" y="146"/>
                  <a:pt x="187" y="167"/>
                  <a:pt x="186" y="167"/>
                </a:cubicBezTo>
                <a:cubicBezTo>
                  <a:pt x="185" y="166"/>
                  <a:pt x="183" y="166"/>
                  <a:pt x="182" y="165"/>
                </a:cubicBezTo>
                <a:cubicBezTo>
                  <a:pt x="181" y="165"/>
                  <a:pt x="181" y="165"/>
                  <a:pt x="181" y="164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Freeform 7"/>
          <p:cNvSpPr/>
          <p:nvPr/>
        </p:nvSpPr>
        <p:spPr bwMode="auto">
          <a:xfrm rot="16200000" flipH="1">
            <a:off x="2701879" y="2765687"/>
            <a:ext cx="183007" cy="170616"/>
          </a:xfrm>
          <a:custGeom>
            <a:avLst/>
            <a:gdLst>
              <a:gd name="T0" fmla="*/ 108 w 234"/>
              <a:gd name="T1" fmla="*/ 118 h 219"/>
              <a:gd name="T2" fmla="*/ 108 w 234"/>
              <a:gd name="T3" fmla="*/ 117 h 219"/>
              <a:gd name="T4" fmla="*/ 136 w 234"/>
              <a:gd name="T5" fmla="*/ 96 h 219"/>
              <a:gd name="T6" fmla="*/ 144 w 234"/>
              <a:gd name="T7" fmla="*/ 90 h 219"/>
              <a:gd name="T8" fmla="*/ 144 w 234"/>
              <a:gd name="T9" fmla="*/ 89 h 219"/>
              <a:gd name="T10" fmla="*/ 127 w 234"/>
              <a:gd name="T11" fmla="*/ 104 h 219"/>
              <a:gd name="T12" fmla="*/ 108 w 234"/>
              <a:gd name="T13" fmla="*/ 117 h 219"/>
              <a:gd name="T14" fmla="*/ 105 w 234"/>
              <a:gd name="T15" fmla="*/ 114 h 219"/>
              <a:gd name="T16" fmla="*/ 105 w 234"/>
              <a:gd name="T17" fmla="*/ 114 h 219"/>
              <a:gd name="T18" fmla="*/ 106 w 234"/>
              <a:gd name="T19" fmla="*/ 104 h 219"/>
              <a:gd name="T20" fmla="*/ 110 w 234"/>
              <a:gd name="T21" fmla="*/ 80 h 219"/>
              <a:gd name="T22" fmla="*/ 108 w 234"/>
              <a:gd name="T23" fmla="*/ 84 h 219"/>
              <a:gd name="T24" fmla="*/ 105 w 234"/>
              <a:gd name="T25" fmla="*/ 113 h 219"/>
              <a:gd name="T26" fmla="*/ 104 w 234"/>
              <a:gd name="T27" fmla="*/ 114 h 219"/>
              <a:gd name="T28" fmla="*/ 103 w 234"/>
              <a:gd name="T29" fmla="*/ 116 h 219"/>
              <a:gd name="T30" fmla="*/ 98 w 234"/>
              <a:gd name="T31" fmla="*/ 113 h 219"/>
              <a:gd name="T32" fmla="*/ 80 w 234"/>
              <a:gd name="T33" fmla="*/ 35 h 219"/>
              <a:gd name="T34" fmla="*/ 45 w 234"/>
              <a:gd name="T35" fmla="*/ 9 h 219"/>
              <a:gd name="T36" fmla="*/ 34 w 234"/>
              <a:gd name="T37" fmla="*/ 27 h 219"/>
              <a:gd name="T38" fmla="*/ 31 w 234"/>
              <a:gd name="T39" fmla="*/ 46 h 219"/>
              <a:gd name="T40" fmla="*/ 27 w 234"/>
              <a:gd name="T41" fmla="*/ 59 h 219"/>
              <a:gd name="T42" fmla="*/ 28 w 234"/>
              <a:gd name="T43" fmla="*/ 82 h 219"/>
              <a:gd name="T44" fmla="*/ 55 w 234"/>
              <a:gd name="T45" fmla="*/ 100 h 219"/>
              <a:gd name="T46" fmla="*/ 9 w 234"/>
              <a:gd name="T47" fmla="*/ 101 h 219"/>
              <a:gd name="T48" fmla="*/ 4 w 234"/>
              <a:gd name="T49" fmla="*/ 114 h 219"/>
              <a:gd name="T50" fmla="*/ 4 w 234"/>
              <a:gd name="T51" fmla="*/ 125 h 219"/>
              <a:gd name="T52" fmla="*/ 8 w 234"/>
              <a:gd name="T53" fmla="*/ 142 h 219"/>
              <a:gd name="T54" fmla="*/ 18 w 234"/>
              <a:gd name="T55" fmla="*/ 157 h 219"/>
              <a:gd name="T56" fmla="*/ 32 w 234"/>
              <a:gd name="T57" fmla="*/ 165 h 219"/>
              <a:gd name="T58" fmla="*/ 44 w 234"/>
              <a:gd name="T59" fmla="*/ 165 h 219"/>
              <a:gd name="T60" fmla="*/ 84 w 234"/>
              <a:gd name="T61" fmla="*/ 145 h 219"/>
              <a:gd name="T62" fmla="*/ 67 w 234"/>
              <a:gd name="T63" fmla="*/ 174 h 219"/>
              <a:gd name="T64" fmla="*/ 67 w 234"/>
              <a:gd name="T65" fmla="*/ 177 h 219"/>
              <a:gd name="T66" fmla="*/ 84 w 234"/>
              <a:gd name="T67" fmla="*/ 151 h 219"/>
              <a:gd name="T68" fmla="*/ 91 w 234"/>
              <a:gd name="T69" fmla="*/ 151 h 219"/>
              <a:gd name="T70" fmla="*/ 93 w 234"/>
              <a:gd name="T71" fmla="*/ 192 h 219"/>
              <a:gd name="T72" fmla="*/ 102 w 234"/>
              <a:gd name="T73" fmla="*/ 209 h 219"/>
              <a:gd name="T74" fmla="*/ 115 w 234"/>
              <a:gd name="T75" fmla="*/ 215 h 219"/>
              <a:gd name="T76" fmla="*/ 130 w 234"/>
              <a:gd name="T77" fmla="*/ 216 h 219"/>
              <a:gd name="T78" fmla="*/ 146 w 234"/>
              <a:gd name="T79" fmla="*/ 213 h 219"/>
              <a:gd name="T80" fmla="*/ 153 w 234"/>
              <a:gd name="T81" fmla="*/ 209 h 219"/>
              <a:gd name="T82" fmla="*/ 166 w 234"/>
              <a:gd name="T83" fmla="*/ 197 h 219"/>
              <a:gd name="T84" fmla="*/ 167 w 234"/>
              <a:gd name="T85" fmla="*/ 189 h 219"/>
              <a:gd name="T86" fmla="*/ 145 w 234"/>
              <a:gd name="T87" fmla="*/ 154 h 219"/>
              <a:gd name="T88" fmla="*/ 169 w 234"/>
              <a:gd name="T89" fmla="*/ 168 h 219"/>
              <a:gd name="T90" fmla="*/ 191 w 234"/>
              <a:gd name="T91" fmla="*/ 159 h 219"/>
              <a:gd name="T92" fmla="*/ 196 w 234"/>
              <a:gd name="T93" fmla="*/ 154 h 219"/>
              <a:gd name="T94" fmla="*/ 209 w 234"/>
              <a:gd name="T95" fmla="*/ 143 h 219"/>
              <a:gd name="T96" fmla="*/ 220 w 234"/>
              <a:gd name="T97" fmla="*/ 136 h 219"/>
              <a:gd name="T98" fmla="*/ 229 w 234"/>
              <a:gd name="T99" fmla="*/ 120 h 219"/>
              <a:gd name="T100" fmla="*/ 196 w 234"/>
              <a:gd name="T101" fmla="*/ 99 h 219"/>
              <a:gd name="T102" fmla="*/ 122 w 234"/>
              <a:gd name="T103" fmla="*/ 115 h 219"/>
              <a:gd name="T104" fmla="*/ 108 w 234"/>
              <a:gd name="T105" fmla="*/ 122 h 219"/>
              <a:gd name="T106" fmla="*/ 107 w 234"/>
              <a:gd name="T107" fmla="*/ 119 h 219"/>
              <a:gd name="T108" fmla="*/ 108 w 234"/>
              <a:gd name="T109" fmla="*/ 1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4" h="219">
                <a:moveTo>
                  <a:pt x="108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0"/>
                  <a:pt x="127" y="104"/>
                  <a:pt x="136" y="96"/>
                </a:cubicBezTo>
                <a:cubicBezTo>
                  <a:pt x="139" y="94"/>
                  <a:pt x="142" y="92"/>
                  <a:pt x="144" y="90"/>
                </a:cubicBezTo>
                <a:cubicBezTo>
                  <a:pt x="146" y="90"/>
                  <a:pt x="147" y="89"/>
                  <a:pt x="144" y="89"/>
                </a:cubicBezTo>
                <a:cubicBezTo>
                  <a:pt x="138" y="93"/>
                  <a:pt x="133" y="99"/>
                  <a:pt x="127" y="104"/>
                </a:cubicBezTo>
                <a:cubicBezTo>
                  <a:pt x="121" y="108"/>
                  <a:pt x="114" y="112"/>
                  <a:pt x="108" y="117"/>
                </a:cubicBezTo>
                <a:cubicBezTo>
                  <a:pt x="109" y="114"/>
                  <a:pt x="104" y="118"/>
                  <a:pt x="105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6" y="111"/>
                  <a:pt x="105" y="106"/>
                  <a:pt x="106" y="104"/>
                </a:cubicBezTo>
                <a:cubicBezTo>
                  <a:pt x="107" y="96"/>
                  <a:pt x="107" y="88"/>
                  <a:pt x="110" y="80"/>
                </a:cubicBezTo>
                <a:cubicBezTo>
                  <a:pt x="109" y="79"/>
                  <a:pt x="108" y="84"/>
                  <a:pt x="108" y="84"/>
                </a:cubicBezTo>
                <a:cubicBezTo>
                  <a:pt x="106" y="94"/>
                  <a:pt x="106" y="104"/>
                  <a:pt x="105" y="113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4" y="114"/>
                  <a:pt x="103" y="116"/>
                  <a:pt x="103" y="116"/>
                </a:cubicBezTo>
                <a:cubicBezTo>
                  <a:pt x="97" y="116"/>
                  <a:pt x="97" y="128"/>
                  <a:pt x="98" y="113"/>
                </a:cubicBezTo>
                <a:cubicBezTo>
                  <a:pt x="98" y="88"/>
                  <a:pt x="89" y="57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3"/>
                  <a:pt x="25" y="77"/>
                  <a:pt x="28" y="82"/>
                </a:cubicBezTo>
                <a:cubicBezTo>
                  <a:pt x="32" y="87"/>
                  <a:pt x="56" y="100"/>
                  <a:pt x="55" y="100"/>
                </a:cubicBezTo>
                <a:cubicBezTo>
                  <a:pt x="43" y="96"/>
                  <a:pt x="17" y="86"/>
                  <a:pt x="9" y="101"/>
                </a:cubicBezTo>
                <a:cubicBezTo>
                  <a:pt x="8" y="108"/>
                  <a:pt x="7" y="109"/>
                  <a:pt x="4" y="114"/>
                </a:cubicBezTo>
                <a:cubicBezTo>
                  <a:pt x="3" y="118"/>
                  <a:pt x="4" y="121"/>
                  <a:pt x="4" y="125"/>
                </a:cubicBezTo>
                <a:cubicBezTo>
                  <a:pt x="0" y="132"/>
                  <a:pt x="8" y="135"/>
                  <a:pt x="8" y="142"/>
                </a:cubicBezTo>
                <a:cubicBezTo>
                  <a:pt x="9" y="147"/>
                  <a:pt x="15" y="154"/>
                  <a:pt x="18" y="157"/>
                </a:cubicBezTo>
                <a:cubicBezTo>
                  <a:pt x="23" y="159"/>
                  <a:pt x="27" y="163"/>
                  <a:pt x="32" y="165"/>
                </a:cubicBezTo>
                <a:cubicBezTo>
                  <a:pt x="37" y="166"/>
                  <a:pt x="40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80" y="153"/>
                  <a:pt x="67" y="164"/>
                  <a:pt x="67" y="174"/>
                </a:cubicBezTo>
                <a:cubicBezTo>
                  <a:pt x="66" y="175"/>
                  <a:pt x="65" y="177"/>
                  <a:pt x="67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2"/>
                  <a:pt x="90" y="144"/>
                  <a:pt x="91" y="151"/>
                </a:cubicBezTo>
                <a:cubicBezTo>
                  <a:pt x="90" y="165"/>
                  <a:pt x="93" y="178"/>
                  <a:pt x="93" y="192"/>
                </a:cubicBezTo>
                <a:cubicBezTo>
                  <a:pt x="93" y="199"/>
                  <a:pt x="97" y="205"/>
                  <a:pt x="102" y="209"/>
                </a:cubicBezTo>
                <a:cubicBezTo>
                  <a:pt x="107" y="209"/>
                  <a:pt x="111" y="215"/>
                  <a:pt x="115" y="215"/>
                </a:cubicBezTo>
                <a:cubicBezTo>
                  <a:pt x="119" y="213"/>
                  <a:pt x="125" y="219"/>
                  <a:pt x="130" y="216"/>
                </a:cubicBezTo>
                <a:cubicBezTo>
                  <a:pt x="135" y="214"/>
                  <a:pt x="142" y="217"/>
                  <a:pt x="146" y="213"/>
                </a:cubicBezTo>
                <a:cubicBezTo>
                  <a:pt x="147" y="212"/>
                  <a:pt x="151" y="209"/>
                  <a:pt x="153" y="209"/>
                </a:cubicBezTo>
                <a:cubicBezTo>
                  <a:pt x="159" y="209"/>
                  <a:pt x="159" y="199"/>
                  <a:pt x="166" y="197"/>
                </a:cubicBezTo>
                <a:cubicBezTo>
                  <a:pt x="168" y="195"/>
                  <a:pt x="167" y="191"/>
                  <a:pt x="167" y="189"/>
                </a:cubicBezTo>
                <a:cubicBezTo>
                  <a:pt x="167" y="173"/>
                  <a:pt x="155" y="164"/>
                  <a:pt x="145" y="154"/>
                </a:cubicBezTo>
                <a:cubicBezTo>
                  <a:pt x="145" y="154"/>
                  <a:pt x="165" y="167"/>
                  <a:pt x="169" y="168"/>
                </a:cubicBezTo>
                <a:cubicBezTo>
                  <a:pt x="176" y="170"/>
                  <a:pt x="186" y="164"/>
                  <a:pt x="191" y="159"/>
                </a:cubicBezTo>
                <a:cubicBezTo>
                  <a:pt x="192" y="157"/>
                  <a:pt x="194" y="155"/>
                  <a:pt x="196" y="154"/>
                </a:cubicBezTo>
                <a:cubicBezTo>
                  <a:pt x="202" y="152"/>
                  <a:pt x="203" y="144"/>
                  <a:pt x="209" y="143"/>
                </a:cubicBezTo>
                <a:cubicBezTo>
                  <a:pt x="213" y="140"/>
                  <a:pt x="214" y="137"/>
                  <a:pt x="220" y="136"/>
                </a:cubicBezTo>
                <a:cubicBezTo>
                  <a:pt x="223" y="133"/>
                  <a:pt x="229" y="124"/>
                  <a:pt x="229" y="120"/>
                </a:cubicBezTo>
                <a:cubicBezTo>
                  <a:pt x="234" y="104"/>
                  <a:pt x="206" y="99"/>
                  <a:pt x="196" y="99"/>
                </a:cubicBezTo>
                <a:cubicBezTo>
                  <a:pt x="171" y="99"/>
                  <a:pt x="144" y="106"/>
                  <a:pt x="122" y="115"/>
                </a:cubicBezTo>
                <a:cubicBezTo>
                  <a:pt x="121" y="116"/>
                  <a:pt x="108" y="122"/>
                  <a:pt x="108" y="122"/>
                </a:cubicBezTo>
                <a:cubicBezTo>
                  <a:pt x="108" y="120"/>
                  <a:pt x="107" y="120"/>
                  <a:pt x="107" y="119"/>
                </a:cubicBezTo>
                <a:lnTo>
                  <a:pt x="108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Freeform 8"/>
          <p:cNvSpPr/>
          <p:nvPr/>
        </p:nvSpPr>
        <p:spPr bwMode="auto">
          <a:xfrm rot="16200000" flipH="1">
            <a:off x="5824331" y="3330435"/>
            <a:ext cx="170616" cy="151553"/>
          </a:xfrm>
          <a:custGeom>
            <a:avLst/>
            <a:gdLst>
              <a:gd name="T0" fmla="*/ 119 w 218"/>
              <a:gd name="T1" fmla="*/ 103 h 194"/>
              <a:gd name="T2" fmla="*/ 119 w 218"/>
              <a:gd name="T3" fmla="*/ 102 h 194"/>
              <a:gd name="T4" fmla="*/ 120 w 218"/>
              <a:gd name="T5" fmla="*/ 69 h 194"/>
              <a:gd name="T6" fmla="*/ 121 w 218"/>
              <a:gd name="T7" fmla="*/ 59 h 194"/>
              <a:gd name="T8" fmla="*/ 120 w 218"/>
              <a:gd name="T9" fmla="*/ 58 h 194"/>
              <a:gd name="T10" fmla="*/ 120 w 218"/>
              <a:gd name="T11" fmla="*/ 80 h 194"/>
              <a:gd name="T12" fmla="*/ 119 w 218"/>
              <a:gd name="T13" fmla="*/ 102 h 194"/>
              <a:gd name="T14" fmla="*/ 115 w 218"/>
              <a:gd name="T15" fmla="*/ 103 h 194"/>
              <a:gd name="T16" fmla="*/ 115 w 218"/>
              <a:gd name="T17" fmla="*/ 103 h 194"/>
              <a:gd name="T18" fmla="*/ 108 w 218"/>
              <a:gd name="T19" fmla="*/ 96 h 194"/>
              <a:gd name="T20" fmla="*/ 93 w 218"/>
              <a:gd name="T21" fmla="*/ 79 h 194"/>
              <a:gd name="T22" fmla="*/ 95 w 218"/>
              <a:gd name="T23" fmla="*/ 82 h 194"/>
              <a:gd name="T24" fmla="*/ 114 w 218"/>
              <a:gd name="T25" fmla="*/ 102 h 194"/>
              <a:gd name="T26" fmla="*/ 115 w 218"/>
              <a:gd name="T27" fmla="*/ 103 h 194"/>
              <a:gd name="T28" fmla="*/ 115 w 218"/>
              <a:gd name="T29" fmla="*/ 106 h 194"/>
              <a:gd name="T30" fmla="*/ 110 w 218"/>
              <a:gd name="T31" fmla="*/ 108 h 194"/>
              <a:gd name="T32" fmla="*/ 40 w 218"/>
              <a:gd name="T33" fmla="*/ 74 h 194"/>
              <a:gd name="T34" fmla="*/ 0 w 218"/>
              <a:gd name="T35" fmla="*/ 85 h 194"/>
              <a:gd name="T36" fmla="*/ 7 w 218"/>
              <a:gd name="T37" fmla="*/ 104 h 194"/>
              <a:gd name="T38" fmla="*/ 20 w 218"/>
              <a:gd name="T39" fmla="*/ 117 h 194"/>
              <a:gd name="T40" fmla="*/ 27 w 218"/>
              <a:gd name="T41" fmla="*/ 128 h 194"/>
              <a:gd name="T42" fmla="*/ 45 w 218"/>
              <a:gd name="T43" fmla="*/ 141 h 194"/>
              <a:gd name="T44" fmla="*/ 75 w 218"/>
              <a:gd name="T45" fmla="*/ 131 h 194"/>
              <a:gd name="T46" fmla="*/ 48 w 218"/>
              <a:gd name="T47" fmla="*/ 167 h 194"/>
              <a:gd name="T48" fmla="*/ 55 w 218"/>
              <a:gd name="T49" fmla="*/ 179 h 194"/>
              <a:gd name="T50" fmla="*/ 63 w 218"/>
              <a:gd name="T51" fmla="*/ 185 h 194"/>
              <a:gd name="T52" fmla="*/ 78 w 218"/>
              <a:gd name="T53" fmla="*/ 192 h 194"/>
              <a:gd name="T54" fmla="*/ 95 w 218"/>
              <a:gd name="T55" fmla="*/ 194 h 194"/>
              <a:gd name="T56" fmla="*/ 110 w 218"/>
              <a:gd name="T57" fmla="*/ 187 h 194"/>
              <a:gd name="T58" fmla="*/ 117 w 218"/>
              <a:gd name="T59" fmla="*/ 178 h 194"/>
              <a:gd name="T60" fmla="*/ 126 w 218"/>
              <a:gd name="T61" fmla="*/ 137 h 194"/>
              <a:gd name="T62" fmla="*/ 137 w 218"/>
              <a:gd name="T63" fmla="*/ 167 h 194"/>
              <a:gd name="T64" fmla="*/ 140 w 218"/>
              <a:gd name="T65" fmla="*/ 168 h 194"/>
              <a:gd name="T66" fmla="*/ 130 w 218"/>
              <a:gd name="T67" fmla="*/ 140 h 194"/>
              <a:gd name="T68" fmla="*/ 134 w 218"/>
              <a:gd name="T69" fmla="*/ 136 h 194"/>
              <a:gd name="T70" fmla="*/ 166 w 218"/>
              <a:gd name="T71" fmla="*/ 159 h 194"/>
              <a:gd name="T72" fmla="*/ 185 w 218"/>
              <a:gd name="T73" fmla="*/ 161 h 194"/>
              <a:gd name="T74" fmla="*/ 197 w 218"/>
              <a:gd name="T75" fmla="*/ 156 h 194"/>
              <a:gd name="T76" fmla="*/ 206 w 218"/>
              <a:gd name="T77" fmla="*/ 145 h 194"/>
              <a:gd name="T78" fmla="*/ 214 w 218"/>
              <a:gd name="T79" fmla="*/ 131 h 194"/>
              <a:gd name="T80" fmla="*/ 215 w 218"/>
              <a:gd name="T81" fmla="*/ 123 h 194"/>
              <a:gd name="T82" fmla="*/ 213 w 218"/>
              <a:gd name="T83" fmla="*/ 107 h 194"/>
              <a:gd name="T84" fmla="*/ 208 w 218"/>
              <a:gd name="T85" fmla="*/ 101 h 194"/>
              <a:gd name="T86" fmla="*/ 170 w 218"/>
              <a:gd name="T87" fmla="*/ 97 h 194"/>
              <a:gd name="T88" fmla="*/ 194 w 218"/>
              <a:gd name="T89" fmla="*/ 87 h 194"/>
              <a:gd name="T90" fmla="*/ 200 w 218"/>
              <a:gd name="T91" fmla="*/ 65 h 194"/>
              <a:gd name="T92" fmla="*/ 199 w 218"/>
              <a:gd name="T93" fmla="*/ 58 h 194"/>
              <a:gd name="T94" fmla="*/ 199 w 218"/>
              <a:gd name="T95" fmla="*/ 42 h 194"/>
              <a:gd name="T96" fmla="*/ 200 w 218"/>
              <a:gd name="T97" fmla="*/ 30 h 194"/>
              <a:gd name="T98" fmla="*/ 194 w 218"/>
              <a:gd name="T99" fmla="*/ 13 h 194"/>
              <a:gd name="T100" fmla="*/ 158 w 218"/>
              <a:gd name="T101" fmla="*/ 25 h 194"/>
              <a:gd name="T102" fmla="*/ 126 w 218"/>
              <a:gd name="T103" fmla="*/ 91 h 194"/>
              <a:gd name="T104" fmla="*/ 123 w 218"/>
              <a:gd name="T105" fmla="*/ 105 h 194"/>
              <a:gd name="T106" fmla="*/ 120 w 218"/>
              <a:gd name="T107" fmla="*/ 104 h 194"/>
              <a:gd name="T108" fmla="*/ 119 w 218"/>
              <a:gd name="T109" fmla="*/ 10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8" h="194">
                <a:moveTo>
                  <a:pt x="119" y="103"/>
                </a:moveTo>
                <a:cubicBezTo>
                  <a:pt x="119" y="103"/>
                  <a:pt x="119" y="102"/>
                  <a:pt x="119" y="102"/>
                </a:cubicBezTo>
                <a:cubicBezTo>
                  <a:pt x="120" y="91"/>
                  <a:pt x="121" y="80"/>
                  <a:pt x="120" y="69"/>
                </a:cubicBezTo>
                <a:cubicBezTo>
                  <a:pt x="120" y="65"/>
                  <a:pt x="121" y="62"/>
                  <a:pt x="121" y="59"/>
                </a:cubicBezTo>
                <a:cubicBezTo>
                  <a:pt x="121" y="57"/>
                  <a:pt x="121" y="56"/>
                  <a:pt x="120" y="58"/>
                </a:cubicBezTo>
                <a:cubicBezTo>
                  <a:pt x="119" y="65"/>
                  <a:pt x="120" y="73"/>
                  <a:pt x="120" y="80"/>
                </a:cubicBezTo>
                <a:cubicBezTo>
                  <a:pt x="120" y="87"/>
                  <a:pt x="119" y="95"/>
                  <a:pt x="119" y="102"/>
                </a:cubicBezTo>
                <a:cubicBezTo>
                  <a:pt x="118" y="100"/>
                  <a:pt x="118" y="106"/>
                  <a:pt x="115" y="103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3" y="100"/>
                  <a:pt x="110" y="98"/>
                  <a:pt x="108" y="96"/>
                </a:cubicBezTo>
                <a:cubicBezTo>
                  <a:pt x="103" y="91"/>
                  <a:pt x="97" y="85"/>
                  <a:pt x="93" y="79"/>
                </a:cubicBezTo>
                <a:cubicBezTo>
                  <a:pt x="91" y="79"/>
                  <a:pt x="95" y="82"/>
                  <a:pt x="95" y="82"/>
                </a:cubicBezTo>
                <a:cubicBezTo>
                  <a:pt x="100" y="90"/>
                  <a:pt x="108" y="96"/>
                  <a:pt x="114" y="102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4" y="103"/>
                  <a:pt x="115" y="105"/>
                  <a:pt x="115" y="106"/>
                </a:cubicBezTo>
                <a:cubicBezTo>
                  <a:pt x="112" y="110"/>
                  <a:pt x="121" y="117"/>
                  <a:pt x="110" y="108"/>
                </a:cubicBezTo>
                <a:cubicBezTo>
                  <a:pt x="92" y="93"/>
                  <a:pt x="63" y="80"/>
                  <a:pt x="40" y="74"/>
                </a:cubicBezTo>
                <a:cubicBezTo>
                  <a:pt x="30" y="72"/>
                  <a:pt x="2" y="70"/>
                  <a:pt x="0" y="85"/>
                </a:cubicBezTo>
                <a:cubicBezTo>
                  <a:pt x="0" y="91"/>
                  <a:pt x="3" y="99"/>
                  <a:pt x="7" y="104"/>
                </a:cubicBezTo>
                <a:cubicBezTo>
                  <a:pt x="10" y="105"/>
                  <a:pt x="19" y="114"/>
                  <a:pt x="20" y="117"/>
                </a:cubicBezTo>
                <a:cubicBezTo>
                  <a:pt x="20" y="122"/>
                  <a:pt x="26" y="124"/>
                  <a:pt x="27" y="128"/>
                </a:cubicBezTo>
                <a:cubicBezTo>
                  <a:pt x="28" y="133"/>
                  <a:pt x="40" y="141"/>
                  <a:pt x="45" y="141"/>
                </a:cubicBezTo>
                <a:cubicBezTo>
                  <a:pt x="51" y="141"/>
                  <a:pt x="75" y="131"/>
                  <a:pt x="75" y="131"/>
                </a:cubicBezTo>
                <a:cubicBezTo>
                  <a:pt x="64" y="138"/>
                  <a:pt x="42" y="152"/>
                  <a:pt x="48" y="167"/>
                </a:cubicBezTo>
                <a:cubicBezTo>
                  <a:pt x="52" y="171"/>
                  <a:pt x="53" y="173"/>
                  <a:pt x="55" y="179"/>
                </a:cubicBezTo>
                <a:cubicBezTo>
                  <a:pt x="57" y="181"/>
                  <a:pt x="60" y="182"/>
                  <a:pt x="63" y="185"/>
                </a:cubicBezTo>
                <a:cubicBezTo>
                  <a:pt x="66" y="192"/>
                  <a:pt x="73" y="188"/>
                  <a:pt x="78" y="192"/>
                </a:cubicBezTo>
                <a:cubicBezTo>
                  <a:pt x="83" y="194"/>
                  <a:pt x="91" y="194"/>
                  <a:pt x="95" y="194"/>
                </a:cubicBezTo>
                <a:cubicBezTo>
                  <a:pt x="100" y="191"/>
                  <a:pt x="105" y="191"/>
                  <a:pt x="110" y="187"/>
                </a:cubicBezTo>
                <a:cubicBezTo>
                  <a:pt x="113" y="185"/>
                  <a:pt x="115" y="182"/>
                  <a:pt x="117" y="178"/>
                </a:cubicBezTo>
                <a:cubicBezTo>
                  <a:pt x="118" y="176"/>
                  <a:pt x="125" y="136"/>
                  <a:pt x="126" y="137"/>
                </a:cubicBezTo>
                <a:cubicBezTo>
                  <a:pt x="129" y="145"/>
                  <a:pt x="130" y="161"/>
                  <a:pt x="137" y="167"/>
                </a:cubicBezTo>
                <a:cubicBezTo>
                  <a:pt x="137" y="168"/>
                  <a:pt x="138" y="170"/>
                  <a:pt x="140" y="168"/>
                </a:cubicBezTo>
                <a:cubicBezTo>
                  <a:pt x="143" y="160"/>
                  <a:pt x="133" y="148"/>
                  <a:pt x="130" y="140"/>
                </a:cubicBezTo>
                <a:cubicBezTo>
                  <a:pt x="129" y="129"/>
                  <a:pt x="129" y="132"/>
                  <a:pt x="134" y="136"/>
                </a:cubicBezTo>
                <a:cubicBezTo>
                  <a:pt x="145" y="144"/>
                  <a:pt x="156" y="150"/>
                  <a:pt x="166" y="159"/>
                </a:cubicBezTo>
                <a:cubicBezTo>
                  <a:pt x="172" y="162"/>
                  <a:pt x="178" y="163"/>
                  <a:pt x="185" y="161"/>
                </a:cubicBezTo>
                <a:cubicBezTo>
                  <a:pt x="188" y="158"/>
                  <a:pt x="194" y="159"/>
                  <a:pt x="197" y="156"/>
                </a:cubicBezTo>
                <a:cubicBezTo>
                  <a:pt x="198" y="151"/>
                  <a:pt x="206" y="150"/>
                  <a:pt x="206" y="145"/>
                </a:cubicBezTo>
                <a:cubicBezTo>
                  <a:pt x="208" y="140"/>
                  <a:pt x="214" y="137"/>
                  <a:pt x="214" y="131"/>
                </a:cubicBezTo>
                <a:cubicBezTo>
                  <a:pt x="214" y="130"/>
                  <a:pt x="214" y="125"/>
                  <a:pt x="215" y="123"/>
                </a:cubicBezTo>
                <a:cubicBezTo>
                  <a:pt x="218" y="119"/>
                  <a:pt x="211" y="112"/>
                  <a:pt x="213" y="107"/>
                </a:cubicBezTo>
                <a:cubicBezTo>
                  <a:pt x="213" y="104"/>
                  <a:pt x="210" y="102"/>
                  <a:pt x="208" y="101"/>
                </a:cubicBezTo>
                <a:cubicBezTo>
                  <a:pt x="197" y="91"/>
                  <a:pt x="183" y="95"/>
                  <a:pt x="170" y="97"/>
                </a:cubicBezTo>
                <a:cubicBezTo>
                  <a:pt x="169" y="96"/>
                  <a:pt x="190" y="89"/>
                  <a:pt x="194" y="87"/>
                </a:cubicBezTo>
                <a:cubicBezTo>
                  <a:pt x="200" y="83"/>
                  <a:pt x="201" y="72"/>
                  <a:pt x="200" y="65"/>
                </a:cubicBezTo>
                <a:cubicBezTo>
                  <a:pt x="200" y="63"/>
                  <a:pt x="199" y="60"/>
                  <a:pt x="199" y="58"/>
                </a:cubicBezTo>
                <a:cubicBezTo>
                  <a:pt x="202" y="52"/>
                  <a:pt x="196" y="47"/>
                  <a:pt x="199" y="42"/>
                </a:cubicBezTo>
                <a:cubicBezTo>
                  <a:pt x="199" y="37"/>
                  <a:pt x="198" y="35"/>
                  <a:pt x="200" y="30"/>
                </a:cubicBezTo>
                <a:cubicBezTo>
                  <a:pt x="200" y="25"/>
                  <a:pt x="197" y="16"/>
                  <a:pt x="194" y="13"/>
                </a:cubicBezTo>
                <a:cubicBezTo>
                  <a:pt x="184" y="0"/>
                  <a:pt x="165" y="18"/>
                  <a:pt x="158" y="25"/>
                </a:cubicBezTo>
                <a:cubicBezTo>
                  <a:pt x="143" y="44"/>
                  <a:pt x="132" y="68"/>
                  <a:pt x="126" y="91"/>
                </a:cubicBezTo>
                <a:cubicBezTo>
                  <a:pt x="126" y="92"/>
                  <a:pt x="123" y="105"/>
                  <a:pt x="123" y="105"/>
                </a:cubicBezTo>
                <a:cubicBezTo>
                  <a:pt x="122" y="104"/>
                  <a:pt x="121" y="104"/>
                  <a:pt x="120" y="104"/>
                </a:cubicBezTo>
                <a:lnTo>
                  <a:pt x="119" y="103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Freeform 162"/>
          <p:cNvSpPr/>
          <p:nvPr/>
        </p:nvSpPr>
        <p:spPr bwMode="auto">
          <a:xfrm rot="16200000" flipH="1">
            <a:off x="3222204" y="3254183"/>
            <a:ext cx="181100" cy="171569"/>
          </a:xfrm>
          <a:custGeom>
            <a:avLst/>
            <a:gdLst>
              <a:gd name="T0" fmla="*/ 128 w 232"/>
              <a:gd name="T1" fmla="*/ 118 h 220"/>
              <a:gd name="T2" fmla="*/ 127 w 232"/>
              <a:gd name="T3" fmla="*/ 117 h 220"/>
              <a:gd name="T4" fmla="*/ 121 w 232"/>
              <a:gd name="T5" fmla="*/ 83 h 220"/>
              <a:gd name="T6" fmla="*/ 120 w 232"/>
              <a:gd name="T7" fmla="*/ 73 h 220"/>
              <a:gd name="T8" fmla="*/ 119 w 232"/>
              <a:gd name="T9" fmla="*/ 73 h 220"/>
              <a:gd name="T10" fmla="*/ 124 w 232"/>
              <a:gd name="T11" fmla="*/ 94 h 220"/>
              <a:gd name="T12" fmla="*/ 127 w 232"/>
              <a:gd name="T13" fmla="*/ 118 h 220"/>
              <a:gd name="T14" fmla="*/ 123 w 232"/>
              <a:gd name="T15" fmla="*/ 119 h 220"/>
              <a:gd name="T16" fmla="*/ 123 w 232"/>
              <a:gd name="T17" fmla="*/ 119 h 220"/>
              <a:gd name="T18" fmla="*/ 115 w 232"/>
              <a:gd name="T19" fmla="*/ 114 h 220"/>
              <a:gd name="T20" fmla="*/ 95 w 232"/>
              <a:gd name="T21" fmla="*/ 99 h 220"/>
              <a:gd name="T22" fmla="*/ 98 w 232"/>
              <a:gd name="T23" fmla="*/ 102 h 220"/>
              <a:gd name="T24" fmla="*/ 122 w 232"/>
              <a:gd name="T25" fmla="*/ 119 h 220"/>
              <a:gd name="T26" fmla="*/ 123 w 232"/>
              <a:gd name="T27" fmla="*/ 119 h 220"/>
              <a:gd name="T28" fmla="*/ 124 w 232"/>
              <a:gd name="T29" fmla="*/ 122 h 220"/>
              <a:gd name="T30" fmla="*/ 119 w 232"/>
              <a:gd name="T31" fmla="*/ 125 h 220"/>
              <a:gd name="T32" fmla="*/ 41 w 232"/>
              <a:gd name="T33" fmla="*/ 105 h 220"/>
              <a:gd name="T34" fmla="*/ 2 w 232"/>
              <a:gd name="T35" fmla="*/ 125 h 220"/>
              <a:gd name="T36" fmla="*/ 13 w 232"/>
              <a:gd name="T37" fmla="*/ 142 h 220"/>
              <a:gd name="T38" fmla="*/ 29 w 232"/>
              <a:gd name="T39" fmla="*/ 153 h 220"/>
              <a:gd name="T40" fmla="*/ 39 w 232"/>
              <a:gd name="T41" fmla="*/ 163 h 220"/>
              <a:gd name="T42" fmla="*/ 59 w 232"/>
              <a:gd name="T43" fmla="*/ 173 h 220"/>
              <a:gd name="T44" fmla="*/ 88 w 232"/>
              <a:gd name="T45" fmla="*/ 157 h 220"/>
              <a:gd name="T46" fmla="*/ 68 w 232"/>
              <a:gd name="T47" fmla="*/ 199 h 220"/>
              <a:gd name="T48" fmla="*/ 77 w 232"/>
              <a:gd name="T49" fmla="*/ 209 h 220"/>
              <a:gd name="T50" fmla="*/ 87 w 232"/>
              <a:gd name="T51" fmla="*/ 214 h 220"/>
              <a:gd name="T52" fmla="*/ 104 w 232"/>
              <a:gd name="T53" fmla="*/ 218 h 220"/>
              <a:gd name="T54" fmla="*/ 122 w 232"/>
              <a:gd name="T55" fmla="*/ 216 h 220"/>
              <a:gd name="T56" fmla="*/ 135 w 232"/>
              <a:gd name="T57" fmla="*/ 206 h 220"/>
              <a:gd name="T58" fmla="*/ 141 w 232"/>
              <a:gd name="T59" fmla="*/ 196 h 220"/>
              <a:gd name="T60" fmla="*/ 141 w 232"/>
              <a:gd name="T61" fmla="*/ 151 h 220"/>
              <a:gd name="T62" fmla="*/ 159 w 232"/>
              <a:gd name="T63" fmla="*/ 180 h 220"/>
              <a:gd name="T64" fmla="*/ 162 w 232"/>
              <a:gd name="T65" fmla="*/ 181 h 220"/>
              <a:gd name="T66" fmla="*/ 146 w 232"/>
              <a:gd name="T67" fmla="*/ 154 h 220"/>
              <a:gd name="T68" fmla="*/ 150 w 232"/>
              <a:gd name="T69" fmla="*/ 148 h 220"/>
              <a:gd name="T70" fmla="*/ 187 w 232"/>
              <a:gd name="T71" fmla="*/ 165 h 220"/>
              <a:gd name="T72" fmla="*/ 207 w 232"/>
              <a:gd name="T73" fmla="*/ 164 h 220"/>
              <a:gd name="T74" fmla="*/ 217 w 232"/>
              <a:gd name="T75" fmla="*/ 156 h 220"/>
              <a:gd name="T76" fmla="*/ 225 w 232"/>
              <a:gd name="T77" fmla="*/ 143 h 220"/>
              <a:gd name="T78" fmla="*/ 230 w 232"/>
              <a:gd name="T79" fmla="*/ 127 h 220"/>
              <a:gd name="T80" fmla="*/ 229 w 232"/>
              <a:gd name="T81" fmla="*/ 119 h 220"/>
              <a:gd name="T82" fmla="*/ 224 w 232"/>
              <a:gd name="T83" fmla="*/ 102 h 220"/>
              <a:gd name="T84" fmla="*/ 218 w 232"/>
              <a:gd name="T85" fmla="*/ 97 h 220"/>
              <a:gd name="T86" fmla="*/ 177 w 232"/>
              <a:gd name="T87" fmla="*/ 101 h 220"/>
              <a:gd name="T88" fmla="*/ 200 w 232"/>
              <a:gd name="T89" fmla="*/ 87 h 220"/>
              <a:gd name="T90" fmla="*/ 202 w 232"/>
              <a:gd name="T91" fmla="*/ 62 h 220"/>
              <a:gd name="T92" fmla="*/ 200 w 232"/>
              <a:gd name="T93" fmla="*/ 55 h 220"/>
              <a:gd name="T94" fmla="*/ 196 w 232"/>
              <a:gd name="T95" fmla="*/ 40 h 220"/>
              <a:gd name="T96" fmla="*/ 194 w 232"/>
              <a:gd name="T97" fmla="*/ 26 h 220"/>
              <a:gd name="T98" fmla="*/ 185 w 232"/>
              <a:gd name="T99" fmla="*/ 11 h 220"/>
              <a:gd name="T100" fmla="*/ 150 w 232"/>
              <a:gd name="T101" fmla="*/ 31 h 220"/>
              <a:gd name="T102" fmla="*/ 132 w 232"/>
              <a:gd name="T103" fmla="*/ 104 h 220"/>
              <a:gd name="T104" fmla="*/ 131 w 232"/>
              <a:gd name="T105" fmla="*/ 120 h 220"/>
              <a:gd name="T106" fmla="*/ 128 w 232"/>
              <a:gd name="T107" fmla="*/ 119 h 220"/>
              <a:gd name="T108" fmla="*/ 128 w 232"/>
              <a:gd name="T109" fmla="*/ 11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2" h="220">
                <a:moveTo>
                  <a:pt x="128" y="118"/>
                </a:moveTo>
                <a:cubicBezTo>
                  <a:pt x="127" y="118"/>
                  <a:pt x="127" y="117"/>
                  <a:pt x="127" y="117"/>
                </a:cubicBezTo>
                <a:cubicBezTo>
                  <a:pt x="125" y="105"/>
                  <a:pt x="124" y="94"/>
                  <a:pt x="121" y="83"/>
                </a:cubicBezTo>
                <a:cubicBezTo>
                  <a:pt x="121" y="80"/>
                  <a:pt x="120" y="76"/>
                  <a:pt x="120" y="73"/>
                </a:cubicBezTo>
                <a:cubicBezTo>
                  <a:pt x="120" y="71"/>
                  <a:pt x="120" y="69"/>
                  <a:pt x="119" y="73"/>
                </a:cubicBezTo>
                <a:cubicBezTo>
                  <a:pt x="119" y="80"/>
                  <a:pt x="122" y="87"/>
                  <a:pt x="124" y="94"/>
                </a:cubicBezTo>
                <a:cubicBezTo>
                  <a:pt x="125" y="102"/>
                  <a:pt x="126" y="110"/>
                  <a:pt x="127" y="118"/>
                </a:cubicBezTo>
                <a:cubicBezTo>
                  <a:pt x="125" y="116"/>
                  <a:pt x="126" y="121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1" y="117"/>
                  <a:pt x="117" y="115"/>
                  <a:pt x="115" y="114"/>
                </a:cubicBezTo>
                <a:cubicBezTo>
                  <a:pt x="108" y="109"/>
                  <a:pt x="101" y="105"/>
                  <a:pt x="95" y="99"/>
                </a:cubicBezTo>
                <a:cubicBezTo>
                  <a:pt x="94" y="99"/>
                  <a:pt x="98" y="102"/>
                  <a:pt x="98" y="102"/>
                </a:cubicBezTo>
                <a:cubicBezTo>
                  <a:pt x="105" y="109"/>
                  <a:pt x="114" y="113"/>
                  <a:pt x="122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2" y="120"/>
                  <a:pt x="124" y="121"/>
                  <a:pt x="124" y="122"/>
                </a:cubicBezTo>
                <a:cubicBezTo>
                  <a:pt x="121" y="126"/>
                  <a:pt x="132" y="132"/>
                  <a:pt x="119" y="125"/>
                </a:cubicBezTo>
                <a:cubicBezTo>
                  <a:pt x="97" y="113"/>
                  <a:pt x="66" y="107"/>
                  <a:pt x="41" y="105"/>
                </a:cubicBezTo>
                <a:cubicBezTo>
                  <a:pt x="30" y="105"/>
                  <a:pt x="0" y="109"/>
                  <a:pt x="2" y="125"/>
                </a:cubicBezTo>
                <a:cubicBezTo>
                  <a:pt x="3" y="131"/>
                  <a:pt x="8" y="139"/>
                  <a:pt x="13" y="142"/>
                </a:cubicBezTo>
                <a:cubicBezTo>
                  <a:pt x="16" y="143"/>
                  <a:pt x="27" y="151"/>
                  <a:pt x="29" y="153"/>
                </a:cubicBezTo>
                <a:cubicBezTo>
                  <a:pt x="30" y="158"/>
                  <a:pt x="36" y="159"/>
                  <a:pt x="39" y="163"/>
                </a:cubicBezTo>
                <a:cubicBezTo>
                  <a:pt x="40" y="168"/>
                  <a:pt x="54" y="173"/>
                  <a:pt x="59" y="173"/>
                </a:cubicBezTo>
                <a:cubicBezTo>
                  <a:pt x="66" y="172"/>
                  <a:pt x="88" y="156"/>
                  <a:pt x="88" y="157"/>
                </a:cubicBezTo>
                <a:cubicBezTo>
                  <a:pt x="79" y="166"/>
                  <a:pt x="59" y="184"/>
                  <a:pt x="68" y="199"/>
                </a:cubicBezTo>
                <a:cubicBezTo>
                  <a:pt x="73" y="202"/>
                  <a:pt x="74" y="204"/>
                  <a:pt x="77" y="209"/>
                </a:cubicBezTo>
                <a:cubicBezTo>
                  <a:pt x="80" y="211"/>
                  <a:pt x="84" y="212"/>
                  <a:pt x="87" y="214"/>
                </a:cubicBezTo>
                <a:cubicBezTo>
                  <a:pt x="92" y="220"/>
                  <a:pt x="98" y="215"/>
                  <a:pt x="104" y="218"/>
                </a:cubicBezTo>
                <a:cubicBezTo>
                  <a:pt x="109" y="219"/>
                  <a:pt x="117" y="217"/>
                  <a:pt x="122" y="216"/>
                </a:cubicBezTo>
                <a:cubicBezTo>
                  <a:pt x="126" y="212"/>
                  <a:pt x="132" y="211"/>
                  <a:pt x="135" y="206"/>
                </a:cubicBezTo>
                <a:cubicBezTo>
                  <a:pt x="138" y="203"/>
                  <a:pt x="140" y="200"/>
                  <a:pt x="141" y="196"/>
                </a:cubicBezTo>
                <a:cubicBezTo>
                  <a:pt x="141" y="194"/>
                  <a:pt x="140" y="151"/>
                  <a:pt x="141" y="151"/>
                </a:cubicBezTo>
                <a:cubicBezTo>
                  <a:pt x="146" y="159"/>
                  <a:pt x="150" y="176"/>
                  <a:pt x="159" y="180"/>
                </a:cubicBezTo>
                <a:cubicBezTo>
                  <a:pt x="159" y="181"/>
                  <a:pt x="161" y="183"/>
                  <a:pt x="162" y="181"/>
                </a:cubicBezTo>
                <a:cubicBezTo>
                  <a:pt x="163" y="171"/>
                  <a:pt x="151" y="162"/>
                  <a:pt x="146" y="154"/>
                </a:cubicBezTo>
                <a:cubicBezTo>
                  <a:pt x="142" y="143"/>
                  <a:pt x="143" y="146"/>
                  <a:pt x="150" y="148"/>
                </a:cubicBezTo>
                <a:cubicBezTo>
                  <a:pt x="162" y="155"/>
                  <a:pt x="175" y="159"/>
                  <a:pt x="187" y="165"/>
                </a:cubicBezTo>
                <a:cubicBezTo>
                  <a:pt x="194" y="168"/>
                  <a:pt x="200" y="167"/>
                  <a:pt x="207" y="164"/>
                </a:cubicBezTo>
                <a:cubicBezTo>
                  <a:pt x="209" y="160"/>
                  <a:pt x="216" y="160"/>
                  <a:pt x="217" y="156"/>
                </a:cubicBezTo>
                <a:cubicBezTo>
                  <a:pt x="218" y="151"/>
                  <a:pt x="225" y="148"/>
                  <a:pt x="225" y="143"/>
                </a:cubicBezTo>
                <a:cubicBezTo>
                  <a:pt x="226" y="137"/>
                  <a:pt x="231" y="133"/>
                  <a:pt x="230" y="127"/>
                </a:cubicBezTo>
                <a:cubicBezTo>
                  <a:pt x="229" y="126"/>
                  <a:pt x="229" y="121"/>
                  <a:pt x="229" y="119"/>
                </a:cubicBezTo>
                <a:cubicBezTo>
                  <a:pt x="232" y="114"/>
                  <a:pt x="223" y="109"/>
                  <a:pt x="224" y="102"/>
                </a:cubicBezTo>
                <a:cubicBezTo>
                  <a:pt x="223" y="99"/>
                  <a:pt x="220" y="98"/>
                  <a:pt x="218" y="97"/>
                </a:cubicBezTo>
                <a:cubicBezTo>
                  <a:pt x="204" y="90"/>
                  <a:pt x="190" y="97"/>
                  <a:pt x="177" y="101"/>
                </a:cubicBezTo>
                <a:cubicBezTo>
                  <a:pt x="177" y="101"/>
                  <a:pt x="197" y="89"/>
                  <a:pt x="200" y="87"/>
                </a:cubicBezTo>
                <a:cubicBezTo>
                  <a:pt x="205" y="81"/>
                  <a:pt x="204" y="69"/>
                  <a:pt x="202" y="62"/>
                </a:cubicBezTo>
                <a:cubicBezTo>
                  <a:pt x="201" y="61"/>
                  <a:pt x="200" y="58"/>
                  <a:pt x="200" y="55"/>
                </a:cubicBezTo>
                <a:cubicBezTo>
                  <a:pt x="201" y="49"/>
                  <a:pt x="194" y="45"/>
                  <a:pt x="196" y="40"/>
                </a:cubicBezTo>
                <a:cubicBezTo>
                  <a:pt x="195" y="34"/>
                  <a:pt x="193" y="32"/>
                  <a:pt x="194" y="26"/>
                </a:cubicBezTo>
                <a:cubicBezTo>
                  <a:pt x="194" y="22"/>
                  <a:pt x="188" y="13"/>
                  <a:pt x="185" y="11"/>
                </a:cubicBezTo>
                <a:cubicBezTo>
                  <a:pt x="172" y="0"/>
                  <a:pt x="156" y="22"/>
                  <a:pt x="150" y="31"/>
                </a:cubicBezTo>
                <a:cubicBezTo>
                  <a:pt x="139" y="53"/>
                  <a:pt x="133" y="80"/>
                  <a:pt x="132" y="104"/>
                </a:cubicBezTo>
                <a:cubicBezTo>
                  <a:pt x="132" y="105"/>
                  <a:pt x="132" y="120"/>
                  <a:pt x="131" y="120"/>
                </a:cubicBezTo>
                <a:cubicBezTo>
                  <a:pt x="130" y="119"/>
                  <a:pt x="129" y="119"/>
                  <a:pt x="128" y="119"/>
                </a:cubicBezTo>
                <a:lnTo>
                  <a:pt x="128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Freeform 163"/>
          <p:cNvSpPr/>
          <p:nvPr/>
        </p:nvSpPr>
        <p:spPr bwMode="auto">
          <a:xfrm rot="16200000" flipH="1">
            <a:off x="3957476" y="3264152"/>
            <a:ext cx="182054" cy="170616"/>
          </a:xfrm>
          <a:custGeom>
            <a:avLst/>
            <a:gdLst>
              <a:gd name="T0" fmla="*/ 107 w 233"/>
              <a:gd name="T1" fmla="*/ 118 h 219"/>
              <a:gd name="T2" fmla="*/ 108 w 233"/>
              <a:gd name="T3" fmla="*/ 117 h 219"/>
              <a:gd name="T4" fmla="*/ 136 w 233"/>
              <a:gd name="T5" fmla="*/ 97 h 219"/>
              <a:gd name="T6" fmla="*/ 144 w 233"/>
              <a:gd name="T7" fmla="*/ 91 h 219"/>
              <a:gd name="T8" fmla="*/ 144 w 233"/>
              <a:gd name="T9" fmla="*/ 90 h 219"/>
              <a:gd name="T10" fmla="*/ 126 w 233"/>
              <a:gd name="T11" fmla="*/ 104 h 219"/>
              <a:gd name="T12" fmla="*/ 107 w 233"/>
              <a:gd name="T13" fmla="*/ 118 h 219"/>
              <a:gd name="T14" fmla="*/ 104 w 233"/>
              <a:gd name="T15" fmla="*/ 114 h 219"/>
              <a:gd name="T16" fmla="*/ 104 w 233"/>
              <a:gd name="T17" fmla="*/ 114 h 219"/>
              <a:gd name="T18" fmla="*/ 105 w 233"/>
              <a:gd name="T19" fmla="*/ 105 h 219"/>
              <a:gd name="T20" fmla="*/ 109 w 233"/>
              <a:gd name="T21" fmla="*/ 81 h 219"/>
              <a:gd name="T22" fmla="*/ 108 w 233"/>
              <a:gd name="T23" fmla="*/ 85 h 219"/>
              <a:gd name="T24" fmla="*/ 104 w 233"/>
              <a:gd name="T25" fmla="*/ 114 h 219"/>
              <a:gd name="T26" fmla="*/ 104 w 233"/>
              <a:gd name="T27" fmla="*/ 114 h 219"/>
              <a:gd name="T28" fmla="*/ 102 w 233"/>
              <a:gd name="T29" fmla="*/ 116 h 219"/>
              <a:gd name="T30" fmla="*/ 97 w 233"/>
              <a:gd name="T31" fmla="*/ 113 h 219"/>
              <a:gd name="T32" fmla="*/ 80 w 233"/>
              <a:gd name="T33" fmla="*/ 35 h 219"/>
              <a:gd name="T34" fmla="*/ 45 w 233"/>
              <a:gd name="T35" fmla="*/ 9 h 219"/>
              <a:gd name="T36" fmla="*/ 34 w 233"/>
              <a:gd name="T37" fmla="*/ 27 h 219"/>
              <a:gd name="T38" fmla="*/ 31 w 233"/>
              <a:gd name="T39" fmla="*/ 46 h 219"/>
              <a:gd name="T40" fmla="*/ 27 w 233"/>
              <a:gd name="T41" fmla="*/ 59 h 219"/>
              <a:gd name="T42" fmla="*/ 27 w 233"/>
              <a:gd name="T43" fmla="*/ 82 h 219"/>
              <a:gd name="T44" fmla="*/ 55 w 233"/>
              <a:gd name="T45" fmla="*/ 100 h 219"/>
              <a:gd name="T46" fmla="*/ 8 w 233"/>
              <a:gd name="T47" fmla="*/ 101 h 219"/>
              <a:gd name="T48" fmla="*/ 3 w 233"/>
              <a:gd name="T49" fmla="*/ 114 h 219"/>
              <a:gd name="T50" fmla="*/ 3 w 233"/>
              <a:gd name="T51" fmla="*/ 125 h 219"/>
              <a:gd name="T52" fmla="*/ 7 w 233"/>
              <a:gd name="T53" fmla="*/ 142 h 219"/>
              <a:gd name="T54" fmla="*/ 17 w 233"/>
              <a:gd name="T55" fmla="*/ 157 h 219"/>
              <a:gd name="T56" fmla="*/ 32 w 233"/>
              <a:gd name="T57" fmla="*/ 164 h 219"/>
              <a:gd name="T58" fmla="*/ 44 w 233"/>
              <a:gd name="T59" fmla="*/ 165 h 219"/>
              <a:gd name="T60" fmla="*/ 84 w 233"/>
              <a:gd name="T61" fmla="*/ 145 h 219"/>
              <a:gd name="T62" fmla="*/ 66 w 233"/>
              <a:gd name="T63" fmla="*/ 174 h 219"/>
              <a:gd name="T64" fmla="*/ 66 w 233"/>
              <a:gd name="T65" fmla="*/ 177 h 219"/>
              <a:gd name="T66" fmla="*/ 84 w 233"/>
              <a:gd name="T67" fmla="*/ 151 h 219"/>
              <a:gd name="T68" fmla="*/ 90 w 233"/>
              <a:gd name="T69" fmla="*/ 151 h 219"/>
              <a:gd name="T70" fmla="*/ 92 w 233"/>
              <a:gd name="T71" fmla="*/ 192 h 219"/>
              <a:gd name="T72" fmla="*/ 101 w 233"/>
              <a:gd name="T73" fmla="*/ 209 h 219"/>
              <a:gd name="T74" fmla="*/ 114 w 233"/>
              <a:gd name="T75" fmla="*/ 215 h 219"/>
              <a:gd name="T76" fmla="*/ 129 w 233"/>
              <a:gd name="T77" fmla="*/ 217 h 219"/>
              <a:gd name="T78" fmla="*/ 145 w 233"/>
              <a:gd name="T79" fmla="*/ 214 h 219"/>
              <a:gd name="T80" fmla="*/ 152 w 233"/>
              <a:gd name="T81" fmla="*/ 209 h 219"/>
              <a:gd name="T82" fmla="*/ 165 w 233"/>
              <a:gd name="T83" fmla="*/ 197 h 219"/>
              <a:gd name="T84" fmla="*/ 166 w 233"/>
              <a:gd name="T85" fmla="*/ 189 h 219"/>
              <a:gd name="T86" fmla="*/ 145 w 233"/>
              <a:gd name="T87" fmla="*/ 155 h 219"/>
              <a:gd name="T88" fmla="*/ 168 w 233"/>
              <a:gd name="T89" fmla="*/ 169 h 219"/>
              <a:gd name="T90" fmla="*/ 191 w 233"/>
              <a:gd name="T91" fmla="*/ 160 h 219"/>
              <a:gd name="T92" fmla="*/ 196 w 233"/>
              <a:gd name="T93" fmla="*/ 155 h 219"/>
              <a:gd name="T94" fmla="*/ 208 w 233"/>
              <a:gd name="T95" fmla="*/ 144 h 219"/>
              <a:gd name="T96" fmla="*/ 219 w 233"/>
              <a:gd name="T97" fmla="*/ 137 h 219"/>
              <a:gd name="T98" fmla="*/ 229 w 233"/>
              <a:gd name="T99" fmla="*/ 121 h 219"/>
              <a:gd name="T100" fmla="*/ 195 w 233"/>
              <a:gd name="T101" fmla="*/ 99 h 219"/>
              <a:gd name="T102" fmla="*/ 121 w 233"/>
              <a:gd name="T103" fmla="*/ 115 h 219"/>
              <a:gd name="T104" fmla="*/ 107 w 233"/>
              <a:gd name="T105" fmla="*/ 122 h 219"/>
              <a:gd name="T106" fmla="*/ 107 w 233"/>
              <a:gd name="T107" fmla="*/ 119 h 219"/>
              <a:gd name="T108" fmla="*/ 107 w 233"/>
              <a:gd name="T109" fmla="*/ 1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3" h="219">
                <a:moveTo>
                  <a:pt x="107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1"/>
                  <a:pt x="127" y="105"/>
                  <a:pt x="136" y="97"/>
                </a:cubicBezTo>
                <a:cubicBezTo>
                  <a:pt x="138" y="95"/>
                  <a:pt x="141" y="93"/>
                  <a:pt x="144" y="91"/>
                </a:cubicBezTo>
                <a:cubicBezTo>
                  <a:pt x="146" y="90"/>
                  <a:pt x="147" y="89"/>
                  <a:pt x="144" y="90"/>
                </a:cubicBezTo>
                <a:cubicBezTo>
                  <a:pt x="137" y="93"/>
                  <a:pt x="132" y="99"/>
                  <a:pt x="126" y="104"/>
                </a:cubicBezTo>
                <a:cubicBezTo>
                  <a:pt x="120" y="109"/>
                  <a:pt x="114" y="113"/>
                  <a:pt x="107" y="118"/>
                </a:cubicBezTo>
                <a:cubicBezTo>
                  <a:pt x="108" y="115"/>
                  <a:pt x="104" y="118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5" y="111"/>
                  <a:pt x="105" y="107"/>
                  <a:pt x="105" y="105"/>
                </a:cubicBezTo>
                <a:cubicBezTo>
                  <a:pt x="106" y="97"/>
                  <a:pt x="107" y="88"/>
                  <a:pt x="109" y="81"/>
                </a:cubicBezTo>
                <a:cubicBezTo>
                  <a:pt x="109" y="80"/>
                  <a:pt x="108" y="84"/>
                  <a:pt x="108" y="85"/>
                </a:cubicBezTo>
                <a:cubicBezTo>
                  <a:pt x="105" y="94"/>
                  <a:pt x="105" y="104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3" y="114"/>
                  <a:pt x="103" y="116"/>
                  <a:pt x="102" y="116"/>
                </a:cubicBezTo>
                <a:cubicBezTo>
                  <a:pt x="97" y="116"/>
                  <a:pt x="96" y="129"/>
                  <a:pt x="97" y="113"/>
                </a:cubicBezTo>
                <a:cubicBezTo>
                  <a:pt x="98" y="89"/>
                  <a:pt x="89" y="58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2"/>
                  <a:pt x="25" y="77"/>
                  <a:pt x="27" y="82"/>
                </a:cubicBezTo>
                <a:cubicBezTo>
                  <a:pt x="32" y="87"/>
                  <a:pt x="55" y="100"/>
                  <a:pt x="55" y="100"/>
                </a:cubicBezTo>
                <a:cubicBezTo>
                  <a:pt x="43" y="96"/>
                  <a:pt x="17" y="86"/>
                  <a:pt x="8" y="101"/>
                </a:cubicBezTo>
                <a:cubicBezTo>
                  <a:pt x="8" y="107"/>
                  <a:pt x="7" y="109"/>
                  <a:pt x="3" y="114"/>
                </a:cubicBezTo>
                <a:cubicBezTo>
                  <a:pt x="3" y="117"/>
                  <a:pt x="4" y="121"/>
                  <a:pt x="3" y="125"/>
                </a:cubicBezTo>
                <a:cubicBezTo>
                  <a:pt x="0" y="132"/>
                  <a:pt x="7" y="135"/>
                  <a:pt x="7" y="142"/>
                </a:cubicBezTo>
                <a:cubicBezTo>
                  <a:pt x="9" y="147"/>
                  <a:pt x="14" y="153"/>
                  <a:pt x="17" y="157"/>
                </a:cubicBezTo>
                <a:cubicBezTo>
                  <a:pt x="23" y="159"/>
                  <a:pt x="26" y="163"/>
                  <a:pt x="32" y="164"/>
                </a:cubicBezTo>
                <a:cubicBezTo>
                  <a:pt x="36" y="166"/>
                  <a:pt x="39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79" y="153"/>
                  <a:pt x="66" y="164"/>
                  <a:pt x="66" y="174"/>
                </a:cubicBezTo>
                <a:cubicBezTo>
                  <a:pt x="65" y="175"/>
                  <a:pt x="64" y="177"/>
                  <a:pt x="66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3"/>
                  <a:pt x="89" y="144"/>
                  <a:pt x="90" y="151"/>
                </a:cubicBezTo>
                <a:cubicBezTo>
                  <a:pt x="90" y="165"/>
                  <a:pt x="92" y="179"/>
                  <a:pt x="92" y="192"/>
                </a:cubicBezTo>
                <a:cubicBezTo>
                  <a:pt x="92" y="199"/>
                  <a:pt x="96" y="205"/>
                  <a:pt x="101" y="209"/>
                </a:cubicBezTo>
                <a:cubicBezTo>
                  <a:pt x="106" y="210"/>
                  <a:pt x="110" y="216"/>
                  <a:pt x="114" y="215"/>
                </a:cubicBezTo>
                <a:cubicBezTo>
                  <a:pt x="118" y="214"/>
                  <a:pt x="124" y="219"/>
                  <a:pt x="129" y="217"/>
                </a:cubicBezTo>
                <a:cubicBezTo>
                  <a:pt x="134" y="215"/>
                  <a:pt x="141" y="217"/>
                  <a:pt x="145" y="214"/>
                </a:cubicBezTo>
                <a:cubicBezTo>
                  <a:pt x="146" y="212"/>
                  <a:pt x="150" y="210"/>
                  <a:pt x="152" y="209"/>
                </a:cubicBezTo>
                <a:cubicBezTo>
                  <a:pt x="158" y="209"/>
                  <a:pt x="158" y="199"/>
                  <a:pt x="165" y="197"/>
                </a:cubicBezTo>
                <a:cubicBezTo>
                  <a:pt x="167" y="195"/>
                  <a:pt x="166" y="192"/>
                  <a:pt x="166" y="189"/>
                </a:cubicBezTo>
                <a:cubicBezTo>
                  <a:pt x="167" y="174"/>
                  <a:pt x="154" y="165"/>
                  <a:pt x="145" y="155"/>
                </a:cubicBezTo>
                <a:cubicBezTo>
                  <a:pt x="144" y="154"/>
                  <a:pt x="164" y="168"/>
                  <a:pt x="168" y="169"/>
                </a:cubicBezTo>
                <a:cubicBezTo>
                  <a:pt x="176" y="171"/>
                  <a:pt x="185" y="165"/>
                  <a:pt x="191" y="160"/>
                </a:cubicBezTo>
                <a:cubicBezTo>
                  <a:pt x="192" y="158"/>
                  <a:pt x="194" y="155"/>
                  <a:pt x="196" y="155"/>
                </a:cubicBezTo>
                <a:cubicBezTo>
                  <a:pt x="202" y="153"/>
                  <a:pt x="202" y="145"/>
                  <a:pt x="208" y="144"/>
                </a:cubicBezTo>
                <a:cubicBezTo>
                  <a:pt x="213" y="141"/>
                  <a:pt x="213" y="138"/>
                  <a:pt x="219" y="137"/>
                </a:cubicBezTo>
                <a:cubicBezTo>
                  <a:pt x="223" y="134"/>
                  <a:pt x="228" y="125"/>
                  <a:pt x="229" y="121"/>
                </a:cubicBezTo>
                <a:cubicBezTo>
                  <a:pt x="233" y="105"/>
                  <a:pt x="206" y="100"/>
                  <a:pt x="195" y="99"/>
                </a:cubicBezTo>
                <a:cubicBezTo>
                  <a:pt x="171" y="99"/>
                  <a:pt x="144" y="106"/>
                  <a:pt x="121" y="115"/>
                </a:cubicBezTo>
                <a:cubicBezTo>
                  <a:pt x="120" y="116"/>
                  <a:pt x="108" y="123"/>
                  <a:pt x="107" y="122"/>
                </a:cubicBezTo>
                <a:cubicBezTo>
                  <a:pt x="107" y="121"/>
                  <a:pt x="107" y="120"/>
                  <a:pt x="107" y="119"/>
                </a:cubicBezTo>
                <a:lnTo>
                  <a:pt x="107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458210" y="1321435"/>
            <a:ext cx="1456055" cy="445770"/>
            <a:chOff x="6060348" y="1753750"/>
            <a:chExt cx="2224088" cy="681038"/>
          </a:xfrm>
          <a:solidFill>
            <a:srgbClr val="A3C8BD"/>
          </a:solidFill>
        </p:grpSpPr>
        <p:sp>
          <p:nvSpPr>
            <p:cNvPr id="47" name="Oval 156"/>
            <p:cNvSpPr>
              <a:spLocks noChangeArrowheads="1"/>
            </p:cNvSpPr>
            <p:nvPr/>
          </p:nvSpPr>
          <p:spPr bwMode="auto">
            <a:xfrm rot="16200000" flipH="1">
              <a:off x="6100035" y="1793437"/>
              <a:ext cx="600075" cy="600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Freeform 157"/>
            <p:cNvSpPr/>
            <p:nvPr/>
          </p:nvSpPr>
          <p:spPr bwMode="auto">
            <a:xfrm rot="16200000" flipH="1">
              <a:off x="6060348" y="1753750"/>
              <a:ext cx="681038" cy="681038"/>
            </a:xfrm>
            <a:custGeom>
              <a:avLst/>
              <a:gdLst>
                <a:gd name="T0" fmla="*/ 520 w 524"/>
                <a:gd name="T1" fmla="*/ 262 h 524"/>
                <a:gd name="T2" fmla="*/ 516 w 524"/>
                <a:gd name="T3" fmla="*/ 262 h 524"/>
                <a:gd name="T4" fmla="*/ 441 w 524"/>
                <a:gd name="T5" fmla="*/ 442 h 524"/>
                <a:gd name="T6" fmla="*/ 262 w 524"/>
                <a:gd name="T7" fmla="*/ 516 h 524"/>
                <a:gd name="T8" fmla="*/ 82 w 524"/>
                <a:gd name="T9" fmla="*/ 442 h 524"/>
                <a:gd name="T10" fmla="*/ 8 w 524"/>
                <a:gd name="T11" fmla="*/ 262 h 524"/>
                <a:gd name="T12" fmla="*/ 82 w 524"/>
                <a:gd name="T13" fmla="*/ 82 h 524"/>
                <a:gd name="T14" fmla="*/ 262 w 524"/>
                <a:gd name="T15" fmla="*/ 8 h 524"/>
                <a:gd name="T16" fmla="*/ 441 w 524"/>
                <a:gd name="T17" fmla="*/ 82 h 524"/>
                <a:gd name="T18" fmla="*/ 516 w 524"/>
                <a:gd name="T19" fmla="*/ 262 h 524"/>
                <a:gd name="T20" fmla="*/ 520 w 524"/>
                <a:gd name="T21" fmla="*/ 262 h 524"/>
                <a:gd name="T22" fmla="*/ 524 w 524"/>
                <a:gd name="T23" fmla="*/ 262 h 524"/>
                <a:gd name="T24" fmla="*/ 262 w 524"/>
                <a:gd name="T25" fmla="*/ 0 h 524"/>
                <a:gd name="T26" fmla="*/ 0 w 524"/>
                <a:gd name="T27" fmla="*/ 262 h 524"/>
                <a:gd name="T28" fmla="*/ 262 w 524"/>
                <a:gd name="T29" fmla="*/ 524 h 524"/>
                <a:gd name="T30" fmla="*/ 524 w 524"/>
                <a:gd name="T31" fmla="*/ 262 h 524"/>
                <a:gd name="T32" fmla="*/ 520 w 524"/>
                <a:gd name="T3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4" h="524">
                  <a:moveTo>
                    <a:pt x="520" y="262"/>
                  </a:moveTo>
                  <a:cubicBezTo>
                    <a:pt x="516" y="262"/>
                    <a:pt x="516" y="262"/>
                    <a:pt x="516" y="262"/>
                  </a:cubicBezTo>
                  <a:cubicBezTo>
                    <a:pt x="516" y="332"/>
                    <a:pt x="487" y="396"/>
                    <a:pt x="441" y="442"/>
                  </a:cubicBezTo>
                  <a:cubicBezTo>
                    <a:pt x="395" y="488"/>
                    <a:pt x="332" y="516"/>
                    <a:pt x="262" y="516"/>
                  </a:cubicBezTo>
                  <a:cubicBezTo>
                    <a:pt x="192" y="516"/>
                    <a:pt x="128" y="488"/>
                    <a:pt x="82" y="442"/>
                  </a:cubicBezTo>
                  <a:cubicBezTo>
                    <a:pt x="36" y="396"/>
                    <a:pt x="8" y="332"/>
                    <a:pt x="8" y="262"/>
                  </a:cubicBezTo>
                  <a:cubicBezTo>
                    <a:pt x="8" y="192"/>
                    <a:pt x="36" y="128"/>
                    <a:pt x="82" y="82"/>
                  </a:cubicBezTo>
                  <a:cubicBezTo>
                    <a:pt x="128" y="36"/>
                    <a:pt x="192" y="8"/>
                    <a:pt x="262" y="8"/>
                  </a:cubicBezTo>
                  <a:cubicBezTo>
                    <a:pt x="332" y="8"/>
                    <a:pt x="395" y="36"/>
                    <a:pt x="441" y="82"/>
                  </a:cubicBezTo>
                  <a:cubicBezTo>
                    <a:pt x="487" y="128"/>
                    <a:pt x="516" y="192"/>
                    <a:pt x="516" y="262"/>
                  </a:cubicBezTo>
                  <a:cubicBezTo>
                    <a:pt x="520" y="262"/>
                    <a:pt x="520" y="262"/>
                    <a:pt x="520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lnTo>
                    <a:pt x="520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Oval 158"/>
            <p:cNvSpPr>
              <a:spLocks noChangeArrowheads="1"/>
            </p:cNvSpPr>
            <p:nvPr/>
          </p:nvSpPr>
          <p:spPr bwMode="auto">
            <a:xfrm rot="16200000" flipH="1">
              <a:off x="6871560" y="1793437"/>
              <a:ext cx="600075" cy="600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Freeform 159"/>
            <p:cNvSpPr/>
            <p:nvPr/>
          </p:nvSpPr>
          <p:spPr bwMode="auto">
            <a:xfrm rot="16200000" flipH="1">
              <a:off x="6831873" y="1753750"/>
              <a:ext cx="681038" cy="681038"/>
            </a:xfrm>
            <a:custGeom>
              <a:avLst/>
              <a:gdLst>
                <a:gd name="T0" fmla="*/ 520 w 524"/>
                <a:gd name="T1" fmla="*/ 262 h 524"/>
                <a:gd name="T2" fmla="*/ 516 w 524"/>
                <a:gd name="T3" fmla="*/ 262 h 524"/>
                <a:gd name="T4" fmla="*/ 441 w 524"/>
                <a:gd name="T5" fmla="*/ 442 h 524"/>
                <a:gd name="T6" fmla="*/ 262 w 524"/>
                <a:gd name="T7" fmla="*/ 516 h 524"/>
                <a:gd name="T8" fmla="*/ 82 w 524"/>
                <a:gd name="T9" fmla="*/ 442 h 524"/>
                <a:gd name="T10" fmla="*/ 8 w 524"/>
                <a:gd name="T11" fmla="*/ 262 h 524"/>
                <a:gd name="T12" fmla="*/ 82 w 524"/>
                <a:gd name="T13" fmla="*/ 82 h 524"/>
                <a:gd name="T14" fmla="*/ 262 w 524"/>
                <a:gd name="T15" fmla="*/ 8 h 524"/>
                <a:gd name="T16" fmla="*/ 441 w 524"/>
                <a:gd name="T17" fmla="*/ 82 h 524"/>
                <a:gd name="T18" fmla="*/ 516 w 524"/>
                <a:gd name="T19" fmla="*/ 262 h 524"/>
                <a:gd name="T20" fmla="*/ 520 w 524"/>
                <a:gd name="T21" fmla="*/ 262 h 524"/>
                <a:gd name="T22" fmla="*/ 524 w 524"/>
                <a:gd name="T23" fmla="*/ 262 h 524"/>
                <a:gd name="T24" fmla="*/ 262 w 524"/>
                <a:gd name="T25" fmla="*/ 0 h 524"/>
                <a:gd name="T26" fmla="*/ 0 w 524"/>
                <a:gd name="T27" fmla="*/ 262 h 524"/>
                <a:gd name="T28" fmla="*/ 262 w 524"/>
                <a:gd name="T29" fmla="*/ 524 h 524"/>
                <a:gd name="T30" fmla="*/ 524 w 524"/>
                <a:gd name="T31" fmla="*/ 262 h 524"/>
                <a:gd name="T32" fmla="*/ 520 w 524"/>
                <a:gd name="T3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4" h="524">
                  <a:moveTo>
                    <a:pt x="520" y="262"/>
                  </a:moveTo>
                  <a:cubicBezTo>
                    <a:pt x="516" y="262"/>
                    <a:pt x="516" y="262"/>
                    <a:pt x="516" y="262"/>
                  </a:cubicBezTo>
                  <a:cubicBezTo>
                    <a:pt x="516" y="332"/>
                    <a:pt x="487" y="396"/>
                    <a:pt x="441" y="442"/>
                  </a:cubicBezTo>
                  <a:cubicBezTo>
                    <a:pt x="395" y="488"/>
                    <a:pt x="332" y="516"/>
                    <a:pt x="262" y="516"/>
                  </a:cubicBezTo>
                  <a:cubicBezTo>
                    <a:pt x="192" y="516"/>
                    <a:pt x="128" y="488"/>
                    <a:pt x="82" y="442"/>
                  </a:cubicBezTo>
                  <a:cubicBezTo>
                    <a:pt x="36" y="396"/>
                    <a:pt x="8" y="332"/>
                    <a:pt x="8" y="262"/>
                  </a:cubicBezTo>
                  <a:cubicBezTo>
                    <a:pt x="8" y="192"/>
                    <a:pt x="36" y="128"/>
                    <a:pt x="82" y="82"/>
                  </a:cubicBezTo>
                  <a:cubicBezTo>
                    <a:pt x="128" y="36"/>
                    <a:pt x="192" y="8"/>
                    <a:pt x="262" y="8"/>
                  </a:cubicBezTo>
                  <a:cubicBezTo>
                    <a:pt x="332" y="8"/>
                    <a:pt x="395" y="36"/>
                    <a:pt x="441" y="82"/>
                  </a:cubicBezTo>
                  <a:cubicBezTo>
                    <a:pt x="487" y="128"/>
                    <a:pt x="516" y="192"/>
                    <a:pt x="516" y="262"/>
                  </a:cubicBezTo>
                  <a:cubicBezTo>
                    <a:pt x="520" y="262"/>
                    <a:pt x="520" y="262"/>
                    <a:pt x="520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lnTo>
                    <a:pt x="520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Oval 160"/>
            <p:cNvSpPr>
              <a:spLocks noChangeArrowheads="1"/>
            </p:cNvSpPr>
            <p:nvPr/>
          </p:nvSpPr>
          <p:spPr bwMode="auto">
            <a:xfrm rot="16200000" flipH="1">
              <a:off x="7643085" y="1793437"/>
              <a:ext cx="600075" cy="600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Freeform 161"/>
            <p:cNvSpPr/>
            <p:nvPr/>
          </p:nvSpPr>
          <p:spPr bwMode="auto">
            <a:xfrm rot="16200000" flipH="1">
              <a:off x="7603398" y="1753750"/>
              <a:ext cx="681038" cy="681038"/>
            </a:xfrm>
            <a:custGeom>
              <a:avLst/>
              <a:gdLst>
                <a:gd name="T0" fmla="*/ 520 w 524"/>
                <a:gd name="T1" fmla="*/ 262 h 524"/>
                <a:gd name="T2" fmla="*/ 516 w 524"/>
                <a:gd name="T3" fmla="*/ 262 h 524"/>
                <a:gd name="T4" fmla="*/ 441 w 524"/>
                <a:gd name="T5" fmla="*/ 442 h 524"/>
                <a:gd name="T6" fmla="*/ 262 w 524"/>
                <a:gd name="T7" fmla="*/ 516 h 524"/>
                <a:gd name="T8" fmla="*/ 82 w 524"/>
                <a:gd name="T9" fmla="*/ 442 h 524"/>
                <a:gd name="T10" fmla="*/ 8 w 524"/>
                <a:gd name="T11" fmla="*/ 262 h 524"/>
                <a:gd name="T12" fmla="*/ 82 w 524"/>
                <a:gd name="T13" fmla="*/ 82 h 524"/>
                <a:gd name="T14" fmla="*/ 262 w 524"/>
                <a:gd name="T15" fmla="*/ 8 h 524"/>
                <a:gd name="T16" fmla="*/ 441 w 524"/>
                <a:gd name="T17" fmla="*/ 82 h 524"/>
                <a:gd name="T18" fmla="*/ 516 w 524"/>
                <a:gd name="T19" fmla="*/ 262 h 524"/>
                <a:gd name="T20" fmla="*/ 520 w 524"/>
                <a:gd name="T21" fmla="*/ 262 h 524"/>
                <a:gd name="T22" fmla="*/ 524 w 524"/>
                <a:gd name="T23" fmla="*/ 262 h 524"/>
                <a:gd name="T24" fmla="*/ 262 w 524"/>
                <a:gd name="T25" fmla="*/ 0 h 524"/>
                <a:gd name="T26" fmla="*/ 0 w 524"/>
                <a:gd name="T27" fmla="*/ 262 h 524"/>
                <a:gd name="T28" fmla="*/ 262 w 524"/>
                <a:gd name="T29" fmla="*/ 524 h 524"/>
                <a:gd name="T30" fmla="*/ 524 w 524"/>
                <a:gd name="T31" fmla="*/ 262 h 524"/>
                <a:gd name="T32" fmla="*/ 520 w 524"/>
                <a:gd name="T3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4" h="524">
                  <a:moveTo>
                    <a:pt x="520" y="262"/>
                  </a:moveTo>
                  <a:cubicBezTo>
                    <a:pt x="516" y="262"/>
                    <a:pt x="516" y="262"/>
                    <a:pt x="516" y="262"/>
                  </a:cubicBezTo>
                  <a:cubicBezTo>
                    <a:pt x="516" y="332"/>
                    <a:pt x="487" y="396"/>
                    <a:pt x="441" y="442"/>
                  </a:cubicBezTo>
                  <a:cubicBezTo>
                    <a:pt x="395" y="488"/>
                    <a:pt x="332" y="516"/>
                    <a:pt x="262" y="516"/>
                  </a:cubicBezTo>
                  <a:cubicBezTo>
                    <a:pt x="192" y="516"/>
                    <a:pt x="128" y="488"/>
                    <a:pt x="82" y="442"/>
                  </a:cubicBezTo>
                  <a:cubicBezTo>
                    <a:pt x="36" y="396"/>
                    <a:pt x="8" y="332"/>
                    <a:pt x="8" y="262"/>
                  </a:cubicBezTo>
                  <a:cubicBezTo>
                    <a:pt x="8" y="192"/>
                    <a:pt x="36" y="128"/>
                    <a:pt x="82" y="82"/>
                  </a:cubicBezTo>
                  <a:cubicBezTo>
                    <a:pt x="128" y="36"/>
                    <a:pt x="192" y="8"/>
                    <a:pt x="262" y="8"/>
                  </a:cubicBezTo>
                  <a:cubicBezTo>
                    <a:pt x="332" y="8"/>
                    <a:pt x="395" y="36"/>
                    <a:pt x="441" y="82"/>
                  </a:cubicBezTo>
                  <a:cubicBezTo>
                    <a:pt x="487" y="128"/>
                    <a:pt x="516" y="192"/>
                    <a:pt x="516" y="262"/>
                  </a:cubicBezTo>
                  <a:cubicBezTo>
                    <a:pt x="520" y="262"/>
                    <a:pt x="520" y="262"/>
                    <a:pt x="520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lnTo>
                    <a:pt x="520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740404" y="1753317"/>
            <a:ext cx="32061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50" b="1" spc="600" dirty="0">
                <a:solidFill>
                  <a:schemeClr val="accent5">
                    <a:lumMod val="7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rPr>
              <a:t>THANK YOU</a:t>
            </a:r>
            <a:endParaRPr lang="en-US" sz="4050" b="1" spc="600" dirty="0">
              <a:solidFill>
                <a:schemeClr val="accent5">
                  <a:lumMod val="75000"/>
                </a:schemeClr>
              </a:solidFill>
              <a:latin typeface="方正字迹-子实行楷简体" panose="02000000000000000000" pitchFamily="2" charset="-122"/>
              <a:ea typeface="方正字迹-子实行楷简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71604" y="1061652"/>
            <a:ext cx="4716705" cy="2376480"/>
            <a:chOff x="4095472" y="1415536"/>
            <a:chExt cx="6288940" cy="3168640"/>
          </a:xfrm>
        </p:grpSpPr>
        <p:sp>
          <p:nvSpPr>
            <p:cNvPr id="26" name="Freeform 13"/>
            <p:cNvSpPr/>
            <p:nvPr/>
          </p:nvSpPr>
          <p:spPr bwMode="auto">
            <a:xfrm rot="16200000" flipH="1">
              <a:off x="9323851" y="1494069"/>
              <a:ext cx="663575" cy="690563"/>
            </a:xfrm>
            <a:custGeom>
              <a:avLst/>
              <a:gdLst>
                <a:gd name="T0" fmla="*/ 0 w 418"/>
                <a:gd name="T1" fmla="*/ 435 h 435"/>
                <a:gd name="T2" fmla="*/ 418 w 418"/>
                <a:gd name="T3" fmla="*/ 0 h 435"/>
                <a:gd name="T4" fmla="*/ 0 w 418"/>
                <a:gd name="T5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435">
                  <a:moveTo>
                    <a:pt x="0" y="435"/>
                  </a:moveTo>
                  <a:lnTo>
                    <a:pt x="418" y="0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rot="16200000" flipH="1" flipV="1">
              <a:off x="9323851" y="1494069"/>
              <a:ext cx="663575" cy="690563"/>
            </a:xfrm>
            <a:prstGeom prst="line">
              <a:avLst/>
            </a:prstGeom>
            <a:noFill/>
            <a:ln w="9525">
              <a:solidFill>
                <a:srgbClr val="A3C8B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 rot="16200000" flipH="1">
              <a:off x="9362425" y="1401248"/>
              <a:ext cx="674688" cy="703263"/>
            </a:xfrm>
            <a:custGeom>
              <a:avLst/>
              <a:gdLst>
                <a:gd name="T0" fmla="*/ 7 w 425"/>
                <a:gd name="T1" fmla="*/ 443 h 443"/>
                <a:gd name="T2" fmla="*/ 425 w 425"/>
                <a:gd name="T3" fmla="*/ 7 h 443"/>
                <a:gd name="T4" fmla="*/ 419 w 425"/>
                <a:gd name="T5" fmla="*/ 0 h 443"/>
                <a:gd name="T6" fmla="*/ 0 w 425"/>
                <a:gd name="T7" fmla="*/ 435 h 443"/>
                <a:gd name="T8" fmla="*/ 7 w 425"/>
                <a:gd name="T9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443">
                  <a:moveTo>
                    <a:pt x="7" y="443"/>
                  </a:moveTo>
                  <a:lnTo>
                    <a:pt x="425" y="7"/>
                  </a:lnTo>
                  <a:lnTo>
                    <a:pt x="419" y="0"/>
                  </a:lnTo>
                  <a:lnTo>
                    <a:pt x="0" y="435"/>
                  </a:lnTo>
                  <a:lnTo>
                    <a:pt x="7" y="443"/>
                  </a:lnTo>
                  <a:close/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 rot="16200000" flipH="1">
              <a:off x="6601012" y="4212457"/>
              <a:ext cx="349492" cy="348221"/>
            </a:xfrm>
            <a:custGeom>
              <a:avLst/>
              <a:gdLst>
                <a:gd name="T0" fmla="*/ 0 w 275"/>
                <a:gd name="T1" fmla="*/ 274 h 274"/>
                <a:gd name="T2" fmla="*/ 275 w 275"/>
                <a:gd name="T3" fmla="*/ 0 h 274"/>
                <a:gd name="T4" fmla="*/ 0 w 275"/>
                <a:gd name="T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" h="274">
                  <a:moveTo>
                    <a:pt x="0" y="274"/>
                  </a:moveTo>
                  <a:lnTo>
                    <a:pt x="275" y="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rot="16200000" flipH="1" flipV="1">
              <a:off x="6601012" y="4212457"/>
              <a:ext cx="349492" cy="3482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 rot="16200000" flipH="1">
              <a:off x="6597836" y="4227058"/>
              <a:ext cx="357118" cy="357118"/>
            </a:xfrm>
            <a:custGeom>
              <a:avLst/>
              <a:gdLst>
                <a:gd name="T0" fmla="*/ 7 w 281"/>
                <a:gd name="T1" fmla="*/ 281 h 281"/>
                <a:gd name="T2" fmla="*/ 281 w 281"/>
                <a:gd name="T3" fmla="*/ 7 h 281"/>
                <a:gd name="T4" fmla="*/ 275 w 281"/>
                <a:gd name="T5" fmla="*/ 0 h 281"/>
                <a:gd name="T6" fmla="*/ 0 w 281"/>
                <a:gd name="T7" fmla="*/ 274 h 281"/>
                <a:gd name="T8" fmla="*/ 7 w 281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1">
                  <a:moveTo>
                    <a:pt x="7" y="281"/>
                  </a:moveTo>
                  <a:lnTo>
                    <a:pt x="281" y="7"/>
                  </a:lnTo>
                  <a:lnTo>
                    <a:pt x="275" y="0"/>
                  </a:lnTo>
                  <a:lnTo>
                    <a:pt x="0" y="274"/>
                  </a:lnTo>
                  <a:lnTo>
                    <a:pt x="7" y="2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 rot="16200000" flipH="1">
              <a:off x="6597836" y="4208008"/>
              <a:ext cx="357118" cy="357118"/>
            </a:xfrm>
            <a:custGeom>
              <a:avLst/>
              <a:gdLst>
                <a:gd name="T0" fmla="*/ 7 w 281"/>
                <a:gd name="T1" fmla="*/ 281 h 281"/>
                <a:gd name="T2" fmla="*/ 281 w 281"/>
                <a:gd name="T3" fmla="*/ 7 h 281"/>
                <a:gd name="T4" fmla="*/ 275 w 281"/>
                <a:gd name="T5" fmla="*/ 0 h 281"/>
                <a:gd name="T6" fmla="*/ 0 w 281"/>
                <a:gd name="T7" fmla="*/ 27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281">
                  <a:moveTo>
                    <a:pt x="7" y="281"/>
                  </a:moveTo>
                  <a:lnTo>
                    <a:pt x="281" y="7"/>
                  </a:lnTo>
                  <a:lnTo>
                    <a:pt x="275" y="0"/>
                  </a:lnTo>
                  <a:lnTo>
                    <a:pt x="0" y="274"/>
                  </a:lnTo>
                </a:path>
              </a:pathLst>
            </a:custGeom>
            <a:solidFill>
              <a:srgbClr val="A3C8BD"/>
            </a:solidFill>
            <a:ln>
              <a:solidFill>
                <a:srgbClr val="A3C8BD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Freeform 17"/>
            <p:cNvSpPr/>
            <p:nvPr/>
          </p:nvSpPr>
          <p:spPr bwMode="auto">
            <a:xfrm rot="16200000" flipH="1">
              <a:off x="6949869" y="1765376"/>
              <a:ext cx="349492" cy="349492"/>
            </a:xfrm>
            <a:custGeom>
              <a:avLst/>
              <a:gdLst>
                <a:gd name="T0" fmla="*/ 0 w 275"/>
                <a:gd name="T1" fmla="*/ 275 h 275"/>
                <a:gd name="T2" fmla="*/ 275 w 275"/>
                <a:gd name="T3" fmla="*/ 0 h 275"/>
                <a:gd name="T4" fmla="*/ 0 w 275"/>
                <a:gd name="T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" h="275">
                  <a:moveTo>
                    <a:pt x="0" y="275"/>
                  </a:moveTo>
                  <a:lnTo>
                    <a:pt x="275" y="0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6200000" flipH="1" flipV="1">
              <a:off x="6949869" y="1765376"/>
              <a:ext cx="349492" cy="34949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 19"/>
            <p:cNvSpPr/>
            <p:nvPr/>
          </p:nvSpPr>
          <p:spPr bwMode="auto">
            <a:xfrm rot="16200000" flipH="1">
              <a:off x="6946693" y="1760929"/>
              <a:ext cx="357118" cy="358388"/>
            </a:xfrm>
            <a:custGeom>
              <a:avLst/>
              <a:gdLst>
                <a:gd name="T0" fmla="*/ 7 w 281"/>
                <a:gd name="T1" fmla="*/ 282 h 282"/>
                <a:gd name="T2" fmla="*/ 281 w 281"/>
                <a:gd name="T3" fmla="*/ 7 h 282"/>
                <a:gd name="T4" fmla="*/ 274 w 281"/>
                <a:gd name="T5" fmla="*/ 0 h 282"/>
                <a:gd name="T6" fmla="*/ 0 w 281"/>
                <a:gd name="T7" fmla="*/ 275 h 282"/>
                <a:gd name="T8" fmla="*/ 7 w 281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2">
                  <a:moveTo>
                    <a:pt x="7" y="282"/>
                  </a:moveTo>
                  <a:lnTo>
                    <a:pt x="281" y="7"/>
                  </a:lnTo>
                  <a:lnTo>
                    <a:pt x="274" y="0"/>
                  </a:lnTo>
                  <a:lnTo>
                    <a:pt x="0" y="275"/>
                  </a:lnTo>
                  <a:lnTo>
                    <a:pt x="7" y="2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 20"/>
            <p:cNvSpPr/>
            <p:nvPr/>
          </p:nvSpPr>
          <p:spPr bwMode="auto">
            <a:xfrm rot="16200000" flipH="1">
              <a:off x="6946693" y="1760929"/>
              <a:ext cx="357118" cy="358388"/>
            </a:xfrm>
            <a:custGeom>
              <a:avLst/>
              <a:gdLst>
                <a:gd name="T0" fmla="*/ 7 w 281"/>
                <a:gd name="T1" fmla="*/ 282 h 282"/>
                <a:gd name="T2" fmla="*/ 281 w 281"/>
                <a:gd name="T3" fmla="*/ 7 h 282"/>
                <a:gd name="T4" fmla="*/ 274 w 281"/>
                <a:gd name="T5" fmla="*/ 0 h 282"/>
                <a:gd name="T6" fmla="*/ 0 w 281"/>
                <a:gd name="T7" fmla="*/ 27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282">
                  <a:moveTo>
                    <a:pt x="7" y="282"/>
                  </a:moveTo>
                  <a:lnTo>
                    <a:pt x="281" y="7"/>
                  </a:lnTo>
                  <a:lnTo>
                    <a:pt x="274" y="0"/>
                  </a:lnTo>
                  <a:lnTo>
                    <a:pt x="0" y="275"/>
                  </a:lnTo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 rot="16200000" flipH="1">
              <a:off x="6174944" y="13792"/>
              <a:ext cx="2129995" cy="6288940"/>
            </a:xfrm>
            <a:custGeom>
              <a:avLst/>
              <a:gdLst>
                <a:gd name="connsiteX0" fmla="*/ 0 w 2660650"/>
                <a:gd name="connsiteY0" fmla="*/ 3125787 h 8215730"/>
                <a:gd name="connsiteX1" fmla="*/ 0 w 2660650"/>
                <a:gd name="connsiteY1" fmla="*/ 8215730 h 8215730"/>
                <a:gd name="connsiteX2" fmla="*/ 2660650 w 2660650"/>
                <a:gd name="connsiteY2" fmla="*/ 8215730 h 8215730"/>
                <a:gd name="connsiteX3" fmla="*/ 2660650 w 2660650"/>
                <a:gd name="connsiteY3" fmla="*/ 8198895 h 8215730"/>
                <a:gd name="connsiteX4" fmla="*/ 2660650 w 2660650"/>
                <a:gd name="connsiteY4" fmla="*/ 0 h 8215730"/>
                <a:gd name="connsiteX5" fmla="*/ 2397919 w 2660650"/>
                <a:gd name="connsiteY5" fmla="*/ 0 h 8215730"/>
                <a:gd name="connsiteX6" fmla="*/ 2397919 w 2660650"/>
                <a:gd name="connsiteY6" fmla="*/ 35775 h 8215730"/>
                <a:gd name="connsiteX7" fmla="*/ 2635250 w 2660650"/>
                <a:gd name="connsiteY7" fmla="*/ 35775 h 8215730"/>
                <a:gd name="connsiteX8" fmla="*/ 2635250 w 2660650"/>
                <a:gd name="connsiteY8" fmla="*/ 8182059 h 8215730"/>
                <a:gd name="connsiteX9" fmla="*/ 2647950 w 2660650"/>
                <a:gd name="connsiteY9" fmla="*/ 8182059 h 8215730"/>
                <a:gd name="connsiteX10" fmla="*/ 2647950 w 2660650"/>
                <a:gd name="connsiteY10" fmla="*/ 8198895 h 8215730"/>
                <a:gd name="connsiteX11" fmla="*/ 2635250 w 2660650"/>
                <a:gd name="connsiteY11" fmla="*/ 8198895 h 8215730"/>
                <a:gd name="connsiteX12" fmla="*/ 2635250 w 2660650"/>
                <a:gd name="connsiteY12" fmla="*/ 8182059 h 8215730"/>
                <a:gd name="connsiteX13" fmla="*/ 26988 w 2660650"/>
                <a:gd name="connsiteY13" fmla="*/ 8182059 h 8215730"/>
                <a:gd name="connsiteX14" fmla="*/ 26987 w 2660650"/>
                <a:gd name="connsiteY14" fmla="*/ 3125787 h 8215730"/>
                <a:gd name="connsiteX15" fmla="*/ 0 w 2660650"/>
                <a:gd name="connsiteY15" fmla="*/ 0 h 8215730"/>
                <a:gd name="connsiteX16" fmla="*/ 0 w 2660650"/>
                <a:gd name="connsiteY16" fmla="*/ 621506 h 8215730"/>
                <a:gd name="connsiteX17" fmla="*/ 26987 w 2660650"/>
                <a:gd name="connsiteY17" fmla="*/ 621506 h 8215730"/>
                <a:gd name="connsiteX18" fmla="*/ 26987 w 2660650"/>
                <a:gd name="connsiteY18" fmla="*/ 35776 h 8215730"/>
                <a:gd name="connsiteX19" fmla="*/ 1243014 w 2660650"/>
                <a:gd name="connsiteY19" fmla="*/ 35775 h 8215730"/>
                <a:gd name="connsiteX20" fmla="*/ 1243014 w 2660650"/>
                <a:gd name="connsiteY20" fmla="*/ 0 h 821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0650" h="8215730">
                  <a:moveTo>
                    <a:pt x="0" y="3125787"/>
                  </a:moveTo>
                  <a:lnTo>
                    <a:pt x="0" y="8215730"/>
                  </a:lnTo>
                  <a:lnTo>
                    <a:pt x="2660650" y="8215730"/>
                  </a:lnTo>
                  <a:lnTo>
                    <a:pt x="2660650" y="8198895"/>
                  </a:lnTo>
                  <a:lnTo>
                    <a:pt x="2660650" y="0"/>
                  </a:lnTo>
                  <a:lnTo>
                    <a:pt x="2397919" y="0"/>
                  </a:lnTo>
                  <a:lnTo>
                    <a:pt x="2397919" y="35775"/>
                  </a:lnTo>
                  <a:lnTo>
                    <a:pt x="2635250" y="35775"/>
                  </a:lnTo>
                  <a:lnTo>
                    <a:pt x="2635250" y="8182059"/>
                  </a:lnTo>
                  <a:lnTo>
                    <a:pt x="2647950" y="8182059"/>
                  </a:lnTo>
                  <a:lnTo>
                    <a:pt x="2647950" y="8198895"/>
                  </a:lnTo>
                  <a:lnTo>
                    <a:pt x="2635250" y="8198895"/>
                  </a:lnTo>
                  <a:lnTo>
                    <a:pt x="2635250" y="8182059"/>
                  </a:lnTo>
                  <a:lnTo>
                    <a:pt x="26988" y="8182059"/>
                  </a:lnTo>
                  <a:lnTo>
                    <a:pt x="26987" y="3125787"/>
                  </a:lnTo>
                  <a:close/>
                  <a:moveTo>
                    <a:pt x="0" y="0"/>
                  </a:moveTo>
                  <a:lnTo>
                    <a:pt x="0" y="621506"/>
                  </a:lnTo>
                  <a:lnTo>
                    <a:pt x="26987" y="621506"/>
                  </a:lnTo>
                  <a:lnTo>
                    <a:pt x="26987" y="35776"/>
                  </a:lnTo>
                  <a:lnTo>
                    <a:pt x="1243014" y="35775"/>
                  </a:lnTo>
                  <a:lnTo>
                    <a:pt x="1243014" y="0"/>
                  </a:lnTo>
                  <a:close/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888740" y="2574290"/>
            <a:ext cx="29089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DESIGHED   BY   WENCY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40" grpId="0" bldLvl="0" animBg="1"/>
      <p:bldP spid="4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-54733"/>
            <a:ext cx="9140694" cy="5198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0" y="-27428"/>
            <a:ext cx="9140694" cy="5198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cs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5" y="627471"/>
            <a:ext cx="7997043" cy="388843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0835" y="4538980"/>
            <a:ext cx="240990" cy="2882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8575"/>
            <a:ext cx="9144000" cy="5200650"/>
          </a:xfrm>
          <a:prstGeom prst="rect">
            <a:avLst/>
          </a:prstGeom>
        </p:spPr>
      </p:pic>
      <p:pic>
        <p:nvPicPr>
          <p:cNvPr id="6" name="图片 5" descr="coronavirus-graphic-web-fea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6405" y="692631"/>
            <a:ext cx="8288020" cy="382333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矩形 1"/>
          <p:cNvSpPr/>
          <p:nvPr/>
        </p:nvSpPr>
        <p:spPr>
          <a:xfrm>
            <a:off x="-32522" y="248332"/>
            <a:ext cx="9176522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zh-CN" sz="2800" b="1" dirty="0" smtClean="0">
                <a:latin typeface="Calibri" panose="020F0502020204030204" pitchFamily="34" charset="0"/>
              </a:rPr>
              <a:t>The world is facing a pandemic!</a:t>
            </a:r>
            <a:endParaRPr lang="en-US" altLang="zh-CN" sz="2800" b="1" dirty="0" smtClean="0">
              <a:latin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64088" y="1203598"/>
            <a:ext cx="3384376" cy="144654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a hug from </a:t>
            </a:r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close friends</a:t>
            </a:r>
            <a:endParaRPr lang="en-US" altLang="zh-CN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zh-CN" altLang="en-US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walk in the sunshine</a:t>
            </a:r>
            <a:endParaRPr lang="en-US" altLang="zh-CN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a face-to-face chat </a:t>
            </a:r>
            <a:endParaRPr lang="en-US" altLang="zh-CN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……</a:t>
            </a:r>
            <a:endParaRPr lang="en-US" altLang="zh-CN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31840" y="1996849"/>
            <a:ext cx="2448272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altLang="zh-CN" sz="2200" b="1" dirty="0">
                <a:solidFill>
                  <a:schemeClr val="bg1"/>
                </a:solidFill>
              </a:rPr>
              <a:t>s</a:t>
            </a:r>
            <a:r>
              <a:rPr lang="zh-CN" altLang="en-US" sz="2200" b="1" dirty="0">
                <a:solidFill>
                  <a:schemeClr val="bg1"/>
                </a:solidFill>
              </a:rPr>
              <a:t>elf-quarantine </a:t>
            </a:r>
            <a:endParaRPr lang="zh-CN" altLang="en-US" sz="22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6547" y="1888615"/>
            <a:ext cx="1936264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Empty</a:t>
            </a:r>
            <a:r>
              <a:rPr lang="zh-CN" altLang="en-US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streets </a:t>
            </a:r>
            <a:endParaRPr lang="zh-CN" altLang="en-US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" y="4435249"/>
            <a:ext cx="9180512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zh-CN" sz="3200" b="1" dirty="0">
                <a:latin typeface="Calibri" panose="020F0502020204030204" pitchFamily="34" charset="0"/>
              </a:rPr>
              <a:t>Depression</a:t>
            </a:r>
            <a:endParaRPr lang="en-US" altLang="zh-CN" sz="3200" b="1" dirty="0"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2607" y="2788937"/>
            <a:ext cx="2351665" cy="43088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Closed restaurants</a:t>
            </a:r>
            <a:endParaRPr lang="zh-CN" altLang="en-US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8594" y="1594868"/>
            <a:ext cx="2252536" cy="43088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Distant education</a:t>
            </a:r>
            <a:endParaRPr lang="zh-CN" altLang="en-US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6064" y="736487"/>
            <a:ext cx="4572000" cy="430885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algn="just"/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Postponed celebrations</a:t>
            </a:r>
            <a:endParaRPr lang="en-US" altLang="zh-CN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6064" y="2464679"/>
            <a:ext cx="3131839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Isolated family members</a:t>
            </a:r>
            <a:endParaRPr lang="en-US" altLang="zh-CN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6064" y="1024519"/>
            <a:ext cx="4572000" cy="769439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algn="just"/>
            <a:r>
              <a:rPr lang="en-US" altLang="zh-CN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Abandoned </a:t>
            </a:r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classrooms</a:t>
            </a:r>
            <a:endParaRPr lang="en-US" altLang="zh-CN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endParaRPr lang="en-US" altLang="zh-CN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6064" y="1312551"/>
            <a:ext cx="4572000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Nationwide panic</a:t>
            </a:r>
            <a:endParaRPr lang="en-US" altLang="zh-CN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6064" y="2176647"/>
            <a:ext cx="4572000" cy="430885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algn="just"/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Mad hoarding</a:t>
            </a:r>
            <a:endParaRPr lang="en-US" altLang="zh-CN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3166578" y="1755145"/>
            <a:ext cx="2197510" cy="311586"/>
          </a:xfrm>
          <a:prstGeom prst="rightArrow">
            <a:avLst/>
          </a:prstGeom>
          <a:solidFill>
            <a:srgbClr val="FD6B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spcCol="0"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 rot="7716227">
            <a:off x="4848433" y="3302761"/>
            <a:ext cx="2279181" cy="329972"/>
          </a:xfrm>
          <a:prstGeom prst="rightArrow">
            <a:avLst/>
          </a:prstGeom>
          <a:solidFill>
            <a:srgbClr val="FD6B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spcCol="0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18550651">
            <a:off x="4782137" y="2879012"/>
            <a:ext cx="2112124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altLang="zh-CN" sz="2200" b="1" dirty="0">
                <a:solidFill>
                  <a:schemeClr val="bg1"/>
                </a:solidFill>
              </a:rPr>
              <a:t>out of reach </a:t>
            </a:r>
            <a:endParaRPr lang="en-US" altLang="zh-CN" sz="2200" b="1" dirty="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39552" y="590509"/>
            <a:ext cx="360040" cy="270132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915816" y="1419622"/>
            <a:ext cx="2448272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</a:rPr>
              <a:t>lockdown</a:t>
            </a:r>
            <a:endParaRPr lang="en-US" altLang="zh-CN" sz="2200" b="1" dirty="0">
              <a:solidFill>
                <a:schemeClr val="bg1"/>
              </a:solidFill>
            </a:endParaRPr>
          </a:p>
        </p:txBody>
      </p:sp>
      <p:sp>
        <p:nvSpPr>
          <p:cNvPr id="11" name="图文框 10"/>
          <p:cNvSpPr/>
          <p:nvPr/>
        </p:nvSpPr>
        <p:spPr>
          <a:xfrm>
            <a:off x="251460" y="168910"/>
            <a:ext cx="8670290" cy="4868545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3950" y="47625"/>
            <a:ext cx="2862580" cy="92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20" grpId="0" bldLvl="0" animBg="1"/>
      <p:bldP spid="21" grpId="0" bldLvl="0" animBg="1"/>
      <p:bldP spid="22" grpId="0"/>
      <p:bldP spid="23" grpId="0" bldLvl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27428"/>
            <a:ext cx="9140694" cy="5198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cs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3984410" flipH="1">
            <a:off x="82550" y="-273050"/>
            <a:ext cx="2397125" cy="1915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419622"/>
            <a:ext cx="9144000" cy="15671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altLang="zh-CN" sz="9600" spc="600" dirty="0" smtClean="0">
                <a:solidFill>
                  <a:schemeClr val="accent3"/>
                </a:solidFill>
                <a:effectLst>
                  <a:outerShdw blurRad="50800" dist="38100" algn="l" rotWithShape="0">
                    <a:schemeClr val="accent3">
                      <a:alpha val="40000"/>
                    </a:schemeClr>
                  </a:outerShdw>
                </a:effectLst>
                <a:latin typeface="Comic Sans MS" panose="030F0702030302020204" charset="0"/>
                <a:ea typeface="汉仪尚巍手书W" panose="00020600040101010101" pitchFamily="18" charset="-122"/>
                <a:cs typeface="Comic Sans MS" panose="030F0702030302020204" charset="0"/>
              </a:rPr>
              <a:t>Kids</a:t>
            </a:r>
            <a:endParaRPr lang="en-US" altLang="zh-CN" sz="9600" spc="600" dirty="0">
              <a:solidFill>
                <a:schemeClr val="accent3"/>
              </a:solidFill>
              <a:effectLst>
                <a:outerShdw blurRad="50800" dist="38100" algn="l" rotWithShape="0">
                  <a:schemeClr val="accent3">
                    <a:alpha val="40000"/>
                  </a:schemeClr>
                </a:outerShdw>
              </a:effectLst>
              <a:latin typeface="Comic Sans MS" panose="030F0702030302020204" charset="0"/>
              <a:ea typeface="汉仪尚巍手书W" panose="00020600040101010101" pitchFamily="18" charset="-122"/>
              <a:cs typeface="Comic Sans MS" panose="030F07020303020202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781146">
            <a:off x="6239083" y="1307210"/>
            <a:ext cx="4661673" cy="50763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">
            <a:off x="-217170" y="2731770"/>
            <a:ext cx="2844165" cy="2844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396"/>
            <a:ext cx="9144000" cy="520065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9" y="2804300"/>
            <a:ext cx="146494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87020" y="375920"/>
            <a:ext cx="847852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 smtClean="0">
                <a:latin typeface="Calibri" panose="020F0502020204030204" pitchFamily="34" charset="0"/>
                <a:ea typeface="Yu Gothic UI Semibold" panose="020B0700000000000000" charset="-128"/>
              </a:rPr>
              <a:t>    </a:t>
            </a:r>
            <a:r>
              <a:rPr lang="zh-CN" altLang="en-US" dirty="0" smtClean="0">
                <a:latin typeface="Calibri" panose="020F0502020204030204" pitchFamily="34" charset="0"/>
                <a:ea typeface="Yu Gothic UI Semibold" panose="020B0700000000000000" charset="-128"/>
              </a:rPr>
              <a:t>Four</a:t>
            </a:r>
            <a:r>
              <a:rPr lang="zh-CN" altLang="en-US" dirty="0">
                <a:latin typeface="Calibri" panose="020F0502020204030204" pitchFamily="34" charset="0"/>
                <a:ea typeface="Yu Gothic UI Semibold" panose="020B0700000000000000" charset="-128"/>
              </a:rPr>
              <a:t>-year-old Layla from </a:t>
            </a:r>
            <a:r>
              <a:rPr lang="en-US" altLang="zh-CN" dirty="0">
                <a:latin typeface="Calibri" panose="020F0502020204030204" pitchFamily="34" charset="0"/>
                <a:ea typeface="Yu Gothic UI Semibold" panose="020B0700000000000000" charset="-128"/>
              </a:rPr>
              <a:t>Britain</a:t>
            </a:r>
            <a:r>
              <a:rPr lang="zh-CN" altLang="en-US" dirty="0">
                <a:latin typeface="Calibri" panose="020F0502020204030204" pitchFamily="34" charset="0"/>
                <a:ea typeface="Yu Gothic UI Semibold" panose="020B0700000000000000" charset="-128"/>
              </a:rPr>
              <a:t>, was particularly </a:t>
            </a:r>
            <a:r>
              <a:rPr lang="en-US" altLang="zh-CN" dirty="0">
                <a:latin typeface="Calibri" panose="020F0502020204030204" pitchFamily="34" charset="0"/>
                <a:ea typeface="Yu Gothic UI Semibold" panose="020B0700000000000000" charset="-128"/>
              </a:rPr>
              <a:t>shocked</a:t>
            </a:r>
            <a:r>
              <a:rPr lang="zh-CN" altLang="en-US" dirty="0">
                <a:latin typeface="Calibri" panose="020F0502020204030204" pitchFamily="34" charset="0"/>
                <a:ea typeface="Yu Gothic UI Semibold" panose="020B0700000000000000" charset="-128"/>
              </a:rPr>
              <a:t> to learn that the coronavirus pandemic had caused all her favourite </a:t>
            </a:r>
            <a:r>
              <a:rPr lang="zh-CN" altLang="en-US" u="sng" dirty="0">
                <a:latin typeface="Calibri" panose="020F0502020204030204" pitchFamily="34" charset="0"/>
                <a:ea typeface="Yu Gothic UI Semibold" panose="020B0700000000000000" charset="-128"/>
              </a:rPr>
              <a:t>takeaways</a:t>
            </a:r>
            <a:r>
              <a:rPr lang="zh-CN" altLang="en-US" dirty="0">
                <a:latin typeface="Calibri" panose="020F0502020204030204" pitchFamily="34" charset="0"/>
                <a:ea typeface="Yu Gothic UI Semibold" panose="020B0700000000000000" charset="-128"/>
              </a:rPr>
              <a:t> to shut</a:t>
            </a:r>
            <a:r>
              <a:rPr lang="en-US" altLang="zh-CN" dirty="0">
                <a:latin typeface="Calibri" panose="020F0502020204030204" pitchFamily="34" charset="0"/>
                <a:ea typeface="Yu Gothic UI Semibold" panose="020B0700000000000000" charset="-128"/>
              </a:rPr>
              <a:t>. </a:t>
            </a:r>
            <a:r>
              <a:rPr lang="zh-CN" altLang="en-US" dirty="0">
                <a:latin typeface="Calibri" panose="020F0502020204030204" pitchFamily="34" charset="0"/>
                <a:ea typeface="Yu Gothic UI Semibold" panose="020B0700000000000000" charset="-128"/>
              </a:rPr>
              <a:t>Her mum, </a:t>
            </a:r>
            <a:r>
              <a:rPr lang="en-US" altLang="zh-CN" dirty="0">
                <a:latin typeface="Calibri" panose="020F0502020204030204" pitchFamily="34" charset="0"/>
                <a:ea typeface="Yu Gothic UI Semibold" panose="020B0700000000000000" charset="-128"/>
              </a:rPr>
              <a:t>explained these restaurants </a:t>
            </a:r>
            <a:r>
              <a:rPr lang="zh-CN" altLang="en-US" dirty="0" smtClean="0">
                <a:latin typeface="Calibri" panose="020F0502020204030204" pitchFamily="34" charset="0"/>
                <a:ea typeface="Yu Gothic UI Semibold" panose="020B0700000000000000" charset="-128"/>
              </a:rPr>
              <a:t>wouldn</a:t>
            </a:r>
            <a:r>
              <a:rPr lang="en-US" altLang="zh-CN" dirty="0" smtClean="0">
                <a:latin typeface="Calibri" panose="020F0502020204030204" pitchFamily="34" charset="0"/>
                <a:ea typeface="Yu Gothic UI Semibold" panose="020B0700000000000000" charset="-128"/>
              </a:rPr>
              <a:t>’</a:t>
            </a:r>
            <a:r>
              <a:rPr lang="zh-CN" altLang="en-US" dirty="0" smtClean="0">
                <a:latin typeface="Calibri" panose="020F0502020204030204" pitchFamily="34" charset="0"/>
                <a:ea typeface="Yu Gothic UI Semibold" panose="020B0700000000000000" charset="-128"/>
              </a:rPr>
              <a:t>t </a:t>
            </a:r>
            <a:r>
              <a:rPr lang="zh-CN" altLang="en-US" dirty="0">
                <a:latin typeface="Calibri" panose="020F0502020204030204" pitchFamily="34" charset="0"/>
                <a:ea typeface="Yu Gothic UI Semibold" panose="020B0700000000000000" charset="-128"/>
              </a:rPr>
              <a:t>be available for a little while </a:t>
            </a:r>
            <a:r>
              <a:rPr lang="en-US" altLang="zh-CN" dirty="0">
                <a:latin typeface="Calibri" panose="020F0502020204030204" pitchFamily="34" charset="0"/>
                <a:ea typeface="Yu Gothic UI Semibold" panose="020B0700000000000000" charset="-128"/>
              </a:rPr>
              <a:t>and </a:t>
            </a:r>
            <a:r>
              <a:rPr lang="zh-CN" altLang="en-US" dirty="0">
                <a:latin typeface="Calibri" panose="020F0502020204030204" pitchFamily="34" charset="0"/>
                <a:ea typeface="Yu Gothic UI Semibold" panose="020B0700000000000000" charset="-128"/>
              </a:rPr>
              <a:t>filmed the young </a:t>
            </a:r>
            <a:r>
              <a:rPr lang="zh-CN" altLang="en-US" dirty="0" smtClean="0">
                <a:latin typeface="Calibri" panose="020F0502020204030204" pitchFamily="34" charset="0"/>
                <a:ea typeface="Yu Gothic UI Semibold" panose="020B0700000000000000" charset="-128"/>
              </a:rPr>
              <a:t>girl</a:t>
            </a:r>
            <a:r>
              <a:rPr lang="en-US" altLang="zh-CN" dirty="0" smtClean="0">
                <a:latin typeface="Calibri" panose="020F0502020204030204" pitchFamily="34" charset="0"/>
                <a:ea typeface="Yu Gothic UI Semibold" panose="020B0700000000000000" charset="-128"/>
              </a:rPr>
              <a:t>’</a:t>
            </a:r>
            <a:r>
              <a:rPr lang="zh-CN" altLang="en-US" dirty="0" smtClean="0">
                <a:latin typeface="Calibri" panose="020F0502020204030204" pitchFamily="34" charset="0"/>
                <a:ea typeface="Yu Gothic UI Semibold" panose="020B0700000000000000" charset="-128"/>
              </a:rPr>
              <a:t>s </a:t>
            </a:r>
            <a:r>
              <a:rPr lang="zh-CN" altLang="en-US" dirty="0">
                <a:latin typeface="Calibri" panose="020F0502020204030204" pitchFamily="34" charset="0"/>
                <a:ea typeface="Yu Gothic UI Semibold" panose="020B0700000000000000" charset="-128"/>
              </a:rPr>
              <a:t>reaction</a:t>
            </a:r>
            <a:r>
              <a:rPr lang="en-US" altLang="zh-CN" dirty="0">
                <a:latin typeface="Calibri" panose="020F0502020204030204" pitchFamily="34" charset="0"/>
                <a:ea typeface="Yu Gothic UI Semibold" panose="020B0700000000000000" charset="-128"/>
              </a:rPr>
              <a:t>. Then, the video has go viral on social media, in which the little girl nearly broke down</a:t>
            </a:r>
            <a:r>
              <a:rPr lang="zh-CN" altLang="en-US" dirty="0">
                <a:latin typeface="Calibri" panose="020F0502020204030204" pitchFamily="34" charset="0"/>
                <a:ea typeface="Yu Gothic UI Semibold" panose="020B0700000000000000" charset="-128"/>
              </a:rPr>
              <a:t> over the whole thing. </a:t>
            </a:r>
            <a:r>
              <a:rPr lang="en-US" altLang="zh-CN" dirty="0">
                <a:latin typeface="Calibri" panose="020F0502020204030204" pitchFamily="34" charset="0"/>
                <a:ea typeface="Yu Gothic UI Semibold" panose="020B0700000000000000" charset="-128"/>
              </a:rPr>
              <a:t>She </a:t>
            </a:r>
            <a:r>
              <a:rPr lang="zh-CN" altLang="en-US" dirty="0">
                <a:latin typeface="Calibri" panose="020F0502020204030204" pitchFamily="34" charset="0"/>
                <a:ea typeface="Yu Gothic UI Semibold" panose="020B0700000000000000" charset="-128"/>
              </a:rPr>
              <a:t>can be seen </a:t>
            </a:r>
            <a:r>
              <a:rPr lang="en-US" altLang="zh-CN" dirty="0" smtClean="0">
                <a:latin typeface="Calibri" panose="020F0502020204030204" pitchFamily="34" charset="0"/>
                <a:ea typeface="Yu Gothic UI Semibold" panose="020B0700000000000000" charset="-128"/>
              </a:rPr>
              <a:t>drowning</a:t>
            </a:r>
            <a:r>
              <a:rPr lang="zh-CN" altLang="en-US" dirty="0" smtClean="0">
                <a:latin typeface="Calibri" panose="020F0502020204030204" pitchFamily="34" charset="0"/>
                <a:ea typeface="Yu Gothic UI Semibold" panose="020B0700000000000000" charset="-128"/>
              </a:rPr>
              <a:t> her </a:t>
            </a:r>
            <a:r>
              <a:rPr lang="en-US" altLang="zh-CN" dirty="0" smtClean="0">
                <a:latin typeface="Calibri" panose="020F0502020204030204" pitchFamily="34" charset="0"/>
                <a:ea typeface="Yu Gothic UI Semibold" panose="020B0700000000000000" charset="-128"/>
              </a:rPr>
              <a:t>sorrows </a:t>
            </a:r>
            <a:r>
              <a:rPr lang="en-US" altLang="zh-CN" dirty="0">
                <a:latin typeface="Calibri" panose="020F0502020204030204" pitchFamily="34" charset="0"/>
                <a:ea typeface="Yu Gothic UI Semibold" panose="020B0700000000000000" charset="-128"/>
              </a:rPr>
              <a:t>i</a:t>
            </a:r>
            <a:r>
              <a:rPr lang="zh-CN" altLang="en-US" dirty="0" smtClean="0">
                <a:latin typeface="Calibri" panose="020F0502020204030204" pitchFamily="34" charset="0"/>
                <a:ea typeface="Yu Gothic UI Semibold" panose="020B0700000000000000" charset="-128"/>
              </a:rPr>
              <a:t>n</a:t>
            </a:r>
            <a:r>
              <a:rPr lang="en-US" altLang="zh-CN" dirty="0">
                <a:latin typeface="Calibri" panose="020F0502020204030204" pitchFamily="34" charset="0"/>
                <a:ea typeface="Yu Gothic UI Semibold" panose="020B0700000000000000" charset="-128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  <a:ea typeface="Yu Gothic UI Semibold" panose="020B0700000000000000" charset="-128"/>
              </a:rPr>
              <a:t>cola with </a:t>
            </a:r>
            <a:r>
              <a:rPr lang="en-US" altLang="zh-CN" dirty="0">
                <a:latin typeface="Calibri" panose="020F0502020204030204" pitchFamily="34" charset="0"/>
                <a:ea typeface="Yu Gothic UI Semibold" panose="020B0700000000000000" charset="-128"/>
              </a:rPr>
              <a:t>sobbing on and on. Struggling to calm herself down, </a:t>
            </a:r>
            <a:r>
              <a:rPr lang="en-US" altLang="zh-CN" dirty="0" err="1">
                <a:latin typeface="Calibri" panose="020F0502020204030204" pitchFamily="34" charset="0"/>
                <a:ea typeface="Yu Gothic UI Semibold" panose="020B0700000000000000" charset="-128"/>
              </a:rPr>
              <a:t>Layla</a:t>
            </a:r>
            <a:r>
              <a:rPr lang="en-US" altLang="zh-CN" dirty="0">
                <a:latin typeface="Calibri" panose="020F0502020204030204" pitchFamily="34" charset="0"/>
                <a:ea typeface="Yu Gothic UI Semibold" panose="020B0700000000000000" charset="-128"/>
              </a:rPr>
              <a:t> then asks "are Chinese closed too?"  When finally getting her mother’s answer “Yes”, she lowered her head and became more </a:t>
            </a:r>
            <a:r>
              <a:rPr lang="en-US" altLang="zh-CN" dirty="0" smtClean="0">
                <a:latin typeface="Calibri" panose="020F0502020204030204" pitchFamily="34" charset="0"/>
                <a:ea typeface="Yu Gothic UI Semibold" panose="020B0700000000000000" charset="-128"/>
              </a:rPr>
              <a:t>painful,  depressed.</a:t>
            </a:r>
            <a:endParaRPr lang="en-US" altLang="zh-CN" dirty="0">
              <a:latin typeface="Calibri" panose="020F0502020204030204" pitchFamily="34" charset="0"/>
              <a:ea typeface="Yu Gothic UI Semibold" panose="020B070000000000000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2799536"/>
            <a:ext cx="6768752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1. What does the underlined word mean?</a:t>
            </a:r>
            <a:endParaRPr lang="en-US" altLang="zh-CN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2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altLang="zh-CN" sz="1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Could you list some well-known names?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60008" y="915724"/>
            <a:ext cx="1368152" cy="38490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874437" y="1767588"/>
            <a:ext cx="921940" cy="38490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70" y="2793503"/>
            <a:ext cx="712470" cy="71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34" y="2799536"/>
            <a:ext cx="744855" cy="69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59" y="2807791"/>
            <a:ext cx="73215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2051720" y="3579862"/>
            <a:ext cx="642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2. 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How does the passage show the girl’s depression step by step? </a:t>
            </a:r>
            <a:endParaRPr lang="en-US" altLang="zh-CN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直接箭头连接符 12"/>
          <p:cNvCxnSpPr>
            <a:stCxn id="6" idx="6"/>
          </p:cNvCxnSpPr>
          <p:nvPr/>
        </p:nvCxnSpPr>
        <p:spPr>
          <a:xfrm flipV="1">
            <a:off x="1628160" y="915724"/>
            <a:ext cx="2664296" cy="1924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4925695" y="923925"/>
            <a:ext cx="1158875" cy="927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148063" y="699542"/>
            <a:ext cx="86409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558087" y="1492250"/>
            <a:ext cx="10467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982085" y="1779905"/>
            <a:ext cx="269017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7293292" y="1779905"/>
            <a:ext cx="701358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115616" y="2313214"/>
            <a:ext cx="1073150" cy="362585"/>
          </a:xfrm>
          <a:prstGeom prst="rect">
            <a:avLst/>
          </a:prstGeom>
          <a:noFill/>
          <a:ln w="4445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6" rIns="68567" bIns="34286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0218" y="3868147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libri" panose="020F0502020204030204" pitchFamily="34" charset="0"/>
              </a:rPr>
              <a:t>shocked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V="1">
            <a:off x="3060338" y="4084170"/>
            <a:ext cx="458823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98061" y="3868147"/>
            <a:ext cx="3439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</a:rPr>
              <a:t>drown her sorrows in cola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69785" y="3868147"/>
            <a:ext cx="1795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</a:rPr>
              <a:t>break down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4886" y="4228187"/>
            <a:ext cx="15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</a:t>
            </a:r>
            <a:r>
              <a:rPr lang="en-US" altLang="zh-CN" sz="2000" dirty="0">
                <a:latin typeface="Calibri" panose="020F0502020204030204" pitchFamily="34" charset="0"/>
              </a:rPr>
              <a:t>more painful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80218" y="4228187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</a:rPr>
              <a:t>sobbing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9785" y="4227934"/>
            <a:ext cx="2371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</a:rPr>
              <a:t>lower her head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 flipV="1">
            <a:off x="5004807" y="4068201"/>
            <a:ext cx="458823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V="1">
            <a:off x="3071291" y="4444210"/>
            <a:ext cx="458823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5338072" y="4444211"/>
            <a:ext cx="458823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4932045" y="2355726"/>
            <a:ext cx="18643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369570" y="2643758"/>
            <a:ext cx="66135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图文框 21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 l="87848" t="49002" r="-617" b="438"/>
          <a:stretch>
            <a:fillRect/>
          </a:stretch>
        </p:blipFill>
        <p:spPr>
          <a:xfrm rot="8880000">
            <a:off x="8272145" y="4398645"/>
            <a:ext cx="995045" cy="934720"/>
          </a:xfrm>
          <a:prstGeom prst="rect">
            <a:avLst/>
          </a:prstGeom>
        </p:spPr>
      </p:pic>
      <p:pic>
        <p:nvPicPr>
          <p:cNvPr id="4" name="图片 3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203950" y="47625"/>
            <a:ext cx="2862580" cy="92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  <p:bldP spid="7" grpId="0" bldLvl="0" animBg="1"/>
      <p:bldP spid="11" grpId="0"/>
      <p:bldP spid="29" grpId="1" animBg="1"/>
      <p:bldP spid="29" grpId="2" bldLvl="0" animBg="1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3984410" flipH="1">
            <a:off x="554618" y="-223351"/>
            <a:ext cx="1884045" cy="205168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004685" y="1212850"/>
            <a:ext cx="2471420" cy="3938270"/>
            <a:chOff x="6722527" y="803635"/>
            <a:chExt cx="3665718" cy="557884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255915" y="803635"/>
              <a:ext cx="3132330" cy="548821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20587026" flipH="1">
              <a:off x="6722527" y="2397877"/>
              <a:ext cx="2274165" cy="398460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0" y="1347867"/>
            <a:ext cx="9144000" cy="15671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altLang="zh-CN" sz="9600" spc="600" dirty="0" smtClean="0">
                <a:solidFill>
                  <a:schemeClr val="accent3"/>
                </a:solidFill>
                <a:effectLst>
                  <a:outerShdw blurRad="50800" dist="38100" algn="l" rotWithShape="0">
                    <a:schemeClr val="accent3">
                      <a:alpha val="40000"/>
                    </a:schemeClr>
                  </a:outerShdw>
                </a:effectLst>
                <a:latin typeface="Comic Sans MS" panose="030F0702030302020204" charset="0"/>
                <a:ea typeface="汉仪尚巍手书W" panose="00020600040101010101" pitchFamily="18" charset="-122"/>
                <a:cs typeface="Comic Sans MS" panose="030F0702030302020204" charset="0"/>
              </a:rPr>
              <a:t>Students</a:t>
            </a:r>
            <a:endParaRPr lang="en-US" altLang="zh-CN" sz="9600" spc="600" dirty="0">
              <a:solidFill>
                <a:schemeClr val="accent3"/>
              </a:solidFill>
              <a:effectLst>
                <a:outerShdw blurRad="50800" dist="38100" algn="l" rotWithShape="0">
                  <a:schemeClr val="accent3">
                    <a:alpha val="40000"/>
                  </a:schemeClr>
                </a:outerShdw>
              </a:effectLst>
              <a:latin typeface="Comic Sans MS" panose="030F0702030302020204" charset="0"/>
              <a:ea typeface="汉仪尚巍手书W" panose="00020600040101010101" pitchFamily="18" charset="-122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54733"/>
            <a:ext cx="9140694" cy="5198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图文框 4"/>
          <p:cNvSpPr/>
          <p:nvPr/>
        </p:nvSpPr>
        <p:spPr>
          <a:xfrm>
            <a:off x="265448" y="257116"/>
            <a:ext cx="8609798" cy="4629268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" y="483518"/>
            <a:ext cx="7192618" cy="42372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5856" y="204853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studies &amp; scores</a:t>
            </a:r>
            <a:endParaRPr lang="zh-CN" altLang="en-US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584" y="-114935"/>
            <a:ext cx="9280525" cy="5374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23528" y="346710"/>
            <a:ext cx="8552988" cy="397031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altLang="zh-CN" dirty="0" smtClean="0">
                <a:latin typeface="Calibri" panose="020F0502020204030204" pitchFamily="34" charset="0"/>
              </a:rPr>
              <a:t>      News of COVID-19 has made students’ mental health even worse. Campus closing ___________(make) students lose the sense of belonging gradually. Under the circumstances</a:t>
            </a:r>
            <a:r>
              <a:rPr lang="en-US" altLang="zh-CN" dirty="0">
                <a:latin typeface="Calibri" panose="020F0502020204030204" pitchFamily="34" charset="0"/>
              </a:rPr>
              <a:t>, the feeling </a:t>
            </a:r>
            <a:r>
              <a:rPr lang="en-US" altLang="zh-CN" dirty="0" smtClean="0">
                <a:latin typeface="Calibri" panose="020F0502020204030204" pitchFamily="34" charset="0"/>
              </a:rPr>
              <a:t>of </a:t>
            </a:r>
            <a:r>
              <a:rPr lang="en-US" altLang="zh-CN" dirty="0">
                <a:latin typeface="Calibri" panose="020F0502020204030204" pitchFamily="34" charset="0"/>
              </a:rPr>
              <a:t>depression h</a:t>
            </a:r>
            <a:r>
              <a:rPr lang="en-US" altLang="zh-CN" dirty="0" smtClean="0">
                <a:latin typeface="Calibri" panose="020F0502020204030204" pitchFamily="34" charset="0"/>
              </a:rPr>
              <a:t>as risen rapidly. For instance, ______________</a:t>
            </a:r>
            <a:endParaRPr lang="en-US" altLang="zh-CN" dirty="0" smtClean="0">
              <a:latin typeface="Calibri" panose="020F0502020204030204" pitchFamily="34" charset="0"/>
            </a:endParaRPr>
          </a:p>
          <a:p>
            <a:pPr algn="just"/>
            <a:r>
              <a:rPr lang="en-US" altLang="zh-CN" dirty="0" smtClean="0">
                <a:latin typeface="Calibri" panose="020F0502020204030204" pitchFamily="34" charset="0"/>
              </a:rPr>
              <a:t>(graduate) from universities without any job offer can be a hopeless nightmare for them.</a:t>
            </a:r>
            <a:endParaRPr lang="en-US" altLang="zh-CN" dirty="0" smtClean="0">
              <a:latin typeface="Calibri" panose="020F0502020204030204" pitchFamily="34" charset="0"/>
            </a:endParaRPr>
          </a:p>
          <a:p>
            <a:pPr algn="just"/>
            <a:r>
              <a:rPr lang="en-US" altLang="zh-CN" dirty="0" smtClean="0">
                <a:latin typeface="Calibri" panose="020F0502020204030204" pitchFamily="34" charset="0"/>
              </a:rPr>
              <a:t>      Some high school students, especially senior 3, ____________(face) with learning problems. During the quarantine time, they may not realize the importance of discipline until the day of returning to school_________________(approach). ____________(keep)</a:t>
            </a:r>
            <a:endParaRPr lang="en-US" altLang="zh-CN" dirty="0" smtClean="0">
              <a:latin typeface="Calibri" panose="020F0502020204030204" pitchFamily="34" charset="0"/>
            </a:endParaRPr>
          </a:p>
          <a:p>
            <a:pPr algn="just"/>
            <a:r>
              <a:rPr lang="en-US" altLang="zh-CN" dirty="0" smtClean="0">
                <a:latin typeface="Calibri" panose="020F0502020204030204" pitchFamily="34" charset="0"/>
              </a:rPr>
              <a:t>worrying about the coming exams and their unbearable scores _______(leave) students at a loss all day, regretting for ______________(be)distracted in front of the screens. </a:t>
            </a:r>
            <a:endParaRPr lang="en-US" altLang="zh-CN" dirty="0" smtClean="0">
              <a:latin typeface="Calibri" panose="020F0502020204030204" pitchFamily="34" charset="0"/>
            </a:endParaRPr>
          </a:p>
          <a:p>
            <a:pPr algn="just"/>
            <a:r>
              <a:rPr lang="en-US" altLang="zh-CN" dirty="0" smtClean="0">
                <a:latin typeface="Calibri" panose="020F0502020204030204" pitchFamily="34" charset="0"/>
              </a:rPr>
              <a:t>      Other youngsters are staying with grandparents during this __________(extend) break since their parents must go to work ________(have) no time to take care of both groups. “I’ve been stressed out not only for myself, but also for my grandparents.” Ann said, “I’m saddened that I can’t be on campus with my peers anymore, and I’m also upset for fear that they may get _________(infect)by the virus.” </a:t>
            </a:r>
            <a:endParaRPr lang="en-US" altLang="zh-CN" dirty="0" smtClean="0"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607179"/>
            <a:ext cx="126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has made 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92936" y="2787774"/>
            <a:ext cx="1187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extended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61358" y="2531467"/>
            <a:ext cx="1482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having been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56404" y="2243648"/>
            <a:ext cx="851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leaves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80112" y="1419622"/>
            <a:ext cx="1166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are faced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51720" y="3867894"/>
            <a:ext cx="1050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infected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88688" y="3076565"/>
            <a:ext cx="889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having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35896" y="1966188"/>
            <a:ext cx="173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is approaching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43506" y="1966188"/>
            <a:ext cx="1040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Keeping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64446" y="843558"/>
            <a:ext cx="1329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graduating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4707309"/>
            <a:ext cx="902175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900" dirty="0">
                <a:solidFill>
                  <a:srgbClr val="FF0000"/>
                </a:solidFill>
                <a:latin typeface="Calibri" panose="020F0502020204030204" pitchFamily="34" charset="0"/>
              </a:rPr>
              <a:t>Students are </a:t>
            </a:r>
            <a:r>
              <a:rPr lang="en-US" altLang="zh-CN" sz="1900" b="1" dirty="0" smtClean="0">
                <a:solidFill>
                  <a:srgbClr val="3366CC"/>
                </a:solidFill>
                <a:latin typeface="Calibri" panose="020F0502020204030204" pitchFamily="34" charset="0"/>
              </a:rPr>
              <a:t>depressed</a:t>
            </a:r>
            <a:r>
              <a:rPr lang="en-US" altLang="zh-CN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for </a:t>
            </a:r>
            <a:r>
              <a:rPr lang="en-US" altLang="zh-CN" sz="1900" dirty="0">
                <a:solidFill>
                  <a:srgbClr val="FF0000"/>
                </a:solidFill>
                <a:latin typeface="Calibri" panose="020F0502020204030204" pitchFamily="34" charset="0"/>
              </a:rPr>
              <a:t>the </a:t>
            </a:r>
            <a:r>
              <a:rPr lang="en-US" altLang="zh-CN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uncertainty of future, terrible studies and families’ health</a:t>
            </a:r>
            <a:r>
              <a:rPr lang="en-US" altLang="zh-CN" sz="19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zh-CN" altLang="en-US" sz="19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59832" y="956945"/>
            <a:ext cx="1085215" cy="271145"/>
          </a:xfrm>
          <a:prstGeom prst="rect">
            <a:avLst/>
          </a:prstGeom>
          <a:noFill/>
          <a:ln w="4445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6" rIns="68567" bIns="34286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548" y="4291682"/>
            <a:ext cx="336042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What makes students depressed?</a:t>
            </a:r>
            <a:endParaRPr lang="en-US" altLang="zh-CN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2080" y="4291682"/>
            <a:ext cx="2131194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How do you know?</a:t>
            </a:r>
            <a:endParaRPr lang="en-US" altLang="zh-CN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419871" y="633730"/>
            <a:ext cx="3224143" cy="38481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54965" y="2356012"/>
            <a:ext cx="967740" cy="28257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42595" y="2613025"/>
            <a:ext cx="841375" cy="30797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835696" y="2598435"/>
            <a:ext cx="1080120" cy="29781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403648" y="3399155"/>
            <a:ext cx="1203960" cy="37655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23528" y="3651870"/>
            <a:ext cx="982980" cy="3543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901055" y="1228090"/>
            <a:ext cx="960120" cy="32131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图文框 28"/>
          <p:cNvSpPr/>
          <p:nvPr/>
        </p:nvSpPr>
        <p:spPr>
          <a:xfrm>
            <a:off x="266718" y="263465"/>
            <a:ext cx="8609798" cy="4443843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423274" y="3627105"/>
            <a:ext cx="1397198" cy="3543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203950" y="47625"/>
            <a:ext cx="2862580" cy="92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2" grpId="0"/>
      <p:bldP spid="16" grpId="0" bldLvl="0" animBg="1"/>
      <p:bldP spid="16" grpId="1" animBg="1"/>
      <p:bldP spid="5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30" grpId="0" bldLvl="0" animBg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37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37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3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5、6、12、31、3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1">
      <a:dk1>
        <a:srgbClr val="000000"/>
      </a:dk1>
      <a:lt1>
        <a:srgbClr val="FFFFFF"/>
      </a:lt1>
      <a:dk2>
        <a:srgbClr val="F0E9E9"/>
      </a:dk2>
      <a:lt2>
        <a:srgbClr val="FCFBFB"/>
      </a:lt2>
      <a:accent1>
        <a:srgbClr val="BF0000"/>
      </a:accent1>
      <a:accent2>
        <a:srgbClr val="9B1F00"/>
      </a:accent2>
      <a:accent3>
        <a:srgbClr val="6E4400"/>
      </a:accent3>
      <a:accent4>
        <a:srgbClr val="436D00"/>
      </a:accent4>
      <a:accent5>
        <a:srgbClr val="1E971C"/>
      </a:accent5>
      <a:accent6>
        <a:srgbClr val="00C05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7135</Words>
  <Application>WPS 演示</Application>
  <PresentationFormat>全屏显示(16:9)</PresentationFormat>
  <Paragraphs>216</Paragraphs>
  <Slides>26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汉仪旗黑-85S</vt:lpstr>
      <vt:lpstr>Calibri</vt:lpstr>
      <vt:lpstr>Calibri</vt:lpstr>
      <vt:lpstr>Comic Sans MS</vt:lpstr>
      <vt:lpstr>汉仪尚巍手书W</vt:lpstr>
      <vt:lpstr>Yu Gothic UI Semibold</vt:lpstr>
      <vt:lpstr>Arial Unicode MS</vt:lpstr>
      <vt:lpstr>方正字迹-子实行楷简体</vt:lpstr>
      <vt:lpstr>楷体_GB2312</vt:lpstr>
      <vt:lpstr>Times New Roman</vt:lpstr>
      <vt:lpstr>HelveticaNeue</vt:lpstr>
      <vt:lpstr>NumberOnly</vt:lpstr>
      <vt:lpstr>华文新魏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曹小等</cp:lastModifiedBy>
  <cp:revision>99</cp:revision>
  <dcterms:created xsi:type="dcterms:W3CDTF">2020-05-04T03:35:00Z</dcterms:created>
  <dcterms:modified xsi:type="dcterms:W3CDTF">2020-05-09T05:48:59Z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