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86" r:id="rId3"/>
    <p:sldId id="262" r:id="rId4"/>
    <p:sldId id="263" r:id="rId6"/>
    <p:sldId id="264" r:id="rId7"/>
    <p:sldId id="258" r:id="rId8"/>
    <p:sldId id="265" r:id="rId9"/>
    <p:sldId id="269" r:id="rId10"/>
    <p:sldId id="260" r:id="rId11"/>
    <p:sldId id="261" r:id="rId12"/>
    <p:sldId id="271" r:id="rId13"/>
    <p:sldId id="272" r:id="rId14"/>
    <p:sldId id="273" r:id="rId15"/>
    <p:sldId id="274" r:id="rId16"/>
    <p:sldId id="270" r:id="rId17"/>
    <p:sldId id="278" r:id="rId18"/>
    <p:sldId id="277" r:id="rId19"/>
    <p:sldId id="279" r:id="rId20"/>
    <p:sldId id="280" r:id="rId21"/>
    <p:sldId id="282" r:id="rId22"/>
    <p:sldId id="283" r:id="rId23"/>
    <p:sldId id="284" r:id="rId24"/>
    <p:sldId id="28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image" Target="file:///C:\Users\D69LXP2\Desktop\400px_tools/pic_temp/0_pic_quater_right_up.png" TargetMode="External"/><Relationship Id="rId7" Type="http://schemas.openxmlformats.org/officeDocument/2006/relationships/image" Target="../media/image2.png"/><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xml"/><Relationship Id="rId16" Type="http://schemas.openxmlformats.org/officeDocument/2006/relationships/tags" Target="../tags/tag9.xml"/><Relationship Id="rId15" Type="http://schemas.openxmlformats.org/officeDocument/2006/relationships/tags" Target="../tags/tag8.xml"/><Relationship Id="rId14" Type="http://schemas.openxmlformats.org/officeDocument/2006/relationships/tags" Target="../tags/tag7.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image" Target="file:///C:\Users\D69LXP2\Desktop\400px_tools/pic_temp/1_pic_quater_left_down.png" TargetMode="Externa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file:///C:\Users\D69LXP2\Desktop\400px_tools/pic_temp/0_pic_quater_right_up.png" TargetMode="External"/><Relationship Id="rId7" Type="http://schemas.openxmlformats.org/officeDocument/2006/relationships/image" Target="../media/image2.png"/><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72.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image" Target="file:///C:\Users\D69LXP2\Desktop\400px_tools/pic_temp/1_pic_quater_left_down.png" TargetMode="Externa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89.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file:///C:\Users\D69LXP2\Desktop\400px_tools/pic_temp/0_pic_quater_right_up.png" TargetMode="External"/><Relationship Id="rId8" Type="http://schemas.openxmlformats.org/officeDocument/2006/relationships/image" Target="../media/image2.png"/><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9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D69LXP2\Desktop\400px_tools/pic_temp/0_pic_quater_right_up.png" TargetMode="External"/><Relationship Id="rId8" Type="http://schemas.openxmlformats.org/officeDocument/2006/relationships/image" Target="../media/image2.png"/><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06.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3.png"/><Relationship Id="rId10" Type="http://schemas.openxmlformats.org/officeDocument/2006/relationships/tags" Target="../tags/tag11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D69LXP2\Desktop\400px_tools/pic_temp/0_pic_quater_right_up.png" TargetMode="External"/><Relationship Id="rId8" Type="http://schemas.openxmlformats.org/officeDocument/2006/relationships/image" Target="../media/image2.png"/><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17.xml"/><Relationship Id="rId18" Type="http://schemas.openxmlformats.org/officeDocument/2006/relationships/tags" Target="../tags/tag127.xml"/><Relationship Id="rId17" Type="http://schemas.openxmlformats.org/officeDocument/2006/relationships/tags" Target="../tags/tag126.xml"/><Relationship Id="rId16" Type="http://schemas.openxmlformats.org/officeDocument/2006/relationships/tags" Target="../tags/tag125.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3.png"/><Relationship Id="rId10" Type="http://schemas.openxmlformats.org/officeDocument/2006/relationships/tags" Target="../tags/tag12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D69LXP2\Desktop\400px_tools/pic_temp/0_pic_quater_right_up.png" TargetMode="External"/><Relationship Id="rId8" Type="http://schemas.openxmlformats.org/officeDocument/2006/relationships/image" Target="../media/image2.png"/><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0" Type="http://schemas.openxmlformats.org/officeDocument/2006/relationships/tags" Target="../tags/tag140.xml"/><Relationship Id="rId2" Type="http://schemas.openxmlformats.org/officeDocument/2006/relationships/tags" Target="../tags/tag128.xml"/><Relationship Id="rId19" Type="http://schemas.openxmlformats.org/officeDocument/2006/relationships/tags" Target="../tags/tag139.xml"/><Relationship Id="rId18" Type="http://schemas.openxmlformats.org/officeDocument/2006/relationships/tags" Target="../tags/tag138.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3.png"/><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image" Target="file:///C:\Users\D69LXP2\Desktop\400px_tools/pic_temp/0_pic_quater_right_up.png" TargetMode="External"/><Relationship Id="rId7" Type="http://schemas.openxmlformats.org/officeDocument/2006/relationships/image" Target="../media/image5.png"/><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41.xml"/><Relationship Id="rId16" Type="http://schemas.openxmlformats.org/officeDocument/2006/relationships/tags" Target="../tags/tag149.xml"/><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image" Target="file:///C:\Users\D69LXP2\Desktop\400px_tools/pic_temp/1_pic_quater_left_down.png" TargetMode="External"/><Relationship Id="rId10"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0.xml"/><Relationship Id="rId10" Type="http://schemas.openxmlformats.org/officeDocument/2006/relationships/tags" Target="../tags/tag1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23.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3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file:///C:\Users\D69LXP2\Desktop\400px_tools/pic_temp/whole_pic.png" TargetMode="External"/><Relationship Id="rId3" Type="http://schemas.openxmlformats.org/officeDocument/2006/relationships/image" Target="../media/image4.png"/><Relationship Id="rId2" Type="http://schemas.openxmlformats.org/officeDocument/2006/relationships/tags" Target="../tags/tag41.xml"/><Relationship Id="rId10" Type="http://schemas.openxmlformats.org/officeDocument/2006/relationships/tags" Target="../tags/tag4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51.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59.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stretch>
            <a:fillRect/>
          </a:stretch>
        </p:blipFill>
        <p:spPr>
          <a:xfrm>
            <a:off x="0" y="0"/>
            <a:ext cx="12192000" cy="6858000"/>
          </a:xfrm>
          <a:prstGeom prst="rect">
            <a:avLst/>
          </a:prstGeom>
        </p:spPr>
      </p:pic>
      <p:sp>
        <p:nvSpPr>
          <p:cNvPr id="7" name="矩形 6"/>
          <p:cNvSpPr/>
          <p:nvPr>
            <p:custDataLst>
              <p:tags r:id="rId5"/>
            </p:custDataLst>
          </p:nvPr>
        </p:nvSpPr>
        <p:spPr>
          <a:xfrm>
            <a:off x="1378972" y="1569796"/>
            <a:ext cx="9436780" cy="271834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6" name="图片 5"/>
          <p:cNvPicPr/>
          <p:nvPr>
            <p:custDataLst>
              <p:tags r:id="rId6"/>
            </p:custDataLst>
          </p:nvPr>
        </p:nvPicPr>
        <p:blipFill>
          <a:blip r:embed="rId7" r:link="rId8" cstate="email"/>
          <a:stretch>
            <a:fillRect/>
          </a:stretch>
        </p:blipFill>
        <p:spPr>
          <a:xfrm>
            <a:off x="10095662" y="3568046"/>
            <a:ext cx="720090" cy="720090"/>
          </a:xfrm>
          <a:prstGeom prst="rect">
            <a:avLst/>
          </a:prstGeom>
        </p:spPr>
      </p:pic>
      <p:pic>
        <p:nvPicPr>
          <p:cNvPr id="5" name="图片 4"/>
          <p:cNvPicPr/>
          <p:nvPr>
            <p:custDataLst>
              <p:tags r:id="rId9"/>
            </p:custDataLst>
          </p:nvPr>
        </p:nvPicPr>
        <p:blipFill>
          <a:blip r:embed="rId10" r:link="rId11" cstate="email"/>
          <a:stretch>
            <a:fillRect/>
          </a:stretch>
        </p:blipFill>
        <p:spPr>
          <a:xfrm>
            <a:off x="1378972" y="3568046"/>
            <a:ext cx="720090" cy="720090"/>
          </a:xfrm>
          <a:prstGeom prst="rect">
            <a:avLst/>
          </a:prstGeom>
        </p:spPr>
      </p:pic>
      <p:sp>
        <p:nvSpPr>
          <p:cNvPr id="16" name="日期占位符 15"/>
          <p:cNvSpPr>
            <a:spLocks noGrp="1"/>
          </p:cNvSpPr>
          <p:nvPr>
            <p:ph type="dt" sz="half" idx="10"/>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4" hasCustomPrompt="1"/>
            <p:custDataLst>
              <p:tags r:id="rId15"/>
            </p:custDataLst>
          </p:nvPr>
        </p:nvSpPr>
        <p:spPr>
          <a:xfrm>
            <a:off x="1904131" y="3500774"/>
            <a:ext cx="8191531" cy="448945"/>
          </a:xfrm>
        </p:spPr>
        <p:txBody>
          <a:bodyPr vert="horz" wrap="square" lIns="91440" tIns="0" rIns="91440" bIns="4572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
        <p:nvSpPr>
          <p:cNvPr id="2" name="标题 1"/>
          <p:cNvSpPr>
            <a:spLocks noGrp="1"/>
          </p:cNvSpPr>
          <p:nvPr>
            <p:ph type="ctrTitle" idx="13" hasCustomPrompt="1"/>
            <p:custDataLst>
              <p:tags r:id="rId16"/>
            </p:custDataLst>
          </p:nvPr>
        </p:nvSpPr>
        <p:spPr>
          <a:xfrm>
            <a:off x="1904131" y="1891049"/>
            <a:ext cx="8191531" cy="1398905"/>
          </a:xfrm>
        </p:spPr>
        <p:txBody>
          <a:bodyPr vert="horz" wrap="square" lIns="91440" tIns="45720" rIns="91440" bIns="0" anchor="b" anchorCtr="0">
            <a:normAutofit/>
          </a:bodyPr>
          <a:lstStyle>
            <a:lvl1pPr marL="0" marR="0" indent="0" algn="ctr" defTabSz="914400" rtl="0" eaLnBrk="1" fontAlgn="auto" latinLnBrk="0" hangingPunct="1">
              <a:lnSpc>
                <a:spcPct val="100000"/>
              </a:lnSpc>
              <a:spcBef>
                <a:spcPct val="0"/>
              </a:spcBef>
              <a:spcAft>
                <a:spcPts val="0"/>
              </a:spcAft>
              <a:buClrTx/>
              <a:buSzPts val="7200"/>
              <a:buNone/>
              <a:defRPr sz="66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stretch>
            <a:fillRect/>
          </a:stretch>
        </p:blipFill>
        <p:spPr>
          <a:xfrm>
            <a:off x="0" y="0"/>
            <a:ext cx="12192000" cy="6858000"/>
          </a:xfrm>
          <a:prstGeom prst="rect">
            <a:avLst/>
          </a:prstGeom>
        </p:spPr>
      </p:pic>
      <p:sp>
        <p:nvSpPr>
          <p:cNvPr id="6" name="矩形 5"/>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a:stretch>
            <a:fillRect/>
          </a:stretch>
        </p:blipFill>
        <p:spPr>
          <a:xfrm>
            <a:off x="0" y="0"/>
            <a:ext cx="12192000" cy="6858000"/>
          </a:xfrm>
          <a:prstGeom prst="rect">
            <a:avLst/>
          </a:prstGeom>
        </p:spPr>
      </p:pic>
      <p:sp>
        <p:nvSpPr>
          <p:cNvPr id="8" name="矩形 7"/>
          <p:cNvSpPr/>
          <p:nvPr>
            <p:custDataLst>
              <p:tags r:id="rId5"/>
            </p:custDataLst>
          </p:nvPr>
        </p:nvSpPr>
        <p:spPr>
          <a:xfrm>
            <a:off x="1378972" y="1569796"/>
            <a:ext cx="9436780" cy="271834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7" name="图片 6"/>
          <p:cNvPicPr/>
          <p:nvPr>
            <p:custDataLst>
              <p:tags r:id="rId6"/>
            </p:custDataLst>
          </p:nvPr>
        </p:nvPicPr>
        <p:blipFill>
          <a:blip r:embed="rId7" r:link="rId8" cstate="email"/>
          <a:stretch>
            <a:fillRect/>
          </a:stretch>
        </p:blipFill>
        <p:spPr>
          <a:xfrm>
            <a:off x="1378972" y="1566196"/>
            <a:ext cx="720090" cy="720090"/>
          </a:xfrm>
          <a:prstGeom prst="rect">
            <a:avLst/>
          </a:prstGeom>
        </p:spPr>
      </p:pic>
      <p:pic>
        <p:nvPicPr>
          <p:cNvPr id="6" name="图片 5"/>
          <p:cNvPicPr/>
          <p:nvPr>
            <p:custDataLst>
              <p:tags r:id="rId9"/>
            </p:custDataLst>
          </p:nvPr>
        </p:nvPicPr>
        <p:blipFill>
          <a:blip r:embed="rId10" r:link="rId11" cstate="email"/>
          <a:stretch>
            <a:fillRect/>
          </a:stretch>
        </p:blipFill>
        <p:spPr>
          <a:xfrm>
            <a:off x="10095662" y="1566196"/>
            <a:ext cx="720090" cy="720090"/>
          </a:xfrm>
          <a:prstGeom prst="rect">
            <a:avLst/>
          </a:prstGeom>
        </p:spPr>
      </p:pic>
      <p:sp>
        <p:nvSpPr>
          <p:cNvPr id="3" name="日期占位符 2"/>
          <p:cNvSpPr>
            <a:spLocks noGrp="1"/>
          </p:cNvSpPr>
          <p:nvPr>
            <p:ph type="dt" sz="half" idx="10"/>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cxnSp>
        <p:nvCxnSpPr>
          <p:cNvPr id="12" name="直接连接符 11"/>
          <p:cNvCxnSpPr/>
          <p:nvPr>
            <p:custDataLst>
              <p:tags r:id="rId14"/>
            </p:custDataLst>
          </p:nvPr>
        </p:nvCxnSpPr>
        <p:spPr>
          <a:xfrm>
            <a:off x="3398202" y="4118292"/>
            <a:ext cx="539559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cxnSp>
        <p:nvCxnSpPr>
          <p:cNvPr id="11" name="直接连接符 10"/>
          <p:cNvCxnSpPr/>
          <p:nvPr>
            <p:custDataLst>
              <p:tags r:id="rId16"/>
            </p:custDataLst>
          </p:nvPr>
        </p:nvCxnSpPr>
        <p:spPr>
          <a:xfrm>
            <a:off x="3388995" y="3455353"/>
            <a:ext cx="539559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文本占位符 9"/>
          <p:cNvSpPr>
            <a:spLocks noGrp="1"/>
          </p:cNvSpPr>
          <p:nvPr>
            <p:ph type="body" idx="14" hasCustomPrompt="1"/>
            <p:custDataLst>
              <p:tags r:id="rId17"/>
            </p:custDataLst>
          </p:nvPr>
        </p:nvSpPr>
        <p:spPr>
          <a:xfrm>
            <a:off x="3403600" y="3566310"/>
            <a:ext cx="5366067" cy="441026"/>
          </a:xfrm>
        </p:spPr>
        <p:txBody>
          <a:bodyPr vert="horz" wrap="square" lIns="91440" tIns="45720" rIns="91440" bIns="45720" anchor="ctr" anchorCtr="0">
            <a:normAutofit/>
          </a:bodyPr>
          <a:lstStyle>
            <a:lvl1pPr marL="0" marR="0" indent="0" algn="ctr" rtl="0" eaLnBrk="1" fontAlgn="auto">
              <a:lnSpc>
                <a:spcPct val="100000"/>
              </a:lnSpc>
              <a:spcBef>
                <a:spcPts val="0"/>
              </a:spcBef>
              <a:spcAft>
                <a:spcPts val="0"/>
              </a:spcAft>
              <a:buClrTx/>
              <a:buSzPts val="2000"/>
              <a:buFont typeface="Arial" panose="020B0604020202020204" pitchFamily="34" charset="0"/>
              <a:buNone/>
              <a:defRPr sz="2000" b="0" u="none" spc="200">
                <a:solidFill>
                  <a:schemeClr val="tx1">
                    <a:lumMod val="85000"/>
                    <a:lumOff val="15000"/>
                  </a:schemeClr>
                </a:solidFill>
                <a:latin typeface="Arial" panose="020B0604020202020204" pitchFamily="34" charset="0"/>
                <a:ea typeface="微软雅黑" panose="020B050302020402020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dirty="0"/>
              <a:t>单击此处编辑副标题</a:t>
            </a:r>
            <a:endParaRPr lang="zh-CN" altLang="en-US" dirty="0"/>
          </a:p>
        </p:txBody>
      </p:sp>
      <p:sp>
        <p:nvSpPr>
          <p:cNvPr id="2" name="标题 1"/>
          <p:cNvSpPr>
            <a:spLocks noGrp="1"/>
          </p:cNvSpPr>
          <p:nvPr>
            <p:ph type="title" idx="13" hasCustomPrompt="1"/>
            <p:custDataLst>
              <p:tags r:id="rId18"/>
            </p:custDataLst>
          </p:nvPr>
        </p:nvSpPr>
        <p:spPr>
          <a:xfrm>
            <a:off x="3403917" y="1976038"/>
            <a:ext cx="5365750" cy="1398905"/>
          </a:xfrm>
        </p:spPr>
        <p:txBody>
          <a:bodyPr vert="horz" wrap="square" lIns="91440" tIns="45720" rIns="91440" bIns="0" anchor="b"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8000" b="0" spc="10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stretch>
            <a:fillRect/>
          </a:stretch>
        </p:blipFill>
        <p:spPr>
          <a:xfrm>
            <a:off x="0" y="0"/>
            <a:ext cx="12192000" cy="6858000"/>
          </a:xfrm>
          <a:prstGeom prst="rect">
            <a:avLst/>
          </a:prstGeom>
        </p:spPr>
      </p:pic>
      <p:sp>
        <p:nvSpPr>
          <p:cNvPr id="6" name="矩形 5"/>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a:stretch>
            <a:fillRect/>
          </a:stretch>
        </p:blipFill>
        <p:spPr>
          <a:xfrm>
            <a:off x="0" y="0"/>
            <a:ext cx="12192000" cy="6858000"/>
          </a:xfrm>
          <a:prstGeom prst="rect">
            <a:avLst/>
          </a:prstGeom>
        </p:spPr>
      </p:pic>
      <p:sp>
        <p:nvSpPr>
          <p:cNvPr id="8" name="矩形 7"/>
          <p:cNvSpPr/>
          <p:nvPr>
            <p:custDataLst>
              <p:tags r:id="rId5"/>
            </p:custDataLst>
          </p:nvPr>
        </p:nvSpPr>
        <p:spPr>
          <a:xfrm>
            <a:off x="292075"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hasCustomPrompt="1"/>
            <p:custDataLst>
              <p:tags r:id="rId6"/>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2" name="图片 11"/>
          <p:cNvPicPr/>
          <p:nvPr>
            <p:custDataLst>
              <p:tags r:id="rId2"/>
            </p:custDataLst>
          </p:nvPr>
        </p:nvPicPr>
        <p:blipFill>
          <a:blip r:embed="rId3" r:link="rId4"/>
          <a:stretch>
            <a:fillRect/>
          </a:stretch>
        </p:blipFill>
        <p:spPr>
          <a:xfrm>
            <a:off x="0" y="0"/>
            <a:ext cx="12192000" cy="6858000"/>
          </a:xfrm>
          <a:prstGeom prst="rect">
            <a:avLst/>
          </a:prstGeom>
        </p:spPr>
      </p:pic>
      <p:sp>
        <p:nvSpPr>
          <p:cNvPr id="11" name="矩形 10"/>
          <p:cNvSpPr/>
          <p:nvPr>
            <p:custDataLst>
              <p:tags r:id="rId5"/>
            </p:custDataLst>
          </p:nvPr>
        </p:nvSpPr>
        <p:spPr>
          <a:xfrm>
            <a:off x="292075"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0" name="矩形 9"/>
          <p:cNvSpPr/>
          <p:nvPr>
            <p:custDataLst>
              <p:tags r:id="rId6"/>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8" name="图片 7"/>
          <p:cNvPicPr/>
          <p:nvPr>
            <p:custDataLst>
              <p:tags r:id="rId7"/>
            </p:custDataLst>
          </p:nvPr>
        </p:nvPicPr>
        <p:blipFill>
          <a:blip r:embed="rId8" r:link="rId9" cstate="email"/>
          <a:stretch>
            <a:fillRect/>
          </a:stretch>
        </p:blipFill>
        <p:spPr>
          <a:xfrm>
            <a:off x="11471910" y="0"/>
            <a:ext cx="720090" cy="720090"/>
          </a:xfrm>
          <a:prstGeom prst="rect">
            <a:avLst/>
          </a:prstGeom>
        </p:spPr>
      </p:pic>
      <p:sp>
        <p:nvSpPr>
          <p:cNvPr id="2" name="标题 1"/>
          <p:cNvSpPr>
            <a:spLocks noGrp="1"/>
          </p:cNvSpPr>
          <p:nvPr>
            <p:ph type="title" hasCustomPrompt="1"/>
            <p:custDataLst>
              <p:tags r:id="rId10"/>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3" name="图片 12"/>
          <p:cNvPicPr/>
          <p:nvPr>
            <p:custDataLst>
              <p:tags r:id="rId2"/>
            </p:custDataLst>
          </p:nvPr>
        </p:nvPicPr>
        <p:blipFill>
          <a:blip r:embed="rId3" r:link="rId4"/>
          <a:stretch>
            <a:fillRect/>
          </a:stretch>
        </p:blipFill>
        <p:spPr>
          <a:xfrm>
            <a:off x="0" y="0"/>
            <a:ext cx="12192000" cy="6858000"/>
          </a:xfrm>
          <a:prstGeom prst="rect">
            <a:avLst/>
          </a:prstGeom>
        </p:spPr>
      </p:pic>
      <p:sp>
        <p:nvSpPr>
          <p:cNvPr id="12" name="矩形 11"/>
          <p:cNvSpPr/>
          <p:nvPr>
            <p:custDataLst>
              <p:tags r:id="rId5"/>
            </p:custDataLst>
          </p:nvPr>
        </p:nvSpPr>
        <p:spPr>
          <a:xfrm>
            <a:off x="0" y="0"/>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1" name="矩形 10"/>
          <p:cNvSpPr/>
          <p:nvPr>
            <p:custDataLst>
              <p:tags r:id="rId6"/>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p:custDataLst>
              <p:tags r:id="rId7"/>
            </p:custDataLst>
          </p:nvPr>
        </p:nvPicPr>
        <p:blipFill>
          <a:blip r:embed="rId8" r:link="rId9" cstate="email"/>
          <a:stretch>
            <a:fillRect/>
          </a:stretch>
        </p:blipFill>
        <p:spPr>
          <a:xfrm>
            <a:off x="0" y="0"/>
            <a:ext cx="720090" cy="720090"/>
          </a:xfrm>
          <a:prstGeom prst="rect">
            <a:avLst/>
          </a:prstGeom>
        </p:spPr>
      </p:pic>
      <p:pic>
        <p:nvPicPr>
          <p:cNvPr id="8" name="图片 7"/>
          <p:cNvPicPr/>
          <p:nvPr>
            <p:custDataLst>
              <p:tags r:id="rId10"/>
            </p:custDataLst>
          </p:nvPr>
        </p:nvPicPr>
        <p:blipFill>
          <a:blip r:embed="rId11" r:link="rId12" cstate="email"/>
          <a:stretch>
            <a:fillRect/>
          </a:stretch>
        </p:blipFill>
        <p:spPr>
          <a:xfrm>
            <a:off x="11471910" y="0"/>
            <a:ext cx="720090" cy="720090"/>
          </a:xfrm>
          <a:prstGeom prst="rect">
            <a:avLst/>
          </a:prstGeom>
        </p:spPr>
      </p:pic>
      <p:sp>
        <p:nvSpPr>
          <p:cNvPr id="2" name="标题 1"/>
          <p:cNvSpPr>
            <a:spLocks noGrp="1"/>
          </p:cNvSpPr>
          <p:nvPr>
            <p:ph type="title"/>
            <p:custDataLst>
              <p:tags r:id="rId13"/>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7"/>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8"/>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3" name="图片 12"/>
          <p:cNvPicPr/>
          <p:nvPr>
            <p:custDataLst>
              <p:tags r:id="rId2"/>
            </p:custDataLst>
          </p:nvPr>
        </p:nvPicPr>
        <p:blipFill>
          <a:blip r:embed="rId3" r:link="rId4"/>
          <a:stretch>
            <a:fillRect/>
          </a:stretch>
        </p:blipFill>
        <p:spPr>
          <a:xfrm>
            <a:off x="0" y="0"/>
            <a:ext cx="12192000" cy="6858000"/>
          </a:xfrm>
          <a:prstGeom prst="rect">
            <a:avLst/>
          </a:prstGeom>
        </p:spPr>
      </p:pic>
      <p:sp>
        <p:nvSpPr>
          <p:cNvPr id="12" name="矩形 11"/>
          <p:cNvSpPr/>
          <p:nvPr>
            <p:custDataLst>
              <p:tags r:id="rId5"/>
            </p:custDataLst>
          </p:nvPr>
        </p:nvSpPr>
        <p:spPr>
          <a:xfrm>
            <a:off x="0" y="302438"/>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1" name="矩形 10"/>
          <p:cNvSpPr/>
          <p:nvPr>
            <p:custDataLst>
              <p:tags r:id="rId6"/>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p:custDataLst>
              <p:tags r:id="rId7"/>
            </p:custDataLst>
          </p:nvPr>
        </p:nvPicPr>
        <p:blipFill>
          <a:blip r:embed="rId8" r:link="rId9" cstate="email"/>
          <a:stretch>
            <a:fillRect/>
          </a:stretch>
        </p:blipFill>
        <p:spPr>
          <a:xfrm>
            <a:off x="0" y="0"/>
            <a:ext cx="720090" cy="720090"/>
          </a:xfrm>
          <a:prstGeom prst="rect">
            <a:avLst/>
          </a:prstGeom>
        </p:spPr>
      </p:pic>
      <p:pic>
        <p:nvPicPr>
          <p:cNvPr id="8" name="图片 7"/>
          <p:cNvPicPr/>
          <p:nvPr>
            <p:custDataLst>
              <p:tags r:id="rId10"/>
            </p:custDataLst>
          </p:nvPr>
        </p:nvPicPr>
        <p:blipFill>
          <a:blip r:embed="rId11" r:link="rId12" cstate="email"/>
          <a:stretch>
            <a:fillRect/>
          </a:stretch>
        </p:blipFill>
        <p:spPr>
          <a:xfrm>
            <a:off x="11471910" y="0"/>
            <a:ext cx="720090" cy="720090"/>
          </a:xfrm>
          <a:prstGeom prst="rect">
            <a:avLst/>
          </a:prstGeom>
        </p:spPr>
      </p:pic>
      <p:sp>
        <p:nvSpPr>
          <p:cNvPr id="2" name="标题 1"/>
          <p:cNvSpPr>
            <a:spLocks noGrp="1"/>
          </p:cNvSpPr>
          <p:nvPr>
            <p:ph type="title"/>
            <p:custDataLst>
              <p:tags r:id="rId13"/>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7"/>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8"/>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6" name="图片 15"/>
          <p:cNvPicPr/>
          <p:nvPr>
            <p:custDataLst>
              <p:tags r:id="rId2"/>
            </p:custDataLst>
          </p:nvPr>
        </p:nvPicPr>
        <p:blipFill>
          <a:blip r:embed="rId3" r:link="rId4"/>
          <a:stretch>
            <a:fillRect/>
          </a:stretch>
        </p:blipFill>
        <p:spPr>
          <a:xfrm>
            <a:off x="0" y="0"/>
            <a:ext cx="12192000" cy="6858000"/>
          </a:xfrm>
          <a:prstGeom prst="rect">
            <a:avLst/>
          </a:prstGeom>
        </p:spPr>
      </p:pic>
      <p:sp>
        <p:nvSpPr>
          <p:cNvPr id="15" name="矩形 14"/>
          <p:cNvSpPr/>
          <p:nvPr>
            <p:custDataLst>
              <p:tags r:id="rId5"/>
            </p:custDataLst>
          </p:nvPr>
        </p:nvSpPr>
        <p:spPr>
          <a:xfrm>
            <a:off x="0" y="0"/>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4" name="矩形 13"/>
          <p:cNvSpPr/>
          <p:nvPr>
            <p:custDataLst>
              <p:tags r:id="rId6"/>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2" name="图片 11"/>
          <p:cNvPicPr/>
          <p:nvPr>
            <p:custDataLst>
              <p:tags r:id="rId7"/>
            </p:custDataLst>
          </p:nvPr>
        </p:nvPicPr>
        <p:blipFill>
          <a:blip r:embed="rId8" r:link="rId9" cstate="email"/>
          <a:stretch>
            <a:fillRect/>
          </a:stretch>
        </p:blipFill>
        <p:spPr>
          <a:xfrm>
            <a:off x="11471910" y="6137910"/>
            <a:ext cx="720090" cy="720090"/>
          </a:xfrm>
          <a:prstGeom prst="rect">
            <a:avLst/>
          </a:prstGeom>
        </p:spPr>
      </p:pic>
      <p:pic>
        <p:nvPicPr>
          <p:cNvPr id="10" name="图片 9"/>
          <p:cNvPicPr/>
          <p:nvPr>
            <p:custDataLst>
              <p:tags r:id="rId10"/>
            </p:custDataLst>
          </p:nvPr>
        </p:nvPicPr>
        <p:blipFill>
          <a:blip r:embed="rId11" r:link="rId12" cstate="email"/>
          <a:stretch>
            <a:fillRect/>
          </a:stretch>
        </p:blipFill>
        <p:spPr>
          <a:xfrm>
            <a:off x="0" y="6137910"/>
            <a:ext cx="720090" cy="720090"/>
          </a:xfrm>
          <a:prstGeom prst="rect">
            <a:avLst/>
          </a:prstGeom>
        </p:spPr>
      </p:pic>
      <p:sp>
        <p:nvSpPr>
          <p:cNvPr id="2" name="标题 1"/>
          <p:cNvSpPr>
            <a:spLocks noGrp="1"/>
          </p:cNvSpPr>
          <p:nvPr>
            <p:ph type="title"/>
            <p:custDataLst>
              <p:tags r:id="rId13"/>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7"/>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8"/>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9"/>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20"/>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a:stretch>
            <a:fillRect/>
          </a:stretch>
        </p:blipFill>
        <p:spPr>
          <a:xfrm>
            <a:off x="0" y="0"/>
            <a:ext cx="12192000" cy="6858000"/>
          </a:xfrm>
          <a:prstGeom prst="rect">
            <a:avLst/>
          </a:prstGeom>
        </p:spPr>
      </p:pic>
      <p:sp>
        <p:nvSpPr>
          <p:cNvPr id="10" name="矩形 9"/>
          <p:cNvSpPr/>
          <p:nvPr>
            <p:custDataLst>
              <p:tags r:id="rId5"/>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9" name="图片 8"/>
          <p:cNvPicPr/>
          <p:nvPr>
            <p:custDataLst>
              <p:tags r:id="rId6"/>
            </p:custDataLst>
          </p:nvPr>
        </p:nvPicPr>
        <p:blipFill>
          <a:blip r:embed="rId7" r:link="rId8" cstate="email"/>
          <a:stretch>
            <a:fillRect/>
          </a:stretch>
        </p:blipFill>
        <p:spPr>
          <a:xfrm>
            <a:off x="10571797" y="0"/>
            <a:ext cx="1620202" cy="1620202"/>
          </a:xfrm>
          <a:prstGeom prst="rect">
            <a:avLst/>
          </a:prstGeom>
        </p:spPr>
      </p:pic>
      <p:pic>
        <p:nvPicPr>
          <p:cNvPr id="8" name="图片 7"/>
          <p:cNvPicPr/>
          <p:nvPr>
            <p:custDataLst>
              <p:tags r:id="rId9"/>
            </p:custDataLst>
          </p:nvPr>
        </p:nvPicPr>
        <p:blipFill>
          <a:blip r:embed="rId10" r:link="rId11" cstate="email"/>
          <a:stretch>
            <a:fillRect/>
          </a:stretch>
        </p:blipFill>
        <p:spPr>
          <a:xfrm>
            <a:off x="0" y="5237797"/>
            <a:ext cx="1620202" cy="1620202"/>
          </a:xfrm>
          <a:prstGeom prst="rect">
            <a:avLst/>
          </a:prstGeom>
        </p:spPr>
      </p:pic>
      <p:sp>
        <p:nvSpPr>
          <p:cNvPr id="2" name="标题 1"/>
          <p:cNvSpPr>
            <a:spLocks noGrp="1"/>
          </p:cNvSpPr>
          <p:nvPr>
            <p:ph type="title" hasCustomPrompt="1"/>
            <p:custDataLst>
              <p:tags r:id="rId12"/>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6"/>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stretch>
            <a:fillRect/>
          </a:stretch>
        </p:blipFill>
        <p:spPr>
          <a:xfrm>
            <a:off x="0" y="0"/>
            <a:ext cx="12192000" cy="6858000"/>
          </a:xfrm>
          <a:prstGeom prst="rect">
            <a:avLst/>
          </a:prstGeom>
        </p:spPr>
      </p:pic>
      <p:sp>
        <p:nvSpPr>
          <p:cNvPr id="7" name="矩形 6"/>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stretch>
            <a:fillRect/>
          </a:stretch>
        </p:blipFill>
        <p:spPr>
          <a:xfrm>
            <a:off x="0" y="0"/>
            <a:ext cx="12192000" cy="6858000"/>
          </a:xfrm>
          <a:prstGeom prst="rect">
            <a:avLst/>
          </a:prstGeom>
        </p:spPr>
      </p:pic>
      <p:sp>
        <p:nvSpPr>
          <p:cNvPr id="7" name="矩形 6"/>
          <p:cNvSpPr/>
          <p:nvPr>
            <p:custDataLst>
              <p:tags r:id="rId5"/>
            </p:custDataLst>
          </p:nvPr>
        </p:nvSpPr>
        <p:spPr>
          <a:xfrm>
            <a:off x="0" y="1141343"/>
            <a:ext cx="12192000" cy="5710313"/>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4" name="日期占位符 3"/>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9"/>
            </p:custDataLst>
          </p:nvPr>
        </p:nvSpPr>
        <p:spPr>
          <a:xfrm>
            <a:off x="3552825" y="4196629"/>
            <a:ext cx="5086350" cy="629920"/>
          </a:xfrm>
        </p:spPr>
        <p:txBody>
          <a:bodyPr vert="horz" wrap="square" lIns="91440" tIns="0" rIns="91440" bIns="45720" anchor="ctr" anchorCtr="0">
            <a:norm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3200" b="0" spc="3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a:stretch>
            <a:fillRect/>
          </a:stretch>
        </p:blipFill>
        <p:spPr>
          <a:xfrm>
            <a:off x="0" y="0"/>
            <a:ext cx="12192000" cy="6858000"/>
          </a:xfrm>
          <a:prstGeom prst="rect">
            <a:avLst/>
          </a:prstGeom>
        </p:spPr>
      </p:pic>
      <p:sp>
        <p:nvSpPr>
          <p:cNvPr id="8" name="矩形 7"/>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a:stretch>
            <a:fillRect/>
          </a:stretch>
        </p:blipFill>
        <p:spPr>
          <a:xfrm>
            <a:off x="0" y="0"/>
            <a:ext cx="12192000" cy="6858000"/>
          </a:xfrm>
          <a:prstGeom prst="rect">
            <a:avLst/>
          </a:prstGeom>
        </p:spPr>
      </p:pic>
      <p:sp>
        <p:nvSpPr>
          <p:cNvPr id="10" name="矩形 9"/>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stretch>
            <a:fillRect/>
          </a:stretch>
        </p:blipFill>
        <p:spPr>
          <a:xfrm>
            <a:off x="0" y="0"/>
            <a:ext cx="12192000" cy="6858000"/>
          </a:xfrm>
          <a:prstGeom prst="rect">
            <a:avLst/>
          </a:prstGeom>
        </p:spPr>
      </p:pic>
      <p:sp>
        <p:nvSpPr>
          <p:cNvPr id="7" name="矩形 6"/>
          <p:cNvSpPr/>
          <p:nvPr>
            <p:custDataLst>
              <p:tags r:id="rId5"/>
            </p:custDataLst>
          </p:nvPr>
        </p:nvSpPr>
        <p:spPr>
          <a:xfrm>
            <a:off x="0" y="0"/>
            <a:ext cx="12192000" cy="6858000"/>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6" name="任意多边形: 形状 5"/>
          <p:cNvSpPr/>
          <p:nvPr>
            <p:custDataLst>
              <p:tags r:id="rId6"/>
            </p:custDataLst>
          </p:nvPr>
        </p:nvSpPr>
        <p:spPr>
          <a:xfrm flipH="1">
            <a:off x="2922905" y="0"/>
            <a:ext cx="9280800" cy="6858000"/>
          </a:xfrm>
          <a:custGeom>
            <a:avLst/>
            <a:gdLst>
              <a:gd name="connsiteX0" fmla="*/ 0 w 9281536"/>
              <a:gd name="connsiteY0" fmla="*/ 0 h 6858000"/>
              <a:gd name="connsiteX1" fmla="*/ 7567200 w 9281536"/>
              <a:gd name="connsiteY1" fmla="*/ 0 h 6858000"/>
              <a:gd name="connsiteX2" fmla="*/ 9281536 w 9281536"/>
              <a:gd name="connsiteY2" fmla="*/ 6858000 h 6858000"/>
              <a:gd name="connsiteX3" fmla="*/ 0 w 92815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81536" h="6858000">
                <a:moveTo>
                  <a:pt x="0" y="0"/>
                </a:moveTo>
                <a:lnTo>
                  <a:pt x="7567200" y="0"/>
                </a:lnTo>
                <a:lnTo>
                  <a:pt x="9281536"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a:stretch>
            <a:fillRect/>
          </a:stretch>
        </p:blipFill>
        <p:spPr>
          <a:xfrm>
            <a:off x="0" y="0"/>
            <a:ext cx="12192000" cy="6858000"/>
          </a:xfrm>
          <a:prstGeom prst="rect">
            <a:avLst/>
          </a:prstGeom>
        </p:spPr>
      </p:pic>
      <p:sp>
        <p:nvSpPr>
          <p:cNvPr id="8" name="矩形 7"/>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stretch>
            <a:fillRect/>
          </a:stretch>
        </p:blipFill>
        <p:spPr>
          <a:xfrm>
            <a:off x="0" y="0"/>
            <a:ext cx="12192000" cy="6858000"/>
          </a:xfrm>
          <a:prstGeom prst="rect">
            <a:avLst/>
          </a:prstGeom>
        </p:spPr>
      </p:pic>
      <p:sp>
        <p:nvSpPr>
          <p:cNvPr id="7" name="矩形 6"/>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竖排标题 1"/>
          <p:cNvSpPr>
            <a:spLocks noGrp="1"/>
          </p:cNvSpPr>
          <p:nvPr>
            <p:ph type="title" orient="vert"/>
            <p:custDataLst>
              <p:tags r:id="rId6"/>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7.png"/><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slideLayout" Target="../slideLayouts/slideLayout2.xml"/><Relationship Id="rId19" Type="http://schemas.openxmlformats.org/officeDocument/2006/relationships/tags" Target="../tags/tag150.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水印"/>
          <p:cNvPicPr>
            <a:picLocks noChangeAspect="1"/>
          </p:cNvPicPr>
          <p:nvPr userDrawn="1"/>
        </p:nvPicPr>
        <p:blipFill>
          <a:blip r:embed="rId25"/>
          <a:stretch>
            <a:fillRect/>
          </a:stretch>
        </p:blipFill>
        <p:spPr>
          <a:xfrm>
            <a:off x="7061835" y="69850"/>
            <a:ext cx="5101590" cy="16503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image" Target="file:///C:\Users\D69LXP2\Desktop\400px_tools/pic_temp/0_pic_quater_right_up.png" TargetMode="External"/><Relationship Id="rId7" Type="http://schemas.openxmlformats.org/officeDocument/2006/relationships/image" Target="../media/image2.png"/><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image" Target="file:///C:\Users\D69LXP2\Desktop\400px_tools/pic_temp/pic_sup.png" TargetMode="External"/><Relationship Id="rId2" Type="http://schemas.openxmlformats.org/officeDocument/2006/relationships/image" Target="../media/image1.png"/><Relationship Id="rId15" Type="http://schemas.openxmlformats.org/officeDocument/2006/relationships/slideLayout" Target="../slideLayouts/slideLayout7.xml"/><Relationship Id="rId14" Type="http://schemas.openxmlformats.org/officeDocument/2006/relationships/tags" Target="../tags/tag188.xml"/><Relationship Id="rId13" Type="http://schemas.openxmlformats.org/officeDocument/2006/relationships/image" Target="../media/image7.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tags" Target="../tags/tag187.xml"/><Relationship Id="rId1" Type="http://schemas.openxmlformats.org/officeDocument/2006/relationships/tags" Target="../tags/tag18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9.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4.xml"/><Relationship Id="rId2" Type="http://schemas.openxmlformats.org/officeDocument/2006/relationships/image" Target="../media/image7.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6.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0.xml"/><Relationship Id="rId2" Type="http://schemas.openxmlformats.org/officeDocument/2006/relationships/image" Target="../media/image7.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58.xml"/><Relationship Id="rId3" Type="http://schemas.openxmlformats.org/officeDocument/2006/relationships/image" Target="../media/image7.png"/><Relationship Id="rId2" Type="http://schemas.openxmlformats.org/officeDocument/2006/relationships/tags" Target="../tags/tag157.xml"/><Relationship Id="rId1" Type="http://schemas.openxmlformats.org/officeDocument/2006/relationships/tags" Target="../tags/tag156.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1.xml"/><Relationship Id="rId2" Type="http://schemas.openxmlformats.org/officeDocument/2006/relationships/image" Target="../media/image7.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2.xml"/><Relationship Id="rId2" Type="http://schemas.openxmlformats.org/officeDocument/2006/relationships/image" Target="../media/image7.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3.xml"/><Relationship Id="rId2" Type="http://schemas.openxmlformats.org/officeDocument/2006/relationships/image" Target="../media/image7.png"/><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61.xml"/><Relationship Id="rId3" Type="http://schemas.openxmlformats.org/officeDocument/2006/relationships/image" Target="../media/image7.png"/><Relationship Id="rId2" Type="http://schemas.openxmlformats.org/officeDocument/2006/relationships/tags" Target="../tags/tag160.xml"/><Relationship Id="rId1" Type="http://schemas.openxmlformats.org/officeDocument/2006/relationships/tags" Target="../tags/tag159.xml"/></Relationships>
</file>

<file path=ppt/slides/_rels/slide4.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image" Target="file:///C:\Users\D69LXP2\Desktop\400px_tools/pic_temp/0_pic_quater_right_up.png" TargetMode="External"/><Relationship Id="rId7" Type="http://schemas.openxmlformats.org/officeDocument/2006/relationships/image" Target="../media/image2.png"/><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image" Target="file:///C:\Users\D69LXP2\Desktop\400px_tools/pic_temp/pic_sup.png" TargetMode="External"/><Relationship Id="rId2" Type="http://schemas.openxmlformats.org/officeDocument/2006/relationships/image" Target="../media/image1.png"/><Relationship Id="rId14" Type="http://schemas.openxmlformats.org/officeDocument/2006/relationships/slideLayout" Target="../slideLayouts/slideLayout7.xml"/><Relationship Id="rId13" Type="http://schemas.openxmlformats.org/officeDocument/2006/relationships/tags" Target="../tags/tag168.xml"/><Relationship Id="rId12" Type="http://schemas.openxmlformats.org/officeDocument/2006/relationships/image" Target="../media/image7.png"/><Relationship Id="rId11" Type="http://schemas.openxmlformats.org/officeDocument/2006/relationships/image" Target="../media/image9.png"/><Relationship Id="rId10" Type="http://schemas.openxmlformats.org/officeDocument/2006/relationships/tags" Target="../tags/tag167.xml"/><Relationship Id="rId1" Type="http://schemas.openxmlformats.org/officeDocument/2006/relationships/tags" Target="../tags/tag16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image" Target="file:///C:\Users\D69LXP2\Desktop\400px_tools/pic_temp/0_pic_quater_right_up.png" TargetMode="External"/><Relationship Id="rId7" Type="http://schemas.openxmlformats.org/officeDocument/2006/relationships/image" Target="../media/image2.png"/><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image" Target="file:///C:\Users\D69LXP2\Desktop\400px_tools/pic_temp/pic_sup.png" TargetMode="External"/><Relationship Id="rId2" Type="http://schemas.openxmlformats.org/officeDocument/2006/relationships/image" Target="../media/image1.png"/><Relationship Id="rId15" Type="http://schemas.openxmlformats.org/officeDocument/2006/relationships/slideLayout" Target="../slideLayouts/slideLayout7.xml"/><Relationship Id="rId14" Type="http://schemas.openxmlformats.org/officeDocument/2006/relationships/tags" Target="../tags/tag177.xml"/><Relationship Id="rId13" Type="http://schemas.openxmlformats.org/officeDocument/2006/relationships/image" Target="../media/image7.png"/><Relationship Id="rId12" Type="http://schemas.openxmlformats.org/officeDocument/2006/relationships/image" Target="../media/image10.png"/><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7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8.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0.xml"/><Relationship Id="rId2" Type="http://schemas.openxmlformats.org/officeDocument/2006/relationships/image" Target="../media/image7.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426720" y="1724025"/>
            <a:ext cx="6961505"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pPr>
            <a:endParaRPr lang="en-US" altLang="zh-CN" sz="4000" b="1">
              <a:solidFill>
                <a:srgbClr val="FF0000"/>
              </a:solidFill>
              <a:latin typeface="HelveticaNeue" panose="02000503000000020004" pitchFamily="2" charset="0"/>
            </a:endParaRPr>
          </a:p>
          <a:p>
            <a:pPr eaLnBrk="1" hangingPunct="1">
              <a:spcBef>
                <a:spcPct val="0"/>
              </a:spcBef>
              <a:buFontTx/>
              <a:buNone/>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945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50100" y="2072005"/>
            <a:ext cx="4564380" cy="456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856302" y="1724184"/>
            <a:ext cx="2925365" cy="6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endParaRPr lang="zh-CN" altLang="en-US" sz="3375"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2270" y="174625"/>
            <a:ext cx="11267440" cy="991235"/>
          </a:xfrm>
          <a:solidFill>
            <a:schemeClr val="tx2">
              <a:lumMod val="75000"/>
            </a:schemeClr>
          </a:solidFill>
        </p:spPr>
        <p:txBody>
          <a:bodyPr>
            <a:normAutofit/>
          </a:bodyPr>
          <a:p>
            <a:r>
              <a:rPr lang="en-US" altLang="zh-CN" sz="2665">
                <a:latin typeface="Arial Narrow" panose="020B0606020202030204" charset="0"/>
                <a:cs typeface="Arial Narrow" panose="020B0606020202030204" charset="0"/>
                <a:sym typeface="+mn-ea"/>
              </a:rPr>
              <a:t>25. By saying “It is worse than tulip bulbs.”, Dimon wanted to tell people_______</a:t>
            </a:r>
            <a:endParaRPr lang="en-US" altLang="zh-CN" sz="2665">
              <a:latin typeface="Arial Narrow" panose="020B0606020202030204" charset="0"/>
              <a:cs typeface="Arial Narrow" panose="020B0606020202030204" charset="0"/>
              <a:sym typeface="+mn-ea"/>
            </a:endParaRPr>
          </a:p>
        </p:txBody>
      </p:sp>
      <p:sp>
        <p:nvSpPr>
          <p:cNvPr id="13" name="文本框 12"/>
          <p:cNvSpPr txBox="1"/>
          <p:nvPr/>
        </p:nvSpPr>
        <p:spPr>
          <a:xfrm>
            <a:off x="518160" y="1165860"/>
            <a:ext cx="11395075" cy="521970"/>
          </a:xfrm>
          <a:prstGeom prst="rect">
            <a:avLst/>
          </a:prstGeom>
          <a:noFill/>
        </p:spPr>
        <p:txBody>
          <a:bodyPr wrap="square" rtlCol="0" anchor="t">
            <a:spAutoFit/>
          </a:bodyPr>
          <a:p>
            <a:pPr>
              <a:lnSpc>
                <a:spcPct val="100000"/>
              </a:lnSpc>
            </a:pPr>
            <a:r>
              <a:rPr lang="en-US" altLang="zh-CN" sz="2800" i="1">
                <a:latin typeface="Arial Narrow" panose="020B0606020202030204" charset="0"/>
                <a:cs typeface="Arial Narrow" panose="020B0606020202030204" charset="0"/>
              </a:rPr>
              <a:t>Para4:   He </a:t>
            </a:r>
            <a:r>
              <a:rPr lang="en-US" altLang="zh-CN" sz="2800" i="1">
                <a:solidFill>
                  <a:srgbClr val="FF0000"/>
                </a:solidFill>
                <a:latin typeface="Arial Narrow" panose="020B0606020202030204" charset="0"/>
                <a:cs typeface="Arial Narrow" panose="020B0606020202030204" charset="0"/>
              </a:rPr>
              <a:t>predicted big losses</a:t>
            </a:r>
            <a:r>
              <a:rPr lang="en-US" altLang="zh-CN" sz="2800" i="1">
                <a:latin typeface="Arial Narrow" panose="020B0606020202030204" charset="0"/>
                <a:cs typeface="Arial Narrow" panose="020B0606020202030204" charset="0"/>
              </a:rPr>
              <a:t> for those investing in bitcoin.</a:t>
            </a:r>
            <a:endParaRPr lang="en-US" altLang="zh-CN" sz="2800" i="1">
              <a:latin typeface="Arial Narrow" panose="020B0606020202030204" charset="0"/>
              <a:cs typeface="Arial Narrow" panose="020B0606020202030204" charset="0"/>
            </a:endParaRPr>
          </a:p>
        </p:txBody>
      </p:sp>
      <p:sp>
        <p:nvSpPr>
          <p:cNvPr id="6" name="文本框 5"/>
          <p:cNvSpPr txBox="1"/>
          <p:nvPr/>
        </p:nvSpPr>
        <p:spPr>
          <a:xfrm>
            <a:off x="382270" y="3700145"/>
            <a:ext cx="10238105" cy="478155"/>
          </a:xfrm>
          <a:prstGeom prst="rect">
            <a:avLst/>
          </a:prstGeom>
          <a:noFill/>
        </p:spPr>
        <p:txBody>
          <a:bodyPr wrap="square" rtlCol="0" anchor="t">
            <a:spAutoFit/>
          </a:bodyPr>
          <a:p>
            <a:pPr indent="0">
              <a:lnSpc>
                <a:spcPct val="90000"/>
              </a:lnSpc>
              <a:buFont typeface="Arial" panose="020B0604020202020204" pitchFamily="34" charset="0"/>
              <a:buNone/>
            </a:pPr>
            <a:r>
              <a:rPr lang="en-US" altLang="zh-CN" sz="2800" i="1">
                <a:latin typeface="Arial Narrow" panose="020B0606020202030204" charset="0"/>
                <a:cs typeface="Arial Narrow" panose="020B0606020202030204" charset="0"/>
              </a:rPr>
              <a:t>Para4: “Honestly, I am just shocked that</a:t>
            </a:r>
            <a:r>
              <a:rPr lang="en-US" altLang="zh-CN" sz="2800" i="1">
                <a:solidFill>
                  <a:srgbClr val="FF0000"/>
                </a:solidFill>
                <a:latin typeface="Arial Narrow" panose="020B0606020202030204" charset="0"/>
                <a:cs typeface="Arial Narrow" panose="020B0606020202030204" charset="0"/>
              </a:rPr>
              <a:t> anyone can't see it for what it is</a:t>
            </a:r>
            <a:r>
              <a:rPr lang="en-US" altLang="zh-CN" sz="2800" i="1">
                <a:latin typeface="Arial Narrow" panose="020B0606020202030204" charset="0"/>
                <a:cs typeface="Arial Narrow" panose="020B0606020202030204" charset="0"/>
              </a:rPr>
              <a:t>.”</a:t>
            </a:r>
            <a:endParaRPr lang="en-US" altLang="zh-CN" sz="2800" i="1">
              <a:latin typeface="Arial Narrow" panose="020B0606020202030204" charset="0"/>
              <a:cs typeface="Arial Narrow" panose="020B0606020202030204" charset="0"/>
            </a:endParaRPr>
          </a:p>
        </p:txBody>
      </p:sp>
      <p:sp>
        <p:nvSpPr>
          <p:cNvPr id="3" name="下箭头 2"/>
          <p:cNvSpPr/>
          <p:nvPr/>
        </p:nvSpPr>
        <p:spPr>
          <a:xfrm>
            <a:off x="3575050" y="1687830"/>
            <a:ext cx="205105" cy="234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2212975" y="1934210"/>
            <a:ext cx="3252470" cy="424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latin typeface="Arial Narrow" panose="020B0606020202030204" charset="0"/>
                <a:cs typeface="Arial Narrow" panose="020B0606020202030204" charset="0"/>
              </a:rPr>
              <a:t>suffer a severe breakdown</a:t>
            </a:r>
            <a:endParaRPr lang="en-US" altLang="zh-CN" sz="2400">
              <a:solidFill>
                <a:schemeClr val="tx1"/>
              </a:solidFill>
              <a:latin typeface="Arial Narrow" panose="020B0606020202030204" charset="0"/>
              <a:cs typeface="Arial Narrow" panose="020B0606020202030204" charset="0"/>
            </a:endParaRPr>
          </a:p>
        </p:txBody>
      </p:sp>
      <p:sp>
        <p:nvSpPr>
          <p:cNvPr id="7" name="标题 1"/>
          <p:cNvSpPr>
            <a:spLocks noGrp="1"/>
          </p:cNvSpPr>
          <p:nvPr/>
        </p:nvSpPr>
        <p:spPr>
          <a:xfrm>
            <a:off x="382270" y="2602865"/>
            <a:ext cx="11267440" cy="991235"/>
          </a:xfrm>
          <a:prstGeom prst="rect">
            <a:avLst/>
          </a:prstGeom>
          <a:solidFill>
            <a:schemeClr val="tx2">
              <a:lumMod val="75000"/>
            </a:schemeClr>
          </a:solidFill>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en-US" altLang="zh-CN" sz="2665">
                <a:latin typeface="Arial Narrow" panose="020B0606020202030204" charset="0"/>
                <a:cs typeface="Arial Narrow" panose="020B0606020202030204" charset="0"/>
                <a:sym typeface="+mn-ea"/>
              </a:rPr>
              <a:t>26. At the end of the passage, the writer mentions his daughter to express his _______</a:t>
            </a:r>
            <a:endParaRPr lang="en-US" altLang="zh-CN" sz="2665">
              <a:latin typeface="Arial Narrow" panose="020B0606020202030204" charset="0"/>
              <a:cs typeface="Arial Narrow" panose="020B0606020202030204" charset="0"/>
              <a:sym typeface="+mn-ea"/>
            </a:endParaRPr>
          </a:p>
        </p:txBody>
      </p:sp>
      <p:sp>
        <p:nvSpPr>
          <p:cNvPr id="8" name="文本框 7"/>
          <p:cNvSpPr txBox="1"/>
          <p:nvPr/>
        </p:nvSpPr>
        <p:spPr>
          <a:xfrm>
            <a:off x="382270" y="4178300"/>
            <a:ext cx="10238105" cy="478155"/>
          </a:xfrm>
          <a:prstGeom prst="rect">
            <a:avLst/>
          </a:prstGeom>
          <a:noFill/>
        </p:spPr>
        <p:txBody>
          <a:bodyPr wrap="square" rtlCol="0" anchor="t">
            <a:spAutoFit/>
          </a:bodyPr>
          <a:p>
            <a:pPr indent="0">
              <a:lnSpc>
                <a:spcPct val="90000"/>
              </a:lnSpc>
              <a:buFont typeface="Arial" panose="020B0604020202020204" pitchFamily="34" charset="0"/>
              <a:buNone/>
            </a:pPr>
            <a:r>
              <a:rPr lang="en-US" altLang="zh-CN" sz="2800" i="1">
                <a:latin typeface="Arial Narrow" panose="020B0606020202030204" charset="0"/>
                <a:cs typeface="Arial Narrow" panose="020B0606020202030204" charset="0"/>
              </a:rPr>
              <a:t>Para4: “It went up and </a:t>
            </a:r>
            <a:r>
              <a:rPr lang="en-US" altLang="zh-CN" sz="2800" i="1">
                <a:solidFill>
                  <a:srgbClr val="FF0000"/>
                </a:solidFill>
                <a:latin typeface="Arial Narrow" panose="020B0606020202030204" charset="0"/>
                <a:cs typeface="Arial Narrow" panose="020B0606020202030204" charset="0"/>
              </a:rPr>
              <a:t>she thinks she's</a:t>
            </a:r>
            <a:r>
              <a:rPr lang="en-US" altLang="zh-CN" sz="2800" i="1">
                <a:latin typeface="Arial Narrow" panose="020B0606020202030204" charset="0"/>
                <a:cs typeface="Arial Narrow" panose="020B0606020202030204" charset="0"/>
              </a:rPr>
              <a:t> a genius now.”</a:t>
            </a:r>
            <a:endParaRPr lang="en-US" altLang="zh-CN" sz="2800" i="1">
              <a:latin typeface="Arial Narrow" panose="020B0606020202030204" charset="0"/>
              <a:cs typeface="Arial Narrow" panose="020B0606020202030204" charset="0"/>
            </a:endParaRPr>
          </a:p>
        </p:txBody>
      </p:sp>
      <p:sp>
        <p:nvSpPr>
          <p:cNvPr id="9" name="上下箭头 8"/>
          <p:cNvSpPr/>
          <p:nvPr/>
        </p:nvSpPr>
        <p:spPr>
          <a:xfrm>
            <a:off x="4204970" y="4645025"/>
            <a:ext cx="293370" cy="4978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518160" y="5243195"/>
            <a:ext cx="10238105" cy="478155"/>
          </a:xfrm>
          <a:prstGeom prst="rect">
            <a:avLst/>
          </a:prstGeom>
          <a:noFill/>
        </p:spPr>
        <p:txBody>
          <a:bodyPr wrap="square" rtlCol="0" anchor="t">
            <a:spAutoFit/>
          </a:bodyPr>
          <a:p>
            <a:pPr indent="0">
              <a:lnSpc>
                <a:spcPct val="90000"/>
              </a:lnSpc>
              <a:buFont typeface="Arial" panose="020B0604020202020204" pitchFamily="34" charset="0"/>
              <a:buNone/>
            </a:pPr>
            <a:r>
              <a:rPr lang="en-US" altLang="zh-CN" sz="2800" i="1">
                <a:latin typeface="Arial Narrow" panose="020B0606020202030204" charset="0"/>
                <a:cs typeface="Arial Narrow" panose="020B0606020202030204" charset="0"/>
              </a:rPr>
              <a:t>Para1: “bitcoin is a fraud that will eventually blow up.”</a:t>
            </a:r>
            <a:endParaRPr lang="en-US" altLang="zh-CN" sz="2800" i="1">
              <a:latin typeface="Arial Narrow" panose="020B0606020202030204" charset="0"/>
              <a:cs typeface="Arial Narrow" panose="020B0606020202030204" charset="0"/>
            </a:endParaRPr>
          </a:p>
        </p:txBody>
      </p:sp>
      <p:sp>
        <p:nvSpPr>
          <p:cNvPr id="11" name="右箭头 10"/>
          <p:cNvSpPr/>
          <p:nvPr/>
        </p:nvSpPr>
        <p:spPr>
          <a:xfrm>
            <a:off x="7516495" y="5343525"/>
            <a:ext cx="425450" cy="278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8074025" y="5187315"/>
            <a:ext cx="3135630" cy="747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rPr>
              <a:t>Dimon was against bitcoin.</a:t>
            </a:r>
            <a:endParaRPr lang="en-US" altLang="zh-CN">
              <a:solidFill>
                <a:schemeClr val="tx1"/>
              </a:solidFill>
            </a:endParaRPr>
          </a:p>
        </p:txBody>
      </p:sp>
      <p:sp>
        <p:nvSpPr>
          <p:cNvPr id="14" name="右箭头 13"/>
          <p:cNvSpPr/>
          <p:nvPr/>
        </p:nvSpPr>
        <p:spPr>
          <a:xfrm>
            <a:off x="7614285" y="4334510"/>
            <a:ext cx="425450" cy="278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8171815" y="4178300"/>
            <a:ext cx="3037840" cy="747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a:solidFill>
                  <a:schemeClr val="tx1"/>
                </a:solidFill>
              </a:rPr>
              <a:t>Dimon was speechless and helpless.</a:t>
            </a:r>
            <a:endParaRPr lang="en-US" altLang="zh-CN">
              <a:solidFill>
                <a:schemeClr val="tx1"/>
              </a:solidFill>
            </a:endParaRPr>
          </a:p>
        </p:txBody>
      </p:sp>
      <p:pic>
        <p:nvPicPr>
          <p:cNvPr id="5" name="图片 4" descr="水印"/>
          <p:cNvPicPr>
            <a:picLocks noChangeAspect="1"/>
          </p:cNvPicPr>
          <p:nvPr userDrawn="1"/>
        </p:nvPicPr>
        <p:blipFill>
          <a:blip r:embed="rId1"/>
          <a:stretch>
            <a:fillRect/>
          </a:stretch>
        </p:blipFill>
        <p:spPr>
          <a:xfrm>
            <a:off x="6885305" y="92710"/>
            <a:ext cx="5282565" cy="170878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8" grpId="0"/>
      <p:bldP spid="10" grpId="0"/>
      <p:bldP spid="3" grpId="0" animBg="1"/>
      <p:bldP spid="4" grpId="0" animBg="1"/>
      <p:bldP spid="9" grpId="0" animBg="1"/>
      <p:bldP spid="11"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2" r:link="rId3"/>
          <a:stretch>
            <a:fillRect/>
          </a:stretch>
        </p:blipFill>
        <p:spPr>
          <a:xfrm>
            <a:off x="0" y="0"/>
            <a:ext cx="12192000" cy="6858000"/>
          </a:xfrm>
          <a:prstGeom prst="rect">
            <a:avLst/>
          </a:prstGeom>
        </p:spPr>
      </p:pic>
      <p:sp>
        <p:nvSpPr>
          <p:cNvPr id="12" name="矩形 11"/>
          <p:cNvSpPr/>
          <p:nvPr>
            <p:custDataLst>
              <p:tags r:id="rId4"/>
            </p:custDataLst>
          </p:nvPr>
        </p:nvSpPr>
        <p:spPr>
          <a:xfrm>
            <a:off x="292075"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custDataLst>
              <p:tags r:id="rId5"/>
            </p:custDataLst>
          </p:nvPr>
        </p:nvSpPr>
        <p:spPr>
          <a:xfrm>
            <a:off x="0" y="0"/>
            <a:ext cx="4064400"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微软雅黑" panose="020B0503020204020204" charset="-122"/>
            </a:endParaRPr>
          </a:p>
        </p:txBody>
      </p:sp>
      <p:pic>
        <p:nvPicPr>
          <p:cNvPr id="11" name="图片 10"/>
          <p:cNvPicPr/>
          <p:nvPr>
            <p:custDataLst>
              <p:tags r:id="rId6"/>
            </p:custDataLst>
          </p:nvPr>
        </p:nvPicPr>
        <p:blipFill>
          <a:blip r:embed="rId7" r:link="rId8" cstate="email"/>
          <a:stretch>
            <a:fillRect/>
          </a:stretch>
        </p:blipFill>
        <p:spPr>
          <a:xfrm>
            <a:off x="11471910" y="0"/>
            <a:ext cx="720090" cy="720090"/>
          </a:xfrm>
          <a:prstGeom prst="rect">
            <a:avLst/>
          </a:prstGeom>
        </p:spPr>
      </p:pic>
      <p:sp>
        <p:nvSpPr>
          <p:cNvPr id="4" name="矩形: 圆角 3"/>
          <p:cNvSpPr/>
          <p:nvPr>
            <p:custDataLst>
              <p:tags r:id="rId9"/>
            </p:custDataLst>
          </p:nvPr>
        </p:nvSpPr>
        <p:spPr>
          <a:xfrm>
            <a:off x="455930" y="303530"/>
            <a:ext cx="2693035" cy="6642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5" name="文本框 33"/>
          <p:cNvSpPr txBox="1"/>
          <p:nvPr>
            <p:custDataLst>
              <p:tags r:id="rId10"/>
            </p:custDataLst>
          </p:nvPr>
        </p:nvSpPr>
        <p:spPr>
          <a:xfrm>
            <a:off x="558800" y="386715"/>
            <a:ext cx="2487295" cy="439420"/>
          </a:xfrm>
          <a:prstGeom prst="rect">
            <a:avLst/>
          </a:prstGeom>
          <a:noFill/>
        </p:spPr>
        <p:txBody>
          <a:bodyPr wrap="square" lIns="90000" tIns="46800" rIns="90000" bIns="4680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spc="100" baseline="0" noProof="0" dirty="0">
                <a:ln>
                  <a:noFill/>
                </a:ln>
                <a:solidFill>
                  <a:schemeClr val="dk1">
                    <a:alpha val="80000"/>
                    <a:lumMod val="85000"/>
                    <a:lumOff val="15000"/>
                  </a:schemeClr>
                </a:solidFill>
                <a:effectLst/>
                <a:uLnTx/>
                <a:uFillTx/>
                <a:latin typeface="Arial" panose="020B0604020202020204" pitchFamily="34" charset="0"/>
                <a:ea typeface="微软雅黑" panose="020B0503020204020204" charset="-122"/>
                <a:cs typeface="Arial" panose="020B0604020202020204" pitchFamily="34" charset="0"/>
              </a:rPr>
              <a:t>Passage C</a:t>
            </a:r>
            <a:endParaRPr kumimoji="0" lang="en-US" altLang="zh-CN" sz="2800" b="1" i="0" spc="100" baseline="0" noProof="0" dirty="0">
              <a:ln>
                <a:noFill/>
              </a:ln>
              <a:solidFill>
                <a:schemeClr val="dk1">
                  <a:alpha val="80000"/>
                  <a:lumMod val="85000"/>
                  <a:lumOff val="15000"/>
                </a:scheme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4" name="内容占位符 2"/>
          <p:cNvSpPr>
            <a:spLocks noGrp="1"/>
          </p:cNvSpPr>
          <p:nvPr/>
        </p:nvSpPr>
        <p:spPr>
          <a:xfrm>
            <a:off x="4064635" y="386715"/>
            <a:ext cx="7834630" cy="6007735"/>
          </a:xfrm>
          <a:prstGeom prst="rect">
            <a:avLst/>
          </a:prstGeom>
        </p:spPr>
        <p:txBody>
          <a:bodyPr vert="horz" wrap="square" lIns="90170" tIns="46990" rIns="90170" bIns="4699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000">
              <a:latin typeface="Arial Narrow" panose="020B0606020202030204" charset="0"/>
              <a:cs typeface="Arial Narrow" panose="020B0606020202030204" charset="0"/>
            </a:endParaRPr>
          </a:p>
        </p:txBody>
      </p:sp>
      <p:sp>
        <p:nvSpPr>
          <p:cNvPr id="6" name="文本框 5"/>
          <p:cNvSpPr txBox="1"/>
          <p:nvPr/>
        </p:nvSpPr>
        <p:spPr>
          <a:xfrm>
            <a:off x="455930" y="3141345"/>
            <a:ext cx="2646045" cy="1076325"/>
          </a:xfrm>
          <a:prstGeom prst="rect">
            <a:avLst/>
          </a:prstGeom>
          <a:noFill/>
        </p:spPr>
        <p:txBody>
          <a:bodyPr wrap="none" rtlCol="0" anchor="t">
            <a:spAutoFit/>
          </a:bodyPr>
          <a:p>
            <a:r>
              <a:rPr lang="en-US" sz="3200">
                <a:solidFill>
                  <a:schemeClr val="tx1"/>
                </a:solidFill>
                <a:sym typeface="+mn-ea"/>
              </a:rPr>
              <a:t>29. Best title?</a:t>
            </a:r>
            <a:endParaRPr lang="en-US" sz="3200">
              <a:solidFill>
                <a:schemeClr val="tx1"/>
              </a:solidFill>
              <a:sym typeface="+mn-ea"/>
            </a:endParaRPr>
          </a:p>
          <a:p>
            <a:endParaRPr lang="en-US" sz="3200">
              <a:solidFill>
                <a:schemeClr val="tx1"/>
              </a:solidFill>
              <a:sym typeface="+mn-ea"/>
            </a:endParaRPr>
          </a:p>
        </p:txBody>
      </p:sp>
      <p:pic>
        <p:nvPicPr>
          <p:cNvPr id="3" name="图片 2"/>
          <p:cNvPicPr>
            <a:picLocks noChangeAspect="1"/>
          </p:cNvPicPr>
          <p:nvPr/>
        </p:nvPicPr>
        <p:blipFill>
          <a:blip r:embed="rId11"/>
          <a:stretch>
            <a:fillRect/>
          </a:stretch>
        </p:blipFill>
        <p:spPr>
          <a:xfrm>
            <a:off x="450850" y="1576070"/>
            <a:ext cx="3162935" cy="1340485"/>
          </a:xfrm>
          <a:prstGeom prst="rect">
            <a:avLst/>
          </a:prstGeom>
        </p:spPr>
      </p:pic>
      <p:sp>
        <p:nvSpPr>
          <p:cNvPr id="13" name="矩形 12"/>
          <p:cNvSpPr/>
          <p:nvPr/>
        </p:nvSpPr>
        <p:spPr>
          <a:xfrm>
            <a:off x="4526280" y="775335"/>
            <a:ext cx="2189480" cy="834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rPr>
              <a:t>a lost and found act</a:t>
            </a:r>
            <a:endParaRPr lang="en-US" altLang="zh-CN">
              <a:solidFill>
                <a:schemeClr val="tx1"/>
              </a:solidFill>
            </a:endParaRPr>
          </a:p>
        </p:txBody>
      </p:sp>
      <p:grpSp>
        <p:nvGrpSpPr>
          <p:cNvPr id="17" name="组合 16"/>
          <p:cNvGrpSpPr/>
          <p:nvPr/>
        </p:nvGrpSpPr>
        <p:grpSpPr>
          <a:xfrm>
            <a:off x="6778625" y="738505"/>
            <a:ext cx="2402840" cy="922020"/>
            <a:chOff x="10100" y="611"/>
            <a:chExt cx="3784" cy="1452"/>
          </a:xfrm>
        </p:grpSpPr>
        <p:sp>
          <p:nvSpPr>
            <p:cNvPr id="15" name="右箭头 14"/>
            <p:cNvSpPr/>
            <p:nvPr/>
          </p:nvSpPr>
          <p:spPr>
            <a:xfrm>
              <a:off x="10100" y="1141"/>
              <a:ext cx="3224" cy="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10192" y="611"/>
              <a:ext cx="3693" cy="1452"/>
            </a:xfrm>
            <a:prstGeom prst="rect">
              <a:avLst/>
            </a:prstGeom>
            <a:noFill/>
          </p:spPr>
          <p:txBody>
            <a:bodyPr wrap="square" rtlCol="0">
              <a:spAutoFit/>
            </a:bodyPr>
            <a:p>
              <a:pPr>
                <a:lnSpc>
                  <a:spcPct val="150000"/>
                </a:lnSpc>
              </a:pPr>
              <a:r>
                <a:rPr lang="en-US" altLang="zh-CN"/>
                <a:t>not knowing the owner of the bill</a:t>
              </a:r>
              <a:endParaRPr lang="en-US" altLang="zh-CN"/>
            </a:p>
          </p:txBody>
        </p:sp>
      </p:grpSp>
      <p:sp>
        <p:nvSpPr>
          <p:cNvPr id="19" name="矩形 18"/>
          <p:cNvSpPr/>
          <p:nvPr/>
        </p:nvSpPr>
        <p:spPr>
          <a:xfrm>
            <a:off x="8825865" y="825500"/>
            <a:ext cx="2189480" cy="834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rPr>
              <a:t>a </a:t>
            </a:r>
            <a:r>
              <a:rPr lang="en-US" altLang="zh-CN">
                <a:solidFill>
                  <a:srgbClr val="FF0000"/>
                </a:solidFill>
              </a:rPr>
              <a:t>dollar</a:t>
            </a:r>
            <a:r>
              <a:rPr lang="en-US" altLang="zh-CN">
                <a:solidFill>
                  <a:schemeClr val="tx1"/>
                </a:solidFill>
              </a:rPr>
              <a:t> bill taped to the white board</a:t>
            </a:r>
            <a:endParaRPr lang="en-US" altLang="zh-CN">
              <a:solidFill>
                <a:schemeClr val="tx1"/>
              </a:solidFill>
            </a:endParaRPr>
          </a:p>
        </p:txBody>
      </p:sp>
      <p:grpSp>
        <p:nvGrpSpPr>
          <p:cNvPr id="23" name="组合 22"/>
          <p:cNvGrpSpPr/>
          <p:nvPr/>
        </p:nvGrpSpPr>
        <p:grpSpPr>
          <a:xfrm>
            <a:off x="8656955" y="1742440"/>
            <a:ext cx="2358390" cy="1143635"/>
            <a:chOff x="13058" y="2192"/>
            <a:chExt cx="3714" cy="1801"/>
          </a:xfrm>
        </p:grpSpPr>
        <p:sp>
          <p:nvSpPr>
            <p:cNvPr id="20" name="下箭头 19"/>
            <p:cNvSpPr/>
            <p:nvPr/>
          </p:nvSpPr>
          <p:spPr>
            <a:xfrm>
              <a:off x="14953" y="2192"/>
              <a:ext cx="508" cy="1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13058" y="2630"/>
              <a:ext cx="3714" cy="1016"/>
            </a:xfrm>
            <a:prstGeom prst="rect">
              <a:avLst/>
            </a:prstGeom>
            <a:noFill/>
          </p:spPr>
          <p:txBody>
            <a:bodyPr wrap="square" rtlCol="0">
              <a:spAutoFit/>
            </a:bodyPr>
            <a:p>
              <a:pPr algn="ctr"/>
              <a:r>
                <a:rPr lang="en-US" altLang="zh-CN"/>
                <a:t>students  not knowing the purpose</a:t>
              </a:r>
              <a:endParaRPr lang="en-US" altLang="zh-CN"/>
            </a:p>
          </p:txBody>
        </p:sp>
      </p:grpSp>
      <p:sp>
        <p:nvSpPr>
          <p:cNvPr id="22" name="矩形 21"/>
          <p:cNvSpPr/>
          <p:nvPr/>
        </p:nvSpPr>
        <p:spPr>
          <a:xfrm>
            <a:off x="8926830" y="2966085"/>
            <a:ext cx="2395220" cy="834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rPr>
              <a:t>taped </a:t>
            </a:r>
            <a:r>
              <a:rPr lang="en-US" altLang="zh-CN">
                <a:solidFill>
                  <a:srgbClr val="FF0000"/>
                </a:solidFill>
              </a:rPr>
              <a:t>a second dollar</a:t>
            </a:r>
            <a:r>
              <a:rPr lang="en-US" altLang="zh-CN">
                <a:solidFill>
                  <a:schemeClr val="tx1"/>
                </a:solidFill>
              </a:rPr>
              <a:t> to the white board</a:t>
            </a:r>
            <a:endParaRPr lang="en-US" altLang="zh-CN">
              <a:solidFill>
                <a:schemeClr val="tx1"/>
              </a:solidFill>
            </a:endParaRPr>
          </a:p>
        </p:txBody>
      </p:sp>
      <p:grpSp>
        <p:nvGrpSpPr>
          <p:cNvPr id="25" name="组合 24"/>
          <p:cNvGrpSpPr/>
          <p:nvPr/>
        </p:nvGrpSpPr>
        <p:grpSpPr>
          <a:xfrm>
            <a:off x="8733167" y="3909168"/>
            <a:ext cx="2783205" cy="982882"/>
            <a:chOff x="13047" y="2290"/>
            <a:chExt cx="3714" cy="2193"/>
          </a:xfrm>
        </p:grpSpPr>
        <p:sp>
          <p:nvSpPr>
            <p:cNvPr id="26" name="下箭头 25"/>
            <p:cNvSpPr/>
            <p:nvPr/>
          </p:nvSpPr>
          <p:spPr>
            <a:xfrm>
              <a:off x="14551" y="2290"/>
              <a:ext cx="508" cy="2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6"/>
            <p:cNvSpPr txBox="1"/>
            <p:nvPr/>
          </p:nvSpPr>
          <p:spPr>
            <a:xfrm>
              <a:off x="13047" y="2389"/>
              <a:ext cx="3714" cy="1439"/>
            </a:xfrm>
            <a:prstGeom prst="rect">
              <a:avLst/>
            </a:prstGeom>
            <a:noFill/>
          </p:spPr>
          <p:txBody>
            <a:bodyPr wrap="square" rtlCol="0">
              <a:spAutoFit/>
            </a:bodyPr>
            <a:p>
              <a:pPr algn="ctr"/>
              <a:r>
                <a:rPr lang="en-US" altLang="zh-CN"/>
                <a:t>the effort snowballed</a:t>
              </a:r>
              <a:endParaRPr lang="en-US" altLang="zh-CN"/>
            </a:p>
            <a:p>
              <a:pPr algn="ctr"/>
              <a:r>
                <a:rPr lang="en-US" altLang="zh-CN"/>
                <a:t>and</a:t>
              </a:r>
              <a:r>
                <a:rPr lang="en-US" altLang="zh-CN">
                  <a:solidFill>
                    <a:srgbClr val="FF0000"/>
                  </a:solidFill>
                </a:rPr>
                <a:t> the money multiplied</a:t>
              </a:r>
              <a:endParaRPr lang="en-US" altLang="zh-CN">
                <a:solidFill>
                  <a:srgbClr val="FF0000"/>
                </a:solidFill>
              </a:endParaRPr>
            </a:p>
          </p:txBody>
        </p:sp>
      </p:grpSp>
      <p:sp>
        <p:nvSpPr>
          <p:cNvPr id="28" name="矩形 27"/>
          <p:cNvSpPr/>
          <p:nvPr/>
        </p:nvSpPr>
        <p:spPr>
          <a:xfrm>
            <a:off x="8927465" y="4998085"/>
            <a:ext cx="2589530" cy="834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rPr>
              <a:t>Mattison had to decide upon a best resolution</a:t>
            </a:r>
            <a:endParaRPr lang="en-US" altLang="zh-CN">
              <a:solidFill>
                <a:schemeClr val="tx1"/>
              </a:solidFill>
            </a:endParaRPr>
          </a:p>
        </p:txBody>
      </p:sp>
      <p:sp>
        <p:nvSpPr>
          <p:cNvPr id="29" name="左箭头 28"/>
          <p:cNvSpPr/>
          <p:nvPr/>
        </p:nvSpPr>
        <p:spPr>
          <a:xfrm>
            <a:off x="6715760" y="5298440"/>
            <a:ext cx="2110105" cy="2482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6868795" y="4954270"/>
            <a:ext cx="2146935" cy="922020"/>
          </a:xfrm>
          <a:prstGeom prst="rect">
            <a:avLst/>
          </a:prstGeom>
          <a:noFill/>
        </p:spPr>
        <p:txBody>
          <a:bodyPr wrap="square" rtlCol="0">
            <a:spAutoFit/>
          </a:bodyPr>
          <a:p>
            <a:r>
              <a:rPr lang="en-US" altLang="zh-CN"/>
              <a:t>ask students to </a:t>
            </a:r>
            <a:r>
              <a:rPr lang="en-US" altLang="zh-CN">
                <a:solidFill>
                  <a:srgbClr val="FF0000"/>
                </a:solidFill>
              </a:rPr>
              <a:t>donate the money</a:t>
            </a:r>
            <a:r>
              <a:rPr lang="en-US" altLang="zh-CN"/>
              <a:t> to an institute</a:t>
            </a:r>
            <a:endParaRPr lang="en-US" altLang="zh-CN"/>
          </a:p>
        </p:txBody>
      </p:sp>
      <p:sp>
        <p:nvSpPr>
          <p:cNvPr id="31" name="矩形 30"/>
          <p:cNvSpPr/>
          <p:nvPr/>
        </p:nvSpPr>
        <p:spPr>
          <a:xfrm>
            <a:off x="4242435" y="5005705"/>
            <a:ext cx="2326005" cy="834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rPr>
              <a:t>students </a:t>
            </a:r>
            <a:r>
              <a:rPr lang="en-US" altLang="zh-CN">
                <a:solidFill>
                  <a:srgbClr val="FF0000"/>
                </a:solidFill>
              </a:rPr>
              <a:t>taped more money</a:t>
            </a:r>
            <a:r>
              <a:rPr lang="en-US" altLang="zh-CN">
                <a:solidFill>
                  <a:schemeClr val="tx1"/>
                </a:solidFill>
              </a:rPr>
              <a:t> to push the amount to $321.06</a:t>
            </a:r>
            <a:endParaRPr lang="en-US" altLang="zh-CN">
              <a:solidFill>
                <a:schemeClr val="tx1"/>
              </a:solidFill>
            </a:endParaRPr>
          </a:p>
        </p:txBody>
      </p:sp>
      <p:pic>
        <p:nvPicPr>
          <p:cNvPr id="32" name="图片 31" descr="C:/Users/user/AppData/Local/Temp/kaimatting/20200509131937/output_aiMatting_20200509131943.pngoutput_aiMatting_20200509131943"/>
          <p:cNvPicPr>
            <a:picLocks noChangeAspect="1"/>
          </p:cNvPicPr>
          <p:nvPr/>
        </p:nvPicPr>
        <p:blipFill>
          <a:blip r:embed="rId12"/>
          <a:stretch>
            <a:fillRect/>
          </a:stretch>
        </p:blipFill>
        <p:spPr>
          <a:xfrm>
            <a:off x="5092065" y="1892300"/>
            <a:ext cx="2738120" cy="2981960"/>
          </a:xfrm>
          <a:prstGeom prst="rect">
            <a:avLst/>
          </a:prstGeom>
        </p:spPr>
      </p:pic>
      <p:pic>
        <p:nvPicPr>
          <p:cNvPr id="33" name="图片 32"/>
          <p:cNvPicPr>
            <a:picLocks noChangeAspect="1"/>
          </p:cNvPicPr>
          <p:nvPr/>
        </p:nvPicPr>
        <p:blipFill>
          <a:blip r:embed="rId11"/>
          <a:stretch>
            <a:fillRect/>
          </a:stretch>
        </p:blipFill>
        <p:spPr>
          <a:xfrm>
            <a:off x="6868795" y="2020570"/>
            <a:ext cx="709930" cy="300990"/>
          </a:xfrm>
          <a:prstGeom prst="rect">
            <a:avLst/>
          </a:prstGeom>
        </p:spPr>
      </p:pic>
      <p:pic>
        <p:nvPicPr>
          <p:cNvPr id="34" name="图片 33"/>
          <p:cNvPicPr>
            <a:picLocks noChangeAspect="1"/>
          </p:cNvPicPr>
          <p:nvPr/>
        </p:nvPicPr>
        <p:blipFill>
          <a:blip r:embed="rId11"/>
          <a:stretch>
            <a:fillRect/>
          </a:stretch>
        </p:blipFill>
        <p:spPr>
          <a:xfrm>
            <a:off x="6868795" y="2321560"/>
            <a:ext cx="709930" cy="300990"/>
          </a:xfrm>
          <a:prstGeom prst="rect">
            <a:avLst/>
          </a:prstGeom>
        </p:spPr>
      </p:pic>
      <p:pic>
        <p:nvPicPr>
          <p:cNvPr id="35" name="图片 34"/>
          <p:cNvPicPr>
            <a:picLocks noChangeAspect="1"/>
          </p:cNvPicPr>
          <p:nvPr/>
        </p:nvPicPr>
        <p:blipFill>
          <a:blip r:embed="rId11"/>
          <a:stretch>
            <a:fillRect/>
          </a:stretch>
        </p:blipFill>
        <p:spPr>
          <a:xfrm>
            <a:off x="6868795" y="2665730"/>
            <a:ext cx="709930" cy="300990"/>
          </a:xfrm>
          <a:prstGeom prst="rect">
            <a:avLst/>
          </a:prstGeom>
        </p:spPr>
      </p:pic>
      <p:pic>
        <p:nvPicPr>
          <p:cNvPr id="36" name="图片 35"/>
          <p:cNvPicPr>
            <a:picLocks noChangeAspect="1"/>
          </p:cNvPicPr>
          <p:nvPr/>
        </p:nvPicPr>
        <p:blipFill>
          <a:blip r:embed="rId11"/>
          <a:stretch>
            <a:fillRect/>
          </a:stretch>
        </p:blipFill>
        <p:spPr>
          <a:xfrm>
            <a:off x="6854190" y="2995930"/>
            <a:ext cx="709930" cy="300990"/>
          </a:xfrm>
          <a:prstGeom prst="rect">
            <a:avLst/>
          </a:prstGeom>
        </p:spPr>
      </p:pic>
      <p:sp>
        <p:nvSpPr>
          <p:cNvPr id="37" name="文本框 36"/>
          <p:cNvSpPr txBox="1"/>
          <p:nvPr/>
        </p:nvSpPr>
        <p:spPr>
          <a:xfrm>
            <a:off x="561975" y="3727450"/>
            <a:ext cx="2540000" cy="953135"/>
          </a:xfrm>
          <a:prstGeom prst="rect">
            <a:avLst/>
          </a:prstGeom>
          <a:solidFill>
            <a:schemeClr val="tx2">
              <a:lumMod val="75000"/>
            </a:schemeClr>
          </a:solidFill>
        </p:spPr>
        <p:txBody>
          <a:bodyPr wrap="square" rtlCol="0" anchor="t">
            <a:spAutoFit/>
          </a:bodyPr>
          <a:p>
            <a:pPr algn="ctr"/>
            <a:r>
              <a:rPr lang="en-US" sz="2800">
                <a:latin typeface="Arial Narrow" panose="020B0606020202030204" charset="0"/>
                <a:cs typeface="Arial Narrow" panose="020B0606020202030204" charset="0"/>
                <a:sym typeface="+mn-ea"/>
              </a:rPr>
              <a:t>The multiplying </a:t>
            </a:r>
            <a:endParaRPr lang="en-US" sz="2800">
              <a:solidFill>
                <a:schemeClr val="tx1"/>
              </a:solidFill>
              <a:latin typeface="Arial Narrow" panose="020B0606020202030204" charset="0"/>
              <a:cs typeface="Arial Narrow" panose="020B0606020202030204" charset="0"/>
              <a:sym typeface="+mn-ea"/>
            </a:endParaRPr>
          </a:p>
          <a:p>
            <a:pPr algn="ctr"/>
            <a:r>
              <a:rPr lang="en-US" sz="2800">
                <a:latin typeface="Arial Narrow" panose="020B0606020202030204" charset="0"/>
                <a:cs typeface="Arial Narrow" panose="020B0606020202030204" charset="0"/>
                <a:sym typeface="+mn-ea"/>
              </a:rPr>
              <a:t>one dollar</a:t>
            </a:r>
            <a:endParaRPr lang="zh-CN" altLang="en-US" sz="2800">
              <a:latin typeface="Arial Narrow" panose="020B0606020202030204" charset="0"/>
              <a:cs typeface="Arial Narrow" panose="020B0606020202030204" charset="0"/>
            </a:endParaRPr>
          </a:p>
        </p:txBody>
      </p:sp>
      <p:pic>
        <p:nvPicPr>
          <p:cNvPr id="7" name="图片 6" descr="水印"/>
          <p:cNvPicPr>
            <a:picLocks noChangeAspect="1"/>
          </p:cNvPicPr>
          <p:nvPr userDrawn="1"/>
        </p:nvPicPr>
        <p:blipFill>
          <a:blip r:embed="rId13"/>
          <a:stretch>
            <a:fillRect/>
          </a:stretch>
        </p:blipFill>
        <p:spPr>
          <a:xfrm>
            <a:off x="6885305" y="92710"/>
            <a:ext cx="5282565" cy="1708785"/>
          </a:xfrm>
          <a:prstGeom prst="rect">
            <a:avLst/>
          </a:prstGeom>
        </p:spPr>
      </p:pic>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right)">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down)">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down)">
                                      <p:cBhvr>
                                        <p:cTn id="8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9" grpId="0" bldLvl="0" animBg="1"/>
      <p:bldP spid="22" grpId="0" bldLvl="0" animBg="1"/>
      <p:bldP spid="28" grpId="0" bldLvl="0" animBg="1"/>
      <p:bldP spid="30" grpId="0"/>
      <p:bldP spid="31" grpId="0" bldLvl="0" animBg="1"/>
      <p:bldP spid="6" grpId="0"/>
      <p:bldP spid="3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2270" y="174625"/>
            <a:ext cx="11267440" cy="991235"/>
          </a:xfrm>
          <a:solidFill>
            <a:schemeClr val="tx2">
              <a:lumMod val="75000"/>
            </a:schemeClr>
          </a:solidFill>
        </p:spPr>
        <p:txBody>
          <a:bodyPr>
            <a:normAutofit/>
          </a:bodyPr>
          <a:p>
            <a:r>
              <a:rPr lang="en-US" altLang="zh-CN" sz="2665">
                <a:latin typeface="Arial Narrow" panose="020B0606020202030204" charset="0"/>
                <a:cs typeface="Arial Narrow" panose="020B0606020202030204" charset="0"/>
                <a:sym typeface="+mn-ea"/>
              </a:rPr>
              <a:t>27. What did Mattison plan to do with the bill when she was given it at first?</a:t>
            </a:r>
            <a:endParaRPr lang="en-US" altLang="zh-CN" sz="2665">
              <a:latin typeface="Arial Narrow" panose="020B0606020202030204" charset="0"/>
              <a:cs typeface="Arial Narrow" panose="020B0606020202030204" charset="0"/>
              <a:sym typeface="+mn-ea"/>
            </a:endParaRPr>
          </a:p>
        </p:txBody>
      </p:sp>
      <p:sp>
        <p:nvSpPr>
          <p:cNvPr id="13" name="文本框 12"/>
          <p:cNvSpPr txBox="1"/>
          <p:nvPr/>
        </p:nvSpPr>
        <p:spPr>
          <a:xfrm>
            <a:off x="518160" y="1165860"/>
            <a:ext cx="11395075" cy="2245360"/>
          </a:xfrm>
          <a:prstGeom prst="rect">
            <a:avLst/>
          </a:prstGeom>
          <a:noFill/>
        </p:spPr>
        <p:txBody>
          <a:bodyPr wrap="square" rtlCol="0" anchor="t">
            <a:spAutoFit/>
          </a:bodyPr>
          <a:p>
            <a:pPr>
              <a:lnSpc>
                <a:spcPct val="100000"/>
              </a:lnSpc>
            </a:pPr>
            <a:r>
              <a:rPr lang="en-US" altLang="zh-CN" sz="2800" i="1">
                <a:latin typeface="Arial Narrow" panose="020B0606020202030204" charset="0"/>
                <a:cs typeface="Arial Narrow" panose="020B0606020202030204" charset="0"/>
              </a:rPr>
              <a:t>Para2:  Mattison was a little suprised, for lots of people would have just keep it. She suggested that Belscher tape it to the whiteboard at the front of the classroom, where she was alwayse put lost things.</a:t>
            </a:r>
            <a:endParaRPr lang="en-US" altLang="zh-CN" sz="2800" i="1">
              <a:latin typeface="Arial Narrow" panose="020B0606020202030204" charset="0"/>
              <a:cs typeface="Arial Narrow" panose="020B0606020202030204" charset="0"/>
            </a:endParaRPr>
          </a:p>
          <a:p>
            <a:pPr>
              <a:lnSpc>
                <a:spcPct val="100000"/>
              </a:lnSpc>
            </a:pPr>
            <a:r>
              <a:rPr lang="en-US" altLang="zh-CN" sz="2800" i="1">
                <a:latin typeface="Arial Narrow" panose="020B0606020202030204" charset="0"/>
                <a:cs typeface="Arial Narrow" panose="020B0606020202030204" charset="0"/>
              </a:rPr>
              <a:t>Para3: Mattison </a:t>
            </a:r>
            <a:r>
              <a:rPr lang="en-US" altLang="zh-CN" sz="2800" i="1">
                <a:solidFill>
                  <a:srgbClr val="FF0000"/>
                </a:solidFill>
                <a:latin typeface="Arial Narrow" panose="020B0606020202030204" charset="0"/>
                <a:cs typeface="Arial Narrow" panose="020B0606020202030204" charset="0"/>
              </a:rPr>
              <a:t>was still waiting for the original owner to claim it,</a:t>
            </a:r>
            <a:r>
              <a:rPr lang="en-US" altLang="zh-CN" sz="2800" i="1">
                <a:latin typeface="Arial Narrow" panose="020B0606020202030204" charset="0"/>
                <a:cs typeface="Arial Narrow" panose="020B0606020202030204" charset="0"/>
              </a:rPr>
              <a:t> so she replied,“</a:t>
            </a:r>
            <a:r>
              <a:rPr lang="en-US" altLang="zh-CN" sz="2800" i="1">
                <a:solidFill>
                  <a:srgbClr val="FF0000"/>
                </a:solidFill>
                <a:latin typeface="Arial Narrow" panose="020B0606020202030204" charset="0"/>
                <a:cs typeface="Arial Narrow" panose="020B0606020202030204" charset="0"/>
              </a:rPr>
              <a:t> I don't know.</a:t>
            </a:r>
            <a:r>
              <a:rPr lang="en-US" altLang="zh-CN" sz="2800" i="1">
                <a:latin typeface="Arial Narrow" panose="020B0606020202030204" charset="0"/>
                <a:cs typeface="Arial Narrow" panose="020B0606020202030204" charset="0"/>
              </a:rPr>
              <a:t>”</a:t>
            </a:r>
            <a:endParaRPr lang="en-US" altLang="zh-CN" sz="2800" i="1">
              <a:latin typeface="Arial Narrow" panose="020B0606020202030204" charset="0"/>
              <a:cs typeface="Arial Narrow" panose="020B0606020202030204" charset="0"/>
            </a:endParaRPr>
          </a:p>
        </p:txBody>
      </p:sp>
      <p:sp>
        <p:nvSpPr>
          <p:cNvPr id="7" name="标题 1"/>
          <p:cNvSpPr>
            <a:spLocks noGrp="1"/>
          </p:cNvSpPr>
          <p:nvPr/>
        </p:nvSpPr>
        <p:spPr>
          <a:xfrm>
            <a:off x="382270" y="3411220"/>
            <a:ext cx="11267440" cy="551815"/>
          </a:xfrm>
          <a:prstGeom prst="rect">
            <a:avLst/>
          </a:prstGeom>
          <a:solidFill>
            <a:schemeClr val="tx2">
              <a:lumMod val="75000"/>
            </a:schemeClr>
          </a:solidFill>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en-US" altLang="zh-CN" sz="2665">
                <a:latin typeface="Arial Narrow" panose="020B0606020202030204" charset="0"/>
                <a:cs typeface="Arial Narrow" panose="020B0606020202030204" charset="0"/>
                <a:sym typeface="+mn-ea"/>
              </a:rPr>
              <a:t>28. What does the underlined word</a:t>
            </a:r>
            <a:r>
              <a:rPr lang="en-US" altLang="zh-CN" sz="2665" u="sng">
                <a:latin typeface="Arial Narrow" panose="020B0606020202030204" charset="0"/>
                <a:cs typeface="Arial Narrow" panose="020B0606020202030204" charset="0"/>
                <a:sym typeface="+mn-ea"/>
              </a:rPr>
              <a:t> that</a:t>
            </a:r>
            <a:r>
              <a:rPr lang="en-US" altLang="zh-CN" sz="2665">
                <a:latin typeface="Arial Narrow" panose="020B0606020202030204" charset="0"/>
                <a:cs typeface="Arial Narrow" panose="020B0606020202030204" charset="0"/>
                <a:sym typeface="+mn-ea"/>
              </a:rPr>
              <a:t> in Para 4 refer to?</a:t>
            </a:r>
            <a:endParaRPr lang="en-US" altLang="zh-CN" sz="2665">
              <a:latin typeface="Arial Narrow" panose="020B0606020202030204" charset="0"/>
              <a:cs typeface="Arial Narrow" panose="020B0606020202030204" charset="0"/>
              <a:sym typeface="+mn-ea"/>
            </a:endParaRPr>
          </a:p>
        </p:txBody>
      </p:sp>
      <p:sp>
        <p:nvSpPr>
          <p:cNvPr id="5" name="上箭头 4"/>
          <p:cNvSpPr/>
          <p:nvPr/>
        </p:nvSpPr>
        <p:spPr>
          <a:xfrm>
            <a:off x="5817235" y="1978025"/>
            <a:ext cx="205105" cy="6299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6455410" y="2119630"/>
            <a:ext cx="2065020" cy="337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latin typeface="Arial Narrow" panose="020B0606020202030204" charset="0"/>
                <a:cs typeface="Arial Narrow" panose="020B0606020202030204" charset="0"/>
              </a:rPr>
              <a:t>she has no idea</a:t>
            </a:r>
            <a:endParaRPr lang="en-US" altLang="zh-CN" sz="2400">
              <a:solidFill>
                <a:schemeClr val="tx1"/>
              </a:solidFill>
              <a:latin typeface="Arial Narrow" panose="020B0606020202030204" charset="0"/>
              <a:cs typeface="Arial Narrow" panose="020B0606020202030204" charset="0"/>
            </a:endParaRPr>
          </a:p>
        </p:txBody>
      </p:sp>
      <p:sp>
        <p:nvSpPr>
          <p:cNvPr id="17" name="文本框 16"/>
          <p:cNvSpPr txBox="1"/>
          <p:nvPr/>
        </p:nvSpPr>
        <p:spPr>
          <a:xfrm>
            <a:off x="615950" y="3960495"/>
            <a:ext cx="11395075" cy="1252855"/>
          </a:xfrm>
          <a:prstGeom prst="rect">
            <a:avLst/>
          </a:prstGeom>
          <a:noFill/>
        </p:spPr>
        <p:txBody>
          <a:bodyPr wrap="square" rtlCol="0" anchor="t">
            <a:spAutoFit/>
          </a:bodyPr>
          <a:p>
            <a:pPr>
              <a:lnSpc>
                <a:spcPct val="90000"/>
              </a:lnSpc>
            </a:pPr>
            <a:r>
              <a:rPr lang="en-US" altLang="zh-CN" sz="2800" i="1">
                <a:latin typeface="Arial Narrow" panose="020B0606020202030204" charset="0"/>
                <a:cs typeface="Arial Narrow" panose="020B0606020202030204" charset="0"/>
              </a:rPr>
              <a:t>Para3:  Rose took the tape from Mattison's desk and taped a second dollar to the board.</a:t>
            </a:r>
            <a:endParaRPr lang="en-US" altLang="zh-CN" sz="2800" i="1">
              <a:latin typeface="Arial Narrow" panose="020B0606020202030204" charset="0"/>
              <a:cs typeface="Arial Narrow" panose="020B0606020202030204" charset="0"/>
            </a:endParaRPr>
          </a:p>
          <a:p>
            <a:pPr>
              <a:lnSpc>
                <a:spcPct val="90000"/>
              </a:lnSpc>
            </a:pPr>
            <a:r>
              <a:rPr lang="en-US" altLang="zh-CN" sz="2800" i="1">
                <a:latin typeface="Arial Narrow" panose="020B0606020202030204" charset="0"/>
                <a:cs typeface="Arial Narrow" panose="020B0606020202030204" charset="0"/>
              </a:rPr>
              <a:t>Para4: </a:t>
            </a:r>
            <a:r>
              <a:rPr lang="en-US" altLang="zh-CN" sz="2800" i="1" u="sng">
                <a:solidFill>
                  <a:srgbClr val="FF0000"/>
                </a:solidFill>
                <a:latin typeface="Arial Narrow" panose="020B0606020202030204" charset="0"/>
                <a:cs typeface="Arial Narrow" panose="020B0606020202030204" charset="0"/>
              </a:rPr>
              <a:t>That</a:t>
            </a:r>
            <a:r>
              <a:rPr lang="en-US" altLang="zh-CN" sz="2800" i="1">
                <a:latin typeface="Arial Narrow" panose="020B0606020202030204" charset="0"/>
                <a:cs typeface="Arial Narrow" panose="020B0606020202030204" charset="0"/>
              </a:rPr>
              <a:t> got it rolling.</a:t>
            </a:r>
            <a:endParaRPr lang="en-US" altLang="zh-CN" sz="2800" i="1">
              <a:latin typeface="Arial Narrow" panose="020B0606020202030204" charset="0"/>
              <a:cs typeface="Arial Narrow" panose="020B0606020202030204" charset="0"/>
            </a:endParaRPr>
          </a:p>
        </p:txBody>
      </p:sp>
      <p:sp>
        <p:nvSpPr>
          <p:cNvPr id="18" name="上箭头 17"/>
          <p:cNvSpPr/>
          <p:nvPr/>
        </p:nvSpPr>
        <p:spPr>
          <a:xfrm rot="3300000">
            <a:off x="2236470" y="4337685"/>
            <a:ext cx="205105" cy="6299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标题 1"/>
          <p:cNvSpPr>
            <a:spLocks noGrp="1"/>
          </p:cNvSpPr>
          <p:nvPr/>
        </p:nvSpPr>
        <p:spPr>
          <a:xfrm>
            <a:off x="391160" y="5282565"/>
            <a:ext cx="11267440" cy="551815"/>
          </a:xfrm>
          <a:prstGeom prst="rect">
            <a:avLst/>
          </a:prstGeom>
          <a:solidFill>
            <a:schemeClr val="tx2">
              <a:lumMod val="75000"/>
            </a:schemeClr>
          </a:solidFill>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en-US" altLang="zh-CN" sz="2665">
                <a:latin typeface="Arial Narrow" panose="020B0606020202030204" charset="0"/>
                <a:cs typeface="Arial Narrow" panose="020B0606020202030204" charset="0"/>
                <a:sym typeface="+mn-ea"/>
              </a:rPr>
              <a:t>29. Why did the students keep taping bills to the board?</a:t>
            </a:r>
            <a:endParaRPr lang="en-US" altLang="zh-CN" sz="2665">
              <a:latin typeface="Arial Narrow" panose="020B0606020202030204" charset="0"/>
              <a:cs typeface="Arial Narrow" panose="020B0606020202030204" charset="0"/>
              <a:sym typeface="+mn-ea"/>
            </a:endParaRPr>
          </a:p>
        </p:txBody>
      </p:sp>
      <p:sp>
        <p:nvSpPr>
          <p:cNvPr id="20" name="文本框 19"/>
          <p:cNvSpPr txBox="1"/>
          <p:nvPr/>
        </p:nvSpPr>
        <p:spPr>
          <a:xfrm>
            <a:off x="518160" y="5831840"/>
            <a:ext cx="11501755" cy="953135"/>
          </a:xfrm>
          <a:prstGeom prst="rect">
            <a:avLst/>
          </a:prstGeom>
          <a:noFill/>
        </p:spPr>
        <p:txBody>
          <a:bodyPr wrap="square" rtlCol="0" anchor="t">
            <a:spAutoFit/>
          </a:bodyPr>
          <a:p>
            <a:pPr>
              <a:lnSpc>
                <a:spcPct val="100000"/>
              </a:lnSpc>
            </a:pPr>
            <a:r>
              <a:rPr lang="en-US" altLang="zh-CN" sz="2800" i="1">
                <a:latin typeface="Arial Narrow" panose="020B0606020202030204" charset="0"/>
                <a:cs typeface="Arial Narrow" panose="020B0606020202030204" charset="0"/>
              </a:rPr>
              <a:t>Para5:  They believed Mattison had some unspoken goal and that they wanted to be part of whatever this was.</a:t>
            </a:r>
            <a:endParaRPr lang="en-US" altLang="zh-CN" sz="2800" i="1">
              <a:latin typeface="Arial Narrow" panose="020B0606020202030204" charset="0"/>
              <a:cs typeface="Arial Narrow" panose="020B0606020202030204" charset="0"/>
            </a:endParaRPr>
          </a:p>
        </p:txBody>
      </p:sp>
      <p:pic>
        <p:nvPicPr>
          <p:cNvPr id="3" name="图片 2" descr="水印"/>
          <p:cNvPicPr>
            <a:picLocks noChangeAspect="1"/>
          </p:cNvPicPr>
          <p:nvPr userDrawn="1"/>
        </p:nvPicPr>
        <p:blipFill>
          <a:blip r:embed="rId1"/>
          <a:stretch>
            <a:fillRect/>
          </a:stretch>
        </p:blipFill>
        <p:spPr>
          <a:xfrm>
            <a:off x="6885305" y="92710"/>
            <a:ext cx="5282565" cy="170878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ldLvl="0" animBg="1"/>
      <p:bldP spid="5" grpId="0" animBg="1"/>
      <p:bldP spid="17" grpId="0"/>
      <p:bldP spid="18" grpId="0" bldLvl="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3888740" y="2936240"/>
            <a:ext cx="4414520" cy="1168400"/>
          </a:xfrm>
          <a:prstGeom prst="rect">
            <a:avLst/>
          </a:prstGeom>
        </p:spPr>
        <p:txBody>
          <a:bodyPr vert="horz" wrap="square" lIns="91440" tIns="45720" rIns="91440" bIns="4572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r>
              <a:rPr kumimoji="0" lang="en-US" altLang="zh-CN" sz="6600" b="1" i="0" spc="700" noProof="0" dirty="0">
                <a:ln>
                  <a:noFill/>
                </a:ln>
                <a:solidFill>
                  <a:schemeClr val="accent1"/>
                </a:solidFill>
                <a:effectLst/>
                <a:uLnTx/>
                <a:uFillTx/>
                <a:latin typeface="Arial" panose="020B0604020202020204" pitchFamily="34" charset="0"/>
                <a:ea typeface="微软雅黑" panose="020B0503020204020204" charset="-122"/>
                <a:cs typeface="+mj-cs"/>
              </a:rPr>
              <a:t>Part 02</a:t>
            </a:r>
            <a:endParaRPr kumimoji="0" lang="en-US" altLang="zh-CN" sz="6600" b="1" i="0" spc="700" noProof="0" dirty="0">
              <a:ln>
                <a:noFill/>
              </a:ln>
              <a:solidFill>
                <a:schemeClr val="accent1"/>
              </a:solidFill>
              <a:effectLst/>
              <a:uLnTx/>
              <a:uFillTx/>
              <a:latin typeface="Arial" panose="020B0604020202020204" pitchFamily="34" charset="0"/>
              <a:ea typeface="微软雅黑" panose="020B0503020204020204" charset="-122"/>
              <a:cs typeface="+mj-cs"/>
            </a:endParaRPr>
          </a:p>
        </p:txBody>
      </p:sp>
      <p:sp>
        <p:nvSpPr>
          <p:cNvPr id="2" name="标题 1"/>
          <p:cNvSpPr>
            <a:spLocks noGrp="1"/>
          </p:cNvSpPr>
          <p:nvPr>
            <p:ph type="ctrTitle" idx="13"/>
            <p:custDataLst>
              <p:tags r:id="rId2"/>
            </p:custDataLst>
          </p:nvPr>
        </p:nvSpPr>
        <p:spPr>
          <a:xfrm>
            <a:off x="3888740" y="4196715"/>
            <a:ext cx="4414520" cy="629920"/>
          </a:xfrm>
        </p:spPr>
        <p:txBody>
          <a:bodyPr>
            <a:normAutofit/>
          </a:bodyPr>
          <a:lstStyle/>
          <a:p>
            <a:r>
              <a:rPr lang="zh-CN" altLang="en-US" dirty="0">
                <a:latin typeface="Arial Black" panose="020B0A04020102020204" charset="0"/>
                <a:cs typeface="Arial Black" panose="020B0A04020102020204" charset="0"/>
              </a:rPr>
              <a:t>七选五</a:t>
            </a:r>
            <a:endParaRPr lang="zh-CN" altLang="en-US" dirty="0">
              <a:latin typeface="Arial Black" panose="020B0A04020102020204" charset="0"/>
              <a:cs typeface="Arial Black" panose="020B0A04020102020204" charset="0"/>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27710" y="908050"/>
            <a:ext cx="10984230" cy="5331460"/>
          </a:xfrm>
        </p:spPr>
        <p:txBody>
          <a:bodyPr>
            <a:noAutofit/>
          </a:bodyPr>
          <a:p>
            <a:pPr>
              <a:lnSpc>
                <a:spcPct val="110000"/>
              </a:lnSpc>
            </a:pPr>
            <a:r>
              <a:rPr lang="zh-CN" altLang="en-US" sz="2400" b="1">
                <a:latin typeface="Times New Roman" panose="02020603050405020304" charset="0"/>
                <a:cs typeface="Times New Roman" panose="02020603050405020304" charset="0"/>
              </a:rPr>
              <a:t>Trinidad-born British author and Nobel Prize winner V.S. Naipaul died at the age of </a:t>
            </a:r>
            <a:r>
              <a:rPr lang="en-US" altLang="zh-CN" sz="2400" b="1">
                <a:latin typeface="Times New Roman" panose="02020603050405020304" charset="0"/>
                <a:cs typeface="Times New Roman" panose="02020603050405020304" charset="0"/>
              </a:rPr>
              <a:t>8</a:t>
            </a:r>
            <a:r>
              <a:rPr lang="zh-CN" altLang="en-US" sz="2400" b="1">
                <a:latin typeface="Times New Roman" panose="02020603050405020304" charset="0"/>
                <a:cs typeface="Times New Roman" panose="02020603050405020304" charset="0"/>
              </a:rPr>
              <a:t>5 in his London home.</a:t>
            </a:r>
            <a:r>
              <a:rPr lang="zh-CN" altLang="en-US" sz="2400" b="1" u="sng">
                <a:latin typeface="Times New Roman" panose="02020603050405020304" charset="0"/>
                <a:cs typeface="Times New Roman" panose="02020603050405020304" charset="0"/>
              </a:rPr>
              <a:t>    31   </a:t>
            </a:r>
            <a:r>
              <a:rPr lang="zh-CN" altLang="en-US" sz="2400" b="1">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He moved to England at 18</a:t>
            </a:r>
            <a:r>
              <a:rPr lang="zh-CN" altLang="en-US" sz="2400" b="1">
                <a:latin typeface="Times New Roman" panose="02020603050405020304" charset="0"/>
                <a:cs typeface="Times New Roman" panose="02020603050405020304" charset="0"/>
              </a:rPr>
              <a:t> after receiving a scholarship to Oxford Universit</a:t>
            </a:r>
            <a:r>
              <a:rPr lang="en-US" altLang="zh-CN" sz="2400" b="1">
                <a:latin typeface="Times New Roman" panose="02020603050405020304" charset="0"/>
                <a:cs typeface="Times New Roman" panose="02020603050405020304" charset="0"/>
              </a:rPr>
              <a:t>y. </a:t>
            </a:r>
            <a:r>
              <a:rPr lang="zh-CN" altLang="en-US" sz="2400" b="1">
                <a:latin typeface="Times New Roman" panose="02020603050405020304" charset="0"/>
                <a:cs typeface="Times New Roman" panose="02020603050405020304" charset="0"/>
              </a:rPr>
              <a:t>Naipaul received a knighthood</a:t>
            </a:r>
            <a:r>
              <a:rPr lang="en-US" altLang="zh-CN" sz="2400" b="1">
                <a:latin typeface="Times New Roman" panose="02020603050405020304" charset="0"/>
                <a:cs typeface="Times New Roman" panose="02020603050405020304" charset="0"/>
              </a:rPr>
              <a:t>(</a:t>
            </a:r>
            <a:r>
              <a:rPr sz="2400" b="1">
                <a:latin typeface="Times New Roman" panose="02020603050405020304" charset="0"/>
                <a:cs typeface="Times New Roman" panose="02020603050405020304" charset="0"/>
              </a:rPr>
              <a:t>骑士身份</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 from Queen Elizabeth II in 1989 and was awarded the Nobel Prize in literature in 200</a:t>
            </a:r>
            <a:r>
              <a:rPr lang="en-US" altLang="zh-CN" sz="2400" b="1">
                <a:latin typeface="Times New Roman" panose="02020603050405020304" charset="0"/>
                <a:cs typeface="Times New Roman" panose="02020603050405020304" charset="0"/>
              </a:rPr>
              <a:t>1.</a:t>
            </a:r>
            <a:endParaRPr lang="zh-CN" altLang="en-US" sz="2400" b="1">
              <a:latin typeface="Times New Roman" panose="02020603050405020304" charset="0"/>
              <a:cs typeface="Times New Roman" panose="02020603050405020304" charset="0"/>
            </a:endParaRPr>
          </a:p>
          <a:p>
            <a:pPr>
              <a:lnSpc>
                <a:spcPct val="80000"/>
              </a:lnSpc>
            </a:pPr>
            <a:endParaRPr lang="zh-CN" altLang="en-US" sz="1900">
              <a:latin typeface="Arial Narrow" panose="020B0606020202030204" charset="0"/>
              <a:cs typeface="Arial Narrow" panose="020B0606020202030204" charset="0"/>
            </a:endParaRPr>
          </a:p>
        </p:txBody>
      </p:sp>
      <p:sp>
        <p:nvSpPr>
          <p:cNvPr id="4" name="文本框 3"/>
          <p:cNvSpPr txBox="1"/>
          <p:nvPr/>
        </p:nvSpPr>
        <p:spPr>
          <a:xfrm>
            <a:off x="1001395" y="3245485"/>
            <a:ext cx="10189210" cy="2676525"/>
          </a:xfrm>
          <a:prstGeom prst="rect">
            <a:avLst/>
          </a:prstGeom>
          <a:noFill/>
          <a:ln w="28575">
            <a:solidFill>
              <a:schemeClr val="tx2">
                <a:lumMod val="50000"/>
              </a:schemeClr>
            </a:solidFill>
          </a:ln>
        </p:spPr>
        <p:txBody>
          <a:bodyPr wrap="square" rtlCol="0" anchor="t">
            <a:spAutoFit/>
          </a:bodyPr>
          <a:p>
            <a:r>
              <a:rPr lang="en-US" altLang="zh-CN" sz="2400">
                <a:latin typeface="Arial Narrow" panose="020B0606020202030204" charset="0"/>
                <a:cs typeface="Arial Narrow" panose="020B0606020202030204" charset="0"/>
              </a:rPr>
              <a:t>A. It was in praise of Naipaul's father</a:t>
            </a:r>
            <a:r>
              <a:rPr lang="zh-CN" altLang="en-US" sz="2400">
                <a:latin typeface="Arial Narrow" panose="020B0606020202030204" charset="0"/>
                <a:cs typeface="Arial Narrow" panose="020B0606020202030204" charset="0"/>
              </a:rPr>
              <a:t>.</a:t>
            </a:r>
            <a:endParaRPr lang="zh-CN" altLang="en-US"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B. The life of inaction (</a:t>
            </a:r>
            <a:r>
              <a:rPr lang="zh-CN" altLang="en-US" sz="2400">
                <a:latin typeface="Arial Narrow" panose="020B0606020202030204" charset="0"/>
                <a:cs typeface="Arial Narrow" panose="020B0606020202030204" charset="0"/>
              </a:rPr>
              <a:t>无所作为</a:t>
            </a:r>
            <a:r>
              <a:rPr lang="en-US" altLang="zh-CN" sz="2400">
                <a:latin typeface="Arial Narrow" panose="020B0606020202030204" charset="0"/>
                <a:cs typeface="Arial Narrow" panose="020B0606020202030204" charset="0"/>
              </a:rPr>
              <a:t>) was worthless.</a:t>
            </a:r>
            <a:endParaRPr lang="zh-CN" altLang="en-US"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C. </a:t>
            </a:r>
            <a:r>
              <a:rPr lang="zh-CN" altLang="en-US" sz="2400">
                <a:latin typeface="Arial Narrow" panose="020B0606020202030204" charset="0"/>
                <a:cs typeface="Arial Narrow" panose="020B0606020202030204" charset="0"/>
              </a:rPr>
              <a:t>Naipaul </a:t>
            </a:r>
            <a:r>
              <a:rPr lang="zh-CN" altLang="en-US" sz="2400" b="1">
                <a:solidFill>
                  <a:srgbClr val="FF0000"/>
                </a:solidFill>
                <a:latin typeface="Arial Narrow" panose="020B0606020202030204" charset="0"/>
                <a:cs typeface="Arial Narrow" panose="020B0606020202030204" charset="0"/>
              </a:rPr>
              <a:t>was born</a:t>
            </a:r>
            <a:r>
              <a:rPr lang="zh-CN" altLang="en-US" sz="2400">
                <a:latin typeface="Arial Narrow" panose="020B0606020202030204" charset="0"/>
                <a:cs typeface="Arial Narrow" panose="020B0606020202030204" charset="0"/>
              </a:rPr>
              <a:t> into an Indian family</a:t>
            </a:r>
            <a:r>
              <a:rPr lang="en-US" altLang="zh-CN" sz="2400">
                <a:latin typeface="Arial Narrow" panose="020B0606020202030204" charset="0"/>
                <a:cs typeface="Arial Narrow" panose="020B0606020202030204" charset="0"/>
              </a:rPr>
              <a:t>.</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D. His views are debatable, but his writing must be celebrated. </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E. His talent for essay was as great as his tendency </a:t>
            </a:r>
            <a:r>
              <a:rPr lang="en-US" altLang="zh-CN" sz="2400">
                <a:latin typeface="Arial Narrow" panose="020B0606020202030204" charset="0"/>
                <a:cs typeface="Arial Narrow" panose="020B0606020202030204" charset="0"/>
              </a:rPr>
              <a:t>for controversy (</a:t>
            </a:r>
            <a:r>
              <a:rPr lang="zh-CN" altLang="en-US" sz="2400">
                <a:latin typeface="Arial Narrow" panose="020B0606020202030204" charset="0"/>
                <a:cs typeface="Arial Narrow" panose="020B0606020202030204" charset="0"/>
              </a:rPr>
              <a:t>争论</a:t>
            </a:r>
            <a:r>
              <a:rPr lang="en-US" altLang="zh-CN" sz="2400">
                <a:latin typeface="Arial Narrow" panose="020B0606020202030204" charset="0"/>
                <a:cs typeface="Arial Narrow" panose="020B0606020202030204" charset="0"/>
              </a:rPr>
              <a:t>).</a:t>
            </a:r>
            <a:r>
              <a:rPr lang="zh-CN" altLang="en-US" sz="2400">
                <a:latin typeface="Arial Narrow" panose="020B0606020202030204" charset="0"/>
                <a:cs typeface="Arial Narrow" panose="020B0606020202030204" charset="0"/>
              </a:rPr>
              <a:t> </a:t>
            </a:r>
            <a:endParaRPr lang="zh-CN" altLang="en-US"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F. </a:t>
            </a:r>
            <a:r>
              <a:rPr lang="zh-CN" altLang="en-US" sz="2400">
                <a:latin typeface="Arial Narrow" panose="020B0606020202030204" charset="0"/>
                <a:cs typeface="Arial Narrow" panose="020B0606020202030204" charset="0"/>
              </a:rPr>
              <a:t>The hidden aggression in this sentence hurts the feelings of many readers.</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G. His comments about women and Africa were often unjustified, unpleasant and untrue.</a:t>
            </a:r>
            <a:endParaRPr lang="zh-CN" altLang="en-US" sz="2400">
              <a:latin typeface="Arial Narrow" panose="020B0606020202030204" charset="0"/>
              <a:cs typeface="Arial Narrow" panose="020B0606020202030204" charset="0"/>
            </a:endParaRPr>
          </a:p>
        </p:txBody>
      </p:sp>
      <p:grpSp>
        <p:nvGrpSpPr>
          <p:cNvPr id="9" name="组合 8"/>
          <p:cNvGrpSpPr/>
          <p:nvPr/>
        </p:nvGrpSpPr>
        <p:grpSpPr>
          <a:xfrm>
            <a:off x="3117215" y="1170305"/>
            <a:ext cx="4526280" cy="2888615"/>
            <a:chOff x="4384" y="850"/>
            <a:chExt cx="6413" cy="7203"/>
          </a:xfrm>
        </p:grpSpPr>
        <p:cxnSp>
          <p:nvCxnSpPr>
            <p:cNvPr id="5" name="直接箭头连接符 4"/>
            <p:cNvCxnSpPr/>
            <p:nvPr/>
          </p:nvCxnSpPr>
          <p:spPr>
            <a:xfrm flipV="1">
              <a:off x="4384" y="1430"/>
              <a:ext cx="5100" cy="66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069" y="850"/>
              <a:ext cx="1728" cy="918"/>
            </a:xfrm>
            <a:prstGeom prst="rect">
              <a:avLst/>
            </a:prstGeom>
            <a:solidFill>
              <a:schemeClr val="tx2">
                <a:lumMod val="90000"/>
              </a:schemeClr>
            </a:solidFill>
          </p:spPr>
          <p:txBody>
            <a:bodyPr wrap="square" rtlCol="0">
              <a:spAutoFit/>
            </a:bodyPr>
            <a:p>
              <a:r>
                <a:rPr lang="zh-CN" altLang="en-US"/>
                <a:t>时间顺序</a:t>
              </a:r>
              <a:endParaRPr lang="zh-CN" altLang="en-US"/>
            </a:p>
          </p:txBody>
        </p:sp>
      </p:grpSp>
      <p:pic>
        <p:nvPicPr>
          <p:cNvPr id="7" name="图片 6" descr="水印"/>
          <p:cNvPicPr>
            <a:picLocks noChangeAspect="1"/>
          </p:cNvPicPr>
          <p:nvPr userDrawn="1"/>
        </p:nvPicPr>
        <p:blipFill>
          <a:blip r:embed="rId1"/>
          <a:stretch>
            <a:fillRect/>
          </a:stretch>
        </p:blipFill>
        <p:spPr>
          <a:xfrm>
            <a:off x="6885305" y="92710"/>
            <a:ext cx="5282565" cy="170878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882" y="543568"/>
            <a:ext cx="10852237" cy="5388907"/>
          </a:xfrm>
        </p:spPr>
        <p:txBody>
          <a:bodyPr/>
          <a:p>
            <a:pPr>
              <a:lnSpc>
                <a:spcPct val="120000"/>
              </a:lnSpc>
            </a:pPr>
            <a:r>
              <a:rPr sz="2400" b="1">
                <a:latin typeface="Times New Roman" panose="02020603050405020304" charset="0"/>
                <a:cs typeface="Times New Roman" panose="02020603050405020304" charset="0"/>
                <a:sym typeface="+mn-ea"/>
              </a:rPr>
              <a:t>In 1961, Naipaul published the celebrated A House</a:t>
            </a:r>
            <a:r>
              <a:rPr lang="en-US" altLang="zh-CN" sz="2400" b="1">
                <a:latin typeface="Times New Roman" panose="02020603050405020304" charset="0"/>
                <a:cs typeface="Times New Roman" panose="02020603050405020304" charset="0"/>
                <a:sym typeface="+mn-ea"/>
              </a:rPr>
              <a:t>For Mr.</a:t>
            </a:r>
            <a:r>
              <a:rPr sz="2400" b="1">
                <a:latin typeface="Times New Roman" panose="02020603050405020304" charset="0"/>
                <a:cs typeface="Times New Roman" panose="02020603050405020304" charset="0"/>
                <a:sym typeface="+mn-ea"/>
              </a:rPr>
              <a:t>Biswas (《毕司沃先生的房子》). The novel was about how one man was restricted(限制，束缚) by the limits of colonial (殖民地) society.</a:t>
            </a:r>
            <a:r>
              <a:rPr sz="2400" b="1" u="sng">
                <a:latin typeface="Times New Roman" panose="02020603050405020304" charset="0"/>
                <a:cs typeface="Times New Roman" panose="02020603050405020304" charset="0"/>
                <a:sym typeface="+mn-ea"/>
              </a:rPr>
              <a:t>    32   </a:t>
            </a:r>
            <a:r>
              <a:rPr sz="2400" b="1">
                <a:latin typeface="Times New Roman" panose="02020603050405020304" charset="0"/>
                <a:cs typeface="Times New Roman" panose="02020603050405020304" charset="0"/>
                <a:sym typeface="+mn-ea"/>
              </a:rPr>
              <a:t> </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If </a:t>
            </a:r>
            <a:r>
              <a:rPr sz="2400" b="1">
                <a:solidFill>
                  <a:srgbClr val="FF0000"/>
                </a:solidFill>
                <a:latin typeface="Times New Roman" panose="02020603050405020304" charset="0"/>
                <a:cs typeface="Times New Roman" panose="02020603050405020304" charset="0"/>
                <a:sym typeface="+mn-ea"/>
              </a:rPr>
              <a:t>he</a:t>
            </a:r>
            <a:r>
              <a:rPr sz="2400" b="1">
                <a:latin typeface="Times New Roman" panose="02020603050405020304" charset="0"/>
                <a:cs typeface="Times New Roman" panose="02020603050405020304" charset="0"/>
                <a:sym typeface="+mn-ea"/>
              </a:rPr>
              <a:t> had been born in another culture, not a colonial agricultural society, </a:t>
            </a:r>
            <a:r>
              <a:rPr sz="2400" b="1">
                <a:solidFill>
                  <a:srgbClr val="FF0000"/>
                </a:solidFill>
                <a:latin typeface="Times New Roman" panose="02020603050405020304" charset="0"/>
                <a:cs typeface="Times New Roman" panose="02020603050405020304" charset="0"/>
                <a:sym typeface="+mn-ea"/>
              </a:rPr>
              <a:t>his talent </a:t>
            </a:r>
            <a:r>
              <a:rPr sz="2400" b="1">
                <a:latin typeface="Times New Roman" panose="02020603050405020304" charset="0"/>
                <a:cs typeface="Times New Roman" panose="02020603050405020304" charset="0"/>
                <a:sym typeface="+mn-ea"/>
              </a:rPr>
              <a:t>would have given him a reasonable chance somewhere and </a:t>
            </a:r>
            <a:r>
              <a:rPr sz="2400" b="1">
                <a:solidFill>
                  <a:srgbClr val="FF0000"/>
                </a:solidFill>
                <a:latin typeface="Times New Roman" panose="02020603050405020304" charset="0"/>
                <a:cs typeface="Times New Roman" panose="02020603050405020304" charset="0"/>
                <a:sym typeface="+mn-ea"/>
              </a:rPr>
              <a:t>he would have flourished</a:t>
            </a:r>
            <a:r>
              <a:rPr lang="en-US" altLang="zh-CN" sz="2400" b="1">
                <a:solidFill>
                  <a:srgbClr val="FF0000"/>
                </a:solidFill>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 Naipaul said.</a:t>
            </a:r>
            <a:endParaRPr lang="zh-CN" altLang="en-US" sz="2400" b="1">
              <a:latin typeface="Times New Roman" panose="02020603050405020304" charset="0"/>
              <a:cs typeface="Times New Roman" panose="02020603050405020304" charset="0"/>
            </a:endParaRPr>
          </a:p>
          <a:p>
            <a:endParaRPr lang="zh-CN" altLang="en-US"/>
          </a:p>
        </p:txBody>
      </p:sp>
      <p:pic>
        <p:nvPicPr>
          <p:cNvPr id="8" name="图片 7" descr="C:/Users/user/AppData/Local/Temp/kaimatting/20200509150525/output_aiMatting_20200509150528.pngoutput_aiMatting_20200509150528"/>
          <p:cNvPicPr>
            <a:picLocks noChangeAspect="1"/>
          </p:cNvPicPr>
          <p:nvPr/>
        </p:nvPicPr>
        <p:blipFill>
          <a:blip r:embed="rId1"/>
          <a:stretch>
            <a:fillRect/>
          </a:stretch>
        </p:blipFill>
        <p:spPr>
          <a:xfrm>
            <a:off x="749935" y="1316990"/>
            <a:ext cx="855980" cy="793115"/>
          </a:xfrm>
          <a:prstGeom prst="rect">
            <a:avLst/>
          </a:prstGeom>
        </p:spPr>
      </p:pic>
      <p:sp>
        <p:nvSpPr>
          <p:cNvPr id="4" name="文本框 3"/>
          <p:cNvSpPr txBox="1"/>
          <p:nvPr/>
        </p:nvSpPr>
        <p:spPr>
          <a:xfrm>
            <a:off x="1001395" y="3420745"/>
            <a:ext cx="10189210" cy="2676525"/>
          </a:xfrm>
          <a:prstGeom prst="rect">
            <a:avLst/>
          </a:prstGeom>
          <a:noFill/>
          <a:ln w="28575">
            <a:solidFill>
              <a:schemeClr val="tx2">
                <a:lumMod val="50000"/>
              </a:schemeClr>
            </a:solidFill>
          </a:ln>
        </p:spPr>
        <p:txBody>
          <a:bodyPr wrap="square" rtlCol="0" anchor="t">
            <a:spAutoFit/>
          </a:bodyPr>
          <a:p>
            <a:r>
              <a:rPr lang="en-US" altLang="zh-CN" sz="2400">
                <a:latin typeface="Arial Narrow" panose="020B0606020202030204" charset="0"/>
                <a:cs typeface="Arial Narrow" panose="020B0606020202030204" charset="0"/>
              </a:rPr>
              <a:t>A. It was </a:t>
            </a:r>
            <a:r>
              <a:rPr lang="en-US" altLang="zh-CN" sz="2400">
                <a:solidFill>
                  <a:srgbClr val="FF0000"/>
                </a:solidFill>
                <a:latin typeface="Arial Narrow" panose="020B0606020202030204" charset="0"/>
                <a:cs typeface="Arial Narrow" panose="020B0606020202030204" charset="0"/>
              </a:rPr>
              <a:t>in praise of </a:t>
            </a:r>
            <a:r>
              <a:rPr lang="en-US" altLang="zh-CN" sz="2400">
                <a:latin typeface="Arial Narrow" panose="020B0606020202030204" charset="0"/>
                <a:cs typeface="Arial Narrow" panose="020B0606020202030204" charset="0"/>
              </a:rPr>
              <a:t>Naipaul's father</a:t>
            </a:r>
            <a:r>
              <a:rPr lang="zh-CN" altLang="en-US" sz="2400">
                <a:latin typeface="Arial Narrow" panose="020B0606020202030204" charset="0"/>
                <a:cs typeface="Arial Narrow" panose="020B0606020202030204" charset="0"/>
              </a:rPr>
              <a:t>.</a:t>
            </a:r>
            <a:endParaRPr lang="zh-CN" altLang="en-US"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B. The life of inaction (</a:t>
            </a:r>
            <a:r>
              <a:rPr lang="zh-CN" altLang="en-US" sz="2400">
                <a:latin typeface="Arial Narrow" panose="020B0606020202030204" charset="0"/>
                <a:cs typeface="Arial Narrow" panose="020B0606020202030204" charset="0"/>
              </a:rPr>
              <a:t>无所作为</a:t>
            </a:r>
            <a:r>
              <a:rPr lang="en-US" altLang="zh-CN" sz="2400">
                <a:latin typeface="Arial Narrow" panose="020B0606020202030204" charset="0"/>
                <a:cs typeface="Arial Narrow" panose="020B0606020202030204" charset="0"/>
              </a:rPr>
              <a:t>) was worthless.</a:t>
            </a:r>
            <a:endParaRPr lang="zh-CN" altLang="en-US"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C. </a:t>
            </a:r>
            <a:r>
              <a:rPr lang="zh-CN" altLang="en-US" sz="2400">
                <a:latin typeface="Arial Narrow" panose="020B0606020202030204" charset="0"/>
                <a:cs typeface="Arial Narrow" panose="020B0606020202030204" charset="0"/>
              </a:rPr>
              <a:t>Naipaul was born into an Indian family</a:t>
            </a:r>
            <a:r>
              <a:rPr lang="en-US" altLang="zh-CN" sz="2400">
                <a:latin typeface="Arial Narrow" panose="020B0606020202030204" charset="0"/>
                <a:cs typeface="Arial Narrow" panose="020B0606020202030204" charset="0"/>
              </a:rPr>
              <a:t>.</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D. His views are debatable, but his writing must be celebrated. </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E. His talent for essay was as great as his tendency </a:t>
            </a:r>
            <a:r>
              <a:rPr lang="en-US" altLang="zh-CN" sz="2400">
                <a:latin typeface="Arial Narrow" panose="020B0606020202030204" charset="0"/>
                <a:cs typeface="Arial Narrow" panose="020B0606020202030204" charset="0"/>
              </a:rPr>
              <a:t>for controversy (</a:t>
            </a:r>
            <a:r>
              <a:rPr lang="zh-CN" altLang="en-US" sz="2400">
                <a:latin typeface="Arial Narrow" panose="020B0606020202030204" charset="0"/>
                <a:cs typeface="Arial Narrow" panose="020B0606020202030204" charset="0"/>
              </a:rPr>
              <a:t>争论</a:t>
            </a:r>
            <a:r>
              <a:rPr lang="en-US" altLang="zh-CN" sz="2400">
                <a:latin typeface="Arial Narrow" panose="020B0606020202030204" charset="0"/>
                <a:cs typeface="Arial Narrow" panose="020B0606020202030204" charset="0"/>
              </a:rPr>
              <a:t>).</a:t>
            </a:r>
            <a:r>
              <a:rPr lang="zh-CN" altLang="en-US" sz="2400">
                <a:latin typeface="Arial Narrow" panose="020B0606020202030204" charset="0"/>
                <a:cs typeface="Arial Narrow" panose="020B0606020202030204" charset="0"/>
              </a:rPr>
              <a:t> </a:t>
            </a:r>
            <a:endParaRPr lang="zh-CN" altLang="en-US"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F. </a:t>
            </a:r>
            <a:r>
              <a:rPr lang="zh-CN" altLang="en-US" sz="2400">
                <a:latin typeface="Arial Narrow" panose="020B0606020202030204" charset="0"/>
                <a:cs typeface="Arial Narrow" panose="020B0606020202030204" charset="0"/>
              </a:rPr>
              <a:t>The hidden aggression in this sentence hurts the feelings of many readers.</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G. His comments about women and Africa were often unjustified, unpleasant and untrue.</a:t>
            </a:r>
            <a:endParaRPr lang="zh-CN" altLang="en-US" sz="2400">
              <a:latin typeface="Arial Narrow" panose="020B0606020202030204" charset="0"/>
              <a:cs typeface="Arial Narrow" panose="020B0606020202030204" charset="0"/>
            </a:endParaRPr>
          </a:p>
        </p:txBody>
      </p:sp>
      <p:cxnSp>
        <p:nvCxnSpPr>
          <p:cNvPr id="5" name="直接箭头连接符 4"/>
          <p:cNvCxnSpPr/>
          <p:nvPr/>
        </p:nvCxnSpPr>
        <p:spPr>
          <a:xfrm flipH="1" flipV="1">
            <a:off x="2865120" y="2722880"/>
            <a:ext cx="35560" cy="8521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p:nvPr/>
        </p:nvCxnSpPr>
        <p:spPr>
          <a:xfrm flipV="1">
            <a:off x="2922905" y="3173730"/>
            <a:ext cx="3282315" cy="3702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图片 6" descr="水印"/>
          <p:cNvPicPr>
            <a:picLocks noChangeAspect="1"/>
          </p:cNvPicPr>
          <p:nvPr userDrawn="1"/>
        </p:nvPicPr>
        <p:blipFill>
          <a:blip r:embed="rId2"/>
          <a:stretch>
            <a:fillRect/>
          </a:stretch>
        </p:blipFill>
        <p:spPr>
          <a:xfrm>
            <a:off x="6885305" y="92710"/>
            <a:ext cx="5282565" cy="170878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882" y="734703"/>
            <a:ext cx="10852237" cy="5388907"/>
          </a:xfrm>
        </p:spPr>
        <p:txBody>
          <a:bodyPr/>
          <a:p>
            <a:pPr>
              <a:lnSpc>
                <a:spcPct val="100000"/>
              </a:lnSpc>
            </a:pPr>
            <a:r>
              <a:rPr sz="2400" b="1">
                <a:latin typeface="Times New Roman" panose="02020603050405020304" charset="0"/>
                <a:cs typeface="Times New Roman" panose="02020603050405020304" charset="0"/>
                <a:sym typeface="+mn-ea"/>
              </a:rPr>
              <a:t>After writing </a:t>
            </a:r>
            <a:r>
              <a:rPr sz="2400" b="1" i="1">
                <a:latin typeface="Times New Roman" panose="02020603050405020304" charset="0"/>
                <a:cs typeface="Times New Roman" panose="02020603050405020304" charset="0"/>
                <a:sym typeface="+mn-ea"/>
              </a:rPr>
              <a:t>A Bend in he River </a:t>
            </a:r>
            <a:r>
              <a:rPr lang="en-US" altLang="zh-CN" sz="2400" b="1" i="1">
                <a:latin typeface="Times New Roman" panose="02020603050405020304" charset="0"/>
                <a:cs typeface="Times New Roman" panose="02020603050405020304" charset="0"/>
                <a:sym typeface="+mn-ea"/>
              </a:rPr>
              <a:t>(</a:t>
            </a:r>
            <a:r>
              <a:rPr sz="2400" b="1" i="1">
                <a:latin typeface="Times New Roman" panose="02020603050405020304" charset="0"/>
                <a:cs typeface="Times New Roman" panose="02020603050405020304" charset="0"/>
                <a:sym typeface="+mn-ea"/>
              </a:rPr>
              <a:t>《大河湾》</a:t>
            </a:r>
            <a:r>
              <a:rPr lang="en-US" altLang="zh-CN" sz="2400" b="1" i="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 he said that Africa has no tuture. He was defined by the famous opening words of it: The world is what it is; </a:t>
            </a:r>
            <a:r>
              <a:rPr sz="2400" b="1">
                <a:solidFill>
                  <a:srgbClr val="FF0000"/>
                </a:solidFill>
                <a:latin typeface="Times New Roman" panose="02020603050405020304" charset="0"/>
                <a:cs typeface="Times New Roman" panose="02020603050405020304" charset="0"/>
                <a:sym typeface="+mn-ea"/>
              </a:rPr>
              <a:t>men who are nothing, who allow themselves to become nothing, have no place in it.</a:t>
            </a:r>
            <a:r>
              <a:rPr sz="2400" b="1">
                <a:latin typeface="Times New Roman" panose="02020603050405020304" charset="0"/>
                <a:cs typeface="Times New Roman" panose="02020603050405020304" charset="0"/>
                <a:sym typeface="+mn-ea"/>
              </a:rPr>
              <a:t> </a:t>
            </a:r>
            <a:r>
              <a:rPr sz="2400" b="1" u="sng">
                <a:latin typeface="Times New Roman" panose="02020603050405020304" charset="0"/>
                <a:cs typeface="Times New Roman" panose="02020603050405020304" charset="0"/>
                <a:sym typeface="+mn-ea"/>
              </a:rPr>
              <a:t>   33    </a:t>
            </a:r>
            <a:r>
              <a:rPr sz="2400" b="1">
                <a:latin typeface="Times New Roman" panose="02020603050405020304" charset="0"/>
                <a:cs typeface="Times New Roman" panose="02020603050405020304" charset="0"/>
                <a:sym typeface="+mn-ea"/>
              </a:rPr>
              <a:t> Naipaul</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s </a:t>
            </a:r>
            <a:r>
              <a:rPr sz="2400" b="1">
                <a:solidFill>
                  <a:srgbClr val="FF0000"/>
                </a:solidFill>
                <a:latin typeface="Times New Roman" panose="02020603050405020304" charset="0"/>
                <a:cs typeface="Times New Roman" panose="02020603050405020304" charset="0"/>
                <a:sym typeface="+mn-ea"/>
              </a:rPr>
              <a:t>response</a:t>
            </a:r>
            <a:r>
              <a:rPr sz="2400" b="1">
                <a:latin typeface="Times New Roman" panose="02020603050405020304" charset="0"/>
                <a:cs typeface="Times New Roman" panose="02020603050405020304" charset="0"/>
                <a:sym typeface="+mn-ea"/>
              </a:rPr>
              <a:t> is: People must earn respect on their own. Everyone has the freedom to work hard and </a:t>
            </a:r>
            <a:r>
              <a:rPr sz="2400" b="1">
                <a:solidFill>
                  <a:schemeClr val="tx2">
                    <a:lumMod val="50000"/>
                  </a:schemeClr>
                </a:solidFill>
                <a:latin typeface="Times New Roman" panose="02020603050405020304" charset="0"/>
                <a:cs typeface="Times New Roman" panose="02020603050405020304" charset="0"/>
                <a:sym typeface="+mn-ea"/>
              </a:rPr>
              <a:t>the responsibility to work hard</a:t>
            </a:r>
            <a:r>
              <a:rPr sz="2400" b="1">
                <a:latin typeface="Times New Roman" panose="02020603050405020304" charset="0"/>
                <a:cs typeface="Times New Roman" panose="02020603050405020304" charset="0"/>
                <a:sym typeface="+mn-ea"/>
              </a:rPr>
              <a:t>.</a:t>
            </a:r>
            <a:r>
              <a:rPr sz="2400" b="1" u="sng">
                <a:latin typeface="Times New Roman" panose="02020603050405020304" charset="0"/>
                <a:cs typeface="Times New Roman" panose="02020603050405020304" charset="0"/>
                <a:sym typeface="+mn-ea"/>
              </a:rPr>
              <a:t>    34    </a:t>
            </a:r>
            <a:r>
              <a:rPr sz="2400" b="1">
                <a:latin typeface="Times New Roman" panose="02020603050405020304" charset="0"/>
                <a:cs typeface="Times New Roman" panose="02020603050405020304" charset="0"/>
                <a:sym typeface="+mn-ea"/>
              </a:rPr>
              <a:t>One </a:t>
            </a:r>
            <a:r>
              <a:rPr sz="2400" b="1">
                <a:solidFill>
                  <a:schemeClr val="tx2">
                    <a:lumMod val="50000"/>
                  </a:schemeClr>
                </a:solidFill>
                <a:latin typeface="Times New Roman" panose="02020603050405020304" charset="0"/>
                <a:cs typeface="Times New Roman" panose="02020603050405020304" charset="0"/>
                <a:sym typeface="+mn-ea"/>
              </a:rPr>
              <a:t>should  n</a:t>
            </a:r>
            <a:r>
              <a:rPr lang="en-US" altLang="zh-CN" sz="2400" b="1">
                <a:solidFill>
                  <a:schemeClr val="tx2">
                    <a:lumMod val="50000"/>
                  </a:schemeClr>
                </a:solidFill>
                <a:latin typeface="Times New Roman" panose="02020603050405020304" charset="0"/>
                <a:cs typeface="Times New Roman" panose="02020603050405020304" charset="0"/>
                <a:sym typeface="+mn-ea"/>
              </a:rPr>
              <a:t>o</a:t>
            </a:r>
            <a:r>
              <a:rPr sz="2400" b="1">
                <a:solidFill>
                  <a:schemeClr val="tx2">
                    <a:lumMod val="50000"/>
                  </a:schemeClr>
                </a:solidFill>
                <a:latin typeface="Times New Roman" panose="02020603050405020304" charset="0"/>
                <a:cs typeface="Times New Roman" panose="02020603050405020304" charset="0"/>
                <a:sym typeface="+mn-ea"/>
              </a:rPr>
              <a:t>t </a:t>
            </a:r>
            <a:r>
              <a:rPr lang="en-US" altLang="zh-CN" sz="2400" b="1">
                <a:solidFill>
                  <a:schemeClr val="tx2">
                    <a:lumMod val="50000"/>
                  </a:schemeClr>
                </a:solidFill>
                <a:latin typeface="Times New Roman" panose="02020603050405020304" charset="0"/>
                <a:cs typeface="Times New Roman" panose="02020603050405020304" charset="0"/>
                <a:sym typeface="+mn-ea"/>
              </a:rPr>
              <a:t>think </a:t>
            </a:r>
            <a:r>
              <a:rPr lang="en-US" altLang="zh-CN" sz="2400" b="1">
                <a:latin typeface="Times New Roman" panose="02020603050405020304" charset="0"/>
                <a:cs typeface="Times New Roman" panose="02020603050405020304" charset="0"/>
                <a:sym typeface="+mn-ea"/>
              </a:rPr>
              <a:t>that </a:t>
            </a:r>
            <a:r>
              <a:rPr sz="2400" b="1">
                <a:latin typeface="Times New Roman" panose="02020603050405020304" charset="0"/>
                <a:cs typeface="Times New Roman" panose="02020603050405020304" charset="0"/>
                <a:sym typeface="+mn-ea"/>
              </a:rPr>
              <a:t>he or she can enjoy </a:t>
            </a:r>
            <a:r>
              <a:rPr sz="2400" b="1">
                <a:solidFill>
                  <a:schemeClr val="tx2">
                    <a:lumMod val="50000"/>
                  </a:schemeClr>
                </a:solidFill>
                <a:latin typeface="Times New Roman" panose="02020603050405020304" charset="0"/>
                <a:cs typeface="Times New Roman" panose="02020603050405020304" charset="0"/>
                <a:sym typeface="+mn-ea"/>
              </a:rPr>
              <a:t>respect by the natural existence</a:t>
            </a:r>
            <a:r>
              <a:rPr lang="en-US" altLang="zh-CN" sz="2400" b="1">
                <a:latin typeface="Times New Roman" panose="02020603050405020304" charset="0"/>
                <a:cs typeface="Times New Roman" panose="02020603050405020304" charset="0"/>
                <a:sym typeface="+mn-ea"/>
              </a:rPr>
              <a:t>.</a:t>
            </a:r>
            <a:endParaRPr lang="zh-CN" altLang="en-US" sz="2400" b="1">
              <a:latin typeface="Times New Roman" panose="02020603050405020304" charset="0"/>
              <a:cs typeface="Times New Roman" panose="02020603050405020304" charset="0"/>
            </a:endParaRPr>
          </a:p>
          <a:p>
            <a:endParaRPr lang="zh-CN" altLang="en-US"/>
          </a:p>
        </p:txBody>
      </p:sp>
      <p:sp>
        <p:nvSpPr>
          <p:cNvPr id="4" name="文本框 3"/>
          <p:cNvSpPr txBox="1"/>
          <p:nvPr/>
        </p:nvSpPr>
        <p:spPr>
          <a:xfrm>
            <a:off x="1001395" y="3420745"/>
            <a:ext cx="10189210" cy="2676525"/>
          </a:xfrm>
          <a:prstGeom prst="rect">
            <a:avLst/>
          </a:prstGeom>
          <a:noFill/>
          <a:ln w="28575">
            <a:solidFill>
              <a:schemeClr val="tx2">
                <a:lumMod val="50000"/>
              </a:schemeClr>
            </a:solidFill>
          </a:ln>
        </p:spPr>
        <p:txBody>
          <a:bodyPr wrap="square" rtlCol="0" anchor="t">
            <a:spAutoFit/>
          </a:bodyPr>
          <a:p>
            <a:r>
              <a:rPr lang="en-US" altLang="zh-CN" sz="2400">
                <a:latin typeface="Arial Narrow" panose="020B0606020202030204" charset="0"/>
                <a:cs typeface="Arial Narrow" panose="020B0606020202030204" charset="0"/>
              </a:rPr>
              <a:t>A. It was in praise of Naipaul's father.</a:t>
            </a:r>
            <a:endParaRPr lang="en-US" altLang="zh-CN"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B. The life of</a:t>
            </a:r>
            <a:r>
              <a:rPr lang="en-US" altLang="zh-CN" sz="2400" b="1">
                <a:latin typeface="Arial Narrow" panose="020B0606020202030204" charset="0"/>
                <a:cs typeface="Arial Narrow" panose="020B0606020202030204" charset="0"/>
              </a:rPr>
              <a:t> </a:t>
            </a:r>
            <a:r>
              <a:rPr lang="en-US" altLang="zh-CN" sz="2400" b="1">
                <a:solidFill>
                  <a:schemeClr val="tx2">
                    <a:lumMod val="50000"/>
                  </a:schemeClr>
                </a:solidFill>
                <a:latin typeface="Arial Narrow" panose="020B0606020202030204" charset="0"/>
                <a:cs typeface="Arial Narrow" panose="020B0606020202030204" charset="0"/>
              </a:rPr>
              <a:t>inaction</a:t>
            </a:r>
            <a:r>
              <a:rPr lang="en-US" altLang="zh-CN" sz="2400">
                <a:latin typeface="Arial Narrow" panose="020B0606020202030204" charset="0"/>
                <a:cs typeface="Arial Narrow" panose="020B0606020202030204" charset="0"/>
              </a:rPr>
              <a:t> (无所作为) was </a:t>
            </a:r>
            <a:r>
              <a:rPr lang="en-US" altLang="zh-CN" sz="2400" b="1">
                <a:solidFill>
                  <a:schemeClr val="tx2">
                    <a:lumMod val="50000"/>
                  </a:schemeClr>
                </a:solidFill>
                <a:latin typeface="Arial Narrow" panose="020B0606020202030204" charset="0"/>
                <a:cs typeface="Arial Narrow" panose="020B0606020202030204" charset="0"/>
              </a:rPr>
              <a:t>worthless</a:t>
            </a:r>
            <a:r>
              <a:rPr lang="en-US" altLang="zh-CN" sz="2400">
                <a:latin typeface="Arial Narrow" panose="020B0606020202030204" charset="0"/>
                <a:cs typeface="Arial Narrow" panose="020B0606020202030204" charset="0"/>
              </a:rPr>
              <a:t>.</a:t>
            </a:r>
            <a:endParaRPr lang="en-US" altLang="zh-CN"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C. Naipaul was born into an Indian family.</a:t>
            </a:r>
            <a:endParaRPr lang="en-US" altLang="zh-CN"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D. His views are debatabl</a:t>
            </a:r>
            <a:r>
              <a:rPr lang="zh-CN" altLang="en-US" sz="2400">
                <a:latin typeface="Arial Narrow" panose="020B0606020202030204" charset="0"/>
                <a:cs typeface="Arial Narrow" panose="020B0606020202030204" charset="0"/>
              </a:rPr>
              <a:t>e, but his writing must be celebrated. </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E. His talent for essay was as great as his tendency </a:t>
            </a:r>
            <a:r>
              <a:rPr lang="en-US" altLang="zh-CN" sz="2400">
                <a:latin typeface="Arial Narrow" panose="020B0606020202030204" charset="0"/>
                <a:cs typeface="Arial Narrow" panose="020B0606020202030204" charset="0"/>
              </a:rPr>
              <a:t>for controversy (</a:t>
            </a:r>
            <a:r>
              <a:rPr lang="zh-CN" altLang="en-US" sz="2400">
                <a:latin typeface="Arial Narrow" panose="020B0606020202030204" charset="0"/>
                <a:cs typeface="Arial Narrow" panose="020B0606020202030204" charset="0"/>
              </a:rPr>
              <a:t>争论</a:t>
            </a:r>
            <a:r>
              <a:rPr lang="en-US" altLang="zh-CN" sz="2400">
                <a:latin typeface="Arial Narrow" panose="020B0606020202030204" charset="0"/>
                <a:cs typeface="Arial Narrow" panose="020B0606020202030204" charset="0"/>
              </a:rPr>
              <a:t>).</a:t>
            </a:r>
            <a:r>
              <a:rPr lang="zh-CN" altLang="en-US" sz="2400">
                <a:latin typeface="Arial Narrow" panose="020B0606020202030204" charset="0"/>
                <a:cs typeface="Arial Narrow" panose="020B0606020202030204" charset="0"/>
              </a:rPr>
              <a:t> </a:t>
            </a:r>
            <a:endParaRPr lang="zh-CN" altLang="en-US"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F. </a:t>
            </a:r>
            <a:r>
              <a:rPr lang="zh-CN" altLang="en-US" sz="2400">
                <a:latin typeface="Arial Narrow" panose="020B0606020202030204" charset="0"/>
                <a:cs typeface="Arial Narrow" panose="020B0606020202030204" charset="0"/>
              </a:rPr>
              <a:t>The </a:t>
            </a:r>
            <a:r>
              <a:rPr lang="zh-CN" altLang="en-US" sz="2400">
                <a:solidFill>
                  <a:schemeClr val="tx1"/>
                </a:solidFill>
                <a:latin typeface="Arial Narrow" panose="020B0606020202030204" charset="0"/>
                <a:cs typeface="Arial Narrow" panose="020B0606020202030204" charset="0"/>
              </a:rPr>
              <a:t>hidden</a:t>
            </a:r>
            <a:r>
              <a:rPr lang="zh-CN" altLang="en-US" sz="2400">
                <a:solidFill>
                  <a:srgbClr val="FF0000"/>
                </a:solidFill>
                <a:latin typeface="Arial Narrow" panose="020B0606020202030204" charset="0"/>
                <a:cs typeface="Arial Narrow" panose="020B0606020202030204" charset="0"/>
              </a:rPr>
              <a:t> aggression</a:t>
            </a:r>
            <a:r>
              <a:rPr lang="zh-CN" altLang="en-US" sz="2400">
                <a:latin typeface="Arial Narrow" panose="020B0606020202030204" charset="0"/>
                <a:cs typeface="Arial Narrow" panose="020B0606020202030204" charset="0"/>
              </a:rPr>
              <a:t> in</a:t>
            </a:r>
            <a:r>
              <a:rPr lang="zh-CN" altLang="en-US" sz="2400">
                <a:solidFill>
                  <a:srgbClr val="FF0000"/>
                </a:solidFill>
                <a:latin typeface="Arial Narrow" panose="020B0606020202030204" charset="0"/>
                <a:cs typeface="Arial Narrow" panose="020B0606020202030204" charset="0"/>
              </a:rPr>
              <a:t> this sentence</a:t>
            </a:r>
            <a:r>
              <a:rPr lang="zh-CN" altLang="en-US" sz="2400">
                <a:latin typeface="Arial Narrow" panose="020B0606020202030204" charset="0"/>
                <a:cs typeface="Arial Narrow" panose="020B0606020202030204" charset="0"/>
              </a:rPr>
              <a:t> hurts the feelings of many readers.</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G. His comments about women and Africa were often unjustified, unpleasant and untrue.</a:t>
            </a:r>
            <a:endParaRPr lang="zh-CN" altLang="en-US" sz="2400">
              <a:latin typeface="Arial Narrow" panose="020B0606020202030204" charset="0"/>
              <a:cs typeface="Arial Narrow" panose="020B0606020202030204" charset="0"/>
            </a:endParaRPr>
          </a:p>
        </p:txBody>
      </p:sp>
      <p:sp>
        <p:nvSpPr>
          <p:cNvPr id="5" name="圆角矩形标注 4"/>
          <p:cNvSpPr/>
          <p:nvPr/>
        </p:nvSpPr>
        <p:spPr>
          <a:xfrm>
            <a:off x="7898130" y="1348105"/>
            <a:ext cx="2373630" cy="512445"/>
          </a:xfrm>
          <a:prstGeom prst="wedgeRoundRectCallout">
            <a:avLst>
              <a:gd name="adj1" fmla="val 34751"/>
              <a:gd name="adj2" fmla="val 7924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t>response to what?</a:t>
            </a:r>
            <a:endParaRPr lang="en-US" altLang="zh-CN" b="1"/>
          </a:p>
        </p:txBody>
      </p:sp>
      <p:cxnSp>
        <p:nvCxnSpPr>
          <p:cNvPr id="6" name="直接箭头连接符 5"/>
          <p:cNvCxnSpPr/>
          <p:nvPr/>
        </p:nvCxnSpPr>
        <p:spPr>
          <a:xfrm flipV="1">
            <a:off x="2988945" y="2872105"/>
            <a:ext cx="5407025" cy="101092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2871470" y="2183130"/>
            <a:ext cx="1802765" cy="32531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图片 1" descr="水印"/>
          <p:cNvPicPr>
            <a:picLocks noChangeAspect="1"/>
          </p:cNvPicPr>
          <p:nvPr userDrawn="1"/>
        </p:nvPicPr>
        <p:blipFill>
          <a:blip r:embed="rId1"/>
          <a:stretch>
            <a:fillRect/>
          </a:stretch>
        </p:blipFill>
        <p:spPr>
          <a:xfrm>
            <a:off x="6885305" y="92710"/>
            <a:ext cx="5282565" cy="170878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9882" y="705493"/>
            <a:ext cx="10852237" cy="5388907"/>
          </a:xfrm>
        </p:spPr>
        <p:txBody>
          <a:bodyPr/>
          <a:p>
            <a:r>
              <a:rPr sz="2400" b="1">
                <a:latin typeface="Times New Roman" panose="02020603050405020304" charset="0"/>
                <a:cs typeface="Times New Roman" panose="02020603050405020304" charset="0"/>
                <a:sym typeface="+mn-ea"/>
              </a:rPr>
              <a:t>In the second half of the 20th century, few writers were as </a:t>
            </a:r>
            <a:r>
              <a:rPr sz="2400" b="1">
                <a:solidFill>
                  <a:srgbClr val="FF0000"/>
                </a:solidFill>
                <a:latin typeface="Times New Roman" panose="02020603050405020304" charset="0"/>
                <a:cs typeface="Times New Roman" panose="02020603050405020304" charset="0"/>
                <a:sym typeface="+mn-ea"/>
              </a:rPr>
              <a:t>praised or looked down upon</a:t>
            </a:r>
            <a:r>
              <a:rPr sz="2400" b="1">
                <a:latin typeface="Times New Roman" panose="02020603050405020304" charset="0"/>
                <a:cs typeface="Times New Roman" panose="02020603050405020304" charset="0"/>
                <a:sym typeface="+mn-ea"/>
              </a:rPr>
              <a:t> as Naipaul</a:t>
            </a:r>
            <a:r>
              <a:rPr lang="en-US" altLang="zh-CN" sz="2400" b="1">
                <a:latin typeface="Times New Roman" panose="02020603050405020304" charset="0"/>
                <a:cs typeface="Times New Roman" panose="02020603050405020304" charset="0"/>
                <a:sym typeface="+mn-ea"/>
              </a:rPr>
              <a:t>.</a:t>
            </a:r>
            <a:r>
              <a:rPr lang="en-US" altLang="zh-CN" sz="2400" b="1" u="sng">
                <a:latin typeface="Times New Roman" panose="02020603050405020304" charset="0"/>
                <a:cs typeface="Times New Roman" panose="02020603050405020304" charset="0"/>
                <a:sym typeface="+mn-ea"/>
              </a:rPr>
              <a:t> </a:t>
            </a:r>
            <a:r>
              <a:rPr sz="2400" b="1" u="sng">
                <a:latin typeface="Times New Roman" panose="02020603050405020304" charset="0"/>
                <a:cs typeface="Times New Roman" panose="02020603050405020304" charset="0"/>
                <a:sym typeface="+mn-ea"/>
              </a:rPr>
              <a:t>   35    </a:t>
            </a:r>
            <a:r>
              <a:rPr lang="en-US" altLang="zh-CN" sz="2400" b="1">
                <a:latin typeface="Times New Roman" panose="02020603050405020304" charset="0"/>
                <a:cs typeface="Times New Roman" panose="02020603050405020304" charset="0"/>
                <a:sym typeface="+mn-ea"/>
              </a:rPr>
              <a:t>“</a:t>
            </a:r>
            <a:r>
              <a:rPr sz="2400" b="1">
                <a:solidFill>
                  <a:srgbClr val="FF0000"/>
                </a:solidFill>
                <a:latin typeface="Times New Roman" panose="02020603050405020304" charset="0"/>
                <a:cs typeface="Times New Roman" panose="02020603050405020304" charset="0"/>
                <a:sym typeface="+mn-ea"/>
              </a:rPr>
              <a:t>If a writer doesn't generate hate,</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 Naipaul once said,  </a:t>
            </a:r>
            <a:r>
              <a:rPr lang="en-US" altLang="zh-CN" sz="2400" b="1">
                <a:latin typeface="Times New Roman" panose="02020603050405020304" charset="0"/>
                <a:cs typeface="Times New Roman" panose="02020603050405020304" charset="0"/>
                <a:sym typeface="+mn-ea"/>
              </a:rPr>
              <a:t>“</a:t>
            </a:r>
            <a:r>
              <a:rPr sz="2400" b="1">
                <a:solidFill>
                  <a:srgbClr val="FF0000"/>
                </a:solidFill>
                <a:latin typeface="Times New Roman" panose="02020603050405020304" charset="0"/>
                <a:cs typeface="Times New Roman" panose="02020603050405020304" charset="0"/>
                <a:sym typeface="+mn-ea"/>
              </a:rPr>
              <a:t>he is dead.</a:t>
            </a:r>
            <a:r>
              <a:rPr lang="en-US" altLang="zh-CN" sz="2400" b="1">
                <a:latin typeface="Times New Roman" panose="02020603050405020304" charset="0"/>
                <a:cs typeface="Times New Roman" panose="02020603050405020304" charset="0"/>
                <a:sym typeface="+mn-ea"/>
              </a:rPr>
              <a:t>” </a:t>
            </a:r>
            <a:r>
              <a:rPr sz="2400" b="1">
                <a:latin typeface="Times New Roman" panose="02020603050405020304" charset="0"/>
                <a:cs typeface="Times New Roman" panose="02020603050405020304" charset="0"/>
                <a:sym typeface="+mn-ea"/>
              </a:rPr>
              <a:t>In a world that desires to  present life in black and white, the complications of Naipaul are a reminder that it is more wisely seen in shades of gray</a:t>
            </a:r>
            <a:r>
              <a:rPr lang="en-US" altLang="zh-CN" sz="2400" b="1">
                <a:latin typeface="Times New Roman" panose="02020603050405020304" charset="0"/>
                <a:cs typeface="Times New Roman" panose="02020603050405020304" charset="0"/>
                <a:sym typeface="+mn-ea"/>
              </a:rPr>
              <a:t>.</a:t>
            </a:r>
            <a:endParaRPr lang="zh-CN" altLang="en-US" sz="2400" b="1">
              <a:latin typeface="Times New Roman" panose="02020603050405020304" charset="0"/>
              <a:cs typeface="Times New Roman" panose="02020603050405020304" charset="0"/>
            </a:endParaRPr>
          </a:p>
          <a:p>
            <a:endParaRPr lang="zh-CN" altLang="en-US" sz="2400" b="1">
              <a:latin typeface="Times New Roman" panose="02020603050405020304" charset="0"/>
              <a:cs typeface="Times New Roman" panose="02020603050405020304" charset="0"/>
            </a:endParaRPr>
          </a:p>
        </p:txBody>
      </p:sp>
      <p:sp>
        <p:nvSpPr>
          <p:cNvPr id="4" name="文本框 3"/>
          <p:cNvSpPr txBox="1"/>
          <p:nvPr/>
        </p:nvSpPr>
        <p:spPr>
          <a:xfrm>
            <a:off x="1001395" y="3245485"/>
            <a:ext cx="10189210" cy="2676525"/>
          </a:xfrm>
          <a:prstGeom prst="rect">
            <a:avLst/>
          </a:prstGeom>
          <a:noFill/>
          <a:ln w="28575">
            <a:solidFill>
              <a:schemeClr val="tx2">
                <a:lumMod val="50000"/>
              </a:schemeClr>
            </a:solidFill>
          </a:ln>
        </p:spPr>
        <p:txBody>
          <a:bodyPr wrap="square" rtlCol="0" anchor="t">
            <a:spAutoFit/>
          </a:bodyPr>
          <a:p>
            <a:r>
              <a:rPr lang="en-US" altLang="zh-CN" sz="2400">
                <a:latin typeface="Arial Narrow" panose="020B0606020202030204" charset="0"/>
                <a:cs typeface="Arial Narrow" panose="020B0606020202030204" charset="0"/>
              </a:rPr>
              <a:t>A. It was in praise of Naipaul's father</a:t>
            </a:r>
            <a:r>
              <a:rPr lang="zh-CN" altLang="en-US" sz="2400">
                <a:latin typeface="Arial Narrow" panose="020B0606020202030204" charset="0"/>
                <a:cs typeface="Arial Narrow" panose="020B0606020202030204" charset="0"/>
              </a:rPr>
              <a:t>.</a:t>
            </a:r>
            <a:endParaRPr lang="zh-CN" altLang="en-US"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B. The life of inaction (</a:t>
            </a:r>
            <a:r>
              <a:rPr lang="zh-CN" altLang="en-US" sz="2400">
                <a:latin typeface="Arial Narrow" panose="020B0606020202030204" charset="0"/>
                <a:cs typeface="Arial Narrow" panose="020B0606020202030204" charset="0"/>
              </a:rPr>
              <a:t>无所作为</a:t>
            </a:r>
            <a:r>
              <a:rPr lang="en-US" altLang="zh-CN" sz="2400">
                <a:latin typeface="Arial Narrow" panose="020B0606020202030204" charset="0"/>
                <a:cs typeface="Arial Narrow" panose="020B0606020202030204" charset="0"/>
              </a:rPr>
              <a:t>) was worthless.</a:t>
            </a:r>
            <a:endParaRPr lang="zh-CN" altLang="en-US"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C. </a:t>
            </a:r>
            <a:r>
              <a:rPr lang="zh-CN" altLang="en-US" sz="2400">
                <a:latin typeface="Arial Narrow" panose="020B0606020202030204" charset="0"/>
                <a:cs typeface="Arial Narrow" panose="020B0606020202030204" charset="0"/>
              </a:rPr>
              <a:t>Naipaul was born into an Indian family</a:t>
            </a:r>
            <a:r>
              <a:rPr lang="en-US" altLang="zh-CN" sz="2400">
                <a:latin typeface="Arial Narrow" panose="020B0606020202030204" charset="0"/>
                <a:cs typeface="Arial Narrow" panose="020B0606020202030204" charset="0"/>
              </a:rPr>
              <a:t>.</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D. His views are debatable, but his writing must be celebrated. </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E. His talent for essay was as </a:t>
            </a:r>
            <a:r>
              <a:rPr lang="zh-CN" altLang="en-US" sz="2400">
                <a:solidFill>
                  <a:srgbClr val="FF0000"/>
                </a:solidFill>
                <a:latin typeface="Arial Narrow" panose="020B0606020202030204" charset="0"/>
                <a:cs typeface="Arial Narrow" panose="020B0606020202030204" charset="0"/>
              </a:rPr>
              <a:t>great </a:t>
            </a:r>
            <a:r>
              <a:rPr lang="zh-CN" altLang="en-US" sz="2400">
                <a:latin typeface="Arial Narrow" panose="020B0606020202030204" charset="0"/>
                <a:cs typeface="Arial Narrow" panose="020B0606020202030204" charset="0"/>
              </a:rPr>
              <a:t>as his tendency </a:t>
            </a:r>
            <a:r>
              <a:rPr lang="en-US" altLang="zh-CN" sz="2400">
                <a:latin typeface="Arial Narrow" panose="020B0606020202030204" charset="0"/>
                <a:cs typeface="Arial Narrow" panose="020B0606020202030204" charset="0"/>
              </a:rPr>
              <a:t>for </a:t>
            </a:r>
            <a:r>
              <a:rPr lang="en-US" altLang="zh-CN" sz="2400">
                <a:solidFill>
                  <a:srgbClr val="FF0000"/>
                </a:solidFill>
                <a:latin typeface="Arial Narrow" panose="020B0606020202030204" charset="0"/>
                <a:cs typeface="Arial Narrow" panose="020B0606020202030204" charset="0"/>
              </a:rPr>
              <a:t>controversy</a:t>
            </a:r>
            <a:r>
              <a:rPr lang="en-US" altLang="zh-CN" sz="2400">
                <a:latin typeface="Arial Narrow" panose="020B0606020202030204" charset="0"/>
                <a:cs typeface="Arial Narrow" panose="020B0606020202030204" charset="0"/>
              </a:rPr>
              <a:t> (</a:t>
            </a:r>
            <a:r>
              <a:rPr lang="zh-CN" altLang="en-US" sz="2400">
                <a:latin typeface="Arial Narrow" panose="020B0606020202030204" charset="0"/>
                <a:cs typeface="Arial Narrow" panose="020B0606020202030204" charset="0"/>
              </a:rPr>
              <a:t>争论</a:t>
            </a:r>
            <a:r>
              <a:rPr lang="en-US" altLang="zh-CN" sz="2400">
                <a:latin typeface="Arial Narrow" panose="020B0606020202030204" charset="0"/>
                <a:cs typeface="Arial Narrow" panose="020B0606020202030204" charset="0"/>
              </a:rPr>
              <a:t>).</a:t>
            </a:r>
            <a:r>
              <a:rPr lang="zh-CN" altLang="en-US" sz="2400">
                <a:latin typeface="Arial Narrow" panose="020B0606020202030204" charset="0"/>
                <a:cs typeface="Arial Narrow" panose="020B0606020202030204" charset="0"/>
              </a:rPr>
              <a:t> </a:t>
            </a:r>
            <a:endParaRPr lang="zh-CN" altLang="en-US" sz="2400">
              <a:latin typeface="Arial Narrow" panose="020B0606020202030204" charset="0"/>
              <a:cs typeface="Arial Narrow" panose="020B0606020202030204" charset="0"/>
            </a:endParaRPr>
          </a:p>
          <a:p>
            <a:r>
              <a:rPr lang="en-US" altLang="zh-CN" sz="2400">
                <a:latin typeface="Arial Narrow" panose="020B0606020202030204" charset="0"/>
                <a:cs typeface="Arial Narrow" panose="020B0606020202030204" charset="0"/>
              </a:rPr>
              <a:t>F. </a:t>
            </a:r>
            <a:r>
              <a:rPr lang="zh-CN" altLang="en-US" sz="2400">
                <a:latin typeface="Arial Narrow" panose="020B0606020202030204" charset="0"/>
                <a:cs typeface="Arial Narrow" panose="020B0606020202030204" charset="0"/>
              </a:rPr>
              <a:t>The hidden aggression in this sentence hurts the feelings of many readers.</a:t>
            </a:r>
            <a:endParaRPr lang="zh-CN" altLang="en-US" sz="2400">
              <a:latin typeface="Arial Narrow" panose="020B0606020202030204" charset="0"/>
              <a:cs typeface="Arial Narrow" panose="020B0606020202030204" charset="0"/>
            </a:endParaRPr>
          </a:p>
          <a:p>
            <a:r>
              <a:rPr lang="zh-CN" altLang="en-US" sz="2400">
                <a:latin typeface="Arial Narrow" panose="020B0606020202030204" charset="0"/>
                <a:cs typeface="Arial Narrow" panose="020B0606020202030204" charset="0"/>
              </a:rPr>
              <a:t>G. His comments about women and Africa were often unjustified, unpleasant and untrue.</a:t>
            </a:r>
            <a:endParaRPr lang="zh-CN" altLang="en-US" sz="2400">
              <a:latin typeface="Arial Narrow" panose="020B0606020202030204" charset="0"/>
              <a:cs typeface="Arial Narrow" panose="020B0606020202030204" charset="0"/>
            </a:endParaRPr>
          </a:p>
        </p:txBody>
      </p:sp>
      <p:cxnSp>
        <p:nvCxnSpPr>
          <p:cNvPr id="7" name="直接箭头连接符 6"/>
          <p:cNvCxnSpPr/>
          <p:nvPr/>
        </p:nvCxnSpPr>
        <p:spPr>
          <a:xfrm flipV="1">
            <a:off x="7619365" y="1186815"/>
            <a:ext cx="2359660" cy="36633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8044815" y="1670050"/>
            <a:ext cx="1992630" cy="318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图片 1" descr="水印"/>
          <p:cNvPicPr>
            <a:picLocks noChangeAspect="1"/>
          </p:cNvPicPr>
          <p:nvPr userDrawn="1"/>
        </p:nvPicPr>
        <p:blipFill>
          <a:blip r:embed="rId1"/>
          <a:stretch>
            <a:fillRect/>
          </a:stretch>
        </p:blipFill>
        <p:spPr>
          <a:xfrm>
            <a:off x="6885305" y="92710"/>
            <a:ext cx="5282565" cy="170878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3888740" y="2936240"/>
            <a:ext cx="4414520" cy="1168400"/>
          </a:xfrm>
          <a:prstGeom prst="rect">
            <a:avLst/>
          </a:prstGeom>
        </p:spPr>
        <p:txBody>
          <a:bodyPr vert="horz" wrap="square" lIns="91440" tIns="45720" rIns="91440" bIns="4572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r>
              <a:rPr kumimoji="0" lang="en-US" altLang="zh-CN" sz="6600" b="1" i="0" spc="700" noProof="0" dirty="0">
                <a:ln>
                  <a:noFill/>
                </a:ln>
                <a:solidFill>
                  <a:schemeClr val="accent1"/>
                </a:solidFill>
                <a:effectLst/>
                <a:uLnTx/>
                <a:uFillTx/>
                <a:latin typeface="Arial" panose="020B0604020202020204" pitchFamily="34" charset="0"/>
                <a:ea typeface="微软雅黑" panose="020B0503020204020204" charset="-122"/>
                <a:cs typeface="+mj-cs"/>
              </a:rPr>
              <a:t>Part 03</a:t>
            </a:r>
            <a:endParaRPr kumimoji="0" lang="en-US" altLang="zh-CN" sz="6600" b="1" i="0" spc="700" noProof="0" dirty="0">
              <a:ln>
                <a:noFill/>
              </a:ln>
              <a:solidFill>
                <a:schemeClr val="accent1"/>
              </a:solidFill>
              <a:effectLst/>
              <a:uLnTx/>
              <a:uFillTx/>
              <a:latin typeface="Arial" panose="020B0604020202020204" pitchFamily="34" charset="0"/>
              <a:ea typeface="微软雅黑" panose="020B0503020204020204" charset="-122"/>
              <a:cs typeface="+mj-cs"/>
            </a:endParaRPr>
          </a:p>
        </p:txBody>
      </p:sp>
      <p:sp>
        <p:nvSpPr>
          <p:cNvPr id="2" name="标题 1"/>
          <p:cNvSpPr>
            <a:spLocks noGrp="1"/>
          </p:cNvSpPr>
          <p:nvPr>
            <p:ph type="ctrTitle" idx="13"/>
            <p:custDataLst>
              <p:tags r:id="rId2"/>
            </p:custDataLst>
          </p:nvPr>
        </p:nvSpPr>
        <p:spPr>
          <a:xfrm>
            <a:off x="3888740" y="4196715"/>
            <a:ext cx="4414520" cy="629920"/>
          </a:xfrm>
        </p:spPr>
        <p:txBody>
          <a:bodyPr>
            <a:normAutofit/>
          </a:bodyPr>
          <a:lstStyle/>
          <a:p>
            <a:r>
              <a:rPr lang="zh-CN" altLang="en-US" dirty="0">
                <a:latin typeface="Arial Black" panose="020B0A04020102020204" charset="0"/>
                <a:cs typeface="Arial Black" panose="020B0A04020102020204" charset="0"/>
              </a:rPr>
              <a:t>完形填空</a:t>
            </a:r>
            <a:endParaRPr lang="zh-CN" altLang="en-US" dirty="0">
              <a:latin typeface="Arial Black" panose="020B0A04020102020204" charset="0"/>
              <a:cs typeface="Arial Black" panose="020B0A04020102020204" charset="0"/>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43840" y="400050"/>
            <a:ext cx="6237605" cy="6252845"/>
          </a:xfrm>
        </p:spPr>
        <p:txBody>
          <a:bodyPr>
            <a:noAutofit/>
          </a:bodyPr>
          <a:p>
            <a:pPr>
              <a:lnSpc>
                <a:spcPct val="100000"/>
              </a:lnSpc>
            </a:pPr>
            <a:r>
              <a:rPr sz="2800">
                <a:latin typeface="Times New Roman" panose="02020603050405020304" charset="0"/>
                <a:cs typeface="Times New Roman" panose="02020603050405020304" charset="0"/>
                <a:sym typeface="+mn-ea"/>
              </a:rPr>
              <a:t>l</a:t>
            </a:r>
            <a:r>
              <a:rPr lang="en-US" altLang="zh-CN" sz="2800">
                <a:latin typeface="Times New Roman" panose="02020603050405020304" charset="0"/>
                <a:cs typeface="Times New Roman" panose="02020603050405020304" charset="0"/>
                <a:sym typeface="+mn-ea"/>
              </a:rPr>
              <a:t>n th</a:t>
            </a:r>
            <a:r>
              <a:rPr sz="2800">
                <a:latin typeface="Times New Roman" panose="02020603050405020304" charset="0"/>
                <a:cs typeface="Times New Roman" panose="02020603050405020304" charset="0"/>
                <a:sym typeface="+mn-ea"/>
              </a:rPr>
              <a:t>e kitchen of my mother's house there</a:t>
            </a:r>
            <a:r>
              <a:rPr sz="2800">
                <a:solidFill>
                  <a:srgbClr val="FF0000"/>
                </a:solidFill>
                <a:latin typeface="Times New Roman" panose="02020603050405020304" charset="0"/>
                <a:cs typeface="Times New Roman" panose="02020603050405020304" charset="0"/>
                <a:sym typeface="+mn-ea"/>
              </a:rPr>
              <a:t> has </a:t>
            </a:r>
            <a:r>
              <a:rPr sz="2800">
                <a:latin typeface="Times New Roman" panose="02020603050405020304" charset="0"/>
                <a:cs typeface="Times New Roman" panose="02020603050405020304" charset="0"/>
                <a:sym typeface="+mn-ea"/>
              </a:rPr>
              <a:t>always </a:t>
            </a:r>
            <a:r>
              <a:rPr sz="2800">
                <a:solidFill>
                  <a:srgbClr val="FF0000"/>
                </a:solidFill>
                <a:latin typeface="Times New Roman" panose="02020603050405020304" charset="0"/>
                <a:cs typeface="Times New Roman" panose="02020603050405020304" charset="0"/>
                <a:sym typeface="+mn-ea"/>
              </a:rPr>
              <a:t>been</a:t>
            </a:r>
            <a:r>
              <a:rPr sz="2800">
                <a:latin typeface="Times New Roman" panose="02020603050405020304" charset="0"/>
                <a:cs typeface="Times New Roman" panose="02020603050405020304" charset="0"/>
                <a:sym typeface="+mn-ea"/>
              </a:rPr>
              <a:t> a wooden stand with a small notepad(记事本) and a hole for a pencil</a:t>
            </a:r>
            <a:r>
              <a:rPr lang="en-US" altLang="zh-CN" sz="2800">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 </a:t>
            </a:r>
            <a:endParaRPr lang="zh-CN" altLang="en-US" sz="2800">
              <a:latin typeface="Times New Roman" panose="02020603050405020304" charset="0"/>
              <a:cs typeface="Times New Roman" panose="02020603050405020304" charset="0"/>
            </a:endParaRPr>
          </a:p>
          <a:p>
            <a:pPr>
              <a:lnSpc>
                <a:spcPct val="100000"/>
              </a:lnSpc>
            </a:pPr>
            <a:r>
              <a:rPr sz="2800">
                <a:latin typeface="Times New Roman" panose="02020603050405020304" charset="0"/>
                <a:cs typeface="Times New Roman" panose="02020603050405020304" charset="0"/>
                <a:sym typeface="+mn-ea"/>
              </a:rPr>
              <a:t>I'm looking for paper on which to note down the name of a book</a:t>
            </a:r>
            <a:r>
              <a:rPr lang="en-US" altLang="zh-CN"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I am</a:t>
            </a:r>
            <a:r>
              <a:rPr sz="2800" u="sng">
                <a:latin typeface="Times New Roman" panose="02020603050405020304" charset="0"/>
                <a:cs typeface="Times New Roman" panose="02020603050405020304" charset="0"/>
                <a:sym typeface="+mn-ea"/>
              </a:rPr>
              <a:t>   36   </a:t>
            </a:r>
            <a:r>
              <a:rPr sz="2800">
                <a:latin typeface="Times New Roman" panose="02020603050405020304" charset="0"/>
                <a:cs typeface="Times New Roman" panose="02020603050405020304" charset="0"/>
                <a:sym typeface="+mn-ea"/>
              </a:rPr>
              <a:t>to my mother</a:t>
            </a:r>
            <a:r>
              <a:rPr lang="en-US" altLang="zh-CN"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Over </a:t>
            </a:r>
            <a:r>
              <a:rPr lang="en-US" altLang="zh-CN" sz="2800">
                <a:latin typeface="Times New Roman" panose="02020603050405020304" charset="0"/>
                <a:cs typeface="Times New Roman" panose="02020603050405020304" charset="0"/>
                <a:sym typeface="+mn-ea"/>
              </a:rPr>
              <a:t>forty years since my</a:t>
            </a:r>
            <a:r>
              <a:rPr lang="en-US" altLang="zh-CN" sz="2800" u="sng">
                <a:latin typeface="Times New Roman" panose="02020603050405020304" charset="0"/>
                <a:cs typeface="Times New Roman" panose="02020603050405020304" charset="0"/>
                <a:sym typeface="+mn-ea"/>
              </a:rPr>
              <a:t>   </a:t>
            </a:r>
            <a:r>
              <a:rPr sz="2800" u="sng">
                <a:latin typeface="Times New Roman" panose="02020603050405020304" charset="0"/>
                <a:cs typeface="Times New Roman" panose="02020603050405020304" charset="0"/>
                <a:sym typeface="+mn-ea"/>
              </a:rPr>
              <a:t> 37   </a:t>
            </a:r>
            <a:r>
              <a:rPr sz="2800">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memories of the kitchen pad and pencil, </a:t>
            </a:r>
            <a:r>
              <a:rPr lang="en-US" altLang="zh-CN" sz="2800">
                <a:solidFill>
                  <a:srgbClr val="FF0000"/>
                </a:solidFill>
                <a:latin typeface="Times New Roman" panose="02020603050405020304" charset="0"/>
                <a:cs typeface="Times New Roman" panose="02020603050405020304" charset="0"/>
                <a:sym typeface="+mn-ea"/>
              </a:rPr>
              <a:t>the current</a:t>
            </a:r>
            <a:r>
              <a:rPr lang="en-US" altLang="zh-CN" sz="2800">
                <a:latin typeface="Times New Roman" panose="02020603050405020304" charset="0"/>
                <a:cs typeface="Times New Roman" panose="02020603050405020304" charset="0"/>
                <a:sym typeface="+mn-ea"/>
              </a:rPr>
              <a:t> paper and pencil look </a:t>
            </a:r>
            <a:r>
              <a:rPr sz="2800">
                <a:latin typeface="Times New Roman" panose="02020603050405020304" charset="0"/>
                <a:cs typeface="Times New Roman" panose="02020603050405020304" charset="0"/>
                <a:sym typeface="+mn-ea"/>
              </a:rPr>
              <a:t>the same as they always did</a:t>
            </a:r>
            <a:r>
              <a:rPr lang="en-US" altLang="zh-CN" sz="2800">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 </a:t>
            </a:r>
            <a:r>
              <a:rPr sz="2800" u="sng">
                <a:latin typeface="Times New Roman" panose="02020603050405020304" charset="0"/>
                <a:cs typeface="Times New Roman" panose="02020603050405020304" charset="0"/>
                <a:sym typeface="+mn-ea"/>
              </a:rPr>
              <a:t>    38   </a:t>
            </a:r>
            <a:r>
              <a:rPr lang="en-US" altLang="zh-CN" sz="2800">
                <a:latin typeface="Times New Roman" panose="02020603050405020304" charset="0"/>
                <a:cs typeface="Times New Roman" panose="02020603050405020304" charset="0"/>
                <a:sym typeface="+mn-ea"/>
              </a:rPr>
              <a:t>i</a:t>
            </a:r>
            <a:r>
              <a:rPr sz="2800">
                <a:latin typeface="Times New Roman" panose="02020603050405020304" charset="0"/>
                <a:cs typeface="Times New Roman" panose="02020603050405020304" charset="0"/>
                <a:sym typeface="+mn-ea"/>
              </a:rPr>
              <a:t>t can</a:t>
            </a:r>
            <a:r>
              <a:rPr lang="en-US" altLang="zh-CN" sz="2800">
                <a:latin typeface="Times New Roman" panose="02020603050405020304" charset="0"/>
                <a:cs typeface="Times New Roman" panose="02020603050405020304" charset="0"/>
                <a:sym typeface="+mn-ea"/>
              </a:rPr>
              <a:t>'t </a:t>
            </a:r>
            <a:r>
              <a:rPr sz="2800">
                <a:latin typeface="Times New Roman" panose="02020603050405020304" charset="0"/>
                <a:cs typeface="Times New Roman" panose="02020603050405020304" charset="0"/>
                <a:sym typeface="+mn-ea"/>
              </a:rPr>
              <a:t>be the same pencil. The pad is more modern, but th</a:t>
            </a:r>
            <a:r>
              <a:rPr lang="en-US" altLang="zh-CN" sz="2800">
                <a:latin typeface="Times New Roman" panose="02020603050405020304" charset="0"/>
                <a:cs typeface="Times New Roman" panose="02020603050405020304" charset="0"/>
                <a:sym typeface="+mn-ea"/>
              </a:rPr>
              <a:t>e</a:t>
            </a:r>
            <a:r>
              <a:rPr sz="2800">
                <a:latin typeface="Times New Roman" panose="02020603050405020304" charset="0"/>
                <a:cs typeface="Times New Roman" panose="02020603050405020304" charset="0"/>
                <a:sym typeface="+mn-ea"/>
              </a:rPr>
              <a:t> </a:t>
            </a:r>
            <a:r>
              <a:rPr sz="2800" u="sng">
                <a:latin typeface="Times New Roman" panose="02020603050405020304" charset="0"/>
                <a:cs typeface="Times New Roman" panose="02020603050405020304" charset="0"/>
                <a:sym typeface="+mn-ea"/>
              </a:rPr>
              <a:t>   39   </a:t>
            </a:r>
            <a:r>
              <a:rPr sz="2800">
                <a:latin typeface="Times New Roman" panose="02020603050405020304" charset="0"/>
                <a:cs typeface="Times New Roman" panose="02020603050405020304" charset="0"/>
                <a:sym typeface="+mn-ea"/>
              </a:rPr>
              <a:t> is definitely the original one.  </a:t>
            </a:r>
            <a:endParaRPr lang="zh-CN" altLang="en-US" sz="2800">
              <a:latin typeface="Times New Roman" panose="02020603050405020304" charset="0"/>
              <a:cs typeface="Times New Roman" panose="02020603050405020304" charset="0"/>
            </a:endParaRPr>
          </a:p>
          <a:p>
            <a:pPr>
              <a:lnSpc>
                <a:spcPct val="80000"/>
              </a:lnSpc>
            </a:pPr>
            <a:endParaRPr lang="zh-CN" altLang="en-US" sz="2800">
              <a:latin typeface="Arial Narrow" panose="020B0606020202030204" charset="0"/>
              <a:cs typeface="Arial Narrow" panose="020B0606020202030204" charset="0"/>
            </a:endParaRPr>
          </a:p>
        </p:txBody>
      </p:sp>
      <p:sp>
        <p:nvSpPr>
          <p:cNvPr id="4" name="文本框 3"/>
          <p:cNvSpPr txBox="1"/>
          <p:nvPr/>
        </p:nvSpPr>
        <p:spPr>
          <a:xfrm>
            <a:off x="6496685" y="1356995"/>
            <a:ext cx="5214620" cy="4799965"/>
          </a:xfrm>
          <a:prstGeom prst="rect">
            <a:avLst/>
          </a:prstGeom>
          <a:noFill/>
          <a:ln w="28575">
            <a:solidFill>
              <a:schemeClr val="tx2">
                <a:lumMod val="50000"/>
              </a:schemeClr>
            </a:solidFill>
          </a:ln>
        </p:spPr>
        <p:txBody>
          <a:bodyPr wrap="square" rtlCol="0" anchor="t">
            <a:spAutoFit/>
          </a:bodyPr>
          <a:p>
            <a:pPr>
              <a:lnSpc>
                <a:spcPct val="130000"/>
              </a:lnSpc>
            </a:pPr>
            <a:r>
              <a:rPr lang="en-US" altLang="zh-CN" sz="2800">
                <a:latin typeface="Arial Narrow" panose="020B0606020202030204" charset="0"/>
                <a:cs typeface="Arial Narrow" panose="020B0606020202030204" charset="0"/>
              </a:rPr>
              <a:t>36. A. recommending     B. mailing  </a:t>
            </a:r>
            <a:endParaRPr lang="en-US" altLang="zh-CN" sz="2800">
              <a:latin typeface="Arial Narrow" panose="020B0606020202030204" charset="0"/>
              <a:cs typeface="Arial Narrow" panose="020B0606020202030204" charset="0"/>
            </a:endParaRPr>
          </a:p>
          <a:p>
            <a:pPr>
              <a:lnSpc>
                <a:spcPct val="130000"/>
              </a:lnSpc>
            </a:pPr>
            <a:r>
              <a:rPr lang="en-US" altLang="zh-CN" sz="2800">
                <a:latin typeface="Arial Narrow" panose="020B0606020202030204" charset="0"/>
                <a:cs typeface="Arial Narrow" panose="020B0606020202030204" charset="0"/>
              </a:rPr>
              <a:t>      C.writing   	     D. reporting</a:t>
            </a:r>
            <a:endParaRPr lang="en-US" altLang="zh-CN" sz="2800">
              <a:latin typeface="Arial Narrow" panose="020B0606020202030204" charset="0"/>
              <a:cs typeface="Arial Narrow" panose="020B0606020202030204" charset="0"/>
            </a:endParaRPr>
          </a:p>
          <a:p>
            <a:pPr fontAlgn="auto">
              <a:lnSpc>
                <a:spcPct val="130000"/>
              </a:lnSpc>
              <a:spcBef>
                <a:spcPts val="600"/>
              </a:spcBef>
            </a:pPr>
            <a:r>
              <a:rPr lang="en-US" altLang="zh-CN" sz="2800">
                <a:latin typeface="Arial Narrow" panose="020B0606020202030204" charset="0"/>
                <a:cs typeface="Arial Narrow" panose="020B0606020202030204" charset="0"/>
                <a:sym typeface="+mn-ea"/>
              </a:rPr>
              <a:t>37. A. best		B. earliest  </a:t>
            </a:r>
            <a:endParaRPr lang="en-US" altLang="zh-CN" sz="2800">
              <a:latin typeface="Arial Narrow" panose="020B0606020202030204" charset="0"/>
              <a:cs typeface="Arial Narrow" panose="020B0606020202030204" charset="0"/>
            </a:endParaRPr>
          </a:p>
          <a:p>
            <a:pPr>
              <a:lnSpc>
                <a:spcPct val="130000"/>
              </a:lnSpc>
            </a:pPr>
            <a:r>
              <a:rPr lang="en-US" altLang="zh-CN" sz="2800">
                <a:latin typeface="Arial Narrow" panose="020B0606020202030204" charset="0"/>
                <a:cs typeface="Arial Narrow" panose="020B0606020202030204" charset="0"/>
                <a:sym typeface="+mn-ea"/>
              </a:rPr>
              <a:t>      C.longest   	D. latest</a:t>
            </a:r>
            <a:endParaRPr lang="en-US" altLang="zh-CN" sz="2800">
              <a:latin typeface="Arial Narrow" panose="020B0606020202030204" charset="0"/>
              <a:cs typeface="Arial Narrow" panose="020B0606020202030204" charset="0"/>
              <a:sym typeface="+mn-ea"/>
            </a:endParaRPr>
          </a:p>
          <a:p>
            <a:pPr fontAlgn="auto">
              <a:lnSpc>
                <a:spcPct val="130000"/>
              </a:lnSpc>
              <a:spcBef>
                <a:spcPts val="600"/>
              </a:spcBef>
            </a:pPr>
            <a:r>
              <a:rPr lang="en-US" altLang="zh-CN" sz="2800">
                <a:latin typeface="Arial Narrow" panose="020B0606020202030204" charset="0"/>
                <a:cs typeface="Arial Narrow" panose="020B0606020202030204" charset="0"/>
                <a:sym typeface="+mn-ea"/>
              </a:rPr>
              <a:t>38. A. Surely		B. Generally  </a:t>
            </a:r>
            <a:endParaRPr lang="en-US" altLang="zh-CN" sz="2800">
              <a:latin typeface="Arial Narrow" panose="020B0606020202030204" charset="0"/>
              <a:cs typeface="Arial Narrow" panose="020B0606020202030204" charset="0"/>
            </a:endParaRPr>
          </a:p>
          <a:p>
            <a:pPr>
              <a:lnSpc>
                <a:spcPct val="130000"/>
              </a:lnSpc>
            </a:pPr>
            <a:r>
              <a:rPr lang="en-US" altLang="zh-CN" sz="2800">
                <a:latin typeface="Arial Narrow" panose="020B0606020202030204" charset="0"/>
                <a:cs typeface="Arial Narrow" panose="020B0606020202030204" charset="0"/>
                <a:sym typeface="+mn-ea"/>
              </a:rPr>
              <a:t>      C. Hardly   	D. Usually</a:t>
            </a:r>
            <a:endParaRPr lang="en-US" altLang="zh-CN" sz="2800">
              <a:latin typeface="Arial Narrow" panose="020B0606020202030204" charset="0"/>
              <a:cs typeface="Arial Narrow" panose="020B0606020202030204" charset="0"/>
              <a:sym typeface="+mn-ea"/>
            </a:endParaRPr>
          </a:p>
          <a:p>
            <a:pPr fontAlgn="auto">
              <a:lnSpc>
                <a:spcPct val="130000"/>
              </a:lnSpc>
              <a:spcBef>
                <a:spcPts val="600"/>
              </a:spcBef>
            </a:pPr>
            <a:r>
              <a:rPr lang="en-US" altLang="zh-CN" sz="2800">
                <a:latin typeface="Arial Narrow" panose="020B0606020202030204" charset="0"/>
                <a:cs typeface="Arial Narrow" panose="020B0606020202030204" charset="0"/>
                <a:sym typeface="+mn-ea"/>
              </a:rPr>
              <a:t>39. A. kitchen		B. paper </a:t>
            </a:r>
            <a:endParaRPr lang="en-US" altLang="zh-CN" sz="2800">
              <a:latin typeface="Arial Narrow" panose="020B0606020202030204" charset="0"/>
              <a:cs typeface="Arial Narrow" panose="020B0606020202030204" charset="0"/>
            </a:endParaRPr>
          </a:p>
          <a:p>
            <a:pPr>
              <a:lnSpc>
                <a:spcPct val="130000"/>
              </a:lnSpc>
            </a:pPr>
            <a:r>
              <a:rPr lang="en-US" altLang="zh-CN" sz="2800">
                <a:latin typeface="Arial Narrow" panose="020B0606020202030204" charset="0"/>
                <a:cs typeface="Arial Narrow" panose="020B0606020202030204" charset="0"/>
                <a:sym typeface="+mn-ea"/>
              </a:rPr>
              <a:t>      C. pencil   	D. stand</a:t>
            </a:r>
            <a:endParaRPr lang="zh-CN" altLang="en-US" sz="2800">
              <a:latin typeface="Arial Narrow" panose="020B0606020202030204" charset="0"/>
              <a:cs typeface="Arial Narrow" panose="020B0606020202030204" charset="0"/>
            </a:endParaRPr>
          </a:p>
        </p:txBody>
      </p:sp>
      <p:sp>
        <p:nvSpPr>
          <p:cNvPr id="7" name="上下箭头 6"/>
          <p:cNvSpPr/>
          <p:nvPr/>
        </p:nvSpPr>
        <p:spPr>
          <a:xfrm rot="17280000">
            <a:off x="3526155" y="3315335"/>
            <a:ext cx="424815" cy="1445895"/>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C:/Users/user/AppData/Local/Temp/kaimatting/20200509154625/output_aiMatting_20200509154630.pngoutput_aiMatting_20200509154630"/>
          <p:cNvPicPr>
            <a:picLocks noChangeAspect="1"/>
          </p:cNvPicPr>
          <p:nvPr/>
        </p:nvPicPr>
        <p:blipFill>
          <a:blip r:embed="rId1"/>
          <a:stretch>
            <a:fillRect/>
          </a:stretch>
        </p:blipFill>
        <p:spPr>
          <a:xfrm>
            <a:off x="6901815" y="1445260"/>
            <a:ext cx="550545" cy="528320"/>
          </a:xfrm>
          <a:prstGeom prst="rect">
            <a:avLst/>
          </a:prstGeom>
        </p:spPr>
      </p:pic>
      <p:pic>
        <p:nvPicPr>
          <p:cNvPr id="10" name="图片 9" descr="C:/Users/user/AppData/Local/Temp/kaimatting/20200509154625/output_aiMatting_20200509154630.pngoutput_aiMatting_20200509154630"/>
          <p:cNvPicPr>
            <a:picLocks noChangeAspect="1"/>
          </p:cNvPicPr>
          <p:nvPr/>
        </p:nvPicPr>
        <p:blipFill>
          <a:blip r:embed="rId1"/>
          <a:stretch>
            <a:fillRect/>
          </a:stretch>
        </p:blipFill>
        <p:spPr>
          <a:xfrm>
            <a:off x="9153525" y="2641600"/>
            <a:ext cx="550545" cy="528320"/>
          </a:xfrm>
          <a:prstGeom prst="rect">
            <a:avLst/>
          </a:prstGeom>
        </p:spPr>
      </p:pic>
      <p:pic>
        <p:nvPicPr>
          <p:cNvPr id="11" name="图片 10" descr="C:/Users/user/AppData/Local/Temp/kaimatting/20200509154625/output_aiMatting_20200509154630.pngoutput_aiMatting_20200509154630"/>
          <p:cNvPicPr>
            <a:picLocks noChangeAspect="1"/>
          </p:cNvPicPr>
          <p:nvPr/>
        </p:nvPicPr>
        <p:blipFill>
          <a:blip r:embed="rId1"/>
          <a:stretch>
            <a:fillRect/>
          </a:stretch>
        </p:blipFill>
        <p:spPr>
          <a:xfrm>
            <a:off x="6901815" y="3774440"/>
            <a:ext cx="550545" cy="528320"/>
          </a:xfrm>
          <a:prstGeom prst="rect">
            <a:avLst/>
          </a:prstGeom>
        </p:spPr>
      </p:pic>
      <p:pic>
        <p:nvPicPr>
          <p:cNvPr id="12" name="图片 11" descr="C:/Users/user/AppData/Local/Temp/kaimatting/20200509154625/output_aiMatting_20200509154630.pngoutput_aiMatting_20200509154630"/>
          <p:cNvPicPr>
            <a:picLocks noChangeAspect="1"/>
          </p:cNvPicPr>
          <p:nvPr/>
        </p:nvPicPr>
        <p:blipFill>
          <a:blip r:embed="rId1"/>
          <a:stretch>
            <a:fillRect/>
          </a:stretch>
        </p:blipFill>
        <p:spPr>
          <a:xfrm>
            <a:off x="9153525" y="5628640"/>
            <a:ext cx="550545" cy="528320"/>
          </a:xfrm>
          <a:prstGeom prst="rect">
            <a:avLst/>
          </a:prstGeom>
        </p:spPr>
      </p:pic>
      <p:sp>
        <p:nvSpPr>
          <p:cNvPr id="2" name="圆角矩形 1"/>
          <p:cNvSpPr/>
          <p:nvPr/>
        </p:nvSpPr>
        <p:spPr>
          <a:xfrm>
            <a:off x="497840" y="1356995"/>
            <a:ext cx="967105" cy="366395"/>
          </a:xfrm>
          <a:prstGeom prst="roundRect">
            <a:avLst/>
          </a:prstGeom>
          <a:noFill/>
          <a:ln w="28575">
            <a:solidFill>
              <a:schemeClr val="tx2">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3524250" y="1356995"/>
            <a:ext cx="1435735" cy="366395"/>
          </a:xfrm>
          <a:prstGeom prst="roundRect">
            <a:avLst/>
          </a:prstGeom>
          <a:noFill/>
          <a:ln w="28575">
            <a:solidFill>
              <a:schemeClr val="tx2">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3152775" y="1781810"/>
            <a:ext cx="1113155" cy="405765"/>
          </a:xfrm>
          <a:prstGeom prst="roundRect">
            <a:avLst/>
          </a:prstGeom>
          <a:noFill/>
          <a:ln w="28575">
            <a:solidFill>
              <a:schemeClr val="tx2">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1965960" y="5357495"/>
            <a:ext cx="1186815" cy="366395"/>
          </a:xfrm>
          <a:prstGeom prst="roundRect">
            <a:avLst/>
          </a:prstGeom>
          <a:noFill/>
          <a:ln w="28575">
            <a:solidFill>
              <a:schemeClr val="tx2">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3846830" y="5318125"/>
            <a:ext cx="835660" cy="405765"/>
          </a:xfrm>
          <a:prstGeom prst="roundRect">
            <a:avLst/>
          </a:prstGeom>
          <a:noFill/>
          <a:ln w="28575">
            <a:solidFill>
              <a:schemeClr val="tx2">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下箭头 14"/>
          <p:cNvSpPr/>
          <p:nvPr/>
        </p:nvSpPr>
        <p:spPr>
          <a:xfrm>
            <a:off x="4265930" y="1709420"/>
            <a:ext cx="307975" cy="3634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下箭头 15"/>
          <p:cNvSpPr/>
          <p:nvPr/>
        </p:nvSpPr>
        <p:spPr>
          <a:xfrm rot="540000">
            <a:off x="3246120" y="2184400"/>
            <a:ext cx="233680" cy="3161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下箭头 16"/>
          <p:cNvSpPr/>
          <p:nvPr/>
        </p:nvSpPr>
        <p:spPr>
          <a:xfrm rot="19980000">
            <a:off x="2202180" y="1421765"/>
            <a:ext cx="361950" cy="4759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水印"/>
          <p:cNvPicPr>
            <a:picLocks noChangeAspect="1"/>
          </p:cNvPicPr>
          <p:nvPr userDrawn="1"/>
        </p:nvPicPr>
        <p:blipFill>
          <a:blip r:embed="rId2"/>
          <a:stretch>
            <a:fillRect/>
          </a:stretch>
        </p:blipFill>
        <p:spPr>
          <a:xfrm>
            <a:off x="6885305" y="92710"/>
            <a:ext cx="5282565" cy="170878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2000"/>
                                        <p:tgtEl>
                                          <p:spTgt spid="2"/>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2000"/>
                                        <p:tgtEl>
                                          <p:spTgt spid="5"/>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par>
                                <p:cTn id="55" presetID="4" presetClass="entr" presetSubtype="16"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ox(in)">
                                      <p:cBhvr>
                                        <p:cTn id="5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2" grpId="0" animBg="1"/>
      <p:bldP spid="5" grpId="0" animBg="1"/>
      <p:bldP spid="6" grpId="0" animBg="1"/>
      <p:bldP spid="9" grpId="0" animBg="1"/>
      <p:bldP spid="13" grpId="0" animBg="1"/>
      <p:bldP spid="1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4"/>
            <p:custDataLst>
              <p:tags r:id="rId1"/>
            </p:custDataLst>
          </p:nvPr>
        </p:nvSpPr>
        <p:spPr>
          <a:xfrm>
            <a:off x="1904131" y="3500774"/>
            <a:ext cx="8191531" cy="448945"/>
          </a:xfrm>
        </p:spPr>
        <p:txBody>
          <a:bodyPr/>
          <a:lstStyle/>
          <a:p>
            <a:r>
              <a:rPr lang="zh-CN" altLang="en-US" dirty="0"/>
              <a:t>桐乡市高级中学 俞莺婕</a:t>
            </a:r>
            <a:endParaRPr lang="zh-CN" altLang="en-US" dirty="0"/>
          </a:p>
        </p:txBody>
      </p:sp>
      <p:sp>
        <p:nvSpPr>
          <p:cNvPr id="4" name="标题 3"/>
          <p:cNvSpPr>
            <a:spLocks noGrp="1"/>
          </p:cNvSpPr>
          <p:nvPr>
            <p:ph type="ctrTitle" idx="13"/>
            <p:custDataLst>
              <p:tags r:id="rId2"/>
            </p:custDataLst>
          </p:nvPr>
        </p:nvSpPr>
        <p:spPr>
          <a:xfrm>
            <a:off x="1904131" y="1891049"/>
            <a:ext cx="8191531" cy="1398905"/>
          </a:xfrm>
        </p:spPr>
        <p:txBody>
          <a:bodyPr>
            <a:normAutofit fontScale="90000"/>
          </a:bodyPr>
          <a:lstStyle/>
          <a:p>
            <a:r>
              <a:rPr lang="en-US" altLang="zh-CN" sz="5335" dirty="0"/>
              <a:t>2021</a:t>
            </a:r>
            <a:r>
              <a:rPr lang="zh-CN" altLang="en-US" sz="5335" dirty="0"/>
              <a:t>届</a:t>
            </a:r>
            <a:r>
              <a:rPr lang="en-US" altLang="zh-CN" sz="5335" dirty="0"/>
              <a:t>9+1</a:t>
            </a:r>
            <a:r>
              <a:rPr lang="zh-CN" altLang="en-US" sz="5335" dirty="0"/>
              <a:t>联盟考试</a:t>
            </a:r>
            <a:br>
              <a:rPr lang="zh-CN" altLang="en-US" sz="5335" dirty="0"/>
            </a:br>
            <a:r>
              <a:rPr lang="zh-CN" altLang="en-US" sz="5335" dirty="0">
                <a:sym typeface="+mn-ea"/>
              </a:rPr>
              <a:t>客观题讲评</a:t>
            </a:r>
            <a:endParaRPr lang="zh-CN" altLang="en-US" sz="5335" dirty="0"/>
          </a:p>
        </p:txBody>
      </p:sp>
      <p:pic>
        <p:nvPicPr>
          <p:cNvPr id="7" name="图片 6" descr="水印"/>
          <p:cNvPicPr>
            <a:picLocks noChangeAspect="1"/>
          </p:cNvPicPr>
          <p:nvPr userDrawn="1"/>
        </p:nvPicPr>
        <p:blipFill>
          <a:blip r:embed="rId3"/>
          <a:stretch>
            <a:fillRect/>
          </a:stretch>
        </p:blipFill>
        <p:spPr>
          <a:xfrm>
            <a:off x="6885305" y="92710"/>
            <a:ext cx="5282565" cy="1708785"/>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37845" y="248920"/>
            <a:ext cx="5678805" cy="6253480"/>
          </a:xfrm>
        </p:spPr>
        <p:txBody>
          <a:bodyPr>
            <a:normAutofit lnSpcReduction="20000"/>
          </a:bodyPr>
          <a:p>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I</a:t>
            </a:r>
            <a:r>
              <a:rPr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m just amazed you</a:t>
            </a:r>
            <a:r>
              <a:rPr lang="zh-CN" altLang="en-US" sz="2800" u="sng">
                <a:latin typeface="Times New Roman" panose="02020603050405020304" charset="0"/>
                <a:cs typeface="Times New Roman" panose="02020603050405020304" charset="0"/>
              </a:rPr>
              <a:t> </a:t>
            </a:r>
            <a:r>
              <a:rPr sz="2800" u="sng">
                <a:latin typeface="Times New Roman" panose="02020603050405020304" charset="0"/>
                <a:cs typeface="Times New Roman" panose="02020603050405020304" charset="0"/>
                <a:sym typeface="+mn-ea"/>
              </a:rPr>
              <a:t>  40    </a:t>
            </a:r>
            <a:r>
              <a:rPr sz="2800">
                <a:latin typeface="Times New Roman" panose="02020603050405020304" charset="0"/>
                <a:cs typeface="Times New Roman" panose="02020603050405020304" charset="0"/>
              </a:rPr>
              <a:t>h</a:t>
            </a:r>
            <a:r>
              <a:rPr lang="zh-CN" altLang="en-US" sz="2800">
                <a:latin typeface="Times New Roman" panose="02020603050405020304" charset="0"/>
                <a:cs typeface="Times New Roman" panose="02020603050405020304" charset="0"/>
              </a:rPr>
              <a:t>ave the same stand after all these years.</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I say to her, with a sheet of paper and the pencil in the hand. </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You still use a pencil</a:t>
            </a:r>
            <a:r>
              <a:rPr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        </a:t>
            </a:r>
            <a:r>
              <a:rPr lang="zh-CN" altLang="en-US" sz="2800" u="sng">
                <a:latin typeface="Times New Roman" panose="02020603050405020304" charset="0"/>
                <a:cs typeface="Times New Roman" panose="02020603050405020304" charset="0"/>
              </a:rPr>
              <a:t>41    </a:t>
            </a:r>
            <a:r>
              <a:rPr lang="zh-CN" altLang="en-US" sz="2800">
                <a:latin typeface="Times New Roman" panose="02020603050405020304" charset="0"/>
                <a:cs typeface="Times New Roman" panose="02020603050405020304" charset="0"/>
              </a:rPr>
              <a:t>you afford a pen?</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a:t>
            </a:r>
            <a:endParaRPr lang="zh-CN" altLang="en-US"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M</a:t>
            </a:r>
            <a:r>
              <a:rPr lang="zh-CN" altLang="en-US" sz="2800">
                <a:latin typeface="Times New Roman" panose="02020603050405020304" charset="0"/>
                <a:cs typeface="Times New Roman" panose="02020603050405020304" charset="0"/>
              </a:rPr>
              <a:t>y mother replies a little sharply. </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It</a:t>
            </a:r>
            <a:r>
              <a:rPr lang="zh-CN" altLang="en-US" sz="2800" u="sng">
                <a:latin typeface="Times New Roman" panose="02020603050405020304" charset="0"/>
                <a:cs typeface="Times New Roman" panose="02020603050405020304" charset="0"/>
              </a:rPr>
              <a:t>  42   </a:t>
            </a:r>
            <a:r>
              <a:rPr lang="zh-CN" altLang="en-US" sz="2800">
                <a:latin typeface="Times New Roman" panose="02020603050405020304" charset="0"/>
                <a:cs typeface="Times New Roman" panose="02020603050405020304" charset="0"/>
              </a:rPr>
              <a:t>perfectly well. I never knew</a:t>
            </a:r>
            <a:r>
              <a:rPr lang="zh-CN" altLang="en-US" sz="2800" u="sng">
                <a:latin typeface="Times New Roman" panose="02020603050405020304" charset="0"/>
                <a:cs typeface="Times New Roman" panose="02020603050405020304" charset="0"/>
              </a:rPr>
              <a:t>   43   </a:t>
            </a:r>
            <a:r>
              <a:rPr lang="zh-CN" altLang="en-US" sz="2800">
                <a:latin typeface="Times New Roman" panose="02020603050405020304" charset="0"/>
                <a:cs typeface="Times New Roman" panose="02020603050405020304" charset="0"/>
              </a:rPr>
              <a:t> I might want to note down an idea, and I was always in the kitchen in those days</a:t>
            </a:r>
            <a:r>
              <a:rPr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a:t>
            </a:r>
            <a:endParaRPr lang="zh-CN" altLang="en-US" sz="2800">
              <a:latin typeface="Times New Roman" panose="02020603050405020304" charset="0"/>
              <a:cs typeface="Times New Roman" panose="02020603050405020304" charset="0"/>
            </a:endParaRPr>
          </a:p>
          <a:p>
            <a:endParaRPr lang="zh-CN" altLang="en-US" sz="2800">
              <a:latin typeface="Times New Roman" panose="02020603050405020304" charset="0"/>
              <a:cs typeface="Times New Roman" panose="02020603050405020304" charset="0"/>
            </a:endParaRPr>
          </a:p>
        </p:txBody>
      </p:sp>
      <p:sp>
        <p:nvSpPr>
          <p:cNvPr id="4" name="文本框 3"/>
          <p:cNvSpPr txBox="1"/>
          <p:nvPr/>
        </p:nvSpPr>
        <p:spPr>
          <a:xfrm>
            <a:off x="6364605" y="462915"/>
            <a:ext cx="5214620" cy="4799965"/>
          </a:xfrm>
          <a:prstGeom prst="rect">
            <a:avLst/>
          </a:prstGeom>
          <a:noFill/>
          <a:ln w="28575">
            <a:solidFill>
              <a:schemeClr val="tx2">
                <a:lumMod val="50000"/>
              </a:schemeClr>
            </a:solidFill>
          </a:ln>
        </p:spPr>
        <p:txBody>
          <a:bodyPr wrap="square" rtlCol="0" anchor="t">
            <a:spAutoFit/>
          </a:bodyPr>
          <a:p>
            <a:pPr>
              <a:lnSpc>
                <a:spcPct val="130000"/>
              </a:lnSpc>
            </a:pPr>
            <a:r>
              <a:rPr lang="en-US" altLang="zh-CN" sz="2800">
                <a:latin typeface="Arial Narrow" panose="020B0606020202030204" charset="0"/>
                <a:cs typeface="Arial Narrow" panose="020B0606020202030204" charset="0"/>
              </a:rPr>
              <a:t>40. A. even		B. already  </a:t>
            </a:r>
            <a:endParaRPr lang="en-US" altLang="zh-CN" sz="2800">
              <a:latin typeface="Arial Narrow" panose="020B0606020202030204" charset="0"/>
              <a:cs typeface="Arial Narrow" panose="020B0606020202030204" charset="0"/>
            </a:endParaRPr>
          </a:p>
          <a:p>
            <a:pPr>
              <a:lnSpc>
                <a:spcPct val="130000"/>
              </a:lnSpc>
            </a:pPr>
            <a:r>
              <a:rPr lang="en-US" altLang="zh-CN" sz="2800">
                <a:latin typeface="Arial Narrow" panose="020B0606020202030204" charset="0"/>
                <a:cs typeface="Arial Narrow" panose="020B0606020202030204" charset="0"/>
              </a:rPr>
              <a:t>      C.still   	     	D. only</a:t>
            </a:r>
            <a:endParaRPr lang="en-US" altLang="zh-CN" sz="2800">
              <a:latin typeface="Arial Narrow" panose="020B0606020202030204" charset="0"/>
              <a:cs typeface="Arial Narrow" panose="020B0606020202030204" charset="0"/>
            </a:endParaRPr>
          </a:p>
          <a:p>
            <a:pPr fontAlgn="auto">
              <a:lnSpc>
                <a:spcPct val="130000"/>
              </a:lnSpc>
              <a:spcBef>
                <a:spcPts val="600"/>
              </a:spcBef>
            </a:pPr>
            <a:r>
              <a:rPr lang="en-US" altLang="zh-CN" sz="2800">
                <a:latin typeface="Arial Narrow" panose="020B0606020202030204" charset="0"/>
                <a:cs typeface="Arial Narrow" panose="020B0606020202030204" charset="0"/>
                <a:sym typeface="+mn-ea"/>
              </a:rPr>
              <a:t>41. A. Won't		B. Can't </a:t>
            </a:r>
            <a:endParaRPr lang="en-US" altLang="zh-CN" sz="2800">
              <a:latin typeface="Arial Narrow" panose="020B0606020202030204" charset="0"/>
              <a:cs typeface="Arial Narrow" panose="020B0606020202030204" charset="0"/>
            </a:endParaRPr>
          </a:p>
          <a:p>
            <a:pPr>
              <a:lnSpc>
                <a:spcPct val="130000"/>
              </a:lnSpc>
            </a:pPr>
            <a:r>
              <a:rPr lang="en-US" altLang="zh-CN" sz="2800">
                <a:latin typeface="Arial Narrow" panose="020B0606020202030204" charset="0"/>
                <a:cs typeface="Arial Narrow" panose="020B0606020202030204" charset="0"/>
                <a:sym typeface="+mn-ea"/>
              </a:rPr>
              <a:t>      C.Shouldn't  	D. Mustn't</a:t>
            </a:r>
            <a:endParaRPr lang="en-US" altLang="zh-CN" sz="2800">
              <a:latin typeface="Arial Narrow" panose="020B0606020202030204" charset="0"/>
              <a:cs typeface="Arial Narrow" panose="020B0606020202030204" charset="0"/>
              <a:sym typeface="+mn-ea"/>
            </a:endParaRPr>
          </a:p>
          <a:p>
            <a:pPr fontAlgn="auto">
              <a:lnSpc>
                <a:spcPct val="130000"/>
              </a:lnSpc>
              <a:spcBef>
                <a:spcPts val="600"/>
              </a:spcBef>
            </a:pPr>
            <a:r>
              <a:rPr lang="en-US" altLang="zh-CN" sz="2800">
                <a:latin typeface="Arial Narrow" panose="020B0606020202030204" charset="0"/>
                <a:cs typeface="Arial Narrow" panose="020B0606020202030204" charset="0"/>
                <a:sym typeface="+mn-ea"/>
              </a:rPr>
              <a:t>42. A. matters		B. works  </a:t>
            </a:r>
            <a:endParaRPr lang="en-US" altLang="zh-CN" sz="2800">
              <a:latin typeface="Arial Narrow" panose="020B0606020202030204" charset="0"/>
              <a:cs typeface="Arial Narrow" panose="020B0606020202030204" charset="0"/>
            </a:endParaRPr>
          </a:p>
          <a:p>
            <a:pPr>
              <a:lnSpc>
                <a:spcPct val="130000"/>
              </a:lnSpc>
            </a:pPr>
            <a:r>
              <a:rPr lang="en-US" altLang="zh-CN" sz="2800">
                <a:latin typeface="Arial Narrow" panose="020B0606020202030204" charset="0"/>
                <a:cs typeface="Arial Narrow" panose="020B0606020202030204" charset="0"/>
                <a:sym typeface="+mn-ea"/>
              </a:rPr>
              <a:t>      C. does	   	D. counts</a:t>
            </a:r>
            <a:endParaRPr lang="en-US" altLang="zh-CN" sz="2800">
              <a:latin typeface="Arial Narrow" panose="020B0606020202030204" charset="0"/>
              <a:cs typeface="Arial Narrow" panose="020B0606020202030204" charset="0"/>
              <a:sym typeface="+mn-ea"/>
            </a:endParaRPr>
          </a:p>
          <a:p>
            <a:pPr fontAlgn="auto">
              <a:lnSpc>
                <a:spcPct val="130000"/>
              </a:lnSpc>
              <a:spcBef>
                <a:spcPts val="600"/>
              </a:spcBef>
            </a:pPr>
            <a:r>
              <a:rPr lang="en-US" altLang="zh-CN" sz="2800">
                <a:latin typeface="Arial Narrow" panose="020B0606020202030204" charset="0"/>
                <a:cs typeface="Arial Narrow" panose="020B0606020202030204" charset="0"/>
                <a:sym typeface="+mn-ea"/>
              </a:rPr>
              <a:t>43. A. where		B. if </a:t>
            </a:r>
            <a:endParaRPr lang="en-US" altLang="zh-CN" sz="2800">
              <a:latin typeface="Arial Narrow" panose="020B0606020202030204" charset="0"/>
              <a:cs typeface="Arial Narrow" panose="020B0606020202030204" charset="0"/>
            </a:endParaRPr>
          </a:p>
          <a:p>
            <a:pPr>
              <a:lnSpc>
                <a:spcPct val="130000"/>
              </a:lnSpc>
            </a:pPr>
            <a:r>
              <a:rPr lang="en-US" altLang="zh-CN" sz="2800">
                <a:latin typeface="Arial Narrow" panose="020B0606020202030204" charset="0"/>
                <a:cs typeface="Arial Narrow" panose="020B0606020202030204" charset="0"/>
                <a:sym typeface="+mn-ea"/>
              </a:rPr>
              <a:t>      C. when	   	D. how</a:t>
            </a:r>
            <a:endParaRPr lang="zh-CN" altLang="en-US" sz="2800">
              <a:latin typeface="Arial Narrow" panose="020B0606020202030204" charset="0"/>
              <a:cs typeface="Arial Narrow" panose="020B0606020202030204" charset="0"/>
            </a:endParaRPr>
          </a:p>
        </p:txBody>
      </p:sp>
      <p:pic>
        <p:nvPicPr>
          <p:cNvPr id="12" name="图片 11" descr="C:/Users/user/AppData/Local/Temp/kaimatting/20200509154625/output_aiMatting_20200509154630.pngoutput_aiMatting_20200509154630"/>
          <p:cNvPicPr>
            <a:picLocks noChangeAspect="1"/>
          </p:cNvPicPr>
          <p:nvPr/>
        </p:nvPicPr>
        <p:blipFill>
          <a:blip r:embed="rId1"/>
          <a:stretch>
            <a:fillRect/>
          </a:stretch>
        </p:blipFill>
        <p:spPr>
          <a:xfrm>
            <a:off x="6735445" y="1188720"/>
            <a:ext cx="550545" cy="528320"/>
          </a:xfrm>
          <a:prstGeom prst="rect">
            <a:avLst/>
          </a:prstGeom>
        </p:spPr>
      </p:pic>
      <p:pic>
        <p:nvPicPr>
          <p:cNvPr id="2" name="图片 1" descr="C:/Users/user/AppData/Local/Temp/kaimatting/20200509154625/output_aiMatting_20200509154630.pngoutput_aiMatting_20200509154630"/>
          <p:cNvPicPr>
            <a:picLocks noChangeAspect="1"/>
          </p:cNvPicPr>
          <p:nvPr/>
        </p:nvPicPr>
        <p:blipFill>
          <a:blip r:embed="rId1"/>
          <a:stretch>
            <a:fillRect/>
          </a:stretch>
        </p:blipFill>
        <p:spPr>
          <a:xfrm>
            <a:off x="9036050" y="1717040"/>
            <a:ext cx="550545" cy="528320"/>
          </a:xfrm>
          <a:prstGeom prst="rect">
            <a:avLst/>
          </a:prstGeom>
        </p:spPr>
      </p:pic>
      <p:pic>
        <p:nvPicPr>
          <p:cNvPr id="5" name="图片 4" descr="C:/Users/user/AppData/Local/Temp/kaimatting/20200509154625/output_aiMatting_20200509154630.pngoutput_aiMatting_20200509154630"/>
          <p:cNvPicPr>
            <a:picLocks noChangeAspect="1"/>
          </p:cNvPicPr>
          <p:nvPr/>
        </p:nvPicPr>
        <p:blipFill>
          <a:blip r:embed="rId1"/>
          <a:stretch>
            <a:fillRect/>
          </a:stretch>
        </p:blipFill>
        <p:spPr>
          <a:xfrm>
            <a:off x="9036050" y="2947035"/>
            <a:ext cx="550545" cy="528320"/>
          </a:xfrm>
          <a:prstGeom prst="rect">
            <a:avLst/>
          </a:prstGeom>
        </p:spPr>
      </p:pic>
      <p:pic>
        <p:nvPicPr>
          <p:cNvPr id="6" name="图片 5" descr="C:/Users/user/AppData/Local/Temp/kaimatting/20200509154625/output_aiMatting_20200509154630.pngoutput_aiMatting_20200509154630"/>
          <p:cNvPicPr>
            <a:picLocks noChangeAspect="1"/>
          </p:cNvPicPr>
          <p:nvPr/>
        </p:nvPicPr>
        <p:blipFill>
          <a:blip r:embed="rId1"/>
          <a:stretch>
            <a:fillRect/>
          </a:stretch>
        </p:blipFill>
        <p:spPr>
          <a:xfrm>
            <a:off x="6735445" y="4632325"/>
            <a:ext cx="550545" cy="528320"/>
          </a:xfrm>
          <a:prstGeom prst="rect">
            <a:avLst/>
          </a:prstGeom>
        </p:spPr>
      </p:pic>
      <p:sp>
        <p:nvSpPr>
          <p:cNvPr id="7" name="文本框 6"/>
          <p:cNvSpPr txBox="1"/>
          <p:nvPr/>
        </p:nvSpPr>
        <p:spPr>
          <a:xfrm>
            <a:off x="8332470" y="2727960"/>
            <a:ext cx="3481070" cy="368300"/>
          </a:xfrm>
          <a:prstGeom prst="rect">
            <a:avLst/>
          </a:prstGeom>
          <a:solidFill>
            <a:schemeClr val="bg1"/>
          </a:solidFill>
        </p:spPr>
        <p:txBody>
          <a:bodyPr wrap="square" rtlCol="0">
            <a:spAutoFit/>
          </a:bodyPr>
          <a:p>
            <a:r>
              <a:rPr lang="en-US" altLang="zh-CN">
                <a:solidFill>
                  <a:srgbClr val="FF0000"/>
                </a:solidFill>
              </a:rPr>
              <a:t>have the desired result or effect</a:t>
            </a:r>
            <a:endParaRPr lang="en-US" altLang="zh-CN">
              <a:solidFill>
                <a:srgbClr val="FF0000"/>
              </a:solidFill>
            </a:endParaRPr>
          </a:p>
        </p:txBody>
      </p:sp>
      <p:cxnSp>
        <p:nvCxnSpPr>
          <p:cNvPr id="8" name="直接连接符 7"/>
          <p:cNvCxnSpPr/>
          <p:nvPr/>
        </p:nvCxnSpPr>
        <p:spPr>
          <a:xfrm>
            <a:off x="893445" y="5099050"/>
            <a:ext cx="41617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489710" y="5563235"/>
            <a:ext cx="41617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上箭头 9"/>
          <p:cNvSpPr/>
          <p:nvPr/>
        </p:nvSpPr>
        <p:spPr>
          <a:xfrm>
            <a:off x="3487420" y="4469130"/>
            <a:ext cx="278130" cy="4394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descr="水印"/>
          <p:cNvPicPr>
            <a:picLocks noChangeAspect="1"/>
          </p:cNvPicPr>
          <p:nvPr userDrawn="1"/>
        </p:nvPicPr>
        <p:blipFill>
          <a:blip r:embed="rId2"/>
          <a:stretch>
            <a:fillRect/>
          </a:stretch>
        </p:blipFill>
        <p:spPr>
          <a:xfrm>
            <a:off x="6885305" y="92710"/>
            <a:ext cx="5282565" cy="170878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4"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82295" y="278130"/>
            <a:ext cx="6119495" cy="5593715"/>
          </a:xfrm>
        </p:spPr>
        <p:txBody>
          <a:bodyPr>
            <a:noAutofit/>
          </a:bodyPr>
          <a:p>
            <a:pPr>
              <a:lnSpc>
                <a:spcPct val="120000"/>
              </a:lnSpc>
            </a:pPr>
            <a:r>
              <a:rPr sz="2800">
                <a:latin typeface="Times New Roman" panose="02020603050405020304" charset="0"/>
                <a:cs typeface="Times New Roman" panose="02020603050405020304" charset="0"/>
                <a:sym typeface="+mn-ea"/>
              </a:rPr>
              <a:t>Immediately I can</a:t>
            </a:r>
            <a:r>
              <a:rPr sz="2800" u="sng">
                <a:latin typeface="Times New Roman" panose="02020603050405020304" charset="0"/>
                <a:cs typeface="Times New Roman" panose="02020603050405020304" charset="0"/>
                <a:sym typeface="+mn-ea"/>
              </a:rPr>
              <a:t>   44   </a:t>
            </a:r>
            <a:r>
              <a:rPr sz="2800">
                <a:latin typeface="Times New Roman" panose="02020603050405020304" charset="0"/>
                <a:cs typeface="Times New Roman" panose="02020603050405020304" charset="0"/>
                <a:sym typeface="+mn-ea"/>
              </a:rPr>
              <a:t>her, </a:t>
            </a:r>
            <a:r>
              <a:rPr sz="2800">
                <a:solidFill>
                  <a:srgbClr val="FF0000"/>
                </a:solidFill>
                <a:latin typeface="Times New Roman" panose="02020603050405020304" charset="0"/>
                <a:cs typeface="Times New Roman" panose="02020603050405020304" charset="0"/>
                <a:sym typeface="+mn-ea"/>
              </a:rPr>
              <a:t>hair wild, blue housecoat covered in</a:t>
            </a:r>
            <a:r>
              <a:rPr sz="2800" u="sng">
                <a:solidFill>
                  <a:srgbClr val="FF0000"/>
                </a:solidFill>
                <a:latin typeface="Times New Roman" panose="02020603050405020304" charset="0"/>
                <a:cs typeface="Times New Roman" panose="02020603050405020304" charset="0"/>
                <a:sym typeface="+mn-ea"/>
              </a:rPr>
              <a:t>   45   </a:t>
            </a:r>
            <a:r>
              <a:rPr sz="2800">
                <a:solidFill>
                  <a:srgbClr val="FF0000"/>
                </a:solidFill>
                <a:latin typeface="Times New Roman" panose="02020603050405020304" charset="0"/>
                <a:cs typeface="Times New Roman" panose="02020603050405020304" charset="0"/>
                <a:sym typeface="+mn-ea"/>
              </a:rPr>
              <a:t>, a wooden spoon in one  hand, the pencil in the other. </a:t>
            </a:r>
            <a:r>
              <a:rPr sz="2800">
                <a:latin typeface="Times New Roman" panose="02020603050405020304" charset="0"/>
                <a:cs typeface="Times New Roman" panose="02020603050405020304" charset="0"/>
                <a:sym typeface="+mn-ea"/>
              </a:rPr>
              <a:t>M</a:t>
            </a:r>
            <a:r>
              <a:rPr lang="en-US" altLang="zh-CN" sz="2800">
                <a:latin typeface="Times New Roman" panose="02020603050405020304" charset="0"/>
                <a:cs typeface="Times New Roman" panose="02020603050405020304" charset="0"/>
                <a:sym typeface="+mn-ea"/>
              </a:rPr>
              <a:t>y mother smiles, “</a:t>
            </a:r>
            <a:r>
              <a:rPr sz="2800">
                <a:latin typeface="Times New Roman" panose="02020603050405020304" charset="0"/>
                <a:cs typeface="Times New Roman" panose="02020603050405020304" charset="0"/>
                <a:sym typeface="+mn-ea"/>
              </a:rPr>
              <a:t>One day </a:t>
            </a:r>
            <a:r>
              <a:rPr lang="en-US" altLang="zh-CN" sz="2800">
                <a:latin typeface="Times New Roman" panose="02020603050405020304" charset="0"/>
                <a:cs typeface="Times New Roman" panose="02020603050405020304" charset="0"/>
                <a:sym typeface="+mn-ea"/>
              </a:rPr>
              <a:t>I</a:t>
            </a:r>
            <a:r>
              <a:rPr sz="2800">
                <a:latin typeface="Times New Roman" panose="02020603050405020304" charset="0"/>
                <a:cs typeface="Times New Roman" panose="02020603050405020304" charset="0"/>
                <a:sym typeface="+mn-ea"/>
              </a:rPr>
              <a:t> was cooking, and I had a brilliant thought, but the stand was</a:t>
            </a:r>
            <a:r>
              <a:rPr sz="2800" u="sng">
                <a:latin typeface="Times New Roman" panose="02020603050405020304" charset="0"/>
                <a:cs typeface="Times New Roman" panose="02020603050405020304" charset="0"/>
                <a:sym typeface="+mn-ea"/>
              </a:rPr>
              <a:t>   46   </a:t>
            </a:r>
            <a:r>
              <a:rPr lang="en-US" altLang="zh-CN" sz="2800" u="sng">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So I just picked up the</a:t>
            </a:r>
            <a:r>
              <a:rPr sz="2800" u="sng">
                <a:latin typeface="Times New Roman" panose="02020603050405020304" charset="0"/>
                <a:cs typeface="Times New Roman" panose="02020603050405020304" charset="0"/>
                <a:sym typeface="+mn-ea"/>
              </a:rPr>
              <a:t>   4</a:t>
            </a:r>
            <a:r>
              <a:rPr lang="en-US" altLang="zh-CN" sz="2800" u="sng">
                <a:latin typeface="Times New Roman" panose="02020603050405020304" charset="0"/>
                <a:cs typeface="Times New Roman" panose="02020603050405020304" charset="0"/>
                <a:sym typeface="+mn-ea"/>
              </a:rPr>
              <a:t>7</a:t>
            </a:r>
            <a:r>
              <a:rPr sz="2800" u="sng">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and wrote it all down on the </a:t>
            </a:r>
            <a:r>
              <a:rPr lang="en-US" altLang="zh-CN" sz="2800" u="sng">
                <a:latin typeface="Times New Roman" panose="02020603050405020304" charset="0"/>
                <a:cs typeface="Times New Roman" panose="02020603050405020304" charset="0"/>
                <a:sym typeface="+mn-ea"/>
              </a:rPr>
              <a:t>   48    </a:t>
            </a:r>
            <a:r>
              <a:rPr lang="en-US" altLang="zh-CN"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It turned out to be a real breakthrough for </a:t>
            </a:r>
            <a:r>
              <a:rPr lang="en-US" altLang="zh-CN" sz="2800">
                <a:latin typeface="Times New Roman" panose="02020603050405020304" charset="0"/>
                <a:cs typeface="Times New Roman" panose="02020603050405020304" charset="0"/>
                <a:sym typeface="+mn-ea"/>
              </a:rPr>
              <a:t>so</a:t>
            </a:r>
            <a:r>
              <a:rPr sz="2800">
                <a:latin typeface="Times New Roman" panose="02020603050405020304" charset="0"/>
                <a:cs typeface="Times New Roman" panose="02020603050405020304" charset="0"/>
                <a:sym typeface="+mn-ea"/>
              </a:rPr>
              <a:t>lving the </a:t>
            </a:r>
            <a:r>
              <a:rPr sz="2800">
                <a:solidFill>
                  <a:srgbClr val="FF0000"/>
                </a:solidFill>
                <a:latin typeface="Times New Roman" panose="02020603050405020304" charset="0"/>
                <a:cs typeface="Times New Roman" panose="02020603050405020304" charset="0"/>
                <a:sym typeface="+mn-ea"/>
              </a:rPr>
              <a:t>mathematical</a:t>
            </a:r>
            <a:r>
              <a:rPr sz="2800">
                <a:latin typeface="Times New Roman" panose="02020603050405020304" charset="0"/>
                <a:cs typeface="Times New Roman" panose="02020603050405020304" charset="0"/>
                <a:sym typeface="+mn-ea"/>
              </a:rPr>
              <a:t> problem </a:t>
            </a:r>
            <a:r>
              <a:rPr lang="en-US" altLang="zh-CN" sz="2800">
                <a:latin typeface="Times New Roman" panose="02020603050405020304" charset="0"/>
                <a:cs typeface="Times New Roman" panose="02020603050405020304" charset="0"/>
                <a:sym typeface="+mn-ea"/>
              </a:rPr>
              <a:t>I was</a:t>
            </a:r>
            <a:r>
              <a:rPr lang="en-US" altLang="zh-CN" sz="2800" u="sng">
                <a:latin typeface="Times New Roman" panose="02020603050405020304" charset="0"/>
                <a:cs typeface="Times New Roman" panose="02020603050405020304" charset="0"/>
                <a:sym typeface="+mn-ea"/>
              </a:rPr>
              <a:t>    49    </a:t>
            </a:r>
            <a:r>
              <a:rPr sz="2800">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6701790" y="156210"/>
            <a:ext cx="5097780" cy="6523990"/>
          </a:xfrm>
          <a:prstGeom prst="rect">
            <a:avLst/>
          </a:prstGeom>
          <a:noFill/>
          <a:ln w="28575">
            <a:solidFill>
              <a:schemeClr val="tx2">
                <a:lumMod val="50000"/>
              </a:schemeClr>
            </a:solidFill>
          </a:ln>
        </p:spPr>
        <p:txBody>
          <a:bodyPr wrap="square" rtlCol="0" anchor="t">
            <a:spAutoFit/>
          </a:bodyPr>
          <a:p>
            <a:pPr>
              <a:lnSpc>
                <a:spcPct val="120000"/>
              </a:lnSpc>
            </a:pPr>
            <a:r>
              <a:rPr lang="en-US" altLang="zh-CN" sz="2800">
                <a:latin typeface="Arial Narrow" panose="020B0606020202030204" charset="0"/>
                <a:cs typeface="Arial Narrow" panose="020B0606020202030204" charset="0"/>
              </a:rPr>
              <a:t>44. A. paint		B. appreciate </a:t>
            </a:r>
            <a:endParaRPr lang="en-US" altLang="zh-CN" sz="2800">
              <a:latin typeface="Arial Narrow" panose="020B0606020202030204" charset="0"/>
              <a:cs typeface="Arial Narrow" panose="020B0606020202030204" charset="0"/>
            </a:endParaRPr>
          </a:p>
          <a:p>
            <a:pPr>
              <a:lnSpc>
                <a:spcPct val="120000"/>
              </a:lnSpc>
            </a:pPr>
            <a:r>
              <a:rPr lang="en-US" altLang="zh-CN" sz="2800">
                <a:latin typeface="Arial Narrow" panose="020B0606020202030204" charset="0"/>
                <a:cs typeface="Arial Narrow" panose="020B0606020202030204" charset="0"/>
              </a:rPr>
              <a:t>      C.admire   	D. picture</a:t>
            </a:r>
            <a:endParaRPr lang="en-US" altLang="zh-CN" sz="2800">
              <a:latin typeface="Arial Narrow" panose="020B0606020202030204" charset="0"/>
              <a:cs typeface="Arial Narrow" panose="020B0606020202030204" charset="0"/>
            </a:endParaRPr>
          </a:p>
          <a:p>
            <a:pPr fontAlgn="auto">
              <a:lnSpc>
                <a:spcPct val="120000"/>
              </a:lnSpc>
              <a:spcBef>
                <a:spcPts val="600"/>
              </a:spcBef>
            </a:pPr>
            <a:r>
              <a:rPr lang="en-US" altLang="zh-CN" sz="2800">
                <a:latin typeface="Arial Narrow" panose="020B0606020202030204" charset="0"/>
                <a:cs typeface="Arial Narrow" panose="020B0606020202030204" charset="0"/>
                <a:sym typeface="+mn-ea"/>
              </a:rPr>
              <a:t>45. A. rice		B. bread </a:t>
            </a:r>
            <a:endParaRPr lang="en-US" altLang="zh-CN" sz="2800">
              <a:latin typeface="Arial Narrow" panose="020B0606020202030204" charset="0"/>
              <a:cs typeface="Arial Narrow" panose="020B0606020202030204" charset="0"/>
            </a:endParaRPr>
          </a:p>
          <a:p>
            <a:pPr>
              <a:lnSpc>
                <a:spcPct val="120000"/>
              </a:lnSpc>
            </a:pPr>
            <a:r>
              <a:rPr lang="en-US" altLang="zh-CN" sz="2800">
                <a:latin typeface="Arial Narrow" panose="020B0606020202030204" charset="0"/>
                <a:cs typeface="Arial Narrow" panose="020B0606020202030204" charset="0"/>
                <a:sym typeface="+mn-ea"/>
              </a:rPr>
              <a:t>      C.flour	 	D. soup</a:t>
            </a:r>
            <a:endParaRPr lang="en-US" altLang="zh-CN" sz="2800">
              <a:latin typeface="Arial Narrow" panose="020B0606020202030204" charset="0"/>
              <a:cs typeface="Arial Narrow" panose="020B0606020202030204" charset="0"/>
              <a:sym typeface="+mn-ea"/>
            </a:endParaRPr>
          </a:p>
          <a:p>
            <a:pPr>
              <a:lnSpc>
                <a:spcPct val="120000"/>
              </a:lnSpc>
            </a:pPr>
            <a:r>
              <a:rPr lang="en-US" altLang="zh-CN" sz="2800">
                <a:latin typeface="Arial Narrow" panose="020B0606020202030204" charset="0"/>
                <a:cs typeface="Arial Narrow" panose="020B0606020202030204" charset="0"/>
                <a:sym typeface="+mn-ea"/>
              </a:rPr>
              <a:t>46. A. empty		B. lost  </a:t>
            </a:r>
            <a:endParaRPr lang="en-US" altLang="zh-CN" sz="2800">
              <a:latin typeface="Arial Narrow" panose="020B0606020202030204" charset="0"/>
              <a:cs typeface="Arial Narrow" panose="020B0606020202030204" charset="0"/>
            </a:endParaRPr>
          </a:p>
          <a:p>
            <a:pPr>
              <a:lnSpc>
                <a:spcPct val="120000"/>
              </a:lnSpc>
            </a:pPr>
            <a:r>
              <a:rPr lang="en-US" altLang="zh-CN" sz="2800">
                <a:latin typeface="Arial Narrow" panose="020B0606020202030204" charset="0"/>
                <a:cs typeface="Arial Narrow" panose="020B0606020202030204" charset="0"/>
                <a:sym typeface="+mn-ea"/>
              </a:rPr>
              <a:t>      C. broken	   	D. away</a:t>
            </a:r>
            <a:endParaRPr lang="en-US" altLang="zh-CN" sz="2800">
              <a:latin typeface="Arial Narrow" panose="020B0606020202030204" charset="0"/>
              <a:cs typeface="Arial Narrow" panose="020B0606020202030204" charset="0"/>
              <a:sym typeface="+mn-ea"/>
            </a:endParaRPr>
          </a:p>
          <a:p>
            <a:pPr fontAlgn="auto">
              <a:lnSpc>
                <a:spcPct val="120000"/>
              </a:lnSpc>
              <a:spcBef>
                <a:spcPts val="600"/>
              </a:spcBef>
            </a:pPr>
            <a:r>
              <a:rPr lang="en-US" altLang="zh-CN" sz="2800">
                <a:latin typeface="Arial Narrow" panose="020B0606020202030204" charset="0"/>
                <a:cs typeface="Arial Narrow" panose="020B0606020202030204" charset="0"/>
                <a:sym typeface="+mn-ea"/>
              </a:rPr>
              <a:t>47. A. notepad	B. stand</a:t>
            </a:r>
            <a:endParaRPr lang="en-US" altLang="zh-CN" sz="2800">
              <a:latin typeface="Arial Narrow" panose="020B0606020202030204" charset="0"/>
              <a:cs typeface="Arial Narrow" panose="020B0606020202030204" charset="0"/>
            </a:endParaRPr>
          </a:p>
          <a:p>
            <a:pPr>
              <a:lnSpc>
                <a:spcPct val="120000"/>
              </a:lnSpc>
            </a:pPr>
            <a:r>
              <a:rPr lang="en-US" altLang="zh-CN" sz="2800">
                <a:latin typeface="Arial Narrow" panose="020B0606020202030204" charset="0"/>
                <a:cs typeface="Arial Narrow" panose="020B0606020202030204" charset="0"/>
                <a:sym typeface="+mn-ea"/>
              </a:rPr>
              <a:t>      C. blackboard   	D. breadboard</a:t>
            </a:r>
            <a:endParaRPr lang="en-US" altLang="zh-CN" sz="2800">
              <a:latin typeface="Arial Narrow" panose="020B0606020202030204" charset="0"/>
              <a:cs typeface="Arial Narrow" panose="020B0606020202030204" charset="0"/>
              <a:sym typeface="+mn-ea"/>
            </a:endParaRPr>
          </a:p>
          <a:p>
            <a:pPr fontAlgn="auto">
              <a:lnSpc>
                <a:spcPct val="120000"/>
              </a:lnSpc>
              <a:spcBef>
                <a:spcPts val="600"/>
              </a:spcBef>
            </a:pPr>
            <a:r>
              <a:rPr lang="en-US" altLang="zh-CN" sz="2800">
                <a:latin typeface="Arial Narrow" panose="020B0606020202030204" charset="0"/>
                <a:cs typeface="Arial Narrow" panose="020B0606020202030204" charset="0"/>
              </a:rPr>
              <a:t>48. </a:t>
            </a:r>
            <a:r>
              <a:rPr lang="en-US" altLang="zh-CN" sz="2800">
                <a:latin typeface="Arial Narrow" panose="020B0606020202030204" charset="0"/>
                <a:cs typeface="Arial Narrow" panose="020B0606020202030204" charset="0"/>
                <a:sym typeface="+mn-ea"/>
              </a:rPr>
              <a:t>A. top		B. back</a:t>
            </a:r>
            <a:endParaRPr lang="en-US" altLang="zh-CN" sz="2800">
              <a:latin typeface="Arial Narrow" panose="020B0606020202030204" charset="0"/>
              <a:cs typeface="Arial Narrow" panose="020B0606020202030204" charset="0"/>
            </a:endParaRPr>
          </a:p>
          <a:p>
            <a:pPr>
              <a:lnSpc>
                <a:spcPct val="120000"/>
              </a:lnSpc>
            </a:pPr>
            <a:r>
              <a:rPr lang="en-US" altLang="zh-CN" sz="2800">
                <a:latin typeface="Arial Narrow" panose="020B0606020202030204" charset="0"/>
                <a:cs typeface="Arial Narrow" panose="020B0606020202030204" charset="0"/>
                <a:sym typeface="+mn-ea"/>
              </a:rPr>
              <a:t>      C. cover	  	D. front</a:t>
            </a:r>
            <a:endParaRPr lang="en-US" altLang="zh-CN" sz="2800">
              <a:latin typeface="Arial Narrow" panose="020B0606020202030204" charset="0"/>
              <a:cs typeface="Arial Narrow" panose="020B0606020202030204" charset="0"/>
              <a:sym typeface="+mn-ea"/>
            </a:endParaRPr>
          </a:p>
          <a:p>
            <a:pPr>
              <a:lnSpc>
                <a:spcPct val="120000"/>
              </a:lnSpc>
            </a:pPr>
            <a:r>
              <a:rPr lang="en-US" altLang="zh-CN" sz="2800">
                <a:latin typeface="Arial Narrow" panose="020B0606020202030204" charset="0"/>
                <a:cs typeface="Arial Narrow" panose="020B0606020202030204" charset="0"/>
              </a:rPr>
              <a:t>49. </a:t>
            </a:r>
            <a:r>
              <a:rPr lang="en-US" altLang="zh-CN" sz="2800">
                <a:latin typeface="Arial Narrow" panose="020B0606020202030204" charset="0"/>
                <a:cs typeface="Arial Narrow" panose="020B0606020202030204" charset="0"/>
                <a:sym typeface="+mn-ea"/>
              </a:rPr>
              <a:t>A.working out	B. making out</a:t>
            </a:r>
            <a:endParaRPr lang="en-US" altLang="zh-CN" sz="2800">
              <a:latin typeface="Arial Narrow" panose="020B0606020202030204" charset="0"/>
              <a:cs typeface="Arial Narrow" panose="020B0606020202030204" charset="0"/>
            </a:endParaRPr>
          </a:p>
          <a:p>
            <a:pPr>
              <a:lnSpc>
                <a:spcPct val="120000"/>
              </a:lnSpc>
            </a:pPr>
            <a:r>
              <a:rPr lang="en-US" altLang="zh-CN" sz="2800">
                <a:latin typeface="Arial Narrow" panose="020B0606020202030204" charset="0"/>
                <a:cs typeface="Arial Narrow" panose="020B0606020202030204" charset="0"/>
                <a:sym typeface="+mn-ea"/>
              </a:rPr>
              <a:t>      C. working on   	D. carrying on</a:t>
            </a:r>
            <a:endParaRPr lang="en-US" altLang="zh-CN" sz="2800">
              <a:latin typeface="Arial Narrow" panose="020B0606020202030204" charset="0"/>
              <a:cs typeface="Arial Narrow" panose="020B0606020202030204" charset="0"/>
            </a:endParaRPr>
          </a:p>
        </p:txBody>
      </p:sp>
      <p:pic>
        <p:nvPicPr>
          <p:cNvPr id="12" name="图片 11" descr="C:/Users/user/AppData/Local/Temp/kaimatting/20200509154625/output_aiMatting_20200509154630.pngoutput_aiMatting_20200509154630"/>
          <p:cNvPicPr>
            <a:picLocks noChangeAspect="1"/>
          </p:cNvPicPr>
          <p:nvPr/>
        </p:nvPicPr>
        <p:blipFill>
          <a:blip r:embed="rId1"/>
          <a:stretch>
            <a:fillRect/>
          </a:stretch>
        </p:blipFill>
        <p:spPr>
          <a:xfrm>
            <a:off x="9314180" y="734695"/>
            <a:ext cx="550545" cy="528320"/>
          </a:xfrm>
          <a:prstGeom prst="rect">
            <a:avLst/>
          </a:prstGeom>
        </p:spPr>
      </p:pic>
      <p:sp>
        <p:nvSpPr>
          <p:cNvPr id="7" name="文本框 6"/>
          <p:cNvSpPr txBox="1"/>
          <p:nvPr/>
        </p:nvSpPr>
        <p:spPr>
          <a:xfrm>
            <a:off x="9138285" y="586105"/>
            <a:ext cx="2661285" cy="368300"/>
          </a:xfrm>
          <a:prstGeom prst="rect">
            <a:avLst/>
          </a:prstGeom>
          <a:solidFill>
            <a:schemeClr val="bg1"/>
          </a:solidFill>
        </p:spPr>
        <p:txBody>
          <a:bodyPr wrap="square" rtlCol="0">
            <a:spAutoFit/>
          </a:bodyPr>
          <a:p>
            <a:r>
              <a:rPr lang="en-US" altLang="zh-CN">
                <a:solidFill>
                  <a:srgbClr val="FF0000"/>
                </a:solidFill>
              </a:rPr>
              <a:t>form a mental image of</a:t>
            </a:r>
            <a:endParaRPr lang="en-US" altLang="zh-CN">
              <a:solidFill>
                <a:srgbClr val="FF0000"/>
              </a:solidFill>
            </a:endParaRPr>
          </a:p>
        </p:txBody>
      </p:sp>
      <p:sp>
        <p:nvSpPr>
          <p:cNvPr id="2" name="右箭头 1"/>
          <p:cNvSpPr/>
          <p:nvPr/>
        </p:nvSpPr>
        <p:spPr>
          <a:xfrm>
            <a:off x="6046470" y="859790"/>
            <a:ext cx="3223895" cy="2781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4293235" y="1362710"/>
            <a:ext cx="136271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下箭头 4"/>
          <p:cNvSpPr/>
          <p:nvPr/>
        </p:nvSpPr>
        <p:spPr>
          <a:xfrm rot="4980000" flipH="1">
            <a:off x="2812415" y="151130"/>
            <a:ext cx="172085" cy="276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C:/Users/user/AppData/Local/Temp/kaimatting/20200509154625/output_aiMatting_20200509154630.pngoutput_aiMatting_20200509154630"/>
          <p:cNvPicPr>
            <a:picLocks noChangeAspect="1"/>
          </p:cNvPicPr>
          <p:nvPr/>
        </p:nvPicPr>
        <p:blipFill>
          <a:blip r:embed="rId1"/>
          <a:stretch>
            <a:fillRect/>
          </a:stretch>
        </p:blipFill>
        <p:spPr>
          <a:xfrm>
            <a:off x="6936105" y="1789430"/>
            <a:ext cx="550545" cy="528320"/>
          </a:xfrm>
          <a:prstGeom prst="rect">
            <a:avLst/>
          </a:prstGeom>
        </p:spPr>
      </p:pic>
      <p:pic>
        <p:nvPicPr>
          <p:cNvPr id="8" name="图片 7" descr="C:/Users/user/AppData/Local/Temp/kaimatting/20200509154625/output_aiMatting_20200509154630.pngoutput_aiMatting_20200509154630"/>
          <p:cNvPicPr>
            <a:picLocks noChangeAspect="1"/>
          </p:cNvPicPr>
          <p:nvPr/>
        </p:nvPicPr>
        <p:blipFill>
          <a:blip r:embed="rId1"/>
          <a:stretch>
            <a:fillRect/>
          </a:stretch>
        </p:blipFill>
        <p:spPr>
          <a:xfrm>
            <a:off x="7053580" y="2317750"/>
            <a:ext cx="550545" cy="528320"/>
          </a:xfrm>
          <a:prstGeom prst="rect">
            <a:avLst/>
          </a:prstGeom>
        </p:spPr>
      </p:pic>
      <p:sp>
        <p:nvSpPr>
          <p:cNvPr id="10" name="圆角矩形 9"/>
          <p:cNvSpPr/>
          <p:nvPr/>
        </p:nvSpPr>
        <p:spPr>
          <a:xfrm>
            <a:off x="2241550" y="2479675"/>
            <a:ext cx="1465580" cy="367030"/>
          </a:xfrm>
          <a:prstGeom prst="roundRect">
            <a:avLst/>
          </a:prstGeom>
          <a:noFill/>
          <a:ln w="28575">
            <a:solidFill>
              <a:schemeClr val="accent5">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2241550" y="2157095"/>
            <a:ext cx="4156075" cy="368300"/>
          </a:xfrm>
          <a:prstGeom prst="rect">
            <a:avLst/>
          </a:prstGeom>
          <a:solidFill>
            <a:schemeClr val="bg1"/>
          </a:solidFill>
        </p:spPr>
        <p:txBody>
          <a:bodyPr wrap="square" rtlCol="0">
            <a:spAutoFit/>
          </a:bodyPr>
          <a:p>
            <a:r>
              <a:rPr lang="zh-CN" altLang="en-US" b="1">
                <a:solidFill>
                  <a:schemeClr val="accent5">
                    <a:lumMod val="75000"/>
                  </a:schemeClr>
                </a:solidFill>
              </a:rPr>
              <a:t>开始回忆往事，述说</a:t>
            </a:r>
            <a:r>
              <a:rPr lang="en-US" altLang="zh-CN" b="1">
                <a:solidFill>
                  <a:schemeClr val="accent5">
                    <a:lumMod val="75000"/>
                  </a:schemeClr>
                </a:solidFill>
              </a:rPr>
              <a:t>notepad</a:t>
            </a:r>
            <a:r>
              <a:rPr lang="zh-CN" altLang="en-US" b="1">
                <a:solidFill>
                  <a:schemeClr val="accent5">
                    <a:lumMod val="75000"/>
                  </a:schemeClr>
                </a:solidFill>
              </a:rPr>
              <a:t>的由来。</a:t>
            </a:r>
            <a:endParaRPr lang="zh-CN" altLang="en-US" b="1">
              <a:solidFill>
                <a:schemeClr val="accent5">
                  <a:lumMod val="75000"/>
                </a:schemeClr>
              </a:solidFill>
            </a:endParaRPr>
          </a:p>
        </p:txBody>
      </p:sp>
      <p:sp>
        <p:nvSpPr>
          <p:cNvPr id="13" name="下箭头 12"/>
          <p:cNvSpPr/>
          <p:nvPr/>
        </p:nvSpPr>
        <p:spPr>
          <a:xfrm>
            <a:off x="3516630" y="2915920"/>
            <a:ext cx="205105" cy="747395"/>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3081655" y="3778885"/>
            <a:ext cx="2017395" cy="368300"/>
          </a:xfrm>
          <a:prstGeom prst="rect">
            <a:avLst/>
          </a:prstGeom>
          <a:solidFill>
            <a:schemeClr val="bg1"/>
          </a:solidFill>
        </p:spPr>
        <p:txBody>
          <a:bodyPr wrap="square" rtlCol="0">
            <a:spAutoFit/>
          </a:bodyPr>
          <a:p>
            <a:r>
              <a:rPr lang="zh-CN" altLang="en-US" b="1">
                <a:solidFill>
                  <a:schemeClr val="accent5">
                    <a:lumMod val="75000"/>
                  </a:schemeClr>
                </a:solidFill>
              </a:rPr>
              <a:t>下文</a:t>
            </a:r>
            <a:r>
              <a:rPr lang="en-US" altLang="zh-CN" b="1">
                <a:solidFill>
                  <a:schemeClr val="accent5">
                    <a:lumMod val="75000"/>
                  </a:schemeClr>
                </a:solidFill>
              </a:rPr>
              <a:t>51</a:t>
            </a:r>
            <a:r>
              <a:rPr lang="zh-CN" altLang="en-US" b="1">
                <a:solidFill>
                  <a:schemeClr val="accent5">
                    <a:lumMod val="75000"/>
                  </a:schemeClr>
                </a:solidFill>
              </a:rPr>
              <a:t>空有暗示</a:t>
            </a:r>
            <a:endParaRPr lang="zh-CN" altLang="en-US" b="1">
              <a:solidFill>
                <a:schemeClr val="accent5">
                  <a:lumMod val="75000"/>
                </a:schemeClr>
              </a:solidFill>
            </a:endParaRPr>
          </a:p>
        </p:txBody>
      </p:sp>
      <p:pic>
        <p:nvPicPr>
          <p:cNvPr id="15" name="图片 14" descr="C:/Users/user/AppData/Local/Temp/kaimatting/20200509154625/output_aiMatting_20200509154630.pngoutput_aiMatting_20200509154630"/>
          <p:cNvPicPr>
            <a:picLocks noChangeAspect="1"/>
          </p:cNvPicPr>
          <p:nvPr/>
        </p:nvPicPr>
        <p:blipFill>
          <a:blip r:embed="rId1"/>
          <a:stretch>
            <a:fillRect/>
          </a:stretch>
        </p:blipFill>
        <p:spPr>
          <a:xfrm>
            <a:off x="9422765" y="3954145"/>
            <a:ext cx="550545" cy="528320"/>
          </a:xfrm>
          <a:prstGeom prst="rect">
            <a:avLst/>
          </a:prstGeom>
        </p:spPr>
      </p:pic>
      <p:pic>
        <p:nvPicPr>
          <p:cNvPr id="16" name="图片 15" descr="C:/Users/user/AppData/Local/Temp/kaimatting/20200509154625/output_aiMatting_20200509154630.pngoutput_aiMatting_20200509154630"/>
          <p:cNvPicPr>
            <a:picLocks noChangeAspect="1"/>
          </p:cNvPicPr>
          <p:nvPr/>
        </p:nvPicPr>
        <p:blipFill>
          <a:blip r:embed="rId1"/>
          <a:stretch>
            <a:fillRect/>
          </a:stretch>
        </p:blipFill>
        <p:spPr>
          <a:xfrm>
            <a:off x="9422765" y="4578985"/>
            <a:ext cx="550545" cy="528320"/>
          </a:xfrm>
          <a:prstGeom prst="rect">
            <a:avLst/>
          </a:prstGeom>
        </p:spPr>
      </p:pic>
      <p:pic>
        <p:nvPicPr>
          <p:cNvPr id="17" name="图片 16" descr="C:/Users/user/AppData/Local/Temp/kaimatting/20200509154625/output_aiMatting_20200509154630.pngoutput_aiMatting_20200509154630"/>
          <p:cNvPicPr>
            <a:picLocks noChangeAspect="1"/>
          </p:cNvPicPr>
          <p:nvPr/>
        </p:nvPicPr>
        <p:blipFill>
          <a:blip r:embed="rId1"/>
          <a:stretch>
            <a:fillRect/>
          </a:stretch>
        </p:blipFill>
        <p:spPr>
          <a:xfrm>
            <a:off x="7053580" y="6044565"/>
            <a:ext cx="550545" cy="528320"/>
          </a:xfrm>
          <a:prstGeom prst="rect">
            <a:avLst/>
          </a:prstGeom>
        </p:spPr>
      </p:pic>
      <p:sp>
        <p:nvSpPr>
          <p:cNvPr id="18" name="文本框 17"/>
          <p:cNvSpPr txBox="1"/>
          <p:nvPr/>
        </p:nvSpPr>
        <p:spPr>
          <a:xfrm>
            <a:off x="7486650" y="5391785"/>
            <a:ext cx="1447165" cy="368300"/>
          </a:xfrm>
          <a:prstGeom prst="rect">
            <a:avLst/>
          </a:prstGeom>
          <a:solidFill>
            <a:schemeClr val="bg1"/>
          </a:solidFill>
        </p:spPr>
        <p:txBody>
          <a:bodyPr wrap="square" rtlCol="0">
            <a:spAutoFit/>
          </a:bodyPr>
          <a:p>
            <a:r>
              <a:rPr lang="zh-CN" altLang="en-US">
                <a:solidFill>
                  <a:srgbClr val="FF0000"/>
                </a:solidFill>
              </a:rPr>
              <a:t>解决，算出</a:t>
            </a:r>
            <a:endParaRPr lang="zh-CN" altLang="en-US">
              <a:solidFill>
                <a:srgbClr val="FF0000"/>
              </a:solidFill>
            </a:endParaRPr>
          </a:p>
        </p:txBody>
      </p:sp>
      <p:sp>
        <p:nvSpPr>
          <p:cNvPr id="19" name="文本框 18"/>
          <p:cNvSpPr txBox="1"/>
          <p:nvPr/>
        </p:nvSpPr>
        <p:spPr>
          <a:xfrm>
            <a:off x="9745345" y="5386070"/>
            <a:ext cx="1608455" cy="368300"/>
          </a:xfrm>
          <a:prstGeom prst="rect">
            <a:avLst/>
          </a:prstGeom>
          <a:solidFill>
            <a:schemeClr val="bg1"/>
          </a:solidFill>
        </p:spPr>
        <p:txBody>
          <a:bodyPr wrap="square" rtlCol="0">
            <a:spAutoFit/>
          </a:bodyPr>
          <a:p>
            <a:r>
              <a:rPr lang="zh-CN" altLang="en-US">
                <a:solidFill>
                  <a:srgbClr val="FF0000"/>
                </a:solidFill>
              </a:rPr>
              <a:t>理解，辨认出</a:t>
            </a:r>
            <a:endParaRPr lang="zh-CN" altLang="en-US">
              <a:solidFill>
                <a:srgbClr val="FF0000"/>
              </a:solidFill>
            </a:endParaRPr>
          </a:p>
        </p:txBody>
      </p:sp>
      <p:sp>
        <p:nvSpPr>
          <p:cNvPr id="20" name="文本框 19"/>
          <p:cNvSpPr txBox="1"/>
          <p:nvPr/>
        </p:nvSpPr>
        <p:spPr>
          <a:xfrm>
            <a:off x="7486650" y="5959475"/>
            <a:ext cx="1608455" cy="368300"/>
          </a:xfrm>
          <a:prstGeom prst="rect">
            <a:avLst/>
          </a:prstGeom>
          <a:solidFill>
            <a:schemeClr val="bg1"/>
          </a:solidFill>
        </p:spPr>
        <p:txBody>
          <a:bodyPr wrap="square" rtlCol="0">
            <a:spAutoFit/>
          </a:bodyPr>
          <a:p>
            <a:r>
              <a:rPr lang="zh-CN" altLang="en-US">
                <a:solidFill>
                  <a:srgbClr val="FF0000"/>
                </a:solidFill>
              </a:rPr>
              <a:t>从事，致力于</a:t>
            </a:r>
            <a:endParaRPr lang="zh-CN" altLang="en-US">
              <a:solidFill>
                <a:srgbClr val="FF0000"/>
              </a:solidFill>
            </a:endParaRPr>
          </a:p>
        </p:txBody>
      </p:sp>
      <p:sp>
        <p:nvSpPr>
          <p:cNvPr id="21" name="文本框 20"/>
          <p:cNvSpPr txBox="1"/>
          <p:nvPr/>
        </p:nvSpPr>
        <p:spPr>
          <a:xfrm>
            <a:off x="9864725" y="5959475"/>
            <a:ext cx="730250" cy="368300"/>
          </a:xfrm>
          <a:prstGeom prst="rect">
            <a:avLst/>
          </a:prstGeom>
          <a:solidFill>
            <a:schemeClr val="bg1"/>
          </a:solidFill>
        </p:spPr>
        <p:txBody>
          <a:bodyPr wrap="square" rtlCol="0">
            <a:spAutoFit/>
          </a:bodyPr>
          <a:p>
            <a:r>
              <a:rPr lang="zh-CN" altLang="en-US">
                <a:solidFill>
                  <a:srgbClr val="FF0000"/>
                </a:solidFill>
              </a:rPr>
              <a:t>继续</a:t>
            </a:r>
            <a:endParaRPr lang="zh-CN" altLang="en-US">
              <a:solidFill>
                <a:srgbClr val="FF0000"/>
              </a:solidFill>
            </a:endParaRPr>
          </a:p>
        </p:txBody>
      </p:sp>
      <p:pic>
        <p:nvPicPr>
          <p:cNvPr id="22" name="图片 21" descr="水印"/>
          <p:cNvPicPr>
            <a:picLocks noChangeAspect="1"/>
          </p:cNvPicPr>
          <p:nvPr userDrawn="1"/>
        </p:nvPicPr>
        <p:blipFill>
          <a:blip r:embed="rId2"/>
          <a:stretch>
            <a:fillRect/>
          </a:stretch>
        </p:blipFill>
        <p:spPr>
          <a:xfrm>
            <a:off x="6885305" y="92710"/>
            <a:ext cx="5282565" cy="170878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ox(in)">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ox(in)">
                                      <p:cBhvr>
                                        <p:cTn id="60" dur="2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ox(in)">
                                      <p:cBhvr>
                                        <p:cTn id="65" dur="20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down)">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down)">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box(in)">
                                      <p:cBhvr>
                                        <p:cTn id="9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P spid="11" grpId="0" bldLvl="0" animBg="1"/>
      <p:bldP spid="14" grpId="0" bldLvl="0" animBg="1"/>
      <p:bldP spid="18" grpId="0" bldLvl="0" animBg="1"/>
      <p:bldP spid="19" grpId="0" bldLvl="0" animBg="1"/>
      <p:bldP spid="20" grpId="0" bldLvl="0" animBg="1"/>
      <p:bldP spid="21" grpId="0" bldLvl="0" animBg="1"/>
      <p:bldP spid="5" grpId="0" animBg="1"/>
      <p:bldP spid="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52450" y="234315"/>
            <a:ext cx="5899150" cy="6428105"/>
          </a:xfrm>
        </p:spPr>
        <p:txBody>
          <a:bodyPr>
            <a:noAutofit/>
          </a:bodyPr>
          <a:p>
            <a:r>
              <a:rPr sz="2800">
                <a:latin typeface="Times New Roman" panose="02020603050405020304" charset="0"/>
                <a:cs typeface="Times New Roman" panose="02020603050405020304" charset="0"/>
                <a:sym typeface="+mn-ea"/>
              </a:rPr>
              <a:t>This story</a:t>
            </a:r>
            <a:r>
              <a:rPr sz="2800" u="sng">
                <a:latin typeface="Times New Roman" panose="02020603050405020304" charset="0"/>
                <a:cs typeface="Times New Roman" panose="02020603050405020304" charset="0"/>
                <a:sym typeface="+mn-ea"/>
              </a:rPr>
              <a:t>    50    </a:t>
            </a:r>
            <a:r>
              <a:rPr sz="2800">
                <a:latin typeface="Times New Roman" panose="02020603050405020304" charset="0"/>
                <a:cs typeface="Times New Roman" panose="02020603050405020304" charset="0"/>
                <a:sym typeface="+mn-ea"/>
              </a:rPr>
              <a:t> me how extraordinary my mother was</a:t>
            </a:r>
            <a:r>
              <a:rPr lang="en-US" altLang="zh-CN" sz="2800">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  and is</a:t>
            </a:r>
            <a:r>
              <a:rPr lang="en-US" altLang="zh-CN" sz="2800">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 Later that day, I go into he</a:t>
            </a:r>
            <a:r>
              <a:rPr lang="en-US" altLang="zh-CN" sz="2800">
                <a:latin typeface="Times New Roman" panose="02020603050405020304" charset="0"/>
                <a:cs typeface="Times New Roman" panose="02020603050405020304" charset="0"/>
                <a:sym typeface="+mn-ea"/>
              </a:rPr>
              <a:t>r kitchen and</a:t>
            </a:r>
            <a:r>
              <a:rPr sz="2800">
                <a:latin typeface="Times New Roman" panose="02020603050405020304" charset="0"/>
                <a:cs typeface="Times New Roman" panose="02020603050405020304" charset="0"/>
                <a:sym typeface="+mn-ea"/>
              </a:rPr>
              <a:t> </a:t>
            </a:r>
            <a:r>
              <a:rPr sz="2800" u="sng">
                <a:latin typeface="Times New Roman" panose="02020603050405020304" charset="0"/>
                <a:cs typeface="Times New Roman" panose="02020603050405020304" charset="0"/>
                <a:sym typeface="+mn-ea"/>
              </a:rPr>
              <a:t>     </a:t>
            </a:r>
            <a:r>
              <a:rPr lang="en-US" altLang="zh-CN" sz="2800" u="sng">
                <a:latin typeface="Times New Roman" panose="02020603050405020304" charset="0"/>
                <a:cs typeface="Times New Roman" panose="02020603050405020304" charset="0"/>
                <a:sym typeface="+mn-ea"/>
              </a:rPr>
              <a:t>51   </a:t>
            </a:r>
            <a:r>
              <a:rPr sz="2800" u="sng">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the breadboard.</a:t>
            </a:r>
            <a:r>
              <a:rPr sz="2800">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Sure </a:t>
            </a:r>
            <a:r>
              <a:rPr sz="2800">
                <a:latin typeface="Times New Roman" panose="02020603050405020304" charset="0"/>
                <a:cs typeface="Times New Roman" panose="02020603050405020304" charset="0"/>
                <a:sym typeface="+mn-ea"/>
              </a:rPr>
              <a:t>enough, </a:t>
            </a:r>
            <a:r>
              <a:rPr sz="2800">
                <a:solidFill>
                  <a:srgbClr val="FF0000"/>
                </a:solidFill>
                <a:latin typeface="Times New Roman" panose="02020603050405020304" charset="0"/>
                <a:cs typeface="Times New Roman" panose="02020603050405020304" charset="0"/>
                <a:sym typeface="+mn-ea"/>
              </a:rPr>
              <a:t>on the back </a:t>
            </a:r>
            <a:r>
              <a:rPr sz="2800">
                <a:latin typeface="Times New Roman" panose="02020603050405020304" charset="0"/>
                <a:cs typeface="Times New Roman" panose="02020603050405020304" charset="0"/>
                <a:sym typeface="+mn-ea"/>
              </a:rPr>
              <a:t>of the smallest one, are some</a:t>
            </a:r>
            <a:r>
              <a:rPr sz="2800" u="sng">
                <a:latin typeface="Times New Roman" panose="02020603050405020304" charset="0"/>
                <a:cs typeface="Times New Roman" panose="02020603050405020304" charset="0"/>
                <a:sym typeface="+mn-ea"/>
              </a:rPr>
              <a:t>    52    </a:t>
            </a:r>
            <a:r>
              <a:rPr sz="2800">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marks I recognize as</a:t>
            </a:r>
            <a:r>
              <a:rPr lang="en-US" altLang="zh-CN" sz="2800" u="sng">
                <a:latin typeface="Times New Roman" panose="02020603050405020304" charset="0"/>
                <a:cs typeface="Times New Roman" panose="02020603050405020304" charset="0"/>
                <a:sym typeface="+mn-ea"/>
              </a:rPr>
              <a:t> </a:t>
            </a:r>
            <a:r>
              <a:rPr sz="2800" u="sng">
                <a:latin typeface="Times New Roman" panose="02020603050405020304" charset="0"/>
                <a:cs typeface="Times New Roman" panose="02020603050405020304" charset="0"/>
                <a:sym typeface="+mn-ea"/>
              </a:rPr>
              <a:t>   53    </a:t>
            </a:r>
            <a:r>
              <a:rPr sz="2800">
                <a:latin typeface="Times New Roman" panose="02020603050405020304" charset="0"/>
                <a:cs typeface="Times New Roman" panose="02020603050405020304" charset="0"/>
                <a:sym typeface="+mn-ea"/>
              </a:rPr>
              <a:t>. Those</a:t>
            </a:r>
            <a:r>
              <a:rPr sz="2800" u="sng">
                <a:latin typeface="Times New Roman" panose="02020603050405020304" charset="0"/>
                <a:cs typeface="Times New Roman" panose="02020603050405020304" charset="0"/>
                <a:sym typeface="+mn-ea"/>
              </a:rPr>
              <a:t>    5</a:t>
            </a:r>
            <a:r>
              <a:rPr lang="en-US" altLang="zh-CN" sz="2800" u="sng">
                <a:latin typeface="Times New Roman" panose="02020603050405020304" charset="0"/>
                <a:cs typeface="Times New Roman" panose="02020603050405020304" charset="0"/>
                <a:sym typeface="+mn-ea"/>
              </a:rPr>
              <a:t>4   </a:t>
            </a:r>
            <a:r>
              <a:rPr sz="2800" u="sng">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 have travelled unaffected through years</a:t>
            </a:r>
            <a:r>
              <a:rPr lang="en-US" altLang="zh-CN" sz="2800">
                <a:latin typeface="Times New Roman" panose="02020603050405020304" charset="0"/>
                <a:cs typeface="Times New Roman" panose="02020603050405020304" charset="0"/>
                <a:sym typeface="+mn-ea"/>
              </a:rPr>
              <a:t>, </a:t>
            </a:r>
            <a:r>
              <a:rPr lang="en-US" altLang="zh-CN" sz="2800" u="sng">
                <a:latin typeface="Times New Roman" panose="02020603050405020304" charset="0"/>
                <a:cs typeface="Times New Roman" panose="02020603050405020304" charset="0"/>
                <a:sym typeface="+mn-ea"/>
              </a:rPr>
              <a:t>    55   </a:t>
            </a:r>
            <a:r>
              <a:rPr lang="en-US" altLang="zh-CN" sz="2800">
                <a:latin typeface="Times New Roman" panose="02020603050405020304" charset="0"/>
                <a:cs typeface="Times New Roman" panose="02020603050405020304" charset="0"/>
                <a:sym typeface="+mn-ea"/>
              </a:rPr>
              <a:t> in </a:t>
            </a:r>
            <a:r>
              <a:rPr lang="en-US" altLang="zh-CN" sz="2800">
                <a:solidFill>
                  <a:srgbClr val="FF0000"/>
                </a:solidFill>
                <a:latin typeface="Times New Roman" panose="02020603050405020304" charset="0"/>
                <a:cs typeface="Times New Roman" panose="02020603050405020304" charset="0"/>
                <a:sym typeface="+mn-ea"/>
              </a:rPr>
              <a:t>the soil</a:t>
            </a:r>
            <a:r>
              <a:rPr lang="en-US" altLang="zh-CN" sz="2800">
                <a:latin typeface="Times New Roman" panose="02020603050405020304" charset="0"/>
                <a:cs typeface="Times New Roman" panose="02020603050405020304" charset="0"/>
                <a:sym typeface="+mn-ea"/>
              </a:rPr>
              <a:t> of a cheap wooden breadboard.  </a:t>
            </a:r>
            <a:endParaRPr lang="en-US" altLang="zh-CN" sz="2800">
              <a:latin typeface="Times New Roman" panose="02020603050405020304" charset="0"/>
              <a:cs typeface="Times New Roman" panose="02020603050405020304" charset="0"/>
              <a:sym typeface="+mn-ea"/>
            </a:endParaRPr>
          </a:p>
          <a:p>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6304915" y="234315"/>
            <a:ext cx="5214620" cy="5854700"/>
          </a:xfrm>
          <a:prstGeom prst="rect">
            <a:avLst/>
          </a:prstGeom>
          <a:noFill/>
          <a:ln w="28575">
            <a:solidFill>
              <a:schemeClr val="tx2">
                <a:lumMod val="50000"/>
              </a:schemeClr>
            </a:solidFill>
          </a:ln>
        </p:spPr>
        <p:txBody>
          <a:bodyPr wrap="square" rtlCol="0" anchor="t">
            <a:spAutoFit/>
          </a:bodyPr>
          <a:p>
            <a:pPr>
              <a:lnSpc>
                <a:spcPct val="110000"/>
              </a:lnSpc>
            </a:pPr>
            <a:r>
              <a:rPr lang="en-US" altLang="zh-CN" sz="2800">
                <a:latin typeface="Arial Narrow" panose="020B0606020202030204" charset="0"/>
                <a:cs typeface="Arial Narrow" panose="020B0606020202030204" charset="0"/>
              </a:rPr>
              <a:t>50. A. promotes	B. inspires  </a:t>
            </a:r>
            <a:endParaRPr lang="en-US" altLang="zh-CN" sz="2800">
              <a:latin typeface="Arial Narrow" panose="020B0606020202030204" charset="0"/>
              <a:cs typeface="Arial Narrow" panose="020B0606020202030204" charset="0"/>
            </a:endParaRPr>
          </a:p>
          <a:p>
            <a:pPr>
              <a:lnSpc>
                <a:spcPct val="110000"/>
              </a:lnSpc>
            </a:pPr>
            <a:r>
              <a:rPr lang="en-US" altLang="zh-CN" sz="2800">
                <a:latin typeface="Arial Narrow" panose="020B0606020202030204" charset="0"/>
                <a:cs typeface="Arial Narrow" panose="020B0606020202030204" charset="0"/>
              </a:rPr>
              <a:t>      C.promises  	D. reminds</a:t>
            </a:r>
            <a:endParaRPr lang="en-US" altLang="zh-CN" sz="2800">
              <a:latin typeface="Arial Narrow" panose="020B0606020202030204" charset="0"/>
              <a:cs typeface="Arial Narrow" panose="020B0606020202030204" charset="0"/>
            </a:endParaRPr>
          </a:p>
          <a:p>
            <a:pPr>
              <a:lnSpc>
                <a:spcPct val="110000"/>
              </a:lnSpc>
            </a:pPr>
            <a:r>
              <a:rPr lang="en-US" altLang="zh-CN" sz="2800">
                <a:latin typeface="Arial Narrow" panose="020B0606020202030204" charset="0"/>
                <a:cs typeface="Arial Narrow" panose="020B0606020202030204" charset="0"/>
                <a:sym typeface="+mn-ea"/>
              </a:rPr>
              <a:t>51. A. turn over	B. look over        </a:t>
            </a:r>
            <a:endParaRPr lang="en-US" altLang="zh-CN" sz="2800">
              <a:latin typeface="Arial Narrow" panose="020B0606020202030204" charset="0"/>
              <a:cs typeface="Arial Narrow" panose="020B0606020202030204" charset="0"/>
              <a:sym typeface="+mn-ea"/>
            </a:endParaRPr>
          </a:p>
          <a:p>
            <a:pPr>
              <a:lnSpc>
                <a:spcPct val="110000"/>
              </a:lnSpc>
            </a:pPr>
            <a:r>
              <a:rPr lang="en-US" altLang="zh-CN" sz="2800">
                <a:latin typeface="Arial Narrow" panose="020B0606020202030204" charset="0"/>
                <a:cs typeface="Arial Narrow" panose="020B0606020202030204" charset="0"/>
                <a:sym typeface="+mn-ea"/>
              </a:rPr>
              <a:t>     C.turn around 	D. look around</a:t>
            </a:r>
            <a:endParaRPr lang="en-US" altLang="zh-CN" sz="2800">
              <a:latin typeface="Arial Narrow" panose="020B0606020202030204" charset="0"/>
              <a:cs typeface="Arial Narrow" panose="020B0606020202030204" charset="0"/>
              <a:sym typeface="+mn-ea"/>
            </a:endParaRPr>
          </a:p>
          <a:p>
            <a:pPr>
              <a:lnSpc>
                <a:spcPct val="110000"/>
              </a:lnSpc>
            </a:pPr>
            <a:r>
              <a:rPr lang="en-US" altLang="zh-CN" sz="2800">
                <a:latin typeface="Arial Narrow" panose="020B0606020202030204" charset="0"/>
                <a:cs typeface="Arial Narrow" panose="020B0606020202030204" charset="0"/>
                <a:sym typeface="+mn-ea"/>
              </a:rPr>
              <a:t>52. A. penned		B. penciled  </a:t>
            </a:r>
            <a:endParaRPr lang="en-US" altLang="zh-CN" sz="2800">
              <a:latin typeface="Arial Narrow" panose="020B0606020202030204" charset="0"/>
              <a:cs typeface="Arial Narrow" panose="020B0606020202030204" charset="0"/>
            </a:endParaRPr>
          </a:p>
          <a:p>
            <a:pPr>
              <a:lnSpc>
                <a:spcPct val="110000"/>
              </a:lnSpc>
            </a:pPr>
            <a:r>
              <a:rPr lang="en-US" altLang="zh-CN" sz="2800">
                <a:latin typeface="Arial Narrow" panose="020B0606020202030204" charset="0"/>
                <a:cs typeface="Arial Narrow" panose="020B0606020202030204" charset="0"/>
                <a:sym typeface="+mn-ea"/>
              </a:rPr>
              <a:t>      C. carved	   	D. decorated</a:t>
            </a:r>
            <a:endParaRPr lang="en-US" altLang="zh-CN" sz="2800">
              <a:latin typeface="Arial Narrow" panose="020B0606020202030204" charset="0"/>
              <a:cs typeface="Arial Narrow" panose="020B0606020202030204" charset="0"/>
              <a:sym typeface="+mn-ea"/>
            </a:endParaRPr>
          </a:p>
          <a:p>
            <a:pPr>
              <a:lnSpc>
                <a:spcPct val="110000"/>
              </a:lnSpc>
            </a:pPr>
            <a:r>
              <a:rPr lang="en-US" altLang="zh-CN" sz="2800">
                <a:latin typeface="Arial Narrow" panose="020B0606020202030204" charset="0"/>
                <a:cs typeface="Arial Narrow" panose="020B0606020202030204" charset="0"/>
                <a:sym typeface="+mn-ea"/>
              </a:rPr>
              <a:t>53. A. politics		B. physics</a:t>
            </a:r>
            <a:endParaRPr lang="en-US" altLang="zh-CN" sz="2800">
              <a:latin typeface="Arial Narrow" panose="020B0606020202030204" charset="0"/>
              <a:cs typeface="Arial Narrow" panose="020B0606020202030204" charset="0"/>
            </a:endParaRPr>
          </a:p>
          <a:p>
            <a:pPr>
              <a:lnSpc>
                <a:spcPct val="110000"/>
              </a:lnSpc>
            </a:pPr>
            <a:r>
              <a:rPr lang="en-US" altLang="zh-CN" sz="2800">
                <a:latin typeface="Arial Narrow" panose="020B0606020202030204" charset="0"/>
                <a:cs typeface="Arial Narrow" panose="020B0606020202030204" charset="0"/>
                <a:sym typeface="+mn-ea"/>
              </a:rPr>
              <a:t>      C. economics   	D. mathematics</a:t>
            </a:r>
            <a:endParaRPr lang="en-US" altLang="zh-CN" sz="2800">
              <a:latin typeface="Arial Narrow" panose="020B0606020202030204" charset="0"/>
              <a:cs typeface="Arial Narrow" panose="020B0606020202030204" charset="0"/>
              <a:sym typeface="+mn-ea"/>
            </a:endParaRPr>
          </a:p>
          <a:p>
            <a:pPr>
              <a:lnSpc>
                <a:spcPct val="110000"/>
              </a:lnSpc>
            </a:pPr>
            <a:r>
              <a:rPr lang="en-US" altLang="zh-CN" sz="2800">
                <a:latin typeface="Arial Narrow" panose="020B0606020202030204" charset="0"/>
                <a:cs typeface="Arial Narrow" panose="020B0606020202030204" charset="0"/>
                <a:sym typeface="+mn-ea"/>
              </a:rPr>
              <a:t>54. A. words		B. letters  </a:t>
            </a:r>
            <a:endParaRPr lang="en-US" altLang="zh-CN" sz="2800">
              <a:latin typeface="Arial Narrow" panose="020B0606020202030204" charset="0"/>
              <a:cs typeface="Arial Narrow" panose="020B0606020202030204" charset="0"/>
            </a:endParaRPr>
          </a:p>
          <a:p>
            <a:pPr>
              <a:lnSpc>
                <a:spcPct val="110000"/>
              </a:lnSpc>
            </a:pPr>
            <a:r>
              <a:rPr lang="en-US" altLang="zh-CN" sz="2800">
                <a:latin typeface="Arial Narrow" panose="020B0606020202030204" charset="0"/>
                <a:cs typeface="Arial Narrow" panose="020B0606020202030204" charset="0"/>
                <a:sym typeface="+mn-ea"/>
              </a:rPr>
              <a:t>      C. symbols   	D. signals</a:t>
            </a:r>
            <a:endParaRPr lang="en-US" altLang="zh-CN" sz="2800">
              <a:latin typeface="Arial Narrow" panose="020B0606020202030204" charset="0"/>
              <a:cs typeface="Arial Narrow" panose="020B0606020202030204" charset="0"/>
              <a:sym typeface="+mn-ea"/>
            </a:endParaRPr>
          </a:p>
          <a:p>
            <a:pPr fontAlgn="auto">
              <a:lnSpc>
                <a:spcPct val="110000"/>
              </a:lnSpc>
              <a:spcBef>
                <a:spcPts val="600"/>
              </a:spcBef>
            </a:pPr>
            <a:r>
              <a:rPr lang="en-US" altLang="zh-CN" sz="2800">
                <a:latin typeface="Arial Narrow" panose="020B0606020202030204" charset="0"/>
                <a:cs typeface="Arial Narrow" panose="020B0606020202030204" charset="0"/>
                <a:sym typeface="+mn-ea"/>
              </a:rPr>
              <a:t>55. A. rooted		B. hidden </a:t>
            </a:r>
            <a:endParaRPr lang="en-US" altLang="zh-CN" sz="2800">
              <a:latin typeface="Arial Narrow" panose="020B0606020202030204" charset="0"/>
              <a:cs typeface="Arial Narrow" panose="020B0606020202030204" charset="0"/>
            </a:endParaRPr>
          </a:p>
          <a:p>
            <a:pPr>
              <a:lnSpc>
                <a:spcPct val="110000"/>
              </a:lnSpc>
            </a:pPr>
            <a:r>
              <a:rPr lang="en-US" altLang="zh-CN" sz="2800">
                <a:latin typeface="Arial Narrow" panose="020B0606020202030204" charset="0"/>
                <a:cs typeface="Arial Narrow" panose="020B0606020202030204" charset="0"/>
                <a:sym typeface="+mn-ea"/>
              </a:rPr>
              <a:t>      C. lost	   	D. </a:t>
            </a:r>
            <a:r>
              <a:rPr lang="en-US" sz="2800">
                <a:latin typeface="Arial Narrow" panose="020B0606020202030204" charset="0"/>
                <a:cs typeface="Arial Narrow" panose="020B0606020202030204" charset="0"/>
                <a:sym typeface="+mn-ea"/>
              </a:rPr>
              <a:t>drowned</a:t>
            </a:r>
            <a:endParaRPr lang="en-US" sz="2800">
              <a:latin typeface="Arial Narrow" panose="020B0606020202030204" charset="0"/>
              <a:cs typeface="Arial Narrow" panose="020B0606020202030204" charset="0"/>
            </a:endParaRPr>
          </a:p>
        </p:txBody>
      </p:sp>
      <p:pic>
        <p:nvPicPr>
          <p:cNvPr id="8" name="图片 7" descr="C:/Users/user/AppData/Local/Temp/kaimatting/20200509154625/output_aiMatting_20200509154630.pngoutput_aiMatting_20200509154630"/>
          <p:cNvPicPr>
            <a:picLocks noChangeAspect="1"/>
          </p:cNvPicPr>
          <p:nvPr/>
        </p:nvPicPr>
        <p:blipFill>
          <a:blip r:embed="rId1"/>
          <a:stretch>
            <a:fillRect/>
          </a:stretch>
        </p:blipFill>
        <p:spPr>
          <a:xfrm>
            <a:off x="8987790" y="234315"/>
            <a:ext cx="550545" cy="528320"/>
          </a:xfrm>
          <a:prstGeom prst="rect">
            <a:avLst/>
          </a:prstGeom>
        </p:spPr>
      </p:pic>
      <p:pic>
        <p:nvPicPr>
          <p:cNvPr id="2" name="图片 1" descr="C:/Users/user/AppData/Local/Temp/kaimatting/20200509154625/output_aiMatting_20200509154630.pngoutput_aiMatting_20200509154630"/>
          <p:cNvPicPr>
            <a:picLocks noChangeAspect="1"/>
          </p:cNvPicPr>
          <p:nvPr/>
        </p:nvPicPr>
        <p:blipFill>
          <a:blip r:embed="rId1"/>
          <a:stretch>
            <a:fillRect/>
          </a:stretch>
        </p:blipFill>
        <p:spPr>
          <a:xfrm>
            <a:off x="6746240" y="1203960"/>
            <a:ext cx="550545" cy="528320"/>
          </a:xfrm>
          <a:prstGeom prst="rect">
            <a:avLst/>
          </a:prstGeom>
        </p:spPr>
      </p:pic>
      <p:pic>
        <p:nvPicPr>
          <p:cNvPr id="5" name="图片 4" descr="C:/Users/user/AppData/Local/Temp/kaimatting/20200509154625/output_aiMatting_20200509154630.pngoutput_aiMatting_20200509154630"/>
          <p:cNvPicPr>
            <a:picLocks noChangeAspect="1"/>
          </p:cNvPicPr>
          <p:nvPr/>
        </p:nvPicPr>
        <p:blipFill>
          <a:blip r:embed="rId1"/>
          <a:stretch>
            <a:fillRect/>
          </a:stretch>
        </p:blipFill>
        <p:spPr>
          <a:xfrm>
            <a:off x="8987790" y="2127250"/>
            <a:ext cx="550545" cy="528320"/>
          </a:xfrm>
          <a:prstGeom prst="rect">
            <a:avLst/>
          </a:prstGeom>
        </p:spPr>
      </p:pic>
      <p:pic>
        <p:nvPicPr>
          <p:cNvPr id="6" name="图片 5" descr="C:/Users/user/AppData/Local/Temp/kaimatting/20200509154625/output_aiMatting_20200509154630.pngoutput_aiMatting_20200509154630"/>
          <p:cNvPicPr>
            <a:picLocks noChangeAspect="1"/>
          </p:cNvPicPr>
          <p:nvPr/>
        </p:nvPicPr>
        <p:blipFill>
          <a:blip r:embed="rId1"/>
          <a:stretch>
            <a:fillRect/>
          </a:stretch>
        </p:blipFill>
        <p:spPr>
          <a:xfrm>
            <a:off x="8987790" y="3534410"/>
            <a:ext cx="550545" cy="528320"/>
          </a:xfrm>
          <a:prstGeom prst="rect">
            <a:avLst/>
          </a:prstGeom>
        </p:spPr>
      </p:pic>
      <p:pic>
        <p:nvPicPr>
          <p:cNvPr id="7" name="图片 6" descr="C:/Users/user/AppData/Local/Temp/kaimatting/20200509154625/output_aiMatting_20200509154630.pngoutput_aiMatting_20200509154630"/>
          <p:cNvPicPr>
            <a:picLocks noChangeAspect="1"/>
          </p:cNvPicPr>
          <p:nvPr/>
        </p:nvPicPr>
        <p:blipFill>
          <a:blip r:embed="rId1"/>
          <a:stretch>
            <a:fillRect/>
          </a:stretch>
        </p:blipFill>
        <p:spPr>
          <a:xfrm>
            <a:off x="6746240" y="4501515"/>
            <a:ext cx="550545" cy="528320"/>
          </a:xfrm>
          <a:prstGeom prst="rect">
            <a:avLst/>
          </a:prstGeom>
        </p:spPr>
      </p:pic>
      <p:pic>
        <p:nvPicPr>
          <p:cNvPr id="9" name="图片 8" descr="C:/Users/user/AppData/Local/Temp/kaimatting/20200509154625/output_aiMatting_20200509154630.pngoutput_aiMatting_20200509154630"/>
          <p:cNvPicPr>
            <a:picLocks noChangeAspect="1"/>
          </p:cNvPicPr>
          <p:nvPr/>
        </p:nvPicPr>
        <p:blipFill>
          <a:blip r:embed="rId1"/>
          <a:stretch>
            <a:fillRect/>
          </a:stretch>
        </p:blipFill>
        <p:spPr>
          <a:xfrm>
            <a:off x="6746240" y="5029835"/>
            <a:ext cx="550545" cy="528320"/>
          </a:xfrm>
          <a:prstGeom prst="rect">
            <a:avLst/>
          </a:prstGeom>
        </p:spPr>
      </p:pic>
      <p:sp>
        <p:nvSpPr>
          <p:cNvPr id="18" name="文本框 17"/>
          <p:cNvSpPr txBox="1"/>
          <p:nvPr/>
        </p:nvSpPr>
        <p:spPr>
          <a:xfrm>
            <a:off x="6996430" y="58420"/>
            <a:ext cx="1447165" cy="368300"/>
          </a:xfrm>
          <a:prstGeom prst="rect">
            <a:avLst/>
          </a:prstGeom>
          <a:solidFill>
            <a:schemeClr val="bg1"/>
          </a:solidFill>
        </p:spPr>
        <p:txBody>
          <a:bodyPr wrap="square" rtlCol="0">
            <a:spAutoFit/>
          </a:bodyPr>
          <a:p>
            <a:r>
              <a:rPr lang="zh-CN" altLang="en-US">
                <a:solidFill>
                  <a:srgbClr val="FF0000"/>
                </a:solidFill>
              </a:rPr>
              <a:t>晋升，推销</a:t>
            </a:r>
            <a:endParaRPr lang="zh-CN" altLang="en-US">
              <a:solidFill>
                <a:srgbClr val="FF0000"/>
              </a:solidFill>
            </a:endParaRPr>
          </a:p>
        </p:txBody>
      </p:sp>
      <p:sp>
        <p:nvSpPr>
          <p:cNvPr id="10" name="文本框 9"/>
          <p:cNvSpPr txBox="1"/>
          <p:nvPr/>
        </p:nvSpPr>
        <p:spPr>
          <a:xfrm>
            <a:off x="9335770" y="73025"/>
            <a:ext cx="1812925" cy="368300"/>
          </a:xfrm>
          <a:prstGeom prst="rect">
            <a:avLst/>
          </a:prstGeom>
          <a:solidFill>
            <a:schemeClr val="bg1"/>
          </a:solidFill>
        </p:spPr>
        <p:txBody>
          <a:bodyPr wrap="square" rtlCol="0">
            <a:spAutoFit/>
          </a:bodyPr>
          <a:p>
            <a:r>
              <a:rPr lang="zh-CN" altLang="en-US">
                <a:solidFill>
                  <a:srgbClr val="FF0000"/>
                </a:solidFill>
              </a:rPr>
              <a:t>启发，引起联想</a:t>
            </a:r>
            <a:endParaRPr lang="zh-CN" altLang="en-US">
              <a:solidFill>
                <a:srgbClr val="FF0000"/>
              </a:solidFill>
            </a:endParaRPr>
          </a:p>
        </p:txBody>
      </p:sp>
      <p:sp>
        <p:nvSpPr>
          <p:cNvPr id="11" name="文本框 10"/>
          <p:cNvSpPr txBox="1"/>
          <p:nvPr/>
        </p:nvSpPr>
        <p:spPr>
          <a:xfrm>
            <a:off x="6996430" y="581025"/>
            <a:ext cx="700405" cy="368300"/>
          </a:xfrm>
          <a:prstGeom prst="rect">
            <a:avLst/>
          </a:prstGeom>
          <a:solidFill>
            <a:schemeClr val="bg1"/>
          </a:solidFill>
        </p:spPr>
        <p:txBody>
          <a:bodyPr wrap="square" rtlCol="0">
            <a:spAutoFit/>
          </a:bodyPr>
          <a:p>
            <a:r>
              <a:rPr lang="zh-CN" altLang="en-US">
                <a:solidFill>
                  <a:srgbClr val="FF0000"/>
                </a:solidFill>
              </a:rPr>
              <a:t>承诺</a:t>
            </a:r>
            <a:endParaRPr lang="zh-CN" altLang="en-US">
              <a:solidFill>
                <a:srgbClr val="FF0000"/>
              </a:solidFill>
            </a:endParaRPr>
          </a:p>
        </p:txBody>
      </p:sp>
      <p:sp>
        <p:nvSpPr>
          <p:cNvPr id="12" name="文本框 11"/>
          <p:cNvSpPr txBox="1"/>
          <p:nvPr/>
        </p:nvSpPr>
        <p:spPr>
          <a:xfrm>
            <a:off x="9335770" y="595630"/>
            <a:ext cx="1637665" cy="368300"/>
          </a:xfrm>
          <a:prstGeom prst="rect">
            <a:avLst/>
          </a:prstGeom>
          <a:solidFill>
            <a:schemeClr val="bg1"/>
          </a:solidFill>
        </p:spPr>
        <p:txBody>
          <a:bodyPr wrap="square" rtlCol="0">
            <a:spAutoFit/>
          </a:bodyPr>
          <a:p>
            <a:r>
              <a:rPr lang="zh-CN" altLang="en-US">
                <a:solidFill>
                  <a:srgbClr val="FF0000"/>
                </a:solidFill>
              </a:rPr>
              <a:t>提醒，使想起</a:t>
            </a:r>
            <a:endParaRPr lang="zh-CN" altLang="en-US">
              <a:solidFill>
                <a:srgbClr val="FF0000"/>
              </a:solidFill>
            </a:endParaRPr>
          </a:p>
        </p:txBody>
      </p:sp>
      <p:sp>
        <p:nvSpPr>
          <p:cNvPr id="13" name="文本框 12"/>
          <p:cNvSpPr txBox="1"/>
          <p:nvPr/>
        </p:nvSpPr>
        <p:spPr>
          <a:xfrm>
            <a:off x="7130415" y="1056640"/>
            <a:ext cx="919480" cy="368300"/>
          </a:xfrm>
          <a:prstGeom prst="rect">
            <a:avLst/>
          </a:prstGeom>
          <a:solidFill>
            <a:schemeClr val="bg1"/>
          </a:solidFill>
        </p:spPr>
        <p:txBody>
          <a:bodyPr wrap="square" rtlCol="0">
            <a:spAutoFit/>
          </a:bodyPr>
          <a:p>
            <a:r>
              <a:rPr lang="zh-CN" altLang="en-US">
                <a:solidFill>
                  <a:srgbClr val="FF0000"/>
                </a:solidFill>
              </a:rPr>
              <a:t>翻过来</a:t>
            </a:r>
            <a:endParaRPr lang="zh-CN" altLang="en-US">
              <a:solidFill>
                <a:srgbClr val="FF0000"/>
              </a:solidFill>
            </a:endParaRPr>
          </a:p>
        </p:txBody>
      </p:sp>
      <p:sp>
        <p:nvSpPr>
          <p:cNvPr id="14" name="文本框 13"/>
          <p:cNvSpPr txBox="1"/>
          <p:nvPr/>
        </p:nvSpPr>
        <p:spPr>
          <a:xfrm>
            <a:off x="9235440" y="1056640"/>
            <a:ext cx="1738630" cy="368300"/>
          </a:xfrm>
          <a:prstGeom prst="rect">
            <a:avLst/>
          </a:prstGeom>
          <a:solidFill>
            <a:schemeClr val="bg1"/>
          </a:solidFill>
        </p:spPr>
        <p:txBody>
          <a:bodyPr wrap="square" rtlCol="0">
            <a:spAutoFit/>
          </a:bodyPr>
          <a:p>
            <a:r>
              <a:rPr lang="zh-CN" altLang="en-US">
                <a:solidFill>
                  <a:srgbClr val="FF0000"/>
                </a:solidFill>
              </a:rPr>
              <a:t>检查，察看</a:t>
            </a:r>
            <a:endParaRPr lang="zh-CN" altLang="en-US">
              <a:solidFill>
                <a:srgbClr val="FF0000"/>
              </a:solidFill>
            </a:endParaRPr>
          </a:p>
        </p:txBody>
      </p:sp>
      <p:sp>
        <p:nvSpPr>
          <p:cNvPr id="15" name="文本框 14"/>
          <p:cNvSpPr txBox="1"/>
          <p:nvPr/>
        </p:nvSpPr>
        <p:spPr>
          <a:xfrm>
            <a:off x="7143115" y="1512570"/>
            <a:ext cx="919480" cy="368300"/>
          </a:xfrm>
          <a:prstGeom prst="rect">
            <a:avLst/>
          </a:prstGeom>
          <a:solidFill>
            <a:schemeClr val="bg1"/>
          </a:solidFill>
        </p:spPr>
        <p:txBody>
          <a:bodyPr wrap="square" rtlCol="0">
            <a:spAutoFit/>
          </a:bodyPr>
          <a:p>
            <a:r>
              <a:rPr lang="zh-CN" altLang="en-US">
                <a:solidFill>
                  <a:srgbClr val="FF0000"/>
                </a:solidFill>
              </a:rPr>
              <a:t>转身</a:t>
            </a:r>
            <a:endParaRPr lang="zh-CN" altLang="en-US">
              <a:solidFill>
                <a:srgbClr val="FF0000"/>
              </a:solidFill>
            </a:endParaRPr>
          </a:p>
        </p:txBody>
      </p:sp>
      <p:sp>
        <p:nvSpPr>
          <p:cNvPr id="16" name="文本框 15"/>
          <p:cNvSpPr txBox="1"/>
          <p:nvPr/>
        </p:nvSpPr>
        <p:spPr>
          <a:xfrm>
            <a:off x="9335770" y="1512570"/>
            <a:ext cx="1139190" cy="368300"/>
          </a:xfrm>
          <a:prstGeom prst="rect">
            <a:avLst/>
          </a:prstGeom>
          <a:solidFill>
            <a:schemeClr val="bg1"/>
          </a:solidFill>
        </p:spPr>
        <p:txBody>
          <a:bodyPr wrap="square" rtlCol="0">
            <a:spAutoFit/>
          </a:bodyPr>
          <a:p>
            <a:r>
              <a:rPr lang="zh-CN" altLang="en-US">
                <a:solidFill>
                  <a:srgbClr val="FF0000"/>
                </a:solidFill>
              </a:rPr>
              <a:t>四处查看</a:t>
            </a:r>
            <a:endParaRPr lang="zh-CN" altLang="en-US">
              <a:solidFill>
                <a:srgbClr val="FF0000"/>
              </a:solidFill>
            </a:endParaRPr>
          </a:p>
        </p:txBody>
      </p:sp>
      <p:sp>
        <p:nvSpPr>
          <p:cNvPr id="17" name="上箭头 16"/>
          <p:cNvSpPr/>
          <p:nvPr/>
        </p:nvSpPr>
        <p:spPr>
          <a:xfrm rot="18660000">
            <a:off x="4615180" y="2108200"/>
            <a:ext cx="527685" cy="6743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967105" y="4062730"/>
            <a:ext cx="4521835" cy="368300"/>
          </a:xfrm>
          <a:prstGeom prst="rect">
            <a:avLst/>
          </a:prstGeom>
          <a:solidFill>
            <a:schemeClr val="bg1"/>
          </a:solidFill>
        </p:spPr>
        <p:txBody>
          <a:bodyPr wrap="square" rtlCol="0">
            <a:spAutoFit/>
          </a:bodyPr>
          <a:p>
            <a:r>
              <a:rPr lang="zh-CN" altLang="en-US" b="1">
                <a:solidFill>
                  <a:schemeClr val="accent5">
                    <a:lumMod val="75000"/>
                  </a:schemeClr>
                </a:solidFill>
              </a:rPr>
              <a:t>根据</a:t>
            </a:r>
            <a:r>
              <a:rPr lang="en-US" altLang="zh-CN" b="1">
                <a:solidFill>
                  <a:schemeClr val="accent5">
                    <a:lumMod val="75000"/>
                  </a:schemeClr>
                </a:solidFill>
              </a:rPr>
              <a:t>49</a:t>
            </a:r>
            <a:r>
              <a:rPr lang="zh-CN" altLang="en-US" b="1">
                <a:solidFill>
                  <a:schemeClr val="accent5">
                    <a:lumMod val="75000"/>
                  </a:schemeClr>
                </a:solidFill>
              </a:rPr>
              <a:t>空前的</a:t>
            </a:r>
            <a:r>
              <a:rPr lang="en-US" altLang="zh-CN" b="1">
                <a:solidFill>
                  <a:schemeClr val="accent5">
                    <a:lumMod val="75000"/>
                  </a:schemeClr>
                </a:solidFill>
              </a:rPr>
              <a:t>Mathematic problem</a:t>
            </a:r>
            <a:r>
              <a:rPr lang="zh-CN" altLang="en-US" b="1">
                <a:solidFill>
                  <a:schemeClr val="accent5">
                    <a:lumMod val="75000"/>
                  </a:schemeClr>
                </a:solidFill>
              </a:rPr>
              <a:t>推测</a:t>
            </a:r>
            <a:endParaRPr lang="zh-CN" altLang="en-US" b="1">
              <a:solidFill>
                <a:schemeClr val="accent5">
                  <a:lumMod val="75000"/>
                </a:schemeClr>
              </a:solidFill>
            </a:endParaRPr>
          </a:p>
        </p:txBody>
      </p:sp>
      <p:sp>
        <p:nvSpPr>
          <p:cNvPr id="20" name="文本框 19"/>
          <p:cNvSpPr txBox="1"/>
          <p:nvPr/>
        </p:nvSpPr>
        <p:spPr>
          <a:xfrm>
            <a:off x="7130415" y="3851910"/>
            <a:ext cx="919480" cy="368300"/>
          </a:xfrm>
          <a:prstGeom prst="rect">
            <a:avLst/>
          </a:prstGeom>
          <a:solidFill>
            <a:schemeClr val="bg1"/>
          </a:solidFill>
        </p:spPr>
        <p:txBody>
          <a:bodyPr wrap="square" rtlCol="0">
            <a:spAutoFit/>
          </a:bodyPr>
          <a:p>
            <a:r>
              <a:rPr lang="zh-CN" altLang="en-US">
                <a:solidFill>
                  <a:srgbClr val="FF0000"/>
                </a:solidFill>
              </a:rPr>
              <a:t>单词</a:t>
            </a:r>
            <a:endParaRPr lang="zh-CN" altLang="en-US">
              <a:solidFill>
                <a:srgbClr val="FF0000"/>
              </a:solidFill>
            </a:endParaRPr>
          </a:p>
        </p:txBody>
      </p:sp>
      <p:sp>
        <p:nvSpPr>
          <p:cNvPr id="21" name="文本框 20"/>
          <p:cNvSpPr txBox="1"/>
          <p:nvPr/>
        </p:nvSpPr>
        <p:spPr>
          <a:xfrm>
            <a:off x="9335770" y="3851910"/>
            <a:ext cx="919480" cy="368300"/>
          </a:xfrm>
          <a:prstGeom prst="rect">
            <a:avLst/>
          </a:prstGeom>
          <a:solidFill>
            <a:schemeClr val="bg1"/>
          </a:solidFill>
        </p:spPr>
        <p:txBody>
          <a:bodyPr wrap="square" rtlCol="0">
            <a:spAutoFit/>
          </a:bodyPr>
          <a:p>
            <a:r>
              <a:rPr lang="zh-CN" altLang="en-US">
                <a:solidFill>
                  <a:srgbClr val="FF0000"/>
                </a:solidFill>
              </a:rPr>
              <a:t>字母</a:t>
            </a:r>
            <a:endParaRPr lang="zh-CN" altLang="en-US">
              <a:solidFill>
                <a:srgbClr val="FF0000"/>
              </a:solidFill>
            </a:endParaRPr>
          </a:p>
        </p:txBody>
      </p:sp>
      <p:sp>
        <p:nvSpPr>
          <p:cNvPr id="22" name="文本框 21"/>
          <p:cNvSpPr txBox="1"/>
          <p:nvPr/>
        </p:nvSpPr>
        <p:spPr>
          <a:xfrm>
            <a:off x="7259955" y="4337050"/>
            <a:ext cx="919480" cy="368300"/>
          </a:xfrm>
          <a:prstGeom prst="rect">
            <a:avLst/>
          </a:prstGeom>
          <a:solidFill>
            <a:schemeClr val="bg1"/>
          </a:solidFill>
        </p:spPr>
        <p:txBody>
          <a:bodyPr wrap="square" rtlCol="0">
            <a:spAutoFit/>
          </a:bodyPr>
          <a:p>
            <a:r>
              <a:rPr lang="zh-CN" altLang="en-US">
                <a:solidFill>
                  <a:srgbClr val="FF0000"/>
                </a:solidFill>
              </a:rPr>
              <a:t>符号</a:t>
            </a:r>
            <a:endParaRPr lang="zh-CN" altLang="en-US">
              <a:solidFill>
                <a:srgbClr val="FF0000"/>
              </a:solidFill>
            </a:endParaRPr>
          </a:p>
        </p:txBody>
      </p:sp>
      <p:sp>
        <p:nvSpPr>
          <p:cNvPr id="23" name="文本框 22"/>
          <p:cNvSpPr txBox="1"/>
          <p:nvPr/>
        </p:nvSpPr>
        <p:spPr>
          <a:xfrm>
            <a:off x="9323070" y="4358005"/>
            <a:ext cx="919480" cy="368300"/>
          </a:xfrm>
          <a:prstGeom prst="rect">
            <a:avLst/>
          </a:prstGeom>
          <a:solidFill>
            <a:schemeClr val="bg1"/>
          </a:solidFill>
        </p:spPr>
        <p:txBody>
          <a:bodyPr wrap="square" rtlCol="0">
            <a:spAutoFit/>
          </a:bodyPr>
          <a:p>
            <a:r>
              <a:rPr lang="zh-CN" altLang="en-US">
                <a:solidFill>
                  <a:srgbClr val="FF0000"/>
                </a:solidFill>
              </a:rPr>
              <a:t>信号</a:t>
            </a:r>
            <a:endParaRPr lang="zh-CN" altLang="en-US">
              <a:solidFill>
                <a:srgbClr val="FF0000"/>
              </a:solidFill>
            </a:endParaRPr>
          </a:p>
        </p:txBody>
      </p:sp>
      <p:cxnSp>
        <p:nvCxnSpPr>
          <p:cNvPr id="25" name="直接箭头连接符 24"/>
          <p:cNvCxnSpPr>
            <a:endCxn id="9" idx="1"/>
          </p:cNvCxnSpPr>
          <p:nvPr/>
        </p:nvCxnSpPr>
        <p:spPr>
          <a:xfrm flipV="1">
            <a:off x="4835525" y="5293995"/>
            <a:ext cx="1910715" cy="2139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图片 23" descr="水印"/>
          <p:cNvPicPr>
            <a:picLocks noChangeAspect="1"/>
          </p:cNvPicPr>
          <p:nvPr userDrawn="1"/>
        </p:nvPicPr>
        <p:blipFill>
          <a:blip r:embed="rId2"/>
          <a:stretch>
            <a:fillRect/>
          </a:stretch>
        </p:blipFill>
        <p:spPr>
          <a:xfrm>
            <a:off x="6885305" y="92710"/>
            <a:ext cx="5282565" cy="170878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ox(in)">
                                      <p:cBhvr>
                                        <p:cTn id="57" dur="20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ox(in)">
                                      <p:cBhvr>
                                        <p:cTn id="62" dur="20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ox(in)">
                                      <p:cBhvr>
                                        <p:cTn id="72" dur="20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down)">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box(in)">
                                      <p:cBhvr>
                                        <p:cTn id="97" dur="20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down)">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box(in)">
                                      <p:cBhvr>
                                        <p:cTn id="10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animBg="1"/>
      <p:bldP spid="19" grpId="0" bldLvl="0" animBg="1"/>
      <p:bldP spid="20" grpId="0" bldLvl="0" animBg="1"/>
      <p:bldP spid="21" grpId="0" bldLvl="0" animBg="1"/>
      <p:bldP spid="22" grpId="0" bldLvl="0" animBg="1"/>
      <p:bldP spid="2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3888740" y="2936240"/>
            <a:ext cx="4414520" cy="1168400"/>
          </a:xfrm>
          <a:prstGeom prst="rect">
            <a:avLst/>
          </a:prstGeom>
        </p:spPr>
        <p:txBody>
          <a:bodyPr vert="horz" wrap="square" lIns="91440" tIns="45720" rIns="91440" bIns="4572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r>
              <a:rPr kumimoji="0" lang="en-US" altLang="zh-CN" sz="6600" b="1" i="0" spc="700" noProof="0" dirty="0">
                <a:ln>
                  <a:noFill/>
                </a:ln>
                <a:solidFill>
                  <a:schemeClr val="accent1"/>
                </a:solidFill>
                <a:effectLst/>
                <a:uLnTx/>
                <a:uFillTx/>
                <a:latin typeface="Arial" panose="020B0604020202020204" pitchFamily="34" charset="0"/>
                <a:ea typeface="微软雅黑" panose="020B0503020204020204" charset="-122"/>
                <a:cs typeface="+mj-cs"/>
              </a:rPr>
              <a:t>PART 01</a:t>
            </a:r>
            <a:endParaRPr kumimoji="0" lang="en-US" altLang="zh-CN" sz="6600" b="1" i="0" spc="700" noProof="0" dirty="0">
              <a:ln>
                <a:noFill/>
              </a:ln>
              <a:solidFill>
                <a:schemeClr val="accent1"/>
              </a:solidFill>
              <a:effectLst/>
              <a:uLnTx/>
              <a:uFillTx/>
              <a:latin typeface="Arial" panose="020B0604020202020204" pitchFamily="34" charset="0"/>
              <a:ea typeface="微软雅黑" panose="020B0503020204020204" charset="-122"/>
              <a:cs typeface="+mj-cs"/>
            </a:endParaRPr>
          </a:p>
        </p:txBody>
      </p:sp>
      <p:sp>
        <p:nvSpPr>
          <p:cNvPr id="2" name="标题 1"/>
          <p:cNvSpPr>
            <a:spLocks noGrp="1"/>
          </p:cNvSpPr>
          <p:nvPr>
            <p:ph type="ctrTitle" idx="13"/>
            <p:custDataLst>
              <p:tags r:id="rId2"/>
            </p:custDataLst>
          </p:nvPr>
        </p:nvSpPr>
        <p:spPr>
          <a:xfrm>
            <a:off x="3552825" y="4196629"/>
            <a:ext cx="5086350" cy="629920"/>
          </a:xfrm>
        </p:spPr>
        <p:txBody>
          <a:bodyPr>
            <a:normAutofit/>
          </a:bodyPr>
          <a:lstStyle/>
          <a:p>
            <a:pPr algn="dist"/>
            <a:r>
              <a:rPr lang="zh-CN" altLang="en-US" dirty="0">
                <a:latin typeface="Arial Black" panose="020B0A04020102020204" charset="0"/>
                <a:cs typeface="Arial Black" panose="020B0A04020102020204" charset="0"/>
              </a:rPr>
              <a:t>阅读理解</a:t>
            </a:r>
            <a:endParaRPr lang="zh-CN" altLang="en-US" dirty="0">
              <a:latin typeface="Arial Black" panose="020B0A04020102020204" charset="0"/>
              <a:cs typeface="Arial Black" panose="020B0A04020102020204" charset="0"/>
            </a:endParaRPr>
          </a:p>
        </p:txBody>
      </p:sp>
      <p:pic>
        <p:nvPicPr>
          <p:cNvPr id="3" name="图片 2" descr="水印"/>
          <p:cNvPicPr>
            <a:picLocks noChangeAspect="1"/>
          </p:cNvPicPr>
          <p:nvPr userDrawn="1"/>
        </p:nvPicPr>
        <p:blipFill>
          <a:blip r:embed="rId3"/>
          <a:stretch>
            <a:fillRect/>
          </a:stretch>
        </p:blipFill>
        <p:spPr>
          <a:xfrm>
            <a:off x="6885305" y="92710"/>
            <a:ext cx="5282565" cy="170878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2" r:link="rId3"/>
          <a:stretch>
            <a:fillRect/>
          </a:stretch>
        </p:blipFill>
        <p:spPr>
          <a:xfrm>
            <a:off x="0" y="0"/>
            <a:ext cx="12192000" cy="6858000"/>
          </a:xfrm>
          <a:prstGeom prst="rect">
            <a:avLst/>
          </a:prstGeom>
        </p:spPr>
      </p:pic>
      <p:sp>
        <p:nvSpPr>
          <p:cNvPr id="12" name="矩形 11"/>
          <p:cNvSpPr/>
          <p:nvPr>
            <p:custDataLst>
              <p:tags r:id="rId4"/>
            </p:custDataLst>
          </p:nvPr>
        </p:nvSpPr>
        <p:spPr>
          <a:xfrm>
            <a:off x="292075"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custDataLst>
              <p:tags r:id="rId5"/>
            </p:custDataLst>
          </p:nvPr>
        </p:nvSpPr>
        <p:spPr>
          <a:xfrm>
            <a:off x="0" y="0"/>
            <a:ext cx="4064400"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微软雅黑" panose="020B0503020204020204" charset="-122"/>
            </a:endParaRPr>
          </a:p>
        </p:txBody>
      </p:sp>
      <p:pic>
        <p:nvPicPr>
          <p:cNvPr id="11" name="图片 10"/>
          <p:cNvPicPr/>
          <p:nvPr>
            <p:custDataLst>
              <p:tags r:id="rId6"/>
            </p:custDataLst>
          </p:nvPr>
        </p:nvPicPr>
        <p:blipFill>
          <a:blip r:embed="rId7" r:link="rId8" cstate="email"/>
          <a:stretch>
            <a:fillRect/>
          </a:stretch>
        </p:blipFill>
        <p:spPr>
          <a:xfrm>
            <a:off x="11471910" y="0"/>
            <a:ext cx="720090" cy="720090"/>
          </a:xfrm>
          <a:prstGeom prst="rect">
            <a:avLst/>
          </a:prstGeom>
        </p:spPr>
      </p:pic>
      <p:sp>
        <p:nvSpPr>
          <p:cNvPr id="4" name="矩形: 圆角 3"/>
          <p:cNvSpPr/>
          <p:nvPr>
            <p:custDataLst>
              <p:tags r:id="rId9"/>
            </p:custDataLst>
          </p:nvPr>
        </p:nvSpPr>
        <p:spPr>
          <a:xfrm>
            <a:off x="455930" y="303530"/>
            <a:ext cx="2693035" cy="6642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5" name="文本框 33"/>
          <p:cNvSpPr txBox="1"/>
          <p:nvPr>
            <p:custDataLst>
              <p:tags r:id="rId10"/>
            </p:custDataLst>
          </p:nvPr>
        </p:nvSpPr>
        <p:spPr>
          <a:xfrm>
            <a:off x="558800" y="386715"/>
            <a:ext cx="2487295" cy="439420"/>
          </a:xfrm>
          <a:prstGeom prst="rect">
            <a:avLst/>
          </a:prstGeom>
          <a:noFill/>
        </p:spPr>
        <p:txBody>
          <a:bodyPr wrap="square" lIns="90000" tIns="46800" rIns="90000" bIns="4680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spc="100" baseline="0" noProof="0" dirty="0">
                <a:ln>
                  <a:noFill/>
                </a:ln>
                <a:solidFill>
                  <a:schemeClr val="dk1">
                    <a:alpha val="80000"/>
                    <a:lumMod val="85000"/>
                    <a:lumOff val="15000"/>
                  </a:schemeClr>
                </a:solidFill>
                <a:effectLst/>
                <a:uLnTx/>
                <a:uFillTx/>
                <a:latin typeface="Arial" panose="020B0604020202020204" pitchFamily="34" charset="0"/>
                <a:ea typeface="微软雅黑" panose="020B0503020204020204" charset="-122"/>
                <a:cs typeface="Arial" panose="020B0604020202020204" pitchFamily="34" charset="0"/>
              </a:rPr>
              <a:t>Passage A</a:t>
            </a:r>
            <a:endParaRPr kumimoji="0" lang="en-US" altLang="zh-CN" sz="2800" b="1" i="0" spc="100" baseline="0" noProof="0" dirty="0">
              <a:ln>
                <a:noFill/>
              </a:ln>
              <a:solidFill>
                <a:schemeClr val="dk1">
                  <a:alpha val="80000"/>
                  <a:lumMod val="85000"/>
                  <a:lumOff val="15000"/>
                </a:schemeClr>
              </a:solidFill>
              <a:effectLst/>
              <a:uLnTx/>
              <a:uFillTx/>
              <a:latin typeface="Arial" panose="020B0604020202020204" pitchFamily="34" charset="0"/>
              <a:ea typeface="微软雅黑" panose="020B0503020204020204" charset="-122"/>
              <a:cs typeface="Arial" panose="020B0604020202020204" pitchFamily="34" charset="0"/>
            </a:endParaRPr>
          </a:p>
        </p:txBody>
      </p:sp>
      <p:pic>
        <p:nvPicPr>
          <p:cNvPr id="3" name="图片 2"/>
          <p:cNvPicPr>
            <a:picLocks noChangeAspect="1"/>
          </p:cNvPicPr>
          <p:nvPr/>
        </p:nvPicPr>
        <p:blipFill>
          <a:blip r:embed="rId11"/>
          <a:stretch>
            <a:fillRect/>
          </a:stretch>
        </p:blipFill>
        <p:spPr>
          <a:xfrm>
            <a:off x="384175" y="1222375"/>
            <a:ext cx="3295650" cy="4956175"/>
          </a:xfrm>
          <a:prstGeom prst="rect">
            <a:avLst/>
          </a:prstGeom>
        </p:spPr>
      </p:pic>
      <p:sp>
        <p:nvSpPr>
          <p:cNvPr id="14" name="内容占位符 2"/>
          <p:cNvSpPr>
            <a:spLocks noGrp="1"/>
          </p:cNvSpPr>
          <p:nvPr/>
        </p:nvSpPr>
        <p:spPr>
          <a:xfrm>
            <a:off x="4064635" y="386715"/>
            <a:ext cx="7834630" cy="6007735"/>
          </a:xfrm>
          <a:prstGeom prst="rect">
            <a:avLst/>
          </a:prstGeom>
        </p:spPr>
        <p:txBody>
          <a:bodyPr vert="horz" wrap="square" lIns="90170" tIns="46990" rIns="90170" bIns="4699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2400" b="1" i="1">
                <a:solidFill>
                  <a:srgbClr val="C00000"/>
                </a:solidFill>
                <a:latin typeface="Arial Narrow" panose="020B0606020202030204" charset="0"/>
                <a:cs typeface="Arial Narrow" panose="020B0606020202030204" charset="0"/>
              </a:rPr>
              <a:t>Source of the text:</a:t>
            </a:r>
            <a:endParaRPr lang="en-US" altLang="zh-CN" sz="2400" b="1" i="1">
              <a:solidFill>
                <a:srgbClr val="C00000"/>
              </a:solidFill>
              <a:latin typeface="Arial Narrow" panose="020B0606020202030204" charset="0"/>
              <a:cs typeface="Arial Narrow" panose="020B0606020202030204" charset="0"/>
            </a:endParaRPr>
          </a:p>
          <a:p>
            <a:pPr>
              <a:lnSpc>
                <a:spcPct val="100000"/>
              </a:lnSpc>
            </a:pPr>
            <a:r>
              <a:rPr lang="en-US" altLang="zh-CN" sz="2200">
                <a:latin typeface="Arial Narrow" panose="020B0606020202030204" charset="0"/>
                <a:cs typeface="Arial Narrow" panose="020B0606020202030204" charset="0"/>
              </a:rPr>
              <a:t>from a grammar book designed</a:t>
            </a:r>
            <a:r>
              <a:rPr lang="zh-CN" altLang="en-US" sz="2200">
                <a:solidFill>
                  <a:srgbClr val="FF0000"/>
                </a:solidFill>
                <a:latin typeface="Arial Narrow" panose="020B0606020202030204" charset="0"/>
                <a:cs typeface="Arial Narrow" panose="020B0606020202030204" charset="0"/>
              </a:rPr>
              <a:t> for children</a:t>
            </a:r>
            <a:r>
              <a:rPr lang="en-US" altLang="zh-CN" sz="2200">
                <a:solidFill>
                  <a:schemeClr val="tx1"/>
                </a:solidFill>
                <a:latin typeface="Arial Narrow" panose="020B0606020202030204" charset="0"/>
                <a:cs typeface="Arial Narrow" panose="020B0606020202030204" charset="0"/>
              </a:rPr>
              <a:t>, which is </a:t>
            </a:r>
            <a:r>
              <a:rPr lang="en-US" altLang="zh-CN" sz="2200">
                <a:solidFill>
                  <a:schemeClr val="tx1"/>
                </a:solidFill>
                <a:latin typeface="Arial Narrow" panose="020B0606020202030204" charset="0"/>
                <a:cs typeface="Arial Narrow" panose="020B0606020202030204" charset="0"/>
                <a:sym typeface="+mn-ea"/>
              </a:rPr>
              <a:t>w</a:t>
            </a:r>
            <a:r>
              <a:rPr lang="en-US" altLang="zh-CN" sz="2200">
                <a:latin typeface="Arial Narrow" panose="020B0606020202030204" charset="0"/>
                <a:cs typeface="Arial Narrow" panose="020B0606020202030204" charset="0"/>
                <a:sym typeface="+mn-ea"/>
              </a:rPr>
              <a:t>ritten in</a:t>
            </a:r>
            <a:r>
              <a:rPr lang="zh-CN" altLang="en-US" sz="2200">
                <a:solidFill>
                  <a:srgbClr val="FF0000"/>
                </a:solidFill>
                <a:latin typeface="Arial Narrow" panose="020B0606020202030204" charset="0"/>
                <a:cs typeface="Arial Narrow" panose="020B0606020202030204" charset="0"/>
                <a:sym typeface="+mn-ea"/>
              </a:rPr>
              <a:t> 1877</a:t>
            </a:r>
            <a:r>
              <a:rPr lang="en-US" altLang="zh-CN" sz="2200">
                <a:solidFill>
                  <a:srgbClr val="FF0000"/>
                </a:solidFill>
                <a:latin typeface="Arial Narrow" panose="020B0606020202030204" charset="0"/>
                <a:cs typeface="Arial Narrow" panose="020B0606020202030204" charset="0"/>
              </a:rPr>
              <a:t>. </a:t>
            </a:r>
            <a:r>
              <a:rPr lang="en-US" sz="2200">
                <a:latin typeface="Arial Narrow" panose="020B0606020202030204" charset="0"/>
                <a:cs typeface="Arial Narrow" panose="020B0606020202030204" charset="0"/>
              </a:rPr>
              <a:t>Readers will be</a:t>
            </a:r>
            <a:r>
              <a:rPr lang="zh-CN" altLang="en-US" sz="2200">
                <a:latin typeface="Arial Narrow" panose="020B0606020202030204" charset="0"/>
                <a:cs typeface="Arial Narrow" panose="020B0606020202030204" charset="0"/>
              </a:rPr>
              <a:t> introduced to the </a:t>
            </a:r>
            <a:r>
              <a:rPr lang="zh-CN" altLang="en-US" sz="2200">
                <a:solidFill>
                  <a:srgbClr val="FF0000"/>
                </a:solidFill>
                <a:latin typeface="Arial Narrow" panose="020B0606020202030204" charset="0"/>
                <a:cs typeface="Arial Narrow" panose="020B0606020202030204" charset="0"/>
              </a:rPr>
              <a:t>nine </a:t>
            </a:r>
            <a:r>
              <a:rPr lang="zh-CN" altLang="en-US" sz="2200" u="sng">
                <a:solidFill>
                  <a:srgbClr val="FF0000"/>
                </a:solidFill>
                <a:latin typeface="Arial Narrow" panose="020B0606020202030204" charset="0"/>
                <a:cs typeface="Arial Narrow" panose="020B0606020202030204" charset="0"/>
              </a:rPr>
              <a:t>parts of speech</a:t>
            </a:r>
            <a:r>
              <a:rPr lang="en-US" altLang="zh-CN" sz="2200" u="sng">
                <a:solidFill>
                  <a:srgbClr val="FF0000"/>
                </a:solidFill>
                <a:latin typeface="Arial Narrow" panose="020B0606020202030204" charset="0"/>
                <a:cs typeface="Arial Narrow" panose="020B0606020202030204" charset="0"/>
              </a:rPr>
              <a:t>(</a:t>
            </a:r>
            <a:r>
              <a:rPr sz="2200" u="sng">
                <a:solidFill>
                  <a:srgbClr val="FF0000"/>
                </a:solidFill>
                <a:latin typeface="Arial Narrow" panose="020B0606020202030204" charset="0"/>
                <a:cs typeface="Arial Narrow" panose="020B0606020202030204" charset="0"/>
              </a:rPr>
              <a:t>词性</a:t>
            </a:r>
            <a:r>
              <a:rPr lang="en-US" altLang="zh-CN" sz="2200" u="sng">
                <a:solidFill>
                  <a:srgbClr val="FF0000"/>
                </a:solidFill>
                <a:latin typeface="Arial Narrow" panose="020B0606020202030204" charset="0"/>
                <a:cs typeface="Arial Narrow" panose="020B0606020202030204" charset="0"/>
              </a:rPr>
              <a:t>)</a:t>
            </a:r>
            <a:r>
              <a:rPr lang="zh-CN" altLang="en-US" sz="2200">
                <a:latin typeface="Arial Narrow" panose="020B0606020202030204" charset="0"/>
                <a:cs typeface="Arial Narrow" panose="020B0606020202030204" charset="0"/>
              </a:rPr>
              <a:t> and learn about the </a:t>
            </a:r>
            <a:r>
              <a:rPr lang="zh-CN" altLang="en-US" sz="2200">
                <a:solidFill>
                  <a:srgbClr val="FF0000"/>
                </a:solidFill>
                <a:latin typeface="Arial Narrow" panose="020B0606020202030204" charset="0"/>
                <a:cs typeface="Arial Narrow" panose="020B0606020202030204" charset="0"/>
              </a:rPr>
              <a:t>rules </a:t>
            </a:r>
            <a:r>
              <a:rPr lang="zh-CN" altLang="en-US" sz="2200">
                <a:latin typeface="Arial Narrow" panose="020B0606020202030204" charset="0"/>
                <a:cs typeface="Arial Narrow" panose="020B0606020202030204" charset="0"/>
              </a:rPr>
              <a:t>that govern them in Grammar-Land.</a:t>
            </a:r>
            <a:endParaRPr lang="zh-CN" altLang="en-US" sz="2200">
              <a:latin typeface="Arial Narrow" panose="020B0606020202030204" charset="0"/>
              <a:cs typeface="Arial Narrow" panose="020B0606020202030204" charset="0"/>
            </a:endParaRPr>
          </a:p>
          <a:p>
            <a:pPr>
              <a:lnSpc>
                <a:spcPct val="100000"/>
              </a:lnSpc>
            </a:pPr>
            <a:r>
              <a:rPr lang="zh-CN" altLang="en-US" sz="2200">
                <a:latin typeface="Arial Narrow" panose="020B0606020202030204" charset="0"/>
                <a:cs typeface="Arial Narrow" panose="020B0606020202030204" charset="0"/>
              </a:rPr>
              <a:t>"Judge Grammar is far mightier than any </a:t>
            </a:r>
            <a:r>
              <a:rPr lang="en-US" altLang="zh-CN" sz="2200">
                <a:latin typeface="Arial Narrow" panose="020B0606020202030204" charset="0"/>
                <a:cs typeface="Arial Narrow" panose="020B0606020202030204" charset="0"/>
              </a:rPr>
              <a:t>King or</a:t>
            </a:r>
            <a:r>
              <a:rPr lang="zh-CN" altLang="en-US" sz="2200">
                <a:latin typeface="Arial Narrow" panose="020B0606020202030204" charset="0"/>
                <a:cs typeface="Arial Narrow" panose="020B0606020202030204" charset="0"/>
              </a:rPr>
              <a:t> Queen, for he rules over </a:t>
            </a:r>
            <a:r>
              <a:rPr lang="en-US" altLang="zh-CN" sz="2200">
                <a:latin typeface="Arial Narrow" panose="020B0606020202030204" charset="0"/>
                <a:cs typeface="Arial Narrow" panose="020B0606020202030204" charset="0"/>
              </a:rPr>
              <a:t>them</a:t>
            </a:r>
            <a:r>
              <a:rPr lang="zh-CN" altLang="en-US" sz="2200">
                <a:latin typeface="Arial Narrow" panose="020B0606020202030204" charset="0"/>
                <a:cs typeface="Arial Narrow" panose="020B0606020202030204" charset="0"/>
              </a:rPr>
              <a:t> down here in Matter-of-fact-land. </a:t>
            </a:r>
            <a:r>
              <a:rPr lang="en-US" altLang="zh-CN" sz="2200">
                <a:latin typeface="Arial Narrow" panose="020B0606020202030204" charset="0"/>
                <a:cs typeface="Arial Narrow" panose="020B0606020202030204" charset="0"/>
              </a:rPr>
              <a:t>K</a:t>
            </a:r>
            <a:r>
              <a:rPr lang="zh-CN" altLang="en-US" sz="2200">
                <a:latin typeface="Arial Narrow" panose="020B0606020202030204" charset="0"/>
                <a:cs typeface="Arial Narrow" panose="020B0606020202030204" charset="0"/>
              </a:rPr>
              <a:t>ings and queens have to obey Judge Grammar</a:t>
            </a:r>
            <a:r>
              <a:rPr lang="en-US" altLang="zh-CN" sz="2200">
                <a:latin typeface="Arial Narrow" panose="020B0606020202030204" charset="0"/>
                <a:cs typeface="Arial Narrow" panose="020B0606020202030204" charset="0"/>
              </a:rPr>
              <a:t>'</a:t>
            </a:r>
            <a:r>
              <a:rPr lang="zh-CN" altLang="en-US" sz="2200">
                <a:latin typeface="Arial Narrow" panose="020B0606020202030204" charset="0"/>
                <a:cs typeface="Arial Narrow" panose="020B0606020202030204" charset="0"/>
              </a:rPr>
              <a:t>s laws, or else they would talk what is called bad grammar; and then, even their own subjects would laugh at them, and would say: </a:t>
            </a:r>
            <a:r>
              <a:rPr lang="en-US" altLang="zh-CN" sz="2200">
                <a:latin typeface="Arial Narrow" panose="020B0606020202030204" charset="0"/>
                <a:cs typeface="Arial Narrow" panose="020B0606020202030204" charset="0"/>
              </a:rPr>
              <a:t>“</a:t>
            </a:r>
            <a:r>
              <a:rPr lang="zh-CN" altLang="en-US" sz="2200">
                <a:latin typeface="Arial Narrow" panose="020B0606020202030204" charset="0"/>
                <a:cs typeface="Arial Narrow" panose="020B0606020202030204" charset="0"/>
              </a:rPr>
              <a:t>Poor things!</a:t>
            </a:r>
            <a:r>
              <a:rPr lang="en-US" altLang="zh-CN" sz="2200">
                <a:latin typeface="Arial Narrow" panose="020B0606020202030204" charset="0"/>
                <a:cs typeface="Arial Narrow" panose="020B0606020202030204" charset="0"/>
              </a:rPr>
              <a:t>”</a:t>
            </a:r>
            <a:endParaRPr lang="zh-CN" altLang="en-US" sz="2200">
              <a:latin typeface="Arial Narrow" panose="020B0606020202030204" charset="0"/>
              <a:cs typeface="Arial Narrow" panose="020B0606020202030204" charset="0"/>
            </a:endParaRPr>
          </a:p>
          <a:p>
            <a:pPr>
              <a:lnSpc>
                <a:spcPct val="100000"/>
              </a:lnSpc>
            </a:pPr>
            <a:r>
              <a:rPr lang="zh-CN" altLang="en-US" sz="2200">
                <a:latin typeface="Arial Narrow" panose="020B0606020202030204" charset="0"/>
                <a:cs typeface="Arial Narrow" panose="020B0606020202030204" charset="0"/>
              </a:rPr>
              <a:t>The</a:t>
            </a:r>
            <a:r>
              <a:rPr sz="2200">
                <a:latin typeface="Arial Narrow" panose="020B0606020202030204" charset="0"/>
                <a:cs typeface="Arial Narrow" panose="020B0606020202030204" charset="0"/>
                <a:sym typeface="+mn-ea"/>
              </a:rPr>
              <a:t> nine Parts-of-Speech</a:t>
            </a:r>
            <a:r>
              <a:rPr lang="zh-CN" altLang="en-US" sz="2200">
                <a:latin typeface="Arial Narrow" panose="020B0606020202030204" charset="0"/>
                <a:cs typeface="Arial Narrow" panose="020B0606020202030204" charset="0"/>
              </a:rPr>
              <a:t> are funny fellows. There is </a:t>
            </a:r>
            <a:r>
              <a:rPr lang="zh-CN" altLang="en-US" sz="2200">
                <a:solidFill>
                  <a:srgbClr val="FF0000"/>
                </a:solidFill>
                <a:latin typeface="Arial Narrow" panose="020B0606020202030204" charset="0"/>
                <a:cs typeface="Arial Narrow" panose="020B0606020202030204" charset="0"/>
              </a:rPr>
              <a:t>rich </a:t>
            </a:r>
            <a:r>
              <a:rPr lang="zh-CN" altLang="en-US" sz="2200" b="1">
                <a:solidFill>
                  <a:schemeClr val="accent1">
                    <a:lumMod val="75000"/>
                  </a:schemeClr>
                </a:solidFill>
                <a:latin typeface="Arial Narrow" panose="020B0606020202030204" charset="0"/>
                <a:cs typeface="Arial Narrow" panose="020B0606020202030204" charset="0"/>
              </a:rPr>
              <a:t>Mr. Noun</a:t>
            </a:r>
            <a:r>
              <a:rPr lang="zh-CN" altLang="en-US" sz="2200">
                <a:latin typeface="Arial Narrow" panose="020B0606020202030204" charset="0"/>
                <a:cs typeface="Arial Narrow" panose="020B0606020202030204" charset="0"/>
              </a:rPr>
              <a:t>, and his</a:t>
            </a:r>
            <a:r>
              <a:rPr lang="zh-CN" altLang="en-US" sz="2200">
                <a:solidFill>
                  <a:srgbClr val="FF0000"/>
                </a:solidFill>
                <a:latin typeface="Arial Narrow" panose="020B0606020202030204" charset="0"/>
                <a:cs typeface="Arial Narrow" panose="020B0606020202030204" charset="0"/>
              </a:rPr>
              <a:t> useful</a:t>
            </a:r>
            <a:r>
              <a:rPr lang="zh-CN" altLang="en-US" sz="2200">
                <a:latin typeface="Arial Narrow" panose="020B0606020202030204" charset="0"/>
                <a:cs typeface="Arial Narrow" panose="020B0606020202030204" charset="0"/>
              </a:rPr>
              <a:t> friend </a:t>
            </a:r>
            <a:r>
              <a:rPr lang="zh-CN" altLang="en-US" sz="2200" b="1">
                <a:solidFill>
                  <a:schemeClr val="accent1">
                    <a:lumMod val="75000"/>
                  </a:schemeClr>
                </a:solidFill>
                <a:latin typeface="Arial Narrow" panose="020B0606020202030204" charset="0"/>
                <a:cs typeface="Arial Narrow" panose="020B0606020202030204" charset="0"/>
              </a:rPr>
              <a:t>Pronoun</a:t>
            </a:r>
            <a:r>
              <a:rPr lang="en-US" altLang="zh-CN" sz="2200" b="1">
                <a:solidFill>
                  <a:schemeClr val="accent1">
                    <a:lumMod val="75000"/>
                  </a:schemeClr>
                </a:solidFill>
                <a:latin typeface="Arial Narrow" panose="020B0606020202030204" charset="0"/>
                <a:cs typeface="Arial Narrow" panose="020B0606020202030204" charset="0"/>
              </a:rPr>
              <a:t>(</a:t>
            </a:r>
            <a:r>
              <a:rPr lang="zh-CN" altLang="en-US" sz="2200" b="1">
                <a:solidFill>
                  <a:schemeClr val="accent1">
                    <a:lumMod val="75000"/>
                  </a:schemeClr>
                </a:solidFill>
                <a:latin typeface="Arial Narrow" panose="020B0606020202030204" charset="0"/>
                <a:cs typeface="Arial Narrow" panose="020B0606020202030204" charset="0"/>
              </a:rPr>
              <a:t>代词</a:t>
            </a:r>
            <a:r>
              <a:rPr lang="en-US" altLang="zh-CN" sz="2200" b="1">
                <a:solidFill>
                  <a:schemeClr val="accent1">
                    <a:lumMod val="75000"/>
                  </a:schemeClr>
                </a:solidFill>
                <a:latin typeface="Arial Narrow" panose="020B0606020202030204" charset="0"/>
                <a:cs typeface="Arial Narrow" panose="020B0606020202030204" charset="0"/>
              </a:rPr>
              <a:t>)</a:t>
            </a:r>
            <a:r>
              <a:rPr lang="zh-CN" altLang="en-US" sz="2200">
                <a:latin typeface="Arial Narrow" panose="020B0606020202030204" charset="0"/>
                <a:cs typeface="Arial Narrow" panose="020B0606020202030204" charset="0"/>
              </a:rPr>
              <a:t>; little </a:t>
            </a:r>
            <a:r>
              <a:rPr lang="zh-CN" altLang="en-US" sz="2200">
                <a:solidFill>
                  <a:srgbClr val="FF0000"/>
                </a:solidFill>
                <a:latin typeface="Arial Narrow" panose="020B0606020202030204" charset="0"/>
                <a:cs typeface="Arial Narrow" panose="020B0606020202030204" charset="0"/>
              </a:rPr>
              <a:t>ragged </a:t>
            </a:r>
            <a:r>
              <a:rPr lang="zh-CN" altLang="en-US" sz="2200" b="1">
                <a:solidFill>
                  <a:schemeClr val="accent1">
                    <a:lumMod val="75000"/>
                  </a:schemeClr>
                </a:solidFill>
                <a:latin typeface="Arial Narrow" panose="020B0606020202030204" charset="0"/>
                <a:cs typeface="Arial Narrow" panose="020B0606020202030204" charset="0"/>
              </a:rPr>
              <a:t>Article</a:t>
            </a:r>
            <a:r>
              <a:rPr lang="en-US" altLang="zh-CN" sz="2200" b="1">
                <a:solidFill>
                  <a:schemeClr val="accent1">
                    <a:lumMod val="75000"/>
                  </a:schemeClr>
                </a:solidFill>
                <a:latin typeface="Arial Narrow" panose="020B0606020202030204" charset="0"/>
                <a:cs typeface="Arial Narrow" panose="020B0606020202030204" charset="0"/>
              </a:rPr>
              <a:t>(</a:t>
            </a:r>
            <a:r>
              <a:rPr lang="zh-CN" altLang="en-US" sz="2200" b="1">
                <a:solidFill>
                  <a:schemeClr val="accent1">
                    <a:lumMod val="75000"/>
                  </a:schemeClr>
                </a:solidFill>
                <a:latin typeface="Arial Narrow" panose="020B0606020202030204" charset="0"/>
                <a:cs typeface="Arial Narrow" panose="020B0606020202030204" charset="0"/>
              </a:rPr>
              <a:t>冠词</a:t>
            </a:r>
            <a:r>
              <a:rPr lang="en-US" altLang="zh-CN" sz="2200" b="1">
                <a:solidFill>
                  <a:schemeClr val="accent1">
                    <a:lumMod val="75000"/>
                  </a:schemeClr>
                </a:solidFill>
                <a:latin typeface="Arial Narrow" panose="020B0606020202030204" charset="0"/>
                <a:cs typeface="Arial Narrow" panose="020B0606020202030204" charset="0"/>
              </a:rPr>
              <a:t>)</a:t>
            </a:r>
            <a:r>
              <a:rPr lang="zh-CN" altLang="en-US" sz="2200">
                <a:latin typeface="Arial Narrow" panose="020B0606020202030204" charset="0"/>
                <a:cs typeface="Arial Narrow" panose="020B0606020202030204" charset="0"/>
              </a:rPr>
              <a:t>, and </a:t>
            </a:r>
            <a:r>
              <a:rPr lang="zh-CN" altLang="en-US" sz="2200">
                <a:solidFill>
                  <a:srgbClr val="FF0000"/>
                </a:solidFill>
                <a:latin typeface="Arial Narrow" panose="020B0606020202030204" charset="0"/>
                <a:cs typeface="Arial Narrow" panose="020B0606020202030204" charset="0"/>
              </a:rPr>
              <a:t>talkative </a:t>
            </a:r>
            <a:r>
              <a:rPr lang="zh-CN" altLang="en-US" sz="2200" b="1">
                <a:solidFill>
                  <a:schemeClr val="accent1">
                    <a:lumMod val="75000"/>
                  </a:schemeClr>
                </a:solidFill>
                <a:latin typeface="Arial Narrow" panose="020B0606020202030204" charset="0"/>
                <a:cs typeface="Arial Narrow" panose="020B0606020202030204" charset="0"/>
              </a:rPr>
              <a:t>Adjective;</a:t>
            </a:r>
            <a:r>
              <a:rPr lang="zh-CN" altLang="en-US" sz="2200">
                <a:solidFill>
                  <a:srgbClr val="FF0000"/>
                </a:solidFill>
                <a:latin typeface="Arial Narrow" panose="020B0606020202030204" charset="0"/>
                <a:cs typeface="Arial Narrow" panose="020B0606020202030204" charset="0"/>
              </a:rPr>
              <a:t> busy</a:t>
            </a:r>
            <a:r>
              <a:rPr lang="zh-CN" altLang="en-US" sz="2200">
                <a:latin typeface="Arial Narrow" panose="020B0606020202030204" charset="0"/>
                <a:cs typeface="Arial Narrow" panose="020B0606020202030204" charset="0"/>
              </a:rPr>
              <a:t> Dr. </a:t>
            </a:r>
            <a:r>
              <a:rPr lang="zh-CN" altLang="en-US" sz="2200" b="1">
                <a:solidFill>
                  <a:schemeClr val="accent1">
                    <a:lumMod val="75000"/>
                  </a:schemeClr>
                </a:solidFill>
                <a:latin typeface="Arial Narrow" panose="020B0606020202030204" charset="0"/>
                <a:cs typeface="Arial Narrow" panose="020B0606020202030204" charset="0"/>
              </a:rPr>
              <a:t>Verb</a:t>
            </a:r>
            <a:r>
              <a:rPr lang="zh-CN" altLang="en-US" sz="2200">
                <a:latin typeface="Arial Narrow" panose="020B0606020202030204" charset="0"/>
                <a:cs typeface="Arial Narrow" panose="020B0606020202030204" charset="0"/>
              </a:rPr>
              <a:t>, and </a:t>
            </a:r>
            <a:r>
              <a:rPr lang="zh-CN" altLang="en-US" sz="2200" b="1">
                <a:solidFill>
                  <a:schemeClr val="accent1">
                    <a:lumMod val="75000"/>
                  </a:schemeClr>
                </a:solidFill>
                <a:latin typeface="Arial Narrow" panose="020B0606020202030204" charset="0"/>
                <a:cs typeface="Arial Narrow" panose="020B0606020202030204" charset="0"/>
              </a:rPr>
              <a:t>Adverb; </a:t>
            </a:r>
            <a:r>
              <a:rPr lang="zh-CN" altLang="en-US" sz="2200">
                <a:solidFill>
                  <a:srgbClr val="FF0000"/>
                </a:solidFill>
                <a:latin typeface="Arial Narrow" panose="020B0606020202030204" charset="0"/>
                <a:cs typeface="Arial Narrow" panose="020B0606020202030204" charset="0"/>
              </a:rPr>
              <a:t>perky</a:t>
            </a:r>
            <a:r>
              <a:rPr lang="zh-CN" altLang="en-US" sz="2200">
                <a:latin typeface="Arial Narrow" panose="020B0606020202030204" charset="0"/>
                <a:cs typeface="Arial Narrow" panose="020B0606020202030204" charset="0"/>
              </a:rPr>
              <a:t> </a:t>
            </a:r>
            <a:r>
              <a:rPr lang="zh-CN" altLang="en-US" sz="2200" b="1">
                <a:solidFill>
                  <a:schemeClr val="accent1">
                    <a:lumMod val="75000"/>
                  </a:schemeClr>
                </a:solidFill>
                <a:latin typeface="Arial Narrow" panose="020B0606020202030204" charset="0"/>
                <a:cs typeface="Arial Narrow" panose="020B0606020202030204" charset="0"/>
              </a:rPr>
              <a:t>Preposition</a:t>
            </a:r>
            <a:r>
              <a:rPr lang="en-US" altLang="zh-CN" sz="2200" b="1">
                <a:solidFill>
                  <a:schemeClr val="accent1">
                    <a:lumMod val="75000"/>
                  </a:schemeClr>
                </a:solidFill>
                <a:latin typeface="Arial Narrow" panose="020B0606020202030204" charset="0"/>
                <a:cs typeface="Arial Narrow" panose="020B0606020202030204" charset="0"/>
              </a:rPr>
              <a:t>(</a:t>
            </a:r>
            <a:r>
              <a:rPr lang="zh-CN" altLang="en-US" sz="2200" b="1">
                <a:solidFill>
                  <a:schemeClr val="accent1">
                    <a:lumMod val="75000"/>
                  </a:schemeClr>
                </a:solidFill>
                <a:latin typeface="Arial Narrow" panose="020B0606020202030204" charset="0"/>
                <a:cs typeface="Arial Narrow" panose="020B0606020202030204" charset="0"/>
              </a:rPr>
              <a:t>介词</a:t>
            </a:r>
            <a:r>
              <a:rPr lang="en-US" altLang="zh-CN" sz="2200" b="1">
                <a:solidFill>
                  <a:schemeClr val="accent1">
                    <a:lumMod val="75000"/>
                  </a:schemeClr>
                </a:solidFill>
                <a:latin typeface="Arial Narrow" panose="020B0606020202030204" charset="0"/>
                <a:cs typeface="Arial Narrow" panose="020B0606020202030204" charset="0"/>
              </a:rPr>
              <a:t>)</a:t>
            </a:r>
            <a:r>
              <a:rPr lang="zh-CN" altLang="en-US" sz="2200">
                <a:latin typeface="Arial Narrow" panose="020B0606020202030204" charset="0"/>
                <a:cs typeface="Arial Narrow" panose="020B0606020202030204" charset="0"/>
              </a:rPr>
              <a:t>, </a:t>
            </a:r>
            <a:r>
              <a:rPr lang="zh-CN" altLang="en-US" sz="2200">
                <a:solidFill>
                  <a:srgbClr val="FF0000"/>
                </a:solidFill>
                <a:latin typeface="Arial Narrow" panose="020B0606020202030204" charset="0"/>
                <a:cs typeface="Arial Narrow" panose="020B0606020202030204" charset="0"/>
              </a:rPr>
              <a:t>convenient</a:t>
            </a:r>
            <a:r>
              <a:rPr lang="zh-CN" altLang="en-US" sz="2200" b="1">
                <a:solidFill>
                  <a:schemeClr val="accent1">
                    <a:lumMod val="75000"/>
                  </a:schemeClr>
                </a:solidFill>
                <a:latin typeface="Arial Narrow" panose="020B0606020202030204" charset="0"/>
                <a:cs typeface="Arial Narrow" panose="020B0606020202030204" charset="0"/>
              </a:rPr>
              <a:t> Conjunction</a:t>
            </a:r>
            <a:r>
              <a:rPr lang="en-US" altLang="zh-CN" sz="2200" b="1">
                <a:solidFill>
                  <a:schemeClr val="accent1">
                    <a:lumMod val="75000"/>
                  </a:schemeClr>
                </a:solidFill>
                <a:latin typeface="Arial Narrow" panose="020B0606020202030204" charset="0"/>
                <a:cs typeface="Arial Narrow" panose="020B0606020202030204" charset="0"/>
              </a:rPr>
              <a:t>(</a:t>
            </a:r>
            <a:r>
              <a:rPr lang="zh-CN" altLang="en-US" sz="2200" b="1">
                <a:solidFill>
                  <a:schemeClr val="accent1">
                    <a:lumMod val="75000"/>
                  </a:schemeClr>
                </a:solidFill>
                <a:latin typeface="Arial Narrow" panose="020B0606020202030204" charset="0"/>
                <a:cs typeface="Arial Narrow" panose="020B0606020202030204" charset="0"/>
              </a:rPr>
              <a:t>连词</a:t>
            </a:r>
            <a:r>
              <a:rPr lang="en-US" altLang="zh-CN" sz="2200" b="1">
                <a:solidFill>
                  <a:schemeClr val="accent1">
                    <a:lumMod val="75000"/>
                  </a:schemeClr>
                </a:solidFill>
                <a:latin typeface="Arial Narrow" panose="020B0606020202030204" charset="0"/>
                <a:cs typeface="Arial Narrow" panose="020B0606020202030204" charset="0"/>
              </a:rPr>
              <a:t>)</a:t>
            </a:r>
            <a:r>
              <a:rPr lang="zh-CN" altLang="en-US" sz="2200">
                <a:latin typeface="Arial Narrow" panose="020B0606020202030204" charset="0"/>
                <a:cs typeface="Arial Narrow" panose="020B0606020202030204" charset="0"/>
              </a:rPr>
              <a:t>, and that</a:t>
            </a:r>
            <a:r>
              <a:rPr lang="zh-CN" altLang="en-US" sz="2200">
                <a:solidFill>
                  <a:srgbClr val="FF0000"/>
                </a:solidFill>
                <a:latin typeface="Arial Narrow" panose="020B0606020202030204" charset="0"/>
                <a:cs typeface="Arial Narrow" panose="020B0606020202030204" charset="0"/>
              </a:rPr>
              <a:t> tiresome</a:t>
            </a:r>
            <a:r>
              <a:rPr lang="zh-CN" altLang="en-US" sz="2200">
                <a:latin typeface="Arial Narrow" panose="020B0606020202030204" charset="0"/>
                <a:cs typeface="Arial Narrow" panose="020B0606020202030204" charset="0"/>
              </a:rPr>
              <a:t> </a:t>
            </a:r>
            <a:r>
              <a:rPr lang="zh-CN" altLang="en-US" sz="2200" b="1">
                <a:solidFill>
                  <a:schemeClr val="accent1">
                    <a:lumMod val="75000"/>
                  </a:schemeClr>
                </a:solidFill>
                <a:latin typeface="Arial Narrow" panose="020B0606020202030204" charset="0"/>
                <a:cs typeface="Arial Narrow" panose="020B0606020202030204" charset="0"/>
              </a:rPr>
              <a:t>Interjection</a:t>
            </a:r>
            <a:r>
              <a:rPr lang="en-US" altLang="zh-CN" sz="2200">
                <a:latin typeface="Arial Narrow" panose="020B0606020202030204" charset="0"/>
                <a:cs typeface="Arial Narrow" panose="020B0606020202030204" charset="0"/>
              </a:rPr>
              <a:t>(</a:t>
            </a:r>
            <a:r>
              <a:rPr lang="zh-CN" altLang="en-US" sz="2200">
                <a:latin typeface="Arial Narrow" panose="020B0606020202030204" charset="0"/>
                <a:cs typeface="Arial Narrow" panose="020B0606020202030204" charset="0"/>
              </a:rPr>
              <a:t>感叹词</a:t>
            </a:r>
            <a:r>
              <a:rPr lang="en-US" altLang="zh-CN" sz="2200">
                <a:latin typeface="Arial Narrow" panose="020B0606020202030204" charset="0"/>
                <a:cs typeface="Arial Narrow" panose="020B0606020202030204" charset="0"/>
              </a:rPr>
              <a:t>)</a:t>
            </a:r>
            <a:r>
              <a:rPr lang="zh-CN" altLang="en-US" sz="2200">
                <a:latin typeface="Arial Narrow" panose="020B0606020202030204" charset="0"/>
                <a:cs typeface="Arial Narrow" panose="020B0606020202030204" charset="0"/>
              </a:rPr>
              <a:t>, the oddest of them all.</a:t>
            </a:r>
            <a:endParaRPr lang="zh-CN" altLang="en-US" sz="2200">
              <a:latin typeface="Arial Narrow" panose="020B0606020202030204" charset="0"/>
              <a:cs typeface="Arial Narrow" panose="020B0606020202030204" charset="0"/>
            </a:endParaRPr>
          </a:p>
        </p:txBody>
      </p:sp>
      <p:sp>
        <p:nvSpPr>
          <p:cNvPr id="15" name="矩形 14"/>
          <p:cNvSpPr/>
          <p:nvPr/>
        </p:nvSpPr>
        <p:spPr>
          <a:xfrm>
            <a:off x="6845300" y="342900"/>
            <a:ext cx="3367405" cy="522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a:solidFill>
                  <a:schemeClr val="tx1"/>
                </a:solidFill>
              </a:rPr>
              <a:t>21. What is this reading about?</a:t>
            </a:r>
            <a:endParaRPr lang="en-US" altLang="zh-CN">
              <a:solidFill>
                <a:schemeClr val="tx1"/>
              </a:solidFill>
            </a:endParaRPr>
          </a:p>
        </p:txBody>
      </p:sp>
      <p:pic>
        <p:nvPicPr>
          <p:cNvPr id="7" name="图片 6" descr="水印"/>
          <p:cNvPicPr>
            <a:picLocks noChangeAspect="1"/>
          </p:cNvPicPr>
          <p:nvPr userDrawn="1"/>
        </p:nvPicPr>
        <p:blipFill>
          <a:blip r:embed="rId12"/>
          <a:stretch>
            <a:fillRect/>
          </a:stretch>
        </p:blipFill>
        <p:spPr>
          <a:xfrm>
            <a:off x="6885305" y="92710"/>
            <a:ext cx="5282565" cy="1708785"/>
          </a:xfrm>
          <a:prstGeom prst="rect">
            <a:avLst/>
          </a:prstGeom>
        </p:spPr>
      </p:pic>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down)">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down)">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down)">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21005" y="278765"/>
            <a:ext cx="11408410" cy="6384290"/>
          </a:xfrm>
        </p:spPr>
        <p:txBody>
          <a:bodyPr>
            <a:normAutofit/>
          </a:bodyPr>
          <a:p>
            <a:r>
              <a:rPr lang="en-US" altLang="zh-CN" sz="2800" b="1">
                <a:solidFill>
                  <a:srgbClr val="C00000"/>
                </a:solidFill>
                <a:latin typeface="Arial Narrow" panose="020B0606020202030204" charset="0"/>
                <a:cs typeface="Arial Narrow" panose="020B0606020202030204" charset="0"/>
                <a:sym typeface="+mn-ea"/>
              </a:rPr>
              <a:t>Settings </a:t>
            </a:r>
            <a:r>
              <a:rPr lang="en-US" altLang="zh-CN" sz="2800">
                <a:latin typeface="Arial Narrow" panose="020B0606020202030204" charset="0"/>
                <a:cs typeface="Arial Narrow" panose="020B0606020202030204" charset="0"/>
                <a:sym typeface="+mn-ea"/>
              </a:rPr>
              <a:t>of Passage A</a:t>
            </a:r>
            <a:r>
              <a:rPr lang="en-US" altLang="zh-CN" sz="2800">
                <a:solidFill>
                  <a:srgbClr val="C00000"/>
                </a:solidFill>
                <a:latin typeface="Arial Narrow" panose="020B0606020202030204" charset="0"/>
                <a:cs typeface="Arial Narrow" panose="020B0606020202030204" charset="0"/>
                <a:sym typeface="+mn-ea"/>
              </a:rPr>
              <a:t>:</a:t>
            </a:r>
            <a:endParaRPr lang="zh-CN" altLang="en-US" sz="2800">
              <a:solidFill>
                <a:srgbClr val="C00000"/>
              </a:solidFill>
              <a:latin typeface="Arial Narrow" panose="020B0606020202030204" charset="0"/>
              <a:cs typeface="Arial Narrow" panose="020B0606020202030204" charset="0"/>
            </a:endParaRPr>
          </a:p>
          <a:p>
            <a:r>
              <a:rPr lang="en-US" altLang="zh-CN" sz="2800" b="1">
                <a:solidFill>
                  <a:srgbClr val="C00000"/>
                </a:solidFill>
                <a:latin typeface="Arial Narrow" panose="020B0606020202030204" charset="0"/>
                <a:cs typeface="Arial Narrow" panose="020B0606020202030204" charset="0"/>
              </a:rPr>
              <a:t>Main Characters</a:t>
            </a:r>
            <a:r>
              <a:rPr lang="en-US" altLang="zh-CN" sz="2800">
                <a:latin typeface="Arial Narrow" panose="020B0606020202030204" charset="0"/>
                <a:cs typeface="Arial Narrow" panose="020B0606020202030204" charset="0"/>
              </a:rPr>
              <a:t> :</a:t>
            </a:r>
            <a:endParaRPr lang="en-US" altLang="zh-CN" sz="2800">
              <a:latin typeface="Arial Narrow" panose="020B0606020202030204" charset="0"/>
              <a:cs typeface="Arial Narrow" panose="020B0606020202030204" charset="0"/>
            </a:endParaRPr>
          </a:p>
          <a:p>
            <a:r>
              <a:rPr lang="en-US" altLang="zh-CN" sz="2800" b="1">
                <a:solidFill>
                  <a:srgbClr val="C00000"/>
                </a:solidFill>
                <a:latin typeface="Arial Narrow" panose="020B0606020202030204" charset="0"/>
                <a:cs typeface="Arial Narrow" panose="020B0606020202030204" charset="0"/>
              </a:rPr>
              <a:t>What kind of person is Mr. Noun? </a:t>
            </a:r>
            <a:endParaRPr lang="en-US" altLang="zh-CN" sz="2800" b="1">
              <a:solidFill>
                <a:srgbClr val="C00000"/>
              </a:solidFill>
              <a:latin typeface="Arial Narrow" panose="020B0606020202030204" charset="0"/>
              <a:cs typeface="Arial Narrow" panose="020B0606020202030204" charset="0"/>
            </a:endParaRPr>
          </a:p>
          <a:p>
            <a:r>
              <a:rPr lang="en-US" altLang="zh-CN" sz="2800" b="1">
                <a:solidFill>
                  <a:schemeClr val="tx2">
                    <a:lumMod val="50000"/>
                  </a:schemeClr>
                </a:solidFill>
                <a:latin typeface="Arial Narrow" panose="020B0606020202030204" charset="0"/>
                <a:cs typeface="Arial Narrow" panose="020B0606020202030204" charset="0"/>
              </a:rPr>
              <a:t>Appearance:</a:t>
            </a:r>
            <a:endParaRPr lang="en-US" altLang="zh-CN" sz="2800">
              <a:solidFill>
                <a:schemeClr val="tx2">
                  <a:lumMod val="50000"/>
                </a:schemeClr>
              </a:solidFill>
              <a:latin typeface="Arial Narrow" panose="020B0606020202030204" charset="0"/>
              <a:cs typeface="Arial Narrow" panose="020B0606020202030204" charset="0"/>
            </a:endParaRPr>
          </a:p>
          <a:p>
            <a:r>
              <a:rPr lang="en-US" altLang="zh-CN" sz="2800" b="1">
                <a:solidFill>
                  <a:schemeClr val="tx2">
                    <a:lumMod val="50000"/>
                  </a:schemeClr>
                </a:solidFill>
                <a:latin typeface="Arial Narrow" panose="020B0606020202030204" charset="0"/>
                <a:cs typeface="Arial Narrow" panose="020B0606020202030204" charset="0"/>
                <a:sym typeface="+mn-ea"/>
              </a:rPr>
              <a:t>Personality:</a:t>
            </a:r>
            <a:endParaRPr lang="en-US" altLang="zh-CN" sz="2800" i="1">
              <a:latin typeface="Arial Narrow" panose="020B0606020202030204" charset="0"/>
              <a:cs typeface="Arial Narrow" panose="020B0606020202030204" charset="0"/>
            </a:endParaRPr>
          </a:p>
          <a:p>
            <a:endParaRPr lang="en-US" altLang="zh-CN" sz="2800" b="1">
              <a:solidFill>
                <a:schemeClr val="tx2">
                  <a:lumMod val="50000"/>
                </a:schemeClr>
              </a:solidFill>
              <a:latin typeface="Arial Narrow" panose="020B0606020202030204" charset="0"/>
              <a:cs typeface="Arial Narrow" panose="020B0606020202030204" charset="0"/>
            </a:endParaRPr>
          </a:p>
          <a:p>
            <a:endParaRPr lang="en-US" altLang="zh-CN" sz="2800" b="1">
              <a:solidFill>
                <a:schemeClr val="tx2">
                  <a:lumMod val="50000"/>
                </a:schemeClr>
              </a:solidFill>
              <a:latin typeface="Arial Narrow" panose="020B0606020202030204" charset="0"/>
              <a:cs typeface="Arial Narrow" panose="020B0606020202030204" charset="0"/>
            </a:endParaRPr>
          </a:p>
          <a:p>
            <a:r>
              <a:rPr lang="en-US" altLang="zh-CN" sz="2800" b="1">
                <a:solidFill>
                  <a:schemeClr val="tx2">
                    <a:lumMod val="50000"/>
                  </a:schemeClr>
                </a:solidFill>
                <a:latin typeface="Arial Narrow" panose="020B0606020202030204" charset="0"/>
                <a:cs typeface="Arial Narrow" panose="020B0606020202030204" charset="0"/>
              </a:rPr>
              <a:t>Possesions:</a:t>
            </a:r>
            <a:r>
              <a:rPr lang="en-US" altLang="zh-CN" sz="2800">
                <a:latin typeface="Arial Narrow" panose="020B0606020202030204" charset="0"/>
                <a:cs typeface="Arial Narrow" panose="020B0606020202030204" charset="0"/>
              </a:rPr>
              <a:t> </a:t>
            </a:r>
            <a:endParaRPr lang="en-US" altLang="zh-CN" sz="2800" i="1">
              <a:latin typeface="Arial Narrow" panose="020B0606020202030204" charset="0"/>
              <a:cs typeface="Arial Narrow" panose="020B0606020202030204" charset="0"/>
            </a:endParaRPr>
          </a:p>
        </p:txBody>
      </p:sp>
      <p:sp>
        <p:nvSpPr>
          <p:cNvPr id="2" name="标题 1"/>
          <p:cNvSpPr>
            <a:spLocks noGrp="1"/>
          </p:cNvSpPr>
          <p:nvPr>
            <p:ph type="title"/>
          </p:nvPr>
        </p:nvSpPr>
        <p:spPr>
          <a:xfrm>
            <a:off x="4180205" y="439420"/>
            <a:ext cx="12191365" cy="476885"/>
          </a:xfrm>
        </p:spPr>
        <p:txBody>
          <a:bodyPr>
            <a:noAutofit/>
          </a:bodyPr>
          <a:p>
            <a:pPr algn="l">
              <a:buClrTx/>
              <a:buSzTx/>
              <a:buFontTx/>
            </a:pPr>
            <a:r>
              <a:rPr lang="en-US" altLang="zh-CN" sz="2800" b="0" i="1" spc="0">
                <a:latin typeface="Arial Narrow" panose="020B0606020202030204" charset="0"/>
                <a:ea typeface="+mn-ea"/>
                <a:cs typeface="Arial Narrow" panose="020B0606020202030204" charset="0"/>
              </a:rPr>
              <a:t>Mr. Noun was on the trial on the court (Para 1)</a:t>
            </a:r>
            <a:endParaRPr lang="en-US" altLang="zh-CN" sz="2800" b="0" i="1" spc="0">
              <a:latin typeface="Arial Narrow" panose="020B0606020202030204" charset="0"/>
              <a:ea typeface="+mn-ea"/>
              <a:cs typeface="Arial Narrow" panose="020B0606020202030204" charset="0"/>
            </a:endParaRPr>
          </a:p>
        </p:txBody>
      </p:sp>
      <p:sp>
        <p:nvSpPr>
          <p:cNvPr id="4" name="文本框 3"/>
          <p:cNvSpPr txBox="1"/>
          <p:nvPr/>
        </p:nvSpPr>
        <p:spPr>
          <a:xfrm>
            <a:off x="6106160" y="1812290"/>
            <a:ext cx="2948940" cy="583565"/>
          </a:xfrm>
          <a:prstGeom prst="rect">
            <a:avLst/>
          </a:prstGeom>
          <a:noFill/>
          <a:ln w="38100">
            <a:solidFill>
              <a:srgbClr val="C00000"/>
            </a:solidFill>
          </a:ln>
        </p:spPr>
        <p:txBody>
          <a:bodyPr wrap="square" rtlCol="0" anchor="t">
            <a:spAutoFit/>
          </a:bodyPr>
          <a:p>
            <a:r>
              <a:rPr lang="en-US" altLang="zh-CN" sz="3200">
                <a:solidFill>
                  <a:schemeClr val="accent5">
                    <a:lumMod val="75000"/>
                  </a:schemeClr>
                </a:solidFill>
                <a:latin typeface="Berlin Sans FB Demi" panose="020E0802020502020306" charset="0"/>
                <a:cs typeface="Berlin Sans FB Demi" panose="020E0802020502020306" charset="0"/>
                <a:sym typeface="+mn-ea"/>
              </a:rPr>
              <a:t>a rich show-off</a:t>
            </a:r>
            <a:endParaRPr lang="en-US" altLang="zh-CN" sz="3200">
              <a:solidFill>
                <a:schemeClr val="accent5">
                  <a:lumMod val="75000"/>
                </a:schemeClr>
              </a:solidFill>
              <a:latin typeface="Berlin Sans FB Demi" panose="020E0802020502020306" charset="0"/>
              <a:cs typeface="Berlin Sans FB Demi" panose="020E0802020502020306" charset="0"/>
              <a:sym typeface="+mn-ea"/>
            </a:endParaRPr>
          </a:p>
        </p:txBody>
      </p:sp>
      <p:sp>
        <p:nvSpPr>
          <p:cNvPr id="5" name="文本框 4"/>
          <p:cNvSpPr txBox="1"/>
          <p:nvPr/>
        </p:nvSpPr>
        <p:spPr>
          <a:xfrm>
            <a:off x="3573780" y="1048385"/>
            <a:ext cx="5043805" cy="521970"/>
          </a:xfrm>
          <a:prstGeom prst="rect">
            <a:avLst/>
          </a:prstGeom>
          <a:noFill/>
          <a:ln w="28575">
            <a:noFill/>
          </a:ln>
        </p:spPr>
        <p:txBody>
          <a:bodyPr wrap="square" rtlCol="0" anchor="t">
            <a:spAutoFit/>
          </a:bodyPr>
          <a:p>
            <a:r>
              <a:rPr lang="en-US" altLang="zh-CN" sz="2800" i="1">
                <a:solidFill>
                  <a:schemeClr val="tx1"/>
                </a:solidFill>
                <a:latin typeface="Arial Narrow" panose="020B0606020202030204" charset="0"/>
                <a:cs typeface="Arial Narrow" panose="020B0606020202030204" charset="0"/>
                <a:sym typeface="+mn-ea"/>
              </a:rPr>
              <a:t>Mr. Noun and Judge Grammar</a:t>
            </a:r>
            <a:endParaRPr lang="en-US" altLang="zh-CN" sz="2800" i="1">
              <a:solidFill>
                <a:schemeClr val="tx1"/>
              </a:solidFill>
              <a:latin typeface="Arial Narrow" panose="020B0606020202030204" charset="0"/>
              <a:cs typeface="Arial Narrow" panose="020B0606020202030204" charset="0"/>
              <a:sym typeface="+mn-ea"/>
            </a:endParaRPr>
          </a:p>
        </p:txBody>
      </p:sp>
      <p:sp>
        <p:nvSpPr>
          <p:cNvPr id="6" name="文本框 5"/>
          <p:cNvSpPr txBox="1"/>
          <p:nvPr/>
        </p:nvSpPr>
        <p:spPr>
          <a:xfrm>
            <a:off x="2740660" y="2395855"/>
            <a:ext cx="7076440" cy="521970"/>
          </a:xfrm>
          <a:prstGeom prst="rect">
            <a:avLst/>
          </a:prstGeom>
          <a:noFill/>
        </p:spPr>
        <p:txBody>
          <a:bodyPr wrap="none" rtlCol="0" anchor="t">
            <a:spAutoFit/>
          </a:bodyPr>
          <a:p>
            <a:pPr marL="0" indent="0">
              <a:buNone/>
            </a:pPr>
            <a:r>
              <a:rPr lang="en-US" altLang="zh-CN" sz="2800" i="1">
                <a:latin typeface="Arial Narrow" panose="020B0606020202030204" charset="0"/>
                <a:cs typeface="Arial Narrow" panose="020B0606020202030204" charset="0"/>
                <a:sym typeface="+mn-ea"/>
              </a:rPr>
              <a:t>A </a:t>
            </a:r>
            <a:r>
              <a:rPr lang="en-US" altLang="zh-CN" sz="2800" i="1">
                <a:solidFill>
                  <a:srgbClr val="FF0000"/>
                </a:solidFill>
                <a:latin typeface="Arial Narrow" panose="020B0606020202030204" charset="0"/>
                <a:cs typeface="Arial Narrow" panose="020B0606020202030204" charset="0"/>
                <a:sym typeface="+mn-ea"/>
              </a:rPr>
              <a:t>stout</a:t>
            </a:r>
            <a:r>
              <a:rPr lang="en-US" altLang="zh-CN" sz="2800" i="1">
                <a:latin typeface="Arial Narrow" panose="020B0606020202030204" charset="0"/>
                <a:cs typeface="Arial Narrow" panose="020B0606020202030204" charset="0"/>
                <a:sym typeface="+mn-ea"/>
              </a:rPr>
              <a:t>(</a:t>
            </a:r>
            <a:r>
              <a:rPr lang="zh-CN" altLang="en-US" sz="2800" i="1">
                <a:latin typeface="Arial Narrow" panose="020B0606020202030204" charset="0"/>
                <a:cs typeface="Arial Narrow" panose="020B0606020202030204" charset="0"/>
                <a:sym typeface="+mn-ea"/>
              </a:rPr>
              <a:t>肥胖的</a:t>
            </a:r>
            <a:r>
              <a:rPr lang="en-US" altLang="zh-CN" sz="2800" i="1">
                <a:latin typeface="Arial Narrow" panose="020B0606020202030204" charset="0"/>
                <a:cs typeface="Arial Narrow" panose="020B0606020202030204" charset="0"/>
                <a:sym typeface="+mn-ea"/>
              </a:rPr>
              <a:t>) big fellow, very well dressed (Para2) </a:t>
            </a:r>
            <a:endParaRPr lang="zh-CN" altLang="en-US" sz="2800"/>
          </a:p>
        </p:txBody>
      </p:sp>
      <p:sp>
        <p:nvSpPr>
          <p:cNvPr id="7" name="文本框 6"/>
          <p:cNvSpPr txBox="1"/>
          <p:nvPr/>
        </p:nvSpPr>
        <p:spPr>
          <a:xfrm>
            <a:off x="2740660" y="3088640"/>
            <a:ext cx="8228330" cy="953135"/>
          </a:xfrm>
          <a:prstGeom prst="rect">
            <a:avLst/>
          </a:prstGeom>
          <a:noFill/>
        </p:spPr>
        <p:txBody>
          <a:bodyPr wrap="square" rtlCol="0" anchor="t">
            <a:spAutoFit/>
          </a:bodyPr>
          <a:p>
            <a:r>
              <a:rPr lang="en-US" altLang="zh-CN" sz="2800" i="1">
                <a:latin typeface="Arial Narrow" panose="020B0606020202030204" charset="0"/>
                <a:cs typeface="Arial Narrow" panose="020B0606020202030204" charset="0"/>
                <a:sym typeface="+mn-ea"/>
              </a:rPr>
              <a:t>he does not mind </a:t>
            </a:r>
            <a:r>
              <a:rPr lang="en-US" altLang="zh-CN" sz="2800" i="1">
                <a:solidFill>
                  <a:srgbClr val="FF0000"/>
                </a:solidFill>
                <a:latin typeface="Arial Narrow" panose="020B0606020202030204" charset="0"/>
                <a:cs typeface="Arial Narrow" panose="020B0606020202030204" charset="0"/>
                <a:sym typeface="+mn-ea"/>
              </a:rPr>
              <a:t>showing</a:t>
            </a:r>
            <a:r>
              <a:rPr lang="en-US" altLang="zh-CN" sz="2800" i="1">
                <a:latin typeface="Arial Narrow" panose="020B0606020202030204" charset="0"/>
                <a:cs typeface="Arial Narrow" panose="020B0606020202030204" charset="0"/>
                <a:sym typeface="+mn-ea"/>
              </a:rPr>
              <a:t> that he is very </a:t>
            </a:r>
            <a:r>
              <a:rPr lang="en-US" altLang="zh-CN" sz="2800" i="1">
                <a:solidFill>
                  <a:srgbClr val="FF0000"/>
                </a:solidFill>
                <a:latin typeface="Arial Narrow" panose="020B0606020202030204" charset="0"/>
                <a:cs typeface="Arial Narrow" panose="020B0606020202030204" charset="0"/>
                <a:sym typeface="+mn-ea"/>
              </a:rPr>
              <a:t>rich </a:t>
            </a:r>
            <a:r>
              <a:rPr lang="en-US" altLang="zh-CN" sz="2800" i="1">
                <a:latin typeface="Arial Narrow" panose="020B0606020202030204" charset="0"/>
                <a:cs typeface="Arial Narrow" panose="020B0606020202030204" charset="0"/>
                <a:sym typeface="+mn-ea"/>
              </a:rPr>
              <a:t> (Para2) </a:t>
            </a:r>
            <a:endParaRPr lang="zh-CN" altLang="en-US" sz="2800"/>
          </a:p>
          <a:p>
            <a:endParaRPr lang="en-US" altLang="zh-CN" sz="2800" i="1">
              <a:latin typeface="Arial Narrow" panose="020B0606020202030204" charset="0"/>
              <a:cs typeface="Arial Narrow" panose="020B0606020202030204" charset="0"/>
            </a:endParaRPr>
          </a:p>
        </p:txBody>
      </p:sp>
      <p:sp>
        <p:nvSpPr>
          <p:cNvPr id="8" name="文本框 7"/>
          <p:cNvSpPr txBox="1"/>
          <p:nvPr/>
        </p:nvSpPr>
        <p:spPr>
          <a:xfrm>
            <a:off x="2740660" y="3610610"/>
            <a:ext cx="8228330" cy="521970"/>
          </a:xfrm>
          <a:prstGeom prst="rect">
            <a:avLst/>
          </a:prstGeom>
          <a:noFill/>
        </p:spPr>
        <p:txBody>
          <a:bodyPr wrap="square" rtlCol="0" anchor="t">
            <a:spAutoFit/>
          </a:bodyPr>
          <a:p>
            <a:r>
              <a:rPr lang="en-US" altLang="zh-CN" sz="2800" i="1">
                <a:latin typeface="Arial Narrow" panose="020B0606020202030204" charset="0"/>
                <a:cs typeface="Arial Narrow" panose="020B0606020202030204" charset="0"/>
                <a:sym typeface="+mn-ea"/>
              </a:rPr>
              <a:t>The name of everything belongs to me ( (Para2) </a:t>
            </a:r>
            <a:endParaRPr lang="en-US" altLang="zh-CN" sz="2800" i="1">
              <a:latin typeface="Arial Narrow" panose="020B0606020202030204" charset="0"/>
              <a:cs typeface="Arial Narrow" panose="020B0606020202030204" charset="0"/>
            </a:endParaRPr>
          </a:p>
        </p:txBody>
      </p:sp>
      <p:sp>
        <p:nvSpPr>
          <p:cNvPr id="9" name="文本框 8"/>
          <p:cNvSpPr txBox="1"/>
          <p:nvPr/>
        </p:nvSpPr>
        <p:spPr>
          <a:xfrm>
            <a:off x="2740660" y="4132580"/>
            <a:ext cx="9088755" cy="953135"/>
          </a:xfrm>
          <a:prstGeom prst="rect">
            <a:avLst/>
          </a:prstGeom>
          <a:noFill/>
        </p:spPr>
        <p:txBody>
          <a:bodyPr wrap="square" rtlCol="0" anchor="t">
            <a:spAutoFit/>
          </a:bodyPr>
          <a:p>
            <a:r>
              <a:rPr lang="en-US" altLang="zh-CN" sz="2800" i="1">
                <a:latin typeface="Arial Narrow" panose="020B0606020202030204" charset="0"/>
                <a:cs typeface="Arial Narrow" panose="020B0606020202030204" charset="0"/>
                <a:sym typeface="+mn-ea"/>
              </a:rPr>
              <a:t>“Actually,”replied Mr. Noun, </a:t>
            </a:r>
            <a:r>
              <a:rPr lang="en-US" altLang="zh-CN" sz="2800" i="1">
                <a:solidFill>
                  <a:srgbClr val="FF0000"/>
                </a:solidFill>
                <a:latin typeface="Arial Narrow" panose="020B0606020202030204" charset="0"/>
                <a:cs typeface="Arial Narrow" panose="020B0606020202030204" charset="0"/>
                <a:sym typeface="+mn-ea"/>
              </a:rPr>
              <a:t>drawing himself proudly up</a:t>
            </a:r>
            <a:r>
              <a:rPr lang="en-US" altLang="zh-CN" sz="2800" i="1">
                <a:latin typeface="Arial Narrow" panose="020B0606020202030204" charset="0"/>
                <a:cs typeface="Arial Narrow" panose="020B0606020202030204" charset="0"/>
                <a:sym typeface="+mn-ea"/>
              </a:rPr>
              <a:t>(</a:t>
            </a:r>
            <a:r>
              <a:rPr lang="zh-CN" altLang="en-US" sz="2800" i="1">
                <a:latin typeface="Arial Narrow" panose="020B0606020202030204" charset="0"/>
                <a:cs typeface="Arial Narrow" panose="020B0606020202030204" charset="0"/>
                <a:sym typeface="+mn-ea"/>
              </a:rPr>
              <a:t>骄傲地挺起胸膛</a:t>
            </a:r>
            <a:r>
              <a:rPr lang="en-US" altLang="zh-CN" sz="2800" i="1">
                <a:latin typeface="Arial Narrow" panose="020B0606020202030204" charset="0"/>
                <a:cs typeface="Arial Narrow" panose="020B0606020202030204" charset="0"/>
                <a:sym typeface="+mn-ea"/>
              </a:rPr>
              <a:t>)</a:t>
            </a:r>
            <a:r>
              <a:rPr lang="zh-CN" altLang="en-US" sz="2800" i="1">
                <a:latin typeface="Arial Narrow" panose="020B0606020202030204" charset="0"/>
                <a:cs typeface="Arial Narrow" panose="020B0606020202030204" charset="0"/>
                <a:sym typeface="+mn-ea"/>
              </a:rPr>
              <a:t>，</a:t>
            </a:r>
            <a:r>
              <a:rPr lang="en-US" altLang="zh-CN" sz="2800" i="1">
                <a:latin typeface="Arial Narrow" panose="020B0606020202030204" charset="0"/>
                <a:cs typeface="Arial Narrow" panose="020B0606020202030204" charset="0"/>
                <a:sym typeface="+mn-ea"/>
              </a:rPr>
              <a:t>“</a:t>
            </a:r>
            <a:r>
              <a:rPr lang="en-US" altLang="zh-CN" sz="2800" i="1">
                <a:solidFill>
                  <a:srgbClr val="FF0000"/>
                </a:solidFill>
                <a:latin typeface="Arial Narrow" panose="020B0606020202030204" charset="0"/>
                <a:cs typeface="Arial Narrow" panose="020B0606020202030204" charset="0"/>
                <a:sym typeface="+mn-ea"/>
              </a:rPr>
              <a:t>I have not mentioned </a:t>
            </a:r>
            <a:r>
              <a:rPr lang="en-US" altLang="zh-CN" sz="2800" i="1">
                <a:latin typeface="Arial Narrow" panose="020B0606020202030204" charset="0"/>
                <a:cs typeface="Arial Narrow" panose="020B0606020202030204" charset="0"/>
                <a:sym typeface="+mn-ea"/>
              </a:rPr>
              <a:t>nearly all my words.” (Para3) </a:t>
            </a:r>
            <a:endParaRPr lang="en-US" altLang="zh-CN" sz="2800" i="1">
              <a:latin typeface="Arial Narrow" panose="020B0606020202030204" charset="0"/>
              <a:cs typeface="Arial Narrow" panose="020B0606020202030204" charset="0"/>
            </a:endParaRPr>
          </a:p>
        </p:txBody>
      </p:sp>
      <p:sp>
        <p:nvSpPr>
          <p:cNvPr id="10" name="文本框 9"/>
          <p:cNvSpPr txBox="1"/>
          <p:nvPr/>
        </p:nvSpPr>
        <p:spPr>
          <a:xfrm>
            <a:off x="2740660" y="5186680"/>
            <a:ext cx="9088755" cy="953135"/>
          </a:xfrm>
          <a:prstGeom prst="rect">
            <a:avLst/>
          </a:prstGeom>
          <a:noFill/>
        </p:spPr>
        <p:txBody>
          <a:bodyPr wrap="square" rtlCol="0" anchor="t">
            <a:spAutoFit/>
          </a:bodyPr>
          <a:p>
            <a:r>
              <a:rPr lang="en-US" altLang="zh-CN" sz="2800" i="1">
                <a:latin typeface="Arial Narrow" panose="020B0606020202030204" charset="0"/>
                <a:cs typeface="Arial Narrow" panose="020B0606020202030204" charset="0"/>
                <a:sym typeface="+mn-ea"/>
              </a:rPr>
              <a:t>the name of everything including </a:t>
            </a:r>
            <a:r>
              <a:rPr lang="en-US" altLang="zh-CN" sz="2800" i="1">
                <a:solidFill>
                  <a:srgbClr val="FF0000"/>
                </a:solidFill>
                <a:latin typeface="Arial Narrow" panose="020B0606020202030204" charset="0"/>
                <a:cs typeface="Arial Narrow" panose="020B0606020202030204" charset="0"/>
                <a:sym typeface="+mn-ea"/>
              </a:rPr>
              <a:t>proper nouns</a:t>
            </a:r>
            <a:r>
              <a:rPr lang="en-US" altLang="zh-CN" sz="2800" i="1">
                <a:latin typeface="Arial Narrow" panose="020B0606020202030204" charset="0"/>
                <a:cs typeface="Arial Narrow" panose="020B0606020202030204" charset="0"/>
                <a:sym typeface="+mn-ea"/>
              </a:rPr>
              <a:t>(</a:t>
            </a:r>
            <a:r>
              <a:rPr lang="zh-CN" altLang="en-US" sz="2800" i="1">
                <a:latin typeface="Arial Narrow" panose="020B0606020202030204" charset="0"/>
                <a:cs typeface="Arial Narrow" panose="020B0606020202030204" charset="0"/>
                <a:sym typeface="+mn-ea"/>
              </a:rPr>
              <a:t>专有名词</a:t>
            </a:r>
            <a:r>
              <a:rPr lang="en-US" altLang="zh-CN" sz="2800" i="1">
                <a:latin typeface="Arial Narrow" panose="020B0606020202030204" charset="0"/>
                <a:cs typeface="Arial Narrow" panose="020B0606020202030204" charset="0"/>
                <a:sym typeface="+mn-ea"/>
              </a:rPr>
              <a:t>) and </a:t>
            </a:r>
            <a:r>
              <a:rPr lang="en-US" altLang="zh-CN" sz="2800" i="1">
                <a:solidFill>
                  <a:srgbClr val="FF0000"/>
                </a:solidFill>
                <a:latin typeface="Arial Narrow" panose="020B0606020202030204" charset="0"/>
                <a:cs typeface="Arial Narrow" panose="020B0606020202030204" charset="0"/>
                <a:sym typeface="+mn-ea"/>
              </a:rPr>
              <a:t>common nouns</a:t>
            </a:r>
            <a:r>
              <a:rPr lang="en-US" altLang="zh-CN" sz="2800" i="1">
                <a:latin typeface="Arial Narrow" panose="020B0606020202030204" charset="0"/>
                <a:cs typeface="Arial Narrow" panose="020B0606020202030204" charset="0"/>
                <a:sym typeface="+mn-ea"/>
              </a:rPr>
              <a:t>(</a:t>
            </a:r>
            <a:r>
              <a:rPr lang="zh-CN" altLang="en-US" sz="2800" i="1">
                <a:latin typeface="Arial Narrow" panose="020B0606020202030204" charset="0"/>
                <a:cs typeface="Arial Narrow" panose="020B0606020202030204" charset="0"/>
                <a:sym typeface="+mn-ea"/>
              </a:rPr>
              <a:t>普通名词</a:t>
            </a:r>
            <a:r>
              <a:rPr lang="en-US" altLang="zh-CN" sz="2800" i="1">
                <a:latin typeface="Arial Narrow" panose="020B0606020202030204" charset="0"/>
                <a:cs typeface="Arial Narrow" panose="020B0606020202030204" charset="0"/>
                <a:sym typeface="+mn-ea"/>
              </a:rPr>
              <a:t>)</a:t>
            </a:r>
            <a:endParaRPr lang="zh-CN" altLang="en-US" sz="2800"/>
          </a:p>
        </p:txBody>
      </p:sp>
      <p:sp>
        <p:nvSpPr>
          <p:cNvPr id="11" name="左箭头 10"/>
          <p:cNvSpPr/>
          <p:nvPr/>
        </p:nvSpPr>
        <p:spPr>
          <a:xfrm>
            <a:off x="2491740" y="4041775"/>
            <a:ext cx="381000" cy="3073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264160" y="3663315"/>
            <a:ext cx="2227580" cy="1230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a:solidFill>
                  <a:schemeClr val="tx1"/>
                </a:solidFill>
              </a:rPr>
              <a:t>22. He probably has the largest number of words in the Grammar land.</a:t>
            </a:r>
            <a:endParaRPr lang="en-US" altLang="zh-CN">
              <a:solidFill>
                <a:schemeClr val="tx1"/>
              </a:solidFill>
            </a:endParaRPr>
          </a:p>
        </p:txBody>
      </p:sp>
      <p:sp>
        <p:nvSpPr>
          <p:cNvPr id="13" name="左箭头 12"/>
          <p:cNvSpPr/>
          <p:nvPr/>
        </p:nvSpPr>
        <p:spPr>
          <a:xfrm rot="10620000">
            <a:off x="6795135" y="5832475"/>
            <a:ext cx="381000" cy="3073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7183755" y="5823585"/>
            <a:ext cx="5008880" cy="685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a:solidFill>
                  <a:schemeClr val="tx1"/>
                </a:solidFill>
              </a:rPr>
              <a:t>23. which of the following words belongs to him?</a:t>
            </a:r>
            <a:endParaRPr lang="en-US" altLang="zh-CN">
              <a:solidFill>
                <a:schemeClr val="tx1"/>
              </a:solidFill>
            </a:endParaRPr>
          </a:p>
          <a:p>
            <a:pPr algn="l"/>
            <a:r>
              <a:rPr lang="en-US" altLang="zh-CN">
                <a:solidFill>
                  <a:schemeClr val="tx1"/>
                </a:solidFill>
              </a:rPr>
              <a:t>A. Judge	     B. Rich    C. Actually 	D. Repeat</a:t>
            </a:r>
            <a:endParaRPr lang="en-US" altLang="zh-CN">
              <a:solidFill>
                <a:schemeClr val="tx1"/>
              </a:solidFill>
            </a:endParaRPr>
          </a:p>
        </p:txBody>
      </p:sp>
      <p:pic>
        <p:nvPicPr>
          <p:cNvPr id="15" name="图片 14" descr="水印"/>
          <p:cNvPicPr>
            <a:picLocks noChangeAspect="1"/>
          </p:cNvPicPr>
          <p:nvPr userDrawn="1"/>
        </p:nvPicPr>
        <p:blipFill>
          <a:blip r:embed="rId1"/>
          <a:stretch>
            <a:fillRect/>
          </a:stretch>
        </p:blipFill>
        <p:spPr>
          <a:xfrm>
            <a:off x="6885305" y="92710"/>
            <a:ext cx="5282565" cy="170878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right)">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right)">
                                      <p:cBhvr>
                                        <p:cTn id="70" dur="500"/>
                                        <p:tgtEl>
                                          <p:spTgt spid="13"/>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right)">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5" grpId="0" bldLvl="0" animBg="1"/>
      <p:bldP spid="10" grpId="0"/>
      <p:bldP spid="11" grpId="0" animBg="1"/>
      <p:bldP spid="12" grpId="0" animBg="1"/>
      <p:bldP spid="13" grpId="0" bldLvl="0" animBg="1"/>
      <p:bldP spid="14" grpId="0" bldLvl="0" animBg="1"/>
      <p:bldP spid="6" grpId="0"/>
      <p:bldP spid="7"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2" r:link="rId3"/>
          <a:stretch>
            <a:fillRect/>
          </a:stretch>
        </p:blipFill>
        <p:spPr>
          <a:xfrm>
            <a:off x="0" y="0"/>
            <a:ext cx="12192000" cy="6858000"/>
          </a:xfrm>
          <a:prstGeom prst="rect">
            <a:avLst/>
          </a:prstGeom>
        </p:spPr>
      </p:pic>
      <p:sp>
        <p:nvSpPr>
          <p:cNvPr id="12" name="矩形 11"/>
          <p:cNvSpPr/>
          <p:nvPr>
            <p:custDataLst>
              <p:tags r:id="rId4"/>
            </p:custDataLst>
          </p:nvPr>
        </p:nvSpPr>
        <p:spPr>
          <a:xfrm>
            <a:off x="292075"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custDataLst>
              <p:tags r:id="rId5"/>
            </p:custDataLst>
          </p:nvPr>
        </p:nvSpPr>
        <p:spPr>
          <a:xfrm>
            <a:off x="0" y="0"/>
            <a:ext cx="4064400"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微软雅黑" panose="020B0503020204020204" charset="-122"/>
            </a:endParaRPr>
          </a:p>
        </p:txBody>
      </p:sp>
      <p:pic>
        <p:nvPicPr>
          <p:cNvPr id="11" name="图片 10"/>
          <p:cNvPicPr/>
          <p:nvPr>
            <p:custDataLst>
              <p:tags r:id="rId6"/>
            </p:custDataLst>
          </p:nvPr>
        </p:nvPicPr>
        <p:blipFill>
          <a:blip r:embed="rId7" r:link="rId8" cstate="email"/>
          <a:stretch>
            <a:fillRect/>
          </a:stretch>
        </p:blipFill>
        <p:spPr>
          <a:xfrm>
            <a:off x="11471910" y="0"/>
            <a:ext cx="720090" cy="720090"/>
          </a:xfrm>
          <a:prstGeom prst="rect">
            <a:avLst/>
          </a:prstGeom>
        </p:spPr>
      </p:pic>
      <p:sp>
        <p:nvSpPr>
          <p:cNvPr id="4" name="矩形: 圆角 3"/>
          <p:cNvSpPr/>
          <p:nvPr>
            <p:custDataLst>
              <p:tags r:id="rId9"/>
            </p:custDataLst>
          </p:nvPr>
        </p:nvSpPr>
        <p:spPr>
          <a:xfrm>
            <a:off x="455930" y="303530"/>
            <a:ext cx="2693035" cy="6642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5" name="文本框 33"/>
          <p:cNvSpPr txBox="1"/>
          <p:nvPr>
            <p:custDataLst>
              <p:tags r:id="rId10"/>
            </p:custDataLst>
          </p:nvPr>
        </p:nvSpPr>
        <p:spPr>
          <a:xfrm>
            <a:off x="558800" y="386715"/>
            <a:ext cx="2487295" cy="439420"/>
          </a:xfrm>
          <a:prstGeom prst="rect">
            <a:avLst/>
          </a:prstGeom>
          <a:noFill/>
        </p:spPr>
        <p:txBody>
          <a:bodyPr wrap="square" lIns="90000" tIns="46800" rIns="90000" bIns="4680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spc="100" baseline="0" noProof="0" dirty="0">
                <a:ln>
                  <a:noFill/>
                </a:ln>
                <a:solidFill>
                  <a:schemeClr val="dk1">
                    <a:alpha val="80000"/>
                    <a:lumMod val="85000"/>
                    <a:lumOff val="15000"/>
                  </a:schemeClr>
                </a:solidFill>
                <a:effectLst/>
                <a:uLnTx/>
                <a:uFillTx/>
                <a:latin typeface="Arial" panose="020B0604020202020204" pitchFamily="34" charset="0"/>
                <a:ea typeface="微软雅黑" panose="020B0503020204020204" charset="-122"/>
                <a:cs typeface="Arial" panose="020B0604020202020204" pitchFamily="34" charset="0"/>
              </a:rPr>
              <a:t>Passage B</a:t>
            </a:r>
            <a:endParaRPr kumimoji="0" lang="en-US" altLang="zh-CN" sz="2800" b="1" i="0" spc="100" baseline="0" noProof="0" dirty="0">
              <a:ln>
                <a:noFill/>
              </a:ln>
              <a:solidFill>
                <a:schemeClr val="dk1">
                  <a:alpha val="80000"/>
                  <a:lumMod val="85000"/>
                  <a:lumOff val="15000"/>
                </a:scheme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4" name="内容占位符 2"/>
          <p:cNvSpPr>
            <a:spLocks noGrp="1"/>
          </p:cNvSpPr>
          <p:nvPr/>
        </p:nvSpPr>
        <p:spPr>
          <a:xfrm>
            <a:off x="4064635" y="386715"/>
            <a:ext cx="7834630" cy="6007735"/>
          </a:xfrm>
          <a:prstGeom prst="rect">
            <a:avLst/>
          </a:prstGeom>
        </p:spPr>
        <p:txBody>
          <a:bodyPr vert="horz" wrap="square" lIns="90170" tIns="46990" rIns="90170" bIns="4699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000">
              <a:latin typeface="Arial Narrow" panose="020B0606020202030204" charset="0"/>
              <a:cs typeface="Arial Narrow" panose="020B0606020202030204" charset="0"/>
            </a:endParaRPr>
          </a:p>
        </p:txBody>
      </p:sp>
      <p:pic>
        <p:nvPicPr>
          <p:cNvPr id="2" name="图片 1" descr="C:/Users/user/AppData/Local/Temp/kaimatting/20200509114731/output_aiMatting_20200509114745.pngoutput_aiMatting_20200509114745"/>
          <p:cNvPicPr>
            <a:picLocks noChangeAspect="1"/>
          </p:cNvPicPr>
          <p:nvPr>
            <p:custDataLst>
              <p:tags r:id="rId11"/>
            </p:custDataLst>
          </p:nvPr>
        </p:nvPicPr>
        <p:blipFill>
          <a:blip r:embed="rId12"/>
          <a:stretch>
            <a:fillRect/>
          </a:stretch>
        </p:blipFill>
        <p:spPr>
          <a:xfrm>
            <a:off x="630873" y="1871980"/>
            <a:ext cx="2817495" cy="2818130"/>
          </a:xfrm>
          <a:prstGeom prst="rect">
            <a:avLst/>
          </a:prstGeom>
        </p:spPr>
      </p:pic>
      <p:sp>
        <p:nvSpPr>
          <p:cNvPr id="6" name="文本框 5"/>
          <p:cNvSpPr txBox="1"/>
          <p:nvPr/>
        </p:nvSpPr>
        <p:spPr>
          <a:xfrm>
            <a:off x="758825" y="4973955"/>
            <a:ext cx="2689860" cy="583565"/>
          </a:xfrm>
          <a:prstGeom prst="rect">
            <a:avLst/>
          </a:prstGeom>
          <a:noFill/>
        </p:spPr>
        <p:txBody>
          <a:bodyPr wrap="none" rtlCol="0" anchor="t">
            <a:spAutoFit/>
          </a:bodyPr>
          <a:p>
            <a:r>
              <a:rPr lang="en-US" altLang="zh-CN" sz="3200">
                <a:solidFill>
                  <a:schemeClr val="tx1"/>
                </a:solidFill>
                <a:sym typeface="+mn-ea"/>
              </a:rPr>
              <a:t>bitcoin </a:t>
            </a:r>
            <a:r>
              <a:rPr lang="zh-CN" altLang="en-US" sz="3200">
                <a:solidFill>
                  <a:schemeClr val="tx1"/>
                </a:solidFill>
                <a:sym typeface="+mn-ea"/>
              </a:rPr>
              <a:t>比特币</a:t>
            </a:r>
            <a:endParaRPr lang="zh-CN" altLang="en-US" sz="3200">
              <a:solidFill>
                <a:schemeClr val="tx1"/>
              </a:solidFill>
              <a:sym typeface="+mn-ea"/>
            </a:endParaRPr>
          </a:p>
        </p:txBody>
      </p:sp>
      <p:sp>
        <p:nvSpPr>
          <p:cNvPr id="7" name="文本框 6"/>
          <p:cNvSpPr txBox="1"/>
          <p:nvPr/>
        </p:nvSpPr>
        <p:spPr>
          <a:xfrm>
            <a:off x="4181475" y="386715"/>
            <a:ext cx="7718425" cy="2676525"/>
          </a:xfrm>
          <a:prstGeom prst="rect">
            <a:avLst/>
          </a:prstGeom>
          <a:noFill/>
        </p:spPr>
        <p:txBody>
          <a:bodyPr wrap="square" rtlCol="0" anchor="t">
            <a:spAutoFit/>
          </a:bodyPr>
          <a:p>
            <a:r>
              <a:rPr lang="zh-CN" altLang="en-US" sz="2800" i="1">
                <a:latin typeface="Arial Narrow" panose="020B0606020202030204" charset="0"/>
                <a:cs typeface="Arial Narrow" panose="020B0606020202030204" charset="0"/>
              </a:rPr>
              <a:t>Bitcoin is a decentralized </a:t>
            </a:r>
            <a:r>
              <a:rPr lang="en-US" altLang="zh-CN" sz="2800" i="1">
                <a:latin typeface="Arial Narrow" panose="020B0606020202030204" charset="0"/>
                <a:cs typeface="Arial Narrow" panose="020B0606020202030204" charset="0"/>
              </a:rPr>
              <a:t>(</a:t>
            </a:r>
            <a:r>
              <a:rPr lang="zh-CN" altLang="en-US" sz="2800" i="1">
                <a:latin typeface="Arial Narrow" panose="020B0606020202030204" charset="0"/>
                <a:cs typeface="Arial Narrow" panose="020B0606020202030204" charset="0"/>
              </a:rPr>
              <a:t>去中心化</a:t>
            </a:r>
            <a:r>
              <a:rPr lang="en-US" altLang="zh-CN" sz="2800" i="1">
                <a:latin typeface="Arial Narrow" panose="020B0606020202030204" charset="0"/>
                <a:cs typeface="Arial Narrow" panose="020B0606020202030204" charset="0"/>
              </a:rPr>
              <a:t>)</a:t>
            </a:r>
            <a:r>
              <a:rPr lang="zh-CN" altLang="en-US" sz="2800" i="1">
                <a:latin typeface="Arial Narrow" panose="020B0606020202030204" charset="0"/>
                <a:cs typeface="Arial Narrow" panose="020B0606020202030204" charset="0"/>
              </a:rPr>
              <a:t> </a:t>
            </a:r>
            <a:r>
              <a:rPr lang="zh-CN" altLang="en-US" sz="2800" i="1">
                <a:solidFill>
                  <a:srgbClr val="C00000"/>
                </a:solidFill>
                <a:latin typeface="Arial Narrow" panose="020B0606020202030204" charset="0"/>
                <a:cs typeface="Arial Narrow" panose="020B0606020202030204" charset="0"/>
              </a:rPr>
              <a:t>digital currency </a:t>
            </a:r>
            <a:r>
              <a:rPr lang="zh-CN" altLang="en-US" sz="2800" i="1">
                <a:latin typeface="Arial Narrow" panose="020B0606020202030204" charset="0"/>
                <a:cs typeface="Arial Narrow" panose="020B0606020202030204" charset="0"/>
              </a:rPr>
              <a:t>that enables instant payments to anyone, anywhere in the world. Bitcoin uses </a:t>
            </a:r>
            <a:r>
              <a:rPr lang="zh-CN" altLang="en-US" sz="2800" i="1">
                <a:solidFill>
                  <a:srgbClr val="C00000"/>
                </a:solidFill>
                <a:latin typeface="Arial Narrow" panose="020B0606020202030204" charset="0"/>
                <a:cs typeface="Arial Narrow" panose="020B0606020202030204" charset="0"/>
              </a:rPr>
              <a:t>peer-to-peer</a:t>
            </a:r>
            <a:r>
              <a:rPr lang="zh-CN" altLang="en-US" sz="2800" i="1">
                <a:latin typeface="Arial Narrow" panose="020B0606020202030204" charset="0"/>
                <a:cs typeface="Arial Narrow" panose="020B0606020202030204" charset="0"/>
              </a:rPr>
              <a:t> technology to operate </a:t>
            </a:r>
            <a:r>
              <a:rPr lang="zh-CN" altLang="en-US" sz="2800" i="1">
                <a:solidFill>
                  <a:srgbClr val="C00000"/>
                </a:solidFill>
                <a:latin typeface="Arial Narrow" panose="020B0606020202030204" charset="0"/>
                <a:cs typeface="Arial Narrow" panose="020B0606020202030204" charset="0"/>
              </a:rPr>
              <a:t>with no central authority</a:t>
            </a:r>
            <a:r>
              <a:rPr lang="zh-CN" altLang="en-US" sz="2800" i="1">
                <a:latin typeface="Arial Narrow" panose="020B0606020202030204" charset="0"/>
                <a:cs typeface="Arial Narrow" panose="020B0606020202030204" charset="0"/>
              </a:rPr>
              <a:t>: transaction</a:t>
            </a:r>
            <a:r>
              <a:rPr lang="en-US" altLang="zh-CN" sz="2800" i="1">
                <a:latin typeface="Arial Narrow" panose="020B0606020202030204" charset="0"/>
                <a:cs typeface="Arial Narrow" panose="020B0606020202030204" charset="0"/>
              </a:rPr>
              <a:t>(</a:t>
            </a:r>
            <a:r>
              <a:rPr lang="zh-CN" altLang="en-US" sz="2800" i="1">
                <a:latin typeface="Arial Narrow" panose="020B0606020202030204" charset="0"/>
                <a:cs typeface="Arial Narrow" panose="020B0606020202030204" charset="0"/>
              </a:rPr>
              <a:t>交易</a:t>
            </a:r>
            <a:r>
              <a:rPr lang="en-US" altLang="zh-CN" sz="2800" i="1">
                <a:latin typeface="Arial Narrow" panose="020B0606020202030204" charset="0"/>
                <a:cs typeface="Arial Narrow" panose="020B0606020202030204" charset="0"/>
              </a:rPr>
              <a:t>)</a:t>
            </a:r>
            <a:r>
              <a:rPr lang="zh-CN" altLang="en-US" sz="2800" i="1">
                <a:latin typeface="Arial Narrow" panose="020B0606020202030204" charset="0"/>
                <a:cs typeface="Arial Narrow" panose="020B0606020202030204" charset="0"/>
              </a:rPr>
              <a:t> management and money issuance</a:t>
            </a:r>
            <a:r>
              <a:rPr lang="en-US" altLang="zh-CN" sz="2800" i="1">
                <a:latin typeface="Arial Narrow" panose="020B0606020202030204" charset="0"/>
                <a:cs typeface="Arial Narrow" panose="020B0606020202030204" charset="0"/>
              </a:rPr>
              <a:t>(</a:t>
            </a:r>
            <a:r>
              <a:rPr lang="zh-CN" altLang="en-US" sz="2800" i="1">
                <a:latin typeface="Arial Narrow" panose="020B0606020202030204" charset="0"/>
                <a:cs typeface="Arial Narrow" panose="020B0606020202030204" charset="0"/>
              </a:rPr>
              <a:t>发行</a:t>
            </a:r>
            <a:r>
              <a:rPr lang="en-US" altLang="zh-CN" sz="2800" i="1">
                <a:latin typeface="Arial Narrow" panose="020B0606020202030204" charset="0"/>
                <a:cs typeface="Arial Narrow" panose="020B0606020202030204" charset="0"/>
              </a:rPr>
              <a:t>)</a:t>
            </a:r>
            <a:r>
              <a:rPr lang="zh-CN" altLang="en-US" sz="2800" i="1">
                <a:latin typeface="Arial Narrow" panose="020B0606020202030204" charset="0"/>
                <a:cs typeface="Arial Narrow" panose="020B0606020202030204" charset="0"/>
              </a:rPr>
              <a:t> are carried out collectively by the network.</a:t>
            </a:r>
            <a:endParaRPr lang="zh-CN" altLang="en-US" sz="2800" i="1">
              <a:latin typeface="Arial Narrow" panose="020B0606020202030204" charset="0"/>
              <a:cs typeface="Arial Narrow" panose="020B0606020202030204" charset="0"/>
            </a:endParaRPr>
          </a:p>
        </p:txBody>
      </p:sp>
      <p:sp>
        <p:nvSpPr>
          <p:cNvPr id="18" name="文本框 17"/>
          <p:cNvSpPr txBox="1"/>
          <p:nvPr/>
        </p:nvSpPr>
        <p:spPr>
          <a:xfrm>
            <a:off x="4269105" y="3063240"/>
            <a:ext cx="7630795" cy="3415030"/>
          </a:xfrm>
          <a:prstGeom prst="rect">
            <a:avLst/>
          </a:prstGeom>
          <a:noFill/>
        </p:spPr>
        <p:txBody>
          <a:bodyPr wrap="square" rtlCol="0" anchor="t">
            <a:spAutoFit/>
          </a:bodyPr>
          <a:p>
            <a:r>
              <a:rPr lang="zh-CN" altLang="en-US" sz="2400"/>
              <a:t>比特币（Bitcoin）于2009年1月3日正式诞生。比特币是一种点对点形式的虚拟的加密数字货币。点对点的传输意味着一个去中心化的支付系统。</a:t>
            </a:r>
            <a:endParaRPr lang="zh-CN" altLang="en-US" sz="2400"/>
          </a:p>
          <a:p>
            <a:r>
              <a:rPr lang="zh-CN" altLang="en-US" sz="2400"/>
              <a:t>•与所有的货币不同，比特币不依靠特定货币机构发行，它依据特定算法，通过大量的计算产生。比特币与其他虚拟货币最大的不同，是其总数量非常有限，具有极强的稀缺性。</a:t>
            </a:r>
            <a:endParaRPr lang="zh-CN" altLang="en-US" sz="2400"/>
          </a:p>
          <a:p>
            <a:r>
              <a:rPr lang="zh-CN" altLang="en-US" sz="2400"/>
              <a:t>•2017年12月17日，比特币达到历史最高价19850美元。</a:t>
            </a:r>
            <a:endParaRPr lang="zh-CN" altLang="en-US" sz="2400"/>
          </a:p>
          <a:p>
            <a:r>
              <a:rPr lang="zh-CN" altLang="en-US" sz="2400"/>
              <a:t>•2020年2月10日，比特币价格突破10000美元。</a:t>
            </a:r>
            <a:endParaRPr lang="zh-CN" altLang="en-US" sz="2400"/>
          </a:p>
        </p:txBody>
      </p:sp>
      <p:pic>
        <p:nvPicPr>
          <p:cNvPr id="3" name="图片 2" descr="水印"/>
          <p:cNvPicPr>
            <a:picLocks noChangeAspect="1"/>
          </p:cNvPicPr>
          <p:nvPr userDrawn="1"/>
        </p:nvPicPr>
        <p:blipFill>
          <a:blip r:embed="rId13"/>
          <a:stretch>
            <a:fillRect/>
          </a:stretch>
        </p:blipFill>
        <p:spPr>
          <a:xfrm>
            <a:off x="6885305" y="92710"/>
            <a:ext cx="5282565" cy="1708785"/>
          </a:xfrm>
          <a:prstGeom prst="rect">
            <a:avLst/>
          </a:prstGeom>
        </p:spPr>
      </p:pic>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2270" y="174625"/>
            <a:ext cx="5899150" cy="478155"/>
          </a:xfrm>
          <a:solidFill>
            <a:schemeClr val="tx2">
              <a:lumMod val="75000"/>
            </a:schemeClr>
          </a:solidFill>
        </p:spPr>
        <p:txBody>
          <a:bodyPr>
            <a:normAutofit/>
          </a:bodyPr>
          <a:p>
            <a:r>
              <a:rPr lang="en-US" altLang="zh-CN">
                <a:sym typeface="+mn-ea"/>
              </a:rPr>
              <a:t>24. What is the nature of bitcoin?</a:t>
            </a:r>
            <a:endParaRPr lang="en-US" altLang="zh-CN"/>
          </a:p>
        </p:txBody>
      </p:sp>
      <p:sp>
        <p:nvSpPr>
          <p:cNvPr id="13" name="文本框 12"/>
          <p:cNvSpPr txBox="1"/>
          <p:nvPr/>
        </p:nvSpPr>
        <p:spPr>
          <a:xfrm>
            <a:off x="518160" y="652780"/>
            <a:ext cx="11395075" cy="1814830"/>
          </a:xfrm>
          <a:prstGeom prst="rect">
            <a:avLst/>
          </a:prstGeom>
          <a:noFill/>
        </p:spPr>
        <p:txBody>
          <a:bodyPr wrap="square" rtlCol="0" anchor="t">
            <a:spAutoFit/>
          </a:bodyPr>
          <a:p>
            <a:pPr>
              <a:lnSpc>
                <a:spcPct val="100000"/>
              </a:lnSpc>
            </a:pPr>
            <a:r>
              <a:rPr lang="zh-CN" altLang="en-US" sz="2800" b="1" i="1">
                <a:latin typeface="Arial Narrow" panose="020B0606020202030204" charset="0"/>
                <a:cs typeface="Arial Narrow" panose="020B0606020202030204" charset="0"/>
              </a:rPr>
              <a:t>Bitcoins:</a:t>
            </a:r>
            <a:endParaRPr lang="zh-CN" altLang="en-US" sz="2800" b="1" i="1">
              <a:latin typeface="Arial Narrow" panose="020B0606020202030204" charset="0"/>
              <a:cs typeface="Arial Narrow" panose="020B0606020202030204" charset="0"/>
            </a:endParaRPr>
          </a:p>
          <a:p>
            <a:pPr>
              <a:lnSpc>
                <a:spcPct val="100000"/>
              </a:lnSpc>
            </a:pPr>
            <a:r>
              <a:rPr lang="en-US" altLang="zh-CN" sz="2800" i="1">
                <a:latin typeface="Arial Narrow" panose="020B0606020202030204" charset="0"/>
                <a:cs typeface="Arial Narrow" panose="020B0606020202030204" charset="0"/>
              </a:rPr>
              <a:t>Para1:</a:t>
            </a:r>
            <a:endParaRPr lang="en-US" altLang="zh-CN" sz="2800" i="1">
              <a:latin typeface="Arial Narrow" panose="020B0606020202030204" charset="0"/>
              <a:cs typeface="Arial Narrow" panose="020B0606020202030204" charset="0"/>
            </a:endParaRPr>
          </a:p>
          <a:p>
            <a:pPr>
              <a:lnSpc>
                <a:spcPct val="100000"/>
              </a:lnSpc>
            </a:pPr>
            <a:r>
              <a:rPr lang="en-US" altLang="zh-CN" sz="2800" i="1">
                <a:latin typeface="Arial Narrow" panose="020B0606020202030204" charset="0"/>
                <a:cs typeface="Arial Narrow" panose="020B0606020202030204" charset="0"/>
              </a:rPr>
              <a:t>Para2: </a:t>
            </a:r>
            <a:endParaRPr lang="en-US" altLang="zh-CN" sz="2800" i="1">
              <a:latin typeface="Arial Narrow" panose="020B0606020202030204" charset="0"/>
              <a:cs typeface="Arial Narrow" panose="020B0606020202030204" charset="0"/>
            </a:endParaRPr>
          </a:p>
          <a:p>
            <a:pPr>
              <a:lnSpc>
                <a:spcPct val="100000"/>
              </a:lnSpc>
            </a:pPr>
            <a:r>
              <a:rPr lang="en-US" altLang="zh-CN" sz="2800" i="1">
                <a:latin typeface="Arial Narrow" panose="020B0606020202030204" charset="0"/>
                <a:cs typeface="Arial Narrow" panose="020B0606020202030204" charset="0"/>
              </a:rPr>
              <a:t>Para3: </a:t>
            </a:r>
            <a:endParaRPr lang="en-US" altLang="zh-CN" sz="2800" i="1">
              <a:latin typeface="Arial Narrow" panose="020B0606020202030204" charset="0"/>
              <a:cs typeface="Arial Narrow" panose="020B0606020202030204" charset="0"/>
            </a:endParaRPr>
          </a:p>
        </p:txBody>
      </p:sp>
      <p:sp>
        <p:nvSpPr>
          <p:cNvPr id="17" name="文本框 16"/>
          <p:cNvSpPr txBox="1"/>
          <p:nvPr/>
        </p:nvSpPr>
        <p:spPr>
          <a:xfrm>
            <a:off x="1490980" y="984250"/>
            <a:ext cx="9757410" cy="521970"/>
          </a:xfrm>
          <a:prstGeom prst="rect">
            <a:avLst/>
          </a:prstGeom>
          <a:noFill/>
        </p:spPr>
        <p:txBody>
          <a:bodyPr wrap="square" rtlCol="0" anchor="t">
            <a:spAutoFit/>
          </a:bodyPr>
          <a:p>
            <a:r>
              <a:rPr lang="en-US" altLang="zh-CN" sz="2800" i="1">
                <a:solidFill>
                  <a:srgbClr val="FF0000"/>
                </a:solidFill>
                <a:latin typeface="Arial Narrow" panose="020B0606020202030204" charset="0"/>
                <a:cs typeface="Arial Narrow" panose="020B0606020202030204" charset="0"/>
                <a:sym typeface="+mn-ea"/>
              </a:rPr>
              <a:t>a digital currency</a:t>
            </a:r>
            <a:r>
              <a:rPr lang="en-US" altLang="zh-CN" sz="2800" i="1">
                <a:latin typeface="Arial Narrow" panose="020B0606020202030204" charset="0"/>
                <a:cs typeface="Arial Narrow" panose="020B0606020202030204" charset="0"/>
                <a:sym typeface="+mn-ea"/>
              </a:rPr>
              <a:t> fit for use by drug dealers, murderers etc.</a:t>
            </a:r>
            <a:endParaRPr lang="en-US" altLang="zh-CN" sz="2800" i="1">
              <a:latin typeface="Arial Narrow" panose="020B0606020202030204" charset="0"/>
              <a:cs typeface="Arial Narrow" panose="020B0606020202030204" charset="0"/>
              <a:sym typeface="+mn-ea"/>
            </a:endParaRPr>
          </a:p>
        </p:txBody>
      </p:sp>
      <p:sp>
        <p:nvSpPr>
          <p:cNvPr id="5" name="文本框 4"/>
          <p:cNvSpPr txBox="1"/>
          <p:nvPr/>
        </p:nvSpPr>
        <p:spPr>
          <a:xfrm>
            <a:off x="1578610" y="1550035"/>
            <a:ext cx="1835785" cy="435610"/>
          </a:xfrm>
          <a:prstGeom prst="rect">
            <a:avLst/>
          </a:prstGeom>
          <a:noFill/>
        </p:spPr>
        <p:txBody>
          <a:bodyPr wrap="none" rtlCol="0" anchor="t">
            <a:spAutoFit/>
          </a:bodyPr>
          <a:p>
            <a:pPr>
              <a:lnSpc>
                <a:spcPct val="80000"/>
              </a:lnSpc>
            </a:pPr>
            <a:r>
              <a:rPr lang="en-US" altLang="zh-CN" sz="2800" i="1">
                <a:latin typeface="Arial Narrow" panose="020B0606020202030204" charset="0"/>
                <a:cs typeface="Arial Narrow" panose="020B0606020202030204" charset="0"/>
                <a:sym typeface="+mn-ea"/>
              </a:rPr>
              <a:t>against rules</a:t>
            </a:r>
            <a:endParaRPr lang="en-US" altLang="zh-CN" sz="2800" i="1">
              <a:latin typeface="Arial Narrow" panose="020B0606020202030204" charset="0"/>
              <a:cs typeface="Arial Narrow" panose="020B0606020202030204" charset="0"/>
              <a:sym typeface="+mn-ea"/>
            </a:endParaRPr>
          </a:p>
        </p:txBody>
      </p:sp>
      <p:sp>
        <p:nvSpPr>
          <p:cNvPr id="6" name="文本框 5"/>
          <p:cNvSpPr txBox="1"/>
          <p:nvPr/>
        </p:nvSpPr>
        <p:spPr>
          <a:xfrm>
            <a:off x="1578610" y="1985645"/>
            <a:ext cx="10238105" cy="1640205"/>
          </a:xfrm>
          <a:prstGeom prst="rect">
            <a:avLst/>
          </a:prstGeom>
          <a:noFill/>
        </p:spPr>
        <p:txBody>
          <a:bodyPr wrap="square" rtlCol="0" anchor="t">
            <a:spAutoFit/>
          </a:bodyPr>
          <a:p>
            <a:pPr marL="457200" indent="-457200">
              <a:lnSpc>
                <a:spcPct val="90000"/>
              </a:lnSpc>
              <a:buFont typeface="Arial" panose="020B0604020202020204" pitchFamily="34" charset="0"/>
              <a:buChar char="•"/>
            </a:pPr>
            <a:r>
              <a:rPr lang="en-US" altLang="zh-CN" sz="2800" i="1">
                <a:latin typeface="Arial Narrow" panose="020B0606020202030204" charset="0"/>
                <a:cs typeface="Arial Narrow" panose="020B0606020202030204" charset="0"/>
                <a:sym typeface="+mn-ea"/>
              </a:rPr>
              <a:t>there may be a limited market for bitcoin trade</a:t>
            </a:r>
            <a:endParaRPr lang="en-US" altLang="zh-CN" sz="2800" i="1">
              <a:latin typeface="Arial Narrow" panose="020B0606020202030204" charset="0"/>
              <a:cs typeface="Arial Narrow" panose="020B0606020202030204" charset="0"/>
            </a:endParaRPr>
          </a:p>
          <a:p>
            <a:pPr marL="457200" indent="-457200">
              <a:lnSpc>
                <a:spcPct val="90000"/>
              </a:lnSpc>
              <a:buFont typeface="Arial" panose="020B0604020202020204" pitchFamily="34" charset="0"/>
              <a:buChar char="•"/>
            </a:pPr>
            <a:r>
              <a:rPr lang="en-US" altLang="zh-CN" sz="2800" i="1">
                <a:latin typeface="Arial Narrow" panose="020B0606020202030204" charset="0"/>
                <a:cs typeface="Arial Narrow" panose="020B0606020202030204" charset="0"/>
                <a:sym typeface="+mn-ea"/>
              </a:rPr>
              <a:t>allow people to</a:t>
            </a:r>
            <a:r>
              <a:rPr lang="en-US" altLang="zh-CN" sz="2800" i="1">
                <a:solidFill>
                  <a:srgbClr val="FF0000"/>
                </a:solidFill>
                <a:latin typeface="Arial Narrow" panose="020B0606020202030204" charset="0"/>
                <a:cs typeface="Arial Narrow" panose="020B0606020202030204" charset="0"/>
                <a:sym typeface="+mn-ea"/>
              </a:rPr>
              <a:t> ignore banks</a:t>
            </a:r>
            <a:r>
              <a:rPr lang="en-US" altLang="zh-CN" sz="2800" i="1">
                <a:latin typeface="Arial Narrow" panose="020B0606020202030204" charset="0"/>
                <a:cs typeface="Arial Narrow" panose="020B0606020202030204" charset="0"/>
                <a:sym typeface="+mn-ea"/>
              </a:rPr>
              <a:t> and traditional payment process to pay for goods and services</a:t>
            </a:r>
            <a:endParaRPr lang="en-US" altLang="zh-CN" sz="2800" i="1">
              <a:latin typeface="Arial Narrow" panose="020B0606020202030204" charset="0"/>
              <a:cs typeface="Arial Narrow" panose="020B0606020202030204" charset="0"/>
              <a:sym typeface="+mn-ea"/>
            </a:endParaRPr>
          </a:p>
          <a:p>
            <a:pPr marL="457200" indent="-457200">
              <a:lnSpc>
                <a:spcPct val="90000"/>
              </a:lnSpc>
              <a:buFont typeface="Arial" panose="020B0604020202020204" pitchFamily="34" charset="0"/>
              <a:buChar char="•"/>
            </a:pPr>
            <a:r>
              <a:rPr lang="en-US" altLang="zh-CN" sz="2800" i="1">
                <a:latin typeface="Arial Narrow" panose="020B0606020202030204" charset="0"/>
                <a:cs typeface="Arial Narrow" panose="020B0606020202030204" charset="0"/>
              </a:rPr>
              <a:t>hasn't been adopted by any government</a:t>
            </a:r>
            <a:endParaRPr lang="en-US" altLang="zh-CN" sz="2800" i="1">
              <a:latin typeface="Arial Narrow" panose="020B0606020202030204" charset="0"/>
              <a:cs typeface="Arial Narrow" panose="020B0606020202030204" charset="0"/>
            </a:endParaRPr>
          </a:p>
        </p:txBody>
      </p:sp>
      <p:sp>
        <p:nvSpPr>
          <p:cNvPr id="16" name="文本框 15"/>
          <p:cNvSpPr txBox="1"/>
          <p:nvPr/>
        </p:nvSpPr>
        <p:spPr>
          <a:xfrm>
            <a:off x="518160" y="3625850"/>
            <a:ext cx="11395075" cy="2968625"/>
          </a:xfrm>
          <a:prstGeom prst="rect">
            <a:avLst/>
          </a:prstGeom>
          <a:noFill/>
        </p:spPr>
        <p:txBody>
          <a:bodyPr wrap="square" rtlCol="0" anchor="t">
            <a:spAutoFit/>
          </a:bodyPr>
          <a:p>
            <a:pPr>
              <a:lnSpc>
                <a:spcPct val="90000"/>
              </a:lnSpc>
            </a:pPr>
            <a:r>
              <a:rPr lang="zh-CN" altLang="en-US" sz="2600" b="1">
                <a:latin typeface="Arial Narrow" panose="020B0606020202030204" charset="0"/>
                <a:cs typeface="Arial Narrow" panose="020B0606020202030204" charset="0"/>
                <a:sym typeface="+mn-ea"/>
              </a:rPr>
              <a:t>【知识拓展】Bitcoin Transactions are:</a:t>
            </a:r>
            <a:endParaRPr lang="zh-CN" altLang="en-US" sz="2600" b="1">
              <a:latin typeface="Arial Narrow" panose="020B0606020202030204" charset="0"/>
              <a:cs typeface="Arial Narrow" panose="020B0606020202030204" charset="0"/>
            </a:endParaRPr>
          </a:p>
          <a:p>
            <a:pPr>
              <a:lnSpc>
                <a:spcPct val="90000"/>
              </a:lnSpc>
            </a:pPr>
            <a:r>
              <a:rPr lang="zh-CN" altLang="en-US" sz="2600">
                <a:solidFill>
                  <a:srgbClr val="C00000"/>
                </a:solidFill>
                <a:latin typeface="Arial Narrow" panose="020B0606020202030204" charset="0"/>
                <a:cs typeface="Arial Narrow" panose="020B0606020202030204" charset="0"/>
                <a:sym typeface="+mn-ea"/>
              </a:rPr>
              <a:t>Permissionless and borderless.</a:t>
            </a:r>
            <a:r>
              <a:rPr lang="zh-CN" altLang="en-US" sz="2600">
                <a:latin typeface="Arial Narrow" panose="020B0606020202030204" charset="0"/>
                <a:cs typeface="Arial Narrow" panose="020B0606020202030204" charset="0"/>
                <a:sym typeface="+mn-ea"/>
              </a:rPr>
              <a:t> The software can be installed by anybody worldwide.</a:t>
            </a:r>
            <a:endParaRPr lang="zh-CN" altLang="en-US" sz="2600">
              <a:latin typeface="Arial Narrow" panose="020B0606020202030204" charset="0"/>
              <a:cs typeface="Arial Narrow" panose="020B0606020202030204" charset="0"/>
            </a:endParaRPr>
          </a:p>
          <a:p>
            <a:pPr>
              <a:lnSpc>
                <a:spcPct val="90000"/>
              </a:lnSpc>
            </a:pPr>
            <a:r>
              <a:rPr lang="zh-CN" altLang="en-US" sz="2600">
                <a:solidFill>
                  <a:srgbClr val="C00000"/>
                </a:solidFill>
                <a:latin typeface="Arial Narrow" panose="020B0606020202030204" charset="0"/>
                <a:cs typeface="Arial Narrow" panose="020B0606020202030204" charset="0"/>
                <a:sym typeface="+mn-ea"/>
              </a:rPr>
              <a:t>Do not require any ID to use.</a:t>
            </a:r>
            <a:endParaRPr lang="zh-CN" altLang="en-US" sz="2600">
              <a:solidFill>
                <a:srgbClr val="C00000"/>
              </a:solidFill>
              <a:latin typeface="Arial Narrow" panose="020B0606020202030204" charset="0"/>
              <a:cs typeface="Arial Narrow" panose="020B0606020202030204" charset="0"/>
            </a:endParaRPr>
          </a:p>
          <a:p>
            <a:pPr>
              <a:lnSpc>
                <a:spcPct val="90000"/>
              </a:lnSpc>
            </a:pPr>
            <a:r>
              <a:rPr lang="zh-CN" altLang="en-US" sz="2600">
                <a:latin typeface="Arial Narrow" panose="020B0606020202030204" charset="0"/>
                <a:cs typeface="Arial Narrow" panose="020B0606020202030204" charset="0"/>
                <a:sym typeface="+mn-ea"/>
              </a:rPr>
              <a:t>Are </a:t>
            </a:r>
            <a:r>
              <a:rPr lang="zh-CN" altLang="en-US" sz="2600">
                <a:solidFill>
                  <a:srgbClr val="C00000"/>
                </a:solidFill>
                <a:latin typeface="Arial Narrow" panose="020B0606020202030204" charset="0"/>
                <a:cs typeface="Arial Narrow" panose="020B0606020202030204" charset="0"/>
                <a:sym typeface="+mn-ea"/>
              </a:rPr>
              <a:t>censorship-resistant </a:t>
            </a:r>
            <a:r>
              <a:rPr lang="en-US" altLang="zh-CN" sz="2600">
                <a:solidFill>
                  <a:srgbClr val="C00000"/>
                </a:solidFill>
                <a:latin typeface="Arial Narrow" panose="020B0606020202030204" charset="0"/>
                <a:cs typeface="Arial Narrow" panose="020B0606020202030204" charset="0"/>
                <a:sym typeface="+mn-ea"/>
              </a:rPr>
              <a:t>(</a:t>
            </a:r>
            <a:r>
              <a:rPr lang="zh-CN" altLang="en-US" sz="2600">
                <a:solidFill>
                  <a:srgbClr val="C00000"/>
                </a:solidFill>
                <a:latin typeface="Arial Narrow" panose="020B0606020202030204" charset="0"/>
                <a:cs typeface="Arial Narrow" panose="020B0606020202030204" charset="0"/>
                <a:sym typeface="+mn-ea"/>
              </a:rPr>
              <a:t>防审查的</a:t>
            </a:r>
            <a:r>
              <a:rPr lang="en-US" altLang="zh-CN" sz="2600">
                <a:solidFill>
                  <a:srgbClr val="C00000"/>
                </a:solidFill>
                <a:latin typeface="Arial Narrow" panose="020B0606020202030204" charset="0"/>
                <a:cs typeface="Arial Narrow" panose="020B0606020202030204" charset="0"/>
                <a:sym typeface="+mn-ea"/>
              </a:rPr>
              <a:t>)</a:t>
            </a:r>
            <a:r>
              <a:rPr lang="zh-CN" altLang="en-US" sz="2600">
                <a:solidFill>
                  <a:srgbClr val="C00000"/>
                </a:solidFill>
                <a:latin typeface="Arial Narrow" panose="020B0606020202030204" charset="0"/>
                <a:cs typeface="Arial Narrow" panose="020B0606020202030204" charset="0"/>
                <a:sym typeface="+mn-ea"/>
              </a:rPr>
              <a:t>  </a:t>
            </a:r>
            <a:r>
              <a:rPr lang="zh-CN" altLang="en-US" sz="2600">
                <a:latin typeface="Arial Narrow" panose="020B0606020202030204" charset="0"/>
                <a:cs typeface="Arial Narrow" panose="020B0606020202030204" charset="0"/>
                <a:sym typeface="+mn-ea"/>
              </a:rPr>
              <a:t>Nobody is able to block or freeze a transaction of any amount.</a:t>
            </a:r>
            <a:endParaRPr lang="zh-CN" altLang="en-US" sz="2600">
              <a:latin typeface="Arial Narrow" panose="020B0606020202030204" charset="0"/>
              <a:cs typeface="Arial Narrow" panose="020B0606020202030204" charset="0"/>
            </a:endParaRPr>
          </a:p>
          <a:p>
            <a:pPr>
              <a:lnSpc>
                <a:spcPct val="90000"/>
              </a:lnSpc>
            </a:pPr>
            <a:r>
              <a:rPr lang="zh-CN" altLang="en-US" sz="2600">
                <a:solidFill>
                  <a:srgbClr val="C00000"/>
                </a:solidFill>
                <a:latin typeface="Arial Narrow" panose="020B0606020202030204" charset="0"/>
                <a:cs typeface="Arial Narrow" panose="020B0606020202030204" charset="0"/>
                <a:sym typeface="+mn-ea"/>
              </a:rPr>
              <a:t>Irreversible</a:t>
            </a:r>
            <a:r>
              <a:rPr lang="en-US" altLang="zh-CN" sz="2600">
                <a:solidFill>
                  <a:srgbClr val="C00000"/>
                </a:solidFill>
                <a:latin typeface="Arial Narrow" panose="020B0606020202030204" charset="0"/>
                <a:cs typeface="Arial Narrow" panose="020B0606020202030204" charset="0"/>
                <a:sym typeface="+mn-ea"/>
              </a:rPr>
              <a:t>(</a:t>
            </a:r>
            <a:r>
              <a:rPr lang="zh-CN" altLang="en-US" sz="2600">
                <a:solidFill>
                  <a:srgbClr val="C00000"/>
                </a:solidFill>
                <a:latin typeface="Arial Narrow" panose="020B0606020202030204" charset="0"/>
                <a:cs typeface="Arial Narrow" panose="020B0606020202030204" charset="0"/>
                <a:sym typeface="+mn-ea"/>
              </a:rPr>
              <a:t>不可逆转的</a:t>
            </a:r>
            <a:r>
              <a:rPr lang="en-US" altLang="zh-CN" sz="2600">
                <a:solidFill>
                  <a:srgbClr val="C00000"/>
                </a:solidFill>
                <a:latin typeface="Arial Narrow" panose="020B0606020202030204" charset="0"/>
                <a:cs typeface="Arial Narrow" panose="020B0606020202030204" charset="0"/>
                <a:sym typeface="+mn-ea"/>
              </a:rPr>
              <a:t>)</a:t>
            </a:r>
            <a:r>
              <a:rPr lang="zh-CN" altLang="en-US" sz="2600">
                <a:latin typeface="Arial Narrow" panose="020B0606020202030204" charset="0"/>
                <a:cs typeface="Arial Narrow" panose="020B0606020202030204" charset="0"/>
                <a:sym typeface="+mn-ea"/>
              </a:rPr>
              <a:t> once settled, like cash.</a:t>
            </a:r>
            <a:endParaRPr lang="zh-CN" altLang="en-US" sz="2600">
              <a:latin typeface="Arial Narrow" panose="020B0606020202030204" charset="0"/>
              <a:cs typeface="Arial Narrow" panose="020B0606020202030204" charset="0"/>
            </a:endParaRPr>
          </a:p>
          <a:p>
            <a:pPr>
              <a:lnSpc>
                <a:spcPct val="90000"/>
              </a:lnSpc>
            </a:pPr>
            <a:r>
              <a:rPr lang="zh-CN" altLang="en-US" sz="2600">
                <a:solidFill>
                  <a:srgbClr val="C00000"/>
                </a:solidFill>
                <a:latin typeface="Arial Narrow" panose="020B0606020202030204" charset="0"/>
                <a:cs typeface="Arial Narrow" panose="020B0606020202030204" charset="0"/>
                <a:sym typeface="+mn-ea"/>
              </a:rPr>
              <a:t>Fast. </a:t>
            </a:r>
            <a:r>
              <a:rPr lang="zh-CN" altLang="en-US" sz="2600">
                <a:latin typeface="Arial Narrow" panose="020B0606020202030204" charset="0"/>
                <a:cs typeface="Arial Narrow" panose="020B0606020202030204" charset="0"/>
                <a:sym typeface="+mn-ea"/>
              </a:rPr>
              <a:t>Transactions are broadcasted in seconds</a:t>
            </a:r>
            <a:r>
              <a:rPr lang="en-US" altLang="zh-CN" sz="2600">
                <a:latin typeface="Arial Narrow" panose="020B0606020202030204" charset="0"/>
                <a:cs typeface="Arial Narrow" panose="020B0606020202030204" charset="0"/>
                <a:sym typeface="+mn-ea"/>
              </a:rPr>
              <a:t>.</a:t>
            </a:r>
            <a:r>
              <a:rPr lang="zh-CN" altLang="en-US" sz="2600">
                <a:latin typeface="Arial Narrow" panose="020B0606020202030204" charset="0"/>
                <a:cs typeface="Arial Narrow" panose="020B0606020202030204" charset="0"/>
                <a:sym typeface="+mn-ea"/>
              </a:rPr>
              <a:t> </a:t>
            </a:r>
            <a:endParaRPr lang="zh-CN" altLang="en-US" sz="2600">
              <a:latin typeface="Arial Narrow" panose="020B0606020202030204" charset="0"/>
              <a:cs typeface="Arial Narrow" panose="020B0606020202030204" charset="0"/>
            </a:endParaRPr>
          </a:p>
          <a:p>
            <a:pPr>
              <a:lnSpc>
                <a:spcPct val="90000"/>
              </a:lnSpc>
            </a:pPr>
            <a:r>
              <a:rPr lang="en-US" altLang="zh-CN" sz="2600">
                <a:solidFill>
                  <a:srgbClr val="C00000"/>
                </a:solidFill>
                <a:latin typeface="Arial Narrow" panose="020B0606020202030204" charset="0"/>
                <a:cs typeface="Arial Narrow" panose="020B0606020202030204" charset="0"/>
                <a:sym typeface="+mn-ea"/>
              </a:rPr>
              <a:t>Convenient. </a:t>
            </a:r>
            <a:r>
              <a:rPr lang="zh-CN" altLang="en-US" sz="2600">
                <a:latin typeface="Arial Narrow" panose="020B0606020202030204" charset="0"/>
                <a:cs typeface="Arial Narrow" panose="020B0606020202030204" charset="0"/>
                <a:sym typeface="+mn-ea"/>
              </a:rPr>
              <a:t>Online and available 24 hours a day, 365 days per year.</a:t>
            </a:r>
            <a:endParaRPr lang="zh-CN" altLang="en-US" sz="2600"/>
          </a:p>
        </p:txBody>
      </p:sp>
      <p:pic>
        <p:nvPicPr>
          <p:cNvPr id="7" name="图片 6" descr="水印"/>
          <p:cNvPicPr>
            <a:picLocks noChangeAspect="1"/>
          </p:cNvPicPr>
          <p:nvPr userDrawn="1"/>
        </p:nvPicPr>
        <p:blipFill>
          <a:blip r:embed="rId1"/>
          <a:stretch>
            <a:fillRect/>
          </a:stretch>
        </p:blipFill>
        <p:spPr>
          <a:xfrm>
            <a:off x="6885305" y="92710"/>
            <a:ext cx="5282565" cy="170878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13715" y="437515"/>
            <a:ext cx="10515600" cy="478155"/>
          </a:xfrm>
        </p:spPr>
        <p:txBody>
          <a:bodyPr>
            <a:normAutofit fontScale="90000"/>
          </a:bodyPr>
          <a:p>
            <a:r>
              <a:rPr lang="zh-CN" altLang="en-US">
                <a:sym typeface="+mn-ea"/>
              </a:rPr>
              <a:t>郁金香狂热（Tulpenmanie）</a:t>
            </a:r>
            <a:endParaRPr lang="zh-CN" altLang="en-US"/>
          </a:p>
        </p:txBody>
      </p:sp>
      <p:sp>
        <p:nvSpPr>
          <p:cNvPr id="3" name="内容占位符 2"/>
          <p:cNvSpPr>
            <a:spLocks noGrp="1"/>
          </p:cNvSpPr>
          <p:nvPr>
            <p:ph idx="1"/>
          </p:nvPr>
        </p:nvSpPr>
        <p:spPr>
          <a:xfrm>
            <a:off x="382270" y="915670"/>
            <a:ext cx="11156950" cy="5942330"/>
          </a:xfrm>
        </p:spPr>
        <p:txBody>
          <a:bodyPr>
            <a:normAutofit fontScale="25000"/>
          </a:bodyPr>
          <a:p>
            <a:pPr>
              <a:lnSpc>
                <a:spcPct val="110000"/>
              </a:lnSpc>
            </a:pPr>
            <a:r>
              <a:rPr lang="zh-CN" altLang="en-US" sz="8000"/>
              <a:t>1637年发生在荷兰，是</a:t>
            </a:r>
            <a:r>
              <a:rPr lang="zh-CN" altLang="en-US" sz="8000" b="1">
                <a:solidFill>
                  <a:srgbClr val="FF0000"/>
                </a:solidFill>
              </a:rPr>
              <a:t>世界上最早的泡沫经济事件</a:t>
            </a:r>
            <a:r>
              <a:rPr lang="zh-CN" altLang="en-US" sz="8000"/>
              <a:t>。当时由鄂图曼土耳其引进的郁金香球根异常吸引人，引起大众抢购导致价格疯狂飙高，在</a:t>
            </a:r>
            <a:r>
              <a:rPr lang="zh-CN" altLang="en-US" sz="8000">
                <a:solidFill>
                  <a:srgbClr val="FF0000"/>
                </a:solidFill>
              </a:rPr>
              <a:t>泡沫化过后价格仅剩下原本的百分之一</a:t>
            </a:r>
            <a:r>
              <a:rPr lang="zh-CN" altLang="en-US" sz="8000"/>
              <a:t>，让荷兰各大都市陷入混乱。</a:t>
            </a:r>
            <a:endParaRPr lang="zh-CN" altLang="en-US" sz="8000"/>
          </a:p>
          <a:p>
            <a:pPr>
              <a:lnSpc>
                <a:spcPct val="110000"/>
              </a:lnSpc>
            </a:pPr>
            <a:r>
              <a:rPr lang="zh-CN" altLang="en-US" sz="8000"/>
              <a:t>1593年一位荷兰商人，将郁金香的球茎带到了荷兰，荷兰人对这个新品种充满了喜爱。当郁金香开始在荷兰流传后，一些投机商就开始大量囤积郁金香球茎以待价格上涨。在舆论的鼓吹之下</a:t>
            </a:r>
            <a:r>
              <a:rPr lang="en-US" altLang="zh-CN" sz="8000"/>
              <a:t>, </a:t>
            </a:r>
            <a:r>
              <a:rPr lang="zh-CN" altLang="en-US" sz="8000"/>
              <a:t>人们开始竞相抢购郁金香球茎，把它当成炙手可热的投资产品。对财富的狂热追求，让这些人卖地、卖房、甚至向银行贷款来买入郁金香。1634年，炒郁金香的热潮蔓延为荷兰的全民运动。当时1000元一朵的郁金香花根，不到一个月后就升值为2万元了。</a:t>
            </a:r>
            <a:endParaRPr lang="zh-CN" altLang="en-US" sz="8000"/>
          </a:p>
          <a:p>
            <a:pPr>
              <a:lnSpc>
                <a:spcPct val="110000"/>
              </a:lnSpc>
            </a:pPr>
            <a:r>
              <a:rPr lang="zh-CN" altLang="en-US" sz="8000"/>
              <a:t>在M.戴许所著的《郁金香狂热》一书中有以下的描写：</a:t>
            </a:r>
            <a:r>
              <a:rPr lang="en-US" altLang="zh-CN" sz="8000"/>
              <a:t>“</a:t>
            </a:r>
            <a:r>
              <a:rPr lang="zh-CN" altLang="en-US" sz="8000"/>
              <a:t>1636年，一棵价值三千荷兰盾的郁金香，可以交换八只肥猪、四只肥公牛、两吨奶油、一千磅乳酪、一个银制杯子、一包衣服、一张附有床垫的床外加一条船。</a:t>
            </a:r>
            <a:r>
              <a:rPr lang="en-US" altLang="zh-CN" sz="8000"/>
              <a:t>”</a:t>
            </a:r>
            <a:endParaRPr lang="zh-CN" altLang="en-US" sz="8000"/>
          </a:p>
          <a:p>
            <a:pPr>
              <a:lnSpc>
                <a:spcPct val="110000"/>
              </a:lnSpc>
            </a:pPr>
            <a:r>
              <a:rPr sz="8000">
                <a:sym typeface="+mn-ea"/>
              </a:rPr>
              <a:t>1637年，郁金香的价格已经涨到了骇人听闻的水平。与上一年相比，郁金香总涨幅高达5900%！1637年2月，一株名为“永远的奥古斯都”的郁金香售价高达6700荷兰盾，这笔钱足以买下阿姆斯特丹运河边的一幢豪宅，而当时荷兰人的平均年收入只有150荷兰盾。</a:t>
            </a:r>
            <a:endParaRPr lang="zh-CN" altLang="en-US" sz="8000"/>
          </a:p>
        </p:txBody>
      </p:sp>
      <p:pic>
        <p:nvPicPr>
          <p:cNvPr id="7" name="图片 6" descr="水印"/>
          <p:cNvPicPr>
            <a:picLocks noChangeAspect="1"/>
          </p:cNvPicPr>
          <p:nvPr userDrawn="1"/>
        </p:nvPicPr>
        <p:blipFill>
          <a:blip r:embed="rId1"/>
          <a:stretch>
            <a:fillRect/>
          </a:stretch>
        </p:blipFill>
        <p:spPr>
          <a:xfrm>
            <a:off x="6885305" y="92710"/>
            <a:ext cx="5282565" cy="170878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18135" y="300990"/>
            <a:ext cx="11648440" cy="6360795"/>
          </a:xfrm>
        </p:spPr>
        <p:txBody>
          <a:bodyPr>
            <a:noAutofit/>
          </a:bodyPr>
          <a:p>
            <a:r>
              <a:rPr lang="zh-CN" altLang="en-US" sz="2000">
                <a:sym typeface="+mn-ea"/>
              </a:rPr>
              <a:t>郁金香交易在短时间内让人一掷千金的传言在工匠和农民之间广为流传，吸引他们进入了这个交易市场，他们原本没有资金，所以仅从买得起的程度开始进行，这种情况使得非顶级的品种价格也开始抬升，渐渐出现了因转卖而取得利益的民众。市场的交易模式至此也开始改变，开始出现全年交易和引进了期货交易制度。</a:t>
            </a:r>
            <a:endParaRPr lang="zh-CN" altLang="en-US" sz="2000"/>
          </a:p>
          <a:p>
            <a:r>
              <a:rPr lang="zh-CN" altLang="en-US" sz="2000">
                <a:sym typeface="+mn-ea"/>
              </a:rPr>
              <a:t>这种交易的模式并非前往正式的证券交易所，而是前往酒店。交易也不需要使用现金或是现货的球根，而是提出一份「明年四月支付」「那时候会交付球根」的票据，或是加上少许的预付款即可完成交易。这种预付的制度也吸引了原本完全没有资金的投机者参加，因此需求量再次膨胀，就算是原本便宜的品种也飞涨。但是随着价格飞涨，最初的买家</a:t>
            </a:r>
            <a:r>
              <a:rPr lang="en-US" altLang="zh-CN" sz="2000">
                <a:sym typeface="+mn-ea"/>
              </a:rPr>
              <a:t>——</a:t>
            </a:r>
            <a:r>
              <a:rPr lang="zh-CN" altLang="en-US" sz="2000">
                <a:sym typeface="+mn-ea"/>
              </a:rPr>
              <a:t>也就是爱好植物者也不再购买，而民众交易的低价球根，爱好者也看不上眼。</a:t>
            </a:r>
            <a:endParaRPr lang="zh-CN" altLang="en-US" sz="2000"/>
          </a:p>
          <a:p>
            <a:r>
              <a:rPr lang="zh-CN" altLang="en-US" sz="2000">
                <a:sym typeface="+mn-ea"/>
              </a:rPr>
              <a:t>1637年2月初，价格突然暴跌。由于卖方突然大量抛售，公众开始陷入恐慌，导致郁金香市场在1637年2月4日突然崩溃。一夜之间，郁金香球茎的价格一泻千里。虽然荷兰政府发出紧急声明，认为郁金香球茎价格无理由下跌，劝告市民停止抛售，并以合同价格的10%来了结所有的合同，郁金香狂热时代就此结束。</a:t>
            </a:r>
            <a:endParaRPr lang="zh-CN" altLang="en-US" sz="2000"/>
          </a:p>
          <a:p>
            <a:endParaRPr lang="zh-CN" altLang="en-US" sz="2000"/>
          </a:p>
        </p:txBody>
      </p:sp>
      <p:pic>
        <p:nvPicPr>
          <p:cNvPr id="5" name="图片 4"/>
          <p:cNvPicPr>
            <a:picLocks noChangeAspect="1"/>
          </p:cNvPicPr>
          <p:nvPr/>
        </p:nvPicPr>
        <p:blipFill>
          <a:blip r:embed="rId1"/>
          <a:stretch>
            <a:fillRect/>
          </a:stretch>
        </p:blipFill>
        <p:spPr>
          <a:xfrm>
            <a:off x="4189730" y="2187575"/>
            <a:ext cx="7454265" cy="4474210"/>
          </a:xfrm>
          <a:prstGeom prst="rect">
            <a:avLst/>
          </a:prstGeom>
        </p:spPr>
      </p:pic>
      <p:pic>
        <p:nvPicPr>
          <p:cNvPr id="7" name="图片 6" descr="水印"/>
          <p:cNvPicPr>
            <a:picLocks noChangeAspect="1"/>
          </p:cNvPicPr>
          <p:nvPr userDrawn="1"/>
        </p:nvPicPr>
        <p:blipFill>
          <a:blip r:embed="rId2"/>
          <a:stretch>
            <a:fillRect/>
          </a:stretch>
        </p:blipFill>
        <p:spPr>
          <a:xfrm>
            <a:off x="6885305" y="92710"/>
            <a:ext cx="5282565" cy="170878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UNIT_BK_DARK_LIGHT" val="2"/>
</p:tagLst>
</file>

<file path=ppt/tags/tag10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Lst>
</file>

<file path=ppt/tags/tag10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UNIT_BK_DARK_LIGHT" val="2"/>
</p:tagLst>
</file>

<file path=ppt/tags/tag119.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0"/>
  <p:tag name="KSO_WM_UNIT_ID" val="_16*i*0"/>
  <p:tag name="KSO_WM_UNIT_LAYERLEVEL" val="1"/>
  <p:tag name="KSO_WM_TAG_VERSION" val="1.0"/>
  <p:tag name="KSO_WM_BEAUTIFY_FLAG" val="#wm#"/>
  <p:tag name="KSO_WM_SLIDE_BK_DARK_LIGHT" val="2"/>
  <p:tag name="KSO_WM_UNIT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UNIT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Lst>
</file>

<file path=ppt/tags/tag13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3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2.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0"/>
  <p:tag name="KSO_WM_UNIT_ID" val="_18*i*0"/>
  <p:tag name="KSO_WM_UNIT_LAYERLEVEL" val="1"/>
  <p:tag name="KSO_WM_TAG_VERSION" val="1.0"/>
  <p:tag name="KSO_WM_BEAUTIFY_FLAG" val="#wm#"/>
  <p:tag name="KSO_WM_SLIDE_BK_DARK_LIGHT" val="2"/>
  <p:tag name="KSO_WM_UNIT_BK_DARK_LIGHT" val="2"/>
</p:tagLst>
</file>

<file path=ppt/tags/tag14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40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40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TAG_VERSION" val="1.0"/>
  <p:tag name="KSO_WM_BEAUTIFY_FLAG" val="#wm#"/>
  <p:tag name="KSO_WM_TEMPLATE_CATEGORY" val="custom"/>
  <p:tag name="KSO_WM_TEMPLATE_INDEX" val="20205402"/>
  <p:tag name="KSO_WM_TEMPLATE_SUBCATEGORY" val="0"/>
  <p:tag name="KSO_WM_TEMPLATE_MASTER_TYPE" val="1"/>
  <p:tag name="KSO_WM_TEMPLATE_COLOR_TYPE" val="1"/>
  <p:tag name="KSO_WM_TEMPLATE_MASTER_THUMB_INDEX" val="12"/>
  <p:tag name="KSO_WM_TEMPLATE_THUMBS_INDEX" val="1、4、7、9、12、13、16、17、18、19、22、25、26、27"/>
</p:tagLst>
</file>

<file path=ppt/tags/tag156.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LAYERLEVEL" val="1"/>
  <p:tag name="KSO_WM_TAG_VERSION" val="1.0"/>
  <p:tag name="KSO_WM_BEAUTIFY_FLAG" val="#wm#"/>
  <p:tag name="KSO_WM_UNIT_PRESET_TEXT" val="单击此处添加文本具体内容"/>
  <p:tag name="KSO_WM_TEMPLATE_CATEGORY" val="custom"/>
  <p:tag name="KSO_WM_TEMPLATE_INDEX" val="20205402"/>
  <p:tag name="KSO_WM_UNIT_ID" val="custom20205402_1*b*1"/>
</p:tagLst>
</file>

<file path=ppt/tags/tag15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商业项目策划书"/>
  <p:tag name="KSO_WM_TEMPLATE_CATEGORY" val="custom"/>
  <p:tag name="KSO_WM_TEMPLATE_INDEX" val="20205402"/>
  <p:tag name="KSO_WM_UNIT_ID" val="custom20205402_1*a*1"/>
</p:tagLst>
</file>

<file path=ppt/tags/tag158.xml><?xml version="1.0" encoding="utf-8"?>
<p:tagLst xmlns:p="http://schemas.openxmlformats.org/presentationml/2006/main">
  <p:tag name="KSO_WM_TEMPLATE_SUBCATEGORY" val="0"/>
  <p:tag name="KSO_WM_SLIDE_TYPE" val="title"/>
  <p:tag name="KSO_WM_SLIDE_SUBTYPE" val="pureTxt"/>
  <p:tag name="KSO_WM_SLIDE_ITEM_CNT" val="0"/>
  <p:tag name="KSO_WM_SLIDE_INDEX" val="1"/>
  <p:tag name="KSO_WM_TAG_VERSION" val="1.0"/>
  <p:tag name="KSO_WM_BEAUTIFY_FLAG" val="#wm#"/>
  <p:tag name="KSO_WM_SLIDE_LAYOUT" val="a_b"/>
  <p:tag name="KSO_WM_SLIDE_LAYOUT_CNT" val="1_1"/>
  <p:tag name="KSO_WM_TEMPLATE_MASTER_TYPE" val="1"/>
  <p:tag name="KSO_WM_TEMPLATE_COLOR_TYPE" val="1"/>
  <p:tag name="KSO_WM_TEMPLATE_CATEGORY" val="custom"/>
  <p:tag name="KSO_WM_TEMPLATE_INDEX" val="20205402"/>
  <p:tag name="KSO_WM_SLIDE_ID" val="custom20205402_1"/>
  <p:tag name="KSO_WM_TEMPLATE_MASTER_THUMB_INDEX" val="12"/>
  <p:tag name="KSO_WM_TEMPLATE_THUMBS_INDEX" val="1、4、7、9、12、13、16、17、18、19、22、25、26、27"/>
</p:tagLst>
</file>

<file path=ppt/tags/tag15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5402"/>
  <p:tag name="KSO_WM_UNIT_ID" val="custom20205402_7*e*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5402"/>
  <p:tag name="KSO_WM_UNIT_ID" val="custom20205402_7*a*1"/>
  <p:tag name="KSO_WM_UNIT_ISNUMDGMTITLE" val="0"/>
</p:tagLst>
</file>

<file path=ppt/tags/tag161.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5402"/>
  <p:tag name="KSO_WM_SLIDE_ID" val="custom20205402_7"/>
</p:tagLst>
</file>

<file path=ppt/tags/tag162.xml><?xml version="1.0" encoding="utf-8"?>
<p:tagLst xmlns:p="http://schemas.openxmlformats.org/presentationml/2006/main">
  <p:tag name="KSO_WM_SLIDE_BACKGROUND_TYPE" val="leftRight"/>
  <p:tag name="KSO_WM_TEMPLATE_CATEGORY" val="custom"/>
  <p:tag name="KSO_WM_TEMPLATE_INDEX" val="20205402"/>
  <p:tag name="KSO_WM_UNIT_TYPE" val="i"/>
  <p:tag name="KSO_WM_UNIT_INDEX" val="1"/>
  <p:tag name="KSO_WM_UNIT_HIGHLIGHT" val="0"/>
  <p:tag name="KSO_WM_UNIT_COMPATIBLE" val="0"/>
  <p:tag name="KSO_WM_UNIT_DIAGRAM_ISNUMVISUAL" val="0"/>
  <p:tag name="KSO_WM_UNIT_DIAGRAM_ISREFERUNIT" val="0"/>
  <p:tag name="KSO_WM_UNIT_ID" val="custom20205402_8*i*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5402_8*i*3"/>
  <p:tag name="KSO_WM_TEMPLATE_CATEGORY" val="custom"/>
  <p:tag name="KSO_WM_TEMPLATE_INDEX" val="20205402"/>
  <p:tag name="KSO_WM_UNIT_BK_DARK_LIGHT" val="2"/>
  <p:tag name="KSO_WM_UNIT_LAYERLEVEL" val="1"/>
  <p:tag name="KSO_WM_TAG_VERSION" val="1.0"/>
  <p:tag name="KSO_WM_BEAUTIFY_FLAG" val="#wm#"/>
</p:tagLst>
</file>

<file path=ppt/tags/tag164.xml><?xml version="1.0" encoding="utf-8"?>
<p:tagLst xmlns:p="http://schemas.openxmlformats.org/presentationml/2006/main">
  <p:tag name="KSO_WM_SLIDE_BACKGROUND_TYPE" val="leftRight"/>
  <p:tag name="KSO_WM_UNIT_SUBTYPE" val="h"/>
  <p:tag name="KSO_WM_TEMPLATE_CATEGORY" val="custom"/>
  <p:tag name="KSO_WM_TEMPLATE_INDEX" val="20205402"/>
  <p:tag name="KSO_WM_UNIT_ID" val="custom20205402_8*i*2"/>
  <p:tag name="KSO_WM_UNIT_TYPE" val="i"/>
  <p:tag name="KSO_WM_UNIT_INDEX" val="2"/>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K_DARK_LIGHT" val="2"/>
</p:tagLst>
</file>

<file path=ppt/tags/tag165.xml><?xml version="1.0" encoding="utf-8"?>
<p:tagLst xmlns:p="http://schemas.openxmlformats.org/presentationml/2006/main">
  <p:tag name="KSO_WM_SLIDE_BACKGROUND_TYPE" val="leftRight"/>
  <p:tag name="KSO_WM_TEMPLATE_CATEGORY" val="custom"/>
  <p:tag name="KSO_WM_TEMPLATE_INDEX" val="20205402"/>
  <p:tag name="KSO_WM_UNIT_TYPE" val="i"/>
  <p:tag name="KSO_WM_UNIT_INDEX" val="4"/>
  <p:tag name="KSO_WM_UNIT_HIGHLIGHT" val="0"/>
  <p:tag name="KSO_WM_UNIT_COMPATIBLE" val="0"/>
  <p:tag name="KSO_WM_UNIT_DIAGRAM_ISNUMVISUAL" val="0"/>
  <p:tag name="KSO_WM_UNIT_DIAGRAM_ISREFERUNIT" val="0"/>
  <p:tag name="KSO_WM_UNIT_ID" val="custom20205402_8*i*4"/>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1"/>
  <p:tag name="KSO_WM_TEMPLATE_CATEGORY" val="custom"/>
  <p:tag name="KSO_WM_TEMPLATE_INDEX" val="20205402"/>
  <p:tag name="KSO_WM_UNIT_ID" val="custom20205402_8*i*5"/>
  <p:tag name="KSO_WM_UNIT_TYPE" val="i"/>
  <p:tag name="KSO_WM_UNIT_INDEX" val="5"/>
</p:tagLst>
</file>

<file path=ppt/tags/tag16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k"/>
  <p:tag name="KSO_WM_UNIT_INDEX" val="1"/>
  <p:tag name="KSO_WM_UNIT_LAYERLEVEL" val="1"/>
  <p:tag name="KSO_WM_TAG_VERSION" val="1.0"/>
  <p:tag name="KSO_WM_BEAUTIFY_FLAG" val="#wm#"/>
  <p:tag name="KSO_WM_UNIT_BLOCK" val="0"/>
  <p:tag name="KSO_WM_UNIT_SM_LIMIT_TYPE" val="1"/>
  <p:tag name="KSO_WM_UNIT_PRESET_TEXT" val="LOGO"/>
  <p:tag name="KSO_WM_UNIT_VALUE" val="3"/>
  <p:tag name="KSO_WM_TEMPLATE_CATEGORY" val="custom"/>
  <p:tag name="KSO_WM_TEMPLATE_INDEX" val="20205402"/>
  <p:tag name="KSO_WM_UNIT_ID" val="custom20205402_8*k*1"/>
</p:tagLst>
</file>

<file path=ppt/tags/tag168.xml><?xml version="1.0" encoding="utf-8"?>
<p:tagLst xmlns:p="http://schemas.openxmlformats.org/presentationml/2006/main">
  <p:tag name="KSO_WM_TEMPLATE_SUBCATEGORY" val="0"/>
  <p:tag name="KSO_WM_SLIDE_ITEM_CNT" val="0"/>
  <p:tag name="KSO_WM_SLIDE_INDEX" val="8"/>
  <p:tag name="KSO_WM_TAG_VERSION" val="1.0"/>
  <p:tag name="KSO_WM_BEAUTIFY_FLAG" val="#wm#"/>
  <p:tag name="KSO_WM_SLIDE_LAYOUT" val="a_f_i_k"/>
  <p:tag name="KSO_WM_SLIDE_LAYOUT_CNT" val="1_1_1_1"/>
  <p:tag name="KSO_WM_SLIDE_TYPE" val="text"/>
  <p:tag name="KSO_WM_SLIDE_SUBTYPE" val="pureTxt"/>
  <p:tag name="KSO_WM_SLIDE_SIZE" val="960*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5402"/>
  <p:tag name="KSO_WM_SLIDE_ID" val="custom20205402_8"/>
</p:tagLst>
</file>

<file path=ppt/tags/tag169.xml><?xml version="1.0" encoding="utf-8"?>
<p:tagLst xmlns:p="http://schemas.openxmlformats.org/presentationml/2006/main">
  <p:tag name="KSO_WM_TEMPLATE_CATEGORY" val="custom"/>
  <p:tag name="KSO_WM_TEMPLATE_INDEX" val="2020540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LIDE_BACKGROUND_TYPE" val="leftRight"/>
  <p:tag name="KSO_WM_TEMPLATE_CATEGORY" val="custom"/>
  <p:tag name="KSO_WM_TEMPLATE_INDEX" val="20205402"/>
  <p:tag name="KSO_WM_UNIT_TYPE" val="i"/>
  <p:tag name="KSO_WM_UNIT_INDEX" val="1"/>
  <p:tag name="KSO_WM_UNIT_HIGHLIGHT" val="0"/>
  <p:tag name="KSO_WM_UNIT_COMPATIBLE" val="0"/>
  <p:tag name="KSO_WM_UNIT_DIAGRAM_ISNUMVISUAL" val="0"/>
  <p:tag name="KSO_WM_UNIT_DIAGRAM_ISREFERUNIT" val="0"/>
  <p:tag name="KSO_WM_UNIT_ID" val="custom20205402_8*i*1"/>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5402_8*i*3"/>
  <p:tag name="KSO_WM_TEMPLATE_CATEGORY" val="custom"/>
  <p:tag name="KSO_WM_TEMPLATE_INDEX" val="20205402"/>
  <p:tag name="KSO_WM_UNIT_BK_DARK_LIGHT" val="2"/>
  <p:tag name="KSO_WM_UNIT_LAYERLEVEL" val="1"/>
  <p:tag name="KSO_WM_TAG_VERSION" val="1.0"/>
  <p:tag name="KSO_WM_BEAUTIFY_FLAG" val="#wm#"/>
</p:tagLst>
</file>

<file path=ppt/tags/tag172.xml><?xml version="1.0" encoding="utf-8"?>
<p:tagLst xmlns:p="http://schemas.openxmlformats.org/presentationml/2006/main">
  <p:tag name="KSO_WM_SLIDE_BACKGROUND_TYPE" val="leftRight"/>
  <p:tag name="KSO_WM_UNIT_SUBTYPE" val="h"/>
  <p:tag name="KSO_WM_TEMPLATE_CATEGORY" val="custom"/>
  <p:tag name="KSO_WM_TEMPLATE_INDEX" val="20205402"/>
  <p:tag name="KSO_WM_UNIT_ID" val="custom20205402_8*i*2"/>
  <p:tag name="KSO_WM_UNIT_TYPE" val="i"/>
  <p:tag name="KSO_WM_UNIT_INDEX" val="2"/>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K_DARK_LIGHT" val="2"/>
</p:tagLst>
</file>

<file path=ppt/tags/tag173.xml><?xml version="1.0" encoding="utf-8"?>
<p:tagLst xmlns:p="http://schemas.openxmlformats.org/presentationml/2006/main">
  <p:tag name="KSO_WM_SLIDE_BACKGROUND_TYPE" val="leftRight"/>
  <p:tag name="KSO_WM_TEMPLATE_CATEGORY" val="custom"/>
  <p:tag name="KSO_WM_TEMPLATE_INDEX" val="20205402"/>
  <p:tag name="KSO_WM_UNIT_TYPE" val="i"/>
  <p:tag name="KSO_WM_UNIT_INDEX" val="4"/>
  <p:tag name="KSO_WM_UNIT_HIGHLIGHT" val="0"/>
  <p:tag name="KSO_WM_UNIT_COMPATIBLE" val="0"/>
  <p:tag name="KSO_WM_UNIT_DIAGRAM_ISNUMVISUAL" val="0"/>
  <p:tag name="KSO_WM_UNIT_DIAGRAM_ISREFERUNIT" val="0"/>
  <p:tag name="KSO_WM_UNIT_ID" val="custom20205402_8*i*4"/>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1"/>
  <p:tag name="KSO_WM_TEMPLATE_CATEGORY" val="custom"/>
  <p:tag name="KSO_WM_TEMPLATE_INDEX" val="20205402"/>
  <p:tag name="KSO_WM_UNIT_ID" val="custom20205402_8*i*5"/>
  <p:tag name="KSO_WM_UNIT_TYPE" val="i"/>
  <p:tag name="KSO_WM_UNIT_INDEX" val="5"/>
</p:tagLst>
</file>

<file path=ppt/tags/tag17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k"/>
  <p:tag name="KSO_WM_UNIT_INDEX" val="1"/>
  <p:tag name="KSO_WM_UNIT_LAYERLEVEL" val="1"/>
  <p:tag name="KSO_WM_TAG_VERSION" val="1.0"/>
  <p:tag name="KSO_WM_BEAUTIFY_FLAG" val="#wm#"/>
  <p:tag name="KSO_WM_UNIT_BLOCK" val="0"/>
  <p:tag name="KSO_WM_UNIT_SM_LIMIT_TYPE" val="1"/>
  <p:tag name="KSO_WM_UNIT_PRESET_TEXT" val="LOGO"/>
  <p:tag name="KSO_WM_UNIT_VALUE" val="3"/>
  <p:tag name="KSO_WM_TEMPLATE_CATEGORY" val="custom"/>
  <p:tag name="KSO_WM_TEMPLATE_INDEX" val="20205402"/>
  <p:tag name="KSO_WM_UNIT_ID" val="custom20205402_8*k*1"/>
</p:tagLst>
</file>

<file path=ppt/tags/tag176.xml><?xml version="1.0" encoding="utf-8"?>
<p:tagLst xmlns:p="http://schemas.openxmlformats.org/presentationml/2006/main">
  <p:tag name="REFSHAPE" val="619215332"/>
  <p:tag name="KSO_WM_UNIT_PLACING_PICTURE_USER_VIEWPORT" val="{&quot;height&quot;:2680,&quot;width&quot;:2680}"/>
</p:tagLst>
</file>

<file path=ppt/tags/tag177.xml><?xml version="1.0" encoding="utf-8"?>
<p:tagLst xmlns:p="http://schemas.openxmlformats.org/presentationml/2006/main">
  <p:tag name="KSO_WM_TEMPLATE_SUBCATEGORY" val="0"/>
  <p:tag name="KSO_WM_SLIDE_ITEM_CNT" val="0"/>
  <p:tag name="KSO_WM_SLIDE_INDEX" val="8"/>
  <p:tag name="KSO_WM_TAG_VERSION" val="1.0"/>
  <p:tag name="KSO_WM_BEAUTIFY_FLAG" val="#wm#"/>
  <p:tag name="KSO_WM_SLIDE_LAYOUT" val="a_f_i_k"/>
  <p:tag name="KSO_WM_SLIDE_LAYOUT_CNT" val="1_1_1_1"/>
  <p:tag name="KSO_WM_SLIDE_TYPE" val="text"/>
  <p:tag name="KSO_WM_SLIDE_SUBTYPE" val="pureTxt"/>
  <p:tag name="KSO_WM_SLIDE_SIZE" val="960*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5402"/>
  <p:tag name="KSO_WM_SLIDE_ID" val="custom20205402_8"/>
</p:tagLst>
</file>

<file path=ppt/tags/tag178.xml><?xml version="1.0" encoding="utf-8"?>
<p:tagLst xmlns:p="http://schemas.openxmlformats.org/presentationml/2006/main">
  <p:tag name="KSO_WM_TEMPLATE_CATEGORY" val="custom"/>
  <p:tag name="KSO_WM_TEMPLATE_INDEX" val="20205402"/>
</p:tagLst>
</file>

<file path=ppt/tags/tag179.xml><?xml version="1.0" encoding="utf-8"?>
<p:tagLst xmlns:p="http://schemas.openxmlformats.org/presentationml/2006/main">
  <p:tag name="KSO_WM_TEMPLATE_CATEGORY" val="custom"/>
  <p:tag name="KSO_WM_TEMPLATE_INDEX" val="2020540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TEMPLATE_CATEGORY" val="custom"/>
  <p:tag name="KSO_WM_TEMPLATE_INDEX" val="20205402"/>
</p:tagLst>
</file>

<file path=ppt/tags/tag181.xml><?xml version="1.0" encoding="utf-8"?>
<p:tagLst xmlns:p="http://schemas.openxmlformats.org/presentationml/2006/main">
  <p:tag name="KSO_WM_TEMPLATE_CATEGORY" val="custom"/>
  <p:tag name="KSO_WM_TEMPLATE_INDEX" val="20205402"/>
</p:tagLst>
</file>

<file path=ppt/tags/tag182.xml><?xml version="1.0" encoding="utf-8"?>
<p:tagLst xmlns:p="http://schemas.openxmlformats.org/presentationml/2006/main">
  <p:tag name="KSO_WM_SLIDE_BACKGROUND_TYPE" val="leftRight"/>
  <p:tag name="KSO_WM_TEMPLATE_CATEGORY" val="custom"/>
  <p:tag name="KSO_WM_TEMPLATE_INDEX" val="20205402"/>
  <p:tag name="KSO_WM_UNIT_TYPE" val="i"/>
  <p:tag name="KSO_WM_UNIT_INDEX" val="1"/>
  <p:tag name="KSO_WM_UNIT_HIGHLIGHT" val="0"/>
  <p:tag name="KSO_WM_UNIT_COMPATIBLE" val="0"/>
  <p:tag name="KSO_WM_UNIT_DIAGRAM_ISNUMVISUAL" val="0"/>
  <p:tag name="KSO_WM_UNIT_DIAGRAM_ISREFERUNIT" val="0"/>
  <p:tag name="KSO_WM_UNIT_ID" val="custom20205402_8*i*1"/>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5402_8*i*3"/>
  <p:tag name="KSO_WM_TEMPLATE_CATEGORY" val="custom"/>
  <p:tag name="KSO_WM_TEMPLATE_INDEX" val="20205402"/>
  <p:tag name="KSO_WM_UNIT_BK_DARK_LIGHT" val="2"/>
  <p:tag name="KSO_WM_UNIT_LAYERLEVEL" val="1"/>
  <p:tag name="KSO_WM_TAG_VERSION" val="1.0"/>
  <p:tag name="KSO_WM_BEAUTIFY_FLAG" val="#wm#"/>
</p:tagLst>
</file>

<file path=ppt/tags/tag184.xml><?xml version="1.0" encoding="utf-8"?>
<p:tagLst xmlns:p="http://schemas.openxmlformats.org/presentationml/2006/main">
  <p:tag name="KSO_WM_SLIDE_BACKGROUND_TYPE" val="leftRight"/>
  <p:tag name="KSO_WM_UNIT_SUBTYPE" val="h"/>
  <p:tag name="KSO_WM_TEMPLATE_CATEGORY" val="custom"/>
  <p:tag name="KSO_WM_TEMPLATE_INDEX" val="20205402"/>
  <p:tag name="KSO_WM_UNIT_ID" val="custom20205402_8*i*2"/>
  <p:tag name="KSO_WM_UNIT_TYPE" val="i"/>
  <p:tag name="KSO_WM_UNIT_INDEX" val="2"/>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K_DARK_LIGHT" val="2"/>
</p:tagLst>
</file>

<file path=ppt/tags/tag185.xml><?xml version="1.0" encoding="utf-8"?>
<p:tagLst xmlns:p="http://schemas.openxmlformats.org/presentationml/2006/main">
  <p:tag name="KSO_WM_SLIDE_BACKGROUND_TYPE" val="leftRight"/>
  <p:tag name="KSO_WM_TEMPLATE_CATEGORY" val="custom"/>
  <p:tag name="KSO_WM_TEMPLATE_INDEX" val="20205402"/>
  <p:tag name="KSO_WM_UNIT_TYPE" val="i"/>
  <p:tag name="KSO_WM_UNIT_INDEX" val="4"/>
  <p:tag name="KSO_WM_UNIT_HIGHLIGHT" val="0"/>
  <p:tag name="KSO_WM_UNIT_COMPATIBLE" val="0"/>
  <p:tag name="KSO_WM_UNIT_DIAGRAM_ISNUMVISUAL" val="0"/>
  <p:tag name="KSO_WM_UNIT_DIAGRAM_ISREFERUNIT" val="0"/>
  <p:tag name="KSO_WM_UNIT_ID" val="custom20205402_8*i*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1"/>
  <p:tag name="KSO_WM_TEMPLATE_CATEGORY" val="custom"/>
  <p:tag name="KSO_WM_TEMPLATE_INDEX" val="20205402"/>
  <p:tag name="KSO_WM_UNIT_ID" val="custom20205402_8*i*5"/>
  <p:tag name="KSO_WM_UNIT_TYPE" val="i"/>
  <p:tag name="KSO_WM_UNIT_INDEX" val="5"/>
</p:tagLst>
</file>

<file path=ppt/tags/tag18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k"/>
  <p:tag name="KSO_WM_UNIT_INDEX" val="1"/>
  <p:tag name="KSO_WM_UNIT_LAYERLEVEL" val="1"/>
  <p:tag name="KSO_WM_TAG_VERSION" val="1.0"/>
  <p:tag name="KSO_WM_BEAUTIFY_FLAG" val="#wm#"/>
  <p:tag name="KSO_WM_UNIT_BLOCK" val="0"/>
  <p:tag name="KSO_WM_UNIT_SM_LIMIT_TYPE" val="1"/>
  <p:tag name="KSO_WM_UNIT_PRESET_TEXT" val="LOGO"/>
  <p:tag name="KSO_WM_UNIT_VALUE" val="3"/>
  <p:tag name="KSO_WM_TEMPLATE_CATEGORY" val="custom"/>
  <p:tag name="KSO_WM_TEMPLATE_INDEX" val="20205402"/>
  <p:tag name="KSO_WM_UNIT_ID" val="custom20205402_8*k*1"/>
</p:tagLst>
</file>

<file path=ppt/tags/tag188.xml><?xml version="1.0" encoding="utf-8"?>
<p:tagLst xmlns:p="http://schemas.openxmlformats.org/presentationml/2006/main">
  <p:tag name="KSO_WM_TEMPLATE_SUBCATEGORY" val="0"/>
  <p:tag name="KSO_WM_SLIDE_ITEM_CNT" val="0"/>
  <p:tag name="KSO_WM_SLIDE_INDEX" val="8"/>
  <p:tag name="KSO_WM_TAG_VERSION" val="1.0"/>
  <p:tag name="KSO_WM_BEAUTIFY_FLAG" val="#wm#"/>
  <p:tag name="KSO_WM_SLIDE_LAYOUT" val="a_f_i_k"/>
  <p:tag name="KSO_WM_SLIDE_LAYOUT_CNT" val="1_1_1_1"/>
  <p:tag name="KSO_WM_SLIDE_TYPE" val="text"/>
  <p:tag name="KSO_WM_SLIDE_SUBTYPE" val="pureTxt"/>
  <p:tag name="KSO_WM_SLIDE_SIZE" val="960*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TEMPLATE_MASTER_TYPE" val="1"/>
  <p:tag name="KSO_WM_TEMPLATE_COLOR_TYPE" val="1"/>
  <p:tag name="KSO_WM_TEMPLATE_CATEGORY" val="custom"/>
  <p:tag name="KSO_WM_TEMPLATE_INDEX" val="20205402"/>
  <p:tag name="KSO_WM_SLIDE_ID" val="custom20205402_8"/>
</p:tagLst>
</file>

<file path=ppt/tags/tag189.xml><?xml version="1.0" encoding="utf-8"?>
<p:tagLst xmlns:p="http://schemas.openxmlformats.org/presentationml/2006/main">
  <p:tag name="KSO_WM_TEMPLATE_CATEGORY" val="custom"/>
  <p:tag name="KSO_WM_TEMPLATE_INDEX" val="2020540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5402"/>
  <p:tag name="KSO_WM_UNIT_ID" val="custom20205402_7*e*1"/>
</p:tagLst>
</file>

<file path=ppt/tags/tag191.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5402"/>
  <p:tag name="KSO_WM_UNIT_ID" val="custom20205402_7*a*1"/>
  <p:tag name="KSO_WM_UNIT_ISNUMDGMTITLE" val="0"/>
</p:tagLst>
</file>

<file path=ppt/tags/tag192.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5402"/>
  <p:tag name="KSO_WM_SLIDE_ID" val="custom20205402_7"/>
</p:tagLst>
</file>

<file path=ppt/tags/tag193.xml><?xml version="1.0" encoding="utf-8"?>
<p:tagLst xmlns:p="http://schemas.openxmlformats.org/presentationml/2006/main">
  <p:tag name="KSO_WM_BEAUTIFY_FLAG" val="#wm#"/>
  <p:tag name="KSO_WM_TEMPLATE_CATEGORY" val="custom"/>
  <p:tag name="KSO_WM_TEMPLATE_INDEX" val="20205402"/>
</p:tagLst>
</file>

<file path=ppt/tags/tag194.xml><?xml version="1.0" encoding="utf-8"?>
<p:tagLst xmlns:p="http://schemas.openxmlformats.org/presentationml/2006/main">
  <p:tag name="KSO_WM_BEAUTIFY_FLAG" val="#wm#"/>
  <p:tag name="KSO_WM_TEMPLATE_CATEGORY" val="custom"/>
  <p:tag name="KSO_WM_TEMPLATE_INDEX" val="20205402"/>
</p:tagLst>
</file>

<file path=ppt/tags/tag195.xml><?xml version="1.0" encoding="utf-8"?>
<p:tagLst xmlns:p="http://schemas.openxmlformats.org/presentationml/2006/main">
  <p:tag name="KSO_WM_BEAUTIFY_FLAG" val="#wm#"/>
  <p:tag name="KSO_WM_TEMPLATE_CATEGORY" val="custom"/>
  <p:tag name="KSO_WM_TEMPLATE_INDEX" val="20205402"/>
</p:tagLst>
</file>

<file path=ppt/tags/tag196.xml><?xml version="1.0" encoding="utf-8"?>
<p:tagLst xmlns:p="http://schemas.openxmlformats.org/presentationml/2006/main">
  <p:tag name="KSO_WM_BEAUTIFY_FLAG" val="#wm#"/>
  <p:tag name="KSO_WM_TEMPLATE_CATEGORY" val="custom"/>
  <p:tag name="KSO_WM_TEMPLATE_INDEX" val="20205402"/>
</p:tagLst>
</file>

<file path=ppt/tags/tag19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5402"/>
  <p:tag name="KSO_WM_UNIT_ID" val="custom20205402_7*e*1"/>
</p:tagLst>
</file>

<file path=ppt/tags/tag198.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5402"/>
  <p:tag name="KSO_WM_UNIT_ID" val="custom20205402_7*a*1"/>
  <p:tag name="KSO_WM_UNIT_ISNUMDGMTITLE" val="0"/>
</p:tagLst>
</file>

<file path=ppt/tags/tag199.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5402"/>
  <p:tag name="KSO_WM_SLIDE_ID" val="custom20205402_7"/>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TEMPLATE_CATEGORY" val="custom"/>
  <p:tag name="KSO_WM_TEMPLATE_INDEX" val="20205402"/>
</p:tagLst>
</file>

<file path=ppt/tags/tag201.xml><?xml version="1.0" encoding="utf-8"?>
<p:tagLst xmlns:p="http://schemas.openxmlformats.org/presentationml/2006/main">
  <p:tag name="KSO_WM_BEAUTIFY_FLAG" val="#wm#"/>
  <p:tag name="KSO_WM_TEMPLATE_CATEGORY" val="custom"/>
  <p:tag name="KSO_WM_TEMPLATE_INDEX" val="20205402"/>
</p:tagLst>
</file>

<file path=ppt/tags/tag202.xml><?xml version="1.0" encoding="utf-8"?>
<p:tagLst xmlns:p="http://schemas.openxmlformats.org/presentationml/2006/main">
  <p:tag name="KSO_WM_BEAUTIFY_FLAG" val="#wm#"/>
  <p:tag name="KSO_WM_TEMPLATE_CATEGORY" val="custom"/>
  <p:tag name="KSO_WM_TEMPLATE_INDEX" val="20205402"/>
</p:tagLst>
</file>

<file path=ppt/tags/tag203.xml><?xml version="1.0" encoding="utf-8"?>
<p:tagLst xmlns:p="http://schemas.openxmlformats.org/presentationml/2006/main">
  <p:tag name="KSO_WM_BEAUTIFY_FLAG" val="#wm#"/>
  <p:tag name="KSO_WM_TEMPLATE_CATEGORY" val="custom"/>
  <p:tag name="KSO_WM_TEMPLATE_INDEX" val="2020540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4.xml><?xml version="1.0" encoding="utf-8"?>
<p:tagLst xmlns:p="http://schemas.openxmlformats.org/presentationml/2006/main">
  <p:tag name="KSO_WM_UNIT_TYPE" val="i"/>
  <p:tag name="KSO_WM_UNIT_SUBTYPE" val="h"/>
  <p:tag name="KSO_WM_SLIDE_BACKGROUND_TYPE" val="general"/>
  <p:tag name="KSO_WM_UNIT_HIGHLIGHT" val="0"/>
  <p:tag name="KSO_WM_UNIT_COMPATIBLE" val="0"/>
  <p:tag name="KSO_WM_UNIT_DIAGRAM_ISNUMVISUAL" val="0"/>
  <p:tag name="KSO_WM_UNIT_DIAGRAM_ISREFERUNIT" val="0"/>
  <p:tag name="KSO_WM_UNIT_INDEX" val="0"/>
  <p:tag name="KSO_WM_UNIT_ID" val="_12*i*0"/>
  <p:tag name="KSO_WM_UNIT_LAYERLEVEL" val="1"/>
  <p:tag name="KSO_WM_TAG_VERSION" val="1.0"/>
  <p:tag name="KSO_WM_BEAUTIFY_FLAG" val="#wm#"/>
  <p:tag name="KSO_WM_SLIDE_BK_DARK_LIGHT" val="2"/>
  <p:tag name="KSO_WM_UNIT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0"/>
  <p:tag name="KSO_WM_UNIT_ID" val="_13*i*0"/>
  <p:tag name="KSO_WM_UNIT_LAYERLEVEL" val="1"/>
  <p:tag name="KSO_WM_TAG_VERSION" val="1.0"/>
  <p:tag name="KSO_WM_BEAUTIFY_FLAG" val="#wm#"/>
  <p:tag name="KSO_WM_SLIDE_BK_DARK_LIGHT" val="2"/>
  <p:tag name="KSO_WM_UNIT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UNIT_BK_DARK_LIGHT" val="2"/>
</p:tagLst>
</file>

<file path=ppt/tags/tag98.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0"/>
  <p:tag name="KSO_WM_UNIT_ID" val="_14*i*0"/>
  <p:tag name="KSO_WM_UNIT_LAYERLEVEL" val="1"/>
  <p:tag name="KSO_WM_TAG_VERSION" val="1.0"/>
  <p:tag name="KSO_WM_BEAUTIFY_FLAG" val="#wm#"/>
  <p:tag name="KSO_WM_SLIDE_BK_DARK_LIGHT" val="2"/>
  <p:tag name="KSO_WM_UNIT_BK_DARK_LIGHT" val="2"/>
</p:tagLst>
</file>

<file path=ppt/tags/tag9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heme/theme1.xml><?xml version="1.0" encoding="utf-8"?>
<a:theme xmlns:a="http://schemas.openxmlformats.org/drawingml/2006/main" name="Office 主题​​">
  <a:themeElements>
    <a:clrScheme name="自定义 568">
      <a:dk1>
        <a:sysClr val="windowText" lastClr="000000"/>
      </a:dk1>
      <a:lt1>
        <a:sysClr val="window" lastClr="FFFFFF"/>
      </a:lt1>
      <a:dk2>
        <a:srgbClr val="F9FDFC"/>
      </a:dk2>
      <a:lt2>
        <a:srgbClr val="FFFFFF"/>
      </a:lt2>
      <a:accent1>
        <a:srgbClr val="87D6CC"/>
      </a:accent1>
      <a:accent2>
        <a:srgbClr val="97C6C8"/>
      </a:accent2>
      <a:accent3>
        <a:srgbClr val="A7B6C4"/>
      </a:accent3>
      <a:accent4>
        <a:srgbClr val="B6A7C1"/>
      </a:accent4>
      <a:accent5>
        <a:srgbClr val="C697BD"/>
      </a:accent5>
      <a:accent6>
        <a:srgbClr val="D687B9"/>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11635</Words>
  <Application>WPS 演示</Application>
  <PresentationFormat>宽屏</PresentationFormat>
  <Paragraphs>317</Paragraphs>
  <Slides>22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微软雅黑</vt:lpstr>
      <vt:lpstr>汉仪旗黑-85S</vt:lpstr>
      <vt:lpstr>黑体</vt:lpstr>
      <vt:lpstr>Arial Black</vt:lpstr>
      <vt:lpstr>Arial Narrow</vt:lpstr>
      <vt:lpstr>Berlin Sans FB Demi</vt:lpstr>
      <vt:lpstr>Arial Unicode MS</vt:lpstr>
      <vt:lpstr>Calibri</vt:lpstr>
      <vt:lpstr>Times New Roman</vt:lpstr>
      <vt:lpstr>HelveticaNeue</vt:lpstr>
      <vt:lpstr>Corbel</vt:lpstr>
      <vt:lpstr>华文新魏</vt:lpstr>
      <vt:lpstr>Office 主题​​</vt:lpstr>
      <vt:lpstr>PowerPoint 演示文稿</vt:lpstr>
      <vt:lpstr>2021届9+1联盟考试 客观题讲评</vt:lpstr>
      <vt:lpstr>阅读理解</vt:lpstr>
      <vt:lpstr>PowerPoint 演示文稿</vt:lpstr>
      <vt:lpstr>Mr. Noun was on the trial on the court (Para 1)</vt:lpstr>
      <vt:lpstr>PowerPoint 演示文稿</vt:lpstr>
      <vt:lpstr>24. What is the nature of bitcoin?</vt:lpstr>
      <vt:lpstr>郁金香狂热（Tulpenmanie）</vt:lpstr>
      <vt:lpstr>PowerPoint 演示文稿</vt:lpstr>
      <vt:lpstr>25. By saying “It is worse than tulip bulbs.”, Dimon wanted to tell people_______</vt:lpstr>
      <vt:lpstr>PowerPoint 演示文稿</vt:lpstr>
      <vt:lpstr>27. What did Mattison plan to do with the bill when she was given it at first?</vt:lpstr>
      <vt:lpstr>七选五</vt:lpstr>
      <vt:lpstr>PowerPoint 演示文稿</vt:lpstr>
      <vt:lpstr>PowerPoint 演示文稿</vt:lpstr>
      <vt:lpstr>PowerPoint 演示文稿</vt:lpstr>
      <vt:lpstr>PowerPoint 演示文稿</vt:lpstr>
      <vt:lpstr>完形填空</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Stacey</dc:creator>
  <cp:lastModifiedBy>陈顺坤</cp:lastModifiedBy>
  <cp:revision>48</cp:revision>
  <dcterms:created xsi:type="dcterms:W3CDTF">2020-05-08T15:04:00Z</dcterms:created>
  <dcterms:modified xsi:type="dcterms:W3CDTF">2020-05-10T13:53:11Z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