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616" r:id="rId3"/>
    <p:sldId id="425" r:id="rId4"/>
    <p:sldId id="454" r:id="rId6"/>
    <p:sldId id="455" r:id="rId7"/>
    <p:sldId id="469" r:id="rId8"/>
    <p:sldId id="457" r:id="rId9"/>
    <p:sldId id="548" r:id="rId10"/>
    <p:sldId id="473" r:id="rId11"/>
    <p:sldId id="471" r:id="rId12"/>
    <p:sldId id="463" r:id="rId13"/>
    <p:sldId id="464" r:id="rId14"/>
    <p:sldId id="461" r:id="rId15"/>
    <p:sldId id="462" r:id="rId16"/>
    <p:sldId id="514" r:id="rId17"/>
    <p:sldId id="472" r:id="rId18"/>
    <p:sldId id="466" r:id="rId19"/>
    <p:sldId id="600" r:id="rId20"/>
    <p:sldId id="513" r:id="rId21"/>
    <p:sldId id="515" r:id="rId22"/>
    <p:sldId id="474" r:id="rId23"/>
    <p:sldId id="478" r:id="rId24"/>
    <p:sldId id="611" r:id="rId25"/>
    <p:sldId id="479" r:id="rId26"/>
    <p:sldId id="516" r:id="rId27"/>
    <p:sldId id="518" r:id="rId28"/>
    <p:sldId id="482" r:id="rId29"/>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D1"/>
    <a:srgbClr val="FFFFFF"/>
    <a:srgbClr val="EAF4EC"/>
    <a:srgbClr val="FBFFF7"/>
    <a:srgbClr val="F7FFEF"/>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660"/>
  </p:normalViewPr>
  <p:slideViewPr>
    <p:cSldViewPr>
      <p:cViewPr varScale="1">
        <p:scale>
          <a:sx n="115" d="100"/>
          <a:sy n="115" d="100"/>
        </p:scale>
        <p:origin x="52" y="340"/>
      </p:cViewPr>
      <p:guideLst>
        <p:guide orient="horz" pos="1544"/>
        <p:guide pos="2880"/>
      </p:guideLst>
    </p:cSldViewPr>
  </p:slideViewPr>
  <p:notesTextViewPr>
    <p:cViewPr>
      <p:scale>
        <a:sx n="100" d="100"/>
        <a:sy n="100" d="100"/>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4139952" y="514237"/>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工作体会</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699003" y="514237"/>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3671900" y="524069"/>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工作规划和展望</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259744" y="524069"/>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448308"/>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50287" y="448308"/>
            <a:ext cx="1261884" cy="345094"/>
          </a:xfrm>
          <a:prstGeom prst="rect">
            <a:avLst/>
          </a:prstGeom>
          <a:noFill/>
        </p:spPr>
        <p:txBody>
          <a:bodyPr wrap="none" rtlCol="0">
            <a:spAutoFit/>
          </a:bodyPr>
          <a:lstStyle/>
          <a:p>
            <a:pPr>
              <a:lnSpc>
                <a:spcPct val="13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年度工作概述</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803"/>
            <a:ext cx="8229600" cy="857515"/>
          </a:xfrm>
        </p:spPr>
        <p:txBody>
          <a:bodyPr/>
          <a:lstStyle/>
          <a:p>
            <a:r>
              <a:rPr lang="zh-CN" altLang="en-US" noProof="1"/>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3923928" y="543734"/>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工作回顾</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10" name="椭圆 9"/>
          <p:cNvSpPr/>
          <p:nvPr userDrawn="1"/>
        </p:nvSpPr>
        <p:spPr>
          <a:xfrm>
            <a:off x="3502643" y="543734"/>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4067944" y="50440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自我评价</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673905" y="50440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2.pn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fld>
            <a:endParaRPr lang="zh-CN" altLang="en-US"/>
          </a:p>
        </p:txBody>
      </p:sp>
      <p:pic>
        <p:nvPicPr>
          <p:cNvPr id="8" name="图片 7" descr="水印"/>
          <p:cNvPicPr>
            <a:picLocks noChangeAspect="1"/>
          </p:cNvPicPr>
          <p:nvPr userDrawn="1"/>
        </p:nvPicPr>
        <p:blipFill>
          <a:blip r:embed="rId26"/>
          <a:stretch>
            <a:fillRect/>
          </a:stretch>
        </p:blipFill>
        <p:spPr>
          <a:xfrm>
            <a:off x="5761990" y="48260"/>
            <a:ext cx="3304540" cy="10693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1.xml"/><Relationship Id="rId4" Type="http://schemas.openxmlformats.org/officeDocument/2006/relationships/image" Target="../media/image2.png"/><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hyperlink" Target="Thank%20you%20virus.mp4" TargetMode="Externa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1.xml"/><Relationship Id="rId7" Type="http://schemas.openxmlformats.org/officeDocument/2006/relationships/hyperlink" Target="Thank%20you%20virus.mp4"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1.xml"/><Relationship Id="rId6" Type="http://schemas.openxmlformats.org/officeDocument/2006/relationships/hyperlink" Target="Thank%20you%20virus.mp4" TargetMode="Externa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1.xml"/><Relationship Id="rId3" Type="http://schemas.openxmlformats.org/officeDocument/2006/relationships/image" Target="../media/image2.png"/><Relationship Id="rId2" Type="http://schemas.openxmlformats.org/officeDocument/2006/relationships/hyperlink" Target="Thank%20you%20virus.mp4" TargetMode="Externa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1.xml"/><Relationship Id="rId3" Type="http://schemas.openxmlformats.org/officeDocument/2006/relationships/hyperlink" Target="Thank%20you%20virus.mp4" TargetMode="External"/><Relationship Id="rId2" Type="http://schemas.openxmlformats.org/officeDocument/2006/relationships/image" Target="../media/image5.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1.xml"/><Relationship Id="rId7" Type="http://schemas.openxmlformats.org/officeDocument/2006/relationships/image" Target="../media/image8.wmf"/><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3" Type="http://schemas.openxmlformats.org/officeDocument/2006/relationships/image" Target="../media/image6.wmf"/><Relationship Id="rId2" Type="http://schemas.openxmlformats.org/officeDocument/2006/relationships/oleObject" Target="../embeddings/oleObject1.bin"/><Relationship Id="rId10" Type="http://schemas.openxmlformats.org/officeDocument/2006/relationships/notesSlide" Target="../notesSlides/notesSlide8.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5514"/>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6086"/>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3168"/>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11" name="内容占位符 3" descr="1"/>
          <p:cNvPicPr>
            <a:picLocks noGrp="1" noChangeAspect="1"/>
          </p:cNvPicPr>
          <p:nvPr>
            <p:ph idx="1"/>
          </p:nvPr>
        </p:nvPicPr>
        <p:blipFill>
          <a:blip r:embed="rId2"/>
          <a:stretch>
            <a:fillRect/>
          </a:stretch>
        </p:blipFill>
        <p:spPr>
          <a:xfrm>
            <a:off x="189865" y="511810"/>
            <a:ext cx="4825365" cy="4119245"/>
          </a:xfrm>
          <a:noFill/>
          <a:ln>
            <a:noFill/>
          </a:ln>
        </p:spPr>
      </p:pic>
      <p:sp>
        <p:nvSpPr>
          <p:cNvPr id="4" name="文本框 3"/>
          <p:cNvSpPr txBox="1"/>
          <p:nvPr/>
        </p:nvSpPr>
        <p:spPr>
          <a:xfrm>
            <a:off x="5071943" y="907871"/>
            <a:ext cx="7467404" cy="829945"/>
          </a:xfrm>
          <a:prstGeom prst="rect">
            <a:avLst/>
          </a:prstGeom>
          <a:noFill/>
        </p:spPr>
        <p:txBody>
          <a:bodyPr wrap="square" rtlCol="0">
            <a:spAutoFit/>
          </a:bodyPr>
          <a:lstStyle/>
          <a:p>
            <a:pPr algn="just" fontAlgn="auto"/>
            <a:r>
              <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Though miles apart,</a:t>
            </a:r>
            <a:endPar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n-lt"/>
            </a:endParaRPr>
          </a:p>
          <a:p>
            <a:pPr algn="just" fontAlgn="auto"/>
            <a:r>
              <a:rPr lang="en-US" altLang="zh-CN"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w</a:t>
            </a:r>
            <a:r>
              <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e are under the same sky. </a:t>
            </a:r>
            <a:endParaRPr lang="zh-CN" altLang="en-US" sz="2400" noProof="1">
              <a:cs typeface="+mn-lt"/>
            </a:endParaRPr>
          </a:p>
        </p:txBody>
      </p:sp>
      <p:sp>
        <p:nvSpPr>
          <p:cNvPr id="5" name="内容占位符 2"/>
          <p:cNvSpPr>
            <a:spLocks noGrp="1"/>
          </p:cNvSpPr>
          <p:nvPr/>
        </p:nvSpPr>
        <p:spPr>
          <a:xfrm>
            <a:off x="5015230" y="3131185"/>
            <a:ext cx="3941445" cy="882015"/>
          </a:xfrm>
          <a:prstGeom prst="rect">
            <a:avLst/>
          </a:prstGeom>
          <a:blipFill rotWithShape="1">
            <a:blip r:embed="rId3">
              <a:alphaModFix amt="60000"/>
            </a:blip>
            <a:tile tx="0" ty="0" sx="100000" sy="100000" flip="none" algn="tl"/>
          </a:blipFill>
          <a:ln w="9525">
            <a:noFill/>
          </a:ln>
          <a:effectLst>
            <a:softEdge rad="101600"/>
          </a:effectLst>
        </p:spPr>
        <p:txBody>
          <a:bodyPr lIns="68580" tIns="34290" rIns="68580" bIns="34290" anchor="t">
            <a:scene3d>
              <a:camera prst="orthographicFront"/>
              <a:lightRig rig="threePt" dir="t"/>
            </a:scene3d>
          </a:bodyPr>
          <a:lstStyle/>
          <a:p>
            <a:pPr fontAlgn="base">
              <a:lnSpc>
                <a:spcPct val="90000"/>
              </a:lnSpc>
              <a:spcBef>
                <a:spcPts val="1000"/>
              </a:spcBef>
            </a:pPr>
            <a:r>
              <a:rPr lang="en-US" altLang="zh-CN"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  </a:t>
            </a:r>
            <a:r>
              <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Together we stand, </a:t>
            </a:r>
            <a:endPar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endParaRPr>
          </a:p>
          <a:p>
            <a:pPr fontAlgn="base">
              <a:lnSpc>
                <a:spcPct val="90000"/>
              </a:lnSpc>
              <a:spcBef>
                <a:spcPts val="1000"/>
              </a:spcBef>
            </a:pPr>
            <a:r>
              <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  my armors thine.</a:t>
            </a:r>
            <a:endPar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endParaRPr>
          </a:p>
        </p:txBody>
      </p:sp>
      <p:sp>
        <p:nvSpPr>
          <p:cNvPr id="2" name="文本框 1"/>
          <p:cNvSpPr txBox="1"/>
          <p:nvPr/>
        </p:nvSpPr>
        <p:spPr>
          <a:xfrm>
            <a:off x="5791835" y="4022725"/>
            <a:ext cx="976630" cy="337185"/>
          </a:xfrm>
          <a:prstGeom prst="rect">
            <a:avLst/>
          </a:prstGeom>
          <a:noFill/>
        </p:spPr>
        <p:txBody>
          <a:bodyPr wrap="square" rtlCol="0">
            <a:spAutoFit/>
          </a:bodyPr>
          <a:lstStyle/>
          <a:p>
            <a:r>
              <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盔甲</a:t>
            </a: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58" y="521588"/>
            <a:ext cx="4644516" cy="39387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idx="1"/>
          </p:nvPr>
        </p:nvSpPr>
        <p:spPr>
          <a:xfrm>
            <a:off x="510540" y="3355340"/>
            <a:ext cx="8229600" cy="4525963"/>
          </a:xfrm>
        </p:spPr>
        <p:txBody>
          <a:bodyPr/>
          <a:lstStyle/>
          <a:p>
            <a:pPr marL="0" indent="0">
              <a:buNone/>
            </a:pPr>
            <a:r>
              <a:rPr lang="en-US" altLang="zh-CN" sz="2400" b="1" i="1">
                <a:cs typeface="+mn-lt"/>
              </a:rPr>
              <a:t>W</a:t>
            </a:r>
            <a:r>
              <a:rPr lang="zh-CN" altLang="en-US" sz="2400" b="1" i="1">
                <a:cs typeface="+mn-lt"/>
              </a:rPr>
              <a:t>ith a strip of water and a long history；</a:t>
            </a:r>
            <a:endParaRPr lang="zh-CN" altLang="en-US" sz="2400" b="1" i="1">
              <a:cs typeface="+mn-lt"/>
            </a:endParaRPr>
          </a:p>
          <a:p>
            <a:pPr marL="0" indent="0">
              <a:buNone/>
            </a:pPr>
            <a:r>
              <a:rPr lang="en-US" altLang="zh-CN" sz="2400" b="1" i="1">
                <a:cs typeface="+mn-lt"/>
              </a:rPr>
              <a:t>C</a:t>
            </a:r>
            <a:r>
              <a:rPr lang="zh-CN" altLang="en-US" sz="2400" b="1" i="1">
                <a:cs typeface="+mn-lt"/>
              </a:rPr>
              <a:t>herry flowers blossom across the sea ；</a:t>
            </a:r>
            <a:endParaRPr lang="zh-CN" altLang="en-US" sz="2400" b="1" i="1">
              <a:cs typeface="+mn-lt"/>
            </a:endParaRPr>
          </a:p>
          <a:p>
            <a:pPr marL="0" indent="0">
              <a:buNone/>
            </a:pPr>
            <a:r>
              <a:rPr lang="en-US" altLang="zh-CN" sz="2400" b="1" i="1">
                <a:cs typeface="+mn-lt"/>
              </a:rPr>
              <a:t>W</a:t>
            </a:r>
            <a:r>
              <a:rPr lang="zh-CN" altLang="en-US" sz="2400" b="1" i="1">
                <a:cs typeface="+mn-lt"/>
              </a:rPr>
              <a:t>ith unity</a:t>
            </a:r>
            <a:r>
              <a:rPr lang="en-US" altLang="zh-CN" sz="2400" b="1" i="1">
                <a:cs typeface="+mn-lt"/>
              </a:rPr>
              <a:t>, </a:t>
            </a:r>
            <a:r>
              <a:rPr lang="zh-CN" altLang="en-US" sz="2400" b="1" i="1">
                <a:cs typeface="+mn-lt"/>
              </a:rPr>
              <a:t>the battle against the virus will win</a:t>
            </a:r>
            <a:r>
              <a:rPr lang="en-US" altLang="zh-CN" sz="2400" b="1" i="1">
                <a:cs typeface="+mn-lt"/>
              </a:rPr>
              <a:t>.</a:t>
            </a:r>
            <a:endParaRPr lang="en-US" altLang="zh-CN" sz="2400" b="1" i="1">
              <a:cs typeface="+mn-lt"/>
            </a:endParaRPr>
          </a:p>
        </p:txBody>
      </p:sp>
      <p:pic>
        <p:nvPicPr>
          <p:cNvPr id="5" name="图片 4" descr="箱子"/>
          <p:cNvPicPr>
            <a:picLocks noChangeAspect="1"/>
          </p:cNvPicPr>
          <p:nvPr/>
        </p:nvPicPr>
        <p:blipFill>
          <a:blip r:embed="rId2"/>
          <a:stretch>
            <a:fillRect/>
          </a:stretch>
        </p:blipFill>
        <p:spPr>
          <a:xfrm>
            <a:off x="2828925" y="470535"/>
            <a:ext cx="4142740" cy="2540000"/>
          </a:xfrm>
          <a:prstGeom prst="rect">
            <a:avLst/>
          </a:prstGeom>
        </p:spPr>
      </p:pic>
      <p:sp>
        <p:nvSpPr>
          <p:cNvPr id="6" name="文本框 5"/>
          <p:cNvSpPr txBox="1"/>
          <p:nvPr/>
        </p:nvSpPr>
        <p:spPr>
          <a:xfrm>
            <a:off x="4300855" y="1898650"/>
            <a:ext cx="2540000" cy="922020"/>
          </a:xfrm>
          <a:prstGeom prst="rect">
            <a:avLst/>
          </a:prstGeom>
          <a:solidFill>
            <a:schemeClr val="bg1"/>
          </a:solidFill>
        </p:spPr>
        <p:txBody>
          <a:bodyPr wrap="square" rtlCol="0" anchor="t">
            <a:spAutoFit/>
          </a:bodyPr>
          <a:lstStyle/>
          <a:p>
            <a:r>
              <a:rPr lang="zh-CN" altLang="en-US" b="1">
                <a:latin typeface="楷体" panose="02010609060101010101" charset="-122"/>
                <a:ea typeface="楷体" panose="02010609060101010101" charset="-122"/>
              </a:rPr>
              <a:t>一衣带水，源远流长；</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隔海相望，樱花满开；</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众志成城，战疫必胜。</a:t>
            </a:r>
            <a:endParaRPr lang="zh-CN" altLang="en-US" b="1">
              <a:latin typeface="楷体" panose="02010609060101010101" charset="-122"/>
              <a:ea typeface="楷体" panose="02010609060101010101" charset="-122"/>
            </a:endParaRPr>
          </a:p>
        </p:txBody>
      </p:sp>
      <p:pic>
        <p:nvPicPr>
          <p:cNvPr id="3" name="图片 2" descr="口罩"/>
          <p:cNvPicPr>
            <a:picLocks noChangeAspect="1"/>
          </p:cNvPicPr>
          <p:nvPr/>
        </p:nvPicPr>
        <p:blipFill>
          <a:blip r:embed="rId3"/>
          <a:stretch>
            <a:fillRect/>
          </a:stretch>
        </p:blipFill>
        <p:spPr>
          <a:xfrm>
            <a:off x="572770" y="1350645"/>
            <a:ext cx="2153285" cy="1659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128"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1" name="内容占位符 2"/>
          <p:cNvSpPr>
            <a:spLocks noGrp="1"/>
          </p:cNvSpPr>
          <p:nvPr>
            <p:ph idx="1"/>
          </p:nvPr>
        </p:nvSpPr>
        <p:spPr>
          <a:xfrm>
            <a:off x="189865" y="196850"/>
            <a:ext cx="8409940" cy="4312285"/>
          </a:xfrm>
        </p:spPr>
        <p:txBody>
          <a:bodyPr anchor="t" anchorCtr="0">
            <a:normAutofit lnSpcReduction="10000"/>
          </a:bodyPr>
          <a:lstStyle/>
          <a:p>
            <a:pPr marL="0" indent="0" algn="l">
              <a:buNone/>
            </a:pPr>
            <a:endParaRPr lang="en-US" altLang="zh-CN" sz="1800" dirty="0" smtClean="0">
              <a:latin typeface="Times New Roman" panose="02020603050405020304" charset="0"/>
              <a:cs typeface="Times New Roman" panose="02020603050405020304" charset="0"/>
            </a:endParaRPr>
          </a:p>
          <a:p>
            <a:pPr marL="0" indent="0" algn="l">
              <a:buNone/>
            </a:pPr>
            <a:r>
              <a:rPr lang="en-US" altLang="zh-CN" sz="1800" dirty="0" smtClean="0">
                <a:latin typeface="Times New Roman" panose="02020603050405020304" charset="0"/>
                <a:cs typeface="Times New Roman" panose="02020603050405020304" charset="0"/>
              </a:rPr>
              <a:t>   </a:t>
            </a:r>
            <a:r>
              <a:rPr lang="en-US" altLang="zh-CN" sz="1800" dirty="0" smtClean="0">
                <a:cs typeface="+mn-lt"/>
              </a:rPr>
              <a:t> </a:t>
            </a:r>
            <a:endParaRPr lang="en-US" altLang="zh-CN" sz="1800" dirty="0" smtClean="0">
              <a:cs typeface="+mn-lt"/>
            </a:endParaRPr>
          </a:p>
          <a:p>
            <a:pPr marL="0" indent="0" algn="just">
              <a:buNone/>
            </a:pPr>
            <a:r>
              <a:rPr lang="en-US" altLang="zh-CN" sz="1800" dirty="0" smtClean="0">
                <a:cs typeface="+mn-lt"/>
              </a:rPr>
              <a:t>    </a:t>
            </a:r>
            <a:r>
              <a:rPr lang="en-US" altLang="zh-CN" sz="1800" b="1" dirty="0" smtClean="0">
                <a:cs typeface="+mn-lt"/>
              </a:rPr>
              <a:t>I</a:t>
            </a:r>
            <a:r>
              <a:rPr lang="zh-CN" altLang="en-US" sz="1800" b="1" dirty="0" smtClean="0">
                <a:cs typeface="+mn-lt"/>
              </a:rPr>
              <a:t>n </a:t>
            </a:r>
            <a:r>
              <a:rPr lang="zh-CN" altLang="en-US" sz="1800" b="1" dirty="0">
                <a:cs typeface="+mn-lt"/>
              </a:rPr>
              <a:t>early February Toyokawa donated </a:t>
            </a:r>
            <a:r>
              <a:rPr lang="zh-CN" altLang="en-US" sz="1800" b="1" dirty="0">
                <a:solidFill>
                  <a:srgbClr val="FFC000"/>
                </a:solidFill>
                <a:cs typeface="+mn-lt"/>
              </a:rPr>
              <a:t>4,500 </a:t>
            </a:r>
            <a:r>
              <a:rPr lang="zh-CN" altLang="en-US" sz="1800" b="1" dirty="0">
                <a:cs typeface="+mn-lt"/>
              </a:rPr>
              <a:t>masks and other </a:t>
            </a:r>
            <a:r>
              <a:rPr lang="zh-CN" altLang="en-US" sz="1800" b="1" u="sng" dirty="0">
                <a:cs typeface="+mn-lt"/>
              </a:rPr>
              <a:t>                     </a:t>
            </a:r>
            <a:r>
              <a:rPr lang="en-US" altLang="zh-CN" sz="1800" b="1" dirty="0">
                <a:cs typeface="+mn-lt"/>
              </a:rPr>
              <a:t>(protect)</a:t>
            </a:r>
            <a:r>
              <a:rPr lang="zh-CN" altLang="en-US" sz="1800" b="1" dirty="0">
                <a:cs typeface="+mn-lt"/>
              </a:rPr>
              <a:t> medical supplies </a:t>
            </a:r>
            <a:r>
              <a:rPr lang="zh-CN" altLang="en-US" sz="1800" b="1" dirty="0" smtClean="0">
                <a:cs typeface="+mn-lt"/>
              </a:rPr>
              <a:t>to </a:t>
            </a:r>
            <a:r>
              <a:rPr lang="zh-CN" altLang="en-US" sz="1800" b="1" dirty="0">
                <a:cs typeface="+mn-lt"/>
              </a:rPr>
              <a:t>Wuxi, East China's Jiangsu province, when the Chinese city </a:t>
            </a:r>
            <a:r>
              <a:rPr lang="zh-CN" altLang="en-US" sz="1800" b="1" u="sng" dirty="0">
                <a:cs typeface="+mn-lt"/>
              </a:rPr>
              <a:t>           </a:t>
            </a:r>
            <a:endParaRPr lang="zh-CN" altLang="en-US" sz="1800" b="1" u="sng" dirty="0">
              <a:cs typeface="+mn-lt"/>
            </a:endParaRPr>
          </a:p>
          <a:p>
            <a:pPr marL="0" indent="0" algn="just">
              <a:buNone/>
            </a:pPr>
            <a:r>
              <a:rPr lang="zh-CN" altLang="en-US" sz="1800" b="1" u="sng" dirty="0">
                <a:cs typeface="+mn-lt"/>
              </a:rPr>
              <a:t>               </a:t>
            </a:r>
            <a:r>
              <a:rPr lang="en-US" altLang="zh-CN" sz="1800" b="1" dirty="0">
                <a:cs typeface="+mn-lt"/>
              </a:rPr>
              <a:t>(hit)</a:t>
            </a:r>
            <a:r>
              <a:rPr lang="zh-CN" altLang="en-US" sz="1800" b="1" dirty="0">
                <a:cs typeface="+mn-lt"/>
              </a:rPr>
              <a:t> by the novel </a:t>
            </a:r>
            <a:r>
              <a:rPr lang="zh-CN" altLang="en-US" sz="1800" b="1" dirty="0" smtClean="0">
                <a:cs typeface="+mn-lt"/>
              </a:rPr>
              <a:t>coronavirus</a:t>
            </a:r>
            <a:r>
              <a:rPr lang="en-US" altLang="zh-CN" sz="1800" b="1" dirty="0" smtClean="0">
                <a:cs typeface="+mn-lt"/>
              </a:rPr>
              <a:t>.</a:t>
            </a:r>
            <a:endParaRPr lang="zh-CN" altLang="en-US" sz="1800" b="1" dirty="0">
              <a:solidFill>
                <a:srgbClr val="FF0000"/>
              </a:solidFill>
              <a:cs typeface="+mn-lt"/>
              <a:sym typeface="+mn-ea"/>
            </a:endParaRPr>
          </a:p>
          <a:p>
            <a:pPr marL="0" indent="0" algn="just">
              <a:buNone/>
            </a:pPr>
            <a:r>
              <a:rPr lang="zh-CN" altLang="en-US" sz="1800" b="1" dirty="0">
                <a:cs typeface="+mn-lt"/>
              </a:rPr>
              <a:t>    </a:t>
            </a:r>
            <a:r>
              <a:rPr lang="zh-CN" altLang="en-US" sz="1800" b="1" u="sng" dirty="0">
                <a:cs typeface="+mn-lt"/>
              </a:rPr>
              <a:t>                                    </a:t>
            </a:r>
            <a:r>
              <a:rPr lang="zh-CN" altLang="en-US" sz="1800" b="1" dirty="0">
                <a:cs typeface="+mn-lt"/>
              </a:rPr>
              <a:t>the fight against the virus becomes a global struggle, Xinwu kept </a:t>
            </a:r>
            <a:r>
              <a:rPr lang="zh-CN" altLang="en-US" sz="1800" b="1" u="sng" dirty="0">
                <a:cs typeface="+mn-lt"/>
              </a:rPr>
              <a:t>       </a:t>
            </a:r>
            <a:r>
              <a:rPr lang="zh-CN" altLang="en-US" sz="1800" b="1" dirty="0">
                <a:cs typeface="+mn-lt"/>
              </a:rPr>
              <a:t>  </a:t>
            </a:r>
            <a:endParaRPr lang="zh-CN" altLang="en-US" sz="1800" b="1" dirty="0">
              <a:cs typeface="+mn-lt"/>
            </a:endParaRPr>
          </a:p>
          <a:p>
            <a:pPr marL="0" indent="0" algn="just">
              <a:buNone/>
            </a:pPr>
            <a:r>
              <a:rPr lang="zh-CN" altLang="en-US" sz="1800" b="1" u="sng" dirty="0">
                <a:cs typeface="+mn-lt"/>
              </a:rPr>
              <a:t>        </a:t>
            </a:r>
            <a:r>
              <a:rPr lang="zh-CN" altLang="en-US" sz="1800" b="1" dirty="0">
                <a:cs typeface="+mn-lt"/>
              </a:rPr>
              <a:t>close eye on the virus outbreak in Toyokawa and has been making arrangements to provide medical </a:t>
            </a:r>
            <a:r>
              <a:rPr lang="zh-CN" altLang="en-US" sz="1800" b="1" u="sng" dirty="0">
                <a:cs typeface="+mn-lt"/>
              </a:rPr>
              <a:t>                 </a:t>
            </a:r>
            <a:r>
              <a:rPr lang="en-US" altLang="zh-CN" sz="1800" b="1" dirty="0">
                <a:cs typeface="+mn-lt"/>
              </a:rPr>
              <a:t>(supply)</a:t>
            </a:r>
            <a:r>
              <a:rPr lang="zh-CN" altLang="en-US" sz="1800" b="1" dirty="0">
                <a:cs typeface="+mn-lt"/>
              </a:rPr>
              <a:t>. </a:t>
            </a:r>
            <a:r>
              <a:rPr lang="en-US" altLang="zh-CN" sz="1800" b="1" dirty="0" smtClean="0">
                <a:cs typeface="+mn-lt"/>
              </a:rPr>
              <a:t> O</a:t>
            </a:r>
            <a:r>
              <a:rPr lang="zh-CN" altLang="en-US" sz="1800" b="1" dirty="0" smtClean="0">
                <a:cs typeface="+mn-lt"/>
              </a:rPr>
              <a:t>n </a:t>
            </a:r>
            <a:r>
              <a:rPr lang="zh-CN" altLang="en-US" sz="1800" b="1" dirty="0">
                <a:cs typeface="+mn-lt"/>
              </a:rPr>
              <a:t>March 24 Wuxi</a:t>
            </a:r>
            <a:r>
              <a:rPr lang="en-US" altLang="zh-CN" sz="1800" b="1" dirty="0">
                <a:cs typeface="+mn-lt"/>
              </a:rPr>
              <a:t>'</a:t>
            </a:r>
            <a:r>
              <a:rPr lang="zh-CN" altLang="en-US" sz="1800" b="1" dirty="0">
                <a:cs typeface="+mn-lt"/>
              </a:rPr>
              <a:t>s  donated  </a:t>
            </a:r>
            <a:r>
              <a:rPr lang="en-US" altLang="zh-CN" sz="1800" b="1" dirty="0">
                <a:cs typeface="+mn-lt"/>
              </a:rPr>
              <a:t>a total of </a:t>
            </a:r>
            <a:r>
              <a:rPr lang="zh-CN" altLang="en-US" sz="1800" b="1" dirty="0">
                <a:cs typeface="+mn-lt"/>
              </a:rPr>
              <a:t> </a:t>
            </a:r>
            <a:r>
              <a:rPr lang="zh-CN" altLang="en-US" sz="1800" b="1" dirty="0">
                <a:solidFill>
                  <a:srgbClr val="FFC000"/>
                </a:solidFill>
                <a:cs typeface="+mn-lt"/>
              </a:rPr>
              <a:t>50,000  </a:t>
            </a:r>
            <a:r>
              <a:rPr lang="zh-CN" altLang="en-US" sz="1800" b="1" dirty="0">
                <a:cs typeface="+mn-lt"/>
              </a:rPr>
              <a:t>surgical masks to </a:t>
            </a:r>
            <a:r>
              <a:rPr lang="zh-CN" altLang="en-US" sz="1800" b="1" u="sng" dirty="0">
                <a:cs typeface="+mn-lt"/>
              </a:rPr>
              <a:t>         </a:t>
            </a:r>
            <a:r>
              <a:rPr lang="en-US" altLang="zh-CN" sz="1800" b="1" dirty="0">
                <a:cs typeface="+mn-lt"/>
              </a:rPr>
              <a:t>(it)</a:t>
            </a:r>
            <a:r>
              <a:rPr lang="zh-CN" altLang="en-US" sz="1800" b="1" dirty="0">
                <a:cs typeface="+mn-lt"/>
              </a:rPr>
              <a:t> sister city Toyokawa, Japan </a:t>
            </a:r>
            <a:r>
              <a:rPr lang="en-US" altLang="zh-CN" sz="1800" b="1" dirty="0">
                <a:solidFill>
                  <a:schemeClr val="tx1"/>
                </a:solidFill>
                <a:cs typeface="+mn-lt"/>
                <a:sym typeface="+mn-ea"/>
              </a:rPr>
              <a:t>_______</a:t>
            </a:r>
            <a:r>
              <a:rPr lang="en-US" altLang="zh-CN" sz="1800" b="1" dirty="0">
                <a:solidFill>
                  <a:srgbClr val="FF0000"/>
                </a:solidFill>
                <a:cs typeface="+mn-lt"/>
                <a:sym typeface="+mn-ea"/>
              </a:rPr>
              <a:t> </a:t>
            </a:r>
            <a:r>
              <a:rPr lang="en-US" altLang="zh-CN" sz="1800" b="1" dirty="0">
                <a:solidFill>
                  <a:schemeClr val="tx1">
                    <a:lumMod val="95000"/>
                    <a:lumOff val="5000"/>
                  </a:schemeClr>
                </a:solidFill>
                <a:cs typeface="+mn-lt"/>
                <a:sym typeface="+mn-ea"/>
              </a:rPr>
              <a:t>(aid</a:t>
            </a:r>
            <a:r>
              <a:rPr lang="en-US" altLang="zh-CN" sz="1800" b="1" dirty="0" smtClean="0">
                <a:solidFill>
                  <a:schemeClr val="tx1">
                    <a:lumMod val="95000"/>
                    <a:lumOff val="5000"/>
                  </a:schemeClr>
                </a:solidFill>
                <a:cs typeface="+mn-lt"/>
                <a:sym typeface="+mn-ea"/>
              </a:rPr>
              <a:t>) it </a:t>
            </a:r>
            <a:r>
              <a:rPr lang="zh-CN" altLang="en-US" sz="1800" b="1" dirty="0" smtClean="0">
                <a:solidFill>
                  <a:schemeClr val="tx1">
                    <a:lumMod val="95000"/>
                    <a:lumOff val="5000"/>
                  </a:schemeClr>
                </a:solidFill>
                <a:cs typeface="+mn-lt"/>
              </a:rPr>
              <a:t>in </a:t>
            </a:r>
            <a:r>
              <a:rPr lang="zh-CN" altLang="en-US" sz="1800" b="1" dirty="0">
                <a:cs typeface="+mn-lt"/>
              </a:rPr>
              <a:t>the fight against the COVID-19 epidemic.</a:t>
            </a:r>
            <a:endParaRPr lang="zh-CN" altLang="en-US" sz="1800" b="1" dirty="0">
              <a:cs typeface="+mn-lt"/>
            </a:endParaRPr>
          </a:p>
          <a:p>
            <a:pPr marL="0" indent="0" algn="just">
              <a:buNone/>
            </a:pPr>
            <a:r>
              <a:rPr lang="zh-CN" altLang="en-US" sz="1800" b="1" dirty="0">
                <a:cs typeface="+mn-lt"/>
              </a:rPr>
              <a:t>    The Chinese Embassy in Japan made a post on its official Twitter account praising the donations  </a:t>
            </a:r>
            <a:r>
              <a:rPr lang="zh-CN" altLang="en-US" sz="1800" b="1" u="sng" dirty="0">
                <a:cs typeface="+mn-lt"/>
              </a:rPr>
              <a:t>         </a:t>
            </a:r>
            <a:r>
              <a:rPr lang="zh-CN" altLang="en-US" sz="1800" b="1" dirty="0">
                <a:cs typeface="+mn-lt"/>
              </a:rPr>
              <a:t> an example of Sino-Japanese friendship. Many netizens praised Xinwu on the Chinese social media platform Sina Weibo.</a:t>
            </a:r>
            <a:endParaRPr lang="zh-CN" altLang="en-US" sz="1800" b="1" dirty="0">
              <a:cs typeface="+mn-lt"/>
            </a:endParaRPr>
          </a:p>
          <a:p>
            <a:pPr marL="0" indent="0" algn="just">
              <a:buNone/>
            </a:pPr>
            <a:r>
              <a:rPr lang="zh-CN" altLang="en-US" sz="1800" b="1" dirty="0">
                <a:cs typeface="+mn-lt"/>
              </a:rPr>
              <a:t>    This is not the </a:t>
            </a:r>
            <a:r>
              <a:rPr lang="zh-CN" altLang="en-US" sz="1800" b="1" u="sng" dirty="0">
                <a:cs typeface="+mn-lt"/>
              </a:rPr>
              <a:t>          </a:t>
            </a:r>
            <a:r>
              <a:rPr lang="zh-CN" altLang="en-US" sz="1800" b="1" dirty="0">
                <a:cs typeface="+mn-lt"/>
              </a:rPr>
              <a:t> </a:t>
            </a:r>
            <a:r>
              <a:rPr lang="en-US" altLang="zh-CN" sz="1800" b="1" dirty="0">
                <a:cs typeface="+mn-lt"/>
              </a:rPr>
              <a:t>(one)</a:t>
            </a:r>
            <a:r>
              <a:rPr lang="zh-CN" altLang="en-US" sz="1800" b="1" dirty="0">
                <a:cs typeface="+mn-lt"/>
              </a:rPr>
              <a:t> time Wuxi, a city of 6.5 million permanent residents, </a:t>
            </a:r>
            <a:r>
              <a:rPr lang="zh-CN" altLang="en-US" sz="1800" b="1" u="sng" dirty="0">
                <a:cs typeface="+mn-lt"/>
              </a:rPr>
              <a:t>                               </a:t>
            </a:r>
            <a:endParaRPr lang="zh-CN" altLang="en-US" sz="1800" b="1" u="sng" dirty="0">
              <a:cs typeface="+mn-lt"/>
            </a:endParaRPr>
          </a:p>
          <a:p>
            <a:pPr marL="0" indent="0" algn="just">
              <a:buNone/>
            </a:pPr>
            <a:r>
              <a:rPr lang="zh-CN" altLang="en-US" sz="1800" b="1" u="sng" dirty="0">
                <a:cs typeface="+mn-lt"/>
              </a:rPr>
              <a:t>                               </a:t>
            </a:r>
            <a:r>
              <a:rPr lang="en-US" altLang="zh-CN" sz="1800" b="1" dirty="0">
                <a:cs typeface="+mn-lt"/>
              </a:rPr>
              <a:t>(provide) </a:t>
            </a:r>
            <a:r>
              <a:rPr lang="zh-CN" altLang="en-US" sz="1800" b="1" dirty="0">
                <a:cs typeface="+mn-lt"/>
              </a:rPr>
              <a:t>support to organizations and cities around the world.    </a:t>
            </a:r>
            <a:endParaRPr lang="zh-CN" altLang="en-US" sz="1800" b="1" dirty="0">
              <a:cs typeface="+mn-lt"/>
            </a:endParaRPr>
          </a:p>
        </p:txBody>
      </p:sp>
      <p:sp>
        <p:nvSpPr>
          <p:cNvPr id="2" name="文本框 1"/>
          <p:cNvSpPr txBox="1"/>
          <p:nvPr/>
        </p:nvSpPr>
        <p:spPr>
          <a:xfrm>
            <a:off x="192405" y="196850"/>
            <a:ext cx="1718310" cy="368300"/>
          </a:xfrm>
          <a:prstGeom prst="rect">
            <a:avLst/>
          </a:prstGeom>
          <a:solidFill>
            <a:schemeClr val="tx2">
              <a:lumMod val="60000"/>
              <a:lumOff val="40000"/>
            </a:schemeClr>
          </a:solidFill>
        </p:spPr>
        <p:txBody>
          <a:bodyPr wrap="none" rtlCol="0" anchor="t">
            <a:spAutoFit/>
          </a:bodyPr>
          <a:lstStyle/>
          <a:p>
            <a:pPr marL="0" indent="0" algn="just">
              <a:buNone/>
            </a:pPr>
            <a:r>
              <a:rPr lang="en-US" altLang="zh-CN" b="1" dirty="0">
                <a:solidFill>
                  <a:schemeClr val="bg1"/>
                </a:solidFill>
                <a:cs typeface="+mn-lt"/>
                <a:sym typeface="+mn-ea"/>
              </a:rPr>
              <a:t>Fill in the blanks</a:t>
            </a:r>
            <a:endParaRPr lang="en-US" altLang="zh-CN" b="1" dirty="0">
              <a:solidFill>
                <a:schemeClr val="bg1"/>
              </a:solidFill>
              <a:cs typeface="+mn-lt"/>
              <a:sym typeface="+mn-ea"/>
            </a:endParaRPr>
          </a:p>
        </p:txBody>
      </p:sp>
      <p:sp>
        <p:nvSpPr>
          <p:cNvPr id="4" name="文本框 3"/>
          <p:cNvSpPr txBox="1"/>
          <p:nvPr/>
        </p:nvSpPr>
        <p:spPr>
          <a:xfrm>
            <a:off x="6434401" y="738954"/>
            <a:ext cx="1149350" cy="368300"/>
          </a:xfrm>
          <a:prstGeom prst="rect">
            <a:avLst/>
          </a:prstGeom>
          <a:noFill/>
        </p:spPr>
        <p:txBody>
          <a:bodyPr wrap="none" rtlCol="0" anchor="t">
            <a:spAutoFit/>
          </a:bodyPr>
          <a:lstStyle/>
          <a:p>
            <a:r>
              <a:rPr lang="zh-CN" altLang="en-US" b="1" dirty="0">
                <a:solidFill>
                  <a:srgbClr val="FF0000"/>
                </a:solidFill>
                <a:cs typeface="+mn-lt"/>
                <a:sym typeface="+mn-ea"/>
              </a:rPr>
              <a:t>protective</a:t>
            </a:r>
            <a:endParaRPr lang="zh-CN" altLang="en-US" b="1" dirty="0">
              <a:solidFill>
                <a:srgbClr val="FF0000"/>
              </a:solidFill>
              <a:cs typeface="+mn-lt"/>
              <a:sym typeface="+mn-ea"/>
            </a:endParaRPr>
          </a:p>
        </p:txBody>
      </p:sp>
      <p:sp>
        <p:nvSpPr>
          <p:cNvPr id="5" name="文本框 4"/>
          <p:cNvSpPr txBox="1"/>
          <p:nvPr/>
        </p:nvSpPr>
        <p:spPr>
          <a:xfrm>
            <a:off x="244573" y="1317030"/>
            <a:ext cx="864235" cy="368300"/>
          </a:xfrm>
          <a:prstGeom prst="rect">
            <a:avLst/>
          </a:prstGeom>
          <a:noFill/>
        </p:spPr>
        <p:txBody>
          <a:bodyPr wrap="none" rtlCol="0" anchor="t">
            <a:spAutoFit/>
          </a:bodyPr>
          <a:lstStyle/>
          <a:p>
            <a:r>
              <a:rPr lang="zh-CN" altLang="en-US" b="1" dirty="0">
                <a:solidFill>
                  <a:srgbClr val="FF0000"/>
                </a:solidFill>
                <a:cs typeface="+mn-lt"/>
                <a:sym typeface="+mn-ea"/>
              </a:rPr>
              <a:t>was hit</a:t>
            </a:r>
            <a:endParaRPr lang="zh-CN" altLang="en-US" b="1" dirty="0">
              <a:solidFill>
                <a:srgbClr val="FF0000"/>
              </a:solidFill>
              <a:cs typeface="+mn-lt"/>
              <a:sym typeface="+mn-ea"/>
            </a:endParaRPr>
          </a:p>
        </p:txBody>
      </p:sp>
      <p:sp>
        <p:nvSpPr>
          <p:cNvPr id="7" name="文本框 6"/>
          <p:cNvSpPr txBox="1"/>
          <p:nvPr/>
        </p:nvSpPr>
        <p:spPr>
          <a:xfrm>
            <a:off x="456565" y="1608495"/>
            <a:ext cx="1885950" cy="368300"/>
          </a:xfrm>
          <a:prstGeom prst="rect">
            <a:avLst/>
          </a:prstGeom>
          <a:noFill/>
        </p:spPr>
        <p:txBody>
          <a:bodyPr wrap="none" rtlCol="0" anchor="t">
            <a:spAutoFit/>
          </a:bodyPr>
          <a:lstStyle/>
          <a:p>
            <a:r>
              <a:rPr lang="zh-CN" altLang="en-US" b="1" dirty="0">
                <a:solidFill>
                  <a:srgbClr val="FF0000"/>
                </a:solidFill>
                <a:cs typeface="+mn-lt"/>
                <a:sym typeface="+mn-ea"/>
              </a:rPr>
              <a:t>As</a:t>
            </a:r>
            <a:r>
              <a:rPr lang="en-US" altLang="zh-CN" b="1" dirty="0">
                <a:solidFill>
                  <a:srgbClr val="FF0000"/>
                </a:solidFill>
                <a:cs typeface="+mn-lt"/>
                <a:sym typeface="+mn-ea"/>
              </a:rPr>
              <a:t>/Since/Because</a:t>
            </a:r>
            <a:endParaRPr lang="en-US" altLang="zh-CN" b="1" dirty="0">
              <a:solidFill>
                <a:srgbClr val="FF0000"/>
              </a:solidFill>
              <a:cs typeface="+mn-lt"/>
              <a:sym typeface="+mn-ea"/>
            </a:endParaRPr>
          </a:p>
        </p:txBody>
      </p:sp>
      <p:sp>
        <p:nvSpPr>
          <p:cNvPr id="6" name="文本框 5"/>
          <p:cNvSpPr txBox="1"/>
          <p:nvPr/>
        </p:nvSpPr>
        <p:spPr>
          <a:xfrm>
            <a:off x="244363" y="1886287"/>
            <a:ext cx="1154430" cy="398780"/>
          </a:xfrm>
          <a:prstGeom prst="rect">
            <a:avLst/>
          </a:prstGeom>
          <a:noFill/>
        </p:spPr>
        <p:txBody>
          <a:bodyPr wrap="square" rtlCol="0" anchor="t">
            <a:spAutoFit/>
          </a:bodyPr>
          <a:lstStyle/>
          <a:p>
            <a:r>
              <a:rPr lang="zh-CN" altLang="en-US" sz="2000" b="1" dirty="0">
                <a:solidFill>
                  <a:srgbClr val="FF0000"/>
                </a:solidFill>
                <a:cs typeface="+mn-lt"/>
                <a:sym typeface="+mn-ea"/>
              </a:rPr>
              <a:t> a</a:t>
            </a:r>
            <a:endParaRPr lang="zh-CN" altLang="en-US" sz="2000" b="1" dirty="0">
              <a:solidFill>
                <a:srgbClr val="FF0000"/>
              </a:solidFill>
              <a:cs typeface="+mn-lt"/>
              <a:sym typeface="+mn-ea"/>
            </a:endParaRPr>
          </a:p>
        </p:txBody>
      </p:sp>
      <p:sp>
        <p:nvSpPr>
          <p:cNvPr id="3" name="文本框 2"/>
          <p:cNvSpPr txBox="1"/>
          <p:nvPr/>
        </p:nvSpPr>
        <p:spPr>
          <a:xfrm>
            <a:off x="2059940" y="2168525"/>
            <a:ext cx="960120" cy="368300"/>
          </a:xfrm>
          <a:prstGeom prst="rect">
            <a:avLst/>
          </a:prstGeom>
          <a:noFill/>
        </p:spPr>
        <p:txBody>
          <a:bodyPr wrap="none" rtlCol="0" anchor="t">
            <a:spAutoFit/>
          </a:bodyPr>
          <a:lstStyle/>
          <a:p>
            <a:r>
              <a:rPr lang="zh-CN" altLang="en-US" b="1" dirty="0">
                <a:solidFill>
                  <a:srgbClr val="FF0000"/>
                </a:solidFill>
                <a:cs typeface="+mn-lt"/>
                <a:sym typeface="+mn-ea"/>
              </a:rPr>
              <a:t>supplies</a:t>
            </a:r>
            <a:endParaRPr lang="zh-CN" altLang="en-US" b="1" dirty="0">
              <a:solidFill>
                <a:srgbClr val="FF0000"/>
              </a:solidFill>
              <a:cs typeface="+mn-lt"/>
              <a:sym typeface="+mn-ea"/>
            </a:endParaRPr>
          </a:p>
        </p:txBody>
      </p:sp>
      <p:sp>
        <p:nvSpPr>
          <p:cNvPr id="9" name="文本框 8"/>
          <p:cNvSpPr txBox="1"/>
          <p:nvPr/>
        </p:nvSpPr>
        <p:spPr>
          <a:xfrm>
            <a:off x="2140299" y="2393037"/>
            <a:ext cx="409575" cy="368300"/>
          </a:xfrm>
          <a:prstGeom prst="rect">
            <a:avLst/>
          </a:prstGeom>
          <a:noFill/>
        </p:spPr>
        <p:txBody>
          <a:bodyPr wrap="none" rtlCol="0" anchor="t">
            <a:spAutoFit/>
          </a:bodyPr>
          <a:lstStyle/>
          <a:p>
            <a:r>
              <a:rPr lang="zh-CN" altLang="en-US" b="1" dirty="0">
                <a:solidFill>
                  <a:srgbClr val="FF0000"/>
                </a:solidFill>
                <a:cs typeface="+mn-lt"/>
                <a:sym typeface="+mn-ea"/>
              </a:rPr>
              <a:t>its</a:t>
            </a:r>
            <a:endParaRPr lang="zh-CN" altLang="en-US" b="1" dirty="0">
              <a:solidFill>
                <a:srgbClr val="FF0000"/>
              </a:solidFill>
              <a:cs typeface="+mn-lt"/>
              <a:sym typeface="+mn-ea"/>
            </a:endParaRPr>
          </a:p>
        </p:txBody>
      </p:sp>
      <p:sp>
        <p:nvSpPr>
          <p:cNvPr id="11" name="文本框 10"/>
          <p:cNvSpPr txBox="1"/>
          <p:nvPr/>
        </p:nvSpPr>
        <p:spPr>
          <a:xfrm>
            <a:off x="5708596" y="2393046"/>
            <a:ext cx="725805" cy="368300"/>
          </a:xfrm>
          <a:prstGeom prst="rect">
            <a:avLst/>
          </a:prstGeom>
          <a:noFill/>
        </p:spPr>
        <p:txBody>
          <a:bodyPr wrap="none" rtlCol="0" anchor="t">
            <a:spAutoFit/>
          </a:bodyPr>
          <a:lstStyle/>
          <a:p>
            <a:r>
              <a:rPr lang="zh-CN" altLang="en-US" b="1" dirty="0">
                <a:solidFill>
                  <a:srgbClr val="FF0000"/>
                </a:solidFill>
                <a:cs typeface="+mn-lt"/>
                <a:sym typeface="+mn-ea"/>
              </a:rPr>
              <a:t>to aid</a:t>
            </a:r>
            <a:endParaRPr lang="zh-CN" altLang="en-US" b="1" dirty="0">
              <a:solidFill>
                <a:srgbClr val="FF0000"/>
              </a:solidFill>
              <a:cs typeface="+mn-lt"/>
              <a:sym typeface="+mn-ea"/>
            </a:endParaRPr>
          </a:p>
        </p:txBody>
      </p:sp>
      <p:sp>
        <p:nvSpPr>
          <p:cNvPr id="12" name="文本框 11"/>
          <p:cNvSpPr txBox="1"/>
          <p:nvPr/>
        </p:nvSpPr>
        <p:spPr>
          <a:xfrm>
            <a:off x="1785620" y="3172540"/>
            <a:ext cx="387350" cy="368300"/>
          </a:xfrm>
          <a:prstGeom prst="rect">
            <a:avLst/>
          </a:prstGeom>
          <a:noFill/>
        </p:spPr>
        <p:txBody>
          <a:bodyPr wrap="none" rtlCol="0" anchor="t">
            <a:spAutoFit/>
          </a:bodyPr>
          <a:lstStyle/>
          <a:p>
            <a:r>
              <a:rPr lang="zh-CN" altLang="en-US" b="1" dirty="0">
                <a:solidFill>
                  <a:srgbClr val="FF0000"/>
                </a:solidFill>
                <a:cs typeface="+mn-lt"/>
                <a:sym typeface="+mn-ea"/>
              </a:rPr>
              <a:t>as</a:t>
            </a:r>
            <a:endParaRPr lang="zh-CN" altLang="en-US" b="1" dirty="0">
              <a:solidFill>
                <a:srgbClr val="FF0000"/>
              </a:solidFill>
              <a:cs typeface="+mn-lt"/>
              <a:sym typeface="+mn-ea"/>
            </a:endParaRPr>
          </a:p>
        </p:txBody>
      </p:sp>
      <p:sp>
        <p:nvSpPr>
          <p:cNvPr id="13" name="文本框 12"/>
          <p:cNvSpPr txBox="1"/>
          <p:nvPr/>
        </p:nvSpPr>
        <p:spPr>
          <a:xfrm>
            <a:off x="1852326" y="3740739"/>
            <a:ext cx="556895" cy="368300"/>
          </a:xfrm>
          <a:prstGeom prst="rect">
            <a:avLst/>
          </a:prstGeom>
          <a:noFill/>
        </p:spPr>
        <p:txBody>
          <a:bodyPr wrap="none" rtlCol="0" anchor="t">
            <a:spAutoFit/>
          </a:bodyPr>
          <a:lstStyle/>
          <a:p>
            <a:r>
              <a:rPr lang="zh-CN" altLang="en-US" b="1" dirty="0">
                <a:solidFill>
                  <a:srgbClr val="FF0000"/>
                </a:solidFill>
                <a:cs typeface="+mn-lt"/>
                <a:sym typeface="+mn-ea"/>
              </a:rPr>
              <a:t>first</a:t>
            </a:r>
            <a:endParaRPr lang="zh-CN" altLang="en-US" b="1" dirty="0">
              <a:solidFill>
                <a:srgbClr val="FF0000"/>
              </a:solidFill>
              <a:cs typeface="+mn-lt"/>
              <a:sym typeface="+mn-ea"/>
            </a:endParaRPr>
          </a:p>
        </p:txBody>
      </p:sp>
      <p:sp>
        <p:nvSpPr>
          <p:cNvPr id="14" name="文本框 13"/>
          <p:cNvSpPr txBox="1"/>
          <p:nvPr/>
        </p:nvSpPr>
        <p:spPr>
          <a:xfrm>
            <a:off x="382905" y="4034790"/>
            <a:ext cx="1407795" cy="368300"/>
          </a:xfrm>
          <a:prstGeom prst="rect">
            <a:avLst/>
          </a:prstGeom>
          <a:noFill/>
        </p:spPr>
        <p:txBody>
          <a:bodyPr wrap="none" rtlCol="0" anchor="t">
            <a:spAutoFit/>
          </a:bodyPr>
          <a:lstStyle/>
          <a:p>
            <a:r>
              <a:rPr lang="zh-CN" altLang="en-US" b="1" dirty="0">
                <a:solidFill>
                  <a:srgbClr val="FF0000"/>
                </a:solidFill>
                <a:cs typeface="+mn-lt"/>
                <a:sym typeface="+mn-ea"/>
              </a:rPr>
              <a:t>has provided</a:t>
            </a:r>
            <a:endParaRPr lang="zh-CN" altLang="en-US" b="1" dirty="0">
              <a:solidFill>
                <a:srgbClr val="FF0000"/>
              </a:solidFill>
              <a:cs typeface="+mn-lt"/>
              <a:sym typeface="+mn-ea"/>
            </a:endParaRPr>
          </a:p>
        </p:txBody>
      </p:sp>
      <p:pic>
        <p:nvPicPr>
          <p:cNvPr id="15" name="内容占位符 5" descr="水印"/>
          <p:cNvPicPr>
            <a:picLocks noChangeAspect="1"/>
          </p:cNvPicPr>
          <p:nvPr userDrawn="1"/>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P spid="3" grpId="0"/>
      <p:bldP spid="9"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96850"/>
            <a:ext cx="6776720" cy="460375"/>
          </a:xfrm>
          <a:prstGeom prst="rect">
            <a:avLst/>
          </a:prstGeom>
          <a:noFill/>
        </p:spPr>
        <p:txBody>
          <a:bodyPr wrap="square" rtlCol="0">
            <a:spAutoFit/>
          </a:bodyPr>
          <a:lstStyle/>
          <a:p>
            <a:r>
              <a:rPr lang="en-US" altLang="zh-CN" sz="2400" b="1" dirty="0" smtClean="0">
                <a:solidFill>
                  <a:schemeClr val="tx1"/>
                </a:solidFill>
                <a:cs typeface="+mn-lt"/>
              </a:rPr>
              <a:t>Which proverb can well express  Wuxi’s act ?</a:t>
            </a:r>
            <a:endParaRPr lang="en-US" altLang="zh-CN" sz="2400" b="1" dirty="0" smtClean="0">
              <a:solidFill>
                <a:schemeClr val="tx1"/>
              </a:solidFill>
              <a:cs typeface="+mn-lt"/>
            </a:endParaRPr>
          </a:p>
        </p:txBody>
      </p:sp>
      <p:pic>
        <p:nvPicPr>
          <p:cNvPr id="2" name="图片 1"/>
          <p:cNvPicPr>
            <a:picLocks noChangeAspect="1"/>
          </p:cNvPicPr>
          <p:nvPr/>
        </p:nvPicPr>
        <p:blipFill>
          <a:blip r:embed="rId2"/>
          <a:stretch>
            <a:fillRect/>
          </a:stretch>
        </p:blipFill>
        <p:spPr>
          <a:xfrm>
            <a:off x="6259195" y="651510"/>
            <a:ext cx="2786380" cy="1687830"/>
          </a:xfrm>
          <a:prstGeom prst="rect">
            <a:avLst/>
          </a:prstGeom>
          <a:effectLst>
            <a:softEdge rad="152400"/>
          </a:effectLst>
        </p:spPr>
      </p:pic>
      <p:sp>
        <p:nvSpPr>
          <p:cNvPr id="7" name="Rectangle 2"/>
          <p:cNvSpPr/>
          <p:nvPr/>
        </p:nvSpPr>
        <p:spPr>
          <a:xfrm>
            <a:off x="362585" y="2518410"/>
            <a:ext cx="6904990" cy="2223135"/>
          </a:xfrm>
          <a:prstGeom prst="rect">
            <a:avLst/>
          </a:prstGeom>
          <a:blipFill rotWithShape="1">
            <a:blip r:embed="rId3"/>
            <a:stretch>
              <a:fillRect l="-4000"/>
            </a:stretch>
          </a:blipFill>
          <a:ln w="28575" cap="rnd" cmpd="sng">
            <a:solidFill>
              <a:schemeClr val="accent1">
                <a:shade val="50000"/>
              </a:schemeClr>
            </a:solidFill>
            <a:prstDash val="solid"/>
            <a:round/>
            <a:headEnd type="none" w="med" len="med"/>
            <a:tailEnd type="none" w="med" len="med"/>
          </a:ln>
          <a:effectLst>
            <a:softEdge rad="165100"/>
          </a:effectLst>
        </p:spPr>
        <p:txBody>
          <a:bodyPr wrap="square" anchor="ctr">
            <a:spAutoFit/>
          </a:bodyPr>
          <a:lstStyle/>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1. Don’t judge a book by its cover.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2. Cats hide their claws.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3. If I had lost the ring, yet the fingers are  still there.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4. Speak of angles, you will hear their wings./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      Speak</a:t>
            </a:r>
            <a:r>
              <a:rPr lang="zh-CN" altLang="en-US" strike="noStrike" noProof="1">
                <a:solidFill>
                  <a:schemeClr val="tx1"/>
                </a:solidFill>
                <a:ea typeface="宋体" panose="02010600030101010101" pitchFamily="2" charset="-122"/>
                <a:cs typeface="+mn-lt"/>
              </a:rPr>
              <a:t> </a:t>
            </a:r>
            <a:r>
              <a:rPr lang="en-US" altLang="zh-CN" strike="noStrike" noProof="1">
                <a:solidFill>
                  <a:schemeClr val="tx1"/>
                </a:solidFill>
                <a:ea typeface="宋体" panose="02010600030101010101" pitchFamily="2" charset="-122"/>
                <a:cs typeface="+mn-lt"/>
              </a:rPr>
              <a:t>of devil and he will appear.</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5. Two heads are better than one. </a:t>
            </a:r>
            <a:endParaRPr lang="en-US" altLang="zh-CN" strike="noStrike" noProof="1" smtClean="0">
              <a:solidFill>
                <a:schemeClr val="tx1"/>
              </a:solidFill>
              <a:ea typeface="宋体" panose="02010600030101010101" pitchFamily="2" charset="-122"/>
              <a:cs typeface="+mn-lt"/>
            </a:endParaRPr>
          </a:p>
          <a:p>
            <a:pPr indent="281305" eaLnBrk="0" hangingPunct="0">
              <a:lnSpc>
                <a:spcPct val="110000"/>
              </a:lnSpc>
              <a:tabLst>
                <a:tab pos="990600" algn="l"/>
              </a:tabLst>
            </a:pPr>
            <a:r>
              <a:rPr lang="en-US" altLang="zh-CN" noProof="1" smtClean="0">
                <a:solidFill>
                  <a:schemeClr val="tx1"/>
                </a:solidFill>
                <a:ea typeface="宋体" panose="02010600030101010101" pitchFamily="2" charset="-122"/>
                <a:cs typeface="+mn-lt"/>
              </a:rPr>
              <a:t>6.  Little help </a:t>
            </a:r>
            <a:r>
              <a:rPr lang="en-US" altLang="zh-CN" dirty="0">
                <a:solidFill>
                  <a:schemeClr val="tx1"/>
                </a:solidFill>
                <a:cs typeface="+mn-lt"/>
              </a:rPr>
              <a:t>brings much return.</a:t>
            </a:r>
            <a:endParaRPr lang="en-US" altLang="zh-CN" strike="noStrike" noProof="1">
              <a:solidFill>
                <a:schemeClr val="tx1"/>
              </a:solidFill>
              <a:ea typeface="宋体" panose="02010600030101010101" pitchFamily="2" charset="-122"/>
              <a:cs typeface="+mn-lt"/>
            </a:endParaRPr>
          </a:p>
        </p:txBody>
      </p:sp>
      <p:sp>
        <p:nvSpPr>
          <p:cNvPr id="3073" name="Rectangle 2"/>
          <p:cNvSpPr/>
          <p:nvPr/>
        </p:nvSpPr>
        <p:spPr>
          <a:xfrm>
            <a:off x="362268" y="638173"/>
            <a:ext cx="5102225" cy="1714500"/>
          </a:xfrm>
          <a:prstGeom prst="rect">
            <a:avLst/>
          </a:prstGeom>
          <a:solidFill>
            <a:schemeClr val="accent2">
              <a:lumMod val="60000"/>
              <a:lumOff val="40000"/>
            </a:schemeClr>
          </a:solidFill>
          <a:ln w="9525" cap="flat" cmpd="sng">
            <a:solidFill>
              <a:srgbClr val="FF0066"/>
            </a:solidFill>
            <a:prstDash val="solid"/>
            <a:miter/>
            <a:headEnd type="none" w="med" len="med"/>
            <a:tailEnd type="none" w="med" len="med"/>
          </a:ln>
          <a:effectLst>
            <a:softEdge rad="152400"/>
          </a:effectLst>
        </p:spPr>
        <p:txBody>
          <a:bodyPr wrap="square" anchor="ctr">
            <a:spAutoFit/>
          </a:bodyPr>
          <a:lstStyle/>
          <a:p>
            <a:pPr indent="281305" defTabSz="914400" eaLnBrk="0" fontAlgn="base" hangingPunct="0">
              <a:lnSpc>
                <a:spcPct val="110000"/>
              </a:lnSpc>
              <a:tabLst>
                <a:tab pos="990600" algn="l"/>
              </a:tabLst>
            </a:pPr>
            <a:r>
              <a:rPr lang="en-US" altLang="zh-CN" sz="1600" strike="noStrike" noProof="1">
                <a:latin typeface="+mj-ea"/>
                <a:ea typeface="+mj-ea"/>
                <a:cs typeface="+mj-ea"/>
              </a:rPr>
              <a:t>1.</a:t>
            </a:r>
            <a:r>
              <a:rPr lang="zh-CN" altLang="en-US" sz="1600" strike="noStrike" noProof="1">
                <a:latin typeface="+mj-ea"/>
                <a:ea typeface="+mj-ea"/>
                <a:cs typeface="+mj-ea"/>
              </a:rPr>
              <a:t>不要以貌取人。</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2.</a:t>
            </a:r>
            <a:r>
              <a:rPr lang="zh-CN" altLang="en-US" sz="1600" strike="noStrike" noProof="1">
                <a:latin typeface="+mj-ea"/>
                <a:ea typeface="+mj-ea"/>
                <a:cs typeface="+mj-ea"/>
              </a:rPr>
              <a:t>知人知面不知心。</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3.</a:t>
            </a:r>
            <a:r>
              <a:rPr lang="zh-CN" altLang="en-US" sz="1600" strike="noStrike" noProof="1">
                <a:latin typeface="+mj-ea"/>
                <a:ea typeface="+mj-ea"/>
                <a:cs typeface="+mj-ea"/>
              </a:rPr>
              <a:t>留得青山在，不怕没柴烧。</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4.</a:t>
            </a:r>
            <a:r>
              <a:rPr lang="zh-CN" altLang="en-US" sz="1600" strike="noStrike" noProof="1">
                <a:latin typeface="+mj-ea"/>
                <a:ea typeface="+mj-ea"/>
                <a:cs typeface="+mj-ea"/>
              </a:rPr>
              <a:t>说曹操，曹操就到。</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5.</a:t>
            </a:r>
            <a:r>
              <a:rPr lang="zh-CN" altLang="en-US" sz="1600" strike="noStrike" noProof="1">
                <a:latin typeface="+mj-ea"/>
                <a:ea typeface="+mj-ea"/>
                <a:cs typeface="+mj-ea"/>
              </a:rPr>
              <a:t>三个臭皮匠，顶个诸葛亮</a:t>
            </a:r>
            <a:r>
              <a:rPr lang="zh-CN" altLang="en-US" sz="1600" strike="noStrike" noProof="1" smtClean="0">
                <a:latin typeface="+mj-ea"/>
                <a:ea typeface="+mj-ea"/>
                <a:cs typeface="+mj-ea"/>
              </a:rPr>
              <a:t>。</a:t>
            </a:r>
            <a:endParaRPr lang="en-US" altLang="zh-CN" sz="1600" strike="noStrike" noProof="1" smtClean="0">
              <a:latin typeface="+mj-ea"/>
              <a:ea typeface="+mj-ea"/>
              <a:cs typeface="+mj-ea"/>
            </a:endParaRPr>
          </a:p>
          <a:p>
            <a:pPr indent="281305" defTabSz="914400" eaLnBrk="0" fontAlgn="base" hangingPunct="0">
              <a:lnSpc>
                <a:spcPct val="110000"/>
              </a:lnSpc>
              <a:tabLst>
                <a:tab pos="990600" algn="l"/>
              </a:tabLst>
            </a:pPr>
            <a:r>
              <a:rPr lang="en-US" altLang="zh-CN" sz="1600" noProof="1" smtClean="0">
                <a:latin typeface="+mj-ea"/>
                <a:ea typeface="+mj-ea"/>
                <a:cs typeface="+mj-ea"/>
              </a:rPr>
              <a:t>6.</a:t>
            </a:r>
            <a:r>
              <a:rPr lang="zh-CN" altLang="en-US" sz="1600" noProof="1" smtClean="0">
                <a:latin typeface="+mj-ea"/>
                <a:ea typeface="+mj-ea"/>
                <a:cs typeface="+mj-ea"/>
              </a:rPr>
              <a:t>滴水之恩涌泉相报。</a:t>
            </a:r>
            <a:endParaRPr lang="zh-CN" altLang="en-US" sz="1600" strike="noStrike" noProof="1">
              <a:latin typeface="+mj-ea"/>
              <a:ea typeface="+mj-ea"/>
              <a:cs typeface="+mj-ea"/>
            </a:endParaRPr>
          </a:p>
        </p:txBody>
      </p:sp>
      <p:sp>
        <p:nvSpPr>
          <p:cNvPr id="5" name="文本框 4"/>
          <p:cNvSpPr txBox="1"/>
          <p:nvPr/>
        </p:nvSpPr>
        <p:spPr>
          <a:xfrm>
            <a:off x="625475" y="4281170"/>
            <a:ext cx="433705" cy="645160"/>
          </a:xfrm>
          <a:prstGeom prst="rect">
            <a:avLst/>
          </a:prstGeom>
          <a:noFill/>
        </p:spPr>
        <p:txBody>
          <a:bodyPr wrap="none" rtlCol="0" anchor="t">
            <a:spAutoFit/>
          </a:bodyPr>
          <a:lstStyle/>
          <a:p>
            <a:r>
              <a:rPr lang="zh-CN" altLang="en-US" sz="3600" dirty="0">
                <a:solidFill>
                  <a:srgbClr val="FF0000"/>
                </a:solidFill>
                <a:cs typeface="Arial" panose="020B0604020202020204" pitchFamily="34" charset="0"/>
              </a:rPr>
              <a:t>√</a:t>
            </a:r>
            <a:endParaRPr lang="zh-CN" altLang="en-US" sz="3600" dirty="0">
              <a:solidFill>
                <a:srgbClr val="FF0000"/>
              </a:solidFill>
              <a:cs typeface="Arial" panose="020B0604020202020204" pitchFamily="34" charset="0"/>
            </a:endParaRPr>
          </a:p>
        </p:txBody>
      </p:sp>
      <p:sp>
        <p:nvSpPr>
          <p:cNvPr id="9" name="文本框 8"/>
          <p:cNvSpPr txBox="1"/>
          <p:nvPr/>
        </p:nvSpPr>
        <p:spPr>
          <a:xfrm>
            <a:off x="633099" y="2011045"/>
            <a:ext cx="433705" cy="645160"/>
          </a:xfrm>
          <a:prstGeom prst="rect">
            <a:avLst/>
          </a:prstGeom>
          <a:noFill/>
        </p:spPr>
        <p:txBody>
          <a:bodyPr wrap="none" rtlCol="0" anchor="t">
            <a:spAutoFit/>
          </a:bodyPr>
          <a:lstStyle/>
          <a:p>
            <a:r>
              <a:rPr lang="zh-CN" altLang="en-US" sz="3600" dirty="0">
                <a:solidFill>
                  <a:srgbClr val="FF0000"/>
                </a:solidFill>
                <a:cs typeface="Arial" panose="020B0604020202020204" pitchFamily="34" charset="0"/>
              </a:rPr>
              <a:t>√</a:t>
            </a:r>
            <a:endParaRPr lang="zh-CN" altLang="en-US" sz="3600" dirty="0">
              <a:solidFill>
                <a:srgbClr val="FF0000"/>
              </a:solidFill>
              <a:cs typeface="Arial" panose="020B0604020202020204" pitchFamily="34" charset="0"/>
            </a:endParaRPr>
          </a:p>
        </p:txBody>
      </p:sp>
      <p:pic>
        <p:nvPicPr>
          <p:cNvPr id="6" name="内容占位符 5" descr="水印"/>
          <p:cNvPicPr>
            <a:picLocks noChangeAspect="1"/>
          </p:cNvPicPr>
          <p:nvPr userDrawn="1">
            <p:ph idx="1"/>
          </p:nvPr>
        </p:nvPicPr>
        <p:blipFill>
          <a:blip r:embed="rId4"/>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linds(horizontal)">
                                      <p:cBhvr>
                                        <p:cTn id="24" dur="500"/>
                                        <p:tgtEl>
                                          <p:spTgt spid="7">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3">
                                            <p:txEl>
                                              <p:pRg st="0" end="0"/>
                                            </p:txEl>
                                          </p:spTgt>
                                        </p:tgtEl>
                                        <p:attrNameLst>
                                          <p:attrName>style.visibility</p:attrName>
                                        </p:attrNameLst>
                                      </p:cBhvr>
                                      <p:to>
                                        <p:strVal val="visible"/>
                                      </p:to>
                                    </p:set>
                                    <p:animEffect transition="in" filter="blinds(horizontal)">
                                      <p:cBhvr>
                                        <p:cTn id="35" dur="500"/>
                                        <p:tgtEl>
                                          <p:spTgt spid="3073">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3">
                                            <p:txEl>
                                              <p:pRg st="1" end="1"/>
                                            </p:txEl>
                                          </p:spTgt>
                                        </p:tgtEl>
                                        <p:attrNameLst>
                                          <p:attrName>style.visibility</p:attrName>
                                        </p:attrNameLst>
                                      </p:cBhvr>
                                      <p:to>
                                        <p:strVal val="visible"/>
                                      </p:to>
                                    </p:set>
                                    <p:animEffect transition="in" filter="blinds(horizontal)">
                                      <p:cBhvr>
                                        <p:cTn id="38" dur="500"/>
                                        <p:tgtEl>
                                          <p:spTgt spid="3073">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073">
                                            <p:txEl>
                                              <p:pRg st="2" end="2"/>
                                            </p:txEl>
                                          </p:spTgt>
                                        </p:tgtEl>
                                        <p:attrNameLst>
                                          <p:attrName>style.visibility</p:attrName>
                                        </p:attrNameLst>
                                      </p:cBhvr>
                                      <p:to>
                                        <p:strVal val="visible"/>
                                      </p:to>
                                    </p:set>
                                    <p:animEffect transition="in" filter="blinds(horizontal)">
                                      <p:cBhvr>
                                        <p:cTn id="41" dur="500"/>
                                        <p:tgtEl>
                                          <p:spTgt spid="3073">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073">
                                            <p:txEl>
                                              <p:pRg st="3" end="3"/>
                                            </p:txEl>
                                          </p:spTgt>
                                        </p:tgtEl>
                                        <p:attrNameLst>
                                          <p:attrName>style.visibility</p:attrName>
                                        </p:attrNameLst>
                                      </p:cBhvr>
                                      <p:to>
                                        <p:strVal val="visible"/>
                                      </p:to>
                                    </p:set>
                                    <p:animEffect transition="in" filter="blinds(horizontal)">
                                      <p:cBhvr>
                                        <p:cTn id="44" dur="500"/>
                                        <p:tgtEl>
                                          <p:spTgt spid="3073">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073">
                                            <p:txEl>
                                              <p:pRg st="4" end="4"/>
                                            </p:txEl>
                                          </p:spTgt>
                                        </p:tgtEl>
                                        <p:attrNameLst>
                                          <p:attrName>style.visibility</p:attrName>
                                        </p:attrNameLst>
                                      </p:cBhvr>
                                      <p:to>
                                        <p:strVal val="visible"/>
                                      </p:to>
                                    </p:set>
                                    <p:animEffect transition="in" filter="blinds(horizontal)">
                                      <p:cBhvr>
                                        <p:cTn id="47" dur="500"/>
                                        <p:tgtEl>
                                          <p:spTgt spid="3073">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073">
                                            <p:txEl>
                                              <p:pRg st="5" end="5"/>
                                            </p:txEl>
                                          </p:spTgt>
                                        </p:tgtEl>
                                        <p:attrNameLst>
                                          <p:attrName>style.visibility</p:attrName>
                                        </p:attrNameLst>
                                      </p:cBhvr>
                                      <p:to>
                                        <p:strVal val="visible"/>
                                      </p:to>
                                    </p:set>
                                    <p:animEffect transition="in" filter="blinds(horizontal)">
                                      <p:cBhvr>
                                        <p:cTn id="50" dur="500"/>
                                        <p:tgtEl>
                                          <p:spTgt spid="307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3" name="矩形 2"/>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99665" y="1790700"/>
            <a:ext cx="3689350" cy="521970"/>
          </a:xfrm>
          <a:prstGeom prst="rect">
            <a:avLst/>
          </a:prstGeom>
          <a:noFill/>
        </p:spPr>
        <p:txBody>
          <a:bodyPr wrap="square" rtlCol="0">
            <a:spAutoFit/>
          </a:bodyPr>
          <a:lstStyle/>
          <a:p>
            <a:pPr marL="285750" indent="-285750">
              <a:buFont typeface="Wingdings" panose="05000000000000000000" charset="0"/>
              <a:buChar char="ü"/>
            </a:pPr>
            <a:r>
              <a:rPr lang="en-US" altLang="zh-CN" sz="2800" b="1" dirty="0" smtClean="0">
                <a:solidFill>
                  <a:srgbClr val="FF0000"/>
                </a:solidFill>
              </a:rPr>
              <a:t>Be  grateful to others!</a:t>
            </a:r>
            <a:endParaRPr lang="en-US" altLang="zh-CN"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sz="2800" dirty="0">
                <a:solidFill>
                  <a:schemeClr val="bg1"/>
                </a:solidFill>
                <a:latin typeface="微软雅黑" panose="020B0503020204020204" pitchFamily="34" charset="-122"/>
                <a:ea typeface="微软雅黑" panose="020B0503020204020204" pitchFamily="34" charset="-122"/>
              </a:rPr>
              <a:t>3</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12" name="Freeform 476">
            <a:hlinkClick r:id="rId2" action="ppaction://hlinkfile"/>
          </p:cNvPr>
          <p:cNvSpPr>
            <a:spLocks noEditPoints="1"/>
          </p:cNvSpPr>
          <p:nvPr/>
        </p:nvSpPr>
        <p:spPr bwMode="auto">
          <a:xfrm>
            <a:off x="4011881" y="402297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pic>
        <p:nvPicPr>
          <p:cNvPr id="5" name="图片 4" descr="動物1"/>
          <p:cNvPicPr>
            <a:picLocks noChangeAspect="1"/>
          </p:cNvPicPr>
          <p:nvPr/>
        </p:nvPicPr>
        <p:blipFill>
          <a:blip r:embed="rId3"/>
          <a:stretch>
            <a:fillRect/>
          </a:stretch>
        </p:blipFill>
        <p:spPr>
          <a:xfrm>
            <a:off x="683260" y="563245"/>
            <a:ext cx="2680970" cy="1819910"/>
          </a:xfrm>
          <a:prstGeom prst="rect">
            <a:avLst/>
          </a:prstGeom>
        </p:spPr>
      </p:pic>
      <p:pic>
        <p:nvPicPr>
          <p:cNvPr id="7" name="图片 6" descr="動物4"/>
          <p:cNvPicPr>
            <a:picLocks noChangeAspect="1"/>
          </p:cNvPicPr>
          <p:nvPr/>
        </p:nvPicPr>
        <p:blipFill>
          <a:blip r:embed="rId4"/>
          <a:stretch>
            <a:fillRect/>
          </a:stretch>
        </p:blipFill>
        <p:spPr>
          <a:xfrm>
            <a:off x="683260" y="2703830"/>
            <a:ext cx="2681605" cy="1884680"/>
          </a:xfrm>
          <a:prstGeom prst="rect">
            <a:avLst/>
          </a:prstGeom>
        </p:spPr>
      </p:pic>
      <p:pic>
        <p:nvPicPr>
          <p:cNvPr id="9" name="图片 8" descr="動物2"/>
          <p:cNvPicPr>
            <a:picLocks noChangeAspect="1"/>
          </p:cNvPicPr>
          <p:nvPr/>
        </p:nvPicPr>
        <p:blipFill>
          <a:blip r:embed="rId5"/>
          <a:stretch>
            <a:fillRect/>
          </a:stretch>
        </p:blipFill>
        <p:spPr>
          <a:xfrm>
            <a:off x="5966460" y="563245"/>
            <a:ext cx="2601595" cy="1774825"/>
          </a:xfrm>
          <a:prstGeom prst="rect">
            <a:avLst/>
          </a:prstGeom>
        </p:spPr>
      </p:pic>
      <p:pic>
        <p:nvPicPr>
          <p:cNvPr id="11" name="图片 10" descr="動物3"/>
          <p:cNvPicPr>
            <a:picLocks noChangeAspect="1"/>
          </p:cNvPicPr>
          <p:nvPr/>
        </p:nvPicPr>
        <p:blipFill>
          <a:blip r:embed="rId6"/>
          <a:stretch>
            <a:fillRect/>
          </a:stretch>
        </p:blipFill>
        <p:spPr>
          <a:xfrm>
            <a:off x="5898515" y="2703195"/>
            <a:ext cx="2669540" cy="1885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1" name="内容占位符 2"/>
          <p:cNvSpPr>
            <a:spLocks noGrp="1"/>
          </p:cNvSpPr>
          <p:nvPr>
            <p:ph idx="1"/>
          </p:nvPr>
        </p:nvSpPr>
        <p:spPr>
          <a:xfrm>
            <a:off x="189865" y="196850"/>
            <a:ext cx="8766175" cy="2911475"/>
          </a:xfrm>
          <a:ln w="19050">
            <a:solidFill>
              <a:srgbClr val="0070C0"/>
            </a:solidFill>
          </a:ln>
        </p:spPr>
        <p:txBody>
          <a:bodyPr anchor="t" anchorCtr="0">
            <a:normAutofit/>
          </a:bodyPr>
          <a:lstStyle/>
          <a:p>
            <a:pPr marL="0" indent="0">
              <a:buNone/>
            </a:pPr>
            <a:r>
              <a:rPr lang="en-US" altLang="zh-CN" sz="2000" b="1" dirty="0">
                <a:cs typeface="+mn-lt"/>
              </a:rPr>
              <a:t>    Goats are conquering empty streets in a British village. What a strange picture to us humans who are used  to only seeing ourselves governing the world. As soon as we withdraw, nature quickly takes </a:t>
            </a:r>
            <a:r>
              <a:rPr lang="en-US" altLang="zh-CN" sz="2000" b="1" dirty="0" smtClean="0">
                <a:cs typeface="+mn-lt"/>
              </a:rPr>
              <a:t>over like </a:t>
            </a:r>
            <a:r>
              <a:rPr lang="en-US" altLang="zh-CN" sz="2000" b="1" dirty="0">
                <a:cs typeface="+mn-lt"/>
              </a:rPr>
              <a:t>these monkeys in Thailand as </a:t>
            </a:r>
            <a:r>
              <a:rPr lang="en-US" altLang="zh-CN" sz="2000" b="1" dirty="0" smtClean="0">
                <a:cs typeface="+mn-lt"/>
              </a:rPr>
              <a:t>well. </a:t>
            </a:r>
            <a:r>
              <a:rPr lang="en-US" altLang="zh-CN" sz="2000" b="1" dirty="0">
                <a:cs typeface="+mn-lt"/>
              </a:rPr>
              <a:t>C</a:t>
            </a:r>
            <a:r>
              <a:rPr lang="en-US" altLang="zh-CN" sz="2000" b="1" dirty="0" smtClean="0">
                <a:cs typeface="+mn-lt"/>
              </a:rPr>
              <a:t>ould  </a:t>
            </a:r>
            <a:r>
              <a:rPr lang="en-US" altLang="zh-CN" sz="2000" b="1" dirty="0">
                <a:cs typeface="+mn-lt"/>
              </a:rPr>
              <a:t>the corona crisis eventually be good for the environment? Satellite images seem to prove just that. In Italy where people have been living in lockdown for weeks, traffic has nearly  stops  and nitrogen dioxide levels have clearly dropped. And another  study suggests that Germany might even reach its climate goals, as the corona lockdown causes the economy to produce much less CO2.</a:t>
            </a:r>
            <a:endParaRPr lang="en-US" altLang="zh-CN" sz="2000" b="1" dirty="0">
              <a:ea typeface="宋体" panose="02010600030101010101" pitchFamily="2" charset="-122"/>
              <a:cs typeface="+mn-lt"/>
            </a:endParaRPr>
          </a:p>
        </p:txBody>
      </p:sp>
      <p:sp>
        <p:nvSpPr>
          <p:cNvPr id="4" name="椭圆 3"/>
          <p:cNvSpPr/>
          <p:nvPr/>
        </p:nvSpPr>
        <p:spPr>
          <a:xfrm>
            <a:off x="386715" y="196850"/>
            <a:ext cx="827405" cy="410210"/>
          </a:xfrm>
          <a:prstGeom prst="ellipse">
            <a:avLst/>
          </a:prstGeom>
          <a:noFill/>
          <a:ln w="28575">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4264025" y="548640"/>
            <a:ext cx="200025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322060" y="862965"/>
            <a:ext cx="1018540" cy="343535"/>
          </a:xfrm>
          <a:prstGeom prst="ellipse">
            <a:avLst/>
          </a:prstGeom>
          <a:noFill/>
          <a:ln w="28575">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7385050" y="1132205"/>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815340" y="1447165"/>
            <a:ext cx="688911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508104" y="2356802"/>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419872" y="1788795"/>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内容占位符 5" descr="水印"/>
          <p:cNvPicPr>
            <a:picLocks noChangeAspect="1"/>
          </p:cNvPicPr>
          <p:nvPr userDrawn="1"/>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1272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88595" y="207645"/>
            <a:ext cx="8750935" cy="2861310"/>
          </a:xfrm>
          <a:prstGeom prst="rect">
            <a:avLst/>
          </a:prstGeom>
          <a:noFill/>
          <a:ln w="9525">
            <a:noFill/>
          </a:ln>
        </p:spPr>
        <p:txBody>
          <a:bodyPr wrap="square">
            <a:spAutoFit/>
          </a:bodyPr>
          <a:lstStyle/>
          <a:p>
            <a:endParaRPr lang="en-US" altLang="zh-CN" sz="1600" b="1" dirty="0">
              <a:ea typeface="宋体" panose="02010600030101010101" pitchFamily="2" charset="-122"/>
              <a:cs typeface="+mn-lt"/>
            </a:endParaRPr>
          </a:p>
          <a:p>
            <a:r>
              <a:rPr lang="en-US" altLang="zh-CN" sz="1600" b="1" dirty="0">
                <a:ea typeface="宋体" panose="02010600030101010101" pitchFamily="2" charset="-122"/>
                <a:cs typeface="+mn-lt"/>
              </a:rPr>
              <a:t>    Similar </a:t>
            </a:r>
            <a:r>
              <a:rPr lang="en-US" altLang="zh-CN" sz="1600" b="1" dirty="0" smtClean="0">
                <a:ea typeface="宋体" panose="02010600030101010101" pitchFamily="2" charset="-122"/>
                <a:cs typeface="+mn-lt"/>
              </a:rPr>
              <a:t>phenomena </a:t>
            </a:r>
            <a:r>
              <a:rPr lang="en-US" altLang="zh-CN" sz="1600" b="1" dirty="0">
                <a:ea typeface="宋体" panose="02010600030101010101" pitchFamily="2" charset="-122"/>
                <a:cs typeface="+mn-lt"/>
              </a:rPr>
              <a:t>are emerging round the world. </a:t>
            </a:r>
            <a:r>
              <a:rPr lang="zh-CN" sz="1600" b="1" dirty="0" smtClean="0">
                <a:ea typeface="宋体" panose="02010600030101010101" pitchFamily="2" charset="-122"/>
                <a:cs typeface="+mn-lt"/>
              </a:rPr>
              <a:t>Due </a:t>
            </a:r>
            <a:r>
              <a:rPr lang="zh-CN" sz="1600" b="1" dirty="0">
                <a:ea typeface="宋体" panose="02010600030101010101" pitchFamily="2" charset="-122"/>
                <a:cs typeface="+mn-lt"/>
              </a:rPr>
              <a:t>to sunny weather and improved water quality, on the 24th, tens of thousands of flamingos were densely lined up by </a:t>
            </a:r>
            <a:r>
              <a:rPr lang="en-US" altLang="zh-CN" sz="1600" b="1" dirty="0">
                <a:ea typeface="宋体" panose="02010600030101010101" pitchFamily="2" charset="-122"/>
                <a:cs typeface="+mn-lt"/>
              </a:rPr>
              <a:t>in the center of a</a:t>
            </a:r>
            <a:r>
              <a:rPr lang="zh-CN" sz="1600" b="1" dirty="0">
                <a:ea typeface="宋体" panose="02010600030101010101" pitchFamily="2" charset="-122"/>
                <a:cs typeface="+mn-lt"/>
              </a:rPr>
              <a:t> </a:t>
            </a:r>
            <a:r>
              <a:rPr lang="en-US" altLang="zh-CN" sz="1600" b="1" dirty="0">
                <a:ea typeface="宋体" panose="02010600030101010101" pitchFamily="2" charset="-122"/>
                <a:cs typeface="+mn-lt"/>
              </a:rPr>
              <a:t>l</a:t>
            </a:r>
            <a:r>
              <a:rPr lang="zh-CN" sz="1600" b="1" dirty="0">
                <a:ea typeface="宋体" panose="02010600030101010101" pitchFamily="2" charset="-122"/>
                <a:cs typeface="+mn-lt"/>
              </a:rPr>
              <a:t>ake in Mumbai, India. </a:t>
            </a:r>
            <a:r>
              <a:rPr lang="en-US" sz="1600" b="1" dirty="0">
                <a:ea typeface="宋体" panose="02010600030101010101" pitchFamily="2" charset="-122"/>
                <a:cs typeface="+mn-lt"/>
              </a:rPr>
              <a:t>The whole lake was almost dyed pink. The scene was very spectacular. </a:t>
            </a:r>
            <a:r>
              <a:rPr lang="en-US" sz="1600" b="1" dirty="0" smtClean="0">
                <a:ea typeface="宋体" panose="02010600030101010101" pitchFamily="2" charset="-122"/>
                <a:cs typeface="+mn-lt"/>
              </a:rPr>
              <a:t>A </a:t>
            </a:r>
            <a:r>
              <a:rPr lang="en-US" sz="1600" b="1" dirty="0">
                <a:ea typeface="宋体" panose="02010600030101010101" pitchFamily="2" charset="-122"/>
                <a:cs typeface="+mn-lt"/>
              </a:rPr>
              <a:t>coyote roams freely near the Golden Gate Bridge in San Francisco. In Santiago, Chile, cougars run around the city center swiftly.  In India, the endangered green </a:t>
            </a:r>
            <a:r>
              <a:rPr lang="en-US" sz="1600" b="1" dirty="0" err="1" smtClean="0">
                <a:ea typeface="宋体" panose="02010600030101010101" pitchFamily="2" charset="-122"/>
                <a:cs typeface="+mn-lt"/>
              </a:rPr>
              <a:t>turtle, which</a:t>
            </a:r>
            <a:r>
              <a:rPr lang="en-US" sz="1600" b="1" dirty="0" smtClean="0">
                <a:ea typeface="宋体" panose="02010600030101010101" pitchFamily="2" charset="-122"/>
                <a:cs typeface="+mn-lt"/>
              </a:rPr>
              <a:t> has </a:t>
            </a:r>
            <a:r>
              <a:rPr lang="en-US" sz="1600" b="1" dirty="0">
                <a:ea typeface="宋体" panose="02010600030101010101" pitchFamily="2" charset="-122"/>
                <a:cs typeface="+mn-lt"/>
              </a:rPr>
              <a:t>not been seen on a beach in the eastern state of Orissa for 10 </a:t>
            </a:r>
            <a:r>
              <a:rPr lang="en-US" sz="1600" b="1" dirty="0" smtClean="0">
                <a:ea typeface="宋体" panose="02010600030101010101" pitchFamily="2" charset="-122"/>
                <a:cs typeface="+mn-lt"/>
              </a:rPr>
              <a:t>years, has crawled slowly . </a:t>
            </a:r>
            <a:r>
              <a:rPr lang="en-US" sz="1600" b="1" dirty="0">
                <a:ea typeface="宋体" panose="02010600030101010101" pitchFamily="2" charset="-122"/>
                <a:cs typeface="+mn-lt"/>
              </a:rPr>
              <a:t>In Thailand, 30 </a:t>
            </a:r>
            <a:r>
              <a:rPr lang="en-US" sz="1600" b="1" dirty="0" err="1">
                <a:ea typeface="宋体" panose="02010600030101010101" pitchFamily="2" charset="-122"/>
                <a:cs typeface="+mn-lt"/>
              </a:rPr>
              <a:t>Dugong dugon</a:t>
            </a:r>
            <a:r>
              <a:rPr lang="en-US" sz="1600" b="1" dirty="0">
                <a:ea typeface="宋体" panose="02010600030101010101" pitchFamily="2" charset="-122"/>
                <a:cs typeface="+mn-lt"/>
              </a:rPr>
              <a:t> amuse themselves leisurely in the waters of </a:t>
            </a:r>
            <a:r>
              <a:rPr lang="en-US" sz="1600" b="1" dirty="0" err="1">
                <a:ea typeface="宋体" panose="02010600030101010101" pitchFamily="2" charset="-122"/>
                <a:cs typeface="+mn-lt"/>
              </a:rPr>
              <a:t>Trang</a:t>
            </a:r>
            <a:r>
              <a:rPr lang="en-US" sz="1600" b="1" dirty="0">
                <a:ea typeface="宋体" panose="02010600030101010101" pitchFamily="2" charset="-122"/>
                <a:cs typeface="+mn-lt"/>
              </a:rPr>
              <a:t> </a:t>
            </a:r>
            <a:r>
              <a:rPr lang="en-US" sz="1600" b="1" dirty="0" smtClean="0">
                <a:ea typeface="宋体" panose="02010600030101010101" pitchFamily="2" charset="-122"/>
                <a:cs typeface="+mn-lt"/>
              </a:rPr>
              <a:t>Province </a:t>
            </a:r>
            <a:r>
              <a:rPr lang="en-US" sz="1600" b="1" dirty="0">
                <a:ea typeface="宋体" panose="02010600030101010101" pitchFamily="2" charset="-122"/>
                <a:cs typeface="+mn-lt"/>
              </a:rPr>
              <a:t>.</a:t>
            </a:r>
            <a:endParaRPr lang="en-US" sz="1600" b="1" dirty="0">
              <a:ea typeface="宋体" panose="02010600030101010101" pitchFamily="2" charset="-122"/>
              <a:cs typeface="+mn-lt"/>
            </a:endParaRPr>
          </a:p>
          <a:p>
            <a:r>
              <a:rPr lang="en-US" sz="1600" b="1" dirty="0">
                <a:ea typeface="宋体" panose="02010600030101010101" pitchFamily="2" charset="-122"/>
                <a:cs typeface="+mn-lt"/>
              </a:rPr>
              <a:t>    </a:t>
            </a:r>
            <a:r>
              <a:rPr lang="en-US" sz="1600" b="1" dirty="0" smtClean="0">
                <a:ea typeface="宋体" panose="02010600030101010101" pitchFamily="2" charset="-122"/>
                <a:cs typeface="+mn-lt"/>
              </a:rPr>
              <a:t> </a:t>
            </a:r>
            <a:r>
              <a:rPr lang="en-US" sz="1600" b="1" dirty="0">
                <a:solidFill>
                  <a:srgbClr val="FF0000"/>
                </a:solidFill>
                <a:ea typeface="宋体" panose="02010600030101010101" pitchFamily="2" charset="-122"/>
                <a:cs typeface="+mn-lt"/>
              </a:rPr>
              <a:t>Therefore</a:t>
            </a:r>
            <a:r>
              <a:rPr lang="en-US" sz="1600" b="1" dirty="0" smtClean="0">
                <a:solidFill>
                  <a:srgbClr val="FF0000"/>
                </a:solidFill>
                <a:ea typeface="宋体" panose="02010600030101010101" pitchFamily="2" charset="-122"/>
                <a:cs typeface="+mn-lt"/>
              </a:rPr>
              <a:t>, the </a:t>
            </a:r>
            <a:r>
              <a:rPr lang="en-US" sz="1600" b="1" dirty="0">
                <a:solidFill>
                  <a:srgbClr val="FF0000"/>
                </a:solidFill>
                <a:ea typeface="宋体" panose="02010600030101010101" pitchFamily="2" charset="-122"/>
                <a:cs typeface="+mn-lt"/>
              </a:rPr>
              <a:t>epidemic has</a:t>
            </a:r>
            <a:r>
              <a:rPr lang="en-US" sz="1600" b="1" dirty="0">
                <a:solidFill>
                  <a:srgbClr val="FF0000"/>
                </a:solidFill>
                <a:effectLst>
                  <a:outerShdw blurRad="38100" dist="38100" dir="2700000" algn="tl">
                    <a:srgbClr val="000000">
                      <a:alpha val="43137"/>
                    </a:srgbClr>
                  </a:outerShdw>
                </a:effectLst>
                <a:ea typeface="宋体" panose="02010600030101010101" pitchFamily="2" charset="-122"/>
                <a:cs typeface="+mn-lt"/>
              </a:rPr>
              <a:t> </a:t>
            </a:r>
            <a:r>
              <a:rPr lang="en-US" sz="1600" b="1" dirty="0" smtClean="0">
                <a:solidFill>
                  <a:srgbClr val="FF0000"/>
                </a:solidFill>
                <a:effectLst>
                  <a:outerShdw blurRad="38100" dist="38100" dir="2700000" algn="tl">
                    <a:srgbClr val="000000">
                      <a:alpha val="43137"/>
                    </a:srgbClr>
                  </a:outerShdw>
                </a:effectLst>
                <a:ea typeface="宋体" panose="02010600030101010101" pitchFamily="2" charset="-122"/>
                <a:cs typeface="+mn-lt"/>
              </a:rPr>
              <a:t> </a:t>
            </a:r>
            <a:r>
              <a:rPr lang="en-US" sz="1600" b="1" u="sng" dirty="0">
                <a:solidFill>
                  <a:srgbClr val="FF0000"/>
                </a:solidFill>
                <a:effectLst/>
                <a:ea typeface="宋体" panose="02010600030101010101" pitchFamily="2" charset="-122"/>
                <a:cs typeface="+mn-lt"/>
              </a:rPr>
              <a:t>left an eternal topic for human </a:t>
            </a:r>
            <a:r>
              <a:rPr lang="en-US" sz="1600" b="1" u="sng" dirty="0" smtClean="0">
                <a:solidFill>
                  <a:srgbClr val="FF0000"/>
                </a:solidFill>
                <a:effectLst/>
                <a:ea typeface="宋体" panose="02010600030101010101" pitchFamily="2" charset="-122"/>
                <a:cs typeface="+mn-lt"/>
              </a:rPr>
              <a:t>beings</a:t>
            </a:r>
            <a:r>
              <a:rPr lang="en-US" sz="1600" b="1" dirty="0">
                <a:solidFill>
                  <a:srgbClr val="FF0000"/>
                </a:solidFill>
                <a:effectLst/>
                <a:ea typeface="宋体" panose="02010600030101010101" pitchFamily="2" charset="-122"/>
                <a:cs typeface="+mn-lt"/>
              </a:rPr>
              <a:t>:</a:t>
            </a:r>
            <a:endParaRPr lang="en-US" sz="1600" b="1" dirty="0">
              <a:solidFill>
                <a:srgbClr val="FF0000"/>
              </a:solidFill>
              <a:effectLst/>
              <a:ea typeface="宋体" panose="02010600030101010101" pitchFamily="2" charset="-122"/>
              <a:cs typeface="+mn-lt"/>
            </a:endParaRPr>
          </a:p>
          <a:p>
            <a:endParaRPr lang="en-US" altLang="en-US" b="1" dirty="0">
              <a:solidFill>
                <a:srgbClr val="FF0000"/>
              </a:solidFill>
              <a:ea typeface="宋体" panose="02010600030101010101" pitchFamily="2" charset="-122"/>
              <a:cs typeface="+mn-lt"/>
            </a:endParaRPr>
          </a:p>
          <a:p>
            <a:pPr marL="285750" indent="-285750">
              <a:buFont typeface="Wingdings" panose="05000000000000000000" charset="0"/>
              <a:buChar char="u"/>
            </a:pPr>
            <a:endParaRPr lang="en-US" altLang="en-US" b="1" dirty="0">
              <a:solidFill>
                <a:schemeClr val="tx1"/>
              </a:solidFill>
              <a:ea typeface="宋体" panose="02010600030101010101" pitchFamily="2" charset="-122"/>
              <a:cs typeface="+mn-lt"/>
            </a:endParaRPr>
          </a:p>
        </p:txBody>
      </p:sp>
      <p:sp>
        <p:nvSpPr>
          <p:cNvPr id="2" name="椭圆 1"/>
          <p:cNvSpPr/>
          <p:nvPr/>
        </p:nvSpPr>
        <p:spPr>
          <a:xfrm>
            <a:off x="3722687" y="734060"/>
            <a:ext cx="946785" cy="260350"/>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691755" y="984885"/>
            <a:ext cx="662305" cy="267335"/>
          </a:xfrm>
          <a:prstGeom prst="ellipse">
            <a:avLst/>
          </a:prstGeom>
          <a:noFill/>
          <a:ln w="28575">
            <a:solidFill>
              <a:srgbClr val="0070C0"/>
            </a:solidFill>
            <a:prstDash val="soli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71640" y="1252220"/>
            <a:ext cx="716915" cy="219075"/>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983355" y="1471295"/>
            <a:ext cx="1060450" cy="276860"/>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79515" y="1699895"/>
            <a:ext cx="1285875" cy="321945"/>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5107305" y="988695"/>
            <a:ext cx="1409065" cy="5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7650" y="1467485"/>
            <a:ext cx="1089660"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88555" y="1471295"/>
            <a:ext cx="393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188720" y="1699895"/>
            <a:ext cx="666115"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6010" y="1950085"/>
            <a:ext cx="1260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565390" y="1960880"/>
            <a:ext cx="607060" cy="6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64185" y="2886710"/>
            <a:ext cx="3352165" cy="368300"/>
          </a:xfrm>
          <a:prstGeom prst="rect">
            <a:avLst/>
          </a:prstGeom>
          <a:noFill/>
        </p:spPr>
        <p:txBody>
          <a:bodyPr wrap="none" rtlCol="0" anchor="t">
            <a:spAutoFit/>
          </a:bodyPr>
          <a:lstStyle/>
          <a:p>
            <a:r>
              <a:rPr lang="en-US" altLang="en-US" b="1" dirty="0">
                <a:ea typeface="宋体" panose="02010600030101010101" pitchFamily="2" charset="-122"/>
                <a:cs typeface="+mn-lt"/>
                <a:sym typeface="+mn-ea"/>
              </a:rPr>
              <a:t> (Find some verbs and adverbials) </a:t>
            </a:r>
            <a:endParaRPr lang="zh-CN" altLang="en-US"/>
          </a:p>
        </p:txBody>
      </p:sp>
      <p:pic>
        <p:nvPicPr>
          <p:cNvPr id="21" name="图片 20" descr="儒艮"/>
          <p:cNvPicPr>
            <a:picLocks noChangeAspect="1"/>
          </p:cNvPicPr>
          <p:nvPr/>
        </p:nvPicPr>
        <p:blipFill>
          <a:blip r:embed="rId2"/>
          <a:stretch>
            <a:fillRect/>
          </a:stretch>
        </p:blipFill>
        <p:spPr>
          <a:xfrm>
            <a:off x="6875145" y="3592195"/>
            <a:ext cx="2080260" cy="1344295"/>
          </a:xfrm>
          <a:prstGeom prst="rect">
            <a:avLst/>
          </a:prstGeom>
        </p:spPr>
      </p:pic>
      <p:pic>
        <p:nvPicPr>
          <p:cNvPr id="20" name="图片 19" descr="绿龟"/>
          <p:cNvPicPr>
            <a:picLocks noChangeAspect="1"/>
          </p:cNvPicPr>
          <p:nvPr/>
        </p:nvPicPr>
        <p:blipFill>
          <a:blip r:embed="rId3"/>
          <a:stretch>
            <a:fillRect/>
          </a:stretch>
        </p:blipFill>
        <p:spPr>
          <a:xfrm>
            <a:off x="5043805" y="3592195"/>
            <a:ext cx="1981835" cy="1344930"/>
          </a:xfrm>
          <a:prstGeom prst="rect">
            <a:avLst/>
          </a:prstGeom>
        </p:spPr>
      </p:pic>
      <p:pic>
        <p:nvPicPr>
          <p:cNvPr id="19" name="图片 18" descr="美洲狮"/>
          <p:cNvPicPr>
            <a:picLocks noChangeAspect="1"/>
          </p:cNvPicPr>
          <p:nvPr/>
        </p:nvPicPr>
        <p:blipFill>
          <a:blip r:embed="rId4"/>
          <a:stretch>
            <a:fillRect/>
          </a:stretch>
        </p:blipFill>
        <p:spPr>
          <a:xfrm>
            <a:off x="3074670" y="3592195"/>
            <a:ext cx="2147570" cy="1344930"/>
          </a:xfrm>
          <a:prstGeom prst="rect">
            <a:avLst/>
          </a:prstGeom>
        </p:spPr>
      </p:pic>
      <p:pic>
        <p:nvPicPr>
          <p:cNvPr id="18" name="图片 17" descr="丛林"/>
          <p:cNvPicPr>
            <a:picLocks noChangeAspect="1"/>
          </p:cNvPicPr>
          <p:nvPr/>
        </p:nvPicPr>
        <p:blipFill>
          <a:blip r:embed="rId5"/>
          <a:stretch>
            <a:fillRect/>
          </a:stretch>
        </p:blipFill>
        <p:spPr>
          <a:xfrm>
            <a:off x="1728470" y="3592195"/>
            <a:ext cx="1993900" cy="1345565"/>
          </a:xfrm>
          <a:prstGeom prst="rect">
            <a:avLst/>
          </a:prstGeom>
        </p:spPr>
      </p:pic>
      <p:pic>
        <p:nvPicPr>
          <p:cNvPr id="17" name="图片 16" descr="火烈鳥"/>
          <p:cNvPicPr>
            <a:picLocks noChangeAspect="1"/>
          </p:cNvPicPr>
          <p:nvPr/>
        </p:nvPicPr>
        <p:blipFill>
          <a:blip r:embed="rId6"/>
          <a:stretch>
            <a:fillRect/>
          </a:stretch>
        </p:blipFill>
        <p:spPr>
          <a:xfrm>
            <a:off x="188595" y="3592195"/>
            <a:ext cx="1767840" cy="1345565"/>
          </a:xfrm>
          <a:prstGeom prst="rect">
            <a:avLst/>
          </a:prstGeom>
        </p:spPr>
      </p:pic>
      <p:sp>
        <p:nvSpPr>
          <p:cNvPr id="22" name="文本框 21"/>
          <p:cNvSpPr txBox="1"/>
          <p:nvPr/>
        </p:nvSpPr>
        <p:spPr>
          <a:xfrm>
            <a:off x="637540" y="3255010"/>
            <a:ext cx="1217295" cy="337185"/>
          </a:xfrm>
          <a:prstGeom prst="rect">
            <a:avLst/>
          </a:prstGeom>
          <a:noFill/>
        </p:spPr>
        <p:txBody>
          <a:bodyPr wrap="square" rtlCol="0">
            <a:spAutoFit/>
          </a:bodyPr>
          <a:lstStyle/>
          <a:p>
            <a:r>
              <a:rPr lang="zh-CN" altLang="en-US" sz="1600" b="1">
                <a:latin typeface="+mj-ea"/>
                <a:ea typeface="+mj-ea"/>
              </a:rPr>
              <a:t>火烈鸟</a:t>
            </a:r>
            <a:endParaRPr lang="zh-CN" altLang="en-US" sz="1600" b="1">
              <a:latin typeface="+mj-ea"/>
              <a:ea typeface="+mj-ea"/>
            </a:endParaRPr>
          </a:p>
        </p:txBody>
      </p:sp>
      <p:sp>
        <p:nvSpPr>
          <p:cNvPr id="23" name="文本框 22"/>
          <p:cNvSpPr txBox="1"/>
          <p:nvPr/>
        </p:nvSpPr>
        <p:spPr>
          <a:xfrm>
            <a:off x="2520950" y="3281045"/>
            <a:ext cx="1115060" cy="337185"/>
          </a:xfrm>
          <a:prstGeom prst="rect">
            <a:avLst/>
          </a:prstGeom>
          <a:noFill/>
        </p:spPr>
        <p:txBody>
          <a:bodyPr wrap="square" rtlCol="0">
            <a:spAutoFit/>
          </a:bodyPr>
          <a:lstStyle/>
          <a:p>
            <a:r>
              <a:rPr lang="zh-CN" altLang="en-US" sz="1600" b="1"/>
              <a:t>丛林狼</a:t>
            </a:r>
            <a:endParaRPr lang="zh-CN" altLang="en-US" sz="1600" b="1"/>
          </a:p>
        </p:txBody>
      </p:sp>
      <p:sp>
        <p:nvSpPr>
          <p:cNvPr id="24" name="文本框 23"/>
          <p:cNvSpPr txBox="1"/>
          <p:nvPr/>
        </p:nvSpPr>
        <p:spPr>
          <a:xfrm>
            <a:off x="4148455" y="3281045"/>
            <a:ext cx="958850" cy="337185"/>
          </a:xfrm>
          <a:prstGeom prst="rect">
            <a:avLst/>
          </a:prstGeom>
          <a:noFill/>
        </p:spPr>
        <p:txBody>
          <a:bodyPr wrap="square" rtlCol="0">
            <a:spAutoFit/>
          </a:bodyPr>
          <a:lstStyle/>
          <a:p>
            <a:r>
              <a:rPr lang="zh-CN" altLang="en-US" sz="1600" b="1"/>
              <a:t>美洲狮</a:t>
            </a:r>
            <a:endParaRPr lang="zh-CN" altLang="en-US" sz="1600" b="1"/>
          </a:p>
        </p:txBody>
      </p:sp>
      <p:sp>
        <p:nvSpPr>
          <p:cNvPr id="25" name="文本框 24"/>
          <p:cNvSpPr txBox="1"/>
          <p:nvPr/>
        </p:nvSpPr>
        <p:spPr>
          <a:xfrm>
            <a:off x="5744845" y="3255010"/>
            <a:ext cx="922655" cy="337185"/>
          </a:xfrm>
          <a:prstGeom prst="rect">
            <a:avLst/>
          </a:prstGeom>
          <a:noFill/>
        </p:spPr>
        <p:txBody>
          <a:bodyPr wrap="square" rtlCol="0">
            <a:spAutoFit/>
          </a:bodyPr>
          <a:lstStyle/>
          <a:p>
            <a:r>
              <a:rPr lang="zh-CN" altLang="en-US" sz="1600" b="1">
                <a:latin typeface="+mj-ea"/>
                <a:ea typeface="+mj-ea"/>
              </a:rPr>
              <a:t>绿龟</a:t>
            </a:r>
            <a:endParaRPr lang="zh-CN" altLang="en-US" sz="1600" b="1">
              <a:latin typeface="+mj-ea"/>
              <a:ea typeface="+mj-ea"/>
            </a:endParaRPr>
          </a:p>
        </p:txBody>
      </p:sp>
      <p:sp>
        <p:nvSpPr>
          <p:cNvPr id="26" name="文本框 25"/>
          <p:cNvSpPr txBox="1"/>
          <p:nvPr/>
        </p:nvSpPr>
        <p:spPr>
          <a:xfrm>
            <a:off x="7488555" y="3255010"/>
            <a:ext cx="2540000" cy="337185"/>
          </a:xfrm>
          <a:prstGeom prst="rect">
            <a:avLst/>
          </a:prstGeom>
          <a:noFill/>
        </p:spPr>
        <p:txBody>
          <a:bodyPr wrap="square" rtlCol="0" anchor="t">
            <a:spAutoFit/>
          </a:bodyPr>
          <a:lstStyle/>
          <a:p>
            <a:r>
              <a:rPr lang="zh-CN" altLang="en-US" sz="1600" b="1"/>
              <a:t>儒艮</a:t>
            </a:r>
            <a:endParaRPr lang="zh-CN" altLang="en-US" sz="1600" b="1"/>
          </a:p>
        </p:txBody>
      </p:sp>
      <p:cxnSp>
        <p:nvCxnSpPr>
          <p:cNvPr id="4" name="直接连接符 3"/>
          <p:cNvCxnSpPr/>
          <p:nvPr/>
        </p:nvCxnSpPr>
        <p:spPr>
          <a:xfrm flipV="1">
            <a:off x="1250950" y="2212340"/>
            <a:ext cx="728980" cy="1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89865" y="2609850"/>
            <a:ext cx="8767445" cy="645160"/>
          </a:xfrm>
          <a:prstGeom prst="rect">
            <a:avLst/>
          </a:prstGeom>
          <a:noFill/>
          <a:ln w="28575">
            <a:solidFill>
              <a:srgbClr val="0070C0"/>
            </a:solidFill>
          </a:ln>
        </p:spPr>
        <p:txBody>
          <a:bodyPr wrap="square" rtlCol="0" anchor="t">
            <a:spAutoFit/>
          </a:bodyPr>
          <a:lstStyle/>
          <a:p>
            <a:pPr marL="285750" indent="-285750">
              <a:buFont typeface="Wingdings" panose="05000000000000000000" charset="0"/>
              <a:buChar char="u"/>
            </a:pPr>
            <a:r>
              <a:rPr lang="en-US" altLang="en-US" b="1" dirty="0">
                <a:solidFill>
                  <a:schemeClr val="tx1"/>
                </a:solidFill>
                <a:ea typeface="宋体" panose="02010600030101010101" pitchFamily="2" charset="-122"/>
                <a:cs typeface="+mn-lt"/>
                <a:sym typeface="+mn-ea"/>
              </a:rPr>
              <a:t>Without human's interference, which kind of life do these animals live?</a:t>
            </a:r>
            <a:endParaRPr lang="en-US" altLang="en-US" b="1" dirty="0">
              <a:solidFill>
                <a:schemeClr val="tx1"/>
              </a:solidFill>
              <a:ea typeface="宋体" panose="02010600030101010101" pitchFamily="2" charset="-122"/>
              <a:cs typeface="+mn-lt"/>
            </a:endParaRPr>
          </a:p>
          <a:p>
            <a:r>
              <a:rPr lang="en-US" altLang="en-US" b="1" dirty="0">
                <a:solidFill>
                  <a:schemeClr val="tx1"/>
                </a:solidFill>
                <a:ea typeface="宋体" panose="02010600030101010101" pitchFamily="2" charset="-122"/>
                <a:cs typeface="+mn-lt"/>
                <a:sym typeface="+mn-ea"/>
              </a:rPr>
              <a:t>                                                                      </a:t>
            </a:r>
            <a:endParaRPr lang="en-US" altLang="en-US" b="1" dirty="0">
              <a:solidFill>
                <a:schemeClr val="tx1"/>
              </a:solidFill>
              <a:ea typeface="宋体" panose="02010600030101010101" pitchFamily="2" charset="-122"/>
              <a:cs typeface="+mn-lt"/>
              <a:sym typeface="+mn-ea"/>
            </a:endParaRPr>
          </a:p>
        </p:txBody>
      </p:sp>
      <p:sp>
        <p:nvSpPr>
          <p:cNvPr id="28" name="文本框 27"/>
          <p:cNvSpPr txBox="1"/>
          <p:nvPr/>
        </p:nvSpPr>
        <p:spPr>
          <a:xfrm>
            <a:off x="3722370" y="2912745"/>
            <a:ext cx="2026285" cy="368300"/>
          </a:xfrm>
          <a:prstGeom prst="rect">
            <a:avLst/>
          </a:prstGeom>
          <a:noFill/>
        </p:spPr>
        <p:txBody>
          <a:bodyPr wrap="none" rtlCol="0" anchor="t">
            <a:spAutoFit/>
          </a:bodyPr>
          <a:p>
            <a:r>
              <a:rPr lang="en-US" altLang="en-US" b="1" dirty="0">
                <a:ea typeface="宋体" panose="02010600030101010101" pitchFamily="2" charset="-122"/>
                <a:cs typeface="+mn-lt"/>
                <a:sym typeface="+mn-ea"/>
              </a:rPr>
              <a:t>They live a free life.</a:t>
            </a:r>
            <a:endParaRPr lang="zh-CN" altLang="en-US"/>
          </a:p>
        </p:txBody>
      </p:sp>
      <p:sp>
        <p:nvSpPr>
          <p:cNvPr id="29" name="Freeform 476">
            <a:hlinkClick r:id="rId7" action="ppaction://hlinkfile"/>
          </p:cNvPr>
          <p:cNvSpPr>
            <a:spLocks noEditPoints="1"/>
          </p:cNvSpPr>
          <p:nvPr/>
        </p:nvSpPr>
        <p:spPr bwMode="auto">
          <a:xfrm>
            <a:off x="8223836" y="195033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linds(horizontal)">
                                      <p:cBhvr>
                                        <p:cTn id="92" dur="500"/>
                                        <p:tgtEl>
                                          <p:spTgt spid="27"/>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Effect transition="in" filter="blinds(horizontal)">
                                      <p:cBhvr>
                                        <p:cTn id="95" dur="500"/>
                                        <p:tgtEl>
                                          <p:spTgt spid="2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linds(horizontal)">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blinds(horizontal)">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linds(horizontal)">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blinds(horizontal)">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blinds(horizontal)">
                                      <p:cBhvr>
                                        <p:cTn id="125" dur="5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blinds(horizontal)">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blinds(horizontal)">
                                      <p:cBhvr>
                                        <p:cTn id="135" dur="5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27">
                                            <p:txEl>
                                              <p:pRg st="1" end="1"/>
                                            </p:txEl>
                                          </p:spTgt>
                                        </p:tgtEl>
                                        <p:attrNameLst>
                                          <p:attrName>style.visibility</p:attrName>
                                        </p:attrNameLst>
                                      </p:cBhvr>
                                      <p:to>
                                        <p:strVal val="visible"/>
                                      </p:to>
                                    </p:set>
                                    <p:animEffect transition="in" filter="blinds(horizontal)">
                                      <p:cBhvr>
                                        <p:cTn id="140" dur="500"/>
                                        <p:tgtEl>
                                          <p:spTgt spid="27">
                                            <p:txEl>
                                              <p:pRg st="1" end="1"/>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blinds(horizontal)">
                                      <p:cBhvr>
                                        <p:cTn id="145" dur="500"/>
                                        <p:tgtEl>
                                          <p:spTgt spid="2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100">
                                            <p:txEl>
                                              <p:pRg st="2" end="2"/>
                                            </p:txEl>
                                          </p:spTgt>
                                        </p:tgtEl>
                                        <p:attrNameLst>
                                          <p:attrName>style.visibility</p:attrName>
                                        </p:attrNameLst>
                                      </p:cBhvr>
                                      <p:to>
                                        <p:strVal val="visible"/>
                                      </p:to>
                                    </p:set>
                                    <p:animEffect transition="in" filter="blinds(horizontal)">
                                      <p:cBhvr>
                                        <p:cTn id="150" dur="500"/>
                                        <p:tgtEl>
                                          <p:spTgt spid="100">
                                            <p:txEl>
                                              <p:pRg st="2" end="2"/>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27">
                                            <p:txEl>
                                              <p:pRg st="1" end="1"/>
                                            </p:txEl>
                                          </p:spTgt>
                                        </p:tgtEl>
                                        <p:attrNameLst>
                                          <p:attrName>style.visibility</p:attrName>
                                        </p:attrNameLst>
                                      </p:cBhvr>
                                      <p:to>
                                        <p:strVal val="visible"/>
                                      </p:to>
                                    </p:set>
                                    <p:animEffect transition="in" filter="blinds(horizontal)">
                                      <p:cBhvr>
                                        <p:cTn id="155"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6" grpId="0" bldLvl="0" animBg="1"/>
      <p:bldP spid="7" grpId="0" bldLvl="0" animBg="1"/>
      <p:bldP spid="16" grpId="0"/>
      <p:bldP spid="22" grpId="0"/>
      <p:bldP spid="23" grpId="0"/>
      <p:bldP spid="24" grpId="0"/>
      <p:bldP spid="25" grpId="0"/>
      <p:bldP spid="26" grpId="0"/>
      <p:bldP spid="27" grpId="0" bldLvl="0" animBg="1" uiExpand="1" build="allAtOnce"/>
      <p:bldP spid="28" grpId="0"/>
      <p:bldP spid="2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04495" y="796026"/>
            <a:ext cx="8229600" cy="3395520"/>
          </a:xfrm>
        </p:spPr>
        <p:txBody>
          <a:bodyPr/>
          <a:lstStyle/>
          <a:p>
            <a:pPr marL="0" indent="0">
              <a:buNone/>
            </a:pPr>
            <a:r>
              <a:rPr lang="en-US" altLang="zh-CN" sz="2800" b="1" dirty="0" smtClean="0">
                <a:ea typeface="宋体" panose="02010600030101010101" pitchFamily="2" charset="-122"/>
                <a:cs typeface="+mn-lt"/>
                <a:sym typeface="+mn-ea"/>
              </a:rPr>
              <a:t>Mother Nature provides everything for us human beings .</a:t>
            </a:r>
            <a:endParaRPr lang="en-US" altLang="zh-CN" sz="2800" b="1" dirty="0" smtClean="0">
              <a:solidFill>
                <a:schemeClr val="tx1"/>
              </a:solidFill>
              <a:ea typeface="宋体" panose="02010600030101010101" pitchFamily="2" charset="-122"/>
              <a:cs typeface="+mn-lt"/>
            </a:endParaRPr>
          </a:p>
          <a:p>
            <a:pPr marL="0" indent="0">
              <a:buNone/>
            </a:pPr>
            <a:endParaRPr lang="en-US" altLang="zh-CN" sz="2800" b="1" dirty="0" smtClean="0">
              <a:ea typeface="宋体" panose="02010600030101010101" pitchFamily="2" charset="-122"/>
              <a:cs typeface="+mn-lt"/>
              <a:sym typeface="+mn-ea"/>
            </a:endParaRPr>
          </a:p>
          <a:p>
            <a:pPr marL="0" indent="0">
              <a:buNone/>
            </a:pPr>
            <a:r>
              <a:rPr lang="en-US" altLang="zh-CN" sz="2800" b="1" dirty="0" smtClean="0">
                <a:ea typeface="宋体" panose="02010600030101010101" pitchFamily="2" charset="-122"/>
                <a:cs typeface="+mn-lt"/>
                <a:sym typeface="+mn-ea"/>
              </a:rPr>
              <a:t>If we treat it badly, </a:t>
            </a:r>
            <a:r>
              <a:rPr lang="en-US" altLang="zh-CN" sz="2800" b="1" dirty="0">
                <a:ea typeface="宋体" panose="02010600030101010101" pitchFamily="2" charset="-122"/>
                <a:cs typeface="+mn-lt"/>
                <a:sym typeface="+mn-ea"/>
              </a:rPr>
              <a:t>Mother Nature </a:t>
            </a:r>
            <a:r>
              <a:rPr lang="zh-CN" altLang="en-US" sz="2800" b="1" dirty="0">
                <a:cs typeface="+mn-lt"/>
                <a:sym typeface="+mn-ea"/>
              </a:rPr>
              <a:t> is likely to be cruel and </a:t>
            </a:r>
            <a:r>
              <a:rPr lang="en-US" altLang="zh-CN" sz="2800" b="1" dirty="0" smtClean="0">
                <a:cs typeface="+mn-lt"/>
                <a:sym typeface="+mn-ea"/>
              </a:rPr>
              <a:t>punish </a:t>
            </a:r>
            <a:r>
              <a:rPr lang="zh-CN" altLang="en-US" sz="2800" b="1" dirty="0" smtClean="0">
                <a:cs typeface="+mn-lt"/>
                <a:sym typeface="+mn-ea"/>
              </a:rPr>
              <a:t>us </a:t>
            </a:r>
            <a:r>
              <a:rPr lang="en-US" altLang="zh-CN" sz="2800" b="1" dirty="0" smtClean="0">
                <a:cs typeface="+mn-lt"/>
                <a:sym typeface="+mn-ea"/>
              </a:rPr>
              <a:t>seriously </a:t>
            </a:r>
            <a:r>
              <a:rPr lang="zh-CN" altLang="en-US" sz="2800" b="1" dirty="0" smtClean="0">
                <a:cs typeface="+mn-lt"/>
                <a:sym typeface="+mn-ea"/>
              </a:rPr>
              <a:t>.</a:t>
            </a:r>
            <a:r>
              <a:rPr lang="zh-CN" altLang="en-US" sz="2800" b="1" dirty="0">
                <a:cs typeface="+mn-lt"/>
                <a:sym typeface="+mn-ea"/>
              </a:rPr>
              <a:t> </a:t>
            </a:r>
            <a:endParaRPr lang="zh-CN" altLang="en-US" sz="2800" b="1" dirty="0">
              <a:ea typeface="宋体" panose="02010600030101010101" pitchFamily="2" charset="-122"/>
              <a:cs typeface="+mn-lt"/>
            </a:endParaRPr>
          </a:p>
        </p:txBody>
      </p:sp>
      <p:pic>
        <p:nvPicPr>
          <p:cNvPr id="6" name="内容占位符 5" descr="水印"/>
          <p:cNvPicPr>
            <a:picLocks noChangeAspect="1"/>
          </p:cNvPicPr>
          <p:nvPr userDrawn="1"/>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2203450" y="1536065"/>
            <a:ext cx="4813935" cy="107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zh-CN" altLang="en-US"/>
          </a:p>
        </p:txBody>
      </p:sp>
      <p:sp>
        <p:nvSpPr>
          <p:cNvPr id="3" name="文本框 2"/>
          <p:cNvSpPr txBox="1"/>
          <p:nvPr/>
        </p:nvSpPr>
        <p:spPr>
          <a:xfrm>
            <a:off x="2158365" y="1812290"/>
            <a:ext cx="4706620" cy="521970"/>
          </a:xfrm>
          <a:prstGeom prst="rect">
            <a:avLst/>
          </a:prstGeom>
          <a:noFill/>
        </p:spPr>
        <p:txBody>
          <a:bodyPr wrap="square" rtlCol="0">
            <a:spAutoFit/>
          </a:bodyPr>
          <a:lstStyle/>
          <a:p>
            <a:pPr marL="457200" indent="-457200">
              <a:buFont typeface="Wingdings" panose="05000000000000000000" charset="0"/>
              <a:buChar char="ü"/>
            </a:pPr>
            <a:r>
              <a:rPr lang="en-US" altLang="zh-CN" sz="2800" b="1">
                <a:solidFill>
                  <a:srgbClr val="FF0000"/>
                </a:solidFill>
              </a:rPr>
              <a:t>Be harmonious with nature!</a:t>
            </a:r>
            <a:endParaRPr lang="en-US" altLang="zh-CN"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1951355" y="1087755"/>
            <a:ext cx="5046345" cy="216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51355" y="1087755"/>
            <a:ext cx="5045710" cy="21659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charset="0"/>
                <a:cs typeface="Times New Roman" panose="02020603050405020304" charset="0"/>
                <a:sym typeface="+mn-ea"/>
              </a:rPr>
              <a:t>Thank you, </a:t>
            </a:r>
            <a:r>
              <a:rPr lang="en-US" altLang="zh-CN" dirty="0" smtClean="0">
                <a:latin typeface="Times New Roman" panose="02020603050405020304" charset="0"/>
                <a:cs typeface="Times New Roman" panose="02020603050405020304" charset="0"/>
                <a:sym typeface="+mn-ea"/>
              </a:rPr>
              <a:t>virus !</a:t>
            </a:r>
            <a:endParaRPr lang="zh-CN" altLang="en-US"/>
          </a:p>
        </p:txBody>
      </p:sp>
      <p:sp>
        <p:nvSpPr>
          <p:cNvPr id="3" name="文本框 2"/>
          <p:cNvSpPr txBox="1"/>
          <p:nvPr/>
        </p:nvSpPr>
        <p:spPr>
          <a:xfrm>
            <a:off x="2159635" y="1479550"/>
            <a:ext cx="4731385" cy="1383665"/>
          </a:xfrm>
          <a:prstGeom prst="rect">
            <a:avLst/>
          </a:prstGeom>
          <a:noFill/>
        </p:spPr>
        <p:txBody>
          <a:bodyPr wrap="square" rtlCol="0">
            <a:spAutoFit/>
          </a:bodyPr>
          <a:lstStyle/>
          <a:p>
            <a:r>
              <a:rPr lang="en-US" altLang="zh-CN" sz="4800" dirty="0" smtClean="0">
                <a:solidFill>
                  <a:schemeClr val="accent1"/>
                </a:solidFill>
                <a:effectLst>
                  <a:outerShdw blurRad="38100" dist="19050" dir="2700000" algn="tl" rotWithShape="0">
                    <a:schemeClr val="dk1">
                      <a:alpha val="40000"/>
                    </a:schemeClr>
                  </a:outerShdw>
                </a:effectLst>
                <a:cs typeface="+mn-lt"/>
              </a:rPr>
              <a:t>You teach</a:t>
            </a:r>
            <a:r>
              <a:rPr lang="zh-CN" altLang="en-US" sz="4800" dirty="0">
                <a:solidFill>
                  <a:schemeClr val="accent1"/>
                </a:solidFill>
                <a:effectLst>
                  <a:outerShdw blurRad="38100" dist="19050" dir="2700000" algn="tl" rotWithShape="0">
                    <a:schemeClr val="dk1">
                      <a:alpha val="40000"/>
                    </a:schemeClr>
                  </a:outerShdw>
                </a:effectLst>
                <a:cs typeface="+mn-lt"/>
              </a:rPr>
              <a:t> </a:t>
            </a:r>
            <a:r>
              <a:rPr lang="en-US" altLang="zh-CN" sz="4800" dirty="0" smtClean="0">
                <a:solidFill>
                  <a:schemeClr val="accent1"/>
                </a:solidFill>
                <a:effectLst>
                  <a:outerShdw blurRad="38100" dist="19050" dir="2700000" algn="tl" rotWithShape="0">
                    <a:schemeClr val="dk1">
                      <a:alpha val="40000"/>
                    </a:schemeClr>
                  </a:outerShdw>
                </a:effectLst>
                <a:cs typeface="+mn-lt"/>
              </a:rPr>
              <a:t>us a lot!</a:t>
            </a:r>
            <a:endParaRPr lang="en-US" altLang="zh-CN" sz="4800" dirty="0">
              <a:solidFill>
                <a:schemeClr val="accent1"/>
              </a:solidFill>
              <a:effectLst>
                <a:outerShdw blurRad="38100" dist="19050" dir="2700000" algn="tl" rotWithShape="0">
                  <a:schemeClr val="dk1">
                    <a:alpha val="40000"/>
                  </a:schemeClr>
                </a:outerShdw>
              </a:effectLst>
              <a:cs typeface="+mn-lt"/>
            </a:endParaRPr>
          </a:p>
          <a:p>
            <a:endParaRPr lang="en-US" altLang="zh-CN" dirty="0"/>
          </a:p>
          <a:p>
            <a:endParaRPr lang="zh-CN" altLang="en-US" dirty="0"/>
          </a:p>
        </p:txBody>
      </p:sp>
      <p:sp>
        <p:nvSpPr>
          <p:cNvPr id="4" name="文本框 3"/>
          <p:cNvSpPr txBox="1"/>
          <p:nvPr/>
        </p:nvSpPr>
        <p:spPr>
          <a:xfrm>
            <a:off x="4450715" y="2628265"/>
            <a:ext cx="4300220" cy="829945"/>
          </a:xfrm>
          <a:prstGeom prst="rect">
            <a:avLst/>
          </a:prstGeom>
          <a:noFill/>
        </p:spPr>
        <p:txBody>
          <a:bodyPr wrap="square" rtlCol="0">
            <a:spAutoFit/>
            <a:scene3d>
              <a:camera prst="orthographicFront"/>
              <a:lightRig rig="threePt" dir="t"/>
            </a:scene3d>
          </a:bodyPr>
          <a:lstStyle/>
          <a:p>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台州市第一中学    周   媚</a:t>
            </a:r>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台州市三梅中学    林梦妮</a:t>
            </a:r>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5000"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p:val>
                                            <p:strVal val="#ppt_w+.3"/>
                                          </p:val>
                                        </p:tav>
                                        <p:tav tm="100000">
                                          <p:val>
                                            <p:strVal val="#ppt_w"/>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animEffect transition="in" filter="fade">
                                      <p:cBhvr>
                                        <p:cTn id="9" dur="5000"/>
                                        <p:tgtEl>
                                          <p:spTgt spid="12"/>
                                        </p:tgtEl>
                                      </p:cBhvr>
                                    </p:animEffect>
                                  </p:childTnLst>
                                </p:cTn>
                              </p:par>
                            </p:childTnLst>
                          </p:cTn>
                        </p:par>
                        <p:par>
                          <p:cTn id="10" fill="hold">
                            <p:stCondLst>
                              <p:cond delay="5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5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sz="2800" dirty="0">
                <a:solidFill>
                  <a:schemeClr val="bg1"/>
                </a:solidFill>
                <a:latin typeface="微软雅黑" panose="020B0503020204020204" pitchFamily="34" charset="-122"/>
                <a:ea typeface="微软雅黑" panose="020B0503020204020204" pitchFamily="34" charset="-122"/>
              </a:rPr>
              <a:t>4</a:t>
            </a:r>
            <a:endParaRPr lang="en-US" sz="2800" dirty="0">
              <a:solidFill>
                <a:schemeClr val="bg1"/>
              </a:solidFill>
              <a:latin typeface="微软雅黑" panose="020B0503020204020204" pitchFamily="34" charset="-122"/>
              <a:ea typeface="微软雅黑" panose="020B0503020204020204" pitchFamily="34" charset="-122"/>
            </a:endParaRPr>
          </a:p>
        </p:txBody>
      </p:sp>
      <p:pic>
        <p:nvPicPr>
          <p:cNvPr id="4" name="内容占位符 3" descr="timg"/>
          <p:cNvPicPr>
            <a:picLocks noGrp="1" noChangeAspect="1"/>
          </p:cNvPicPr>
          <p:nvPr/>
        </p:nvPicPr>
        <p:blipFill>
          <a:blip r:embed="rId2"/>
          <a:stretch>
            <a:fillRect/>
          </a:stretch>
        </p:blipFill>
        <p:spPr>
          <a:xfrm>
            <a:off x="930275" y="563245"/>
            <a:ext cx="2465705" cy="2055495"/>
          </a:xfrm>
          <a:prstGeom prst="rect">
            <a:avLst/>
          </a:prstGeom>
          <a:noFill/>
          <a:ln w="9525">
            <a:noFill/>
          </a:ln>
        </p:spPr>
      </p:pic>
      <p:pic>
        <p:nvPicPr>
          <p:cNvPr id="5" name="图片 4" descr="和2"/>
          <p:cNvPicPr>
            <a:picLocks noChangeAspect="1"/>
          </p:cNvPicPr>
          <p:nvPr/>
        </p:nvPicPr>
        <p:blipFill>
          <a:blip r:embed="rId3"/>
          <a:stretch>
            <a:fillRect/>
          </a:stretch>
        </p:blipFill>
        <p:spPr>
          <a:xfrm>
            <a:off x="5701665" y="888365"/>
            <a:ext cx="2493010" cy="1405255"/>
          </a:xfrm>
          <a:prstGeom prst="rect">
            <a:avLst/>
          </a:prstGeom>
        </p:spPr>
      </p:pic>
      <p:pic>
        <p:nvPicPr>
          <p:cNvPr id="7" name="图片 6" descr="timgEDP0BPWO"/>
          <p:cNvPicPr>
            <a:picLocks noChangeAspect="1"/>
          </p:cNvPicPr>
          <p:nvPr/>
        </p:nvPicPr>
        <p:blipFill>
          <a:blip r:embed="rId4"/>
          <a:stretch>
            <a:fillRect/>
          </a:stretch>
        </p:blipFill>
        <p:spPr>
          <a:xfrm>
            <a:off x="683260" y="2757170"/>
            <a:ext cx="2712720" cy="1831340"/>
          </a:xfrm>
          <a:prstGeom prst="rect">
            <a:avLst/>
          </a:prstGeom>
        </p:spPr>
      </p:pic>
      <p:pic>
        <p:nvPicPr>
          <p:cNvPr id="9" name="图片 8" descr="timg3AXTR274"/>
          <p:cNvPicPr>
            <a:picLocks noChangeAspect="1"/>
          </p:cNvPicPr>
          <p:nvPr/>
        </p:nvPicPr>
        <p:blipFill>
          <a:blip r:embed="rId5"/>
          <a:stretch>
            <a:fillRect/>
          </a:stretch>
        </p:blipFill>
        <p:spPr>
          <a:xfrm>
            <a:off x="5624830" y="2519045"/>
            <a:ext cx="2866390" cy="2069465"/>
          </a:xfrm>
          <a:prstGeom prst="rect">
            <a:avLst/>
          </a:prstGeom>
        </p:spPr>
      </p:pic>
      <p:sp>
        <p:nvSpPr>
          <p:cNvPr id="12" name="Freeform 476">
            <a:hlinkClick r:id="rId6" action="ppaction://hlinkfile"/>
          </p:cNvPr>
          <p:cNvSpPr>
            <a:spLocks noEditPoints="1"/>
          </p:cNvSpPr>
          <p:nvPr/>
        </p:nvSpPr>
        <p:spPr bwMode="auto">
          <a:xfrm>
            <a:off x="4012516" y="402297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39725" y="234950"/>
            <a:ext cx="8269605" cy="3138170"/>
          </a:xfrm>
          <a:prstGeom prst="rect">
            <a:avLst/>
          </a:prstGeom>
          <a:noFill/>
        </p:spPr>
        <p:txBody>
          <a:bodyPr wrap="square" rtlCol="0">
            <a:spAutoFit/>
          </a:bodyPr>
          <a:lstStyle/>
          <a:p>
            <a:pPr indent="0" algn="just">
              <a:buFont typeface="Wingdings" panose="05000000000000000000" charset="0"/>
              <a:buNone/>
            </a:pPr>
            <a:r>
              <a:rPr lang="en-US" altLang="zh-CN" b="1" dirty="0">
                <a:solidFill>
                  <a:schemeClr val="tx1"/>
                </a:solidFill>
                <a:effectLst/>
                <a:ea typeface="宋体" panose="02010600030101010101" pitchFamily="2" charset="-122"/>
                <a:cs typeface="+mn-lt"/>
              </a:rPr>
              <a:t>                                              The origin of </a:t>
            </a:r>
            <a:r>
              <a:rPr lang="en-US" altLang="zh-CN" b="1" dirty="0">
                <a:solidFill>
                  <a:srgbClr val="FF0000"/>
                </a:solidFill>
                <a:effectLst/>
                <a:ea typeface="宋体" panose="02010600030101010101" pitchFamily="2" charset="-122"/>
                <a:cs typeface="+mn-lt"/>
              </a:rPr>
              <a:t>communal meals</a:t>
            </a:r>
            <a:endParaRPr lang="zh-CN" altLang="en-US" b="1" dirty="0">
              <a:solidFill>
                <a:schemeClr val="tx1"/>
              </a:solidFill>
              <a:effectLst/>
              <a:ea typeface="宋体" panose="02010600030101010101" pitchFamily="2" charset="-122"/>
              <a:cs typeface="+mn-lt"/>
            </a:endParaRPr>
          </a:p>
          <a:p>
            <a:pPr algn="just"/>
            <a:r>
              <a:rPr lang="zh-CN" altLang="en-US" b="1" dirty="0">
                <a:solidFill>
                  <a:schemeClr val="tx1"/>
                </a:solidFill>
                <a:effectLst/>
                <a:ea typeface="宋体" panose="02010600030101010101" pitchFamily="2" charset="-122"/>
                <a:cs typeface="+mn-lt"/>
              </a:rPr>
              <a:t>    This tradition of communal meals </a:t>
            </a:r>
            <a:r>
              <a:rPr lang="zh-CN" altLang="en-US" b="1" dirty="0" smtClean="0">
                <a:solidFill>
                  <a:schemeClr val="tx1"/>
                </a:solidFill>
                <a:effectLst/>
                <a:ea typeface="宋体" panose="02010600030101010101" pitchFamily="2" charset="-122"/>
                <a:cs typeface="+mn-lt"/>
              </a:rPr>
              <a:t>can </a:t>
            </a:r>
            <a:r>
              <a:rPr lang="en-US" altLang="zh-CN" b="1" dirty="0" smtClean="0">
                <a:solidFill>
                  <a:schemeClr val="tx1"/>
                </a:solidFill>
                <a:effectLst/>
                <a:ea typeface="宋体" panose="02010600030101010101" pitchFamily="2" charset="-122"/>
                <a:cs typeface="+mn-lt"/>
              </a:rPr>
              <a:t>date back </a:t>
            </a:r>
            <a:r>
              <a:rPr lang="zh-CN" altLang="en-US" b="1" dirty="0" smtClean="0">
                <a:solidFill>
                  <a:schemeClr val="tx1"/>
                </a:solidFill>
                <a:effectLst/>
                <a:ea typeface="宋体" panose="02010600030101010101" pitchFamily="2" charset="-122"/>
                <a:cs typeface="+mn-lt"/>
              </a:rPr>
              <a:t> </a:t>
            </a:r>
            <a:r>
              <a:rPr lang="zh-CN" altLang="en-US" b="1" dirty="0">
                <a:solidFill>
                  <a:schemeClr val="tx1"/>
                </a:solidFill>
                <a:effectLst/>
                <a:ea typeface="宋体" panose="02010600030101010101" pitchFamily="2" charset="-122"/>
                <a:cs typeface="+mn-lt"/>
              </a:rPr>
              <a:t>to as early as the Song Dynasty (960-1279). Chinese cuisine highlights color, aroma and taste, </a:t>
            </a:r>
            <a:r>
              <a:rPr lang="en-US" altLang="zh-CN" b="1" dirty="0" smtClean="0">
                <a:solidFill>
                  <a:schemeClr val="tx1"/>
                </a:solidFill>
                <a:effectLst/>
                <a:ea typeface="宋体" panose="02010600030101010101" pitchFamily="2" charset="-122"/>
                <a:cs typeface="+mn-lt"/>
              </a:rPr>
              <a:t>meanwhile </a:t>
            </a:r>
            <a:r>
              <a:rPr lang="zh-CN" altLang="en-US" b="1" dirty="0" smtClean="0">
                <a:solidFill>
                  <a:schemeClr val="tx1"/>
                </a:solidFill>
                <a:effectLst/>
                <a:ea typeface="宋体" panose="02010600030101010101" pitchFamily="2" charset="-122"/>
                <a:cs typeface="+mn-lt"/>
              </a:rPr>
              <a:t>Chinese </a:t>
            </a:r>
            <a:r>
              <a:rPr lang="zh-CN" altLang="en-US" b="1" dirty="0">
                <a:solidFill>
                  <a:schemeClr val="tx1"/>
                </a:solidFill>
                <a:effectLst/>
                <a:ea typeface="宋体" panose="02010600030101010101" pitchFamily="2" charset="-122"/>
                <a:cs typeface="+mn-lt"/>
              </a:rPr>
              <a:t>culture emphasizes completeness and family reunion. </a:t>
            </a:r>
            <a:r>
              <a:rPr lang="en-US" altLang="zh-CN" b="1" dirty="0" smtClean="0">
                <a:solidFill>
                  <a:schemeClr val="tx1"/>
                </a:solidFill>
                <a:effectLst/>
                <a:ea typeface="宋体" panose="02010600030101010101" pitchFamily="2" charset="-122"/>
                <a:cs typeface="+mn-lt"/>
              </a:rPr>
              <a:t>Thus</a:t>
            </a:r>
            <a:r>
              <a:rPr lang="zh-CN" altLang="en-US" b="1" dirty="0" smtClean="0">
                <a:solidFill>
                  <a:schemeClr val="tx1"/>
                </a:solidFill>
                <a:effectLst/>
                <a:ea typeface="宋体" panose="02010600030101010101" pitchFamily="2" charset="-122"/>
                <a:cs typeface="+mn-lt"/>
              </a:rPr>
              <a:t>, </a:t>
            </a:r>
            <a:r>
              <a:rPr lang="zh-CN" altLang="en-US" b="1" dirty="0">
                <a:solidFill>
                  <a:schemeClr val="tx1"/>
                </a:solidFill>
                <a:effectLst/>
                <a:ea typeface="宋体" panose="02010600030101010101" pitchFamily="2" charset="-122"/>
                <a:cs typeface="+mn-lt"/>
              </a:rPr>
              <a:t>chicken and fish are often cooked whole, with people believing the color, shape and flavor of the food will be affected if they are divided into smaller </a:t>
            </a:r>
            <a:r>
              <a:rPr lang="zh-CN" altLang="en-US" b="1" dirty="0" smtClean="0">
                <a:solidFill>
                  <a:schemeClr val="tx1"/>
                </a:solidFill>
                <a:effectLst/>
                <a:ea typeface="宋体" panose="02010600030101010101" pitchFamily="2" charset="-122"/>
                <a:cs typeface="+mn-lt"/>
              </a:rPr>
              <a:t>p</a:t>
            </a:r>
            <a:r>
              <a:rPr lang="en-US" altLang="zh-CN" b="1" dirty="0" err="1" smtClean="0">
                <a:solidFill>
                  <a:schemeClr val="tx1"/>
                </a:solidFill>
                <a:effectLst/>
                <a:ea typeface="宋体" panose="02010600030101010101" pitchFamily="2" charset="-122"/>
                <a:cs typeface="+mn-lt"/>
              </a:rPr>
              <a:t>iece</a:t>
            </a:r>
            <a:r>
              <a:rPr lang="zh-CN" altLang="en-US" b="1" dirty="0" smtClean="0">
                <a:solidFill>
                  <a:schemeClr val="tx1"/>
                </a:solidFill>
                <a:effectLst/>
                <a:ea typeface="宋体" panose="02010600030101010101" pitchFamily="2" charset="-122"/>
                <a:cs typeface="+mn-lt"/>
              </a:rPr>
              <a:t>s</a:t>
            </a:r>
            <a:r>
              <a:rPr lang="zh-CN" altLang="en-US" b="1" dirty="0">
                <a:solidFill>
                  <a:schemeClr val="tx1"/>
                </a:solidFill>
                <a:effectLst/>
                <a:ea typeface="宋体" panose="02010600030101010101" pitchFamily="2" charset="-122"/>
                <a:cs typeface="+mn-lt"/>
              </a:rPr>
              <a:t>. This led to the popularity of communal meals, as they not only reflect the food culture, but also </a:t>
            </a:r>
            <a:r>
              <a:rPr lang="en-US" altLang="zh-CN" b="1" dirty="0" smtClean="0">
                <a:solidFill>
                  <a:schemeClr val="tx1"/>
                </a:solidFill>
                <a:effectLst/>
                <a:ea typeface="宋体" panose="02010600030101010101" pitchFamily="2" charset="-122"/>
                <a:cs typeface="+mn-lt"/>
              </a:rPr>
              <a:t>contain</a:t>
            </a:r>
            <a:r>
              <a:rPr lang="zh-CN" altLang="en-US" b="1" dirty="0" smtClean="0">
                <a:solidFill>
                  <a:schemeClr val="tx1"/>
                </a:solidFill>
                <a:effectLst/>
                <a:ea typeface="宋体" panose="02010600030101010101" pitchFamily="2" charset="-122"/>
                <a:cs typeface="+mn-lt"/>
              </a:rPr>
              <a:t> </a:t>
            </a:r>
            <a:r>
              <a:rPr lang="zh-CN" altLang="en-US" b="1" dirty="0">
                <a:solidFill>
                  <a:schemeClr val="tx1"/>
                </a:solidFill>
                <a:effectLst/>
                <a:ea typeface="宋体" panose="02010600030101010101" pitchFamily="2" charset="-122"/>
                <a:cs typeface="+mn-lt"/>
              </a:rPr>
              <a:t>different feelings. At the diner table, elders pass food for their children and grandchildren to express their care and love, while hosts do the same for their guests to extend their welcome and </a:t>
            </a:r>
            <a:r>
              <a:rPr lang="zh-CN" altLang="en-US" b="1" dirty="0" smtClean="0">
                <a:solidFill>
                  <a:schemeClr val="tx1"/>
                </a:solidFill>
                <a:effectLst/>
                <a:ea typeface="宋体" panose="02010600030101010101" pitchFamily="2" charset="-122"/>
                <a:cs typeface="+mn-lt"/>
              </a:rPr>
              <a:t>respect.</a:t>
            </a:r>
            <a:endParaRPr lang="zh-CN" altLang="en-US" b="1" dirty="0">
              <a:effectLst/>
              <a:ea typeface="宋体" panose="02010600030101010101" pitchFamily="2" charset="-122"/>
              <a:cs typeface="+mn-lt"/>
            </a:endParaRPr>
          </a:p>
          <a:p>
            <a:pPr algn="just"/>
            <a:endParaRPr lang="en-US" altLang="zh-CN" b="1" dirty="0">
              <a:solidFill>
                <a:srgbClr val="FF0000"/>
              </a:solidFill>
              <a:effectLst/>
              <a:ea typeface="宋体" panose="02010600030101010101" pitchFamily="2" charset="-122"/>
              <a:cs typeface="+mn-lt"/>
            </a:endParaRPr>
          </a:p>
        </p:txBody>
      </p:sp>
      <p:sp>
        <p:nvSpPr>
          <p:cNvPr id="4" name="文本框 3"/>
          <p:cNvSpPr txBox="1"/>
          <p:nvPr/>
        </p:nvSpPr>
        <p:spPr>
          <a:xfrm>
            <a:off x="187960" y="3373120"/>
            <a:ext cx="8767445" cy="1568450"/>
          </a:xfrm>
          <a:prstGeom prst="rect">
            <a:avLst/>
          </a:prstGeom>
          <a:noFill/>
          <a:ln w="28575">
            <a:solidFill>
              <a:srgbClr val="0070C0"/>
            </a:solidFill>
          </a:ln>
        </p:spPr>
        <p:txBody>
          <a:bodyPr wrap="square" rtlCol="0">
            <a:spAutoFit/>
          </a:bodyPr>
          <a:lstStyle/>
          <a:p>
            <a:r>
              <a:rPr lang="en-US" altLang="zh-CN" sz="1600" b="1" dirty="0">
                <a:latin typeface="Calibri" panose="020F0502020204030204" charset="0"/>
                <a:ea typeface="宋体" panose="02010600030101010101" pitchFamily="2" charset="-122"/>
              </a:rPr>
              <a:t>Find two pairs of verbs with the same meaning.</a:t>
            </a:r>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1. highlight--emphasize</a:t>
            </a:r>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a:t>
            </a:r>
            <a:r>
              <a:rPr lang="en-US" altLang="zh-CN" sz="1600" b="1" dirty="0">
                <a:solidFill>
                  <a:srgbClr val="FF0000"/>
                </a:solidFill>
                <a:latin typeface="Calibri" panose="020F0502020204030204" charset="0"/>
                <a:ea typeface="宋体" panose="02010600030101010101" pitchFamily="2" charset="-122"/>
              </a:rPr>
              <a:t>stress</a:t>
            </a:r>
            <a:r>
              <a:rPr lang="en-US" altLang="zh-CN" sz="1600" b="1" dirty="0">
                <a:latin typeface="Calibri" panose="020F0502020204030204" charset="0"/>
                <a:ea typeface="宋体" panose="02010600030101010101" pitchFamily="2" charset="-122"/>
              </a:rPr>
              <a:t>)</a:t>
            </a:r>
            <a:endParaRPr lang="en-US" altLang="zh-CN" sz="1600" b="1" dirty="0">
              <a:latin typeface="Calibri" panose="020F0502020204030204" charset="0"/>
              <a:ea typeface="宋体" panose="02010600030101010101" pitchFamily="2" charset="-122"/>
            </a:endParaRPr>
          </a:p>
          <a:p>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2. express--extend</a:t>
            </a:r>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a:t>
            </a:r>
            <a:r>
              <a:rPr lang="en-US" altLang="zh-CN" sz="1600" b="1" dirty="0">
                <a:solidFill>
                  <a:srgbClr val="FF0000"/>
                </a:solidFill>
                <a:latin typeface="Calibri" panose="020F0502020204030204" charset="0"/>
                <a:ea typeface="宋体" panose="02010600030101010101" pitchFamily="2" charset="-122"/>
              </a:rPr>
              <a:t>show/convey</a:t>
            </a:r>
            <a:r>
              <a:rPr lang="en-US" altLang="zh-CN" sz="1600" b="1" dirty="0">
                <a:latin typeface="Calibri" panose="020F0502020204030204" charset="0"/>
                <a:ea typeface="宋体" panose="02010600030101010101" pitchFamily="2" charset="-122"/>
              </a:rPr>
              <a:t>)</a:t>
            </a:r>
            <a:endParaRPr lang="en-US" altLang="zh-CN" sz="1600" b="1" dirty="0">
              <a:latin typeface="Calibri" panose="020F0502020204030204" charset="0"/>
              <a:ea typeface="宋体" panose="02010600030101010101" pitchFamily="2" charset="-122"/>
            </a:endParaRPr>
          </a:p>
        </p:txBody>
      </p:sp>
      <p:sp>
        <p:nvSpPr>
          <p:cNvPr id="2" name="椭圆 1"/>
          <p:cNvSpPr/>
          <p:nvPr/>
        </p:nvSpPr>
        <p:spPr>
          <a:xfrm>
            <a:off x="3132455" y="801370"/>
            <a:ext cx="1099185"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43000" y="1053465"/>
            <a:ext cx="128651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9725" y="2452370"/>
            <a:ext cx="88138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85355" y="2452370"/>
            <a:ext cx="77978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39725" y="2683510"/>
            <a:ext cx="8140065" cy="645160"/>
          </a:xfrm>
          <a:prstGeom prst="rect">
            <a:avLst/>
          </a:prstGeom>
          <a:noFill/>
        </p:spPr>
        <p:txBody>
          <a:bodyPr wrap="square" rtlCol="0" anchor="t">
            <a:spAutoFit/>
          </a:bodyPr>
          <a:lstStyle/>
          <a:p>
            <a:r>
              <a:rPr lang="en-US" altLang="zh-CN" b="1" dirty="0">
                <a:effectLst/>
                <a:ea typeface="宋体" panose="02010600030101010101" pitchFamily="2" charset="-122"/>
                <a:cs typeface="+mn-lt"/>
                <a:sym typeface="+mn-ea"/>
              </a:rPr>
              <a:t>                                         </a:t>
            </a:r>
            <a:r>
              <a:rPr lang="zh-CN" altLang="en-US" b="1" dirty="0">
                <a:solidFill>
                  <a:srgbClr val="FF0000"/>
                </a:solidFill>
                <a:effectLst/>
                <a:ea typeface="宋体" panose="02010600030101010101" pitchFamily="2" charset="-122"/>
                <a:cs typeface="+mn-lt"/>
                <a:sym typeface="+mn-ea"/>
              </a:rPr>
              <a:t>However, such traditions have indeed increased the risk  of spreading diseases.</a:t>
            </a:r>
            <a:endParaRPr lang="zh-CN" altLang="en-US" b="1" dirty="0">
              <a:solidFill>
                <a:srgbClr val="FF0000"/>
              </a:solidFill>
              <a:effectLst/>
              <a:ea typeface="宋体" panose="02010600030101010101" pitchFamily="2" charset="-122"/>
              <a:cs typeface="+mn-lt"/>
              <a:sym typeface="+mn-ea"/>
            </a:endParaRPr>
          </a:p>
        </p:txBody>
      </p:sp>
      <p:sp>
        <p:nvSpPr>
          <p:cNvPr id="11" name="文本框 10"/>
          <p:cNvSpPr txBox="1"/>
          <p:nvPr/>
        </p:nvSpPr>
        <p:spPr>
          <a:xfrm>
            <a:off x="5681027" y="207645"/>
            <a:ext cx="1865630" cy="368300"/>
          </a:xfrm>
          <a:prstGeom prst="rect">
            <a:avLst/>
          </a:prstGeom>
          <a:noFill/>
        </p:spPr>
        <p:txBody>
          <a:bodyPr wrap="square" rtlCol="0">
            <a:spAutoFit/>
          </a:bodyPr>
          <a:lstStyle/>
          <a:p>
            <a:r>
              <a:rPr lang="zh-CN" altLang="en-US" b="1" dirty="0"/>
              <a:t>合餐制</a:t>
            </a:r>
            <a:endParaRPr lang="zh-CN" altLang="en-US" b="1" dirty="0"/>
          </a:p>
        </p:txBody>
      </p:sp>
      <p:pic>
        <p:nvPicPr>
          <p:cNvPr id="12" name="内容占位符 11" descr="水印"/>
          <p:cNvPicPr>
            <a:picLocks noChangeAspect="1"/>
          </p:cNvPicPr>
          <p:nvPr userDrawn="1">
            <p:ph idx="1"/>
          </p:nvPr>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blinds(horizontal)">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blinds(horizontal)">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7" grpId="0" bldLvl="0" animBg="1"/>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8595" y="207645"/>
            <a:ext cx="8766175" cy="4523105"/>
          </a:xfrm>
          <a:prstGeom prst="rect">
            <a:avLst/>
          </a:prstGeom>
        </p:spPr>
        <p:txBody>
          <a:bodyPr wrap="square">
            <a:spAutoFit/>
          </a:bodyPr>
          <a:lstStyle/>
          <a:p>
            <a:pPr indent="800100" algn="l">
              <a:spcAft>
                <a:spcPts val="0"/>
              </a:spcAft>
            </a:pPr>
            <a:r>
              <a:rPr lang="en-US" altLang="zh-CN" sz="1700" b="1" kern="100" dirty="0" smtClean="0">
                <a:solidFill>
                  <a:schemeClr val="tx1"/>
                </a:solidFill>
                <a:uFillTx/>
                <a:latin typeface="Calibri" panose="020F0502020204030204" charset="0"/>
                <a:cs typeface="Times New Roman" panose="02020603050405020304" charset="0"/>
              </a:rPr>
              <a:t>                               </a:t>
            </a:r>
            <a:r>
              <a:rPr lang="en-US" altLang="zh-CN" b="1" kern="100" dirty="0" smtClean="0">
                <a:solidFill>
                  <a:schemeClr val="tx1"/>
                </a:solidFill>
                <a:uFillTx/>
                <a:cs typeface="+mn-lt"/>
              </a:rPr>
              <a:t>  Dining </a:t>
            </a:r>
            <a:r>
              <a:rPr lang="en-US" altLang="zh-CN" b="1" kern="100" dirty="0">
                <a:solidFill>
                  <a:schemeClr val="tx1"/>
                </a:solidFill>
                <a:uFillTx/>
                <a:cs typeface="+mn-lt"/>
              </a:rPr>
              <a:t>table </a:t>
            </a:r>
            <a:r>
              <a:rPr lang="en-US" altLang="zh-CN" b="1" kern="100" dirty="0" smtClean="0">
                <a:solidFill>
                  <a:schemeClr val="tx1"/>
                </a:solidFill>
                <a:uFillTx/>
                <a:cs typeface="+mn-lt"/>
              </a:rPr>
              <a:t>revolution takes </a:t>
            </a:r>
            <a:r>
              <a:rPr lang="en-US" altLang="zh-CN" b="1" kern="100" dirty="0">
                <a:solidFill>
                  <a:schemeClr val="tx1"/>
                </a:solidFill>
                <a:uFillTx/>
                <a:cs typeface="+mn-lt"/>
              </a:rPr>
              <a:t>place in China</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Across the country, lot’s of famous people including celebrities, business tycoons, public health experts have taken part in educating the public. “Divide meals, not love,” </a:t>
            </a:r>
            <a:endParaRPr lang="zh-CN" altLang="zh-CN" b="1" kern="100" dirty="0">
              <a:solidFill>
                <a:schemeClr val="tx1"/>
              </a:solidFill>
              <a:uFillTx/>
              <a:cs typeface="+mn-lt"/>
            </a:endParaRPr>
          </a:p>
          <a:p>
            <a:pPr algn="just">
              <a:spcAft>
                <a:spcPts val="0"/>
              </a:spcAft>
            </a:pPr>
            <a:r>
              <a:rPr lang="en-US" altLang="zh-CN" b="1" kern="100" dirty="0" smtClean="0">
                <a:solidFill>
                  <a:schemeClr val="tx1"/>
                </a:solidFill>
                <a:uFillTx/>
                <a:cs typeface="+mn-lt"/>
              </a:rPr>
              <a:t>    In </a:t>
            </a:r>
            <a:r>
              <a:rPr lang="en-US" altLang="zh-CN" b="1" kern="100" dirty="0">
                <a:solidFill>
                  <a:schemeClr val="tx1"/>
                </a:solidFill>
                <a:uFillTx/>
                <a:cs typeface="+mn-lt"/>
              </a:rPr>
              <a:t>Ningxia</a:t>
            </a:r>
            <a:r>
              <a:rPr lang="en-US" altLang="zh-CN" b="1" kern="100" dirty="0" smtClean="0">
                <a:solidFill>
                  <a:schemeClr val="tx1"/>
                </a:solidFill>
                <a:uFillTx/>
                <a:cs typeface="+mn-lt"/>
              </a:rPr>
              <a:t>, </a:t>
            </a:r>
            <a:r>
              <a:rPr lang="en-US" altLang="zh-CN" b="1" kern="100" dirty="0">
                <a:solidFill>
                  <a:schemeClr val="tx1"/>
                </a:solidFill>
                <a:uFillTx/>
                <a:cs typeface="+mn-lt"/>
              </a:rPr>
              <a:t>a video tells residents in local dialect of a “new trend in </a:t>
            </a:r>
            <a:r>
              <a:rPr lang="en-US" altLang="zh-CN" b="1" kern="100" dirty="0" smtClean="0">
                <a:solidFill>
                  <a:schemeClr val="tx1"/>
                </a:solidFill>
                <a:uFillTx/>
                <a:cs typeface="+mn-lt"/>
              </a:rPr>
              <a:t>civilized </a:t>
            </a:r>
            <a:r>
              <a:rPr lang="en-US" altLang="zh-CN" b="1" kern="100" dirty="0">
                <a:solidFill>
                  <a:schemeClr val="tx1"/>
                </a:solidFill>
                <a:uFillTx/>
                <a:cs typeface="+mn-lt"/>
              </a:rPr>
              <a:t>dining”. “Dividing meals and chopsticks is not dividing love,” it assures viewers. </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In Hangzhou, a local party member has called for 11 November to be designated</a:t>
            </a:r>
            <a:r>
              <a:rPr lang="zh-CN" altLang="zh-CN" b="1" kern="100" dirty="0">
                <a:solidFill>
                  <a:schemeClr val="tx1"/>
                </a:solidFill>
                <a:uFillTx/>
                <a:cs typeface="+mn-lt"/>
              </a:rPr>
              <a:t>指定</a:t>
            </a:r>
            <a:r>
              <a:rPr lang="en-US" altLang="zh-CN" b="1" kern="100" dirty="0">
                <a:solidFill>
                  <a:schemeClr val="tx1"/>
                </a:solidFill>
                <a:uFillTx/>
                <a:cs typeface="+mn-lt"/>
              </a:rPr>
              <a:t> “People’s Chopsticks Action Day,” considering the date’s similarity to two sets of chopsticks.</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a:t>
            </a:r>
            <a:r>
              <a:rPr lang="en-US" altLang="zh-CN" b="1" kern="100" dirty="0" smtClean="0">
                <a:solidFill>
                  <a:schemeClr val="tx1"/>
                </a:solidFill>
                <a:uFillTx/>
                <a:cs typeface="+mn-lt"/>
              </a:rPr>
              <a:t>In </a:t>
            </a:r>
            <a:r>
              <a:rPr lang="en-US" altLang="zh-CN" b="1" kern="100" dirty="0">
                <a:solidFill>
                  <a:schemeClr val="tx1"/>
                </a:solidFill>
                <a:uFillTx/>
                <a:cs typeface="+mn-lt"/>
              </a:rPr>
              <a:t>Beijing, billboards call for citizens to join the campaign under the slogan</a:t>
            </a:r>
            <a:r>
              <a:rPr lang="zh-CN" altLang="zh-CN" b="1" kern="100" dirty="0">
                <a:solidFill>
                  <a:schemeClr val="tx1"/>
                </a:solidFill>
                <a:uFillTx/>
                <a:cs typeface="+mn-lt"/>
              </a:rPr>
              <a:t>口号</a:t>
            </a:r>
            <a:r>
              <a:rPr lang="en-US" altLang="zh-CN" b="1" kern="100" dirty="0">
                <a:solidFill>
                  <a:schemeClr val="tx1"/>
                </a:solidFill>
                <a:uFillTx/>
                <a:cs typeface="+mn-lt"/>
              </a:rPr>
              <a:t>: “Love is one more pair of chopsticks.” Starting in June, restaurants will be required to provide serving utensils</a:t>
            </a:r>
            <a:r>
              <a:rPr lang="zh-CN" altLang="zh-CN" b="1" kern="100" dirty="0">
                <a:solidFill>
                  <a:schemeClr val="tx1"/>
                </a:solidFill>
                <a:uFillTx/>
                <a:cs typeface="+mn-lt"/>
              </a:rPr>
              <a:t>餐具</a:t>
            </a:r>
            <a:r>
              <a:rPr lang="en-US" altLang="zh-CN" b="1" kern="100" dirty="0">
                <a:solidFill>
                  <a:schemeClr val="tx1"/>
                </a:solidFill>
                <a:uFillTx/>
                <a:cs typeface="+mn-lt"/>
              </a:rPr>
              <a:t> and when possible to offer separate portions(</a:t>
            </a:r>
            <a:r>
              <a:rPr lang="zh-CN" altLang="zh-CN" b="1" kern="100" dirty="0">
                <a:solidFill>
                  <a:schemeClr val="tx1"/>
                </a:solidFill>
                <a:uFillTx/>
                <a:cs typeface="+mn-lt"/>
              </a:rPr>
              <a:t>份</a:t>
            </a:r>
            <a:r>
              <a:rPr lang="en-US" altLang="zh-CN" b="1" kern="100" dirty="0">
                <a:solidFill>
                  <a:schemeClr val="tx1"/>
                </a:solidFill>
                <a:uFillTx/>
                <a:cs typeface="+mn-lt"/>
              </a:rPr>
              <a:t>).</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The campaign appears to be working at restaurants. A manager at a chopstick factory in Zhejiang province </a:t>
            </a:r>
            <a:r>
              <a:rPr lang="en-US" altLang="zh-CN" b="1" kern="100" dirty="0" smtClean="0">
                <a:solidFill>
                  <a:schemeClr val="tx1"/>
                </a:solidFill>
                <a:uFillTx/>
                <a:cs typeface="+mn-lt"/>
              </a:rPr>
              <a:t>says </a:t>
            </a:r>
            <a:r>
              <a:rPr lang="en-US" altLang="zh-CN" b="1" kern="100" dirty="0">
                <a:solidFill>
                  <a:schemeClr val="tx1"/>
                </a:solidFill>
                <a:uFillTx/>
                <a:cs typeface="+mn-lt"/>
              </a:rPr>
              <a:t>the company has seen orders for </a:t>
            </a:r>
            <a:r>
              <a:rPr lang="en-US" altLang="zh-CN" b="1" kern="100" dirty="0" err="1">
                <a:solidFill>
                  <a:schemeClr val="tx1"/>
                </a:solidFill>
                <a:uFillTx/>
                <a:cs typeface="+mn-lt"/>
              </a:rPr>
              <a:t>gongkuai</a:t>
            </a:r>
            <a:r>
              <a:rPr lang="en-US" altLang="zh-CN" b="1" kern="100" dirty="0">
                <a:solidFill>
                  <a:schemeClr val="tx1"/>
                </a:solidFill>
                <a:uFillTx/>
                <a:cs typeface="+mn-lt"/>
              </a:rPr>
              <a:t>, which are longer and decorated differently, go up as much as 30%.</a:t>
            </a:r>
            <a:endParaRPr lang="en-US" altLang="zh-CN" b="1" kern="100" dirty="0">
              <a:solidFill>
                <a:schemeClr val="tx1"/>
              </a:solidFill>
              <a:uFillTx/>
              <a:cs typeface="+mn-lt"/>
            </a:endParaRPr>
          </a:p>
          <a:p>
            <a:pPr algn="just">
              <a:spcAft>
                <a:spcPts val="0"/>
              </a:spcAft>
            </a:pPr>
            <a:endParaRPr lang="zh-CN" altLang="zh-CN" kern="100" dirty="0">
              <a:solidFill>
                <a:schemeClr val="tx1"/>
              </a:solidFill>
              <a:uFillTx/>
              <a:cs typeface="+mn-lt"/>
            </a:endParaRPr>
          </a:p>
          <a:p>
            <a:pPr algn="just">
              <a:spcAft>
                <a:spcPts val="0"/>
              </a:spcAft>
            </a:pPr>
            <a:r>
              <a:rPr lang="en-US" altLang="zh-CN" kern="100" dirty="0">
                <a:solidFill>
                  <a:schemeClr val="tx1"/>
                </a:solidFill>
                <a:uFillTx/>
                <a:cs typeface="+mn-lt"/>
              </a:rPr>
              <a:t> </a:t>
            </a:r>
            <a:endParaRPr lang="en-US" altLang="zh-CN" kern="100" dirty="0">
              <a:solidFill>
                <a:schemeClr val="tx1"/>
              </a:solidFill>
              <a:uFillTx/>
              <a:cs typeface="+mn-lt"/>
            </a:endParaRPr>
          </a:p>
        </p:txBody>
      </p:sp>
      <p:sp>
        <p:nvSpPr>
          <p:cNvPr id="4" name="文本框 3"/>
          <p:cNvSpPr txBox="1"/>
          <p:nvPr/>
        </p:nvSpPr>
        <p:spPr>
          <a:xfrm>
            <a:off x="190500" y="4138295"/>
            <a:ext cx="8765540" cy="783590"/>
          </a:xfrm>
          <a:prstGeom prst="rect">
            <a:avLst/>
          </a:prstGeom>
          <a:noFill/>
          <a:ln w="28575">
            <a:solidFill>
              <a:srgbClr val="0070C0"/>
            </a:solidFill>
          </a:ln>
        </p:spPr>
        <p:txBody>
          <a:bodyPr wrap="square" rtlCol="0">
            <a:spAutoFit/>
          </a:bodyPr>
          <a:lstStyle/>
          <a:p>
            <a:pPr marL="285750" indent="0" fontAlgn="auto">
              <a:lnSpc>
                <a:spcPts val="1800"/>
              </a:lnSpc>
              <a:buFont typeface="Wingdings" panose="05000000000000000000" charset="0"/>
              <a:buChar char="u"/>
            </a:pPr>
            <a:r>
              <a:rPr lang="en-US" altLang="zh-CN" b="1" dirty="0">
                <a:solidFill>
                  <a:srgbClr val="FF0000"/>
                </a:solidFill>
              </a:rPr>
              <a:t>What are the new ideas about </a:t>
            </a:r>
            <a:r>
              <a:rPr lang="en-US" altLang="zh-CN" b="1" u="sng" dirty="0" smtClean="0">
                <a:solidFill>
                  <a:srgbClr val="FF0000"/>
                </a:solidFill>
              </a:rPr>
              <a:t>food sharing</a:t>
            </a:r>
            <a:r>
              <a:rPr lang="en-US" altLang="zh-CN" b="1" dirty="0" smtClean="0">
                <a:solidFill>
                  <a:srgbClr val="FF0000"/>
                </a:solidFill>
              </a:rPr>
              <a:t>?</a:t>
            </a:r>
            <a:endParaRPr lang="en-US" altLang="zh-CN" b="1" dirty="0">
              <a:solidFill>
                <a:srgbClr val="FF0000"/>
              </a:solidFill>
            </a:endParaRPr>
          </a:p>
          <a:p>
            <a:pPr indent="0" fontAlgn="auto">
              <a:lnSpc>
                <a:spcPts val="1800"/>
              </a:lnSpc>
              <a:buFont typeface="Wingdings" panose="05000000000000000000" charset="0"/>
              <a:buNone/>
            </a:pPr>
            <a:r>
              <a:rPr lang="en-US" altLang="zh-CN" b="1" dirty="0">
                <a:solidFill>
                  <a:srgbClr val="FF0000"/>
                </a:solidFill>
              </a:rPr>
              <a:t>                                                                </a:t>
            </a:r>
            <a:endParaRPr lang="en-US" altLang="zh-CN" b="1" dirty="0">
              <a:solidFill>
                <a:srgbClr val="FF0000"/>
              </a:solidFill>
            </a:endParaRPr>
          </a:p>
          <a:p>
            <a:pPr indent="0" fontAlgn="auto">
              <a:lnSpc>
                <a:spcPts val="1800"/>
              </a:lnSpc>
            </a:pPr>
            <a:r>
              <a:rPr lang="en-US" altLang="zh-CN" b="1" dirty="0">
                <a:solidFill>
                  <a:schemeClr val="tx1"/>
                </a:solidFill>
              </a:rPr>
              <a:t>     (underline some sentences to show the ideas)</a:t>
            </a:r>
            <a:endParaRPr lang="en-US" altLang="zh-CN" b="1" dirty="0">
              <a:solidFill>
                <a:schemeClr val="tx1"/>
              </a:solidFill>
            </a:endParaRPr>
          </a:p>
        </p:txBody>
      </p:sp>
      <p:cxnSp>
        <p:nvCxnSpPr>
          <p:cNvPr id="2" name="直接连接符 1"/>
          <p:cNvCxnSpPr/>
          <p:nvPr/>
        </p:nvCxnSpPr>
        <p:spPr>
          <a:xfrm flipV="1">
            <a:off x="5605780" y="1060450"/>
            <a:ext cx="2134235" cy="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80735" y="1336040"/>
            <a:ext cx="3011805" cy="12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70840" y="1632585"/>
            <a:ext cx="4777105"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382770" y="1888490"/>
            <a:ext cx="4437380" cy="10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9405" y="2159635"/>
            <a:ext cx="3460750" cy="17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388350" y="2743200"/>
            <a:ext cx="50419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59715" y="3004820"/>
            <a:ext cx="290830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内容占位符 12" descr="水印"/>
          <p:cNvPicPr>
            <a:picLocks noChangeAspect="1"/>
          </p:cNvPicPr>
          <p:nvPr userDrawn="1">
            <p:ph idx="1"/>
          </p:nvPr>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01893" y="130922"/>
            <a:ext cx="8692515" cy="3784600"/>
          </a:xfrm>
          <a:prstGeom prst="rect">
            <a:avLst/>
          </a:prstGeom>
          <a:noFill/>
        </p:spPr>
        <p:txBody>
          <a:bodyPr wrap="square" rtlCol="0">
            <a:spAutoFit/>
          </a:bodyPr>
          <a:lstStyle/>
          <a:p>
            <a:endParaRPr lang="en-US" sz="2400" b="1" dirty="0">
              <a:ea typeface="宋体" panose="02010600030101010101" pitchFamily="2" charset="-122"/>
              <a:cs typeface="+mn-lt"/>
              <a:sym typeface="+mn-ea"/>
            </a:endParaRPr>
          </a:p>
          <a:p>
            <a:endParaRPr lang="en-US" altLang="zh-CN" sz="2400" b="1" dirty="0" smtClean="0">
              <a:solidFill>
                <a:schemeClr val="tx1"/>
              </a:solidFill>
              <a:ea typeface="宋体" panose="02010600030101010101" pitchFamily="2" charset="-122"/>
              <a:cs typeface="+mn-lt"/>
              <a:sym typeface="+mn-ea"/>
            </a:endParaRPr>
          </a:p>
          <a:p>
            <a:r>
              <a:rPr lang="en-US" altLang="zh-CN" sz="2400" b="1" dirty="0" smtClean="0">
                <a:solidFill>
                  <a:schemeClr val="tx1"/>
                </a:solidFill>
                <a:ea typeface="宋体" panose="02010600030101010101" pitchFamily="2" charset="-122"/>
                <a:cs typeface="+mn-lt"/>
              </a:rPr>
              <a:t>Even </a:t>
            </a:r>
            <a:r>
              <a:rPr lang="en-US" altLang="zh-CN" sz="2400" b="1" dirty="0">
                <a:solidFill>
                  <a:schemeClr val="tx1"/>
                </a:solidFill>
                <a:ea typeface="宋体" panose="02010600030101010101" pitchFamily="2" charset="-122"/>
                <a:cs typeface="+mn-lt"/>
              </a:rPr>
              <a:t>if we don’t share food, we are still </a:t>
            </a:r>
            <a:r>
              <a:rPr lang="en-US" altLang="zh-CN" sz="2400" b="1" dirty="0" smtClean="0">
                <a:solidFill>
                  <a:schemeClr val="tx1"/>
                </a:solidFill>
                <a:ea typeface="宋体" panose="02010600030101010101" pitchFamily="2" charset="-122"/>
                <a:cs typeface="+mn-lt"/>
              </a:rPr>
              <a:t>friends.</a:t>
            </a:r>
            <a:endParaRPr lang="en-US" altLang="zh-CN" sz="2400" b="1" dirty="0" smtClean="0">
              <a:solidFill>
                <a:schemeClr val="tx1"/>
              </a:solidFill>
              <a:ea typeface="宋体" panose="02010600030101010101" pitchFamily="2" charset="-122"/>
              <a:cs typeface="+mn-lt"/>
            </a:endParaRPr>
          </a:p>
          <a:p>
            <a:endParaRPr lang="en-US" altLang="zh-CN" sz="2400" b="1" dirty="0" smtClean="0">
              <a:ea typeface="宋体" panose="02010600030101010101" pitchFamily="2" charset="-122"/>
              <a:cs typeface="+mn-lt"/>
            </a:endParaRPr>
          </a:p>
          <a:p>
            <a:endParaRPr lang="en-US" altLang="zh-CN" sz="2400" b="1" dirty="0">
              <a:solidFill>
                <a:schemeClr val="tx1"/>
              </a:solidFill>
              <a:ea typeface="宋体" panose="02010600030101010101" pitchFamily="2" charset="-122"/>
              <a:cs typeface="+mn-lt"/>
            </a:endParaRPr>
          </a:p>
          <a:p>
            <a:endParaRPr lang="en-US" altLang="zh-CN" sz="2400" b="1" dirty="0" smtClean="0">
              <a:ea typeface="宋体" panose="02010600030101010101" pitchFamily="2" charset="-122"/>
              <a:cs typeface="+mn-lt"/>
            </a:endParaRPr>
          </a:p>
          <a:p>
            <a:r>
              <a:rPr lang="en-US" altLang="zh-CN" sz="2400" b="1" dirty="0">
                <a:latin typeface="Calibri" panose="020F0502020204030204" charset="0"/>
                <a:cs typeface="Times New Roman" panose="02020603050405020304" charset="0"/>
              </a:rPr>
              <a:t>For</a:t>
            </a:r>
            <a:r>
              <a:rPr lang="zh-CN" altLang="en-US" sz="2400" b="1" dirty="0">
                <a:latin typeface="Calibri" panose="020F0502020204030204" charset="0"/>
                <a:cs typeface="Times New Roman" panose="02020603050405020304" charset="0"/>
              </a:rPr>
              <a:t> </a:t>
            </a:r>
            <a:r>
              <a:rPr lang="en-US" altLang="zh-CN" sz="2400" b="1" dirty="0">
                <a:latin typeface="Calibri" panose="020F0502020204030204" charset="0"/>
                <a:cs typeface="Times New Roman" panose="02020603050405020304" charset="0"/>
              </a:rPr>
              <a:t>the sake of our health, using served meals  and serving chopsticks is a good choice .</a:t>
            </a:r>
            <a:endParaRPr lang="en-US" altLang="zh-CN" sz="2400" b="1" dirty="0">
              <a:latin typeface="Calibri" panose="020F0502020204030204" charset="0"/>
              <a:cs typeface="Times New Roman" panose="02020603050405020304" charset="0"/>
            </a:endParaRPr>
          </a:p>
          <a:p>
            <a:endParaRPr lang="en-US" altLang="zh-CN" sz="2400" b="1" dirty="0">
              <a:latin typeface="Calibri" panose="020F0502020204030204" charset="0"/>
              <a:cs typeface="Times New Roman" panose="02020603050405020304" charset="0"/>
            </a:endParaRPr>
          </a:p>
          <a:p>
            <a:endParaRPr lang="en-US" altLang="zh-CN" sz="2400" b="1" dirty="0" smtClean="0">
              <a:solidFill>
                <a:schemeClr val="tx1"/>
              </a:solidFill>
              <a:ea typeface="宋体" panose="02010600030101010101" pitchFamily="2" charset="-122"/>
              <a:cs typeface="+mn-lt"/>
            </a:endParaRPr>
          </a:p>
        </p:txBody>
      </p:sp>
      <p:pic>
        <p:nvPicPr>
          <p:cNvPr id="6" name="内容占位符 5" descr="水印"/>
          <p:cNvPicPr>
            <a:picLocks noChangeAspect="1"/>
          </p:cNvPicPr>
          <p:nvPr userDrawn="1">
            <p:ph idx="1"/>
          </p:nvPr>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67280" y="1790700"/>
            <a:ext cx="4124325" cy="521970"/>
          </a:xfrm>
          <a:prstGeom prst="rect">
            <a:avLst/>
          </a:prstGeom>
          <a:noFill/>
        </p:spPr>
        <p:txBody>
          <a:bodyPr wrap="square" rtlCol="0">
            <a:spAutoFit/>
          </a:bodyPr>
          <a:lstStyle/>
          <a:p>
            <a:pPr marL="285750" indent="-285750">
              <a:buFont typeface="Wingdings" panose="05000000000000000000" charset="0"/>
              <a:buChar char="ü"/>
            </a:pPr>
            <a:r>
              <a:rPr lang="en-US" altLang="zh-CN" sz="2800" b="1">
                <a:solidFill>
                  <a:srgbClr val="FF0000"/>
                </a:solidFill>
              </a:rPr>
              <a:t>Be serious about health!</a:t>
            </a:r>
            <a:endParaRPr lang="en-US" altLang="zh-CN"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63830"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104"/>
          <p:cNvGrpSpPr/>
          <p:nvPr/>
        </p:nvGrpSpPr>
        <p:grpSpPr>
          <a:xfrm>
            <a:off x="2497497" y="3151076"/>
            <a:ext cx="1008298" cy="1045647"/>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86" name="Oval 85"/>
          <p:cNvSpPr>
            <a:spLocks noChangeAspect="1"/>
          </p:cNvSpPr>
          <p:nvPr/>
        </p:nvSpPr>
        <p:spPr>
          <a:xfrm>
            <a:off x="2746632"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09"/>
          <p:cNvGrpSpPr/>
          <p:nvPr/>
        </p:nvGrpSpPr>
        <p:grpSpPr>
          <a:xfrm>
            <a:off x="3287837" y="3177872"/>
            <a:ext cx="961525" cy="980203"/>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Oval 88"/>
          <p:cNvSpPr>
            <a:spLocks noChangeAspect="1"/>
          </p:cNvSpPr>
          <p:nvPr/>
        </p:nvSpPr>
        <p:spPr>
          <a:xfrm>
            <a:off x="3474035"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18"/>
          <p:cNvGrpSpPr/>
          <p:nvPr/>
        </p:nvGrpSpPr>
        <p:grpSpPr>
          <a:xfrm>
            <a:off x="3990229" y="3119454"/>
            <a:ext cx="1114145" cy="1088506"/>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
          <p:cNvGrpSpPr/>
          <p:nvPr/>
        </p:nvGrpSpPr>
        <p:grpSpPr>
          <a:xfrm>
            <a:off x="4982440" y="3170210"/>
            <a:ext cx="894370" cy="986066"/>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 name="Oval 85"/>
          <p:cNvSpPr>
            <a:spLocks noChangeAspect="1"/>
          </p:cNvSpPr>
          <p:nvPr/>
        </p:nvSpPr>
        <p:spPr>
          <a:xfrm>
            <a:off x="4419857"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88"/>
          <p:cNvSpPr>
            <a:spLocks noChangeAspect="1"/>
          </p:cNvSpPr>
          <p:nvPr/>
        </p:nvSpPr>
        <p:spPr>
          <a:xfrm>
            <a:off x="5351730"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1633690" y="1845673"/>
            <a:ext cx="1224604" cy="885820"/>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2620087" y="1651833"/>
            <a:ext cx="1373234" cy="993330"/>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Callout 40"/>
          <p:cNvSpPr/>
          <p:nvPr/>
        </p:nvSpPr>
        <p:spPr>
          <a:xfrm>
            <a:off x="3721923" y="1501958"/>
            <a:ext cx="1700213" cy="1229852"/>
          </a:xfrm>
          <a:prstGeom prst="wedgeEllipseCallout">
            <a:avLst>
              <a:gd name="adj1" fmla="val -284"/>
              <a:gd name="adj2" fmla="val 67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5169019" y="1651833"/>
            <a:ext cx="1373234" cy="993330"/>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1736725" y="2082800"/>
            <a:ext cx="999490" cy="368300"/>
          </a:xfrm>
          <a:prstGeom prst="rect">
            <a:avLst/>
          </a:prstGeom>
          <a:noFill/>
        </p:spPr>
        <p:txBody>
          <a:bodyPr wrap="square" rtlCol="0">
            <a:spAutoFit/>
          </a:bodyPr>
          <a:lstStyle/>
          <a:p>
            <a:r>
              <a:rPr lang="en-US" altLang="zh-CN">
                <a:solidFill>
                  <a:schemeClr val="bg1"/>
                </a:solidFill>
              </a:rPr>
              <a:t>positive</a:t>
            </a:r>
            <a:endParaRPr lang="en-US" altLang="zh-CN">
              <a:solidFill>
                <a:schemeClr val="bg1"/>
              </a:solidFill>
            </a:endParaRPr>
          </a:p>
        </p:txBody>
      </p:sp>
      <p:sp>
        <p:nvSpPr>
          <p:cNvPr id="7" name="文本框 6"/>
          <p:cNvSpPr txBox="1"/>
          <p:nvPr/>
        </p:nvSpPr>
        <p:spPr>
          <a:xfrm>
            <a:off x="2747645" y="1964055"/>
            <a:ext cx="1156970" cy="368300"/>
          </a:xfrm>
          <a:prstGeom prst="rect">
            <a:avLst/>
          </a:prstGeom>
          <a:noFill/>
        </p:spPr>
        <p:txBody>
          <a:bodyPr wrap="square" rtlCol="0">
            <a:spAutoFit/>
          </a:bodyPr>
          <a:lstStyle/>
          <a:p>
            <a:r>
              <a:rPr lang="en-US" altLang="zh-CN">
                <a:solidFill>
                  <a:schemeClr val="bg1"/>
                </a:solidFill>
              </a:rPr>
              <a:t>grateful</a:t>
            </a:r>
            <a:endParaRPr lang="en-US" altLang="zh-CN">
              <a:solidFill>
                <a:schemeClr val="bg1"/>
              </a:solidFill>
            </a:endParaRPr>
          </a:p>
        </p:txBody>
      </p:sp>
      <p:sp>
        <p:nvSpPr>
          <p:cNvPr id="15" name="文本框 14"/>
          <p:cNvSpPr txBox="1"/>
          <p:nvPr/>
        </p:nvSpPr>
        <p:spPr>
          <a:xfrm>
            <a:off x="3974465" y="1932305"/>
            <a:ext cx="1447800" cy="368300"/>
          </a:xfrm>
          <a:prstGeom prst="rect">
            <a:avLst/>
          </a:prstGeom>
          <a:noFill/>
        </p:spPr>
        <p:txBody>
          <a:bodyPr wrap="square" rtlCol="0">
            <a:spAutoFit/>
          </a:bodyPr>
          <a:lstStyle/>
          <a:p>
            <a:r>
              <a:rPr lang="en-US" altLang="zh-CN">
                <a:solidFill>
                  <a:schemeClr val="bg1"/>
                </a:solidFill>
              </a:rPr>
              <a:t>harmonious</a:t>
            </a:r>
            <a:endParaRPr lang="en-US" altLang="zh-CN">
              <a:solidFill>
                <a:schemeClr val="bg1"/>
              </a:solidFill>
            </a:endParaRPr>
          </a:p>
        </p:txBody>
      </p:sp>
      <p:sp>
        <p:nvSpPr>
          <p:cNvPr id="16" name="文本框 15"/>
          <p:cNvSpPr txBox="1"/>
          <p:nvPr/>
        </p:nvSpPr>
        <p:spPr>
          <a:xfrm>
            <a:off x="5450205" y="1964055"/>
            <a:ext cx="1312545" cy="368300"/>
          </a:xfrm>
          <a:prstGeom prst="rect">
            <a:avLst/>
          </a:prstGeom>
          <a:noFill/>
        </p:spPr>
        <p:txBody>
          <a:bodyPr wrap="square" rtlCol="0">
            <a:spAutoFit/>
          </a:bodyPr>
          <a:lstStyle/>
          <a:p>
            <a:r>
              <a:rPr lang="en-US" altLang="zh-CN">
                <a:solidFill>
                  <a:schemeClr val="bg1"/>
                </a:solidFill>
              </a:rPr>
              <a:t>serious</a:t>
            </a:r>
            <a:endParaRPr lang="en-US" altLang="zh-CN">
              <a:solidFill>
                <a:schemeClr val="bg1"/>
              </a:solidFill>
            </a:endParaRPr>
          </a:p>
        </p:txBody>
      </p:sp>
      <p:sp>
        <p:nvSpPr>
          <p:cNvPr id="17" name="内容占位符 16"/>
          <p:cNvSpPr>
            <a:spLocks noGrp="1"/>
          </p:cNvSpPr>
          <p:nvPr>
            <p:ph idx="1"/>
          </p:nvPr>
        </p:nvSpPr>
        <p:spPr>
          <a:xfrm>
            <a:off x="1396365" y="581025"/>
            <a:ext cx="7472045" cy="678180"/>
          </a:xfrm>
        </p:spPr>
        <p:txBody>
          <a:bodyPr>
            <a:normAutofit/>
          </a:bodyPr>
          <a:lstStyle/>
          <a:p>
            <a:pPr marL="457200" lvl="1" indent="0" algn="l">
              <a:buNone/>
            </a:pPr>
            <a:r>
              <a:rPr lang="en-US" altLang="zh-CN" sz="2100" i="1" dirty="0" smtClean="0">
                <a:cs typeface="+mn-lt"/>
                <a:sym typeface="+mn-ea"/>
              </a:rPr>
              <a:t>Virus, you teach us a lot ! We will stay aware and stay changed!</a:t>
            </a:r>
            <a:endParaRPr lang="en-US" altLang="zh-CN" sz="2100" i="1" dirty="0">
              <a:cs typeface="+mn-lt"/>
            </a:endParaRPr>
          </a:p>
          <a:p>
            <a:pPr marL="457200" lvl="1" indent="0" algn="l">
              <a:buNone/>
            </a:pPr>
            <a:endParaRPr lang="en-US" altLang="zh-CN" sz="2100" u="sng" dirty="0"/>
          </a:p>
        </p:txBody>
      </p:sp>
      <p:sp>
        <p:nvSpPr>
          <p:cNvPr id="18" name="椭圆 17"/>
          <p:cNvSpPr/>
          <p:nvPr/>
        </p:nvSpPr>
        <p:spPr>
          <a:xfrm>
            <a:off x="1400810" y="581025"/>
            <a:ext cx="233045" cy="25336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pic>
        <p:nvPicPr>
          <p:cNvPr id="3" name="内容占位符 5" descr="水印"/>
          <p:cNvPicPr>
            <a:picLocks noChangeAspect="1"/>
          </p:cNvPicPr>
          <p:nvPr userDrawn="1"/>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p:tgtEl>
                                          <p:spTgt spid="86"/>
                                        </p:tgtEl>
                                        <p:attrNameLst>
                                          <p:attrName>ppt_y</p:attrName>
                                        </p:attrNameLst>
                                      </p:cBhvr>
                                      <p:tavLst>
                                        <p:tav tm="0">
                                          <p:val>
                                            <p:strVal val="#ppt_y+#ppt_h*1.125000"/>
                                          </p:val>
                                        </p:tav>
                                        <p:tav tm="100000">
                                          <p:val>
                                            <p:strVal val="#ppt_y"/>
                                          </p:val>
                                        </p:tav>
                                      </p:tavLst>
                                    </p:anim>
                                    <p:animEffect transition="in" filter="wipe(up)">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p:tgtEl>
                                          <p:spTgt spid="89"/>
                                        </p:tgtEl>
                                        <p:attrNameLst>
                                          <p:attrName>ppt_y</p:attrName>
                                        </p:attrNameLst>
                                      </p:cBhvr>
                                      <p:tavLst>
                                        <p:tav tm="0">
                                          <p:val>
                                            <p:strVal val="#ppt_y+#ppt_h*1.125000"/>
                                          </p:val>
                                        </p:tav>
                                        <p:tav tm="100000">
                                          <p:val>
                                            <p:strVal val="#ppt_y"/>
                                          </p:val>
                                        </p:tav>
                                      </p:tavLst>
                                    </p:anim>
                                    <p:animEffect transition="in" filter="wipe(up)">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up)">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9"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strips(upLeft)">
                                      <p:cBhvr>
                                        <p:cTn id="47" dur="500"/>
                                        <p:tgtEl>
                                          <p:spTgt spid="64"/>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strips(upRight)">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strips(upRigh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9"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strips(up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blinds(horizontal)">
                                      <p:cBhvr>
                                        <p:cTn id="6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9" grpId="0" bldLvl="0" animBg="1"/>
      <p:bldP spid="4" grpId="0" bldLvl="0" animBg="1"/>
      <p:bldP spid="5" grpId="0" bldLvl="0" animBg="1"/>
      <p:bldP spid="64" grpId="0" bldLvl="0" animBg="1"/>
      <p:bldP spid="44" grpId="0" bldLvl="0" animBg="1"/>
      <p:bldP spid="41" grpId="0" bldLvl="0" animBg="1"/>
      <p:bldP spid="42" grpId="0" bldLvl="0" animBg="1"/>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2218055" y="552450"/>
            <a:ext cx="4222115" cy="25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35530" y="682625"/>
            <a:ext cx="3986530" cy="2251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59"/>
          <p:cNvSpPr>
            <a:spLocks noChangeArrowheads="1"/>
          </p:cNvSpPr>
          <p:nvPr/>
        </p:nvSpPr>
        <p:spPr bwMode="auto">
          <a:xfrm>
            <a:off x="3015382" y="1379776"/>
            <a:ext cx="2956587" cy="553720"/>
          </a:xfrm>
          <a:prstGeom prst="rect">
            <a:avLst/>
          </a:prstGeom>
          <a:noFill/>
          <a:ln w="9525">
            <a:noFill/>
            <a:miter lim="800000"/>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buFont typeface="Arial" panose="020B0604020202020204" pitchFamily="34" charset="0"/>
              <a:buNone/>
            </a:pPr>
            <a:r>
              <a:rPr lang="en-US" altLang="zh-CN"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rPr>
              <a:t>Thank you</a:t>
            </a:r>
            <a:r>
              <a:rPr lang="zh-CN" altLang="en-US"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rPr>
              <a:t>！</a:t>
            </a:r>
            <a:endParaRPr lang="zh-CN" altLang="en-US"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endParaRPr>
          </a:p>
        </p:txBody>
      </p:sp>
      <p:sp>
        <p:nvSpPr>
          <p:cNvPr id="3" name="文本框 2"/>
          <p:cNvSpPr txBox="1"/>
          <p:nvPr/>
        </p:nvSpPr>
        <p:spPr>
          <a:xfrm>
            <a:off x="4173855" y="2393315"/>
            <a:ext cx="2031365" cy="368300"/>
          </a:xfrm>
          <a:prstGeom prst="rect">
            <a:avLst/>
          </a:prstGeom>
          <a:noFill/>
          <a:ln>
            <a:noFill/>
          </a:ln>
          <a:extLst>
            <a:ext uri="{909E8E84-426E-40DD-AFC4-6F175D3DCCD1}">
              <a14:hiddenFill xmlns:a14="http://schemas.microsoft.com/office/drawing/2010/main">
                <a:solidFill>
                  <a:srgbClr val="0070C0"/>
                </a:solidFill>
              </a14:hiddenFill>
            </a:ext>
          </a:extLst>
        </p:spPr>
        <p:txBody>
          <a:bodyPr wrap="square" rtlCol="0">
            <a:spAutoFit/>
          </a:bodyPr>
          <a:lstStyle/>
          <a:p>
            <a:r>
              <a:rPr lang="en-US" altLang="zh-CN">
                <a:solidFill>
                  <a:schemeClr val="accent1"/>
                </a:solidFill>
                <a:effectLst>
                  <a:outerShdw blurRad="38100" dist="19050" dir="2700000" algn="tl" rotWithShape="0">
                    <a:schemeClr val="dk1">
                      <a:alpha val="40000"/>
                    </a:schemeClr>
                  </a:outerShdw>
                </a:effectLst>
              </a:rPr>
              <a:t>Designed by Karen</a:t>
            </a:r>
            <a:endParaRPr lang="en-US" altLang="zh-CN">
              <a:solidFill>
                <a:schemeClr val="accent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9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10" grpId="0" bldLvl="0" animBg="1"/>
      <p:bldP spid="1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内容占位符 2"/>
          <p:cNvSpPr>
            <a:spLocks noGrp="1"/>
          </p:cNvSpPr>
          <p:nvPr>
            <p:ph idx="1"/>
          </p:nvPr>
        </p:nvSpPr>
        <p:spPr>
          <a:xfrm>
            <a:off x="189865" y="196850"/>
            <a:ext cx="8572500" cy="4526280"/>
          </a:xfrm>
        </p:spPr>
        <p:txBody>
          <a:bodyPr anchor="t" anchorCtr="0"/>
          <a:lstStyle/>
          <a:p>
            <a:pPr marL="0" indent="0">
              <a:buNone/>
            </a:pPr>
            <a:endParaRPr lang="en-US" altLang="zh-CN" dirty="0">
              <a:cs typeface="+mn-lt"/>
            </a:endParaRPr>
          </a:p>
          <a:p>
            <a:pPr marL="0" indent="0">
              <a:buNone/>
            </a:pPr>
            <a:r>
              <a:rPr lang="en-US" altLang="zh-CN" dirty="0">
                <a:cs typeface="+mn-lt"/>
              </a:rPr>
              <a:t> </a:t>
            </a:r>
            <a:endParaRPr lang="en-US" altLang="zh-CN" dirty="0">
              <a:cs typeface="+mn-lt"/>
            </a:endParaRPr>
          </a:p>
          <a:p>
            <a:pPr marL="0" indent="0">
              <a:buNone/>
            </a:pPr>
            <a:r>
              <a:rPr lang="en-US" altLang="zh-CN" dirty="0">
                <a:cs typeface="+mn-lt"/>
              </a:rPr>
              <a:t>Watch a video called “You teach us a lot!”</a:t>
            </a:r>
            <a:endParaRPr lang="en-US" altLang="zh-CN" dirty="0">
              <a:cs typeface="+mn-lt"/>
            </a:endParaRPr>
          </a:p>
          <a:p>
            <a:pPr marL="0" indent="0">
              <a:buNone/>
            </a:pPr>
            <a:endParaRPr lang="en-US" altLang="zh-CN" sz="1400" b="1" dirty="0">
              <a:cs typeface="+mn-lt"/>
            </a:endParaRPr>
          </a:p>
        </p:txBody>
      </p:sp>
      <p:sp>
        <p:nvSpPr>
          <p:cNvPr id="9" name="Freeform 476">
            <a:hlinkClick r:id="rId2" action="ppaction://hlinkfile"/>
          </p:cNvPr>
          <p:cNvSpPr>
            <a:spLocks noEditPoints="1"/>
          </p:cNvSpPr>
          <p:nvPr/>
        </p:nvSpPr>
        <p:spPr bwMode="auto">
          <a:xfrm>
            <a:off x="189816" y="436079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
        <p:nvSpPr>
          <p:cNvPr id="2" name="文本框 1"/>
          <p:cNvSpPr txBox="1"/>
          <p:nvPr/>
        </p:nvSpPr>
        <p:spPr>
          <a:xfrm>
            <a:off x="189865" y="196850"/>
            <a:ext cx="1430655" cy="583565"/>
          </a:xfrm>
          <a:prstGeom prst="rect">
            <a:avLst/>
          </a:prstGeom>
          <a:solidFill>
            <a:srgbClr val="0070C0"/>
          </a:solidFill>
        </p:spPr>
        <p:txBody>
          <a:bodyPr wrap="square" rtlCol="0">
            <a:spAutoFit/>
          </a:bodyPr>
          <a:lstStyle/>
          <a:p>
            <a:r>
              <a:rPr lang="en-US" altLang="zh-CN" sz="3200">
                <a:solidFill>
                  <a:schemeClr val="bg1"/>
                </a:solidFill>
                <a:cs typeface="+mn-lt"/>
              </a:rPr>
              <a:t>Lead-in</a:t>
            </a:r>
            <a:endParaRPr lang="en-US" altLang="zh-CN" sz="3200">
              <a:solidFill>
                <a:schemeClr val="bg1"/>
              </a:solidFill>
              <a:cs typeface="+mn-lt"/>
            </a:endParaRPr>
          </a:p>
        </p:txBody>
      </p:sp>
      <p:pic>
        <p:nvPicPr>
          <p:cNvPr id="3" name="图片 2" descr="水印"/>
          <p:cNvPicPr>
            <a:picLocks noChangeAspect="1"/>
          </p:cNvPicPr>
          <p:nvPr userDrawn="1"/>
        </p:nvPicPr>
        <p:blipFill>
          <a:blip r:embed="rId3"/>
          <a:stretch>
            <a:fillRect/>
          </a:stretch>
        </p:blipFill>
        <p:spPr>
          <a:xfrm>
            <a:off x="5610225" y="48260"/>
            <a:ext cx="3456305" cy="11188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7">
                                            <p:txEl>
                                              <p:pRg st="2" end="2"/>
                                            </p:txEl>
                                          </p:spTgt>
                                        </p:tgtEl>
                                        <p:attrNameLst>
                                          <p:attrName>style.visibility</p:attrName>
                                        </p:attrNameLst>
                                      </p:cBhvr>
                                      <p:to>
                                        <p:strVal val="visible"/>
                                      </p:to>
                                    </p:set>
                                    <p:animEffect transition="in" filter="blinds(horizontal)">
                                      <p:cBhvr>
                                        <p:cTn id="12" dur="500"/>
                                        <p:tgtEl>
                                          <p:spTgt spid="40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p>
            <a:endParaRPr lang="zh-CN" altLang="en-US"/>
          </a:p>
        </p:txBody>
      </p:sp>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5125" y="547370"/>
            <a:ext cx="8779510" cy="3538220"/>
          </a:xfrm>
          <a:prstGeom prst="rect">
            <a:avLst/>
          </a:prstGeom>
          <a:noFill/>
        </p:spPr>
        <p:txBody>
          <a:bodyPr wrap="square" rtlCol="0">
            <a:spAutoFit/>
          </a:bodyPr>
          <a:lstStyle/>
          <a:p>
            <a:r>
              <a:rPr lang="en-US" altLang="zh-CN" sz="3200" i="1" dirty="0" smtClean="0">
                <a:cs typeface="+mn-lt"/>
              </a:rPr>
              <a:t>Virus, you teach us a lot !</a:t>
            </a:r>
            <a:endParaRPr lang="en-US" altLang="zh-CN" sz="3200" i="1" dirty="0">
              <a:cs typeface="+mn-lt"/>
            </a:endParaRPr>
          </a:p>
          <a:p>
            <a:r>
              <a:rPr lang="en-US" altLang="zh-CN" sz="3200" dirty="0">
                <a:cs typeface="+mn-lt"/>
              </a:rPr>
              <a:t>You teach us to be </a:t>
            </a:r>
            <a:r>
              <a:rPr lang="en-US" altLang="zh-CN" sz="3200" dirty="0" smtClean="0">
                <a:solidFill>
                  <a:srgbClr val="FF0000"/>
                </a:solidFill>
                <a:cs typeface="+mn-lt"/>
              </a:rPr>
              <a:t>positive </a:t>
            </a:r>
            <a:r>
              <a:rPr lang="en-US" altLang="zh-CN" sz="3200" dirty="0" smtClean="0">
                <a:cs typeface="+mn-lt"/>
              </a:rPr>
              <a:t>about life;</a:t>
            </a:r>
            <a:endParaRPr lang="en-US" altLang="zh-CN" sz="3200" dirty="0" smtClean="0">
              <a:solidFill>
                <a:srgbClr val="FF0000"/>
              </a:solidFill>
              <a:cs typeface="+mn-lt"/>
            </a:endParaRPr>
          </a:p>
          <a:p>
            <a:r>
              <a:rPr lang="en-US" altLang="zh-CN" sz="3200" dirty="0">
                <a:cs typeface="+mn-lt"/>
                <a:sym typeface="+mn-ea"/>
              </a:rPr>
              <a:t>You teach us to be</a:t>
            </a:r>
            <a:r>
              <a:rPr lang="en-US" altLang="zh-CN" sz="3200" dirty="0" smtClean="0">
                <a:cs typeface="+mn-lt"/>
              </a:rPr>
              <a:t> </a:t>
            </a:r>
            <a:r>
              <a:rPr lang="en-US" altLang="zh-CN" sz="3200" dirty="0" smtClean="0">
                <a:solidFill>
                  <a:srgbClr val="FF0000"/>
                </a:solidFill>
                <a:cs typeface="+mn-lt"/>
              </a:rPr>
              <a:t>grateful </a:t>
            </a:r>
            <a:r>
              <a:rPr lang="en-US" altLang="zh-CN" sz="3200" dirty="0" smtClean="0">
                <a:cs typeface="+mn-lt"/>
              </a:rPr>
              <a:t>to others.</a:t>
            </a:r>
            <a:endParaRPr lang="en-US" altLang="zh-CN" sz="3200" dirty="0" smtClean="0">
              <a:cs typeface="+mn-lt"/>
            </a:endParaRPr>
          </a:p>
          <a:p>
            <a:endParaRPr lang="en-US" altLang="zh-CN" sz="3200" i="1" dirty="0" smtClean="0">
              <a:cs typeface="+mn-lt"/>
              <a:sym typeface="+mn-ea"/>
            </a:endParaRPr>
          </a:p>
          <a:p>
            <a:r>
              <a:rPr lang="en-US" altLang="zh-CN" sz="3200" i="1" dirty="0" smtClean="0">
                <a:cs typeface="+mn-lt"/>
                <a:sym typeface="+mn-ea"/>
              </a:rPr>
              <a:t>Virus, you teach us a lot !</a:t>
            </a:r>
            <a:endParaRPr lang="en-US" altLang="zh-CN" sz="3200" i="1" dirty="0">
              <a:cs typeface="+mn-lt"/>
            </a:endParaRPr>
          </a:p>
          <a:p>
            <a:r>
              <a:rPr lang="en-US" altLang="zh-CN" sz="3200" dirty="0" smtClean="0">
                <a:cs typeface="+mn-lt"/>
              </a:rPr>
              <a:t>You </a:t>
            </a:r>
            <a:r>
              <a:rPr lang="en-US" altLang="zh-CN" sz="3200" dirty="0">
                <a:cs typeface="+mn-lt"/>
              </a:rPr>
              <a:t>teach us to be </a:t>
            </a:r>
            <a:r>
              <a:rPr lang="en-US" altLang="zh-CN" sz="3200" dirty="0" smtClean="0">
                <a:solidFill>
                  <a:srgbClr val="FF0000"/>
                </a:solidFill>
                <a:cs typeface="+mn-lt"/>
              </a:rPr>
              <a:t>harmonious</a:t>
            </a:r>
            <a:r>
              <a:rPr lang="en-US" altLang="zh-CN" sz="3200" dirty="0" smtClean="0">
                <a:cs typeface="+mn-lt"/>
              </a:rPr>
              <a:t> </a:t>
            </a:r>
            <a:r>
              <a:rPr lang="en-US" altLang="zh-CN" sz="3200" dirty="0">
                <a:cs typeface="+mn-lt"/>
              </a:rPr>
              <a:t>with </a:t>
            </a:r>
            <a:r>
              <a:rPr lang="en-US" altLang="zh-CN" sz="3200" dirty="0" smtClean="0">
                <a:cs typeface="+mn-lt"/>
              </a:rPr>
              <a:t>nature; </a:t>
            </a:r>
            <a:endParaRPr lang="en-US" altLang="zh-CN" sz="3200" dirty="0">
              <a:cs typeface="+mn-lt"/>
            </a:endParaRPr>
          </a:p>
          <a:p>
            <a:r>
              <a:rPr lang="en-US" altLang="zh-CN" sz="3200" dirty="0" smtClean="0">
                <a:cs typeface="+mn-lt"/>
              </a:rPr>
              <a:t>You  </a:t>
            </a:r>
            <a:r>
              <a:rPr lang="en-US" altLang="zh-CN" sz="3200" dirty="0">
                <a:cs typeface="+mn-lt"/>
              </a:rPr>
              <a:t>teach us to </a:t>
            </a:r>
            <a:r>
              <a:rPr lang="en-US" altLang="zh-CN" sz="3200" dirty="0" smtClean="0">
                <a:cs typeface="+mn-lt"/>
              </a:rPr>
              <a:t>be </a:t>
            </a:r>
            <a:r>
              <a:rPr lang="en-US" altLang="zh-CN" sz="3200" dirty="0" smtClean="0">
                <a:solidFill>
                  <a:srgbClr val="FF0000"/>
                </a:solidFill>
                <a:cs typeface="+mn-lt"/>
              </a:rPr>
              <a:t>serious</a:t>
            </a:r>
            <a:r>
              <a:rPr lang="en-US" altLang="zh-CN" sz="3200" dirty="0" smtClean="0">
                <a:cs typeface="+mn-lt"/>
              </a:rPr>
              <a:t> about health.</a:t>
            </a:r>
            <a:endParaRPr lang="en-US" altLang="zh-CN" sz="3200" dirty="0">
              <a:cs typeface="+mn-lt"/>
            </a:endParaRPr>
          </a:p>
        </p:txBody>
      </p:sp>
      <p:pic>
        <p:nvPicPr>
          <p:cNvPr id="6" name="内容占位符 5" descr="水印"/>
          <p:cNvPicPr>
            <a:picLocks noChangeAspect="1"/>
          </p:cNvPicPr>
          <p:nvPr userDrawn="1">
            <p:ph idx="1"/>
          </p:nvPr>
        </p:nvPicPr>
        <p:blipFill>
          <a:blip r:embed="rId2"/>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7" name="图片 6" descr="love"/>
          <p:cNvPicPr>
            <a:picLocks noChangeAspect="1"/>
          </p:cNvPicPr>
          <p:nvPr/>
        </p:nvPicPr>
        <p:blipFill>
          <a:blip r:embed="rId2"/>
          <a:stretch>
            <a:fillRect/>
          </a:stretch>
        </p:blipFill>
        <p:spPr>
          <a:xfrm>
            <a:off x="683260" y="2102485"/>
            <a:ext cx="3527425" cy="2486025"/>
          </a:xfrm>
          <a:prstGeom prst="rect">
            <a:avLst/>
          </a:prstGeom>
        </p:spPr>
      </p:pic>
      <p:pic>
        <p:nvPicPr>
          <p:cNvPr id="11" name="图片 10" descr="love01"/>
          <p:cNvPicPr>
            <a:picLocks noChangeAspect="1"/>
          </p:cNvPicPr>
          <p:nvPr/>
        </p:nvPicPr>
        <p:blipFill>
          <a:blip r:embed="rId3"/>
          <a:stretch>
            <a:fillRect/>
          </a:stretch>
        </p:blipFill>
        <p:spPr>
          <a:xfrm>
            <a:off x="4595495" y="2102485"/>
            <a:ext cx="3972560" cy="2486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love01"/>
          <p:cNvPicPr>
            <a:picLocks noChangeAspect="1"/>
          </p:cNvPicPr>
          <p:nvPr/>
        </p:nvPicPr>
        <p:blipFill>
          <a:blip r:embed="rId2"/>
          <a:stretch>
            <a:fillRect/>
          </a:stretch>
        </p:blipFill>
        <p:spPr>
          <a:xfrm>
            <a:off x="189865" y="196850"/>
            <a:ext cx="4384040" cy="2752725"/>
          </a:xfrm>
          <a:prstGeom prst="rect">
            <a:avLst/>
          </a:prstGeom>
        </p:spPr>
      </p:pic>
      <p:sp>
        <p:nvSpPr>
          <p:cNvPr id="6" name="内容占位符 5"/>
          <p:cNvSpPr>
            <a:spLocks noGrp="1"/>
          </p:cNvSpPr>
          <p:nvPr>
            <p:ph idx="1"/>
          </p:nvPr>
        </p:nvSpPr>
        <p:spPr>
          <a:xfrm>
            <a:off x="5100955" y="475615"/>
            <a:ext cx="8229600" cy="4525963"/>
          </a:xfrm>
        </p:spPr>
        <p:txBody>
          <a:bodyPr/>
          <a:lstStyle/>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sym typeface="+mn-ea"/>
              </a:rPr>
              <a:t>Who?</a:t>
            </a:r>
            <a:endParaRPr lang="en-US" altLang="zh-CN" sz="2800" dirty="0" smtClean="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rPr>
              <a:t>What</a:t>
            </a:r>
            <a:r>
              <a:rPr lang="zh-CN" altLang="en-US" sz="2800" dirty="0">
                <a:solidFill>
                  <a:srgbClr val="FF0000"/>
                </a:solidFill>
                <a:latin typeface="Times New Roman" panose="02020603050405020304" charset="0"/>
                <a:cs typeface="Times New Roman" panose="02020603050405020304" charset="0"/>
              </a:rPr>
              <a:t> </a:t>
            </a:r>
            <a:r>
              <a:rPr lang="en-US" altLang="zh-CN" sz="2800" dirty="0">
                <a:solidFill>
                  <a:srgbClr val="FF0000"/>
                </a:solidFill>
                <a:latin typeface="Times New Roman" panose="02020603050405020304" charset="0"/>
                <a:cs typeface="Times New Roman" panose="02020603050405020304" charset="0"/>
              </a:rPr>
              <a:t>?</a:t>
            </a:r>
            <a:endParaRPr lang="zh-CN" altLang="en-US" sz="2800" dirty="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rPr>
              <a:t>Where?</a:t>
            </a:r>
            <a:endParaRPr lang="en-US" altLang="zh-CN" sz="2800" dirty="0" smtClean="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rPr>
              <a:t>Why?</a:t>
            </a:r>
            <a:endParaRPr lang="en-US" altLang="zh-CN" sz="2800" dirty="0" smtClean="0">
              <a:solidFill>
                <a:srgbClr val="FF0000"/>
              </a:solidFill>
              <a:latin typeface="Times New Roman" panose="02020603050405020304" charset="0"/>
              <a:cs typeface="Times New Roman" panose="02020603050405020304" charset="0"/>
            </a:endParaRPr>
          </a:p>
        </p:txBody>
      </p:sp>
      <p:sp>
        <p:nvSpPr>
          <p:cNvPr id="11" name="椭圆 10"/>
          <p:cNvSpPr/>
          <p:nvPr/>
        </p:nvSpPr>
        <p:spPr>
          <a:xfrm>
            <a:off x="189865" y="940435"/>
            <a:ext cx="2628265" cy="311150"/>
          </a:xfrm>
          <a:prstGeom prst="ellipse">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476">
            <a:hlinkClick r:id="rId3" action="ppaction://hlinkfile"/>
          </p:cNvPr>
          <p:cNvSpPr>
            <a:spLocks noEditPoints="1"/>
          </p:cNvSpPr>
          <p:nvPr/>
        </p:nvSpPr>
        <p:spPr bwMode="auto">
          <a:xfrm>
            <a:off x="189816" y="436079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linds(horizont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blinds(horizontal)">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1" name="矩形 20"/>
          <p:cNvSpPr/>
          <p:nvPr/>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MH_Others_1"/>
          <p:cNvSpPr txBox="1"/>
          <p:nvPr>
            <p:custDataLst>
              <p:tags r:id="rId2"/>
            </p:custDataLst>
          </p:nvPr>
        </p:nvSpPr>
        <p:spPr>
          <a:xfrm>
            <a:off x="7280094" y="2417463"/>
            <a:ext cx="830307" cy="1192540"/>
          </a:xfrm>
          <a:prstGeom prst="rect">
            <a:avLst/>
          </a:prstGeom>
          <a:noFill/>
        </p:spPr>
        <p:txBody>
          <a:bodyPr wrap="square" lIns="0" tIns="0" rIns="0" bIns="0" rtlCol="0" anchor="ctr" anchorCtr="0">
            <a:noAutofit/>
          </a:bodyPr>
          <a:lstStyle/>
          <a:p>
            <a:pPr algn="ct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87655" y="196215"/>
            <a:ext cx="8604250" cy="645160"/>
          </a:xfrm>
          <a:prstGeom prst="rect">
            <a:avLst/>
          </a:prstGeom>
          <a:noFill/>
          <a:ln w="28575">
            <a:solidFill>
              <a:srgbClr val="0070C0"/>
            </a:solidFill>
          </a:ln>
        </p:spPr>
        <p:txBody>
          <a:bodyPr wrap="square" rtlCol="0" anchor="t">
            <a:spAutoFit/>
          </a:bodyPr>
          <a:lstStyle/>
          <a:p>
            <a:pPr marL="0" indent="0">
              <a:buNone/>
            </a:pPr>
            <a:r>
              <a:rPr lang="en-US" altLang="zh-CN" b="1" i="1">
                <a:cs typeface="+mn-lt"/>
                <a:sym typeface="+mn-ea"/>
              </a:rPr>
              <a:t>Elderly Couple Meets at Germany-Denmark Border For Daily Coffee Dates During Coronavirus Lockdown</a:t>
            </a:r>
            <a:endParaRPr lang="en-US" altLang="zh-CN" b="1" i="1">
              <a:cs typeface="+mn-lt"/>
              <a:sym typeface="+mn-ea"/>
            </a:endParaRPr>
          </a:p>
        </p:txBody>
      </p:sp>
      <p:sp>
        <p:nvSpPr>
          <p:cNvPr id="6145" name="内容占位符 2"/>
          <p:cNvSpPr>
            <a:spLocks noGrp="1"/>
          </p:cNvSpPr>
          <p:nvPr/>
        </p:nvSpPr>
        <p:spPr>
          <a:xfrm>
            <a:off x="295910" y="893445"/>
            <a:ext cx="8552180" cy="3202305"/>
          </a:xfrm>
          <a:prstGeom prst="rect">
            <a:avLst/>
          </a:prstGeom>
          <a:noFill/>
          <a:ln w="9525">
            <a:noFill/>
          </a:ln>
        </p:spPr>
        <p:txBody>
          <a:bodyPr anchor="t" anchorCtr="0"/>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buNone/>
            </a:pPr>
            <a:r>
              <a:rPr lang="en-US" altLang="zh-CN" sz="1400" b="1" dirty="0" smtClean="0">
                <a:latin typeface="Times New Roman" panose="02020603050405020304" charset="0"/>
              </a:rPr>
              <a:t>    </a:t>
            </a:r>
            <a:r>
              <a:rPr lang="zh-CN" altLang="en-US" sz="1400" b="1" i="1" dirty="0" smtClean="0">
                <a:cs typeface="+mn-lt"/>
              </a:rPr>
              <a:t>Rasmussen</a:t>
            </a:r>
            <a:r>
              <a:rPr lang="en-US" altLang="zh-CN" sz="1400" b="1" i="1" dirty="0" smtClean="0">
                <a:cs typeface="+mn-lt"/>
              </a:rPr>
              <a:t>, 85</a:t>
            </a:r>
            <a:r>
              <a:rPr lang="en-US" altLang="zh-CN" sz="1400" b="1" dirty="0" smtClean="0">
                <a:cs typeface="+mn-lt"/>
              </a:rPr>
              <a:t>, </a:t>
            </a:r>
            <a:r>
              <a:rPr lang="zh-CN" altLang="en-US" sz="1400" b="1" dirty="0" smtClean="0">
                <a:cs typeface="+mn-lt"/>
              </a:rPr>
              <a:t>is </a:t>
            </a:r>
            <a:r>
              <a:rPr lang="zh-CN" altLang="en-US" sz="1400" b="1" dirty="0">
                <a:cs typeface="+mn-lt"/>
              </a:rPr>
              <a:t>from </a:t>
            </a:r>
            <a:r>
              <a:rPr lang="zh-CN" altLang="en-US" sz="1400" b="1" dirty="0" smtClean="0">
                <a:cs typeface="+mn-lt"/>
              </a:rPr>
              <a:t>Denmark </a:t>
            </a:r>
            <a:r>
              <a:rPr lang="zh-CN" altLang="en-US" sz="1400" b="1" i="1" dirty="0" smtClean="0">
                <a:cs typeface="+mn-lt"/>
              </a:rPr>
              <a:t>and Hansen</a:t>
            </a:r>
            <a:r>
              <a:rPr lang="en-US" altLang="zh-CN" sz="1400" b="1" i="1" dirty="0" smtClean="0">
                <a:cs typeface="+mn-lt"/>
              </a:rPr>
              <a:t>, 89</a:t>
            </a:r>
            <a:r>
              <a:rPr lang="en-US" altLang="zh-CN" sz="1400" b="1" dirty="0" smtClean="0">
                <a:cs typeface="+mn-lt"/>
              </a:rPr>
              <a:t>, </a:t>
            </a:r>
            <a:r>
              <a:rPr lang="zh-CN" altLang="en-US" sz="1400" b="1" dirty="0" smtClean="0">
                <a:cs typeface="+mn-lt"/>
              </a:rPr>
              <a:t>lives </a:t>
            </a:r>
            <a:r>
              <a:rPr lang="zh-CN" altLang="en-US" sz="1400" b="1" dirty="0">
                <a:cs typeface="+mn-lt"/>
              </a:rPr>
              <a:t>in </a:t>
            </a:r>
            <a:r>
              <a:rPr lang="zh-CN" altLang="en-US" sz="1400" b="1" dirty="0" smtClean="0">
                <a:cs typeface="+mn-lt"/>
              </a:rPr>
              <a:t>Germany</a:t>
            </a:r>
            <a:r>
              <a:rPr lang="en-US" altLang="zh-CN" sz="1400" b="1" dirty="0" smtClean="0">
                <a:cs typeface="+mn-lt"/>
              </a:rPr>
              <a:t>. They </a:t>
            </a:r>
            <a:r>
              <a:rPr lang="zh-CN" altLang="en-US" sz="1400" b="1" dirty="0">
                <a:cs typeface="+mn-lt"/>
              </a:rPr>
              <a:t>met </a:t>
            </a:r>
            <a:r>
              <a:rPr lang="zh-CN" altLang="en-US" sz="1400" b="1" dirty="0">
                <a:effectLst/>
                <a:cs typeface="+mn-lt"/>
              </a:rPr>
              <a:t>by chance</a:t>
            </a:r>
            <a:r>
              <a:rPr lang="zh-CN" altLang="en-US" sz="1400" b="1" dirty="0">
                <a:cs typeface="+mn-lt"/>
              </a:rPr>
              <a:t> last year, and </a:t>
            </a:r>
            <a:r>
              <a:rPr lang="en-US" altLang="zh-CN" sz="1400" b="1" dirty="0" smtClean="0">
                <a:cs typeface="+mn-lt"/>
              </a:rPr>
              <a:t>fell in love with each other. </a:t>
            </a:r>
            <a:r>
              <a:rPr lang="en-US" altLang="zh-CN" sz="1400" b="1" dirty="0">
                <a:cs typeface="+mn-lt"/>
              </a:rPr>
              <a:t>S</a:t>
            </a:r>
            <a:r>
              <a:rPr lang="zh-CN" altLang="en-US" sz="1400" b="1" dirty="0" smtClean="0">
                <a:cs typeface="+mn-lt"/>
              </a:rPr>
              <a:t>ince March </a:t>
            </a:r>
            <a:r>
              <a:rPr lang="en-US" altLang="zh-CN" sz="1400" b="1" dirty="0" smtClean="0">
                <a:cs typeface="+mn-lt"/>
              </a:rPr>
              <a:t>then</a:t>
            </a:r>
            <a:r>
              <a:rPr lang="zh-CN" altLang="en-US" sz="1400" b="1" dirty="0" smtClean="0">
                <a:cs typeface="+mn-lt"/>
              </a:rPr>
              <a:t>, </a:t>
            </a:r>
            <a:r>
              <a:rPr lang="zh-CN" altLang="en-US" sz="1400" b="1" dirty="0">
                <a:cs typeface="+mn-lt"/>
              </a:rPr>
              <a:t>they have spent every day </a:t>
            </a:r>
            <a:r>
              <a:rPr lang="zh-CN" altLang="en-US" sz="1400" b="1" dirty="0" smtClean="0">
                <a:cs typeface="+mn-lt"/>
              </a:rPr>
              <a:t>together</a:t>
            </a:r>
            <a:r>
              <a:rPr lang="en-US" altLang="zh-CN" sz="1400" b="1" dirty="0" smtClean="0">
                <a:cs typeface="+mn-lt"/>
              </a:rPr>
              <a:t>, since t</a:t>
            </a:r>
            <a:r>
              <a:rPr lang="zh-CN" altLang="en-US" sz="1400" b="1" dirty="0" smtClean="0">
                <a:cs typeface="+mn-lt"/>
              </a:rPr>
              <a:t>he </a:t>
            </a:r>
            <a:r>
              <a:rPr lang="zh-CN" altLang="en-US" sz="1400" b="1" dirty="0">
                <a:cs typeface="+mn-lt"/>
              </a:rPr>
              <a:t>border towns are typically only a 20-minute drive away from each other.</a:t>
            </a:r>
            <a:endParaRPr lang="zh-CN" altLang="en-US" sz="1400" b="1" dirty="0">
              <a:cs typeface="+mn-lt"/>
            </a:endParaRPr>
          </a:p>
          <a:p>
            <a:pPr marL="0" indent="0" algn="just">
              <a:buNone/>
            </a:pPr>
            <a:r>
              <a:rPr lang="zh-CN" altLang="en-US" sz="1400" b="1" dirty="0">
                <a:cs typeface="+mn-lt"/>
              </a:rPr>
              <a:t>    But almost one year exactly after they met, it became impossible to continue their daily meetings as usual. Between March 14 and 16, both Demark and Germany closed their border crossings. </a:t>
            </a:r>
            <a:r>
              <a:rPr lang="zh-CN" altLang="en-US" sz="1400" b="1" dirty="0" smtClean="0">
                <a:effectLst/>
                <a:cs typeface="+mn-lt"/>
              </a:rPr>
              <a:t>Regardless </a:t>
            </a:r>
            <a:r>
              <a:rPr lang="en-US" altLang="zh-CN" sz="1400" b="1" dirty="0" smtClean="0">
                <a:effectLst/>
                <a:cs typeface="+mn-lt"/>
              </a:rPr>
              <a:t>of</a:t>
            </a:r>
            <a:r>
              <a:rPr lang="en-US" altLang="zh-CN" sz="1400" b="1" dirty="0" smtClean="0">
                <a:cs typeface="+mn-lt"/>
              </a:rPr>
              <a:t> </a:t>
            </a:r>
            <a:r>
              <a:rPr lang="en-US" altLang="zh-CN" sz="1400" b="1" dirty="0" smtClean="0">
                <a:solidFill>
                  <a:srgbClr val="FF0000"/>
                </a:solidFill>
                <a:cs typeface="+mn-lt"/>
              </a:rPr>
              <a:t>t</a:t>
            </a:r>
            <a:r>
              <a:rPr lang="en-US" altLang="zh-CN" sz="1400" b="1" i="1" dirty="0" smtClean="0">
                <a:solidFill>
                  <a:srgbClr val="FF0000"/>
                </a:solidFill>
                <a:cs typeface="+mn-lt"/>
              </a:rPr>
              <a:t>his</a:t>
            </a:r>
            <a:r>
              <a:rPr lang="zh-CN" altLang="en-US" sz="1400" b="1" dirty="0" smtClean="0">
                <a:cs typeface="+mn-lt"/>
              </a:rPr>
              <a:t>, </a:t>
            </a:r>
            <a:r>
              <a:rPr lang="zh-CN" altLang="en-US" sz="1400" b="1" dirty="0">
                <a:cs typeface="+mn-lt"/>
              </a:rPr>
              <a:t>the couple was determined to see each other. They simply relocated their afternoon coffee plans to the border at Aventoft.</a:t>
            </a:r>
            <a:endParaRPr lang="zh-CN" altLang="en-US" sz="1400" b="1" dirty="0">
              <a:cs typeface="+mn-lt"/>
            </a:endParaRPr>
          </a:p>
          <a:p>
            <a:pPr marL="0" indent="0" algn="just">
              <a:buNone/>
            </a:pPr>
            <a:r>
              <a:rPr lang="zh-CN" altLang="en-US" sz="1400" b="1" dirty="0">
                <a:cs typeface="+mn-lt"/>
              </a:rPr>
              <a:t>    Now, every afternoon, Hansen </a:t>
            </a:r>
            <a:r>
              <a:rPr lang="zh-CN" altLang="en-US" sz="1400" b="1" u="sng" dirty="0">
                <a:cs typeface="+mn-lt"/>
              </a:rPr>
              <a:t>rides</a:t>
            </a:r>
            <a:r>
              <a:rPr lang="zh-CN" altLang="en-US" sz="1400" b="1" dirty="0">
                <a:cs typeface="+mn-lt"/>
              </a:rPr>
              <a:t> his e-bike and Rasmussen </a:t>
            </a:r>
            <a:r>
              <a:rPr lang="zh-CN" altLang="en-US" sz="1400" b="1" u="sng" dirty="0">
                <a:cs typeface="+mn-lt"/>
              </a:rPr>
              <a:t>drives</a:t>
            </a:r>
            <a:r>
              <a:rPr lang="zh-CN" altLang="en-US" sz="1400" b="1" dirty="0">
                <a:cs typeface="+mn-lt"/>
              </a:rPr>
              <a:t> to their fence. </a:t>
            </a:r>
            <a:r>
              <a:rPr lang="zh-CN" altLang="en-US" sz="1400" b="1" dirty="0" smtClean="0">
                <a:cs typeface="+mn-lt"/>
              </a:rPr>
              <a:t>Inga </a:t>
            </a:r>
            <a:r>
              <a:rPr lang="zh-CN" altLang="en-US" sz="1400" b="1" u="sng" dirty="0">
                <a:cs typeface="+mn-lt"/>
              </a:rPr>
              <a:t>brings</a:t>
            </a:r>
            <a:r>
              <a:rPr lang="zh-CN" altLang="en-US" sz="1400" b="1" dirty="0">
                <a:cs typeface="+mn-lt"/>
              </a:rPr>
              <a:t> a chair and </a:t>
            </a:r>
            <a:r>
              <a:rPr lang="zh-CN" altLang="en-US" sz="1400" b="1" u="sng" dirty="0">
                <a:cs typeface="+mn-lt"/>
              </a:rPr>
              <a:t>sits</a:t>
            </a:r>
            <a:r>
              <a:rPr lang="zh-CN" altLang="en-US" sz="1400" b="1" dirty="0">
                <a:cs typeface="+mn-lt"/>
              </a:rPr>
              <a:t> on the Danish side. Karsten </a:t>
            </a:r>
            <a:r>
              <a:rPr lang="zh-CN" altLang="en-US" sz="1400" b="1" u="sng" dirty="0">
                <a:cs typeface="+mn-lt"/>
              </a:rPr>
              <a:t>settles</a:t>
            </a:r>
            <a:r>
              <a:rPr lang="zh-CN" altLang="en-US" sz="1400" b="1" dirty="0">
                <a:cs typeface="+mn-lt"/>
              </a:rPr>
              <a:t> onto the German side. They </a:t>
            </a:r>
            <a:r>
              <a:rPr lang="zh-CN" altLang="en-US" sz="1400" b="1" u="sng" dirty="0">
                <a:cs typeface="+mn-lt"/>
              </a:rPr>
              <a:t>open</a:t>
            </a:r>
            <a:r>
              <a:rPr lang="zh-CN" altLang="en-US" sz="1400" b="1" dirty="0">
                <a:cs typeface="+mn-lt"/>
              </a:rPr>
              <a:t> a packet of biscuits and</a:t>
            </a:r>
            <a:r>
              <a:rPr lang="zh-CN" altLang="en-US" sz="1400" b="1" u="sng" dirty="0">
                <a:cs typeface="+mn-lt"/>
              </a:rPr>
              <a:t> pour</a:t>
            </a:r>
            <a:r>
              <a:rPr lang="zh-CN" altLang="en-US" sz="1400" b="1" dirty="0">
                <a:cs typeface="+mn-lt"/>
              </a:rPr>
              <a:t> each other cups of </a:t>
            </a:r>
            <a:r>
              <a:rPr lang="zh-CN" altLang="en-US" sz="1400" b="1" dirty="0" smtClean="0">
                <a:cs typeface="+mn-lt"/>
              </a:rPr>
              <a:t>coffee. </a:t>
            </a:r>
            <a:r>
              <a:rPr lang="zh-CN" altLang="en-US" sz="1400" b="1" dirty="0">
                <a:cs typeface="+mn-lt"/>
              </a:rPr>
              <a:t>Everything is fairly normal — except that they cannot hug or kiss each other</a:t>
            </a:r>
            <a:r>
              <a:rPr lang="zh-CN" altLang="en-US" sz="1400" b="1" dirty="0" smtClean="0">
                <a:cs typeface="+mn-lt"/>
              </a:rPr>
              <a:t>.</a:t>
            </a:r>
            <a:endParaRPr lang="zh-CN" altLang="en-US" sz="1400" b="1" dirty="0">
              <a:cs typeface="+mn-lt"/>
            </a:endParaRPr>
          </a:p>
        </p:txBody>
      </p:sp>
      <p:sp>
        <p:nvSpPr>
          <p:cNvPr id="6" name="文本框 5"/>
          <p:cNvSpPr txBox="1"/>
          <p:nvPr/>
        </p:nvSpPr>
        <p:spPr>
          <a:xfrm>
            <a:off x="287655" y="3348990"/>
            <a:ext cx="8604885" cy="1599565"/>
          </a:xfrm>
          <a:prstGeom prst="rect">
            <a:avLst/>
          </a:prstGeom>
          <a:noFill/>
          <a:ln w="19050">
            <a:solidFill>
              <a:srgbClr val="0070C0"/>
            </a:solidFill>
          </a:ln>
        </p:spPr>
        <p:txBody>
          <a:bodyPr wrap="square" rtlCol="0">
            <a:spAutoFit/>
          </a:bodyPr>
          <a:lstStyle/>
          <a:p>
            <a:pPr marL="285750" indent="-285750">
              <a:buFont typeface="Wingdings" panose="05000000000000000000" charset="0"/>
              <a:buChar char="u"/>
            </a:pPr>
            <a:r>
              <a:rPr lang="en-US" altLang="zh-CN" sz="1400" b="1" dirty="0">
                <a:cs typeface="+mn-lt"/>
                <a:sym typeface="+mn-ea"/>
              </a:rPr>
              <a:t>What does “this” refer to?</a:t>
            </a:r>
            <a:endParaRPr lang="en-US" altLang="zh-CN" sz="1400" b="1" dirty="0">
              <a:cs typeface="+mn-lt"/>
              <a:sym typeface="+mn-ea"/>
            </a:endParaRPr>
          </a:p>
          <a:p>
            <a:r>
              <a:rPr lang="en-US" altLang="zh-CN" sz="1400" b="1" dirty="0">
                <a:cs typeface="+mn-lt"/>
                <a:sym typeface="+mn-ea"/>
              </a:rPr>
              <a:t>B</a:t>
            </a:r>
            <a:r>
              <a:rPr lang="zh-CN" altLang="en-US" sz="1400" b="1" dirty="0">
                <a:cs typeface="+mn-lt"/>
                <a:sym typeface="+mn-ea"/>
              </a:rPr>
              <a:t>oth Demark and Germany closed their border crossings</a:t>
            </a:r>
            <a:r>
              <a:rPr lang="en-US" altLang="zh-CN" sz="1400" b="1" dirty="0">
                <a:cs typeface="+mn-lt"/>
                <a:sym typeface="+mn-ea"/>
              </a:rPr>
              <a:t>.  </a:t>
            </a:r>
            <a:endParaRPr lang="en-US" altLang="zh-CN" sz="1400" b="1" dirty="0">
              <a:cs typeface="+mn-lt"/>
              <a:sym typeface="+mn-ea"/>
            </a:endParaRPr>
          </a:p>
          <a:p>
            <a:r>
              <a:rPr lang="zh-CN" altLang="en-US" sz="1400" b="1" dirty="0">
                <a:cs typeface="+mn-lt"/>
                <a:sym typeface="+mn-ea"/>
              </a:rPr>
              <a:t>Demark and Germany </a:t>
            </a:r>
            <a:r>
              <a:rPr lang="en-US" altLang="zh-CN" sz="1400" b="1" dirty="0">
                <a:cs typeface="+mn-lt"/>
                <a:sym typeface="+mn-ea"/>
              </a:rPr>
              <a:t>imposed lockdown.</a:t>
            </a:r>
            <a:endParaRPr lang="en-US" altLang="zh-CN" sz="1400" b="1" dirty="0">
              <a:cs typeface="+mn-lt"/>
              <a:sym typeface="+mn-ea"/>
            </a:endParaRPr>
          </a:p>
          <a:p>
            <a:endParaRPr lang="en-US" altLang="zh-CN" sz="1400" b="1" dirty="0">
              <a:cs typeface="+mn-lt"/>
              <a:sym typeface="+mn-ea"/>
            </a:endParaRPr>
          </a:p>
          <a:p>
            <a:pPr marL="285750" indent="-285750">
              <a:buFont typeface="Wingdings" panose="05000000000000000000" charset="0"/>
              <a:buChar char="u"/>
            </a:pPr>
            <a:r>
              <a:rPr lang="en-US" altLang="zh-CN" sz="1400" b="1" dirty="0">
                <a:cs typeface="+mn-lt"/>
                <a:sym typeface="+mn-ea"/>
              </a:rPr>
              <a:t>What </a:t>
            </a:r>
            <a:r>
              <a:rPr lang="en-US" altLang="zh-CN" sz="1400" b="1" dirty="0" smtClean="0">
                <a:cs typeface="+mn-lt"/>
                <a:sym typeface="+mn-ea"/>
              </a:rPr>
              <a:t> </a:t>
            </a:r>
            <a:r>
              <a:rPr lang="en-US" altLang="zh-CN" sz="1400" b="1" dirty="0">
                <a:cs typeface="+mn-lt"/>
                <a:sym typeface="+mn-ea"/>
              </a:rPr>
              <a:t>do these verbs in para.3 </a:t>
            </a:r>
            <a:r>
              <a:rPr lang="en-US" altLang="zh-CN" sz="1400" b="1" dirty="0" smtClean="0">
                <a:cs typeface="+mn-lt"/>
                <a:sym typeface="+mn-ea"/>
              </a:rPr>
              <a:t>imply ?</a:t>
            </a:r>
            <a:endParaRPr lang="en-US" altLang="zh-CN" sz="1400" b="1" dirty="0">
              <a:cs typeface="+mn-lt"/>
              <a:sym typeface="+mn-ea"/>
            </a:endParaRPr>
          </a:p>
          <a:p>
            <a:r>
              <a:rPr lang="en-US" altLang="zh-CN" sz="1400" b="1" dirty="0">
                <a:ea typeface="宋体" panose="02010600030101010101" pitchFamily="2" charset="-122"/>
                <a:cs typeface="+mn-lt"/>
                <a:sym typeface="+mn-ea"/>
              </a:rPr>
              <a:t>energetic, calm, active, </a:t>
            </a:r>
            <a:r>
              <a:rPr lang="en-US" altLang="zh-CN" sz="1400" b="1" dirty="0" smtClean="0">
                <a:ea typeface="宋体" panose="02010600030101010101" pitchFamily="2" charset="-122"/>
                <a:cs typeface="+mn-lt"/>
                <a:sym typeface="+mn-ea"/>
              </a:rPr>
              <a:t> romantic , love each other deeply …..</a:t>
            </a:r>
            <a:r>
              <a:rPr lang="en-US" altLang="zh-CN" sz="1400" b="1" dirty="0" smtClean="0">
                <a:solidFill>
                  <a:srgbClr val="FF0000"/>
                </a:solidFill>
                <a:ea typeface="宋体" panose="02010600030101010101" pitchFamily="2" charset="-122"/>
                <a:cs typeface="+mn-lt"/>
                <a:sym typeface="+mn-ea"/>
              </a:rPr>
              <a:t>positive, persist in love</a:t>
            </a:r>
            <a:endParaRPr lang="en-US" altLang="zh-CN" sz="1400" b="1" dirty="0" smtClean="0">
              <a:solidFill>
                <a:srgbClr val="FF0000"/>
              </a:solidFill>
              <a:ea typeface="宋体" panose="02010600030101010101" pitchFamily="2" charset="-122"/>
              <a:cs typeface="+mn-lt"/>
              <a:sym typeface="+mn-ea"/>
            </a:endParaRPr>
          </a:p>
          <a:p>
            <a:endParaRPr lang="en-US" altLang="zh-CN" sz="1400" b="1" dirty="0">
              <a:solidFill>
                <a:srgbClr val="FF0000"/>
              </a:solidFill>
              <a:ea typeface="宋体" panose="02010600030101010101" pitchFamily="2" charset="-122"/>
              <a:cs typeface="+mn-lt"/>
              <a:sym typeface="+mn-ea"/>
            </a:endParaRPr>
          </a:p>
        </p:txBody>
      </p:sp>
      <p:pic>
        <p:nvPicPr>
          <p:cNvPr id="2" name="内容占位符 5" descr="水印"/>
          <p:cNvPicPr>
            <a:picLocks noChangeAspect="1"/>
          </p:cNvPicPr>
          <p:nvPr userDrawn="1"/>
        </p:nvPicPr>
        <p:blipFill>
          <a:blip r:embed="rId3"/>
          <a:stretch>
            <a:fillRect/>
          </a:stretch>
        </p:blipFill>
        <p:spPr>
          <a:xfrm>
            <a:off x="5773420" y="-7620"/>
            <a:ext cx="3334385"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blinds(horizontal)">
                                      <p:cBhvr>
                                        <p:cTn id="7" dur="500"/>
                                        <p:tgtEl>
                                          <p:spTgt spid="61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5">
                                            <p:txEl>
                                              <p:pRg st="1" end="1"/>
                                            </p:txEl>
                                          </p:spTgt>
                                        </p:tgtEl>
                                        <p:attrNameLst>
                                          <p:attrName>style.visibility</p:attrName>
                                        </p:attrNameLst>
                                      </p:cBhvr>
                                      <p:to>
                                        <p:strVal val="visible"/>
                                      </p:to>
                                    </p:set>
                                    <p:animEffect transition="in" filter="blinds(horizontal)">
                                      <p:cBhvr>
                                        <p:cTn id="10" dur="500"/>
                                        <p:tgtEl>
                                          <p:spTgt spid="614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5">
                                            <p:txEl>
                                              <p:pRg st="2" end="2"/>
                                            </p:txEl>
                                          </p:spTgt>
                                        </p:tgtEl>
                                        <p:attrNameLst>
                                          <p:attrName>style.visibility</p:attrName>
                                        </p:attrNameLst>
                                      </p:cBhvr>
                                      <p:to>
                                        <p:strVal val="visible"/>
                                      </p:to>
                                    </p:set>
                                    <p:animEffect transition="in" filter="blinds(horizontal)">
                                      <p:cBhvr>
                                        <p:cTn id="13" dur="500"/>
                                        <p:tgtEl>
                                          <p:spTgt spid="614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blinds(horizontal)">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blinds(horizontal)">
                                      <p:cBhvr>
                                        <p:cTn id="3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9" name="内容占位符 2"/>
          <p:cNvSpPr>
            <a:spLocks noGrp="1"/>
          </p:cNvSpPr>
          <p:nvPr>
            <p:ph idx="1"/>
          </p:nvPr>
        </p:nvSpPr>
        <p:spPr>
          <a:xfrm>
            <a:off x="2366010" y="1786255"/>
            <a:ext cx="6043295" cy="2421255"/>
          </a:xfrm>
        </p:spPr>
        <p:txBody>
          <a:bodyPr anchor="t" anchorCtr="0">
            <a:normAutofit/>
          </a:bodyPr>
          <a:lstStyle/>
          <a:p>
            <a:pPr>
              <a:buFont typeface="Wingdings" panose="05000000000000000000" charset="0"/>
              <a:buChar char="ü"/>
            </a:pPr>
            <a:r>
              <a:rPr lang="en-US" sz="2800" b="1" dirty="0">
                <a:solidFill>
                  <a:srgbClr val="FF0000"/>
                </a:solidFill>
                <a:cs typeface="+mn-lt"/>
                <a:sym typeface="+mn-ea"/>
              </a:rPr>
              <a:t>Be positive </a:t>
            </a:r>
            <a:r>
              <a:rPr lang="en-US" sz="2800" b="1" dirty="0" smtClean="0">
                <a:solidFill>
                  <a:srgbClr val="FF0000"/>
                </a:solidFill>
                <a:cs typeface="+mn-lt"/>
                <a:sym typeface="+mn-ea"/>
              </a:rPr>
              <a:t>about </a:t>
            </a:r>
            <a:r>
              <a:rPr lang="en-US" sz="2800" b="1" dirty="0">
                <a:solidFill>
                  <a:srgbClr val="FF0000"/>
                </a:solidFill>
                <a:cs typeface="+mn-lt"/>
                <a:sym typeface="+mn-ea"/>
              </a:rPr>
              <a:t>life!</a:t>
            </a:r>
            <a:endParaRPr lang="en-US" sz="2800" b="1" dirty="0">
              <a:solidFill>
                <a:srgbClr val="FF0000"/>
              </a:solidFill>
              <a:cs typeface="+mn-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blinds(horizontal)">
                                      <p:cBhvr>
                                        <p:cTn id="7" dur="500"/>
                                        <p:tgtEl>
                                          <p:spTgt spid="7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8194" name="内容占位符 3"/>
          <p:cNvGraphicFramePr>
            <a:graphicFrameLocks noGrp="1" noChangeAspect="1"/>
          </p:cNvGraphicFramePr>
          <p:nvPr/>
        </p:nvGraphicFramePr>
        <p:xfrm>
          <a:off x="3358515" y="2312670"/>
          <a:ext cx="1882140" cy="2276475"/>
        </p:xfrm>
        <a:graphic>
          <a:graphicData uri="http://schemas.openxmlformats.org/presentationml/2006/ole">
            <mc:AlternateContent xmlns:mc="http://schemas.openxmlformats.org/markup-compatibility/2006">
              <mc:Choice xmlns:v="urn:schemas-microsoft-com:vml" Requires="v">
                <p:oleObj spid="_x0000_s3175" name="" r:id="rId2" imgW="4714875" imgH="6286500" progId="StaticMetafile">
                  <p:embed/>
                </p:oleObj>
              </mc:Choice>
              <mc:Fallback>
                <p:oleObj name="" r:id="rId2" imgW="4714875" imgH="6286500" progId="StaticMetafile">
                  <p:embed/>
                  <p:pic>
                    <p:nvPicPr>
                      <p:cNvPr id="0" name="图片 3075"/>
                      <p:cNvPicPr/>
                      <p:nvPr/>
                    </p:nvPicPr>
                    <p:blipFill>
                      <a:blip r:embed="rId3"/>
                      <a:stretch>
                        <a:fillRect/>
                      </a:stretch>
                    </p:blipFill>
                    <p:spPr>
                      <a:xfrm>
                        <a:off x="3358515" y="2312670"/>
                        <a:ext cx="1882140" cy="2276475"/>
                      </a:xfrm>
                      <a:prstGeom prst="rect">
                        <a:avLst/>
                      </a:prstGeom>
                      <a:noFill/>
                      <a:ln w="38100">
                        <a:miter/>
                      </a:ln>
                    </p:spPr>
                  </p:pic>
                </p:oleObj>
              </mc:Fallback>
            </mc:AlternateContent>
          </a:graphicData>
        </a:graphic>
      </p:graphicFrame>
      <p:graphicFrame>
        <p:nvGraphicFramePr>
          <p:cNvPr id="9218" name="内容占位符 4"/>
          <p:cNvGraphicFramePr>
            <a:graphicFrameLocks noGrp="1" noChangeAspect="1"/>
          </p:cNvGraphicFramePr>
          <p:nvPr>
            <p:ph idx="1"/>
          </p:nvPr>
        </p:nvGraphicFramePr>
        <p:xfrm>
          <a:off x="683260" y="2312670"/>
          <a:ext cx="2675255" cy="2275840"/>
        </p:xfrm>
        <a:graphic>
          <a:graphicData uri="http://schemas.openxmlformats.org/presentationml/2006/ole">
            <mc:AlternateContent xmlns:mc="http://schemas.openxmlformats.org/markup-compatibility/2006">
              <mc:Choice xmlns:v="urn:schemas-microsoft-com:vml" Requires="v">
                <p:oleObj spid="_x0000_s3176" name="" r:id="rId4" imgW="4981575" imgH="3827145" progId="StaticMetafile">
                  <p:embed/>
                </p:oleObj>
              </mc:Choice>
              <mc:Fallback>
                <p:oleObj name="" r:id="rId4" imgW="4981575" imgH="3827145" progId="StaticMetafile">
                  <p:embed/>
                  <p:pic>
                    <p:nvPicPr>
                      <p:cNvPr id="0" name="图片 3077"/>
                      <p:cNvPicPr/>
                      <p:nvPr/>
                    </p:nvPicPr>
                    <p:blipFill>
                      <a:blip r:embed="rId5"/>
                      <a:stretch>
                        <a:fillRect/>
                      </a:stretch>
                    </p:blipFill>
                    <p:spPr>
                      <a:xfrm>
                        <a:off x="683260" y="2312670"/>
                        <a:ext cx="2675255" cy="2275840"/>
                      </a:xfrm>
                      <a:prstGeom prst="rect">
                        <a:avLst/>
                      </a:prstGeom>
                      <a:noFill/>
                      <a:ln w="38100">
                        <a:miter/>
                      </a:ln>
                    </p:spPr>
                  </p:pic>
                </p:oleObj>
              </mc:Fallback>
            </mc:AlternateContent>
          </a:graphicData>
        </a:graphic>
      </p:graphicFrame>
      <p:graphicFrame>
        <p:nvGraphicFramePr>
          <p:cNvPr id="8196" name="对象 6"/>
          <p:cNvGraphicFramePr/>
          <p:nvPr/>
        </p:nvGraphicFramePr>
        <p:xfrm>
          <a:off x="5240655" y="2312035"/>
          <a:ext cx="3327400" cy="2275840"/>
        </p:xfrm>
        <a:graphic>
          <a:graphicData uri="http://schemas.openxmlformats.org/presentationml/2006/ole">
            <mc:AlternateContent xmlns:mc="http://schemas.openxmlformats.org/markup-compatibility/2006">
              <mc:Choice xmlns:v="urn:schemas-microsoft-com:vml" Requires="v">
                <p:oleObj spid="_x0000_s3177" name="" r:id="rId6" imgW="6286500" imgH="4198620" progId="StaticMetafile">
                  <p:embed/>
                </p:oleObj>
              </mc:Choice>
              <mc:Fallback>
                <p:oleObj name="" r:id="rId6" imgW="6286500" imgH="4198620" progId="StaticMetafile">
                  <p:embed/>
                  <p:pic>
                    <p:nvPicPr>
                      <p:cNvPr id="0" name="图片 3076"/>
                      <p:cNvPicPr/>
                      <p:nvPr/>
                    </p:nvPicPr>
                    <p:blipFill>
                      <a:blip r:embed="rId7"/>
                      <a:stretch>
                        <a:fillRect/>
                      </a:stretch>
                    </p:blipFill>
                    <p:spPr>
                      <a:xfrm>
                        <a:off x="5240655" y="2312035"/>
                        <a:ext cx="3327400" cy="227584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blinds(horizontal)">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blinds(horizontal)">
                                      <p:cBhvr>
                                        <p:cTn id="24" dur="500"/>
                                        <p:tgtEl>
                                          <p:spTgt spid="819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blinds(horizontal)">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326">
      <a:dk1>
        <a:sysClr val="windowText" lastClr="000000"/>
      </a:dk1>
      <a:lt1>
        <a:sysClr val="window" lastClr="FFFFFF"/>
      </a:lt1>
      <a:dk2>
        <a:srgbClr val="1F497D"/>
      </a:dk2>
      <a:lt2>
        <a:srgbClr val="EEECE1"/>
      </a:lt2>
      <a:accent1>
        <a:srgbClr val="398FC9"/>
      </a:accent1>
      <a:accent2>
        <a:srgbClr val="60B69D"/>
      </a:accent2>
      <a:accent3>
        <a:srgbClr val="398FC9"/>
      </a:accent3>
      <a:accent4>
        <a:srgbClr val="60B69D"/>
      </a:accent4>
      <a:accent5>
        <a:srgbClr val="398FC9"/>
      </a:accent5>
      <a:accent6>
        <a:srgbClr val="60B69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7815</Words>
  <Application>WPS 演示</Application>
  <PresentationFormat>自定义</PresentationFormat>
  <Paragraphs>214</Paragraphs>
  <Slides>26</Slides>
  <Notes>28</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3</vt:i4>
      </vt:variant>
      <vt:variant>
        <vt:lpstr>幻灯片标题</vt:lpstr>
      </vt:variant>
      <vt:variant>
        <vt:i4>26</vt:i4>
      </vt:variant>
    </vt:vector>
  </HeadingPairs>
  <TitlesOfParts>
    <vt:vector size="44" baseType="lpstr">
      <vt:lpstr>Arial</vt:lpstr>
      <vt:lpstr>宋体</vt:lpstr>
      <vt:lpstr>Wingdings</vt:lpstr>
      <vt:lpstr>微软雅黑</vt:lpstr>
      <vt:lpstr>Times New Roman</vt:lpstr>
      <vt:lpstr>Wingdings</vt:lpstr>
      <vt:lpstr>楷体</vt:lpstr>
      <vt:lpstr>Calibri</vt:lpstr>
      <vt:lpstr>Arial Unicode MS</vt:lpstr>
      <vt:lpstr>Agency FB</vt:lpstr>
      <vt:lpstr>方正姚体</vt:lpstr>
      <vt:lpstr>HelveticaNeue</vt:lpstr>
      <vt:lpstr>NumberOnly</vt:lpstr>
      <vt:lpstr>华文新魏</vt:lpstr>
      <vt:lpstr>Office 主题</vt:lpstr>
      <vt:lpstr>StaticMetafile</vt:lpstr>
      <vt:lpstr>StaticMetafile</vt:lpstr>
      <vt:lpstr>StaticMetafile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Administrator</dc:creator>
  <cp:lastModifiedBy>曹小等</cp:lastModifiedBy>
  <cp:revision>259</cp:revision>
  <dcterms:created xsi:type="dcterms:W3CDTF">2017-06-18T09:47:00Z</dcterms:created>
  <dcterms:modified xsi:type="dcterms:W3CDTF">2020-05-11T09:11:50Z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