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52" r:id="rId4"/>
    <p:sldId id="312" r:id="rId5"/>
    <p:sldId id="317" r:id="rId7"/>
    <p:sldId id="318" r:id="rId8"/>
    <p:sldId id="320" r:id="rId9"/>
    <p:sldId id="296" r:id="rId10"/>
    <p:sldId id="319" r:id="rId11"/>
    <p:sldId id="331" r:id="rId12"/>
    <p:sldId id="336" r:id="rId13"/>
    <p:sldId id="339" r:id="rId14"/>
    <p:sldId id="341" r:id="rId15"/>
    <p:sldId id="343" r:id="rId16"/>
    <p:sldId id="344" r:id="rId17"/>
    <p:sldId id="348" r:id="rId18"/>
    <p:sldId id="349" r:id="rId19"/>
    <p:sldId id="325" r:id="rId20"/>
    <p:sldId id="308" r:id="rId21"/>
  </p:sldIdLst>
  <p:sldSz cx="12192000" cy="685800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1pPr>
    <a:lvl2pPr marL="4572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2pPr>
    <a:lvl3pPr marL="9144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3pPr>
    <a:lvl4pPr marL="13716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4pPr>
    <a:lvl5pPr marL="18288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5pPr>
    <a:lvl6pPr marL="22860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6pPr>
    <a:lvl7pPr marL="27432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7pPr>
    <a:lvl8pPr marL="32004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8pPr>
    <a:lvl9pPr marL="36576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FF0000"/>
    <a:srgbClr val="18478F"/>
    <a:srgbClr val="3B485B"/>
    <a:srgbClr val="DF5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7" autoAdjust="0"/>
  </p:normalViewPr>
  <p:slideViewPr>
    <p:cSldViewPr snapToGrid="0">
      <p:cViewPr varScale="1">
        <p:scale>
          <a:sx n="67" d="100"/>
          <a:sy n="67" d="100"/>
        </p:scale>
        <p:origin x="-312"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2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892F8AD-EDDE-44DC-929D-C4F1061D015D}"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17CD363-47CB-45D6-AD66-AE0D5F25F12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40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59D50E2-1BA3-4B0E-9CCD-D7673E81581D}" type="slidenum">
              <a:rPr lang="zh-CN" altLang="en-US">
                <a:cs typeface="方正黑体简体" panose="02010601030101010101" charset="-122"/>
              </a:rPr>
            </a:fld>
            <a:endParaRPr lang="en-US" altLang="zh-CN">
              <a:cs typeface="方正黑体简体" panose="02010601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DCB1ED9C-1EEE-46F3-9291-D02635AFC9E9}"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p:spPr>
      </p:sp>
      <p:sp>
        <p:nvSpPr>
          <p:cNvPr id="696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AD478C80-3C45-4627-87E4-929535962B53}"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p:spPr>
      </p:sp>
      <p:sp>
        <p:nvSpPr>
          <p:cNvPr id="716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0FB61294-27BA-4569-891F-E1B47FC2082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ln>
        </p:spPr>
      </p:sp>
      <p:sp>
        <p:nvSpPr>
          <p:cNvPr id="7782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B2B11C6-63FB-4B70-8EC7-9D11A3AAFF1F}"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ln>
        </p:spPr>
      </p:sp>
      <p:sp>
        <p:nvSpPr>
          <p:cNvPr id="798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A4A7D177-FD32-4FFB-9234-8D1F586391CD}"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318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EF9D17C-7C76-459E-8E9B-1F4FDA7DD599}" type="slidenum">
              <a:rPr lang="zh-CN" altLang="en-US">
                <a:cs typeface="方正黑体简体" panose="02010601030101010101" charset="-122"/>
              </a:rPr>
            </a:fld>
            <a:endParaRPr lang="en-US" altLang="zh-CN">
              <a:cs typeface="方正黑体简体" panose="02010601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813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23B27C36-24AF-41E2-906B-487F8AAC9343}"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84995"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52FEC2F0-A4A0-47EC-AC7C-5CEC5EC4402A}"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813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1FAF6E2-89CA-41F4-8971-5F38DE820B25}"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EA3276A-1153-4757-9FBF-7EEFDA748211}" type="slidenum">
              <a:rPr lang="zh-CN" altLang="en-US">
                <a:cs typeface="方正黑体简体" panose="02010601030101010101" charset="-122"/>
              </a:rPr>
            </a:fld>
            <a:endParaRPr lang="en-US" altLang="zh-CN">
              <a:cs typeface="方正黑体简体" panose="02010601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BC64385-C3B0-4594-B77A-7CE3A3D7FED3}"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3C394B80-5E4A-424D-A23F-82BA3B1A4D4E}"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83971367-A35D-470C-95B8-82119062ED03}"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p:spPr>
      </p:sp>
      <p:sp>
        <p:nvSpPr>
          <p:cNvPr id="604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6D0057B9-63AE-4587-9565-EAAFA92B2F76}" type="slidenum">
              <a:rPr lang="zh-CN" altLang="en-US" sz="1200">
                <a:latin typeface="+mn-lt"/>
                <a:ea typeface="+mn-ea"/>
              </a:rPr>
            </a:fld>
            <a:endParaRPr lang="en-US" altLang="zh-CN"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E72F957-5F83-4B27-BD90-2BA1453EED01}"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6C85D1-8347-4BE0-AF4B-0663A54B402B}"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B475BD-0EA2-4866-ABDE-3B1EC97A7C41}"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987409-138E-48E8-AAC0-6C9E1F500542}"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C603130-F859-4C6F-B160-AF4B8EC8B923}"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5D3685-18D0-46A4-87BD-E9FD23CCCE70}" type="slidenum">
              <a:rPr lang="zh-CN" altLang="en-US"/>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05249A6-30D0-4959-9168-9A5BF039D4BA}"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628E70-BC7B-408F-B2E9-01CCCAFF6615}" type="slidenum">
              <a:rPr lang="zh-CN" altLang="en-US"/>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B952C2-BA1F-4AFF-AD17-5AA2725BE70F}"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1742E0-AC16-4E52-A5C1-CFF21E6D27E9}" type="slidenum">
              <a:rPr lang="zh-CN" altLang="en-US"/>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463134C-A5CD-4946-8BD1-DF0247BA2198}"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E0E29E-F654-4871-B09A-E476D561AB66}" type="slidenum">
              <a:rPr lang="zh-CN" altLang="en-US"/>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5D6899E-28BA-4789-982A-EB0215D6EF76}"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1C1901B-F47F-4DD3-9B5C-E08424267ECA}" type="slidenum">
              <a:rPr lang="zh-CN" altLang="en-US"/>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86A60A5-9481-455E-A655-CD10F368B65D}"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B93732F-071D-42BD-81CC-850517E19170}" type="slidenum">
              <a:rPr lang="zh-CN" altLang="en-US"/>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AF6BC52-F4DE-4DB2-8EFA-D0473D8E6D74}" type="datetimeFigureOut">
              <a:rPr lang="zh-CN" altLang="en-US"/>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A2A51D2-6F0E-4F5A-A047-7B814F9ED9F2}" type="slidenum">
              <a:rPr lang="zh-CN" altLang="en-US"/>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28F1A35-3109-404A-8CEB-364BCAB22C33}"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1C05AE5-D354-494B-B739-D5599634ACAE}" type="slidenum">
              <a:rPr lang="zh-CN" altLang="en-US"/>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7528E44-31F7-46C9-8644-39FBEB3A3B7E}"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0CB0FA-06B1-496A-8F7F-11B813DFD9B5}"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8E6A4F0-C30B-4047-859C-FEBCC960A3BF}"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024026-49BA-4687-B200-612794389CFC}" type="slidenum">
              <a:rPr lang="zh-CN" altLang="en-US"/>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BDFCDE2-2378-4757-91DC-1E1716B717EC}"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1732F19-F9BE-4281-B6E2-2CE26C6E5DE0}" type="slidenum">
              <a:rPr lang="zh-CN" altLang="en-US"/>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DD493D5-6309-41C9-A6FD-CC5AB2882CE2}"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38E65A-946B-4F86-95F8-1377EE4B30E2}" type="slidenum">
              <a:rPr lang="zh-CN" altLang="en-US"/>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8582F8B-9157-4B61-BF18-2A95593E09D8}"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26D044-8C8D-4D15-8BC9-03BDA366B128}"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9630C8C-B081-49DE-94BA-F7334DA7485C}"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F39E22-A0BF-46CC-95E2-3124FFCC7294}"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C42E8CD-9B27-4120-B22A-DD83D457FA95}"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7528229-E507-40E8-85B5-200456FAB46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EC046B9-DA6C-4A8B-A2BB-45939F617B6F}"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AA20A8D-7D5F-4FFA-A3D9-4C536CFB943B}"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E190C4F-8863-49A8-A152-ED8CDFCA16C2}" type="datetimeFigureOut">
              <a:rPr lang="zh-CN" altLang="en-US"/>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2618C5C-414B-4E72-96EE-09BD8F11D93A}"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114EE74-E7A0-4EE3-9E46-68C0FE6DB08B}"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B4C4A6C-7E0D-4F2A-B9AF-CB959D2070C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9257828-0E21-4338-8A77-A98508F759B5}"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F81969-4109-4498-AB72-E3B547A0193A}"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B1D6487-911D-4515-A323-B2C622BE754E}"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C70F72C-D075-46EF-A093-BBF03DF4B467}"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fld id="{17E0FB40-9370-4C37-A471-49068417A11C}" type="datetimeFigureOut">
              <a:rPr lang="zh-CN" altLang="en-US"/>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fld id="{27285A9B-1838-4A93-A0E0-57DC65D1877B}"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5"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微软雅黑" panose="020B0503020204020204" pitchFamily="34" charset="-122"/>
                <a:ea typeface="微软雅黑" panose="020B0503020204020204" pitchFamily="34" charset="-122"/>
                <a:cs typeface="+mn-cs"/>
              </a:defRPr>
            </a:lvl1pPr>
          </a:lstStyle>
          <a:p>
            <a:pPr>
              <a:defRPr/>
            </a:pPr>
            <a:fld id="{AFF6A106-55F9-4E96-B2AF-C4DF9B4F57EF}" type="datetimeFigureOut">
              <a:rPr lang="zh-CN" altLang="en-US"/>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微软雅黑" panose="020B0503020204020204" pitchFamily="34" charset="-122"/>
                <a:ea typeface="微软雅黑" panose="020B0503020204020204" pitchFamily="34" charset="-122"/>
                <a:cs typeface="+mn-cs"/>
              </a:defRPr>
            </a:lvl1pPr>
          </a:lstStyle>
          <a:p>
            <a:pPr>
              <a:defRPr/>
            </a:pPr>
            <a:fld id="{AEBBD3CD-A3E5-4D2E-9A58-1D9E1D28165B}" type="slidenum">
              <a:rPr lang="zh-CN" altLang="en-US"/>
            </a:fld>
            <a:endParaRPr lang="zh-CN" altLang="en-US" dirty="0"/>
          </a:p>
        </p:txBody>
      </p:sp>
      <p:pic>
        <p:nvPicPr>
          <p:cNvPr id="8" name="图片 7" descr="水印"/>
          <p:cNvPicPr>
            <a:picLocks noChangeAspect="1"/>
          </p:cNvPicPr>
          <p:nvPr userDrawn="1"/>
        </p:nvPicPr>
        <p:blipFill>
          <a:blip r:embed="rId13"/>
          <a:stretch>
            <a:fillRect/>
          </a:stretch>
        </p:blipFill>
        <p:spPr>
          <a:xfrm>
            <a:off x="7737475" y="63500"/>
            <a:ext cx="4351020" cy="14084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3" Type="http://schemas.openxmlformats.org/officeDocument/2006/relationships/notesSlide" Target="../notesSlides/notesSlide15.xml"/><Relationship Id="rId12" Type="http://schemas.openxmlformats.org/officeDocument/2006/relationships/slideLayout" Target="../slideLayouts/slideLayout12.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1.xml"/><Relationship Id="rId12" Type="http://schemas.openxmlformats.org/officeDocument/2006/relationships/slideLayout" Target="../slideLayouts/slideLayout13.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9398"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牛刀小试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9402"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03</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109590" name="Rectangle 3"/>
          <p:cNvSpPr/>
          <p:nvPr/>
        </p:nvSpPr>
        <p:spPr bwMode="auto">
          <a:xfrm>
            <a:off x="0" y="1208088"/>
            <a:ext cx="12192000" cy="1589087"/>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(2018</a:t>
            </a:r>
            <a:r>
              <a:rPr lang="zh-CN" altLang="en-US" sz="2800">
                <a:latin typeface="微软雅黑" panose="020B0503020204020204" pitchFamily="34" charset="-122"/>
                <a:ea typeface="微软雅黑" panose="020B0503020204020204" pitchFamily="34" charset="-122"/>
              </a:rPr>
              <a:t>温州二模</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假如你是张文，你的美国笔友</a:t>
            </a:r>
            <a:r>
              <a:rPr lang="en-US" altLang="zh-CN" sz="2800">
                <a:latin typeface="微软雅黑" panose="020B0503020204020204" pitchFamily="34" charset="-122"/>
                <a:ea typeface="微软雅黑" panose="020B0503020204020204" pitchFamily="34" charset="-122"/>
              </a:rPr>
              <a:t>Jack</a:t>
            </a:r>
            <a:r>
              <a:rPr lang="zh-CN" altLang="en-US" sz="2800">
                <a:latin typeface="微软雅黑" panose="020B0503020204020204" pitchFamily="34" charset="-122"/>
                <a:ea typeface="微软雅黑" panose="020B0503020204020204" pitchFamily="34" charset="-122"/>
              </a:rPr>
              <a:t>一家人要来温州度暑假，特别来信询问特色旅游的情况。请你给他回复一封电子邮件。内容包括：</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．推荐地点； </a:t>
            </a: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．推荐理由。</a:t>
            </a:r>
            <a:endParaRPr lang="zh-CN" altLang="en-US" sz="2800">
              <a:latin typeface="微软雅黑" panose="020B0503020204020204" pitchFamily="34" charset="-122"/>
              <a:ea typeface="微软雅黑" panose="020B0503020204020204" pitchFamily="34" charset="-122"/>
            </a:endParaRPr>
          </a:p>
        </p:txBody>
      </p:sp>
      <p:sp>
        <p:nvSpPr>
          <p:cNvPr id="59413" name="Rectangle 21"/>
          <p:cNvSpPr>
            <a:spLocks noChangeArrowheads="1"/>
          </p:cNvSpPr>
          <p:nvPr/>
        </p:nvSpPr>
        <p:spPr bwMode="auto">
          <a:xfrm>
            <a:off x="0" y="2755900"/>
            <a:ext cx="12192000" cy="3016250"/>
          </a:xfrm>
          <a:prstGeom prst="rect">
            <a:avLst/>
          </a:prstGeom>
          <a:noFill/>
          <a:ln w="9525">
            <a:noFill/>
            <a:miter lim="800000"/>
          </a:ln>
          <a:effectLst/>
        </p:spPr>
        <p:txBody>
          <a:bodyPr>
            <a:spAutoFit/>
          </a:bodyPr>
          <a:lstStyle/>
          <a:p>
            <a:r>
              <a:rPr lang="en-US" altLang="zh-CN" sz="3200">
                <a:latin typeface="Constantia" panose="02030602050306030303" pitchFamily="18" charset="0"/>
              </a:rPr>
              <a:t>As is known to all , Yandang Mountain , </a:t>
            </a:r>
            <a:r>
              <a:rPr lang="en-US" altLang="zh-CN" sz="3200">
                <a:solidFill>
                  <a:srgbClr val="0000CC"/>
                </a:solidFill>
                <a:latin typeface="Constantia" panose="02030602050306030303" pitchFamily="18" charset="0"/>
              </a:rPr>
              <a:t>which</a:t>
            </a:r>
            <a:r>
              <a:rPr lang="en-US" altLang="zh-CN" sz="3200">
                <a:latin typeface="Constantia" panose="02030602050306030303" pitchFamily="18" charset="0"/>
              </a:rPr>
              <a:t> </a:t>
            </a:r>
            <a:r>
              <a:rPr lang="en-US" altLang="zh-CN" sz="3200">
                <a:solidFill>
                  <a:srgbClr val="FF0000"/>
                </a:solidFill>
                <a:latin typeface="Constantia" panose="02030602050306030303" pitchFamily="18" charset="0"/>
              </a:rPr>
              <a:t>enjoys a high reputation</a:t>
            </a:r>
            <a:r>
              <a:rPr lang="en-US" altLang="zh-CN" sz="3200">
                <a:latin typeface="Constantia" panose="02030602050306030303" pitchFamily="18" charset="0"/>
              </a:rPr>
              <a:t> around the world , is the best choice for you. The </a:t>
            </a:r>
            <a:r>
              <a:rPr lang="en-US" altLang="zh-CN" sz="3200">
                <a:solidFill>
                  <a:srgbClr val="FF0000"/>
                </a:solidFill>
                <a:latin typeface="Constantia" panose="02030602050306030303" pitchFamily="18" charset="0"/>
              </a:rPr>
              <a:t>fantastic landscapes</a:t>
            </a:r>
            <a:r>
              <a:rPr lang="en-US" altLang="zh-CN" sz="3200"/>
              <a:t> </a:t>
            </a:r>
            <a:r>
              <a:rPr lang="en-US" altLang="zh-CN" sz="3200">
                <a:latin typeface="Constantia" panose="02030602050306030303" pitchFamily="18" charset="0"/>
              </a:rPr>
              <a:t>here will allow you to </a:t>
            </a:r>
            <a:r>
              <a:rPr lang="en-US" altLang="zh-CN" sz="3200">
                <a:solidFill>
                  <a:srgbClr val="FF0000"/>
                </a:solidFill>
                <a:latin typeface="Constantia" panose="02030602050306030303" pitchFamily="18" charset="0"/>
              </a:rPr>
              <a:t>immerse yourself in</a:t>
            </a:r>
            <a:r>
              <a:rPr lang="en-US" altLang="zh-CN" sz="3200"/>
              <a:t>. </a:t>
            </a:r>
            <a:r>
              <a:rPr lang="en-US" altLang="zh-CN" sz="3200">
                <a:solidFill>
                  <a:srgbClr val="FF0000"/>
                </a:solidFill>
                <a:latin typeface="Constantia" panose="02030602050306030303" pitchFamily="18" charset="0"/>
              </a:rPr>
              <a:t>fascinating scenery of</a:t>
            </a:r>
            <a:r>
              <a:rPr lang="en-US" altLang="zh-CN" sz="3200">
                <a:latin typeface="Constantia" panose="02030602050306030303" pitchFamily="18" charset="0"/>
              </a:rPr>
              <a:t> mountains and rivers</a:t>
            </a:r>
            <a:r>
              <a:rPr lang="en-US" altLang="zh-CN" sz="3200"/>
              <a:t> </a:t>
            </a:r>
            <a:r>
              <a:rPr lang="en-US" altLang="zh-CN" sz="3200">
                <a:latin typeface="Constantia" panose="02030602050306030303" pitchFamily="18" charset="0"/>
              </a:rPr>
              <a:t>. </a:t>
            </a:r>
            <a:r>
              <a:rPr lang="en-US" altLang="zh-CN" sz="3200">
                <a:solidFill>
                  <a:srgbClr val="0000CC"/>
                </a:solidFill>
                <a:latin typeface="Constantia" panose="02030602050306030303" pitchFamily="18" charset="0"/>
              </a:rPr>
              <a:t>Additionally ,</a:t>
            </a:r>
            <a:r>
              <a:rPr lang="en-US" altLang="zh-CN" sz="3200">
                <a:latin typeface="Constantia" panose="02030602050306030303" pitchFamily="18" charset="0"/>
              </a:rPr>
              <a:t>the </a:t>
            </a:r>
            <a:r>
              <a:rPr lang="en-US" altLang="zh-CN" sz="3200">
                <a:solidFill>
                  <a:srgbClr val="FF0000"/>
                </a:solidFill>
                <a:latin typeface="Constantia" panose="02030602050306030303" pitchFamily="18" charset="0"/>
              </a:rPr>
              <a:t>unique local customs</a:t>
            </a:r>
            <a:r>
              <a:rPr lang="en-US" altLang="zh-CN" sz="3200">
                <a:latin typeface="Constantia" panose="02030602050306030303" pitchFamily="18" charset="0"/>
              </a:rPr>
              <a:t> and delicious food</a:t>
            </a:r>
            <a:r>
              <a:rPr lang="en-US" altLang="zh-CN"/>
              <a:t> </a:t>
            </a:r>
            <a:r>
              <a:rPr lang="en-US" altLang="zh-CN" sz="3200">
                <a:latin typeface="Constantia" panose="02030602050306030303" pitchFamily="18" charset="0"/>
              </a:rPr>
              <a:t>it provides will also be </a:t>
            </a:r>
            <a:r>
              <a:rPr lang="en-US" altLang="zh-CN" sz="3200">
                <a:solidFill>
                  <a:srgbClr val="FF0000"/>
                </a:solidFill>
                <a:latin typeface="Constantia" panose="02030602050306030303" pitchFamily="18" charset="0"/>
              </a:rPr>
              <a:t>rooted in your memory.</a:t>
            </a:r>
            <a:endParaRPr lang="en-US" altLang="zh-CN" sz="3200">
              <a:latin typeface="Constantia" panose="020306020503060303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0"/>
                                        </p:tgtEl>
                                        <p:attrNameLst>
                                          <p:attrName>style.visibility</p:attrName>
                                        </p:attrNameLst>
                                      </p:cBhvr>
                                      <p:to>
                                        <p:strVal val="visible"/>
                                      </p:to>
                                    </p:set>
                                    <p:animEffect transition="in" filter="blinds(horizontal)">
                                      <p:cBhvr>
                                        <p:cTn id="12" dur="500"/>
                                        <p:tgtEl>
                                          <p:spTgt spid="1095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13"/>
                                        </p:tgtEl>
                                        <p:attrNameLst>
                                          <p:attrName>style.visibility</p:attrName>
                                        </p:attrNameLst>
                                      </p:cBhvr>
                                      <p:to>
                                        <p:strVal val="visible"/>
                                      </p:to>
                                    </p:set>
                                    <p:animEffect transition="in" filter="blinds(horizontal)">
                                      <p:cBhvr>
                                        <p:cTn id="17" dur="500"/>
                                        <p:tgtEl>
                                          <p:spTgt spid="59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p:bldP spid="594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65542"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怎样完美结束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5546"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04</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pic>
        <p:nvPicPr>
          <p:cNvPr id="65556" name="Picture 20"/>
          <p:cNvPicPr>
            <a:picLocks noChangeAspect="1" noChangeArrowheads="1"/>
          </p:cNvPicPr>
          <p:nvPr/>
        </p:nvPicPr>
        <p:blipFill>
          <a:blip r:embed="rId1"/>
          <a:srcRect/>
          <a:stretch>
            <a:fillRect/>
          </a:stretch>
        </p:blipFill>
        <p:spPr bwMode="auto">
          <a:xfrm>
            <a:off x="0" y="1166813"/>
            <a:ext cx="12192000" cy="1296987"/>
          </a:xfrm>
          <a:prstGeom prst="rect">
            <a:avLst/>
          </a:prstGeom>
          <a:noFill/>
          <a:ln w="38100">
            <a:solidFill>
              <a:schemeClr val="tx1"/>
            </a:solidFill>
            <a:miter lim="800000"/>
            <a:headEnd/>
            <a:tailEnd/>
          </a:ln>
        </p:spPr>
      </p:pic>
      <p:pic>
        <p:nvPicPr>
          <p:cNvPr id="65557" name="Picture 21"/>
          <p:cNvPicPr>
            <a:picLocks noChangeAspect="1" noChangeArrowheads="1"/>
          </p:cNvPicPr>
          <p:nvPr/>
        </p:nvPicPr>
        <p:blipFill>
          <a:blip r:embed="rId2"/>
          <a:srcRect/>
          <a:stretch>
            <a:fillRect/>
          </a:stretch>
        </p:blipFill>
        <p:spPr bwMode="auto">
          <a:xfrm>
            <a:off x="0" y="2478088"/>
            <a:ext cx="12192000" cy="1389062"/>
          </a:xfrm>
          <a:prstGeom prst="rect">
            <a:avLst/>
          </a:prstGeom>
          <a:noFill/>
          <a:ln w="38100">
            <a:solidFill>
              <a:schemeClr val="tx1"/>
            </a:solidFill>
            <a:miter lim="800000"/>
            <a:headEnd/>
            <a:tailEnd/>
          </a:ln>
        </p:spPr>
      </p:pic>
      <p:pic>
        <p:nvPicPr>
          <p:cNvPr id="65558" name="Picture 22"/>
          <p:cNvPicPr>
            <a:picLocks noChangeAspect="1" noChangeArrowheads="1"/>
          </p:cNvPicPr>
          <p:nvPr/>
        </p:nvPicPr>
        <p:blipFill>
          <a:blip r:embed="rId3"/>
          <a:srcRect/>
          <a:stretch>
            <a:fillRect/>
          </a:stretch>
        </p:blipFill>
        <p:spPr bwMode="auto">
          <a:xfrm>
            <a:off x="0" y="3937000"/>
            <a:ext cx="12192000" cy="1341438"/>
          </a:xfrm>
          <a:prstGeom prst="rect">
            <a:avLst/>
          </a:prstGeom>
          <a:noFill/>
          <a:ln w="57150">
            <a:solidFill>
              <a:srgbClr val="000000"/>
            </a:solidFill>
            <a:miter lim="800000"/>
            <a:headEnd/>
            <a:tailEnd/>
          </a:ln>
        </p:spPr>
      </p:pic>
      <p:pic>
        <p:nvPicPr>
          <p:cNvPr id="65559" name="Picture 23"/>
          <p:cNvPicPr>
            <a:picLocks noChangeAspect="1" noChangeArrowheads="1"/>
          </p:cNvPicPr>
          <p:nvPr/>
        </p:nvPicPr>
        <p:blipFill>
          <a:blip r:embed="rId4"/>
          <a:srcRect/>
          <a:stretch>
            <a:fillRect/>
          </a:stretch>
        </p:blipFill>
        <p:spPr bwMode="auto">
          <a:xfrm>
            <a:off x="0" y="5380038"/>
            <a:ext cx="12192000" cy="1477962"/>
          </a:xfrm>
          <a:prstGeom prst="rect">
            <a:avLst/>
          </a:prstGeom>
          <a:noFill/>
          <a:ln w="38100">
            <a:solidFill>
              <a:schemeClr val="tx1"/>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56"/>
                                        </p:tgtEl>
                                        <p:attrNameLst>
                                          <p:attrName>style.visibility</p:attrName>
                                        </p:attrNameLst>
                                      </p:cBhvr>
                                      <p:to>
                                        <p:strVal val="visible"/>
                                      </p:to>
                                    </p:set>
                                    <p:animEffect transition="in" filter="blinds(horizontal)">
                                      <p:cBhvr>
                                        <p:cTn id="7" dur="500"/>
                                        <p:tgtEl>
                                          <p:spTgt spid="65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57"/>
                                        </p:tgtEl>
                                        <p:attrNameLst>
                                          <p:attrName>style.visibility</p:attrName>
                                        </p:attrNameLst>
                                      </p:cBhvr>
                                      <p:to>
                                        <p:strVal val="visible"/>
                                      </p:to>
                                    </p:set>
                                    <p:animEffect transition="in" filter="blinds(horizontal)">
                                      <p:cBhvr>
                                        <p:cTn id="12" dur="500"/>
                                        <p:tgtEl>
                                          <p:spTgt spid="655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58"/>
                                        </p:tgtEl>
                                        <p:attrNameLst>
                                          <p:attrName>style.visibility</p:attrName>
                                        </p:attrNameLst>
                                      </p:cBhvr>
                                      <p:to>
                                        <p:strVal val="visible"/>
                                      </p:to>
                                    </p:set>
                                    <p:animEffect transition="in" filter="blinds(horizontal)">
                                      <p:cBhvr>
                                        <p:cTn id="17" dur="500"/>
                                        <p:tgtEl>
                                          <p:spTgt spid="655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559"/>
                                        </p:tgtEl>
                                        <p:attrNameLst>
                                          <p:attrName>style.visibility</p:attrName>
                                        </p:attrNameLst>
                                      </p:cBhvr>
                                      <p:to>
                                        <p:strVal val="visible"/>
                                      </p:to>
                                    </p:set>
                                    <p:animEffect transition="in" filter="blinds(horizontal)">
                                      <p:cBhvr>
                                        <p:cTn id="22" dur="500"/>
                                        <p:tgtEl>
                                          <p:spTgt spid="65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68614"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答案赏析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8618"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05</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68623" name="Rectangle 15"/>
          <p:cNvSpPr/>
          <p:nvPr/>
        </p:nvSpPr>
        <p:spPr bwMode="auto">
          <a:xfrm>
            <a:off x="0" y="1096963"/>
            <a:ext cx="12192000" cy="5589587"/>
          </a:xfrm>
          <a:prstGeom prst="rect">
            <a:avLst/>
          </a:prstGeom>
          <a:noFill/>
          <a:ln w="9525">
            <a:noFill/>
            <a:miter lim="800000"/>
          </a:ln>
        </p:spPr>
        <p:txBody>
          <a:bodyPr/>
          <a:lstStyle/>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Dear Mike,</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       I am so glad you are planning to learn Chinese and I’d like to recommend a university where you can </a:t>
            </a:r>
            <a:r>
              <a:rPr lang="en-US" altLang="zh-CN" sz="3200">
                <a:solidFill>
                  <a:srgbClr val="FF0000"/>
                </a:solidFill>
                <a:latin typeface="Constantia" panose="02030602050306030303" pitchFamily="18" charset="0"/>
                <a:ea typeface="微软雅黑" panose="020B0503020204020204" pitchFamily="34" charset="-122"/>
              </a:rPr>
              <a:t>absolutely have a fruitful learning experience.</a:t>
            </a:r>
            <a:endParaRPr lang="en-US" altLang="zh-CN" sz="3200">
              <a:solidFill>
                <a:srgbClr val="FF0000"/>
              </a:solidFill>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       My recommendation is Beijing University, a most </a:t>
            </a:r>
            <a:r>
              <a:rPr lang="en-US" altLang="zh-CN" sz="3200">
                <a:solidFill>
                  <a:srgbClr val="FF0000"/>
                </a:solidFill>
                <a:latin typeface="Constantia" panose="02030602050306030303" pitchFamily="18" charset="0"/>
                <a:ea typeface="微软雅黑" panose="020B0503020204020204" pitchFamily="34" charset="-122"/>
              </a:rPr>
              <a:t>distinguished </a:t>
            </a:r>
            <a:r>
              <a:rPr lang="en-US" altLang="zh-CN" sz="3200">
                <a:latin typeface="Constantia" panose="02030602050306030303" pitchFamily="18" charset="0"/>
                <a:ea typeface="微软雅黑" panose="020B0503020204020204" pitchFamily="34" charset="-122"/>
              </a:rPr>
              <a:t>university </a:t>
            </a:r>
            <a:r>
              <a:rPr lang="en-US" altLang="zh-CN" sz="3200">
                <a:solidFill>
                  <a:srgbClr val="FF0000"/>
                </a:solidFill>
                <a:latin typeface="Constantia" panose="02030602050306030303" pitchFamily="18" charset="0"/>
                <a:ea typeface="微软雅黑" panose="020B0503020204020204" pitchFamily="34" charset="-122"/>
              </a:rPr>
              <a:t>with great Chinese learning programs</a:t>
            </a:r>
            <a:r>
              <a:rPr lang="en-US" altLang="zh-CN" sz="3200">
                <a:latin typeface="Constantia" panose="02030602050306030303" pitchFamily="18" charset="0"/>
                <a:ea typeface="微软雅黑" panose="020B0503020204020204" pitchFamily="34" charset="-122"/>
              </a:rPr>
              <a:t> </a:t>
            </a:r>
            <a:r>
              <a:rPr lang="en-US" altLang="zh-CN" sz="3200">
                <a:solidFill>
                  <a:srgbClr val="006600"/>
                </a:solidFill>
                <a:latin typeface="Constantia" panose="02030602050306030303" pitchFamily="18" charset="0"/>
                <a:ea typeface="微软雅黑" panose="020B0503020204020204" pitchFamily="34" charset="-122"/>
              </a:rPr>
              <a:t>intended for</a:t>
            </a:r>
            <a:r>
              <a:rPr lang="en-US" altLang="zh-CN" sz="3200">
                <a:latin typeface="Constantia" panose="02030602050306030303" pitchFamily="18" charset="0"/>
                <a:ea typeface="微软雅黑" panose="020B0503020204020204" pitchFamily="34" charset="-122"/>
              </a:rPr>
              <a:t> foreigners. </a:t>
            </a:r>
            <a:r>
              <a:rPr lang="en-US" altLang="zh-CN" sz="3200">
                <a:solidFill>
                  <a:srgbClr val="0000CC"/>
                </a:solidFill>
                <a:latin typeface="Constantia" panose="02030602050306030303" pitchFamily="18" charset="0"/>
                <a:ea typeface="微软雅黑" panose="020B0503020204020204" pitchFamily="34" charset="-122"/>
              </a:rPr>
              <a:t>With the finest language teachers</a:t>
            </a:r>
            <a:r>
              <a:rPr lang="en-US" altLang="zh-CN" sz="3200">
                <a:latin typeface="Constantia" panose="02030602050306030303" pitchFamily="18" charset="0"/>
                <a:ea typeface="微软雅黑" panose="020B0503020204020204" pitchFamily="34" charset="-122"/>
              </a:rPr>
              <a:t>, Beijing University</a:t>
            </a:r>
            <a:r>
              <a:rPr lang="en-US" altLang="zh-CN" sz="3200">
                <a:solidFill>
                  <a:srgbClr val="FF0000"/>
                </a:solidFill>
                <a:latin typeface="Constantia" panose="02030602050306030303" pitchFamily="18" charset="0"/>
                <a:ea typeface="微软雅黑" panose="020B0503020204020204" pitchFamily="34" charset="-122"/>
              </a:rPr>
              <a:t> is capable of</a:t>
            </a:r>
            <a:r>
              <a:rPr lang="en-US" altLang="zh-CN" sz="3200">
                <a:latin typeface="Constantia" panose="02030602050306030303" pitchFamily="18" charset="0"/>
                <a:ea typeface="微软雅黑" panose="020B0503020204020204" pitchFamily="34" charset="-122"/>
              </a:rPr>
              <a:t> offering a </a:t>
            </a:r>
            <a:r>
              <a:rPr lang="en-US" altLang="zh-CN" sz="3200">
                <a:solidFill>
                  <a:srgbClr val="FF0000"/>
                </a:solidFill>
                <a:latin typeface="Constantia" panose="02030602050306030303" pitchFamily="18" charset="0"/>
                <a:ea typeface="微软雅黑" panose="020B0503020204020204" pitchFamily="34" charset="-122"/>
              </a:rPr>
              <a:t>professional guidance</a:t>
            </a:r>
            <a:r>
              <a:rPr lang="en-US" altLang="zh-CN" sz="3200">
                <a:latin typeface="Constantia" panose="02030602050306030303" pitchFamily="18" charset="0"/>
                <a:ea typeface="微软雅黑" panose="020B0503020204020204" pitchFamily="34" charset="-122"/>
              </a:rPr>
              <a:t> and </a:t>
            </a:r>
            <a:r>
              <a:rPr lang="en-US" altLang="zh-CN" sz="3200">
                <a:solidFill>
                  <a:srgbClr val="FF0000"/>
                </a:solidFill>
                <a:latin typeface="Constantia" panose="02030602050306030303" pitchFamily="18" charset="0"/>
                <a:ea typeface="微软雅黑" panose="020B0503020204020204" pitchFamily="34" charset="-122"/>
              </a:rPr>
              <a:t>systematic training</a:t>
            </a:r>
            <a:r>
              <a:rPr lang="en-US" altLang="zh-CN" sz="3200">
                <a:latin typeface="Constantia" panose="02030602050306030303" pitchFamily="18" charset="0"/>
                <a:ea typeface="微软雅黑" panose="020B0503020204020204" pitchFamily="34" charset="-122"/>
              </a:rPr>
              <a:t>. </a:t>
            </a:r>
            <a:r>
              <a:rPr lang="en-US" altLang="zh-CN" sz="3200">
                <a:solidFill>
                  <a:srgbClr val="0000CC"/>
                </a:solidFill>
                <a:latin typeface="Constantia" panose="02030602050306030303" pitchFamily="18" charset="0"/>
                <a:ea typeface="微软雅黑" panose="020B0503020204020204" pitchFamily="34" charset="-122"/>
              </a:rPr>
              <a:t>Surely</a:t>
            </a:r>
            <a:r>
              <a:rPr lang="en-US" altLang="zh-CN" sz="3200">
                <a:latin typeface="Constantia" panose="02030602050306030303" pitchFamily="18" charset="0"/>
                <a:ea typeface="微软雅黑" panose="020B0503020204020204" pitchFamily="34" charset="-122"/>
              </a:rPr>
              <a:t>, you will </a:t>
            </a:r>
            <a:r>
              <a:rPr lang="en-US" altLang="zh-CN" sz="3200">
                <a:solidFill>
                  <a:srgbClr val="FF0000"/>
                </a:solidFill>
                <a:latin typeface="Constantia" panose="02030602050306030303" pitchFamily="18" charset="0"/>
                <a:ea typeface="微软雅黑" panose="020B0503020204020204" pitchFamily="34" charset="-122"/>
              </a:rPr>
              <a:t>experience the wonder of</a:t>
            </a:r>
            <a:r>
              <a:rPr lang="en-US" altLang="zh-CN" sz="3200">
                <a:latin typeface="Constantia" panose="02030602050306030303" pitchFamily="18" charset="0"/>
                <a:ea typeface="微软雅黑" panose="020B0503020204020204" pitchFamily="34" charset="-122"/>
              </a:rPr>
              <a:t> the Chinese language.</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       I sincerely welcome you to China and </a:t>
            </a:r>
            <a:r>
              <a:rPr lang="en-US" altLang="zh-CN" sz="3200">
                <a:solidFill>
                  <a:srgbClr val="FF0000"/>
                </a:solidFill>
                <a:latin typeface="Constantia" panose="02030602050306030303" pitchFamily="18" charset="0"/>
                <a:ea typeface="微软雅黑" panose="020B0503020204020204" pitchFamily="34" charset="-122"/>
              </a:rPr>
              <a:t>wish you a fulfilling</a:t>
            </a:r>
            <a:r>
              <a:rPr lang="en-US" altLang="zh-CN" sz="3200">
                <a:latin typeface="Constantia" panose="02030602050306030303" pitchFamily="18" charset="0"/>
                <a:ea typeface="微软雅黑" panose="020B0503020204020204" pitchFamily="34" charset="-122"/>
              </a:rPr>
              <a:t> year ahead.</a:t>
            </a:r>
            <a:endParaRPr lang="en-US" altLang="zh-CN" sz="3200">
              <a:latin typeface="Constantia" panose="02030602050306030303" pitchFamily="18" charset="0"/>
              <a:ea typeface="微软雅黑" panose="020B0503020204020204" pitchFamily="34" charset="-122"/>
            </a:endParaRPr>
          </a:p>
          <a:p>
            <a:pPr marL="228600" indent="-228600" algn="r" eaLnBrk="0" hangingPunct="0">
              <a:lnSpc>
                <a:spcPct val="60000"/>
              </a:lnSpc>
              <a:spcBef>
                <a:spcPts val="1000"/>
              </a:spcBef>
              <a:buFont typeface="Arial" panose="020B0604020202020204" pitchFamily="34" charset="0"/>
              <a:buChar char="•"/>
            </a:pPr>
            <a:r>
              <a:rPr lang="en-US" altLang="zh-CN" sz="2400">
                <a:latin typeface="微软雅黑" panose="020B0503020204020204" pitchFamily="34" charset="-122"/>
                <a:ea typeface="微软雅黑" panose="020B0503020204020204" pitchFamily="34" charset="-122"/>
              </a:rPr>
              <a:t>Yours, </a:t>
            </a:r>
            <a:endParaRPr lang="en-US" altLang="zh-CN" sz="2400">
              <a:latin typeface="微软雅黑" panose="020B0503020204020204" pitchFamily="34" charset="-122"/>
              <a:ea typeface="微软雅黑" panose="020B0503020204020204" pitchFamily="34" charset="-122"/>
            </a:endParaRPr>
          </a:p>
          <a:p>
            <a:pPr marL="228600" indent="-228600" algn="r" eaLnBrk="0" hangingPunct="0">
              <a:lnSpc>
                <a:spcPct val="60000"/>
              </a:lnSpc>
              <a:spcBef>
                <a:spcPts val="1000"/>
              </a:spcBef>
              <a:buFont typeface="Arial" panose="020B0604020202020204" pitchFamily="34" charset="0"/>
              <a:buChar char="•"/>
            </a:pPr>
            <a:r>
              <a:rPr lang="en-US" altLang="zh-CN" sz="2400">
                <a:latin typeface="微软雅黑" panose="020B0503020204020204" pitchFamily="34" charset="-122"/>
                <a:ea typeface="微软雅黑" panose="020B0503020204020204" pitchFamily="34" charset="-122"/>
              </a:rPr>
              <a:t>Li Hua </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70662"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下水作文</a:t>
              </a:r>
              <a:r>
                <a:rPr lang="en-US" altLang="zh-CN" sz="3200" b="1">
                  <a:solidFill>
                    <a:srgbClr val="18478F"/>
                  </a:solidFill>
                  <a:sym typeface="+mn-lt"/>
                </a:rPr>
                <a:t>1 </a:t>
              </a:r>
              <a:endParaRPr lang="en-US" altLang="zh-CN"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0666"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06</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70667" name="Rectangle 11"/>
          <p:cNvSpPr/>
          <p:nvPr/>
        </p:nvSpPr>
        <p:spPr bwMode="auto">
          <a:xfrm>
            <a:off x="295275" y="939800"/>
            <a:ext cx="11687175" cy="5589588"/>
          </a:xfrm>
          <a:prstGeom prst="rect">
            <a:avLst/>
          </a:prstGeom>
          <a:noFill/>
          <a:ln w="9525">
            <a:noFill/>
            <a:miter lim="800000"/>
          </a:ln>
        </p:spPr>
        <p:txBody>
          <a:bodyPr/>
          <a:lstStyle/>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Dear Mike,</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I’m thrilled to hear about your plan to study in China. As for the </a:t>
            </a:r>
            <a:r>
              <a:rPr lang="en-US" altLang="zh-CN" sz="2800">
                <a:solidFill>
                  <a:srgbClr val="FF0000"/>
                </a:solidFill>
                <a:latin typeface="Constantia" panose="02030602050306030303" pitchFamily="18" charset="0"/>
                <a:ea typeface="微软雅黑" panose="020B0503020204020204" pitchFamily="34" charset="-122"/>
              </a:rPr>
              <a:t>appropriate school</a:t>
            </a:r>
            <a:r>
              <a:rPr lang="en-US" altLang="zh-CN" sz="2800">
                <a:latin typeface="Constantia" panose="02030602050306030303" pitchFamily="18" charset="0"/>
                <a:ea typeface="微软雅黑" panose="020B0503020204020204" pitchFamily="34" charset="-122"/>
              </a:rPr>
              <a:t>, Beijing Language University </a:t>
            </a:r>
            <a:r>
              <a:rPr lang="en-US" altLang="zh-CN" sz="2800">
                <a:solidFill>
                  <a:srgbClr val="FF0000"/>
                </a:solidFill>
                <a:latin typeface="Constantia" panose="02030602050306030303" pitchFamily="18" charset="0"/>
                <a:ea typeface="微软雅黑" panose="020B0503020204020204" pitchFamily="34" charset="-122"/>
              </a:rPr>
              <a:t>ranks top of my recommendation list.</a:t>
            </a:r>
            <a:endParaRPr lang="en-US" altLang="zh-CN" sz="2800">
              <a:solidFill>
                <a:srgbClr val="FF0000"/>
              </a:solidFill>
              <a:latin typeface="Constantia" panose="02030602050306030303" pitchFamily="18" charset="0"/>
              <a:ea typeface="微软雅黑" panose="020B0503020204020204" pitchFamily="34" charset="-122"/>
            </a:endParaRPr>
          </a:p>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As a prestigious university, it </a:t>
            </a:r>
            <a:r>
              <a:rPr lang="en-US" altLang="zh-CN" sz="2800">
                <a:solidFill>
                  <a:srgbClr val="FF0000"/>
                </a:solidFill>
                <a:latin typeface="Constantia" panose="02030602050306030303" pitchFamily="18" charset="0"/>
                <a:ea typeface="微软雅黑" panose="020B0503020204020204" pitchFamily="34" charset="-122"/>
              </a:rPr>
              <a:t>boasts</a:t>
            </a:r>
            <a:r>
              <a:rPr lang="en-US" altLang="zh-CN" sz="2800">
                <a:latin typeface="Constantia" panose="02030602050306030303" pitchFamily="18" charset="0"/>
                <a:ea typeface="微软雅黑" panose="020B0503020204020204" pitchFamily="34" charset="-122"/>
              </a:rPr>
              <a:t> </a:t>
            </a:r>
            <a:r>
              <a:rPr lang="en-US" altLang="zh-CN" sz="2800">
                <a:solidFill>
                  <a:srgbClr val="FF0000"/>
                </a:solidFill>
                <a:latin typeface="Constantia" panose="02030602050306030303" pitchFamily="18" charset="0"/>
                <a:ea typeface="微软雅黑" panose="020B0503020204020204" pitchFamily="34" charset="-122"/>
              </a:rPr>
              <a:t>well-received</a:t>
            </a:r>
            <a:r>
              <a:rPr lang="en-US" altLang="zh-CN" sz="2800">
                <a:latin typeface="Constantia" panose="02030602050306030303" pitchFamily="18" charset="0"/>
                <a:ea typeface="微软雅黑" panose="020B0503020204020204" pitchFamily="34" charset="-122"/>
              </a:rPr>
              <a:t> Chinese-learning programs, specially </a:t>
            </a:r>
            <a:r>
              <a:rPr lang="en-US" altLang="zh-CN" sz="2800">
                <a:solidFill>
                  <a:srgbClr val="FF0000"/>
                </a:solidFill>
                <a:latin typeface="Constantia" panose="02030602050306030303" pitchFamily="18" charset="0"/>
                <a:ea typeface="微软雅黑" panose="020B0503020204020204" pitchFamily="34" charset="-122"/>
              </a:rPr>
              <a:t>designed for</a:t>
            </a:r>
            <a:r>
              <a:rPr lang="en-US" altLang="zh-CN" sz="2800">
                <a:latin typeface="Constantia" panose="02030602050306030303" pitchFamily="18" charset="0"/>
                <a:ea typeface="微软雅黑" panose="020B0503020204020204" pitchFamily="34" charset="-122"/>
              </a:rPr>
              <a:t> overseas students. </a:t>
            </a:r>
            <a:r>
              <a:rPr lang="en-US" altLang="zh-CN" sz="2800">
                <a:solidFill>
                  <a:srgbClr val="0000CC"/>
                </a:solidFill>
                <a:latin typeface="Constantia" panose="02030602050306030303" pitchFamily="18" charset="0"/>
                <a:ea typeface="微软雅黑" panose="020B0503020204020204" pitchFamily="34" charset="-122"/>
              </a:rPr>
              <a:t>Moreover</a:t>
            </a:r>
            <a:r>
              <a:rPr lang="en-US" altLang="zh-CN" sz="2800">
                <a:latin typeface="Constantia" panose="02030602050306030303" pitchFamily="18" charset="0"/>
                <a:ea typeface="微软雅黑" panose="020B0503020204020204" pitchFamily="34" charset="-122"/>
              </a:rPr>
              <a:t>, it </a:t>
            </a:r>
            <a:r>
              <a:rPr lang="en-US" altLang="zh-CN" sz="2800">
                <a:solidFill>
                  <a:srgbClr val="FF0000"/>
                </a:solidFill>
                <a:latin typeface="Constantia" panose="02030602050306030303" pitchFamily="18" charset="0"/>
                <a:ea typeface="微软雅黑" panose="020B0503020204020204" pitchFamily="34" charset="-122"/>
              </a:rPr>
              <a:t>lays considerable emphasis on</a:t>
            </a:r>
            <a:r>
              <a:rPr lang="en-US" altLang="zh-CN" sz="2800">
                <a:latin typeface="Constantia" panose="02030602050306030303" pitchFamily="18" charset="0"/>
                <a:ea typeface="微软雅黑" panose="020B0503020204020204" pitchFamily="34" charset="-122"/>
              </a:rPr>
              <a:t> students’ all-round development, so you will find </a:t>
            </a:r>
            <a:r>
              <a:rPr lang="en-US" altLang="zh-CN" sz="2800">
                <a:solidFill>
                  <a:srgbClr val="FF0000"/>
                </a:solidFill>
                <a:latin typeface="Constantia" panose="02030602050306030303" pitchFamily="18" charset="0"/>
                <a:ea typeface="微软雅黑" panose="020B0503020204020204" pitchFamily="34" charset="-122"/>
              </a:rPr>
              <a:t>a great variety of activities</a:t>
            </a:r>
            <a:r>
              <a:rPr lang="en-US" altLang="zh-CN" sz="2800">
                <a:latin typeface="Constantia" panose="02030602050306030303" pitchFamily="18" charset="0"/>
                <a:ea typeface="微软雅黑" panose="020B0503020204020204" pitchFamily="34" charset="-122"/>
              </a:rPr>
              <a:t> on campus, offering a </a:t>
            </a:r>
            <a:r>
              <a:rPr lang="en-US" altLang="zh-CN" sz="2800">
                <a:solidFill>
                  <a:srgbClr val="FF0000"/>
                </a:solidFill>
                <a:latin typeface="Constantia" panose="02030602050306030303" pitchFamily="18" charset="0"/>
                <a:ea typeface="微软雅黑" panose="020B0503020204020204" pitchFamily="34" charset="-122"/>
              </a:rPr>
              <a:t>valuable platform</a:t>
            </a:r>
            <a:r>
              <a:rPr lang="en-US" altLang="zh-CN" sz="2800">
                <a:latin typeface="Constantia" panose="02030602050306030303" pitchFamily="18" charset="0"/>
                <a:ea typeface="微软雅黑" panose="020B0503020204020204" pitchFamily="34" charset="-122"/>
              </a:rPr>
              <a:t> to put what you learn into practice. </a:t>
            </a:r>
            <a:r>
              <a:rPr lang="en-US" altLang="zh-CN" sz="2800">
                <a:solidFill>
                  <a:srgbClr val="0000CC"/>
                </a:solidFill>
                <a:latin typeface="Constantia" panose="02030602050306030303" pitchFamily="18" charset="0"/>
                <a:ea typeface="微软雅黑" panose="020B0503020204020204" pitchFamily="34" charset="-122"/>
              </a:rPr>
              <a:t>Most significantly</a:t>
            </a:r>
            <a:r>
              <a:rPr lang="en-US" altLang="zh-CN" sz="2800">
                <a:latin typeface="Constantia" panose="02030602050306030303" pitchFamily="18" charset="0"/>
                <a:ea typeface="微软雅黑" panose="020B0503020204020204" pitchFamily="34" charset="-122"/>
              </a:rPr>
              <a:t>, </a:t>
            </a:r>
            <a:r>
              <a:rPr lang="en-US" altLang="zh-CN" sz="2800">
                <a:solidFill>
                  <a:srgbClr val="FF0000"/>
                </a:solidFill>
                <a:latin typeface="Constantia" panose="02030602050306030303" pitchFamily="18" charset="0"/>
                <a:ea typeface="微软雅黑" panose="020B0503020204020204" pitchFamily="34" charset="-122"/>
              </a:rPr>
              <a:t>under the professional guidance of</a:t>
            </a:r>
            <a:r>
              <a:rPr lang="en-US" altLang="zh-CN" sz="2800">
                <a:latin typeface="Constantia" panose="02030602050306030303" pitchFamily="18" charset="0"/>
                <a:ea typeface="微软雅黑" panose="020B0503020204020204" pitchFamily="34" charset="-122"/>
              </a:rPr>
              <a:t> top-ranking language teachers, you will surely </a:t>
            </a:r>
            <a:r>
              <a:rPr lang="en-US" altLang="zh-CN" sz="2800">
                <a:solidFill>
                  <a:srgbClr val="FF0000"/>
                </a:solidFill>
                <a:latin typeface="Constantia" panose="02030602050306030303" pitchFamily="18" charset="0"/>
                <a:ea typeface="微软雅黑" panose="020B0503020204020204" pitchFamily="34" charset="-122"/>
              </a:rPr>
              <a:t>fall in love with</a:t>
            </a:r>
            <a:r>
              <a:rPr lang="en-US" altLang="zh-CN" sz="2800">
                <a:latin typeface="Constantia" panose="02030602050306030303" pitchFamily="18" charset="0"/>
                <a:ea typeface="微软雅黑" panose="020B0503020204020204" pitchFamily="34" charset="-122"/>
              </a:rPr>
              <a:t> the charm of the Chinese language.</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I hope my recommendation will be of some help. Welcome to China and never hesitate to contact me if you need more information.</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7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Yours, </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7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Li Hua </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85000"/>
              </a:lnSpc>
              <a:spcBef>
                <a:spcPts val="1000"/>
              </a:spcBef>
              <a:buFont typeface="Arial" panose="020B0604020202020204" pitchFamily="34" charset="0"/>
              <a:buChar char="•"/>
            </a:pPr>
            <a:endParaRPr lang="zh-CN" altLang="en-US" sz="2800">
              <a:latin typeface="Constantia" panose="02030602050306030303" pitchFamily="18" charset="0"/>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76806"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下水作文</a:t>
              </a:r>
              <a:r>
                <a:rPr lang="en-US" altLang="zh-CN" sz="3200" b="1">
                  <a:solidFill>
                    <a:srgbClr val="18478F"/>
                  </a:solidFill>
                  <a:sym typeface="+mn-lt"/>
                </a:rPr>
                <a:t>2 </a:t>
              </a:r>
              <a:endParaRPr lang="en-US" altLang="zh-CN"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6810"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06</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76812" name="Rectangle 12"/>
          <p:cNvSpPr/>
          <p:nvPr/>
        </p:nvSpPr>
        <p:spPr bwMode="auto">
          <a:xfrm>
            <a:off x="252413" y="1039813"/>
            <a:ext cx="11587162" cy="5532437"/>
          </a:xfrm>
          <a:prstGeom prst="rect">
            <a:avLst/>
          </a:prstGeom>
          <a:noFill/>
          <a:ln w="9525">
            <a:noFill/>
            <a:miter lim="800000"/>
          </a:ln>
        </p:spPr>
        <p:txBody>
          <a:bodyPr/>
          <a:lstStyle/>
          <a:p>
            <a:pPr marL="228600" indent="-228600" eaLnBrk="0" hangingPunct="0">
              <a:lnSpc>
                <a:spcPct val="8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Dear Mike,</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3200">
                <a:latin typeface="Constantia" panose="02030602050306030303" pitchFamily="18" charset="0"/>
                <a:ea typeface="微软雅黑" panose="020B0503020204020204" pitchFamily="34" charset="-122"/>
              </a:rPr>
              <a:t>     I’m so delighted to have received your letter. I'm writing to </a:t>
            </a:r>
            <a:r>
              <a:rPr lang="en-US" altLang="zh-CN" sz="3200">
                <a:solidFill>
                  <a:srgbClr val="FF0000"/>
                </a:solidFill>
                <a:latin typeface="Constantia" panose="02030602050306030303" pitchFamily="18" charset="0"/>
                <a:ea typeface="微软雅黑" panose="020B0503020204020204" pitchFamily="34" charset="-122"/>
              </a:rPr>
              <a:t>express my warmest welcome</a:t>
            </a:r>
            <a:r>
              <a:rPr lang="en-US" altLang="zh-CN" sz="3200">
                <a:latin typeface="Constantia" panose="02030602050306030303" pitchFamily="18" charset="0"/>
                <a:ea typeface="微软雅黑" panose="020B0503020204020204" pitchFamily="34" charset="-122"/>
              </a:rPr>
              <a:t> to you and I'm sure you will have the most </a:t>
            </a:r>
            <a:r>
              <a:rPr lang="en-US" altLang="zh-CN" sz="3200">
                <a:solidFill>
                  <a:srgbClr val="FF0000"/>
                </a:solidFill>
                <a:latin typeface="Constantia" panose="02030602050306030303" pitchFamily="18" charset="0"/>
                <a:ea typeface="微软雅黑" panose="020B0503020204020204" pitchFamily="34" charset="-122"/>
              </a:rPr>
              <a:t>unforgettable college experience</a:t>
            </a:r>
            <a:r>
              <a:rPr lang="en-US" altLang="zh-CN" sz="3200">
                <a:latin typeface="Constantia" panose="02030602050306030303" pitchFamily="18" charset="0"/>
                <a:ea typeface="微软雅黑" panose="020B0503020204020204" pitchFamily="34" charset="-122"/>
              </a:rPr>
              <a:t>.</a:t>
            </a:r>
            <a:r>
              <a:rPr lang="en-US" altLang="zh-CN" sz="3200">
                <a:latin typeface="微软雅黑" panose="020B0503020204020204" pitchFamily="34" charset="-122"/>
                <a:ea typeface="微软雅黑" panose="020B0503020204020204" pitchFamily="34" charset="-122"/>
              </a:rPr>
              <a:t>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3200">
                <a:latin typeface="Constantia" panose="02030602050306030303" pitchFamily="18" charset="0"/>
                <a:ea typeface="微软雅黑" panose="020B0503020204020204" pitchFamily="34" charset="-122"/>
              </a:rPr>
              <a:t>     </a:t>
            </a:r>
            <a:r>
              <a:rPr lang="en-US" altLang="zh-CN" sz="3200">
                <a:solidFill>
                  <a:srgbClr val="0000CC"/>
                </a:solidFill>
                <a:latin typeface="Constantia" panose="02030602050306030303" pitchFamily="18" charset="0"/>
                <a:ea typeface="微软雅黑" panose="020B0503020204020204" pitchFamily="34" charset="-122"/>
              </a:rPr>
              <a:t>Given</a:t>
            </a:r>
            <a:r>
              <a:rPr lang="zh-CN" altLang="en-US" sz="3200">
                <a:solidFill>
                  <a:srgbClr val="0000CC"/>
                </a:solidFill>
                <a:latin typeface="Constantia" panose="02030602050306030303" pitchFamily="18" charset="0"/>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your keen interest in Chinese culture, I'd like to recommend Zhejiang University to you. You can </a:t>
            </a:r>
            <a:r>
              <a:rPr lang="en-US" altLang="zh-CN" sz="3200">
                <a:solidFill>
                  <a:srgbClr val="FF0000"/>
                </a:solidFill>
                <a:latin typeface="Constantia" panose="02030602050306030303" pitchFamily="18" charset="0"/>
                <a:ea typeface="微软雅黑" panose="020B0503020204020204" pitchFamily="34" charset="-122"/>
              </a:rPr>
              <a:t>immerse yourself in</a:t>
            </a:r>
            <a:r>
              <a:rPr lang="en-US" altLang="zh-CN" sz="3200">
                <a:latin typeface="Constantia" panose="02030602050306030303" pitchFamily="18" charset="0"/>
                <a:ea typeface="微软雅黑" panose="020B0503020204020204" pitchFamily="34" charset="-122"/>
              </a:rPr>
              <a:t> our </a:t>
            </a:r>
            <a:r>
              <a:rPr lang="en-US" altLang="zh-CN" sz="3200">
                <a:solidFill>
                  <a:srgbClr val="FF0000"/>
                </a:solidFill>
                <a:latin typeface="Constantia" panose="02030602050306030303" pitchFamily="18" charset="0"/>
                <a:ea typeface="微软雅黑" panose="020B0503020204020204" pitchFamily="34" charset="-122"/>
              </a:rPr>
              <a:t>profound history</a:t>
            </a:r>
            <a:r>
              <a:rPr lang="en-US" altLang="zh-CN" sz="3200">
                <a:latin typeface="Constantia" panose="02030602050306030303" pitchFamily="18" charset="0"/>
                <a:ea typeface="微软雅黑" panose="020B0503020204020204" pitchFamily="34" charset="-122"/>
              </a:rPr>
              <a:t> and </a:t>
            </a:r>
            <a:r>
              <a:rPr lang="en-US" altLang="zh-CN" sz="3200">
                <a:solidFill>
                  <a:srgbClr val="FF0000"/>
                </a:solidFill>
                <a:latin typeface="Constantia" panose="02030602050306030303" pitchFamily="18" charset="0"/>
                <a:ea typeface="微软雅黑" panose="020B0503020204020204" pitchFamily="34" charset="-122"/>
              </a:rPr>
              <a:t>splendid culture</a:t>
            </a:r>
            <a:r>
              <a:rPr lang="en-US" altLang="zh-CN" sz="3200">
                <a:latin typeface="Constantia" panose="02030602050306030303" pitchFamily="18" charset="0"/>
                <a:ea typeface="微软雅黑" panose="020B0503020204020204" pitchFamily="34" charset="-122"/>
              </a:rPr>
              <a:t> in its Chinese Literature major. </a:t>
            </a:r>
            <a:r>
              <a:rPr lang="en-US" altLang="zh-CN" sz="3200">
                <a:solidFill>
                  <a:srgbClr val="0000CC"/>
                </a:solidFill>
                <a:latin typeface="Constantia" panose="02030602050306030303" pitchFamily="18" charset="0"/>
                <a:ea typeface="微软雅黑" panose="020B0503020204020204" pitchFamily="34" charset="-122"/>
              </a:rPr>
              <a:t>Moreover</a:t>
            </a:r>
            <a:r>
              <a:rPr lang="en-US" altLang="zh-CN" sz="3200">
                <a:latin typeface="Constantia" panose="02030602050306030303" pitchFamily="18" charset="0"/>
                <a:ea typeface="微软雅黑" panose="020B0503020204020204" pitchFamily="34" charset="-122"/>
              </a:rPr>
              <a:t>, Zhejiang University is located in Hangzhou , </a:t>
            </a:r>
            <a:r>
              <a:rPr lang="en-US" altLang="zh-CN" sz="3200">
                <a:solidFill>
                  <a:srgbClr val="0000CC"/>
                </a:solidFill>
                <a:latin typeface="Constantia" panose="02030602050306030303" pitchFamily="18" charset="0"/>
                <a:ea typeface="微软雅黑" panose="020B0503020204020204" pitchFamily="34" charset="-122"/>
              </a:rPr>
              <a:t>which</a:t>
            </a:r>
            <a:r>
              <a:rPr lang="en-US" altLang="zh-CN" sz="3200">
                <a:latin typeface="Constantia" panose="02030602050306030303" pitchFamily="18" charset="0"/>
                <a:ea typeface="微软雅黑" panose="020B0503020204020204" pitchFamily="34" charset="-122"/>
              </a:rPr>
              <a:t> will </a:t>
            </a:r>
            <a:r>
              <a:rPr lang="en-US" altLang="zh-CN" sz="3200">
                <a:solidFill>
                  <a:srgbClr val="FF0000"/>
                </a:solidFill>
                <a:latin typeface="Constantia" panose="02030602050306030303" pitchFamily="18" charset="0"/>
                <a:ea typeface="微软雅黑" panose="020B0503020204020204" pitchFamily="34" charset="-122"/>
              </a:rPr>
              <a:t>attract you with</a:t>
            </a:r>
            <a:r>
              <a:rPr lang="en-US" altLang="zh-CN" sz="3200">
                <a:latin typeface="Constantia" panose="02030602050306030303" pitchFamily="18" charset="0"/>
                <a:ea typeface="微软雅黑" panose="020B0503020204020204" pitchFamily="34" charset="-122"/>
              </a:rPr>
              <a:t> its beautiful scenery and </a:t>
            </a:r>
            <a:r>
              <a:rPr lang="en-US" altLang="zh-CN" sz="3200">
                <a:solidFill>
                  <a:srgbClr val="FF0000"/>
                </a:solidFill>
                <a:latin typeface="Constantia" panose="02030602050306030303" pitchFamily="18" charset="0"/>
                <a:ea typeface="微软雅黑" panose="020B0503020204020204" pitchFamily="34" charset="-122"/>
              </a:rPr>
              <a:t>harmonious cultural environment</a:t>
            </a:r>
            <a:r>
              <a:rPr lang="en-US" altLang="zh-CN" sz="3200">
                <a:latin typeface="Constantia" panose="02030602050306030303" pitchFamily="18" charset="0"/>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I sincerely welcome you to China and I can’t wait to see you! Look forward to your reply. </a:t>
            </a:r>
            <a:endParaRPr lang="en-US" altLang="zh-CN" sz="3200">
              <a:latin typeface="Constantia" panose="02030602050306030303" pitchFamily="18" charset="0"/>
              <a:ea typeface="微软雅黑" panose="020B0503020204020204" pitchFamily="34" charset="-122"/>
            </a:endParaRPr>
          </a:p>
          <a:p>
            <a:pPr marL="228600" indent="-228600" algn="r" eaLnBrk="0" hangingPunct="0">
              <a:lnSpc>
                <a:spcPct val="8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Yours, </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7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Li Hua </a:t>
            </a:r>
            <a:endParaRPr lang="zh-CN" altLang="en-US" sz="2800">
              <a:latin typeface="Constantia" panose="02030602050306030303" pitchFamily="18" charset="0"/>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78854"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作业与巩固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8858"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07</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78860" name="Rectangle 12"/>
          <p:cNvSpPr/>
          <p:nvPr/>
        </p:nvSpPr>
        <p:spPr bwMode="auto">
          <a:xfrm>
            <a:off x="381000" y="1539875"/>
            <a:ext cx="11001375" cy="4351338"/>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3600">
                <a:latin typeface="微软雅黑" panose="020B0503020204020204" pitchFamily="34" charset="-122"/>
                <a:ea typeface="微软雅黑" panose="020B0503020204020204" pitchFamily="34" charset="-122"/>
              </a:rPr>
              <a:t>假如你是高中生李华，你的美国笔友</a:t>
            </a:r>
            <a:r>
              <a:rPr lang="en-US" altLang="zh-CN" sz="3600">
                <a:latin typeface="微软雅黑" panose="020B0503020204020204" pitchFamily="34" charset="-122"/>
                <a:ea typeface="微软雅黑" panose="020B0503020204020204" pitchFamily="34" charset="-122"/>
              </a:rPr>
              <a:t>Jack</a:t>
            </a:r>
            <a:r>
              <a:rPr lang="zh-CN" altLang="en-US" sz="3600">
                <a:latin typeface="微软雅黑" panose="020B0503020204020204" pitchFamily="34" charset="-122"/>
                <a:ea typeface="微软雅黑" panose="020B0503020204020204" pitchFamily="34" charset="-122"/>
              </a:rPr>
              <a:t>热爱中国传统文化，最近打算来中国工作生活一段时间，但是不确定应该去往哪个城市，写信向你咨询。请你给他写一封回信，内容包括：</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3600">
                <a:latin typeface="微软雅黑" panose="020B0503020204020204" pitchFamily="34" charset="-122"/>
                <a:ea typeface="微软雅黑" panose="020B0503020204020204" pitchFamily="34" charset="-122"/>
              </a:rPr>
              <a:t>1.</a:t>
            </a:r>
            <a:r>
              <a:rPr lang="zh-CN" altLang="en-US" sz="3600">
                <a:latin typeface="微软雅黑" panose="020B0503020204020204" pitchFamily="34" charset="-122"/>
                <a:ea typeface="微软雅黑" panose="020B0503020204020204" pitchFamily="34" charset="-122"/>
              </a:rPr>
              <a:t>你推荐的城市；</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3600">
                <a:latin typeface="微软雅黑" panose="020B0503020204020204" pitchFamily="34" charset="-122"/>
                <a:ea typeface="微软雅黑" panose="020B0503020204020204" pitchFamily="34" charset="-122"/>
              </a:rPr>
              <a:t>2.</a:t>
            </a:r>
            <a:r>
              <a:rPr lang="zh-CN" altLang="en-US" sz="3600">
                <a:latin typeface="微软雅黑" panose="020B0503020204020204" pitchFamily="34" charset="-122"/>
                <a:ea typeface="微软雅黑" panose="020B0503020204020204" pitchFamily="34" charset="-122"/>
              </a:rPr>
              <a:t>推荐的理由（不少于两条）；</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3600">
                <a:latin typeface="微软雅黑" panose="020B0503020204020204" pitchFamily="34" charset="-122"/>
                <a:ea typeface="微软雅黑" panose="020B0503020204020204" pitchFamily="34" charset="-122"/>
              </a:rPr>
              <a:t>3.</a:t>
            </a:r>
            <a:r>
              <a:rPr lang="zh-CN" altLang="en-US" sz="3600">
                <a:latin typeface="微软雅黑" panose="020B0503020204020204" pitchFamily="34" charset="-122"/>
                <a:ea typeface="微软雅黑" panose="020B0503020204020204" pitchFamily="34" charset="-122"/>
              </a:rPr>
              <a:t>美好祝愿</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p:cNvSpPr>
          <p:nvPr>
            <p:ph type="body" idx="4294967295"/>
          </p:nvPr>
        </p:nvSpPr>
        <p:spPr>
          <a:xfrm>
            <a:off x="323850" y="696913"/>
            <a:ext cx="11601450" cy="6161087"/>
          </a:xfrm>
        </p:spPr>
        <p:txBody>
          <a:bodyPr/>
          <a:lstStyle/>
          <a:p>
            <a:pPr>
              <a:lnSpc>
                <a:spcPct val="80000"/>
              </a:lnSpc>
            </a:pPr>
            <a:r>
              <a:rPr lang="en-US" altLang="zh-CN" sz="3200" smtClean="0">
                <a:latin typeface="Constantia" panose="02030602050306030303" pitchFamily="18" charset="0"/>
              </a:rPr>
              <a:t>Dear Jack,</a:t>
            </a:r>
            <a:endParaRPr lang="en-US" altLang="zh-CN" sz="3200" smtClean="0">
              <a:latin typeface="Constantia" panose="02030602050306030303" pitchFamily="18" charset="0"/>
            </a:endParaRPr>
          </a:p>
          <a:p>
            <a:pPr>
              <a:lnSpc>
                <a:spcPct val="80000"/>
              </a:lnSpc>
            </a:pPr>
            <a:r>
              <a:rPr lang="en-US" altLang="zh-CN" sz="3200" smtClean="0">
                <a:latin typeface="Constantia" panose="02030602050306030303" pitchFamily="18" charset="0"/>
              </a:rPr>
              <a:t>       I am so pleased to learn that you are to spend some time in China. I recommend you stay in Beijing, the capital and cultural center of China. </a:t>
            </a:r>
            <a:endParaRPr lang="en-US" altLang="zh-CN" sz="3200" smtClean="0">
              <a:latin typeface="Constantia" panose="02030602050306030303" pitchFamily="18" charset="0"/>
            </a:endParaRPr>
          </a:p>
          <a:p>
            <a:pPr>
              <a:lnSpc>
                <a:spcPct val="80000"/>
              </a:lnSpc>
            </a:pPr>
            <a:r>
              <a:rPr lang="en-US" altLang="zh-CN" sz="3200" smtClean="0">
                <a:latin typeface="Constantia" panose="02030602050306030303" pitchFamily="18" charset="0"/>
              </a:rPr>
              <a:t>    The city enjoys a high reputation for its abundance of ancient architecture, which represents the traditional local lifestyles. And there are also plenty of museums where precious relics of historical interest are waiting for you to explore. Besides, the exceptional Peking Opera performances there are also what you can't miss. </a:t>
            </a:r>
            <a:endParaRPr lang="en-US" altLang="zh-CN" sz="3200" smtClean="0">
              <a:latin typeface="Constantia" panose="02030602050306030303" pitchFamily="18" charset="0"/>
            </a:endParaRPr>
          </a:p>
          <a:p>
            <a:pPr>
              <a:lnSpc>
                <a:spcPct val="80000"/>
              </a:lnSpc>
            </a:pPr>
            <a:r>
              <a:rPr lang="en-US" altLang="zh-CN" sz="3200" smtClean="0">
                <a:latin typeface="Constantia" panose="02030602050306030303" pitchFamily="18" charset="0"/>
              </a:rPr>
              <a:t>     I wish you a very happy and meaningful time in China!</a:t>
            </a:r>
            <a:endParaRPr lang="en-US" altLang="zh-CN" sz="3200" smtClean="0">
              <a:latin typeface="Constantia" panose="02030602050306030303" pitchFamily="18" charset="0"/>
            </a:endParaRPr>
          </a:p>
          <a:p>
            <a:pPr algn="r">
              <a:lnSpc>
                <a:spcPct val="80000"/>
              </a:lnSpc>
            </a:pPr>
            <a:r>
              <a:rPr lang="en-US" altLang="zh-CN" sz="3200" smtClean="0">
                <a:latin typeface="Constantia" panose="02030602050306030303" pitchFamily="18" charset="0"/>
              </a:rPr>
              <a:t>Yours</a:t>
            </a:r>
            <a:endParaRPr lang="en-US" altLang="zh-CN" sz="3200" smtClean="0">
              <a:latin typeface="Constantia" panose="02030602050306030303" pitchFamily="18" charset="0"/>
            </a:endParaRPr>
          </a:p>
          <a:p>
            <a:pPr algn="r">
              <a:lnSpc>
                <a:spcPct val="80000"/>
              </a:lnSpc>
            </a:pPr>
            <a:r>
              <a:rPr lang="en-US" altLang="zh-CN" sz="3200" smtClean="0">
                <a:latin typeface="Constantia" panose="02030602050306030303" pitchFamily="18" charset="0"/>
              </a:rPr>
              <a:t>Lihua</a:t>
            </a:r>
            <a:endParaRPr lang="en-US" altLang="zh-CN" sz="3200" smtClean="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_圆角矩形 3"/>
          <p:cNvSpPr/>
          <p:nvPr>
            <p:custDataLst>
              <p:tags r:id="rId1"/>
            </p:custDataLst>
          </p:nvPr>
        </p:nvSpPr>
        <p:spPr>
          <a:xfrm rot="2700000">
            <a:off x="8659813" y="144463"/>
            <a:ext cx="863600" cy="863600"/>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 name="PA_圆角矩形 3"/>
          <p:cNvSpPr/>
          <p:nvPr>
            <p:custDataLst>
              <p:tags r:id="rId3"/>
            </p:custDataLst>
          </p:nvPr>
        </p:nvSpPr>
        <p:spPr>
          <a:xfrm rot="2700000">
            <a:off x="-677862" y="2297112"/>
            <a:ext cx="2311400" cy="2311401"/>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PA_圆角矩形 3"/>
          <p:cNvSpPr/>
          <p:nvPr>
            <p:custDataLst>
              <p:tags r:id="rId4"/>
            </p:custDataLst>
          </p:nvPr>
        </p:nvSpPr>
        <p:spPr>
          <a:xfrm rot="2700000">
            <a:off x="2620038" y="-628857"/>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PA_圆角矩形 3"/>
          <p:cNvSpPr/>
          <p:nvPr>
            <p:custDataLst>
              <p:tags r:id="rId5"/>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4" name="PA_圆角矩形 3"/>
          <p:cNvSpPr/>
          <p:nvPr>
            <p:custDataLst>
              <p:tags r:id="rId6"/>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PA_圆角矩形 3"/>
          <p:cNvSpPr/>
          <p:nvPr>
            <p:custDataLst>
              <p:tags r:id="rId7"/>
            </p:custDataLst>
          </p:nvPr>
        </p:nvSpPr>
        <p:spPr>
          <a:xfrm rot="2700000">
            <a:off x="6211888" y="1889125"/>
            <a:ext cx="654050" cy="654050"/>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6" name="PA_圆角矩形 3"/>
          <p:cNvSpPr/>
          <p:nvPr>
            <p:custDataLst>
              <p:tags r:id="rId8"/>
            </p:custDataLst>
          </p:nvPr>
        </p:nvSpPr>
        <p:spPr>
          <a:xfrm rot="2700000">
            <a:off x="8051800" y="612775"/>
            <a:ext cx="654050" cy="654050"/>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4" name="PA_圆角矩形 3"/>
          <p:cNvSpPr/>
          <p:nvPr>
            <p:custDataLst>
              <p:tags r:id="rId9"/>
            </p:custDataLst>
          </p:nvPr>
        </p:nvSpPr>
        <p:spPr>
          <a:xfrm rot="2700000">
            <a:off x="1429544" y="5744369"/>
            <a:ext cx="654050" cy="652462"/>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5" name="PA_圆角矩形 3"/>
          <p:cNvSpPr/>
          <p:nvPr>
            <p:custDataLst>
              <p:tags r:id="rId10"/>
            </p:custDataLst>
          </p:nvPr>
        </p:nvSpPr>
        <p:spPr>
          <a:xfrm rot="2700000">
            <a:off x="3154735" y="501617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3184525" y="5664200"/>
            <a:ext cx="2251075" cy="1006475"/>
          </a:xfrm>
          <a:prstGeom prst="rect">
            <a:avLst/>
          </a:prstGeom>
          <a:noFill/>
        </p:spPr>
        <p:txBody>
          <a:bodyPr>
            <a:spAutoFit/>
          </a:bodyPr>
          <a:lstStyle/>
          <a:p>
            <a:pPr algn="ctr"/>
            <a:r>
              <a:rPr lang="en-US" altLang="zh-CN" sz="6000">
                <a:solidFill>
                  <a:srgbClr val="18478F"/>
                </a:solidFill>
                <a:latin typeface="微软雅黑" panose="020B0503020204020204" pitchFamily="34" charset="-122"/>
                <a:ea typeface="微软雅黑" panose="020B0503020204020204" pitchFamily="34" charset="-122"/>
                <a:sym typeface="+mn-lt"/>
              </a:rPr>
              <a:t>2020</a:t>
            </a:r>
            <a:endParaRPr lang="zh-CN" altLang="en-US" sz="6000">
              <a:solidFill>
                <a:srgbClr val="18478F"/>
              </a:solidFill>
              <a:latin typeface="微软雅黑" panose="020B0503020204020204" pitchFamily="34" charset="-122"/>
              <a:ea typeface="微软雅黑" panose="020B0503020204020204" pitchFamily="34" charset="-122"/>
              <a:sym typeface="+mn-lt"/>
            </a:endParaRPr>
          </a:p>
        </p:txBody>
      </p:sp>
      <p:sp>
        <p:nvSpPr>
          <p:cNvPr id="36" name="文本框 35"/>
          <p:cNvSpPr txBox="1"/>
          <p:nvPr/>
        </p:nvSpPr>
        <p:spPr>
          <a:xfrm>
            <a:off x="4908550" y="3122613"/>
            <a:ext cx="7265988" cy="1098550"/>
          </a:xfrm>
          <a:prstGeom prst="rect">
            <a:avLst/>
          </a:prstGeom>
          <a:noFill/>
        </p:spPr>
        <p:txBody>
          <a:bodyPr>
            <a:spAutoFit/>
          </a:bodyPr>
          <a:lstStyle/>
          <a:p>
            <a:pPr algn="ctr"/>
            <a:r>
              <a:rPr lang="en-US" altLang="zh-CN" sz="6600" b="1">
                <a:solidFill>
                  <a:srgbClr val="18478F"/>
                </a:solidFill>
                <a:latin typeface="微软雅黑" panose="020B0503020204020204" pitchFamily="34" charset="-122"/>
                <a:ea typeface="微软雅黑" panose="020B0503020204020204" pitchFamily="34" charset="-122"/>
                <a:sym typeface="+mn-lt"/>
              </a:rPr>
              <a:t>Thank you~</a:t>
            </a:r>
            <a:endParaRPr lang="en-US" altLang="zh-CN" sz="6600" b="1">
              <a:solidFill>
                <a:srgbClr val="18478F"/>
              </a:solidFill>
              <a:latin typeface="微软雅黑" panose="020B0503020204020204" pitchFamily="34" charset="-122"/>
              <a:ea typeface="微软雅黑" panose="020B0503020204020204" pitchFamily="34" charset="-122"/>
              <a:sym typeface="+mn-lt"/>
            </a:endParaRPr>
          </a:p>
        </p:txBody>
      </p:sp>
      <p:cxnSp>
        <p:nvCxnSpPr>
          <p:cNvPr id="9" name="直接连接符 8"/>
          <p:cNvCxnSpPr/>
          <p:nvPr/>
        </p:nvCxnSpPr>
        <p:spPr>
          <a:xfrm>
            <a:off x="5568950" y="4205288"/>
            <a:ext cx="5943600"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26038" y="4351338"/>
            <a:ext cx="6829425" cy="523875"/>
          </a:xfrm>
          <a:prstGeom prst="rect">
            <a:avLst/>
          </a:prstGeom>
          <a:noFill/>
        </p:spPr>
        <p:txBody>
          <a:bodyPr>
            <a:spAutoFit/>
          </a:bodyPr>
          <a:lstStyle/>
          <a:p>
            <a:pPr algn="ctr" fontAlgn="auto">
              <a:spcBef>
                <a:spcPts val="0"/>
              </a:spcBef>
              <a:spcAft>
                <a:spcPts val="0"/>
              </a:spcAft>
              <a:defRPr/>
            </a:pPr>
            <a:r>
              <a:rPr lang="en-US" altLang="zh-CN" sz="2800" dirty="0">
                <a:solidFill>
                  <a:srgbClr val="18478F"/>
                </a:solidFill>
                <a:latin typeface="微软雅黑" panose="020B0503020204020204" pitchFamily="34" charset="-122"/>
                <a:ea typeface="微软雅黑" panose="020B0503020204020204" pitchFamily="34" charset="-122"/>
                <a:cs typeface="+mn-ea"/>
                <a:sym typeface="+mn-lt"/>
              </a:rPr>
              <a:t>THANK YOU FOR LISTENING</a:t>
            </a:r>
            <a:endParaRPr lang="zh-CN" altLang="en-US"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3" name="PA_圆角矩形 3"/>
          <p:cNvSpPr/>
          <p:nvPr>
            <p:custDataLst>
              <p:tags r:id="rId11"/>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Effect transition="in" filter="fade">
                                      <p:cBhvr>
                                        <p:cTn id="14" dur="10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Effect transition="in" filter="fade">
                                      <p:cBhvr>
                                        <p:cTn id="24" dur="10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Effect transition="in" filter="fade">
                                      <p:cBhvr>
                                        <p:cTn id="34" dur="10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Effect transition="in" filter="fade">
                                      <p:cBhvr>
                                        <p:cTn id="39" dur="10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fltVal val="0"/>
                                          </p:val>
                                        </p:tav>
                                        <p:tav tm="100000">
                                          <p:val>
                                            <p:strVal val="#ppt_w"/>
                                          </p:val>
                                        </p:tav>
                                      </p:tavLst>
                                    </p:anim>
                                    <p:anim calcmode="lin" valueType="num">
                                      <p:cBhvr>
                                        <p:cTn id="43" dur="1000" fill="hold"/>
                                        <p:tgtEl>
                                          <p:spTgt spid="28"/>
                                        </p:tgtEl>
                                        <p:attrNameLst>
                                          <p:attrName>ppt_h</p:attrName>
                                        </p:attrNameLst>
                                      </p:cBhvr>
                                      <p:tavLst>
                                        <p:tav tm="0">
                                          <p:val>
                                            <p:fltVal val="0"/>
                                          </p:val>
                                        </p:tav>
                                        <p:tav tm="100000">
                                          <p:val>
                                            <p:strVal val="#ppt_h"/>
                                          </p:val>
                                        </p:tav>
                                      </p:tavLst>
                                    </p:anim>
                                    <p:animEffect transition="in" filter="fade">
                                      <p:cBhvr>
                                        <p:cTn id="44" dur="10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Effect transition="in" filter="fade">
                                      <p:cBhvr>
                                        <p:cTn id="49" dur="1000"/>
                                        <p:tgtEl>
                                          <p:spTgt spid="34"/>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fltVal val="0"/>
                                          </p:val>
                                        </p:tav>
                                        <p:tav tm="100000">
                                          <p:val>
                                            <p:strVal val="#ppt_w"/>
                                          </p:val>
                                        </p:tav>
                                      </p:tavLst>
                                    </p:anim>
                                    <p:anim calcmode="lin" valueType="num">
                                      <p:cBhvr>
                                        <p:cTn id="53" dur="1000" fill="hold"/>
                                        <p:tgtEl>
                                          <p:spTgt spid="35"/>
                                        </p:tgtEl>
                                        <p:attrNameLst>
                                          <p:attrName>ppt_h</p:attrName>
                                        </p:attrNameLst>
                                      </p:cBhvr>
                                      <p:tavLst>
                                        <p:tav tm="0">
                                          <p:val>
                                            <p:fltVal val="0"/>
                                          </p:val>
                                        </p:tav>
                                        <p:tav tm="100000">
                                          <p:val>
                                            <p:strVal val="#ppt_h"/>
                                          </p:val>
                                        </p:tav>
                                      </p:tavLst>
                                    </p:anim>
                                    <p:animEffect transition="in" filter="fade">
                                      <p:cBhvr>
                                        <p:cTn id="54" dur="1000"/>
                                        <p:tgtEl>
                                          <p:spTgt spid="3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par>
                                <p:cTn id="60" presetID="53" presetClass="entr" presetSubtype="16" fill="hold" grpId="0" nodeType="withEffect">
                                  <p:stCondLst>
                                    <p:cond delay="75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1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6"/>
                                        </p:tgtEl>
                                        <p:attrNameLst>
                                          <p:attrName>ppt_y</p:attrName>
                                        </p:attrNameLst>
                                      </p:cBhvr>
                                      <p:tavLst>
                                        <p:tav tm="0">
                                          <p:val>
                                            <p:strVal val="#ppt_y"/>
                                          </p:val>
                                        </p:tav>
                                        <p:tav tm="100000">
                                          <p:val>
                                            <p:strVal val="#ppt_y"/>
                                          </p:val>
                                        </p:tav>
                                      </p:tavLst>
                                    </p:anim>
                                    <p:anim calcmode="lin" valueType="num">
                                      <p:cBhvr>
                                        <p:cTn id="7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6"/>
                                        </p:tgtEl>
                                      </p:cBhvr>
                                    </p:animEffect>
                                  </p:childTnLst>
                                </p:cTn>
                              </p:par>
                            </p:childTnLst>
                          </p:cTn>
                        </p:par>
                        <p:par>
                          <p:cTn id="73" fill="hold">
                            <p:stCondLst>
                              <p:cond delay="949"/>
                            </p:stCondLst>
                            <p:childTnLst>
                              <p:par>
                                <p:cTn id="74" presetID="22" presetClass="entr" presetSubtype="8"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par>
                          <p:cTn id="77" fill="hold">
                            <p:stCondLst>
                              <p:cond delay="144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37"/>
                                        </p:tgtEl>
                                        <p:attrNameLst>
                                          <p:attrName>ppt_y</p:attrName>
                                        </p:attrNameLst>
                                      </p:cBhvr>
                                      <p:tavLst>
                                        <p:tav tm="0">
                                          <p:val>
                                            <p:strVal val="#ppt_y"/>
                                          </p:val>
                                        </p:tav>
                                        <p:tav tm="100000">
                                          <p:val>
                                            <p:strVal val="#ppt_y"/>
                                          </p:val>
                                        </p:tav>
                                      </p:tavLst>
                                    </p:anim>
                                    <p:anim calcmode="lin" valueType="num">
                                      <p:cBhvr>
                                        <p:cTn id="8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25" grpId="0" animBg="1"/>
      <p:bldP spid="26" grpId="0" animBg="1"/>
      <p:bldP spid="34" grpId="0" animBg="1"/>
      <p:bldP spid="7"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圆角矩形 3"/>
          <p:cNvSpPr/>
          <p:nvPr>
            <p:custDataLst>
              <p:tags r:id="rId1"/>
            </p:custDataLst>
          </p:nvPr>
        </p:nvSpPr>
        <p:spPr>
          <a:xfrm rot="2700000">
            <a:off x="8659813" y="144463"/>
            <a:ext cx="863600" cy="863600"/>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013" name="PA_圆角矩形 3"/>
          <p:cNvSpPr>
            <a:spLocks noChangeArrowheads="1"/>
          </p:cNvSpPr>
          <p:nvPr>
            <p:custDataLst>
              <p:tags r:id="rId3"/>
            </p:custDataLst>
          </p:nvPr>
        </p:nvSpPr>
        <p:spPr bwMode="auto">
          <a:xfrm rot="2700000">
            <a:off x="457200" y="2311400"/>
            <a:ext cx="2311400" cy="2311400"/>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rot="10800000" vert="eaVert"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8" name="PA_圆角矩形 3"/>
          <p:cNvSpPr/>
          <p:nvPr>
            <p:custDataLst>
              <p:tags r:id="rId4"/>
            </p:custDataLst>
          </p:nvPr>
        </p:nvSpPr>
        <p:spPr>
          <a:xfrm rot="2700000">
            <a:off x="2620038" y="-628857"/>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 name="PA_圆角矩形 3"/>
          <p:cNvSpPr/>
          <p:nvPr>
            <p:custDataLst>
              <p:tags r:id="rId5"/>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PA_圆角矩形 3"/>
          <p:cNvSpPr/>
          <p:nvPr>
            <p:custDataLst>
              <p:tags r:id="rId6"/>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023" name="PA_圆角矩形 3"/>
          <p:cNvSpPr>
            <a:spLocks noChangeArrowheads="1"/>
          </p:cNvSpPr>
          <p:nvPr>
            <p:custDataLst>
              <p:tags r:id="rId7"/>
            </p:custDataLst>
          </p:nvPr>
        </p:nvSpPr>
        <p:spPr bwMode="auto">
          <a:xfrm rot="2700000">
            <a:off x="6197600" y="1446213"/>
            <a:ext cx="654050" cy="654050"/>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rot="10800000" vert="eaVert"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43024" name="PA_圆角矩形 3"/>
          <p:cNvSpPr>
            <a:spLocks noChangeArrowheads="1"/>
          </p:cNvSpPr>
          <p:nvPr>
            <p:custDataLst>
              <p:tags r:id="rId8"/>
            </p:custDataLst>
          </p:nvPr>
        </p:nvSpPr>
        <p:spPr bwMode="auto">
          <a:xfrm rot="2700000">
            <a:off x="8837613" y="727075"/>
            <a:ext cx="654050" cy="654050"/>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rot="10800000" vert="eaVert"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13" name="PA_圆角矩形 3"/>
          <p:cNvSpPr/>
          <p:nvPr>
            <p:custDataLst>
              <p:tags r:id="rId9"/>
            </p:custDataLst>
          </p:nvPr>
        </p:nvSpPr>
        <p:spPr>
          <a:xfrm rot="2700000">
            <a:off x="1429544" y="5744369"/>
            <a:ext cx="654050" cy="652462"/>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PA_圆角矩形 3"/>
          <p:cNvSpPr/>
          <p:nvPr>
            <p:custDataLst>
              <p:tags r:id="rId10"/>
            </p:custDataLst>
          </p:nvPr>
        </p:nvSpPr>
        <p:spPr>
          <a:xfrm rot="2700000">
            <a:off x="3154735" y="501617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a:spLocks noChangeArrowheads="1"/>
          </p:cNvSpPr>
          <p:nvPr/>
        </p:nvSpPr>
        <p:spPr bwMode="auto">
          <a:xfrm>
            <a:off x="3184525" y="5664200"/>
            <a:ext cx="2251075" cy="1006475"/>
          </a:xfrm>
          <a:prstGeom prst="rect">
            <a:avLst/>
          </a:prstGeom>
          <a:noFill/>
          <a:ln w="9525">
            <a:noFill/>
            <a:miter lim="800000"/>
          </a:ln>
        </p:spPr>
        <p:txBody>
          <a:bodyPr>
            <a:spAutoFit/>
          </a:bodyPr>
          <a:lstStyle/>
          <a:p>
            <a:pPr algn="ctr"/>
            <a:r>
              <a:rPr lang="en-US" altLang="zh-CN" sz="6000">
                <a:solidFill>
                  <a:srgbClr val="18478F"/>
                </a:solidFill>
                <a:latin typeface="微软雅黑" panose="020B0503020204020204" pitchFamily="34" charset="-122"/>
                <a:ea typeface="微软雅黑" panose="020B0503020204020204" pitchFamily="34" charset="-122"/>
                <a:sym typeface="+mn-lt"/>
              </a:rPr>
              <a:t>2020</a:t>
            </a:r>
            <a:endParaRPr lang="zh-CN" altLang="en-US" sz="6000">
              <a:solidFill>
                <a:srgbClr val="18478F"/>
              </a:solidFill>
              <a:latin typeface="微软雅黑" panose="020B0503020204020204" pitchFamily="34" charset="-122"/>
              <a:ea typeface="微软雅黑" panose="020B0503020204020204" pitchFamily="34" charset="-122"/>
              <a:sym typeface="+mn-lt"/>
            </a:endParaRPr>
          </a:p>
        </p:txBody>
      </p:sp>
      <p:sp>
        <p:nvSpPr>
          <p:cNvPr id="43030" name="文本框 15"/>
          <p:cNvSpPr txBox="1">
            <a:spLocks noChangeArrowheads="1"/>
          </p:cNvSpPr>
          <p:nvPr/>
        </p:nvSpPr>
        <p:spPr bwMode="auto">
          <a:xfrm>
            <a:off x="3794125" y="2465388"/>
            <a:ext cx="7265988" cy="1860550"/>
          </a:xfrm>
          <a:prstGeom prst="rect">
            <a:avLst/>
          </a:prstGeom>
          <a:noFill/>
          <a:ln w="9525">
            <a:noFill/>
            <a:miter lim="800000"/>
          </a:ln>
        </p:spPr>
        <p:txBody>
          <a:bodyPr>
            <a:spAutoFit/>
          </a:bodyPr>
          <a:lstStyle/>
          <a:p>
            <a:pPr algn="ctr"/>
            <a:r>
              <a:rPr lang="en-US" altLang="zh-CN" sz="5800">
                <a:solidFill>
                  <a:srgbClr val="18478F"/>
                </a:solidFill>
                <a:latin typeface="Impact" panose="020B0806030902050204" pitchFamily="34" charset="0"/>
                <a:ea typeface="微软雅黑" panose="020B0503020204020204" pitchFamily="34" charset="-122"/>
                <a:sym typeface="+mn-lt"/>
              </a:rPr>
              <a:t>A letter of recommendation</a:t>
            </a:r>
            <a:r>
              <a:rPr lang="en-US" altLang="zh-CN" sz="5800">
                <a:solidFill>
                  <a:srgbClr val="18478F"/>
                </a:solidFill>
                <a:latin typeface="微软雅黑" panose="020B0503020204020204" pitchFamily="34" charset="-122"/>
                <a:ea typeface="微软雅黑" panose="020B0503020204020204" pitchFamily="34" charset="-122"/>
                <a:sym typeface="+mn-lt"/>
              </a:rPr>
              <a:t> </a:t>
            </a:r>
            <a:endParaRPr lang="en-US" altLang="zh-CN" sz="5800">
              <a:solidFill>
                <a:srgbClr val="18478F"/>
              </a:solidFill>
              <a:latin typeface="微软雅黑" panose="020B0503020204020204" pitchFamily="34" charset="-122"/>
              <a:ea typeface="微软雅黑" panose="020B0503020204020204" pitchFamily="34" charset="-122"/>
              <a:sym typeface="+mn-lt"/>
            </a:endParaRPr>
          </a:p>
        </p:txBody>
      </p:sp>
      <p:cxnSp>
        <p:nvCxnSpPr>
          <p:cNvPr id="17" name="直接连接符 16"/>
          <p:cNvCxnSpPr/>
          <p:nvPr/>
        </p:nvCxnSpPr>
        <p:spPr>
          <a:xfrm>
            <a:off x="5568950" y="4117975"/>
            <a:ext cx="5943600"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a:spLocks noChangeArrowheads="1"/>
          </p:cNvSpPr>
          <p:nvPr/>
        </p:nvSpPr>
        <p:spPr bwMode="auto">
          <a:xfrm>
            <a:off x="4497388" y="4321175"/>
            <a:ext cx="6829425" cy="396875"/>
          </a:xfrm>
          <a:prstGeom prst="rect">
            <a:avLst/>
          </a:prstGeom>
          <a:noFill/>
          <a:ln w="9525">
            <a:noFill/>
            <a:miter lim="800000"/>
          </a:ln>
        </p:spPr>
        <p:txBody>
          <a:bodyPr>
            <a:spAutoFit/>
          </a:bodyPr>
          <a:lstStyle/>
          <a:p>
            <a:pPr algn="ctr"/>
            <a:r>
              <a:rPr lang="zh-CN" altLang="en-US" sz="2000">
                <a:solidFill>
                  <a:srgbClr val="18478F"/>
                </a:solidFill>
                <a:latin typeface="微软雅黑" panose="020B0503020204020204" pitchFamily="34" charset="-122"/>
                <a:ea typeface="微软雅黑" panose="020B0503020204020204" pitchFamily="34" charset="-122"/>
                <a:sym typeface="+mn-lt"/>
              </a:rPr>
              <a:t>浙江省平桥中学  洪天锋</a:t>
            </a:r>
            <a:endParaRPr lang="zh-CN" altLang="en-US" sz="2000">
              <a:solidFill>
                <a:srgbClr val="18478F"/>
              </a:solidFill>
              <a:latin typeface="微软雅黑" panose="020B0503020204020204" pitchFamily="34" charset="-122"/>
              <a:ea typeface="微软雅黑" panose="020B0503020204020204" pitchFamily="34" charset="-122"/>
              <a:sym typeface="+mn-lt"/>
            </a:endParaRPr>
          </a:p>
        </p:txBody>
      </p:sp>
      <p:sp>
        <p:nvSpPr>
          <p:cNvPr id="43033" name="文本框 18"/>
          <p:cNvSpPr txBox="1">
            <a:spLocks noChangeArrowheads="1"/>
          </p:cNvSpPr>
          <p:nvPr/>
        </p:nvSpPr>
        <p:spPr bwMode="auto">
          <a:xfrm>
            <a:off x="228600" y="3216275"/>
            <a:ext cx="2782888" cy="519113"/>
          </a:xfrm>
          <a:prstGeom prst="rect">
            <a:avLst/>
          </a:prstGeom>
          <a:noFill/>
          <a:ln w="9525">
            <a:noFill/>
            <a:miter lim="800000"/>
          </a:ln>
        </p:spPr>
        <p:txBody>
          <a:bodyPr>
            <a:spAutoFit/>
          </a:bodyPr>
          <a:lstStyle/>
          <a:p>
            <a:pPr algn="ctr"/>
            <a:r>
              <a:rPr lang="en-US" altLang="zh-CN" sz="2800">
                <a:solidFill>
                  <a:schemeClr val="bg1"/>
                </a:solidFill>
                <a:latin typeface="Impact" panose="020B0806030902050204" pitchFamily="34" charset="0"/>
                <a:ea typeface="微软雅黑" panose="020B0503020204020204" pitchFamily="34" charset="-122"/>
                <a:sym typeface="+mn-lt"/>
              </a:rPr>
              <a:t>Practical writing</a:t>
            </a:r>
            <a:endParaRPr lang="en-US" altLang="zh-CN" sz="2800">
              <a:solidFill>
                <a:schemeClr val="bg1"/>
              </a:solidFill>
              <a:latin typeface="Impact" panose="020B0806030902050204" pitchFamily="34" charset="0"/>
              <a:ea typeface="微软雅黑" panose="020B0503020204020204" pitchFamily="34" charset="-122"/>
              <a:sym typeface="+mn-lt"/>
            </a:endParaRPr>
          </a:p>
        </p:txBody>
      </p:sp>
      <p:sp>
        <p:nvSpPr>
          <p:cNvPr id="20" name="PA_圆角矩形 3"/>
          <p:cNvSpPr/>
          <p:nvPr>
            <p:custDataLst>
              <p:tags r:id="rId11"/>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1000" fill="hold"/>
                                        <p:tgtEl>
                                          <p:spTgt spid="43013"/>
                                        </p:tgtEl>
                                        <p:attrNameLst>
                                          <p:attrName>ppt_w</p:attrName>
                                        </p:attrNameLst>
                                      </p:cBhvr>
                                      <p:tavLst>
                                        <p:tav tm="0">
                                          <p:val>
                                            <p:fltVal val="0"/>
                                          </p:val>
                                        </p:tav>
                                        <p:tav tm="100000">
                                          <p:val>
                                            <p:strVal val="#ppt_w"/>
                                          </p:val>
                                        </p:tav>
                                      </p:tavLst>
                                    </p:anim>
                                    <p:anim calcmode="lin" valueType="num">
                                      <p:cBhvr>
                                        <p:cTn id="8" dur="1000" fill="hold"/>
                                        <p:tgtEl>
                                          <p:spTgt spid="43013"/>
                                        </p:tgtEl>
                                        <p:attrNameLst>
                                          <p:attrName>ppt_h</p:attrName>
                                        </p:attrNameLst>
                                      </p:cBhvr>
                                      <p:tavLst>
                                        <p:tav tm="0">
                                          <p:val>
                                            <p:fltVal val="0"/>
                                          </p:val>
                                        </p:tav>
                                        <p:tav tm="100000">
                                          <p:val>
                                            <p:strVal val="#ppt_h"/>
                                          </p:val>
                                        </p:tav>
                                      </p:tavLst>
                                    </p:anim>
                                    <p:animEffect transition="in" filter="fade">
                                      <p:cBhvr>
                                        <p:cTn id="9" dur="1000"/>
                                        <p:tgtEl>
                                          <p:spTgt spid="4301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023"/>
                                        </p:tgtEl>
                                        <p:attrNameLst>
                                          <p:attrName>style.visibility</p:attrName>
                                        </p:attrNameLst>
                                      </p:cBhvr>
                                      <p:to>
                                        <p:strVal val="visible"/>
                                      </p:to>
                                    </p:set>
                                    <p:anim calcmode="lin" valueType="num">
                                      <p:cBhvr>
                                        <p:cTn id="32" dur="1000" fill="hold"/>
                                        <p:tgtEl>
                                          <p:spTgt spid="43023"/>
                                        </p:tgtEl>
                                        <p:attrNameLst>
                                          <p:attrName>ppt_w</p:attrName>
                                        </p:attrNameLst>
                                      </p:cBhvr>
                                      <p:tavLst>
                                        <p:tav tm="0">
                                          <p:val>
                                            <p:fltVal val="0"/>
                                          </p:val>
                                        </p:tav>
                                        <p:tav tm="100000">
                                          <p:val>
                                            <p:strVal val="#ppt_w"/>
                                          </p:val>
                                        </p:tav>
                                      </p:tavLst>
                                    </p:anim>
                                    <p:anim calcmode="lin" valueType="num">
                                      <p:cBhvr>
                                        <p:cTn id="33" dur="1000" fill="hold"/>
                                        <p:tgtEl>
                                          <p:spTgt spid="43023"/>
                                        </p:tgtEl>
                                        <p:attrNameLst>
                                          <p:attrName>ppt_h</p:attrName>
                                        </p:attrNameLst>
                                      </p:cBhvr>
                                      <p:tavLst>
                                        <p:tav tm="0">
                                          <p:val>
                                            <p:fltVal val="0"/>
                                          </p:val>
                                        </p:tav>
                                        <p:tav tm="100000">
                                          <p:val>
                                            <p:strVal val="#ppt_h"/>
                                          </p:val>
                                        </p:tav>
                                      </p:tavLst>
                                    </p:anim>
                                    <p:animEffect transition="in" filter="fade">
                                      <p:cBhvr>
                                        <p:cTn id="34" dur="1000"/>
                                        <p:tgtEl>
                                          <p:spTgt spid="430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3024"/>
                                        </p:tgtEl>
                                        <p:attrNameLst>
                                          <p:attrName>style.visibility</p:attrName>
                                        </p:attrNameLst>
                                      </p:cBhvr>
                                      <p:to>
                                        <p:strVal val="visible"/>
                                      </p:to>
                                    </p:set>
                                    <p:anim calcmode="lin" valueType="num">
                                      <p:cBhvr>
                                        <p:cTn id="37" dur="1000" fill="hold"/>
                                        <p:tgtEl>
                                          <p:spTgt spid="43024"/>
                                        </p:tgtEl>
                                        <p:attrNameLst>
                                          <p:attrName>ppt_w</p:attrName>
                                        </p:attrNameLst>
                                      </p:cBhvr>
                                      <p:tavLst>
                                        <p:tav tm="0">
                                          <p:val>
                                            <p:fltVal val="0"/>
                                          </p:val>
                                        </p:tav>
                                        <p:tav tm="100000">
                                          <p:val>
                                            <p:strVal val="#ppt_w"/>
                                          </p:val>
                                        </p:tav>
                                      </p:tavLst>
                                    </p:anim>
                                    <p:anim calcmode="lin" valueType="num">
                                      <p:cBhvr>
                                        <p:cTn id="38" dur="1000" fill="hold"/>
                                        <p:tgtEl>
                                          <p:spTgt spid="43024"/>
                                        </p:tgtEl>
                                        <p:attrNameLst>
                                          <p:attrName>ppt_h</p:attrName>
                                        </p:attrNameLst>
                                      </p:cBhvr>
                                      <p:tavLst>
                                        <p:tav tm="0">
                                          <p:val>
                                            <p:fltVal val="0"/>
                                          </p:val>
                                        </p:tav>
                                        <p:tav tm="100000">
                                          <p:val>
                                            <p:strVal val="#ppt_h"/>
                                          </p:val>
                                        </p:tav>
                                      </p:tavLst>
                                    </p:anim>
                                    <p:animEffect transition="in" filter="fade">
                                      <p:cBhvr>
                                        <p:cTn id="39" dur="1000"/>
                                        <p:tgtEl>
                                          <p:spTgt spid="43024"/>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Effect transition="in" filter="fade">
                                      <p:cBhvr>
                                        <p:cTn id="44" dur="10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Effect transition="in" filter="fade">
                                      <p:cBhvr>
                                        <p:cTn id="49" dur="10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Effect transition="in" filter="fade">
                                      <p:cBhvr>
                                        <p:cTn id="54" dur="10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Effect transition="in" filter="fade">
                                      <p:cBhvr>
                                        <p:cTn id="59" dur="1000"/>
                                        <p:tgtEl>
                                          <p:spTgt spid="4"/>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43033"/>
                                        </p:tgtEl>
                                        <p:attrNameLst>
                                          <p:attrName>style.visibility</p:attrName>
                                        </p:attrNameLst>
                                      </p:cBhvr>
                                      <p:to>
                                        <p:strVal val="visible"/>
                                      </p:to>
                                    </p:set>
                                    <p:anim calcmode="lin" valueType="num">
                                      <p:cBhvr>
                                        <p:cTn id="62" dur="500" fill="hold"/>
                                        <p:tgtEl>
                                          <p:spTgt spid="43033"/>
                                        </p:tgtEl>
                                        <p:attrNameLst>
                                          <p:attrName>ppt_w</p:attrName>
                                        </p:attrNameLst>
                                      </p:cBhvr>
                                      <p:tavLst>
                                        <p:tav tm="0">
                                          <p:val>
                                            <p:fltVal val="0"/>
                                          </p:val>
                                        </p:tav>
                                        <p:tav tm="100000">
                                          <p:val>
                                            <p:strVal val="#ppt_w"/>
                                          </p:val>
                                        </p:tav>
                                      </p:tavLst>
                                    </p:anim>
                                    <p:anim calcmode="lin" valueType="num">
                                      <p:cBhvr>
                                        <p:cTn id="63" dur="500" fill="hold"/>
                                        <p:tgtEl>
                                          <p:spTgt spid="43033"/>
                                        </p:tgtEl>
                                        <p:attrNameLst>
                                          <p:attrName>ppt_h</p:attrName>
                                        </p:attrNameLst>
                                      </p:cBhvr>
                                      <p:tavLst>
                                        <p:tav tm="0">
                                          <p:val>
                                            <p:fltVal val="0"/>
                                          </p:val>
                                        </p:tav>
                                        <p:tav tm="100000">
                                          <p:val>
                                            <p:strVal val="#ppt_h"/>
                                          </p:val>
                                        </p:tav>
                                      </p:tavLst>
                                    </p:anim>
                                    <p:animEffect transition="in" filter="fade">
                                      <p:cBhvr>
                                        <p:cTn id="64" dur="500"/>
                                        <p:tgtEl>
                                          <p:spTgt spid="43033"/>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3030"/>
                                        </p:tgtEl>
                                        <p:attrNameLst>
                                          <p:attrName>style.visibility</p:attrName>
                                        </p:attrNameLst>
                                      </p:cBhvr>
                                      <p:to>
                                        <p:strVal val="visible"/>
                                      </p:to>
                                    </p:set>
                                    <p:anim calcmode="lin" valueType="num">
                                      <p:cBhvr>
                                        <p:cTn id="73" dur="500" fill="hold"/>
                                        <p:tgtEl>
                                          <p:spTgt spid="4303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3030"/>
                                        </p:tgtEl>
                                        <p:attrNameLst>
                                          <p:attrName>ppt_y</p:attrName>
                                        </p:attrNameLst>
                                      </p:cBhvr>
                                      <p:tavLst>
                                        <p:tav tm="0">
                                          <p:val>
                                            <p:strVal val="#ppt_y"/>
                                          </p:val>
                                        </p:tav>
                                        <p:tav tm="100000">
                                          <p:val>
                                            <p:strVal val="#ppt_y"/>
                                          </p:val>
                                        </p:tav>
                                      </p:tavLst>
                                    </p:anim>
                                    <p:anim calcmode="lin" valueType="num">
                                      <p:cBhvr>
                                        <p:cTn id="75" dur="500" fill="hold"/>
                                        <p:tgtEl>
                                          <p:spTgt spid="4303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303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3030"/>
                                        </p:tgtEl>
                                      </p:cBhvr>
                                    </p:animEffect>
                                  </p:childTnLst>
                                </p:cTn>
                              </p:par>
                            </p:childTnLst>
                          </p:cTn>
                        </p:par>
                        <p:par>
                          <p:cTn id="78" fill="hold">
                            <p:stCondLst>
                              <p:cond delay="1799"/>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par>
                          <p:cTn id="82" fill="hold">
                            <p:stCondLst>
                              <p:cond delay="2299"/>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8"/>
                                        </p:tgtEl>
                                        <p:attrNameLst>
                                          <p:attrName>ppt_y</p:attrName>
                                        </p:attrNameLst>
                                      </p:cBhvr>
                                      <p:tavLst>
                                        <p:tav tm="0">
                                          <p:val>
                                            <p:strVal val="#ppt_y"/>
                                          </p:val>
                                        </p:tav>
                                        <p:tav tm="100000">
                                          <p:val>
                                            <p:strVal val="#ppt_y"/>
                                          </p:val>
                                        </p:tav>
                                      </p:tavLst>
                                    </p:anim>
                                    <p:anim calcmode="lin" valueType="num">
                                      <p:cBhvr>
                                        <p:cTn id="8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013" grpId="0" animBg="1"/>
      <p:bldP spid="43023" grpId="0" animBg="1"/>
      <p:bldP spid="43024" grpId="0" animBg="1"/>
      <p:bldP spid="13" grpId="0" animBg="1"/>
      <p:bldP spid="15" grpId="0"/>
      <p:bldP spid="43030" grpId="0"/>
      <p:bldP spid="18" grpId="0"/>
      <p:bldP spid="430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0" name="矩形 19"/>
          <p:cNvSpPr>
            <a:spLocks noChangeArrowheads="1"/>
          </p:cNvSpPr>
          <p:nvPr/>
        </p:nvSpPr>
        <p:spPr bwMode="auto">
          <a:xfrm>
            <a:off x="2446338" y="227013"/>
            <a:ext cx="5411787" cy="579437"/>
          </a:xfrm>
          <a:prstGeom prst="rect">
            <a:avLst/>
          </a:prstGeom>
          <a:solidFill>
            <a:schemeClr val="bg1"/>
          </a:solidFill>
          <a:ln w="9525">
            <a:noFill/>
            <a:miter lim="800000"/>
          </a:ln>
        </p:spPr>
        <p:txBody>
          <a:bodyPr>
            <a:spAutoFit/>
          </a:bodyPr>
          <a:lstStyle/>
          <a:p>
            <a:pPr algn="ctr"/>
            <a:r>
              <a:rPr lang="zh-CN" altLang="en-US" sz="3200">
                <a:solidFill>
                  <a:srgbClr val="18478F"/>
                </a:solidFill>
                <a:latin typeface="黑体" panose="02010609060101010101" pitchFamily="49" charset="-122"/>
                <a:ea typeface="黑体" panose="02010609060101010101" pitchFamily="49" charset="-122"/>
                <a:sym typeface="+mn-lt"/>
              </a:rPr>
              <a:t>那些年我们考过的推荐信</a:t>
            </a:r>
            <a:endParaRPr lang="zh-CN" altLang="en-US" sz="3200">
              <a:solidFill>
                <a:srgbClr val="18478F"/>
              </a:solidFill>
              <a:latin typeface="黑体" panose="02010609060101010101" pitchFamily="49" charset="-122"/>
              <a:ea typeface="黑体" panose="02010609060101010101" pitchFamily="49" charset="-122"/>
              <a:sym typeface="+mn-lt"/>
            </a:endParaRPr>
          </a:p>
        </p:txBody>
      </p:sp>
      <p:sp>
        <p:nvSpPr>
          <p:cNvPr id="104461" name="矩形 21"/>
          <p:cNvSpPr>
            <a:spLocks noChangeArrowheads="1"/>
          </p:cNvSpPr>
          <p:nvPr/>
        </p:nvSpPr>
        <p:spPr bwMode="auto">
          <a:xfrm rot="-8100000">
            <a:off x="568325" y="292100"/>
            <a:ext cx="1343025" cy="1343025"/>
          </a:xfrm>
          <a:prstGeom prst="rect">
            <a:avLst/>
          </a:prstGeom>
          <a:solidFill>
            <a:srgbClr val="18478F">
              <a:alpha val="90195"/>
            </a:srgbClr>
          </a:solidFill>
          <a:ln w="12700" algn="ctr">
            <a:noFill/>
            <a:miter lim="800000"/>
          </a:ln>
        </p:spPr>
        <p:txBody>
          <a:bodyPr vert="eaVert"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23" name="矩形 22"/>
          <p:cNvSpPr/>
          <p:nvPr/>
        </p:nvSpPr>
        <p:spPr>
          <a:xfrm>
            <a:off x="838200" y="533400"/>
            <a:ext cx="898525" cy="823913"/>
          </a:xfrm>
          <a:prstGeom prst="rect">
            <a:avLst/>
          </a:prstGeom>
        </p:spPr>
        <p:txBody>
          <a:bodyPr wrap="none">
            <a:spAutoFit/>
          </a:bodyPr>
          <a:lstStyle/>
          <a:p>
            <a:pPr fontAlgn="auto">
              <a:spcBef>
                <a:spcPts val="0"/>
              </a:spcBef>
              <a:spcAft>
                <a:spcPts val="0"/>
              </a:spcAft>
              <a:defRPr/>
            </a:pPr>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4463" name="TextBox 1"/>
          <p:cNvSpPr txBox="1">
            <a:spLocks noChangeArrowheads="1"/>
          </p:cNvSpPr>
          <p:nvPr/>
        </p:nvSpPr>
        <p:spPr bwMode="auto">
          <a:xfrm>
            <a:off x="0" y="5632450"/>
            <a:ext cx="12192000" cy="1225550"/>
          </a:xfrm>
          <a:prstGeom prst="rect">
            <a:avLst/>
          </a:prstGeom>
          <a:noFill/>
          <a:ln w="38100">
            <a:solidFill>
              <a:srgbClr val="000000"/>
            </a:solidFill>
            <a:miter lim="800000"/>
          </a:ln>
        </p:spPr>
        <p:txBody>
          <a:bodyPr>
            <a:spAutoFit/>
          </a:bodyPr>
          <a:lstStyle/>
          <a:p>
            <a:pPr>
              <a:defRPr/>
            </a:pPr>
            <a:r>
              <a:rPr lang="zh-CN" altLang="en-US" sz="2400">
                <a:latin typeface="Calibri" panose="020F0502020204030204" pitchFamily="34" charset="0"/>
                <a:ea typeface="微软雅黑" panose="020B0503020204020204" pitchFamily="34" charset="-122"/>
              </a:rPr>
              <a:t>    </a:t>
            </a:r>
            <a:r>
              <a:rPr lang="en-US" altLang="zh-CN" sz="2400">
                <a:latin typeface="Calibri" panose="020F0502020204030204" pitchFamily="34" charset="0"/>
                <a:ea typeface="微软雅黑" panose="020B0503020204020204" pitchFamily="34" charset="-122"/>
              </a:rPr>
              <a:t>(</a:t>
            </a:r>
            <a:r>
              <a:rPr lang="zh-CN" altLang="en-US" sz="2400">
                <a:latin typeface="Calibri" panose="020F0502020204030204" pitchFamily="34" charset="0"/>
                <a:ea typeface="微软雅黑" panose="020B0503020204020204" pitchFamily="34" charset="-122"/>
              </a:rPr>
              <a:t>浙江十校</a:t>
            </a:r>
            <a:r>
              <a:rPr lang="en-US" altLang="zh-CN" sz="2400">
                <a:latin typeface="Calibri" panose="020F0502020204030204" pitchFamily="34" charset="0"/>
                <a:ea typeface="微软雅黑" panose="020B0503020204020204" pitchFamily="34" charset="-122"/>
              </a:rPr>
              <a:t>2020.4) </a:t>
            </a:r>
            <a:r>
              <a:rPr lang="zh-CN" altLang="en-US" sz="2400">
                <a:latin typeface="Calibri" panose="020F0502020204030204" pitchFamily="34" charset="0"/>
                <a:ea typeface="微软雅黑" panose="020B0503020204020204" pitchFamily="34" charset="-122"/>
              </a:rPr>
              <a:t>假定你是李华，你校学生会将进行主席换届选举，请给负责学生会的格林先生写一封英文信， </a:t>
            </a:r>
            <a:r>
              <a:rPr lang="zh-CN" altLang="en-US"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推荐自己</a:t>
            </a:r>
            <a:r>
              <a:rPr lang="en-US" altLang="zh-CN" sz="2400">
                <a:latin typeface="Calibri" panose="020F0502020204030204" pitchFamily="34" charset="0"/>
                <a:ea typeface="微软雅黑" panose="020B0503020204020204" pitchFamily="34" charset="-122"/>
              </a:rPr>
              <a:t>, </a:t>
            </a:r>
            <a:r>
              <a:rPr lang="zh-CN" altLang="en-US" sz="2400">
                <a:latin typeface="Calibri" panose="020F0502020204030204" pitchFamily="34" charset="0"/>
                <a:ea typeface="微软雅黑" panose="020B0503020204020204" pitchFamily="34" charset="-122"/>
              </a:rPr>
              <a:t>内容包括：</a:t>
            </a:r>
            <a:endParaRPr lang="en-US" altLang="zh-CN" sz="2400">
              <a:latin typeface="Calibri" panose="020F0502020204030204" pitchFamily="34" charset="0"/>
              <a:ea typeface="微软雅黑" panose="020B0503020204020204" pitchFamily="34" charset="-122"/>
            </a:endParaRPr>
          </a:p>
          <a:p>
            <a:pPr>
              <a:defRPr/>
            </a:pPr>
            <a:r>
              <a:rPr lang="zh-CN" altLang="en-US" sz="2400">
                <a:latin typeface="Calibri" panose="020F0502020204030204" pitchFamily="34" charset="0"/>
                <a:ea typeface="微软雅黑" panose="020B0503020204020204" pitchFamily="34" charset="-122"/>
              </a:rPr>
              <a:t>      </a:t>
            </a:r>
            <a:r>
              <a:rPr lang="en-US" altLang="zh-CN" sz="2400">
                <a:latin typeface="Calibri" panose="020F0502020204030204" pitchFamily="34" charset="0"/>
                <a:ea typeface="微软雅黑" panose="020B0503020204020204" pitchFamily="34" charset="-122"/>
              </a:rPr>
              <a:t>1. </a:t>
            </a:r>
            <a:r>
              <a:rPr lang="zh-CN" altLang="en-US" sz="2400">
                <a:latin typeface="Calibri" panose="020F0502020204030204" pitchFamily="34" charset="0"/>
                <a:ea typeface="微软雅黑" panose="020B0503020204020204" pitchFamily="34" charset="-122"/>
              </a:rPr>
              <a:t>性格特点；</a:t>
            </a:r>
            <a:r>
              <a:rPr lang="en-US" altLang="zh-CN" sz="2400">
                <a:latin typeface="Calibri" panose="020F0502020204030204" pitchFamily="34" charset="0"/>
                <a:ea typeface="微软雅黑" panose="020B0503020204020204" pitchFamily="34" charset="-122"/>
              </a:rPr>
              <a:t>2. </a:t>
            </a:r>
            <a:r>
              <a:rPr lang="zh-CN" altLang="en-US" sz="2400">
                <a:latin typeface="Calibri" panose="020F0502020204030204" pitchFamily="34" charset="0"/>
                <a:ea typeface="微软雅黑" panose="020B0503020204020204" pitchFamily="34" charset="-122"/>
              </a:rPr>
              <a:t>个人优势；</a:t>
            </a:r>
            <a:r>
              <a:rPr lang="en-US" altLang="zh-CN" sz="2400">
                <a:latin typeface="Calibri" panose="020F0502020204030204" pitchFamily="34" charset="0"/>
                <a:ea typeface="微软雅黑" panose="020B0503020204020204" pitchFamily="34" charset="-122"/>
              </a:rPr>
              <a:t>3. </a:t>
            </a:r>
            <a:r>
              <a:rPr lang="zh-CN" altLang="en-US" sz="2400">
                <a:latin typeface="Calibri" panose="020F0502020204030204" pitchFamily="34" charset="0"/>
                <a:ea typeface="微软雅黑" panose="020B0503020204020204" pitchFamily="34" charset="-122"/>
              </a:rPr>
              <a:t>希望获准。</a:t>
            </a:r>
            <a:endParaRPr lang="zh-CN" altLang="en-US" sz="2400">
              <a:latin typeface="Calibri" panose="020F0502020204030204" pitchFamily="34" charset="0"/>
              <a:ea typeface="微软雅黑" panose="020B0503020204020204" pitchFamily="34" charset="-122"/>
            </a:endParaRPr>
          </a:p>
        </p:txBody>
      </p:sp>
      <p:sp>
        <p:nvSpPr>
          <p:cNvPr id="104464" name="Rectangle 3"/>
          <p:cNvSpPr/>
          <p:nvPr/>
        </p:nvSpPr>
        <p:spPr bwMode="auto">
          <a:xfrm>
            <a:off x="0" y="3876675"/>
            <a:ext cx="12192000" cy="1652588"/>
          </a:xfrm>
          <a:prstGeom prst="rect">
            <a:avLst/>
          </a:prstGeom>
          <a:noFill/>
          <a:ln w="38100">
            <a:solidFill>
              <a:srgbClr val="000000"/>
            </a:solidFill>
            <a:miter lim="800000"/>
          </a:ln>
        </p:spPr>
        <p:txBody>
          <a:bodyPr/>
          <a:lstStyle/>
          <a:p>
            <a:pPr marL="228600" indent="-228600" eaLnBrk="0" hangingPunct="0">
              <a:lnSpc>
                <a:spcPct val="90000"/>
              </a:lnSpc>
              <a:spcBef>
                <a:spcPts val="1000"/>
              </a:spcBef>
              <a:buFont typeface="Arial" panose="020B0604020202020204" pitchFamily="34" charset="0"/>
              <a:buNone/>
              <a:defRPr/>
            </a:pPr>
            <a:r>
              <a:rPr lang="zh-CN" altLang="en-US" sz="2400">
                <a:latin typeface="微软雅黑" panose="020B0503020204020204" pitchFamily="34" charset="-122"/>
                <a:ea typeface="微软雅黑" panose="020B0503020204020204" pitchFamily="34" charset="-122"/>
              </a:rPr>
              <a:t>（台州市二模</a:t>
            </a:r>
            <a:r>
              <a:rPr lang="en-US" altLang="zh-CN" sz="2400">
                <a:latin typeface="微软雅黑" panose="020B0503020204020204" pitchFamily="34" charset="-122"/>
                <a:ea typeface="微软雅黑" panose="020B0503020204020204" pitchFamily="34" charset="-122"/>
              </a:rPr>
              <a:t>2019.4</a:t>
            </a:r>
            <a:r>
              <a:rPr lang="zh-CN" altLang="en-US" sz="2400">
                <a:latin typeface="微软雅黑" panose="020B0503020204020204" pitchFamily="34" charset="-122"/>
                <a:ea typeface="微软雅黑" panose="020B0503020204020204" pitchFamily="34" charset="-122"/>
              </a:rPr>
              <a:t>）假如你是李华，你校的美国交换生</a:t>
            </a:r>
            <a:r>
              <a:rPr lang="en-US" altLang="zh-CN" sz="2400">
                <a:latin typeface="微软雅黑" panose="020B0503020204020204" pitchFamily="34" charset="-122"/>
                <a:ea typeface="微软雅黑" panose="020B0503020204020204" pitchFamily="34" charset="-122"/>
              </a:rPr>
              <a:t>Steven</a:t>
            </a:r>
            <a:r>
              <a:rPr lang="zh-CN" altLang="en-US" sz="2400">
                <a:latin typeface="微软雅黑" panose="020B0503020204020204" pitchFamily="34" charset="-122"/>
                <a:ea typeface="微软雅黑" panose="020B0503020204020204" pitchFamily="34" charset="-122"/>
              </a:rPr>
              <a:t>给你发了一封邮件，请你为他</a:t>
            </a:r>
            <a:r>
              <a:rPr lang="zh-CN" altLang="en-US"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推荐一门选修课（</a:t>
            </a:r>
            <a:r>
              <a:rPr lang="en-US" altLang="zh-CN"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optional course</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现请你给他回复，推荐白老师的“唐诗”选修课，内容包括</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defRPr/>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写信目的：</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推荐理由，</a:t>
            </a:r>
            <a:endParaRPr lang="zh-CN" altLang="en-US" sz="2400">
              <a:latin typeface="微软雅黑" panose="020B0503020204020204" pitchFamily="34" charset="-122"/>
              <a:ea typeface="微软雅黑" panose="020B0503020204020204" pitchFamily="34" charset="-122"/>
            </a:endParaRPr>
          </a:p>
        </p:txBody>
      </p:sp>
      <p:sp>
        <p:nvSpPr>
          <p:cNvPr id="104465" name="Rectangle 17"/>
          <p:cNvSpPr/>
          <p:nvPr/>
        </p:nvSpPr>
        <p:spPr bwMode="auto">
          <a:xfrm>
            <a:off x="0" y="2082800"/>
            <a:ext cx="12192000" cy="1693863"/>
          </a:xfrm>
          <a:prstGeom prst="rect">
            <a:avLst/>
          </a:prstGeom>
          <a:noFill/>
          <a:ln w="38100">
            <a:solidFill>
              <a:srgbClr val="000000"/>
            </a:solidFill>
            <a:miter lim="800000"/>
          </a:ln>
        </p:spPr>
        <p:txBody>
          <a:bodyPr/>
          <a:lstStyle/>
          <a:p>
            <a:pPr marL="228600" indent="-228600" eaLnBrk="0" hangingPunct="0">
              <a:lnSpc>
                <a:spcPct val="90000"/>
              </a:lnSpc>
              <a:spcBef>
                <a:spcPts val="1000"/>
              </a:spcBef>
              <a:buFont typeface="Arial" panose="020B0604020202020204" pitchFamily="34" charset="0"/>
              <a:buNone/>
              <a:defRPr/>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2018.6</a:t>
            </a:r>
            <a:r>
              <a:rPr lang="zh-CN" altLang="en-US" sz="2400">
                <a:latin typeface="微软雅黑" panose="020B0503020204020204" pitchFamily="34" charset="-122"/>
                <a:ea typeface="微软雅黑" panose="020B0503020204020204" pitchFamily="34" charset="-122"/>
              </a:rPr>
              <a:t>北京卷）：假设你是红星中学高三学生李华，你的英国朋友 </a:t>
            </a:r>
            <a:r>
              <a:rPr lang="en-US" altLang="zh-CN" sz="2400">
                <a:latin typeface="微软雅黑" panose="020B0503020204020204" pitchFamily="34" charset="-122"/>
                <a:ea typeface="微软雅黑" panose="020B0503020204020204" pitchFamily="34" charset="-122"/>
              </a:rPr>
              <a:t>Jim </a:t>
            </a:r>
            <a:r>
              <a:rPr lang="zh-CN" altLang="en-US" sz="2400">
                <a:latin typeface="微软雅黑" panose="020B0503020204020204" pitchFamily="34" charset="-122"/>
                <a:ea typeface="微软雅黑" panose="020B0503020204020204" pitchFamily="34" charset="-122"/>
              </a:rPr>
              <a:t>在给你的邮件中提到他对中国文化感兴趣，计划明年来北京上大学。他向你咨询相关信息。请给他回邮件，内容包括：</a:t>
            </a:r>
            <a:endParaRPr lang="zh-CN" altLang="en-US" sz="24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defRPr/>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表示欢迎；</a:t>
            </a:r>
            <a:r>
              <a:rPr lang="en-US" altLang="zh-CN" sz="2400">
                <a:latin typeface="微软雅黑" panose="020B0503020204020204" pitchFamily="34" charset="-122"/>
                <a:ea typeface="微软雅黑" panose="020B0503020204020204" pitchFamily="34" charset="-122"/>
              </a:rPr>
              <a:t>2.</a:t>
            </a:r>
            <a:r>
              <a:rPr lang="zh-CN" altLang="en-US"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推荐他上哪所大学</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建议他做哪些准备工作。</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04461"/>
                                        </p:tgtEl>
                                        <p:attrNameLst>
                                          <p:attrName>style.visibility</p:attrName>
                                        </p:attrNameLst>
                                      </p:cBhvr>
                                      <p:to>
                                        <p:strVal val="visible"/>
                                      </p:to>
                                    </p:set>
                                    <p:animEffect transition="in" filter="fade">
                                      <p:cBhvr>
                                        <p:cTn id="7" dur="500"/>
                                        <p:tgtEl>
                                          <p:spTgt spid="104461"/>
                                        </p:tgtEl>
                                      </p:cBhvr>
                                    </p:animEffect>
                                  </p:childTnLst>
                                </p:cTn>
                              </p:par>
                              <p:par>
                                <p:cTn id="8" presetID="35" presetClass="path" presetSubtype="0" accel="50000" decel="50000" fill="hold" grpId="1" nodeType="withEffect">
                                  <p:stCondLst>
                                    <p:cond delay="2000"/>
                                  </p:stCondLst>
                                  <p:childTnLst>
                                    <p:animMotion origin="layout" path="M 0.1711 7.40741E-7 L -4.58333E-6 7.40741E-7 " pathEditMode="relative" rAng="0" ptsTypes="AA">
                                      <p:cBhvr>
                                        <p:cTn id="9" dur="500" fill="hold"/>
                                        <p:tgtEl>
                                          <p:spTgt spid="104461"/>
                                        </p:tgtEl>
                                        <p:attrNameLst>
                                          <p:attrName>ppt_x</p:attrName>
                                          <p:attrName>ppt_y</p:attrName>
                                        </p:attrNameLst>
                                      </p:cBhvr>
                                      <p:rCtr x="-8555" y="0"/>
                                    </p:animMotion>
                                  </p:childTnLst>
                                </p:cTn>
                              </p:par>
                              <p:par>
                                <p:cTn id="10" presetID="53" presetClass="entr" presetSubtype="16" fill="hold" grpId="0" nodeType="withEffect">
                                  <p:stCondLst>
                                    <p:cond delay="3250"/>
                                  </p:stCondLst>
                                  <p:childTnLst>
                                    <p:set>
                                      <p:cBhvr>
                                        <p:cTn id="11" dur="1" fill="hold">
                                          <p:stCondLst>
                                            <p:cond delay="0"/>
                                          </p:stCondLst>
                                        </p:cTn>
                                        <p:tgtEl>
                                          <p:spTgt spid="104460"/>
                                        </p:tgtEl>
                                        <p:attrNameLst>
                                          <p:attrName>style.visibility</p:attrName>
                                        </p:attrNameLst>
                                      </p:cBhvr>
                                      <p:to>
                                        <p:strVal val="visible"/>
                                      </p:to>
                                    </p:set>
                                    <p:anim calcmode="lin" valueType="num">
                                      <p:cBhvr>
                                        <p:cTn id="12" dur="500" fill="hold"/>
                                        <p:tgtEl>
                                          <p:spTgt spid="104460"/>
                                        </p:tgtEl>
                                        <p:attrNameLst>
                                          <p:attrName>ppt_w</p:attrName>
                                        </p:attrNameLst>
                                      </p:cBhvr>
                                      <p:tavLst>
                                        <p:tav tm="0">
                                          <p:val>
                                            <p:fltVal val="0"/>
                                          </p:val>
                                        </p:tav>
                                        <p:tav tm="100000">
                                          <p:val>
                                            <p:strVal val="#ppt_w"/>
                                          </p:val>
                                        </p:tav>
                                      </p:tavLst>
                                    </p:anim>
                                    <p:anim calcmode="lin" valueType="num">
                                      <p:cBhvr>
                                        <p:cTn id="13" dur="500" fill="hold"/>
                                        <p:tgtEl>
                                          <p:spTgt spid="104460"/>
                                        </p:tgtEl>
                                        <p:attrNameLst>
                                          <p:attrName>ppt_h</p:attrName>
                                        </p:attrNameLst>
                                      </p:cBhvr>
                                      <p:tavLst>
                                        <p:tav tm="0">
                                          <p:val>
                                            <p:fltVal val="0"/>
                                          </p:val>
                                        </p:tav>
                                        <p:tav tm="100000">
                                          <p:val>
                                            <p:strVal val="#ppt_h"/>
                                          </p:val>
                                        </p:tav>
                                      </p:tavLst>
                                    </p:anim>
                                    <p:animEffect transition="in" filter="fade">
                                      <p:cBhvr>
                                        <p:cTn id="14" dur="500"/>
                                        <p:tgtEl>
                                          <p:spTgt spid="104460"/>
                                        </p:tgtEl>
                                      </p:cBhvr>
                                    </p:animEffect>
                                  </p:childTnLst>
                                </p:cTn>
                              </p:par>
                              <p:par>
                                <p:cTn id="15" presetID="53" presetClass="entr" presetSubtype="16" fill="hold" grpId="0" nodeType="withEffect">
                                  <p:stCondLst>
                                    <p:cond delay="30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4465"/>
                                        </p:tgtEl>
                                        <p:attrNameLst>
                                          <p:attrName>style.visibility</p:attrName>
                                        </p:attrNameLst>
                                      </p:cBhvr>
                                      <p:to>
                                        <p:strVal val="visible"/>
                                      </p:to>
                                    </p:set>
                                    <p:animEffect transition="in" filter="blinds(horizontal)">
                                      <p:cBhvr>
                                        <p:cTn id="24" dur="500"/>
                                        <p:tgtEl>
                                          <p:spTgt spid="10446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4464"/>
                                        </p:tgtEl>
                                        <p:attrNameLst>
                                          <p:attrName>style.visibility</p:attrName>
                                        </p:attrNameLst>
                                      </p:cBhvr>
                                      <p:to>
                                        <p:strVal val="visible"/>
                                      </p:to>
                                    </p:set>
                                    <p:animEffect transition="in" filter="blinds(horizontal)">
                                      <p:cBhvr>
                                        <p:cTn id="29" dur="500"/>
                                        <p:tgtEl>
                                          <p:spTgt spid="10446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4463"/>
                                        </p:tgtEl>
                                        <p:attrNameLst>
                                          <p:attrName>style.visibility</p:attrName>
                                        </p:attrNameLst>
                                      </p:cBhvr>
                                      <p:to>
                                        <p:strVal val="visible"/>
                                      </p:to>
                                    </p:set>
                                    <p:animEffect transition="in" filter="blinds(horizontal)">
                                      <p:cBhvr>
                                        <p:cTn id="34" dur="500"/>
                                        <p:tgtEl>
                                          <p:spTgt spid="104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1" grpId="0" animBg="1"/>
      <p:bldP spid="104461" grpId="1" animBg="1"/>
      <p:bldP spid="23" grpId="0"/>
      <p:bldP spid="104463" grpId="0" animBg="1"/>
      <p:bldP spid="104464" grpId="0" animBg="1"/>
      <p:bldP spid="1044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3135313" y="1951038"/>
            <a:ext cx="493712" cy="3911600"/>
          </a:xfrm>
          <a:prstGeom prst="leftBrace">
            <a:avLst/>
          </a:prstGeom>
          <a:noFill/>
          <a:ln w="38100" cap="flat" cmpd="sng" algn="ctr">
            <a:solidFill>
              <a:schemeClr val="bg1">
                <a:lumMod val="65000"/>
              </a:schemeClr>
            </a:solidFill>
            <a:prstDash val="solid"/>
          </a:ln>
          <a:effectLst>
            <a:outerShdw blurRad="139700" dir="8100000" sx="98000" sy="98000" algn="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983038" y="1550988"/>
            <a:ext cx="969962" cy="969962"/>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4017963" y="3336925"/>
            <a:ext cx="1035050" cy="1035050"/>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4097338" y="5359400"/>
            <a:ext cx="968375" cy="969963"/>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7" name="TextBox 16"/>
          <p:cNvSpPr txBox="1">
            <a:spLocks noChangeArrowheads="1"/>
          </p:cNvSpPr>
          <p:nvPr/>
        </p:nvSpPr>
        <p:spPr bwMode="auto">
          <a:xfrm>
            <a:off x="4013200" y="1809750"/>
            <a:ext cx="1371600" cy="396875"/>
          </a:xfrm>
          <a:prstGeom prst="rect">
            <a:avLst/>
          </a:prstGeom>
          <a:noFill/>
          <a:ln w="9525">
            <a:noFill/>
            <a:miter lim="800000"/>
          </a:ln>
        </p:spPr>
        <p:txBody>
          <a:bodyPr>
            <a:spAutoFit/>
          </a:bodyPr>
          <a:lstStyle/>
          <a:p>
            <a:pPr defTabSz="1217930"/>
            <a:r>
              <a:rPr lang="zh-CN" altLang="en-US" sz="2000">
                <a:solidFill>
                  <a:srgbClr val="FFFFFF"/>
                </a:solidFill>
                <a:latin typeface="微软雅黑" panose="020B0503020204020204" pitchFamily="34" charset="-122"/>
                <a:ea typeface="微软雅黑" panose="020B0503020204020204" pitchFamily="34" charset="-122"/>
                <a:sym typeface="+mn-lt"/>
              </a:rPr>
              <a:t>推荐人</a:t>
            </a:r>
            <a:endParaRPr lang="zh-CN" altLang="en-US" sz="2000">
              <a:solidFill>
                <a:srgbClr val="FFFFFF"/>
              </a:solidFill>
              <a:latin typeface="微软雅黑" panose="020B0503020204020204" pitchFamily="34" charset="-122"/>
              <a:ea typeface="微软雅黑" panose="020B0503020204020204" pitchFamily="34" charset="-122"/>
              <a:sym typeface="+mn-lt"/>
            </a:endParaRPr>
          </a:p>
        </p:txBody>
      </p:sp>
      <p:sp>
        <p:nvSpPr>
          <p:cNvPr id="18" name="TextBox 17"/>
          <p:cNvSpPr txBox="1">
            <a:spLocks noChangeArrowheads="1"/>
          </p:cNvSpPr>
          <p:nvPr/>
        </p:nvSpPr>
        <p:spPr bwMode="auto">
          <a:xfrm>
            <a:off x="4000500" y="3644900"/>
            <a:ext cx="1371600" cy="396875"/>
          </a:xfrm>
          <a:prstGeom prst="rect">
            <a:avLst/>
          </a:prstGeom>
          <a:noFill/>
          <a:ln w="9525">
            <a:noFill/>
            <a:miter lim="800000"/>
          </a:ln>
        </p:spPr>
        <p:txBody>
          <a:bodyPr>
            <a:spAutoFit/>
          </a:bodyPr>
          <a:lstStyle/>
          <a:p>
            <a:pPr defTabSz="1217930"/>
            <a:r>
              <a:rPr lang="zh-CN" altLang="en-US" sz="2000">
                <a:solidFill>
                  <a:schemeClr val="bg1"/>
                </a:solidFill>
                <a:latin typeface="微软雅黑" panose="020B0503020204020204" pitchFamily="34" charset="-122"/>
                <a:ea typeface="微软雅黑" panose="020B0503020204020204" pitchFamily="34" charset="-122"/>
                <a:sym typeface="+mn-lt"/>
              </a:rPr>
              <a:t>推荐物</a:t>
            </a:r>
            <a:endParaRPr lang="zh-CN" altLang="en-US" sz="2000">
              <a:solidFill>
                <a:schemeClr val="bg1"/>
              </a:solidFill>
              <a:latin typeface="微软雅黑" panose="020B0503020204020204" pitchFamily="34" charset="-122"/>
              <a:ea typeface="微软雅黑" panose="020B0503020204020204" pitchFamily="34" charset="-122"/>
              <a:sym typeface="+mn-lt"/>
            </a:endParaRPr>
          </a:p>
        </p:txBody>
      </p:sp>
      <p:sp>
        <p:nvSpPr>
          <p:cNvPr id="19" name="TextBox 18"/>
          <p:cNvSpPr txBox="1">
            <a:spLocks noChangeArrowheads="1"/>
          </p:cNvSpPr>
          <p:nvPr/>
        </p:nvSpPr>
        <p:spPr bwMode="auto">
          <a:xfrm>
            <a:off x="4014788" y="5586413"/>
            <a:ext cx="1371600" cy="396875"/>
          </a:xfrm>
          <a:prstGeom prst="rect">
            <a:avLst/>
          </a:prstGeom>
          <a:noFill/>
          <a:ln w="9525">
            <a:noFill/>
            <a:miter lim="800000"/>
          </a:ln>
        </p:spPr>
        <p:txBody>
          <a:bodyPr>
            <a:spAutoFit/>
          </a:bodyPr>
          <a:lstStyle/>
          <a:p>
            <a:pPr defTabSz="1217930"/>
            <a:r>
              <a:rPr lang="zh-CN" altLang="en-US" sz="2000">
                <a:solidFill>
                  <a:srgbClr val="FFFFFF"/>
                </a:solidFill>
                <a:latin typeface="微软雅黑" panose="020B0503020204020204" pitchFamily="34" charset="-122"/>
                <a:ea typeface="微软雅黑" panose="020B0503020204020204" pitchFamily="34" charset="-122"/>
                <a:sym typeface="+mn-lt"/>
              </a:rPr>
              <a:t>推荐地方</a:t>
            </a:r>
            <a:endParaRPr lang="zh-CN" altLang="en-US" sz="2000">
              <a:solidFill>
                <a:srgbClr val="FFFFFF"/>
              </a:solidFill>
              <a:latin typeface="微软雅黑" panose="020B0503020204020204" pitchFamily="34" charset="-122"/>
              <a:ea typeface="微软雅黑" panose="020B0503020204020204" pitchFamily="34" charset="-122"/>
              <a:sym typeface="+mn-lt"/>
            </a:endParaRPr>
          </a:p>
        </p:txBody>
      </p:sp>
      <p:sp>
        <p:nvSpPr>
          <p:cNvPr id="20" name="TextBox 19"/>
          <p:cNvSpPr txBox="1">
            <a:spLocks noChangeArrowheads="1"/>
          </p:cNvSpPr>
          <p:nvPr/>
        </p:nvSpPr>
        <p:spPr bwMode="auto">
          <a:xfrm>
            <a:off x="5384800" y="1673225"/>
            <a:ext cx="5395913" cy="793750"/>
          </a:xfrm>
          <a:prstGeom prst="rect">
            <a:avLst/>
          </a:prstGeom>
          <a:noFill/>
          <a:ln w="9525">
            <a:noFill/>
            <a:miter lim="800000"/>
          </a:ln>
        </p:spPr>
        <p:txBody>
          <a:bodyPr>
            <a:spAutoFit/>
          </a:bodyPr>
          <a:lstStyle/>
          <a:p>
            <a:pPr defTabSz="1217930"/>
            <a:r>
              <a:rPr lang="zh-CN" altLang="en-US" sz="2800" b="1">
                <a:latin typeface="微软雅黑" panose="020B0503020204020204" pitchFamily="34" charset="-122"/>
                <a:ea typeface="微软雅黑" panose="020B0503020204020204" pitchFamily="34" charset="-122"/>
                <a:sym typeface="+mn-lt"/>
              </a:rPr>
              <a:t>自荐，推荐他人</a:t>
            </a:r>
            <a:endParaRPr lang="zh-CN" altLang="en-US" sz="2800" b="1">
              <a:latin typeface="微软雅黑" panose="020B0503020204020204" pitchFamily="34" charset="-122"/>
              <a:ea typeface="微软雅黑" panose="020B0503020204020204" pitchFamily="34" charset="-122"/>
              <a:sym typeface="+mn-lt"/>
            </a:endParaRPr>
          </a:p>
          <a:p>
            <a:pPr defTabSz="1217930"/>
            <a:endParaRPr lang="zh-CN" altLang="en-US">
              <a:solidFill>
                <a:srgbClr val="7F7F7F"/>
              </a:solidFill>
              <a:latin typeface="微软雅黑" panose="020B0503020204020204" pitchFamily="34" charset="-122"/>
              <a:ea typeface="微软雅黑" panose="020B0503020204020204" pitchFamily="34" charset="-122"/>
              <a:sym typeface="+mn-lt"/>
            </a:endParaRPr>
          </a:p>
        </p:txBody>
      </p:sp>
      <p:sp>
        <p:nvSpPr>
          <p:cNvPr id="21" name="TextBox 20"/>
          <p:cNvSpPr txBox="1">
            <a:spLocks noChangeArrowheads="1"/>
          </p:cNvSpPr>
          <p:nvPr/>
        </p:nvSpPr>
        <p:spPr bwMode="auto">
          <a:xfrm>
            <a:off x="5384800" y="3549650"/>
            <a:ext cx="5395913" cy="1220788"/>
          </a:xfrm>
          <a:prstGeom prst="rect">
            <a:avLst/>
          </a:prstGeom>
          <a:noFill/>
          <a:ln w="9525">
            <a:noFill/>
            <a:miter lim="800000"/>
          </a:ln>
        </p:spPr>
        <p:txBody>
          <a:bodyPr>
            <a:spAutoFit/>
          </a:bodyPr>
          <a:lstStyle/>
          <a:p>
            <a:pPr defTabSz="1217930"/>
            <a:r>
              <a:rPr lang="zh-CN" altLang="en-US" sz="2800" b="1">
                <a:latin typeface="微软雅黑" panose="020B0503020204020204" pitchFamily="34" charset="-122"/>
                <a:ea typeface="微软雅黑" panose="020B0503020204020204" pitchFamily="34" charset="-122"/>
                <a:sym typeface="+mn-lt"/>
              </a:rPr>
              <a:t>优秀的英语书籍，适合送给家人（朋友）</a:t>
            </a:r>
            <a:r>
              <a:rPr lang="en-US" altLang="zh-CN" sz="2800" b="1">
                <a:latin typeface="微软雅黑" panose="020B0503020204020204" pitchFamily="34" charset="-122"/>
                <a:ea typeface="微软雅黑" panose="020B0503020204020204" pitchFamily="34" charset="-122"/>
                <a:sym typeface="+mn-lt"/>
              </a:rPr>
              <a:t>/</a:t>
            </a:r>
            <a:r>
              <a:rPr lang="zh-CN" altLang="en-US" sz="2800" b="1">
                <a:latin typeface="微软雅黑" panose="020B0503020204020204" pitchFamily="34" charset="-122"/>
                <a:ea typeface="微软雅黑" panose="020B0503020204020204" pitchFamily="34" charset="-122"/>
                <a:sym typeface="+mn-lt"/>
              </a:rPr>
              <a:t>有中国特色的礼物</a:t>
            </a:r>
            <a:r>
              <a:rPr lang="zh-CN" altLang="en-US" sz="1200">
                <a:solidFill>
                  <a:srgbClr val="7F7F7F"/>
                </a:solidFill>
                <a:latin typeface="微软雅黑" panose="020B0503020204020204" pitchFamily="34" charset="-122"/>
                <a:ea typeface="微软雅黑" panose="020B0503020204020204" pitchFamily="34" charset="-122"/>
                <a:sym typeface="+mn-lt"/>
              </a:rPr>
              <a:t>。</a:t>
            </a:r>
            <a:endParaRPr lang="zh-CN" altLang="en-US" sz="1200">
              <a:solidFill>
                <a:srgbClr val="7F7F7F"/>
              </a:solidFill>
              <a:latin typeface="微软雅黑" panose="020B0503020204020204" pitchFamily="34" charset="-122"/>
              <a:ea typeface="微软雅黑" panose="020B0503020204020204" pitchFamily="34" charset="-122"/>
              <a:sym typeface="+mn-lt"/>
            </a:endParaRPr>
          </a:p>
          <a:p>
            <a:pPr defTabSz="1217930"/>
            <a:endParaRPr lang="zh-CN" altLang="en-US">
              <a:solidFill>
                <a:srgbClr val="7F7F7F"/>
              </a:solidFill>
              <a:latin typeface="微软雅黑" panose="020B0503020204020204" pitchFamily="34" charset="-122"/>
              <a:ea typeface="微软雅黑" panose="020B0503020204020204" pitchFamily="34" charset="-122"/>
              <a:sym typeface="+mn-lt"/>
            </a:endParaRPr>
          </a:p>
        </p:txBody>
      </p:sp>
      <p:sp>
        <p:nvSpPr>
          <p:cNvPr id="22" name="TextBox 21"/>
          <p:cNvSpPr txBox="1">
            <a:spLocks noChangeArrowheads="1"/>
          </p:cNvSpPr>
          <p:nvPr/>
        </p:nvSpPr>
        <p:spPr bwMode="auto">
          <a:xfrm>
            <a:off x="5372100" y="5381625"/>
            <a:ext cx="5395913" cy="1220788"/>
          </a:xfrm>
          <a:prstGeom prst="rect">
            <a:avLst/>
          </a:prstGeom>
          <a:noFill/>
          <a:ln w="9525">
            <a:noFill/>
            <a:miter lim="800000"/>
          </a:ln>
        </p:spPr>
        <p:txBody>
          <a:bodyPr>
            <a:spAutoFit/>
          </a:bodyPr>
          <a:lstStyle/>
          <a:p>
            <a:pPr defTabSz="1217930"/>
            <a:r>
              <a:rPr lang="zh-CN" altLang="en-US" sz="2800" b="1">
                <a:latin typeface="微软雅黑" panose="020B0503020204020204" pitchFamily="34" charset="-122"/>
                <a:ea typeface="微软雅黑" panose="020B0503020204020204" pitchFamily="34" charset="-122"/>
                <a:sym typeface="+mn-lt"/>
              </a:rPr>
              <a:t>适合旅游的城市，适合生活的城市，适合求学的城市</a:t>
            </a:r>
            <a:r>
              <a:rPr lang="en-US" altLang="zh-CN" sz="2800" b="1">
                <a:latin typeface="微软雅黑" panose="020B0503020204020204" pitchFamily="34" charset="-122"/>
                <a:ea typeface="微软雅黑" panose="020B0503020204020204" pitchFamily="34" charset="-122"/>
                <a:sym typeface="+mn-lt"/>
              </a:rPr>
              <a:t>/</a:t>
            </a:r>
            <a:r>
              <a:rPr lang="zh-CN" altLang="en-US" sz="2800" b="1">
                <a:latin typeface="微软雅黑" panose="020B0503020204020204" pitchFamily="34" charset="-122"/>
                <a:ea typeface="微软雅黑" panose="020B0503020204020204" pitchFamily="34" charset="-122"/>
                <a:sym typeface="+mn-lt"/>
              </a:rPr>
              <a:t>大学</a:t>
            </a:r>
            <a:endParaRPr lang="zh-CN" altLang="en-US" sz="2800" b="1">
              <a:latin typeface="微软雅黑" panose="020B0503020204020204" pitchFamily="34" charset="-122"/>
              <a:ea typeface="微软雅黑" panose="020B0503020204020204" pitchFamily="34" charset="-122"/>
              <a:sym typeface="+mn-lt"/>
            </a:endParaRPr>
          </a:p>
          <a:p>
            <a:pPr defTabSz="1217930"/>
            <a:endParaRPr lang="zh-CN" altLang="en-US">
              <a:solidFill>
                <a:srgbClr val="7F7F7F"/>
              </a:solidFill>
              <a:latin typeface="微软雅黑" panose="020B0503020204020204" pitchFamily="34" charset="-122"/>
              <a:ea typeface="微软雅黑" panose="020B0503020204020204" pitchFamily="34" charset="-122"/>
              <a:sym typeface="+mn-lt"/>
            </a:endParaRPr>
          </a:p>
        </p:txBody>
      </p:sp>
      <p:grpSp>
        <p:nvGrpSpPr>
          <p:cNvPr id="25" name="组合 24"/>
          <p:cNvGrpSpPr/>
          <p:nvPr/>
        </p:nvGrpSpPr>
        <p:grpSpPr bwMode="auto">
          <a:xfrm>
            <a:off x="681038" y="323850"/>
            <a:ext cx="6134100" cy="592138"/>
            <a:chOff x="330188" y="329522"/>
            <a:chExt cx="3705496" cy="592217"/>
          </a:xfrm>
        </p:grpSpPr>
        <p:sp>
          <p:nvSpPr>
            <p:cNvPr id="26" name="TextBox 62"/>
            <p:cNvSpPr txBox="1"/>
            <p:nvPr/>
          </p:nvSpPr>
          <p:spPr>
            <a:xfrm>
              <a:off x="361834" y="659766"/>
              <a:ext cx="3673850"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0736" name="矩形 26"/>
            <p:cNvSpPr>
              <a:spLocks noChangeArrowheads="1"/>
            </p:cNvSpPr>
            <p:nvPr/>
          </p:nvSpPr>
          <p:spPr bwMode="auto">
            <a:xfrm>
              <a:off x="330188" y="329522"/>
              <a:ext cx="2973795" cy="579515"/>
            </a:xfrm>
            <a:prstGeom prst="rect">
              <a:avLst/>
            </a:prstGeom>
            <a:solidFill>
              <a:schemeClr val="bg1"/>
            </a:solidFill>
            <a:ln w="9525">
              <a:noFill/>
              <a:miter lim="800000"/>
            </a:ln>
          </p:spPr>
          <p:txBody>
            <a:bodyPr>
              <a:spAutoFit/>
            </a:bodyPr>
            <a:lstStyle/>
            <a:p>
              <a:r>
                <a:rPr lang="en-US" altLang="zh-CN" sz="3200">
                  <a:solidFill>
                    <a:srgbClr val="18478F"/>
                  </a:solidFill>
                  <a:latin typeface="Impact" panose="020B0806030902050204" pitchFamily="34" charset="0"/>
                  <a:ea typeface="微软雅黑" panose="020B0503020204020204" pitchFamily="34" charset="-122"/>
                  <a:sym typeface="+mn-lt"/>
                </a:rPr>
                <a:t>Draw a conclusion</a:t>
              </a:r>
              <a:r>
                <a:rPr lang="en-US" altLang="zh-CN" sz="2400">
                  <a:solidFill>
                    <a:srgbClr val="18478F"/>
                  </a:solidFill>
                  <a:latin typeface="微软雅黑" panose="020B0503020204020204" pitchFamily="34" charset="-122"/>
                  <a:ea typeface="微软雅黑" panose="020B0503020204020204" pitchFamily="34" charset="-122"/>
                  <a:sym typeface="+mn-lt"/>
                </a:rPr>
                <a:t> </a:t>
              </a:r>
              <a:endParaRPr lang="en-US" altLang="zh-CN" sz="2400">
                <a:solidFill>
                  <a:srgbClr val="18478F"/>
                </a:solidFill>
                <a:latin typeface="微软雅黑" panose="020B0503020204020204" pitchFamily="34" charset="-122"/>
                <a:ea typeface="微软雅黑" panose="020B0503020204020204" pitchFamily="34" charset="-122"/>
                <a:sym typeface="+mn-lt"/>
              </a:endParaRPr>
            </a:p>
          </p:txBody>
        </p:sp>
      </p:grpSp>
      <p:sp>
        <p:nvSpPr>
          <p:cNvPr id="107545" name="PA_圆角矩形 3"/>
          <p:cNvSpPr>
            <a:spLocks noChangeArrowheads="1"/>
          </p:cNvSpPr>
          <p:nvPr>
            <p:custDataLst>
              <p:tags r:id="rId1"/>
            </p:custDataLst>
          </p:nvPr>
        </p:nvSpPr>
        <p:spPr bwMode="auto">
          <a:xfrm rot="2700000">
            <a:off x="665163" y="2616200"/>
            <a:ext cx="1817687" cy="1776413"/>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43033" name="文本框 18"/>
          <p:cNvSpPr txBox="1">
            <a:spLocks noChangeArrowheads="1"/>
          </p:cNvSpPr>
          <p:nvPr/>
        </p:nvSpPr>
        <p:spPr bwMode="auto">
          <a:xfrm>
            <a:off x="228600" y="3216275"/>
            <a:ext cx="2782888" cy="519113"/>
          </a:xfrm>
          <a:prstGeom prst="rect">
            <a:avLst/>
          </a:prstGeom>
          <a:noFill/>
          <a:ln w="9525">
            <a:noFill/>
            <a:miter lim="800000"/>
          </a:ln>
        </p:spPr>
        <p:txBody>
          <a:bodyPr>
            <a:spAutoFit/>
          </a:bodyPr>
          <a:lstStyle/>
          <a:p>
            <a:pPr algn="ctr"/>
            <a:r>
              <a:rPr lang="zh-CN" altLang="en-US" sz="2800" b="1">
                <a:solidFill>
                  <a:schemeClr val="bg1"/>
                </a:solidFill>
                <a:latin typeface="Impact" panose="020B0806030902050204" pitchFamily="34" charset="0"/>
                <a:ea typeface="微软雅黑" panose="020B0503020204020204" pitchFamily="34" charset="-122"/>
                <a:sym typeface="+mn-lt"/>
              </a:rPr>
              <a:t>常见推荐内容</a:t>
            </a:r>
            <a:endParaRPr lang="zh-CN" altLang="en-US" sz="2800" b="1">
              <a:solidFill>
                <a:schemeClr val="bg1"/>
              </a:solidFill>
              <a:latin typeface="Impact" panose="020B0806030902050204" pitchFamily="34" charset="0"/>
              <a:ea typeface="微软雅黑" panose="020B0503020204020204" pitchFamily="34" charset="-122"/>
              <a:sym typeface="+mn-lt"/>
            </a:endParaRPr>
          </a:p>
        </p:txBody>
      </p:sp>
      <p:sp>
        <p:nvSpPr>
          <p:cNvPr id="107547" name="Rectangle 27"/>
          <p:cNvSpPr>
            <a:spLocks noChangeArrowheads="1"/>
          </p:cNvSpPr>
          <p:nvPr/>
        </p:nvSpPr>
        <p:spPr bwMode="auto">
          <a:xfrm>
            <a:off x="3800475" y="5229225"/>
            <a:ext cx="7115175" cy="1171575"/>
          </a:xfrm>
          <a:prstGeom prst="rect">
            <a:avLst/>
          </a:prstGeom>
          <a:noFill/>
          <a:ln w="57150">
            <a:solidFill>
              <a:schemeClr val="tx1"/>
            </a:solidFill>
            <a:miter lim="800000"/>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22" presetClass="entr" presetSubtype="8"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10" presetClass="entr" presetSubtype="0" fill="hold" grpId="0" nodeType="withEffect">
                                  <p:stCondLst>
                                    <p:cond delay="14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16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6" presetClass="entr" presetSubtype="21" fill="hold" grpId="0" nodeType="with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130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700"/>
                                        <p:tgtEl>
                                          <p:spTgt spid="21"/>
                                        </p:tgtEl>
                                      </p:cBhvr>
                                    </p:animEffect>
                                  </p:childTnLst>
                                </p:cTn>
                              </p:par>
                              <p:par>
                                <p:cTn id="36" presetID="16" presetClass="entr" presetSubtype="21" fill="hold" grpId="0" nodeType="withEffect">
                                  <p:stCondLst>
                                    <p:cond delay="170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7545"/>
                                        </p:tgtEl>
                                        <p:attrNameLst>
                                          <p:attrName>style.visibility</p:attrName>
                                        </p:attrNameLst>
                                      </p:cBhvr>
                                      <p:to>
                                        <p:strVal val="visible"/>
                                      </p:to>
                                    </p:set>
                                    <p:anim calcmode="lin" valueType="num">
                                      <p:cBhvr>
                                        <p:cTn id="41" dur="1000" fill="hold"/>
                                        <p:tgtEl>
                                          <p:spTgt spid="107545"/>
                                        </p:tgtEl>
                                        <p:attrNameLst>
                                          <p:attrName>ppt_w</p:attrName>
                                        </p:attrNameLst>
                                      </p:cBhvr>
                                      <p:tavLst>
                                        <p:tav tm="0">
                                          <p:val>
                                            <p:fltVal val="0"/>
                                          </p:val>
                                        </p:tav>
                                        <p:tav tm="100000">
                                          <p:val>
                                            <p:strVal val="#ppt_w"/>
                                          </p:val>
                                        </p:tav>
                                      </p:tavLst>
                                    </p:anim>
                                    <p:anim calcmode="lin" valueType="num">
                                      <p:cBhvr>
                                        <p:cTn id="42" dur="1000" fill="hold"/>
                                        <p:tgtEl>
                                          <p:spTgt spid="107545"/>
                                        </p:tgtEl>
                                        <p:attrNameLst>
                                          <p:attrName>ppt_h</p:attrName>
                                        </p:attrNameLst>
                                      </p:cBhvr>
                                      <p:tavLst>
                                        <p:tav tm="0">
                                          <p:val>
                                            <p:fltVal val="0"/>
                                          </p:val>
                                        </p:tav>
                                        <p:tav tm="100000">
                                          <p:val>
                                            <p:strVal val="#ppt_h"/>
                                          </p:val>
                                        </p:tav>
                                      </p:tavLst>
                                    </p:anim>
                                    <p:animEffect transition="in" filter="fade">
                                      <p:cBhvr>
                                        <p:cTn id="43" dur="1000"/>
                                        <p:tgtEl>
                                          <p:spTgt spid="107545"/>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43033"/>
                                        </p:tgtEl>
                                        <p:attrNameLst>
                                          <p:attrName>style.visibility</p:attrName>
                                        </p:attrNameLst>
                                      </p:cBhvr>
                                      <p:to>
                                        <p:strVal val="visible"/>
                                      </p:to>
                                    </p:set>
                                    <p:anim calcmode="lin" valueType="num">
                                      <p:cBhvr>
                                        <p:cTn id="46" dur="500" fill="hold"/>
                                        <p:tgtEl>
                                          <p:spTgt spid="43033"/>
                                        </p:tgtEl>
                                        <p:attrNameLst>
                                          <p:attrName>ppt_w</p:attrName>
                                        </p:attrNameLst>
                                      </p:cBhvr>
                                      <p:tavLst>
                                        <p:tav tm="0">
                                          <p:val>
                                            <p:fltVal val="0"/>
                                          </p:val>
                                        </p:tav>
                                        <p:tav tm="100000">
                                          <p:val>
                                            <p:strVal val="#ppt_w"/>
                                          </p:val>
                                        </p:tav>
                                      </p:tavLst>
                                    </p:anim>
                                    <p:anim calcmode="lin" valueType="num">
                                      <p:cBhvr>
                                        <p:cTn id="47" dur="500" fill="hold"/>
                                        <p:tgtEl>
                                          <p:spTgt spid="43033"/>
                                        </p:tgtEl>
                                        <p:attrNameLst>
                                          <p:attrName>ppt_h</p:attrName>
                                        </p:attrNameLst>
                                      </p:cBhvr>
                                      <p:tavLst>
                                        <p:tav tm="0">
                                          <p:val>
                                            <p:fltVal val="0"/>
                                          </p:val>
                                        </p:tav>
                                        <p:tav tm="100000">
                                          <p:val>
                                            <p:strVal val="#ppt_h"/>
                                          </p:val>
                                        </p:tav>
                                      </p:tavLst>
                                    </p:anim>
                                    <p:animEffect transition="in" filter="fade">
                                      <p:cBhvr>
                                        <p:cTn id="48" dur="500"/>
                                        <p:tgtEl>
                                          <p:spTgt spid="4303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7547"/>
                                        </p:tgtEl>
                                        <p:attrNameLst>
                                          <p:attrName>style.visibility</p:attrName>
                                        </p:attrNameLst>
                                      </p:cBhvr>
                                      <p:to>
                                        <p:strVal val="visible"/>
                                      </p:to>
                                    </p:set>
                                    <p:animEffect transition="in" filter="blinds(horizontal)">
                                      <p:cBhvr>
                                        <p:cTn id="53" dur="500"/>
                                        <p:tgtEl>
                                          <p:spTgt spid="107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7" grpId="0"/>
      <p:bldP spid="18" grpId="0"/>
      <p:bldP spid="19" grpId="0"/>
      <p:bldP spid="20" grpId="0"/>
      <p:bldP spid="21" grpId="0"/>
      <p:bldP spid="22" grpId="0"/>
      <p:bldP spid="107545" grpId="0" animBg="1"/>
      <p:bldP spid="43033" grpId="0"/>
      <p:bldP spid="1075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19"/>
          <p:cNvSpPr>
            <a:spLocks noChangeArrowheads="1"/>
          </p:cNvSpPr>
          <p:nvPr/>
        </p:nvSpPr>
        <p:spPr bwMode="auto">
          <a:xfrm>
            <a:off x="2446338" y="227013"/>
            <a:ext cx="5411787" cy="579437"/>
          </a:xfrm>
          <a:prstGeom prst="rect">
            <a:avLst/>
          </a:prstGeom>
          <a:solidFill>
            <a:schemeClr val="bg1"/>
          </a:solidFill>
          <a:ln w="9525">
            <a:noFill/>
            <a:miter lim="800000"/>
          </a:ln>
        </p:spPr>
        <p:txBody>
          <a:bodyPr>
            <a:spAutoFit/>
          </a:bodyPr>
          <a:lstStyle/>
          <a:p>
            <a:r>
              <a:rPr lang="zh-CN" altLang="en-US" sz="3200" b="1">
                <a:solidFill>
                  <a:srgbClr val="18478F"/>
                </a:solidFill>
                <a:latin typeface="黑体" panose="02010609060101010101" pitchFamily="49" charset="-122"/>
                <a:ea typeface="黑体" panose="02010609060101010101" pitchFamily="49" charset="-122"/>
                <a:sym typeface="+mn-lt"/>
              </a:rPr>
              <a:t>审题</a:t>
            </a:r>
            <a:endParaRPr lang="zh-CN" altLang="en-US" sz="3200" b="1">
              <a:solidFill>
                <a:srgbClr val="18478F"/>
              </a:solidFill>
              <a:latin typeface="黑体" panose="02010609060101010101" pitchFamily="49" charset="-122"/>
              <a:ea typeface="黑体" panose="02010609060101010101" pitchFamily="49" charset="-122"/>
              <a:sym typeface="+mn-lt"/>
            </a:endParaRPr>
          </a:p>
        </p:txBody>
      </p:sp>
      <p:sp>
        <p:nvSpPr>
          <p:cNvPr id="111619" name="矩形 21"/>
          <p:cNvSpPr>
            <a:spLocks noChangeArrowheads="1"/>
          </p:cNvSpPr>
          <p:nvPr/>
        </p:nvSpPr>
        <p:spPr bwMode="auto">
          <a:xfrm rot="-8100000">
            <a:off x="568325" y="292100"/>
            <a:ext cx="1343025" cy="1343025"/>
          </a:xfrm>
          <a:prstGeom prst="rect">
            <a:avLst/>
          </a:prstGeom>
          <a:solidFill>
            <a:srgbClr val="18478F">
              <a:alpha val="90195"/>
            </a:srgbClr>
          </a:solidFill>
          <a:ln w="12700" algn="ctr">
            <a:noFill/>
            <a:miter lim="800000"/>
          </a:ln>
        </p:spPr>
        <p:txBody>
          <a:bodyPr vert="eaVert"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23" name="矩形 22"/>
          <p:cNvSpPr/>
          <p:nvPr/>
        </p:nvSpPr>
        <p:spPr>
          <a:xfrm>
            <a:off x="838200" y="533400"/>
            <a:ext cx="898525" cy="823913"/>
          </a:xfrm>
          <a:prstGeom prst="rect">
            <a:avLst/>
          </a:prstGeom>
        </p:spPr>
        <p:txBody>
          <a:bodyPr wrap="none">
            <a:spAutoFit/>
          </a:bodyPr>
          <a:lstStyle/>
          <a:p>
            <a:pPr fontAlgn="auto">
              <a:spcBef>
                <a:spcPts val="0"/>
              </a:spcBef>
              <a:spcAft>
                <a:spcPts val="0"/>
              </a:spcAft>
              <a:defRPr/>
            </a:pPr>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1623" name="Rectangle 7"/>
          <p:cNvSpPr/>
          <p:nvPr/>
        </p:nvSpPr>
        <p:spPr bwMode="auto">
          <a:xfrm>
            <a:off x="0" y="2468563"/>
            <a:ext cx="12192000" cy="4803775"/>
          </a:xfrm>
          <a:prstGeom prst="rect">
            <a:avLst/>
          </a:prstGeom>
          <a:noFill/>
          <a:ln w="38100">
            <a:solidFill>
              <a:srgbClr val="000000"/>
            </a:solidFill>
            <a:miter lim="800000"/>
          </a:ln>
        </p:spPr>
        <p:txBody>
          <a:bodyPr/>
          <a:lstStyle/>
          <a:p>
            <a:pPr marL="228600" indent="-228600" eaLnBrk="0" hangingPunct="0">
              <a:lnSpc>
                <a:spcPct val="80000"/>
              </a:lnSpc>
              <a:spcBef>
                <a:spcPts val="1000"/>
              </a:spcBef>
              <a:buFont typeface="Arial" panose="020B0604020202020204" pitchFamily="34" charset="0"/>
              <a:buChar char="•"/>
            </a:pPr>
            <a:r>
              <a:rPr lang="zh-CN" altLang="en-GB" sz="2800">
                <a:latin typeface="微软雅黑" panose="020B0503020204020204" pitchFamily="34" charset="-122"/>
                <a:ea typeface="微软雅黑" panose="020B0503020204020204" pitchFamily="34" charset="-122"/>
              </a:rPr>
              <a:t>第一节：应用文写作 </a:t>
            </a:r>
            <a:r>
              <a:rPr lang="en-GB" altLang="zh-CN" sz="2800">
                <a:latin typeface="微软雅黑" panose="020B0503020204020204" pitchFamily="34" charset="-122"/>
                <a:ea typeface="微软雅黑" panose="020B0503020204020204" pitchFamily="34" charset="-122"/>
              </a:rPr>
              <a:t>(</a:t>
            </a:r>
            <a:r>
              <a:rPr lang="zh-CN" altLang="en-GB" sz="2800">
                <a:latin typeface="微软雅黑" panose="020B0503020204020204" pitchFamily="34" charset="-122"/>
                <a:ea typeface="微软雅黑" panose="020B0503020204020204" pitchFamily="34" charset="-122"/>
              </a:rPr>
              <a:t>满分</a:t>
            </a:r>
            <a:r>
              <a:rPr lang="en-GB" altLang="zh-CN" sz="2800">
                <a:latin typeface="微软雅黑" panose="020B0503020204020204" pitchFamily="34" charset="-122"/>
                <a:ea typeface="微软雅黑" panose="020B0503020204020204" pitchFamily="34" charset="-122"/>
              </a:rPr>
              <a:t>15</a:t>
            </a:r>
            <a:r>
              <a:rPr lang="zh-CN" altLang="en-GB" sz="2800">
                <a:latin typeface="微软雅黑" panose="020B0503020204020204" pitchFamily="34" charset="-122"/>
                <a:ea typeface="微软雅黑" panose="020B0503020204020204" pitchFamily="34" charset="-122"/>
              </a:rPr>
              <a:t>分</a:t>
            </a:r>
            <a:r>
              <a:rPr lang="en-GB" altLang="zh-CN"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zh-CN" altLang="en-US" sz="2800">
                <a:latin typeface="微软雅黑" panose="020B0503020204020204" pitchFamily="34" charset="-122"/>
                <a:ea typeface="微软雅黑" panose="020B0503020204020204" pitchFamily="34" charset="-122"/>
              </a:rPr>
              <a:t>假定你是李华</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你的美国朋友</a:t>
            </a:r>
            <a:r>
              <a:rPr lang="en-US" altLang="zh-CN" sz="2800">
                <a:latin typeface="微软雅黑" panose="020B0503020204020204" pitchFamily="34" charset="-122"/>
                <a:ea typeface="微软雅黑" panose="020B0503020204020204" pitchFamily="34" charset="-122"/>
              </a:rPr>
              <a:t>Mike</a:t>
            </a:r>
            <a:r>
              <a:rPr lang="zh-CN" altLang="en-US" sz="2800">
                <a:latin typeface="微软雅黑" panose="020B0503020204020204" pitchFamily="34" charset="-122"/>
                <a:ea typeface="微软雅黑" panose="020B0503020204020204" pitchFamily="34" charset="-122"/>
              </a:rPr>
              <a:t>即将高中毕业，想来中国的大学学习一年中文。请你给他写封邮件推荐合适的学校，内容包括</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你推荐的大学；</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你的理由；</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3.</a:t>
            </a:r>
            <a:r>
              <a:rPr lang="zh-CN" altLang="en-US" sz="2800">
                <a:latin typeface="微软雅黑" panose="020B0503020204020204" pitchFamily="34" charset="-122"/>
                <a:ea typeface="微软雅黑" panose="020B0503020204020204" pitchFamily="34" charset="-122"/>
              </a:rPr>
              <a:t>表达欢迎。</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zh-CN" altLang="en-US" sz="2800">
                <a:latin typeface="微软雅黑" panose="020B0503020204020204" pitchFamily="34" charset="-122"/>
                <a:ea typeface="微软雅黑" panose="020B0503020204020204" pitchFamily="34" charset="-122"/>
              </a:rPr>
              <a:t>注意：</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词数</a:t>
            </a:r>
            <a:r>
              <a:rPr lang="en-US" altLang="zh-CN" sz="2800">
                <a:latin typeface="微软雅黑" panose="020B0503020204020204" pitchFamily="34" charset="-122"/>
                <a:ea typeface="微软雅黑" panose="020B0503020204020204" pitchFamily="34" charset="-122"/>
              </a:rPr>
              <a:t>80</a:t>
            </a:r>
            <a:r>
              <a:rPr lang="zh-CN" altLang="en-US" sz="2800">
                <a:latin typeface="微软雅黑" panose="020B0503020204020204" pitchFamily="34" charset="-122"/>
                <a:ea typeface="微软雅黑" panose="020B0503020204020204" pitchFamily="34" charset="-122"/>
              </a:rPr>
              <a:t>字左右；</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可适当增加要点，以使行文连贯。</a:t>
            </a:r>
            <a:endParaRPr lang="zh-CN" altLang="en-US" sz="2800">
              <a:latin typeface="微软雅黑" panose="020B0503020204020204" pitchFamily="34" charset="-122"/>
              <a:ea typeface="微软雅黑" panose="020B0503020204020204" pitchFamily="34" charset="-122"/>
            </a:endParaRPr>
          </a:p>
        </p:txBody>
      </p:sp>
      <p:sp>
        <p:nvSpPr>
          <p:cNvPr id="111624" name="Rectangle 8"/>
          <p:cNvSpPr/>
          <p:nvPr/>
        </p:nvSpPr>
        <p:spPr bwMode="auto">
          <a:xfrm>
            <a:off x="0" y="2468563"/>
            <a:ext cx="12192000" cy="4803775"/>
          </a:xfrm>
          <a:prstGeom prst="rect">
            <a:avLst/>
          </a:prstGeom>
          <a:noFill/>
          <a:ln w="38100">
            <a:solidFill>
              <a:srgbClr val="000000"/>
            </a:solidFill>
            <a:miter lim="800000"/>
          </a:ln>
        </p:spPr>
        <p:txBody>
          <a:bodyPr/>
          <a:lstStyle/>
          <a:p>
            <a:pPr marL="228600" indent="-228600" eaLnBrk="0" hangingPunct="0">
              <a:lnSpc>
                <a:spcPct val="80000"/>
              </a:lnSpc>
              <a:spcBef>
                <a:spcPts val="1000"/>
              </a:spcBef>
              <a:buFont typeface="Arial" panose="020B0604020202020204" pitchFamily="34" charset="0"/>
              <a:buChar char="•"/>
            </a:pPr>
            <a:r>
              <a:rPr lang="zh-CN" altLang="en-GB" sz="2800">
                <a:latin typeface="微软雅黑" panose="020B0503020204020204" pitchFamily="34" charset="-122"/>
                <a:ea typeface="微软雅黑" panose="020B0503020204020204" pitchFamily="34" charset="-122"/>
              </a:rPr>
              <a:t>第一节：应用文写作 </a:t>
            </a:r>
            <a:r>
              <a:rPr lang="en-GB" altLang="zh-CN" sz="2800">
                <a:latin typeface="微软雅黑" panose="020B0503020204020204" pitchFamily="34" charset="-122"/>
                <a:ea typeface="微软雅黑" panose="020B0503020204020204" pitchFamily="34" charset="-122"/>
              </a:rPr>
              <a:t>(</a:t>
            </a:r>
            <a:r>
              <a:rPr lang="zh-CN" altLang="en-GB" sz="2800">
                <a:latin typeface="微软雅黑" panose="020B0503020204020204" pitchFamily="34" charset="-122"/>
                <a:ea typeface="微软雅黑" panose="020B0503020204020204" pitchFamily="34" charset="-122"/>
              </a:rPr>
              <a:t>满分</a:t>
            </a:r>
            <a:r>
              <a:rPr lang="en-GB" altLang="zh-CN" sz="2800">
                <a:latin typeface="微软雅黑" panose="020B0503020204020204" pitchFamily="34" charset="-122"/>
                <a:ea typeface="微软雅黑" panose="020B0503020204020204" pitchFamily="34" charset="-122"/>
              </a:rPr>
              <a:t>15</a:t>
            </a:r>
            <a:r>
              <a:rPr lang="zh-CN" altLang="en-GB" sz="2800">
                <a:latin typeface="微软雅黑" panose="020B0503020204020204" pitchFamily="34" charset="-122"/>
                <a:ea typeface="微软雅黑" panose="020B0503020204020204" pitchFamily="34" charset="-122"/>
              </a:rPr>
              <a:t>分</a:t>
            </a:r>
            <a:r>
              <a:rPr lang="en-GB" altLang="zh-CN"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zh-CN" altLang="en-US" sz="2800">
                <a:latin typeface="微软雅黑" panose="020B0503020204020204" pitchFamily="34" charset="-122"/>
                <a:ea typeface="微软雅黑" panose="020B0503020204020204" pitchFamily="34" charset="-122"/>
              </a:rPr>
              <a:t>假定你是李华</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你的</a:t>
            </a:r>
            <a:r>
              <a:rPr lang="zh-CN" altLang="en-US" sz="2800">
                <a:solidFill>
                  <a:srgbClr val="FF0000"/>
                </a:solidFill>
                <a:latin typeface="微软雅黑" panose="020B0503020204020204" pitchFamily="34" charset="-122"/>
                <a:ea typeface="微软雅黑" panose="020B0503020204020204" pitchFamily="34" charset="-122"/>
              </a:rPr>
              <a:t>美国朋友</a:t>
            </a:r>
            <a:r>
              <a:rPr lang="en-US" altLang="zh-CN" sz="2800">
                <a:solidFill>
                  <a:srgbClr val="FF0000"/>
                </a:solidFill>
                <a:latin typeface="微软雅黑" panose="020B0503020204020204" pitchFamily="34" charset="-122"/>
                <a:ea typeface="微软雅黑" panose="020B0503020204020204" pitchFamily="34" charset="-122"/>
              </a:rPr>
              <a:t>Mike</a:t>
            </a:r>
            <a:r>
              <a:rPr lang="zh-CN" altLang="en-US" sz="2800">
                <a:latin typeface="微软雅黑" panose="020B0503020204020204" pitchFamily="34" charset="-122"/>
                <a:ea typeface="微软雅黑" panose="020B0503020204020204" pitchFamily="34" charset="-122"/>
              </a:rPr>
              <a:t>即将高中毕业，想来中国的大学学习一年中文。请你给他写封邮件</a:t>
            </a:r>
            <a:r>
              <a:rPr lang="zh-CN" altLang="en-US" sz="2800">
                <a:solidFill>
                  <a:srgbClr val="FF0000"/>
                </a:solidFill>
                <a:latin typeface="微软雅黑" panose="020B0503020204020204" pitchFamily="34" charset="-122"/>
                <a:ea typeface="微软雅黑" panose="020B0503020204020204" pitchFamily="34" charset="-122"/>
              </a:rPr>
              <a:t>推荐合适的学校</a:t>
            </a:r>
            <a:r>
              <a:rPr lang="zh-CN" altLang="en-US" sz="2800">
                <a:latin typeface="微软雅黑" panose="020B0503020204020204" pitchFamily="34" charset="-122"/>
                <a:ea typeface="微软雅黑" panose="020B0503020204020204" pitchFamily="34" charset="-122"/>
              </a:rPr>
              <a:t>，内容包括</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solidFill>
                  <a:srgbClr val="FF0000"/>
                </a:solidFill>
                <a:latin typeface="微软雅黑" panose="020B0503020204020204" pitchFamily="34" charset="-122"/>
                <a:ea typeface="微软雅黑" panose="020B0503020204020204" pitchFamily="34" charset="-122"/>
              </a:rPr>
              <a:t>1.</a:t>
            </a:r>
            <a:r>
              <a:rPr lang="zh-CN" altLang="en-US" sz="2800">
                <a:solidFill>
                  <a:srgbClr val="FF0000"/>
                </a:solidFill>
                <a:latin typeface="微软雅黑" panose="020B0503020204020204" pitchFamily="34" charset="-122"/>
                <a:ea typeface="微软雅黑" panose="020B0503020204020204" pitchFamily="34" charset="-122"/>
              </a:rPr>
              <a:t>你推荐的大学；</a:t>
            </a:r>
            <a:endParaRPr lang="zh-CN" altLang="en-US" sz="280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solidFill>
                  <a:srgbClr val="FF0000"/>
                </a:solidFill>
                <a:latin typeface="微软雅黑" panose="020B0503020204020204" pitchFamily="34" charset="-122"/>
                <a:ea typeface="微软雅黑" panose="020B0503020204020204" pitchFamily="34" charset="-122"/>
              </a:rPr>
              <a:t>2.</a:t>
            </a:r>
            <a:r>
              <a:rPr lang="zh-CN" altLang="en-US" sz="2800">
                <a:solidFill>
                  <a:srgbClr val="FF0000"/>
                </a:solidFill>
                <a:latin typeface="微软雅黑" panose="020B0503020204020204" pitchFamily="34" charset="-122"/>
                <a:ea typeface="微软雅黑" panose="020B0503020204020204" pitchFamily="34" charset="-122"/>
              </a:rPr>
              <a:t>你的理由；</a:t>
            </a:r>
            <a:endParaRPr lang="zh-CN" altLang="en-US" sz="280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solidFill>
                  <a:srgbClr val="FF0000"/>
                </a:solidFill>
                <a:latin typeface="微软雅黑" panose="020B0503020204020204" pitchFamily="34" charset="-122"/>
                <a:ea typeface="微软雅黑" panose="020B0503020204020204" pitchFamily="34" charset="-122"/>
              </a:rPr>
              <a:t>3.</a:t>
            </a:r>
            <a:r>
              <a:rPr lang="zh-CN" altLang="en-US" sz="2800">
                <a:solidFill>
                  <a:srgbClr val="FF0000"/>
                </a:solidFill>
                <a:latin typeface="微软雅黑" panose="020B0503020204020204" pitchFamily="34" charset="-122"/>
                <a:ea typeface="微软雅黑" panose="020B0503020204020204" pitchFamily="34" charset="-122"/>
              </a:rPr>
              <a:t>表达欢迎。</a:t>
            </a:r>
            <a:endParaRPr lang="zh-CN" altLang="en-US" sz="280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zh-CN" altLang="en-US" sz="2800">
                <a:latin typeface="微软雅黑" panose="020B0503020204020204" pitchFamily="34" charset="-122"/>
                <a:ea typeface="微软雅黑" panose="020B0503020204020204" pitchFamily="34" charset="-122"/>
              </a:rPr>
              <a:t>注意：</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词数</a:t>
            </a:r>
            <a:r>
              <a:rPr lang="en-US" altLang="zh-CN" sz="2800">
                <a:latin typeface="微软雅黑" panose="020B0503020204020204" pitchFamily="34" charset="-122"/>
                <a:ea typeface="微软雅黑" panose="020B0503020204020204" pitchFamily="34" charset="-122"/>
              </a:rPr>
              <a:t>80</a:t>
            </a:r>
            <a:r>
              <a:rPr lang="zh-CN" altLang="en-US" sz="2800">
                <a:latin typeface="微软雅黑" panose="020B0503020204020204" pitchFamily="34" charset="-122"/>
                <a:ea typeface="微软雅黑" panose="020B0503020204020204" pitchFamily="34" charset="-122"/>
              </a:rPr>
              <a:t>字左右；</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可适当增加要点，以使行文连贯。</a:t>
            </a:r>
            <a:endParaRPr lang="zh-CN" altLang="en-US" sz="2800">
              <a:latin typeface="微软雅黑" panose="020B0503020204020204" pitchFamily="34" charset="-122"/>
              <a:ea typeface="微软雅黑" panose="020B0503020204020204" pitchFamily="34" charset="-122"/>
            </a:endParaRPr>
          </a:p>
        </p:txBody>
      </p:sp>
      <p:sp>
        <p:nvSpPr>
          <p:cNvPr id="32775" name="Rectangle 7"/>
          <p:cNvSpPr/>
          <p:nvPr/>
        </p:nvSpPr>
        <p:spPr bwMode="auto">
          <a:xfrm>
            <a:off x="4195763" y="228600"/>
            <a:ext cx="7286625" cy="2122488"/>
          </a:xfrm>
          <a:prstGeom prst="rect">
            <a:avLst/>
          </a:prstGeom>
          <a:noFill/>
          <a:ln w="38100">
            <a:solidFill>
              <a:srgbClr val="000000"/>
            </a:solidFill>
            <a:miter lim="800000"/>
          </a:ln>
        </p:spPr>
        <p:txBody>
          <a:bodyPr/>
          <a:lstStyle/>
          <a:p>
            <a:pPr marL="228600" indent="-228600" eaLnBrk="0" hangingPunct="0">
              <a:lnSpc>
                <a:spcPct val="7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题目四审</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一审类型</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二审人称</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三审时态</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四审要点</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p:txBody>
      </p:sp>
      <p:sp>
        <p:nvSpPr>
          <p:cNvPr id="32776" name="Rectangle 8"/>
          <p:cNvSpPr/>
          <p:nvPr/>
        </p:nvSpPr>
        <p:spPr bwMode="auto">
          <a:xfrm>
            <a:off x="6310313" y="603250"/>
            <a:ext cx="1535112"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推荐信</a:t>
            </a:r>
            <a:endParaRPr lang="zh-CN" altLang="en-US" sz="2800">
              <a:latin typeface="微软雅黑" panose="020B0503020204020204" pitchFamily="34" charset="-122"/>
              <a:ea typeface="微软雅黑" panose="020B0503020204020204" pitchFamily="34" charset="-122"/>
            </a:endParaRPr>
          </a:p>
        </p:txBody>
      </p:sp>
      <p:sp>
        <p:nvSpPr>
          <p:cNvPr id="32777" name="Rectangle 9"/>
          <p:cNvSpPr/>
          <p:nvPr/>
        </p:nvSpPr>
        <p:spPr bwMode="auto">
          <a:xfrm>
            <a:off x="6230938" y="982663"/>
            <a:ext cx="4648200"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第三人称为主</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兼用第一人称</a:t>
            </a:r>
            <a:endParaRPr lang="zh-CN" altLang="en-US" sz="2800">
              <a:latin typeface="微软雅黑" panose="020B0503020204020204" pitchFamily="34" charset="-122"/>
              <a:ea typeface="微软雅黑" panose="020B0503020204020204" pitchFamily="34" charset="-122"/>
            </a:endParaRPr>
          </a:p>
        </p:txBody>
      </p:sp>
      <p:sp>
        <p:nvSpPr>
          <p:cNvPr id="32778" name="Rectangle 10"/>
          <p:cNvSpPr/>
          <p:nvPr/>
        </p:nvSpPr>
        <p:spPr bwMode="auto">
          <a:xfrm>
            <a:off x="6143625" y="1438275"/>
            <a:ext cx="2700338"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一般现在时</a:t>
            </a:r>
            <a:endParaRPr lang="zh-CN" altLang="en-US" sz="2800">
              <a:latin typeface="微软雅黑" panose="020B0503020204020204" pitchFamily="34" charset="-122"/>
              <a:ea typeface="微软雅黑" panose="020B0503020204020204" pitchFamily="34" charset="-122"/>
            </a:endParaRPr>
          </a:p>
        </p:txBody>
      </p:sp>
      <p:sp>
        <p:nvSpPr>
          <p:cNvPr id="32779" name="Rectangle 11"/>
          <p:cNvSpPr/>
          <p:nvPr/>
        </p:nvSpPr>
        <p:spPr bwMode="auto">
          <a:xfrm>
            <a:off x="6172200" y="1838325"/>
            <a:ext cx="4911725"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所推荐的大学 </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理由</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表示欢迎</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blinds(horizontal)">
                                      <p:cBhvr>
                                        <p:cTn id="7" dur="5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linds(horizont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blinds(horizontal)">
                                      <p:cBhvr>
                                        <p:cTn id="17" dur="5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linds(horizontal)">
                                      <p:cBhvr>
                                        <p:cTn id="22" dur="500"/>
                                        <p:tgtEl>
                                          <p:spTgt spid="1116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wipe(down)">
                                      <p:cBhvr>
                                        <p:cTn id="27" dur="500"/>
                                        <p:tgtEl>
                                          <p:spTgt spid="327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wipe(down)">
                                      <p:cBhvr>
                                        <p:cTn id="32" dur="500"/>
                                        <p:tgtEl>
                                          <p:spTgt spid="32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778"/>
                                        </p:tgtEl>
                                        <p:attrNameLst>
                                          <p:attrName>style.visibility</p:attrName>
                                        </p:attrNameLst>
                                      </p:cBhvr>
                                      <p:to>
                                        <p:strVal val="visible"/>
                                      </p:to>
                                    </p:set>
                                    <p:animEffect transition="in" filter="wipe(down)">
                                      <p:cBhvr>
                                        <p:cTn id="37" dur="500"/>
                                        <p:tgtEl>
                                          <p:spTgt spid="327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779"/>
                                        </p:tgtEl>
                                        <p:attrNameLst>
                                          <p:attrName>style.visibility</p:attrName>
                                        </p:attrNameLst>
                                      </p:cBhvr>
                                      <p:to>
                                        <p:strVal val="visible"/>
                                      </p:to>
                                    </p:set>
                                    <p:animEffect transition="in" filter="wipe(down)">
                                      <p:cBhvr>
                                        <p:cTn id="42"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23" grpId="0" animBg="1"/>
      <p:bldP spid="111624" grpId="0" animBg="1"/>
      <p:bldP spid="32775" grpId="0" animBg="1"/>
      <p:bldP spid="32776" grpId="0"/>
      <p:bldP spid="32777" grpId="0"/>
      <p:bldP spid="32778" grpId="0"/>
      <p:bldP spid="327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5233987" cy="592138"/>
            <a:chOff x="330188" y="329522"/>
            <a:chExt cx="3705496" cy="592217"/>
          </a:xfrm>
        </p:grpSpPr>
        <p:sp>
          <p:nvSpPr>
            <p:cNvPr id="46" name="TextBox 62"/>
            <p:cNvSpPr txBox="1"/>
            <p:nvPr/>
          </p:nvSpPr>
          <p:spPr>
            <a:xfrm>
              <a:off x="361657" y="659766"/>
              <a:ext cx="3674027"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4848" name="矩形 47"/>
            <p:cNvSpPr>
              <a:spLocks noChangeArrowheads="1"/>
            </p:cNvSpPr>
            <p:nvPr/>
          </p:nvSpPr>
          <p:spPr bwMode="auto">
            <a:xfrm>
              <a:off x="330188" y="329522"/>
              <a:ext cx="2973838" cy="579515"/>
            </a:xfrm>
            <a:prstGeom prst="rect">
              <a:avLst/>
            </a:prstGeom>
            <a:solidFill>
              <a:schemeClr val="bg1"/>
            </a:solidFill>
            <a:ln w="9525">
              <a:noFill/>
              <a:miter lim="800000"/>
            </a:ln>
          </p:spPr>
          <p:txBody>
            <a:bodyPr>
              <a:spAutoFit/>
            </a:bodyPr>
            <a:lstStyle/>
            <a:p>
              <a:r>
                <a:rPr lang="zh-CN" altLang="en-US" sz="3200">
                  <a:solidFill>
                    <a:srgbClr val="18478F"/>
                  </a:solidFill>
                  <a:latin typeface="Impact" panose="020B0806030902050204" pitchFamily="34" charset="0"/>
                  <a:sym typeface="+mn-lt"/>
                </a:rPr>
                <a:t>高分开头长啥样</a:t>
              </a:r>
              <a:endParaRPr lang="zh-CN" altLang="en-US" sz="3200">
                <a:solidFill>
                  <a:srgbClr val="18478F"/>
                </a:solidFill>
                <a:latin typeface="Impact" panose="020B0806030902050204" pitchFamily="34" charset="0"/>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4823"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02</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grpSp>
        <p:nvGrpSpPr>
          <p:cNvPr id="52266" name="Group 42"/>
          <p:cNvGrpSpPr/>
          <p:nvPr/>
        </p:nvGrpSpPr>
        <p:grpSpPr bwMode="auto">
          <a:xfrm>
            <a:off x="407988" y="1258888"/>
            <a:ext cx="600075" cy="5334000"/>
            <a:chOff x="257" y="793"/>
            <a:chExt cx="378" cy="3360"/>
          </a:xfrm>
        </p:grpSpPr>
        <p:sp>
          <p:nvSpPr>
            <p:cNvPr id="45" name="任意多边形 44"/>
            <p:cNvSpPr/>
            <p:nvPr/>
          </p:nvSpPr>
          <p:spPr bwMode="blackWhite">
            <a:xfrm>
              <a:off x="257" y="793"/>
              <a:ext cx="378" cy="2236"/>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34832" name="组合 9"/>
            <p:cNvGrpSpPr/>
            <p:nvPr/>
          </p:nvGrpSpPr>
          <p:grpSpPr bwMode="auto">
            <a:xfrm>
              <a:off x="282" y="2338"/>
              <a:ext cx="292" cy="293"/>
              <a:chOff x="6447927" y="4740846"/>
              <a:chExt cx="465264" cy="465265"/>
            </a:xfrm>
          </p:grpSpPr>
          <p:sp>
            <p:nvSpPr>
              <p:cNvPr id="53" name="椭圆 52"/>
              <p:cNvSpPr/>
              <p:nvPr/>
            </p:nvSpPr>
            <p:spPr>
              <a:xfrm flipH="1">
                <a:off x="6447926" y="4740845"/>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KSO_Shape"/>
              <p:cNvSpPr/>
              <p:nvPr/>
            </p:nvSpPr>
            <p:spPr bwMode="auto">
              <a:xfrm>
                <a:off x="6540341" y="4855176"/>
                <a:ext cx="280433" cy="217547"/>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3" name="组合 7"/>
            <p:cNvGrpSpPr/>
            <p:nvPr/>
          </p:nvGrpSpPr>
          <p:grpSpPr bwMode="auto">
            <a:xfrm>
              <a:off x="300" y="823"/>
              <a:ext cx="292" cy="293"/>
              <a:chOff x="6456517" y="1778131"/>
              <a:chExt cx="465264" cy="465265"/>
            </a:xfrm>
          </p:grpSpPr>
          <p:sp>
            <p:nvSpPr>
              <p:cNvPr id="2" name="椭圆 46"/>
              <p:cNvSpPr/>
              <p:nvPr/>
            </p:nvSpPr>
            <p:spPr>
              <a:xfrm flipH="1">
                <a:off x="6456516" y="1778131"/>
                <a:ext cx="465264" cy="465264"/>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KSO_Shape"/>
              <p:cNvSpPr/>
              <p:nvPr/>
            </p:nvSpPr>
            <p:spPr bwMode="auto">
              <a:xfrm>
                <a:off x="6553712" y="1905166"/>
                <a:ext cx="280433" cy="21119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4" name="组合 8"/>
            <p:cNvGrpSpPr/>
            <p:nvPr/>
          </p:nvGrpSpPr>
          <p:grpSpPr bwMode="auto">
            <a:xfrm>
              <a:off x="300" y="1539"/>
              <a:ext cx="292" cy="293"/>
              <a:chOff x="6457452" y="3301417"/>
              <a:chExt cx="465264" cy="465265"/>
            </a:xfrm>
          </p:grpSpPr>
          <p:sp>
            <p:nvSpPr>
              <p:cNvPr id="4" name="椭圆 49"/>
              <p:cNvSpPr/>
              <p:nvPr/>
            </p:nvSpPr>
            <p:spPr>
              <a:xfrm flipH="1">
                <a:off x="6457451" y="3301417"/>
                <a:ext cx="465264" cy="465264"/>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 name="KSO_Shape"/>
              <p:cNvSpPr/>
              <p:nvPr/>
            </p:nvSpPr>
            <p:spPr bwMode="auto">
              <a:xfrm>
                <a:off x="6554647" y="3450683"/>
                <a:ext cx="280433" cy="192139"/>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5" name="组合 7"/>
            <p:cNvGrpSpPr/>
            <p:nvPr/>
          </p:nvGrpSpPr>
          <p:grpSpPr bwMode="auto">
            <a:xfrm>
              <a:off x="265" y="3225"/>
              <a:ext cx="292" cy="293"/>
              <a:chOff x="6456517" y="1778131"/>
              <a:chExt cx="465264" cy="465265"/>
            </a:xfrm>
          </p:grpSpPr>
          <p:sp>
            <p:nvSpPr>
              <p:cNvPr id="47" name="椭圆 46"/>
              <p:cNvSpPr/>
              <p:nvPr/>
            </p:nvSpPr>
            <p:spPr>
              <a:xfrm flipH="1">
                <a:off x="6456517" y="1778131"/>
                <a:ext cx="465264" cy="465264"/>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KSO_Shape"/>
              <p:cNvSpPr/>
              <p:nvPr/>
            </p:nvSpPr>
            <p:spPr bwMode="auto">
              <a:xfrm>
                <a:off x="6553712" y="1905166"/>
                <a:ext cx="280433" cy="21119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6" name="组合 8"/>
            <p:cNvGrpSpPr/>
            <p:nvPr/>
          </p:nvGrpSpPr>
          <p:grpSpPr bwMode="auto">
            <a:xfrm>
              <a:off x="274" y="3860"/>
              <a:ext cx="292" cy="293"/>
              <a:chOff x="6457452" y="3301417"/>
              <a:chExt cx="465264" cy="465265"/>
            </a:xfrm>
          </p:grpSpPr>
          <p:sp>
            <p:nvSpPr>
              <p:cNvPr id="50" name="椭圆 49"/>
              <p:cNvSpPr/>
              <p:nvPr/>
            </p:nvSpPr>
            <p:spPr>
              <a:xfrm flipH="1">
                <a:off x="6457451" y="3301416"/>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6554647" y="3450682"/>
                <a:ext cx="280433" cy="192140"/>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52269" name="Rectangle 45"/>
          <p:cNvSpPr/>
          <p:nvPr/>
        </p:nvSpPr>
        <p:spPr bwMode="auto">
          <a:xfrm>
            <a:off x="971550" y="1196975"/>
            <a:ext cx="11220450"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I'm </a:t>
            </a:r>
            <a:r>
              <a:rPr lang="en-US" altLang="zh-CN" sz="2800">
                <a:solidFill>
                  <a:srgbClr val="0000CC"/>
                </a:solidFill>
                <a:latin typeface="Constantia" panose="02030602050306030303" pitchFamily="18" charset="0"/>
                <a:ea typeface="微软雅黑" panose="020B0503020204020204" pitchFamily="34" charset="-122"/>
              </a:rPr>
              <a:t>delighted to learn that</a:t>
            </a:r>
            <a:r>
              <a:rPr lang="en-US" altLang="zh-CN" sz="2800">
                <a:latin typeface="Constantia" panose="02030602050306030303" pitchFamily="18" charset="0"/>
                <a:ea typeface="微软雅黑" panose="020B0503020204020204" pitchFamily="34" charset="-122"/>
              </a:rPr>
              <a:t> you are coming to China to learn Chinese. Welcome! Here, I'd like to </a:t>
            </a:r>
            <a:r>
              <a:rPr lang="en-US" altLang="zh-CN" sz="2800">
                <a:solidFill>
                  <a:srgbClr val="FF0000"/>
                </a:solidFill>
                <a:latin typeface="Constantia" panose="02030602050306030303" pitchFamily="18" charset="0"/>
                <a:ea typeface="微软雅黑" panose="020B0503020204020204" pitchFamily="34" charset="-122"/>
              </a:rPr>
              <a:t>share my idea with you about</a:t>
            </a:r>
            <a:r>
              <a:rPr lang="en-US" altLang="zh-CN" sz="2800">
                <a:latin typeface="Constantia" panose="02030602050306030303" pitchFamily="18" charset="0"/>
                <a:ea typeface="微软雅黑" panose="020B0503020204020204" pitchFamily="34" charset="-122"/>
              </a:rPr>
              <a:t> which university to apply for.</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Constantia" panose="02030602050306030303" pitchFamily="18" charset="0"/>
              <a:ea typeface="微软雅黑" panose="020B0503020204020204" pitchFamily="34" charset="-122"/>
            </a:endParaRPr>
          </a:p>
        </p:txBody>
      </p:sp>
      <p:sp>
        <p:nvSpPr>
          <p:cNvPr id="52270" name="Rectangle 46"/>
          <p:cNvSpPr/>
          <p:nvPr/>
        </p:nvSpPr>
        <p:spPr bwMode="auto">
          <a:xfrm>
            <a:off x="900113" y="2511425"/>
            <a:ext cx="11291887"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Hearing /learning that</a:t>
            </a:r>
            <a:r>
              <a:rPr lang="en-US" altLang="zh-CN" sz="2800">
                <a:latin typeface="Constantia" panose="02030602050306030303" pitchFamily="18" charset="0"/>
                <a:ea typeface="微软雅黑" panose="020B0503020204020204" pitchFamily="34" charset="-122"/>
              </a:rPr>
              <a:t> you </a:t>
            </a:r>
            <a:r>
              <a:rPr lang="en-US" altLang="zh-CN" sz="2800">
                <a:solidFill>
                  <a:srgbClr val="FF0000"/>
                </a:solidFill>
                <a:latin typeface="Constantia" panose="02030602050306030303" pitchFamily="18" charset="0"/>
                <a:ea typeface="微软雅黑" panose="020B0503020204020204" pitchFamily="34" charset="-122"/>
              </a:rPr>
              <a:t>have a desire</a:t>
            </a:r>
            <a:r>
              <a:rPr lang="en-US" altLang="zh-CN" sz="2800">
                <a:latin typeface="Constantia" panose="02030602050306030303" pitchFamily="18" charset="0"/>
                <a:ea typeface="微软雅黑" panose="020B0503020204020204" pitchFamily="34" charset="-122"/>
              </a:rPr>
              <a:t> to study Chinese in china, I'm writing to recommend a suitable one for you.</a:t>
            </a:r>
            <a:endParaRPr lang="zh-CN" altLang="en-US" sz="2800">
              <a:latin typeface="Constantia" panose="02030602050306030303" pitchFamily="18" charset="0"/>
              <a:ea typeface="微软雅黑" panose="020B0503020204020204" pitchFamily="34" charset="-122"/>
            </a:endParaRPr>
          </a:p>
        </p:txBody>
      </p:sp>
      <p:sp>
        <p:nvSpPr>
          <p:cNvPr id="52271" name="Rectangle 47"/>
          <p:cNvSpPr/>
          <p:nvPr/>
        </p:nvSpPr>
        <p:spPr bwMode="auto">
          <a:xfrm>
            <a:off x="900113" y="3754438"/>
            <a:ext cx="12192000" cy="908050"/>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Upon hearing that</a:t>
            </a:r>
            <a:r>
              <a:rPr lang="en-US" altLang="zh-CN" sz="2800">
                <a:latin typeface="Constantia" panose="02030602050306030303" pitchFamily="18" charset="0"/>
                <a:ea typeface="微软雅黑" panose="020B0503020204020204" pitchFamily="34" charset="-122"/>
              </a:rPr>
              <a:t> you </a:t>
            </a:r>
            <a:r>
              <a:rPr lang="en-US" altLang="zh-CN" sz="2800">
                <a:solidFill>
                  <a:srgbClr val="FF0000"/>
                </a:solidFill>
                <a:latin typeface="Constantia" panose="02030602050306030303" pitchFamily="18" charset="0"/>
                <a:ea typeface="微软雅黑" panose="020B0503020204020204" pitchFamily="34" charset="-122"/>
              </a:rPr>
              <a:t>are eager to</a:t>
            </a:r>
            <a:r>
              <a:rPr lang="en-US" altLang="zh-CN" sz="2800">
                <a:latin typeface="Constantia" panose="02030602050306030303" pitchFamily="18" charset="0"/>
                <a:ea typeface="微软雅黑" panose="020B0503020204020204" pitchFamily="34" charset="-122"/>
              </a:rPr>
              <a:t> improve your Chinese in Chinese university , I </a:t>
            </a:r>
            <a:r>
              <a:rPr lang="en-US" altLang="zh-CN" sz="2800">
                <a:solidFill>
                  <a:srgbClr val="FF0000"/>
                </a:solidFill>
                <a:latin typeface="Constantia" panose="02030602050306030303" pitchFamily="18" charset="0"/>
                <a:ea typeface="微软雅黑" panose="020B0503020204020204" pitchFamily="34" charset="-122"/>
              </a:rPr>
              <a:t>can hardly wait to</a:t>
            </a:r>
            <a:r>
              <a:rPr lang="en-US" altLang="zh-CN" sz="2800">
                <a:latin typeface="Constantia" panose="02030602050306030303" pitchFamily="18" charset="0"/>
                <a:ea typeface="微软雅黑" panose="020B0503020204020204" pitchFamily="34" charset="-122"/>
              </a:rPr>
              <a:t> recommend Zhejiang university to you.</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Constantia" panose="02030602050306030303" pitchFamily="18" charset="0"/>
              <a:ea typeface="微软雅黑" panose="020B0503020204020204" pitchFamily="34" charset="-122"/>
            </a:endParaRPr>
          </a:p>
        </p:txBody>
      </p:sp>
      <p:sp>
        <p:nvSpPr>
          <p:cNvPr id="52272" name="Rectangle 48"/>
          <p:cNvSpPr/>
          <p:nvPr/>
        </p:nvSpPr>
        <p:spPr bwMode="auto">
          <a:xfrm>
            <a:off x="914400" y="5040313"/>
            <a:ext cx="11277600" cy="850900"/>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Informed of</a:t>
            </a:r>
            <a:r>
              <a:rPr lang="en-US" altLang="zh-CN" sz="2800">
                <a:latin typeface="Constantia" panose="02030602050306030303" pitchFamily="18" charset="0"/>
                <a:ea typeface="微软雅黑" panose="020B0503020204020204" pitchFamily="34" charset="-122"/>
              </a:rPr>
              <a:t> your </a:t>
            </a:r>
            <a:r>
              <a:rPr lang="en-US" altLang="zh-CN" sz="2800">
                <a:solidFill>
                  <a:srgbClr val="FF0000"/>
                </a:solidFill>
                <a:latin typeface="Constantia" panose="02030602050306030303" pitchFamily="18" charset="0"/>
                <a:ea typeface="微软雅黑" panose="020B0503020204020204" pitchFamily="34" charset="-122"/>
              </a:rPr>
              <a:t>fervent anticipation</a:t>
            </a:r>
            <a:r>
              <a:rPr lang="en-US" altLang="zh-CN" sz="2800">
                <a:latin typeface="Constantia" panose="02030602050306030303" pitchFamily="18" charset="0"/>
                <a:ea typeface="微软雅黑" panose="020B0503020204020204" pitchFamily="34" charset="-122"/>
              </a:rPr>
              <a:t> to study Chinese in china, I'm writing to </a:t>
            </a:r>
            <a:r>
              <a:rPr lang="en-US" altLang="zh-CN" sz="2800">
                <a:solidFill>
                  <a:srgbClr val="FF0000"/>
                </a:solidFill>
                <a:latin typeface="Constantia" panose="02030602050306030303" pitchFamily="18" charset="0"/>
                <a:ea typeface="微软雅黑" panose="020B0503020204020204" pitchFamily="34" charset="-122"/>
              </a:rPr>
              <a:t>extend my heartfelt welcome</a:t>
            </a:r>
            <a:r>
              <a:rPr lang="en-US" altLang="zh-CN" sz="2800">
                <a:latin typeface="Constantia" panose="02030602050306030303" pitchFamily="18" charset="0"/>
                <a:ea typeface="微软雅黑" panose="020B0503020204020204" pitchFamily="34" charset="-122"/>
              </a:rPr>
              <a:t> and offer you my suggestions.</a:t>
            </a:r>
            <a:endParaRPr lang="zh-CN" altLang="en-US" sz="2800">
              <a:latin typeface="Constantia" panose="02030602050306030303" pitchFamily="18" charset="0"/>
              <a:ea typeface="微软雅黑" panose="020B0503020204020204" pitchFamily="34" charset="-122"/>
            </a:endParaRPr>
          </a:p>
        </p:txBody>
      </p:sp>
      <p:sp>
        <p:nvSpPr>
          <p:cNvPr id="52273" name="Rectangle 49"/>
          <p:cNvSpPr/>
          <p:nvPr/>
        </p:nvSpPr>
        <p:spPr bwMode="auto">
          <a:xfrm>
            <a:off x="771525" y="6003925"/>
            <a:ext cx="12192000"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Thrilled to know</a:t>
            </a:r>
            <a:r>
              <a:rPr lang="en-US" altLang="zh-CN" sz="2800">
                <a:latin typeface="Constantia" panose="02030602050306030303" pitchFamily="18" charset="0"/>
                <a:ea typeface="微软雅黑" panose="020B0503020204020204" pitchFamily="34" charset="-122"/>
              </a:rPr>
              <a:t> your anticipation of learning Chinese in china, I highly recommend you to get the application to Zhejiang university.</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微软雅黑" panose="020B0503020204020204" pitchFamily="34" charset="-122"/>
              <a:ea typeface="微软雅黑" panose="020B0503020204020204" pitchFamily="34" charset="-122"/>
            </a:endParaRPr>
          </a:p>
        </p:txBody>
      </p:sp>
      <p:sp>
        <p:nvSpPr>
          <p:cNvPr id="52275" name="Rectangle 51"/>
          <p:cNvSpPr/>
          <p:nvPr/>
        </p:nvSpPr>
        <p:spPr bwMode="auto">
          <a:xfrm>
            <a:off x="0" y="192088"/>
            <a:ext cx="12192000" cy="979487"/>
          </a:xfrm>
          <a:prstGeom prst="rect">
            <a:avLst/>
          </a:prstGeom>
          <a:solidFill>
            <a:schemeClr val="tx1"/>
          </a:solid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chemeClr val="bg1"/>
                </a:solidFill>
                <a:latin typeface="Arial Black" panose="020B0A04020102020204" pitchFamily="34" charset="0"/>
                <a:ea typeface="微软雅黑" panose="020B0503020204020204" pitchFamily="34" charset="-122"/>
              </a:rPr>
              <a:t>Tip1 </a:t>
            </a:r>
            <a:r>
              <a:rPr lang="zh-CN" altLang="en-US" sz="2800">
                <a:solidFill>
                  <a:schemeClr val="bg1"/>
                </a:solidFill>
                <a:latin typeface="Arial Black" panose="020B0A04020102020204" pitchFamily="34" charset="0"/>
                <a:ea typeface="微软雅黑" panose="020B0503020204020204" pitchFamily="34" charset="-122"/>
              </a:rPr>
              <a:t>推荐对象可以在第一段就出现，也在第二段的开头出现。推荐信的开头可以出现表现情绪的词也可以比较客观。</a:t>
            </a:r>
            <a:endParaRPr lang="zh-CN" altLang="en-US" sz="2800">
              <a:solidFill>
                <a:schemeClr val="bg1"/>
              </a:solidFill>
              <a:latin typeface="Arial Black" panose="020B0A04020102020204" pitchFamily="34"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endParaRPr lang="en-US" altLang="zh-CN"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22" presetClass="entr" presetSubtype="8" fill="hold" nodeType="withEffect">
                                  <p:stCondLst>
                                    <p:cond delay="200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1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2266"/>
                                        </p:tgtEl>
                                        <p:attrNameLst>
                                          <p:attrName>style.visibility</p:attrName>
                                        </p:attrNameLst>
                                      </p:cBhvr>
                                      <p:to>
                                        <p:strVal val="visible"/>
                                      </p:to>
                                    </p:set>
                                    <p:animEffect transition="in" filter="blinds(horizontal)">
                                      <p:cBhvr>
                                        <p:cTn id="15" dur="500"/>
                                        <p:tgtEl>
                                          <p:spTgt spid="522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2269"/>
                                        </p:tgtEl>
                                        <p:attrNameLst>
                                          <p:attrName>style.visibility</p:attrName>
                                        </p:attrNameLst>
                                      </p:cBhvr>
                                      <p:to>
                                        <p:strVal val="visible"/>
                                      </p:to>
                                    </p:set>
                                    <p:animEffect transition="in" filter="blinds(horizontal)">
                                      <p:cBhvr>
                                        <p:cTn id="20" dur="500"/>
                                        <p:tgtEl>
                                          <p:spTgt spid="5226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2270"/>
                                        </p:tgtEl>
                                        <p:attrNameLst>
                                          <p:attrName>style.visibility</p:attrName>
                                        </p:attrNameLst>
                                      </p:cBhvr>
                                      <p:to>
                                        <p:strVal val="visible"/>
                                      </p:to>
                                    </p:set>
                                    <p:animEffect transition="in" filter="blinds(horizontal)">
                                      <p:cBhvr>
                                        <p:cTn id="25" dur="500"/>
                                        <p:tgtEl>
                                          <p:spTgt spid="522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2271"/>
                                        </p:tgtEl>
                                        <p:attrNameLst>
                                          <p:attrName>style.visibility</p:attrName>
                                        </p:attrNameLst>
                                      </p:cBhvr>
                                      <p:to>
                                        <p:strVal val="visible"/>
                                      </p:to>
                                    </p:set>
                                    <p:animEffect transition="in" filter="blinds(horizontal)">
                                      <p:cBhvr>
                                        <p:cTn id="30" dur="500"/>
                                        <p:tgtEl>
                                          <p:spTgt spid="5227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2272"/>
                                        </p:tgtEl>
                                        <p:attrNameLst>
                                          <p:attrName>style.visibility</p:attrName>
                                        </p:attrNameLst>
                                      </p:cBhvr>
                                      <p:to>
                                        <p:strVal val="visible"/>
                                      </p:to>
                                    </p:set>
                                    <p:animEffect transition="in" filter="blinds(horizontal)">
                                      <p:cBhvr>
                                        <p:cTn id="35" dur="500"/>
                                        <p:tgtEl>
                                          <p:spTgt spid="5227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273"/>
                                        </p:tgtEl>
                                        <p:attrNameLst>
                                          <p:attrName>style.visibility</p:attrName>
                                        </p:attrNameLst>
                                      </p:cBhvr>
                                      <p:to>
                                        <p:strVal val="visible"/>
                                      </p:to>
                                    </p:set>
                                    <p:animEffect transition="in" filter="blinds(horizontal)">
                                      <p:cBhvr>
                                        <p:cTn id="40" dur="500"/>
                                        <p:tgtEl>
                                          <p:spTgt spid="5227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2275"/>
                                        </p:tgtEl>
                                        <p:attrNameLst>
                                          <p:attrName>style.visibility</p:attrName>
                                        </p:attrNameLst>
                                      </p:cBhvr>
                                      <p:to>
                                        <p:strVal val="visible"/>
                                      </p:to>
                                    </p:set>
                                    <p:animEffect transition="in" filter="wipe(down)">
                                      <p:cBhvr>
                                        <p:cTn id="45" dur="500"/>
                                        <p:tgtEl>
                                          <p:spTgt spid="5227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52275"/>
                                        </p:tgtEl>
                                      </p:cBhvr>
                                    </p:animEffect>
                                    <p:set>
                                      <p:cBhvr>
                                        <p:cTn id="50" dur="1" fill="hold">
                                          <p:stCondLst>
                                            <p:cond delay="499"/>
                                          </p:stCondLst>
                                        </p:cTn>
                                        <p:tgtEl>
                                          <p:spTgt spid="5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269" grpId="0"/>
      <p:bldP spid="52270" grpId="0"/>
      <p:bldP spid="52271" grpId="0"/>
      <p:bldP spid="52272" grpId="0"/>
      <p:bldP spid="52273" grpId="0"/>
      <p:bldP spid="52275" grpId="0" animBg="1"/>
      <p:bldP spid="5227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1"/>
          <p:cNvGrpSpPr/>
          <p:nvPr/>
        </p:nvGrpSpPr>
        <p:grpSpPr bwMode="auto">
          <a:xfrm>
            <a:off x="182563" y="2863850"/>
            <a:ext cx="600075" cy="3549650"/>
            <a:chOff x="6393975" y="1731074"/>
            <a:chExt cx="600444" cy="3549370"/>
          </a:xfrm>
        </p:grpSpPr>
        <p:sp>
          <p:nvSpPr>
            <p:cNvPr id="45" name="任意多边形 44"/>
            <p:cNvSpPr/>
            <p:nvPr/>
          </p:nvSpPr>
          <p:spPr bwMode="blackWhite">
            <a:xfrm>
              <a:off x="6393975" y="1731074"/>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36880" name="组合 9"/>
            <p:cNvGrpSpPr/>
            <p:nvPr/>
          </p:nvGrpSpPr>
          <p:grpSpPr bwMode="auto">
            <a:xfrm>
              <a:off x="6461565" y="4740846"/>
              <a:ext cx="465264" cy="465265"/>
              <a:chOff x="6447927" y="4740846"/>
              <a:chExt cx="465264" cy="465265"/>
            </a:xfrm>
          </p:grpSpPr>
          <p:sp>
            <p:nvSpPr>
              <p:cNvPr id="53" name="椭圆 52"/>
              <p:cNvSpPr/>
              <p:nvPr/>
            </p:nvSpPr>
            <p:spPr>
              <a:xfrm flipH="1">
                <a:off x="6448641" y="4740737"/>
                <a:ext cx="463835" cy="465101"/>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KSO_Shape"/>
              <p:cNvSpPr/>
              <p:nvPr/>
            </p:nvSpPr>
            <p:spPr bwMode="auto">
              <a:xfrm>
                <a:off x="6540773" y="4855028"/>
                <a:ext cx="279572" cy="217471"/>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6881" name="组合 7"/>
            <p:cNvGrpSpPr/>
            <p:nvPr/>
          </p:nvGrpSpPr>
          <p:grpSpPr bwMode="auto">
            <a:xfrm>
              <a:off x="6461565" y="1778131"/>
              <a:ext cx="465264" cy="465265"/>
              <a:chOff x="6456517" y="1778131"/>
              <a:chExt cx="465264" cy="465265"/>
            </a:xfrm>
          </p:grpSpPr>
          <p:sp>
            <p:nvSpPr>
              <p:cNvPr id="47" name="椭圆 46"/>
              <p:cNvSpPr/>
              <p:nvPr/>
            </p:nvSpPr>
            <p:spPr>
              <a:xfrm flipH="1">
                <a:off x="6457231" y="1778695"/>
                <a:ext cx="463835" cy="465101"/>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KSO_Shape"/>
              <p:cNvSpPr/>
              <p:nvPr/>
            </p:nvSpPr>
            <p:spPr bwMode="auto">
              <a:xfrm>
                <a:off x="6554129" y="1905685"/>
                <a:ext cx="279572" cy="21112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6882" name="组合 8"/>
            <p:cNvGrpSpPr/>
            <p:nvPr/>
          </p:nvGrpSpPr>
          <p:grpSpPr bwMode="auto">
            <a:xfrm>
              <a:off x="6461565" y="3301417"/>
              <a:ext cx="465264" cy="465265"/>
              <a:chOff x="6457452" y="3301417"/>
              <a:chExt cx="465264" cy="465265"/>
            </a:xfrm>
          </p:grpSpPr>
          <p:sp>
            <p:nvSpPr>
              <p:cNvPr id="50" name="椭圆 49"/>
              <p:cNvSpPr/>
              <p:nvPr/>
            </p:nvSpPr>
            <p:spPr>
              <a:xfrm flipH="1">
                <a:off x="6458166" y="3300988"/>
                <a:ext cx="463835" cy="465100"/>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6555064" y="3450201"/>
                <a:ext cx="279572" cy="192072"/>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5661025" cy="944563"/>
            <a:chOff x="330188" y="329522"/>
            <a:chExt cx="3705496" cy="944690"/>
          </a:xfrm>
        </p:grpSpPr>
        <p:sp>
          <p:nvSpPr>
            <p:cNvPr id="46" name="TextBox 62"/>
            <p:cNvSpPr txBox="1"/>
            <p:nvPr/>
          </p:nvSpPr>
          <p:spPr>
            <a:xfrm>
              <a:off x="361362" y="659766"/>
              <a:ext cx="3674322"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6878" name="矩形 47"/>
            <p:cNvSpPr>
              <a:spLocks noChangeArrowheads="1"/>
            </p:cNvSpPr>
            <p:nvPr/>
          </p:nvSpPr>
          <p:spPr bwMode="auto">
            <a:xfrm>
              <a:off x="330188" y="329522"/>
              <a:ext cx="2973957" cy="944690"/>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小试牛刀</a:t>
              </a:r>
              <a:endParaRPr lang="zh-CN" altLang="en-US" sz="3200" b="1">
                <a:solidFill>
                  <a:srgbClr val="18478F"/>
                </a:solidFill>
                <a:sym typeface="+mn-lt"/>
              </a:endParaRPr>
            </a:p>
            <a:p>
              <a:endParaRPr lang="zh-CN" altLang="en-US" sz="2400" b="1">
                <a:solidFill>
                  <a:srgbClr val="18478F"/>
                </a:solidFill>
                <a:latin typeface="微软雅黑" panose="020B0503020204020204" pitchFamily="34" charset="-122"/>
                <a:ea typeface="微软雅黑" panose="020B0503020204020204" pitchFamily="34" charset="-122"/>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6872"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02</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109590" name="Rectangle 3"/>
          <p:cNvSpPr/>
          <p:nvPr/>
        </p:nvSpPr>
        <p:spPr bwMode="auto">
          <a:xfrm>
            <a:off x="0" y="1208088"/>
            <a:ext cx="12192000" cy="1589087"/>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(2018</a:t>
            </a:r>
            <a:r>
              <a:rPr lang="zh-CN" altLang="en-US" sz="2800">
                <a:latin typeface="微软雅黑" panose="020B0503020204020204" pitchFamily="34" charset="-122"/>
                <a:ea typeface="微软雅黑" panose="020B0503020204020204" pitchFamily="34" charset="-122"/>
              </a:rPr>
              <a:t>温州二模</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假如你是张文，你的美国笔友</a:t>
            </a:r>
            <a:r>
              <a:rPr lang="en-US" altLang="zh-CN" sz="2800">
                <a:latin typeface="微软雅黑" panose="020B0503020204020204" pitchFamily="34" charset="-122"/>
                <a:ea typeface="微软雅黑" panose="020B0503020204020204" pitchFamily="34" charset="-122"/>
              </a:rPr>
              <a:t>Jack</a:t>
            </a:r>
            <a:r>
              <a:rPr lang="zh-CN" altLang="en-US" sz="2800">
                <a:latin typeface="微软雅黑" panose="020B0503020204020204" pitchFamily="34" charset="-122"/>
                <a:ea typeface="微软雅黑" panose="020B0503020204020204" pitchFamily="34" charset="-122"/>
              </a:rPr>
              <a:t>一家人要来温州度暑假，特别来信询问特色旅游的情况。请你给他回复一封电子邮件。内容包括：</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．推荐地点； </a:t>
            </a: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．推荐理由。</a:t>
            </a:r>
            <a:endParaRPr lang="zh-CN" altLang="en-US" sz="2800">
              <a:latin typeface="微软雅黑" panose="020B0503020204020204" pitchFamily="34" charset="-122"/>
              <a:ea typeface="微软雅黑" panose="020B0503020204020204" pitchFamily="34" charset="-122"/>
            </a:endParaRPr>
          </a:p>
        </p:txBody>
      </p:sp>
      <p:sp>
        <p:nvSpPr>
          <p:cNvPr id="109591" name="Rectangle 23"/>
          <p:cNvSpPr/>
          <p:nvPr/>
        </p:nvSpPr>
        <p:spPr bwMode="auto">
          <a:xfrm>
            <a:off x="714375" y="2711450"/>
            <a:ext cx="11420475" cy="133667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Informed of</a:t>
            </a:r>
            <a:r>
              <a:rPr lang="en-US" altLang="zh-CN" sz="2800">
                <a:latin typeface="Constantia" panose="02030602050306030303" pitchFamily="18" charset="0"/>
                <a:ea typeface="微软雅黑" panose="020B0503020204020204" pitchFamily="34" charset="-122"/>
              </a:rPr>
              <a:t> your </a:t>
            </a:r>
            <a:r>
              <a:rPr lang="en-US" altLang="zh-CN" sz="2800">
                <a:solidFill>
                  <a:srgbClr val="FF0000"/>
                </a:solidFill>
                <a:latin typeface="Constantia" panose="02030602050306030303" pitchFamily="18" charset="0"/>
                <a:ea typeface="微软雅黑" panose="020B0503020204020204" pitchFamily="34" charset="-122"/>
              </a:rPr>
              <a:t>fervent anticipation</a:t>
            </a:r>
            <a:r>
              <a:rPr lang="en-US" altLang="zh-CN" sz="2800">
                <a:latin typeface="Constantia" panose="02030602050306030303" pitchFamily="18" charset="0"/>
                <a:ea typeface="微软雅黑" panose="020B0503020204020204" pitchFamily="34" charset="-122"/>
              </a:rPr>
              <a:t> to  Wenzhou for summer holiday, I'm writing to </a:t>
            </a:r>
            <a:r>
              <a:rPr lang="en-US" altLang="zh-CN" sz="2800">
                <a:solidFill>
                  <a:srgbClr val="FF0000"/>
                </a:solidFill>
                <a:latin typeface="Constantia" panose="02030602050306030303" pitchFamily="18" charset="0"/>
                <a:ea typeface="微软雅黑" panose="020B0503020204020204" pitchFamily="34" charset="-122"/>
              </a:rPr>
              <a:t>extend my heartfelt welcome</a:t>
            </a:r>
            <a:r>
              <a:rPr lang="en-US" altLang="zh-CN" sz="2800">
                <a:latin typeface="Constantia" panose="02030602050306030303" pitchFamily="18" charset="0"/>
                <a:ea typeface="微软雅黑" panose="020B0503020204020204" pitchFamily="34" charset="-122"/>
              </a:rPr>
              <a:t> and offer you my suggestions.</a:t>
            </a:r>
            <a:endParaRPr lang="zh-CN" altLang="en-US" sz="2800">
              <a:latin typeface="Constantia" panose="02030602050306030303" pitchFamily="18" charset="0"/>
              <a:ea typeface="微软雅黑" panose="020B0503020204020204" pitchFamily="34" charset="-122"/>
            </a:endParaRPr>
          </a:p>
        </p:txBody>
      </p:sp>
      <p:sp>
        <p:nvSpPr>
          <p:cNvPr id="109592" name="Rectangle 24"/>
          <p:cNvSpPr/>
          <p:nvPr/>
        </p:nvSpPr>
        <p:spPr bwMode="auto">
          <a:xfrm>
            <a:off x="728663" y="4354513"/>
            <a:ext cx="11291887"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Hearing /learning that</a:t>
            </a:r>
            <a:r>
              <a:rPr lang="en-US" altLang="zh-CN" sz="2800">
                <a:latin typeface="Constantia" panose="02030602050306030303" pitchFamily="18" charset="0"/>
                <a:ea typeface="微软雅黑" panose="020B0503020204020204" pitchFamily="34" charset="-122"/>
              </a:rPr>
              <a:t> you </a:t>
            </a:r>
            <a:r>
              <a:rPr lang="en-US" altLang="zh-CN" sz="2800">
                <a:solidFill>
                  <a:srgbClr val="FF0000"/>
                </a:solidFill>
                <a:latin typeface="Constantia" panose="02030602050306030303" pitchFamily="18" charset="0"/>
                <a:ea typeface="微软雅黑" panose="020B0503020204020204" pitchFamily="34" charset="-122"/>
              </a:rPr>
              <a:t>and your family </a:t>
            </a:r>
            <a:r>
              <a:rPr lang="en-US" altLang="zh-CN" sz="2800">
                <a:latin typeface="Constantia" panose="02030602050306030303" pitchFamily="18" charset="0"/>
                <a:ea typeface="微软雅黑" panose="020B0503020204020204" pitchFamily="34" charset="-122"/>
              </a:rPr>
              <a:t>are coming to Wenzhou for the summer holiday, I'm writing to recommend a suitable one for you.</a:t>
            </a:r>
            <a:endParaRPr lang="zh-CN" altLang="en-US" sz="2800">
              <a:latin typeface="Constantia" panose="02030602050306030303" pitchFamily="18" charset="0"/>
              <a:ea typeface="微软雅黑" panose="020B0503020204020204" pitchFamily="34" charset="-122"/>
            </a:endParaRPr>
          </a:p>
        </p:txBody>
      </p:sp>
      <p:sp>
        <p:nvSpPr>
          <p:cNvPr id="109593" name="Rectangle 25"/>
          <p:cNvSpPr/>
          <p:nvPr/>
        </p:nvSpPr>
        <p:spPr bwMode="auto">
          <a:xfrm>
            <a:off x="685800" y="5889625"/>
            <a:ext cx="12192000"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Thrilled to know</a:t>
            </a:r>
            <a:r>
              <a:rPr lang="en-US" altLang="zh-CN" sz="2800">
                <a:latin typeface="Constantia" panose="02030602050306030303" pitchFamily="18" charset="0"/>
                <a:ea typeface="微软雅黑" panose="020B0503020204020204" pitchFamily="34" charset="-122"/>
              </a:rPr>
              <a:t> your anticipation of coming to Wenzhou for summer vacation, I highly recommend that you should go to Yangdang Mountain.</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0"/>
                                        </p:tgtEl>
                                        <p:attrNameLst>
                                          <p:attrName>style.visibility</p:attrName>
                                        </p:attrNameLst>
                                      </p:cBhvr>
                                      <p:to>
                                        <p:strVal val="visible"/>
                                      </p:to>
                                    </p:set>
                                    <p:animEffect transition="in" filter="blinds(horizontal)">
                                      <p:cBhvr>
                                        <p:cTn id="12" dur="500"/>
                                        <p:tgtEl>
                                          <p:spTgt spid="1095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91"/>
                                        </p:tgtEl>
                                        <p:attrNameLst>
                                          <p:attrName>style.visibility</p:attrName>
                                        </p:attrNameLst>
                                      </p:cBhvr>
                                      <p:to>
                                        <p:strVal val="visible"/>
                                      </p:to>
                                    </p:set>
                                    <p:animEffect transition="in" filter="blinds(horizontal)">
                                      <p:cBhvr>
                                        <p:cTn id="22" dur="500"/>
                                        <p:tgtEl>
                                          <p:spTgt spid="1095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92"/>
                                        </p:tgtEl>
                                        <p:attrNameLst>
                                          <p:attrName>style.visibility</p:attrName>
                                        </p:attrNameLst>
                                      </p:cBhvr>
                                      <p:to>
                                        <p:strVal val="visible"/>
                                      </p:to>
                                    </p:set>
                                    <p:animEffect transition="in" filter="blinds(horizontal)">
                                      <p:cBhvr>
                                        <p:cTn id="27" dur="500"/>
                                        <p:tgtEl>
                                          <p:spTgt spid="1095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593"/>
                                        </p:tgtEl>
                                        <p:attrNameLst>
                                          <p:attrName>style.visibility</p:attrName>
                                        </p:attrNameLst>
                                      </p:cBhvr>
                                      <p:to>
                                        <p:strVal val="visible"/>
                                      </p:to>
                                    </p:set>
                                    <p:animEffect transition="in" filter="blinds(horizontal)">
                                      <p:cBhvr>
                                        <p:cTn id="32" dur="500"/>
                                        <p:tgtEl>
                                          <p:spTgt spid="109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p:bldP spid="109591" grpId="0"/>
      <p:bldP spid="109592" grpId="0"/>
      <p:bldP spid="1095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8930"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怎样推荐你要推荐的对象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8919"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03</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pic>
        <p:nvPicPr>
          <p:cNvPr id="126989" name="Picture 13"/>
          <p:cNvPicPr>
            <a:picLocks noChangeAspect="1" noChangeArrowheads="1"/>
          </p:cNvPicPr>
          <p:nvPr/>
        </p:nvPicPr>
        <p:blipFill>
          <a:blip r:embed="rId1"/>
          <a:srcRect/>
          <a:stretch>
            <a:fillRect/>
          </a:stretch>
        </p:blipFill>
        <p:spPr bwMode="auto">
          <a:xfrm>
            <a:off x="0" y="1249363"/>
            <a:ext cx="12192000" cy="4181475"/>
          </a:xfrm>
          <a:prstGeom prst="rect">
            <a:avLst/>
          </a:prstGeom>
          <a:noFill/>
          <a:ln w="9525">
            <a:noFill/>
            <a:miter lim="800000"/>
            <a:headEnd/>
            <a:tailEnd/>
          </a:ln>
        </p:spPr>
      </p:pic>
      <p:sp>
        <p:nvSpPr>
          <p:cNvPr id="126990" name="Rectangle 14"/>
          <p:cNvSpPr/>
          <p:nvPr/>
        </p:nvSpPr>
        <p:spPr bwMode="auto">
          <a:xfrm>
            <a:off x="0" y="1211263"/>
            <a:ext cx="7900988" cy="50800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As is known to all , the Beijing university , which enjoys a high reputation around the world , is the best choice for you.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fabulous academic atmosphere here will allow you to concentrate on your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Additionally ,the extraordinary study resources and delicate environment it provides will also nourish you to be well-round.</a:t>
            </a:r>
            <a:endParaRPr lang="en-US" altLang="zh-CN" sz="3200">
              <a:latin typeface="Constantia" panose="02030602050306030303" pitchFamily="18" charset="0"/>
              <a:ea typeface="微软雅黑" panose="020B0503020204020204" pitchFamily="34" charset="-122"/>
            </a:endParaRPr>
          </a:p>
        </p:txBody>
      </p:sp>
      <p:sp>
        <p:nvSpPr>
          <p:cNvPr id="24584" name="文本框 7"/>
          <p:cNvSpPr txBox="1">
            <a:spLocks noChangeArrowheads="1"/>
          </p:cNvSpPr>
          <p:nvPr/>
        </p:nvSpPr>
        <p:spPr bwMode="auto">
          <a:xfrm>
            <a:off x="10528300" y="2220913"/>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总起句</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7"/>
          <p:cNvSpPr txBox="1">
            <a:spLocks noChangeArrowheads="1"/>
          </p:cNvSpPr>
          <p:nvPr/>
        </p:nvSpPr>
        <p:spPr bwMode="auto">
          <a:xfrm>
            <a:off x="10528300" y="3579813"/>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7"/>
          <p:cNvSpPr txBox="1">
            <a:spLocks noChangeArrowheads="1"/>
          </p:cNvSpPr>
          <p:nvPr/>
        </p:nvSpPr>
        <p:spPr bwMode="auto">
          <a:xfrm>
            <a:off x="10528300" y="5280025"/>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6994" name="Rectangle 18"/>
          <p:cNvSpPr/>
          <p:nvPr/>
        </p:nvSpPr>
        <p:spPr bwMode="auto">
          <a:xfrm>
            <a:off x="0" y="1312863"/>
            <a:ext cx="7900988" cy="50800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As is known to all , the Beijing university , </a:t>
            </a:r>
            <a:r>
              <a:rPr lang="en-US" altLang="zh-CN" sz="3200">
                <a:solidFill>
                  <a:srgbClr val="0000CC"/>
                </a:solidFill>
                <a:latin typeface="Constantia" panose="02030602050306030303" pitchFamily="18" charset="0"/>
                <a:ea typeface="微软雅黑" panose="020B0503020204020204" pitchFamily="34" charset="-122"/>
              </a:rPr>
              <a:t>which</a:t>
            </a:r>
            <a:r>
              <a:rPr lang="en-US" altLang="zh-CN" sz="3200">
                <a:latin typeface="Constantia" panose="02030602050306030303" pitchFamily="18" charset="0"/>
                <a:ea typeface="微软雅黑" panose="020B0503020204020204" pitchFamily="34" charset="-122"/>
              </a:rPr>
              <a:t> </a:t>
            </a:r>
            <a:r>
              <a:rPr lang="en-US" altLang="zh-CN" sz="3200">
                <a:solidFill>
                  <a:srgbClr val="FF0000"/>
                </a:solidFill>
                <a:latin typeface="Constantia" panose="02030602050306030303" pitchFamily="18" charset="0"/>
                <a:ea typeface="微软雅黑" panose="020B0503020204020204" pitchFamily="34" charset="-122"/>
              </a:rPr>
              <a:t>enjoys a high reputation</a:t>
            </a:r>
            <a:r>
              <a:rPr lang="en-US" altLang="zh-CN" sz="3200">
                <a:latin typeface="Constantia" panose="02030602050306030303" pitchFamily="18" charset="0"/>
                <a:ea typeface="微软雅黑" panose="020B0503020204020204" pitchFamily="34" charset="-122"/>
              </a:rPr>
              <a:t> around the world , is the best choice for you.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a:t>
            </a:r>
            <a:r>
              <a:rPr lang="en-US" altLang="zh-CN" sz="3200">
                <a:solidFill>
                  <a:srgbClr val="FF0000"/>
                </a:solidFill>
                <a:latin typeface="Constantia" panose="02030602050306030303" pitchFamily="18" charset="0"/>
                <a:ea typeface="微软雅黑" panose="020B0503020204020204" pitchFamily="34" charset="-122"/>
              </a:rPr>
              <a:t>fabulous academic atmosphere</a:t>
            </a:r>
            <a:r>
              <a:rPr lang="en-US" altLang="zh-CN" sz="3200">
                <a:latin typeface="Constantia" panose="02030602050306030303" pitchFamily="18" charset="0"/>
                <a:ea typeface="微软雅黑" panose="020B0503020204020204" pitchFamily="34" charset="-122"/>
              </a:rPr>
              <a:t> here will allow you to </a:t>
            </a:r>
            <a:r>
              <a:rPr lang="en-US" altLang="zh-CN" sz="3200">
                <a:solidFill>
                  <a:srgbClr val="FF0000"/>
                </a:solidFill>
                <a:latin typeface="Constantia" panose="02030602050306030303" pitchFamily="18" charset="0"/>
                <a:ea typeface="微软雅黑" panose="020B0503020204020204" pitchFamily="34" charset="-122"/>
              </a:rPr>
              <a:t>concentrate on</a:t>
            </a:r>
            <a:r>
              <a:rPr lang="en-US" altLang="zh-CN" sz="3200">
                <a:latin typeface="Constantia" panose="02030602050306030303" pitchFamily="18" charset="0"/>
                <a:ea typeface="微软雅黑" panose="020B0503020204020204" pitchFamily="34" charset="-122"/>
              </a:rPr>
              <a:t> your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solidFill>
                  <a:srgbClr val="0000CC"/>
                </a:solidFill>
                <a:latin typeface="Constantia" panose="02030602050306030303" pitchFamily="18" charset="0"/>
                <a:ea typeface="微软雅黑" panose="020B0503020204020204" pitchFamily="34" charset="-122"/>
              </a:rPr>
              <a:t>Additionally ,</a:t>
            </a:r>
            <a:r>
              <a:rPr lang="en-US" altLang="zh-CN" sz="3200">
                <a:latin typeface="Constantia" panose="02030602050306030303" pitchFamily="18" charset="0"/>
                <a:ea typeface="微软雅黑" panose="020B0503020204020204" pitchFamily="34" charset="-122"/>
              </a:rPr>
              <a:t>the </a:t>
            </a:r>
            <a:r>
              <a:rPr lang="en-US" altLang="zh-CN" sz="3200">
                <a:solidFill>
                  <a:srgbClr val="FF0000"/>
                </a:solidFill>
                <a:latin typeface="Constantia" panose="02030602050306030303" pitchFamily="18" charset="0"/>
                <a:ea typeface="微软雅黑" panose="020B0503020204020204" pitchFamily="34" charset="-122"/>
              </a:rPr>
              <a:t>extraordinary study resources</a:t>
            </a:r>
            <a:r>
              <a:rPr lang="en-US" altLang="zh-CN" sz="3200">
                <a:latin typeface="Constantia" panose="02030602050306030303" pitchFamily="18" charset="0"/>
                <a:ea typeface="微软雅黑" panose="020B0503020204020204" pitchFamily="34" charset="-122"/>
              </a:rPr>
              <a:t> and </a:t>
            </a:r>
            <a:r>
              <a:rPr lang="en-US" altLang="zh-CN" sz="3200">
                <a:solidFill>
                  <a:srgbClr val="FF0000"/>
                </a:solidFill>
                <a:latin typeface="Constantia" panose="02030602050306030303" pitchFamily="18" charset="0"/>
                <a:ea typeface="微软雅黑" panose="020B0503020204020204" pitchFamily="34" charset="-122"/>
              </a:rPr>
              <a:t>delicate environment</a:t>
            </a:r>
            <a:r>
              <a:rPr lang="en-US" altLang="zh-CN" sz="3200">
                <a:latin typeface="Constantia" panose="02030602050306030303" pitchFamily="18" charset="0"/>
                <a:ea typeface="微软雅黑" panose="020B0503020204020204" pitchFamily="34" charset="-122"/>
              </a:rPr>
              <a:t> it provides will also </a:t>
            </a:r>
            <a:r>
              <a:rPr lang="en-US" altLang="zh-CN" sz="3200">
                <a:solidFill>
                  <a:srgbClr val="FF0000"/>
                </a:solidFill>
                <a:latin typeface="Constantia" panose="02030602050306030303" pitchFamily="18" charset="0"/>
                <a:ea typeface="微软雅黑" panose="020B0503020204020204" pitchFamily="34" charset="-122"/>
              </a:rPr>
              <a:t>nourish</a:t>
            </a:r>
            <a:r>
              <a:rPr lang="en-US" altLang="zh-CN" sz="3200">
                <a:latin typeface="Constantia" panose="02030602050306030303" pitchFamily="18" charset="0"/>
                <a:ea typeface="微软雅黑" panose="020B0503020204020204" pitchFamily="34" charset="-122"/>
              </a:rPr>
              <a:t> you to be well-round.</a:t>
            </a:r>
            <a:endParaRPr lang="en-US" altLang="zh-CN" sz="3200">
              <a:latin typeface="Constantia" panose="02030602050306030303" pitchFamily="18" charset="0"/>
              <a:ea typeface="微软雅黑" panose="020B0503020204020204" pitchFamily="34" charset="-122"/>
            </a:endParaRPr>
          </a:p>
        </p:txBody>
      </p:sp>
      <p:sp>
        <p:nvSpPr>
          <p:cNvPr id="4" name="文本框 7"/>
          <p:cNvSpPr txBox="1">
            <a:spLocks noChangeArrowheads="1"/>
          </p:cNvSpPr>
          <p:nvPr/>
        </p:nvSpPr>
        <p:spPr bwMode="auto">
          <a:xfrm>
            <a:off x="6929438" y="2279650"/>
            <a:ext cx="1663700"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同位语</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7"/>
          <p:cNvSpPr txBox="1">
            <a:spLocks noChangeArrowheads="1"/>
          </p:cNvSpPr>
          <p:nvPr/>
        </p:nvSpPr>
        <p:spPr bwMode="auto">
          <a:xfrm>
            <a:off x="1685925" y="3694113"/>
            <a:ext cx="1663700"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无灵主语</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6997" name="文本框 7"/>
          <p:cNvSpPr txBox="1">
            <a:spLocks noChangeArrowheads="1"/>
          </p:cNvSpPr>
          <p:nvPr/>
        </p:nvSpPr>
        <p:spPr bwMode="auto">
          <a:xfrm>
            <a:off x="1885950" y="5622925"/>
            <a:ext cx="2906713"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连接词，宾语前置</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6989"/>
                                        </p:tgtEl>
                                        <p:attrNameLst>
                                          <p:attrName>style.visibility</p:attrName>
                                        </p:attrNameLst>
                                      </p:cBhvr>
                                      <p:to>
                                        <p:strVal val="visible"/>
                                      </p:to>
                                    </p:set>
                                    <p:animEffect transition="in" filter="blinds(horizontal)">
                                      <p:cBhvr>
                                        <p:cTn id="12" dur="500"/>
                                        <p:tgtEl>
                                          <p:spTgt spid="1269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26989"/>
                                        </p:tgtEl>
                                      </p:cBhvr>
                                    </p:animEffect>
                                    <p:set>
                                      <p:cBhvr>
                                        <p:cTn id="17" dur="1" fill="hold">
                                          <p:stCondLst>
                                            <p:cond delay="499"/>
                                          </p:stCondLst>
                                        </p:cTn>
                                        <p:tgtEl>
                                          <p:spTgt spid="1269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6990"/>
                                        </p:tgtEl>
                                        <p:attrNameLst>
                                          <p:attrName>style.visibility</p:attrName>
                                        </p:attrNameLst>
                                      </p:cBhvr>
                                      <p:to>
                                        <p:strVal val="visible"/>
                                      </p:to>
                                    </p:set>
                                    <p:animEffect transition="in" filter="blinds(horizontal)">
                                      <p:cBhvr>
                                        <p:cTn id="22" dur="500"/>
                                        <p:tgtEl>
                                          <p:spTgt spid="1269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blinds(horizontal)">
                                      <p:cBhvr>
                                        <p:cTn id="27" dur="500"/>
                                        <p:tgtEl>
                                          <p:spTgt spid="2458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6994"/>
                                        </p:tgtEl>
                                        <p:attrNameLst>
                                          <p:attrName>style.visibility</p:attrName>
                                        </p:attrNameLst>
                                      </p:cBhvr>
                                      <p:to>
                                        <p:strVal val="visible"/>
                                      </p:to>
                                    </p:set>
                                    <p:animEffect transition="in" filter="blinds(horizontal)">
                                      <p:cBhvr>
                                        <p:cTn id="42" dur="500"/>
                                        <p:tgtEl>
                                          <p:spTgt spid="12699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6997"/>
                                        </p:tgtEl>
                                        <p:attrNameLst>
                                          <p:attrName>style.visibility</p:attrName>
                                        </p:attrNameLst>
                                      </p:cBhvr>
                                      <p:to>
                                        <p:strVal val="visible"/>
                                      </p:to>
                                    </p:set>
                                    <p:animEffect transition="in" filter="blinds(horizontal)">
                                      <p:cBhvr>
                                        <p:cTn id="57" dur="500"/>
                                        <p:tgtEl>
                                          <p:spTgt spid="126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0" grpId="0" animBg="1"/>
      <p:bldP spid="24584" grpId="0" animBg="1"/>
      <p:bldP spid="2" grpId="0" animBg="1"/>
      <p:bldP spid="3" grpId="0" animBg="1"/>
      <p:bldP spid="126994" grpId="0" animBg="1"/>
      <p:bldP spid="4" grpId="0" animBg="1"/>
      <p:bldP spid="5" grpId="0" animBg="1"/>
      <p:bldP spid="1269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0963"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0971"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怎样推荐你要推荐的对象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0967"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03</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pic>
        <p:nvPicPr>
          <p:cNvPr id="137228" name="Picture 12"/>
          <p:cNvPicPr>
            <a:picLocks noChangeAspect="1" noChangeArrowheads="1"/>
          </p:cNvPicPr>
          <p:nvPr/>
        </p:nvPicPr>
        <p:blipFill>
          <a:blip r:embed="rId1"/>
          <a:srcRect/>
          <a:stretch>
            <a:fillRect/>
          </a:stretch>
        </p:blipFill>
        <p:spPr bwMode="auto">
          <a:xfrm>
            <a:off x="0" y="1435100"/>
            <a:ext cx="12192000" cy="4733925"/>
          </a:xfrm>
          <a:prstGeom prst="rect">
            <a:avLst/>
          </a:prstGeom>
          <a:noFill/>
          <a:ln w="9525">
            <a:noFill/>
            <a:miter lim="800000"/>
            <a:headEnd/>
            <a:tailEnd/>
          </a:ln>
        </p:spPr>
      </p:pic>
      <p:sp>
        <p:nvSpPr>
          <p:cNvPr id="40969" name="Rectangle 3"/>
          <p:cNvSpPr/>
          <p:nvPr/>
        </p:nvSpPr>
        <p:spPr bwMode="auto">
          <a:xfrm>
            <a:off x="0" y="1320800"/>
            <a:ext cx="8743950" cy="55372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prestigious</a:t>
            </a:r>
            <a:r>
              <a:rPr lang="zh-CN" altLang="en-US"/>
              <a:t>有威望的</a:t>
            </a:r>
            <a:r>
              <a:rPr lang="en-US" altLang="zh-CN"/>
              <a:t>; </a:t>
            </a:r>
            <a:r>
              <a:rPr lang="zh-CN" altLang="en-US"/>
              <a:t>声誉高的 </a:t>
            </a:r>
            <a:r>
              <a:rPr lang="en-US" altLang="zh-CN" sz="3200">
                <a:latin typeface="Constantia" panose="02030602050306030303" pitchFamily="18" charset="0"/>
                <a:ea typeface="微软雅黑" panose="020B0503020204020204" pitchFamily="34" charset="-122"/>
              </a:rPr>
              <a:t> university has a well-designed and organized curriculum system,  with a range of compulsory courses</a:t>
            </a:r>
            <a:r>
              <a:rPr lang="zh-CN" altLang="en-US"/>
              <a:t>必修课 </a:t>
            </a:r>
            <a:r>
              <a:rPr lang="en-US" altLang="zh-CN" sz="3200">
                <a:latin typeface="Constantia" panose="02030602050306030303" pitchFamily="18" charset="0"/>
                <a:ea typeface="微软雅黑" panose="020B0503020204020204" pitchFamily="34" charset="-122"/>
              </a:rPr>
              <a:t> and optional courses.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studying style here is fast and reliable , which is quite fitting your short time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Additionally , with enormous numbers of oversea students here, it provides opportunities for enhancing your intercultural competence substantially</a:t>
            </a:r>
            <a:r>
              <a:rPr lang="zh-CN" altLang="en-US">
                <a:ea typeface="微软雅黑" panose="020B0503020204020204" pitchFamily="34" charset="-122"/>
              </a:rPr>
              <a:t>非常</a:t>
            </a:r>
            <a:r>
              <a:rPr lang="en-US" altLang="zh-CN">
                <a:ea typeface="微软雅黑" panose="020B0503020204020204" pitchFamily="34" charset="-122"/>
              </a:rPr>
              <a:t>; </a:t>
            </a:r>
            <a:r>
              <a:rPr lang="zh-CN" altLang="en-US">
                <a:ea typeface="微软雅黑" panose="020B0503020204020204" pitchFamily="34" charset="-122"/>
              </a:rPr>
              <a:t>大大地</a:t>
            </a:r>
            <a:r>
              <a:rPr lang="zh-CN" altLang="en-US" sz="3200">
                <a:latin typeface="Constantia" panose="02030602050306030303" pitchFamily="18" charset="0"/>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a:t>
            </a:r>
            <a:endParaRPr lang="en-US" altLang="zh-CN" sz="3200">
              <a:latin typeface="Constantia" panose="02030602050306030303" pitchFamily="18" charset="0"/>
              <a:ea typeface="微软雅黑" panose="020B0503020204020204" pitchFamily="34" charset="-122"/>
            </a:endParaRPr>
          </a:p>
        </p:txBody>
      </p:sp>
      <p:sp>
        <p:nvSpPr>
          <p:cNvPr id="2" name="文本框 7"/>
          <p:cNvSpPr txBox="1">
            <a:spLocks noChangeArrowheads="1"/>
          </p:cNvSpPr>
          <p:nvPr/>
        </p:nvSpPr>
        <p:spPr bwMode="auto">
          <a:xfrm>
            <a:off x="10528300" y="2479675"/>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7"/>
          <p:cNvSpPr txBox="1">
            <a:spLocks noChangeArrowheads="1"/>
          </p:cNvSpPr>
          <p:nvPr/>
        </p:nvSpPr>
        <p:spPr bwMode="auto">
          <a:xfrm>
            <a:off x="10528300" y="3579813"/>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7"/>
          <p:cNvSpPr txBox="1">
            <a:spLocks noChangeArrowheads="1"/>
          </p:cNvSpPr>
          <p:nvPr/>
        </p:nvSpPr>
        <p:spPr bwMode="auto">
          <a:xfrm>
            <a:off x="10528300" y="5495925"/>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76" name="Rectangle 3"/>
          <p:cNvSpPr/>
          <p:nvPr/>
        </p:nvSpPr>
        <p:spPr bwMode="auto">
          <a:xfrm>
            <a:off x="0" y="1320800"/>
            <a:ext cx="8743950" cy="55372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a:t>
            </a:r>
            <a:r>
              <a:rPr lang="en-US" altLang="zh-CN" sz="3200">
                <a:solidFill>
                  <a:srgbClr val="FF0000"/>
                </a:solidFill>
                <a:latin typeface="Constantia" panose="02030602050306030303" pitchFamily="18" charset="0"/>
                <a:ea typeface="微软雅黑" panose="020B0503020204020204" pitchFamily="34" charset="-122"/>
              </a:rPr>
              <a:t>prestigious</a:t>
            </a:r>
            <a:r>
              <a:rPr lang="zh-CN" altLang="en-US">
                <a:solidFill>
                  <a:srgbClr val="FF0000"/>
                </a:solidFill>
              </a:rPr>
              <a:t>有威望的</a:t>
            </a:r>
            <a:r>
              <a:rPr lang="en-US" altLang="zh-CN">
                <a:solidFill>
                  <a:srgbClr val="FF0000"/>
                </a:solidFill>
              </a:rPr>
              <a:t>; </a:t>
            </a:r>
            <a:r>
              <a:rPr lang="zh-CN" altLang="en-US">
                <a:solidFill>
                  <a:srgbClr val="FF0000"/>
                </a:solidFill>
              </a:rPr>
              <a:t>声誉高的 </a:t>
            </a:r>
            <a:r>
              <a:rPr lang="en-US" altLang="zh-CN" sz="3200">
                <a:solidFill>
                  <a:srgbClr val="FF0000"/>
                </a:solidFill>
                <a:latin typeface="Constantia" panose="02030602050306030303" pitchFamily="18" charset="0"/>
                <a:ea typeface="微软雅黑" panose="020B0503020204020204" pitchFamily="34" charset="-122"/>
              </a:rPr>
              <a:t> university</a:t>
            </a:r>
            <a:r>
              <a:rPr lang="en-US" altLang="zh-CN" sz="3200">
                <a:latin typeface="Constantia" panose="02030602050306030303" pitchFamily="18" charset="0"/>
                <a:ea typeface="微软雅黑" panose="020B0503020204020204" pitchFamily="34" charset="-122"/>
              </a:rPr>
              <a:t> has a </a:t>
            </a:r>
            <a:r>
              <a:rPr lang="en-US" altLang="zh-CN" sz="3200">
                <a:solidFill>
                  <a:srgbClr val="FF0000"/>
                </a:solidFill>
                <a:latin typeface="Constantia" panose="02030602050306030303" pitchFamily="18" charset="0"/>
                <a:ea typeface="微软雅黑" panose="020B0503020204020204" pitchFamily="34" charset="-122"/>
              </a:rPr>
              <a:t>well-designed and organized</a:t>
            </a:r>
            <a:r>
              <a:rPr lang="en-US" altLang="zh-CN" sz="3200">
                <a:latin typeface="Constantia" panose="02030602050306030303" pitchFamily="18" charset="0"/>
                <a:ea typeface="微软雅黑" panose="020B0503020204020204" pitchFamily="34" charset="-122"/>
              </a:rPr>
              <a:t> </a:t>
            </a:r>
            <a:r>
              <a:rPr lang="en-US" altLang="zh-CN" sz="3200">
                <a:solidFill>
                  <a:srgbClr val="006600"/>
                </a:solidFill>
                <a:latin typeface="Constantia" panose="02030602050306030303" pitchFamily="18" charset="0"/>
                <a:ea typeface="微软雅黑" panose="020B0503020204020204" pitchFamily="34" charset="-122"/>
              </a:rPr>
              <a:t>curriculum system</a:t>
            </a:r>
            <a:r>
              <a:rPr lang="en-US" altLang="zh-CN" sz="3200">
                <a:latin typeface="Constantia" panose="02030602050306030303" pitchFamily="18" charset="0"/>
                <a:ea typeface="微软雅黑" panose="020B0503020204020204" pitchFamily="34" charset="-122"/>
              </a:rPr>
              <a:t>,  with a range of </a:t>
            </a:r>
            <a:r>
              <a:rPr lang="en-US" altLang="zh-CN" sz="3200">
                <a:solidFill>
                  <a:srgbClr val="FF0000"/>
                </a:solidFill>
                <a:latin typeface="Constantia" panose="02030602050306030303" pitchFamily="18" charset="0"/>
                <a:ea typeface="微软雅黑" panose="020B0503020204020204" pitchFamily="34" charset="-122"/>
              </a:rPr>
              <a:t>compulsory courses</a:t>
            </a:r>
            <a:r>
              <a:rPr lang="zh-CN" altLang="en-US"/>
              <a:t>必修课 </a:t>
            </a:r>
            <a:r>
              <a:rPr lang="en-US" altLang="zh-CN" sz="3200">
                <a:latin typeface="Constantia" panose="02030602050306030303" pitchFamily="18" charset="0"/>
                <a:ea typeface="微软雅黑" panose="020B0503020204020204" pitchFamily="34" charset="-122"/>
              </a:rPr>
              <a:t> and optional courses.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studying style here is fast and reliable , </a:t>
            </a:r>
            <a:r>
              <a:rPr lang="en-US" altLang="zh-CN" sz="3200">
                <a:solidFill>
                  <a:srgbClr val="0000CC"/>
                </a:solidFill>
                <a:latin typeface="Constantia" panose="02030602050306030303" pitchFamily="18" charset="0"/>
                <a:ea typeface="微软雅黑" panose="020B0503020204020204" pitchFamily="34" charset="-122"/>
              </a:rPr>
              <a:t>which</a:t>
            </a:r>
            <a:r>
              <a:rPr lang="en-US" altLang="zh-CN" sz="3200">
                <a:latin typeface="Constantia" panose="02030602050306030303" pitchFamily="18" charset="0"/>
                <a:ea typeface="微软雅黑" panose="020B0503020204020204" pitchFamily="34" charset="-122"/>
              </a:rPr>
              <a:t> is quite fitting your short time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solidFill>
                  <a:srgbClr val="0000CC"/>
                </a:solidFill>
                <a:latin typeface="Constantia" panose="02030602050306030303" pitchFamily="18" charset="0"/>
                <a:ea typeface="微软雅黑" panose="020B0503020204020204" pitchFamily="34" charset="-122"/>
              </a:rPr>
              <a:t>Additionally</a:t>
            </a:r>
            <a:r>
              <a:rPr lang="en-US" altLang="zh-CN" sz="3200">
                <a:latin typeface="Constantia" panose="02030602050306030303" pitchFamily="18" charset="0"/>
                <a:ea typeface="微软雅黑" panose="020B0503020204020204" pitchFamily="34" charset="-122"/>
              </a:rPr>
              <a:t> , </a:t>
            </a:r>
            <a:r>
              <a:rPr lang="en-US" altLang="zh-CN" sz="3200">
                <a:solidFill>
                  <a:srgbClr val="FF0000"/>
                </a:solidFill>
                <a:latin typeface="Constantia" panose="02030602050306030303" pitchFamily="18" charset="0"/>
                <a:ea typeface="微软雅黑" panose="020B0503020204020204" pitchFamily="34" charset="-122"/>
              </a:rPr>
              <a:t>with enormous numbers of</a:t>
            </a:r>
            <a:r>
              <a:rPr lang="en-US" altLang="zh-CN" sz="3200">
                <a:latin typeface="Constantia" panose="02030602050306030303" pitchFamily="18" charset="0"/>
                <a:ea typeface="微软雅黑" panose="020B0503020204020204" pitchFamily="34" charset="-122"/>
              </a:rPr>
              <a:t> oversea students here, it </a:t>
            </a:r>
            <a:r>
              <a:rPr lang="en-US" altLang="zh-CN" sz="3200">
                <a:solidFill>
                  <a:srgbClr val="FF0000"/>
                </a:solidFill>
                <a:latin typeface="Constantia" panose="02030602050306030303" pitchFamily="18" charset="0"/>
                <a:ea typeface="微软雅黑" panose="020B0503020204020204" pitchFamily="34" charset="-122"/>
              </a:rPr>
              <a:t>provides opportunities</a:t>
            </a:r>
            <a:r>
              <a:rPr lang="en-US" altLang="zh-CN" sz="3200">
                <a:latin typeface="Constantia" panose="02030602050306030303" pitchFamily="18" charset="0"/>
                <a:ea typeface="微软雅黑" panose="020B0503020204020204" pitchFamily="34" charset="-122"/>
              </a:rPr>
              <a:t> for </a:t>
            </a:r>
            <a:r>
              <a:rPr lang="en-US" altLang="zh-CN" sz="3200">
                <a:solidFill>
                  <a:srgbClr val="FF0000"/>
                </a:solidFill>
                <a:latin typeface="Constantia" panose="02030602050306030303" pitchFamily="18" charset="0"/>
                <a:ea typeface="微软雅黑" panose="020B0503020204020204" pitchFamily="34" charset="-122"/>
              </a:rPr>
              <a:t>enhancing</a:t>
            </a:r>
            <a:r>
              <a:rPr lang="en-US" altLang="zh-CN" sz="3200">
                <a:latin typeface="Constantia" panose="02030602050306030303" pitchFamily="18" charset="0"/>
                <a:ea typeface="微软雅黑" panose="020B0503020204020204" pitchFamily="34" charset="-122"/>
              </a:rPr>
              <a:t> your </a:t>
            </a:r>
            <a:r>
              <a:rPr lang="en-US" altLang="zh-CN" sz="3200">
                <a:solidFill>
                  <a:srgbClr val="FF0000"/>
                </a:solidFill>
                <a:latin typeface="Constantia" panose="02030602050306030303" pitchFamily="18" charset="0"/>
                <a:ea typeface="微软雅黑" panose="020B0503020204020204" pitchFamily="34" charset="-122"/>
              </a:rPr>
              <a:t>intercultural competence</a:t>
            </a:r>
            <a:r>
              <a:rPr lang="en-US" altLang="zh-CN" sz="3200">
                <a:latin typeface="Constantia" panose="02030602050306030303" pitchFamily="18" charset="0"/>
                <a:ea typeface="微软雅黑" panose="020B0503020204020204" pitchFamily="34" charset="-122"/>
              </a:rPr>
              <a:t> </a:t>
            </a:r>
            <a:r>
              <a:rPr lang="en-US" altLang="zh-CN" sz="3200">
                <a:solidFill>
                  <a:srgbClr val="0000CC"/>
                </a:solidFill>
                <a:latin typeface="Constantia" panose="02030602050306030303" pitchFamily="18" charset="0"/>
                <a:ea typeface="微软雅黑" panose="020B0503020204020204" pitchFamily="34" charset="-122"/>
              </a:rPr>
              <a:t>substantially</a:t>
            </a:r>
            <a:r>
              <a:rPr lang="zh-CN" altLang="en-US">
                <a:ea typeface="微软雅黑" panose="020B0503020204020204" pitchFamily="34" charset="-122"/>
              </a:rPr>
              <a:t>非常</a:t>
            </a:r>
            <a:r>
              <a:rPr lang="en-US" altLang="zh-CN">
                <a:ea typeface="微软雅黑" panose="020B0503020204020204" pitchFamily="34" charset="-122"/>
              </a:rPr>
              <a:t>; </a:t>
            </a:r>
            <a:r>
              <a:rPr lang="zh-CN" altLang="en-US">
                <a:ea typeface="微软雅黑" panose="020B0503020204020204" pitchFamily="34" charset="-122"/>
              </a:rPr>
              <a:t>大大地</a:t>
            </a:r>
            <a:r>
              <a:rPr lang="zh-CN" altLang="en-US" sz="3200">
                <a:latin typeface="Constantia" panose="02030602050306030303" pitchFamily="18" charset="0"/>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a:t>
            </a:r>
            <a:endParaRPr lang="en-US" altLang="zh-CN" sz="3200">
              <a:latin typeface="Constantia" panose="02030602050306030303" pitchFamily="18" charset="0"/>
              <a:ea typeface="微软雅黑" panose="020B0503020204020204" pitchFamily="34" charset="-122"/>
            </a:endParaRPr>
          </a:p>
        </p:txBody>
      </p:sp>
      <p:sp>
        <p:nvSpPr>
          <p:cNvPr id="40977" name="文本框 7"/>
          <p:cNvSpPr txBox="1">
            <a:spLocks noChangeArrowheads="1"/>
          </p:cNvSpPr>
          <p:nvPr/>
        </p:nvSpPr>
        <p:spPr bwMode="auto">
          <a:xfrm>
            <a:off x="6057900" y="2836863"/>
            <a:ext cx="2835275" cy="457200"/>
          </a:xfrm>
          <a:prstGeom prst="rect">
            <a:avLst/>
          </a:prstGeom>
          <a:solidFill>
            <a:schemeClr val="tx1"/>
          </a:solidFill>
          <a:ln w="28575">
            <a:noFill/>
            <a:miter lim="800000"/>
          </a:ln>
        </p:spPr>
        <p:txBody>
          <a:bodyPr>
            <a:spAutoFit/>
          </a:bodyPr>
          <a:lstStyle/>
          <a:p>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With </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的复合结构</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78" name="文本框 7"/>
          <p:cNvSpPr txBox="1">
            <a:spLocks noChangeArrowheads="1"/>
          </p:cNvSpPr>
          <p:nvPr/>
        </p:nvSpPr>
        <p:spPr bwMode="auto">
          <a:xfrm>
            <a:off x="7845425" y="3581400"/>
            <a:ext cx="1477963"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定语从句</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79" name="文本框 7"/>
          <p:cNvSpPr txBox="1">
            <a:spLocks noChangeArrowheads="1"/>
          </p:cNvSpPr>
          <p:nvPr/>
        </p:nvSpPr>
        <p:spPr bwMode="auto">
          <a:xfrm>
            <a:off x="3944938" y="6078538"/>
            <a:ext cx="6435725" cy="457200"/>
          </a:xfrm>
          <a:prstGeom prst="rect">
            <a:avLst/>
          </a:prstGeom>
          <a:solidFill>
            <a:schemeClr val="tx1"/>
          </a:solidFill>
          <a:ln w="28575">
            <a:noFill/>
            <a:miter lim="800000"/>
          </a:ln>
        </p:spPr>
        <p:txBody>
          <a:bodyPr>
            <a:spAutoFit/>
          </a:bodyPr>
          <a:lstStyle/>
          <a:p>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With </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的复合结构</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连接词</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准确的高级词汇</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275" name="Rectangle 51"/>
          <p:cNvSpPr/>
          <p:nvPr/>
        </p:nvSpPr>
        <p:spPr bwMode="auto">
          <a:xfrm>
            <a:off x="0" y="234950"/>
            <a:ext cx="12192000" cy="979488"/>
          </a:xfrm>
          <a:prstGeom prst="rect">
            <a:avLst/>
          </a:prstGeom>
          <a:solidFill>
            <a:schemeClr val="tx1"/>
          </a:solid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chemeClr val="bg1"/>
                </a:solidFill>
                <a:latin typeface="Arial Black" panose="020B0A04020102020204" pitchFamily="34" charset="0"/>
                <a:ea typeface="微软雅黑" panose="020B0503020204020204" pitchFamily="34" charset="-122"/>
              </a:rPr>
              <a:t>Tip2</a:t>
            </a:r>
            <a:r>
              <a:rPr lang="zh-CN" altLang="en-US" sz="2800">
                <a:solidFill>
                  <a:schemeClr val="bg1"/>
                </a:solidFill>
                <a:latin typeface="Arial Black" panose="020B0A04020102020204" pitchFamily="34" charset="0"/>
                <a:ea typeface="微软雅黑" panose="020B0503020204020204" pitchFamily="34" charset="-122"/>
              </a:rPr>
              <a:t>推荐的理由部分可以采纳多种结构，常用的有“总</a:t>
            </a:r>
            <a:r>
              <a:rPr lang="en-US" altLang="zh-CN" sz="2800">
                <a:solidFill>
                  <a:schemeClr val="bg1"/>
                </a:solidFill>
                <a:latin typeface="Arial Black" panose="020B0A04020102020204" pitchFamily="34" charset="0"/>
                <a:ea typeface="微软雅黑" panose="020B0503020204020204" pitchFamily="34" charset="-122"/>
              </a:rPr>
              <a:t>---</a:t>
            </a:r>
            <a:r>
              <a:rPr lang="zh-CN" altLang="en-US" sz="2800">
                <a:solidFill>
                  <a:schemeClr val="bg1"/>
                </a:solidFill>
                <a:latin typeface="Arial Black" panose="020B0A04020102020204" pitchFamily="34" charset="0"/>
                <a:ea typeface="微软雅黑" panose="020B0503020204020204" pitchFamily="34" charset="-122"/>
              </a:rPr>
              <a:t>分”结构和并列结构。句式常采用的有定语从句，</a:t>
            </a:r>
            <a:r>
              <a:rPr lang="en-US" altLang="zh-CN" sz="2800">
                <a:solidFill>
                  <a:schemeClr val="bg1"/>
                </a:solidFill>
                <a:latin typeface="Arial Black" panose="020B0A04020102020204" pitchFamily="34" charset="0"/>
                <a:ea typeface="微软雅黑" panose="020B0503020204020204" pitchFamily="34" charset="-122"/>
              </a:rPr>
              <a:t>with</a:t>
            </a:r>
            <a:r>
              <a:rPr lang="zh-CN" altLang="en-US" sz="2800">
                <a:solidFill>
                  <a:schemeClr val="bg1"/>
                </a:solidFill>
                <a:latin typeface="Arial Black" panose="020B0A04020102020204" pitchFamily="34" charset="0"/>
                <a:ea typeface="微软雅黑" panose="020B0503020204020204" pitchFamily="34" charset="-122"/>
              </a:rPr>
              <a:t>的复合结构，非谓语和同位语。</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28"/>
                                        </p:tgtEl>
                                        <p:attrNameLst>
                                          <p:attrName>style.visibility</p:attrName>
                                        </p:attrNameLst>
                                      </p:cBhvr>
                                      <p:to>
                                        <p:strVal val="visible"/>
                                      </p:to>
                                    </p:set>
                                    <p:animEffect transition="in" filter="blinds(horizontal)">
                                      <p:cBhvr>
                                        <p:cTn id="7" dur="500"/>
                                        <p:tgtEl>
                                          <p:spTgt spid="137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37228"/>
                                        </p:tgtEl>
                                      </p:cBhvr>
                                    </p:animEffect>
                                    <p:set>
                                      <p:cBhvr>
                                        <p:cTn id="12" dur="1" fill="hold">
                                          <p:stCondLst>
                                            <p:cond delay="499"/>
                                          </p:stCondLst>
                                        </p:cTn>
                                        <p:tgtEl>
                                          <p:spTgt spid="1372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9"/>
                                        </p:tgtEl>
                                        <p:attrNameLst>
                                          <p:attrName>style.visibility</p:attrName>
                                        </p:attrNameLst>
                                      </p:cBhvr>
                                      <p:to>
                                        <p:strVal val="visible"/>
                                      </p:to>
                                    </p:set>
                                    <p:animEffect transition="in" filter="blinds(horizontal)">
                                      <p:cBhvr>
                                        <p:cTn id="17" dur="500"/>
                                        <p:tgtEl>
                                          <p:spTgt spid="409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976"/>
                                        </p:tgtEl>
                                        <p:attrNameLst>
                                          <p:attrName>style.visibility</p:attrName>
                                        </p:attrNameLst>
                                      </p:cBhvr>
                                      <p:to>
                                        <p:strVal val="visible"/>
                                      </p:to>
                                    </p:set>
                                    <p:animEffect transition="in" filter="blinds(horizontal)">
                                      <p:cBhvr>
                                        <p:cTn id="37" dur="500"/>
                                        <p:tgtEl>
                                          <p:spTgt spid="4097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977"/>
                                        </p:tgtEl>
                                        <p:attrNameLst>
                                          <p:attrName>style.visibility</p:attrName>
                                        </p:attrNameLst>
                                      </p:cBhvr>
                                      <p:to>
                                        <p:strVal val="visible"/>
                                      </p:to>
                                    </p:set>
                                    <p:animEffect transition="in" filter="blinds(horizontal)">
                                      <p:cBhvr>
                                        <p:cTn id="42" dur="500"/>
                                        <p:tgtEl>
                                          <p:spTgt spid="409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978"/>
                                        </p:tgtEl>
                                        <p:attrNameLst>
                                          <p:attrName>style.visibility</p:attrName>
                                        </p:attrNameLst>
                                      </p:cBhvr>
                                      <p:to>
                                        <p:strVal val="visible"/>
                                      </p:to>
                                    </p:set>
                                    <p:animEffect transition="in" filter="blinds(horizontal)">
                                      <p:cBhvr>
                                        <p:cTn id="47" dur="500"/>
                                        <p:tgtEl>
                                          <p:spTgt spid="4097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0979"/>
                                        </p:tgtEl>
                                        <p:attrNameLst>
                                          <p:attrName>style.visibility</p:attrName>
                                        </p:attrNameLst>
                                      </p:cBhvr>
                                      <p:to>
                                        <p:strVal val="visible"/>
                                      </p:to>
                                    </p:set>
                                    <p:animEffect transition="in" filter="blinds(horizontal)">
                                      <p:cBhvr>
                                        <p:cTn id="52" dur="500"/>
                                        <p:tgtEl>
                                          <p:spTgt spid="409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2275"/>
                                        </p:tgtEl>
                                        <p:attrNameLst>
                                          <p:attrName>style.visibility</p:attrName>
                                        </p:attrNameLst>
                                      </p:cBhvr>
                                      <p:to>
                                        <p:strVal val="visible"/>
                                      </p:to>
                                    </p:set>
                                    <p:animEffect transition="in" filter="wipe(down)">
                                      <p:cBhvr>
                                        <p:cTn id="57" dur="500"/>
                                        <p:tgtEl>
                                          <p:spTgt spid="5227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52275"/>
                                        </p:tgtEl>
                                      </p:cBhvr>
                                    </p:animEffect>
                                    <p:set>
                                      <p:cBhvr>
                                        <p:cTn id="62" dur="1" fill="hold">
                                          <p:stCondLst>
                                            <p:cond delay="499"/>
                                          </p:stCondLst>
                                        </p:cTn>
                                        <p:tgtEl>
                                          <p:spTgt spid="5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p:bldP spid="2" grpId="0" animBg="1"/>
      <p:bldP spid="3" grpId="0" animBg="1"/>
      <p:bldP spid="4" grpId="0" animBg="1"/>
      <p:bldP spid="40976" grpId="0" animBg="1"/>
      <p:bldP spid="40977" grpId="0" animBg="1"/>
      <p:bldP spid="40978" grpId="0" animBg="1"/>
      <p:bldP spid="40979" grpId="0" animBg="1"/>
      <p:bldP spid="52275" grpId="0" animBg="1"/>
      <p:bldP spid="52275" grpId="1"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ISPRING_ULTRA_SCORM_COURSE_ID" val="97CAC44C-9ABD-46A2-8E88-645DEC627BD9"/>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蓝色扁平化报告"/>
  <p:tag name="ISPRING_SCORM_ENDPOINT" val="&lt;endpoint&gt;&lt;enable&gt;0&lt;/enable&gt;&lt;lrs&gt;http://&lt;/lrs&gt;&lt;auth&gt;0&lt;/auth&gt;&lt;login&gt;&lt;/login&gt;&lt;password&gt;&lt;/password&gt;&lt;key&gt;&lt;/key&gt;&lt;name&gt;&lt;/name&gt;&lt;email&gt;&lt;/email&gt;&lt;/endpoint&gt;&#1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spPr>
      <a:bodyPr rtlCol="0" anchor="ctr"/>
      <a:lstStyle>
        <a:defPPr algn="ctr">
          <a:defRPr dirty="0">
            <a:solidFill>
              <a:prstClr val="white"/>
            </a:solidFill>
            <a:latin typeface="方正黑体简体" panose="02010601030101010101" charset="-122"/>
            <a:ea typeface="方正黑体简体" panose="02010601030101010101"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7450</Words>
  <Application>WPS 演示</Application>
  <PresentationFormat>自定义</PresentationFormat>
  <Paragraphs>259</Paragraphs>
  <Slides>17</Slides>
  <Notes>15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17</vt:i4>
      </vt:variant>
    </vt:vector>
  </HeadingPairs>
  <TitlesOfParts>
    <vt:vector size="34" baseType="lpstr">
      <vt:lpstr>Arial</vt:lpstr>
      <vt:lpstr>宋体</vt:lpstr>
      <vt:lpstr>Wingdings</vt:lpstr>
      <vt:lpstr>方正黑体简体</vt:lpstr>
      <vt:lpstr>微软雅黑</vt:lpstr>
      <vt:lpstr>Impact</vt:lpstr>
      <vt:lpstr>黑体</vt:lpstr>
      <vt:lpstr>Calibri</vt:lpstr>
      <vt:lpstr>Constantia</vt:lpstr>
      <vt:lpstr>Arial Black</vt:lpstr>
      <vt:lpstr>Times New Roman</vt:lpstr>
      <vt:lpstr>Arial Unicode MS</vt:lpstr>
      <vt:lpstr>HelveticaNeue</vt:lpstr>
      <vt:lpstr>NumberOnly</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曹小等</cp:lastModifiedBy>
  <cp:revision>253</cp:revision>
  <dcterms:created xsi:type="dcterms:W3CDTF">2016-06-30T07:01:00Z</dcterms:created>
  <dcterms:modified xsi:type="dcterms:W3CDTF">2020-05-14T09:41:26Z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