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86" r:id="rId3"/>
    <p:sldId id="256" r:id="rId4"/>
    <p:sldId id="272" r:id="rId6"/>
    <p:sldId id="259" r:id="rId7"/>
    <p:sldId id="257" r:id="rId8"/>
    <p:sldId id="260" r:id="rId9"/>
    <p:sldId id="261" r:id="rId10"/>
    <p:sldId id="262" r:id="rId11"/>
    <p:sldId id="263" r:id="rId12"/>
    <p:sldId id="265" r:id="rId13"/>
    <p:sldId id="268" r:id="rId14"/>
    <p:sldId id="267" r:id="rId15"/>
    <p:sldId id="270" r:id="rId16"/>
    <p:sldId id="269" r:id="rId17"/>
    <p:sldId id="266" r:id="rId18"/>
    <p:sldId id="271" r:id="rId1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68" y="-280"/>
      </p:cViewPr>
      <p:guideLst>
        <p:guide orient="horz" pos="1582"/>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DC48F-0E08-4C43-A2DA-2EB8ADF81C6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6917D2-F4B4-4618-B695-D7A0F515269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86917D2-F4B4-4618-B695-D7A0F515269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使用方法：</a:t>
            </a:r>
            <a:br>
              <a:rPr lang="zh-CN" altLang="en-US" smtClean="0"/>
            </a:br>
            <a:r>
              <a:rPr lang="en-US" altLang="zh-CN" smtClean="0"/>
              <a:t>【</a:t>
            </a:r>
            <a:r>
              <a:rPr lang="zh-CN" altLang="en-US" smtClean="0"/>
              <a:t>更改文字</a:t>
            </a:r>
            <a:r>
              <a:rPr lang="en-US" altLang="zh-CN" smtClean="0"/>
              <a:t>】</a:t>
            </a:r>
            <a:r>
              <a:rPr lang="zh-CN" altLang="en-US" smtClean="0"/>
              <a:t>：将标题框及正文框中的文字可直接改为您所需文字</a:t>
            </a:r>
            <a:br>
              <a:rPr lang="zh-CN" altLang="en-US" smtClean="0"/>
            </a:br>
            <a:r>
              <a:rPr lang="en-US" altLang="zh-CN" smtClean="0"/>
              <a:t>【</a:t>
            </a:r>
            <a:r>
              <a:rPr lang="zh-CN" altLang="en-US" smtClean="0"/>
              <a:t>更改图片</a:t>
            </a:r>
            <a:r>
              <a:rPr lang="en-US" altLang="zh-CN" smtClean="0"/>
              <a:t>】</a:t>
            </a:r>
            <a:r>
              <a:rPr lang="zh-CN" altLang="en-US" smtClean="0"/>
              <a:t>：点中图片</a:t>
            </a:r>
            <a:r>
              <a:rPr lang="en-US" altLang="zh-CN" smtClean="0"/>
              <a:t>》</a:t>
            </a:r>
            <a:r>
              <a:rPr lang="zh-CN" altLang="en-US" smtClean="0"/>
              <a:t>绘图工具</a:t>
            </a:r>
            <a:r>
              <a:rPr lang="en-US" altLang="zh-CN" smtClean="0"/>
              <a:t>》</a:t>
            </a:r>
            <a:r>
              <a:rPr lang="zh-CN" altLang="en-US" smtClean="0"/>
              <a:t>格式</a:t>
            </a:r>
            <a:r>
              <a:rPr lang="en-US" altLang="zh-CN" smtClean="0"/>
              <a:t>》</a:t>
            </a:r>
            <a:r>
              <a:rPr lang="zh-CN" altLang="en-US" smtClean="0"/>
              <a:t>填充</a:t>
            </a:r>
            <a:r>
              <a:rPr lang="en-US" altLang="zh-CN" smtClean="0"/>
              <a:t>》</a:t>
            </a:r>
            <a:r>
              <a:rPr lang="zh-CN" altLang="en-US" smtClean="0"/>
              <a:t>图片</a:t>
            </a:r>
            <a:r>
              <a:rPr lang="en-US" altLang="zh-CN" smtClean="0"/>
              <a:t>》</a:t>
            </a:r>
            <a:r>
              <a:rPr lang="zh-CN" altLang="en-US" smtClean="0"/>
              <a:t>选择您需要展示的图片</a:t>
            </a:r>
            <a:br>
              <a:rPr lang="zh-CN" altLang="en-US" smtClean="0"/>
            </a:br>
            <a:r>
              <a:rPr lang="en-US" altLang="zh-CN" smtClean="0"/>
              <a:t>【</a:t>
            </a:r>
            <a:r>
              <a:rPr lang="zh-CN" altLang="en-US" smtClean="0"/>
              <a:t>增加减少图片</a:t>
            </a:r>
            <a:r>
              <a:rPr lang="en-US" altLang="zh-CN" smtClean="0"/>
              <a:t>】</a:t>
            </a:r>
            <a:r>
              <a:rPr lang="zh-CN" altLang="en-US" smtClean="0"/>
              <a:t>：直接复制粘贴图片来增加图片数，复制后更改方法见</a:t>
            </a:r>
            <a:r>
              <a:rPr lang="en-US" altLang="zh-CN" smtClean="0"/>
              <a:t>【</a:t>
            </a:r>
            <a:r>
              <a:rPr lang="zh-CN" altLang="en-US" smtClean="0"/>
              <a:t>更改图片</a:t>
            </a:r>
            <a:r>
              <a:rPr lang="en-US" altLang="zh-CN" smtClean="0"/>
              <a:t>】</a:t>
            </a:r>
            <a:br>
              <a:rPr lang="en-US" altLang="zh-CN" smtClean="0"/>
            </a:br>
            <a:r>
              <a:rPr lang="en-US" altLang="zh-CN" smtClean="0"/>
              <a:t>【</a:t>
            </a:r>
            <a:r>
              <a:rPr lang="zh-CN" altLang="en-US" smtClean="0"/>
              <a:t>更改图片色彩</a:t>
            </a:r>
            <a:r>
              <a:rPr lang="en-US" altLang="zh-CN" smtClean="0"/>
              <a:t>】</a:t>
            </a:r>
            <a:r>
              <a:rPr lang="zh-CN" altLang="en-US" smtClean="0"/>
              <a:t>：点中图片</a:t>
            </a:r>
            <a:r>
              <a:rPr lang="en-US" altLang="zh-CN" smtClean="0"/>
              <a:t>》</a:t>
            </a:r>
            <a:r>
              <a:rPr lang="zh-CN" altLang="en-US" smtClean="0"/>
              <a:t>图片工具</a:t>
            </a:r>
            <a:r>
              <a:rPr lang="en-US" altLang="zh-CN" smtClean="0"/>
              <a:t>》</a:t>
            </a:r>
            <a:r>
              <a:rPr lang="zh-CN" altLang="en-US" smtClean="0"/>
              <a:t>格式</a:t>
            </a:r>
            <a:r>
              <a:rPr lang="en-US" altLang="zh-CN" smtClean="0"/>
              <a:t>》</a:t>
            </a:r>
            <a:r>
              <a:rPr lang="zh-CN" altLang="en-US" smtClean="0"/>
              <a:t>色彩（重新着色）</a:t>
            </a:r>
            <a:r>
              <a:rPr lang="en-US" altLang="zh-CN" smtClean="0"/>
              <a:t>》</a:t>
            </a:r>
            <a:r>
              <a:rPr lang="zh-CN" altLang="en-US" smtClean="0"/>
              <a:t>选择您喜欢的色彩</a:t>
            </a:r>
            <a:br>
              <a:rPr lang="zh-CN" altLang="en-US" smtClean="0"/>
            </a:br>
            <a:r>
              <a:rPr lang="zh-CN" altLang="en-US" smtClean="0"/>
              <a:t>下载更多模板、视频教程：</a:t>
            </a:r>
            <a:r>
              <a:rPr lang="en-US" smtClean="0"/>
              <a:t>http://www.mysoeasy.com</a:t>
            </a:r>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86917D2-F4B4-4618-B695-D7A0F515269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CD82F3E-8EEA-4171-8DF6-284564561A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45B692-F5B7-4DB8-8A20-8CB219064F5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D82F3E-8EEA-4171-8DF6-284564561A7D}"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45B692-F5B7-4DB8-8A20-8CB219064F51}"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5725160" y="47625"/>
            <a:ext cx="3341370" cy="10814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slide" Target="slide5.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29895" y="496729"/>
            <a:ext cx="4903946"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59070" y="1337945"/>
            <a:ext cx="2989580" cy="298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57508" y="851218"/>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a:solidFill>
            <a:srgbClr val="FF6600"/>
          </a:solidFill>
        </p:spPr>
      </p:pic>
      <p:sp>
        <p:nvSpPr>
          <p:cNvPr id="16" name="TextBox 15"/>
          <p:cNvSpPr txBox="1"/>
          <p:nvPr/>
        </p:nvSpPr>
        <p:spPr>
          <a:xfrm>
            <a:off x="0" y="0"/>
            <a:ext cx="4211960"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5  contributions</a:t>
            </a:r>
            <a:endParaRPr lang="zh-CN" altLang="en-US" sz="3600" dirty="0">
              <a:solidFill>
                <a:srgbClr val="FF9900"/>
              </a:solidFill>
            </a:endParaRPr>
          </a:p>
        </p:txBody>
      </p:sp>
      <p:sp>
        <p:nvSpPr>
          <p:cNvPr id="7" name="TextBox 6"/>
          <p:cNvSpPr txBox="1"/>
          <p:nvPr/>
        </p:nvSpPr>
        <p:spPr>
          <a:xfrm>
            <a:off x="107504" y="1563638"/>
            <a:ext cx="3816424" cy="1631216"/>
          </a:xfrm>
          <a:prstGeom prst="rect">
            <a:avLst/>
          </a:prstGeom>
          <a:solidFill>
            <a:schemeClr val="accent5">
              <a:lumMod val="75000"/>
            </a:schemeClr>
          </a:solidFill>
        </p:spPr>
        <p:txBody>
          <a:bodyPr wrap="square" rtlCol="0">
            <a:spAutoFit/>
          </a:bodyPr>
          <a:lstStyle/>
          <a:p>
            <a:r>
              <a:rPr lang="en-US" altLang="zh-CN" sz="2000" dirty="0" smtClean="0">
                <a:solidFill>
                  <a:srgbClr val="FF6600"/>
                </a:solidFill>
              </a:rPr>
              <a:t>replaced</a:t>
            </a:r>
            <a:r>
              <a:rPr lang="en-US" altLang="zh-CN" sz="2000" dirty="0" smtClean="0">
                <a:solidFill>
                  <a:schemeClr val="bg1"/>
                </a:solidFill>
              </a:rPr>
              <a:t> the Christian idea of gravity </a:t>
            </a:r>
            <a:r>
              <a:rPr lang="en-US" altLang="zh-CN" sz="2000" dirty="0" smtClean="0">
                <a:solidFill>
                  <a:srgbClr val="FF6600"/>
                </a:solidFill>
              </a:rPr>
              <a:t>which said things fell to earth because God created the earth as the centre of the universe</a:t>
            </a:r>
            <a:endParaRPr lang="en-US" altLang="zh-CN" sz="2000" dirty="0" smtClean="0">
              <a:solidFill>
                <a:srgbClr val="FF6600"/>
              </a:solidFill>
            </a:endParaRPr>
          </a:p>
          <a:p>
            <a:endParaRPr lang="en-US" altLang="zh-CN" sz="2000" dirty="0" smtClean="0">
              <a:solidFill>
                <a:schemeClr val="bg1"/>
              </a:solidFill>
            </a:endParaRPr>
          </a:p>
        </p:txBody>
      </p:sp>
      <p:sp>
        <p:nvSpPr>
          <p:cNvPr id="8" name="TextBox 7"/>
          <p:cNvSpPr txBox="1"/>
          <p:nvPr/>
        </p:nvSpPr>
        <p:spPr>
          <a:xfrm>
            <a:off x="4860032" y="1563638"/>
            <a:ext cx="4212976" cy="1631216"/>
          </a:xfrm>
          <a:prstGeom prst="rect">
            <a:avLst/>
          </a:prstGeom>
          <a:solidFill>
            <a:schemeClr val="accent5">
              <a:lumMod val="75000"/>
            </a:schemeClr>
          </a:solidFill>
          <a:ln>
            <a:solidFill>
              <a:schemeClr val="accent5">
                <a:lumMod val="75000"/>
              </a:schemeClr>
            </a:solidFill>
          </a:ln>
        </p:spPr>
        <p:txBody>
          <a:bodyPr wrap="square" rtlCol="0">
            <a:spAutoFit/>
          </a:bodyPr>
          <a:lstStyle/>
          <a:p>
            <a:r>
              <a:rPr lang="en-US" altLang="zh-CN" sz="2000" dirty="0" smtClean="0">
                <a:solidFill>
                  <a:schemeClr val="bg1"/>
                </a:solidFill>
              </a:rPr>
              <a:t>His theory is now the basis </a:t>
            </a:r>
            <a:r>
              <a:rPr lang="en-US" altLang="zh-CN" sz="2000" dirty="0" smtClean="0">
                <a:solidFill>
                  <a:srgbClr val="FF6600"/>
                </a:solidFill>
              </a:rPr>
              <a:t>on which all our ideas of the universe are built.</a:t>
            </a:r>
            <a:endParaRPr lang="en-US" altLang="zh-CN" sz="2000" dirty="0" smtClean="0">
              <a:solidFill>
                <a:srgbClr val="FF6600"/>
              </a:solidFill>
            </a:endParaRPr>
          </a:p>
          <a:p>
            <a:r>
              <a:rPr lang="en-US" altLang="zh-CN" sz="2000" dirty="0" smtClean="0">
                <a:solidFill>
                  <a:schemeClr val="bg1"/>
                </a:solidFill>
              </a:rPr>
              <a:t>There is  </a:t>
            </a:r>
            <a:r>
              <a:rPr lang="en-US" altLang="zh-CN" sz="2000" dirty="0" smtClean="0">
                <a:solidFill>
                  <a:srgbClr val="FF6600"/>
                </a:solidFill>
              </a:rPr>
              <a:t>a direct link between </a:t>
            </a:r>
            <a:r>
              <a:rPr lang="en-US" altLang="zh-CN" sz="2000" dirty="0" smtClean="0">
                <a:solidFill>
                  <a:schemeClr val="bg1"/>
                </a:solidFill>
              </a:rPr>
              <a:t>his theory </a:t>
            </a:r>
            <a:r>
              <a:rPr lang="en-US" altLang="zh-CN" sz="2000" dirty="0" smtClean="0">
                <a:solidFill>
                  <a:srgbClr val="FF6600"/>
                </a:solidFill>
              </a:rPr>
              <a:t>and</a:t>
            </a:r>
            <a:r>
              <a:rPr lang="en-US" altLang="zh-CN" sz="2000" dirty="0" smtClean="0">
                <a:solidFill>
                  <a:schemeClr val="bg1"/>
                </a:solidFill>
              </a:rPr>
              <a:t> the work of </a:t>
            </a:r>
            <a:r>
              <a:rPr lang="en-US" altLang="zh-CN" sz="2000" dirty="0" err="1" smtClean="0">
                <a:solidFill>
                  <a:schemeClr val="bg1"/>
                </a:solidFill>
              </a:rPr>
              <a:t>Issac</a:t>
            </a:r>
            <a:r>
              <a:rPr lang="en-US" altLang="zh-CN" sz="2000" dirty="0" smtClean="0">
                <a:solidFill>
                  <a:schemeClr val="bg1"/>
                </a:solidFill>
              </a:rPr>
              <a:t> Newton, Albert Einstein and Stephen Hawking.</a:t>
            </a:r>
            <a:endParaRPr lang="zh-CN" altLang="en-US" sz="2000" dirty="0">
              <a:solidFill>
                <a:schemeClr val="bg1"/>
              </a:solidFill>
            </a:endParaRPr>
          </a:p>
        </p:txBody>
      </p:sp>
      <p:sp>
        <p:nvSpPr>
          <p:cNvPr id="12" name="下箭头 11"/>
          <p:cNvSpPr/>
          <p:nvPr/>
        </p:nvSpPr>
        <p:spPr>
          <a:xfrm>
            <a:off x="1979712" y="3363838"/>
            <a:ext cx="360040" cy="9361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下箭头 12"/>
          <p:cNvSpPr/>
          <p:nvPr/>
        </p:nvSpPr>
        <p:spPr>
          <a:xfrm>
            <a:off x="6588224" y="3363838"/>
            <a:ext cx="360040" cy="9361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251520" y="4299942"/>
            <a:ext cx="3672408" cy="369332"/>
          </a:xfrm>
          <a:prstGeom prst="rect">
            <a:avLst/>
          </a:prstGeom>
          <a:solidFill>
            <a:srgbClr val="FF6600"/>
          </a:solidFill>
        </p:spPr>
        <p:txBody>
          <a:bodyPr wrap="square" rtlCol="0">
            <a:spAutoFit/>
          </a:bodyPr>
          <a:lstStyle/>
          <a:p>
            <a:pPr algn="ctr"/>
            <a:r>
              <a:rPr lang="en-US" altLang="zh-CN" dirty="0" smtClean="0">
                <a:solidFill>
                  <a:schemeClr val="bg1"/>
                </a:solidFill>
              </a:rPr>
              <a:t>changed the old theory</a:t>
            </a:r>
            <a:endParaRPr lang="zh-CN" altLang="en-US" dirty="0">
              <a:solidFill>
                <a:schemeClr val="bg1"/>
              </a:solidFill>
            </a:endParaRPr>
          </a:p>
        </p:txBody>
      </p:sp>
      <p:sp>
        <p:nvSpPr>
          <p:cNvPr id="17" name="TextBox 16"/>
          <p:cNvSpPr txBox="1"/>
          <p:nvPr/>
        </p:nvSpPr>
        <p:spPr>
          <a:xfrm>
            <a:off x="5076056" y="4299942"/>
            <a:ext cx="3456384" cy="646331"/>
          </a:xfrm>
          <a:prstGeom prst="rect">
            <a:avLst/>
          </a:prstGeom>
          <a:solidFill>
            <a:srgbClr val="FF6600"/>
          </a:solidFill>
        </p:spPr>
        <p:txBody>
          <a:bodyPr wrap="square" rtlCol="0">
            <a:spAutoFit/>
          </a:bodyPr>
          <a:lstStyle/>
          <a:p>
            <a:pPr algn="ctr"/>
            <a:r>
              <a:rPr lang="en-US" altLang="zh-CN" dirty="0" smtClean="0">
                <a:solidFill>
                  <a:schemeClr val="bg1"/>
                </a:solidFill>
              </a:rPr>
              <a:t>founder of modern astronomy</a:t>
            </a:r>
            <a:endParaRPr lang="en-US" altLang="zh-CN" dirty="0" smtClean="0">
              <a:solidFill>
                <a:schemeClr val="bg1"/>
              </a:solidFill>
            </a:endParaRPr>
          </a:p>
          <a:p>
            <a:pPr algn="ctr"/>
            <a:endParaRPr lang="zh-CN" altLang="en-US" dirty="0">
              <a:solidFill>
                <a:schemeClr val="bg1"/>
              </a:solidFill>
            </a:endParaRPr>
          </a:p>
        </p:txBody>
      </p:sp>
      <p:sp>
        <p:nvSpPr>
          <p:cNvPr id="18" name="椭圆 17"/>
          <p:cNvSpPr/>
          <p:nvPr/>
        </p:nvSpPr>
        <p:spPr>
          <a:xfrm>
            <a:off x="2987824" y="3003798"/>
            <a:ext cx="2808312" cy="1512168"/>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r>
              <a:rPr lang="en-US" altLang="zh-CN" sz="2400" b="1" dirty="0" smtClean="0">
                <a:solidFill>
                  <a:schemeClr val="bg1"/>
                </a:solidFill>
              </a:rPr>
              <a:t>revolutionary</a:t>
            </a: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en-US" altLang="zh-CN" sz="2400" b="1" dirty="0" smtClean="0">
              <a:solidFill>
                <a:schemeClr val="bg1"/>
              </a:solidFill>
            </a:endParaRPr>
          </a:p>
          <a:p>
            <a:pPr algn="ctr"/>
            <a:endParaRPr lang="zh-CN" altLang="en-US" sz="2400" b="1" dirty="0">
              <a:solidFill>
                <a:schemeClr val="bg1"/>
              </a:solidFill>
            </a:endParaRPr>
          </a:p>
        </p:txBody>
      </p:sp>
      <p:pic>
        <p:nvPicPr>
          <p:cNvPr id="15" name="图片 14" descr="OIP.jpg"/>
          <p:cNvPicPr>
            <a:picLocks noChangeAspect="1"/>
          </p:cNvPicPr>
          <p:nvPr/>
        </p:nvPicPr>
        <p:blipFill>
          <a:blip r:embed="rId2" cstate="print"/>
          <a:stretch>
            <a:fillRect/>
          </a:stretch>
        </p:blipFill>
        <p:spPr>
          <a:xfrm>
            <a:off x="4355976" y="411510"/>
            <a:ext cx="4392488" cy="2196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Box 18"/>
          <p:cNvSpPr txBox="1"/>
          <p:nvPr/>
        </p:nvSpPr>
        <p:spPr>
          <a:xfrm>
            <a:off x="107504" y="771550"/>
            <a:ext cx="6768752" cy="584775"/>
          </a:xfrm>
          <a:prstGeom prst="rect">
            <a:avLst/>
          </a:prstGeom>
          <a:noFill/>
        </p:spPr>
        <p:txBody>
          <a:bodyPr wrap="square" rtlCol="0">
            <a:spAutoFit/>
          </a:bodyPr>
          <a:lstStyle/>
          <a:p>
            <a:r>
              <a:rPr lang="en-US" altLang="zh-CN" sz="3200" dirty="0" smtClean="0">
                <a:solidFill>
                  <a:srgbClr val="FF9900"/>
                </a:solidFill>
              </a:rPr>
              <a:t>Q: Why was he right to be careful? </a:t>
            </a:r>
            <a:endParaRPr lang="zh-CN" altLang="en-US" sz="3200" dirty="0">
              <a:solidFill>
                <a:srgbClr val="FF9900"/>
              </a:solidFill>
            </a:endParaRPr>
          </a:p>
        </p:txBody>
      </p:sp>
      <p:sp>
        <p:nvSpPr>
          <p:cNvPr id="20" name="TextBox 19"/>
          <p:cNvSpPr txBox="1"/>
          <p:nvPr/>
        </p:nvSpPr>
        <p:spPr>
          <a:xfrm>
            <a:off x="107504" y="771550"/>
            <a:ext cx="6768752" cy="584775"/>
          </a:xfrm>
          <a:prstGeom prst="rect">
            <a:avLst/>
          </a:prstGeom>
          <a:noFill/>
        </p:spPr>
        <p:txBody>
          <a:bodyPr wrap="square" rtlCol="0">
            <a:spAutoFit/>
          </a:bodyPr>
          <a:lstStyle/>
          <a:p>
            <a:r>
              <a:rPr lang="en-US" altLang="zh-CN" sz="3200" dirty="0" smtClean="0">
                <a:solidFill>
                  <a:srgbClr val="FF9900"/>
                </a:solidFill>
              </a:rPr>
              <a:t>Q: Why was his theory revolutionary?</a:t>
            </a:r>
            <a:endParaRPr lang="zh-CN" altLang="en-US" sz="3200" dirty="0">
              <a:solidFill>
                <a:srgbClr val="FF9900"/>
              </a:solidFill>
            </a:endParaRPr>
          </a:p>
        </p:txBody>
      </p:sp>
      <p:pic>
        <p:nvPicPr>
          <p:cNvPr id="2" name="图片 1" descr="水印"/>
          <p:cNvPicPr>
            <a:picLocks noChangeAspect="1"/>
          </p:cNvPicPr>
          <p:nvPr userDrawn="1"/>
        </p:nvPicPr>
        <p:blipFill>
          <a:blip r:embed="rId3">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4" grpId="0" animBg="1"/>
      <p:bldP spid="17" grpId="0" animBg="1"/>
      <p:bldP spid="18" grpId="0" animBg="1"/>
      <p:bldP spid="19" grpId="0"/>
      <p:bldP spid="19" grpId="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16" name="TextBox 15"/>
          <p:cNvSpPr txBox="1"/>
          <p:nvPr/>
        </p:nvSpPr>
        <p:spPr>
          <a:xfrm>
            <a:off x="323528" y="123478"/>
            <a:ext cx="2520280"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Discussion:</a:t>
            </a:r>
            <a:endParaRPr lang="zh-CN" altLang="en-US" sz="3600" dirty="0">
              <a:solidFill>
                <a:srgbClr val="FF9900"/>
              </a:solidFill>
            </a:endParaRPr>
          </a:p>
        </p:txBody>
      </p:sp>
      <p:sp>
        <p:nvSpPr>
          <p:cNvPr id="29" name="矩形 28"/>
          <p:cNvSpPr/>
          <p:nvPr/>
        </p:nvSpPr>
        <p:spPr>
          <a:xfrm>
            <a:off x="323528" y="1131590"/>
            <a:ext cx="8496944" cy="1569660"/>
          </a:xfrm>
          <a:prstGeom prst="rect">
            <a:avLst/>
          </a:prstGeom>
        </p:spPr>
        <p:txBody>
          <a:bodyPr wrap="square">
            <a:spAutoFit/>
          </a:bodyPr>
          <a:lstStyle/>
          <a:p>
            <a:r>
              <a:rPr lang="en-US" altLang="zh-CN" sz="3200" dirty="0" smtClean="0">
                <a:solidFill>
                  <a:srgbClr val="FF9900"/>
                </a:solidFill>
              </a:rPr>
              <a:t>Q: </a:t>
            </a:r>
            <a:r>
              <a:rPr lang="en-US" altLang="zh-CN" sz="3200" dirty="0" smtClean="0">
                <a:solidFill>
                  <a:srgbClr val="FF9900"/>
                </a:solidFill>
                <a:latin typeface="Arial" panose="020B0604020202020204" pitchFamily="34" charset="0"/>
                <a:cs typeface="Arial" panose="020B0604020202020204" pitchFamily="34" charset="0"/>
              </a:rPr>
              <a:t>If you were Nicolaus Copernicus, would you have hidden your theory for so many years? Give your reasons. </a:t>
            </a:r>
            <a:endParaRPr lang="zh-CN" altLang="en-US" sz="3200" dirty="0">
              <a:solidFill>
                <a:srgbClr val="FF9900"/>
              </a:solidFill>
              <a:latin typeface="Arial" panose="020B0604020202020204" pitchFamily="34" charset="0"/>
              <a:cs typeface="Arial" panose="020B0604020202020204" pitchFamily="34" charset="0"/>
            </a:endParaRPr>
          </a:p>
        </p:txBody>
      </p:sp>
      <p:pic>
        <p:nvPicPr>
          <p:cNvPr id="30" name="Picture 2" descr="https://image.freepik.com/free-vector/yes-and-no-signs_1325-370.jpg"/>
          <p:cNvPicPr>
            <a:picLocks noChangeAspect="1" noChangeArrowheads="1"/>
          </p:cNvPicPr>
          <p:nvPr/>
        </p:nvPicPr>
        <p:blipFill>
          <a:blip r:embed="rId2" cstate="print"/>
          <a:srcRect/>
          <a:stretch>
            <a:fillRect/>
          </a:stretch>
        </p:blipFill>
        <p:spPr bwMode="auto">
          <a:xfrm>
            <a:off x="3347864" y="2931790"/>
            <a:ext cx="2466204" cy="1728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8" name="TextBox 7"/>
          <p:cNvSpPr txBox="1"/>
          <p:nvPr/>
        </p:nvSpPr>
        <p:spPr>
          <a:xfrm>
            <a:off x="323528" y="123478"/>
            <a:ext cx="1944216"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Writing:</a:t>
            </a:r>
            <a:endParaRPr lang="zh-CN" altLang="en-US" sz="3600" dirty="0">
              <a:solidFill>
                <a:srgbClr val="FF9900"/>
              </a:solidFill>
            </a:endParaRPr>
          </a:p>
        </p:txBody>
      </p:sp>
      <p:sp>
        <p:nvSpPr>
          <p:cNvPr id="10" name="TextBox 9"/>
          <p:cNvSpPr txBox="1"/>
          <p:nvPr/>
        </p:nvSpPr>
        <p:spPr>
          <a:xfrm>
            <a:off x="107504" y="843558"/>
            <a:ext cx="9036496" cy="1077218"/>
          </a:xfrm>
          <a:prstGeom prst="rect">
            <a:avLst/>
          </a:prstGeom>
          <a:noFill/>
        </p:spPr>
        <p:txBody>
          <a:bodyPr wrap="square" rtlCol="0">
            <a:spAutoFit/>
          </a:bodyPr>
          <a:lstStyle/>
          <a:p>
            <a:r>
              <a:rPr lang="en-US" altLang="zh-CN" sz="3200" dirty="0" smtClean="0">
                <a:solidFill>
                  <a:srgbClr val="FF9900"/>
                </a:solidFill>
              </a:rPr>
              <a:t>Now write a short letter asking Copernicus to publish his ideas so everyone can read them.</a:t>
            </a:r>
            <a:endParaRPr lang="en-US" altLang="zh-CN" sz="3200" dirty="0" smtClean="0">
              <a:solidFill>
                <a:srgbClr val="FF9900"/>
              </a:solidFill>
            </a:endParaRPr>
          </a:p>
        </p:txBody>
      </p:sp>
      <p:pic>
        <p:nvPicPr>
          <p:cNvPr id="4098" name="Picture 2" descr="http://www.mianfeiwendang.com/pic/81b8bf036e0c59ad44203047/1-810-jpg_6-1080-0-0-1080.jpg"/>
          <p:cNvPicPr>
            <a:picLocks noChangeAspect="1" noChangeArrowheads="1"/>
          </p:cNvPicPr>
          <p:nvPr/>
        </p:nvPicPr>
        <p:blipFill>
          <a:blip r:embed="rId2" cstate="print"/>
          <a:srcRect/>
          <a:stretch>
            <a:fillRect/>
          </a:stretch>
        </p:blipFill>
        <p:spPr bwMode="auto">
          <a:xfrm>
            <a:off x="1619672" y="1923678"/>
            <a:ext cx="5976664" cy="3168352"/>
          </a:xfrm>
          <a:prstGeom prst="rect">
            <a:avLst/>
          </a:prstGeom>
          <a:noFill/>
        </p:spPr>
      </p:pic>
      <p:sp>
        <p:nvSpPr>
          <p:cNvPr id="14" name="TextBox 13"/>
          <p:cNvSpPr txBox="1"/>
          <p:nvPr/>
        </p:nvSpPr>
        <p:spPr>
          <a:xfrm>
            <a:off x="1835696" y="2067694"/>
            <a:ext cx="5544616" cy="1938992"/>
          </a:xfrm>
          <a:prstGeom prst="rect">
            <a:avLst/>
          </a:prstGeom>
          <a:noFill/>
        </p:spPr>
        <p:txBody>
          <a:bodyPr wrap="square" rtlCol="0">
            <a:spAutoFit/>
          </a:bodyPr>
          <a:lstStyle/>
          <a:p>
            <a:r>
              <a:rPr lang="en-US" altLang="zh-CN" sz="2000" b="1" dirty="0" smtClean="0"/>
              <a:t>Dear Nicolaus Copernicus,</a:t>
            </a:r>
            <a:endParaRPr lang="en-US" altLang="zh-CN" sz="2000" b="1" dirty="0" smtClean="0"/>
          </a:p>
          <a:p>
            <a:r>
              <a:rPr lang="en-US" altLang="zh-CN" sz="2000" b="1" dirty="0" smtClean="0"/>
              <a:t>I am a student…</a:t>
            </a:r>
            <a:endParaRPr lang="en-US" altLang="zh-CN" sz="2000" b="1" dirty="0" smtClean="0"/>
          </a:p>
          <a:p>
            <a:r>
              <a:rPr lang="en-US" altLang="zh-CN" sz="2000" b="1" dirty="0" smtClean="0"/>
              <a:t>________________________________________________________________________________________________________________________________________________________________________</a:t>
            </a:r>
            <a:endParaRPr lang="zh-CN" altLang="en-US" sz="2000" b="1" dirty="0"/>
          </a:p>
        </p:txBody>
      </p:sp>
      <p:sp>
        <p:nvSpPr>
          <p:cNvPr id="15" name="TextBox 14"/>
          <p:cNvSpPr txBox="1"/>
          <p:nvPr/>
        </p:nvSpPr>
        <p:spPr>
          <a:xfrm>
            <a:off x="1907704" y="3939902"/>
            <a:ext cx="5544616" cy="707886"/>
          </a:xfrm>
          <a:prstGeom prst="rect">
            <a:avLst/>
          </a:prstGeom>
          <a:noFill/>
        </p:spPr>
        <p:txBody>
          <a:bodyPr wrap="square" rtlCol="0">
            <a:spAutoFit/>
          </a:bodyPr>
          <a:lstStyle/>
          <a:p>
            <a:r>
              <a:rPr lang="en-US" altLang="zh-CN" sz="2000" b="1" dirty="0" smtClean="0"/>
              <a:t>    So I hope you will feel you can publish your new theory.</a:t>
            </a:r>
            <a:endParaRPr lang="zh-CN" altLang="en-US" sz="2000" b="1" dirty="0"/>
          </a:p>
        </p:txBody>
      </p:sp>
      <p:sp>
        <p:nvSpPr>
          <p:cNvPr id="16" name="TextBox 15"/>
          <p:cNvSpPr txBox="1"/>
          <p:nvPr/>
        </p:nvSpPr>
        <p:spPr>
          <a:xfrm>
            <a:off x="5580112" y="4443958"/>
            <a:ext cx="1800200" cy="646331"/>
          </a:xfrm>
          <a:prstGeom prst="rect">
            <a:avLst/>
          </a:prstGeom>
          <a:noFill/>
        </p:spPr>
        <p:txBody>
          <a:bodyPr wrap="square" rtlCol="0">
            <a:spAutoFit/>
          </a:bodyPr>
          <a:lstStyle/>
          <a:p>
            <a:r>
              <a:rPr lang="en-US" altLang="zh-CN" b="1" dirty="0" smtClean="0"/>
              <a:t>Yours sincerely,</a:t>
            </a:r>
            <a:endParaRPr lang="en-US" altLang="zh-CN" b="1" dirty="0" smtClean="0"/>
          </a:p>
          <a:p>
            <a:r>
              <a:rPr lang="en-US" altLang="zh-CN" b="1" dirty="0" smtClean="0"/>
              <a:t>(</a:t>
            </a:r>
            <a:r>
              <a:rPr lang="en-US" altLang="zh-CN" b="1" i="1" dirty="0" smtClean="0"/>
              <a:t>your name</a:t>
            </a:r>
            <a:r>
              <a:rPr lang="en-US" altLang="zh-CN" b="1" dirty="0" smtClean="0"/>
              <a:t>)</a:t>
            </a:r>
            <a:endParaRPr lang="zh-CN" altLang="en-US" b="1" dirty="0"/>
          </a:p>
        </p:txBody>
      </p:sp>
      <p:pic>
        <p:nvPicPr>
          <p:cNvPr id="2" name="图片 1" descr="水印"/>
          <p:cNvPicPr>
            <a:picLocks noChangeAspect="1"/>
          </p:cNvPicPr>
          <p:nvPr userDrawn="1"/>
        </p:nvPicPr>
        <p:blipFill>
          <a:blip r:embed="rId3">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8" name="TextBox 7"/>
          <p:cNvSpPr txBox="1"/>
          <p:nvPr/>
        </p:nvSpPr>
        <p:spPr>
          <a:xfrm>
            <a:off x="323528" y="123478"/>
            <a:ext cx="1944216"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Writing:</a:t>
            </a:r>
            <a:endParaRPr lang="zh-CN" altLang="en-US" sz="3600" dirty="0">
              <a:solidFill>
                <a:srgbClr val="FF9900"/>
              </a:solidFill>
            </a:endParaRPr>
          </a:p>
        </p:txBody>
      </p:sp>
      <p:sp>
        <p:nvSpPr>
          <p:cNvPr id="10" name="TextBox 9"/>
          <p:cNvSpPr txBox="1"/>
          <p:nvPr/>
        </p:nvSpPr>
        <p:spPr>
          <a:xfrm>
            <a:off x="107504" y="843558"/>
            <a:ext cx="9036496" cy="1077218"/>
          </a:xfrm>
          <a:prstGeom prst="rect">
            <a:avLst/>
          </a:prstGeom>
          <a:noFill/>
        </p:spPr>
        <p:txBody>
          <a:bodyPr wrap="square" rtlCol="0">
            <a:spAutoFit/>
          </a:bodyPr>
          <a:lstStyle/>
          <a:p>
            <a:r>
              <a:rPr lang="en-US" altLang="zh-CN" sz="3200" dirty="0" smtClean="0">
                <a:solidFill>
                  <a:srgbClr val="FF9900"/>
                </a:solidFill>
              </a:rPr>
              <a:t>Now write a short letter asking Copernicus to publish his ideas so everyone can read them.</a:t>
            </a:r>
            <a:endParaRPr lang="en-US" altLang="zh-CN" sz="3200" dirty="0" smtClean="0">
              <a:solidFill>
                <a:srgbClr val="FF9900"/>
              </a:solidFill>
            </a:endParaRPr>
          </a:p>
        </p:txBody>
      </p:sp>
      <p:sp>
        <p:nvSpPr>
          <p:cNvPr id="11" name="TextBox 10"/>
          <p:cNvSpPr txBox="1"/>
          <p:nvPr/>
        </p:nvSpPr>
        <p:spPr>
          <a:xfrm>
            <a:off x="251520" y="1923679"/>
            <a:ext cx="4536504" cy="2954655"/>
          </a:xfrm>
          <a:prstGeom prst="rect">
            <a:avLst/>
          </a:prstGeom>
          <a:noFill/>
          <a:ln w="38100">
            <a:solidFill>
              <a:schemeClr val="accent5">
                <a:lumMod val="75000"/>
              </a:schemeClr>
            </a:solidFill>
          </a:ln>
        </p:spPr>
        <p:txBody>
          <a:bodyPr wrap="square" rtlCol="0">
            <a:spAutoFit/>
          </a:bodyPr>
          <a:lstStyle/>
          <a:p>
            <a:r>
              <a:rPr lang="en-US" altLang="zh-CN" sz="2400" dirty="0" smtClean="0">
                <a:solidFill>
                  <a:srgbClr val="FF9900"/>
                </a:solidFill>
              </a:rPr>
              <a:t>First, in pairs brainstorm some reasons why he should publish his theory. </a:t>
            </a:r>
            <a:endParaRPr lang="en-US" altLang="zh-CN" sz="2400" dirty="0" smtClean="0">
              <a:solidFill>
                <a:srgbClr val="FF9900"/>
              </a:solidFill>
            </a:endParaRPr>
          </a:p>
          <a:p>
            <a:pPr>
              <a:buFont typeface="Wingdings" panose="05000000000000000000" pitchFamily="2" charset="2"/>
              <a:buChar char="l"/>
            </a:pPr>
            <a:r>
              <a:rPr lang="en-US" altLang="zh-CN" sz="1900" dirty="0" smtClean="0">
                <a:solidFill>
                  <a:srgbClr val="FF9900"/>
                </a:solidFill>
              </a:rPr>
              <a:t> there are problems with the present theory</a:t>
            </a:r>
            <a:endParaRPr lang="en-US" altLang="zh-CN" sz="1900" dirty="0" smtClean="0">
              <a:solidFill>
                <a:srgbClr val="FF9900"/>
              </a:solidFill>
            </a:endParaRPr>
          </a:p>
          <a:p>
            <a:pPr>
              <a:buFont typeface="Wingdings" panose="05000000000000000000" pitchFamily="2" charset="2"/>
              <a:buChar char="l"/>
            </a:pPr>
            <a:r>
              <a:rPr lang="en-US" altLang="zh-CN" sz="1900" dirty="0" smtClean="0">
                <a:solidFill>
                  <a:srgbClr val="FF9900"/>
                </a:solidFill>
              </a:rPr>
              <a:t> he has done many years of observations to prove his new theory is true</a:t>
            </a:r>
            <a:endParaRPr lang="en-US" altLang="zh-CN" sz="1900" dirty="0" smtClean="0">
              <a:solidFill>
                <a:srgbClr val="FF9900"/>
              </a:solidFill>
            </a:endParaRPr>
          </a:p>
          <a:p>
            <a:pPr>
              <a:buFont typeface="Wingdings" panose="05000000000000000000" pitchFamily="2" charset="2"/>
              <a:buChar char="l"/>
            </a:pPr>
            <a:r>
              <a:rPr lang="en-US" altLang="zh-CN" sz="1900" dirty="0" smtClean="0">
                <a:solidFill>
                  <a:srgbClr val="FF9900"/>
                </a:solidFill>
              </a:rPr>
              <a:t> science cannot develop unless people publish their ideas</a:t>
            </a:r>
            <a:endParaRPr lang="en-US" altLang="zh-CN" sz="1900" dirty="0" smtClean="0">
              <a:solidFill>
                <a:srgbClr val="FF9900"/>
              </a:solidFill>
            </a:endParaRPr>
          </a:p>
        </p:txBody>
      </p:sp>
      <p:sp>
        <p:nvSpPr>
          <p:cNvPr id="12" name="TextBox 11"/>
          <p:cNvSpPr txBox="1"/>
          <p:nvPr/>
        </p:nvSpPr>
        <p:spPr>
          <a:xfrm>
            <a:off x="5148064" y="1923678"/>
            <a:ext cx="3744416" cy="2877711"/>
          </a:xfrm>
          <a:prstGeom prst="rect">
            <a:avLst/>
          </a:prstGeom>
          <a:noFill/>
          <a:ln w="38100">
            <a:solidFill>
              <a:schemeClr val="accent5">
                <a:lumMod val="75000"/>
              </a:schemeClr>
            </a:solidFill>
          </a:ln>
        </p:spPr>
        <p:txBody>
          <a:bodyPr wrap="square" rtlCol="0">
            <a:spAutoFit/>
          </a:bodyPr>
          <a:lstStyle/>
          <a:p>
            <a:r>
              <a:rPr lang="en-US" altLang="zh-CN" sz="2400" dirty="0" smtClean="0">
                <a:solidFill>
                  <a:srgbClr val="FF9900"/>
                </a:solidFill>
              </a:rPr>
              <a:t>Second, make a plan.</a:t>
            </a:r>
            <a:endParaRPr lang="en-US" altLang="zh-CN" sz="2400" dirty="0" smtClean="0">
              <a:solidFill>
                <a:srgbClr val="FF9900"/>
              </a:solidFill>
            </a:endParaRPr>
          </a:p>
          <a:p>
            <a:endParaRPr lang="en-US" altLang="zh-CN" sz="2400" dirty="0" smtClean="0">
              <a:solidFill>
                <a:srgbClr val="FF9900"/>
              </a:solidFill>
            </a:endParaRPr>
          </a:p>
          <a:p>
            <a:r>
              <a:rPr lang="en-US" altLang="zh-CN" sz="1900" dirty="0" smtClean="0">
                <a:solidFill>
                  <a:srgbClr val="FF9900"/>
                </a:solidFill>
              </a:rPr>
              <a:t>Para.1: Tell Copernicus who you are and why you want him to publish his ideas. </a:t>
            </a:r>
            <a:endParaRPr lang="en-US" altLang="zh-CN" sz="1900" dirty="0" smtClean="0">
              <a:solidFill>
                <a:srgbClr val="FF9900"/>
              </a:solidFill>
            </a:endParaRPr>
          </a:p>
          <a:p>
            <a:r>
              <a:rPr lang="en-US" altLang="zh-CN" sz="1900" dirty="0" smtClean="0">
                <a:solidFill>
                  <a:srgbClr val="FF9900"/>
                </a:solidFill>
              </a:rPr>
              <a:t>Para.2: The first reason</a:t>
            </a:r>
            <a:endParaRPr lang="en-US" altLang="zh-CN" sz="1900" dirty="0" smtClean="0">
              <a:solidFill>
                <a:srgbClr val="FF9900"/>
              </a:solidFill>
            </a:endParaRPr>
          </a:p>
          <a:p>
            <a:r>
              <a:rPr lang="en-US" altLang="zh-CN" sz="1900" dirty="0" smtClean="0">
                <a:solidFill>
                  <a:srgbClr val="FF9900"/>
                </a:solidFill>
              </a:rPr>
              <a:t>Para.3: The second reason</a:t>
            </a:r>
            <a:endParaRPr lang="en-US" altLang="zh-CN" sz="1900" dirty="0" smtClean="0">
              <a:solidFill>
                <a:srgbClr val="FF9900"/>
              </a:solidFill>
            </a:endParaRPr>
          </a:p>
          <a:p>
            <a:r>
              <a:rPr lang="en-US" altLang="zh-CN" sz="1900" dirty="0" smtClean="0">
                <a:solidFill>
                  <a:srgbClr val="FF9900"/>
                </a:solidFill>
              </a:rPr>
              <a:t>Para.4: Ask him again to reconsider publishing his idea.</a:t>
            </a:r>
            <a:endParaRPr lang="zh-CN" altLang="en-US" sz="1900" dirty="0">
              <a:solidFill>
                <a:srgbClr val="FF9900"/>
              </a:solidFill>
            </a:endParaRPr>
          </a:p>
        </p:txBody>
      </p:sp>
      <p:sp>
        <p:nvSpPr>
          <p:cNvPr id="7" name="云形标注 6"/>
          <p:cNvSpPr/>
          <p:nvPr/>
        </p:nvSpPr>
        <p:spPr>
          <a:xfrm>
            <a:off x="3419872" y="123478"/>
            <a:ext cx="2736304" cy="792088"/>
          </a:xfrm>
          <a:prstGeom prst="cloudCallou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rPr>
              <a:t>Be persuasive and logical !</a:t>
            </a:r>
            <a:endParaRPr lang="zh-CN" altLang="en-US" b="1" dirty="0">
              <a:solidFill>
                <a:schemeClr val="bg1"/>
              </a:solidFill>
            </a:endParaRPr>
          </a:p>
        </p:txBody>
      </p:sp>
      <p:pic>
        <p:nvPicPr>
          <p:cNvPr id="2" name="图片 1" descr="水印"/>
          <p:cNvPicPr>
            <a:picLocks noChangeAspect="1"/>
          </p:cNvPicPr>
          <p:nvPr userDrawn="1"/>
        </p:nvPicPr>
        <p:blipFill>
          <a:blip r:embed="rId2">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251520" y="195486"/>
            <a:ext cx="2232248" cy="584775"/>
          </a:xfrm>
          <a:prstGeom prst="rect">
            <a:avLst/>
          </a:prstGeom>
          <a:solidFill>
            <a:schemeClr val="accent5">
              <a:lumMod val="75000"/>
            </a:schemeClr>
          </a:solidFill>
        </p:spPr>
        <p:txBody>
          <a:bodyPr wrap="square" rtlCol="0">
            <a:spAutoFit/>
          </a:bodyPr>
          <a:lstStyle/>
          <a:p>
            <a:r>
              <a:rPr lang="en-US" altLang="zh-CN" sz="3200" b="1" dirty="0" smtClean="0">
                <a:solidFill>
                  <a:srgbClr val="FF9900"/>
                </a:solidFill>
              </a:rPr>
              <a:t>Homework</a:t>
            </a:r>
            <a:endParaRPr lang="zh-CN" altLang="en-US" sz="3200" b="1" dirty="0">
              <a:solidFill>
                <a:srgbClr val="FF9900"/>
              </a:solidFill>
            </a:endParaRPr>
          </a:p>
        </p:txBody>
      </p:sp>
      <p:sp>
        <p:nvSpPr>
          <p:cNvPr id="7" name="TextBox 6"/>
          <p:cNvSpPr txBox="1"/>
          <p:nvPr/>
        </p:nvSpPr>
        <p:spPr>
          <a:xfrm>
            <a:off x="395536" y="1635646"/>
            <a:ext cx="7344816" cy="1569660"/>
          </a:xfrm>
          <a:prstGeom prst="rect">
            <a:avLst/>
          </a:prstGeom>
          <a:noFill/>
        </p:spPr>
        <p:txBody>
          <a:bodyPr wrap="square" rtlCol="0">
            <a:spAutoFit/>
          </a:bodyPr>
          <a:lstStyle/>
          <a:p>
            <a:pPr marL="342900" indent="-342900">
              <a:buAutoNum type="arabicPeriod"/>
            </a:pPr>
            <a:r>
              <a:rPr lang="en-US" altLang="zh-CN" sz="3200" dirty="0" smtClean="0">
                <a:solidFill>
                  <a:srgbClr val="FF9900"/>
                </a:solidFill>
              </a:rPr>
              <a:t>Write the letter after class and polish it.</a:t>
            </a:r>
            <a:endParaRPr lang="en-US" altLang="zh-CN" sz="3200" dirty="0" smtClean="0">
              <a:solidFill>
                <a:srgbClr val="FF9900"/>
              </a:solidFill>
            </a:endParaRPr>
          </a:p>
          <a:p>
            <a:pPr marL="342900" indent="-342900">
              <a:buAutoNum type="arabicPeriod"/>
            </a:pPr>
            <a:r>
              <a:rPr lang="en-US" altLang="zh-CN" sz="3200" dirty="0" smtClean="0">
                <a:solidFill>
                  <a:srgbClr val="FF9900"/>
                </a:solidFill>
              </a:rPr>
              <a:t> surf the internet to know more about Nicolaus Copernicus</a:t>
            </a:r>
            <a:endParaRPr lang="zh-CN" altLang="en-US" sz="3200" dirty="0">
              <a:solidFill>
                <a:srgbClr val="FF99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pic>
        <p:nvPicPr>
          <p:cNvPr id="8" name="图片 7" descr="nicolaus-copernicus-39611.jpg"/>
          <p:cNvPicPr>
            <a:picLocks noChangeAspect="1"/>
          </p:cNvPicPr>
          <p:nvPr/>
        </p:nvPicPr>
        <p:blipFill>
          <a:blip r:embed="rId2" cstate="print"/>
          <a:stretch>
            <a:fillRect/>
          </a:stretch>
        </p:blipFill>
        <p:spPr>
          <a:xfrm>
            <a:off x="127000" y="285750"/>
            <a:ext cx="8890000" cy="4572000"/>
          </a:xfrm>
          <a:prstGeom prst="rect">
            <a:avLst/>
          </a:prstGeom>
        </p:spPr>
      </p:pic>
      <p:pic>
        <p:nvPicPr>
          <p:cNvPr id="2" name="图片 1" descr="水印"/>
          <p:cNvPicPr>
            <a:picLocks noChangeAspect="1"/>
          </p:cNvPicPr>
          <p:nvPr userDrawn="1"/>
        </p:nvPicPr>
        <p:blipFill>
          <a:blip r:embed="rId3">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827584" y="0"/>
            <a:ext cx="7416824" cy="584775"/>
          </a:xfrm>
          <a:prstGeom prst="rect">
            <a:avLst/>
          </a:prstGeom>
          <a:solidFill>
            <a:schemeClr val="accent5">
              <a:lumMod val="75000"/>
            </a:schemeClr>
          </a:solidFill>
        </p:spPr>
        <p:txBody>
          <a:bodyPr wrap="square" rtlCol="0">
            <a:spAutoFit/>
          </a:bodyPr>
          <a:lstStyle/>
          <a:p>
            <a:pPr algn="ctr"/>
            <a:r>
              <a:rPr lang="en-US" altLang="zh-CN" sz="3200" b="1" dirty="0" smtClean="0">
                <a:solidFill>
                  <a:srgbClr val="FF9900"/>
                </a:solidFill>
              </a:rPr>
              <a:t>A possible version for reference</a:t>
            </a:r>
            <a:endParaRPr lang="zh-CN" altLang="en-US" sz="3200" b="1" dirty="0">
              <a:solidFill>
                <a:srgbClr val="FF9900"/>
              </a:solidFill>
            </a:endParaRPr>
          </a:p>
        </p:txBody>
      </p:sp>
      <p:sp>
        <p:nvSpPr>
          <p:cNvPr id="4" name="TextBox 3"/>
          <p:cNvSpPr txBox="1"/>
          <p:nvPr/>
        </p:nvSpPr>
        <p:spPr>
          <a:xfrm>
            <a:off x="179512" y="699542"/>
            <a:ext cx="8964488" cy="4185761"/>
          </a:xfrm>
          <a:prstGeom prst="rect">
            <a:avLst/>
          </a:prstGeom>
          <a:noFill/>
        </p:spPr>
        <p:txBody>
          <a:bodyPr wrap="square" rtlCol="0">
            <a:spAutoFit/>
          </a:bodyPr>
          <a:lstStyle/>
          <a:p>
            <a:r>
              <a:rPr lang="en-US" altLang="zh-CN" sz="1900" u="sng" dirty="0" smtClean="0">
                <a:solidFill>
                  <a:srgbClr val="FF9900"/>
                </a:solidFill>
              </a:rPr>
              <a:t>Dear Nicolaus Copernicus,</a:t>
            </a:r>
            <a:endParaRPr lang="en-US" altLang="zh-CN" sz="1900" u="sng" dirty="0" smtClean="0">
              <a:solidFill>
                <a:srgbClr val="FF9900"/>
              </a:solidFill>
            </a:endParaRPr>
          </a:p>
          <a:p>
            <a:r>
              <a:rPr lang="en-US" altLang="zh-CN" sz="1900" dirty="0" smtClean="0">
                <a:solidFill>
                  <a:srgbClr val="FF9900"/>
                </a:solidFill>
              </a:rPr>
              <a:t>    </a:t>
            </a:r>
            <a:r>
              <a:rPr lang="en-US" altLang="zh-CN" sz="1900" u="sng" dirty="0" smtClean="0">
                <a:solidFill>
                  <a:srgbClr val="FF9900"/>
                </a:solidFill>
              </a:rPr>
              <a:t>I’m a student </a:t>
            </a:r>
            <a:r>
              <a:rPr lang="en-US" altLang="zh-CN" sz="1900" dirty="0" smtClean="0">
                <a:solidFill>
                  <a:srgbClr val="FF9900"/>
                </a:solidFill>
              </a:rPr>
              <a:t>studying astronomy and I would like to read your new theory about the solar system. I hope you will publish it for several reasons.</a:t>
            </a:r>
            <a:endParaRPr lang="en-US" altLang="zh-CN" sz="1900" dirty="0" smtClean="0">
              <a:solidFill>
                <a:srgbClr val="FF9900"/>
              </a:solidFill>
            </a:endParaRPr>
          </a:p>
          <a:p>
            <a:r>
              <a:rPr lang="en-US" altLang="zh-CN" sz="1900" dirty="0" smtClean="0">
                <a:solidFill>
                  <a:srgbClr val="FF9900"/>
                </a:solidFill>
              </a:rPr>
              <a:t>    I understand the problems with the present theory. The way the planets move is not what you would expect if the earth was the centre of the universe. It is also odd that the brightness of some stars seems to change. So I agree with you that we need a new theory.</a:t>
            </a:r>
            <a:endParaRPr lang="en-US" altLang="zh-CN" sz="1900" dirty="0" smtClean="0">
              <a:solidFill>
                <a:srgbClr val="FF9900"/>
              </a:solidFill>
            </a:endParaRPr>
          </a:p>
          <a:p>
            <a:r>
              <a:rPr lang="en-US" altLang="zh-CN" sz="1900" dirty="0" smtClean="0">
                <a:solidFill>
                  <a:srgbClr val="FF9900"/>
                </a:solidFill>
              </a:rPr>
              <a:t>    I know your observations have been very carefully carried out over many years. Now you must have the courage to publish them. </a:t>
            </a:r>
            <a:r>
              <a:rPr lang="en-US" altLang="zh-CN" sz="1900" dirty="0" smtClean="0">
                <a:solidFill>
                  <a:srgbClr val="FF9900"/>
                </a:solidFill>
              </a:rPr>
              <a:t>Never can science advance </a:t>
            </a:r>
            <a:r>
              <a:rPr lang="en-US" altLang="zh-CN" sz="1900" dirty="0" smtClean="0">
                <a:solidFill>
                  <a:srgbClr val="FF9900"/>
                </a:solidFill>
              </a:rPr>
              <a:t>unless people have the courage of their beliefs. I know you worry about what will happen if you publish your new theory. No matter how people oppose it, time will show whether your ideas are right or wrong.</a:t>
            </a:r>
            <a:endParaRPr lang="en-US" altLang="zh-CN" sz="1900" dirty="0" smtClean="0">
              <a:solidFill>
                <a:srgbClr val="FF9900"/>
              </a:solidFill>
            </a:endParaRPr>
          </a:p>
          <a:p>
            <a:r>
              <a:rPr lang="en-US" altLang="zh-CN" sz="1900" dirty="0" smtClean="0">
                <a:solidFill>
                  <a:srgbClr val="FF9900"/>
                </a:solidFill>
              </a:rPr>
              <a:t>    </a:t>
            </a:r>
            <a:r>
              <a:rPr lang="en-US" altLang="zh-CN" sz="1900" u="sng" dirty="0" smtClean="0">
                <a:solidFill>
                  <a:srgbClr val="FF9900"/>
                </a:solidFill>
              </a:rPr>
              <a:t>So I hope you will feel you can publish your new theory.</a:t>
            </a:r>
            <a:endParaRPr lang="en-US" altLang="zh-CN" sz="1900" u="sng" dirty="0" smtClean="0">
              <a:solidFill>
                <a:srgbClr val="FF9900"/>
              </a:solidFill>
            </a:endParaRPr>
          </a:p>
          <a:p>
            <a:r>
              <a:rPr lang="en-US" altLang="zh-CN" sz="1900" dirty="0" smtClean="0">
                <a:solidFill>
                  <a:srgbClr val="FF9900"/>
                </a:solidFill>
              </a:rPr>
              <a:t>                                                                                                                                      </a:t>
            </a:r>
            <a:r>
              <a:rPr lang="en-US" altLang="zh-CN" sz="1900" u="sng" dirty="0" smtClean="0">
                <a:solidFill>
                  <a:srgbClr val="FF9900"/>
                </a:solidFill>
              </a:rPr>
              <a:t>Yours sincerely,</a:t>
            </a:r>
            <a:endParaRPr lang="en-US" altLang="zh-CN" sz="1900" u="sng" dirty="0" smtClean="0">
              <a:solidFill>
                <a:srgbClr val="FF9900"/>
              </a:solidFill>
            </a:endParaRPr>
          </a:p>
          <a:p>
            <a:r>
              <a:rPr lang="en-US" altLang="zh-CN" sz="1900" dirty="0" smtClean="0">
                <a:solidFill>
                  <a:srgbClr val="FF9900"/>
                </a:solidFill>
              </a:rPr>
              <a:t>                                                                                                                                       </a:t>
            </a:r>
            <a:r>
              <a:rPr lang="en-US" altLang="zh-CN" sz="1900" u="sng" dirty="0" smtClean="0">
                <a:solidFill>
                  <a:srgbClr val="FF9900"/>
                </a:solidFill>
              </a:rPr>
              <a:t>Li </a:t>
            </a:r>
            <a:r>
              <a:rPr lang="en-US" altLang="zh-CN" sz="1900" u="sng" dirty="0" err="1" smtClean="0">
                <a:solidFill>
                  <a:srgbClr val="FF9900"/>
                </a:solidFill>
              </a:rPr>
              <a:t>Hua</a:t>
            </a:r>
            <a:endParaRPr lang="zh-CN" altLang="en-US" sz="1900" u="sng" dirty="0">
              <a:solidFill>
                <a:srgbClr val="FF9900"/>
              </a:solidFill>
            </a:endParaRPr>
          </a:p>
        </p:txBody>
      </p:sp>
      <p:pic>
        <p:nvPicPr>
          <p:cNvPr id="8" name="图片 7" descr="水印"/>
          <p:cNvPicPr>
            <a:picLocks noChangeAspect="1"/>
          </p:cNvPicPr>
          <p:nvPr userDrawn="1"/>
        </p:nvPicPr>
        <p:blipFill>
          <a:blip r:embed="rId2">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Ast1101_PlanetsToCosmos.jpg"/>
          <p:cNvPicPr>
            <a:picLocks noChangeAspect="1"/>
          </p:cNvPicPr>
          <p:nvPr/>
        </p:nvPicPr>
        <p:blipFill>
          <a:blip r:embed="rId1" cstate="print"/>
          <a:stretch>
            <a:fillRect/>
          </a:stretch>
        </p:blipFill>
        <p:spPr>
          <a:xfrm>
            <a:off x="0" y="0"/>
            <a:ext cx="9144000" cy="5143500"/>
          </a:xfrm>
          <a:prstGeom prst="rect">
            <a:avLst/>
          </a:prstGeom>
        </p:spPr>
      </p:pic>
      <p:sp>
        <p:nvSpPr>
          <p:cNvPr id="5" name="TextBox 4"/>
          <p:cNvSpPr txBox="1"/>
          <p:nvPr/>
        </p:nvSpPr>
        <p:spPr>
          <a:xfrm>
            <a:off x="323528" y="411510"/>
            <a:ext cx="7416824" cy="584775"/>
          </a:xfrm>
          <a:prstGeom prst="rect">
            <a:avLst/>
          </a:prstGeom>
          <a:noFill/>
        </p:spPr>
        <p:txBody>
          <a:bodyPr wrap="square" rtlCol="0">
            <a:spAutoFit/>
          </a:bodyPr>
          <a:lstStyle/>
          <a:p>
            <a:r>
              <a:rPr lang="en-US" altLang="zh-CN" sz="3200" i="1" dirty="0" smtClean="0">
                <a:solidFill>
                  <a:srgbClr val="FFFF00"/>
                </a:solidFill>
              </a:rPr>
              <a:t>M5U1 Reading and writing</a:t>
            </a:r>
            <a:endParaRPr lang="zh-CN" altLang="en-US" sz="3200" i="1" dirty="0">
              <a:solidFill>
                <a:srgbClr val="FFFF00"/>
              </a:solidFill>
            </a:endParaRPr>
          </a:p>
        </p:txBody>
      </p:sp>
      <p:sp>
        <p:nvSpPr>
          <p:cNvPr id="6" name="TextBox 5"/>
          <p:cNvSpPr txBox="1"/>
          <p:nvPr/>
        </p:nvSpPr>
        <p:spPr>
          <a:xfrm>
            <a:off x="251520" y="1779662"/>
            <a:ext cx="9001000" cy="830997"/>
          </a:xfrm>
          <a:prstGeom prst="rect">
            <a:avLst/>
          </a:prstGeom>
          <a:noFill/>
        </p:spPr>
        <p:txBody>
          <a:bodyPr wrap="square" rtlCol="0">
            <a:spAutoFit/>
          </a:bodyPr>
          <a:lstStyle/>
          <a:p>
            <a:r>
              <a:rPr lang="en-US" altLang="zh-CN" sz="4800" b="1" dirty="0" smtClean="0">
                <a:solidFill>
                  <a:srgbClr val="FFFF00"/>
                </a:solidFill>
                <a:latin typeface="Calibri" panose="020F0502020204030204" pitchFamily="34" charset="0"/>
                <a:cs typeface="Calibri" panose="020F0502020204030204" pitchFamily="34" charset="0"/>
              </a:rPr>
              <a:t>Copernicus’ Revolutionary Theory</a:t>
            </a:r>
            <a:endParaRPr lang="zh-CN" altLang="en-US" sz="4800" b="1" dirty="0">
              <a:solidFill>
                <a:srgbClr val="FFFF00"/>
              </a:solidFill>
              <a:latin typeface="Calibri" panose="020F0502020204030204" pitchFamily="34" charset="0"/>
              <a:cs typeface="Calibri" panose="020F0502020204030204" pitchFamily="34" charset="0"/>
            </a:endParaRPr>
          </a:p>
        </p:txBody>
      </p:sp>
      <p:sp>
        <p:nvSpPr>
          <p:cNvPr id="8" name="TextBox 7"/>
          <p:cNvSpPr txBox="1"/>
          <p:nvPr/>
        </p:nvSpPr>
        <p:spPr>
          <a:xfrm>
            <a:off x="4499992" y="3795886"/>
            <a:ext cx="4176464" cy="461665"/>
          </a:xfrm>
          <a:prstGeom prst="rect">
            <a:avLst/>
          </a:prstGeom>
          <a:noFill/>
        </p:spPr>
        <p:txBody>
          <a:bodyPr wrap="square" rtlCol="0">
            <a:spAutoFit/>
          </a:bodyPr>
          <a:lstStyle/>
          <a:p>
            <a:r>
              <a:rPr lang="zh-CN" altLang="en-US" sz="2400" b="1" i="1" dirty="0" smtClean="0">
                <a:solidFill>
                  <a:schemeClr val="bg1"/>
                </a:solidFill>
              </a:rPr>
              <a:t>桐乡市凤鸣高级中学 邓薇</a:t>
            </a:r>
            <a:endParaRPr lang="zh-CN" altLang="en-US" sz="2400" b="1" i="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1043608" y="555526"/>
            <a:ext cx="7416824" cy="707886"/>
          </a:xfrm>
          <a:prstGeom prst="rect">
            <a:avLst/>
          </a:prstGeom>
          <a:solidFill>
            <a:schemeClr val="accent5">
              <a:lumMod val="75000"/>
            </a:schemeClr>
          </a:solidFill>
        </p:spPr>
        <p:txBody>
          <a:bodyPr wrap="square" rtlCol="0">
            <a:spAutoFit/>
          </a:bodyPr>
          <a:lstStyle/>
          <a:p>
            <a:pPr algn="ctr"/>
            <a:r>
              <a:rPr lang="en-US" altLang="zh-CN" sz="4000" b="1" dirty="0" smtClean="0">
                <a:solidFill>
                  <a:srgbClr val="FF9900"/>
                </a:solidFill>
              </a:rPr>
              <a:t>Raise questions based on the title</a:t>
            </a:r>
            <a:endParaRPr lang="zh-CN" altLang="en-US" sz="4000" b="1" dirty="0">
              <a:solidFill>
                <a:srgbClr val="FF9900"/>
              </a:solidFill>
            </a:endParaRPr>
          </a:p>
        </p:txBody>
      </p:sp>
      <p:sp>
        <p:nvSpPr>
          <p:cNvPr id="7" name="TextBox 6"/>
          <p:cNvSpPr txBox="1"/>
          <p:nvPr/>
        </p:nvSpPr>
        <p:spPr>
          <a:xfrm>
            <a:off x="2699792" y="1419622"/>
            <a:ext cx="7776864" cy="4031873"/>
          </a:xfrm>
          <a:prstGeom prst="rect">
            <a:avLst/>
          </a:prstGeom>
          <a:noFill/>
        </p:spPr>
        <p:txBody>
          <a:bodyPr wrap="square" rtlCol="0">
            <a:spAutoFit/>
          </a:bodyPr>
          <a:lstStyle/>
          <a:p>
            <a:pPr>
              <a:lnSpc>
                <a:spcPct val="150000"/>
              </a:lnSpc>
              <a:buFont typeface="Wingdings" panose="05000000000000000000" pitchFamily="2" charset="2"/>
              <a:buChar char="u"/>
            </a:pPr>
            <a:r>
              <a:rPr lang="en-US" altLang="zh-CN" sz="3200" dirty="0" smtClean="0">
                <a:solidFill>
                  <a:srgbClr val="FF9900"/>
                </a:solidFill>
              </a:rPr>
              <a:t> Who is Nicolaus Copernicus?</a:t>
            </a:r>
            <a:endParaRPr lang="en-US" altLang="zh-CN" sz="3200" dirty="0" smtClean="0">
              <a:solidFill>
                <a:srgbClr val="FF9900"/>
              </a:solidFill>
            </a:endParaRPr>
          </a:p>
          <a:p>
            <a:pPr>
              <a:lnSpc>
                <a:spcPct val="150000"/>
              </a:lnSpc>
              <a:buFont typeface="Wingdings" panose="05000000000000000000" pitchFamily="2" charset="2"/>
              <a:buChar char="u"/>
            </a:pPr>
            <a:r>
              <a:rPr lang="en-US" altLang="zh-CN" sz="3200" dirty="0" smtClean="0">
                <a:solidFill>
                  <a:srgbClr val="FF9900"/>
                </a:solidFill>
              </a:rPr>
              <a:t> What’s his theory about?</a:t>
            </a:r>
            <a:endParaRPr lang="en-US" altLang="zh-CN" sz="3200" dirty="0" smtClean="0">
              <a:solidFill>
                <a:srgbClr val="FF9900"/>
              </a:solidFill>
            </a:endParaRPr>
          </a:p>
          <a:p>
            <a:pPr>
              <a:lnSpc>
                <a:spcPct val="150000"/>
              </a:lnSpc>
              <a:buFont typeface="Wingdings" panose="05000000000000000000" pitchFamily="2" charset="2"/>
              <a:buChar char="u"/>
            </a:pPr>
            <a:r>
              <a:rPr lang="en-US" altLang="zh-CN" sz="3200" dirty="0" smtClean="0">
                <a:solidFill>
                  <a:srgbClr val="FF9900"/>
                </a:solidFill>
              </a:rPr>
              <a:t> How did he prove his theory?</a:t>
            </a:r>
            <a:endParaRPr lang="en-US" altLang="zh-CN" sz="3200" dirty="0" smtClean="0">
              <a:solidFill>
                <a:srgbClr val="FF9900"/>
              </a:solidFill>
            </a:endParaRPr>
          </a:p>
          <a:p>
            <a:pPr>
              <a:lnSpc>
                <a:spcPct val="150000"/>
              </a:lnSpc>
              <a:buFont typeface="Wingdings" panose="05000000000000000000" pitchFamily="2" charset="2"/>
              <a:buChar char="u"/>
            </a:pPr>
            <a:r>
              <a:rPr lang="en-US" altLang="zh-CN" sz="3200" dirty="0" smtClean="0">
                <a:solidFill>
                  <a:srgbClr val="FF9900"/>
                </a:solidFill>
              </a:rPr>
              <a:t> Why was his theory revolutionary?</a:t>
            </a:r>
            <a:endParaRPr lang="en-US" altLang="zh-CN" sz="3200" dirty="0" smtClean="0">
              <a:solidFill>
                <a:srgbClr val="FF9900"/>
              </a:solidFill>
            </a:endParaRPr>
          </a:p>
          <a:p>
            <a:endParaRPr lang="en-US" altLang="zh-CN" sz="3200" dirty="0" smtClean="0">
              <a:solidFill>
                <a:srgbClr val="FF9900"/>
              </a:solidFill>
            </a:endParaRPr>
          </a:p>
          <a:p>
            <a:endParaRPr lang="zh-CN" altLang="en-US" sz="3200" dirty="0">
              <a:solidFill>
                <a:srgbClr val="FF9900"/>
              </a:solidFill>
            </a:endParaRPr>
          </a:p>
        </p:txBody>
      </p:sp>
      <p:pic>
        <p:nvPicPr>
          <p:cNvPr id="9" name="图片 8" descr="th (1).jpg"/>
          <p:cNvPicPr>
            <a:picLocks noChangeAspect="1"/>
          </p:cNvPicPr>
          <p:nvPr/>
        </p:nvPicPr>
        <p:blipFill>
          <a:blip r:embed="rId2" cstate="print"/>
          <a:stretch>
            <a:fillRect/>
          </a:stretch>
        </p:blipFill>
        <p:spPr>
          <a:xfrm>
            <a:off x="323528" y="1563638"/>
            <a:ext cx="2304256" cy="2902196"/>
          </a:xfrm>
          <a:prstGeom prst="rect">
            <a:avLst/>
          </a:prstGeom>
        </p:spPr>
      </p:pic>
      <p:pic>
        <p:nvPicPr>
          <p:cNvPr id="8" name="图片 7" descr="水印"/>
          <p:cNvPicPr>
            <a:picLocks noChangeAspect="1"/>
          </p:cNvPicPr>
          <p:nvPr userDrawn="1"/>
        </p:nvPicPr>
        <p:blipFill>
          <a:blip r:embed="rId3">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20" name="圆角矩形 4"/>
          <p:cNvSpPr/>
          <p:nvPr/>
        </p:nvSpPr>
        <p:spPr>
          <a:xfrm>
            <a:off x="4211960" y="339502"/>
            <a:ext cx="3203764" cy="1044806"/>
          </a:xfrm>
          <a:custGeom>
            <a:avLst/>
            <a:gdLst/>
            <a:ahLst/>
            <a:cxnLst/>
            <a:rect l="l" t="t" r="r" b="b"/>
            <a:pathLst>
              <a:path w="3528391" h="1534231">
                <a:moveTo>
                  <a:pt x="187773" y="607493"/>
                </a:moveTo>
                <a:cubicBezTo>
                  <a:pt x="160026" y="605412"/>
                  <a:pt x="134767" y="625278"/>
                  <a:pt x="119373" y="658539"/>
                </a:cubicBezTo>
                <a:cubicBezTo>
                  <a:pt x="111386" y="693646"/>
                  <a:pt x="108427" y="730035"/>
                  <a:pt x="108427" y="767115"/>
                </a:cubicBezTo>
                <a:lnTo>
                  <a:pt x="115771" y="839958"/>
                </a:lnTo>
                <a:cubicBezTo>
                  <a:pt x="128671" y="869444"/>
                  <a:pt x="148811" y="889973"/>
                  <a:pt x="172245" y="895255"/>
                </a:cubicBezTo>
                <a:cubicBezTo>
                  <a:pt x="193797" y="900113"/>
                  <a:pt x="214464" y="891367"/>
                  <a:pt x="229810" y="871791"/>
                </a:cubicBezTo>
                <a:cubicBezTo>
                  <a:pt x="222700" y="836378"/>
                  <a:pt x="219139" y="799754"/>
                  <a:pt x="219139" y="762299"/>
                </a:cubicBezTo>
                <a:cubicBezTo>
                  <a:pt x="219139" y="719088"/>
                  <a:pt x="223878" y="676984"/>
                  <a:pt x="233704" y="636665"/>
                </a:cubicBezTo>
                <a:cubicBezTo>
                  <a:pt x="221871" y="619004"/>
                  <a:pt x="205546" y="608826"/>
                  <a:pt x="187773" y="607493"/>
                </a:cubicBezTo>
                <a:close/>
                <a:moveTo>
                  <a:pt x="790669" y="84874"/>
                </a:moveTo>
                <a:cubicBezTo>
                  <a:pt x="499877" y="84874"/>
                  <a:pt x="251577" y="266802"/>
                  <a:pt x="155158" y="523729"/>
                </a:cubicBezTo>
                <a:cubicBezTo>
                  <a:pt x="166494" y="521208"/>
                  <a:pt x="178186" y="520161"/>
                  <a:pt x="190115" y="520734"/>
                </a:cubicBezTo>
                <a:cubicBezTo>
                  <a:pt x="216035" y="521978"/>
                  <a:pt x="240458" y="530755"/>
                  <a:pt x="261848" y="545999"/>
                </a:cubicBezTo>
                <a:cubicBezTo>
                  <a:pt x="346800" y="333547"/>
                  <a:pt x="554703" y="183874"/>
                  <a:pt x="797564" y="183874"/>
                </a:cubicBezTo>
                <a:lnTo>
                  <a:pt x="2764208" y="183874"/>
                </a:lnTo>
                <a:cubicBezTo>
                  <a:pt x="3083662" y="183874"/>
                  <a:pt x="3342632" y="442844"/>
                  <a:pt x="3342632" y="762299"/>
                </a:cubicBezTo>
                <a:cubicBezTo>
                  <a:pt x="3342632" y="1081754"/>
                  <a:pt x="3083662" y="1340723"/>
                  <a:pt x="2764208" y="1340723"/>
                </a:cubicBezTo>
                <a:lnTo>
                  <a:pt x="797564" y="1340723"/>
                </a:lnTo>
                <a:cubicBezTo>
                  <a:pt x="548231" y="1340723"/>
                  <a:pt x="335745" y="1182967"/>
                  <a:pt x="256419" y="961108"/>
                </a:cubicBezTo>
                <a:cubicBezTo>
                  <a:pt x="229238" y="979035"/>
                  <a:pt x="197812" y="986685"/>
                  <a:pt x="165207" y="981981"/>
                </a:cubicBezTo>
                <a:lnTo>
                  <a:pt x="144537" y="976284"/>
                </a:lnTo>
                <a:cubicBezTo>
                  <a:pt x="230034" y="1251238"/>
                  <a:pt x="487215" y="1449356"/>
                  <a:pt x="790669" y="1449356"/>
                </a:cubicBezTo>
                <a:lnTo>
                  <a:pt x="2737722" y="1449356"/>
                </a:lnTo>
                <a:cubicBezTo>
                  <a:pt x="3114513" y="1449356"/>
                  <a:pt x="3419963" y="1143906"/>
                  <a:pt x="3419963" y="767115"/>
                </a:cubicBezTo>
                <a:cubicBezTo>
                  <a:pt x="3419963" y="390323"/>
                  <a:pt x="3114513" y="84874"/>
                  <a:pt x="2737722" y="84874"/>
                </a:cubicBezTo>
                <a:close/>
                <a:moveTo>
                  <a:pt x="767116" y="0"/>
                </a:moveTo>
                <a:lnTo>
                  <a:pt x="2761276" y="0"/>
                </a:lnTo>
                <a:cubicBezTo>
                  <a:pt x="3184941" y="0"/>
                  <a:pt x="3528391" y="343450"/>
                  <a:pt x="3528391" y="767116"/>
                </a:cubicBezTo>
                <a:lnTo>
                  <a:pt x="3528390" y="767116"/>
                </a:lnTo>
                <a:cubicBezTo>
                  <a:pt x="3528390" y="1190781"/>
                  <a:pt x="3184941" y="1534231"/>
                  <a:pt x="2761275" y="1534231"/>
                </a:cubicBezTo>
                <a:lnTo>
                  <a:pt x="767116" y="1534230"/>
                </a:lnTo>
                <a:cubicBezTo>
                  <a:pt x="343450" y="1534230"/>
                  <a:pt x="0" y="1190781"/>
                  <a:pt x="0" y="767116"/>
                </a:cubicBezTo>
                <a:cubicBezTo>
                  <a:pt x="0" y="343450"/>
                  <a:pt x="343450" y="0"/>
                  <a:pt x="767116" y="0"/>
                </a:cubicBezTo>
                <a:close/>
              </a:path>
            </a:pathLst>
          </a:custGeom>
          <a:gradFill flip="none" rotWithShape="1">
            <a:gsLst>
              <a:gs pos="0">
                <a:srgbClr val="F79646">
                  <a:lumMod val="75000"/>
                  <a:shade val="30000"/>
                  <a:satMod val="115000"/>
                </a:srgbClr>
              </a:gs>
              <a:gs pos="61000">
                <a:srgbClr val="F79646">
                  <a:lumMod val="75000"/>
                  <a:shade val="67500"/>
                  <a:satMod val="115000"/>
                </a:srgbClr>
              </a:gs>
              <a:gs pos="34000">
                <a:srgbClr val="EE6800"/>
              </a:gs>
              <a:gs pos="100000">
                <a:srgbClr val="F79646">
                  <a:lumMod val="75000"/>
                  <a:shade val="100000"/>
                  <a:satMod val="115000"/>
                </a:srgbClr>
              </a:gs>
            </a:gsLst>
            <a:lin ang="16200000" scaled="1"/>
            <a:tileRect/>
          </a:gradFill>
          <a:ln w="25400" cap="flat" cmpd="sng" algn="ctr">
            <a:noFill/>
            <a:prstDash val="solid"/>
          </a:ln>
          <a:effectLst>
            <a:outerShdw blurRad="50800" dist="38100" dir="5400000" algn="t" rotWithShape="0">
              <a:prstClr val="black">
                <a:alpha val="5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1" name="圆角矩形 4"/>
          <p:cNvSpPr/>
          <p:nvPr/>
        </p:nvSpPr>
        <p:spPr>
          <a:xfrm>
            <a:off x="3779912" y="1635646"/>
            <a:ext cx="3203764" cy="1044806"/>
          </a:xfrm>
          <a:custGeom>
            <a:avLst/>
            <a:gdLst/>
            <a:ahLst/>
            <a:cxnLst/>
            <a:rect l="l" t="t" r="r" b="b"/>
            <a:pathLst>
              <a:path w="3528391" h="1534231">
                <a:moveTo>
                  <a:pt x="187773" y="607493"/>
                </a:moveTo>
                <a:cubicBezTo>
                  <a:pt x="160026" y="605412"/>
                  <a:pt x="134767" y="625278"/>
                  <a:pt x="119373" y="658539"/>
                </a:cubicBezTo>
                <a:cubicBezTo>
                  <a:pt x="111386" y="693646"/>
                  <a:pt x="108427" y="730035"/>
                  <a:pt x="108427" y="767115"/>
                </a:cubicBezTo>
                <a:lnTo>
                  <a:pt x="115771" y="839958"/>
                </a:lnTo>
                <a:cubicBezTo>
                  <a:pt x="128671" y="869444"/>
                  <a:pt x="148811" y="889973"/>
                  <a:pt x="172245" y="895255"/>
                </a:cubicBezTo>
                <a:cubicBezTo>
                  <a:pt x="193797" y="900113"/>
                  <a:pt x="214464" y="891367"/>
                  <a:pt x="229810" y="871791"/>
                </a:cubicBezTo>
                <a:cubicBezTo>
                  <a:pt x="222700" y="836378"/>
                  <a:pt x="219139" y="799754"/>
                  <a:pt x="219139" y="762299"/>
                </a:cubicBezTo>
                <a:cubicBezTo>
                  <a:pt x="219139" y="719088"/>
                  <a:pt x="223878" y="676984"/>
                  <a:pt x="233704" y="636665"/>
                </a:cubicBezTo>
                <a:cubicBezTo>
                  <a:pt x="221871" y="619004"/>
                  <a:pt x="205546" y="608826"/>
                  <a:pt x="187773" y="607493"/>
                </a:cubicBezTo>
                <a:close/>
                <a:moveTo>
                  <a:pt x="790669" y="84874"/>
                </a:moveTo>
                <a:cubicBezTo>
                  <a:pt x="499877" y="84874"/>
                  <a:pt x="251577" y="266802"/>
                  <a:pt x="155158" y="523729"/>
                </a:cubicBezTo>
                <a:cubicBezTo>
                  <a:pt x="166494" y="521208"/>
                  <a:pt x="178186" y="520161"/>
                  <a:pt x="190115" y="520734"/>
                </a:cubicBezTo>
                <a:cubicBezTo>
                  <a:pt x="216035" y="521978"/>
                  <a:pt x="240458" y="530755"/>
                  <a:pt x="261848" y="545999"/>
                </a:cubicBezTo>
                <a:cubicBezTo>
                  <a:pt x="346800" y="333547"/>
                  <a:pt x="554703" y="183874"/>
                  <a:pt x="797564" y="183874"/>
                </a:cubicBezTo>
                <a:lnTo>
                  <a:pt x="2764208" y="183874"/>
                </a:lnTo>
                <a:cubicBezTo>
                  <a:pt x="3083662" y="183874"/>
                  <a:pt x="3342632" y="442844"/>
                  <a:pt x="3342632" y="762299"/>
                </a:cubicBezTo>
                <a:cubicBezTo>
                  <a:pt x="3342632" y="1081754"/>
                  <a:pt x="3083662" y="1340723"/>
                  <a:pt x="2764208" y="1340723"/>
                </a:cubicBezTo>
                <a:lnTo>
                  <a:pt x="797564" y="1340723"/>
                </a:lnTo>
                <a:cubicBezTo>
                  <a:pt x="548231" y="1340723"/>
                  <a:pt x="335745" y="1182967"/>
                  <a:pt x="256419" y="961108"/>
                </a:cubicBezTo>
                <a:cubicBezTo>
                  <a:pt x="229238" y="979035"/>
                  <a:pt x="197812" y="986685"/>
                  <a:pt x="165207" y="981981"/>
                </a:cubicBezTo>
                <a:lnTo>
                  <a:pt x="144537" y="976284"/>
                </a:lnTo>
                <a:cubicBezTo>
                  <a:pt x="230034" y="1251238"/>
                  <a:pt x="487215" y="1449356"/>
                  <a:pt x="790669" y="1449356"/>
                </a:cubicBezTo>
                <a:lnTo>
                  <a:pt x="2737722" y="1449356"/>
                </a:lnTo>
                <a:cubicBezTo>
                  <a:pt x="3114513" y="1449356"/>
                  <a:pt x="3419963" y="1143906"/>
                  <a:pt x="3419963" y="767115"/>
                </a:cubicBezTo>
                <a:cubicBezTo>
                  <a:pt x="3419963" y="390323"/>
                  <a:pt x="3114513" y="84874"/>
                  <a:pt x="2737722" y="84874"/>
                </a:cubicBezTo>
                <a:close/>
                <a:moveTo>
                  <a:pt x="767116" y="0"/>
                </a:moveTo>
                <a:lnTo>
                  <a:pt x="2761276" y="0"/>
                </a:lnTo>
                <a:cubicBezTo>
                  <a:pt x="3184941" y="0"/>
                  <a:pt x="3528391" y="343450"/>
                  <a:pt x="3528391" y="767116"/>
                </a:cubicBezTo>
                <a:lnTo>
                  <a:pt x="3528390" y="767116"/>
                </a:lnTo>
                <a:cubicBezTo>
                  <a:pt x="3528390" y="1190781"/>
                  <a:pt x="3184941" y="1534231"/>
                  <a:pt x="2761275" y="1534231"/>
                </a:cubicBezTo>
                <a:lnTo>
                  <a:pt x="767116" y="1534230"/>
                </a:lnTo>
                <a:cubicBezTo>
                  <a:pt x="343450" y="1534230"/>
                  <a:pt x="0" y="1190781"/>
                  <a:pt x="0" y="767116"/>
                </a:cubicBezTo>
                <a:cubicBezTo>
                  <a:pt x="0" y="343450"/>
                  <a:pt x="343450" y="0"/>
                  <a:pt x="767116" y="0"/>
                </a:cubicBezTo>
                <a:close/>
              </a:path>
            </a:pathLst>
          </a:custGeom>
          <a:gradFill flip="none" rotWithShape="1">
            <a:gsLst>
              <a:gs pos="0">
                <a:srgbClr val="FFC000">
                  <a:shade val="30000"/>
                  <a:satMod val="115000"/>
                </a:srgbClr>
              </a:gs>
              <a:gs pos="62000">
                <a:srgbClr val="DAA100"/>
              </a:gs>
              <a:gs pos="27000">
                <a:srgbClr val="F7BF00"/>
              </a:gs>
              <a:gs pos="100000">
                <a:srgbClr val="FFC000">
                  <a:shade val="100000"/>
                  <a:satMod val="115000"/>
                </a:srgbClr>
              </a:gs>
            </a:gsLst>
            <a:lin ang="16200000" scaled="1"/>
            <a:tileRect/>
          </a:gradFill>
          <a:ln w="25400" cap="flat" cmpd="sng" algn="ctr">
            <a:noFill/>
            <a:prstDash val="solid"/>
          </a:ln>
          <a:effectLst>
            <a:outerShdw blurRad="50800" dist="38100" dir="5400000" algn="t" rotWithShape="0">
              <a:prstClr val="black">
                <a:alpha val="5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2" name="圆角矩形 4"/>
          <p:cNvSpPr/>
          <p:nvPr/>
        </p:nvSpPr>
        <p:spPr>
          <a:xfrm>
            <a:off x="4283968" y="2787774"/>
            <a:ext cx="3203764" cy="1044806"/>
          </a:xfrm>
          <a:custGeom>
            <a:avLst/>
            <a:gdLst/>
            <a:ahLst/>
            <a:cxnLst/>
            <a:rect l="l" t="t" r="r" b="b"/>
            <a:pathLst>
              <a:path w="3528391" h="1534231">
                <a:moveTo>
                  <a:pt x="187773" y="607493"/>
                </a:moveTo>
                <a:cubicBezTo>
                  <a:pt x="160026" y="605412"/>
                  <a:pt x="134767" y="625278"/>
                  <a:pt x="119373" y="658539"/>
                </a:cubicBezTo>
                <a:cubicBezTo>
                  <a:pt x="111386" y="693646"/>
                  <a:pt x="108427" y="730035"/>
                  <a:pt x="108427" y="767115"/>
                </a:cubicBezTo>
                <a:lnTo>
                  <a:pt x="115771" y="839958"/>
                </a:lnTo>
                <a:cubicBezTo>
                  <a:pt x="128671" y="869444"/>
                  <a:pt x="148811" y="889973"/>
                  <a:pt x="172245" y="895255"/>
                </a:cubicBezTo>
                <a:cubicBezTo>
                  <a:pt x="193797" y="900113"/>
                  <a:pt x="214464" y="891367"/>
                  <a:pt x="229810" y="871791"/>
                </a:cubicBezTo>
                <a:cubicBezTo>
                  <a:pt x="222700" y="836378"/>
                  <a:pt x="219139" y="799754"/>
                  <a:pt x="219139" y="762299"/>
                </a:cubicBezTo>
                <a:cubicBezTo>
                  <a:pt x="219139" y="719088"/>
                  <a:pt x="223878" y="676984"/>
                  <a:pt x="233704" y="636665"/>
                </a:cubicBezTo>
                <a:cubicBezTo>
                  <a:pt x="221871" y="619004"/>
                  <a:pt x="205546" y="608826"/>
                  <a:pt x="187773" y="607493"/>
                </a:cubicBezTo>
                <a:close/>
                <a:moveTo>
                  <a:pt x="790669" y="84874"/>
                </a:moveTo>
                <a:cubicBezTo>
                  <a:pt x="499877" y="84874"/>
                  <a:pt x="251577" y="266802"/>
                  <a:pt x="155158" y="523729"/>
                </a:cubicBezTo>
                <a:cubicBezTo>
                  <a:pt x="166494" y="521208"/>
                  <a:pt x="178186" y="520161"/>
                  <a:pt x="190115" y="520734"/>
                </a:cubicBezTo>
                <a:cubicBezTo>
                  <a:pt x="216035" y="521978"/>
                  <a:pt x="240458" y="530755"/>
                  <a:pt x="261848" y="545999"/>
                </a:cubicBezTo>
                <a:cubicBezTo>
                  <a:pt x="346800" y="333547"/>
                  <a:pt x="554703" y="183874"/>
                  <a:pt x="797564" y="183874"/>
                </a:cubicBezTo>
                <a:lnTo>
                  <a:pt x="2764208" y="183874"/>
                </a:lnTo>
                <a:cubicBezTo>
                  <a:pt x="3083662" y="183874"/>
                  <a:pt x="3342632" y="442844"/>
                  <a:pt x="3342632" y="762299"/>
                </a:cubicBezTo>
                <a:cubicBezTo>
                  <a:pt x="3342632" y="1081754"/>
                  <a:pt x="3083662" y="1340723"/>
                  <a:pt x="2764208" y="1340723"/>
                </a:cubicBezTo>
                <a:lnTo>
                  <a:pt x="797564" y="1340723"/>
                </a:lnTo>
                <a:cubicBezTo>
                  <a:pt x="548231" y="1340723"/>
                  <a:pt x="335745" y="1182967"/>
                  <a:pt x="256419" y="961108"/>
                </a:cubicBezTo>
                <a:cubicBezTo>
                  <a:pt x="229238" y="979035"/>
                  <a:pt x="197812" y="986685"/>
                  <a:pt x="165207" y="981981"/>
                </a:cubicBezTo>
                <a:lnTo>
                  <a:pt x="144537" y="976284"/>
                </a:lnTo>
                <a:cubicBezTo>
                  <a:pt x="230034" y="1251238"/>
                  <a:pt x="487215" y="1449356"/>
                  <a:pt x="790669" y="1449356"/>
                </a:cubicBezTo>
                <a:lnTo>
                  <a:pt x="2737722" y="1449356"/>
                </a:lnTo>
                <a:cubicBezTo>
                  <a:pt x="3114513" y="1449356"/>
                  <a:pt x="3419963" y="1143906"/>
                  <a:pt x="3419963" y="767115"/>
                </a:cubicBezTo>
                <a:cubicBezTo>
                  <a:pt x="3419963" y="390323"/>
                  <a:pt x="3114513" y="84874"/>
                  <a:pt x="2737722" y="84874"/>
                </a:cubicBezTo>
                <a:close/>
                <a:moveTo>
                  <a:pt x="767116" y="0"/>
                </a:moveTo>
                <a:lnTo>
                  <a:pt x="2761276" y="0"/>
                </a:lnTo>
                <a:cubicBezTo>
                  <a:pt x="3184941" y="0"/>
                  <a:pt x="3528391" y="343450"/>
                  <a:pt x="3528391" y="767116"/>
                </a:cubicBezTo>
                <a:lnTo>
                  <a:pt x="3528390" y="767116"/>
                </a:lnTo>
                <a:cubicBezTo>
                  <a:pt x="3528390" y="1190781"/>
                  <a:pt x="3184941" y="1534231"/>
                  <a:pt x="2761275" y="1534231"/>
                </a:cubicBezTo>
                <a:lnTo>
                  <a:pt x="767116" y="1534230"/>
                </a:lnTo>
                <a:cubicBezTo>
                  <a:pt x="343450" y="1534230"/>
                  <a:pt x="0" y="1190781"/>
                  <a:pt x="0" y="767116"/>
                </a:cubicBezTo>
                <a:cubicBezTo>
                  <a:pt x="0" y="343450"/>
                  <a:pt x="343450" y="0"/>
                  <a:pt x="767116" y="0"/>
                </a:cubicBezTo>
                <a:close/>
              </a:path>
            </a:pathLst>
          </a:custGeom>
          <a:gradFill flip="none" rotWithShape="1">
            <a:gsLst>
              <a:gs pos="0">
                <a:srgbClr val="F79646">
                  <a:lumMod val="75000"/>
                  <a:shade val="30000"/>
                  <a:satMod val="115000"/>
                </a:srgbClr>
              </a:gs>
              <a:gs pos="61000">
                <a:srgbClr val="F79646">
                  <a:lumMod val="75000"/>
                  <a:shade val="67500"/>
                  <a:satMod val="115000"/>
                </a:srgbClr>
              </a:gs>
              <a:gs pos="34000">
                <a:srgbClr val="EE6800"/>
              </a:gs>
              <a:gs pos="100000">
                <a:srgbClr val="F79646">
                  <a:lumMod val="75000"/>
                  <a:shade val="100000"/>
                  <a:satMod val="115000"/>
                </a:srgbClr>
              </a:gs>
            </a:gsLst>
            <a:lin ang="16200000" scaled="1"/>
            <a:tileRect/>
          </a:gradFill>
          <a:ln w="25400" cap="flat" cmpd="sng" algn="ctr">
            <a:noFill/>
            <a:prstDash val="solid"/>
          </a:ln>
          <a:effectLst>
            <a:outerShdw blurRad="50800" dist="38100" dir="5400000" algn="t" rotWithShape="0">
              <a:prstClr val="black">
                <a:alpha val="5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3" name="圆角矩形 4"/>
          <p:cNvSpPr/>
          <p:nvPr/>
        </p:nvSpPr>
        <p:spPr>
          <a:xfrm>
            <a:off x="3851920" y="3939902"/>
            <a:ext cx="3203764" cy="1044806"/>
          </a:xfrm>
          <a:custGeom>
            <a:avLst/>
            <a:gdLst/>
            <a:ahLst/>
            <a:cxnLst/>
            <a:rect l="l" t="t" r="r" b="b"/>
            <a:pathLst>
              <a:path w="3528391" h="1534231">
                <a:moveTo>
                  <a:pt x="187773" y="607493"/>
                </a:moveTo>
                <a:cubicBezTo>
                  <a:pt x="160026" y="605412"/>
                  <a:pt x="134767" y="625278"/>
                  <a:pt x="119373" y="658539"/>
                </a:cubicBezTo>
                <a:cubicBezTo>
                  <a:pt x="111386" y="693646"/>
                  <a:pt x="108427" y="730035"/>
                  <a:pt x="108427" y="767115"/>
                </a:cubicBezTo>
                <a:lnTo>
                  <a:pt x="115771" y="839958"/>
                </a:lnTo>
                <a:cubicBezTo>
                  <a:pt x="128671" y="869444"/>
                  <a:pt x="148811" y="889973"/>
                  <a:pt x="172245" y="895255"/>
                </a:cubicBezTo>
                <a:cubicBezTo>
                  <a:pt x="193797" y="900113"/>
                  <a:pt x="214464" y="891367"/>
                  <a:pt x="229810" y="871791"/>
                </a:cubicBezTo>
                <a:cubicBezTo>
                  <a:pt x="222700" y="836378"/>
                  <a:pt x="219139" y="799754"/>
                  <a:pt x="219139" y="762299"/>
                </a:cubicBezTo>
                <a:cubicBezTo>
                  <a:pt x="219139" y="719088"/>
                  <a:pt x="223878" y="676984"/>
                  <a:pt x="233704" y="636665"/>
                </a:cubicBezTo>
                <a:cubicBezTo>
                  <a:pt x="221871" y="619004"/>
                  <a:pt x="205546" y="608826"/>
                  <a:pt x="187773" y="607493"/>
                </a:cubicBezTo>
                <a:close/>
                <a:moveTo>
                  <a:pt x="790669" y="84874"/>
                </a:moveTo>
                <a:cubicBezTo>
                  <a:pt x="499877" y="84874"/>
                  <a:pt x="251577" y="266802"/>
                  <a:pt x="155158" y="523729"/>
                </a:cubicBezTo>
                <a:cubicBezTo>
                  <a:pt x="166494" y="521208"/>
                  <a:pt x="178186" y="520161"/>
                  <a:pt x="190115" y="520734"/>
                </a:cubicBezTo>
                <a:cubicBezTo>
                  <a:pt x="216035" y="521978"/>
                  <a:pt x="240458" y="530755"/>
                  <a:pt x="261848" y="545999"/>
                </a:cubicBezTo>
                <a:cubicBezTo>
                  <a:pt x="346800" y="333547"/>
                  <a:pt x="554703" y="183874"/>
                  <a:pt x="797564" y="183874"/>
                </a:cubicBezTo>
                <a:lnTo>
                  <a:pt x="2764208" y="183874"/>
                </a:lnTo>
                <a:cubicBezTo>
                  <a:pt x="3083662" y="183874"/>
                  <a:pt x="3342632" y="442844"/>
                  <a:pt x="3342632" y="762299"/>
                </a:cubicBezTo>
                <a:cubicBezTo>
                  <a:pt x="3342632" y="1081754"/>
                  <a:pt x="3083662" y="1340723"/>
                  <a:pt x="2764208" y="1340723"/>
                </a:cubicBezTo>
                <a:lnTo>
                  <a:pt x="797564" y="1340723"/>
                </a:lnTo>
                <a:cubicBezTo>
                  <a:pt x="548231" y="1340723"/>
                  <a:pt x="335745" y="1182967"/>
                  <a:pt x="256419" y="961108"/>
                </a:cubicBezTo>
                <a:cubicBezTo>
                  <a:pt x="229238" y="979035"/>
                  <a:pt x="197812" y="986685"/>
                  <a:pt x="165207" y="981981"/>
                </a:cubicBezTo>
                <a:lnTo>
                  <a:pt x="144537" y="976284"/>
                </a:lnTo>
                <a:cubicBezTo>
                  <a:pt x="230034" y="1251238"/>
                  <a:pt x="487215" y="1449356"/>
                  <a:pt x="790669" y="1449356"/>
                </a:cubicBezTo>
                <a:lnTo>
                  <a:pt x="2737722" y="1449356"/>
                </a:lnTo>
                <a:cubicBezTo>
                  <a:pt x="3114513" y="1449356"/>
                  <a:pt x="3419963" y="1143906"/>
                  <a:pt x="3419963" y="767115"/>
                </a:cubicBezTo>
                <a:cubicBezTo>
                  <a:pt x="3419963" y="390323"/>
                  <a:pt x="3114513" y="84874"/>
                  <a:pt x="2737722" y="84874"/>
                </a:cubicBezTo>
                <a:close/>
                <a:moveTo>
                  <a:pt x="767116" y="0"/>
                </a:moveTo>
                <a:lnTo>
                  <a:pt x="2761276" y="0"/>
                </a:lnTo>
                <a:cubicBezTo>
                  <a:pt x="3184941" y="0"/>
                  <a:pt x="3528391" y="343450"/>
                  <a:pt x="3528391" y="767116"/>
                </a:cubicBezTo>
                <a:lnTo>
                  <a:pt x="3528390" y="767116"/>
                </a:lnTo>
                <a:cubicBezTo>
                  <a:pt x="3528390" y="1190781"/>
                  <a:pt x="3184941" y="1534231"/>
                  <a:pt x="2761275" y="1534231"/>
                </a:cubicBezTo>
                <a:lnTo>
                  <a:pt x="767116" y="1534230"/>
                </a:lnTo>
                <a:cubicBezTo>
                  <a:pt x="343450" y="1534230"/>
                  <a:pt x="0" y="1190781"/>
                  <a:pt x="0" y="767116"/>
                </a:cubicBezTo>
                <a:cubicBezTo>
                  <a:pt x="0" y="343450"/>
                  <a:pt x="343450" y="0"/>
                  <a:pt x="767116" y="0"/>
                </a:cubicBezTo>
                <a:close/>
              </a:path>
            </a:pathLst>
          </a:custGeom>
          <a:gradFill flip="none" rotWithShape="1">
            <a:gsLst>
              <a:gs pos="0">
                <a:srgbClr val="FFC000">
                  <a:shade val="30000"/>
                  <a:satMod val="115000"/>
                </a:srgbClr>
              </a:gs>
              <a:gs pos="62000">
                <a:srgbClr val="DAA100"/>
              </a:gs>
              <a:gs pos="27000">
                <a:srgbClr val="F7BF00"/>
              </a:gs>
              <a:gs pos="100000">
                <a:srgbClr val="FFC000">
                  <a:shade val="100000"/>
                  <a:satMod val="115000"/>
                </a:srgbClr>
              </a:gs>
            </a:gsLst>
            <a:lin ang="16200000" scaled="1"/>
            <a:tileRect/>
          </a:gradFill>
          <a:ln w="25400" cap="flat" cmpd="sng" algn="ctr">
            <a:noFill/>
            <a:prstDash val="solid"/>
          </a:ln>
          <a:effectLst>
            <a:outerShdw blurRad="50800" dist="38100" dir="5400000" algn="t" rotWithShape="0">
              <a:prstClr val="black">
                <a:alpha val="5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4" name="任意多边形 23"/>
          <p:cNvSpPr/>
          <p:nvPr/>
        </p:nvSpPr>
        <p:spPr>
          <a:xfrm>
            <a:off x="3779912" y="771550"/>
            <a:ext cx="648072" cy="1368152"/>
          </a:xfrm>
          <a:custGeom>
            <a:avLst/>
            <a:gdLst>
              <a:gd name="connsiteX0" fmla="*/ 861244 w 861244"/>
              <a:gd name="connsiteY0" fmla="*/ 0 h 1596981"/>
              <a:gd name="connsiteX1" fmla="*/ 24117 w 861244"/>
              <a:gd name="connsiteY1" fmla="*/ 746975 h 1596981"/>
              <a:gd name="connsiteX2" fmla="*/ 255937 w 861244"/>
              <a:gd name="connsiteY2" fmla="*/ 1596981 h 1596981"/>
              <a:gd name="connsiteX0-1" fmla="*/ 869089 w 869089"/>
              <a:gd name="connsiteY0-2" fmla="*/ 0 h 1752777"/>
              <a:gd name="connsiteX1-3" fmla="*/ 31962 w 869089"/>
              <a:gd name="connsiteY1-4" fmla="*/ 746975 h 1752777"/>
              <a:gd name="connsiteX2-5" fmla="*/ 212266 w 869089"/>
              <a:gd name="connsiteY2-6" fmla="*/ 1752777 h 1752777"/>
              <a:gd name="connsiteX0-7" fmla="*/ 863009 w 863009"/>
              <a:gd name="connsiteY0-8" fmla="*/ 0 h 1856640"/>
              <a:gd name="connsiteX1-9" fmla="*/ 25882 w 863009"/>
              <a:gd name="connsiteY1-10" fmla="*/ 746975 h 1856640"/>
              <a:gd name="connsiteX2-11" fmla="*/ 244823 w 863009"/>
              <a:gd name="connsiteY2-12" fmla="*/ 1856640 h 1856640"/>
            </a:gdLst>
            <a:ahLst/>
            <a:cxnLst>
              <a:cxn ang="0">
                <a:pos x="connsiteX0-1" y="connsiteY0-2"/>
              </a:cxn>
              <a:cxn ang="0">
                <a:pos x="connsiteX1-3" y="connsiteY1-4"/>
              </a:cxn>
              <a:cxn ang="0">
                <a:pos x="connsiteX2-5" y="connsiteY2-6"/>
              </a:cxn>
            </a:cxnLst>
            <a:rect l="l" t="t" r="r" b="b"/>
            <a:pathLst>
              <a:path w="863009" h="1856640">
                <a:moveTo>
                  <a:pt x="863009" y="0"/>
                </a:moveTo>
                <a:cubicBezTo>
                  <a:pt x="494887" y="240406"/>
                  <a:pt x="128913" y="437535"/>
                  <a:pt x="25882" y="746975"/>
                </a:cubicBezTo>
                <a:cubicBezTo>
                  <a:pt x="-77149" y="1056415"/>
                  <a:pt x="154671" y="1736437"/>
                  <a:pt x="244823" y="1856640"/>
                </a:cubicBezTo>
              </a:path>
            </a:pathLst>
          </a:custGeom>
          <a:noFill/>
          <a:ln w="254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5" name="任意多边形 24"/>
          <p:cNvSpPr/>
          <p:nvPr/>
        </p:nvSpPr>
        <p:spPr>
          <a:xfrm>
            <a:off x="3563888" y="2355726"/>
            <a:ext cx="829866" cy="859665"/>
          </a:xfrm>
          <a:custGeom>
            <a:avLst/>
            <a:gdLst>
              <a:gd name="connsiteX0" fmla="*/ 237438 w 829866"/>
              <a:gd name="connsiteY0" fmla="*/ 0 h 1146220"/>
              <a:gd name="connsiteX1" fmla="*/ 31376 w 829866"/>
              <a:gd name="connsiteY1" fmla="*/ 450761 h 1146220"/>
              <a:gd name="connsiteX2" fmla="*/ 829866 w 829866"/>
              <a:gd name="connsiteY2" fmla="*/ 1146220 h 1146220"/>
            </a:gdLst>
            <a:ahLst/>
            <a:cxnLst>
              <a:cxn ang="0">
                <a:pos x="connsiteX0" y="connsiteY0"/>
              </a:cxn>
              <a:cxn ang="0">
                <a:pos x="connsiteX1" y="connsiteY1"/>
              </a:cxn>
              <a:cxn ang="0">
                <a:pos x="connsiteX2" y="connsiteY2"/>
              </a:cxn>
            </a:cxnLst>
            <a:rect l="l" t="t" r="r" b="b"/>
            <a:pathLst>
              <a:path w="829866" h="1146220">
                <a:moveTo>
                  <a:pt x="237438" y="0"/>
                </a:moveTo>
                <a:cubicBezTo>
                  <a:pt x="85038" y="129862"/>
                  <a:pt x="-67362" y="259724"/>
                  <a:pt x="31376" y="450761"/>
                </a:cubicBezTo>
                <a:cubicBezTo>
                  <a:pt x="130114" y="641798"/>
                  <a:pt x="797669" y="1034603"/>
                  <a:pt x="829866" y="1146220"/>
                </a:cubicBezTo>
              </a:path>
            </a:pathLst>
          </a:custGeom>
          <a:noFill/>
          <a:ln w="254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6" name="任意多边形 25"/>
          <p:cNvSpPr/>
          <p:nvPr/>
        </p:nvSpPr>
        <p:spPr>
          <a:xfrm>
            <a:off x="3923928" y="3219822"/>
            <a:ext cx="681310" cy="1224136"/>
          </a:xfrm>
          <a:custGeom>
            <a:avLst/>
            <a:gdLst>
              <a:gd name="connsiteX0" fmla="*/ 643943 w 897334"/>
              <a:gd name="connsiteY0" fmla="*/ 0 h 1687133"/>
              <a:gd name="connsiteX1" fmla="*/ 862884 w 897334"/>
              <a:gd name="connsiteY1" fmla="*/ 824248 h 1687133"/>
              <a:gd name="connsiteX2" fmla="*/ 0 w 897334"/>
              <a:gd name="connsiteY2" fmla="*/ 1687133 h 1687133"/>
            </a:gdLst>
            <a:ahLst/>
            <a:cxnLst>
              <a:cxn ang="0">
                <a:pos x="connsiteX0" y="connsiteY0"/>
              </a:cxn>
              <a:cxn ang="0">
                <a:pos x="connsiteX1" y="connsiteY1"/>
              </a:cxn>
              <a:cxn ang="0">
                <a:pos x="connsiteX2" y="connsiteY2"/>
              </a:cxn>
            </a:cxnLst>
            <a:rect l="l" t="t" r="r" b="b"/>
            <a:pathLst>
              <a:path w="897334" h="1687133">
                <a:moveTo>
                  <a:pt x="643943" y="0"/>
                </a:moveTo>
                <a:cubicBezTo>
                  <a:pt x="807075" y="271529"/>
                  <a:pt x="970208" y="543059"/>
                  <a:pt x="862884" y="824248"/>
                </a:cubicBezTo>
                <a:cubicBezTo>
                  <a:pt x="755560" y="1105437"/>
                  <a:pt x="145960" y="1549758"/>
                  <a:pt x="0" y="1687133"/>
                </a:cubicBezTo>
              </a:path>
            </a:pathLst>
          </a:custGeom>
          <a:noFill/>
          <a:ln w="254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7" name="任意多边形 26"/>
          <p:cNvSpPr/>
          <p:nvPr/>
        </p:nvSpPr>
        <p:spPr>
          <a:xfrm>
            <a:off x="3563888" y="4515966"/>
            <a:ext cx="360941" cy="724436"/>
          </a:xfrm>
          <a:custGeom>
            <a:avLst/>
            <a:gdLst>
              <a:gd name="connsiteX0" fmla="*/ 309426 w 360941"/>
              <a:gd name="connsiteY0" fmla="*/ 0 h 965915"/>
              <a:gd name="connsiteX1" fmla="*/ 333 w 360941"/>
              <a:gd name="connsiteY1" fmla="*/ 334851 h 965915"/>
              <a:gd name="connsiteX2" fmla="*/ 360941 w 360941"/>
              <a:gd name="connsiteY2" fmla="*/ 965915 h 965915"/>
            </a:gdLst>
            <a:ahLst/>
            <a:cxnLst>
              <a:cxn ang="0">
                <a:pos x="connsiteX0" y="connsiteY0"/>
              </a:cxn>
              <a:cxn ang="0">
                <a:pos x="connsiteX1" y="connsiteY1"/>
              </a:cxn>
              <a:cxn ang="0">
                <a:pos x="connsiteX2" y="connsiteY2"/>
              </a:cxn>
            </a:cxnLst>
            <a:rect l="l" t="t" r="r" b="b"/>
            <a:pathLst>
              <a:path w="360941" h="965915">
                <a:moveTo>
                  <a:pt x="309426" y="0"/>
                </a:moveTo>
                <a:cubicBezTo>
                  <a:pt x="150586" y="86932"/>
                  <a:pt x="-8253" y="173865"/>
                  <a:pt x="333" y="334851"/>
                </a:cubicBezTo>
                <a:cubicBezTo>
                  <a:pt x="8919" y="495837"/>
                  <a:pt x="184930" y="730876"/>
                  <a:pt x="360941" y="965915"/>
                </a:cubicBezTo>
              </a:path>
            </a:pathLst>
          </a:custGeom>
          <a:noFill/>
          <a:ln w="254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8" name="任意多边形 27"/>
          <p:cNvSpPr/>
          <p:nvPr/>
        </p:nvSpPr>
        <p:spPr>
          <a:xfrm>
            <a:off x="4139952" y="51470"/>
            <a:ext cx="671126" cy="627845"/>
          </a:xfrm>
          <a:custGeom>
            <a:avLst/>
            <a:gdLst>
              <a:gd name="connsiteX0" fmla="*/ 117334 w 671126"/>
              <a:gd name="connsiteY0" fmla="*/ 837127 h 837127"/>
              <a:gd name="connsiteX1" fmla="*/ 40061 w 671126"/>
              <a:gd name="connsiteY1" fmla="*/ 386366 h 837127"/>
              <a:gd name="connsiteX2" fmla="*/ 671126 w 671126"/>
              <a:gd name="connsiteY2" fmla="*/ 0 h 837127"/>
            </a:gdLst>
            <a:ahLst/>
            <a:cxnLst>
              <a:cxn ang="0">
                <a:pos x="connsiteX0" y="connsiteY0"/>
              </a:cxn>
              <a:cxn ang="0">
                <a:pos x="connsiteX1" y="connsiteY1"/>
              </a:cxn>
              <a:cxn ang="0">
                <a:pos x="connsiteX2" y="connsiteY2"/>
              </a:cxn>
            </a:cxnLst>
            <a:rect l="l" t="t" r="r" b="b"/>
            <a:pathLst>
              <a:path w="671126" h="837127">
                <a:moveTo>
                  <a:pt x="117334" y="837127"/>
                </a:moveTo>
                <a:cubicBezTo>
                  <a:pt x="32548" y="681507"/>
                  <a:pt x="-52238" y="525887"/>
                  <a:pt x="40061" y="386366"/>
                </a:cubicBezTo>
                <a:cubicBezTo>
                  <a:pt x="132360" y="246845"/>
                  <a:pt x="401743" y="123422"/>
                  <a:pt x="671126" y="0"/>
                </a:cubicBezTo>
              </a:path>
            </a:pathLst>
          </a:custGeom>
          <a:noFill/>
          <a:ln w="254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9" name="TextBox 28"/>
          <p:cNvSpPr txBox="1"/>
          <p:nvPr/>
        </p:nvSpPr>
        <p:spPr>
          <a:xfrm flipH="1">
            <a:off x="4211960" y="267494"/>
            <a:ext cx="974718" cy="107721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pitchFamily="34" charset="-122"/>
              </a:defRPr>
            </a:lvl1pPr>
          </a:lstStyle>
          <a:p>
            <a:pPr lvl="0">
              <a:defRPr/>
            </a:pPr>
            <a:r>
              <a:rPr lang="en-US" altLang="zh-CN" sz="8000" dirty="0" smtClean="0">
                <a:effectLst>
                  <a:outerShdw blurRad="50800" dist="38100" dir="2700000" algn="tl" rotWithShape="0">
                    <a:prstClr val="black">
                      <a:alpha val="40000"/>
                    </a:prstClr>
                  </a:outerShdw>
                </a:effectLst>
                <a:latin typeface="Baskerville Old Face" panose="02020602080505020303" pitchFamily="18" charset="0"/>
              </a:rPr>
              <a:t>·</a:t>
            </a:r>
            <a:endParaRPr kumimoji="0" lang="zh-CN" altLang="en-US" sz="8000" b="1" i="0" u="none" strike="noStrike" kern="0" cap="none" spc="0" normalizeH="0" baseline="0" noProof="0" dirty="0">
              <a:ln w="18415" cmpd="sng">
                <a:noFill/>
                <a:prstDash val="solid"/>
              </a:ln>
              <a:effectLst>
                <a:outerShdw blurRad="50800" dist="38100" dir="2700000" algn="tl" rotWithShape="0">
                  <a:prstClr val="black">
                    <a:alpha val="40000"/>
                  </a:prstClr>
                </a:outerShdw>
              </a:effectLst>
              <a:uLnTx/>
              <a:uFillTx/>
              <a:latin typeface="Baskerville Old Face" panose="02020602080505020303" pitchFamily="18" charset="0"/>
            </a:endParaRPr>
          </a:p>
        </p:txBody>
      </p:sp>
      <p:sp>
        <p:nvSpPr>
          <p:cNvPr id="30" name="TextBox 29"/>
          <p:cNvSpPr txBox="1"/>
          <p:nvPr/>
        </p:nvSpPr>
        <p:spPr>
          <a:xfrm>
            <a:off x="4716016" y="483518"/>
            <a:ext cx="2736304" cy="707886"/>
          </a:xfrm>
          <a:prstGeom prst="rect">
            <a:avLst/>
          </a:prstGeom>
          <a:noFill/>
        </p:spPr>
        <p:txBody>
          <a:bodyPr wrap="square" rtlCol="0">
            <a:spAutoFit/>
          </a:bodyPr>
          <a:lstStyle/>
          <a:p>
            <a:pPr lvl="0">
              <a:defRPr/>
            </a:pPr>
            <a:r>
              <a:rPr lang="en-US" altLang="zh-CN" sz="1400" dirty="0"/>
              <a:t> </a:t>
            </a:r>
            <a:r>
              <a:rPr lang="en-US" altLang="zh-CN" sz="2000" dirty="0">
                <a:solidFill>
                  <a:schemeClr val="bg1"/>
                </a:solidFill>
              </a:rPr>
              <a:t>was born on February 19, 1473, in </a:t>
            </a:r>
            <a:r>
              <a:rPr lang="en-US" altLang="zh-CN" sz="2000" dirty="0" smtClean="0">
                <a:solidFill>
                  <a:schemeClr val="bg1"/>
                </a:solidFill>
              </a:rPr>
              <a:t>Poland</a:t>
            </a:r>
            <a:endParaRPr kumimoji="0" lang="en-US" altLang="zh-CN" sz="20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TextBox 30"/>
          <p:cNvSpPr txBox="1"/>
          <p:nvPr/>
        </p:nvSpPr>
        <p:spPr>
          <a:xfrm flipH="1">
            <a:off x="3707904" y="1563638"/>
            <a:ext cx="974718" cy="107721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pitchFamily="34" charset="-122"/>
              </a:defRPr>
            </a:lvl1pPr>
          </a:lstStyle>
          <a:p>
            <a:pPr lvl="0">
              <a:defRPr/>
            </a:pPr>
            <a:r>
              <a:rPr lang="en-US" altLang="zh-CN" sz="8000" dirty="0" smtClean="0">
                <a:effectLst>
                  <a:outerShdw blurRad="50800" dist="38100" dir="2700000" algn="tl" rotWithShape="0">
                    <a:prstClr val="black">
                      <a:alpha val="40000"/>
                    </a:prstClr>
                  </a:outerShdw>
                </a:effectLst>
                <a:latin typeface="Baskerville Old Face" panose="02020602080505020303" pitchFamily="18" charset="0"/>
              </a:rPr>
              <a:t>·</a:t>
            </a:r>
            <a:endParaRPr kumimoji="0" lang="zh-CN" altLang="en-US" sz="8000" b="1" i="0" u="none" strike="noStrike" kern="0" cap="none" spc="0" normalizeH="0" baseline="0" noProof="0" dirty="0">
              <a:ln w="18415" cmpd="sng">
                <a:noFill/>
                <a:prstDash val="solid"/>
              </a:ln>
              <a:effectLst>
                <a:outerShdw blurRad="50800" dist="38100" dir="2700000" algn="tl" rotWithShape="0">
                  <a:prstClr val="black">
                    <a:alpha val="40000"/>
                  </a:prstClr>
                </a:outerShdw>
              </a:effectLst>
              <a:uLnTx/>
              <a:uFillTx/>
              <a:latin typeface="Baskerville Old Face" panose="02020602080505020303" pitchFamily="18" charset="0"/>
            </a:endParaRPr>
          </a:p>
        </p:txBody>
      </p:sp>
      <p:sp>
        <p:nvSpPr>
          <p:cNvPr id="32" name="TextBox 31"/>
          <p:cNvSpPr txBox="1"/>
          <p:nvPr/>
        </p:nvSpPr>
        <p:spPr>
          <a:xfrm>
            <a:off x="4355976" y="1707654"/>
            <a:ext cx="2520280"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smtClean="0">
                <a:ln>
                  <a:noFill/>
                </a:ln>
                <a:solidFill>
                  <a:sysClr val="window" lastClr="FFFFFF"/>
                </a:solidFill>
                <a:effectLst/>
                <a:uLnTx/>
                <a:uFillTx/>
                <a:ea typeface="微软雅黑" panose="020B0503020204020204" pitchFamily="34" charset="-122"/>
                <a:cs typeface="Arial" panose="020B0604020202020204" pitchFamily="34" charset="0"/>
              </a:rPr>
              <a:t>studied at various universities in </a:t>
            </a:r>
            <a:r>
              <a:rPr lang="en-US" altLang="zh-CN" sz="2000" kern="0" dirty="0">
                <a:solidFill>
                  <a:sysClr val="window" lastClr="FFFFFF"/>
                </a:solidFill>
                <a:ea typeface="微软雅黑" panose="020B0503020204020204" pitchFamily="34" charset="-122"/>
                <a:cs typeface="Arial" panose="020B0604020202020204" pitchFamily="34" charset="0"/>
              </a:rPr>
              <a:t>P</a:t>
            </a:r>
            <a:r>
              <a:rPr kumimoji="0" lang="en-US" altLang="zh-CN" sz="2000" b="0" i="0" u="none" strike="noStrike" kern="0" cap="none" spc="0" normalizeH="0" baseline="0" noProof="0" dirty="0" err="1" smtClean="0">
                <a:ln>
                  <a:noFill/>
                </a:ln>
                <a:solidFill>
                  <a:sysClr val="window" lastClr="FFFFFF"/>
                </a:solidFill>
                <a:effectLst/>
                <a:uLnTx/>
                <a:uFillTx/>
                <a:ea typeface="微软雅黑" panose="020B0503020204020204" pitchFamily="34" charset="-122"/>
                <a:cs typeface="Arial" panose="020B0604020202020204" pitchFamily="34" charset="0"/>
              </a:rPr>
              <a:t>oland</a:t>
            </a:r>
            <a:r>
              <a:rPr kumimoji="0" lang="en-US" altLang="zh-CN" sz="2000" b="0" i="0" u="none" strike="noStrike" kern="0" cap="none" spc="0" normalizeH="0" baseline="0" noProof="0" dirty="0" smtClean="0">
                <a:ln>
                  <a:noFill/>
                </a:ln>
                <a:solidFill>
                  <a:sysClr val="window" lastClr="FFFFFF"/>
                </a:solidFill>
                <a:effectLst/>
                <a:uLnTx/>
                <a:uFillTx/>
                <a:ea typeface="微软雅黑" panose="020B0503020204020204" pitchFamily="34" charset="-122"/>
                <a:cs typeface="Arial" panose="020B0604020202020204" pitchFamily="34" charset="0"/>
              </a:rPr>
              <a:t> and Italy</a:t>
            </a:r>
            <a:endParaRPr kumimoji="0" lang="en-US" altLang="zh-CN" sz="2000" b="0" i="0" u="none" strike="noStrike" kern="0" cap="none" spc="0" normalizeH="0" baseline="0" noProof="0" dirty="0">
              <a:ln>
                <a:noFill/>
              </a:ln>
              <a:solidFill>
                <a:sysClr val="window" lastClr="FFFFFF"/>
              </a:solidFill>
              <a:effectLst/>
              <a:uLnTx/>
              <a:uFillTx/>
              <a:ea typeface="微软雅黑" panose="020B0503020204020204" pitchFamily="34" charset="-122"/>
              <a:cs typeface="Arial" panose="020B0604020202020204" pitchFamily="34" charset="0"/>
            </a:endParaRPr>
          </a:p>
        </p:txBody>
      </p:sp>
      <p:sp>
        <p:nvSpPr>
          <p:cNvPr id="34" name="TextBox 33"/>
          <p:cNvSpPr txBox="1"/>
          <p:nvPr/>
        </p:nvSpPr>
        <p:spPr>
          <a:xfrm>
            <a:off x="4788024" y="3003798"/>
            <a:ext cx="3096344" cy="707886"/>
          </a:xfrm>
          <a:prstGeom prst="rect">
            <a:avLst/>
          </a:prstGeom>
          <a:noFill/>
        </p:spPr>
        <p:txBody>
          <a:bodyPr wrap="square" rtlCol="0">
            <a:spAutoFit/>
          </a:bodyPr>
          <a:lstStyle/>
          <a:p>
            <a:pPr>
              <a:defRPr/>
            </a:pPr>
            <a:r>
              <a:rPr lang="en-US" altLang="zh-CN" sz="2000" kern="0" dirty="0" smtClean="0">
                <a:solidFill>
                  <a:sysClr val="window" lastClr="FFFFFF"/>
                </a:solidFill>
                <a:ea typeface="微软雅黑" panose="020B0503020204020204" pitchFamily="34" charset="-122"/>
                <a:cs typeface="Arial" panose="020B0604020202020204" pitchFamily="34" charset="0"/>
              </a:rPr>
              <a:t>physician</a:t>
            </a:r>
            <a:r>
              <a:rPr lang="en-US" altLang="zh-CN" sz="2000" kern="0" dirty="0">
                <a:solidFill>
                  <a:sysClr val="window" lastClr="FFFFFF"/>
                </a:solidFill>
                <a:ea typeface="微软雅黑" panose="020B0503020204020204" pitchFamily="34" charset="-122"/>
                <a:cs typeface="Arial" panose="020B0604020202020204" pitchFamily="34" charset="0"/>
              </a:rPr>
              <a:t>, mathematician, </a:t>
            </a:r>
            <a:r>
              <a:rPr lang="en-US" altLang="zh-CN" sz="2000" kern="0" dirty="0" smtClean="0">
                <a:solidFill>
                  <a:sysClr val="window" lastClr="FFFFFF"/>
                </a:solidFill>
                <a:ea typeface="微软雅黑" panose="020B0503020204020204" pitchFamily="34" charset="-122"/>
                <a:cs typeface="Arial" panose="020B0604020202020204" pitchFamily="34" charset="0"/>
              </a:rPr>
              <a:t>astronomer…</a:t>
            </a:r>
            <a:endParaRPr lang="en-US" altLang="zh-CN" sz="2000" kern="0" dirty="0">
              <a:solidFill>
                <a:sysClr val="window" lastClr="FFFFFF"/>
              </a:solidFill>
              <a:ea typeface="微软雅黑" panose="020B0503020204020204" pitchFamily="34" charset="-122"/>
              <a:cs typeface="Arial" panose="020B0604020202020204" pitchFamily="34" charset="0"/>
            </a:endParaRPr>
          </a:p>
        </p:txBody>
      </p:sp>
      <p:sp>
        <p:nvSpPr>
          <p:cNvPr id="36" name="TextBox 35"/>
          <p:cNvSpPr txBox="1"/>
          <p:nvPr/>
        </p:nvSpPr>
        <p:spPr>
          <a:xfrm>
            <a:off x="4427984" y="4083918"/>
            <a:ext cx="2659053" cy="707886"/>
          </a:xfrm>
          <a:prstGeom prst="rect">
            <a:avLst/>
          </a:prstGeom>
          <a:noFill/>
        </p:spPr>
        <p:txBody>
          <a:bodyPr wrap="square" rtlCol="0">
            <a:spAutoFit/>
          </a:bodyPr>
          <a:lstStyle/>
          <a:p>
            <a:pPr>
              <a:defRPr/>
            </a:pPr>
            <a:r>
              <a:rPr lang="en-US" altLang="zh-CN" sz="2000" i="1" kern="0" dirty="0">
                <a:solidFill>
                  <a:sysClr val="window" lastClr="FFFFFF"/>
                </a:solidFill>
                <a:ea typeface="微软雅黑" panose="020B0503020204020204" pitchFamily="34" charset="-122"/>
                <a:cs typeface="Arial" panose="020B0604020202020204" pitchFamily="34" charset="0"/>
              </a:rPr>
              <a:t>On the Revolutions of the Celestial</a:t>
            </a:r>
            <a:endParaRPr lang="en-US" altLang="zh-CN" sz="2000" i="1" kern="0" dirty="0">
              <a:solidFill>
                <a:sysClr val="window" lastClr="FFFFFF"/>
              </a:solidFill>
              <a:ea typeface="微软雅黑" panose="020B0503020204020204" pitchFamily="34" charset="-122"/>
              <a:cs typeface="Arial" panose="020B0604020202020204" pitchFamily="34" charset="0"/>
            </a:endParaRPr>
          </a:p>
        </p:txBody>
      </p:sp>
      <p:sp>
        <p:nvSpPr>
          <p:cNvPr id="39" name="TextBox 38"/>
          <p:cNvSpPr txBox="1"/>
          <p:nvPr/>
        </p:nvSpPr>
        <p:spPr>
          <a:xfrm>
            <a:off x="467544" y="1203598"/>
            <a:ext cx="2880320" cy="2554545"/>
          </a:xfrm>
          <a:prstGeom prst="rect">
            <a:avLst/>
          </a:prstGeom>
          <a:solidFill>
            <a:schemeClr val="accent5">
              <a:lumMod val="75000"/>
            </a:schemeClr>
          </a:solidFill>
        </p:spPr>
        <p:txBody>
          <a:bodyPr wrap="square" rtlCol="0">
            <a:spAutoFit/>
          </a:bodyPr>
          <a:lstStyle/>
          <a:p>
            <a:r>
              <a:rPr lang="en-US" altLang="zh-CN" sz="4000" dirty="0" smtClean="0">
                <a:solidFill>
                  <a:srgbClr val="FF9900"/>
                </a:solidFill>
              </a:rPr>
              <a:t>A brief introduction to Nicolaus Copernicus</a:t>
            </a:r>
            <a:endParaRPr lang="zh-CN" altLang="en-US" sz="4000" dirty="0">
              <a:solidFill>
                <a:srgbClr val="FF9900"/>
              </a:solidFill>
            </a:endParaRPr>
          </a:p>
        </p:txBody>
      </p:sp>
      <p:sp>
        <p:nvSpPr>
          <p:cNvPr id="40" name="TextBox 39"/>
          <p:cNvSpPr txBox="1"/>
          <p:nvPr/>
        </p:nvSpPr>
        <p:spPr>
          <a:xfrm flipH="1">
            <a:off x="4211960" y="2715766"/>
            <a:ext cx="974718" cy="107721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pitchFamily="34" charset="-122"/>
              </a:defRPr>
            </a:lvl1pPr>
          </a:lstStyle>
          <a:p>
            <a:pPr lvl="0">
              <a:defRPr/>
            </a:pPr>
            <a:r>
              <a:rPr lang="en-US" altLang="zh-CN" sz="8000" dirty="0" smtClean="0">
                <a:effectLst>
                  <a:outerShdw blurRad="50800" dist="38100" dir="2700000" algn="tl" rotWithShape="0">
                    <a:prstClr val="black">
                      <a:alpha val="40000"/>
                    </a:prstClr>
                  </a:outerShdw>
                </a:effectLst>
                <a:latin typeface="Baskerville Old Face" panose="02020602080505020303" pitchFamily="18" charset="0"/>
              </a:rPr>
              <a:t>·</a:t>
            </a:r>
            <a:endParaRPr kumimoji="0" lang="zh-CN" altLang="en-US" sz="8000" b="1" i="0" u="none" strike="noStrike" kern="0" cap="none" spc="0" normalizeH="0" baseline="0" noProof="0" dirty="0">
              <a:ln w="18415" cmpd="sng">
                <a:noFill/>
                <a:prstDash val="solid"/>
              </a:ln>
              <a:effectLst>
                <a:outerShdw blurRad="50800" dist="38100" dir="2700000" algn="tl" rotWithShape="0">
                  <a:prstClr val="black">
                    <a:alpha val="40000"/>
                  </a:prstClr>
                </a:outerShdw>
              </a:effectLst>
              <a:uLnTx/>
              <a:uFillTx/>
              <a:latin typeface="Baskerville Old Face" panose="02020602080505020303" pitchFamily="18" charset="0"/>
            </a:endParaRPr>
          </a:p>
        </p:txBody>
      </p:sp>
      <p:sp>
        <p:nvSpPr>
          <p:cNvPr id="41" name="TextBox 40"/>
          <p:cNvSpPr txBox="1"/>
          <p:nvPr/>
        </p:nvSpPr>
        <p:spPr>
          <a:xfrm flipH="1">
            <a:off x="3851920" y="3867894"/>
            <a:ext cx="974718" cy="1077218"/>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4000" b="1" i="0" u="none" strike="noStrike" kern="0" cap="none" spc="0" normalizeH="0" baseline="0">
                <a:ln w="18415" cmpd="sng">
                  <a:noFill/>
                  <a:prstDash val="solid"/>
                </a:ln>
                <a:solidFill>
                  <a:schemeClr val="bg1"/>
                </a:solidFill>
                <a:uLnTx/>
                <a:uFillTx/>
                <a:latin typeface="Agency FB" panose="020B0503020202020204" pitchFamily="34" charset="0"/>
                <a:ea typeface="微软雅黑" panose="020B0503020204020204" pitchFamily="34" charset="-122"/>
              </a:defRPr>
            </a:lvl1pPr>
          </a:lstStyle>
          <a:p>
            <a:pPr lvl="0">
              <a:defRPr/>
            </a:pPr>
            <a:r>
              <a:rPr lang="en-US" altLang="zh-CN" sz="8000" dirty="0" smtClean="0">
                <a:effectLst>
                  <a:outerShdw blurRad="50800" dist="38100" dir="2700000" algn="tl" rotWithShape="0">
                    <a:prstClr val="black">
                      <a:alpha val="40000"/>
                    </a:prstClr>
                  </a:outerShdw>
                </a:effectLst>
                <a:latin typeface="Baskerville Old Face" panose="02020602080505020303" pitchFamily="18" charset="0"/>
              </a:rPr>
              <a:t>·</a:t>
            </a:r>
            <a:endParaRPr kumimoji="0" lang="zh-CN" altLang="en-US" sz="8000" b="1" i="0" u="none" strike="noStrike" kern="0" cap="none" spc="0" normalizeH="0" baseline="0" noProof="0" dirty="0">
              <a:ln w="18415" cmpd="sng">
                <a:noFill/>
                <a:prstDash val="solid"/>
              </a:ln>
              <a:effectLst>
                <a:outerShdw blurRad="50800" dist="38100" dir="2700000" algn="tl" rotWithShape="0">
                  <a:prstClr val="black">
                    <a:alpha val="40000"/>
                  </a:prstClr>
                </a:outerShdw>
              </a:effectLst>
              <a:uLnTx/>
              <a:uFillTx/>
              <a:latin typeface="Baskerville Old Face" panose="02020602080505020303" pitchFamily="18" charset="0"/>
            </a:endParaRPr>
          </a:p>
        </p:txBody>
      </p:sp>
      <p:pic>
        <p:nvPicPr>
          <p:cNvPr id="43" name="Picture 6" descr="01000000000000119093116282360_s">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3291830"/>
            <a:ext cx="1224136" cy="1724334"/>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descr="水印"/>
          <p:cNvPicPr>
            <a:picLocks noChangeAspect="1"/>
          </p:cNvPicPr>
          <p:nvPr userDrawn="1"/>
        </p:nvPicPr>
        <p:blipFill>
          <a:blip r:embed="rId4">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linds(horizontal)">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linds(horizontal)">
                                      <p:cBhvr>
                                        <p:cTn id="16" dur="500"/>
                                        <p:tgtEl>
                                          <p:spTgt spid="31"/>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linds(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linds(horizontal)">
                                      <p:cBhvr>
                                        <p:cTn id="25" dur="500"/>
                                        <p:tgtEl>
                                          <p:spTgt spid="40"/>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290">
                                          <p:stCondLst>
                                            <p:cond delay="0"/>
                                          </p:stCondLst>
                                        </p:cTn>
                                        <p:tgtEl>
                                          <p:spTgt spid="43"/>
                                        </p:tgtEl>
                                      </p:cBhvr>
                                    </p:animEffect>
                                    <p:anim calcmode="lin" valueType="num">
                                      <p:cBhvr>
                                        <p:cTn id="44"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49" dur="13">
                                          <p:stCondLst>
                                            <p:cond delay="325"/>
                                          </p:stCondLst>
                                        </p:cTn>
                                        <p:tgtEl>
                                          <p:spTgt spid="43"/>
                                        </p:tgtEl>
                                      </p:cBhvr>
                                      <p:to x="100000" y="60000"/>
                                    </p:animScale>
                                    <p:animScale>
                                      <p:cBhvr>
                                        <p:cTn id="50" dur="83" decel="50000">
                                          <p:stCondLst>
                                            <p:cond delay="338"/>
                                          </p:stCondLst>
                                        </p:cTn>
                                        <p:tgtEl>
                                          <p:spTgt spid="43"/>
                                        </p:tgtEl>
                                      </p:cBhvr>
                                      <p:to x="100000" y="100000"/>
                                    </p:animScale>
                                    <p:animScale>
                                      <p:cBhvr>
                                        <p:cTn id="51" dur="13">
                                          <p:stCondLst>
                                            <p:cond delay="656"/>
                                          </p:stCondLst>
                                        </p:cTn>
                                        <p:tgtEl>
                                          <p:spTgt spid="43"/>
                                        </p:tgtEl>
                                      </p:cBhvr>
                                      <p:to x="100000" y="80000"/>
                                    </p:animScale>
                                    <p:animScale>
                                      <p:cBhvr>
                                        <p:cTn id="52" dur="83" decel="50000">
                                          <p:stCondLst>
                                            <p:cond delay="669"/>
                                          </p:stCondLst>
                                        </p:cTn>
                                        <p:tgtEl>
                                          <p:spTgt spid="43"/>
                                        </p:tgtEl>
                                      </p:cBhvr>
                                      <p:to x="100000" y="100000"/>
                                    </p:animScale>
                                    <p:animScale>
                                      <p:cBhvr>
                                        <p:cTn id="53" dur="13">
                                          <p:stCondLst>
                                            <p:cond delay="821"/>
                                          </p:stCondLst>
                                        </p:cTn>
                                        <p:tgtEl>
                                          <p:spTgt spid="43"/>
                                        </p:tgtEl>
                                      </p:cBhvr>
                                      <p:to x="100000" y="90000"/>
                                    </p:animScale>
                                    <p:animScale>
                                      <p:cBhvr>
                                        <p:cTn id="54" dur="83" decel="50000">
                                          <p:stCondLst>
                                            <p:cond delay="834"/>
                                          </p:stCondLst>
                                        </p:cTn>
                                        <p:tgtEl>
                                          <p:spTgt spid="43"/>
                                        </p:tgtEl>
                                      </p:cBhvr>
                                      <p:to x="100000" y="100000"/>
                                    </p:animScale>
                                    <p:animScale>
                                      <p:cBhvr>
                                        <p:cTn id="55" dur="13">
                                          <p:stCondLst>
                                            <p:cond delay="904"/>
                                          </p:stCondLst>
                                        </p:cTn>
                                        <p:tgtEl>
                                          <p:spTgt spid="43"/>
                                        </p:tgtEl>
                                      </p:cBhvr>
                                      <p:to x="100000" y="95000"/>
                                    </p:animScale>
                                    <p:animScale>
                                      <p:cBhvr>
                                        <p:cTn id="56" dur="83" decel="50000">
                                          <p:stCondLst>
                                            <p:cond delay="917"/>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4" grpId="0"/>
      <p:bldP spid="36"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179512" y="267494"/>
            <a:ext cx="8280920" cy="523220"/>
          </a:xfrm>
          <a:prstGeom prst="rect">
            <a:avLst/>
          </a:prstGeom>
          <a:solidFill>
            <a:schemeClr val="accent5">
              <a:lumMod val="75000"/>
            </a:schemeClr>
          </a:solidFill>
        </p:spPr>
        <p:txBody>
          <a:bodyPr wrap="square" rtlCol="0">
            <a:spAutoFit/>
          </a:bodyPr>
          <a:lstStyle/>
          <a:p>
            <a:r>
              <a:rPr lang="en-US" altLang="zh-CN" sz="2800" b="1" dirty="0" smtClean="0">
                <a:solidFill>
                  <a:srgbClr val="FF9900"/>
                </a:solidFill>
              </a:rPr>
              <a:t>Read for structure and fill in each blank with one word</a:t>
            </a:r>
            <a:endParaRPr lang="zh-CN" altLang="en-US" sz="2800" b="1" dirty="0">
              <a:solidFill>
                <a:srgbClr val="FF9900"/>
              </a:solidFill>
            </a:endParaRPr>
          </a:p>
        </p:txBody>
      </p:sp>
      <p:sp>
        <p:nvSpPr>
          <p:cNvPr id="1026" name="AutoShape 2"/>
          <p:cNvSpPr>
            <a:spLocks noChangeArrowheads="1"/>
          </p:cNvSpPr>
          <p:nvPr/>
        </p:nvSpPr>
        <p:spPr bwMode="auto">
          <a:xfrm>
            <a:off x="179512" y="2571750"/>
            <a:ext cx="3024336" cy="1008112"/>
          </a:xfrm>
          <a:prstGeom prst="roundRect">
            <a:avLst>
              <a:gd name="adj" fmla="val 16667"/>
            </a:avLst>
          </a:prstGeom>
          <a:solidFill>
            <a:schemeClr val="accent5">
              <a:lumMod val="75000"/>
            </a:schemeClr>
          </a:solidFill>
          <a:ln w="9525">
            <a:solidFill>
              <a:srgbClr val="000000"/>
            </a:solidFill>
            <a:round/>
          </a:ln>
        </p:spPr>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9900"/>
                </a:solidFill>
                <a:effectLst/>
                <a:latin typeface="Calibri" panose="020F0502020204030204" pitchFamily="34" charset="0"/>
                <a:ea typeface="宋体" panose="02010600030101010101" pitchFamily="2" charset="-122"/>
                <a:cs typeface="宋体" panose="02010600030101010101" pitchFamily="2" charset="-122"/>
              </a:rPr>
              <a:t>Copernicus’ revolutionary theory</a:t>
            </a:r>
            <a:endParaRPr kumimoji="0" lang="zh-CN" altLang="zh-CN" sz="2400" b="1" i="0" u="none" strike="noStrike" cap="none" normalizeH="0" baseline="0" dirty="0" smtClean="0">
              <a:ln>
                <a:noFill/>
              </a:ln>
              <a:solidFill>
                <a:srgbClr val="FF9900"/>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1027" name="AutoShape 3"/>
          <p:cNvCxnSpPr>
            <a:cxnSpLocks noChangeShapeType="1"/>
            <a:endCxn id="1028" idx="1"/>
          </p:cNvCxnSpPr>
          <p:nvPr/>
        </p:nvCxnSpPr>
        <p:spPr bwMode="auto">
          <a:xfrm flipV="1">
            <a:off x="3131840" y="1635646"/>
            <a:ext cx="1080120" cy="1008112"/>
          </a:xfrm>
          <a:prstGeom prst="straightConnector1">
            <a:avLst/>
          </a:prstGeom>
          <a:noFill/>
          <a:ln w="57150">
            <a:solidFill>
              <a:schemeClr val="accent5">
                <a:lumMod val="75000"/>
              </a:schemeClr>
            </a:solidFill>
            <a:round/>
            <a:tailEnd type="triangle" w="med" len="med"/>
          </a:ln>
        </p:spPr>
      </p:cxnSp>
      <p:sp>
        <p:nvSpPr>
          <p:cNvPr id="1028" name="AutoShape 4"/>
          <p:cNvSpPr>
            <a:spLocks noChangeArrowheads="1"/>
          </p:cNvSpPr>
          <p:nvPr/>
        </p:nvSpPr>
        <p:spPr bwMode="auto">
          <a:xfrm>
            <a:off x="4211960" y="1347614"/>
            <a:ext cx="3096344" cy="576064"/>
          </a:xfrm>
          <a:prstGeom prst="roundRect">
            <a:avLst>
              <a:gd name="adj" fmla="val 16667"/>
            </a:avLst>
          </a:prstGeom>
          <a:solidFill>
            <a:schemeClr val="accent5">
              <a:lumMod val="75000"/>
            </a:schemeClr>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9900"/>
                </a:solidFill>
                <a:effectLst/>
                <a:latin typeface="Calibri" panose="020F0502020204030204" pitchFamily="34" charset="0"/>
                <a:ea typeface="宋体" panose="02010600030101010101" pitchFamily="2" charset="-122"/>
                <a:cs typeface="宋体" panose="02010600030101010101" pitchFamily="2" charset="-122"/>
              </a:rPr>
              <a:t>Para.1 the ______</a:t>
            </a:r>
            <a:endParaRPr kumimoji="0" lang="zh-CN" altLang="zh-CN" sz="2400" b="1" i="0" u="none" strike="noStrike" cap="none" normalizeH="0" baseline="0" dirty="0" smtClean="0">
              <a:ln>
                <a:noFill/>
              </a:ln>
              <a:solidFill>
                <a:srgbClr val="FF9900"/>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11" name="AutoShape 3"/>
          <p:cNvCxnSpPr>
            <a:cxnSpLocks noChangeShapeType="1"/>
          </p:cNvCxnSpPr>
          <p:nvPr/>
        </p:nvCxnSpPr>
        <p:spPr bwMode="auto">
          <a:xfrm flipV="1">
            <a:off x="3131840" y="2355726"/>
            <a:ext cx="1080120" cy="547242"/>
          </a:xfrm>
          <a:prstGeom prst="straightConnector1">
            <a:avLst/>
          </a:prstGeom>
          <a:noFill/>
          <a:ln w="57150">
            <a:solidFill>
              <a:schemeClr val="accent5">
                <a:lumMod val="75000"/>
              </a:schemeClr>
            </a:solidFill>
            <a:round/>
            <a:tailEnd type="triangle" w="med" len="med"/>
          </a:ln>
        </p:spPr>
      </p:cxnSp>
      <p:sp>
        <p:nvSpPr>
          <p:cNvPr id="1029" name="AutoShape 5"/>
          <p:cNvSpPr>
            <a:spLocks noChangeArrowheads="1"/>
          </p:cNvSpPr>
          <p:nvPr/>
        </p:nvSpPr>
        <p:spPr bwMode="auto">
          <a:xfrm>
            <a:off x="4211960" y="2067694"/>
            <a:ext cx="3096344" cy="648072"/>
          </a:xfrm>
          <a:prstGeom prst="roundRect">
            <a:avLst>
              <a:gd name="adj" fmla="val 16667"/>
            </a:avLst>
          </a:prstGeom>
          <a:solidFill>
            <a:schemeClr val="accent5">
              <a:lumMod val="75000"/>
            </a:schemeClr>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9900"/>
                </a:solidFill>
                <a:effectLst/>
                <a:latin typeface="Calibri" panose="020F0502020204030204" pitchFamily="34" charset="0"/>
                <a:ea typeface="宋体" panose="02010600030101010101" pitchFamily="2" charset="-122"/>
                <a:cs typeface="宋体" panose="02010600030101010101" pitchFamily="2" charset="-122"/>
              </a:rPr>
              <a:t>Para.2 something ___</a:t>
            </a:r>
            <a:endParaRPr kumimoji="0" lang="zh-CN" altLang="zh-CN" sz="2400" b="1" i="0" u="none" strike="noStrike" cap="none" normalizeH="0" baseline="0" dirty="0" smtClean="0">
              <a:ln>
                <a:noFill/>
              </a:ln>
              <a:solidFill>
                <a:srgbClr val="FF9900"/>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15" name="AutoShape 3"/>
          <p:cNvCxnSpPr>
            <a:cxnSpLocks noChangeShapeType="1"/>
          </p:cNvCxnSpPr>
          <p:nvPr/>
        </p:nvCxnSpPr>
        <p:spPr bwMode="auto">
          <a:xfrm flipV="1">
            <a:off x="3131840" y="3003798"/>
            <a:ext cx="1152128" cy="43186"/>
          </a:xfrm>
          <a:prstGeom prst="straightConnector1">
            <a:avLst/>
          </a:prstGeom>
          <a:noFill/>
          <a:ln w="57150">
            <a:solidFill>
              <a:schemeClr val="accent5">
                <a:lumMod val="75000"/>
              </a:schemeClr>
            </a:solidFill>
            <a:round/>
            <a:tailEnd type="triangle" w="med" len="med"/>
          </a:ln>
        </p:spPr>
      </p:cxnSp>
      <p:sp>
        <p:nvSpPr>
          <p:cNvPr id="1030" name="AutoShape 6"/>
          <p:cNvSpPr>
            <a:spLocks noChangeArrowheads="1"/>
          </p:cNvSpPr>
          <p:nvPr/>
        </p:nvSpPr>
        <p:spPr bwMode="auto">
          <a:xfrm>
            <a:off x="4283968" y="2787774"/>
            <a:ext cx="3024336" cy="579313"/>
          </a:xfrm>
          <a:prstGeom prst="roundRect">
            <a:avLst>
              <a:gd name="adj" fmla="val 16667"/>
            </a:avLst>
          </a:prstGeom>
          <a:solidFill>
            <a:schemeClr val="accent5">
              <a:lumMod val="75000"/>
            </a:schemeClr>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9900"/>
                </a:solidFill>
                <a:effectLst/>
                <a:latin typeface="Calibri" panose="020F0502020204030204" pitchFamily="34" charset="0"/>
                <a:ea typeface="宋体" panose="02010600030101010101" pitchFamily="2" charset="-122"/>
                <a:cs typeface="宋体" panose="02010600030101010101" pitchFamily="2" charset="-122"/>
              </a:rPr>
              <a:t>Para.3 the _______</a:t>
            </a:r>
            <a:endParaRPr kumimoji="0" lang="zh-CN" altLang="zh-CN" sz="2400" b="1" i="0" u="none" strike="noStrike" cap="none" normalizeH="0" baseline="0" dirty="0" smtClean="0">
              <a:ln>
                <a:noFill/>
              </a:ln>
              <a:solidFill>
                <a:srgbClr val="FF9900"/>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20" name="AutoShape 3"/>
          <p:cNvCxnSpPr>
            <a:cxnSpLocks noChangeShapeType="1"/>
            <a:endCxn id="1032" idx="1"/>
          </p:cNvCxnSpPr>
          <p:nvPr/>
        </p:nvCxnSpPr>
        <p:spPr bwMode="auto">
          <a:xfrm>
            <a:off x="3131840" y="3191000"/>
            <a:ext cx="1152128" cy="568882"/>
          </a:xfrm>
          <a:prstGeom prst="straightConnector1">
            <a:avLst/>
          </a:prstGeom>
          <a:noFill/>
          <a:ln w="57150">
            <a:solidFill>
              <a:schemeClr val="accent5">
                <a:lumMod val="75000"/>
              </a:schemeClr>
            </a:solidFill>
            <a:round/>
            <a:tailEnd type="triangle" w="med" len="med"/>
          </a:ln>
        </p:spPr>
      </p:cxnSp>
      <p:sp>
        <p:nvSpPr>
          <p:cNvPr id="1032" name="AutoShape 8"/>
          <p:cNvSpPr>
            <a:spLocks noChangeArrowheads="1"/>
          </p:cNvSpPr>
          <p:nvPr/>
        </p:nvSpPr>
        <p:spPr bwMode="auto">
          <a:xfrm>
            <a:off x="4283968" y="3435846"/>
            <a:ext cx="3024336" cy="648072"/>
          </a:xfrm>
          <a:prstGeom prst="roundRect">
            <a:avLst>
              <a:gd name="adj" fmla="val 16667"/>
            </a:avLst>
          </a:prstGeom>
          <a:solidFill>
            <a:schemeClr val="accent5">
              <a:lumMod val="75000"/>
            </a:schemeClr>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FF9900"/>
                </a:solidFill>
                <a:effectLst/>
                <a:latin typeface="Calibri" panose="020F0502020204030204" pitchFamily="34" charset="0"/>
                <a:ea typeface="宋体" panose="02010600030101010101" pitchFamily="2" charset="-122"/>
                <a:cs typeface="宋体" panose="02010600030101010101" pitchFamily="2" charset="-122"/>
              </a:rPr>
              <a:t>Para.4 Copernicus’ ___ theory</a:t>
            </a:r>
            <a:endParaRPr kumimoji="0" lang="zh-CN" altLang="zh-CN" sz="2000" b="1" i="0" u="none" strike="noStrike" cap="none" normalizeH="0" baseline="0" dirty="0" smtClean="0">
              <a:ln>
                <a:noFill/>
              </a:ln>
              <a:solidFill>
                <a:srgbClr val="FF99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33" name="AutoShape 9"/>
          <p:cNvSpPr>
            <a:spLocks noChangeArrowheads="1"/>
          </p:cNvSpPr>
          <p:nvPr/>
        </p:nvSpPr>
        <p:spPr bwMode="auto">
          <a:xfrm>
            <a:off x="4283968" y="4155926"/>
            <a:ext cx="3024336" cy="607243"/>
          </a:xfrm>
          <a:prstGeom prst="roundRect">
            <a:avLst>
              <a:gd name="adj" fmla="val 16667"/>
            </a:avLst>
          </a:prstGeom>
          <a:solidFill>
            <a:schemeClr val="accent5">
              <a:lumMod val="75000"/>
            </a:schemeClr>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rgbClr val="FF9900"/>
                </a:solidFill>
                <a:effectLst/>
                <a:latin typeface="Calibri" panose="020F0502020204030204" pitchFamily="34" charset="0"/>
                <a:ea typeface="宋体" panose="02010600030101010101" pitchFamily="2" charset="-122"/>
                <a:cs typeface="宋体" panose="02010600030101010101" pitchFamily="2" charset="-122"/>
              </a:rPr>
              <a:t>Para.5 __________</a:t>
            </a:r>
            <a:endParaRPr kumimoji="0" lang="zh-CN" altLang="zh-CN" sz="2400" b="1" i="0" u="none" strike="noStrike" cap="none" normalizeH="0" baseline="0" dirty="0" smtClean="0">
              <a:ln>
                <a:noFill/>
              </a:ln>
              <a:solidFill>
                <a:srgbClr val="FF9900"/>
              </a:solidFill>
              <a:effectLst/>
              <a:latin typeface="Arial" panose="020B0604020202020204" pitchFamily="34" charset="0"/>
              <a:ea typeface="宋体" panose="02010600030101010101" pitchFamily="2" charset="-122"/>
              <a:cs typeface="宋体" panose="02010600030101010101" pitchFamily="2" charset="-122"/>
            </a:endParaRPr>
          </a:p>
        </p:txBody>
      </p:sp>
      <p:cxnSp>
        <p:nvCxnSpPr>
          <p:cNvPr id="24" name="AutoShape 3"/>
          <p:cNvCxnSpPr>
            <a:cxnSpLocks noChangeShapeType="1"/>
          </p:cNvCxnSpPr>
          <p:nvPr/>
        </p:nvCxnSpPr>
        <p:spPr bwMode="auto">
          <a:xfrm>
            <a:off x="3203848" y="3435846"/>
            <a:ext cx="1080120" cy="864096"/>
          </a:xfrm>
          <a:prstGeom prst="straightConnector1">
            <a:avLst/>
          </a:prstGeom>
          <a:noFill/>
          <a:ln w="57150">
            <a:solidFill>
              <a:schemeClr val="accent5">
                <a:lumMod val="75000"/>
              </a:schemeClr>
            </a:solidFill>
            <a:round/>
            <a:tailEnd type="triangle" w="med" len="med"/>
          </a:ln>
        </p:spPr>
      </p:cxnSp>
      <p:sp>
        <p:nvSpPr>
          <p:cNvPr id="28" name="TextBox 27"/>
          <p:cNvSpPr txBox="1"/>
          <p:nvPr/>
        </p:nvSpPr>
        <p:spPr>
          <a:xfrm>
            <a:off x="6012160" y="1347614"/>
            <a:ext cx="1512168" cy="461665"/>
          </a:xfrm>
          <a:prstGeom prst="rect">
            <a:avLst/>
          </a:prstGeom>
          <a:noFill/>
        </p:spPr>
        <p:txBody>
          <a:bodyPr wrap="square" rtlCol="0">
            <a:spAutoFit/>
          </a:bodyPr>
          <a:lstStyle/>
          <a:p>
            <a:r>
              <a:rPr lang="en-US" altLang="zh-CN" sz="2400" b="1" dirty="0" smtClean="0">
                <a:solidFill>
                  <a:srgbClr val="FF6600"/>
                </a:solidFill>
              </a:rPr>
              <a:t>problem</a:t>
            </a:r>
            <a:endParaRPr lang="zh-CN" altLang="en-US" sz="2400" b="1" dirty="0">
              <a:solidFill>
                <a:srgbClr val="FF6600"/>
              </a:solidFill>
            </a:endParaRPr>
          </a:p>
        </p:txBody>
      </p:sp>
      <p:sp>
        <p:nvSpPr>
          <p:cNvPr id="30" name="TextBox 29"/>
          <p:cNvSpPr txBox="1"/>
          <p:nvPr/>
        </p:nvSpPr>
        <p:spPr>
          <a:xfrm>
            <a:off x="6588224" y="1995686"/>
            <a:ext cx="1512168" cy="461665"/>
          </a:xfrm>
          <a:prstGeom prst="rect">
            <a:avLst/>
          </a:prstGeom>
          <a:noFill/>
        </p:spPr>
        <p:txBody>
          <a:bodyPr wrap="square" rtlCol="0">
            <a:spAutoFit/>
          </a:bodyPr>
          <a:lstStyle/>
          <a:p>
            <a:r>
              <a:rPr lang="en-US" altLang="zh-CN" sz="2400" b="1" dirty="0" smtClean="0">
                <a:solidFill>
                  <a:srgbClr val="FF6600"/>
                </a:solidFill>
              </a:rPr>
              <a:t>strange</a:t>
            </a:r>
            <a:endParaRPr lang="zh-CN" altLang="en-US" sz="2400" b="1" dirty="0">
              <a:solidFill>
                <a:srgbClr val="FF6600"/>
              </a:solidFill>
            </a:endParaRPr>
          </a:p>
        </p:txBody>
      </p:sp>
      <p:sp>
        <p:nvSpPr>
          <p:cNvPr id="31" name="TextBox 30"/>
          <p:cNvSpPr txBox="1"/>
          <p:nvPr/>
        </p:nvSpPr>
        <p:spPr>
          <a:xfrm>
            <a:off x="5868144" y="2715766"/>
            <a:ext cx="1872208" cy="461665"/>
          </a:xfrm>
          <a:prstGeom prst="rect">
            <a:avLst/>
          </a:prstGeom>
          <a:noFill/>
        </p:spPr>
        <p:txBody>
          <a:bodyPr wrap="square" rtlCol="0">
            <a:spAutoFit/>
          </a:bodyPr>
          <a:lstStyle/>
          <a:p>
            <a:r>
              <a:rPr lang="en-US" altLang="zh-CN" sz="2400" b="1" dirty="0" smtClean="0">
                <a:solidFill>
                  <a:srgbClr val="FF6600"/>
                </a:solidFill>
              </a:rPr>
              <a:t>observations</a:t>
            </a:r>
            <a:endParaRPr lang="zh-CN" altLang="en-US" sz="2400" b="1" dirty="0">
              <a:solidFill>
                <a:srgbClr val="FF6600"/>
              </a:solidFill>
            </a:endParaRPr>
          </a:p>
        </p:txBody>
      </p:sp>
      <p:sp>
        <p:nvSpPr>
          <p:cNvPr id="32" name="TextBox 31"/>
          <p:cNvSpPr txBox="1"/>
          <p:nvPr/>
        </p:nvSpPr>
        <p:spPr>
          <a:xfrm>
            <a:off x="6516216" y="3291830"/>
            <a:ext cx="1512168" cy="461665"/>
          </a:xfrm>
          <a:prstGeom prst="rect">
            <a:avLst/>
          </a:prstGeom>
          <a:noFill/>
        </p:spPr>
        <p:txBody>
          <a:bodyPr wrap="square" rtlCol="0">
            <a:spAutoFit/>
          </a:bodyPr>
          <a:lstStyle/>
          <a:p>
            <a:r>
              <a:rPr lang="en-US" altLang="zh-CN" sz="2400" b="1" dirty="0" smtClean="0">
                <a:solidFill>
                  <a:srgbClr val="FF6600"/>
                </a:solidFill>
              </a:rPr>
              <a:t>new</a:t>
            </a:r>
            <a:endParaRPr lang="zh-CN" altLang="en-US" sz="2400" b="1" dirty="0">
              <a:solidFill>
                <a:srgbClr val="FF6600"/>
              </a:solidFill>
            </a:endParaRPr>
          </a:p>
        </p:txBody>
      </p:sp>
      <p:sp>
        <p:nvSpPr>
          <p:cNvPr id="33" name="TextBox 32"/>
          <p:cNvSpPr txBox="1"/>
          <p:nvPr/>
        </p:nvSpPr>
        <p:spPr>
          <a:xfrm>
            <a:off x="5436096" y="4083918"/>
            <a:ext cx="2016224" cy="461665"/>
          </a:xfrm>
          <a:prstGeom prst="rect">
            <a:avLst/>
          </a:prstGeom>
          <a:noFill/>
        </p:spPr>
        <p:txBody>
          <a:bodyPr wrap="square" rtlCol="0">
            <a:spAutoFit/>
          </a:bodyPr>
          <a:lstStyle/>
          <a:p>
            <a:r>
              <a:rPr lang="en-US" altLang="zh-CN" sz="2400" b="1" dirty="0" smtClean="0">
                <a:solidFill>
                  <a:srgbClr val="FF6600"/>
                </a:solidFill>
              </a:rPr>
              <a:t>contributions</a:t>
            </a:r>
            <a:endParaRPr lang="zh-CN" altLang="en-US" sz="2400" b="1" dirty="0">
              <a:solidFill>
                <a:srgbClr val="FF6600"/>
              </a:solidFill>
            </a:endParaRPr>
          </a:p>
        </p:txBody>
      </p:sp>
      <p:pic>
        <p:nvPicPr>
          <p:cNvPr id="8" name="图片 7" descr="水印"/>
          <p:cNvPicPr>
            <a:picLocks noChangeAspect="1"/>
          </p:cNvPicPr>
          <p:nvPr userDrawn="1"/>
        </p:nvPicPr>
        <p:blipFill>
          <a:blip r:embed="rId2">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linds(horizont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a:ln>
            <a:noFill/>
          </a:ln>
        </p:spPr>
      </p:pic>
      <p:sp>
        <p:nvSpPr>
          <p:cNvPr id="8" name="TextBox 7"/>
          <p:cNvSpPr txBox="1"/>
          <p:nvPr/>
        </p:nvSpPr>
        <p:spPr>
          <a:xfrm>
            <a:off x="323528" y="123478"/>
            <a:ext cx="5832648"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1  the problem</a:t>
            </a:r>
            <a:endParaRPr lang="zh-CN" altLang="en-US" sz="3600" dirty="0">
              <a:solidFill>
                <a:srgbClr val="FF9900"/>
              </a:solidFill>
            </a:endParaRPr>
          </a:p>
        </p:txBody>
      </p:sp>
      <p:sp>
        <p:nvSpPr>
          <p:cNvPr id="10" name="TextBox 9"/>
          <p:cNvSpPr txBox="1"/>
          <p:nvPr/>
        </p:nvSpPr>
        <p:spPr>
          <a:xfrm>
            <a:off x="323528" y="987574"/>
            <a:ext cx="8640960" cy="523220"/>
          </a:xfrm>
          <a:prstGeom prst="rect">
            <a:avLst/>
          </a:prstGeom>
          <a:noFill/>
        </p:spPr>
        <p:txBody>
          <a:bodyPr wrap="square" rtlCol="0">
            <a:spAutoFit/>
          </a:bodyPr>
          <a:lstStyle/>
          <a:p>
            <a:r>
              <a:rPr lang="en-US" altLang="zh-CN" sz="2800" dirty="0" smtClean="0">
                <a:solidFill>
                  <a:srgbClr val="FF9900"/>
                </a:solidFill>
              </a:rPr>
              <a:t>Circle two adjectives that describe </a:t>
            </a:r>
            <a:r>
              <a:rPr lang="en-US" altLang="zh-CN" sz="2800" dirty="0">
                <a:solidFill>
                  <a:srgbClr val="FF9900"/>
                </a:solidFill>
              </a:rPr>
              <a:t>C</a:t>
            </a:r>
            <a:r>
              <a:rPr lang="en-US" altLang="zh-CN" sz="2800" dirty="0" smtClean="0">
                <a:solidFill>
                  <a:srgbClr val="FF9900"/>
                </a:solidFill>
              </a:rPr>
              <a:t>opernicus’ feelings.</a:t>
            </a:r>
            <a:endParaRPr lang="zh-CN" altLang="en-US" sz="2800" dirty="0">
              <a:solidFill>
                <a:srgbClr val="FF9900"/>
              </a:solidFill>
            </a:endParaRPr>
          </a:p>
        </p:txBody>
      </p:sp>
      <p:sp>
        <p:nvSpPr>
          <p:cNvPr id="11" name="矩形 10"/>
          <p:cNvSpPr/>
          <p:nvPr/>
        </p:nvSpPr>
        <p:spPr>
          <a:xfrm>
            <a:off x="323528" y="1563638"/>
            <a:ext cx="8496944" cy="892552"/>
          </a:xfrm>
          <a:prstGeom prst="rect">
            <a:avLst/>
          </a:prstGeom>
        </p:spPr>
        <p:txBody>
          <a:bodyPr wrap="square">
            <a:spAutoFit/>
          </a:bodyPr>
          <a:lstStyle/>
          <a:p>
            <a:r>
              <a:rPr lang="en-US" altLang="zh-CN" sz="2400" dirty="0">
                <a:solidFill>
                  <a:schemeClr val="bg1"/>
                </a:solidFill>
              </a:rPr>
              <a:t>Nicolaus Copernicus was frightened and his mind was </a:t>
            </a:r>
            <a:r>
              <a:rPr lang="en-US" altLang="zh-CN" sz="2400" dirty="0" smtClean="0">
                <a:solidFill>
                  <a:schemeClr val="bg1"/>
                </a:solidFill>
              </a:rPr>
              <a:t>confused.</a:t>
            </a:r>
            <a:endParaRPr lang="zh-CN" altLang="en-US" sz="2400" dirty="0">
              <a:solidFill>
                <a:schemeClr val="bg1"/>
              </a:solidFill>
            </a:endParaRPr>
          </a:p>
          <a:p>
            <a:endParaRPr lang="zh-CN" altLang="en-US" sz="2800" dirty="0">
              <a:solidFill>
                <a:schemeClr val="bg1"/>
              </a:solidFill>
            </a:endParaRPr>
          </a:p>
        </p:txBody>
      </p:sp>
      <p:sp>
        <p:nvSpPr>
          <p:cNvPr id="12" name="椭圆 11"/>
          <p:cNvSpPr/>
          <p:nvPr/>
        </p:nvSpPr>
        <p:spPr>
          <a:xfrm>
            <a:off x="3419872" y="1563638"/>
            <a:ext cx="1440160"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020272" y="1563638"/>
            <a:ext cx="1440160"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8532440" y="1563638"/>
            <a:ext cx="504056" cy="646331"/>
          </a:xfrm>
          <a:prstGeom prst="rect">
            <a:avLst/>
          </a:prstGeom>
          <a:noFill/>
        </p:spPr>
        <p:txBody>
          <a:bodyPr wrap="square" rtlCol="0">
            <a:spAutoFit/>
          </a:bodyPr>
          <a:lstStyle/>
          <a:p>
            <a:r>
              <a:rPr lang="zh-CN" altLang="en-US" sz="3600" dirty="0" smtClean="0">
                <a:solidFill>
                  <a:srgbClr val="FF6600"/>
                </a:solidFill>
              </a:rPr>
              <a:t>？</a:t>
            </a:r>
            <a:endParaRPr lang="zh-CN" altLang="en-US" sz="3600" dirty="0">
              <a:solidFill>
                <a:srgbClr val="FF6600"/>
              </a:solidFill>
            </a:endParaRPr>
          </a:p>
        </p:txBody>
      </p:sp>
      <p:cxnSp>
        <p:nvCxnSpPr>
          <p:cNvPr id="17" name="直接连接符 16"/>
          <p:cNvCxnSpPr/>
          <p:nvPr/>
        </p:nvCxnSpPr>
        <p:spPr>
          <a:xfrm flipH="1">
            <a:off x="2915816" y="2067694"/>
            <a:ext cx="4536504" cy="57606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95536" y="2643758"/>
            <a:ext cx="3816424" cy="22322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11560" y="2787774"/>
            <a:ext cx="3528392" cy="369332"/>
          </a:xfrm>
          <a:prstGeom prst="rect">
            <a:avLst/>
          </a:prstGeom>
          <a:noFill/>
        </p:spPr>
        <p:txBody>
          <a:bodyPr wrap="square" rtlCol="0">
            <a:spAutoFit/>
          </a:bodyPr>
          <a:lstStyle/>
          <a:p>
            <a:endParaRPr lang="zh-CN" altLang="en-US" dirty="0"/>
          </a:p>
        </p:txBody>
      </p:sp>
      <p:cxnSp>
        <p:nvCxnSpPr>
          <p:cNvPr id="20" name="直接连接符 19"/>
          <p:cNvCxnSpPr/>
          <p:nvPr/>
        </p:nvCxnSpPr>
        <p:spPr>
          <a:xfrm>
            <a:off x="7452320" y="2067694"/>
            <a:ext cx="216024" cy="576064"/>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076056" y="2643758"/>
            <a:ext cx="3816424" cy="22322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4139952" y="3219822"/>
            <a:ext cx="1008112" cy="584775"/>
          </a:xfrm>
          <a:prstGeom prst="rect">
            <a:avLst/>
          </a:prstGeom>
          <a:solidFill>
            <a:schemeClr val="accent5">
              <a:lumMod val="75000"/>
            </a:schemeClr>
          </a:solidFill>
        </p:spPr>
        <p:txBody>
          <a:bodyPr wrap="square" rtlCol="0">
            <a:spAutoFit/>
          </a:bodyPr>
          <a:lstStyle/>
          <a:p>
            <a:pPr algn="ctr"/>
            <a:r>
              <a:rPr lang="en-US" altLang="zh-CN" sz="3200" b="1" dirty="0" err="1" smtClean="0">
                <a:solidFill>
                  <a:srgbClr val="FF9900"/>
                </a:solidFill>
              </a:rPr>
              <a:t>vs</a:t>
            </a:r>
            <a:endParaRPr lang="zh-CN" altLang="en-US" sz="3200" b="1" dirty="0">
              <a:solidFill>
                <a:srgbClr val="FF9900"/>
              </a:solidFill>
            </a:endParaRPr>
          </a:p>
        </p:txBody>
      </p:sp>
      <p:sp>
        <p:nvSpPr>
          <p:cNvPr id="27" name="TextBox 26"/>
          <p:cNvSpPr txBox="1"/>
          <p:nvPr/>
        </p:nvSpPr>
        <p:spPr>
          <a:xfrm>
            <a:off x="467544" y="2859782"/>
            <a:ext cx="3600400" cy="1754326"/>
          </a:xfrm>
          <a:prstGeom prst="rect">
            <a:avLst/>
          </a:prstGeom>
          <a:noFill/>
        </p:spPr>
        <p:txBody>
          <a:bodyPr wrap="square" rtlCol="0">
            <a:spAutoFit/>
          </a:bodyPr>
          <a:lstStyle/>
          <a:p>
            <a:r>
              <a:rPr lang="en-US" altLang="zh-CN" dirty="0" smtClean="0">
                <a:solidFill>
                  <a:schemeClr val="bg1"/>
                </a:solidFill>
              </a:rPr>
              <a:t>All his mathematical calculations led to the same conclusion: </a:t>
            </a:r>
            <a:r>
              <a:rPr lang="en-US" altLang="zh-CN" dirty="0" smtClean="0">
                <a:solidFill>
                  <a:srgbClr val="FF6600"/>
                </a:solidFill>
              </a:rPr>
              <a:t>that earth was not the centre of the solar system</a:t>
            </a:r>
            <a:r>
              <a:rPr lang="en-US" altLang="zh-CN" dirty="0" smtClean="0">
                <a:solidFill>
                  <a:schemeClr val="bg1"/>
                </a:solidFill>
              </a:rPr>
              <a:t>. </a:t>
            </a:r>
            <a:r>
              <a:rPr lang="en-US" altLang="zh-CN" dirty="0" smtClean="0">
                <a:solidFill>
                  <a:srgbClr val="FF6600"/>
                </a:solidFill>
              </a:rPr>
              <a:t>Only if you put the sun there</a:t>
            </a:r>
            <a:r>
              <a:rPr lang="en-US" altLang="zh-CN" dirty="0" smtClean="0">
                <a:solidFill>
                  <a:schemeClr val="bg1"/>
                </a:solidFill>
              </a:rPr>
              <a:t> did the movements of the other planets in the sky make sense.</a:t>
            </a:r>
            <a:endParaRPr lang="zh-CN" altLang="en-US" dirty="0">
              <a:solidFill>
                <a:schemeClr val="bg1"/>
              </a:solidFill>
            </a:endParaRPr>
          </a:p>
        </p:txBody>
      </p:sp>
      <p:sp>
        <p:nvSpPr>
          <p:cNvPr id="28" name="TextBox 27"/>
          <p:cNvSpPr txBox="1"/>
          <p:nvPr/>
        </p:nvSpPr>
        <p:spPr>
          <a:xfrm>
            <a:off x="5292080" y="2787774"/>
            <a:ext cx="3528392" cy="1477328"/>
          </a:xfrm>
          <a:prstGeom prst="rect">
            <a:avLst/>
          </a:prstGeom>
          <a:noFill/>
        </p:spPr>
        <p:txBody>
          <a:bodyPr wrap="square" rtlCol="0">
            <a:spAutoFit/>
          </a:bodyPr>
          <a:lstStyle/>
          <a:p>
            <a:r>
              <a:rPr lang="en-US" altLang="zh-CN" dirty="0" smtClean="0">
                <a:solidFill>
                  <a:srgbClr val="FF6600"/>
                </a:solidFill>
              </a:rPr>
              <a:t>The Christian church </a:t>
            </a:r>
            <a:r>
              <a:rPr lang="en-US" altLang="zh-CN" dirty="0" smtClean="0">
                <a:solidFill>
                  <a:schemeClr val="bg1"/>
                </a:solidFill>
              </a:rPr>
              <a:t>believed God had made the world and for that reason the earth was special and must be the centre of the solar system.</a:t>
            </a:r>
            <a:endParaRPr lang="zh-CN" altLang="en-US" dirty="0">
              <a:solidFill>
                <a:schemeClr val="bg1"/>
              </a:solidFill>
            </a:endParaRPr>
          </a:p>
        </p:txBody>
      </p:sp>
      <p:cxnSp>
        <p:nvCxnSpPr>
          <p:cNvPr id="30" name="直接箭头连接符 29"/>
          <p:cNvCxnSpPr/>
          <p:nvPr/>
        </p:nvCxnSpPr>
        <p:spPr>
          <a:xfrm>
            <a:off x="4788024" y="1995686"/>
            <a:ext cx="1728192" cy="936104"/>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6588224" y="3003798"/>
            <a:ext cx="0" cy="100811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56176" y="3867894"/>
            <a:ext cx="1584176" cy="369332"/>
          </a:xfrm>
          <a:prstGeom prst="rect">
            <a:avLst/>
          </a:prstGeom>
          <a:noFill/>
        </p:spPr>
        <p:txBody>
          <a:bodyPr wrap="square" rtlCol="0">
            <a:spAutoFit/>
          </a:bodyPr>
          <a:lstStyle/>
          <a:p>
            <a:r>
              <a:rPr lang="en-US" altLang="zh-CN" dirty="0" smtClean="0">
                <a:solidFill>
                  <a:srgbClr val="FF6600"/>
                </a:solidFill>
              </a:rPr>
              <a:t>powerful</a:t>
            </a:r>
            <a:endParaRPr lang="zh-CN" altLang="en-US" dirty="0">
              <a:solidFill>
                <a:srgbClr val="FF6600"/>
              </a:solidFill>
            </a:endParaRPr>
          </a:p>
        </p:txBody>
      </p:sp>
      <p:cxnSp>
        <p:nvCxnSpPr>
          <p:cNvPr id="37" name="直接箭头连接符 36"/>
          <p:cNvCxnSpPr/>
          <p:nvPr/>
        </p:nvCxnSpPr>
        <p:spPr>
          <a:xfrm>
            <a:off x="6588224" y="4155926"/>
            <a:ext cx="0" cy="28803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148064" y="4299942"/>
            <a:ext cx="4211960" cy="646331"/>
          </a:xfrm>
          <a:prstGeom prst="rect">
            <a:avLst/>
          </a:prstGeom>
          <a:noFill/>
        </p:spPr>
        <p:txBody>
          <a:bodyPr wrap="square" rtlCol="0">
            <a:spAutoFit/>
          </a:bodyPr>
          <a:lstStyle/>
          <a:p>
            <a:r>
              <a:rPr lang="en-US" altLang="zh-CN" dirty="0" smtClean="0">
                <a:solidFill>
                  <a:srgbClr val="FF6600"/>
                </a:solidFill>
              </a:rPr>
              <a:t>punish him for even suggesting such an idea</a:t>
            </a:r>
            <a:endParaRPr lang="zh-CN" altLang="en-US" dirty="0">
              <a:solidFill>
                <a:srgbClr val="FF6600"/>
              </a:solidFill>
            </a:endParaRPr>
          </a:p>
        </p:txBody>
      </p:sp>
      <p:sp>
        <p:nvSpPr>
          <p:cNvPr id="42" name="TextBox 41"/>
          <p:cNvSpPr txBox="1"/>
          <p:nvPr/>
        </p:nvSpPr>
        <p:spPr>
          <a:xfrm>
            <a:off x="3995936" y="1995686"/>
            <a:ext cx="504056" cy="646331"/>
          </a:xfrm>
          <a:prstGeom prst="rect">
            <a:avLst/>
          </a:prstGeom>
          <a:noFill/>
        </p:spPr>
        <p:txBody>
          <a:bodyPr wrap="square" rtlCol="0">
            <a:spAutoFit/>
          </a:bodyPr>
          <a:lstStyle/>
          <a:p>
            <a:r>
              <a:rPr lang="zh-CN" altLang="en-US" sz="3600" dirty="0" smtClean="0">
                <a:solidFill>
                  <a:srgbClr val="FF6600"/>
                </a:solidFill>
              </a:rPr>
              <a:t>？</a:t>
            </a:r>
            <a:endParaRPr lang="zh-CN" altLang="en-US" sz="3600" dirty="0">
              <a:solidFill>
                <a:srgbClr val="FF6600"/>
              </a:solidFill>
            </a:endParaRPr>
          </a:p>
        </p:txBody>
      </p:sp>
      <p:sp>
        <p:nvSpPr>
          <p:cNvPr id="43" name="上弧形箭头 42"/>
          <p:cNvSpPr/>
          <p:nvPr/>
        </p:nvSpPr>
        <p:spPr>
          <a:xfrm flipH="1">
            <a:off x="2195736" y="2643758"/>
            <a:ext cx="1224136"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矩形 43"/>
          <p:cNvSpPr/>
          <p:nvPr/>
        </p:nvSpPr>
        <p:spPr>
          <a:xfrm>
            <a:off x="1259632" y="2139702"/>
            <a:ext cx="2376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Appositive Clause: </a:t>
            </a:r>
            <a:endParaRPr lang="en-US" altLang="zh-CN" dirty="0" smtClean="0"/>
          </a:p>
          <a:p>
            <a:r>
              <a:rPr lang="en-US" altLang="zh-CN" dirty="0" smtClean="0"/>
              <a:t>give information</a:t>
            </a:r>
            <a:endParaRPr lang="zh-CN" altLang="en-US" dirty="0"/>
          </a:p>
        </p:txBody>
      </p:sp>
      <p:sp>
        <p:nvSpPr>
          <p:cNvPr id="45" name="下弧形箭头 44"/>
          <p:cNvSpPr/>
          <p:nvPr/>
        </p:nvSpPr>
        <p:spPr>
          <a:xfrm rot="837092">
            <a:off x="899592" y="4371950"/>
            <a:ext cx="1368152" cy="57606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TextBox 45"/>
          <p:cNvSpPr txBox="1"/>
          <p:nvPr/>
        </p:nvSpPr>
        <p:spPr>
          <a:xfrm>
            <a:off x="2195736" y="4587974"/>
            <a:ext cx="1152128" cy="369332"/>
          </a:xfrm>
          <a:prstGeom prst="rect">
            <a:avLst/>
          </a:prstGeom>
          <a:noFill/>
        </p:spPr>
        <p:txBody>
          <a:bodyPr wrap="square" rtlCol="0">
            <a:spAutoFit/>
          </a:bodyPr>
          <a:lstStyle/>
          <a:p>
            <a:endParaRPr lang="zh-CN" altLang="en-US" dirty="0"/>
          </a:p>
        </p:txBody>
      </p:sp>
      <p:sp>
        <p:nvSpPr>
          <p:cNvPr id="47" name="矩形 46"/>
          <p:cNvSpPr/>
          <p:nvPr/>
        </p:nvSpPr>
        <p:spPr>
          <a:xfrm>
            <a:off x="2267744" y="4587974"/>
            <a:ext cx="22322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t>Partial Inversion:</a:t>
            </a:r>
            <a:endParaRPr lang="en-US" altLang="zh-CN" dirty="0" smtClean="0"/>
          </a:p>
          <a:p>
            <a:r>
              <a:rPr lang="en-US" altLang="zh-CN" dirty="0" smtClean="0"/>
              <a:t>stress the importance</a:t>
            </a:r>
            <a:endParaRPr lang="zh-CN" altLang="en-US" dirty="0"/>
          </a:p>
        </p:txBody>
      </p:sp>
      <p:pic>
        <p:nvPicPr>
          <p:cNvPr id="2" name="图片 1" descr="水印"/>
          <p:cNvPicPr>
            <a:picLocks noChangeAspect="1"/>
          </p:cNvPicPr>
          <p:nvPr userDrawn="1"/>
        </p:nvPicPr>
        <p:blipFill>
          <a:blip r:embed="rId2">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par>
                          <p:cTn id="33" fill="hold">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linds(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linds(horizontal)">
                                      <p:cBhvr>
                                        <p:cTn id="41" dur="500"/>
                                        <p:tgtEl>
                                          <p:spTgt spid="4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linds(horizontal)">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linds(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par>
                          <p:cTn id="71" fill="hold">
                            <p:stCondLst>
                              <p:cond delay="500"/>
                            </p:stCondLst>
                            <p:childTnLst>
                              <p:par>
                                <p:cTn id="72" presetID="3" presetClass="entr" presetSubtype="10"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linds(horizontal)">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blinds(horizontal)">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linds(horizontal)">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blinds(horizontal)">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linds(horizontal)">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blinds(horizontal)">
                                      <p:cBhvr>
                                        <p:cTn id="99" dur="500"/>
                                        <p:tgtEl>
                                          <p:spTgt spid="35"/>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blinds(horizontal)">
                                      <p:cBhvr>
                                        <p:cTn id="104" dur="500"/>
                                        <p:tgtEl>
                                          <p:spTgt spid="37"/>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blinds(horizontal)">
                                      <p:cBhvr>
                                        <p:cTn id="10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5" grpId="0"/>
      <p:bldP spid="18" grpId="0" animBg="1"/>
      <p:bldP spid="22" grpId="0" animBg="1"/>
      <p:bldP spid="26" grpId="0" animBg="1"/>
      <p:bldP spid="27" grpId="0"/>
      <p:bldP spid="28" grpId="0"/>
      <p:bldP spid="35" grpId="0"/>
      <p:bldP spid="39" grpId="0"/>
      <p:bldP spid="42" grpId="0"/>
      <p:bldP spid="43" grpId="0" animBg="1"/>
      <p:bldP spid="44" grpId="0" animBg="1"/>
      <p:bldP spid="45"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4" name="TextBox 3"/>
          <p:cNvSpPr txBox="1"/>
          <p:nvPr/>
        </p:nvSpPr>
        <p:spPr>
          <a:xfrm>
            <a:off x="323528" y="123478"/>
            <a:ext cx="4104456"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2  the problem</a:t>
            </a:r>
            <a:endParaRPr lang="zh-CN" altLang="en-US" sz="3600" dirty="0">
              <a:solidFill>
                <a:srgbClr val="FF9900"/>
              </a:solidFill>
            </a:endParaRPr>
          </a:p>
        </p:txBody>
      </p:sp>
      <p:sp>
        <p:nvSpPr>
          <p:cNvPr id="6" name="TextBox 5"/>
          <p:cNvSpPr txBox="1"/>
          <p:nvPr/>
        </p:nvSpPr>
        <p:spPr>
          <a:xfrm>
            <a:off x="251520" y="915566"/>
            <a:ext cx="8568952" cy="584775"/>
          </a:xfrm>
          <a:prstGeom prst="rect">
            <a:avLst/>
          </a:prstGeom>
          <a:noFill/>
        </p:spPr>
        <p:txBody>
          <a:bodyPr wrap="square" rtlCol="0">
            <a:spAutoFit/>
          </a:bodyPr>
          <a:lstStyle/>
          <a:p>
            <a:r>
              <a:rPr lang="en-US" altLang="zh-CN" sz="3200" dirty="0" smtClean="0">
                <a:solidFill>
                  <a:srgbClr val="FF9900"/>
                </a:solidFill>
              </a:rPr>
              <a:t>Q: What had astronomers found strange?</a:t>
            </a:r>
            <a:endParaRPr lang="zh-CN" altLang="en-US" sz="3200" dirty="0">
              <a:solidFill>
                <a:srgbClr val="FF9900"/>
              </a:solidFill>
            </a:endParaRPr>
          </a:p>
        </p:txBody>
      </p:sp>
      <p:sp>
        <p:nvSpPr>
          <p:cNvPr id="7" name="TextBox 6"/>
          <p:cNvSpPr txBox="1"/>
          <p:nvPr/>
        </p:nvSpPr>
        <p:spPr>
          <a:xfrm>
            <a:off x="2051720" y="1491630"/>
            <a:ext cx="2880320" cy="1938992"/>
          </a:xfrm>
          <a:prstGeom prst="rect">
            <a:avLst/>
          </a:prstGeom>
          <a:noFill/>
          <a:ln w="28575">
            <a:solidFill>
              <a:schemeClr val="accent5"/>
            </a:solidFill>
          </a:ln>
        </p:spPr>
        <p:txBody>
          <a:bodyPr wrap="square" rtlCol="0">
            <a:spAutoFit/>
          </a:bodyPr>
          <a:lstStyle/>
          <a:p>
            <a:r>
              <a:rPr lang="en-US" altLang="zh-CN" sz="2400" dirty="0" smtClean="0">
                <a:solidFill>
                  <a:schemeClr val="bg1"/>
                </a:solidFill>
              </a:rPr>
              <a:t>Some planets in the sky seemed to stop, move backward and then go forward </a:t>
            </a:r>
            <a:r>
              <a:rPr lang="en-US" altLang="zh-CN" sz="2400" dirty="0" smtClean="0">
                <a:solidFill>
                  <a:srgbClr val="FF6600"/>
                </a:solidFill>
              </a:rPr>
              <a:t>in a loop</a:t>
            </a:r>
            <a:r>
              <a:rPr lang="en-US" altLang="zh-CN" sz="2400" dirty="0" smtClean="0">
                <a:solidFill>
                  <a:schemeClr val="bg1"/>
                </a:solidFill>
              </a:rPr>
              <a:t>.</a:t>
            </a:r>
            <a:endParaRPr lang="zh-CN" altLang="en-US" sz="2400" dirty="0">
              <a:solidFill>
                <a:schemeClr val="bg1"/>
              </a:solidFill>
            </a:endParaRPr>
          </a:p>
        </p:txBody>
      </p:sp>
      <p:sp>
        <p:nvSpPr>
          <p:cNvPr id="8" name="TextBox 7"/>
          <p:cNvSpPr txBox="1"/>
          <p:nvPr/>
        </p:nvSpPr>
        <p:spPr>
          <a:xfrm>
            <a:off x="2051720" y="3651870"/>
            <a:ext cx="2880320" cy="1200329"/>
          </a:xfrm>
          <a:prstGeom prst="rect">
            <a:avLst/>
          </a:prstGeom>
          <a:noFill/>
          <a:ln w="28575">
            <a:solidFill>
              <a:schemeClr val="accent5"/>
            </a:solidFill>
          </a:ln>
        </p:spPr>
        <p:txBody>
          <a:bodyPr wrap="square" rtlCol="0">
            <a:spAutoFit/>
          </a:bodyPr>
          <a:lstStyle/>
          <a:p>
            <a:r>
              <a:rPr lang="en-US" altLang="zh-CN" sz="2400" dirty="0" smtClean="0">
                <a:solidFill>
                  <a:schemeClr val="bg1"/>
                </a:solidFill>
              </a:rPr>
              <a:t>Others appeared brighter at times and less bright at other. </a:t>
            </a:r>
            <a:endParaRPr lang="zh-CN" altLang="en-US" sz="2400" dirty="0">
              <a:solidFill>
                <a:schemeClr val="bg1"/>
              </a:solidFill>
            </a:endParaRPr>
          </a:p>
        </p:txBody>
      </p:sp>
      <p:sp>
        <p:nvSpPr>
          <p:cNvPr id="9" name="右箭头 8"/>
          <p:cNvSpPr/>
          <p:nvPr/>
        </p:nvSpPr>
        <p:spPr>
          <a:xfrm>
            <a:off x="5004048" y="1995686"/>
            <a:ext cx="504056" cy="216024"/>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右箭头 9"/>
          <p:cNvSpPr/>
          <p:nvPr/>
        </p:nvSpPr>
        <p:spPr>
          <a:xfrm>
            <a:off x="5004048" y="4083918"/>
            <a:ext cx="504056" cy="216024"/>
          </a:xfrm>
          <a:prstGeom prst="rightArrow">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云形 10"/>
          <p:cNvSpPr/>
          <p:nvPr/>
        </p:nvSpPr>
        <p:spPr>
          <a:xfrm>
            <a:off x="5580112" y="1491630"/>
            <a:ext cx="2952328" cy="1224136"/>
          </a:xfrm>
          <a:prstGeom prst="clou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__________ in the movements of the planets</a:t>
            </a:r>
            <a:endParaRPr lang="zh-CN" altLang="en-US" dirty="0"/>
          </a:p>
        </p:txBody>
      </p:sp>
      <p:sp>
        <p:nvSpPr>
          <p:cNvPr id="12" name="云形 11"/>
          <p:cNvSpPr/>
          <p:nvPr/>
        </p:nvSpPr>
        <p:spPr>
          <a:xfrm>
            <a:off x="5652120" y="3579862"/>
            <a:ext cx="2808312" cy="1296144"/>
          </a:xfrm>
          <a:prstGeom prst="clou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____________ of the stars</a:t>
            </a:r>
            <a:endParaRPr lang="zh-CN" altLang="en-US" dirty="0"/>
          </a:p>
        </p:txBody>
      </p:sp>
      <p:sp>
        <p:nvSpPr>
          <p:cNvPr id="14" name="TextBox 13"/>
          <p:cNvSpPr txBox="1"/>
          <p:nvPr/>
        </p:nvSpPr>
        <p:spPr>
          <a:xfrm>
            <a:off x="5940152" y="1563638"/>
            <a:ext cx="1440160" cy="461665"/>
          </a:xfrm>
          <a:prstGeom prst="rect">
            <a:avLst/>
          </a:prstGeom>
          <a:noFill/>
        </p:spPr>
        <p:txBody>
          <a:bodyPr wrap="square" rtlCol="0">
            <a:spAutoFit/>
          </a:bodyPr>
          <a:lstStyle/>
          <a:p>
            <a:r>
              <a:rPr lang="en-US" altLang="zh-CN" sz="2400" b="1" dirty="0" smtClean="0">
                <a:solidFill>
                  <a:srgbClr val="FF6600"/>
                </a:solidFill>
              </a:rPr>
              <a:t>changes</a:t>
            </a:r>
            <a:endParaRPr lang="zh-CN" altLang="en-US" sz="2400" b="1" dirty="0">
              <a:solidFill>
                <a:srgbClr val="FF6600"/>
              </a:solidFill>
            </a:endParaRPr>
          </a:p>
        </p:txBody>
      </p:sp>
      <p:sp>
        <p:nvSpPr>
          <p:cNvPr id="15" name="TextBox 14"/>
          <p:cNvSpPr txBox="1"/>
          <p:nvPr/>
        </p:nvSpPr>
        <p:spPr>
          <a:xfrm>
            <a:off x="6084168" y="3795886"/>
            <a:ext cx="1512168" cy="461665"/>
          </a:xfrm>
          <a:prstGeom prst="rect">
            <a:avLst/>
          </a:prstGeom>
          <a:noFill/>
        </p:spPr>
        <p:txBody>
          <a:bodyPr wrap="square" rtlCol="0">
            <a:spAutoFit/>
          </a:bodyPr>
          <a:lstStyle/>
          <a:p>
            <a:r>
              <a:rPr lang="en-US" altLang="zh-CN" sz="2400" b="1" dirty="0" smtClean="0">
                <a:solidFill>
                  <a:srgbClr val="FF6600"/>
                </a:solidFill>
              </a:rPr>
              <a:t>brightness</a:t>
            </a:r>
            <a:endParaRPr lang="zh-CN" altLang="en-US" sz="2400" b="1" dirty="0">
              <a:solidFill>
                <a:srgbClr val="FF6600"/>
              </a:solidFill>
            </a:endParaRPr>
          </a:p>
        </p:txBody>
      </p:sp>
      <p:sp>
        <p:nvSpPr>
          <p:cNvPr id="16" name="TextBox 15"/>
          <p:cNvSpPr txBox="1"/>
          <p:nvPr/>
        </p:nvSpPr>
        <p:spPr>
          <a:xfrm>
            <a:off x="323528" y="123478"/>
            <a:ext cx="5256584"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2  something strange</a:t>
            </a:r>
            <a:endParaRPr lang="zh-CN" altLang="en-US" sz="3600" dirty="0">
              <a:solidFill>
                <a:srgbClr val="FF9900"/>
              </a:solidFill>
            </a:endParaRPr>
          </a:p>
        </p:txBody>
      </p:sp>
      <p:pic>
        <p:nvPicPr>
          <p:cNvPr id="1028" name="Picture 4" descr="https://gss0.baidu.com/94o3dSag_xI4khGko9WTAnF6hhy/zhidao/pic/item/c83d70cf3bc79f3de8997572b7a1cd11728b2973.jpg"/>
          <p:cNvPicPr>
            <a:picLocks noChangeAspect="1" noChangeArrowheads="1"/>
          </p:cNvPicPr>
          <p:nvPr/>
        </p:nvPicPr>
        <p:blipFill>
          <a:blip r:embed="rId2" cstate="print"/>
          <a:srcRect/>
          <a:stretch>
            <a:fillRect/>
          </a:stretch>
        </p:blipFill>
        <p:spPr bwMode="auto">
          <a:xfrm>
            <a:off x="323528" y="1707654"/>
            <a:ext cx="4009316" cy="2880319"/>
          </a:xfrm>
          <a:prstGeom prst="rect">
            <a:avLst/>
          </a:prstGeom>
          <a:noFill/>
        </p:spPr>
      </p:pic>
      <p:pic>
        <p:nvPicPr>
          <p:cNvPr id="1032" name="Picture 8" descr="http://img1.juimg.com/160109/330775-1601091J13038.jpg"/>
          <p:cNvPicPr>
            <a:picLocks noChangeAspect="1" noChangeArrowheads="1"/>
          </p:cNvPicPr>
          <p:nvPr/>
        </p:nvPicPr>
        <p:blipFill>
          <a:blip r:embed="rId3" cstate="print"/>
          <a:srcRect/>
          <a:stretch>
            <a:fillRect/>
          </a:stretch>
        </p:blipFill>
        <p:spPr bwMode="auto">
          <a:xfrm>
            <a:off x="4355976" y="2211710"/>
            <a:ext cx="1267341" cy="1584176"/>
          </a:xfrm>
          <a:prstGeom prst="rect">
            <a:avLst/>
          </a:prstGeom>
          <a:noFill/>
        </p:spPr>
      </p:pic>
      <p:pic>
        <p:nvPicPr>
          <p:cNvPr id="2" name="图片 1" descr="水印"/>
          <p:cNvPicPr>
            <a:picLocks noChangeAspect="1"/>
          </p:cNvPicPr>
          <p:nvPr userDrawn="1"/>
        </p:nvPicPr>
        <p:blipFill>
          <a:blip r:embed="rId4">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1"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blinds(horizontal)">
                                      <p:cBhvr>
                                        <p:cTn id="68" dur="500"/>
                                        <p:tgtEl>
                                          <p:spTgt spid="102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032"/>
                                        </p:tgtEl>
                                        <p:attrNameLst>
                                          <p:attrName>style.visibility</p:attrName>
                                        </p:attrNameLst>
                                      </p:cBhvr>
                                      <p:to>
                                        <p:strVal val="visible"/>
                                      </p:to>
                                    </p:set>
                                    <p:animEffect transition="in" filter="blinds(horizontal)">
                                      <p:cBhvr>
                                        <p:cTn id="7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6" name="TextBox 5"/>
          <p:cNvSpPr txBox="1"/>
          <p:nvPr/>
        </p:nvSpPr>
        <p:spPr>
          <a:xfrm>
            <a:off x="251520" y="915566"/>
            <a:ext cx="8568952" cy="584775"/>
          </a:xfrm>
          <a:prstGeom prst="rect">
            <a:avLst/>
          </a:prstGeom>
          <a:noFill/>
        </p:spPr>
        <p:txBody>
          <a:bodyPr wrap="square" rtlCol="0">
            <a:spAutoFit/>
          </a:bodyPr>
          <a:lstStyle/>
          <a:p>
            <a:r>
              <a:rPr lang="en-US" altLang="zh-CN" sz="3200" dirty="0" smtClean="0">
                <a:solidFill>
                  <a:srgbClr val="FF9900"/>
                </a:solidFill>
              </a:rPr>
              <a:t>Circle the verbs that show Copernicus’ research.</a:t>
            </a:r>
            <a:endParaRPr lang="zh-CN" altLang="en-US" sz="3200" dirty="0">
              <a:solidFill>
                <a:srgbClr val="FF9900"/>
              </a:solidFill>
            </a:endParaRPr>
          </a:p>
        </p:txBody>
      </p:sp>
      <p:sp>
        <p:nvSpPr>
          <p:cNvPr id="16" name="TextBox 15"/>
          <p:cNvSpPr txBox="1"/>
          <p:nvPr/>
        </p:nvSpPr>
        <p:spPr>
          <a:xfrm>
            <a:off x="323528" y="123478"/>
            <a:ext cx="4896544"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3  the observations</a:t>
            </a:r>
            <a:endParaRPr lang="zh-CN" altLang="en-US" sz="3600" dirty="0">
              <a:solidFill>
                <a:srgbClr val="FF9900"/>
              </a:solidFill>
            </a:endParaRPr>
          </a:p>
        </p:txBody>
      </p:sp>
      <p:sp>
        <p:nvSpPr>
          <p:cNvPr id="17" name="TextBox 16"/>
          <p:cNvSpPr txBox="1"/>
          <p:nvPr/>
        </p:nvSpPr>
        <p:spPr>
          <a:xfrm>
            <a:off x="323528" y="1491630"/>
            <a:ext cx="7992888" cy="2585323"/>
          </a:xfrm>
          <a:prstGeom prst="rect">
            <a:avLst/>
          </a:prstGeom>
          <a:noFill/>
        </p:spPr>
        <p:txBody>
          <a:bodyPr wrap="square" rtlCol="0">
            <a:spAutoFit/>
          </a:bodyPr>
          <a:lstStyle/>
          <a:p>
            <a:r>
              <a:rPr lang="en-US" altLang="zh-CN" sz="2400" dirty="0" smtClean="0">
                <a:solidFill>
                  <a:schemeClr val="bg1"/>
                </a:solidFill>
                <a:cs typeface="Arial" panose="020B0604020202020204" pitchFamily="34" charset="0"/>
              </a:rPr>
              <a:t>Copernicus had thought long and hard about these problems and tried to find an answer. He had collected observations of the stars and used all his mathematical knowledge to explain them. But only his new theory could do that. So between 1510 and 1514 he worked on it, gradually improving his theory until he felt it was complete.</a:t>
            </a:r>
            <a:endParaRPr lang="zh-CN" altLang="en-US" sz="2400" dirty="0" smtClean="0">
              <a:solidFill>
                <a:schemeClr val="bg1"/>
              </a:solidFill>
            </a:endParaRPr>
          </a:p>
          <a:p>
            <a:endParaRPr lang="zh-CN" altLang="en-US" dirty="0"/>
          </a:p>
        </p:txBody>
      </p:sp>
      <p:sp>
        <p:nvSpPr>
          <p:cNvPr id="18" name="椭圆 17"/>
          <p:cNvSpPr/>
          <p:nvPr/>
        </p:nvSpPr>
        <p:spPr>
          <a:xfrm>
            <a:off x="2339752" y="1419622"/>
            <a:ext cx="3672408" cy="576064"/>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99592" y="1851670"/>
            <a:ext cx="1584176"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644008" y="1851670"/>
            <a:ext cx="1440160"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979712" y="2211710"/>
            <a:ext cx="792088"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979712" y="2931790"/>
            <a:ext cx="1440160"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60032" y="2931790"/>
            <a:ext cx="1440160" cy="504056"/>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95536" y="3795886"/>
            <a:ext cx="7776864" cy="1077218"/>
          </a:xfrm>
          <a:prstGeom prst="rect">
            <a:avLst/>
          </a:prstGeom>
          <a:noFill/>
        </p:spPr>
        <p:txBody>
          <a:bodyPr wrap="square" rtlCol="0">
            <a:spAutoFit/>
          </a:bodyPr>
          <a:lstStyle/>
          <a:p>
            <a:r>
              <a:rPr lang="en-US" altLang="zh-CN" sz="3200" dirty="0" smtClean="0">
                <a:solidFill>
                  <a:srgbClr val="FF9900"/>
                </a:solidFill>
              </a:rPr>
              <a:t>What do these verbs tell you about Copernicus’ qualities?</a:t>
            </a:r>
            <a:endParaRPr lang="zh-CN" altLang="en-US" sz="3200" dirty="0">
              <a:solidFill>
                <a:srgbClr val="FF9900"/>
              </a:solidFill>
            </a:endParaRPr>
          </a:p>
        </p:txBody>
      </p:sp>
      <p:pic>
        <p:nvPicPr>
          <p:cNvPr id="8" name="图片 7" descr="水印"/>
          <p:cNvPicPr>
            <a:picLocks noChangeAspect="1"/>
          </p:cNvPicPr>
          <p:nvPr userDrawn="1"/>
        </p:nvPicPr>
        <p:blipFill>
          <a:blip r:embed="rId2">
            <a:lum bright="70000" contrast="-70000"/>
          </a:blip>
          <a:stretch>
            <a:fillRect/>
          </a:stretch>
        </p:blipFill>
        <p:spPr>
          <a:xfrm>
            <a:off x="5242560" y="47625"/>
            <a:ext cx="3823970" cy="123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animBg="1"/>
      <p:bldP spid="19" grpId="0" animBg="1"/>
      <p:bldP spid="20" grpId="0" animBg="1"/>
      <p:bldP spid="21" grpId="0" animBg="1"/>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69089-beautiful-astronomy-wallpapers-1920x1200-for-android-tablet.jpg"/>
          <p:cNvPicPr>
            <a:picLocks noChangeAspect="1"/>
          </p:cNvPicPr>
          <p:nvPr/>
        </p:nvPicPr>
        <p:blipFill>
          <a:blip r:embed="rId1" cstate="print"/>
          <a:stretch>
            <a:fillRect/>
          </a:stretch>
        </p:blipFill>
        <p:spPr>
          <a:xfrm>
            <a:off x="0" y="0"/>
            <a:ext cx="9144000" cy="5143500"/>
          </a:xfrm>
          <a:prstGeom prst="rect">
            <a:avLst/>
          </a:prstGeom>
        </p:spPr>
      </p:pic>
      <p:sp>
        <p:nvSpPr>
          <p:cNvPr id="4" name="TextBox 3"/>
          <p:cNvSpPr txBox="1"/>
          <p:nvPr/>
        </p:nvSpPr>
        <p:spPr>
          <a:xfrm>
            <a:off x="323528" y="123478"/>
            <a:ext cx="4104456"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2  the problem</a:t>
            </a:r>
            <a:endParaRPr lang="zh-CN" altLang="en-US" sz="3600" dirty="0">
              <a:solidFill>
                <a:srgbClr val="FF9900"/>
              </a:solidFill>
            </a:endParaRPr>
          </a:p>
        </p:txBody>
      </p:sp>
      <p:sp>
        <p:nvSpPr>
          <p:cNvPr id="16" name="TextBox 15"/>
          <p:cNvSpPr txBox="1"/>
          <p:nvPr/>
        </p:nvSpPr>
        <p:spPr>
          <a:xfrm>
            <a:off x="323528" y="123478"/>
            <a:ext cx="4536504" cy="646331"/>
          </a:xfrm>
          <a:prstGeom prst="rect">
            <a:avLst/>
          </a:prstGeom>
          <a:solidFill>
            <a:schemeClr val="accent5">
              <a:lumMod val="75000"/>
            </a:schemeClr>
          </a:solidFill>
        </p:spPr>
        <p:txBody>
          <a:bodyPr wrap="square" rtlCol="0">
            <a:spAutoFit/>
          </a:bodyPr>
          <a:lstStyle/>
          <a:p>
            <a:r>
              <a:rPr lang="en-US" altLang="zh-CN" sz="3600" dirty="0" smtClean="0">
                <a:solidFill>
                  <a:srgbClr val="FF9900"/>
                </a:solidFill>
              </a:rPr>
              <a:t>Para. 4  the new theory</a:t>
            </a:r>
            <a:endParaRPr lang="zh-CN" altLang="en-US" sz="3600" dirty="0">
              <a:solidFill>
                <a:srgbClr val="FF9900"/>
              </a:solidFill>
            </a:endParaRPr>
          </a:p>
        </p:txBody>
      </p:sp>
      <p:sp>
        <p:nvSpPr>
          <p:cNvPr id="15" name="TextBox 14"/>
          <p:cNvSpPr txBox="1"/>
          <p:nvPr/>
        </p:nvSpPr>
        <p:spPr>
          <a:xfrm>
            <a:off x="251520" y="915566"/>
            <a:ext cx="8568952" cy="584775"/>
          </a:xfrm>
          <a:prstGeom prst="rect">
            <a:avLst/>
          </a:prstGeom>
          <a:noFill/>
        </p:spPr>
        <p:txBody>
          <a:bodyPr wrap="square" rtlCol="0">
            <a:spAutoFit/>
          </a:bodyPr>
          <a:lstStyle/>
          <a:p>
            <a:r>
              <a:rPr lang="en-US" altLang="zh-CN" sz="3200" dirty="0" smtClean="0">
                <a:solidFill>
                  <a:srgbClr val="FF9900"/>
                </a:solidFill>
              </a:rPr>
              <a:t>Q: What was Copernicus’ theory?</a:t>
            </a:r>
            <a:endParaRPr lang="zh-CN" altLang="en-US" sz="3200" dirty="0">
              <a:solidFill>
                <a:srgbClr val="FF9900"/>
              </a:solidFill>
            </a:endParaRPr>
          </a:p>
        </p:txBody>
      </p:sp>
      <p:sp>
        <p:nvSpPr>
          <p:cNvPr id="27" name="TextBox 26"/>
          <p:cNvSpPr txBox="1"/>
          <p:nvPr/>
        </p:nvSpPr>
        <p:spPr>
          <a:xfrm>
            <a:off x="323528" y="3003798"/>
            <a:ext cx="8928992" cy="584775"/>
          </a:xfrm>
          <a:prstGeom prst="rect">
            <a:avLst/>
          </a:prstGeom>
          <a:noFill/>
        </p:spPr>
        <p:txBody>
          <a:bodyPr wrap="square" rtlCol="0">
            <a:spAutoFit/>
          </a:bodyPr>
          <a:lstStyle/>
          <a:p>
            <a:r>
              <a:rPr lang="en-US" altLang="zh-CN" sz="3200" dirty="0" smtClean="0">
                <a:solidFill>
                  <a:srgbClr val="FF9900"/>
                </a:solidFill>
              </a:rPr>
              <a:t>Q: When did he show it privately to his friend? Why?</a:t>
            </a:r>
            <a:endParaRPr lang="zh-CN" altLang="en-US" sz="3200" dirty="0">
              <a:solidFill>
                <a:srgbClr val="FF9900"/>
              </a:solidFill>
            </a:endParaRPr>
          </a:p>
        </p:txBody>
      </p:sp>
      <p:sp>
        <p:nvSpPr>
          <p:cNvPr id="28" name="TextBox 27"/>
          <p:cNvSpPr txBox="1"/>
          <p:nvPr/>
        </p:nvSpPr>
        <p:spPr>
          <a:xfrm>
            <a:off x="323528" y="1491630"/>
            <a:ext cx="8352928" cy="1846659"/>
          </a:xfrm>
          <a:prstGeom prst="rect">
            <a:avLst/>
          </a:prstGeom>
          <a:noFill/>
        </p:spPr>
        <p:txBody>
          <a:bodyPr wrap="square" rtlCol="0">
            <a:spAutoFit/>
          </a:bodyPr>
          <a:lstStyle/>
          <a:p>
            <a:pPr>
              <a:buFontTx/>
              <a:buBlip>
                <a:blip r:embed="rId2"/>
              </a:buBlip>
            </a:pPr>
            <a:r>
              <a:rPr lang="en-US" altLang="zh-CN" sz="2400" b="1" dirty="0" smtClean="0">
                <a:solidFill>
                  <a:schemeClr val="bg1"/>
                </a:solidFill>
              </a:rPr>
              <a:t> </a:t>
            </a:r>
            <a:r>
              <a:rPr lang="en-US" altLang="zh-CN" sz="2400" dirty="0" smtClean="0">
                <a:solidFill>
                  <a:schemeClr val="bg1"/>
                </a:solidFill>
                <a:cs typeface="Arial" panose="020B0604020202020204" pitchFamily="34" charset="0"/>
              </a:rPr>
              <a:t>The sun is the centre of the solar system.</a:t>
            </a:r>
            <a:endParaRPr lang="en-US" altLang="zh-CN" sz="2400" dirty="0" smtClean="0">
              <a:solidFill>
                <a:schemeClr val="bg1"/>
              </a:solidFill>
              <a:cs typeface="Arial" panose="020B0604020202020204" pitchFamily="34" charset="0"/>
            </a:endParaRPr>
          </a:p>
          <a:p>
            <a:pPr>
              <a:buFontTx/>
              <a:buBlip>
                <a:blip r:embed="rId2"/>
              </a:buBlip>
            </a:pPr>
            <a:r>
              <a:rPr lang="en-US" altLang="zh-CN" sz="2400" dirty="0" smtClean="0">
                <a:solidFill>
                  <a:schemeClr val="bg1"/>
                </a:solidFill>
                <a:cs typeface="Arial" panose="020B0604020202020204" pitchFamily="34" charset="0"/>
              </a:rPr>
              <a:t> The planets go round the sun, including the earth.</a:t>
            </a:r>
            <a:endParaRPr lang="en-US" altLang="zh-CN" sz="2400" dirty="0" smtClean="0">
              <a:solidFill>
                <a:schemeClr val="bg1"/>
              </a:solidFill>
              <a:cs typeface="Arial" panose="020B0604020202020204" pitchFamily="34" charset="0"/>
            </a:endParaRPr>
          </a:p>
          <a:p>
            <a:pPr>
              <a:buFontTx/>
              <a:buBlip>
                <a:blip r:embed="rId2"/>
              </a:buBlip>
            </a:pPr>
            <a:r>
              <a:rPr lang="en-US" altLang="zh-CN" sz="2400" dirty="0" smtClean="0">
                <a:solidFill>
                  <a:schemeClr val="bg1"/>
                </a:solidFill>
                <a:cs typeface="Arial" panose="020B0604020202020204" pitchFamily="34" charset="0"/>
              </a:rPr>
              <a:t> The earth is spinning as it went round the sun. </a:t>
            </a:r>
            <a:endParaRPr lang="en-US" altLang="zh-CN" sz="2400" dirty="0" smtClean="0">
              <a:solidFill>
                <a:schemeClr val="bg1"/>
              </a:solidFill>
              <a:cs typeface="Arial" panose="020B0604020202020204" pitchFamily="34" charset="0"/>
            </a:endParaRPr>
          </a:p>
          <a:p>
            <a:pPr>
              <a:buFontTx/>
              <a:buBlip>
                <a:blip r:embed="rId2"/>
              </a:buBlip>
            </a:pPr>
            <a:r>
              <a:rPr lang="en-US" altLang="zh-CN" sz="2400" dirty="0" smtClean="0">
                <a:solidFill>
                  <a:schemeClr val="bg1"/>
                </a:solidFill>
                <a:cs typeface="Arial" panose="020B0604020202020204" pitchFamily="34" charset="0"/>
              </a:rPr>
              <a:t> The moon goes round the earth.</a:t>
            </a:r>
            <a:endParaRPr lang="en-US" altLang="zh-CN" sz="2400" dirty="0" smtClean="0">
              <a:solidFill>
                <a:schemeClr val="bg1"/>
              </a:solidFill>
              <a:cs typeface="Arial" panose="020B0604020202020204" pitchFamily="34" charset="0"/>
            </a:endParaRPr>
          </a:p>
          <a:p>
            <a:endParaRPr lang="zh-CN" altLang="en-US" dirty="0">
              <a:solidFill>
                <a:schemeClr val="bg1"/>
              </a:solidFill>
            </a:endParaRPr>
          </a:p>
        </p:txBody>
      </p:sp>
      <p:sp>
        <p:nvSpPr>
          <p:cNvPr id="29" name="矩形 28"/>
          <p:cNvSpPr/>
          <p:nvPr/>
        </p:nvSpPr>
        <p:spPr>
          <a:xfrm>
            <a:off x="323528" y="3507854"/>
            <a:ext cx="7416824" cy="1569660"/>
          </a:xfrm>
          <a:prstGeom prst="rect">
            <a:avLst/>
          </a:prstGeom>
        </p:spPr>
        <p:txBody>
          <a:bodyPr wrap="square">
            <a:spAutoFit/>
          </a:bodyPr>
          <a:lstStyle/>
          <a:p>
            <a:r>
              <a:rPr lang="en-US" altLang="zh-CN" sz="3200" dirty="0" smtClean="0">
                <a:solidFill>
                  <a:srgbClr val="FF9900"/>
                </a:solidFill>
              </a:rPr>
              <a:t>Q: When did Copernicus publish his theory?</a:t>
            </a:r>
            <a:endParaRPr lang="en-US" altLang="zh-CN" sz="3200" dirty="0" smtClean="0">
              <a:solidFill>
                <a:srgbClr val="FF9900"/>
              </a:solidFill>
            </a:endParaRPr>
          </a:p>
          <a:p>
            <a:r>
              <a:rPr lang="en-US" altLang="zh-CN" sz="3200" dirty="0" smtClean="0">
                <a:solidFill>
                  <a:srgbClr val="FF9900"/>
                </a:solidFill>
              </a:rPr>
              <a:t>Q: Do you think he was right or not to be cautious?</a:t>
            </a:r>
            <a:endParaRPr lang="zh-CN" altLang="en-US" sz="3200"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linds(horizontal)">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blinds(horizontal)">
                                      <p:cBhvr>
                                        <p:cTn id="17" dur="500"/>
                                        <p:tgtEl>
                                          <p:spTgt spid="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blinds(horizontal)">
                                      <p:cBhvr>
                                        <p:cTn id="22" dur="500"/>
                                        <p:tgtEl>
                                          <p:spTgt spid="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xEl>
                                              <p:pRg st="3" end="3"/>
                                            </p:txEl>
                                          </p:spTgt>
                                        </p:tgtEl>
                                        <p:attrNameLst>
                                          <p:attrName>style.visibility</p:attrName>
                                        </p:attrNameLst>
                                      </p:cBhvr>
                                      <p:to>
                                        <p:strVal val="visible"/>
                                      </p:to>
                                    </p:set>
                                    <p:animEffect transition="in" filter="blinds(horizontal)">
                                      <p:cBhvr>
                                        <p:cTn id="27" dur="500"/>
                                        <p:tgtEl>
                                          <p:spTgt spid="2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P spid="2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5361</Words>
  <Application>WPS 演示</Application>
  <PresentationFormat>全屏显示(16:9)</PresentationFormat>
  <Paragraphs>211</Paragraphs>
  <Slides>16</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16</vt:i4>
      </vt:variant>
    </vt:vector>
  </HeadingPairs>
  <TitlesOfParts>
    <vt:vector size="30" baseType="lpstr">
      <vt:lpstr>Arial</vt:lpstr>
      <vt:lpstr>宋体</vt:lpstr>
      <vt:lpstr>Wingdings</vt:lpstr>
      <vt:lpstr>Calibri</vt:lpstr>
      <vt:lpstr>Calibri</vt:lpstr>
      <vt:lpstr>Agency FB</vt:lpstr>
      <vt:lpstr>微软雅黑</vt:lpstr>
      <vt:lpstr>Baskerville Old Face</vt:lpstr>
      <vt:lpstr>Arial Unicode MS</vt:lpstr>
      <vt:lpstr>Times New Roman</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Mac</dc:creator>
  <cp:lastModifiedBy>曹小等</cp:lastModifiedBy>
  <cp:revision>25</cp:revision>
  <dcterms:created xsi:type="dcterms:W3CDTF">2020-04-16T06:43:00Z</dcterms:created>
  <dcterms:modified xsi:type="dcterms:W3CDTF">2020-05-15T07:46:48Z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