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</p:sldMasterIdLst>
  <p:notesMasterIdLst>
    <p:notesMasterId r:id="rId5"/>
  </p:notesMasterIdLst>
  <p:handoutMasterIdLst>
    <p:handoutMasterId r:id="rId30"/>
  </p:handoutMasterIdLst>
  <p:sldIdLst>
    <p:sldId id="329" r:id="rId3"/>
    <p:sldId id="256" r:id="rId4"/>
    <p:sldId id="305" r:id="rId6"/>
    <p:sldId id="266" r:id="rId7"/>
    <p:sldId id="267" r:id="rId8"/>
    <p:sldId id="268" r:id="rId9"/>
    <p:sldId id="270" r:id="rId10"/>
    <p:sldId id="271" r:id="rId11"/>
    <p:sldId id="272" r:id="rId12"/>
    <p:sldId id="273" r:id="rId13"/>
    <p:sldId id="274" r:id="rId14"/>
    <p:sldId id="297" r:id="rId15"/>
    <p:sldId id="298" r:id="rId16"/>
    <p:sldId id="299" r:id="rId17"/>
    <p:sldId id="306" r:id="rId18"/>
    <p:sldId id="304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7" r:id="rId28"/>
    <p:sldId id="315" r:id="rId29"/>
  </p:sldIdLst>
  <p:sldSz cx="12192000" cy="6858000"/>
  <p:notesSz cx="6858000" cy="9144000"/>
  <p:defaultTextStyle>
    <a:defPPr rtl="0"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92" autoAdjust="0"/>
    <p:restoredTop sz="94605" autoAdjust="0"/>
  </p:normalViewPr>
  <p:slideViewPr>
    <p:cSldViewPr snapToGrid="0">
      <p:cViewPr varScale="1">
        <p:scale>
          <a:sx n="86" d="100"/>
          <a:sy n="86" d="100"/>
        </p:scale>
        <p:origin x="60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9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D2096-651A-44EB-B335-0CD3A7FF11CE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24AC9-7495-4E3F-ADDF-5256D7C54D8E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2A8867F-CAF7-4926-B47A-8DDC82ADFD2F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8DE52DB-2063-4BF0-9899-4431302C06D1}" type="slidenum">
              <a:rPr lang="en-US" altLang="zh-CN" noProof="0" smtClean="0"/>
            </a:fld>
            <a:endParaRPr lang="zh-CN" alt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E52DB-2063-4BF0-9899-4431302C06D1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矩形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矩形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矩形​​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组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直接连接符​​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​​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/>
              <a:t>单击以编辑母版副标题样式</a:t>
            </a:r>
            <a:endParaRPr lang="zh-CN" altLang="en-US" noProof="0"/>
          </a:p>
        </p:txBody>
      </p:sp>
      <p:sp>
        <p:nvSpPr>
          <p:cNvPr id="20" name="日期占位符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075EC1E-C64D-4101-8267-0B6FD8847CC8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22" name="幻灯片编号占位符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FAB73BC-B049-4115-A692-8D63A059BFB8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CCEF045-27B8-4DAF-B6BC-E52B05B9C207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332E303-0D2A-4D78-B246-00723A3F99C8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FAB73BC-B049-4115-A692-8D63A059BFB8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F75CE96-05BA-4606-81C6-087C587193E9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FAB73BC-B049-4115-A692-8D63A059BFB8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矩形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矩形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矩形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组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直接连接符​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​​(S)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​​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345" algn="l"/>
              </a:tabLst>
              <a:defRPr sz="1600">
                <a:solidFill>
                  <a:schemeClr val="tx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fld id="{D31950EB-3303-4FE6-8AD1-5227D9F3C618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FAB73BC-B049-4115-A692-8D63A059BFB8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7327386-70E9-46DE-AADA-F771DCDAE73F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 dirty="0"/>
              <a:t>编辑母版文本样式</a:t>
            </a:r>
            <a:endParaRPr lang="zh-CN" altLang="en-US" noProof="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 dirty="0"/>
              <a:t>编辑母版文本样式</a:t>
            </a:r>
            <a:endParaRPr lang="zh-CN" altLang="en-US" noProof="0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3C45F11-B51D-4F16-9E44-20F027185215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FAB73BC-B049-4115-A692-8D63A059BFB8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F8DC16A-F715-4C36-9292-DEF1F990B7BE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43AF9B7-E53B-423C-89F6-59EAF6D004F3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带题注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矩形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矩形​​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872393E-9C8B-42B8-91E5-4A1FF04109F8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FAB73BC-B049-4115-A692-8D63A059BFB8}" type="slidenum">
              <a:rPr lang="en-US" altLang="zh-CN" noProof="0" smtClean="0"/>
            </a:fld>
            <a:endParaRPr lang="zh-CN" altLang="en-US" noProof="0"/>
          </a:p>
        </p:txBody>
      </p:sp>
      <p:sp>
        <p:nvSpPr>
          <p:cNvPr id="11" name="矩形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带题注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矩形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/>
              <a:t>单击图标以添加图片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727DDDF-338F-40F2-BD88-7C5A919ED619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FAB73BC-B049-4115-A692-8D63A059BFB8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矩形 7"/>
          <p:cNvSpPr/>
          <p:nvPr userDrawn="1"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ACB2E32-1F1E-45DE-9625-F2BA3EBC1D30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FAB73BC-B049-4115-A692-8D63A059BFB8}" type="slidenum">
              <a:rPr lang="en-US" altLang="zh-CN" noProof="0" smtClean="0"/>
            </a:fld>
            <a:endParaRPr lang="zh-CN" altLang="en-US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png"/><Relationship Id="rId8" Type="http://schemas.openxmlformats.org/officeDocument/2006/relationships/image" Target="../media/image51.png"/><Relationship Id="rId7" Type="http://schemas.openxmlformats.org/officeDocument/2006/relationships/image" Target="../media/image50.png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8.png"/><Relationship Id="rId15" Type="http://schemas.openxmlformats.org/officeDocument/2006/relationships/image" Target="../media/image58.png"/><Relationship Id="rId14" Type="http://schemas.openxmlformats.org/officeDocument/2006/relationships/image" Target="../media/image57.png"/><Relationship Id="rId13" Type="http://schemas.openxmlformats.org/officeDocument/2006/relationships/image" Target="../media/image56.png"/><Relationship Id="rId12" Type="http://schemas.openxmlformats.org/officeDocument/2006/relationships/image" Target="../media/image55.png"/><Relationship Id="rId11" Type="http://schemas.openxmlformats.org/officeDocument/2006/relationships/image" Target="../media/image54.png"/><Relationship Id="rId10" Type="http://schemas.openxmlformats.org/officeDocument/2006/relationships/image" Target="../media/image53.png"/><Relationship Id="rId1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8.png"/><Relationship Id="rId11" Type="http://schemas.openxmlformats.org/officeDocument/2006/relationships/image" Target="../media/image36.png"/><Relationship Id="rId10" Type="http://schemas.openxmlformats.org/officeDocument/2006/relationships/image" Target="../media/image35.png"/><Relationship Id="rId1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53745" y="103187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1951" y="333375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7675" y="556152"/>
            <a:ext cx="104870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7675" y="556152"/>
            <a:ext cx="104870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Why was I so afraid of Mr. Murdstone? What did he do to me?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9500" y="1048595"/>
            <a:ext cx="9974620" cy="892552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zh-CN" sz="2600" b="1" dirty="0">
                <a:solidFill>
                  <a:schemeClr val="bg1"/>
                </a:solidFill>
                <a:latin typeface="+mj-lt"/>
                <a:ea typeface="宋体" panose="02010600030101010101" pitchFamily="2" charset="-122"/>
              </a:rPr>
              <a:t>① 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Mr. Murdstone said I was a bad child and that he was determined  to </a:t>
            </a:r>
            <a:r>
              <a:rPr lang="en-US" altLang="zh-CN" sz="2600" b="1" dirty="0">
                <a:solidFill>
                  <a:srgbClr val="C00000"/>
                </a:solidFill>
                <a:latin typeface="Arial Narrow" panose="020B0606020202030204" pitchFamily="34" charset="0"/>
              </a:rPr>
              <a:t>crush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 me. (para. 10)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9500" y="2126953"/>
            <a:ext cx="9974620" cy="892552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zh-CN" sz="2600" b="1" dirty="0">
                <a:solidFill>
                  <a:schemeClr val="bg1"/>
                </a:solidFill>
                <a:latin typeface="+mj-lt"/>
                <a:ea typeface="宋体" panose="02010600030101010101" pitchFamily="2" charset="-122"/>
              </a:rPr>
              <a:t>② 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“…What do you think I do if I have a dog or horse that doesn’t do what I tell them? I beat it.” he replied, with an </a:t>
            </a:r>
            <a:r>
              <a:rPr lang="en-US" altLang="zh-CN" sz="2600" b="1" dirty="0">
                <a:solidFill>
                  <a:srgbClr val="C00000"/>
                </a:solidFill>
                <a:latin typeface="Arial Narrow" panose="020B0606020202030204" pitchFamily="34" charset="0"/>
              </a:rPr>
              <a:t>evil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 glint in his eyes. (para. 11)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9500" y="3167390"/>
            <a:ext cx="9974620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③ 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I wasn’t allowed to play with other children. (para. 18)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9500" y="3807718"/>
            <a:ext cx="9974620" cy="1292662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④ 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Mr. Murdstone insisted I did lessons with my mother, but he and Miss Murdstone would stand over me, </a:t>
            </a:r>
            <a:r>
              <a:rPr lang="en-US" altLang="zh-CN" sz="2600" b="1" dirty="0">
                <a:solidFill>
                  <a:srgbClr val="C00000"/>
                </a:solidFill>
                <a:latin typeface="Arial Narrow" panose="020B0606020202030204" pitchFamily="34" charset="0"/>
              </a:rPr>
              <a:t>frowning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 and telling my mother to be firmer, and even </a:t>
            </a:r>
            <a:r>
              <a:rPr lang="en-US" altLang="zh-CN" sz="2600" b="1" dirty="0">
                <a:solidFill>
                  <a:srgbClr val="C00000"/>
                </a:solidFill>
                <a:latin typeface="Arial Narrow" panose="020B0606020202030204" pitchFamily="34" charset="0"/>
              </a:rPr>
              <a:t>beat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 me on one occasion. (para. 19)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rot="21346741">
            <a:off x="5932270" y="2480895"/>
            <a:ext cx="4194342" cy="1138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4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harsh, stern, </a:t>
            </a:r>
            <a:endParaRPr lang="en-US" altLang="zh-CN" sz="3400" b="1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altLang="zh-CN" sz="3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cruel</a:t>
            </a:r>
            <a:r>
              <a:rPr lang="en-US" altLang="zh-CN" sz="34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unpleasant,</a:t>
            </a:r>
            <a:endParaRPr lang="zh-CN" altLang="en-US" sz="3400" b="1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512228" y="1662287"/>
            <a:ext cx="1114979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verbal abuse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384516" y="3443287"/>
            <a:ext cx="1370404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physical</a:t>
            </a:r>
            <a:endParaRPr lang="en-US" altLang="zh-CN" sz="2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abuse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9835" y="5290613"/>
            <a:ext cx="104870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Did I subject myself to his cruelty? What did I do?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29449" y="5731134"/>
            <a:ext cx="5691929" cy="52322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Arial Narrow" panose="020B0606020202030204" pitchFamily="34" charset="0"/>
              </a:rPr>
              <a:t>No</a:t>
            </a:r>
            <a:r>
              <a:rPr lang="en-US" altLang="zh-CN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. I fought back on one occasion.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图片 2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707630" y="63500"/>
            <a:ext cx="4380865" cy="1417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1951" y="333375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7675" y="556152"/>
            <a:ext cx="104870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 descr="IMG_7509"/>
          <p:cNvPicPr/>
          <p:nvPr/>
        </p:nvPicPr>
        <p:blipFill rotWithShape="1">
          <a:blip r:embed="rId1"/>
          <a:srcRect l="51007" t="14255" r="4359" b="8767"/>
          <a:stretch>
            <a:fillRect/>
          </a:stretch>
        </p:blipFill>
        <p:spPr>
          <a:xfrm>
            <a:off x="361951" y="344885"/>
            <a:ext cx="4160017" cy="62198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632344" y="534594"/>
            <a:ext cx="7033058" cy="5873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Try to find the phrases indicating time.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How does the writer describe such a fierce fight?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What’s the advantage of using many verbs in a 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scene?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Appreciate the two underlined words and 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sentences 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86248" y="1128783"/>
            <a:ext cx="7143801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C00000"/>
                </a:solidFill>
                <a:latin typeface="Arial Narrow" panose="020B0606020202030204" pitchFamily="34" charset="0"/>
              </a:rPr>
              <a:t>No sooner…than…</a:t>
            </a:r>
            <a:r>
              <a:rPr lang="zh-CN" altLang="en-US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→</a:t>
            </a:r>
            <a:r>
              <a:rPr lang="en-US" altLang="zh-CN" sz="2600" b="1" dirty="0">
                <a:solidFill>
                  <a:srgbClr val="C00000"/>
                </a:solidFill>
                <a:latin typeface="Arial Narrow" panose="020B0606020202030204" pitchFamily="34" charset="0"/>
              </a:rPr>
              <a:t>the next instant</a:t>
            </a:r>
            <a:r>
              <a:rPr lang="zh-CN" altLang="en-US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→</a:t>
            </a:r>
            <a:r>
              <a:rPr lang="en-US" altLang="zh-CN" sz="2600" b="1" dirty="0">
                <a:solidFill>
                  <a:srgbClr val="C00000"/>
                </a:solidFill>
                <a:latin typeface="Arial Narrow" panose="020B0606020202030204" pitchFamily="34" charset="0"/>
              </a:rPr>
              <a:t>by the time…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9588" y="344885"/>
            <a:ext cx="1047908" cy="30600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87831" y="650891"/>
            <a:ext cx="466279" cy="24122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26598" y="3429000"/>
            <a:ext cx="1653894" cy="30521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87831" y="6271099"/>
            <a:ext cx="1581645" cy="24201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474060" y="5868129"/>
            <a:ext cx="1047908" cy="30600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686248" y="2285806"/>
            <a:ext cx="4327124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C00000"/>
                </a:solidFill>
                <a:latin typeface="Arial Narrow" panose="020B0606020202030204" pitchFamily="34" charset="0"/>
              </a:rPr>
              <a:t>Actions. 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By mainly using </a:t>
            </a:r>
            <a:r>
              <a:rPr lang="en-US" altLang="zh-CN" sz="2600" b="1" dirty="0">
                <a:solidFill>
                  <a:srgbClr val="C00000"/>
                </a:solidFill>
                <a:latin typeface="Arial Narrow" panose="020B0606020202030204" pitchFamily="34" charset="0"/>
              </a:rPr>
              <a:t>verbs.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87926" y="2900433"/>
            <a:ext cx="7033058" cy="1692771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Arial Narrow" panose="020B0606020202030204" pitchFamily="34" charset="0"/>
              </a:rPr>
              <a:t>left</a:t>
            </a:r>
            <a:r>
              <a:rPr lang="zh-CN" altLang="en-US" sz="2600" dirty="0">
                <a:solidFill>
                  <a:schemeClr val="bg1"/>
                </a:solidFill>
                <a:latin typeface="Arial Narrow" panose="020B0606020202030204" pitchFamily="34" charset="0"/>
              </a:rPr>
              <a:t>→</a:t>
            </a:r>
            <a:r>
              <a:rPr lang="en-US" altLang="zh-CN" sz="2600" dirty="0">
                <a:solidFill>
                  <a:schemeClr val="bg1"/>
                </a:solidFill>
                <a:latin typeface="Arial Narrow" panose="020B0606020202030204" pitchFamily="34" charset="0"/>
              </a:rPr>
              <a:t>grabbed hold of</a:t>
            </a:r>
            <a:r>
              <a:rPr lang="zh-CN" altLang="en-US" sz="2600" dirty="0">
                <a:solidFill>
                  <a:schemeClr val="bg1"/>
                </a:solidFill>
                <a:latin typeface="Arial Narrow" panose="020B0606020202030204" pitchFamily="34" charset="0"/>
              </a:rPr>
              <a:t>→</a:t>
            </a:r>
            <a:r>
              <a:rPr lang="en-US" altLang="zh-CN" sz="2600" dirty="0">
                <a:solidFill>
                  <a:schemeClr val="bg1"/>
                </a:solidFill>
                <a:latin typeface="Arial Narrow" panose="020B0606020202030204" pitchFamily="34" charset="0"/>
              </a:rPr>
              <a:t>slapping</a:t>
            </a:r>
            <a:r>
              <a:rPr lang="zh-CN" altLang="en-US" sz="2600" dirty="0">
                <a:solidFill>
                  <a:schemeClr val="bg1"/>
                </a:solidFill>
                <a:latin typeface="Arial Narrow" panose="020B0606020202030204" pitchFamily="34" charset="0"/>
              </a:rPr>
              <a:t>→</a:t>
            </a:r>
            <a:r>
              <a:rPr lang="en-US" altLang="zh-CN" sz="2600" dirty="0">
                <a:solidFill>
                  <a:schemeClr val="bg1"/>
                </a:solidFill>
                <a:latin typeface="Arial Narrow" panose="020B0606020202030204" pitchFamily="34" charset="0"/>
              </a:rPr>
              <a:t>sank teeth into</a:t>
            </a:r>
            <a:r>
              <a:rPr lang="zh-CN" altLang="en-US" sz="2600" dirty="0">
                <a:solidFill>
                  <a:schemeClr val="bg1"/>
                </a:solidFill>
                <a:latin typeface="Arial Narrow" panose="020B0606020202030204" pitchFamily="34" charset="0"/>
              </a:rPr>
              <a:t>→</a:t>
            </a:r>
            <a:endParaRPr lang="en-US" altLang="zh-CN" sz="26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altLang="zh-CN" sz="2600" dirty="0">
                <a:solidFill>
                  <a:schemeClr val="bg1"/>
                </a:solidFill>
                <a:latin typeface="Arial Narrow" panose="020B0606020202030204" pitchFamily="34" charset="0"/>
              </a:rPr>
              <a:t>tasted</a:t>
            </a:r>
            <a:r>
              <a:rPr lang="zh-CN" altLang="en-US" sz="2600" dirty="0">
                <a:solidFill>
                  <a:schemeClr val="bg1"/>
                </a:solidFill>
                <a:latin typeface="Arial Narrow" panose="020B0606020202030204" pitchFamily="34" charset="0"/>
              </a:rPr>
              <a:t>→</a:t>
            </a:r>
            <a:r>
              <a:rPr lang="en-US" altLang="zh-CN" sz="2600" dirty="0">
                <a:solidFill>
                  <a:schemeClr val="bg1"/>
                </a:solidFill>
                <a:latin typeface="Arial Narrow" panose="020B0606020202030204" pitchFamily="34" charset="0"/>
              </a:rPr>
              <a:t>yelped</a:t>
            </a:r>
            <a:r>
              <a:rPr lang="zh-CN" altLang="en-US" sz="2600" dirty="0">
                <a:solidFill>
                  <a:schemeClr val="bg1"/>
                </a:solidFill>
                <a:latin typeface="Arial Narrow" panose="020B0606020202030204" pitchFamily="34" charset="0"/>
              </a:rPr>
              <a:t>→</a:t>
            </a:r>
            <a:r>
              <a:rPr lang="en-US" altLang="zh-CN" sz="2600" dirty="0">
                <a:solidFill>
                  <a:schemeClr val="bg1"/>
                </a:solidFill>
                <a:latin typeface="Arial Narrow" panose="020B0606020202030204" pitchFamily="34" charset="0"/>
              </a:rPr>
              <a:t>sprang backward</a:t>
            </a:r>
            <a:r>
              <a:rPr lang="zh-CN" altLang="en-US" sz="2600" dirty="0">
                <a:solidFill>
                  <a:schemeClr val="bg1"/>
                </a:solidFill>
                <a:latin typeface="Arial Narrow" panose="020B0606020202030204" pitchFamily="34" charset="0"/>
              </a:rPr>
              <a:t>→</a:t>
            </a:r>
            <a:r>
              <a:rPr lang="en-US" altLang="zh-CN" sz="2600" dirty="0">
                <a:solidFill>
                  <a:schemeClr val="bg1"/>
                </a:solidFill>
                <a:latin typeface="Arial Narrow" panose="020B0606020202030204" pitchFamily="34" charset="0"/>
              </a:rPr>
              <a:t>stared down</a:t>
            </a:r>
            <a:r>
              <a:rPr lang="zh-CN" altLang="en-US" sz="2600" dirty="0">
                <a:solidFill>
                  <a:schemeClr val="bg1"/>
                </a:solidFill>
                <a:latin typeface="Arial Narrow" panose="020B0606020202030204" pitchFamily="34" charset="0"/>
              </a:rPr>
              <a:t>→ </a:t>
            </a:r>
            <a:r>
              <a:rPr lang="en-US" altLang="zh-CN" sz="2600" dirty="0">
                <a:solidFill>
                  <a:schemeClr val="bg1"/>
                </a:solidFill>
                <a:latin typeface="Arial Narrow" panose="020B0606020202030204" pitchFamily="34" charset="0"/>
              </a:rPr>
              <a:t>rushed</a:t>
            </a:r>
            <a:r>
              <a:rPr lang="zh-CN" altLang="en-US" sz="2600" dirty="0">
                <a:solidFill>
                  <a:schemeClr val="bg1"/>
                </a:solidFill>
                <a:latin typeface="Arial Narrow" panose="020B0606020202030204" pitchFamily="34" charset="0"/>
              </a:rPr>
              <a:t>→</a:t>
            </a:r>
            <a:r>
              <a:rPr lang="en-US" altLang="zh-CN" sz="2600" dirty="0">
                <a:solidFill>
                  <a:schemeClr val="bg1"/>
                </a:solidFill>
                <a:latin typeface="Arial Narrow" panose="020B0606020202030204" pitchFamily="34" charset="0"/>
              </a:rPr>
              <a:t>hitting</a:t>
            </a:r>
            <a:r>
              <a:rPr lang="zh-CN" altLang="en-US" sz="2600" dirty="0">
                <a:solidFill>
                  <a:schemeClr val="bg1"/>
                </a:solidFill>
                <a:latin typeface="Arial Narrow" panose="020B0606020202030204" pitchFamily="34" charset="0"/>
              </a:rPr>
              <a:t>→</a:t>
            </a:r>
            <a:r>
              <a:rPr lang="en-US" altLang="zh-CN" sz="2600" dirty="0">
                <a:solidFill>
                  <a:schemeClr val="bg1"/>
                </a:solidFill>
                <a:latin typeface="Arial Narrow" panose="020B0606020202030204" pitchFamily="34" charset="0"/>
              </a:rPr>
              <a:t>held arms</a:t>
            </a:r>
            <a:r>
              <a:rPr lang="zh-CN" altLang="en-US" sz="2600" dirty="0">
                <a:solidFill>
                  <a:schemeClr val="bg1"/>
                </a:solidFill>
                <a:latin typeface="Arial Narrow" panose="020B0606020202030204" pitchFamily="34" charset="0"/>
              </a:rPr>
              <a:t>→</a:t>
            </a:r>
            <a:r>
              <a:rPr lang="en-US" altLang="zh-CN" sz="2600" dirty="0">
                <a:solidFill>
                  <a:schemeClr val="bg1"/>
                </a:solidFill>
                <a:latin typeface="Arial Narrow" panose="020B0606020202030204" pitchFamily="34" charset="0"/>
              </a:rPr>
              <a:t>screaming</a:t>
            </a:r>
            <a:r>
              <a:rPr lang="zh-CN" altLang="en-US" sz="2600" dirty="0">
                <a:solidFill>
                  <a:schemeClr val="bg1"/>
                </a:solidFill>
                <a:latin typeface="Arial Narrow" panose="020B0606020202030204" pitchFamily="34" charset="0"/>
              </a:rPr>
              <a:t>→</a:t>
            </a:r>
            <a:r>
              <a:rPr lang="en-US" altLang="zh-CN" sz="2600" dirty="0">
                <a:solidFill>
                  <a:schemeClr val="bg1"/>
                </a:solidFill>
                <a:latin typeface="Arial Narrow" panose="020B0606020202030204" pitchFamily="34" charset="0"/>
              </a:rPr>
              <a:t>begging</a:t>
            </a:r>
            <a:r>
              <a:rPr lang="zh-CN" altLang="en-US" sz="2600" dirty="0">
                <a:solidFill>
                  <a:schemeClr val="bg1"/>
                </a:solidFill>
                <a:latin typeface="Arial Narrow" panose="020B0606020202030204" pitchFamily="34" charset="0"/>
              </a:rPr>
              <a:t> →</a:t>
            </a:r>
            <a:r>
              <a:rPr lang="en-US" altLang="zh-CN" sz="2600" dirty="0">
                <a:solidFill>
                  <a:schemeClr val="bg1"/>
                </a:solidFill>
                <a:latin typeface="Arial Narrow" panose="020B0606020202030204" pitchFamily="34" charset="0"/>
              </a:rPr>
              <a:t>took no notice</a:t>
            </a:r>
            <a:r>
              <a:rPr lang="zh-CN" altLang="en-US" sz="2600" dirty="0">
                <a:solidFill>
                  <a:schemeClr val="bg1"/>
                </a:solidFill>
                <a:latin typeface="Arial Narrow" panose="020B0606020202030204" pitchFamily="34" charset="0"/>
              </a:rPr>
              <a:t>→</a:t>
            </a:r>
            <a:r>
              <a:rPr lang="en-US" altLang="zh-CN" sz="2600" dirty="0">
                <a:solidFill>
                  <a:schemeClr val="bg1"/>
                </a:solidFill>
                <a:latin typeface="Arial Narrow" panose="020B0606020202030204" pitchFamily="34" charset="0"/>
              </a:rPr>
              <a:t>collapsed in a heap (15 verbs)</a:t>
            </a:r>
            <a:endParaRPr lang="zh-CN" altLang="en-US" sz="2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587260" y="1087129"/>
            <a:ext cx="834013" cy="492443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840522" y="6072267"/>
            <a:ext cx="1917562" cy="492443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>
            <a:off x="526598" y="2009674"/>
            <a:ext cx="3894675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447887" y="2292705"/>
            <a:ext cx="3894675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417744" y="2584101"/>
            <a:ext cx="2084296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7630" y="63500"/>
            <a:ext cx="4380865" cy="1417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1951" y="333375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09157" y="410204"/>
            <a:ext cx="11277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16. Try to find the sentence describing the following feelings: 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“happy”, 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“unhappy”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“angry”, “desperate”, and “frightened” 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08007" y="1551019"/>
            <a:ext cx="8624374" cy="52322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mother seemed to 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 up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his company.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1183" y="1551019"/>
            <a:ext cx="111497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happy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59323" y="2471519"/>
            <a:ext cx="139869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unhappy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19731" y="2316364"/>
            <a:ext cx="8624374" cy="954107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 had 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 very heavy heart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when Peggotty and I had to return home.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60885" y="3747666"/>
            <a:ext cx="103981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angry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99634" y="3532223"/>
            <a:ext cx="8624374" cy="954107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She got up 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 a rage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and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stormed out, with the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slamming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of the door.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60687" y="5150433"/>
            <a:ext cx="164021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desperate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599633" y="4791077"/>
            <a:ext cx="8624374" cy="1384995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 felt as if the air had been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strangled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out of me. Mr. Murdstone was the kind of man that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smothers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all hope and happiness.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707630" y="63500"/>
            <a:ext cx="4380865" cy="1417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1951" y="333375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90832" y="2708684"/>
            <a:ext cx="164021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frightened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700117" y="993753"/>
            <a:ext cx="8624374" cy="954107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 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shivered with fear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knowing that if I gave him the slightest excuse, he would beat me.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700117" y="2330666"/>
            <a:ext cx="8624374" cy="52322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My body was 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shaking with fear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700117" y="3231904"/>
            <a:ext cx="8624374" cy="52322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 walked up the stairs with 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my knees trembling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700117" y="4131607"/>
            <a:ext cx="8624374" cy="52322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 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shook with terror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700117" y="4990162"/>
            <a:ext cx="8624374" cy="52322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He stared down 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 horror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at the deep bite marks on his had.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 rot="21210371">
            <a:off x="7775626" y="3613313"/>
            <a:ext cx="2965876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SHOW</a:t>
            </a:r>
            <a:r>
              <a:rPr lang="en-US" altLang="zh-CN" sz="40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4000" b="1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and </a:t>
            </a:r>
            <a:endParaRPr lang="en-US" altLang="zh-CN" sz="4000" b="1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altLang="zh-CN" sz="4000" b="1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not TELL</a:t>
            </a:r>
            <a:endParaRPr lang="zh-CN" altLang="en-US" sz="4000" b="1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图片 9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707630" y="63500"/>
            <a:ext cx="4380865" cy="1417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1951" y="333375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09157" y="410204"/>
            <a:ext cx="11277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17. Try to find the words indicating 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“say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”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93762" y="4763169"/>
            <a:ext cx="8624374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 heard my mother 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begging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Mr. Murdstone to stop.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4202" y="1046991"/>
            <a:ext cx="139869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whisper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05150" y="1051293"/>
            <a:ext cx="8624374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“I don’t know,” I 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whispered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nervously.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13643" y="1667182"/>
            <a:ext cx="103981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reply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05150" y="1656197"/>
            <a:ext cx="8624374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“I beat it,” he 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replied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with an evil glint in his eyes.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34202" y="3486127"/>
            <a:ext cx="134838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demand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693762" y="2260695"/>
            <a:ext cx="8624374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Mr. Murdstone jumped up, 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shouting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“We can’t expect…”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705150" y="5451596"/>
            <a:ext cx="8624374" cy="892552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—“When am I going?” I 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asked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—“Tomorrow,” she 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answered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“first thing in the morning.”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693762" y="2872480"/>
            <a:ext cx="8624374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“Stop it at once, Clara!” 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ordered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Mr. Murdstone.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693763" y="3511932"/>
            <a:ext cx="8624374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“Why are you doing so badly in your lessons?” he 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demanded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693762" y="4146892"/>
            <a:ext cx="8624374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“I…I...can’t do my work,” I 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spluttered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13643" y="2266438"/>
            <a:ext cx="103981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shout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05270" y="2884701"/>
            <a:ext cx="103981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order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55974" y="4120848"/>
            <a:ext cx="134838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splutter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33456" y="4742059"/>
            <a:ext cx="74987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beg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59320" y="5451596"/>
            <a:ext cx="1223268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ask</a:t>
            </a:r>
            <a:endParaRPr lang="en-US" altLang="zh-CN" sz="2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answer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 rot="21210371">
            <a:off x="6595087" y="4593893"/>
            <a:ext cx="4281941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Expressing </a:t>
            </a:r>
            <a:endParaRPr lang="en-US" altLang="zh-CN" sz="40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altLang="zh-CN" sz="40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different feelings</a:t>
            </a:r>
            <a:endParaRPr lang="zh-CN" altLang="en-US" sz="4000" b="1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707630" y="63500"/>
            <a:ext cx="4380865" cy="1417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1951" y="333375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7675" y="556152"/>
            <a:ext cx="104870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0123" y="1077981"/>
            <a:ext cx="1048702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4500" b="1" dirty="0">
              <a:solidFill>
                <a:schemeClr val="bg1"/>
              </a:solidFill>
            </a:endParaRPr>
          </a:p>
          <a:p>
            <a:pPr algn="ctr"/>
            <a:r>
              <a:rPr lang="en-US" altLang="zh-CN" sz="4500" b="1" dirty="0">
                <a:solidFill>
                  <a:schemeClr val="bg1"/>
                </a:solidFill>
              </a:rPr>
              <a:t>Chapter 2</a:t>
            </a:r>
            <a:endParaRPr lang="en-US" altLang="zh-CN" sz="4500" b="1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6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Banished to Boarding School</a:t>
            </a:r>
            <a:endParaRPr lang="en-US" altLang="zh-CN" sz="6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3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1951" y="333375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7675" y="476250"/>
            <a:ext cx="10487025" cy="5419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III. Chapter 2: Banished to Boarding School</a:t>
            </a:r>
            <a:endParaRPr lang="en-US" altLang="zh-CN" sz="3200" b="1" dirty="0">
              <a:solidFill>
                <a:schemeClr val="bg1"/>
              </a:solidFill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How did Mr. Murdstone do with me after the fighting?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2.Why does the writer use “banish” instead of “send”? 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3450" y="3805237"/>
            <a:ext cx="5386963" cy="52322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I was </a:t>
            </a:r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banished</a:t>
            </a:r>
            <a:r>
              <a:rPr lang="en-US" altLang="zh-CN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 to a boarding school.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流程图: 过程 7"/>
          <p:cNvSpPr/>
          <p:nvPr/>
        </p:nvSpPr>
        <p:spPr>
          <a:xfrm>
            <a:off x="647701" y="1119187"/>
            <a:ext cx="10944224" cy="2043113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“They’re sending you to a boarding school in London,” she whispered through my door.</a:t>
            </a:r>
            <a:endParaRPr lang="en-US" altLang="zh-CN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“When am I going?” I asked.</a:t>
            </a:r>
            <a:endParaRPr lang="en-US" altLang="zh-CN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“Tomorrow,” she answered, “first thing in the morning.”</a:t>
            </a:r>
            <a:endParaRPr lang="en-US" altLang="zh-CN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对话气泡: 矩形 5"/>
          <p:cNvSpPr/>
          <p:nvPr/>
        </p:nvSpPr>
        <p:spPr>
          <a:xfrm>
            <a:off x="3249227" y="4941250"/>
            <a:ext cx="7874298" cy="1198293"/>
          </a:xfrm>
          <a:prstGeom prst="wedgeRectCallout">
            <a:avLst>
              <a:gd name="adj1" fmla="val -28181"/>
              <a:gd name="adj2" fmla="val -668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send someone away from a country or place as an official punishment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 The children were banished from the dining room </a:t>
            </a:r>
            <a:endParaRPr lang="zh-CN" alt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707630" y="63500"/>
            <a:ext cx="4380865" cy="1417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8613" y="319087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7675" y="556152"/>
            <a:ext cx="104870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7675" y="556152"/>
            <a:ext cx="104870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How does the writer describe the boarding school?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9500" y="1048595"/>
            <a:ext cx="9974620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zh-CN" sz="2600" b="1" dirty="0">
                <a:solidFill>
                  <a:schemeClr val="bg1"/>
                </a:solidFill>
                <a:latin typeface="+mj-lt"/>
                <a:ea typeface="宋体" panose="02010600030101010101" pitchFamily="2" charset="-122"/>
              </a:rPr>
              <a:t>① 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Salem House was a </a:t>
            </a:r>
            <a:r>
              <a:rPr lang="en-US" altLang="zh-CN" sz="2600" b="1" dirty="0">
                <a:solidFill>
                  <a:srgbClr val="C00000"/>
                </a:solidFill>
                <a:latin typeface="Arial Narrow" panose="020B0606020202030204" pitchFamily="34" charset="0"/>
              </a:rPr>
              <a:t>shabby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, square, brick building. (para. 2)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7675" y="5445205"/>
            <a:ext cx="104870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How did I feel about the boarding school?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29449" y="5877156"/>
            <a:ext cx="8113584" cy="52322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Everything I saw </a:t>
            </a:r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dragged my spirits down </a:t>
            </a:r>
            <a:r>
              <a:rPr lang="en-US" altLang="zh-CN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further.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9449" y="4052995"/>
            <a:ext cx="9974620" cy="1292662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② The classrooms had long rows of desks, and their floors were </a:t>
            </a:r>
            <a:r>
              <a:rPr lang="en-US" altLang="zh-CN" sz="2600" b="1" dirty="0">
                <a:solidFill>
                  <a:srgbClr val="C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filthy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and littered with old scraps of paper. The dormitory where I was to sleep was bare and unwelcoming 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. (para. 2)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对话气泡: 矩形 16"/>
          <p:cNvSpPr/>
          <p:nvPr/>
        </p:nvSpPr>
        <p:spPr>
          <a:xfrm>
            <a:off x="670741" y="1736986"/>
            <a:ext cx="5066652" cy="2089987"/>
          </a:xfrm>
          <a:prstGeom prst="wedgeRectCallout">
            <a:avLst>
              <a:gd name="adj1" fmla="val 23496"/>
              <a:gd name="adj2" fmla="val -6295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(of buildings, clothes, objects, etc.) </a:t>
            </a:r>
            <a:r>
              <a:rPr lang="en-US" altLang="zh-CN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poor condition 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they have been used a lot</a:t>
            </a:r>
            <a:r>
              <a:rPr lang="zh-CN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e.g. She wore shabby old jeans and a T-shirt.</a:t>
            </a:r>
            <a:endParaRPr lang="zh-CN" alt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对话气泡: 矩形 17"/>
          <p:cNvSpPr/>
          <p:nvPr/>
        </p:nvSpPr>
        <p:spPr>
          <a:xfrm>
            <a:off x="5991900" y="1592564"/>
            <a:ext cx="5529359" cy="2359949"/>
          </a:xfrm>
          <a:prstGeom prst="wedgeRectCallout">
            <a:avLst>
              <a:gd name="adj1" fmla="val 27038"/>
              <a:gd name="adj2" fmla="val 5820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altLang="zh-CN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fɪl</a:t>
            </a:r>
            <a:r>
              <a:rPr lang="el-GR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zh-CN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 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</a:t>
            </a:r>
            <a:r>
              <a:rPr lang="en-US" altLang="zh-CN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dirty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unpleasant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e.g. It’s absolutely filthy in here!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 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rude and offensive and usually connected with sex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e.g. That's enough of your filthy language!</a:t>
            </a:r>
            <a:endParaRPr lang="zh-CN" alt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707630" y="63500"/>
            <a:ext cx="4380865" cy="1417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4" grpId="0" animBg="1"/>
      <p:bldP spid="15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1951" y="333375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7675" y="556152"/>
            <a:ext cx="10487025" cy="445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Who did I meet in the boarding school? 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17"/>
          <p:cNvGraphicFramePr>
            <a:graphicFrameLocks noGrp="1"/>
          </p:cNvGraphicFramePr>
          <p:nvPr/>
        </p:nvGraphicFramePr>
        <p:xfrm>
          <a:off x="587305" y="1081263"/>
          <a:ext cx="11017390" cy="5220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278"/>
                <a:gridCol w="1827610"/>
                <a:gridCol w="4238154"/>
                <a:gridCol w="2754348"/>
              </a:tblGrid>
              <a:tr h="4961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600" dirty="0"/>
                        <a:t>Name</a:t>
                      </a:r>
                      <a:endParaRPr lang="zh-CN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dirty="0"/>
                        <a:t>What</a:t>
                      </a:r>
                      <a:endParaRPr lang="zh-CN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dirty="0"/>
                        <a:t>appearance</a:t>
                      </a:r>
                      <a:endParaRPr lang="zh-CN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dirty="0"/>
                        <a:t>character</a:t>
                      </a:r>
                      <a:endParaRPr lang="zh-CN" altLang="en-US" sz="2600" dirty="0"/>
                    </a:p>
                  </a:txBody>
                  <a:tcPr/>
                </a:tc>
              </a:tr>
              <a:tr h="509893">
                <a:tc>
                  <a:txBody>
                    <a:bodyPr/>
                    <a:lstStyle/>
                    <a:p>
                      <a:endParaRPr lang="en-US" altLang="zh-C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zh-CN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zh-CN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9893">
                <a:tc>
                  <a:txBody>
                    <a:bodyPr/>
                    <a:lstStyle/>
                    <a:p>
                      <a:endParaRPr lang="zh-CN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zh-CN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zh-CN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9893">
                <a:tc>
                  <a:txBody>
                    <a:bodyPr/>
                    <a:lstStyle/>
                    <a:p>
                      <a:endParaRPr lang="zh-CN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zh-CN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cPr/>
                </a:tc>
              </a:tr>
              <a:tr h="509893">
                <a:tc>
                  <a:txBody>
                    <a:bodyPr/>
                    <a:lstStyle/>
                    <a:p>
                      <a:endParaRPr lang="zh-CN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zh-CN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zh-CN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zh-CN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9893">
                <a:tc>
                  <a:txBody>
                    <a:bodyPr/>
                    <a:lstStyle/>
                    <a:p>
                      <a:endParaRPr lang="zh-CN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zh-CN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cPr/>
                </a:tc>
              </a:tr>
            </a:tbl>
          </a:graphicData>
        </a:graphic>
      </p:graphicFrame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79282" y="4736019"/>
            <a:ext cx="1580952" cy="129523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/>
          <a:srcRect b="7409"/>
          <a:stretch>
            <a:fillRect/>
          </a:stretch>
        </p:blipFill>
        <p:spPr>
          <a:xfrm>
            <a:off x="4767707" y="5423831"/>
            <a:ext cx="3761905" cy="77600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772" y="5548165"/>
            <a:ext cx="1361905" cy="45714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692" y="5593162"/>
            <a:ext cx="1647619" cy="4380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548" y="4503523"/>
            <a:ext cx="1361905" cy="81904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0695" y="2243368"/>
            <a:ext cx="1876190" cy="200952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7707" y="3090987"/>
            <a:ext cx="3904762" cy="116190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4805" y="3429000"/>
            <a:ext cx="1619048" cy="48571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692" y="3419476"/>
            <a:ext cx="1800000" cy="50476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2885" y="2154205"/>
            <a:ext cx="3600000" cy="75238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53377" y="2358966"/>
            <a:ext cx="1323810" cy="40952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4138" y="2325633"/>
            <a:ext cx="1371429" cy="47619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53377" y="1626330"/>
            <a:ext cx="1219048" cy="35238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8834" y="1626330"/>
            <a:ext cx="1447619" cy="36190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47105" y="4698761"/>
            <a:ext cx="1295238" cy="428571"/>
          </a:xfrm>
          <a:prstGeom prst="rect">
            <a:avLst/>
          </a:prstGeom>
        </p:spPr>
      </p:pic>
      <p:pic>
        <p:nvPicPr>
          <p:cNvPr id="10" name="图片 9" descr="水印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707630" y="63500"/>
            <a:ext cx="4380865" cy="1417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8613" y="319087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7675" y="556152"/>
            <a:ext cx="104870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7675" y="481752"/>
            <a:ext cx="104870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What did Mr. Mell, Tungay and Mr. Creakle do to me?  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9500" y="1048595"/>
            <a:ext cx="9974620" cy="892552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zh-CN" sz="2600" b="1" dirty="0">
                <a:solidFill>
                  <a:schemeClr val="bg1"/>
                </a:solidFill>
                <a:latin typeface="+mj-lt"/>
                <a:ea typeface="宋体" panose="02010600030101010101" pitchFamily="2" charset="-122"/>
              </a:rPr>
              <a:t>① 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Mr. Mell ordered me to wear a horrible sign that wrote “</a:t>
            </a:r>
            <a:r>
              <a:rPr lang="en-US" altLang="zh-CN" sz="2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Take care of him. </a:t>
            </a:r>
            <a:endParaRPr lang="en-US" altLang="zh-CN" sz="2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altLang="zh-CN" sz="2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     He bites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”. (para. 7)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9449" y="2244855"/>
            <a:ext cx="9974620" cy="892552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② Mr. Creakle grabbled my ear, pinching it tightly, and warned me that if I didn’t behave well I will get into serious trouble  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. (para. 11~12)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对话气泡: 矩形 11"/>
          <p:cNvSpPr/>
          <p:nvPr/>
        </p:nvSpPr>
        <p:spPr>
          <a:xfrm>
            <a:off x="705675" y="3523609"/>
            <a:ext cx="5521107" cy="1065935"/>
          </a:xfrm>
          <a:prstGeom prst="wedgeRectCallout">
            <a:avLst>
              <a:gd name="adj1" fmla="val -969"/>
              <a:gd name="adj2" fmla="val -8275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What can you infer about the way 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the boarding school treat students?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29449" y="4793020"/>
            <a:ext cx="6724986" cy="1292662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  The boarding school didn’t treat students </a:t>
            </a:r>
            <a:r>
              <a:rPr lang="en-US" altLang="zh-CN" sz="2600" b="1" dirty="0">
                <a:solidFill>
                  <a:srgbClr val="C00000"/>
                </a:solidFill>
                <a:latin typeface="Arial Narrow" panose="020B0606020202030204" pitchFamily="34" charset="0"/>
              </a:rPr>
              <a:t>in a humane way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. What it did </a:t>
            </a:r>
            <a:r>
              <a:rPr lang="en-US" altLang="zh-CN" sz="2600" b="1" dirty="0">
                <a:solidFill>
                  <a:srgbClr val="C00000"/>
                </a:solidFill>
                <a:latin typeface="Arial Narrow" panose="020B0606020202030204" pitchFamily="34" charset="0"/>
              </a:rPr>
              <a:t>crushed 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students both </a:t>
            </a:r>
            <a:r>
              <a:rPr lang="en-US" altLang="zh-CN" sz="2600" b="1" dirty="0">
                <a:solidFill>
                  <a:srgbClr val="C00000"/>
                </a:solidFill>
                <a:latin typeface="Arial Narrow" panose="020B0606020202030204" pitchFamily="34" charset="0"/>
              </a:rPr>
              <a:t>physically and mentally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9" name="图片 18" descr="IMG_7511"/>
          <p:cNvPicPr/>
          <p:nvPr/>
        </p:nvPicPr>
        <p:blipFill rotWithShape="1">
          <a:blip r:embed="rId1"/>
          <a:srcRect l="69867" t="7513" b="49069"/>
          <a:stretch>
            <a:fillRect/>
          </a:stretch>
        </p:blipFill>
        <p:spPr>
          <a:xfrm>
            <a:off x="8274369" y="3295364"/>
            <a:ext cx="2899398" cy="308088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055271" y="3215473"/>
            <a:ext cx="787278" cy="13740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8250765" y="5439351"/>
            <a:ext cx="355278" cy="10063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7630" y="63500"/>
            <a:ext cx="4380865" cy="1417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2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长方形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6" name="矩形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8" name="矩形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矩形 2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2" name="矩形 3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直接连接符​​ 3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​​ 3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​​ 3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4989" y="1118692"/>
            <a:ext cx="6345936" cy="3252231"/>
          </a:xfrm>
        </p:spPr>
        <p:txBody>
          <a:bodyPr rtlCol="0">
            <a:norm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Copperfield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66876" y="0"/>
            <a:ext cx="4025124" cy="294687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173" y="3911124"/>
            <a:ext cx="4092883" cy="29468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t="4265" b="34426"/>
          <a:stretch>
            <a:fillRect/>
          </a:stretch>
        </p:blipFill>
        <p:spPr>
          <a:xfrm>
            <a:off x="1174925" y="4092803"/>
            <a:ext cx="6096000" cy="18978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 t="5758" b="67489"/>
          <a:stretch>
            <a:fillRect/>
          </a:stretch>
        </p:blipFill>
        <p:spPr>
          <a:xfrm>
            <a:off x="8198678" y="2946876"/>
            <a:ext cx="4003296" cy="96424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1951" y="333375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210927" y="472131"/>
            <a:ext cx="7033058" cy="5873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Try to find the phrases indicating time.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How does the writer show Mr. </a:t>
            </a:r>
            <a:r>
              <a:rPr lang="en-US" altLang="zh-CN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Creakle’s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cruelty?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How did I feel about Mr. Creakle?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86246" y="1107777"/>
            <a:ext cx="4136205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C00000"/>
                </a:solidFill>
                <a:latin typeface="Arial Narrow" panose="020B0606020202030204" pitchFamily="34" charset="0"/>
              </a:rPr>
              <a:t>at that second</a:t>
            </a:r>
            <a:r>
              <a:rPr lang="zh-CN" altLang="en-US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→</a:t>
            </a:r>
            <a:r>
              <a:rPr lang="en-US" altLang="zh-CN" sz="2600" b="1" dirty="0">
                <a:solidFill>
                  <a:srgbClr val="C00000"/>
                </a:solidFill>
                <a:latin typeface="Arial Narrow" panose="020B0606020202030204" pitchFamily="34" charset="0"/>
              </a:rPr>
              <a:t>as soon as…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686247" y="2285806"/>
            <a:ext cx="1590727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By </a:t>
            </a:r>
            <a:r>
              <a:rPr lang="en-US" altLang="zh-CN" sz="2600" b="1" dirty="0">
                <a:solidFill>
                  <a:srgbClr val="C00000"/>
                </a:solidFill>
                <a:latin typeface="Arial Narrow" panose="020B0606020202030204" pitchFamily="34" charset="0"/>
              </a:rPr>
              <a:t>actions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87926" y="2900433"/>
            <a:ext cx="6556059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Arial Narrow" panose="020B0606020202030204" pitchFamily="34" charset="0"/>
              </a:rPr>
              <a:t>beckon</a:t>
            </a:r>
            <a:r>
              <a:rPr lang="zh-CN" altLang="en-US" sz="2600" dirty="0">
                <a:solidFill>
                  <a:schemeClr val="bg1"/>
                </a:solidFill>
                <a:latin typeface="Arial Narrow" panose="020B0606020202030204" pitchFamily="34" charset="0"/>
              </a:rPr>
              <a:t>→</a:t>
            </a:r>
            <a:r>
              <a:rPr lang="en-US" altLang="zh-CN" sz="2600" dirty="0">
                <a:solidFill>
                  <a:schemeClr val="bg1"/>
                </a:solidFill>
                <a:latin typeface="Arial Narrow" panose="020B0606020202030204" pitchFamily="34" charset="0"/>
              </a:rPr>
              <a:t>shoot out</a:t>
            </a:r>
            <a:r>
              <a:rPr lang="zh-CN" altLang="en-US" sz="2600" dirty="0">
                <a:solidFill>
                  <a:schemeClr val="bg1"/>
                </a:solidFill>
                <a:latin typeface="Arial Narrow" panose="020B0606020202030204" pitchFamily="34" charset="0"/>
              </a:rPr>
              <a:t>→</a:t>
            </a:r>
            <a:r>
              <a:rPr lang="en-US" altLang="zh-CN" sz="2600" dirty="0">
                <a:solidFill>
                  <a:schemeClr val="bg1"/>
                </a:solidFill>
                <a:latin typeface="Arial Narrow" panose="020B0606020202030204" pitchFamily="34" charset="0"/>
              </a:rPr>
              <a:t>grab</a:t>
            </a:r>
            <a:r>
              <a:rPr lang="zh-CN" altLang="en-US" sz="2600" dirty="0">
                <a:solidFill>
                  <a:schemeClr val="bg1"/>
                </a:solidFill>
                <a:latin typeface="Arial Narrow" panose="020B0606020202030204" pitchFamily="34" charset="0"/>
              </a:rPr>
              <a:t>→</a:t>
            </a:r>
            <a:r>
              <a:rPr lang="en-US" altLang="zh-CN" sz="2600" dirty="0">
                <a:solidFill>
                  <a:schemeClr val="bg1"/>
                </a:solidFill>
                <a:latin typeface="Arial Narrow" panose="020B0606020202030204" pitchFamily="34" charset="0"/>
              </a:rPr>
              <a:t>pinch</a:t>
            </a:r>
            <a:r>
              <a:rPr lang="zh-CN" altLang="en-US" sz="2600" dirty="0">
                <a:solidFill>
                  <a:schemeClr val="bg1"/>
                </a:solidFill>
                <a:latin typeface="Arial Narrow" panose="020B0606020202030204" pitchFamily="34" charset="0"/>
              </a:rPr>
              <a:t>→</a:t>
            </a:r>
            <a:r>
              <a:rPr lang="en-US" altLang="zh-CN" sz="2600" dirty="0">
                <a:solidFill>
                  <a:schemeClr val="bg1"/>
                </a:solidFill>
                <a:latin typeface="Arial Narrow" panose="020B0606020202030204" pitchFamily="34" charset="0"/>
              </a:rPr>
              <a:t>leap out</a:t>
            </a:r>
            <a:r>
              <a:rPr lang="zh-CN" altLang="en-US" sz="2600" dirty="0">
                <a:solidFill>
                  <a:schemeClr val="bg1"/>
                </a:solidFill>
                <a:latin typeface="Arial Narrow" panose="020B0606020202030204" pitchFamily="34" charset="0"/>
              </a:rPr>
              <a:t>→</a:t>
            </a:r>
            <a:r>
              <a:rPr lang="en-US" altLang="zh-CN" sz="2600" dirty="0">
                <a:solidFill>
                  <a:schemeClr val="bg1"/>
                </a:solidFill>
                <a:latin typeface="Arial Narrow" panose="020B0606020202030204" pitchFamily="34" charset="0"/>
              </a:rPr>
              <a:t>roar</a:t>
            </a:r>
            <a:endParaRPr lang="zh-CN" altLang="en-US" sz="2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50000" t="4440" r="4404" b="14682"/>
          <a:stretch>
            <a:fillRect/>
          </a:stretch>
        </p:blipFill>
        <p:spPr>
          <a:xfrm>
            <a:off x="73077" y="1458676"/>
            <a:ext cx="3762458" cy="53993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t="72217" r="51653" b="5584"/>
          <a:stretch>
            <a:fillRect/>
          </a:stretch>
        </p:blipFill>
        <p:spPr>
          <a:xfrm>
            <a:off x="73077" y="60291"/>
            <a:ext cx="4039806" cy="150064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125077" y="1356526"/>
            <a:ext cx="608851" cy="244604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202681" y="1478828"/>
            <a:ext cx="608851" cy="244604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61951" y="5906453"/>
            <a:ext cx="1047908" cy="244604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4686248" y="3530097"/>
            <a:ext cx="1847902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By </a:t>
            </a:r>
            <a:r>
              <a:rPr lang="en-US" altLang="zh-CN" sz="2600" b="1" dirty="0">
                <a:solidFill>
                  <a:srgbClr val="C00000"/>
                </a:solidFill>
                <a:latin typeface="Arial Narrow" panose="020B0606020202030204" pitchFamily="34" charset="0"/>
              </a:rPr>
              <a:t>language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686249" y="4176706"/>
            <a:ext cx="5181652" cy="892552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Arial Narrow" panose="020B0606020202030204" pitchFamily="34" charset="0"/>
              </a:rPr>
              <a:t>…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rasped</a:t>
            </a:r>
            <a:r>
              <a:rPr lang="en-US" altLang="zh-CN" sz="2600" dirty="0">
                <a:solidFill>
                  <a:schemeClr val="bg1"/>
                </a:solidFill>
                <a:latin typeface="Arial Narrow" panose="020B0606020202030204" pitchFamily="34" charset="0"/>
              </a:rPr>
              <a:t> Creakle, in a terrifying whisper;</a:t>
            </a:r>
            <a:endParaRPr lang="en-US" altLang="zh-CN" sz="26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altLang="zh-CN" sz="2600" dirty="0">
                <a:solidFill>
                  <a:schemeClr val="bg1"/>
                </a:solidFill>
                <a:latin typeface="Arial Narrow" panose="020B0606020202030204" pitchFamily="34" charset="0"/>
              </a:rPr>
              <a:t>…he 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hissed</a:t>
            </a:r>
            <a:r>
              <a:rPr lang="en-US" altLang="zh-CN" sz="2600" dirty="0">
                <a:solidFill>
                  <a:schemeClr val="bg1"/>
                </a:solidFill>
                <a:latin typeface="Arial Narrow" panose="020B0606020202030204" pitchFamily="34" charset="0"/>
              </a:rPr>
              <a:t>;</a:t>
            </a:r>
            <a:endParaRPr lang="en-US" altLang="zh-CN" sz="2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686246" y="5853091"/>
            <a:ext cx="4400603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I was  </a:t>
            </a:r>
            <a:r>
              <a:rPr lang="en-US" altLang="zh-CN" sz="2600" b="1" dirty="0">
                <a:solidFill>
                  <a:srgbClr val="C00000"/>
                </a:solidFill>
                <a:latin typeface="Arial Narrow" panose="020B0606020202030204" pitchFamily="34" charset="0"/>
              </a:rPr>
              <a:t>terrified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/</a:t>
            </a:r>
            <a:r>
              <a:rPr lang="en-US" altLang="zh-CN" sz="2600" b="1" dirty="0">
                <a:solidFill>
                  <a:srgbClr val="C00000"/>
                </a:solidFill>
                <a:latin typeface="Arial Narrow" panose="020B0606020202030204" pitchFamily="34" charset="0"/>
              </a:rPr>
              <a:t>scared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/</a:t>
            </a:r>
            <a:r>
              <a:rPr lang="en-US" altLang="zh-CN" sz="2600" b="1" dirty="0">
                <a:solidFill>
                  <a:srgbClr val="C00000"/>
                </a:solidFill>
                <a:latin typeface="Arial Narrow" panose="020B0606020202030204" pitchFamily="34" charset="0"/>
              </a:rPr>
              <a:t>frightened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图片 9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7630" y="63500"/>
            <a:ext cx="4380865" cy="1417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3" grpId="0" animBg="1"/>
      <p:bldP spid="23" grpId="0" animBg="1"/>
      <p:bldP spid="14" grpId="0" animBg="1"/>
      <p:bldP spid="24" grpId="0" animBg="1"/>
      <p:bldP spid="27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8613" y="319087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7675" y="556152"/>
            <a:ext cx="104870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7675" y="481752"/>
            <a:ext cx="10487025" cy="5216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How did Tommy Traddles and Steerforth help me?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How did I felt about Steerforth?  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9500" y="1048595"/>
            <a:ext cx="9974620" cy="892552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bg1"/>
                </a:solidFill>
                <a:latin typeface="+mj-lt"/>
                <a:ea typeface="宋体" panose="02010600030101010101" pitchFamily="2" charset="-122"/>
              </a:rPr>
              <a:t>① 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Tommy helped me avoid much trouble by claiming the horrible sign was </a:t>
            </a:r>
            <a:endParaRPr lang="en-US" altLang="zh-CN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  just a game I was playing. (para. 18~20)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9449" y="2196356"/>
            <a:ext cx="9974620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② Tommy introduced me to Steerforth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. (para. 21)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055271" y="3215473"/>
            <a:ext cx="787278" cy="13740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8250765" y="5439351"/>
            <a:ext cx="355278" cy="10063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39500" y="2964293"/>
            <a:ext cx="9974620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③ 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Steerforth helped me buy many treats with the seven shillings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. (para. 34)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39500" y="3685024"/>
            <a:ext cx="9974620" cy="892552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④ 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Steerforth protected me from other boys’ bullying and teachers’ </a:t>
            </a:r>
            <a:endParaRPr lang="en-US" altLang="zh-CN" sz="2600" b="1" dirty="0">
              <a:solidFill>
                <a:schemeClr val="bg1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     punishment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. (para. 40)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39500" y="5311216"/>
            <a:ext cx="9803998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I was </a:t>
            </a:r>
            <a:r>
              <a:rPr lang="en-US" altLang="zh-CN" sz="2600" b="1" dirty="0">
                <a:solidFill>
                  <a:srgbClr val="C00000"/>
                </a:solidFill>
                <a:latin typeface="Arial Narrow" panose="020B0606020202030204" pitchFamily="34" charset="0"/>
              </a:rPr>
              <a:t>grateful 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to his help and protection and sometimes told him stories.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图片 9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707630" y="63500"/>
            <a:ext cx="4380865" cy="1417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3" grpId="0" animBg="1"/>
      <p:bldP spid="14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8613" y="319087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7675" y="556152"/>
            <a:ext cx="104870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7675" y="481752"/>
            <a:ext cx="104870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What happened to my mom during my stay in the boarding school?   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9500" y="1013083"/>
            <a:ext cx="9974620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zh-CN" sz="2600" b="1" dirty="0">
                <a:solidFill>
                  <a:schemeClr val="bg1"/>
                </a:solidFill>
                <a:latin typeface="+mj-lt"/>
                <a:ea typeface="宋体" panose="02010600030101010101" pitchFamily="2" charset="-122"/>
              </a:rPr>
              <a:t>① 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My mother </a:t>
            </a:r>
            <a:r>
              <a:rPr lang="en-US" altLang="zh-CN" sz="2600" b="1" dirty="0">
                <a:solidFill>
                  <a:srgbClr val="C00000"/>
                </a:solidFill>
                <a:latin typeface="Arial Narrow" panose="020B0606020202030204" pitchFamily="34" charset="0"/>
              </a:rPr>
              <a:t>gave birth to 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a new boy baby. (para. 46)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03989" y="5363129"/>
            <a:ext cx="9974620" cy="892552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② My mother was made </a:t>
            </a:r>
            <a:r>
              <a:rPr lang="en-US" altLang="zh-CN" sz="2600" b="1" dirty="0">
                <a:solidFill>
                  <a:srgbClr val="C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pale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and </a:t>
            </a:r>
            <a:r>
              <a:rPr lang="en-US" altLang="zh-CN" sz="2600" b="1" dirty="0">
                <a:solidFill>
                  <a:srgbClr val="C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weak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, and </a:t>
            </a:r>
            <a:r>
              <a:rPr lang="en-US" altLang="zh-CN" sz="2600" b="1" dirty="0">
                <a:solidFill>
                  <a:srgbClr val="C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fearful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. She was </a:t>
            </a:r>
            <a:r>
              <a:rPr lang="en-US" altLang="zh-CN" sz="2600" b="1" dirty="0">
                <a:solidFill>
                  <a:srgbClr val="C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crushed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both </a:t>
            </a:r>
            <a:endParaRPr lang="en-US" altLang="zh-CN" sz="2600" b="1" dirty="0">
              <a:solidFill>
                <a:schemeClr val="bg1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     </a:t>
            </a:r>
            <a:r>
              <a:rPr lang="en-US" altLang="zh-CN" sz="2600" b="1" dirty="0">
                <a:solidFill>
                  <a:srgbClr val="C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physically and mentally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. (para. 54) 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055271" y="3215473"/>
            <a:ext cx="787278" cy="13740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流程图: 过程 12"/>
          <p:cNvSpPr/>
          <p:nvPr/>
        </p:nvSpPr>
        <p:spPr>
          <a:xfrm>
            <a:off x="6701464" y="1665348"/>
            <a:ext cx="4453901" cy="3507743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“You will NEVER touch it again,” yelled Miss Murdstone. “Do you understand me?”</a:t>
            </a:r>
            <a:endParaRPr lang="en-US" altLang="zh-CN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Instead of standing up for me, my mother took the baby back. “You are right, my dear Jane,” she nodded nervously at Miss Murdstone. “David won’t hold the baby again.”</a:t>
            </a:r>
            <a:endParaRPr lang="en-US" altLang="zh-CN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流程图: 过程 13"/>
          <p:cNvSpPr/>
          <p:nvPr/>
        </p:nvSpPr>
        <p:spPr>
          <a:xfrm>
            <a:off x="635313" y="1665349"/>
            <a:ext cx="4453901" cy="3507743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mother started crying and reached out toward me. My mother fell silent as Mr. Murdstone turned his steely gaze on me.</a:t>
            </a:r>
            <a:endParaRPr lang="en-US" altLang="zh-CN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 heard my mother and Peggotty screaming on the stairs outside my room, begging Mr. Murdstone to stop.</a:t>
            </a:r>
            <a:endParaRPr lang="en-US" altLang="zh-CN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箭头: 右 7"/>
          <p:cNvSpPr/>
          <p:nvPr/>
        </p:nvSpPr>
        <p:spPr>
          <a:xfrm>
            <a:off x="5089214" y="3295364"/>
            <a:ext cx="1542405" cy="281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019369" y="2827275"/>
            <a:ext cx="1593037" cy="49244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zh-CN" sz="2600" b="1" dirty="0">
                <a:solidFill>
                  <a:schemeClr val="bg1"/>
                </a:solidFill>
                <a:latin typeface="+mj-lt"/>
                <a:ea typeface="宋体" panose="02010600030101010101" pitchFamily="2" charset="-122"/>
              </a:rPr>
              <a:t>Change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 rot="21346741">
            <a:off x="8255794" y="3917486"/>
            <a:ext cx="1345241" cy="61555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4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Dead</a:t>
            </a:r>
            <a:endParaRPr lang="zh-CN" altLang="en-US" sz="34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图片 9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707630" y="63500"/>
            <a:ext cx="4380865" cy="1417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3" grpId="0" animBg="1"/>
      <p:bldP spid="14" grpId="0" animBg="1"/>
      <p:bldP spid="8" grpId="0" animBg="1"/>
      <p:bldP spid="17" grpId="0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2508" y="319087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47675" y="481752"/>
            <a:ext cx="104870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How did my feelings change in Chapter 2?   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055271" y="3215473"/>
            <a:ext cx="787278" cy="13740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698163" y="4223224"/>
            <a:ext cx="10428673" cy="3779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1630771" y="2114822"/>
            <a:ext cx="0" cy="304164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466403" y="1058523"/>
            <a:ext cx="1736198" cy="707886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When I arrived at the school…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307778" y="1067566"/>
            <a:ext cx="1736198" cy="707886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When I meet Mr. Creakle…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163038" y="1058523"/>
            <a:ext cx="1506691" cy="707886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When I meet Steerforth…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59013" y="1051891"/>
            <a:ext cx="1919404" cy="707886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When I returned home…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600388" y="1051891"/>
            <a:ext cx="1919404" cy="707886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When I returned to the school…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588654" y="1051891"/>
            <a:ext cx="2053500" cy="707886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When I heard my mom’s death…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83985" y="4387932"/>
            <a:ext cx="1337226" cy="70788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0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nhappy</a:t>
            </a:r>
            <a:endParaRPr lang="en-US" altLang="zh-CN" sz="20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astonished</a:t>
            </a:r>
            <a:endParaRPr lang="zh-CN" altLang="en-US" sz="20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任意多边形: 形状 29"/>
          <p:cNvSpPr/>
          <p:nvPr/>
        </p:nvSpPr>
        <p:spPr>
          <a:xfrm>
            <a:off x="1606892" y="3195617"/>
            <a:ext cx="9046007" cy="2667269"/>
          </a:xfrm>
          <a:custGeom>
            <a:avLst/>
            <a:gdLst>
              <a:gd name="connsiteX0" fmla="*/ 0 w 7748833"/>
              <a:gd name="connsiteY0" fmla="*/ 1103222 h 2649218"/>
              <a:gd name="connsiteX1" fmla="*/ 1743959 w 7748833"/>
              <a:gd name="connsiteY1" fmla="*/ 2300426 h 2649218"/>
              <a:gd name="connsiteX2" fmla="*/ 3355942 w 7748833"/>
              <a:gd name="connsiteY2" fmla="*/ 286 h 2649218"/>
              <a:gd name="connsiteX3" fmla="*/ 4477732 w 7748833"/>
              <a:gd name="connsiteY3" fmla="*/ 2130744 h 2649218"/>
              <a:gd name="connsiteX4" fmla="*/ 5722070 w 7748833"/>
              <a:gd name="connsiteY4" fmla="*/ 490480 h 2649218"/>
              <a:gd name="connsiteX5" fmla="*/ 7748833 w 7748833"/>
              <a:gd name="connsiteY5" fmla="*/ 2649218 h 2649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48833" h="2649218">
                <a:moveTo>
                  <a:pt x="0" y="1103222"/>
                </a:moveTo>
                <a:cubicBezTo>
                  <a:pt x="592317" y="1793735"/>
                  <a:pt x="1184635" y="2484249"/>
                  <a:pt x="1743959" y="2300426"/>
                </a:cubicBezTo>
                <a:cubicBezTo>
                  <a:pt x="2303283" y="2116603"/>
                  <a:pt x="2900313" y="28566"/>
                  <a:pt x="3355942" y="286"/>
                </a:cubicBezTo>
                <a:cubicBezTo>
                  <a:pt x="3811571" y="-27994"/>
                  <a:pt x="4083377" y="2049045"/>
                  <a:pt x="4477732" y="2130744"/>
                </a:cubicBezTo>
                <a:cubicBezTo>
                  <a:pt x="4872087" y="2212443"/>
                  <a:pt x="5176887" y="404068"/>
                  <a:pt x="5722070" y="490480"/>
                </a:cubicBezTo>
                <a:cubicBezTo>
                  <a:pt x="6267253" y="576892"/>
                  <a:pt x="7008043" y="1613055"/>
                  <a:pt x="7748833" y="26492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流程图: 接点 27"/>
          <p:cNvSpPr/>
          <p:nvPr/>
        </p:nvSpPr>
        <p:spPr>
          <a:xfrm>
            <a:off x="1552861" y="4176219"/>
            <a:ext cx="155820" cy="16959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流程图: 接点 30"/>
          <p:cNvSpPr/>
          <p:nvPr/>
        </p:nvSpPr>
        <p:spPr>
          <a:xfrm>
            <a:off x="3402086" y="5469262"/>
            <a:ext cx="155820" cy="16959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2798560" y="5694165"/>
            <a:ext cx="1362874" cy="70788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pessimistic</a:t>
            </a:r>
            <a:endParaRPr lang="en-US" altLang="zh-CN" sz="20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depressed</a:t>
            </a:r>
            <a:endParaRPr lang="zh-CN" altLang="en-US" sz="20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966078" y="2382055"/>
            <a:ext cx="1263487" cy="70788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happy</a:t>
            </a:r>
            <a:endParaRPr lang="en-US" altLang="zh-CN" sz="20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0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optimistic</a:t>
            </a:r>
            <a:endParaRPr lang="zh-CN" altLang="en-US" sz="20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流程图: 接点 33"/>
          <p:cNvSpPr/>
          <p:nvPr/>
        </p:nvSpPr>
        <p:spPr>
          <a:xfrm>
            <a:off x="5442001" y="3130675"/>
            <a:ext cx="155820" cy="16959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流程图: 接点 34"/>
          <p:cNvSpPr/>
          <p:nvPr/>
        </p:nvSpPr>
        <p:spPr>
          <a:xfrm>
            <a:off x="6787880" y="5230368"/>
            <a:ext cx="155820" cy="16959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流程图: 接点 35"/>
          <p:cNvSpPr/>
          <p:nvPr/>
        </p:nvSpPr>
        <p:spPr>
          <a:xfrm>
            <a:off x="8128057" y="3624623"/>
            <a:ext cx="155820" cy="16959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流程图: 接点 36"/>
          <p:cNvSpPr/>
          <p:nvPr/>
        </p:nvSpPr>
        <p:spPr>
          <a:xfrm>
            <a:off x="10330320" y="5524569"/>
            <a:ext cx="155820" cy="16959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6396917" y="5393335"/>
            <a:ext cx="1093569" cy="70788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angry</a:t>
            </a:r>
            <a:endParaRPr lang="en-US" altLang="zh-CN" sz="20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0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terrified</a:t>
            </a:r>
            <a:endParaRPr lang="zh-CN" altLang="en-US" sz="20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440470" y="2808692"/>
            <a:ext cx="1521570" cy="70788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happy</a:t>
            </a:r>
            <a:endParaRPr lang="en-US" altLang="zh-CN" sz="20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0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lighthearted</a:t>
            </a:r>
            <a:endParaRPr lang="zh-CN" altLang="en-US" sz="20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0275368" y="5759086"/>
            <a:ext cx="1067921" cy="70788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sad</a:t>
            </a:r>
            <a:endParaRPr lang="en-US" altLang="zh-CN" sz="20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shocked</a:t>
            </a:r>
            <a:endParaRPr lang="en-US" altLang="zh-CN" sz="20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流程图: 过程 40"/>
          <p:cNvSpPr/>
          <p:nvPr/>
        </p:nvSpPr>
        <p:spPr>
          <a:xfrm>
            <a:off x="654185" y="2082070"/>
            <a:ext cx="11243089" cy="963002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My life has been full of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ups and downs</a:t>
            </a:r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during my childhood the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downs</a:t>
            </a:r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seemed to rain on me like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never-ending storm</a:t>
            </a:r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707630" y="63500"/>
            <a:ext cx="4380865" cy="1417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1951" y="333375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09157" y="410204"/>
            <a:ext cx="11277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14. Try to find the sentence describing the following feelings.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82389" y="1055033"/>
            <a:ext cx="8624374" cy="52322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Everything I saw 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dragged my spirits down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further. (para. 2)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2821" y="1055033"/>
            <a:ext cx="139869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unhappy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82389" y="1812245"/>
            <a:ext cx="8624374" cy="52322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 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couldn’t believe it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(para. 7)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05031" y="3860619"/>
            <a:ext cx="107530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happy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82389" y="3185073"/>
            <a:ext cx="8624374" cy="954107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Traddles frowned, but then his face slowly 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broke into a smile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(para. 18)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2579" y="1790794"/>
            <a:ext cx="164021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surprised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482389" y="4903299"/>
            <a:ext cx="8624374" cy="52322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My 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stomach tightened with anxiety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(para. 20)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84409" y="5232079"/>
            <a:ext cx="131654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worried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482389" y="5493689"/>
            <a:ext cx="8624374" cy="954107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Living with Mr. Creakle lurking round every corner was a 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nerve-racking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experience. (para. 20)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482389" y="4254987"/>
            <a:ext cx="8624374" cy="52322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Sometimes I 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laughed till my sides ached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(para. 68)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22579" y="2540834"/>
            <a:ext cx="164021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frightened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482389" y="2544640"/>
            <a:ext cx="8624374" cy="52322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Terror gripped me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(para. 11)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707630" y="63500"/>
            <a:ext cx="4380865" cy="1417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  <p:bldP spid="16" grpId="0" animBg="1"/>
      <p:bldP spid="17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1951" y="333375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09157" y="410204"/>
            <a:ext cx="11277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17. Try to find the words indicating 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“say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”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93762" y="4141733"/>
            <a:ext cx="8624374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“He’s got it.” She 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screamed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11712" y="1037216"/>
            <a:ext cx="84367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rasp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05150" y="1051293"/>
            <a:ext cx="8624374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“What trouble…?” 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rasped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Mr. Creakle, in a terrifying voice.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64370" y="1664445"/>
            <a:ext cx="11250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bellow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05150" y="1656197"/>
            <a:ext cx="8624374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“Nothing yet,” he 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bellowed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67324" y="2863810"/>
            <a:ext cx="93245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greet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693762" y="2260695"/>
            <a:ext cx="8624374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“You will behave in my school,” he 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hissed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…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667751" y="4758504"/>
            <a:ext cx="8624374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“Give it back.” she 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shrieked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691849" y="5955353"/>
            <a:ext cx="8624374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“A month,” I 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faltered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693763" y="2890496"/>
            <a:ext cx="8624374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“I’m J Steerforth,” the boy 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greeted 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me.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693762" y="3525456"/>
            <a:ext cx="8624374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“You must come down Yarmouth…,” 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insisted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Dan Peggotty.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11712" y="2268463"/>
            <a:ext cx="81515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hiss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26725" y="5974183"/>
            <a:ext cx="93731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falter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15121" y="3501796"/>
            <a:ext cx="100833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insist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83010" y="4110956"/>
            <a:ext cx="126025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scream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99875" y="4742650"/>
            <a:ext cx="109990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shriek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60829" y="5365197"/>
            <a:ext cx="86604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snap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667751" y="5339310"/>
            <a:ext cx="8624374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“How long do we have to put up with you,” 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snapped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Miss Mur.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707630" y="63500"/>
            <a:ext cx="4380865" cy="1417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1951" y="333375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09157" y="410204"/>
            <a:ext cx="11277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15. Appreciate the following sentences.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流程图: 过程 10"/>
          <p:cNvSpPr/>
          <p:nvPr/>
        </p:nvSpPr>
        <p:spPr>
          <a:xfrm>
            <a:off x="575583" y="5400210"/>
            <a:ext cx="10944224" cy="1031659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they did like him. They were both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dazzled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his gentleman’s appearance and by the way he spoke.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流程图: 过程 11"/>
          <p:cNvSpPr/>
          <p:nvPr/>
        </p:nvSpPr>
        <p:spPr>
          <a:xfrm>
            <a:off x="657226" y="2051018"/>
            <a:ext cx="10944224" cy="1420427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School began the next day. The teachers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droned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and on…Living with Mr. Creakle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lurking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 every corner was a nerve-racking experience.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对话气泡: 矩形 19"/>
          <p:cNvSpPr/>
          <p:nvPr/>
        </p:nvSpPr>
        <p:spPr>
          <a:xfrm>
            <a:off x="707560" y="3731028"/>
            <a:ext cx="5066652" cy="1572596"/>
          </a:xfrm>
          <a:prstGeom prst="wedgeRectCallout">
            <a:avLst>
              <a:gd name="adj1" fmla="val 11406"/>
              <a:gd name="adj2" fmla="val -9375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to wait somewhere secretly, especially to do </a:t>
            </a:r>
            <a:r>
              <a:rPr lang="en-US" altLang="zh-CN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bad or illegal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e.g. A crocodile was lurking just below the surface</a:t>
            </a:r>
            <a:endParaRPr lang="zh-CN" alt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对话气泡: 矩形 20"/>
          <p:cNvSpPr/>
          <p:nvPr/>
        </p:nvSpPr>
        <p:spPr>
          <a:xfrm>
            <a:off x="6453155" y="426131"/>
            <a:ext cx="5066652" cy="1564221"/>
          </a:xfrm>
          <a:prstGeom prst="wedgeRectCallout">
            <a:avLst>
              <a:gd name="adj1" fmla="val -29245"/>
              <a:gd name="adj2" fmla="val 6494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keep talking in a very boring way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e.g. Chambers droned on, maddening as an insect around his head.</a:t>
            </a:r>
            <a:endParaRPr lang="zh-CN" alt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对话气泡: 矩形 21"/>
          <p:cNvSpPr/>
          <p:nvPr/>
        </p:nvSpPr>
        <p:spPr>
          <a:xfrm>
            <a:off x="6266632" y="3571721"/>
            <a:ext cx="5066652" cy="1707157"/>
          </a:xfrm>
          <a:prstGeom prst="wedgeRectCallout">
            <a:avLst>
              <a:gd name="adj1" fmla="val -28719"/>
              <a:gd name="adj2" fmla="val 6445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figurative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amaze or overwhelm with an impressive quality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e.g. He was dazzled by the warmth of her smile. </a:t>
            </a:r>
            <a:endParaRPr lang="zh-CN" alt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707630" y="63500"/>
            <a:ext cx="4380865" cy="1417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1951" y="333375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7675" y="556152"/>
            <a:ext cx="104870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0123" y="1077981"/>
            <a:ext cx="1048702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4500" b="1" dirty="0">
              <a:solidFill>
                <a:schemeClr val="bg1"/>
              </a:solidFill>
            </a:endParaRPr>
          </a:p>
          <a:p>
            <a:pPr algn="ctr"/>
            <a:r>
              <a:rPr lang="en-US" altLang="zh-CN" sz="4500" b="1" dirty="0">
                <a:solidFill>
                  <a:schemeClr val="bg1"/>
                </a:solidFill>
              </a:rPr>
              <a:t>Chapter 1</a:t>
            </a:r>
            <a:endParaRPr lang="en-US" altLang="zh-CN" sz="4500" b="1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6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 Bad Child</a:t>
            </a:r>
            <a:endParaRPr lang="en-US" altLang="zh-CN" sz="6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3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1951" y="333375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7675" y="476250"/>
            <a:ext cx="10487025" cy="5419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II. Chapter 1: A Bad Child</a:t>
            </a:r>
            <a:endParaRPr lang="en-US" altLang="zh-CN" sz="3200" b="1" dirty="0">
              <a:solidFill>
                <a:schemeClr val="bg1"/>
              </a:solidFill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What’s the function of this paragraph in Chapter 1?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How do you understand “ups and downs”? 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Try to translate the first sentence.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7" name="流程图: 过程 16"/>
          <p:cNvSpPr/>
          <p:nvPr/>
        </p:nvSpPr>
        <p:spPr>
          <a:xfrm>
            <a:off x="647701" y="1119187"/>
            <a:ext cx="10944224" cy="2043113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My life has been full of ups and downs, and during my childhood the downs seemed to rain on me like a never-ending storm. When I look back on those years, I can’t believe that any grown-up would behave in that way to a child. But they did. </a:t>
            </a:r>
            <a:endParaRPr lang="en-US" altLang="zh-CN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3450" y="3805237"/>
            <a:ext cx="7981950" cy="52322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to lead the following </a:t>
            </a:r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content</a:t>
            </a:r>
            <a:r>
              <a:rPr lang="en-US" altLang="zh-CN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; to set the </a:t>
            </a:r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narrative tone</a:t>
            </a:r>
            <a:endParaRPr lang="zh-CN" altLang="en-US" sz="2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33450" y="4824412"/>
            <a:ext cx="4029075" cy="52322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happy </a:t>
            </a:r>
            <a:r>
              <a:rPr lang="en-US" altLang="zh-CN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and </a:t>
            </a:r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miserable</a:t>
            </a:r>
            <a:r>
              <a:rPr lang="en-US" altLang="zh-CN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 time</a:t>
            </a:r>
            <a:endParaRPr lang="zh-CN" altLang="en-US" sz="2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 rot="21346741">
            <a:off x="7437449" y="4480890"/>
            <a:ext cx="3682418" cy="113877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4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Miserable and </a:t>
            </a:r>
            <a:endParaRPr lang="en-US" altLang="zh-CN" sz="34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altLang="zh-CN" sz="34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tragic childhood</a:t>
            </a:r>
            <a:endParaRPr lang="zh-CN" altLang="en-US" sz="34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00274" y="2652831"/>
            <a:ext cx="1495425" cy="4033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869598" y="2652831"/>
            <a:ext cx="833044" cy="4033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707630" y="63500"/>
            <a:ext cx="4380865" cy="1417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1951" y="333375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447675" y="476250"/>
            <a:ext cx="10487025" cy="1664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Read Chapter 1 and figure out who they are.</a:t>
            </a:r>
            <a:endParaRPr lang="en-US" altLang="zh-CN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dirty="0">
              <a:solidFill>
                <a:schemeClr val="bg1"/>
              </a:solidFill>
            </a:endParaRPr>
          </a:p>
        </p:txBody>
      </p:sp>
      <p:graphicFrame>
        <p:nvGraphicFramePr>
          <p:cNvPr id="3" name="表格 5"/>
          <p:cNvGraphicFramePr>
            <a:graphicFrameLocks noGrp="1"/>
          </p:cNvGraphicFramePr>
          <p:nvPr/>
        </p:nvGraphicFramePr>
        <p:xfrm>
          <a:off x="673717" y="1112520"/>
          <a:ext cx="81280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1638"/>
                <a:gridCol w="51263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dirty="0"/>
                        <a:t>Name</a:t>
                      </a:r>
                      <a:endParaRPr lang="zh-CN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dirty="0"/>
                        <a:t>Who they are</a:t>
                      </a:r>
                      <a:endParaRPr lang="zh-CN" altLang="en-US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Betsey Trotwood</a:t>
                      </a:r>
                      <a:endParaRPr lang="en-US" altLang="zh-CN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altLang="zh-CN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Peggotty</a:t>
                      </a:r>
                      <a:endParaRPr lang="zh-CN" alt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altLang="zh-CN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Clara</a:t>
                      </a:r>
                      <a:endParaRPr lang="zh-CN" alt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Mr. Murdstone</a:t>
                      </a:r>
                      <a:endParaRPr lang="zh-CN" alt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 Peggotty</a:t>
                      </a:r>
                      <a:endParaRPr lang="zh-CN" alt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Emily</a:t>
                      </a:r>
                      <a:endParaRPr lang="zh-CN" alt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Ham</a:t>
                      </a:r>
                      <a:endParaRPr lang="zh-CN" alt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Miss. Murdstone</a:t>
                      </a:r>
                      <a:endParaRPr lang="zh-CN" alt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13483" y="1531869"/>
            <a:ext cx="2442839" cy="366425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901" y="1611972"/>
            <a:ext cx="1714286" cy="43809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901" y="2206181"/>
            <a:ext cx="2038095" cy="41904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901" y="2686337"/>
            <a:ext cx="1180952" cy="4571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282" y="3251313"/>
            <a:ext cx="1761905" cy="43809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282" y="3765296"/>
            <a:ext cx="3047619" cy="46666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8794" y="4283547"/>
            <a:ext cx="4914286" cy="46666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1472" y="4855997"/>
            <a:ext cx="4878933" cy="47215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7904" y="5340546"/>
            <a:ext cx="3676190" cy="504762"/>
          </a:xfrm>
          <a:prstGeom prst="rect">
            <a:avLst/>
          </a:prstGeom>
        </p:spPr>
      </p:pic>
      <p:pic>
        <p:nvPicPr>
          <p:cNvPr id="10" name="图片 9" descr="水印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707630" y="63500"/>
            <a:ext cx="4380865" cy="1417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1951" y="315621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/>
          <a:srcRect b="6147"/>
          <a:stretch>
            <a:fillRect/>
          </a:stretch>
        </p:blipFill>
        <p:spPr>
          <a:xfrm>
            <a:off x="3522148" y="3614233"/>
            <a:ext cx="2231740" cy="23721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148" y="1103374"/>
            <a:ext cx="2231741" cy="230839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316" y="1079281"/>
            <a:ext cx="1994187" cy="23324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59" y="1084377"/>
            <a:ext cx="2382488" cy="23463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/>
          <a:srcRect l="5795" r="4285"/>
          <a:stretch>
            <a:fillRect/>
          </a:stretch>
        </p:blipFill>
        <p:spPr>
          <a:xfrm>
            <a:off x="9149701" y="3614231"/>
            <a:ext cx="2219418" cy="23324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/>
          <a:srcRect t="7236"/>
          <a:stretch>
            <a:fillRect/>
          </a:stretch>
        </p:blipFill>
        <p:spPr>
          <a:xfrm>
            <a:off x="6233135" y="3614231"/>
            <a:ext cx="2388961" cy="237872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051374" y="560482"/>
            <a:ext cx="1506878" cy="3920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Peggotty</a:t>
            </a:r>
            <a:endParaRPr lang="zh-CN" alt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/>
          <a:srcRect l="43241"/>
          <a:stretch>
            <a:fillRect/>
          </a:stretch>
        </p:blipFill>
        <p:spPr>
          <a:xfrm>
            <a:off x="6233135" y="1103374"/>
            <a:ext cx="2388961" cy="230839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/>
          <a:srcRect l="44601"/>
          <a:stretch>
            <a:fillRect/>
          </a:stretch>
        </p:blipFill>
        <p:spPr>
          <a:xfrm>
            <a:off x="627414" y="3614232"/>
            <a:ext cx="2339177" cy="237214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019490" y="583055"/>
            <a:ext cx="1193448" cy="3920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Emily</a:t>
            </a:r>
            <a:endParaRPr lang="zh-CN" alt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134569" y="584153"/>
            <a:ext cx="2586091" cy="3920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Copperfield</a:t>
            </a:r>
            <a:endParaRPr lang="zh-CN" alt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055138" y="583055"/>
            <a:ext cx="2365060" cy="3920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Betsey Trotwood</a:t>
            </a:r>
            <a:endParaRPr lang="zh-CN" alt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45926" y="6047978"/>
            <a:ext cx="1130135" cy="3920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Clara</a:t>
            </a:r>
            <a:endParaRPr lang="zh-CN" alt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659224" y="6066355"/>
            <a:ext cx="1939334" cy="3920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 Peggotty</a:t>
            </a:r>
            <a:endParaRPr lang="zh-CN" alt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283523" y="6077821"/>
            <a:ext cx="2288182" cy="3920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 Murdstone </a:t>
            </a:r>
            <a:endParaRPr lang="zh-CN" alt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229602" y="6026473"/>
            <a:ext cx="2096373" cy="3920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altLang="zh-C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Murdstone</a:t>
            </a:r>
            <a:endParaRPr lang="zh-CN" alt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 descr="水印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707630" y="63500"/>
            <a:ext cx="4380865" cy="1417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1951" y="333375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7675" y="556152"/>
            <a:ext cx="10487025" cy="2141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What does David think of his early childhood?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6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Why was David’s early childhood happy? 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60080" y="1070345"/>
            <a:ext cx="3123645" cy="52322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happy </a:t>
            </a:r>
            <a:r>
              <a:rPr lang="en-US" altLang="zh-CN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and full of </a:t>
            </a:r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joy</a:t>
            </a:r>
            <a:endParaRPr lang="zh-CN" altLang="en-US" sz="2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957" y="2300283"/>
            <a:ext cx="10934626" cy="40015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394" y="5466411"/>
            <a:ext cx="1428571" cy="5238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325" y="5314030"/>
            <a:ext cx="2952381" cy="8285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6170" y="5271172"/>
            <a:ext cx="2657143" cy="9142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2775" y="4383719"/>
            <a:ext cx="2688298" cy="5619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0325" y="4441895"/>
            <a:ext cx="3171429" cy="54285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1135" y="4365963"/>
            <a:ext cx="2419048" cy="81904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2774" y="3300621"/>
            <a:ext cx="2609524" cy="58095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9441" y="2895305"/>
            <a:ext cx="3619048" cy="129523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2810" y="3211957"/>
            <a:ext cx="2660503" cy="74419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 rot="21346741">
            <a:off x="7388396" y="1634852"/>
            <a:ext cx="3863558" cy="55399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(d</a:t>
            </a:r>
            <a:r>
              <a:rPr lang="en-US" altLang="zh-CN" sz="30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irect and explicit)</a:t>
            </a:r>
            <a:endParaRPr lang="en-US" altLang="zh-CN" sz="30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96018" y="790102"/>
            <a:ext cx="4035902" cy="1249788"/>
          </a:xfrm>
          <a:prstGeom prst="rect">
            <a:avLst/>
          </a:prstGeom>
        </p:spPr>
      </p:pic>
      <p:pic>
        <p:nvPicPr>
          <p:cNvPr id="3" name="图片 2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707630" y="63500"/>
            <a:ext cx="4380865" cy="1417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1951" y="333375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7675" y="556152"/>
            <a:ext cx="10487025" cy="6173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What did David’s childhood become unhappy later?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6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How does the writer describe them?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What was David’s feeling toward them? How does he describe it?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60080" y="1070345"/>
            <a:ext cx="9391284" cy="954107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      Mr. Murdstone</a:t>
            </a:r>
            <a:r>
              <a:rPr lang="en-US" altLang="zh-CN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—his stepfather—entered our happy life with his sister Miss Murdstone.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表格 16"/>
          <p:cNvGraphicFramePr>
            <a:graphicFrameLocks noGrp="1"/>
          </p:cNvGraphicFramePr>
          <p:nvPr/>
        </p:nvGraphicFramePr>
        <p:xfrm>
          <a:off x="844670" y="2866227"/>
          <a:ext cx="10261296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1909"/>
                <a:gridCol w="4098955"/>
                <a:gridCol w="34204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dirty="0"/>
                        <a:t>Name</a:t>
                      </a:r>
                      <a:endParaRPr lang="zh-CN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dirty="0"/>
                        <a:t>appearance</a:t>
                      </a:r>
                      <a:endParaRPr lang="zh-CN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dirty="0"/>
                        <a:t>character</a:t>
                      </a:r>
                      <a:endParaRPr lang="zh-CN" altLang="en-US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Mr. Murdstone</a:t>
                      </a:r>
                      <a:endParaRPr lang="zh-CN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Miss. Murdstone</a:t>
                      </a:r>
                      <a:endParaRPr lang="zh-CN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zh-CN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976694" y="5856589"/>
            <a:ext cx="4041998" cy="52322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He was very </a:t>
            </a:r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afraid</a:t>
            </a:r>
            <a:r>
              <a:rPr lang="en-US" altLang="zh-CN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 of them.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08858" y="4489028"/>
            <a:ext cx="1190476" cy="56190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858" y="3388058"/>
            <a:ext cx="2085714" cy="81904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597" y="3399283"/>
            <a:ext cx="4010447" cy="87874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330" y="4356067"/>
            <a:ext cx="4085714" cy="878746"/>
          </a:xfrm>
          <a:prstGeom prst="rect">
            <a:avLst/>
          </a:prstGeom>
        </p:spPr>
      </p:pic>
      <p:pic>
        <p:nvPicPr>
          <p:cNvPr id="10" name="图片 9" descr="水印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07630" y="63500"/>
            <a:ext cx="4380865" cy="1417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1951" y="324498"/>
            <a:ext cx="11534774" cy="6138446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7675" y="458495"/>
            <a:ext cx="29080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David was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afraid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them.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190929" y="1310113"/>
            <a:ext cx="1225118" cy="52322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actions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04310" y="3509934"/>
            <a:ext cx="77945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don’t know,” I whispered nervously. (para. 12)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624213" y="2746154"/>
            <a:ext cx="77945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shook with terror. (para. 27)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551055" y="4272793"/>
            <a:ext cx="77945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“I…I…can’t do my work,” I spluttered. (para. 28)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7803" y="556369"/>
            <a:ext cx="7901101" cy="69500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802" y="1221173"/>
            <a:ext cx="7901101" cy="701101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3687834" y="5002563"/>
            <a:ext cx="77945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had black hair and a hard, cold, handsome face. 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(para. 4)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689069" y="5187229"/>
            <a:ext cx="1861986" cy="52322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appearance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193524" y="3911514"/>
            <a:ext cx="1099352" cy="52322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words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9" name="直接箭头连接符 38"/>
          <p:cNvCxnSpPr>
            <a:endCxn id="17" idx="2"/>
          </p:cNvCxnSpPr>
          <p:nvPr/>
        </p:nvCxnSpPr>
        <p:spPr>
          <a:xfrm flipV="1">
            <a:off x="1839423" y="1833333"/>
            <a:ext cx="964065" cy="85161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>
            <a:endCxn id="37" idx="1"/>
          </p:cNvCxnSpPr>
          <p:nvPr/>
        </p:nvCxnSpPr>
        <p:spPr>
          <a:xfrm>
            <a:off x="1510681" y="3463510"/>
            <a:ext cx="682843" cy="70961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>
            <a:off x="1097996" y="3495046"/>
            <a:ext cx="565085" cy="195379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3624212" y="2035560"/>
            <a:ext cx="77945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walked up the stairs with my knees trembling. (para. 26)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7630" y="63500"/>
            <a:ext cx="4380865" cy="1417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  <p:bldP spid="22" grpId="0"/>
      <p:bldP spid="23" grpId="0"/>
      <p:bldP spid="34" grpId="0"/>
      <p:bldP spid="36" grpId="0" animBg="1"/>
      <p:bldP spid="37" grpId="0" animBg="1"/>
      <p:bldP spid="4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肥皂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花园 Savon 设计</Template>
  <TotalTime>0</TotalTime>
  <Words>9620</Words>
  <Application>WPS 演示</Application>
  <PresentationFormat>宽屏</PresentationFormat>
  <Paragraphs>641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Arial</vt:lpstr>
      <vt:lpstr>宋体</vt:lpstr>
      <vt:lpstr>Wingdings</vt:lpstr>
      <vt:lpstr>Microsoft YaHei UI</vt:lpstr>
      <vt:lpstr>Times New Roman</vt:lpstr>
      <vt:lpstr>Cambria Math</vt:lpstr>
      <vt:lpstr>Arial Narrow</vt:lpstr>
      <vt:lpstr>Century Gothic</vt:lpstr>
      <vt:lpstr>微软雅黑</vt:lpstr>
      <vt:lpstr>Arial Unicode MS</vt:lpstr>
      <vt:lpstr>HelveticaNeue</vt:lpstr>
      <vt:lpstr>NumberOnly</vt:lpstr>
      <vt:lpstr>华文新魏</vt:lpstr>
      <vt:lpstr>肥皂</vt:lpstr>
      <vt:lpstr>PowerPoint 演示文稿</vt:lpstr>
      <vt:lpstr>David Copperfield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曹小等</cp:lastModifiedBy>
  <cp:revision>10</cp:revision>
  <dcterms:created xsi:type="dcterms:W3CDTF">2020-02-06T10:57:00Z</dcterms:created>
  <dcterms:modified xsi:type="dcterms:W3CDTF">2020-05-15T02:37:04Z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KSOProductBuildVer">
    <vt:lpwstr>2052-11.1.0.9584</vt:lpwstr>
  </property>
</Properties>
</file>