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1"/>
  </p:sldMasterIdLst>
  <p:notesMasterIdLst>
    <p:notesMasterId r:id="rId5"/>
  </p:notesMasterIdLst>
  <p:handoutMasterIdLst>
    <p:handoutMasterId r:id="rId18"/>
  </p:handoutMasterIdLst>
  <p:sldIdLst>
    <p:sldId id="452" r:id="rId3"/>
    <p:sldId id="439" r:id="rId4"/>
    <p:sldId id="306" r:id="rId6"/>
    <p:sldId id="304" r:id="rId7"/>
    <p:sldId id="307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17" r:id="rId16"/>
    <p:sldId id="315" r:id="rId17"/>
  </p:sldIdLst>
  <p:sldSz cx="12192000" cy="6858000"/>
  <p:notesSz cx="6858000" cy="9144000"/>
  <p:defaultTextStyle>
    <a:defPPr rtl="0"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92" autoAdjust="0"/>
    <p:restoredTop sz="94605" autoAdjust="0"/>
  </p:normalViewPr>
  <p:slideViewPr>
    <p:cSldViewPr snapToGrid="0">
      <p:cViewPr varScale="1">
        <p:scale>
          <a:sx n="86" d="100"/>
          <a:sy n="86" d="100"/>
        </p:scale>
        <p:origin x="60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79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handoutMaster" Target="handoutMasters/handoutMaster1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8D2096-651A-44EB-B335-0CD3A7FF11CE}" type="datetime1">
              <a:rPr lang="zh-CN" altLang="en-US" smtClean="0">
                <a:latin typeface="Microsoft YaHei UI" panose="020B0503020204020204" pitchFamily="34" charset="-122"/>
                <a:ea typeface="Microsoft YaHei UI" panose="020B0503020204020204" pitchFamily="34" charset="-122"/>
              </a:rPr>
            </a:fld>
            <a:endParaRPr lang="zh-CN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D24AC9-7495-4E3F-ADDF-5256D7C54D8E}" type="slidenum">
              <a:rPr lang="en-US" altLang="zh-CN" smtClean="0">
                <a:latin typeface="Microsoft YaHei UI" panose="020B0503020204020204" pitchFamily="34" charset="-122"/>
                <a:ea typeface="Microsoft YaHei UI" panose="020B0503020204020204" pitchFamily="34" charset="-122"/>
              </a:rPr>
            </a:fld>
            <a:endParaRPr lang="zh-CN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endParaRPr lang="zh-CN" altLang="en-US" noProof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22A8867F-CAF7-4926-B47A-8DDC82ADFD2F}" type="datetime1">
              <a:rPr lang="zh-CN" altLang="en-US" smtClean="0"/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dirty="0"/>
              <a:t>编辑母版文本样式</a:t>
            </a:r>
            <a:endParaRPr lang="zh-CN" altLang="en-US" noProof="0" dirty="0"/>
          </a:p>
          <a:p>
            <a:pPr lvl="1"/>
            <a:r>
              <a:rPr lang="zh-CN" altLang="en-US" noProof="0" dirty="0"/>
              <a:t>第二级</a:t>
            </a:r>
            <a:endParaRPr lang="zh-CN" altLang="en-US" noProof="0" dirty="0"/>
          </a:p>
          <a:p>
            <a:pPr lvl="2"/>
            <a:r>
              <a:rPr lang="zh-CN" altLang="en-US" noProof="0" dirty="0"/>
              <a:t>第三级</a:t>
            </a:r>
            <a:endParaRPr lang="zh-CN" altLang="en-US" noProof="0" dirty="0"/>
          </a:p>
          <a:p>
            <a:pPr lvl="3"/>
            <a:r>
              <a:rPr lang="zh-CN" altLang="en-US" noProof="0" dirty="0"/>
              <a:t>第四级</a:t>
            </a:r>
            <a:endParaRPr lang="zh-CN" altLang="en-US" noProof="0" dirty="0"/>
          </a:p>
          <a:p>
            <a:pPr lvl="4"/>
            <a:r>
              <a:rPr lang="zh-CN" altLang="en-US" noProof="0" dirty="0"/>
              <a:t>第五级</a:t>
            </a:r>
            <a:endParaRPr lang="zh-CN" altLang="en-US" noProof="0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endParaRPr lang="zh-CN" altLang="en-US" noProof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68DE52DB-2063-4BF0-9899-4431302C06D1}" type="slidenum">
              <a:rPr lang="en-US" altLang="zh-CN" noProof="0" smtClean="0"/>
            </a:fld>
            <a:endParaRPr lang="zh-CN" altLang="en-US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Microsoft YaHei UI" panose="020B0503020204020204" pitchFamily="34" charset="-122"/>
        <a:ea typeface="Microsoft YaHei UI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Microsoft YaHei UI" panose="020B0503020204020204" pitchFamily="34" charset="-122"/>
        <a:ea typeface="Microsoft YaHei UI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Microsoft YaHei UI" panose="020B0503020204020204" pitchFamily="34" charset="-122"/>
        <a:ea typeface="Microsoft YaHei UI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Microsoft YaHei UI" panose="020B0503020204020204" pitchFamily="34" charset="-122"/>
        <a:ea typeface="Microsoft YaHei UI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Microsoft YaHei UI" panose="020B0503020204020204" pitchFamily="34" charset="-122"/>
        <a:ea typeface="Microsoft YaHei UI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DE52DB-2063-4BF0-9899-4431302C06D1}" type="slidenum">
              <a:rPr lang="en-US" altLang="zh-CN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矩形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矩形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15" name="矩形​​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组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直接连接符​​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​​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rtlCol="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62100" y="4682062"/>
            <a:ext cx="9070848" cy="457201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zh-CN" altLang="en-US" noProof="0"/>
              <a:t>单击以编辑母版副标题样式</a:t>
            </a:r>
            <a:endParaRPr lang="zh-CN" altLang="en-US" noProof="0"/>
          </a:p>
        </p:txBody>
      </p:sp>
      <p:sp>
        <p:nvSpPr>
          <p:cNvPr id="20" name="日期占位符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 rtlCol="0"/>
          <a:lstStyle>
            <a:lvl1pPr algn="ctr">
              <a:defRPr sz="1300" spc="0" baseline="0">
                <a:solidFill>
                  <a:srgbClr val="FFFFFF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1075EC1E-C64D-4101-8267-0B6FD8847CC8}" type="datetime1">
              <a:rPr lang="zh-CN" altLang="en-US" noProof="0" smtClean="0"/>
            </a:fld>
            <a:endParaRPr lang="zh-CN" altLang="en-US" noProof="0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 rtlCol="0"/>
          <a:lstStyle>
            <a:lvl1pPr algn="l">
              <a:defRPr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endParaRPr lang="zh-CN" altLang="en-US" noProof="0"/>
          </a:p>
        </p:txBody>
      </p:sp>
      <p:sp>
        <p:nvSpPr>
          <p:cNvPr id="22" name="幻灯片编号占位符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 rtlCol="0"/>
          <a:lstStyle>
            <a:lvl1pPr>
              <a:defRPr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4FAB73BC-B049-4115-A692-8D63A059BFB8}" type="slidenum">
              <a:rPr lang="en-US" altLang="zh-CN" noProof="0" smtClean="0"/>
            </a:fld>
            <a:endParaRPr lang="zh-CN" altLang="en-US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>
              <a:defRPr sz="18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2pPr>
            <a:lvl3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3pPr>
            <a:lvl4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4pPr>
            <a:lvl5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5pPr>
          </a:lstStyle>
          <a:p>
            <a:pPr lvl="0" rtl="0"/>
            <a:r>
              <a:rPr lang="zh-CN" altLang="en-US" noProof="0"/>
              <a:t>编辑母版文本样式</a:t>
            </a:r>
            <a:endParaRPr lang="zh-CN" altLang="en-US" noProof="0"/>
          </a:p>
          <a:p>
            <a:pPr lvl="1" rtl="0"/>
            <a:r>
              <a:rPr lang="zh-CN" altLang="en-US" noProof="0"/>
              <a:t>第二级</a:t>
            </a:r>
            <a:endParaRPr lang="zh-CN" altLang="en-US" noProof="0"/>
          </a:p>
          <a:p>
            <a:pPr lvl="2" rtl="0"/>
            <a:r>
              <a:rPr lang="zh-CN" altLang="en-US" noProof="0"/>
              <a:t>第三级</a:t>
            </a:r>
            <a:endParaRPr lang="zh-CN" altLang="en-US" noProof="0"/>
          </a:p>
          <a:p>
            <a:pPr lvl="3" rtl="0"/>
            <a:r>
              <a:rPr lang="zh-CN" altLang="en-US" noProof="0"/>
              <a:t>第四级</a:t>
            </a:r>
            <a:endParaRPr lang="zh-CN" altLang="en-US" noProof="0"/>
          </a:p>
          <a:p>
            <a:pPr lvl="4" rtl="0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7F75CE96-05BA-4606-81C6-087C587193E9}" type="datetime1">
              <a:rPr lang="zh-CN" altLang="en-US" noProof="0" smtClean="0"/>
            </a:fld>
            <a:endParaRPr lang="zh-CN" altLang="en-US" noProof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endParaRPr lang="zh-CN" altLang="en-US" noProof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4FAB73BC-B049-4115-A692-8D63A059BFB8}" type="slidenum">
              <a:rPr lang="en-US" altLang="zh-CN" noProof="0" smtClean="0"/>
            </a:fld>
            <a:endParaRPr lang="zh-CN" altLang="en-US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矩形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矩形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矩形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组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直接连接符​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​​(S)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​​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rtlCol="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563624" y="4682062"/>
            <a:ext cx="9070848" cy="457200"/>
          </a:xfrm>
        </p:spPr>
        <p:txBody>
          <a:bodyPr rtlCol="0" anchor="t">
            <a:normAutofit/>
          </a:bodyPr>
          <a:lstStyle>
            <a:lvl1pPr marL="0" indent="0" algn="ctr">
              <a:buNone/>
              <a:tabLst>
                <a:tab pos="2633345" algn="l"/>
              </a:tabLst>
              <a:defRPr sz="1600">
                <a:solidFill>
                  <a:schemeClr val="tx2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CN" altLang="en-US" noProof="0"/>
              <a:t>编辑母版文本样式</a:t>
            </a:r>
            <a:endParaRPr lang="zh-CN" altLang="en-US" noProof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 rtlCol="0"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defRPr>
            </a:lvl1pPr>
          </a:lstStyle>
          <a:p>
            <a:fld id="{D31950EB-3303-4FE6-8AD1-5227D9F3C618}" type="datetime1">
              <a:rPr lang="zh-CN" altLang="en-US" noProof="0" smtClean="0"/>
            </a:fld>
            <a:endParaRPr lang="zh-CN" altLang="en-US" noProof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 rtlCol="0"/>
          <a:lstStyle>
            <a:lvl1pPr algn="l">
              <a:defRPr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endParaRPr lang="zh-CN" altLang="en-US" noProof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 rtlCol="0"/>
          <a:lstStyle>
            <a:lvl1pPr>
              <a:defRPr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4FAB73BC-B049-4115-A692-8D63A059BFB8}" type="slidenum">
              <a:rPr lang="en-US" altLang="zh-CN" noProof="0" smtClean="0"/>
            </a:fld>
            <a:endParaRPr lang="zh-CN" altLang="en-US" noProof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1066800" y="2103120"/>
            <a:ext cx="475488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zh-CN" altLang="en-US" noProof="0"/>
              <a:t>编辑母版文本样式</a:t>
            </a:r>
            <a:endParaRPr lang="zh-CN" altLang="en-US" noProof="0"/>
          </a:p>
          <a:p>
            <a:pPr lvl="1" rtl="0"/>
            <a:r>
              <a:rPr lang="zh-CN" altLang="en-US" noProof="0"/>
              <a:t>第二级</a:t>
            </a:r>
            <a:endParaRPr lang="zh-CN" altLang="en-US" noProof="0"/>
          </a:p>
          <a:p>
            <a:pPr lvl="2" rtl="0"/>
            <a:r>
              <a:rPr lang="zh-CN" altLang="en-US" noProof="0"/>
              <a:t>第三级</a:t>
            </a:r>
            <a:endParaRPr lang="zh-CN" altLang="en-US" noProof="0"/>
          </a:p>
          <a:p>
            <a:pPr lvl="3" rtl="0"/>
            <a:r>
              <a:rPr lang="zh-CN" altLang="en-US" noProof="0"/>
              <a:t>第四级</a:t>
            </a:r>
            <a:endParaRPr lang="zh-CN" altLang="en-US" noProof="0"/>
          </a:p>
          <a:p>
            <a:pPr lvl="4" rtl="0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370320" y="2103120"/>
            <a:ext cx="475488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zh-CN" altLang="en-US" noProof="0"/>
              <a:t>编辑母版文本样式</a:t>
            </a:r>
            <a:endParaRPr lang="zh-CN" altLang="en-US" noProof="0"/>
          </a:p>
          <a:p>
            <a:pPr lvl="1" rtl="0"/>
            <a:r>
              <a:rPr lang="zh-CN" altLang="en-US" noProof="0"/>
              <a:t>第二级</a:t>
            </a:r>
            <a:endParaRPr lang="zh-CN" altLang="en-US" noProof="0"/>
          </a:p>
          <a:p>
            <a:pPr lvl="2" rtl="0"/>
            <a:r>
              <a:rPr lang="zh-CN" altLang="en-US" noProof="0"/>
              <a:t>第三级</a:t>
            </a:r>
            <a:endParaRPr lang="zh-CN" altLang="en-US" noProof="0"/>
          </a:p>
          <a:p>
            <a:pPr lvl="3" rtl="0"/>
            <a:r>
              <a:rPr lang="zh-CN" altLang="en-US" noProof="0"/>
              <a:t>第四级</a:t>
            </a:r>
            <a:endParaRPr lang="zh-CN" altLang="en-US" noProof="0"/>
          </a:p>
          <a:p>
            <a:pPr lvl="4" rtl="0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E7327386-70E9-46DE-AADA-F771DCDAE73F}" type="datetime1">
              <a:rPr lang="zh-CN" altLang="en-US" noProof="0" smtClean="0"/>
            </a:fld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zh-CN" altLang="en-US" noProof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FAB73BC-B049-4115-A692-8D63A059BFB8}" type="slidenum">
              <a:rPr lang="en-US" altLang="zh-CN" noProof="0" smtClean="0"/>
            </a:fld>
            <a:endParaRPr lang="zh-CN" altLang="en-US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069848" y="2074334"/>
            <a:ext cx="4754880" cy="640080"/>
          </a:xfrm>
        </p:spPr>
        <p:txBody>
          <a:bodyPr rtlCol="0"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CN" altLang="en-US" noProof="0" dirty="0"/>
              <a:t>编辑母版文本样式</a:t>
            </a:r>
            <a:endParaRPr lang="zh-CN" altLang="en-US" noProof="0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1069848" y="2755898"/>
            <a:ext cx="4754880" cy="3200400"/>
          </a:xfrm>
        </p:spPr>
        <p:txBody>
          <a:bodyPr rtlCol="0"/>
          <a:lstStyle>
            <a:lvl1pPr>
              <a:defRPr sz="18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>
              <a:defRPr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2pPr>
            <a:lvl3pPr>
              <a:defRPr sz="14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3pPr>
            <a:lvl4pPr>
              <a:defRPr sz="14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4pPr>
            <a:lvl5pPr>
              <a:defRPr sz="14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zh-CN" altLang="en-US" noProof="0"/>
              <a:t>编辑母版文本样式</a:t>
            </a:r>
            <a:endParaRPr lang="zh-CN" altLang="en-US" noProof="0"/>
          </a:p>
          <a:p>
            <a:pPr lvl="1" rtl="0"/>
            <a:r>
              <a:rPr lang="zh-CN" altLang="en-US" noProof="0"/>
              <a:t>第二级</a:t>
            </a:r>
            <a:endParaRPr lang="zh-CN" altLang="en-US" noProof="0"/>
          </a:p>
          <a:p>
            <a:pPr lvl="2" rtl="0"/>
            <a:r>
              <a:rPr lang="zh-CN" altLang="en-US" noProof="0"/>
              <a:t>第三级</a:t>
            </a:r>
            <a:endParaRPr lang="zh-CN" altLang="en-US" noProof="0"/>
          </a:p>
          <a:p>
            <a:pPr lvl="3" rtl="0"/>
            <a:r>
              <a:rPr lang="zh-CN" altLang="en-US" noProof="0"/>
              <a:t>第四级</a:t>
            </a:r>
            <a:endParaRPr lang="zh-CN" altLang="en-US" noProof="0"/>
          </a:p>
          <a:p>
            <a:pPr lvl="4" rtl="0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373368" y="2074334"/>
            <a:ext cx="4754880" cy="640080"/>
          </a:xfrm>
        </p:spPr>
        <p:txBody>
          <a:bodyPr rtlCol="0"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CN" altLang="en-US" noProof="0" dirty="0"/>
              <a:t>编辑母版文本样式</a:t>
            </a:r>
            <a:endParaRPr lang="zh-CN" altLang="en-US" noProof="0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373368" y="2756581"/>
            <a:ext cx="4754880" cy="3200400"/>
          </a:xfrm>
        </p:spPr>
        <p:txBody>
          <a:bodyPr rtlCol="0"/>
          <a:lstStyle>
            <a:lvl1pPr>
              <a:defRPr sz="18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>
              <a:defRPr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2pPr>
            <a:lvl3pPr>
              <a:defRPr sz="14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3pPr>
            <a:lvl4pPr>
              <a:defRPr sz="14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4pPr>
            <a:lvl5pPr>
              <a:defRPr sz="14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zh-CN" altLang="en-US" noProof="0"/>
              <a:t>编辑母版文本样式</a:t>
            </a:r>
            <a:endParaRPr lang="zh-CN" altLang="en-US" noProof="0"/>
          </a:p>
          <a:p>
            <a:pPr lvl="1" rtl="0"/>
            <a:r>
              <a:rPr lang="zh-CN" altLang="en-US" noProof="0"/>
              <a:t>第二级</a:t>
            </a:r>
            <a:endParaRPr lang="zh-CN" altLang="en-US" noProof="0"/>
          </a:p>
          <a:p>
            <a:pPr lvl="2" rtl="0"/>
            <a:r>
              <a:rPr lang="zh-CN" altLang="en-US" noProof="0"/>
              <a:t>第三级</a:t>
            </a:r>
            <a:endParaRPr lang="zh-CN" altLang="en-US" noProof="0"/>
          </a:p>
          <a:p>
            <a:pPr lvl="3" rtl="0"/>
            <a:r>
              <a:rPr lang="zh-CN" altLang="en-US" noProof="0"/>
              <a:t>第四级</a:t>
            </a:r>
            <a:endParaRPr lang="zh-CN" altLang="en-US" noProof="0"/>
          </a:p>
          <a:p>
            <a:pPr lvl="4" rtl="0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A3C45F11-B51D-4F16-9E44-20F027185215}" type="datetime1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4FAB73BC-B049-4115-A692-8D63A059BFB8}" type="slidenum">
              <a:rPr lang="en-US" altLang="zh-CN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0F8DC16A-F715-4C36-9292-DEF1F990B7BE}" type="datetime1">
              <a:rPr lang="zh-CN" altLang="en-US" noProof="0" smtClean="0"/>
            </a:fld>
            <a:endParaRPr lang="zh-CN" altLang="en-US" noProof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zh-CN" altLang="en-US" noProof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FAB73BC-B049-4115-A692-8D63A059BFB8}" type="slidenum">
              <a:rPr lang="en-US" altLang="zh-CN" noProof="0" smtClean="0"/>
            </a:fld>
            <a:endParaRPr lang="zh-CN" altLang="en-US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43AF9B7-E53B-423C-89F6-59EAF6D004F3}" type="datetime1">
              <a:rPr lang="zh-CN" altLang="en-US" noProof="0" smtClean="0"/>
            </a:fld>
            <a:endParaRPr lang="zh-CN" altLang="en-US" noProof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zh-CN" altLang="en-US" noProof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FAB73BC-B049-4115-A692-8D63A059BFB8}" type="slidenum">
              <a:rPr lang="en-US" altLang="zh-CN" noProof="0" smtClean="0"/>
            </a:fld>
            <a:endParaRPr lang="zh-CN" altLang="en-US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带题注的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矩形 15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矩形​​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bg1"/>
                </a:solidFill>
                <a:effectLst/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790575" y="704850"/>
            <a:ext cx="7562850" cy="5143500"/>
          </a:xfrm>
        </p:spPr>
        <p:txBody>
          <a:bodyPr rtlCol="0"/>
          <a:lstStyle>
            <a:lvl1pPr>
              <a:defRPr sz="19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>
              <a:defRPr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2pPr>
            <a:lvl3pPr>
              <a:defRPr sz="14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3pPr>
            <a:lvl4pPr>
              <a:defRPr sz="14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4pPr>
            <a:lvl5pPr>
              <a:defRPr sz="14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zh-CN" altLang="en-US" noProof="0"/>
              <a:t>编辑母版文本样式</a:t>
            </a:r>
            <a:endParaRPr lang="zh-CN" altLang="en-US" noProof="0"/>
          </a:p>
          <a:p>
            <a:pPr lvl="1" rtl="0"/>
            <a:r>
              <a:rPr lang="zh-CN" altLang="en-US" noProof="0"/>
              <a:t>第二级</a:t>
            </a:r>
            <a:endParaRPr lang="zh-CN" altLang="en-US" noProof="0"/>
          </a:p>
          <a:p>
            <a:pPr lvl="2" rtl="0"/>
            <a:r>
              <a:rPr lang="zh-CN" altLang="en-US" noProof="0"/>
              <a:t>第三级</a:t>
            </a:r>
            <a:endParaRPr lang="zh-CN" altLang="en-US" noProof="0"/>
          </a:p>
          <a:p>
            <a:pPr lvl="3" rtl="0"/>
            <a:r>
              <a:rPr lang="zh-CN" altLang="en-US" noProof="0"/>
              <a:t>第四级</a:t>
            </a:r>
            <a:endParaRPr lang="zh-CN" altLang="en-US" noProof="0"/>
          </a:p>
          <a:p>
            <a:pPr lvl="4" rtl="0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9296400" y="2286000"/>
            <a:ext cx="2430780" cy="35052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zh-CN" altLang="en-US" noProof="0"/>
              <a:t>编辑母版文本样式</a:t>
            </a:r>
            <a:endParaRPr lang="zh-CN" altLang="en-US" noProof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A872393E-9C8B-42B8-91E5-4A1FF04109F8}" type="datetime1">
              <a:rPr lang="zh-CN" altLang="en-US" noProof="0" smtClean="0"/>
            </a:fld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439158" y="6214535"/>
            <a:ext cx="5184648" cy="256032"/>
          </a:xfrm>
        </p:spPr>
        <p:txBody>
          <a:bodyPr rtlCol="0"/>
          <a:lstStyle>
            <a:lvl1pPr algn="r">
              <a:defRPr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endParaRPr lang="zh-CN" altLang="en-US" noProof="0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4FAB73BC-B049-4115-A692-8D63A059BFB8}" type="slidenum">
              <a:rPr lang="en-US" altLang="zh-CN" noProof="0" smtClean="0"/>
            </a:fld>
            <a:endParaRPr lang="zh-CN" altLang="en-US" noProof="0"/>
          </a:p>
        </p:txBody>
      </p:sp>
      <p:sp>
        <p:nvSpPr>
          <p:cNvPr id="11" name="矩形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带题注的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矩形 8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rtlCol="0"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28599" y="237744"/>
            <a:ext cx="8601076" cy="6382512"/>
          </a:xfrm>
          <a:solidFill>
            <a:srgbClr val="808080"/>
          </a:solidFill>
          <a:ln>
            <a:noFill/>
          </a:ln>
        </p:spPr>
        <p:txBody>
          <a:bodyPr rtlCol="0" anchor="t"/>
          <a:lstStyle>
            <a:lvl1pPr marL="0" indent="0">
              <a:buNone/>
              <a:defRPr sz="32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zh-CN" altLang="en-US" noProof="0"/>
              <a:t>单击图标以添加图片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9296400" y="2286000"/>
            <a:ext cx="2432304" cy="3502152"/>
          </a:xfrm>
        </p:spPr>
        <p:txBody>
          <a:bodyPr rtlCol="0"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zh-CN" altLang="en-US" noProof="0"/>
              <a:t>编辑母版文本样式</a:t>
            </a:r>
            <a:endParaRPr lang="zh-CN" altLang="en-US" noProof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8727DDDF-338F-40F2-BD88-7C5A919ED619}" type="datetime1">
              <a:rPr lang="zh-CN" altLang="en-US" noProof="0" smtClean="0"/>
            </a:fld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defRPr>
            </a:lvl1pPr>
          </a:lstStyle>
          <a:p>
            <a:endParaRPr lang="zh-CN" altLang="en-US" noProof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4FAB73BC-B049-4115-A692-8D63A059BFB8}" type="slidenum">
              <a:rPr lang="en-US" altLang="zh-CN" noProof="0" smtClean="0"/>
            </a:fld>
            <a:endParaRPr lang="zh-CN" altLang="en-US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/>
          </a:p>
        </p:txBody>
      </p:sp>
      <p:sp>
        <p:nvSpPr>
          <p:cNvPr id="3" name="垂直文本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zh-CN" altLang="en-US" noProof="0"/>
              <a:t>编辑母版文本样式</a:t>
            </a:r>
            <a:endParaRPr lang="zh-CN" altLang="en-US" noProof="0"/>
          </a:p>
          <a:p>
            <a:pPr lvl="1" rtl="0"/>
            <a:r>
              <a:rPr lang="zh-CN" altLang="en-US" noProof="0"/>
              <a:t>第二级</a:t>
            </a:r>
            <a:endParaRPr lang="zh-CN" altLang="en-US" noProof="0"/>
          </a:p>
          <a:p>
            <a:pPr lvl="2" rtl="0"/>
            <a:r>
              <a:rPr lang="zh-CN" altLang="en-US" noProof="0"/>
              <a:t>第三级</a:t>
            </a:r>
            <a:endParaRPr lang="zh-CN" altLang="en-US" noProof="0"/>
          </a:p>
          <a:p>
            <a:pPr lvl="3" rtl="0"/>
            <a:r>
              <a:rPr lang="zh-CN" altLang="en-US" noProof="0"/>
              <a:t>第四级</a:t>
            </a:r>
            <a:endParaRPr lang="zh-CN" altLang="en-US" noProof="0"/>
          </a:p>
          <a:p>
            <a:pPr lvl="4" rtl="0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BCCEF045-27B8-4DAF-B6BC-E52B05B9C207}" type="datetime1">
              <a:rPr lang="zh-CN" altLang="en-US" noProof="0" smtClean="0"/>
            </a:fld>
            <a:endParaRPr lang="zh-CN" altLang="en-US" noProof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zh-CN" altLang="en-US" noProof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FAB73BC-B049-4115-A692-8D63A059BFB8}" type="slidenum">
              <a:rPr lang="en-US" altLang="zh-CN" noProof="0" smtClean="0"/>
            </a:fld>
            <a:endParaRPr lang="zh-CN" altLang="en-US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标题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 rtlCol="0"/>
          <a:lstStyle>
            <a:lvl1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/>
          </a:p>
        </p:txBody>
      </p:sp>
      <p:sp>
        <p:nvSpPr>
          <p:cNvPr id="3" name="垂直文本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762000"/>
            <a:ext cx="8077200" cy="5257800"/>
          </a:xfrm>
        </p:spPr>
        <p:txBody>
          <a:bodyPr vert="eaVert" rtlCol="0"/>
          <a:lstStyle>
            <a:lvl1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2pPr>
            <a:lvl3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3pPr>
            <a:lvl4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4pPr>
            <a:lvl5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5pPr>
          </a:lstStyle>
          <a:p>
            <a:pPr lvl="0" rtl="0"/>
            <a:r>
              <a:rPr lang="zh-CN" altLang="en-US" noProof="0"/>
              <a:t>编辑母版文本样式</a:t>
            </a:r>
            <a:endParaRPr lang="zh-CN" altLang="en-US" noProof="0"/>
          </a:p>
          <a:p>
            <a:pPr lvl="1" rtl="0"/>
            <a:r>
              <a:rPr lang="zh-CN" altLang="en-US" noProof="0"/>
              <a:t>第二级</a:t>
            </a:r>
            <a:endParaRPr lang="zh-CN" altLang="en-US" noProof="0"/>
          </a:p>
          <a:p>
            <a:pPr lvl="2" rtl="0"/>
            <a:r>
              <a:rPr lang="zh-CN" altLang="en-US" noProof="0"/>
              <a:t>第三级</a:t>
            </a:r>
            <a:endParaRPr lang="zh-CN" altLang="en-US" noProof="0"/>
          </a:p>
          <a:p>
            <a:pPr lvl="3" rtl="0"/>
            <a:r>
              <a:rPr lang="zh-CN" altLang="en-US" noProof="0"/>
              <a:t>第四级</a:t>
            </a:r>
            <a:endParaRPr lang="zh-CN" altLang="en-US" noProof="0"/>
          </a:p>
          <a:p>
            <a:pPr lvl="4" rtl="0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6332E303-0D2A-4D78-B246-00723A3F99C8}" type="datetime1">
              <a:rPr lang="zh-CN" altLang="en-US" noProof="0" smtClean="0"/>
            </a:fld>
            <a:endParaRPr lang="zh-CN" altLang="en-US" noProof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endParaRPr lang="zh-CN" altLang="en-US" noProof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4FAB73BC-B049-4115-A692-8D63A059BFB8}" type="slidenum">
              <a:rPr lang="en-US" altLang="zh-CN" noProof="0" smtClean="0"/>
            </a:fld>
            <a:endParaRPr lang="zh-CN" altLang="en-US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8" name="矩形 7"/>
          <p:cNvSpPr/>
          <p:nvPr userDrawn="1"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CN" altLang="en-US" noProof="0"/>
              <a:t>编辑母版文本样式</a:t>
            </a:r>
            <a:endParaRPr lang="zh-CN" altLang="en-US" noProof="0"/>
          </a:p>
          <a:p>
            <a:pPr lvl="1" rtl="0"/>
            <a:r>
              <a:rPr lang="zh-CN" altLang="en-US" noProof="0"/>
              <a:t>第二级</a:t>
            </a:r>
            <a:endParaRPr lang="zh-CN" altLang="en-US" noProof="0"/>
          </a:p>
          <a:p>
            <a:pPr lvl="2" rtl="0"/>
            <a:r>
              <a:rPr lang="zh-CN" altLang="en-US" noProof="0"/>
              <a:t>第三级</a:t>
            </a:r>
            <a:endParaRPr lang="zh-CN" altLang="en-US" noProof="0"/>
          </a:p>
          <a:p>
            <a:pPr lvl="3" rtl="0"/>
            <a:r>
              <a:rPr lang="zh-CN" altLang="en-US" noProof="0"/>
              <a:t>第四级</a:t>
            </a:r>
            <a:endParaRPr lang="zh-CN" altLang="en-US" noProof="0"/>
          </a:p>
          <a:p>
            <a:pPr lvl="4" rtl="0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bg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EACB2E32-1F1E-45DE-9625-F2BA3EBC1D30}" type="datetime1">
              <a:rPr lang="zh-CN" altLang="en-US" noProof="0" smtClean="0"/>
            </a:fld>
            <a:endParaRPr lang="zh-CN" altLang="en-US" noProof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bg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endParaRPr lang="zh-CN" altLang="en-US" noProof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4FAB73BC-B049-4115-A692-8D63A059BFB8}" type="slidenum">
              <a:rPr lang="en-US" altLang="zh-CN" noProof="0" smtClean="0"/>
            </a:fld>
            <a:endParaRPr lang="zh-CN" altLang="en-US" noProof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/>
          </a:solidFill>
          <a:effectLst/>
          <a:latin typeface="Microsoft YaHei UI" panose="020B0503020204020204" pitchFamily="34" charset="-122"/>
          <a:ea typeface="Microsoft YaHei UI" panose="020B0503020204020204" pitchFamily="34" charset="-122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icrosoft YaHei UI" panose="020B0503020204020204" pitchFamily="34" charset="-122"/>
          <a:ea typeface="Microsoft YaHei UI" panose="020B0503020204020204" pitchFamily="34" charset="-122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Microsoft YaHei UI" panose="020B0503020204020204" pitchFamily="34" charset="-122"/>
          <a:ea typeface="Microsoft YaHei UI" panose="020B0503020204020204" pitchFamily="34" charset="-122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Microsoft YaHei UI" panose="020B0503020204020204" pitchFamily="34" charset="-122"/>
          <a:ea typeface="Microsoft YaHei UI" panose="020B0503020204020204" pitchFamily="34" charset="-122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Microsoft YaHei UI" panose="020B0503020204020204" pitchFamily="34" charset="-122"/>
          <a:ea typeface="Microsoft YaHei UI" panose="020B0503020204020204" pitchFamily="34" charset="-122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Microsoft YaHei UI" panose="020B0503020204020204" pitchFamily="34" charset="-122"/>
          <a:ea typeface="Microsoft YaHei UI" panose="020B0503020204020204" pitchFamily="34" charset="-122"/>
          <a:cs typeface="+mn-cs"/>
        </a:defRPr>
      </a:lvl5pPr>
      <a:lvl6pPr marL="16002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89992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275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499995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17.png"/><Relationship Id="rId8" Type="http://schemas.openxmlformats.org/officeDocument/2006/relationships/image" Target="../media/image16.png"/><Relationship Id="rId7" Type="http://schemas.openxmlformats.org/officeDocument/2006/relationships/image" Target="../media/image15.png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7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5" Type="http://schemas.openxmlformats.org/officeDocument/2006/relationships/image" Target="../media/image23.png"/><Relationship Id="rId14" Type="http://schemas.openxmlformats.org/officeDocument/2006/relationships/image" Target="../media/image22.png"/><Relationship Id="rId13" Type="http://schemas.openxmlformats.org/officeDocument/2006/relationships/image" Target="../media/image21.png"/><Relationship Id="rId12" Type="http://schemas.openxmlformats.org/officeDocument/2006/relationships/image" Target="../media/image20.png"/><Relationship Id="rId11" Type="http://schemas.openxmlformats.org/officeDocument/2006/relationships/image" Target="../media/image19.png"/><Relationship Id="rId10" Type="http://schemas.openxmlformats.org/officeDocument/2006/relationships/image" Target="../media/image18.png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矩形 1"/>
          <p:cNvSpPr>
            <a:spLocks noChangeArrowheads="1"/>
          </p:cNvSpPr>
          <p:nvPr/>
        </p:nvSpPr>
        <p:spPr bwMode="auto">
          <a:xfrm>
            <a:off x="762000" y="1246505"/>
            <a:ext cx="6538595" cy="5015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4000" b="1">
                <a:solidFill>
                  <a:srgbClr val="FF0000"/>
                </a:solidFill>
                <a:latin typeface="HelveticaNeue" panose="02000503000000020004" pitchFamily="2" charset="0"/>
              </a:rPr>
              <a:t>感恩遇见，相互成就，本课件资料仅供您个人参考、教学使用，严禁自行在网络传播，违者依知识产权法追究法律责任。</a:t>
            </a:r>
            <a:endParaRPr lang="en-US" altLang="zh-CN" sz="4000" b="1">
              <a:solidFill>
                <a:srgbClr val="FF0000"/>
              </a:solidFill>
              <a:latin typeface="HelveticaNeue" panose="02000503000000020004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zh-CN" sz="4000" b="1">
              <a:solidFill>
                <a:srgbClr val="FF0000"/>
              </a:solidFill>
              <a:latin typeface="HelveticaNeue" panose="02000503000000020004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4000" b="1">
                <a:solidFill>
                  <a:srgbClr val="FF0000"/>
                </a:solidFill>
                <a:latin typeface="HelveticaNeue" panose="02000503000000020004" pitchFamily="2" charset="0"/>
              </a:rPr>
              <a:t>更多教学资源请关注</a:t>
            </a:r>
            <a:endParaRPr lang="en-US" altLang="zh-CN" sz="4000" b="1">
              <a:solidFill>
                <a:srgbClr val="FF0000"/>
              </a:solidFill>
              <a:latin typeface="HelveticaNeue" panose="02000503000000020004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4000" b="1">
                <a:solidFill>
                  <a:srgbClr val="FF0000"/>
                </a:solidFill>
                <a:latin typeface="HelveticaNeue" panose="02000503000000020004" pitchFamily="2" charset="0"/>
              </a:rPr>
              <a:t>公众号：溯恩高中英语</a:t>
            </a:r>
            <a:endParaRPr lang="zh-CN" altLang="en-US" sz="4000" b="1">
              <a:solidFill>
                <a:srgbClr val="FF0000"/>
              </a:solidFill>
              <a:latin typeface="HelveticaNeue" panose="02000503000000020004" pitchFamily="2" charset="0"/>
            </a:endParaRPr>
          </a:p>
        </p:txBody>
      </p:sp>
      <p:pic>
        <p:nvPicPr>
          <p:cNvPr id="14338" name="图片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385" y="2273935"/>
            <a:ext cx="3359150" cy="335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矩形 3"/>
          <p:cNvSpPr>
            <a:spLocks noChangeArrowheads="1"/>
          </p:cNvSpPr>
          <p:nvPr/>
        </p:nvSpPr>
        <p:spPr bwMode="auto">
          <a:xfrm>
            <a:off x="7311390" y="1616710"/>
            <a:ext cx="3603625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4000" b="1">
                <a:latin typeface="华文新魏" panose="02010800040101010101" pitchFamily="2" charset="-122"/>
              </a:rPr>
              <a:t>知识产权声明</a:t>
            </a:r>
            <a:endParaRPr lang="zh-CN" altLang="en-US" sz="4000" b="1">
              <a:latin typeface="华文新魏" panose="02010800040101010101" pitchFamily="2" charset="-122"/>
            </a:endParaRPr>
          </a:p>
        </p:txBody>
      </p:sp>
      <p:pic>
        <p:nvPicPr>
          <p:cNvPr id="8" name="图片 7" descr="水印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240905" y="63500"/>
            <a:ext cx="4847590" cy="1569085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长方形 23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6" name="矩形 25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-1867" y="0"/>
            <a:ext cx="8168743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8" name="矩形 2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43337" y="643464"/>
            <a:ext cx="6909241" cy="557107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/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30" name="矩形 2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12877" y="806752"/>
            <a:ext cx="6570161" cy="5244497"/>
          </a:xfrm>
          <a:prstGeom prst="rect">
            <a:avLst/>
          </a:prstGeom>
          <a:solidFill>
            <a:schemeClr val="tx1"/>
          </a:solidFill>
          <a:ln w="6350" cap="sq" cmpd="sng" algn="ctr">
            <a:solidFill>
              <a:schemeClr val="bg2"/>
            </a:solidFill>
            <a:prstDash val="solid"/>
            <a:miter lim="800000"/>
          </a:ln>
          <a:effectLst/>
        </p:spPr>
      </p:sp>
      <p:sp>
        <p:nvSpPr>
          <p:cNvPr id="32" name="矩形 31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3137837" y="640856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34" name="直接连接符​​ 33"/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3252137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​​ 35"/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4943777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​​ 37"/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3252137" y="1286150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33244" y="838022"/>
            <a:ext cx="6345936" cy="3252231"/>
          </a:xfrm>
        </p:spPr>
        <p:txBody>
          <a:bodyPr rtlCol="0">
            <a:normAutofit/>
          </a:bodyPr>
          <a:lstStyle/>
          <a:p>
            <a:r>
              <a:rPr lang="en-US" altLang="zh-CN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David Copperfield</a:t>
            </a:r>
            <a:endParaRPr lang="zh-CN" alt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66876" y="0"/>
            <a:ext cx="4025124" cy="294687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5173" y="3911124"/>
            <a:ext cx="4092883" cy="294687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/>
          <a:srcRect t="4265" b="34426"/>
          <a:stretch>
            <a:fillRect/>
          </a:stretch>
        </p:blipFill>
        <p:spPr>
          <a:xfrm>
            <a:off x="1174925" y="4092803"/>
            <a:ext cx="6096000" cy="189789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/>
          <a:srcRect t="5758" b="67489"/>
          <a:stretch>
            <a:fillRect/>
          </a:stretch>
        </p:blipFill>
        <p:spPr>
          <a:xfrm>
            <a:off x="8198678" y="2946876"/>
            <a:ext cx="4003296" cy="964248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2506980" y="3314700"/>
            <a:ext cx="3407410" cy="8350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 fontAlgn="auto">
              <a:lnSpc>
                <a:spcPct val="110000"/>
              </a:lnSpc>
            </a:pPr>
            <a:r>
              <a:rPr lang="zh-CN" altLang="en-US" sz="2200" b="1">
                <a:solidFill>
                  <a:schemeClr val="bg1"/>
                </a:solidFill>
              </a:rPr>
              <a:t>鲁周焕</a:t>
            </a:r>
            <a:endParaRPr lang="zh-CN" altLang="en-US" sz="2200" b="1">
              <a:solidFill>
                <a:schemeClr val="bg1"/>
              </a:solidFill>
            </a:endParaRPr>
          </a:p>
          <a:p>
            <a:pPr algn="ctr" fontAlgn="auto">
              <a:lnSpc>
                <a:spcPct val="110000"/>
              </a:lnSpc>
            </a:pPr>
            <a:r>
              <a:rPr lang="zh-CN" altLang="en-US" sz="2200" b="1">
                <a:solidFill>
                  <a:schemeClr val="bg1"/>
                </a:solidFill>
              </a:rPr>
              <a:t>杭州市余杭高级中学 </a:t>
            </a:r>
            <a:r>
              <a:rPr lang="zh-CN" altLang="en-US" sz="2000" b="1">
                <a:solidFill>
                  <a:schemeClr val="bg1"/>
                </a:solidFill>
              </a:rPr>
              <a:t> </a:t>
            </a:r>
            <a:endParaRPr lang="zh-CN" altLang="en-US" sz="20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61951" y="333375"/>
            <a:ext cx="11534774" cy="6219825"/>
          </a:xfrm>
          <a:prstGeom prst="rect">
            <a:avLst/>
          </a:prstGeom>
          <a:solidFill>
            <a:schemeClr val="tx1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47675" y="556152"/>
            <a:ext cx="1048702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10123" y="1077981"/>
            <a:ext cx="10487025" cy="49841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4500" b="1" dirty="0">
              <a:solidFill>
                <a:schemeClr val="bg1"/>
              </a:solidFill>
            </a:endParaRPr>
          </a:p>
          <a:p>
            <a:pPr algn="ctr"/>
            <a:r>
              <a:rPr lang="en-US" altLang="zh-CN" sz="4500" b="1" dirty="0">
                <a:solidFill>
                  <a:schemeClr val="bg1"/>
                </a:solidFill>
              </a:rPr>
              <a:t>Chapter 3</a:t>
            </a:r>
            <a:endParaRPr lang="en-US" altLang="zh-CN" sz="4500" b="1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en-US" altLang="zh-CN" sz="6000" b="1" dirty="0">
                <a:solidFill>
                  <a:schemeClr val="bg1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Banished to Boarding School</a:t>
            </a:r>
            <a:endParaRPr lang="en-US" altLang="zh-CN" sz="6000" b="1" dirty="0">
              <a:solidFill>
                <a:srgbClr val="C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altLang="zh-CN" sz="3200" dirty="0">
              <a:solidFill>
                <a:schemeClr val="bg1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</a:t>
            </a:r>
            <a:endParaRPr lang="en-US" altLang="zh-CN" dirty="0">
              <a:solidFill>
                <a:schemeClr val="bg1"/>
              </a:solidFill>
            </a:endParaRPr>
          </a:p>
        </p:txBody>
      </p:sp>
      <p:pic>
        <p:nvPicPr>
          <p:cNvPr id="8" name="图片 7" descr="水印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7240905" y="63500"/>
            <a:ext cx="4847590" cy="156908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61951" y="333375"/>
            <a:ext cx="11534774" cy="6219825"/>
          </a:xfrm>
          <a:prstGeom prst="rect">
            <a:avLst/>
          </a:prstGeom>
          <a:solidFill>
            <a:schemeClr val="tx1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47675" y="476250"/>
            <a:ext cx="10487025" cy="5418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</a:rPr>
              <a:t>III. Chapter 3: Banished to Boarding School</a:t>
            </a:r>
            <a:endParaRPr lang="en-US" altLang="zh-CN" sz="3200" b="1" dirty="0">
              <a:solidFill>
                <a:schemeClr val="bg1"/>
              </a:solidFill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How did Mr. Murdstone do with me after the fighting?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400"/>
              </a:lnSpc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2.Why does the writer use “banish” instead of “send”? 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500"/>
              </a:lnSpc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</a:t>
            </a:r>
            <a:endParaRPr lang="en-US" altLang="zh-CN" dirty="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33450" y="3805237"/>
            <a:ext cx="5386963" cy="523220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 Narrow" panose="020B0606020202030204" pitchFamily="34" charset="0"/>
              </a:rPr>
              <a:t>I was </a:t>
            </a:r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banished</a:t>
            </a:r>
            <a:r>
              <a:rPr lang="en-US" altLang="zh-CN" sz="2800" b="1" dirty="0">
                <a:solidFill>
                  <a:schemeClr val="bg1"/>
                </a:solidFill>
                <a:latin typeface="Arial Narrow" panose="020B0606020202030204" pitchFamily="34" charset="0"/>
              </a:rPr>
              <a:t> to a boarding school.</a:t>
            </a:r>
            <a:endParaRPr lang="zh-CN" altLang="en-US" sz="28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流程图: 过程 7"/>
          <p:cNvSpPr/>
          <p:nvPr/>
        </p:nvSpPr>
        <p:spPr>
          <a:xfrm>
            <a:off x="647701" y="1119187"/>
            <a:ext cx="10944224" cy="2043113"/>
          </a:xfrm>
          <a:prstGeom prst="flowChartProcess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“They’re sending you to a boarding school in London,” she whispered through my door.</a:t>
            </a:r>
            <a:endParaRPr lang="en-US" altLang="zh-CN" sz="3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“When am I going?” I asked.</a:t>
            </a:r>
            <a:endParaRPr lang="en-US" altLang="zh-CN" sz="3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“Tomorrow,” she answered, “first thing in the morning.”</a:t>
            </a:r>
            <a:endParaRPr lang="en-US" altLang="zh-CN" sz="3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对话气泡: 矩形 5"/>
          <p:cNvSpPr/>
          <p:nvPr/>
        </p:nvSpPr>
        <p:spPr>
          <a:xfrm>
            <a:off x="3249227" y="4941250"/>
            <a:ext cx="7874298" cy="1198293"/>
          </a:xfrm>
          <a:prstGeom prst="wedgeRectCallout">
            <a:avLst>
              <a:gd name="adj1" fmla="val -28181"/>
              <a:gd name="adj2" fmla="val -6680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send someone away from a country or place as an official punishment</a:t>
            </a:r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 The children were banished from the dining room </a:t>
            </a:r>
            <a:endParaRPr lang="zh-CN" altLang="en-US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 descr="水印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7240905" y="63500"/>
            <a:ext cx="4847590" cy="15690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28613" y="319087"/>
            <a:ext cx="11534774" cy="6219825"/>
          </a:xfrm>
          <a:prstGeom prst="rect">
            <a:avLst/>
          </a:prstGeom>
          <a:solidFill>
            <a:schemeClr val="tx1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47675" y="556152"/>
            <a:ext cx="1048702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675" y="556152"/>
            <a:ext cx="1048702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How does the writer describe the boarding school?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39500" y="1048595"/>
            <a:ext cx="9974620" cy="492443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zh-CN" sz="2600" b="1" dirty="0">
                <a:solidFill>
                  <a:schemeClr val="bg1"/>
                </a:solidFill>
                <a:latin typeface="+mj-lt"/>
                <a:ea typeface="宋体" panose="02010600030101010101" pitchFamily="2" charset="-122"/>
              </a:rPr>
              <a:t>① 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Salem House was a </a:t>
            </a:r>
            <a:r>
              <a:rPr lang="en-US" altLang="zh-CN" sz="2600" b="1" dirty="0">
                <a:solidFill>
                  <a:srgbClr val="C00000"/>
                </a:solidFill>
                <a:latin typeface="Arial Narrow" panose="020B0606020202030204" pitchFamily="34" charset="0"/>
              </a:rPr>
              <a:t>shabby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, square, brick building. (para. 2)</a:t>
            </a:r>
            <a:endParaRPr lang="zh-CN" altLang="en-US" sz="2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47675" y="5445205"/>
            <a:ext cx="1048702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How did I feel about the boarding school?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29449" y="5877156"/>
            <a:ext cx="8113584" cy="523220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Arial Narrow" panose="020B0606020202030204" pitchFamily="34" charset="0"/>
              </a:rPr>
              <a:t>Everything I saw </a:t>
            </a:r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dragged my spirits down </a:t>
            </a:r>
            <a:r>
              <a:rPr lang="en-US" altLang="zh-CN" sz="2800" b="1" dirty="0">
                <a:solidFill>
                  <a:schemeClr val="bg1"/>
                </a:solidFill>
                <a:latin typeface="Arial Narrow" panose="020B0606020202030204" pitchFamily="34" charset="0"/>
              </a:rPr>
              <a:t>further.</a:t>
            </a:r>
            <a:endParaRPr lang="zh-CN" altLang="en-US" sz="28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29449" y="4052995"/>
            <a:ext cx="9974620" cy="1292662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② The classrooms had long rows of desks, and their floors were </a:t>
            </a:r>
            <a:r>
              <a:rPr lang="en-US" altLang="zh-CN" sz="2600" b="1" dirty="0">
                <a:solidFill>
                  <a:srgbClr val="C00000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filthy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 and littered with old scraps of paper. The dormitory where I was to sleep was bare and unwelcoming 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. (para. 2)</a:t>
            </a:r>
            <a:endParaRPr lang="zh-CN" altLang="en-US" sz="2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7" name="对话气泡: 矩形 16"/>
          <p:cNvSpPr/>
          <p:nvPr/>
        </p:nvSpPr>
        <p:spPr>
          <a:xfrm>
            <a:off x="670741" y="1736986"/>
            <a:ext cx="5066652" cy="2089987"/>
          </a:xfrm>
          <a:prstGeom prst="wedgeRectCallout">
            <a:avLst>
              <a:gd name="adj1" fmla="val 23496"/>
              <a:gd name="adj2" fmla="val -62954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(of buildings, clothes, objects, etc.) </a:t>
            </a:r>
            <a:r>
              <a:rPr lang="en-US" altLang="zh-CN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poor condition </a:t>
            </a:r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because they have been used a lot</a:t>
            </a:r>
            <a:r>
              <a:rPr lang="zh-CN" alt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e.g. She wore shabby old jeans and a T-shirt.</a:t>
            </a:r>
            <a:endParaRPr lang="zh-CN" altLang="en-US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对话气泡: 矩形 17"/>
          <p:cNvSpPr/>
          <p:nvPr/>
        </p:nvSpPr>
        <p:spPr>
          <a:xfrm>
            <a:off x="5991900" y="1592564"/>
            <a:ext cx="5529359" cy="2359949"/>
          </a:xfrm>
          <a:prstGeom prst="wedgeRectCallout">
            <a:avLst>
              <a:gd name="adj1" fmla="val 27038"/>
              <a:gd name="adj2" fmla="val 58204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/ˈ</a:t>
            </a:r>
            <a:r>
              <a:rPr lang="en-US" altLang="zh-CN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fɪl</a:t>
            </a:r>
            <a:r>
              <a:rPr lang="el-GR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θ</a:t>
            </a:r>
            <a:r>
              <a:rPr lang="en-US" altLang="zh-CN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en-US" altLang="zh-CN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① </a:t>
            </a:r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very </a:t>
            </a:r>
            <a:r>
              <a:rPr lang="en-US" altLang="zh-CN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dirty</a:t>
            </a:r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unpleasant</a:t>
            </a:r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e.g. It’s absolutely filthy in here!</a:t>
            </a:r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② </a:t>
            </a:r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very rude and offensive and usually connected with sex</a:t>
            </a:r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e.g. That's enough of your filthy language!</a:t>
            </a:r>
            <a:endParaRPr lang="zh-CN" altLang="en-US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图片 7" descr="水印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7240905" y="63500"/>
            <a:ext cx="4847590" cy="15690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/>
      <p:bldP spid="14" grpId="0" animBg="1"/>
      <p:bldP spid="15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61951" y="333375"/>
            <a:ext cx="11534774" cy="6219825"/>
          </a:xfrm>
          <a:prstGeom prst="rect">
            <a:avLst/>
          </a:prstGeom>
          <a:solidFill>
            <a:schemeClr val="tx1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47675" y="556152"/>
            <a:ext cx="10487025" cy="445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Who did I meet in the boarding school? 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17"/>
          <p:cNvGraphicFramePr>
            <a:graphicFrameLocks noGrp="1"/>
          </p:cNvGraphicFramePr>
          <p:nvPr/>
        </p:nvGraphicFramePr>
        <p:xfrm>
          <a:off x="587305" y="1081263"/>
          <a:ext cx="11017390" cy="52205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7278"/>
                <a:gridCol w="1827610"/>
                <a:gridCol w="4238154"/>
                <a:gridCol w="2754348"/>
              </a:tblGrid>
              <a:tr h="49618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600" dirty="0"/>
                        <a:t>Name</a:t>
                      </a:r>
                      <a:endParaRPr lang="zh-CN" altLang="en-US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600" dirty="0"/>
                        <a:t>What</a:t>
                      </a:r>
                      <a:endParaRPr lang="zh-CN" altLang="en-US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600" dirty="0"/>
                        <a:t>appearance</a:t>
                      </a:r>
                      <a:endParaRPr lang="zh-CN" altLang="en-US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600" dirty="0"/>
                        <a:t>character</a:t>
                      </a:r>
                      <a:endParaRPr lang="zh-CN" altLang="en-US" sz="2600" dirty="0"/>
                    </a:p>
                  </a:txBody>
                  <a:tcPr/>
                </a:tc>
              </a:tr>
              <a:tr h="509893">
                <a:tc>
                  <a:txBody>
                    <a:bodyPr/>
                    <a:lstStyle/>
                    <a:p>
                      <a:endParaRPr lang="en-US" altLang="zh-CN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endParaRPr lang="zh-CN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endParaRPr lang="zh-CN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09893">
                <a:tc>
                  <a:txBody>
                    <a:bodyPr/>
                    <a:lstStyle/>
                    <a:p>
                      <a:endParaRPr lang="zh-CN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zh-CN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zh-CN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09893">
                <a:tc>
                  <a:txBody>
                    <a:bodyPr/>
                    <a:lstStyle/>
                    <a:p>
                      <a:endParaRPr lang="zh-CN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altLang="zh-CN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zh-CN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cPr/>
                </a:tc>
              </a:tr>
              <a:tr h="509893">
                <a:tc>
                  <a:txBody>
                    <a:bodyPr/>
                    <a:lstStyle/>
                    <a:p>
                      <a:endParaRPr lang="zh-CN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zh-CN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endParaRPr lang="zh-CN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zh-CN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09893">
                <a:tc>
                  <a:txBody>
                    <a:bodyPr/>
                    <a:lstStyle/>
                    <a:p>
                      <a:endParaRPr lang="zh-CN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zh-CN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cPr/>
                </a:tc>
              </a:tr>
            </a:tbl>
          </a:graphicData>
        </a:graphic>
      </p:graphicFrame>
      <p:pic>
        <p:nvPicPr>
          <p:cNvPr id="19" name="图片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379282" y="4736019"/>
            <a:ext cx="1580952" cy="1295238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2"/>
          <a:srcRect b="7409"/>
          <a:stretch>
            <a:fillRect/>
          </a:stretch>
        </p:blipFill>
        <p:spPr>
          <a:xfrm>
            <a:off x="4767707" y="5423831"/>
            <a:ext cx="3761905" cy="776002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3772" y="5548165"/>
            <a:ext cx="1361905" cy="457143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692" y="5593162"/>
            <a:ext cx="1647619" cy="438095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4548" y="4503523"/>
            <a:ext cx="1361905" cy="819048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80695" y="2243368"/>
            <a:ext cx="1876190" cy="2009524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67707" y="3090987"/>
            <a:ext cx="3904762" cy="1161905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24805" y="3429000"/>
            <a:ext cx="1619048" cy="485714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1692" y="3419476"/>
            <a:ext cx="1800000" cy="504762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32885" y="2154205"/>
            <a:ext cx="3600000" cy="752381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53377" y="2358966"/>
            <a:ext cx="1323810" cy="409524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34138" y="2325633"/>
            <a:ext cx="1371429" cy="476190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53377" y="1626330"/>
            <a:ext cx="1219048" cy="352381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78834" y="1626330"/>
            <a:ext cx="1447619" cy="361905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147105" y="4698761"/>
            <a:ext cx="1295238" cy="428571"/>
          </a:xfrm>
          <a:prstGeom prst="rect">
            <a:avLst/>
          </a:prstGeom>
        </p:spPr>
      </p:pic>
      <p:pic>
        <p:nvPicPr>
          <p:cNvPr id="8" name="图片 7" descr="水印"/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7240905" y="63500"/>
            <a:ext cx="4847590" cy="15690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28613" y="319087"/>
            <a:ext cx="11534774" cy="6219825"/>
          </a:xfrm>
          <a:prstGeom prst="rect">
            <a:avLst/>
          </a:prstGeom>
          <a:solidFill>
            <a:schemeClr val="tx1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47675" y="556152"/>
            <a:ext cx="1048702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675" y="481752"/>
            <a:ext cx="1048702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What did Mr. Mell, Tungay and Mr. Creakle do to me?  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39500" y="1048595"/>
            <a:ext cx="9974620" cy="892552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zh-CN" sz="2600" b="1" dirty="0">
                <a:solidFill>
                  <a:schemeClr val="bg1"/>
                </a:solidFill>
                <a:latin typeface="+mj-lt"/>
                <a:ea typeface="宋体" panose="02010600030101010101" pitchFamily="2" charset="-122"/>
              </a:rPr>
              <a:t>① 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Mr. Mell ordered me to wear a horrible sign that wrote “</a:t>
            </a:r>
            <a:r>
              <a:rPr lang="en-US" altLang="zh-CN" sz="2600" b="1" i="1" dirty="0">
                <a:solidFill>
                  <a:schemeClr val="bg1"/>
                </a:solidFill>
                <a:latin typeface="Arial Narrow" panose="020B0606020202030204" pitchFamily="34" charset="0"/>
              </a:rPr>
              <a:t>Take care of him. </a:t>
            </a:r>
            <a:endParaRPr lang="en-US" altLang="zh-CN" sz="2600" b="1" i="1" dirty="0">
              <a:solidFill>
                <a:schemeClr val="bg1"/>
              </a:solidFill>
              <a:latin typeface="Arial Narrow" panose="020B0606020202030204" pitchFamily="34" charset="0"/>
            </a:endParaRPr>
          </a:p>
          <a:p>
            <a:r>
              <a:rPr lang="en-US" altLang="zh-CN" sz="2600" b="1" i="1" dirty="0">
                <a:solidFill>
                  <a:schemeClr val="bg1"/>
                </a:solidFill>
                <a:latin typeface="Arial Narrow" panose="020B0606020202030204" pitchFamily="34" charset="0"/>
              </a:rPr>
              <a:t>      He bites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”. (para. 7)</a:t>
            </a:r>
            <a:endParaRPr lang="zh-CN" altLang="en-US" sz="2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29449" y="2244855"/>
            <a:ext cx="9974620" cy="892552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② Mr. Creakle grabbled my ear, pinching it tightly, and warned me that if I didn’t behave well I will get into serious trouble  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. (para. 11~12)</a:t>
            </a:r>
            <a:endParaRPr lang="zh-CN" altLang="en-US" sz="2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对话气泡: 矩形 11"/>
          <p:cNvSpPr/>
          <p:nvPr/>
        </p:nvSpPr>
        <p:spPr>
          <a:xfrm>
            <a:off x="705675" y="3523609"/>
            <a:ext cx="5521107" cy="1065935"/>
          </a:xfrm>
          <a:prstGeom prst="wedgeRectCallout">
            <a:avLst>
              <a:gd name="adj1" fmla="val -969"/>
              <a:gd name="adj2" fmla="val -8275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What can you infer about the way 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the boarding school treat students?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29449" y="4793020"/>
            <a:ext cx="6724986" cy="1292662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      The boarding school didn’t treat students </a:t>
            </a:r>
            <a:r>
              <a:rPr lang="en-US" altLang="zh-CN" sz="2600" b="1" dirty="0">
                <a:solidFill>
                  <a:srgbClr val="C00000"/>
                </a:solidFill>
                <a:latin typeface="Arial Narrow" panose="020B0606020202030204" pitchFamily="34" charset="0"/>
              </a:rPr>
              <a:t>in a humane way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. What it did </a:t>
            </a:r>
            <a:r>
              <a:rPr lang="en-US" altLang="zh-CN" sz="2600" b="1" dirty="0">
                <a:solidFill>
                  <a:srgbClr val="C00000"/>
                </a:solidFill>
                <a:latin typeface="Arial Narrow" panose="020B0606020202030204" pitchFamily="34" charset="0"/>
              </a:rPr>
              <a:t>crushed 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students both </a:t>
            </a:r>
            <a:r>
              <a:rPr lang="en-US" altLang="zh-CN" sz="2600" b="1" dirty="0">
                <a:solidFill>
                  <a:srgbClr val="C00000"/>
                </a:solidFill>
                <a:latin typeface="Arial Narrow" panose="020B0606020202030204" pitchFamily="34" charset="0"/>
              </a:rPr>
              <a:t>physically and mentally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. </a:t>
            </a:r>
            <a:endParaRPr lang="zh-CN" altLang="en-US" sz="2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pic>
        <p:nvPicPr>
          <p:cNvPr id="19" name="图片 18" descr="IMG_7511"/>
          <p:cNvPicPr/>
          <p:nvPr/>
        </p:nvPicPr>
        <p:blipFill rotWithShape="1">
          <a:blip r:embed="rId1"/>
          <a:srcRect l="69867" t="7513" b="49069"/>
          <a:stretch>
            <a:fillRect/>
          </a:stretch>
        </p:blipFill>
        <p:spPr>
          <a:xfrm>
            <a:off x="8274369" y="3295364"/>
            <a:ext cx="2899398" cy="3080884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8055271" y="3215473"/>
            <a:ext cx="787278" cy="137407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8250765" y="5439351"/>
            <a:ext cx="355278" cy="10063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 descr="水印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240905" y="63500"/>
            <a:ext cx="4847590" cy="15690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5" grpId="0" animBg="1"/>
      <p:bldP spid="12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61951" y="333375"/>
            <a:ext cx="11534774" cy="6219825"/>
          </a:xfrm>
          <a:prstGeom prst="rect">
            <a:avLst/>
          </a:prstGeom>
          <a:solidFill>
            <a:schemeClr val="tx1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210927" y="472131"/>
            <a:ext cx="7033058" cy="5873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Try to find the phrases indicating time.</a:t>
            </a:r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How does the writer show Mr. </a:t>
            </a:r>
            <a:r>
              <a:rPr lang="en-US" altLang="zh-CN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Creakle’s</a:t>
            </a:r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cruelty?</a:t>
            </a:r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400"/>
              </a:lnSpc>
            </a:pPr>
            <a:r>
              <a:rPr lang="en-US" altLang="zh-C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zh-CN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How did I feel about Mr. Creakle?</a:t>
            </a:r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686246" y="1107777"/>
            <a:ext cx="4136205" cy="492443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600" b="1" dirty="0">
                <a:solidFill>
                  <a:srgbClr val="C00000"/>
                </a:solidFill>
                <a:latin typeface="Arial Narrow" panose="020B0606020202030204" pitchFamily="34" charset="0"/>
              </a:rPr>
              <a:t>at that second</a:t>
            </a:r>
            <a:r>
              <a:rPr lang="zh-CN" altLang="en-US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→</a:t>
            </a:r>
            <a:r>
              <a:rPr lang="en-US" altLang="zh-CN" sz="2600" b="1" dirty="0">
                <a:solidFill>
                  <a:srgbClr val="C00000"/>
                </a:solidFill>
                <a:latin typeface="Arial Narrow" panose="020B0606020202030204" pitchFamily="34" charset="0"/>
              </a:rPr>
              <a:t>as soon as…</a:t>
            </a:r>
            <a:endParaRPr lang="zh-CN" altLang="en-US" sz="2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686247" y="2285806"/>
            <a:ext cx="1590727" cy="492443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By </a:t>
            </a:r>
            <a:r>
              <a:rPr lang="en-US" altLang="zh-CN" sz="2600" b="1" dirty="0">
                <a:solidFill>
                  <a:srgbClr val="C00000"/>
                </a:solidFill>
                <a:latin typeface="Arial Narrow" panose="020B0606020202030204" pitchFamily="34" charset="0"/>
              </a:rPr>
              <a:t>actions</a:t>
            </a:r>
            <a:endParaRPr lang="zh-CN" altLang="en-US" sz="2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687926" y="2900433"/>
            <a:ext cx="6556059" cy="492443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600" dirty="0">
                <a:solidFill>
                  <a:schemeClr val="bg1"/>
                </a:solidFill>
                <a:latin typeface="Arial Narrow" panose="020B0606020202030204" pitchFamily="34" charset="0"/>
              </a:rPr>
              <a:t>beckon</a:t>
            </a:r>
            <a:r>
              <a:rPr lang="zh-CN" altLang="en-US" sz="2600" dirty="0">
                <a:solidFill>
                  <a:schemeClr val="bg1"/>
                </a:solidFill>
                <a:latin typeface="Arial Narrow" panose="020B0606020202030204" pitchFamily="34" charset="0"/>
              </a:rPr>
              <a:t>→</a:t>
            </a:r>
            <a:r>
              <a:rPr lang="en-US" altLang="zh-CN" sz="2600" dirty="0">
                <a:solidFill>
                  <a:schemeClr val="bg1"/>
                </a:solidFill>
                <a:latin typeface="Arial Narrow" panose="020B0606020202030204" pitchFamily="34" charset="0"/>
              </a:rPr>
              <a:t>shoot out</a:t>
            </a:r>
            <a:r>
              <a:rPr lang="zh-CN" altLang="en-US" sz="2600" dirty="0">
                <a:solidFill>
                  <a:schemeClr val="bg1"/>
                </a:solidFill>
                <a:latin typeface="Arial Narrow" panose="020B0606020202030204" pitchFamily="34" charset="0"/>
              </a:rPr>
              <a:t>→</a:t>
            </a:r>
            <a:r>
              <a:rPr lang="en-US" altLang="zh-CN" sz="2600" dirty="0">
                <a:solidFill>
                  <a:schemeClr val="bg1"/>
                </a:solidFill>
                <a:latin typeface="Arial Narrow" panose="020B0606020202030204" pitchFamily="34" charset="0"/>
              </a:rPr>
              <a:t>grab</a:t>
            </a:r>
            <a:r>
              <a:rPr lang="zh-CN" altLang="en-US" sz="2600" dirty="0">
                <a:solidFill>
                  <a:schemeClr val="bg1"/>
                </a:solidFill>
                <a:latin typeface="Arial Narrow" panose="020B0606020202030204" pitchFamily="34" charset="0"/>
              </a:rPr>
              <a:t>→</a:t>
            </a:r>
            <a:r>
              <a:rPr lang="en-US" altLang="zh-CN" sz="2600" dirty="0">
                <a:solidFill>
                  <a:schemeClr val="bg1"/>
                </a:solidFill>
                <a:latin typeface="Arial Narrow" panose="020B0606020202030204" pitchFamily="34" charset="0"/>
              </a:rPr>
              <a:t>pinch</a:t>
            </a:r>
            <a:r>
              <a:rPr lang="zh-CN" altLang="en-US" sz="2600" dirty="0">
                <a:solidFill>
                  <a:schemeClr val="bg1"/>
                </a:solidFill>
                <a:latin typeface="Arial Narrow" panose="020B0606020202030204" pitchFamily="34" charset="0"/>
              </a:rPr>
              <a:t>→</a:t>
            </a:r>
            <a:r>
              <a:rPr lang="en-US" altLang="zh-CN" sz="2600" dirty="0">
                <a:solidFill>
                  <a:schemeClr val="bg1"/>
                </a:solidFill>
                <a:latin typeface="Arial Narrow" panose="020B0606020202030204" pitchFamily="34" charset="0"/>
              </a:rPr>
              <a:t>leap out</a:t>
            </a:r>
            <a:r>
              <a:rPr lang="zh-CN" altLang="en-US" sz="2600" dirty="0">
                <a:solidFill>
                  <a:schemeClr val="bg1"/>
                </a:solidFill>
                <a:latin typeface="Arial Narrow" panose="020B0606020202030204" pitchFamily="34" charset="0"/>
              </a:rPr>
              <a:t>→</a:t>
            </a:r>
            <a:r>
              <a:rPr lang="en-US" altLang="zh-CN" sz="2600" dirty="0">
                <a:solidFill>
                  <a:schemeClr val="bg1"/>
                </a:solidFill>
                <a:latin typeface="Arial Narrow" panose="020B0606020202030204" pitchFamily="34" charset="0"/>
              </a:rPr>
              <a:t>roar</a:t>
            </a:r>
            <a:endParaRPr lang="zh-CN" altLang="en-US" sz="2600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/>
          <a:srcRect l="50000" t="4440" r="4404" b="14682"/>
          <a:stretch>
            <a:fillRect/>
          </a:stretch>
        </p:blipFill>
        <p:spPr>
          <a:xfrm>
            <a:off x="73077" y="1458676"/>
            <a:ext cx="3762458" cy="539932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/>
          <a:srcRect t="72217" r="51653" b="5584"/>
          <a:stretch>
            <a:fillRect/>
          </a:stretch>
        </p:blipFill>
        <p:spPr>
          <a:xfrm>
            <a:off x="73077" y="60291"/>
            <a:ext cx="4039806" cy="1500647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3125077" y="1356526"/>
            <a:ext cx="608851" cy="244604"/>
          </a:xfrm>
          <a:prstGeom prst="rect">
            <a:avLst/>
          </a:prstGeom>
          <a:noFill/>
          <a:ln w="25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202681" y="1478828"/>
            <a:ext cx="608851" cy="244604"/>
          </a:xfrm>
          <a:prstGeom prst="rect">
            <a:avLst/>
          </a:prstGeom>
          <a:noFill/>
          <a:ln w="25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61951" y="5906453"/>
            <a:ext cx="1047908" cy="244604"/>
          </a:xfrm>
          <a:prstGeom prst="rect">
            <a:avLst/>
          </a:prstGeom>
          <a:noFill/>
          <a:ln w="25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4686248" y="3530097"/>
            <a:ext cx="1847902" cy="492443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By </a:t>
            </a:r>
            <a:r>
              <a:rPr lang="en-US" altLang="zh-CN" sz="2600" b="1" dirty="0">
                <a:solidFill>
                  <a:srgbClr val="C00000"/>
                </a:solidFill>
                <a:latin typeface="Arial Narrow" panose="020B0606020202030204" pitchFamily="34" charset="0"/>
              </a:rPr>
              <a:t>language</a:t>
            </a:r>
            <a:endParaRPr lang="zh-CN" altLang="en-US" sz="2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686249" y="4176706"/>
            <a:ext cx="5181652" cy="892552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600" dirty="0">
                <a:solidFill>
                  <a:schemeClr val="bg1"/>
                </a:solidFill>
                <a:latin typeface="Arial Narrow" panose="020B0606020202030204" pitchFamily="34" charset="0"/>
              </a:rPr>
              <a:t>…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rasped</a:t>
            </a:r>
            <a:r>
              <a:rPr lang="en-US" altLang="zh-CN" sz="2600" dirty="0">
                <a:solidFill>
                  <a:schemeClr val="bg1"/>
                </a:solidFill>
                <a:latin typeface="Arial Narrow" panose="020B0606020202030204" pitchFamily="34" charset="0"/>
              </a:rPr>
              <a:t> Creakle, in a terrifying whisper;</a:t>
            </a:r>
            <a:endParaRPr lang="en-US" altLang="zh-CN" sz="2600" dirty="0">
              <a:solidFill>
                <a:schemeClr val="bg1"/>
              </a:solidFill>
              <a:latin typeface="Arial Narrow" panose="020B0606020202030204" pitchFamily="34" charset="0"/>
            </a:endParaRPr>
          </a:p>
          <a:p>
            <a:r>
              <a:rPr lang="en-US" altLang="zh-CN" sz="2600" dirty="0">
                <a:solidFill>
                  <a:schemeClr val="bg1"/>
                </a:solidFill>
                <a:latin typeface="Arial Narrow" panose="020B0606020202030204" pitchFamily="34" charset="0"/>
              </a:rPr>
              <a:t>…he 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hissed</a:t>
            </a:r>
            <a:r>
              <a:rPr lang="en-US" altLang="zh-CN" sz="2600" dirty="0">
                <a:solidFill>
                  <a:schemeClr val="bg1"/>
                </a:solidFill>
                <a:latin typeface="Arial Narrow" panose="020B0606020202030204" pitchFamily="34" charset="0"/>
              </a:rPr>
              <a:t>;</a:t>
            </a:r>
            <a:endParaRPr lang="en-US" altLang="zh-CN" sz="2600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686246" y="5853091"/>
            <a:ext cx="4400603" cy="492443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I was  </a:t>
            </a:r>
            <a:r>
              <a:rPr lang="en-US" altLang="zh-CN" sz="2600" b="1" dirty="0">
                <a:solidFill>
                  <a:srgbClr val="C00000"/>
                </a:solidFill>
                <a:latin typeface="Arial Narrow" panose="020B0606020202030204" pitchFamily="34" charset="0"/>
              </a:rPr>
              <a:t>terrified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/</a:t>
            </a:r>
            <a:r>
              <a:rPr lang="en-US" altLang="zh-CN" sz="2600" b="1" dirty="0">
                <a:solidFill>
                  <a:srgbClr val="C00000"/>
                </a:solidFill>
                <a:latin typeface="Arial Narrow" panose="020B0606020202030204" pitchFamily="34" charset="0"/>
              </a:rPr>
              <a:t>scared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/</a:t>
            </a:r>
            <a:r>
              <a:rPr lang="en-US" altLang="zh-CN" sz="2600" b="1" dirty="0">
                <a:solidFill>
                  <a:srgbClr val="C00000"/>
                </a:solidFill>
                <a:latin typeface="Arial Narrow" panose="020B0606020202030204" pitchFamily="34" charset="0"/>
              </a:rPr>
              <a:t>frightened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.</a:t>
            </a:r>
            <a:endParaRPr lang="zh-CN" altLang="en-US" sz="2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pic>
        <p:nvPicPr>
          <p:cNvPr id="2" name="图片 1" descr="水印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240905" y="63500"/>
            <a:ext cx="4847590" cy="15690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  <p:bldP spid="16" grpId="0" animBg="1"/>
      <p:bldP spid="13" grpId="0" animBg="1"/>
      <p:bldP spid="23" grpId="0" animBg="1"/>
      <p:bldP spid="14" grpId="0" animBg="1"/>
      <p:bldP spid="24" grpId="0" animBg="1"/>
      <p:bldP spid="27" grpId="0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28613" y="319087"/>
            <a:ext cx="11534774" cy="6219825"/>
          </a:xfrm>
          <a:prstGeom prst="rect">
            <a:avLst/>
          </a:prstGeom>
          <a:solidFill>
            <a:schemeClr val="tx1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47675" y="556152"/>
            <a:ext cx="1048702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675" y="481752"/>
            <a:ext cx="10487025" cy="5216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How did Tommy Traddles and Steerforth help me?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 How did I felt about Steerforth?  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39500" y="1048595"/>
            <a:ext cx="9974620" cy="892552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600" b="1" dirty="0">
                <a:solidFill>
                  <a:schemeClr val="bg1"/>
                </a:solidFill>
                <a:latin typeface="+mj-lt"/>
                <a:ea typeface="宋体" panose="02010600030101010101" pitchFamily="2" charset="-122"/>
              </a:rPr>
              <a:t>① 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Tommy helped me avoid much trouble by claiming the horrible sign was </a:t>
            </a:r>
            <a:endParaRPr lang="en-US" altLang="zh-CN" sz="2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  <a:p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      just a game I was playing. (para. 18~20)</a:t>
            </a:r>
            <a:endParaRPr lang="zh-CN" altLang="en-US" sz="2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29449" y="2196356"/>
            <a:ext cx="9974620" cy="492443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② Tommy introduced me to Steerforth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. (para. 21)</a:t>
            </a:r>
            <a:endParaRPr lang="zh-CN" altLang="en-US" sz="2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055271" y="3215473"/>
            <a:ext cx="787278" cy="137407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8250765" y="5439351"/>
            <a:ext cx="355278" cy="10063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839500" y="2964293"/>
            <a:ext cx="9974620" cy="492443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③ 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Steerforth helped me buy many treats with the seven shillings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. (para. 34)</a:t>
            </a:r>
            <a:endParaRPr lang="zh-CN" altLang="en-US" sz="2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39500" y="3685024"/>
            <a:ext cx="9974620" cy="892552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④ 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Steerforth protected me from other boys’ bullying and teachers’ </a:t>
            </a:r>
            <a:endParaRPr lang="en-US" altLang="zh-CN" sz="2600" b="1" dirty="0">
              <a:solidFill>
                <a:schemeClr val="bg1"/>
              </a:solidFill>
              <a:latin typeface="Arial Narrow" panose="020B0606020202030204" pitchFamily="34" charset="0"/>
              <a:ea typeface="宋体" panose="02010600030101010101" pitchFamily="2" charset="-122"/>
            </a:endParaRPr>
          </a:p>
          <a:p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      punishment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. (para. 40)</a:t>
            </a:r>
            <a:endParaRPr lang="zh-CN" altLang="en-US" sz="2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39500" y="5311216"/>
            <a:ext cx="9803998" cy="492443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I was </a:t>
            </a:r>
            <a:r>
              <a:rPr lang="en-US" altLang="zh-CN" sz="2600" b="1" dirty="0">
                <a:solidFill>
                  <a:srgbClr val="C00000"/>
                </a:solidFill>
                <a:latin typeface="Arial Narrow" panose="020B0606020202030204" pitchFamily="34" charset="0"/>
              </a:rPr>
              <a:t>grateful 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to his help and protection and sometimes told him stories.</a:t>
            </a:r>
            <a:endParaRPr lang="zh-CN" altLang="en-US" sz="2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pic>
        <p:nvPicPr>
          <p:cNvPr id="8" name="图片 7" descr="水印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7240905" y="63500"/>
            <a:ext cx="4847590" cy="15690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5" grpId="0" animBg="1"/>
      <p:bldP spid="13" grpId="0" animBg="1"/>
      <p:bldP spid="14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28613" y="319087"/>
            <a:ext cx="11534774" cy="6219825"/>
          </a:xfrm>
          <a:prstGeom prst="rect">
            <a:avLst/>
          </a:prstGeom>
          <a:solidFill>
            <a:schemeClr val="tx1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47675" y="556152"/>
            <a:ext cx="1048702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675" y="481752"/>
            <a:ext cx="1048702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 What happened to my mom during my stay in the boarding school?   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39500" y="1013083"/>
            <a:ext cx="9974620" cy="492443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zh-CN" sz="2600" b="1" dirty="0">
                <a:solidFill>
                  <a:schemeClr val="bg1"/>
                </a:solidFill>
                <a:latin typeface="+mj-lt"/>
                <a:ea typeface="宋体" panose="02010600030101010101" pitchFamily="2" charset="-122"/>
              </a:rPr>
              <a:t>① 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My mother </a:t>
            </a:r>
            <a:r>
              <a:rPr lang="en-US" altLang="zh-CN" sz="2600" b="1" dirty="0">
                <a:solidFill>
                  <a:srgbClr val="C00000"/>
                </a:solidFill>
                <a:latin typeface="Arial Narrow" panose="020B0606020202030204" pitchFamily="34" charset="0"/>
              </a:rPr>
              <a:t>gave birth to 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</a:rPr>
              <a:t>a new boy baby. (para. 46)</a:t>
            </a:r>
            <a:endParaRPr lang="zh-CN" altLang="en-US" sz="2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03989" y="5363129"/>
            <a:ext cx="9974620" cy="892552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② My mother was made </a:t>
            </a:r>
            <a:r>
              <a:rPr lang="en-US" altLang="zh-CN" sz="2600" b="1" dirty="0">
                <a:solidFill>
                  <a:srgbClr val="C00000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pale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 and </a:t>
            </a:r>
            <a:r>
              <a:rPr lang="en-US" altLang="zh-CN" sz="2600" b="1" dirty="0">
                <a:solidFill>
                  <a:srgbClr val="C00000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weak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, and </a:t>
            </a:r>
            <a:r>
              <a:rPr lang="en-US" altLang="zh-CN" sz="2600" b="1" dirty="0">
                <a:solidFill>
                  <a:srgbClr val="C00000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fearful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. She was </a:t>
            </a:r>
            <a:r>
              <a:rPr lang="en-US" altLang="zh-CN" sz="2600" b="1" dirty="0">
                <a:solidFill>
                  <a:srgbClr val="C00000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crushed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 both </a:t>
            </a:r>
            <a:endParaRPr lang="en-US" altLang="zh-CN" sz="2600" b="1" dirty="0">
              <a:solidFill>
                <a:schemeClr val="bg1"/>
              </a:solidFill>
              <a:latin typeface="Arial Narrow" panose="020B0606020202030204" pitchFamily="34" charset="0"/>
              <a:ea typeface="宋体" panose="02010600030101010101" pitchFamily="2" charset="-122"/>
            </a:endParaRPr>
          </a:p>
          <a:p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      </a:t>
            </a:r>
            <a:r>
              <a:rPr lang="en-US" altLang="zh-CN" sz="2600" b="1" dirty="0">
                <a:solidFill>
                  <a:srgbClr val="C00000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physically and mentally</a:t>
            </a:r>
            <a:r>
              <a:rPr lang="en-US" altLang="zh-CN" sz="2600" b="1" dirty="0">
                <a:solidFill>
                  <a:schemeClr val="bg1"/>
                </a:solidFill>
                <a:latin typeface="Arial Narrow" panose="020B0606020202030204" pitchFamily="34" charset="0"/>
                <a:ea typeface="宋体" panose="02010600030101010101" pitchFamily="2" charset="-122"/>
              </a:rPr>
              <a:t>. (para. 54) </a:t>
            </a:r>
            <a:endParaRPr lang="zh-CN" altLang="en-US" sz="2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055271" y="3215473"/>
            <a:ext cx="787278" cy="137407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流程图: 过程 12"/>
          <p:cNvSpPr/>
          <p:nvPr/>
        </p:nvSpPr>
        <p:spPr>
          <a:xfrm>
            <a:off x="6701464" y="1665348"/>
            <a:ext cx="4453901" cy="3507743"/>
          </a:xfrm>
          <a:prstGeom prst="flowChartProcess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zh-CN" sz="2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“You will NEVER touch it again,” yelled Miss Murdstone. “Do you understand me?”</a:t>
            </a:r>
            <a:endParaRPr lang="en-US" altLang="zh-CN" sz="25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Instead of standing up for me, my mother took the baby back. “You are right, my dear Jane,” she nodded nervously at Miss Murdstone. “David won’t hold the baby again.”</a:t>
            </a:r>
            <a:endParaRPr lang="en-US" altLang="zh-CN" sz="25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流程图: 过程 13"/>
          <p:cNvSpPr/>
          <p:nvPr/>
        </p:nvSpPr>
        <p:spPr>
          <a:xfrm>
            <a:off x="635313" y="1665349"/>
            <a:ext cx="4453901" cy="3507743"/>
          </a:xfrm>
          <a:prstGeom prst="flowChartProcess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zh-CN" sz="2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 mother started crying and reached out toward me. My mother fell silent as Mr. Murdstone turned his steely gaze on me.</a:t>
            </a:r>
            <a:endParaRPr lang="en-US" altLang="zh-CN" sz="25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I heard my mother and Peggotty screaming on the stairs outside my room, begging Mr. Murdstone to stop.</a:t>
            </a:r>
            <a:endParaRPr lang="en-US" altLang="zh-CN" sz="25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箭头: 右 7"/>
          <p:cNvSpPr/>
          <p:nvPr/>
        </p:nvSpPr>
        <p:spPr>
          <a:xfrm>
            <a:off x="5089214" y="3295364"/>
            <a:ext cx="1542405" cy="2811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019369" y="2827275"/>
            <a:ext cx="1593037" cy="492443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zh-CN" sz="2600" b="1" dirty="0">
                <a:solidFill>
                  <a:schemeClr val="bg1"/>
                </a:solidFill>
                <a:latin typeface="+mj-lt"/>
                <a:ea typeface="宋体" panose="02010600030101010101" pitchFamily="2" charset="-122"/>
              </a:rPr>
              <a:t>Change</a:t>
            </a:r>
            <a:endParaRPr lang="zh-CN" altLang="en-US" sz="26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 rot="21346741">
            <a:off x="8255794" y="3917486"/>
            <a:ext cx="1345241" cy="615553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400" b="1" cap="none" spc="0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Dead</a:t>
            </a:r>
            <a:endParaRPr lang="zh-CN" altLang="en-US" sz="3400" b="1" cap="none" spc="0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3" name="图片 2" descr="水印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7240905" y="63500"/>
            <a:ext cx="4847590" cy="15690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5" grpId="0" animBg="1"/>
      <p:bldP spid="13" grpId="0" animBg="1"/>
      <p:bldP spid="14" grpId="0" animBg="1"/>
      <p:bldP spid="8" grpId="0" animBg="1"/>
      <p:bldP spid="17" grpId="0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62508" y="319087"/>
            <a:ext cx="11534774" cy="6219825"/>
          </a:xfrm>
          <a:prstGeom prst="rect">
            <a:avLst/>
          </a:prstGeom>
          <a:solidFill>
            <a:schemeClr val="tx1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47675" y="481752"/>
            <a:ext cx="1048702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13. How did my feelings change in Chapter 2?   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</a:pP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055271" y="3215473"/>
            <a:ext cx="787278" cy="137407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箭头连接符 15"/>
          <p:cNvCxnSpPr/>
          <p:nvPr/>
        </p:nvCxnSpPr>
        <p:spPr>
          <a:xfrm flipV="1">
            <a:off x="698163" y="4223224"/>
            <a:ext cx="10428673" cy="37793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/>
          <p:nvPr/>
        </p:nvCxnSpPr>
        <p:spPr>
          <a:xfrm flipV="1">
            <a:off x="1630771" y="2114822"/>
            <a:ext cx="0" cy="3041640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466403" y="1058523"/>
            <a:ext cx="1736198" cy="707886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When I arrived at the school…</a:t>
            </a:r>
            <a:endParaRPr lang="zh-CN" alt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307778" y="1067566"/>
            <a:ext cx="1736198" cy="707886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When I meet Mr. Creakle…</a:t>
            </a:r>
            <a:endParaRPr lang="zh-CN" alt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163038" y="1058523"/>
            <a:ext cx="1506691" cy="707886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When I meet Steerforth…</a:t>
            </a:r>
            <a:endParaRPr lang="zh-CN" alt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759013" y="1051891"/>
            <a:ext cx="1919404" cy="707886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When I returned home…</a:t>
            </a:r>
            <a:endParaRPr lang="zh-CN" alt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600388" y="1051891"/>
            <a:ext cx="1919404" cy="707886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When I returned to the school…</a:t>
            </a:r>
            <a:endParaRPr lang="zh-CN" alt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588654" y="1051891"/>
            <a:ext cx="2053500" cy="707886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When I heard my mom’s death…</a:t>
            </a:r>
            <a:endParaRPr lang="zh-CN" alt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83985" y="4387932"/>
            <a:ext cx="1337226" cy="707886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000" b="1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CN" sz="2000" b="1" cap="none" spc="0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nhappy</a:t>
            </a:r>
            <a:endParaRPr lang="en-US" altLang="zh-CN" sz="2000" b="1" cap="none" spc="0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2000" b="1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astonished</a:t>
            </a:r>
            <a:endParaRPr lang="zh-CN" altLang="en-US" sz="2000" b="1" cap="none" spc="0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任意多边形: 形状 29"/>
          <p:cNvSpPr/>
          <p:nvPr/>
        </p:nvSpPr>
        <p:spPr>
          <a:xfrm>
            <a:off x="1606892" y="3195617"/>
            <a:ext cx="9046007" cy="2667269"/>
          </a:xfrm>
          <a:custGeom>
            <a:avLst/>
            <a:gdLst>
              <a:gd name="connsiteX0" fmla="*/ 0 w 7748833"/>
              <a:gd name="connsiteY0" fmla="*/ 1103222 h 2649218"/>
              <a:gd name="connsiteX1" fmla="*/ 1743959 w 7748833"/>
              <a:gd name="connsiteY1" fmla="*/ 2300426 h 2649218"/>
              <a:gd name="connsiteX2" fmla="*/ 3355942 w 7748833"/>
              <a:gd name="connsiteY2" fmla="*/ 286 h 2649218"/>
              <a:gd name="connsiteX3" fmla="*/ 4477732 w 7748833"/>
              <a:gd name="connsiteY3" fmla="*/ 2130744 h 2649218"/>
              <a:gd name="connsiteX4" fmla="*/ 5722070 w 7748833"/>
              <a:gd name="connsiteY4" fmla="*/ 490480 h 2649218"/>
              <a:gd name="connsiteX5" fmla="*/ 7748833 w 7748833"/>
              <a:gd name="connsiteY5" fmla="*/ 2649218 h 2649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48833" h="2649218">
                <a:moveTo>
                  <a:pt x="0" y="1103222"/>
                </a:moveTo>
                <a:cubicBezTo>
                  <a:pt x="592317" y="1793735"/>
                  <a:pt x="1184635" y="2484249"/>
                  <a:pt x="1743959" y="2300426"/>
                </a:cubicBezTo>
                <a:cubicBezTo>
                  <a:pt x="2303283" y="2116603"/>
                  <a:pt x="2900313" y="28566"/>
                  <a:pt x="3355942" y="286"/>
                </a:cubicBezTo>
                <a:cubicBezTo>
                  <a:pt x="3811571" y="-27994"/>
                  <a:pt x="4083377" y="2049045"/>
                  <a:pt x="4477732" y="2130744"/>
                </a:cubicBezTo>
                <a:cubicBezTo>
                  <a:pt x="4872087" y="2212443"/>
                  <a:pt x="5176887" y="404068"/>
                  <a:pt x="5722070" y="490480"/>
                </a:cubicBezTo>
                <a:cubicBezTo>
                  <a:pt x="6267253" y="576892"/>
                  <a:pt x="7008043" y="1613055"/>
                  <a:pt x="7748833" y="264921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流程图: 接点 27"/>
          <p:cNvSpPr/>
          <p:nvPr/>
        </p:nvSpPr>
        <p:spPr>
          <a:xfrm>
            <a:off x="1552861" y="4176219"/>
            <a:ext cx="155820" cy="169596"/>
          </a:xfrm>
          <a:prstGeom prst="flowChartConnector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流程图: 接点 30"/>
          <p:cNvSpPr/>
          <p:nvPr/>
        </p:nvSpPr>
        <p:spPr>
          <a:xfrm>
            <a:off x="3402086" y="5469262"/>
            <a:ext cx="155820" cy="169596"/>
          </a:xfrm>
          <a:prstGeom prst="flowChartConnector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2798560" y="5694165"/>
            <a:ext cx="1362874" cy="707886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000" b="1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pessimistic</a:t>
            </a:r>
            <a:endParaRPr lang="en-US" altLang="zh-CN" sz="2000" b="1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2000" b="1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depressed</a:t>
            </a:r>
            <a:endParaRPr lang="zh-CN" altLang="en-US" sz="2000" b="1" cap="none" spc="0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966078" y="2382055"/>
            <a:ext cx="1263487" cy="707886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000" b="1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happy</a:t>
            </a:r>
            <a:endParaRPr lang="en-US" altLang="zh-CN" sz="2000" b="1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2000" b="1" cap="none" spc="0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optimistic</a:t>
            </a:r>
            <a:endParaRPr lang="zh-CN" altLang="en-US" sz="2000" b="1" cap="none" spc="0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流程图: 接点 33"/>
          <p:cNvSpPr/>
          <p:nvPr/>
        </p:nvSpPr>
        <p:spPr>
          <a:xfrm>
            <a:off x="5442001" y="3130675"/>
            <a:ext cx="155820" cy="169596"/>
          </a:xfrm>
          <a:prstGeom prst="flowChartConnector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流程图: 接点 34"/>
          <p:cNvSpPr/>
          <p:nvPr/>
        </p:nvSpPr>
        <p:spPr>
          <a:xfrm>
            <a:off x="6787880" y="5230368"/>
            <a:ext cx="155820" cy="169596"/>
          </a:xfrm>
          <a:prstGeom prst="flowChartConnector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流程图: 接点 35"/>
          <p:cNvSpPr/>
          <p:nvPr/>
        </p:nvSpPr>
        <p:spPr>
          <a:xfrm>
            <a:off x="8128057" y="3624623"/>
            <a:ext cx="155820" cy="169596"/>
          </a:xfrm>
          <a:prstGeom prst="flowChartConnector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流程图: 接点 36"/>
          <p:cNvSpPr/>
          <p:nvPr/>
        </p:nvSpPr>
        <p:spPr>
          <a:xfrm>
            <a:off x="10330320" y="5524569"/>
            <a:ext cx="155820" cy="169596"/>
          </a:xfrm>
          <a:prstGeom prst="flowChartConnector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6396917" y="5393335"/>
            <a:ext cx="1093569" cy="707886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000" b="1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angry</a:t>
            </a:r>
            <a:endParaRPr lang="en-US" altLang="zh-CN" sz="2000" b="1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2000" b="1" cap="none" spc="0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terrified</a:t>
            </a:r>
            <a:endParaRPr lang="zh-CN" altLang="en-US" sz="2000" b="1" cap="none" spc="0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7440470" y="2808692"/>
            <a:ext cx="1521570" cy="707886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000" b="1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happy</a:t>
            </a:r>
            <a:endParaRPr lang="en-US" altLang="zh-CN" sz="2000" b="1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2000" b="1" cap="none" spc="0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lighthearted</a:t>
            </a:r>
            <a:endParaRPr lang="zh-CN" altLang="en-US" sz="2000" b="1" cap="none" spc="0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0275368" y="5759086"/>
            <a:ext cx="1067921" cy="707886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000" b="1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sad</a:t>
            </a:r>
            <a:endParaRPr lang="en-US" altLang="zh-CN" sz="2000" b="1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2000" b="1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shocked</a:t>
            </a:r>
            <a:endParaRPr lang="en-US" altLang="zh-CN" sz="2000" b="1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流程图: 过程 40"/>
          <p:cNvSpPr/>
          <p:nvPr/>
        </p:nvSpPr>
        <p:spPr>
          <a:xfrm>
            <a:off x="654185" y="2082070"/>
            <a:ext cx="11243089" cy="963002"/>
          </a:xfrm>
          <a:prstGeom prst="flowChartProcess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My life has been full of 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ups and downs</a:t>
            </a:r>
            <a:r>
              <a:rPr lang="en-US" altLang="zh-CN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and during my childhood the 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downs</a:t>
            </a:r>
            <a:r>
              <a:rPr lang="en-US" altLang="zh-CN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seemed to rain on me like 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never-ending storm</a:t>
            </a:r>
            <a:r>
              <a:rPr lang="en-US" altLang="zh-CN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zh-CN" sz="3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图片 7" descr="水印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7240905" y="63500"/>
            <a:ext cx="4847590" cy="15690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28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61951" y="333375"/>
            <a:ext cx="11534774" cy="6219825"/>
          </a:xfrm>
          <a:prstGeom prst="rect">
            <a:avLst/>
          </a:prstGeom>
          <a:solidFill>
            <a:schemeClr val="tx1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409157" y="410204"/>
            <a:ext cx="112770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14. Try to find the sentence describing the following feelings.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482389" y="1055033"/>
            <a:ext cx="8624374" cy="523220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Everything I saw </a:t>
            </a:r>
            <a:r>
              <a: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dragged my spirits down 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further. (para. 2)</a:t>
            </a:r>
            <a:endParaRPr lang="zh-CN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22630" y="1054735"/>
            <a:ext cx="1447800" cy="52197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unhappy</a:t>
            </a:r>
            <a:endParaRPr lang="zh-CN" altLang="en-US" sz="28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482389" y="1812245"/>
            <a:ext cx="8624374" cy="523220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I </a:t>
            </a:r>
            <a:r>
              <a: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couldn’t believe it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. (para. 7)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05031" y="3860619"/>
            <a:ext cx="1075305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happy</a:t>
            </a:r>
            <a:endParaRPr lang="zh-CN" altLang="en-US" sz="28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482389" y="3185073"/>
            <a:ext cx="8624374" cy="954107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Traddles frowned, but then his face slowly </a:t>
            </a:r>
            <a:r>
              <a: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broke into a smile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. (para. 18)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22579" y="1790794"/>
            <a:ext cx="1640210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surprised</a:t>
            </a:r>
            <a:endParaRPr lang="zh-CN" altLang="en-US" sz="28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482389" y="4903299"/>
            <a:ext cx="8624374" cy="523220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My </a:t>
            </a:r>
            <a:r>
              <a: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stomach tightened with anxiety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. (para. 20)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84409" y="5232079"/>
            <a:ext cx="1316547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worried</a:t>
            </a:r>
            <a:endParaRPr lang="zh-CN" altLang="en-US" sz="28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482389" y="5493689"/>
            <a:ext cx="8624374" cy="954107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Living with Mr. Creakle lurking round every corner was a </a:t>
            </a:r>
            <a:r>
              <a: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nerve-racking 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experience. (para. 20)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482389" y="4254987"/>
            <a:ext cx="8624374" cy="523220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Sometimes I </a:t>
            </a:r>
            <a:r>
              <a: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laughed till my sides ached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. (para. 68)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22579" y="2540834"/>
            <a:ext cx="1640210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frightened</a:t>
            </a:r>
            <a:endParaRPr lang="zh-CN" altLang="en-US" sz="28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482389" y="2544640"/>
            <a:ext cx="8624374" cy="523220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Terror gripped me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. (para. 11)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图片 7" descr="水印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7240905" y="63500"/>
            <a:ext cx="4847590" cy="15690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2" grpId="0" animBg="1"/>
      <p:bldP spid="14" grpId="0" animBg="1"/>
      <p:bldP spid="16" grpId="0" animBg="1"/>
      <p:bldP spid="17" grpId="0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61951" y="333375"/>
            <a:ext cx="11534774" cy="6219825"/>
          </a:xfrm>
          <a:prstGeom prst="rect">
            <a:avLst/>
          </a:prstGeom>
          <a:solidFill>
            <a:schemeClr val="tx1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409157" y="410204"/>
            <a:ext cx="112770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17. Try to find the words indicating 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“say </a:t>
            </a:r>
            <a:r>
              <a:rPr lang="en-US" altLang="zh-CN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”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.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693762" y="4141733"/>
            <a:ext cx="8624374" cy="492443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“He’s got it.” She </a:t>
            </a:r>
            <a:r>
              <a:rPr lang="en-US" altLang="zh-CN" sz="26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screamed</a:t>
            </a:r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.</a:t>
            </a:r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111712" y="1037216"/>
            <a:ext cx="843678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rasp</a:t>
            </a:r>
            <a:endParaRPr lang="zh-CN" altLang="en-US" sz="28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705150" y="1051293"/>
            <a:ext cx="8624374" cy="492443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“What trouble…?” </a:t>
            </a:r>
            <a:r>
              <a:rPr lang="en-US" altLang="zh-CN" sz="26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rasped</a:t>
            </a:r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Mr. Creakle, in a terrifying voice.</a:t>
            </a:r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64370" y="1664445"/>
            <a:ext cx="1125060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bellow</a:t>
            </a:r>
            <a:endParaRPr lang="zh-CN" altLang="en-US" sz="28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705150" y="1656197"/>
            <a:ext cx="8624374" cy="492443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“Nothing yet,” he </a:t>
            </a:r>
            <a:r>
              <a:rPr lang="en-US" altLang="zh-CN" sz="26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bellowed</a:t>
            </a:r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. </a:t>
            </a:r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67324" y="2863810"/>
            <a:ext cx="932454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greet</a:t>
            </a:r>
            <a:endParaRPr lang="zh-CN" altLang="en-US" sz="28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693762" y="2260695"/>
            <a:ext cx="8624374" cy="492443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“You will behave in my school,” he </a:t>
            </a:r>
            <a:r>
              <a:rPr lang="en-US" altLang="zh-CN" sz="26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hissed</a:t>
            </a:r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…</a:t>
            </a:r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667751" y="4758504"/>
            <a:ext cx="8624374" cy="492443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“Give it back.” she </a:t>
            </a:r>
            <a:r>
              <a:rPr lang="en-US" altLang="zh-CN" sz="26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shrieked</a:t>
            </a:r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.</a:t>
            </a:r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691849" y="5955353"/>
            <a:ext cx="8624374" cy="492443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“A month,” I </a:t>
            </a:r>
            <a:r>
              <a:rPr lang="en-US" altLang="zh-CN" sz="26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faltered</a:t>
            </a:r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.</a:t>
            </a:r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693763" y="2890496"/>
            <a:ext cx="8624374" cy="492443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“I’m J Steerforth,” the boy </a:t>
            </a:r>
            <a:r>
              <a:rPr lang="en-US" altLang="zh-CN" sz="26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greeted </a:t>
            </a:r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me.</a:t>
            </a:r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693762" y="3525456"/>
            <a:ext cx="8624374" cy="492443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“You must come down Yarmouth…,” </a:t>
            </a:r>
            <a:r>
              <a:rPr lang="en-US" altLang="zh-CN" sz="26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insisted</a:t>
            </a:r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Dan Peggotty.</a:t>
            </a:r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111712" y="2268463"/>
            <a:ext cx="815157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hiss</a:t>
            </a:r>
            <a:endParaRPr lang="zh-CN" altLang="en-US" sz="28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026725" y="5974183"/>
            <a:ext cx="937315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falter</a:t>
            </a:r>
            <a:endParaRPr lang="zh-CN" altLang="en-US" sz="28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15121" y="3501796"/>
            <a:ext cx="1008337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insist</a:t>
            </a:r>
            <a:endParaRPr lang="zh-CN" altLang="en-US" sz="28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83010" y="4110956"/>
            <a:ext cx="1260259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scream</a:t>
            </a:r>
            <a:endParaRPr lang="zh-CN" altLang="en-US" sz="28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99875" y="4742650"/>
            <a:ext cx="1099903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shriek</a:t>
            </a:r>
            <a:endParaRPr lang="zh-CN" altLang="en-US" sz="28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060829" y="5365197"/>
            <a:ext cx="866040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snap</a:t>
            </a:r>
            <a:endParaRPr lang="zh-CN" altLang="en-US" sz="28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667751" y="5339310"/>
            <a:ext cx="8624374" cy="492443"/>
          </a:xfrm>
          <a:prstGeom prst="rect">
            <a:avLst/>
          </a:prstGeom>
          <a:noFill/>
          <a:ln w="1905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“How long do we have to put up with you,” </a:t>
            </a:r>
            <a:r>
              <a:rPr lang="en-US" altLang="zh-CN" sz="26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snapped</a:t>
            </a:r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Miss Mur.</a:t>
            </a:r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图片 7" descr="水印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7240905" y="63500"/>
            <a:ext cx="4847590" cy="15690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5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61951" y="333375"/>
            <a:ext cx="11534774" cy="6219825"/>
          </a:xfrm>
          <a:prstGeom prst="rect">
            <a:avLst/>
          </a:prstGeom>
          <a:solidFill>
            <a:schemeClr val="tx1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09157" y="410204"/>
            <a:ext cx="112770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15. Appreciate the following sentences.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流程图: 过程 10"/>
          <p:cNvSpPr/>
          <p:nvPr/>
        </p:nvSpPr>
        <p:spPr>
          <a:xfrm>
            <a:off x="575583" y="5400210"/>
            <a:ext cx="10944224" cy="1031659"/>
          </a:xfrm>
          <a:prstGeom prst="flowChartProcess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they did like him. They were both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dazzled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by his gentleman’s appearance and by the way he spoke.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流程图: 过程 11"/>
          <p:cNvSpPr/>
          <p:nvPr/>
        </p:nvSpPr>
        <p:spPr>
          <a:xfrm>
            <a:off x="657226" y="2051018"/>
            <a:ext cx="10944224" cy="1420427"/>
          </a:xfrm>
          <a:prstGeom prst="flowChartProcess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School began the next day. The teachers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droned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on and on…Living with Mr. Creakle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lurking </a:t>
            </a:r>
            <a:r>
              <a:rPr lang="en-US" altLang="zh-CN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round every corner was a nerve-racking experience.</a:t>
            </a:r>
            <a:endParaRPr lang="en-US" alt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对话气泡: 矩形 19"/>
          <p:cNvSpPr/>
          <p:nvPr/>
        </p:nvSpPr>
        <p:spPr>
          <a:xfrm>
            <a:off x="707560" y="3731028"/>
            <a:ext cx="5066652" cy="1572596"/>
          </a:xfrm>
          <a:prstGeom prst="wedgeRectCallout">
            <a:avLst>
              <a:gd name="adj1" fmla="val 11406"/>
              <a:gd name="adj2" fmla="val -93756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to wait somewhere secretly, especially to do </a:t>
            </a:r>
            <a:r>
              <a:rPr lang="en-US" altLang="zh-CN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bad or illegal</a:t>
            </a:r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e.g. A crocodile was lurking just below the surface</a:t>
            </a:r>
            <a:endParaRPr lang="zh-CN" altLang="en-US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对话气泡: 矩形 20"/>
          <p:cNvSpPr/>
          <p:nvPr/>
        </p:nvSpPr>
        <p:spPr>
          <a:xfrm>
            <a:off x="6453155" y="426131"/>
            <a:ext cx="5066652" cy="1564221"/>
          </a:xfrm>
          <a:prstGeom prst="wedgeRectCallout">
            <a:avLst>
              <a:gd name="adj1" fmla="val -29245"/>
              <a:gd name="adj2" fmla="val 6494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keep talking in a very boring way</a:t>
            </a:r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e.g. Chambers droned on, maddening as an insect around his head.</a:t>
            </a:r>
            <a:endParaRPr lang="zh-CN" altLang="en-US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对话气泡: 矩形 21"/>
          <p:cNvSpPr/>
          <p:nvPr/>
        </p:nvSpPr>
        <p:spPr>
          <a:xfrm>
            <a:off x="6266632" y="3571721"/>
            <a:ext cx="5066652" cy="1707157"/>
          </a:xfrm>
          <a:prstGeom prst="wedgeRectCallout">
            <a:avLst>
              <a:gd name="adj1" fmla="val -28719"/>
              <a:gd name="adj2" fmla="val 6445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26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figurative</a:t>
            </a:r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amaze or overwhelm with an impressive quality</a:t>
            </a:r>
            <a:endParaRPr lang="en-US" altLang="zh-CN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e.g. He was dazzled by the warmth of her smile. </a:t>
            </a:r>
            <a:endParaRPr lang="zh-CN" altLang="en-US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图片 7" descr="水印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7240905" y="63500"/>
            <a:ext cx="4847590" cy="15690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肥皂">
  <a:themeElements>
    <a:clrScheme name="Savo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Savon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花园 Savon 设计</Template>
  <TotalTime>0</TotalTime>
  <Words>5562</Words>
  <Application>WPS 演示</Application>
  <PresentationFormat>宽屏</PresentationFormat>
  <Paragraphs>357</Paragraphs>
  <Slides>14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8" baseType="lpstr">
      <vt:lpstr>Arial</vt:lpstr>
      <vt:lpstr>宋体</vt:lpstr>
      <vt:lpstr>Wingdings</vt:lpstr>
      <vt:lpstr>Microsoft YaHei UI</vt:lpstr>
      <vt:lpstr>Times New Roman</vt:lpstr>
      <vt:lpstr>Cambria Math</vt:lpstr>
      <vt:lpstr>Arial Narrow</vt:lpstr>
      <vt:lpstr>Century Gothic</vt:lpstr>
      <vt:lpstr>微软雅黑</vt:lpstr>
      <vt:lpstr>Arial Unicode MS</vt:lpstr>
      <vt:lpstr>HelveticaNeue</vt:lpstr>
      <vt:lpstr>NumberOnly</vt:lpstr>
      <vt:lpstr>华文新魏</vt:lpstr>
      <vt:lpstr>肥皂</vt:lpstr>
      <vt:lpstr>PowerPoint 演示文稿</vt:lpstr>
      <vt:lpstr>David Copperfield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曹小等</cp:lastModifiedBy>
  <cp:revision>13</cp:revision>
  <dcterms:created xsi:type="dcterms:W3CDTF">2020-02-06T10:57:00Z</dcterms:created>
  <dcterms:modified xsi:type="dcterms:W3CDTF">2020-05-27T06:59:50Z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KSOProductBuildVer">
    <vt:lpwstr>2052-11.1.0.9584</vt:lpwstr>
  </property>
</Properties>
</file>