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377" r:id="rId3"/>
    <p:sldId id="256" r:id="rId4"/>
    <p:sldId id="353" r:id="rId5"/>
    <p:sldId id="274" r:id="rId6"/>
    <p:sldId id="259" r:id="rId8"/>
    <p:sldId id="257" r:id="rId9"/>
    <p:sldId id="329" r:id="rId10"/>
    <p:sldId id="273" r:id="rId11"/>
    <p:sldId id="260" r:id="rId12"/>
    <p:sldId id="262" r:id="rId13"/>
    <p:sldId id="263" r:id="rId14"/>
    <p:sldId id="276" r:id="rId15"/>
    <p:sldId id="277" r:id="rId16"/>
    <p:sldId id="331" r:id="rId17"/>
    <p:sldId id="332" r:id="rId18"/>
    <p:sldId id="278" r:id="rId19"/>
    <p:sldId id="282" r:id="rId20"/>
    <p:sldId id="283" r:id="rId21"/>
    <p:sldId id="284" r:id="rId22"/>
    <p:sldId id="336" r:id="rId23"/>
    <p:sldId id="337" r:id="rId24"/>
    <p:sldId id="286" r:id="rId25"/>
    <p:sldId id="291" r:id="rId26"/>
    <p:sldId id="270" r:id="rId27"/>
    <p:sldId id="338" r:id="rId28"/>
    <p:sldId id="279"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1FBB"/>
    <a:srgbClr val="F0E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Pyramid: 金字塔</a:t>
            </a:r>
            <a:endParaRPr lang="zh-CN" altLang="en-US"/>
          </a:p>
          <a:p>
            <a:r>
              <a:rPr lang="zh-CN" altLang="en-US">
                <a:sym typeface="+mn-ea"/>
              </a:rPr>
              <a:t>Pyramid-shaped：做成金字塔形状的</a:t>
            </a:r>
            <a:endParaRPr lang="zh-CN" altLang="en-US"/>
          </a:p>
          <a:p>
            <a:r>
              <a:rPr lang="zh-CN" altLang="en-US">
                <a:sym typeface="+mn-ea"/>
              </a:rPr>
              <a:t>（pyramid可以换成其他名词，apple-shaped,苹果形状的）</a:t>
            </a:r>
            <a:endParaRPr lang="zh-CN" altLang="en-US"/>
          </a:p>
          <a:p>
            <a:r>
              <a:rPr lang="zh-CN" altLang="en-US">
                <a:sym typeface="+mn-ea"/>
              </a:rPr>
              <a:t>Glutinous rice: 字面义为黏黏的米，即糯米</a:t>
            </a:r>
            <a:endParaRPr lang="zh-CN" altLang="en-US"/>
          </a:p>
          <a:p>
            <a:r>
              <a:rPr lang="zh-CN" altLang="en-US">
                <a:sym typeface="+mn-ea"/>
              </a:rPr>
              <a:t>Stuffed: 此处可以理解为动词stuff的被动态</a:t>
            </a:r>
            <a:endParaRPr lang="zh-CN" altLang="en-US"/>
          </a:p>
          <a:p>
            <a:r>
              <a:rPr lang="zh-CN" altLang="en-US">
                <a:sym typeface="+mn-ea"/>
              </a:rPr>
              <a:t>stuff作名词为东西，作动词为装满、塞满</a:t>
            </a:r>
            <a:endParaRPr lang="zh-CN" altLang="en-US"/>
          </a:p>
          <a:p>
            <a:r>
              <a:rPr lang="zh-CN" altLang="en-US">
                <a:sym typeface="+mn-ea"/>
              </a:rPr>
              <a:t>Stuffed，被动，即被塞满了...</a:t>
            </a:r>
            <a:endParaRPr lang="zh-CN" altLang="en-US"/>
          </a:p>
          <a:p>
            <a:r>
              <a:rPr lang="zh-CN" altLang="en-US">
                <a:sym typeface="+mn-ea"/>
              </a:rPr>
              <a:t>Filling: 名词，来自动词fill，filling为名词，填的东西，即馅儿</a:t>
            </a:r>
            <a:endParaRPr lang="zh-CN" altLang="en-US"/>
          </a:p>
          <a:p>
            <a:r>
              <a:rPr lang="zh-CN" altLang="en-US">
                <a:sym typeface="+mn-ea"/>
              </a:rPr>
              <a:t>Wrapped: 来自动词wrap，包裹</a:t>
            </a:r>
            <a:endParaRPr lang="zh-CN" altLang="en-US"/>
          </a:p>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a:p>
            <a:r>
              <a:rPr lang="zh-CN" altLang="en-US">
                <a:sym typeface="+mn-ea"/>
              </a:rPr>
              <a:t>pastime：名词，消遣，娱乐</a:t>
            </a:r>
            <a:endParaRPr lang="zh-CN" altLang="en-US"/>
          </a:p>
          <a:p>
            <a:r>
              <a:rPr lang="zh-CN" altLang="en-US">
                <a:sym typeface="+mn-ea"/>
              </a:rPr>
              <a:t>业余时间我们如何pass our time，就是我们的日常消遣啦</a:t>
            </a:r>
            <a:endParaRPr lang="zh-CN" altLang="en-US"/>
          </a:p>
          <a:p>
            <a:r>
              <a:rPr lang="zh-CN" altLang="en-US">
                <a:sym typeface="+mn-ea"/>
              </a:rPr>
              <a:t>Crew：成员、队员</a:t>
            </a:r>
            <a:endParaRPr lang="zh-CN" altLang="en-US"/>
          </a:p>
          <a:p>
            <a:r>
              <a:rPr lang="zh-CN" altLang="en-US">
                <a:sym typeface="+mn-ea"/>
              </a:rPr>
              <a:t>Dragon-shaped: 形状像龙一样的</a:t>
            </a:r>
            <a:endParaRPr lang="zh-CN" altLang="en-US"/>
          </a:p>
          <a:p>
            <a:r>
              <a:rPr lang="zh-CN" altLang="en-US">
                <a:sym typeface="+mn-ea"/>
              </a:rPr>
              <a:t>名词-shaped，像...一样的，这个构词法超级常见，建议大家熟悉</a:t>
            </a:r>
            <a:endParaRPr lang="zh-CN" altLang="en-US"/>
          </a:p>
          <a:p>
            <a:r>
              <a:rPr lang="zh-CN" altLang="en-US">
                <a:sym typeface="+mn-ea"/>
              </a:rPr>
              <a:t>Race: 动词，比赛、竞赛</a:t>
            </a:r>
            <a:endParaRPr lang="zh-CN" altLang="en-US"/>
          </a:p>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8" name="图片 7" descr="水印"/>
          <p:cNvPicPr>
            <a:picLocks noChangeAspect="1"/>
          </p:cNvPicPr>
          <p:nvPr userDrawn="1"/>
        </p:nvPicPr>
        <p:blipFill>
          <a:blip r:embed="rId12"/>
          <a:stretch>
            <a:fillRect/>
          </a:stretch>
        </p:blipFill>
        <p:spPr>
          <a:xfrm>
            <a:off x="7146925" y="63500"/>
            <a:ext cx="4941570" cy="15995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charset="-122"/>
              </a:rPr>
              <a:t>知识产权声明</a:t>
            </a:r>
            <a:endParaRPr lang="zh-CN" altLang="en-US" sz="4000" b="1">
              <a:latin typeface="华文新魏" panose="02010800040101010101"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4936490" cy="6866255"/>
          </a:xfrm>
          <a:prstGeom prst="rect">
            <a:avLst/>
          </a:prstGeom>
        </p:spPr>
      </p:pic>
      <p:sp>
        <p:nvSpPr>
          <p:cNvPr id="3" name="文本框 2"/>
          <p:cNvSpPr txBox="1"/>
          <p:nvPr/>
        </p:nvSpPr>
        <p:spPr>
          <a:xfrm>
            <a:off x="4935855" y="0"/>
            <a:ext cx="7168515" cy="6179820"/>
          </a:xfrm>
          <a:prstGeom prst="rect">
            <a:avLst/>
          </a:prstGeom>
          <a:noFill/>
        </p:spPr>
        <p:txBody>
          <a:bodyPr wrap="square" rtlCol="0" anchor="t">
            <a:spAutoFit/>
          </a:bodyPr>
          <a:p>
            <a:pPr>
              <a:lnSpc>
                <a:spcPct val="110000"/>
              </a:lnSpc>
            </a:pPr>
            <a:r>
              <a:rPr lang="zh-CN" altLang="en-US" sz="2400">
                <a:latin typeface="Times New Roman" panose="02020603050405020304" charset="0"/>
                <a:ea typeface="楷体" panose="02010609060101010101" charset="-122"/>
                <a:cs typeface="Times New Roman" panose="02020603050405020304" charset="0"/>
                <a:sym typeface="+mn-ea"/>
              </a:rPr>
              <a:t>【拓展】</a:t>
            </a:r>
            <a:endParaRPr lang="zh-CN" altLang="en-US" sz="2400">
              <a:latin typeface="Times New Roman" panose="02020603050405020304" charset="0"/>
              <a:ea typeface="楷体" panose="02010609060101010101" charset="-122"/>
              <a:cs typeface="Times New Roman" panose="02020603050405020304" charset="0"/>
              <a:sym typeface="+mn-ea"/>
            </a:endParaRPr>
          </a:p>
          <a:p>
            <a:pPr>
              <a:lnSpc>
                <a:spcPct val="110000"/>
              </a:lnSpc>
            </a:pPr>
            <a:r>
              <a:rPr lang="zh-CN" altLang="en-US" sz="2400">
                <a:latin typeface="Times New Roman" panose="02020603050405020304" charset="0"/>
                <a:ea typeface="楷体" panose="02010609060101010101" charset="-122"/>
                <a:cs typeface="Times New Roman" panose="02020603050405020304" charset="0"/>
              </a:rPr>
              <a:t>1）</a:t>
            </a:r>
            <a:r>
              <a:rPr lang="zh-CN" altLang="en-US" sz="2400" b="1">
                <a:latin typeface="Times New Roman" panose="02020603050405020304" charset="0"/>
                <a:ea typeface="楷体" panose="02010609060101010101" charset="-122"/>
                <a:cs typeface="Times New Roman" panose="02020603050405020304" charset="0"/>
              </a:rPr>
              <a:t>have </a:t>
            </a:r>
            <a:r>
              <a:rPr lang="zh-CN" altLang="en-US" sz="2400">
                <a:latin typeface="Times New Roman" panose="02020603050405020304" charset="0"/>
                <a:ea typeface="楷体" panose="02010609060101010101" charset="-122"/>
                <a:cs typeface="Times New Roman" panose="02020603050405020304" charset="0"/>
              </a:rPr>
              <a:t>bamboo leaves </a:t>
            </a:r>
            <a:r>
              <a:rPr lang="zh-CN" altLang="en-US" sz="2400" b="1">
                <a:latin typeface="Times New Roman" panose="02020603050405020304" charset="0"/>
                <a:ea typeface="楷体" panose="02010609060101010101" charset="-122"/>
                <a:cs typeface="Times New Roman" panose="02020603050405020304" charset="0"/>
              </a:rPr>
              <a:t>watered</a:t>
            </a:r>
            <a:r>
              <a:rPr lang="zh-CN" altLang="en-US" sz="2400">
                <a:latin typeface="Times New Roman" panose="02020603050405020304" charset="0"/>
                <a:ea typeface="楷体" panose="02010609060101010101" charset="-122"/>
                <a:cs typeface="Times New Roman" panose="02020603050405020304" charset="0"/>
              </a:rPr>
              <a:t>.</a:t>
            </a:r>
            <a:endParaRPr lang="zh-CN" altLang="en-US" sz="2400">
              <a:latin typeface="Times New Roman" panose="02020603050405020304" charset="0"/>
              <a:ea typeface="楷体" panose="02010609060101010101" charset="-122"/>
              <a:cs typeface="Times New Roman" panose="02020603050405020304" charset="0"/>
            </a:endParaRPr>
          </a:p>
          <a:p>
            <a:pPr>
              <a:lnSpc>
                <a:spcPct val="110000"/>
              </a:lnSpc>
            </a:pPr>
            <a:r>
              <a:rPr lang="zh-CN" altLang="en-US" sz="2400">
                <a:latin typeface="Times New Roman" panose="02020603050405020304" charset="0"/>
                <a:ea typeface="楷体" panose="02010609060101010101" charset="-122"/>
                <a:cs typeface="Times New Roman" panose="02020603050405020304" charset="0"/>
              </a:rPr>
              <a:t>粽叶先浸水。</a:t>
            </a:r>
            <a:endParaRPr lang="zh-CN" altLang="en-US" sz="2400">
              <a:latin typeface="Times New Roman" panose="02020603050405020304" charset="0"/>
              <a:ea typeface="楷体" panose="02010609060101010101" charset="-122"/>
              <a:cs typeface="Times New Roman" panose="02020603050405020304" charset="0"/>
            </a:endParaRPr>
          </a:p>
          <a:p>
            <a:pPr>
              <a:lnSpc>
                <a:spcPct val="110000"/>
              </a:lnSpc>
            </a:pPr>
            <a:r>
              <a:rPr lang="zh-CN" altLang="en-US" sz="2400">
                <a:latin typeface="Times New Roman" panose="02020603050405020304" charset="0"/>
                <a:ea typeface="楷体" panose="02010609060101010101" charset="-122"/>
                <a:cs typeface="Times New Roman" panose="02020603050405020304" charset="0"/>
              </a:rPr>
              <a:t>2）</a:t>
            </a:r>
            <a:r>
              <a:rPr lang="zh-CN" altLang="en-US" sz="2400" b="1">
                <a:latin typeface="Times New Roman" panose="02020603050405020304" charset="0"/>
                <a:ea typeface="楷体" panose="02010609060101010101" charset="-122"/>
                <a:cs typeface="Times New Roman" panose="02020603050405020304" charset="0"/>
              </a:rPr>
              <a:t>Fill </a:t>
            </a:r>
            <a:r>
              <a:rPr lang="zh-CN" altLang="en-US" sz="2400">
                <a:latin typeface="Times New Roman" panose="02020603050405020304" charset="0"/>
                <a:ea typeface="楷体" panose="02010609060101010101" charset="-122"/>
                <a:cs typeface="Times New Roman" panose="02020603050405020304" charset="0"/>
              </a:rPr>
              <a:t>the boat shape </a:t>
            </a:r>
            <a:r>
              <a:rPr lang="zh-CN" altLang="en-US" sz="2400" b="1">
                <a:latin typeface="Times New Roman" panose="02020603050405020304" charset="0"/>
                <a:ea typeface="楷体" panose="02010609060101010101" charset="-122"/>
                <a:cs typeface="Times New Roman" panose="02020603050405020304" charset="0"/>
              </a:rPr>
              <a:t>with </a:t>
            </a:r>
            <a:r>
              <a:rPr lang="zh-CN" altLang="en-US" sz="2400">
                <a:latin typeface="Times New Roman" panose="02020603050405020304" charset="0"/>
                <a:ea typeface="楷体" panose="02010609060101010101" charset="-122"/>
                <a:cs typeface="Times New Roman" panose="02020603050405020304" charset="0"/>
              </a:rPr>
              <a:t>a few tablespoons of the </a:t>
            </a:r>
            <a:r>
              <a:rPr lang="zh-CN" altLang="en-US" sz="2400" b="1">
                <a:solidFill>
                  <a:srgbClr val="FF0000"/>
                </a:solidFill>
                <a:latin typeface="Times New Roman" panose="02020603050405020304" charset="0"/>
                <a:ea typeface="楷体" panose="02010609060101010101" charset="-122"/>
                <a:cs typeface="Times New Roman" panose="02020603050405020304" charset="0"/>
              </a:rPr>
              <a:t>soaked sticky</a:t>
            </a:r>
            <a:r>
              <a:rPr lang="zh-CN" altLang="en-US" sz="2400">
                <a:solidFill>
                  <a:srgbClr val="FF0000"/>
                </a:solidFill>
                <a:latin typeface="Times New Roman" panose="02020603050405020304" charset="0"/>
                <a:ea typeface="楷体" panose="02010609060101010101" charset="-122"/>
                <a:cs typeface="Times New Roman" panose="02020603050405020304" charset="0"/>
              </a:rPr>
              <a:t> </a:t>
            </a:r>
            <a:r>
              <a:rPr lang="zh-CN" altLang="en-US" sz="2400">
                <a:latin typeface="Times New Roman" panose="02020603050405020304" charset="0"/>
                <a:ea typeface="楷体" panose="02010609060101010101" charset="-122"/>
                <a:cs typeface="Times New Roman" panose="02020603050405020304" charset="0"/>
              </a:rPr>
              <a:t>rice. </a:t>
            </a:r>
            <a:r>
              <a:rPr lang="zh-CN" altLang="en-US" sz="2400" b="1">
                <a:latin typeface="Times New Roman" panose="02020603050405020304" charset="0"/>
                <a:ea typeface="楷体" panose="02010609060101010101" charset="-122"/>
                <a:cs typeface="Times New Roman" panose="02020603050405020304" charset="0"/>
              </a:rPr>
              <a:t>Top </a:t>
            </a:r>
            <a:r>
              <a:rPr lang="zh-CN" altLang="en-US" sz="2400">
                <a:latin typeface="Times New Roman" panose="02020603050405020304" charset="0"/>
                <a:ea typeface="楷体" panose="02010609060101010101" charset="-122"/>
                <a:cs typeface="Times New Roman" panose="02020603050405020304" charset="0"/>
              </a:rPr>
              <a:t>with </a:t>
            </a:r>
            <a:r>
              <a:rPr lang="zh-CN" altLang="en-US" sz="2400" b="1">
                <a:latin typeface="Times New Roman" panose="02020603050405020304" charset="0"/>
                <a:ea typeface="楷体" panose="02010609060101010101" charset="-122"/>
                <a:cs typeface="Times New Roman" panose="02020603050405020304" charset="0"/>
              </a:rPr>
              <a:t>a sprinkling</a:t>
            </a:r>
            <a:r>
              <a:rPr lang="zh-CN" altLang="en-US" sz="2400">
                <a:latin typeface="Times New Roman" panose="02020603050405020304" charset="0"/>
                <a:ea typeface="楷体" panose="02010609060101010101" charset="-122"/>
                <a:cs typeface="Times New Roman" panose="02020603050405020304" charset="0"/>
              </a:rPr>
              <a:t> of mung beans.</a:t>
            </a:r>
            <a:endParaRPr lang="zh-CN" altLang="en-US" sz="2400">
              <a:latin typeface="Times New Roman" panose="02020603050405020304" charset="0"/>
              <a:ea typeface="楷体" panose="02010609060101010101" charset="-122"/>
              <a:cs typeface="Times New Roman" panose="02020603050405020304" charset="0"/>
            </a:endParaRPr>
          </a:p>
          <a:p>
            <a:pPr>
              <a:lnSpc>
                <a:spcPct val="110000"/>
              </a:lnSpc>
            </a:pPr>
            <a:r>
              <a:rPr lang="zh-CN" altLang="en-US" sz="2400">
                <a:latin typeface="Times New Roman" panose="02020603050405020304" charset="0"/>
                <a:ea typeface="楷体" panose="02010609060101010101" charset="-122"/>
                <a:cs typeface="Times New Roman" panose="02020603050405020304" charset="0"/>
              </a:rPr>
              <a:t>在船型粽叶中填入几勺浸湿的糯米，再加少许绿豆。</a:t>
            </a:r>
            <a:endParaRPr lang="zh-CN" altLang="en-US" sz="2400">
              <a:latin typeface="Times New Roman" panose="02020603050405020304" charset="0"/>
              <a:ea typeface="楷体" panose="02010609060101010101" charset="-122"/>
              <a:cs typeface="Times New Roman" panose="02020603050405020304" charset="0"/>
            </a:endParaRPr>
          </a:p>
          <a:p>
            <a:pPr>
              <a:lnSpc>
                <a:spcPct val="110000"/>
              </a:lnSpc>
            </a:pPr>
            <a:r>
              <a:rPr lang="zh-CN" altLang="en-US" sz="2400">
                <a:latin typeface="Times New Roman" panose="02020603050405020304" charset="0"/>
                <a:ea typeface="楷体" panose="02010609060101010101" charset="-122"/>
                <a:cs typeface="Times New Roman" panose="02020603050405020304" charset="0"/>
              </a:rPr>
              <a:t>3）</a:t>
            </a:r>
            <a:r>
              <a:rPr lang="zh-CN" altLang="en-US" sz="2400" b="1">
                <a:latin typeface="Times New Roman" panose="02020603050405020304" charset="0"/>
                <a:ea typeface="楷体" panose="02010609060101010101" charset="-122"/>
                <a:cs typeface="Times New Roman" panose="02020603050405020304" charset="0"/>
              </a:rPr>
              <a:t>Add </a:t>
            </a:r>
            <a:r>
              <a:rPr lang="zh-CN" altLang="en-US" sz="2400">
                <a:latin typeface="Times New Roman" panose="02020603050405020304" charset="0"/>
                <a:ea typeface="楷体" panose="02010609060101010101" charset="-122"/>
                <a:cs typeface="Times New Roman" panose="02020603050405020304" charset="0"/>
              </a:rPr>
              <a:t>some smoked meat and shrimps.</a:t>
            </a:r>
            <a:endParaRPr lang="zh-CN" altLang="en-US" sz="2400">
              <a:latin typeface="Times New Roman" panose="02020603050405020304" charset="0"/>
              <a:ea typeface="楷体" panose="02010609060101010101" charset="-122"/>
              <a:cs typeface="Times New Roman" panose="02020603050405020304" charset="0"/>
            </a:endParaRPr>
          </a:p>
          <a:p>
            <a:pPr>
              <a:lnSpc>
                <a:spcPct val="110000"/>
              </a:lnSpc>
            </a:pPr>
            <a:r>
              <a:rPr lang="zh-CN" altLang="en-US" sz="2400">
                <a:latin typeface="Times New Roman" panose="02020603050405020304" charset="0"/>
                <a:ea typeface="楷体" panose="02010609060101010101" charset="-122"/>
                <a:cs typeface="Times New Roman" panose="02020603050405020304" charset="0"/>
              </a:rPr>
              <a:t>再加入腌制过的肉和虾。</a:t>
            </a:r>
            <a:endParaRPr lang="zh-CN" altLang="en-US" sz="2400">
              <a:latin typeface="Times New Roman" panose="02020603050405020304" charset="0"/>
              <a:ea typeface="楷体" panose="02010609060101010101" charset="-122"/>
              <a:cs typeface="Times New Roman" panose="02020603050405020304" charset="0"/>
            </a:endParaRPr>
          </a:p>
          <a:p>
            <a:pPr>
              <a:lnSpc>
                <a:spcPct val="110000"/>
              </a:lnSpc>
            </a:pPr>
            <a:r>
              <a:rPr lang="zh-CN" altLang="en-US" sz="2400">
                <a:latin typeface="Times New Roman" panose="02020603050405020304" charset="0"/>
                <a:ea typeface="楷体" panose="02010609060101010101" charset="-122"/>
                <a:cs typeface="Times New Roman" panose="02020603050405020304" charset="0"/>
              </a:rPr>
              <a:t>4）</a:t>
            </a:r>
            <a:r>
              <a:rPr lang="zh-CN" altLang="en-US" sz="2400" b="1">
                <a:latin typeface="Times New Roman" panose="02020603050405020304" charset="0"/>
                <a:ea typeface="楷体" panose="02010609060101010101" charset="-122"/>
                <a:cs typeface="Times New Roman" panose="02020603050405020304" charset="0"/>
              </a:rPr>
              <a:t>Pack </a:t>
            </a:r>
            <a:r>
              <a:rPr lang="zh-CN" altLang="en-US" sz="2400">
                <a:latin typeface="Times New Roman" panose="02020603050405020304" charset="0"/>
                <a:ea typeface="楷体" panose="02010609060101010101" charset="-122"/>
                <a:cs typeface="Times New Roman" panose="02020603050405020304" charset="0"/>
              </a:rPr>
              <a:t>it with line with three, four, or five </a:t>
            </a:r>
            <a:r>
              <a:rPr lang="zh-CN" altLang="en-US" sz="2400" b="1">
                <a:latin typeface="Times New Roman" panose="02020603050405020304" charset="0"/>
                <a:ea typeface="楷体" panose="02010609060101010101" charset="-122"/>
                <a:cs typeface="Times New Roman" panose="02020603050405020304" charset="0"/>
              </a:rPr>
              <a:t>angles</a:t>
            </a:r>
            <a:r>
              <a:rPr lang="zh-CN" altLang="en-US" sz="2400">
                <a:latin typeface="Times New Roman" panose="02020603050405020304" charset="0"/>
                <a:ea typeface="楷体" panose="02010609060101010101" charset="-122"/>
                <a:cs typeface="Times New Roman" panose="02020603050405020304" charset="0"/>
              </a:rPr>
              <a:t>.</a:t>
            </a:r>
            <a:endParaRPr lang="zh-CN" altLang="en-US" sz="2400">
              <a:latin typeface="Times New Roman" panose="02020603050405020304" charset="0"/>
              <a:ea typeface="楷体" panose="02010609060101010101" charset="-122"/>
              <a:cs typeface="Times New Roman" panose="02020603050405020304" charset="0"/>
            </a:endParaRPr>
          </a:p>
          <a:p>
            <a:pPr>
              <a:lnSpc>
                <a:spcPct val="110000"/>
              </a:lnSpc>
            </a:pPr>
            <a:r>
              <a:rPr lang="zh-CN" altLang="en-US" sz="2400">
                <a:latin typeface="Times New Roman" panose="02020603050405020304" charset="0"/>
                <a:ea typeface="楷体" panose="02010609060101010101" charset="-122"/>
                <a:cs typeface="Times New Roman" panose="02020603050405020304" charset="0"/>
              </a:rPr>
              <a:t>用线把粽子裹起来，可以做成三角、四角或五角。</a:t>
            </a:r>
            <a:endParaRPr lang="zh-CN" altLang="en-US" sz="2400">
              <a:latin typeface="Times New Roman" panose="02020603050405020304" charset="0"/>
              <a:ea typeface="楷体" panose="02010609060101010101" charset="-122"/>
              <a:cs typeface="Times New Roman" panose="02020603050405020304" charset="0"/>
            </a:endParaRPr>
          </a:p>
          <a:p>
            <a:pPr>
              <a:lnSpc>
                <a:spcPct val="110000"/>
              </a:lnSpc>
            </a:pPr>
            <a:r>
              <a:rPr lang="zh-CN" altLang="en-US" sz="2400">
                <a:latin typeface="Times New Roman" panose="02020603050405020304" charset="0"/>
                <a:ea typeface="楷体" panose="02010609060101010101" charset="-122"/>
                <a:cs typeface="Times New Roman" panose="02020603050405020304" charset="0"/>
              </a:rPr>
              <a:t>5）</a:t>
            </a:r>
            <a:r>
              <a:rPr lang="zh-CN" altLang="en-US" sz="2400" b="1">
                <a:latin typeface="Times New Roman" panose="02020603050405020304" charset="0"/>
                <a:ea typeface="楷体" panose="02010609060101010101" charset="-122"/>
                <a:cs typeface="Times New Roman" panose="02020603050405020304" charset="0"/>
              </a:rPr>
              <a:t>Boil </a:t>
            </a:r>
            <a:r>
              <a:rPr lang="zh-CN" altLang="en-US" sz="2400">
                <a:latin typeface="Times New Roman" panose="02020603050405020304" charset="0"/>
                <a:ea typeface="楷体" panose="02010609060101010101" charset="-122"/>
                <a:cs typeface="Times New Roman" panose="02020603050405020304" charset="0"/>
              </a:rPr>
              <a:t>them, first with big fire, then turn to small fire till </a:t>
            </a:r>
            <a:r>
              <a:rPr lang="zh-CN" altLang="en-US" sz="2400" b="1">
                <a:latin typeface="Times New Roman" panose="02020603050405020304" charset="0"/>
                <a:ea typeface="楷体" panose="02010609060101010101" charset="-122"/>
                <a:cs typeface="Times New Roman" panose="02020603050405020304" charset="0"/>
              </a:rPr>
              <a:t>rip</a:t>
            </a:r>
            <a:r>
              <a:rPr lang="zh-CN" altLang="en-US" sz="2400">
                <a:latin typeface="Times New Roman" panose="02020603050405020304" charset="0"/>
                <a:ea typeface="楷体" panose="02010609060101010101" charset="-122"/>
                <a:cs typeface="Times New Roman" panose="02020603050405020304" charset="0"/>
              </a:rPr>
              <a:t>.</a:t>
            </a:r>
            <a:endParaRPr lang="zh-CN" altLang="en-US" sz="2400">
              <a:latin typeface="Times New Roman" panose="02020603050405020304" charset="0"/>
              <a:ea typeface="楷体" panose="02010609060101010101" charset="-122"/>
              <a:cs typeface="Times New Roman" panose="02020603050405020304" charset="0"/>
            </a:endParaRPr>
          </a:p>
          <a:p>
            <a:pPr>
              <a:lnSpc>
                <a:spcPct val="110000"/>
              </a:lnSpc>
            </a:pPr>
            <a:r>
              <a:rPr lang="zh-CN" altLang="en-US" sz="2400">
                <a:latin typeface="Times New Roman" panose="02020603050405020304" charset="0"/>
                <a:ea typeface="楷体" panose="02010609060101010101" charset="-122"/>
                <a:cs typeface="Times New Roman" panose="02020603050405020304" charset="0"/>
              </a:rPr>
              <a:t>然后再进行蒸煮，先用大火，再转成小火直到粽子壳开裂。</a:t>
            </a:r>
            <a:endParaRPr lang="zh-CN" altLang="en-US" sz="2400">
              <a:latin typeface="Times New Roman" panose="02020603050405020304" charset="0"/>
              <a:ea typeface="楷体" panose="02010609060101010101" charset="-122"/>
              <a:cs typeface="Times New Roman" panose="020206030504050203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9525" y="3524250"/>
            <a:ext cx="4064635" cy="3333750"/>
          </a:xfrm>
          <a:prstGeom prst="rect">
            <a:avLst/>
          </a:prstGeom>
        </p:spPr>
      </p:pic>
      <p:sp>
        <p:nvSpPr>
          <p:cNvPr id="3" name="文本框 2"/>
          <p:cNvSpPr txBox="1"/>
          <p:nvPr/>
        </p:nvSpPr>
        <p:spPr>
          <a:xfrm>
            <a:off x="4055745" y="-14605"/>
            <a:ext cx="8136255" cy="7360920"/>
          </a:xfrm>
          <a:prstGeom prst="rect">
            <a:avLst/>
          </a:prstGeom>
          <a:noFill/>
        </p:spPr>
        <p:txBody>
          <a:bodyPr wrap="square" rtlCol="0" anchor="t">
            <a:spAutoFit/>
          </a:bodyPr>
          <a:p>
            <a:pPr>
              <a:lnSpc>
                <a:spcPct val="110000"/>
              </a:lnSpc>
            </a:pPr>
            <a:r>
              <a:rPr lang="zh-CN" altLang="en-US" sz="2400" b="1">
                <a:latin typeface="微软雅黑" panose="020B0503020204020204" charset="-122"/>
                <a:ea typeface="微软雅黑" panose="020B0503020204020204" charset="-122"/>
                <a:cs typeface="Times New Roman" panose="02020603050405020304" charset="0"/>
              </a:rPr>
              <a:t>关于赛龙舟  </a:t>
            </a:r>
            <a:r>
              <a:rPr lang="zh-CN" altLang="en-US" sz="2400" b="1">
                <a:latin typeface="Times New Roman" panose="02020603050405020304" charset="0"/>
                <a:ea typeface="楷体" panose="02010609060101010101" charset="-122"/>
                <a:cs typeface="Times New Roman" panose="02020603050405020304" charset="0"/>
              </a:rPr>
              <a:t>Dragon boat racing</a:t>
            </a:r>
            <a:endParaRPr lang="zh-CN" altLang="en-US" sz="2400" b="1">
              <a:latin typeface="Times New Roman" panose="02020603050405020304" charset="0"/>
              <a:ea typeface="楷体" panose="02010609060101010101" charset="-122"/>
              <a:cs typeface="Times New Roman" panose="02020603050405020304" charset="0"/>
            </a:endParaRPr>
          </a:p>
          <a:p>
            <a:pPr>
              <a:lnSpc>
                <a:spcPct val="110000"/>
              </a:lnSpc>
            </a:pPr>
            <a:r>
              <a:rPr lang="zh-CN" altLang="en-US" sz="2400">
                <a:latin typeface="Times New Roman" panose="02020603050405020304" charset="0"/>
                <a:ea typeface="楷体" panose="02010609060101010101" charset="-122"/>
                <a:cs typeface="Times New Roman" panose="02020603050405020304" charset="0"/>
                <a:sym typeface="+mn-ea"/>
              </a:rPr>
              <a:t>【翻译】</a:t>
            </a:r>
            <a:r>
              <a:rPr lang="zh-CN" sz="2400">
                <a:solidFill>
                  <a:srgbClr val="000000"/>
                </a:solidFill>
                <a:latin typeface="Times New Roman" panose="02020603050405020304" charset="0"/>
                <a:ea typeface="楷体" panose="02010609060101010101" charset="-122"/>
                <a:cs typeface="Times New Roman" panose="02020603050405020304" charset="0"/>
                <a:sym typeface="+mn-ea"/>
              </a:rPr>
              <a:t>为了庆祝端午节，人们通常吃粽子，参加或观看龙舟比赛，参赛队伍伴随着鼓声节奏划着龙舟奋勇向前。</a:t>
            </a:r>
            <a:endParaRPr lang="zh-CN" sz="2400">
              <a:solidFill>
                <a:srgbClr val="000000"/>
              </a:solidFill>
              <a:latin typeface="Times New Roman" panose="02020603050405020304" charset="0"/>
              <a:ea typeface="楷体" panose="02010609060101010101" charset="-122"/>
              <a:cs typeface="Times New Roman" panose="02020603050405020304" charset="0"/>
              <a:sym typeface="+mn-ea"/>
            </a:endParaRPr>
          </a:p>
          <a:p>
            <a:pPr>
              <a:lnSpc>
                <a:spcPct val="110000"/>
              </a:lnSpc>
            </a:pPr>
            <a:r>
              <a:rPr lang="en-US" altLang="zh-CN" sz="2400">
                <a:latin typeface="Times New Roman" panose="02020603050405020304" charset="0"/>
                <a:ea typeface="楷体" panose="02010609060101010101" charset="-122"/>
                <a:cs typeface="Times New Roman" panose="02020603050405020304" charset="0"/>
                <a:sym typeface="+mn-ea"/>
              </a:rPr>
              <a:t>→ </a:t>
            </a:r>
            <a:r>
              <a:rPr lang="en-US" sz="2400" b="1">
                <a:solidFill>
                  <a:srgbClr val="000000"/>
                </a:solidFill>
                <a:latin typeface="Times New Roman" panose="02020603050405020304" charset="0"/>
                <a:ea typeface="楷体" panose="02010609060101010101" charset="-122"/>
                <a:cs typeface="Times New Roman" panose="02020603050405020304" charset="0"/>
                <a:sym typeface="+mn-ea"/>
              </a:rPr>
              <a:t>To celebrate </a:t>
            </a:r>
            <a:r>
              <a:rPr lang="en-US" sz="2400">
                <a:solidFill>
                  <a:srgbClr val="000000"/>
                </a:solidFill>
                <a:latin typeface="Times New Roman" panose="02020603050405020304" charset="0"/>
                <a:ea typeface="楷体" panose="02010609060101010101" charset="-122"/>
                <a:cs typeface="Times New Roman" panose="02020603050405020304" charset="0"/>
                <a:sym typeface="+mn-ea"/>
              </a:rPr>
              <a:t>the Dragon Boat Festival, people </a:t>
            </a:r>
            <a:r>
              <a:rPr lang="en-US" sz="2400" b="1">
                <a:solidFill>
                  <a:srgbClr val="000000"/>
                </a:solidFill>
                <a:latin typeface="Times New Roman" panose="02020603050405020304" charset="0"/>
                <a:ea typeface="楷体" panose="02010609060101010101" charset="-122"/>
                <a:cs typeface="Times New Roman" panose="02020603050405020304" charset="0"/>
                <a:sym typeface="+mn-ea"/>
              </a:rPr>
              <a:t>usually </a:t>
            </a:r>
            <a:r>
              <a:rPr lang="en-US" sz="2400">
                <a:solidFill>
                  <a:srgbClr val="000000"/>
                </a:solidFill>
                <a:latin typeface="Times New Roman" panose="02020603050405020304" charset="0"/>
                <a:ea typeface="楷体" panose="02010609060101010101" charset="-122"/>
                <a:cs typeface="Times New Roman" panose="02020603050405020304" charset="0"/>
                <a:sym typeface="+mn-ea"/>
              </a:rPr>
              <a:t>eat zongzi, have or watch dragon boat racing,</a:t>
            </a:r>
            <a:r>
              <a:rPr lang="en-US" sz="2400" b="1">
                <a:solidFill>
                  <a:srgbClr val="C00000"/>
                </a:solidFill>
                <a:latin typeface="Times New Roman" panose="02020603050405020304" charset="0"/>
                <a:ea typeface="楷体" panose="02010609060101010101" charset="-122"/>
                <a:cs typeface="Times New Roman" panose="02020603050405020304" charset="0"/>
                <a:sym typeface="+mn-ea"/>
              </a:rPr>
              <a:t> in which </a:t>
            </a:r>
            <a:r>
              <a:rPr lang="en-US" sz="2400" b="1">
                <a:solidFill>
                  <a:srgbClr val="000000"/>
                </a:solidFill>
                <a:latin typeface="Times New Roman" panose="02020603050405020304" charset="0"/>
                <a:ea typeface="楷体" panose="02010609060101010101" charset="-122"/>
                <a:cs typeface="Times New Roman" panose="02020603050405020304" charset="0"/>
                <a:sym typeface="+mn-ea"/>
              </a:rPr>
              <a:t>competing </a:t>
            </a:r>
            <a:r>
              <a:rPr lang="en-US" sz="2400">
                <a:solidFill>
                  <a:srgbClr val="000000"/>
                </a:solidFill>
                <a:latin typeface="Times New Roman" panose="02020603050405020304" charset="0"/>
                <a:ea typeface="楷体" panose="02010609060101010101" charset="-122"/>
                <a:cs typeface="Times New Roman" panose="02020603050405020304" charset="0"/>
                <a:sym typeface="+mn-ea"/>
              </a:rPr>
              <a:t>teams </a:t>
            </a:r>
            <a:r>
              <a:rPr lang="en-US" sz="2400" b="1">
                <a:solidFill>
                  <a:srgbClr val="000000"/>
                </a:solidFill>
                <a:latin typeface="Times New Roman" panose="02020603050405020304" charset="0"/>
                <a:ea typeface="楷体" panose="02010609060101010101" charset="-122"/>
                <a:cs typeface="Times New Roman" panose="02020603050405020304" charset="0"/>
                <a:sym typeface="+mn-ea"/>
              </a:rPr>
              <a:t>drive </a:t>
            </a:r>
            <a:r>
              <a:rPr lang="en-US" sz="2400">
                <a:solidFill>
                  <a:srgbClr val="000000"/>
                </a:solidFill>
                <a:latin typeface="Times New Roman" panose="02020603050405020304" charset="0"/>
                <a:ea typeface="楷体" panose="02010609060101010101" charset="-122"/>
                <a:cs typeface="Times New Roman" panose="02020603050405020304" charset="0"/>
                <a:sym typeface="+mn-ea"/>
              </a:rPr>
              <a:t>their dragon boats </a:t>
            </a:r>
            <a:r>
              <a:rPr lang="en-US" sz="2400" b="1">
                <a:solidFill>
                  <a:srgbClr val="000000"/>
                </a:solidFill>
                <a:latin typeface="Times New Roman" panose="02020603050405020304" charset="0"/>
                <a:ea typeface="楷体" panose="02010609060101010101" charset="-122"/>
                <a:cs typeface="Times New Roman" panose="02020603050405020304" charset="0"/>
                <a:sym typeface="+mn-ea"/>
              </a:rPr>
              <a:t>forward </a:t>
            </a:r>
            <a:r>
              <a:rPr lang="en-US" sz="2400" b="1">
                <a:solidFill>
                  <a:srgbClr val="C00000"/>
                </a:solidFill>
                <a:latin typeface="Times New Roman" panose="02020603050405020304" charset="0"/>
                <a:ea typeface="楷体" panose="02010609060101010101" charset="-122"/>
                <a:cs typeface="Times New Roman" panose="02020603050405020304" charset="0"/>
                <a:sym typeface="+mn-ea"/>
              </a:rPr>
              <a:t>to </a:t>
            </a:r>
            <a:r>
              <a:rPr lang="en-US" sz="2400">
                <a:solidFill>
                  <a:srgbClr val="000000"/>
                </a:solidFill>
                <a:latin typeface="Times New Roman" panose="02020603050405020304" charset="0"/>
                <a:ea typeface="楷体" panose="02010609060101010101" charset="-122"/>
                <a:cs typeface="Times New Roman" panose="02020603050405020304" charset="0"/>
                <a:sym typeface="+mn-ea"/>
              </a:rPr>
              <a:t>the rhythm of beating drums. </a:t>
            </a:r>
            <a:endParaRPr lang="zh-CN" altLang="en-US" sz="2400">
              <a:latin typeface="Times New Roman" panose="02020603050405020304" charset="0"/>
              <a:ea typeface="楷体" panose="02010609060101010101" charset="-122"/>
              <a:cs typeface="Times New Roman" panose="02020603050405020304" charset="0"/>
            </a:endParaRPr>
          </a:p>
          <a:p>
            <a:pPr>
              <a:lnSpc>
                <a:spcPct val="110000"/>
              </a:lnSpc>
            </a:pPr>
            <a:r>
              <a:rPr lang="zh-CN" altLang="en-US" sz="2400">
                <a:latin typeface="Times New Roman" panose="02020603050405020304" charset="0"/>
                <a:ea typeface="楷体" panose="02010609060101010101" charset="-122"/>
                <a:cs typeface="Times New Roman" panose="02020603050405020304" charset="0"/>
                <a:sym typeface="+mn-ea"/>
              </a:rPr>
              <a:t>【拓展】</a:t>
            </a:r>
            <a:r>
              <a:rPr lang="zh-CN" altLang="en-US" sz="2400">
                <a:latin typeface="Times New Roman" panose="02020603050405020304" charset="0"/>
                <a:ea typeface="楷体" panose="02010609060101010101" charset="-122"/>
                <a:cs typeface="Times New Roman" panose="02020603050405020304" charset="0"/>
                <a:sym typeface="+mn-ea"/>
              </a:rPr>
              <a:t>赛龙舟是一项传统娱乐活动。</a:t>
            </a:r>
            <a:r>
              <a:rPr lang="zh-CN" altLang="en-US" sz="2400">
                <a:latin typeface="Times New Roman" panose="02020603050405020304" charset="0"/>
                <a:ea typeface="楷体" panose="02010609060101010101" charset="-122"/>
                <a:cs typeface="Times New Roman" panose="02020603050405020304" charset="0"/>
                <a:sym typeface="+mn-ea"/>
              </a:rPr>
              <a:t>它象征着人们拯救屈原的努力。在当今时代，这些比赛也展示了合作和团队合作的优点。</a:t>
            </a:r>
            <a:endParaRPr lang="zh-CN" altLang="en-US" sz="2400">
              <a:latin typeface="Times New Roman" panose="02020603050405020304" charset="0"/>
              <a:ea typeface="楷体" panose="02010609060101010101" charset="-122"/>
              <a:cs typeface="Times New Roman" panose="02020603050405020304" charset="0"/>
            </a:endParaRPr>
          </a:p>
          <a:p>
            <a:pPr>
              <a:lnSpc>
                <a:spcPct val="110000"/>
              </a:lnSpc>
            </a:pPr>
            <a:r>
              <a:rPr lang="zh-CN" altLang="en-US" sz="2400">
                <a:latin typeface="Times New Roman" panose="02020603050405020304" charset="0"/>
                <a:ea typeface="楷体" panose="02010609060101010101" charset="-122"/>
                <a:cs typeface="Times New Roman" panose="02020603050405020304" charset="0"/>
              </a:rPr>
              <a:t>Dragon boat racing is a traditional </a:t>
            </a:r>
            <a:r>
              <a:rPr lang="zh-CN" altLang="en-US" sz="2400" b="1">
                <a:latin typeface="Times New Roman" panose="02020603050405020304" charset="0"/>
                <a:ea typeface="楷体" panose="02010609060101010101" charset="-122"/>
                <a:cs typeface="Times New Roman" panose="02020603050405020304" charset="0"/>
              </a:rPr>
              <a:t>pastime</a:t>
            </a:r>
            <a:r>
              <a:rPr lang="zh-CN" altLang="en-US" sz="2400">
                <a:latin typeface="Times New Roman" panose="02020603050405020304" charset="0"/>
                <a:ea typeface="楷体" panose="02010609060101010101" charset="-122"/>
                <a:cs typeface="Times New Roman" panose="02020603050405020304" charset="0"/>
              </a:rPr>
              <a:t>.</a:t>
            </a:r>
            <a:r>
              <a:rPr lang="zh-CN" altLang="en-US" sz="2400">
                <a:latin typeface="Times New Roman" panose="02020603050405020304" charset="0"/>
                <a:ea typeface="楷体" panose="02010609060101010101" charset="-122"/>
                <a:cs typeface="Times New Roman" panose="02020603050405020304" charset="0"/>
                <a:sym typeface="+mn-ea"/>
              </a:rPr>
              <a:t>It </a:t>
            </a:r>
            <a:r>
              <a:rPr lang="zh-CN" altLang="en-US" sz="2400" b="1">
                <a:latin typeface="Times New Roman" panose="02020603050405020304" charset="0"/>
                <a:ea typeface="楷体" panose="02010609060101010101" charset="-122"/>
                <a:cs typeface="Times New Roman" panose="02020603050405020304" charset="0"/>
                <a:sym typeface="+mn-ea"/>
              </a:rPr>
              <a:t>symbolizes </a:t>
            </a:r>
            <a:r>
              <a:rPr lang="zh-CN" altLang="en-US" sz="2400">
                <a:latin typeface="Times New Roman" panose="02020603050405020304" charset="0"/>
                <a:ea typeface="楷体" panose="02010609060101010101" charset="-122"/>
                <a:cs typeface="Times New Roman" panose="02020603050405020304" charset="0"/>
                <a:sym typeface="+mn-ea"/>
              </a:rPr>
              <a:t>people</a:t>
            </a:r>
            <a:r>
              <a:rPr lang="en-US" altLang="zh-CN" sz="2400">
                <a:latin typeface="Times New Roman" panose="02020603050405020304" charset="0"/>
                <a:ea typeface="楷体" panose="02010609060101010101" charset="-122"/>
                <a:cs typeface="Times New Roman" panose="02020603050405020304" charset="0"/>
                <a:sym typeface="+mn-ea"/>
              </a:rPr>
              <a:t>'</a:t>
            </a:r>
            <a:r>
              <a:rPr lang="zh-CN" altLang="en-US" sz="2400">
                <a:latin typeface="Times New Roman" panose="02020603050405020304" charset="0"/>
                <a:ea typeface="楷体" panose="02010609060101010101" charset="-122"/>
                <a:cs typeface="Times New Roman" panose="02020603050405020304" charset="0"/>
                <a:sym typeface="+mn-ea"/>
              </a:rPr>
              <a:t>s attempts to rescue Qu Yuan. In the </a:t>
            </a:r>
            <a:r>
              <a:rPr lang="zh-CN" altLang="en-US" sz="2400" b="1">
                <a:latin typeface="Times New Roman" panose="02020603050405020304" charset="0"/>
                <a:ea typeface="楷体" panose="02010609060101010101" charset="-122"/>
                <a:cs typeface="Times New Roman" panose="02020603050405020304" charset="0"/>
                <a:sym typeface="+mn-ea"/>
              </a:rPr>
              <a:t>current </a:t>
            </a:r>
            <a:r>
              <a:rPr lang="zh-CN" altLang="en-US" sz="2400">
                <a:latin typeface="Times New Roman" panose="02020603050405020304" charset="0"/>
                <a:ea typeface="楷体" panose="02010609060101010101" charset="-122"/>
                <a:cs typeface="Times New Roman" panose="02020603050405020304" charset="0"/>
                <a:sym typeface="+mn-ea"/>
              </a:rPr>
              <a:t>period, these races also </a:t>
            </a:r>
            <a:r>
              <a:rPr lang="zh-CN" altLang="en-US" sz="2400" b="1">
                <a:latin typeface="Times New Roman" panose="02020603050405020304" charset="0"/>
                <a:ea typeface="楷体" panose="02010609060101010101" charset="-122"/>
                <a:cs typeface="Times New Roman" panose="02020603050405020304" charset="0"/>
                <a:sym typeface="+mn-ea"/>
              </a:rPr>
              <a:t>demonstrate </a:t>
            </a:r>
            <a:r>
              <a:rPr lang="zh-CN" altLang="en-US" sz="2400">
                <a:latin typeface="Times New Roman" panose="02020603050405020304" charset="0"/>
                <a:ea typeface="楷体" panose="02010609060101010101" charset="-122"/>
                <a:cs typeface="Times New Roman" panose="02020603050405020304" charset="0"/>
                <a:sym typeface="+mn-ea"/>
              </a:rPr>
              <a:t>the </a:t>
            </a:r>
            <a:r>
              <a:rPr lang="zh-CN" altLang="en-US" sz="2400" b="1">
                <a:latin typeface="Times New Roman" panose="02020603050405020304" charset="0"/>
                <a:ea typeface="楷体" panose="02010609060101010101" charset="-122"/>
                <a:cs typeface="Times New Roman" panose="02020603050405020304" charset="0"/>
                <a:sym typeface="+mn-ea"/>
              </a:rPr>
              <a:t>virtues </a:t>
            </a:r>
            <a:r>
              <a:rPr lang="zh-CN" altLang="en-US" sz="2400">
                <a:latin typeface="Times New Roman" panose="02020603050405020304" charset="0"/>
                <a:ea typeface="楷体" panose="02010609060101010101" charset="-122"/>
                <a:cs typeface="Times New Roman" panose="02020603050405020304" charset="0"/>
                <a:sym typeface="+mn-ea"/>
              </a:rPr>
              <a:t>of cooperation and teamwork.</a:t>
            </a:r>
            <a:endParaRPr lang="zh-CN" altLang="en-US" sz="2400">
              <a:latin typeface="Times New Roman" panose="02020603050405020304" charset="0"/>
              <a:ea typeface="楷体" panose="02010609060101010101" charset="-122"/>
              <a:cs typeface="Times New Roman" panose="02020603050405020304" charset="0"/>
            </a:endParaRPr>
          </a:p>
          <a:p>
            <a:pPr>
              <a:lnSpc>
                <a:spcPct val="110000"/>
              </a:lnSpc>
            </a:pPr>
            <a:r>
              <a:rPr lang="zh-CN" altLang="en-US" sz="2400">
                <a:latin typeface="Times New Roman" panose="02020603050405020304" charset="0"/>
                <a:ea typeface="楷体" panose="02010609060101010101" charset="-122"/>
                <a:cs typeface="Times New Roman" panose="02020603050405020304" charset="0"/>
                <a:sym typeface="+mn-ea"/>
              </a:rPr>
              <a:t>22名队员坐在像龙一样的长长的船里，比赛划2000米。</a:t>
            </a:r>
            <a:endParaRPr lang="zh-CN" altLang="en-US" sz="2400">
              <a:latin typeface="Times New Roman" panose="02020603050405020304" charset="0"/>
              <a:ea typeface="楷体" panose="02010609060101010101" charset="-122"/>
              <a:cs typeface="Times New Roman" panose="02020603050405020304" charset="0"/>
              <a:sym typeface="+mn-ea"/>
            </a:endParaRPr>
          </a:p>
          <a:p>
            <a:pPr>
              <a:lnSpc>
                <a:spcPct val="110000"/>
              </a:lnSpc>
            </a:pPr>
            <a:r>
              <a:rPr lang="zh-CN" altLang="en-US" sz="2400" b="1">
                <a:latin typeface="Times New Roman" panose="02020603050405020304" charset="0"/>
                <a:ea typeface="楷体" panose="02010609060101010101" charset="-122"/>
                <a:cs typeface="Times New Roman" panose="02020603050405020304" charset="0"/>
                <a:sym typeface="+mn-ea"/>
              </a:rPr>
              <a:t>Crews </a:t>
            </a:r>
            <a:r>
              <a:rPr lang="zh-CN" altLang="en-US" sz="2400">
                <a:latin typeface="Times New Roman" panose="02020603050405020304" charset="0"/>
                <a:ea typeface="楷体" panose="02010609060101010101" charset="-122"/>
                <a:cs typeface="Times New Roman" panose="02020603050405020304" charset="0"/>
                <a:sym typeface="+mn-ea"/>
              </a:rPr>
              <a:t>of 22 people in long, </a:t>
            </a:r>
            <a:r>
              <a:rPr lang="zh-CN" altLang="en-US" sz="2400" b="1">
                <a:latin typeface="Times New Roman" panose="02020603050405020304" charset="0"/>
                <a:ea typeface="楷体" panose="02010609060101010101" charset="-122"/>
                <a:cs typeface="Times New Roman" panose="02020603050405020304" charset="0"/>
                <a:sym typeface="+mn-ea"/>
              </a:rPr>
              <a:t>dragon-shaped</a:t>
            </a:r>
            <a:r>
              <a:rPr lang="zh-CN" altLang="en-US" sz="2400">
                <a:latin typeface="Times New Roman" panose="02020603050405020304" charset="0"/>
                <a:ea typeface="楷体" panose="02010609060101010101" charset="-122"/>
                <a:cs typeface="Times New Roman" panose="02020603050405020304" charset="0"/>
                <a:sym typeface="+mn-ea"/>
              </a:rPr>
              <a:t> boats </a:t>
            </a:r>
            <a:r>
              <a:rPr lang="zh-CN" altLang="en-US" sz="2400" b="1">
                <a:latin typeface="Times New Roman" panose="02020603050405020304" charset="0"/>
                <a:ea typeface="楷体" panose="02010609060101010101" charset="-122"/>
                <a:cs typeface="Times New Roman" panose="02020603050405020304" charset="0"/>
                <a:sym typeface="+mn-ea"/>
              </a:rPr>
              <a:t>race </a:t>
            </a:r>
            <a:r>
              <a:rPr lang="zh-CN" altLang="en-US" sz="2400">
                <a:latin typeface="Times New Roman" panose="02020603050405020304" charset="0"/>
                <a:ea typeface="楷体" panose="02010609060101010101" charset="-122"/>
                <a:cs typeface="Times New Roman" panose="02020603050405020304" charset="0"/>
                <a:sym typeface="+mn-ea"/>
              </a:rPr>
              <a:t>lengths of 2000 meters.</a:t>
            </a:r>
            <a:endParaRPr lang="zh-CN" altLang="en-US" sz="2400">
              <a:latin typeface="Times New Roman" panose="02020603050405020304" charset="0"/>
              <a:ea typeface="楷体" panose="02010609060101010101" charset="-122"/>
              <a:cs typeface="Times New Roman" panose="02020603050405020304" charset="0"/>
            </a:endParaRPr>
          </a:p>
          <a:p>
            <a:endParaRPr lang="zh-CN" altLang="en-US" sz="2400">
              <a:latin typeface="Times New Roman" panose="02020603050405020304" charset="0"/>
              <a:ea typeface="楷体" panose="02010609060101010101" charset="-122"/>
              <a:cs typeface="Times New Roman" panose="02020603050405020304" charset="0"/>
            </a:endParaRPr>
          </a:p>
        </p:txBody>
      </p:sp>
      <p:pic>
        <p:nvPicPr>
          <p:cNvPr id="5" name="图片 4"/>
          <p:cNvPicPr>
            <a:picLocks noChangeAspect="1"/>
          </p:cNvPicPr>
          <p:nvPr/>
        </p:nvPicPr>
        <p:blipFill>
          <a:blip r:embed="rId2"/>
          <a:stretch>
            <a:fillRect/>
          </a:stretch>
        </p:blipFill>
        <p:spPr>
          <a:xfrm>
            <a:off x="0" y="0"/>
            <a:ext cx="4055110" cy="3565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786765" y="363220"/>
            <a:ext cx="10960100" cy="2676525"/>
          </a:xfrm>
          <a:prstGeom prst="rect">
            <a:avLst/>
          </a:prstGeom>
          <a:solidFill>
            <a:schemeClr val="accent6">
              <a:lumMod val="20000"/>
              <a:lumOff val="80000"/>
            </a:schemeClr>
          </a:solidFill>
          <a:ln w="9525">
            <a:noFill/>
          </a:ln>
        </p:spPr>
        <p:txBody>
          <a:bodyPr wrap="square">
            <a:spAutoFit/>
          </a:bodyPr>
          <a:p>
            <a:pPr indent="0"/>
            <a:r>
              <a:rPr lang="zh-CN" sz="2800" b="1">
                <a:latin typeface="Times New Roman" panose="02020603050405020304" charset="0"/>
                <a:ea typeface="楷体" panose="02010609060101010101" charset="-122"/>
                <a:cs typeface="Times New Roman" panose="02020603050405020304" charset="0"/>
              </a:rPr>
              <a:t>假如你是李华，</a:t>
            </a:r>
            <a:r>
              <a:rPr lang="zh-CN" sz="2800" b="1">
                <a:solidFill>
                  <a:srgbClr val="FF0000"/>
                </a:solidFill>
                <a:latin typeface="Times New Roman" panose="02020603050405020304" charset="0"/>
                <a:ea typeface="楷体" panose="02010609060101010101" charset="-122"/>
                <a:cs typeface="Times New Roman" panose="02020603050405020304" charset="0"/>
              </a:rPr>
              <a:t>你班</a:t>
            </a:r>
            <a:r>
              <a:rPr lang="zh-CN" sz="2800" b="1">
                <a:latin typeface="Times New Roman" panose="02020603050405020304" charset="0"/>
                <a:ea typeface="楷体" panose="02010609060101010101" charset="-122"/>
                <a:cs typeface="Times New Roman" panose="02020603050405020304" charset="0"/>
              </a:rPr>
              <a:t>将举行</a:t>
            </a:r>
            <a:r>
              <a:rPr lang="zh-CN" sz="2800" b="1">
                <a:solidFill>
                  <a:srgbClr val="FF0000"/>
                </a:solidFill>
                <a:latin typeface="Times New Roman" panose="02020603050405020304" charset="0"/>
                <a:ea typeface="楷体" panose="02010609060101010101" charset="-122"/>
                <a:cs typeface="Times New Roman" panose="02020603050405020304" charset="0"/>
              </a:rPr>
              <a:t>端午节</a:t>
            </a:r>
            <a:r>
              <a:rPr lang="en-US" sz="2800" b="1">
                <a:latin typeface="Times New Roman" panose="02020603050405020304" charset="0"/>
                <a:ea typeface="楷体" panose="02010609060101010101" charset="-122"/>
                <a:cs typeface="Times New Roman" panose="02020603050405020304" charset="0"/>
              </a:rPr>
              <a:t> (the Dragon Boat Festival) </a:t>
            </a:r>
            <a:r>
              <a:rPr lang="zh-CN" sz="2800" b="1">
                <a:solidFill>
                  <a:srgbClr val="FF0000"/>
                </a:solidFill>
                <a:latin typeface="Times New Roman" panose="02020603050405020304" charset="0"/>
                <a:ea typeface="楷体" panose="02010609060101010101" charset="-122"/>
                <a:cs typeface="Times New Roman" panose="02020603050405020304" charset="0"/>
              </a:rPr>
              <a:t>庆祝活动</a:t>
            </a:r>
            <a:r>
              <a:rPr lang="zh-CN" sz="2800" b="1">
                <a:latin typeface="Times New Roman" panose="02020603050405020304" charset="0"/>
                <a:ea typeface="楷体" panose="02010609060101010101" charset="-122"/>
                <a:cs typeface="Times New Roman" panose="02020603050405020304" charset="0"/>
              </a:rPr>
              <a:t>，请你给外教</a:t>
            </a:r>
            <a:r>
              <a:rPr lang="en-US" sz="2800" b="1">
                <a:latin typeface="Times New Roman" panose="02020603050405020304" charset="0"/>
                <a:ea typeface="楷体" panose="02010609060101010101" charset="-122"/>
                <a:cs typeface="Times New Roman" panose="02020603050405020304" charset="0"/>
              </a:rPr>
              <a:t>Lucy</a:t>
            </a:r>
            <a:r>
              <a:rPr lang="zh-CN" sz="2800" b="1">
                <a:latin typeface="Times New Roman" panose="02020603050405020304" charset="0"/>
                <a:ea typeface="楷体" panose="02010609060101010101" charset="-122"/>
                <a:cs typeface="Times New Roman" panose="02020603050405020304" charset="0"/>
              </a:rPr>
              <a:t>写封邮件</a:t>
            </a:r>
            <a:r>
              <a:rPr lang="zh-CN" sz="2800" b="1">
                <a:solidFill>
                  <a:srgbClr val="FF0000"/>
                </a:solidFill>
                <a:latin typeface="Times New Roman" panose="02020603050405020304" charset="0"/>
                <a:ea typeface="楷体" panose="02010609060101010101" charset="-122"/>
                <a:cs typeface="Times New Roman" panose="02020603050405020304" charset="0"/>
              </a:rPr>
              <a:t>邀请</a:t>
            </a:r>
            <a:r>
              <a:rPr lang="zh-CN" sz="2800" b="1">
                <a:latin typeface="Times New Roman" panose="02020603050405020304" charset="0"/>
                <a:ea typeface="楷体" panose="02010609060101010101" charset="-122"/>
                <a:cs typeface="Times New Roman" panose="02020603050405020304" charset="0"/>
              </a:rPr>
              <a:t>她参加，内容包括：</a:t>
            </a:r>
            <a:r>
              <a:rPr lang="en-US" sz="2800" b="1">
                <a:latin typeface="Times New Roman" panose="02020603050405020304" charset="0"/>
                <a:ea typeface="楷体" panose="02010609060101010101" charset="-122"/>
                <a:cs typeface="Times New Roman" panose="02020603050405020304" charset="0"/>
              </a:rPr>
              <a:t>1. </a:t>
            </a:r>
            <a:r>
              <a:rPr lang="zh-CN" sz="2800" b="1">
                <a:latin typeface="Times New Roman" panose="02020603050405020304" charset="0"/>
                <a:ea typeface="楷体" panose="02010609060101010101" charset="-122"/>
                <a:cs typeface="Times New Roman" panose="02020603050405020304" charset="0"/>
              </a:rPr>
              <a:t>写信目的；</a:t>
            </a:r>
            <a:r>
              <a:rPr lang="en-US" sz="2800" b="1">
                <a:latin typeface="Times New Roman" panose="02020603050405020304" charset="0"/>
                <a:ea typeface="楷体" panose="02010609060101010101" charset="-122"/>
                <a:cs typeface="Times New Roman" panose="02020603050405020304" charset="0"/>
              </a:rPr>
              <a:t>2. </a:t>
            </a:r>
            <a:r>
              <a:rPr lang="zh-CN" sz="2800" b="1">
                <a:latin typeface="Times New Roman" panose="02020603050405020304" charset="0"/>
                <a:ea typeface="楷体" panose="02010609060101010101" charset="-122"/>
                <a:cs typeface="Times New Roman" panose="02020603050405020304" charset="0"/>
              </a:rPr>
              <a:t>活动时间和地点；</a:t>
            </a:r>
            <a:r>
              <a:rPr lang="en-US" sz="2800" b="1">
                <a:latin typeface="Times New Roman" panose="02020603050405020304" charset="0"/>
                <a:ea typeface="楷体" panose="02010609060101010101" charset="-122"/>
                <a:cs typeface="Times New Roman" panose="02020603050405020304" charset="0"/>
              </a:rPr>
              <a:t>3. </a:t>
            </a:r>
            <a:r>
              <a:rPr lang="zh-CN" sz="2800" b="1">
                <a:latin typeface="Times New Roman" panose="02020603050405020304" charset="0"/>
                <a:ea typeface="楷体" panose="02010609060101010101" charset="-122"/>
                <a:cs typeface="Times New Roman" panose="02020603050405020304" charset="0"/>
              </a:rPr>
              <a:t>活动内容。注意：</a:t>
            </a:r>
            <a:r>
              <a:rPr lang="en-US" sz="2800" b="1">
                <a:latin typeface="Times New Roman" panose="02020603050405020304" charset="0"/>
                <a:ea typeface="楷体" panose="02010609060101010101" charset="-122"/>
                <a:cs typeface="Times New Roman" panose="02020603050405020304" charset="0"/>
              </a:rPr>
              <a:t>1. </a:t>
            </a:r>
            <a:r>
              <a:rPr lang="zh-CN" sz="2800" b="1">
                <a:latin typeface="Times New Roman" panose="02020603050405020304" charset="0"/>
                <a:ea typeface="楷体" panose="02010609060101010101" charset="-122"/>
                <a:cs typeface="Times New Roman" panose="02020603050405020304" charset="0"/>
              </a:rPr>
              <a:t>词数</a:t>
            </a:r>
            <a:r>
              <a:rPr lang="en-US" sz="2800" b="1">
                <a:latin typeface="Times New Roman" panose="02020603050405020304" charset="0"/>
                <a:ea typeface="楷体" panose="02010609060101010101" charset="-122"/>
                <a:cs typeface="Times New Roman" panose="02020603050405020304" charset="0"/>
              </a:rPr>
              <a:t>80</a:t>
            </a:r>
            <a:r>
              <a:rPr lang="zh-CN" sz="2800" b="1">
                <a:latin typeface="Times New Roman" panose="02020603050405020304" charset="0"/>
                <a:ea typeface="楷体" panose="02010609060101010101" charset="-122"/>
                <a:cs typeface="Times New Roman" panose="02020603050405020304" charset="0"/>
              </a:rPr>
              <a:t>左右； </a:t>
            </a:r>
            <a:r>
              <a:rPr lang="en-US" sz="2800" b="1">
                <a:latin typeface="Times New Roman" panose="02020603050405020304" charset="0"/>
                <a:ea typeface="楷体" panose="02010609060101010101" charset="-122"/>
                <a:cs typeface="Times New Roman" panose="02020603050405020304" charset="0"/>
              </a:rPr>
              <a:t>2. </a:t>
            </a:r>
            <a:r>
              <a:rPr lang="zh-CN" sz="2800" b="1">
                <a:latin typeface="Times New Roman" panose="02020603050405020304" charset="0"/>
                <a:ea typeface="楷体" panose="02010609060101010101" charset="-122"/>
                <a:cs typeface="Times New Roman" panose="02020603050405020304" charset="0"/>
              </a:rPr>
              <a:t>可适当增加细节，使行文连贯。</a:t>
            </a:r>
            <a:r>
              <a:rPr lang="en-US" sz="2800" b="1">
                <a:latin typeface="Times New Roman" panose="02020603050405020304" charset="0"/>
                <a:ea typeface="楷体" panose="02010609060101010101" charset="-122"/>
                <a:cs typeface="Times New Roman" panose="02020603050405020304" charset="0"/>
              </a:rPr>
              <a:t>	</a:t>
            </a:r>
            <a:endParaRPr lang="zh-CN" altLang="en-US" sz="2800" b="1">
              <a:latin typeface="Times New Roman" panose="02020603050405020304" charset="0"/>
              <a:ea typeface="楷体" panose="02010609060101010101" charset="-122"/>
              <a:cs typeface="Times New Roman" panose="02020603050405020304" charset="0"/>
            </a:endParaRPr>
          </a:p>
        </p:txBody>
      </p:sp>
      <p:sp>
        <p:nvSpPr>
          <p:cNvPr id="2" name="文本框 1"/>
          <p:cNvSpPr txBox="1"/>
          <p:nvPr/>
        </p:nvSpPr>
        <p:spPr>
          <a:xfrm>
            <a:off x="922020" y="3482975"/>
            <a:ext cx="9625965" cy="2675255"/>
          </a:xfrm>
          <a:prstGeom prst="rect">
            <a:avLst/>
          </a:prstGeom>
          <a:noFill/>
          <a:ln w="88900" cmpd="tri">
            <a:solidFill>
              <a:schemeClr val="accent6">
                <a:lumMod val="75000"/>
              </a:schemeClr>
            </a:solidFill>
          </a:ln>
          <a:extLst>
            <a:ext uri="{909E8E84-426E-40DD-AFC4-6F175D3DCCD1}">
              <a14:hiddenFill xmlns:a14="http://schemas.microsoft.com/office/drawing/2010/main">
                <a:solidFill>
                  <a:srgbClr val="FFFF00"/>
                </a:solidFill>
              </a14:hiddenFill>
            </a:ext>
          </a:extLst>
        </p:spPr>
        <p:txBody>
          <a:bodyPr wrap="square" rtlCol="0" anchor="t">
            <a:spAutoFit/>
          </a:bodyPr>
          <a:p>
            <a:pPr algn="l">
              <a:lnSpc>
                <a:spcPct val="140000"/>
              </a:lnSpc>
              <a:buClrTx/>
              <a:buSzTx/>
              <a:buFontTx/>
            </a:pPr>
            <a:r>
              <a:rPr lang="zh-CN" altLang="en-US" sz="2400" b="1">
                <a:solidFill>
                  <a:srgbClr val="0070C0"/>
                </a:solidFill>
              </a:rPr>
              <a:t>体裁：邀请信 A letter of invitation</a:t>
            </a:r>
            <a:endParaRPr lang="zh-CN" altLang="en-US" sz="2400" b="1">
              <a:solidFill>
                <a:srgbClr val="0070C0"/>
              </a:solidFill>
            </a:endParaRPr>
          </a:p>
          <a:p>
            <a:pPr algn="l">
              <a:lnSpc>
                <a:spcPct val="140000"/>
              </a:lnSpc>
            </a:pPr>
            <a:r>
              <a:rPr lang="zh-CN" altLang="en-US" sz="2400" b="1">
                <a:solidFill>
                  <a:srgbClr val="0070C0"/>
                </a:solidFill>
              </a:rPr>
              <a:t>谋篇布局（三段式）：</a:t>
            </a:r>
            <a:endParaRPr lang="zh-CN" altLang="en-US" sz="2400" b="1">
              <a:solidFill>
                <a:srgbClr val="0070C0"/>
              </a:solidFill>
            </a:endParaRPr>
          </a:p>
          <a:p>
            <a:pPr algn="l">
              <a:lnSpc>
                <a:spcPct val="140000"/>
              </a:lnSpc>
            </a:pPr>
            <a:r>
              <a:rPr lang="zh-CN" altLang="en-US" sz="2400" b="1">
                <a:solidFill>
                  <a:srgbClr val="0070C0"/>
                </a:solidFill>
              </a:rPr>
              <a:t>     </a:t>
            </a:r>
            <a:r>
              <a:rPr lang="en-US" altLang="zh-CN" sz="2400" b="1">
                <a:solidFill>
                  <a:srgbClr val="0070C0"/>
                </a:solidFill>
              </a:rPr>
              <a:t>               </a:t>
            </a:r>
            <a:r>
              <a:rPr lang="zh-CN" altLang="en-US" sz="2400" b="1">
                <a:solidFill>
                  <a:srgbClr val="0070C0"/>
                </a:solidFill>
              </a:rPr>
              <a:t>开头段</a:t>
            </a:r>
            <a:r>
              <a:rPr lang="en-US" altLang="zh-CN" sz="2400" b="1">
                <a:solidFill>
                  <a:srgbClr val="0070C0"/>
                </a:solidFill>
              </a:rPr>
              <a:t> — </a:t>
            </a:r>
            <a:r>
              <a:rPr lang="zh-CN" altLang="en-US" sz="2400" b="1">
                <a:solidFill>
                  <a:srgbClr val="0070C0"/>
                </a:solidFill>
              </a:rPr>
              <a:t>写信目的，发出邀请</a:t>
            </a:r>
            <a:endParaRPr lang="zh-CN" altLang="en-US" sz="2400" b="1">
              <a:solidFill>
                <a:srgbClr val="0070C0"/>
              </a:solidFill>
            </a:endParaRPr>
          </a:p>
          <a:p>
            <a:pPr algn="l">
              <a:lnSpc>
                <a:spcPct val="140000"/>
              </a:lnSpc>
            </a:pPr>
            <a:r>
              <a:rPr lang="zh-CN" altLang="en-US" sz="2400" b="1">
                <a:solidFill>
                  <a:srgbClr val="0070C0"/>
                </a:solidFill>
              </a:rPr>
              <a:t>                    主体段 </a:t>
            </a:r>
            <a:r>
              <a:rPr lang="en-US" altLang="zh-CN" sz="2400" b="1">
                <a:solidFill>
                  <a:srgbClr val="0070C0"/>
                </a:solidFill>
                <a:sym typeface="+mn-ea"/>
              </a:rPr>
              <a:t>— </a:t>
            </a:r>
            <a:r>
              <a:rPr lang="zh-CN" altLang="en-US" sz="2400" b="1">
                <a:solidFill>
                  <a:srgbClr val="0070C0"/>
                </a:solidFill>
              </a:rPr>
              <a:t>活动具体介绍，说明邀请理由</a:t>
            </a:r>
            <a:endParaRPr lang="zh-CN" altLang="en-US" sz="2400" b="1">
              <a:solidFill>
                <a:srgbClr val="0070C0"/>
              </a:solidFill>
            </a:endParaRPr>
          </a:p>
          <a:p>
            <a:pPr algn="l">
              <a:lnSpc>
                <a:spcPct val="140000"/>
              </a:lnSpc>
            </a:pPr>
            <a:r>
              <a:rPr lang="en-US" altLang="zh-CN" sz="2400" b="1">
                <a:solidFill>
                  <a:srgbClr val="0070C0"/>
                </a:solidFill>
              </a:rPr>
              <a:t>                    </a:t>
            </a:r>
            <a:r>
              <a:rPr lang="zh-CN" altLang="en-US" sz="2400" b="1">
                <a:solidFill>
                  <a:srgbClr val="0070C0"/>
                </a:solidFill>
              </a:rPr>
              <a:t>结尾段 </a:t>
            </a:r>
            <a:r>
              <a:rPr lang="en-US" altLang="zh-CN" sz="2400" b="1">
                <a:solidFill>
                  <a:srgbClr val="0070C0"/>
                </a:solidFill>
                <a:sym typeface="+mn-ea"/>
              </a:rPr>
              <a:t>— </a:t>
            </a:r>
            <a:r>
              <a:rPr lang="zh-CN" altLang="en-US" sz="2400" b="1">
                <a:solidFill>
                  <a:srgbClr val="0070C0"/>
                </a:solidFill>
              </a:rPr>
              <a:t>期待对方接受邀请，盼回复并致谢</a:t>
            </a:r>
            <a:endParaRPr lang="zh-CN" altLang="en-US" sz="2400" b="1">
              <a:solidFill>
                <a:srgbClr val="0070C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241300"/>
            <a:ext cx="12192000" cy="4923155"/>
          </a:xfrm>
          <a:prstGeom prst="rect">
            <a:avLst/>
          </a:prstGeom>
          <a:noFill/>
        </p:spPr>
        <p:txBody>
          <a:bodyPr wrap="square" rtlCol="0" anchor="t">
            <a:spAutoFit/>
          </a:bodyPr>
          <a:p>
            <a:pPr>
              <a:lnSpc>
                <a:spcPct val="150000"/>
              </a:lnSpc>
            </a:pPr>
            <a:r>
              <a:rPr lang="zh-CN" altLang="en-US" sz="2800" b="1">
                <a:latin typeface="微软雅黑" panose="020B0503020204020204" charset="-122"/>
                <a:ea typeface="微软雅黑" panose="020B0503020204020204" charset="-122"/>
                <a:cs typeface="Times New Roman" panose="02020603050405020304" charset="0"/>
              </a:rPr>
              <a:t>【词汇梳理：</a:t>
            </a:r>
            <a:r>
              <a:rPr lang="zh-CN" altLang="en-US" sz="2800" b="1">
                <a:latin typeface="楷体" panose="02010609060101010101" charset="-122"/>
                <a:ea typeface="楷体" panose="02010609060101010101" charset="-122"/>
                <a:cs typeface="楷体" panose="02010609060101010101" charset="-122"/>
              </a:rPr>
              <a:t>以下</a:t>
            </a:r>
            <a:r>
              <a:rPr lang="zh-CN" altLang="en-US" sz="2800" b="1">
                <a:latin typeface="楷体" panose="02010609060101010101" charset="-122"/>
                <a:ea typeface="楷体" panose="02010609060101010101" charset="-122"/>
                <a:cs typeface="楷体" panose="02010609060101010101" charset="-122"/>
                <a:sym typeface="+mn-ea"/>
              </a:rPr>
              <a:t>易错单词</a:t>
            </a:r>
            <a:r>
              <a:rPr lang="en-US" altLang="zh-CN" sz="2800" b="1">
                <a:latin typeface="楷体" panose="02010609060101010101" charset="-122"/>
                <a:ea typeface="楷体" panose="02010609060101010101" charset="-122"/>
                <a:cs typeface="楷体" panose="02010609060101010101" charset="-122"/>
                <a:sym typeface="+mn-ea"/>
              </a:rPr>
              <a:t>, 请写出正确形式</a:t>
            </a:r>
            <a:r>
              <a:rPr lang="zh-CN" altLang="en-US" sz="2800" b="1">
                <a:latin typeface="楷体" panose="02010609060101010101" charset="-122"/>
                <a:ea typeface="楷体" panose="02010609060101010101" charset="-122"/>
                <a:cs typeface="楷体" panose="02010609060101010101" charset="-122"/>
                <a:sym typeface="+mn-ea"/>
              </a:rPr>
              <a:t>】</a:t>
            </a:r>
            <a:endParaRPr lang="en-US" altLang="zh-CN" sz="2800" b="1">
              <a:latin typeface="楷体" panose="02010609060101010101" charset="-122"/>
              <a:ea typeface="楷体" panose="02010609060101010101" charset="-122"/>
              <a:cs typeface="楷体" panose="02010609060101010101" charset="-122"/>
              <a:sym typeface="+mn-ea"/>
            </a:endParaRPr>
          </a:p>
          <a:p>
            <a:pPr>
              <a:lnSpc>
                <a:spcPct val="150000"/>
              </a:lnSpc>
            </a:pPr>
            <a:r>
              <a:rPr lang="en-US" altLang="zh-CN" sz="2400" b="1">
                <a:latin typeface="Times New Roman" panose="02020603050405020304" charset="0"/>
                <a:ea typeface="楷体" panose="02010609060101010101" charset="-122"/>
                <a:cs typeface="Times New Roman" panose="02020603050405020304" charset="0"/>
                <a:sym typeface="+mn-ea"/>
              </a:rPr>
              <a:t>    </a:t>
            </a:r>
            <a:r>
              <a:rPr lang="en-US" altLang="zh-CN" sz="3200" b="1">
                <a:latin typeface="Times New Roman" panose="02020603050405020304" charset="0"/>
                <a:ea typeface="楷体" panose="02010609060101010101" charset="-122"/>
                <a:cs typeface="Times New Roman" panose="02020603050405020304" charset="0"/>
                <a:sym typeface="+mn-ea"/>
              </a:rPr>
              <a:t>  1.</a:t>
            </a:r>
            <a:r>
              <a:rPr lang="zh-CN" altLang="en-US" sz="3200" b="1">
                <a:latin typeface="Times New Roman" panose="02020603050405020304" charset="0"/>
                <a:ea typeface="楷体" panose="02010609060101010101" charset="-122"/>
                <a:cs typeface="Times New Roman" panose="02020603050405020304" charset="0"/>
                <a:sym typeface="+mn-ea"/>
              </a:rPr>
              <a:t> </a:t>
            </a:r>
            <a:r>
              <a:rPr lang="en-US" altLang="zh-CN" sz="3200" b="1">
                <a:latin typeface="Times New Roman" panose="02020603050405020304" charset="0"/>
                <a:ea typeface="楷体" panose="02010609060101010101" charset="-122"/>
                <a:cs typeface="Times New Roman" panose="02020603050405020304" charset="0"/>
                <a:sym typeface="+mn-ea"/>
              </a:rPr>
              <a:t>apreciate   </a:t>
            </a:r>
            <a:r>
              <a:rPr lang="en-US" altLang="zh-CN" sz="3200" b="1">
                <a:latin typeface="Times New Roman" panose="02020603050405020304" charset="0"/>
                <a:ea typeface="楷体" panose="02010609060101010101" charset="-122"/>
                <a:cs typeface="Times New Roman" panose="02020603050405020304" charset="0"/>
                <a:sym typeface="+mn-ea"/>
              </a:rPr>
              <a:t>→  ____________   </a:t>
            </a:r>
            <a:endParaRPr lang="en-US" altLang="zh-CN" sz="3200" b="1">
              <a:latin typeface="Times New Roman" panose="02020603050405020304" charset="0"/>
              <a:ea typeface="楷体" panose="02010609060101010101" charset="-122"/>
              <a:cs typeface="Times New Roman" panose="02020603050405020304" charset="0"/>
              <a:sym typeface="+mn-ea"/>
            </a:endParaRPr>
          </a:p>
          <a:p>
            <a:pPr>
              <a:lnSpc>
                <a:spcPct val="150000"/>
              </a:lnSpc>
            </a:pPr>
            <a:r>
              <a:rPr lang="en-US" altLang="zh-CN" sz="3200" b="1">
                <a:latin typeface="Times New Roman" panose="02020603050405020304" charset="0"/>
                <a:ea typeface="楷体" panose="02010609060101010101" charset="-122"/>
                <a:cs typeface="Times New Roman" panose="02020603050405020304" charset="0"/>
                <a:sym typeface="+mn-ea"/>
              </a:rPr>
              <a:t>      2. earlist/ earlest   </a:t>
            </a:r>
            <a:r>
              <a:rPr lang="en-US" altLang="zh-CN" sz="3200" b="1">
                <a:latin typeface="Times New Roman" panose="02020603050405020304" charset="0"/>
                <a:ea typeface="楷体" panose="02010609060101010101" charset="-122"/>
                <a:cs typeface="Times New Roman" panose="02020603050405020304" charset="0"/>
                <a:sym typeface="+mn-ea"/>
              </a:rPr>
              <a:t>→ </a:t>
            </a:r>
            <a:r>
              <a:rPr lang="en-US" altLang="zh-CN" sz="3200" b="1">
                <a:latin typeface="Times New Roman" panose="02020603050405020304" charset="0"/>
                <a:ea typeface="楷体" panose="02010609060101010101" charset="-122"/>
                <a:cs typeface="Times New Roman" panose="02020603050405020304" charset="0"/>
                <a:sym typeface="+mn-ea"/>
              </a:rPr>
              <a:t>____________</a:t>
            </a:r>
            <a:r>
              <a:rPr lang="en-US" altLang="zh-CN" sz="3200" b="1">
                <a:latin typeface="Times New Roman" panose="02020603050405020304" charset="0"/>
                <a:ea typeface="楷体" panose="02010609060101010101" charset="-122"/>
                <a:cs typeface="Times New Roman" panose="02020603050405020304" charset="0"/>
                <a:sym typeface="+mn-ea"/>
              </a:rPr>
              <a:t> </a:t>
            </a:r>
            <a:r>
              <a:rPr lang="en-US" altLang="zh-CN" sz="3200" b="1">
                <a:latin typeface="Times New Roman" panose="02020603050405020304" charset="0"/>
                <a:ea typeface="楷体" panose="02010609060101010101" charset="-122"/>
                <a:cs typeface="Times New Roman" panose="02020603050405020304" charset="0"/>
                <a:sym typeface="+mn-ea"/>
              </a:rPr>
              <a:t> </a:t>
            </a:r>
            <a:endParaRPr lang="en-US" altLang="zh-CN" sz="3200" b="1">
              <a:latin typeface="Times New Roman" panose="02020603050405020304" charset="0"/>
              <a:ea typeface="楷体" panose="02010609060101010101" charset="-122"/>
              <a:cs typeface="Times New Roman" panose="02020603050405020304" charset="0"/>
              <a:sym typeface="+mn-ea"/>
            </a:endParaRPr>
          </a:p>
          <a:p>
            <a:pPr>
              <a:lnSpc>
                <a:spcPct val="150000"/>
              </a:lnSpc>
            </a:pPr>
            <a:r>
              <a:rPr lang="en-US" altLang="zh-CN" sz="3200" b="1">
                <a:latin typeface="Times New Roman" panose="02020603050405020304" charset="0"/>
                <a:ea typeface="楷体" panose="02010609060101010101" charset="-122"/>
                <a:cs typeface="Times New Roman" panose="02020603050405020304" charset="0"/>
                <a:sym typeface="+mn-ea"/>
              </a:rPr>
              <a:t>      3. invition   </a:t>
            </a:r>
            <a:r>
              <a:rPr lang="en-US" altLang="zh-CN" sz="3200" b="1">
                <a:latin typeface="Times New Roman" panose="02020603050405020304" charset="0"/>
                <a:ea typeface="楷体" panose="02010609060101010101" charset="-122"/>
                <a:cs typeface="Times New Roman" panose="02020603050405020304" charset="0"/>
                <a:sym typeface="+mn-ea"/>
              </a:rPr>
              <a:t>→  </a:t>
            </a:r>
            <a:r>
              <a:rPr lang="en-US" altLang="zh-CN" sz="3200" b="1">
                <a:latin typeface="Times New Roman" panose="02020603050405020304" charset="0"/>
                <a:ea typeface="楷体" panose="02010609060101010101" charset="-122"/>
                <a:cs typeface="Times New Roman" panose="02020603050405020304" charset="0"/>
                <a:sym typeface="+mn-ea"/>
              </a:rPr>
              <a:t>____________</a:t>
            </a:r>
            <a:endParaRPr lang="en-US" altLang="zh-CN" sz="3200" b="1">
              <a:latin typeface="Times New Roman" panose="02020603050405020304" charset="0"/>
              <a:ea typeface="楷体" panose="02010609060101010101" charset="-122"/>
              <a:cs typeface="Times New Roman" panose="02020603050405020304" charset="0"/>
              <a:sym typeface="+mn-ea"/>
            </a:endParaRPr>
          </a:p>
          <a:p>
            <a:pPr>
              <a:lnSpc>
                <a:spcPct val="150000"/>
              </a:lnSpc>
            </a:pPr>
            <a:r>
              <a:rPr lang="en-US" altLang="zh-CN" sz="3200" b="1">
                <a:latin typeface="Times New Roman" panose="02020603050405020304" charset="0"/>
                <a:ea typeface="楷体" panose="02010609060101010101" charset="-122"/>
                <a:cs typeface="Times New Roman" panose="02020603050405020304" charset="0"/>
                <a:sym typeface="+mn-ea"/>
              </a:rPr>
              <a:t>      4.convinence  </a:t>
            </a:r>
            <a:r>
              <a:rPr lang="en-US" altLang="zh-CN" sz="3200" b="1">
                <a:latin typeface="Times New Roman" panose="02020603050405020304" charset="0"/>
                <a:ea typeface="楷体" panose="02010609060101010101" charset="-122"/>
                <a:cs typeface="Times New Roman" panose="02020603050405020304" charset="0"/>
                <a:sym typeface="+mn-ea"/>
              </a:rPr>
              <a:t>→  </a:t>
            </a:r>
            <a:r>
              <a:rPr lang="en-US" altLang="zh-CN" sz="3200" b="1">
                <a:latin typeface="Times New Roman" panose="02020603050405020304" charset="0"/>
                <a:ea typeface="楷体" panose="02010609060101010101" charset="-122"/>
                <a:cs typeface="Times New Roman" panose="02020603050405020304" charset="0"/>
                <a:sym typeface="+mn-ea"/>
              </a:rPr>
              <a:t>____________</a:t>
            </a:r>
            <a:endParaRPr lang="en-US" altLang="zh-CN" sz="3200" b="1">
              <a:latin typeface="Times New Roman" panose="02020603050405020304" charset="0"/>
              <a:ea typeface="楷体" panose="02010609060101010101" charset="-122"/>
              <a:cs typeface="Times New Roman" panose="02020603050405020304" charset="0"/>
              <a:sym typeface="+mn-ea"/>
            </a:endParaRPr>
          </a:p>
          <a:p>
            <a:pPr>
              <a:lnSpc>
                <a:spcPct val="150000"/>
              </a:lnSpc>
            </a:pPr>
            <a:r>
              <a:rPr lang="en-US" altLang="zh-CN" sz="3200" b="1">
                <a:latin typeface="Times New Roman" panose="02020603050405020304" charset="0"/>
                <a:ea typeface="楷体" panose="02010609060101010101" charset="-122"/>
                <a:cs typeface="Times New Roman" panose="02020603050405020304" charset="0"/>
                <a:sym typeface="+mn-ea"/>
              </a:rPr>
              <a:t>      5. partipate</a:t>
            </a:r>
            <a:r>
              <a:rPr lang="zh-CN" altLang="en-US" sz="3200" b="1">
                <a:latin typeface="Times New Roman" panose="02020603050405020304" charset="0"/>
                <a:ea typeface="楷体" panose="02010609060101010101" charset="-122"/>
                <a:cs typeface="Times New Roman" panose="02020603050405020304" charset="0"/>
              </a:rPr>
              <a:t>  </a:t>
            </a:r>
            <a:r>
              <a:rPr lang="en-US" altLang="zh-CN" sz="3200" b="1">
                <a:latin typeface="Times New Roman" panose="02020603050405020304" charset="0"/>
                <a:ea typeface="楷体" panose="02010609060101010101" charset="-122"/>
                <a:cs typeface="Times New Roman" panose="02020603050405020304" charset="0"/>
                <a:sym typeface="+mn-ea"/>
              </a:rPr>
              <a:t>→  </a:t>
            </a:r>
            <a:r>
              <a:rPr lang="en-US" altLang="zh-CN" sz="3200" b="1">
                <a:latin typeface="Times New Roman" panose="02020603050405020304" charset="0"/>
                <a:ea typeface="楷体" panose="02010609060101010101" charset="-122"/>
                <a:cs typeface="Times New Roman" panose="02020603050405020304" charset="0"/>
                <a:sym typeface="+mn-ea"/>
              </a:rPr>
              <a:t>____________</a:t>
            </a:r>
            <a:endParaRPr lang="en-US" altLang="zh-CN" sz="3200" b="1">
              <a:latin typeface="Times New Roman" panose="02020603050405020304" charset="0"/>
              <a:ea typeface="楷体" panose="02010609060101010101" charset="-122"/>
              <a:cs typeface="Times New Roman" panose="02020603050405020304" charset="0"/>
            </a:endParaRPr>
          </a:p>
          <a:p>
            <a:pPr>
              <a:lnSpc>
                <a:spcPct val="100000"/>
              </a:lnSpc>
            </a:pPr>
            <a:endParaRPr lang="zh-CN" altLang="en-US" sz="3200" b="1">
              <a:latin typeface="Times New Roman" panose="02020603050405020304" charset="0"/>
              <a:ea typeface="楷体" panose="02010609060101010101" charset="-122"/>
              <a:cs typeface="Times New Roman" panose="02020603050405020304" charset="0"/>
            </a:endParaRPr>
          </a:p>
        </p:txBody>
      </p:sp>
      <p:pic>
        <p:nvPicPr>
          <p:cNvPr id="9" name="图片 8"/>
          <p:cNvPicPr>
            <a:picLocks noChangeAspect="1"/>
          </p:cNvPicPr>
          <p:nvPr/>
        </p:nvPicPr>
        <p:blipFill>
          <a:blip r:embed="rId1"/>
          <a:stretch>
            <a:fillRect/>
          </a:stretch>
        </p:blipFill>
        <p:spPr>
          <a:xfrm>
            <a:off x="8217535" y="4755515"/>
            <a:ext cx="4028440" cy="2102485"/>
          </a:xfrm>
          <a:prstGeom prst="rect">
            <a:avLst/>
          </a:prstGeom>
        </p:spPr>
      </p:pic>
      <p:sp>
        <p:nvSpPr>
          <p:cNvPr id="10" name="文本框 9"/>
          <p:cNvSpPr txBox="1"/>
          <p:nvPr/>
        </p:nvSpPr>
        <p:spPr>
          <a:xfrm>
            <a:off x="3709035" y="1052195"/>
            <a:ext cx="2003425" cy="583565"/>
          </a:xfrm>
          <a:prstGeom prst="rect">
            <a:avLst/>
          </a:prstGeom>
          <a:noFill/>
        </p:spPr>
        <p:txBody>
          <a:bodyPr wrap="none" rtlCol="0" anchor="t">
            <a:spAutoFit/>
          </a:bodyPr>
          <a:p>
            <a:r>
              <a:rPr lang="en-US" altLang="zh-CN" sz="3200" b="1">
                <a:latin typeface="Times New Roman" panose="02020603050405020304" charset="0"/>
                <a:ea typeface="楷体" panose="02010609060101010101" charset="-122"/>
                <a:cs typeface="Times New Roman" panose="02020603050405020304" charset="0"/>
                <a:sym typeface="+mn-ea"/>
              </a:rPr>
              <a:t>a</a:t>
            </a:r>
            <a:r>
              <a:rPr lang="en-US" altLang="zh-CN" sz="3200" b="1">
                <a:solidFill>
                  <a:srgbClr val="FF0000"/>
                </a:solidFill>
                <a:latin typeface="Times New Roman" panose="02020603050405020304" charset="0"/>
                <a:ea typeface="楷体" panose="02010609060101010101" charset="-122"/>
                <a:cs typeface="Times New Roman" panose="02020603050405020304" charset="0"/>
                <a:sym typeface="+mn-ea"/>
              </a:rPr>
              <a:t>pp</a:t>
            </a:r>
            <a:r>
              <a:rPr lang="en-US" altLang="zh-CN" sz="3200" b="1">
                <a:latin typeface="Times New Roman" panose="02020603050405020304" charset="0"/>
                <a:ea typeface="楷体" panose="02010609060101010101" charset="-122"/>
                <a:cs typeface="Times New Roman" panose="02020603050405020304" charset="0"/>
                <a:sym typeface="+mn-ea"/>
              </a:rPr>
              <a:t>rec</a:t>
            </a:r>
            <a:r>
              <a:rPr lang="en-US" altLang="zh-CN" sz="3200" b="1">
                <a:solidFill>
                  <a:srgbClr val="FF0000"/>
                </a:solidFill>
                <a:latin typeface="Times New Roman" panose="02020603050405020304" charset="0"/>
                <a:ea typeface="楷体" panose="02010609060101010101" charset="-122"/>
                <a:cs typeface="Times New Roman" panose="02020603050405020304" charset="0"/>
                <a:sym typeface="+mn-ea"/>
              </a:rPr>
              <a:t>i</a:t>
            </a:r>
            <a:r>
              <a:rPr lang="en-US" altLang="zh-CN" sz="3200" b="1">
                <a:latin typeface="Times New Roman" panose="02020603050405020304" charset="0"/>
                <a:ea typeface="楷体" panose="02010609060101010101" charset="-122"/>
                <a:cs typeface="Times New Roman" panose="02020603050405020304" charset="0"/>
                <a:sym typeface="+mn-ea"/>
              </a:rPr>
              <a:t>ate</a:t>
            </a:r>
            <a:endParaRPr lang="zh-CN" altLang="en-US" sz="3200"/>
          </a:p>
        </p:txBody>
      </p:sp>
      <p:sp>
        <p:nvSpPr>
          <p:cNvPr id="11" name="文本框 10"/>
          <p:cNvSpPr txBox="1"/>
          <p:nvPr/>
        </p:nvSpPr>
        <p:spPr>
          <a:xfrm>
            <a:off x="4773930" y="1783080"/>
            <a:ext cx="1446530" cy="583565"/>
          </a:xfrm>
          <a:prstGeom prst="rect">
            <a:avLst/>
          </a:prstGeom>
          <a:noFill/>
        </p:spPr>
        <p:txBody>
          <a:bodyPr wrap="none" rtlCol="0" anchor="t">
            <a:spAutoFit/>
          </a:bodyPr>
          <a:p>
            <a:r>
              <a:rPr lang="en-US" altLang="zh-CN" sz="3200" b="1">
                <a:latin typeface="Times New Roman" panose="02020603050405020304" charset="0"/>
                <a:ea typeface="楷体" panose="02010609060101010101" charset="-122"/>
                <a:cs typeface="Times New Roman" panose="02020603050405020304" charset="0"/>
                <a:sym typeface="+mn-ea"/>
              </a:rPr>
              <a:t>earl</a:t>
            </a:r>
            <a:r>
              <a:rPr lang="en-US" altLang="zh-CN" sz="3200" b="1">
                <a:solidFill>
                  <a:srgbClr val="FF0000"/>
                </a:solidFill>
                <a:latin typeface="Times New Roman" panose="02020603050405020304" charset="0"/>
                <a:ea typeface="楷体" panose="02010609060101010101" charset="-122"/>
                <a:cs typeface="Times New Roman" panose="02020603050405020304" charset="0"/>
                <a:sym typeface="+mn-ea"/>
              </a:rPr>
              <a:t>i</a:t>
            </a:r>
            <a:r>
              <a:rPr lang="en-US" altLang="zh-CN" sz="3200" b="1" u="sng">
                <a:latin typeface="Times New Roman" panose="02020603050405020304" charset="0"/>
                <a:ea typeface="楷体" panose="02010609060101010101" charset="-122"/>
                <a:cs typeface="Times New Roman" panose="02020603050405020304" charset="0"/>
                <a:sym typeface="+mn-ea"/>
              </a:rPr>
              <a:t>est</a:t>
            </a:r>
            <a:endParaRPr lang="zh-CN" altLang="en-US" sz="3200"/>
          </a:p>
        </p:txBody>
      </p:sp>
      <p:sp>
        <p:nvSpPr>
          <p:cNvPr id="12" name="文本框 11"/>
          <p:cNvSpPr txBox="1"/>
          <p:nvPr/>
        </p:nvSpPr>
        <p:spPr>
          <a:xfrm>
            <a:off x="3575050" y="2498090"/>
            <a:ext cx="1854200" cy="583565"/>
          </a:xfrm>
          <a:prstGeom prst="rect">
            <a:avLst/>
          </a:prstGeom>
          <a:noFill/>
        </p:spPr>
        <p:txBody>
          <a:bodyPr wrap="none" rtlCol="0" anchor="t">
            <a:spAutoFit/>
          </a:bodyPr>
          <a:p>
            <a:r>
              <a:rPr lang="en-US" altLang="zh-CN" sz="3200" b="1">
                <a:latin typeface="Times New Roman" panose="02020603050405020304" charset="0"/>
                <a:ea typeface="楷体" panose="02010609060101010101" charset="-122"/>
                <a:cs typeface="Times New Roman" panose="02020603050405020304" charset="0"/>
                <a:sym typeface="+mn-ea"/>
              </a:rPr>
              <a:t>invit</a:t>
            </a:r>
            <a:r>
              <a:rPr lang="en-US" altLang="zh-CN" sz="3200" b="1">
                <a:solidFill>
                  <a:srgbClr val="FF0000"/>
                </a:solidFill>
                <a:latin typeface="Times New Roman" panose="02020603050405020304" charset="0"/>
                <a:ea typeface="楷体" panose="02010609060101010101" charset="-122"/>
                <a:cs typeface="Times New Roman" panose="02020603050405020304" charset="0"/>
                <a:sym typeface="+mn-ea"/>
              </a:rPr>
              <a:t>a</a:t>
            </a:r>
            <a:r>
              <a:rPr lang="en-US" altLang="zh-CN" sz="3200" b="1">
                <a:latin typeface="Times New Roman" panose="02020603050405020304" charset="0"/>
                <a:ea typeface="楷体" panose="02010609060101010101" charset="-122"/>
                <a:cs typeface="Times New Roman" panose="02020603050405020304" charset="0"/>
                <a:sym typeface="+mn-ea"/>
              </a:rPr>
              <a:t>tion</a:t>
            </a:r>
            <a:endParaRPr lang="zh-CN" altLang="en-US" sz="3200"/>
          </a:p>
        </p:txBody>
      </p:sp>
      <p:sp>
        <p:nvSpPr>
          <p:cNvPr id="13" name="文本框 12"/>
          <p:cNvSpPr txBox="1"/>
          <p:nvPr/>
        </p:nvSpPr>
        <p:spPr>
          <a:xfrm>
            <a:off x="3938270" y="3137535"/>
            <a:ext cx="2282190" cy="583565"/>
          </a:xfrm>
          <a:prstGeom prst="rect">
            <a:avLst/>
          </a:prstGeom>
          <a:noFill/>
        </p:spPr>
        <p:txBody>
          <a:bodyPr wrap="none" rtlCol="0" anchor="t">
            <a:spAutoFit/>
          </a:bodyPr>
          <a:p>
            <a:r>
              <a:rPr lang="en-US" altLang="zh-CN" sz="3200" b="1">
                <a:latin typeface="Times New Roman" panose="02020603050405020304" charset="0"/>
                <a:ea typeface="楷体" panose="02010609060101010101" charset="-122"/>
                <a:cs typeface="Times New Roman" panose="02020603050405020304" charset="0"/>
                <a:sym typeface="+mn-ea"/>
              </a:rPr>
              <a:t>conv</a:t>
            </a:r>
            <a:r>
              <a:rPr lang="en-US" altLang="zh-CN" sz="3200" b="1">
                <a:solidFill>
                  <a:srgbClr val="FF0000"/>
                </a:solidFill>
                <a:latin typeface="Times New Roman" panose="02020603050405020304" charset="0"/>
                <a:ea typeface="楷体" panose="02010609060101010101" charset="-122"/>
                <a:cs typeface="Times New Roman" panose="02020603050405020304" charset="0"/>
                <a:sym typeface="+mn-ea"/>
              </a:rPr>
              <a:t>e</a:t>
            </a:r>
            <a:r>
              <a:rPr lang="en-US" altLang="zh-CN" sz="3200" b="1">
                <a:latin typeface="Times New Roman" panose="02020603050405020304" charset="0"/>
                <a:ea typeface="楷体" panose="02010609060101010101" charset="-122"/>
                <a:cs typeface="Times New Roman" panose="02020603050405020304" charset="0"/>
                <a:sym typeface="+mn-ea"/>
              </a:rPr>
              <a:t>nience</a:t>
            </a:r>
            <a:endParaRPr lang="zh-CN" altLang="en-US" sz="3200"/>
          </a:p>
        </p:txBody>
      </p:sp>
      <p:sp>
        <p:nvSpPr>
          <p:cNvPr id="14" name="文本框 13"/>
          <p:cNvSpPr txBox="1"/>
          <p:nvPr/>
        </p:nvSpPr>
        <p:spPr>
          <a:xfrm>
            <a:off x="3462655" y="3943350"/>
            <a:ext cx="2078990" cy="583565"/>
          </a:xfrm>
          <a:prstGeom prst="rect">
            <a:avLst/>
          </a:prstGeom>
          <a:noFill/>
        </p:spPr>
        <p:txBody>
          <a:bodyPr wrap="none" rtlCol="0" anchor="t">
            <a:spAutoFit/>
          </a:bodyPr>
          <a:p>
            <a:r>
              <a:rPr lang="en-US" altLang="zh-CN" sz="3200" b="1">
                <a:latin typeface="Times New Roman" panose="02020603050405020304" charset="0"/>
                <a:ea typeface="楷体" panose="02010609060101010101" charset="-122"/>
                <a:cs typeface="Times New Roman" panose="02020603050405020304" charset="0"/>
                <a:sym typeface="+mn-ea"/>
              </a:rPr>
              <a:t>parti</a:t>
            </a:r>
            <a:r>
              <a:rPr lang="en-US" altLang="zh-CN" sz="3200" b="1">
                <a:solidFill>
                  <a:srgbClr val="FF0000"/>
                </a:solidFill>
                <a:latin typeface="Times New Roman" panose="02020603050405020304" charset="0"/>
                <a:ea typeface="楷体" panose="02010609060101010101" charset="-122"/>
                <a:cs typeface="Times New Roman" panose="02020603050405020304" charset="0"/>
                <a:sym typeface="+mn-ea"/>
              </a:rPr>
              <a:t>ci</a:t>
            </a:r>
            <a:r>
              <a:rPr lang="en-US" altLang="zh-CN" sz="3200" b="1">
                <a:latin typeface="Times New Roman" panose="02020603050405020304" charset="0"/>
                <a:ea typeface="楷体" panose="02010609060101010101" charset="-122"/>
                <a:cs typeface="Times New Roman" panose="02020603050405020304" charset="0"/>
                <a:sym typeface="+mn-ea"/>
              </a:rPr>
              <a:t>pate</a:t>
            </a:r>
            <a:endParaRPr lang="zh-CN" alt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63500" y="238760"/>
            <a:ext cx="11071225" cy="4310380"/>
          </a:xfrm>
          <a:prstGeom prst="rect">
            <a:avLst/>
          </a:prstGeom>
          <a:noFill/>
          <a:ln w="9525">
            <a:noFill/>
          </a:ln>
        </p:spPr>
        <p:txBody>
          <a:bodyPr wrap="square">
            <a:spAutoFit/>
          </a:bodyPr>
          <a:p>
            <a:pPr indent="0">
              <a:lnSpc>
                <a:spcPct val="140000"/>
              </a:lnSpc>
            </a:pPr>
            <a:r>
              <a:rPr lang="zh-CN" sz="2800" b="0">
                <a:ea typeface="楷体" panose="02010609060101010101" charset="-122"/>
              </a:rPr>
              <a:t>【</a:t>
            </a:r>
            <a:r>
              <a:rPr lang="zh-CN" altLang="en-US" sz="2800" b="1">
                <a:latin typeface="微软雅黑" panose="020B0503020204020204" charset="-122"/>
                <a:ea typeface="微软雅黑" panose="020B0503020204020204" charset="-122"/>
                <a:cs typeface="Times New Roman" panose="02020603050405020304" charset="0"/>
                <a:sym typeface="+mn-ea"/>
              </a:rPr>
              <a:t>词汇梳理：</a:t>
            </a:r>
            <a:r>
              <a:rPr lang="zh-CN" sz="2800" b="0">
                <a:ea typeface="楷体" panose="02010609060101010101" charset="-122"/>
              </a:rPr>
              <a:t>关于邀请的话题词汇】</a:t>
            </a:r>
            <a:r>
              <a:rPr lang="en-US" sz="2800" b="0">
                <a:latin typeface="Times New Roman" panose="02020603050405020304" charset="0"/>
                <a:ea typeface="楷体" panose="02010609060101010101" charset="-122"/>
              </a:rPr>
              <a:t>1. </a:t>
            </a:r>
            <a:r>
              <a:rPr lang="zh-CN" sz="2800" b="0">
                <a:ea typeface="楷体" panose="02010609060101010101" charset="-122"/>
              </a:rPr>
              <a:t>邀请</a:t>
            </a:r>
            <a:r>
              <a:rPr lang="en-US" sz="2800" b="0">
                <a:latin typeface="Times New Roman" panose="02020603050405020304" charset="0"/>
                <a:ea typeface="楷体" panose="02010609060101010101" charset="-122"/>
              </a:rPr>
              <a:t>vt. ___________ → n.  __________ </a:t>
            </a:r>
            <a:r>
              <a:rPr lang="zh-CN" sz="2800" b="0">
                <a:ea typeface="楷体" panose="02010609060101010101" charset="-122"/>
              </a:rPr>
              <a:t>诚挚地邀请</a:t>
            </a:r>
            <a:r>
              <a:rPr lang="en-US" sz="2800" b="0">
                <a:latin typeface="Times New Roman" panose="02020603050405020304" charset="0"/>
                <a:ea typeface="楷体" panose="02010609060101010101" charset="-122"/>
              </a:rPr>
              <a:t>  __________/ ___________</a:t>
            </a:r>
            <a:r>
              <a:rPr lang="zh-CN" altLang="en-US" sz="2800" b="0">
                <a:latin typeface="Times New Roman" panose="02020603050405020304" charset="0"/>
                <a:ea typeface="楷体" panose="02010609060101010101" charset="-122"/>
              </a:rPr>
              <a:t>（</a:t>
            </a:r>
            <a:r>
              <a:rPr lang="en-US" altLang="zh-CN" sz="2800" b="0">
                <a:latin typeface="Times New Roman" panose="02020603050405020304" charset="0"/>
                <a:ea typeface="楷体" panose="02010609060101010101" charset="-122"/>
              </a:rPr>
              <a:t>adv.</a:t>
            </a:r>
            <a:r>
              <a:rPr lang="zh-CN" altLang="en-US" sz="2800" b="0">
                <a:latin typeface="Times New Roman" panose="02020603050405020304" charset="0"/>
                <a:ea typeface="楷体" panose="02010609060101010101" charset="-122"/>
              </a:rPr>
              <a:t>）</a:t>
            </a:r>
            <a:r>
              <a:rPr lang="en-US" sz="2800" b="0">
                <a:latin typeface="Times New Roman" panose="02020603050405020304" charset="0"/>
                <a:ea typeface="楷体" panose="02010609060101010101" charset="-122"/>
              </a:rPr>
              <a:t>invite sb. to do2. </a:t>
            </a:r>
            <a:r>
              <a:rPr lang="zh-CN" sz="2800" b="0">
                <a:ea typeface="楷体" panose="02010609060101010101" charset="-122"/>
              </a:rPr>
              <a:t>参加</a:t>
            </a:r>
            <a:r>
              <a:rPr lang="en-US" sz="2800" b="0">
                <a:latin typeface="Times New Roman" panose="02020603050405020304" charset="0"/>
                <a:ea typeface="楷体" panose="02010609060101010101" charset="-122"/>
              </a:rPr>
              <a:t>vi. p___________  →   n.  p__________     3. </a:t>
            </a:r>
            <a:r>
              <a:rPr lang="zh-CN" sz="2800" b="0">
                <a:ea typeface="楷体" panose="02010609060101010101" charset="-122"/>
              </a:rPr>
              <a:t>方便</a:t>
            </a:r>
            <a:r>
              <a:rPr lang="en-US" sz="2800" b="0">
                <a:latin typeface="Times New Roman" panose="02020603050405020304" charset="0"/>
                <a:ea typeface="楷体" panose="02010609060101010101" charset="-122"/>
              </a:rPr>
              <a:t> adj. ___________   →  n.  __________   </a:t>
            </a:r>
            <a:r>
              <a:rPr lang="zh-CN" sz="2800" b="0">
                <a:ea typeface="楷体" panose="02010609060101010101" charset="-122"/>
              </a:rPr>
              <a:t>得便务请尽早</a:t>
            </a:r>
            <a:r>
              <a:rPr lang="en-US" altLang="zh-CN" sz="2800" b="0">
                <a:ea typeface="楷体" panose="02010609060101010101" charset="-122"/>
              </a:rPr>
              <a:t>(</a:t>
            </a:r>
            <a:r>
              <a:rPr lang="zh-CN" altLang="en-US" sz="2800" b="0">
                <a:ea typeface="楷体" panose="02010609060101010101" charset="-122"/>
              </a:rPr>
              <a:t>介词短语</a:t>
            </a:r>
            <a:r>
              <a:rPr lang="en-US" altLang="zh-CN" sz="2800" b="0">
                <a:ea typeface="楷体" panose="02010609060101010101" charset="-122"/>
              </a:rPr>
              <a:t>)</a:t>
            </a:r>
            <a:r>
              <a:rPr lang="en-US" sz="2800" b="0">
                <a:latin typeface="Times New Roman" panose="02020603050405020304" charset="0"/>
                <a:ea typeface="楷体" panose="02010609060101010101" charset="-122"/>
              </a:rPr>
              <a:t> ____________________________________</a:t>
            </a:r>
            <a:r>
              <a:rPr lang="zh-CN" sz="2800" b="0">
                <a:ea typeface="楷体" panose="02010609060101010101" charset="-122"/>
              </a:rPr>
              <a:t>感谢</a:t>
            </a:r>
            <a:r>
              <a:rPr lang="en-US" sz="2800" b="0">
                <a:latin typeface="Times New Roman" panose="02020603050405020304" charset="0"/>
                <a:ea typeface="楷体" panose="02010609060101010101" charset="-122"/>
              </a:rPr>
              <a:t> vt. a___________  →  n.  __________ </a:t>
            </a:r>
            <a:endParaRPr lang="zh-CN" altLang="en-US" sz="2800"/>
          </a:p>
        </p:txBody>
      </p:sp>
      <p:sp>
        <p:nvSpPr>
          <p:cNvPr id="7" name="文本框 6"/>
          <p:cNvSpPr txBox="1"/>
          <p:nvPr/>
        </p:nvSpPr>
        <p:spPr>
          <a:xfrm>
            <a:off x="1983740" y="868680"/>
            <a:ext cx="1096645"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invite</a:t>
            </a:r>
            <a:endParaRPr lang="en-US" altLang="zh-CN" sz="2800" b="1">
              <a:solidFill>
                <a:schemeClr val="tx1"/>
              </a:solidFill>
              <a:latin typeface="Times New Roman" panose="02020603050405020304" charset="0"/>
              <a:cs typeface="Times New Roman" panose="02020603050405020304" charset="0"/>
            </a:endParaRPr>
          </a:p>
        </p:txBody>
      </p:sp>
      <p:sp>
        <p:nvSpPr>
          <p:cNvPr id="4" name="文本框 3"/>
          <p:cNvSpPr txBox="1"/>
          <p:nvPr/>
        </p:nvSpPr>
        <p:spPr>
          <a:xfrm>
            <a:off x="4890770" y="868680"/>
            <a:ext cx="2017395"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invitation</a:t>
            </a:r>
            <a:endParaRPr lang="en-US" altLang="zh-CN" sz="2800" b="1">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1983740" y="1476375"/>
            <a:ext cx="2017395"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sincerely</a:t>
            </a:r>
            <a:endParaRPr lang="en-US" altLang="zh-CN" sz="2800" b="1">
              <a:solidFill>
                <a:schemeClr val="tx1"/>
              </a:solidFill>
              <a:latin typeface="Times New Roman" panose="02020603050405020304" charset="0"/>
              <a:cs typeface="Times New Roman" panose="02020603050405020304" charset="0"/>
            </a:endParaRPr>
          </a:p>
        </p:txBody>
      </p:sp>
      <p:sp>
        <p:nvSpPr>
          <p:cNvPr id="6" name="文本框 5"/>
          <p:cNvSpPr txBox="1"/>
          <p:nvPr/>
        </p:nvSpPr>
        <p:spPr>
          <a:xfrm>
            <a:off x="4089400" y="1419225"/>
            <a:ext cx="2017395"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cordially</a:t>
            </a:r>
            <a:endParaRPr lang="en-US" altLang="zh-CN" sz="2800" b="1">
              <a:solidFill>
                <a:schemeClr val="tx1"/>
              </a:solidFill>
              <a:latin typeface="Times New Roman" panose="02020603050405020304" charset="0"/>
              <a:cs typeface="Times New Roman" panose="02020603050405020304" charset="0"/>
            </a:endParaRPr>
          </a:p>
        </p:txBody>
      </p:sp>
      <p:sp>
        <p:nvSpPr>
          <p:cNvPr id="8" name="文本框 7"/>
          <p:cNvSpPr txBox="1"/>
          <p:nvPr/>
        </p:nvSpPr>
        <p:spPr>
          <a:xfrm>
            <a:off x="1556385" y="2109470"/>
            <a:ext cx="2177415"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participate</a:t>
            </a:r>
            <a:endParaRPr lang="en-US" altLang="zh-CN" sz="2800" b="1">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4944110" y="2095500"/>
            <a:ext cx="2177415"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participation</a:t>
            </a:r>
            <a:endParaRPr lang="en-US" altLang="zh-CN" sz="2800" b="1">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1903730" y="2641600"/>
            <a:ext cx="2177415"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convenient</a:t>
            </a:r>
            <a:endParaRPr lang="en-US" altLang="zh-CN" sz="2800" b="1">
              <a:solidFill>
                <a:schemeClr val="tx1"/>
              </a:solidFill>
              <a:latin typeface="Times New Roman" panose="02020603050405020304" charset="0"/>
              <a:cs typeface="Times New Roman" panose="02020603050405020304" charset="0"/>
            </a:endParaRPr>
          </a:p>
        </p:txBody>
      </p:sp>
      <p:sp>
        <p:nvSpPr>
          <p:cNvPr id="11" name="文本框 10"/>
          <p:cNvSpPr txBox="1"/>
          <p:nvPr/>
        </p:nvSpPr>
        <p:spPr>
          <a:xfrm>
            <a:off x="5007610" y="2641600"/>
            <a:ext cx="2177415"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convenience</a:t>
            </a:r>
            <a:endParaRPr lang="en-US" altLang="zh-CN" sz="2800" b="1">
              <a:solidFill>
                <a:schemeClr val="tx1"/>
              </a:solidFill>
              <a:latin typeface="Times New Roman" panose="02020603050405020304" charset="0"/>
              <a:cs typeface="Times New Roman" panose="02020603050405020304" charset="0"/>
            </a:endParaRPr>
          </a:p>
        </p:txBody>
      </p:sp>
      <p:sp>
        <p:nvSpPr>
          <p:cNvPr id="12" name="文本框 11"/>
          <p:cNvSpPr txBox="1"/>
          <p:nvPr/>
        </p:nvSpPr>
        <p:spPr>
          <a:xfrm>
            <a:off x="4469765" y="3249295"/>
            <a:ext cx="5292725"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at your earliest convenience</a:t>
            </a:r>
            <a:endParaRPr lang="en-US" altLang="zh-CN" sz="2800" b="1">
              <a:solidFill>
                <a:schemeClr val="tx1"/>
              </a:solidFill>
              <a:latin typeface="Times New Roman" panose="02020603050405020304" charset="0"/>
              <a:cs typeface="Times New Roman" panose="02020603050405020304" charset="0"/>
            </a:endParaRPr>
          </a:p>
        </p:txBody>
      </p:sp>
      <p:sp>
        <p:nvSpPr>
          <p:cNvPr id="13" name="文本框 12"/>
          <p:cNvSpPr txBox="1"/>
          <p:nvPr/>
        </p:nvSpPr>
        <p:spPr>
          <a:xfrm>
            <a:off x="1296670" y="3895090"/>
            <a:ext cx="2177415"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appreciate</a:t>
            </a:r>
            <a:endParaRPr lang="en-US" altLang="zh-CN" sz="2800" b="1">
              <a:solidFill>
                <a:schemeClr val="tx1"/>
              </a:solidFill>
              <a:latin typeface="Times New Roman" panose="02020603050405020304" charset="0"/>
              <a:cs typeface="Times New Roman" panose="02020603050405020304" charset="0"/>
            </a:endParaRPr>
          </a:p>
        </p:txBody>
      </p:sp>
      <p:sp>
        <p:nvSpPr>
          <p:cNvPr id="14" name="文本框 13"/>
          <p:cNvSpPr txBox="1"/>
          <p:nvPr/>
        </p:nvSpPr>
        <p:spPr>
          <a:xfrm>
            <a:off x="4603750" y="3856990"/>
            <a:ext cx="2177415"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appreciation</a:t>
            </a:r>
            <a:endParaRPr lang="en-US" altLang="zh-CN" sz="2800" b="1">
              <a:solidFill>
                <a:schemeClr val="tx1"/>
              </a:solidFill>
              <a:latin typeface="Times New Roman" panose="02020603050405020304" charset="0"/>
              <a:cs typeface="Times New Roman" panose="02020603050405020304" charset="0"/>
            </a:endParaRPr>
          </a:p>
        </p:txBody>
      </p:sp>
      <p:pic>
        <p:nvPicPr>
          <p:cNvPr id="15" name="图片 14"/>
          <p:cNvPicPr>
            <a:picLocks noChangeAspect="1"/>
          </p:cNvPicPr>
          <p:nvPr/>
        </p:nvPicPr>
        <p:blipFill>
          <a:blip r:embed="rId1"/>
          <a:stretch>
            <a:fillRect/>
          </a:stretch>
        </p:blipFill>
        <p:spPr>
          <a:xfrm>
            <a:off x="8163560" y="4699000"/>
            <a:ext cx="4028440" cy="21024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1"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1"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1"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1"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1"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1"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linds(horizontal)">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bldLvl="0" animBg="1"/>
      <p:bldP spid="4" grpId="1" bldLvl="0" animBg="1"/>
      <p:bldP spid="5" grpId="1" bldLvl="0" animBg="1"/>
      <p:bldP spid="6" grpId="1" bldLvl="0" animBg="1"/>
      <p:bldP spid="8" grpId="1" bldLvl="0" animBg="1"/>
      <p:bldP spid="9" grpId="1" bldLvl="0" animBg="1"/>
      <p:bldP spid="10" grpId="1" bldLvl="0" animBg="1"/>
      <p:bldP spid="11" grpId="1" bldLvl="0" animBg="1"/>
      <p:bldP spid="12" grpId="1" bldLvl="0" animBg="1"/>
      <p:bldP spid="13" grpId="1" bldLvl="0" animBg="1"/>
      <p:bldP spid="14" grpId="1"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11125" y="0"/>
            <a:ext cx="12080240" cy="6725285"/>
          </a:xfrm>
          <a:prstGeom prst="rect">
            <a:avLst/>
          </a:prstGeom>
          <a:noFill/>
          <a:ln w="9525">
            <a:noFill/>
          </a:ln>
        </p:spPr>
        <p:txBody>
          <a:bodyPr wrap="square">
            <a:spAutoFit/>
          </a:bodyPr>
          <a:p>
            <a:pPr indent="0">
              <a:lnSpc>
                <a:spcPct val="110000"/>
              </a:lnSpc>
            </a:pPr>
            <a:r>
              <a:rPr lang="zh-CN" sz="2800" b="0">
                <a:ea typeface="楷体" panose="02010609060101010101" charset="-122"/>
              </a:rPr>
              <a:t>【</a:t>
            </a:r>
            <a:r>
              <a:rPr lang="zh-CN" altLang="en-US" sz="2800" b="1">
                <a:latin typeface="微软雅黑" panose="020B0503020204020204" charset="-122"/>
                <a:ea typeface="微软雅黑" panose="020B0503020204020204" charset="-122"/>
                <a:cs typeface="Times New Roman" panose="02020603050405020304" charset="0"/>
                <a:sym typeface="+mn-ea"/>
              </a:rPr>
              <a:t>词汇梳理：</a:t>
            </a:r>
            <a:r>
              <a:rPr lang="zh-CN" sz="2800" b="0">
                <a:ea typeface="楷体" panose="02010609060101010101" charset="-122"/>
              </a:rPr>
              <a:t>关于节日活动的话题词汇】</a:t>
            </a:r>
            <a:r>
              <a:rPr lang="en-US" sz="2800" b="0">
                <a:latin typeface="Times New Roman" panose="02020603050405020304" charset="0"/>
                <a:ea typeface="楷体" panose="02010609060101010101" charset="-122"/>
              </a:rPr>
              <a:t>1.</a:t>
            </a:r>
            <a:r>
              <a:rPr lang="zh-CN" sz="2800" b="0">
                <a:ea typeface="楷体" panose="02010609060101010101" charset="-122"/>
              </a:rPr>
              <a:t>庆祝</a:t>
            </a:r>
            <a:r>
              <a:rPr lang="en-US" sz="2800" b="0">
                <a:latin typeface="Times New Roman" panose="02020603050405020304" charset="0"/>
                <a:ea typeface="楷体" panose="02010609060101010101" charset="-122"/>
              </a:rPr>
              <a:t>vt. </a:t>
            </a:r>
            <a:r>
              <a:rPr lang="en-US" sz="2800">
                <a:latin typeface="Times New Roman" panose="02020603050405020304" charset="0"/>
                <a:ea typeface="楷体" panose="02010609060101010101" charset="-122"/>
                <a:sym typeface="+mn-ea"/>
              </a:rPr>
              <a:t>____________</a:t>
            </a:r>
            <a:r>
              <a:rPr lang="en-US" sz="2800" b="0">
                <a:latin typeface="Times New Roman" panose="02020603050405020304" charset="0"/>
                <a:ea typeface="楷体" panose="02010609060101010101" charset="-122"/>
              </a:rPr>
              <a:t>  → n. </a:t>
            </a:r>
            <a:r>
              <a:rPr lang="en-US" sz="2800">
                <a:latin typeface="Times New Roman" panose="02020603050405020304" charset="0"/>
                <a:ea typeface="楷体" panose="02010609060101010101" charset="-122"/>
                <a:sym typeface="+mn-ea"/>
              </a:rPr>
              <a:t>____________</a:t>
            </a:r>
            <a:r>
              <a:rPr lang="en-US" sz="2800" b="0">
                <a:latin typeface="Times New Roman" panose="02020603050405020304" charset="0"/>
                <a:ea typeface="楷体" panose="02010609060101010101" charset="-122"/>
              </a:rPr>
              <a:t>  2. </a:t>
            </a:r>
            <a:r>
              <a:rPr lang="zh-CN" sz="2800" b="0">
                <a:ea typeface="楷体" panose="02010609060101010101" charset="-122"/>
              </a:rPr>
              <a:t>传统</a:t>
            </a:r>
            <a:r>
              <a:rPr lang="en-US" sz="2800" b="0">
                <a:latin typeface="Times New Roman" panose="02020603050405020304" charset="0"/>
                <a:ea typeface="楷体" panose="02010609060101010101" charset="-122"/>
              </a:rPr>
              <a:t> n. </a:t>
            </a:r>
            <a:r>
              <a:rPr lang="en-US" sz="2800">
                <a:latin typeface="Times New Roman" panose="02020603050405020304" charset="0"/>
                <a:ea typeface="楷体" panose="02010609060101010101" charset="-122"/>
                <a:sym typeface="+mn-ea"/>
              </a:rPr>
              <a:t>____________</a:t>
            </a:r>
            <a:r>
              <a:rPr lang="en-US" sz="2800" b="0">
                <a:latin typeface="Times New Roman" panose="02020603050405020304" charset="0"/>
                <a:ea typeface="楷体" panose="02010609060101010101" charset="-122"/>
              </a:rPr>
              <a:t>   → adj. </a:t>
            </a:r>
            <a:r>
              <a:rPr lang="en-US" sz="2800">
                <a:latin typeface="Times New Roman" panose="02020603050405020304" charset="0"/>
                <a:ea typeface="楷体" panose="02010609060101010101" charset="-122"/>
                <a:sym typeface="+mn-ea"/>
              </a:rPr>
              <a:t>____________</a:t>
            </a:r>
            <a:r>
              <a:rPr lang="en-US" sz="2800" b="0">
                <a:latin typeface="Times New Roman" panose="02020603050405020304" charset="0"/>
                <a:ea typeface="楷体" panose="02010609060101010101" charset="-122"/>
              </a:rPr>
              <a:t>  →adv. </a:t>
            </a:r>
            <a:r>
              <a:rPr lang="en-US" sz="2800">
                <a:latin typeface="Times New Roman" panose="02020603050405020304" charset="0"/>
                <a:ea typeface="楷体" panose="02010609060101010101" charset="-122"/>
                <a:sym typeface="+mn-ea"/>
              </a:rPr>
              <a:t>____________</a:t>
            </a:r>
            <a:endParaRPr lang="en-US" sz="2800">
              <a:latin typeface="Times New Roman" panose="02020603050405020304" charset="0"/>
              <a:ea typeface="楷体" panose="02010609060101010101" charset="-122"/>
              <a:sym typeface="+mn-ea"/>
            </a:endParaRPr>
          </a:p>
          <a:p>
            <a:pPr indent="0">
              <a:lnSpc>
                <a:spcPct val="110000"/>
              </a:lnSpc>
            </a:pPr>
            <a:r>
              <a:rPr lang="en-US" sz="2800" b="0">
                <a:latin typeface="Times New Roman" panose="02020603050405020304" charset="0"/>
                <a:ea typeface="楷体" panose="02010609060101010101" charset="-122"/>
              </a:rPr>
              <a:t>3. </a:t>
            </a:r>
            <a:r>
              <a:rPr lang="zh-CN" sz="2800" b="0">
                <a:ea typeface="楷体" panose="02010609060101010101" charset="-122"/>
              </a:rPr>
              <a:t>安排，预定</a:t>
            </a:r>
            <a:r>
              <a:rPr lang="en-US" sz="2800" b="0">
                <a:latin typeface="Times New Roman" panose="02020603050405020304" charset="0"/>
                <a:ea typeface="楷体" panose="02010609060101010101" charset="-122"/>
              </a:rPr>
              <a:t> n./vt. s_________    </a:t>
            </a:r>
            <a:r>
              <a:rPr lang="zh-CN" sz="2800" b="0">
                <a:ea typeface="楷体" panose="02010609060101010101" charset="-122"/>
              </a:rPr>
              <a:t>根据安排</a:t>
            </a:r>
            <a:r>
              <a:rPr lang="en-US" altLang="zh-CN" sz="2800" b="0">
                <a:ea typeface="楷体" panose="02010609060101010101" charset="-122"/>
              </a:rPr>
              <a:t>,....</a:t>
            </a:r>
            <a:r>
              <a:rPr lang="en-US" sz="2800" b="0">
                <a:latin typeface="Times New Roman" panose="02020603050405020304" charset="0"/>
                <a:ea typeface="楷体" panose="02010609060101010101" charset="-122"/>
              </a:rPr>
              <a:t> __________________________4. </a:t>
            </a:r>
            <a:r>
              <a:rPr lang="zh-CN" sz="2800" b="0">
                <a:ea typeface="楷体" panose="02010609060101010101" charset="-122"/>
              </a:rPr>
              <a:t>举例</a:t>
            </a:r>
            <a:r>
              <a:rPr lang="en-US" sz="2800" b="0">
                <a:latin typeface="Times New Roman" panose="02020603050405020304" charset="0"/>
                <a:ea typeface="楷体" panose="02010609060101010101" charset="-122"/>
              </a:rPr>
              <a:t>           ....,  _</a:t>
            </a:r>
            <a:r>
              <a:rPr lang="en-US" sz="2800">
                <a:latin typeface="Times New Roman" panose="02020603050405020304" charset="0"/>
                <a:ea typeface="楷体" panose="02010609060101010101" charset="-122"/>
                <a:sym typeface="+mn-ea"/>
              </a:rPr>
              <a:t>____</a:t>
            </a:r>
            <a:r>
              <a:rPr lang="en-US" sz="2800" b="0">
                <a:latin typeface="Times New Roman" panose="02020603050405020304" charset="0"/>
                <a:ea typeface="楷体" panose="02010609060101010101" charset="-122"/>
              </a:rPr>
              <a:t>______as A and B.          .... , __</a:t>
            </a:r>
            <a:r>
              <a:rPr lang="en-US" sz="2800">
                <a:latin typeface="Times New Roman" panose="02020603050405020304" charset="0"/>
                <a:ea typeface="楷体" panose="02010609060101010101" charset="-122"/>
                <a:sym typeface="+mn-ea"/>
              </a:rPr>
              <a:t>__</a:t>
            </a:r>
            <a:r>
              <a:rPr lang="en-US" sz="2800" b="0">
                <a:latin typeface="Times New Roman" panose="02020603050405020304" charset="0"/>
                <a:ea typeface="楷体" panose="02010609060101010101" charset="-122"/>
              </a:rPr>
              <a:t>_______  (include)A and B.             ______</a:t>
            </a:r>
            <a:r>
              <a:rPr lang="en-US" sz="2800">
                <a:latin typeface="Times New Roman" panose="02020603050405020304" charset="0"/>
                <a:ea typeface="楷体" panose="02010609060101010101" charset="-122"/>
                <a:sym typeface="+mn-ea"/>
              </a:rPr>
              <a:t>____</a:t>
            </a:r>
            <a:r>
              <a:rPr lang="en-US" sz="2800" b="0">
                <a:latin typeface="Times New Roman" panose="02020603050405020304" charset="0"/>
                <a:ea typeface="楷体" panose="02010609060101010101" charset="-122"/>
              </a:rPr>
              <a:t>____(range) from A to B,  ....5. </a:t>
            </a:r>
            <a:r>
              <a:rPr lang="zh-CN" sz="2800" b="0">
                <a:ea typeface="楷体" panose="02010609060101010101" charset="-122"/>
              </a:rPr>
              <a:t>喜欢，享受</a:t>
            </a:r>
            <a:r>
              <a:rPr lang="en-US" sz="2800" b="0">
                <a:latin typeface="Times New Roman" panose="02020603050405020304" charset="0"/>
                <a:ea typeface="楷体" panose="02010609060101010101" charset="-122"/>
              </a:rPr>
              <a:t> vt. enjoy →  adj. ____________ →  n. ____________6. </a:t>
            </a:r>
            <a:r>
              <a:rPr lang="zh-CN" sz="2800" b="0">
                <a:ea typeface="楷体" panose="02010609060101010101" charset="-122"/>
              </a:rPr>
              <a:t>表演</a:t>
            </a:r>
            <a:r>
              <a:rPr lang="en-US" sz="2800" b="0">
                <a:latin typeface="Times New Roman" panose="02020603050405020304" charset="0"/>
                <a:ea typeface="楷体" panose="02010609060101010101" charset="-122"/>
              </a:rPr>
              <a:t> vt. ___________→ n. ___________7.</a:t>
            </a:r>
            <a:r>
              <a:rPr lang="zh-CN" sz="2800" b="0">
                <a:ea typeface="楷体" panose="02010609060101010101" charset="-122"/>
              </a:rPr>
              <a:t>大饱口福</a:t>
            </a:r>
            <a:r>
              <a:rPr lang="en-US" sz="2800" b="0">
                <a:latin typeface="Times New Roman" panose="02020603050405020304" charset="0"/>
                <a:ea typeface="楷体" panose="02010609060101010101" charset="-122"/>
              </a:rPr>
              <a:t>__________________________      </a:t>
            </a:r>
            <a:r>
              <a:rPr lang="zh-CN" sz="2800" b="0">
                <a:ea typeface="楷体" panose="02010609060101010101" charset="-122"/>
              </a:rPr>
              <a:t>大开眼界</a:t>
            </a:r>
            <a:r>
              <a:rPr lang="en-US" sz="2800" b="0">
                <a:latin typeface="Times New Roman" panose="02020603050405020304" charset="0"/>
                <a:ea typeface="楷体" panose="02010609060101010101" charset="-122"/>
              </a:rPr>
              <a:t>__________________________</a:t>
            </a:r>
            <a:r>
              <a:rPr lang="zh-CN" sz="2800" b="0">
                <a:ea typeface="楷体" panose="02010609060101010101" charset="-122"/>
              </a:rPr>
              <a:t>   开阔视野</a:t>
            </a:r>
            <a:r>
              <a:rPr lang="en-US" sz="2800" b="0">
                <a:latin typeface="Times New Roman" panose="02020603050405020304" charset="0"/>
                <a:ea typeface="楷体" panose="02010609060101010101" charset="-122"/>
              </a:rPr>
              <a:t>__________________________</a:t>
            </a:r>
            <a:endParaRPr lang="en-US" sz="2800" b="0">
              <a:latin typeface="Times New Roman" panose="02020603050405020304" charset="0"/>
              <a:ea typeface="楷体" panose="02010609060101010101" charset="-122"/>
            </a:endParaRPr>
          </a:p>
          <a:p>
            <a:pPr indent="0">
              <a:lnSpc>
                <a:spcPct val="110000"/>
              </a:lnSpc>
            </a:pPr>
            <a:r>
              <a:rPr lang="en-US" sz="2800" b="0">
                <a:latin typeface="Times New Roman" panose="02020603050405020304" charset="0"/>
                <a:ea typeface="楷体" panose="02010609060101010101" charset="-122"/>
              </a:rPr>
              <a:t>   </a:t>
            </a:r>
            <a:r>
              <a:rPr lang="zh-CN" sz="2800">
                <a:ea typeface="楷体" panose="02010609060101010101" charset="-122"/>
                <a:sym typeface="+mn-ea"/>
              </a:rPr>
              <a:t>加深了解</a:t>
            </a:r>
            <a:r>
              <a:rPr lang="en-US" sz="2800">
                <a:latin typeface="Times New Roman" panose="02020603050405020304" charset="0"/>
                <a:ea typeface="楷体" panose="02010609060101010101" charset="-122"/>
                <a:sym typeface="+mn-ea"/>
              </a:rPr>
              <a:t>__________________________</a:t>
            </a:r>
            <a:endParaRPr lang="zh-CN" altLang="en-US" sz="2800"/>
          </a:p>
        </p:txBody>
      </p:sp>
      <p:pic>
        <p:nvPicPr>
          <p:cNvPr id="9" name="图片 8"/>
          <p:cNvPicPr>
            <a:picLocks noChangeAspect="1"/>
          </p:cNvPicPr>
          <p:nvPr/>
        </p:nvPicPr>
        <p:blipFill>
          <a:blip r:embed="rId1"/>
          <a:stretch>
            <a:fillRect/>
          </a:stretch>
        </p:blipFill>
        <p:spPr>
          <a:xfrm>
            <a:off x="8856980" y="5060315"/>
            <a:ext cx="3335020" cy="1741170"/>
          </a:xfrm>
          <a:prstGeom prst="rect">
            <a:avLst/>
          </a:prstGeom>
        </p:spPr>
      </p:pic>
      <p:sp>
        <p:nvSpPr>
          <p:cNvPr id="7" name="文本框 6"/>
          <p:cNvSpPr txBox="1"/>
          <p:nvPr/>
        </p:nvSpPr>
        <p:spPr>
          <a:xfrm>
            <a:off x="1823085" y="378460"/>
            <a:ext cx="1899920"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celebrate</a:t>
            </a:r>
            <a:endParaRPr lang="en-US" altLang="zh-CN" sz="2800" b="1">
              <a:solidFill>
                <a:schemeClr val="tx1"/>
              </a:solidFill>
              <a:latin typeface="Times New Roman" panose="02020603050405020304" charset="0"/>
              <a:cs typeface="Times New Roman" panose="02020603050405020304" charset="0"/>
            </a:endParaRPr>
          </a:p>
        </p:txBody>
      </p:sp>
      <p:sp>
        <p:nvSpPr>
          <p:cNvPr id="4" name="文本框 3"/>
          <p:cNvSpPr txBox="1"/>
          <p:nvPr/>
        </p:nvSpPr>
        <p:spPr>
          <a:xfrm>
            <a:off x="4881245" y="378460"/>
            <a:ext cx="1899920"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celebration</a:t>
            </a:r>
            <a:endParaRPr lang="en-US" altLang="zh-CN" sz="2800" b="1">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1748790" y="835025"/>
            <a:ext cx="1899920"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tradition</a:t>
            </a:r>
            <a:endParaRPr lang="en-US" altLang="zh-CN" sz="2800" b="1">
              <a:solidFill>
                <a:schemeClr val="tx1"/>
              </a:solidFill>
              <a:latin typeface="Times New Roman" panose="02020603050405020304" charset="0"/>
              <a:cs typeface="Times New Roman" panose="02020603050405020304" charset="0"/>
            </a:endParaRPr>
          </a:p>
        </p:txBody>
      </p:sp>
      <p:sp>
        <p:nvSpPr>
          <p:cNvPr id="6" name="文本框 5"/>
          <p:cNvSpPr txBox="1"/>
          <p:nvPr/>
        </p:nvSpPr>
        <p:spPr>
          <a:xfrm>
            <a:off x="5146040" y="835025"/>
            <a:ext cx="1899920"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traditional</a:t>
            </a:r>
            <a:endParaRPr lang="en-US" altLang="zh-CN" sz="2800" b="1">
              <a:solidFill>
                <a:schemeClr val="tx1"/>
              </a:solidFill>
              <a:latin typeface="Times New Roman" panose="02020603050405020304" charset="0"/>
              <a:cs typeface="Times New Roman" panose="02020603050405020304" charset="0"/>
            </a:endParaRPr>
          </a:p>
        </p:txBody>
      </p:sp>
      <p:sp>
        <p:nvSpPr>
          <p:cNvPr id="8" name="文本框 7"/>
          <p:cNvSpPr txBox="1"/>
          <p:nvPr/>
        </p:nvSpPr>
        <p:spPr>
          <a:xfrm>
            <a:off x="8557260" y="835025"/>
            <a:ext cx="2228215"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traditionally</a:t>
            </a:r>
            <a:endParaRPr lang="en-US" altLang="zh-CN" sz="2800" b="1">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3157220" y="1374140"/>
            <a:ext cx="1899920"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schedule</a:t>
            </a:r>
            <a:endParaRPr lang="en-US" altLang="zh-CN" sz="2800" b="1">
              <a:solidFill>
                <a:schemeClr val="tx1"/>
              </a:solidFill>
              <a:latin typeface="Times New Roman" panose="02020603050405020304" charset="0"/>
              <a:cs typeface="Times New Roman" panose="02020603050405020304" charset="0"/>
            </a:endParaRPr>
          </a:p>
        </p:txBody>
      </p:sp>
      <p:sp>
        <p:nvSpPr>
          <p:cNvPr id="11" name="文本框 10"/>
          <p:cNvSpPr txBox="1"/>
          <p:nvPr/>
        </p:nvSpPr>
        <p:spPr>
          <a:xfrm>
            <a:off x="7451725" y="1374140"/>
            <a:ext cx="4172585"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As is scheduled, ...</a:t>
            </a:r>
            <a:endParaRPr lang="en-US" altLang="zh-CN" sz="2800" b="1">
              <a:solidFill>
                <a:schemeClr val="tx1"/>
              </a:solidFill>
              <a:latin typeface="Times New Roman" panose="02020603050405020304" charset="0"/>
              <a:cs typeface="Times New Roman" panose="02020603050405020304" charset="0"/>
            </a:endParaRPr>
          </a:p>
        </p:txBody>
      </p:sp>
      <p:sp>
        <p:nvSpPr>
          <p:cNvPr id="12" name="文本框 11"/>
          <p:cNvSpPr txBox="1"/>
          <p:nvPr/>
        </p:nvSpPr>
        <p:spPr>
          <a:xfrm>
            <a:off x="1678305" y="2199640"/>
            <a:ext cx="1899920"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such as</a:t>
            </a:r>
            <a:endParaRPr lang="en-US" altLang="zh-CN" sz="2800" b="1">
              <a:solidFill>
                <a:schemeClr val="tx1"/>
              </a:solidFill>
              <a:latin typeface="Times New Roman" panose="02020603050405020304" charset="0"/>
              <a:cs typeface="Times New Roman" panose="02020603050405020304" charset="0"/>
            </a:endParaRPr>
          </a:p>
        </p:txBody>
      </p:sp>
      <p:sp>
        <p:nvSpPr>
          <p:cNvPr id="13" name="文本框 12"/>
          <p:cNvSpPr txBox="1"/>
          <p:nvPr/>
        </p:nvSpPr>
        <p:spPr>
          <a:xfrm>
            <a:off x="1748790" y="2703830"/>
            <a:ext cx="1899920"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including</a:t>
            </a:r>
            <a:endParaRPr lang="en-US" altLang="zh-CN" sz="2800" b="1">
              <a:solidFill>
                <a:schemeClr val="tx1"/>
              </a:solidFill>
              <a:latin typeface="Times New Roman" panose="02020603050405020304" charset="0"/>
              <a:cs typeface="Times New Roman" panose="02020603050405020304" charset="0"/>
            </a:endParaRPr>
          </a:p>
        </p:txBody>
      </p:sp>
      <p:sp>
        <p:nvSpPr>
          <p:cNvPr id="14" name="文本框 13"/>
          <p:cNvSpPr txBox="1"/>
          <p:nvPr/>
        </p:nvSpPr>
        <p:spPr>
          <a:xfrm>
            <a:off x="1257300" y="3176270"/>
            <a:ext cx="1899920"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Ranging</a:t>
            </a:r>
            <a:endParaRPr lang="en-US" altLang="zh-CN" sz="2800" b="1">
              <a:solidFill>
                <a:schemeClr val="tx1"/>
              </a:solidFill>
              <a:latin typeface="Times New Roman" panose="02020603050405020304" charset="0"/>
              <a:cs typeface="Times New Roman" panose="02020603050405020304" charset="0"/>
            </a:endParaRPr>
          </a:p>
        </p:txBody>
      </p:sp>
      <p:sp>
        <p:nvSpPr>
          <p:cNvPr id="15" name="文本框 14"/>
          <p:cNvSpPr txBox="1"/>
          <p:nvPr/>
        </p:nvSpPr>
        <p:spPr>
          <a:xfrm>
            <a:off x="4881245" y="3674110"/>
            <a:ext cx="1899920"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enjoyable</a:t>
            </a:r>
            <a:endParaRPr lang="en-US" altLang="zh-CN" sz="2800" b="1">
              <a:solidFill>
                <a:schemeClr val="tx1"/>
              </a:solidFill>
              <a:latin typeface="Times New Roman" panose="02020603050405020304" charset="0"/>
              <a:cs typeface="Times New Roman" panose="02020603050405020304" charset="0"/>
            </a:endParaRPr>
          </a:p>
        </p:txBody>
      </p:sp>
      <p:sp>
        <p:nvSpPr>
          <p:cNvPr id="16" name="文本框 15"/>
          <p:cNvSpPr txBox="1"/>
          <p:nvPr/>
        </p:nvSpPr>
        <p:spPr>
          <a:xfrm>
            <a:off x="7946390" y="3594100"/>
            <a:ext cx="1899920"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enjoyment</a:t>
            </a:r>
            <a:endParaRPr lang="en-US" altLang="zh-CN" sz="2800" b="1">
              <a:solidFill>
                <a:schemeClr val="tx1"/>
              </a:solidFill>
              <a:latin typeface="Times New Roman" panose="02020603050405020304" charset="0"/>
              <a:cs typeface="Times New Roman" panose="02020603050405020304" charset="0"/>
            </a:endParaRPr>
          </a:p>
        </p:txBody>
      </p:sp>
      <p:sp>
        <p:nvSpPr>
          <p:cNvPr id="17" name="文本框 16"/>
          <p:cNvSpPr txBox="1"/>
          <p:nvPr/>
        </p:nvSpPr>
        <p:spPr>
          <a:xfrm>
            <a:off x="1748790" y="4043680"/>
            <a:ext cx="1899920"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perform</a:t>
            </a:r>
            <a:endParaRPr lang="en-US" altLang="zh-CN" sz="2800" b="1">
              <a:solidFill>
                <a:schemeClr val="tx1"/>
              </a:solidFill>
              <a:latin typeface="Times New Roman" panose="02020603050405020304" charset="0"/>
              <a:cs typeface="Times New Roman" panose="02020603050405020304" charset="0"/>
            </a:endParaRPr>
          </a:p>
        </p:txBody>
      </p:sp>
      <p:sp>
        <p:nvSpPr>
          <p:cNvPr id="18" name="文本框 17"/>
          <p:cNvSpPr txBox="1"/>
          <p:nvPr/>
        </p:nvSpPr>
        <p:spPr>
          <a:xfrm>
            <a:off x="4590415" y="4091305"/>
            <a:ext cx="2413635"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performance</a:t>
            </a:r>
            <a:endParaRPr lang="en-US" altLang="zh-CN" sz="2800" b="1">
              <a:solidFill>
                <a:schemeClr val="tx1"/>
              </a:solidFill>
              <a:latin typeface="Times New Roman" panose="02020603050405020304" charset="0"/>
              <a:cs typeface="Times New Roman" panose="02020603050405020304" charset="0"/>
            </a:endParaRPr>
          </a:p>
        </p:txBody>
      </p:sp>
      <p:sp>
        <p:nvSpPr>
          <p:cNvPr id="19" name="文本框 18"/>
          <p:cNvSpPr txBox="1"/>
          <p:nvPr/>
        </p:nvSpPr>
        <p:spPr>
          <a:xfrm>
            <a:off x="2005965" y="4651375"/>
            <a:ext cx="7093585" cy="60769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nSpc>
                <a:spcPct val="120000"/>
              </a:lnSpc>
            </a:pPr>
            <a:r>
              <a:rPr lang="en-US" altLang="zh-CN" sz="2800" b="1">
                <a:solidFill>
                  <a:schemeClr val="tx1"/>
                </a:solidFill>
                <a:latin typeface="Times New Roman" panose="02020603050405020304" charset="0"/>
                <a:cs typeface="Times New Roman" panose="02020603050405020304" charset="0"/>
              </a:rPr>
              <a:t>have a good taste of / a feast for your appetite</a:t>
            </a:r>
            <a:endParaRPr lang="en-US" altLang="zh-CN" sz="2800" b="1">
              <a:solidFill>
                <a:schemeClr val="tx1"/>
              </a:solidFill>
              <a:latin typeface="Times New Roman" panose="02020603050405020304" charset="0"/>
              <a:cs typeface="Times New Roman" panose="02020603050405020304" charset="0"/>
            </a:endParaRPr>
          </a:p>
        </p:txBody>
      </p:sp>
      <p:sp>
        <p:nvSpPr>
          <p:cNvPr id="20" name="文本框 19"/>
          <p:cNvSpPr txBox="1"/>
          <p:nvPr/>
        </p:nvSpPr>
        <p:spPr>
          <a:xfrm>
            <a:off x="1823085" y="5172075"/>
            <a:ext cx="5008245" cy="521970"/>
          </a:xfrm>
          <a:prstGeom prst="rect">
            <a:avLst/>
          </a:prstGeom>
          <a:noFill/>
        </p:spPr>
        <p:txBody>
          <a:bodyPr wrap="none" rtlCol="0" anchor="t">
            <a:spAutoFit/>
          </a:bodyPr>
          <a:p>
            <a:r>
              <a:rPr lang="en-US" altLang="zh-CN" sz="2800" b="1">
                <a:latin typeface="Times New Roman" panose="02020603050405020304" charset="0"/>
                <a:ea typeface="楷体" panose="02010609060101010101" charset="-122"/>
                <a:cs typeface="Times New Roman" panose="02020603050405020304" charset="0"/>
                <a:sym typeface="+mn-ea"/>
              </a:rPr>
              <a:t>have a grand feast for your eyes</a:t>
            </a:r>
            <a:endParaRPr lang="en-US" altLang="zh-CN" sz="2800" b="1">
              <a:latin typeface="Times New Roman" panose="02020603050405020304" charset="0"/>
              <a:ea typeface="楷体" panose="02010609060101010101" charset="-122"/>
              <a:cs typeface="Times New Roman" panose="02020603050405020304" charset="0"/>
              <a:sym typeface="+mn-ea"/>
            </a:endParaRPr>
          </a:p>
        </p:txBody>
      </p:sp>
      <p:sp>
        <p:nvSpPr>
          <p:cNvPr id="21" name="文本框 20"/>
          <p:cNvSpPr txBox="1"/>
          <p:nvPr/>
        </p:nvSpPr>
        <p:spPr>
          <a:xfrm>
            <a:off x="1942465" y="5564505"/>
            <a:ext cx="4959985" cy="521970"/>
          </a:xfrm>
          <a:prstGeom prst="rect">
            <a:avLst/>
          </a:prstGeom>
          <a:noFill/>
        </p:spPr>
        <p:txBody>
          <a:bodyPr wrap="none" rtlCol="0" anchor="t">
            <a:spAutoFit/>
          </a:bodyPr>
          <a:p>
            <a:pPr algn="l"/>
            <a:r>
              <a:rPr lang="en-US" altLang="zh-CN" sz="2800" b="1">
                <a:latin typeface="Times New Roman" panose="02020603050405020304" charset="0"/>
                <a:ea typeface="楷体" panose="02010609060101010101" charset="-122"/>
                <a:cs typeface="Times New Roman" panose="02020603050405020304" charset="0"/>
                <a:sym typeface="+mn-ea"/>
              </a:rPr>
              <a:t>broaden/widen your horizon on </a:t>
            </a:r>
            <a:endParaRPr lang="zh-CN" altLang="en-US" sz="2800" b="1">
              <a:latin typeface="Times New Roman" panose="02020603050405020304" charset="0"/>
              <a:ea typeface="楷体" panose="02010609060101010101" charset="-122"/>
              <a:cs typeface="Times New Roman" panose="02020603050405020304" charset="0"/>
              <a:sym typeface="+mn-ea"/>
            </a:endParaRPr>
          </a:p>
        </p:txBody>
      </p:sp>
      <p:sp>
        <p:nvSpPr>
          <p:cNvPr id="22" name="文本框 21"/>
          <p:cNvSpPr txBox="1"/>
          <p:nvPr/>
        </p:nvSpPr>
        <p:spPr>
          <a:xfrm>
            <a:off x="1942465" y="5988685"/>
            <a:ext cx="3840480" cy="521970"/>
          </a:xfrm>
          <a:prstGeom prst="rect">
            <a:avLst/>
          </a:prstGeom>
          <a:noFill/>
        </p:spPr>
        <p:txBody>
          <a:bodyPr wrap="none" rtlCol="0" anchor="t">
            <a:spAutoFit/>
          </a:bodyPr>
          <a:p>
            <a:pPr algn="l"/>
            <a:r>
              <a:rPr lang="en-US" altLang="zh-CN" sz="2800" b="1">
                <a:latin typeface="Times New Roman" panose="02020603050405020304" charset="0"/>
                <a:ea typeface="楷体" panose="02010609060101010101" charset="-122"/>
                <a:cs typeface="Times New Roman" panose="02020603050405020304" charset="0"/>
                <a:sym typeface="+mn-ea"/>
              </a:rPr>
              <a:t>deepen your insight into</a:t>
            </a:r>
            <a:endParaRPr lang="en-US" altLang="zh-CN" sz="2800" b="1">
              <a:latin typeface="Times New Roman" panose="02020603050405020304" charset="0"/>
              <a:ea typeface="楷体" panose="02010609060101010101"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1"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1"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1"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1"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1"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1"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linds(horizont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1"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1"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1"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1"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linds(horizontal)">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blinds(horizontal)">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blinds(horizontal)">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blinds(horizontal)">
                                      <p:cBhvr>
                                        <p:cTn id="9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bldLvl="0" animBg="1"/>
      <p:bldP spid="4" grpId="1" bldLvl="0" animBg="1"/>
      <p:bldP spid="5" grpId="1" bldLvl="0" animBg="1"/>
      <p:bldP spid="6" grpId="1" bldLvl="0" animBg="1"/>
      <p:bldP spid="8" grpId="1" bldLvl="0" animBg="1"/>
      <p:bldP spid="10" grpId="1" bldLvl="0" animBg="1"/>
      <p:bldP spid="11" grpId="1" bldLvl="0" animBg="1"/>
      <p:bldP spid="12" grpId="1" bldLvl="0" animBg="1"/>
      <p:bldP spid="13" grpId="1" bldLvl="0" animBg="1"/>
      <p:bldP spid="14" grpId="1" bldLvl="0" animBg="1"/>
      <p:bldP spid="15" grpId="1" bldLvl="0" animBg="1"/>
      <p:bldP spid="16" grpId="1" bldLvl="0" animBg="1"/>
      <p:bldP spid="17" grpId="1" bldLvl="0" animBg="1"/>
      <p:bldP spid="18" grpId="1" bldLvl="0" animBg="1"/>
      <p:bldP spid="19" grpId="1" bldLvl="0" animBg="1"/>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668020"/>
            <a:ext cx="12192000" cy="1974215"/>
          </a:xfrm>
          <a:prstGeom prst="rect">
            <a:avLst/>
          </a:prstGeom>
          <a:noFill/>
        </p:spPr>
        <p:txBody>
          <a:bodyPr wrap="square" rtlCol="0" anchor="t">
            <a:spAutoFit/>
          </a:bodyPr>
          <a:p>
            <a:pPr>
              <a:lnSpc>
                <a:spcPct val="170000"/>
              </a:lnSpc>
            </a:pPr>
            <a:r>
              <a:rPr lang="zh-CN" altLang="en-US" sz="2400" b="1">
                <a:solidFill>
                  <a:srgbClr val="051FBB"/>
                </a:solidFill>
                <a:latin typeface="Times New Roman" panose="02020603050405020304" charset="0"/>
                <a:ea typeface="楷体" panose="02010609060101010101" charset="-122"/>
                <a:cs typeface="Times New Roman" panose="02020603050405020304" charset="0"/>
              </a:rPr>
              <a:t>我代表全班邀请你参加我们的端午节庆祝活动（</a:t>
            </a:r>
            <a:r>
              <a:rPr lang="en-US" altLang="zh-CN" sz="2400" b="1">
                <a:solidFill>
                  <a:srgbClr val="051FBB"/>
                </a:solidFill>
                <a:latin typeface="Times New Roman" panose="02020603050405020304" charset="0"/>
                <a:ea typeface="楷体" panose="02010609060101010101" charset="-122"/>
                <a:cs typeface="Times New Roman" panose="02020603050405020304" charset="0"/>
              </a:rPr>
              <a:t>participate in, celebration</a:t>
            </a:r>
            <a:r>
              <a:rPr lang="zh-CN" altLang="en-US" sz="2400" b="1">
                <a:solidFill>
                  <a:srgbClr val="051FBB"/>
                </a:solidFill>
                <a:latin typeface="Times New Roman" panose="02020603050405020304" charset="0"/>
                <a:ea typeface="楷体" panose="02010609060101010101" charset="-122"/>
                <a:cs typeface="Times New Roman" panose="02020603050405020304" charset="0"/>
              </a:rPr>
              <a:t>）</a:t>
            </a:r>
            <a:endParaRPr lang="zh-CN" altLang="en-US" sz="2400" b="1">
              <a:solidFill>
                <a:srgbClr val="051FBB"/>
              </a:solidFill>
              <a:latin typeface="Times New Roman" panose="02020603050405020304" charset="0"/>
              <a:ea typeface="楷体" panose="02010609060101010101" charset="-122"/>
              <a:cs typeface="Times New Roman" panose="02020603050405020304" charset="0"/>
            </a:endParaRPr>
          </a:p>
          <a:p>
            <a:pPr>
              <a:lnSpc>
                <a:spcPct val="170000"/>
              </a:lnSpc>
            </a:pPr>
            <a:r>
              <a:rPr lang="en-US" altLang="zh-CN" sz="2400">
                <a:latin typeface="Times New Roman" panose="02020603050405020304" charset="0"/>
                <a:ea typeface="楷体" panose="02010609060101010101" charset="-122"/>
                <a:cs typeface="Times New Roman" panose="02020603050405020304" charset="0"/>
                <a:sym typeface="+mn-ea"/>
              </a:rPr>
              <a:t>→ </a:t>
            </a:r>
            <a:r>
              <a:rPr lang="en-US" altLang="zh-CN" sz="2400">
                <a:latin typeface="Times New Roman" panose="02020603050405020304" charset="0"/>
                <a:ea typeface="楷体" panose="02010609060101010101" charset="-122"/>
                <a:cs typeface="Times New Roman" panose="02020603050405020304" charset="0"/>
              </a:rPr>
              <a:t>I am writing to </a:t>
            </a:r>
            <a:r>
              <a:rPr lang="en-US" altLang="zh-CN" sz="2400" b="1">
                <a:latin typeface="Times New Roman" panose="02020603050405020304" charset="0"/>
                <a:ea typeface="楷体" panose="02010609060101010101" charset="-122"/>
                <a:cs typeface="Times New Roman" panose="02020603050405020304" charset="0"/>
              </a:rPr>
              <a:t>cordially</a:t>
            </a:r>
            <a:r>
              <a:rPr lang="en-US" sz="2400" b="1">
                <a:latin typeface="Times New Roman" panose="02020603050405020304" charset="0"/>
                <a:ea typeface="楷体" panose="02010609060101010101" charset="-122"/>
                <a:cs typeface="Times New Roman" panose="02020603050405020304" charset="0"/>
                <a:sym typeface="+mn-ea"/>
              </a:rPr>
              <a:t> </a:t>
            </a:r>
            <a:r>
              <a:rPr lang="en-US" sz="2400">
                <a:latin typeface="Times New Roman" panose="02020603050405020304" charset="0"/>
                <a:ea typeface="楷体" panose="02010609060101010101" charset="-122"/>
                <a:cs typeface="Times New Roman" panose="02020603050405020304" charset="0"/>
                <a:sym typeface="+mn-ea"/>
              </a:rPr>
              <a:t>invite you to </a:t>
            </a:r>
            <a:r>
              <a:rPr lang="en-US" sz="2400" b="1">
                <a:latin typeface="Times New Roman" panose="02020603050405020304" charset="0"/>
                <a:ea typeface="楷体" panose="02010609060101010101" charset="-122"/>
                <a:cs typeface="Times New Roman" panose="02020603050405020304" charset="0"/>
                <a:sym typeface="+mn-ea"/>
              </a:rPr>
              <a:t>participate in </a:t>
            </a:r>
            <a:r>
              <a:rPr lang="en-US" sz="2400">
                <a:latin typeface="Times New Roman" panose="02020603050405020304" charset="0"/>
                <a:ea typeface="楷体" panose="02010609060101010101" charset="-122"/>
                <a:cs typeface="Times New Roman" panose="02020603050405020304" charset="0"/>
                <a:sym typeface="+mn-ea"/>
              </a:rPr>
              <a:t>the </a:t>
            </a:r>
            <a:r>
              <a:rPr lang="en-US" sz="2400" b="1">
                <a:latin typeface="Times New Roman" panose="02020603050405020304" charset="0"/>
                <a:ea typeface="楷体" panose="02010609060101010101" charset="-122"/>
                <a:cs typeface="Times New Roman" panose="02020603050405020304" charset="0"/>
                <a:sym typeface="+mn-ea"/>
              </a:rPr>
              <a:t>celebration </a:t>
            </a:r>
            <a:r>
              <a:rPr lang="en-US" sz="2400">
                <a:latin typeface="Times New Roman" panose="02020603050405020304" charset="0"/>
                <a:ea typeface="楷体" panose="02010609060101010101" charset="-122"/>
                <a:cs typeface="Times New Roman" panose="02020603050405020304" charset="0"/>
                <a:sym typeface="+mn-ea"/>
              </a:rPr>
              <a:t>of the Dragon Boat Festival in our class.</a:t>
            </a:r>
            <a:endParaRPr lang="en-US" altLang="zh-CN" sz="2400">
              <a:latin typeface="Times New Roman" panose="02020603050405020304" charset="0"/>
              <a:ea typeface="楷体" panose="02010609060101010101" charset="-122"/>
              <a:cs typeface="Times New Roman" panose="02020603050405020304" charset="0"/>
            </a:endParaRPr>
          </a:p>
        </p:txBody>
      </p:sp>
      <p:sp>
        <p:nvSpPr>
          <p:cNvPr id="2" name="文本框 1"/>
          <p:cNvSpPr txBox="1"/>
          <p:nvPr/>
        </p:nvSpPr>
        <p:spPr>
          <a:xfrm>
            <a:off x="0" y="0"/>
            <a:ext cx="4611370" cy="607695"/>
          </a:xfrm>
          <a:prstGeom prst="rect">
            <a:avLst/>
          </a:prstGeom>
          <a:gradFill>
            <a:gsLst>
              <a:gs pos="0">
                <a:srgbClr val="FBFB11"/>
              </a:gs>
              <a:gs pos="100000">
                <a:srgbClr val="838309"/>
              </a:gs>
            </a:gsLst>
            <a:lin scaled="0"/>
          </a:gradFill>
        </p:spPr>
        <p:txBody>
          <a:bodyPr wrap="square" rtlCol="0" anchor="t">
            <a:spAutoFit/>
          </a:bodyPr>
          <a:p>
            <a:pPr algn="l">
              <a:lnSpc>
                <a:spcPct val="140000"/>
              </a:lnSpc>
            </a:pPr>
            <a:r>
              <a:rPr lang="en-US" altLang="zh-CN" sz="2400" b="1">
                <a:solidFill>
                  <a:schemeClr val="tx1"/>
                </a:solidFill>
                <a:sym typeface="+mn-ea"/>
              </a:rPr>
              <a:t>1. </a:t>
            </a:r>
            <a:r>
              <a:rPr lang="zh-CN" altLang="en-US" sz="2400" b="1">
                <a:solidFill>
                  <a:schemeClr val="tx1"/>
                </a:solidFill>
                <a:sym typeface="+mn-ea"/>
              </a:rPr>
              <a:t>开头段</a:t>
            </a:r>
            <a:r>
              <a:rPr lang="en-US" altLang="zh-CN" sz="2400" b="1">
                <a:solidFill>
                  <a:schemeClr val="tx1"/>
                </a:solidFill>
                <a:sym typeface="+mn-ea"/>
              </a:rPr>
              <a:t> — </a:t>
            </a:r>
            <a:r>
              <a:rPr lang="zh-CN" altLang="en-US" sz="2400" b="1">
                <a:solidFill>
                  <a:schemeClr val="tx1"/>
                </a:solidFill>
                <a:sym typeface="+mn-ea"/>
              </a:rPr>
              <a:t>写信目的，发出邀请</a:t>
            </a:r>
            <a:endParaRPr lang="zh-CN" altLang="en-US" sz="2400" b="1">
              <a:solidFill>
                <a:schemeClr val="tx1"/>
              </a:solidFill>
              <a:sym typeface="+mn-ea"/>
            </a:endParaRPr>
          </a:p>
        </p:txBody>
      </p:sp>
      <p:sp>
        <p:nvSpPr>
          <p:cNvPr id="3" name="文本框 2"/>
          <p:cNvSpPr txBox="1"/>
          <p:nvPr/>
        </p:nvSpPr>
        <p:spPr>
          <a:xfrm>
            <a:off x="0" y="3276600"/>
            <a:ext cx="12192000" cy="3229610"/>
          </a:xfrm>
          <a:prstGeom prst="rect">
            <a:avLst/>
          </a:prstGeom>
          <a:solidFill>
            <a:schemeClr val="accent6">
              <a:lumMod val="20000"/>
              <a:lumOff val="80000"/>
            </a:schemeClr>
          </a:solidFill>
        </p:spPr>
        <p:txBody>
          <a:bodyPr wrap="square" rtlCol="0" anchor="t">
            <a:spAutoFit/>
          </a:bodyPr>
          <a:p>
            <a:pPr>
              <a:lnSpc>
                <a:spcPct val="170000"/>
              </a:lnSpc>
            </a:pPr>
            <a:r>
              <a:rPr lang="zh-CN" altLang="en-US" sz="2400" b="1">
                <a:latin typeface="微软雅黑" panose="020B0503020204020204" charset="-122"/>
                <a:ea typeface="微软雅黑" panose="020B0503020204020204" charset="-122"/>
                <a:cs typeface="微软雅黑" panose="020B0503020204020204" charset="-122"/>
              </a:rPr>
              <a:t>内容升级</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非谓语动词</a:t>
            </a:r>
            <a:r>
              <a:rPr lang="en-US" altLang="zh-CN" sz="2400" b="1">
                <a:latin typeface="微软雅黑" panose="020B0503020204020204" charset="-122"/>
                <a:ea typeface="微软雅黑" panose="020B0503020204020204" charset="-122"/>
                <a:cs typeface="微软雅黑" panose="020B0503020204020204" charset="-122"/>
              </a:rPr>
              <a:t>v-ing</a:t>
            </a:r>
            <a:r>
              <a:rPr lang="zh-CN" altLang="en-US" sz="2400" b="1">
                <a:latin typeface="微软雅黑" panose="020B0503020204020204" charset="-122"/>
                <a:ea typeface="微软雅黑" panose="020B0503020204020204" charset="-122"/>
                <a:cs typeface="微软雅黑" panose="020B0503020204020204" charset="-122"/>
              </a:rPr>
              <a:t>作状语</a:t>
            </a:r>
            <a:r>
              <a:rPr lang="en-US" altLang="zh-CN" sz="2400" b="1">
                <a:latin typeface="微软雅黑" panose="020B0503020204020204" charset="-122"/>
                <a:ea typeface="微软雅黑" panose="020B0503020204020204" charset="-122"/>
                <a:cs typeface="微软雅黑" panose="020B0503020204020204" charset="-122"/>
              </a:rPr>
              <a:t>)</a:t>
            </a:r>
            <a:r>
              <a:rPr lang="en-US" altLang="zh-CN" sz="2400" b="1">
                <a:latin typeface="微软雅黑" panose="020B0503020204020204" charset="-122"/>
                <a:ea typeface="微软雅黑" panose="020B0503020204020204" charset="-122"/>
                <a:cs typeface="微软雅黑" panose="020B0503020204020204" charset="-122"/>
                <a:sym typeface="+mn-ea"/>
              </a:rPr>
              <a:t>(more passuasive)</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a:p>
            <a:pPr>
              <a:lnSpc>
                <a:spcPct val="170000"/>
              </a:lnSpc>
            </a:pPr>
            <a:r>
              <a:rPr lang="en-US" altLang="zh-CN" sz="2400" b="1">
                <a:solidFill>
                  <a:srgbClr val="C00000"/>
                </a:solidFill>
                <a:latin typeface="Times New Roman" panose="02020603050405020304" charset="0"/>
                <a:ea typeface="楷体" panose="02010609060101010101" charset="-122"/>
                <a:cs typeface="Times New Roman" panose="02020603050405020304" charset="0"/>
              </a:rPr>
              <a:t>得知你对中国文化非常感兴趣，</a:t>
            </a:r>
            <a:r>
              <a:rPr lang="en-US" altLang="zh-CN" sz="2400" b="1">
                <a:solidFill>
                  <a:srgbClr val="051FBB"/>
                </a:solidFill>
                <a:latin typeface="Times New Roman" panose="02020603050405020304" charset="0"/>
                <a:ea typeface="楷体" panose="02010609060101010101" charset="-122"/>
                <a:cs typeface="Times New Roman" panose="02020603050405020304" charset="0"/>
              </a:rPr>
              <a:t>我写信诚挚地邀请你参加我们班</a:t>
            </a:r>
            <a:r>
              <a:rPr lang="zh-CN" altLang="en-US" sz="2400" b="1">
                <a:solidFill>
                  <a:srgbClr val="051FBB"/>
                </a:solidFill>
                <a:latin typeface="Times New Roman" panose="02020603050405020304" charset="0"/>
                <a:ea typeface="楷体" panose="02010609060101010101" charset="-122"/>
                <a:cs typeface="Times New Roman" panose="02020603050405020304" charset="0"/>
              </a:rPr>
              <a:t>即将到来的</a:t>
            </a:r>
            <a:r>
              <a:rPr lang="en-US" altLang="zh-CN" sz="2400" b="1">
                <a:solidFill>
                  <a:srgbClr val="051FBB"/>
                </a:solidFill>
                <a:latin typeface="Times New Roman" panose="02020603050405020304" charset="0"/>
                <a:ea typeface="楷体" panose="02010609060101010101" charset="-122"/>
                <a:cs typeface="Times New Roman" panose="02020603050405020304" charset="0"/>
              </a:rPr>
              <a:t>端午节的庆祝活动。</a:t>
            </a:r>
            <a:endParaRPr lang="en-US" altLang="zh-CN" sz="2400" b="1">
              <a:latin typeface="Times New Roman" panose="02020603050405020304" charset="0"/>
              <a:ea typeface="楷体" panose="02010609060101010101" charset="-122"/>
              <a:cs typeface="Times New Roman" panose="02020603050405020304" charset="0"/>
            </a:endParaRPr>
          </a:p>
          <a:p>
            <a:pPr>
              <a:lnSpc>
                <a:spcPct val="170000"/>
              </a:lnSpc>
            </a:pPr>
            <a:r>
              <a:rPr lang="en-US" altLang="zh-CN" sz="2400">
                <a:latin typeface="Times New Roman" panose="02020603050405020304" charset="0"/>
                <a:ea typeface="楷体" panose="02010609060101010101" charset="-122"/>
                <a:cs typeface="Times New Roman" panose="02020603050405020304" charset="0"/>
                <a:sym typeface="+mn-ea"/>
              </a:rPr>
              <a:t>→ </a:t>
            </a:r>
            <a:r>
              <a:rPr lang="en-US" altLang="zh-CN" sz="2400" b="1">
                <a:latin typeface="Times New Roman" panose="02020603050405020304" charset="0"/>
                <a:ea typeface="楷体" panose="02010609060101010101" charset="-122"/>
                <a:cs typeface="Times New Roman" panose="02020603050405020304" charset="0"/>
              </a:rPr>
              <a:t>Learning that</a:t>
            </a:r>
            <a:r>
              <a:rPr lang="en-US" altLang="zh-CN" sz="2400">
                <a:latin typeface="Times New Roman" panose="02020603050405020304" charset="0"/>
                <a:ea typeface="楷体" panose="02010609060101010101" charset="-122"/>
                <a:cs typeface="Times New Roman" panose="02020603050405020304" charset="0"/>
              </a:rPr>
              <a:t> you </a:t>
            </a:r>
            <a:r>
              <a:rPr lang="en-US" altLang="zh-CN" sz="2400" b="1">
                <a:latin typeface="Times New Roman" panose="02020603050405020304" charset="0"/>
                <a:ea typeface="楷体" panose="02010609060101010101" charset="-122"/>
                <a:cs typeface="Times New Roman" panose="02020603050405020304" charset="0"/>
              </a:rPr>
              <a:t>show great interest in</a:t>
            </a:r>
            <a:r>
              <a:rPr lang="en-US" altLang="zh-CN" sz="2400">
                <a:latin typeface="Times New Roman" panose="02020603050405020304" charset="0"/>
                <a:ea typeface="楷体" panose="02010609060101010101" charset="-122"/>
                <a:cs typeface="Times New Roman" panose="02020603050405020304" charset="0"/>
              </a:rPr>
              <a:t> Chinese culture, </a:t>
            </a:r>
            <a:r>
              <a:rPr lang="en-US" altLang="zh-CN" sz="2400">
                <a:latin typeface="Times New Roman" panose="02020603050405020304" charset="0"/>
                <a:ea typeface="楷体" panose="02010609060101010101" charset="-122"/>
                <a:cs typeface="Times New Roman" panose="02020603050405020304" charset="0"/>
                <a:sym typeface="+mn-ea"/>
              </a:rPr>
              <a:t>I am writing to cordially</a:t>
            </a:r>
            <a:r>
              <a:rPr lang="en-US" sz="2400">
                <a:latin typeface="Times New Roman" panose="02020603050405020304" charset="0"/>
                <a:ea typeface="楷体" panose="02010609060101010101" charset="-122"/>
                <a:cs typeface="Times New Roman" panose="02020603050405020304" charset="0"/>
                <a:sym typeface="+mn-ea"/>
              </a:rPr>
              <a:t> invite you to participate in the celebration of the </a:t>
            </a:r>
            <a:r>
              <a:rPr lang="en-US" sz="2400" b="1">
                <a:latin typeface="Times New Roman" panose="02020603050405020304" charset="0"/>
                <a:ea typeface="楷体" panose="02010609060101010101" charset="-122"/>
                <a:cs typeface="Times New Roman" panose="02020603050405020304" charset="0"/>
                <a:sym typeface="+mn-ea"/>
              </a:rPr>
              <a:t>approaching </a:t>
            </a:r>
            <a:r>
              <a:rPr lang="en-US" sz="2400">
                <a:latin typeface="Times New Roman" panose="02020603050405020304" charset="0"/>
                <a:ea typeface="楷体" panose="02010609060101010101" charset="-122"/>
                <a:cs typeface="Times New Roman" panose="02020603050405020304" charset="0"/>
                <a:sym typeface="+mn-ea"/>
              </a:rPr>
              <a:t>Dragon Boat Festival in our class.</a:t>
            </a:r>
            <a:endParaRPr lang="en-US" altLang="zh-CN" sz="2400">
              <a:latin typeface="Times New Roman" panose="02020603050405020304" charset="0"/>
              <a:ea typeface="楷体" panose="02010609060101010101"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3000375"/>
            <a:ext cx="12192000" cy="3857625"/>
          </a:xfrm>
          <a:prstGeom prst="rect">
            <a:avLst/>
          </a:prstGeom>
          <a:solidFill>
            <a:schemeClr val="accent6">
              <a:lumMod val="20000"/>
              <a:lumOff val="80000"/>
            </a:schemeClr>
          </a:solidFill>
        </p:spPr>
        <p:txBody>
          <a:bodyPr wrap="square" rtlCol="0" anchor="t">
            <a:spAutoFit/>
          </a:bodyPr>
          <a:p>
            <a:pPr>
              <a:lnSpc>
                <a:spcPct val="170000"/>
              </a:lnSpc>
            </a:pPr>
            <a:r>
              <a:rPr lang="zh-CN" altLang="en-US" sz="2400" b="1">
                <a:latin typeface="微软雅黑" panose="020B0503020204020204" charset="-122"/>
                <a:ea typeface="微软雅黑" panose="020B0503020204020204" charset="-122"/>
                <a:cs typeface="微软雅黑" panose="020B0503020204020204" charset="-122"/>
                <a:sym typeface="+mn-ea"/>
              </a:rPr>
              <a:t>内容升级</a:t>
            </a:r>
            <a:r>
              <a:rPr lang="en-US" altLang="zh-CN" sz="2400" b="1">
                <a:latin typeface="微软雅黑" panose="020B0503020204020204" charset="-122"/>
                <a:ea typeface="微软雅黑" panose="020B0503020204020204" charset="-122"/>
                <a:cs typeface="微软雅黑" panose="020B0503020204020204" charset="-122"/>
                <a:sym typeface="+mn-ea"/>
              </a:rPr>
              <a:t>(</a:t>
            </a:r>
            <a:r>
              <a:rPr lang="zh-CN" altLang="en-US" sz="2400" b="1">
                <a:latin typeface="微软雅黑" panose="020B0503020204020204" charset="-122"/>
                <a:ea typeface="微软雅黑" panose="020B0503020204020204" charset="-122"/>
                <a:cs typeface="微软雅黑" panose="020B0503020204020204" charset="-122"/>
                <a:sym typeface="+mn-ea"/>
              </a:rPr>
              <a:t>非谓语动词</a:t>
            </a:r>
            <a:r>
              <a:rPr lang="en-US" altLang="zh-CN" sz="2400" b="1">
                <a:latin typeface="微软雅黑" panose="020B0503020204020204" charset="-122"/>
                <a:ea typeface="微软雅黑" panose="020B0503020204020204" charset="-122"/>
                <a:cs typeface="微软雅黑" panose="020B0503020204020204" charset="-122"/>
                <a:sym typeface="+mn-ea"/>
              </a:rPr>
              <a:t>v-ed</a:t>
            </a:r>
            <a:r>
              <a:rPr lang="zh-CN" altLang="en-US" sz="2400" b="1">
                <a:latin typeface="微软雅黑" panose="020B0503020204020204" charset="-122"/>
                <a:ea typeface="微软雅黑" panose="020B0503020204020204" charset="-122"/>
                <a:cs typeface="微软雅黑" panose="020B0503020204020204" charset="-122"/>
                <a:sym typeface="+mn-ea"/>
              </a:rPr>
              <a:t>作状语</a:t>
            </a:r>
            <a:r>
              <a:rPr lang="en-US" altLang="zh-CN" sz="2400" b="1">
                <a:latin typeface="微软雅黑" panose="020B0503020204020204" charset="-122"/>
                <a:ea typeface="微软雅黑" panose="020B0503020204020204" charset="-122"/>
                <a:cs typeface="微软雅黑" panose="020B0503020204020204" charset="-122"/>
                <a:sym typeface="+mn-ea"/>
              </a:rPr>
              <a:t>)(more passuasive)</a:t>
            </a:r>
            <a:r>
              <a:rPr lang="zh-CN" altLang="en-US" sz="2400" b="1">
                <a:latin typeface="微软雅黑" panose="020B0503020204020204" charset="-122"/>
                <a:ea typeface="微软雅黑" panose="020B0503020204020204" charset="-122"/>
                <a:cs typeface="微软雅黑" panose="020B0503020204020204" charset="-122"/>
                <a:sym typeface="+mn-ea"/>
              </a:rPr>
              <a:t>：</a:t>
            </a:r>
            <a:endParaRPr lang="zh-CN" altLang="en-US" sz="2400" b="1">
              <a:latin typeface="微软雅黑" panose="020B0503020204020204" charset="-122"/>
              <a:ea typeface="微软雅黑" panose="020B0503020204020204" charset="-122"/>
              <a:cs typeface="微软雅黑" panose="020B0503020204020204" charset="-122"/>
            </a:endParaRPr>
          </a:p>
          <a:p>
            <a:pPr>
              <a:lnSpc>
                <a:spcPct val="170000"/>
              </a:lnSpc>
            </a:pPr>
            <a:r>
              <a:rPr lang="en-US" altLang="zh-CN" sz="2400" b="1">
                <a:solidFill>
                  <a:srgbClr val="051FBB"/>
                </a:solidFill>
                <a:latin typeface="Times New Roman" panose="02020603050405020304" charset="0"/>
                <a:ea typeface="楷体" panose="02010609060101010101" charset="-122"/>
                <a:cs typeface="Times New Roman" panose="02020603050405020304" charset="0"/>
              </a:rPr>
              <a:t>定于下周六下午2点至4点在201房间举行的庆祝活动</a:t>
            </a:r>
            <a:r>
              <a:rPr lang="en-US" altLang="zh-CN" sz="2400" b="1">
                <a:solidFill>
                  <a:srgbClr val="C00000"/>
                </a:solidFill>
                <a:latin typeface="Times New Roman" panose="02020603050405020304" charset="0"/>
                <a:ea typeface="楷体" panose="02010609060101010101" charset="-122"/>
                <a:cs typeface="Times New Roman" panose="02020603050405020304" charset="0"/>
              </a:rPr>
              <a:t>将是一场中国文化的盛宴</a:t>
            </a:r>
            <a:r>
              <a:rPr lang="en-US" altLang="zh-CN" sz="2400" b="1">
                <a:solidFill>
                  <a:srgbClr val="051FBB"/>
                </a:solidFill>
                <a:latin typeface="Times New Roman" panose="02020603050405020304" charset="0"/>
                <a:ea typeface="楷体" panose="02010609060101010101" charset="-122"/>
                <a:cs typeface="Times New Roman" panose="02020603050405020304" charset="0"/>
              </a:rPr>
              <a:t>。</a:t>
            </a:r>
            <a:endParaRPr lang="en-US" altLang="zh-CN" sz="2400" b="1">
              <a:solidFill>
                <a:srgbClr val="051FBB"/>
              </a:solidFill>
              <a:latin typeface="Times New Roman" panose="02020603050405020304" charset="0"/>
              <a:ea typeface="楷体" panose="02010609060101010101" charset="-122"/>
              <a:cs typeface="Times New Roman" panose="02020603050405020304" charset="0"/>
            </a:endParaRPr>
          </a:p>
          <a:p>
            <a:pPr>
              <a:lnSpc>
                <a:spcPct val="170000"/>
              </a:lnSpc>
            </a:pPr>
            <a:r>
              <a:rPr lang="en-US" altLang="zh-CN" sz="2400">
                <a:latin typeface="Times New Roman" panose="02020603050405020304" charset="0"/>
                <a:ea typeface="楷体" panose="02010609060101010101" charset="-122"/>
                <a:cs typeface="Times New Roman" panose="02020603050405020304" charset="0"/>
                <a:sym typeface="+mn-ea"/>
              </a:rPr>
              <a:t>→</a:t>
            </a:r>
            <a:r>
              <a:rPr lang="en-US" altLang="zh-CN" sz="2400" b="1">
                <a:latin typeface="Times New Roman" panose="02020603050405020304" charset="0"/>
                <a:ea typeface="楷体" panose="02010609060101010101" charset="-122"/>
                <a:cs typeface="Times New Roman" panose="02020603050405020304" charset="0"/>
              </a:rPr>
              <a:t>Scheduled from</a:t>
            </a:r>
            <a:r>
              <a:rPr lang="en-US" altLang="zh-CN" sz="2400">
                <a:latin typeface="Times New Roman" panose="02020603050405020304" charset="0"/>
                <a:ea typeface="楷体" panose="02010609060101010101" charset="-122"/>
                <a:cs typeface="Times New Roman" panose="02020603050405020304" charset="0"/>
              </a:rPr>
              <a:t> 2 to 4 p.m. </a:t>
            </a:r>
            <a:r>
              <a:rPr lang="en-US" altLang="zh-CN" sz="2400">
                <a:latin typeface="Times New Roman" panose="02020603050405020304" charset="0"/>
                <a:ea typeface="楷体" panose="02010609060101010101" charset="-122"/>
                <a:cs typeface="Times New Roman" panose="02020603050405020304" charset="0"/>
                <a:sym typeface="+mn-ea"/>
              </a:rPr>
              <a:t>next Saturday in Room 201, the celebration will be </a:t>
            </a:r>
            <a:r>
              <a:rPr lang="en-US" altLang="zh-CN" sz="2400" b="1">
                <a:latin typeface="Times New Roman" panose="02020603050405020304" charset="0"/>
                <a:ea typeface="楷体" panose="02010609060101010101" charset="-122"/>
                <a:cs typeface="Times New Roman" panose="02020603050405020304" charset="0"/>
                <a:sym typeface="+mn-ea"/>
              </a:rPr>
              <a:t>a feast of </a:t>
            </a:r>
            <a:r>
              <a:rPr lang="en-US" altLang="zh-CN" sz="2400">
                <a:latin typeface="Times New Roman" panose="02020603050405020304" charset="0"/>
                <a:ea typeface="楷体" panose="02010609060101010101" charset="-122"/>
                <a:cs typeface="Times New Roman" panose="02020603050405020304" charset="0"/>
                <a:sym typeface="+mn-ea"/>
              </a:rPr>
              <a:t>the Chinese culture.  </a:t>
            </a:r>
            <a:endParaRPr lang="en-US" altLang="zh-CN" sz="2400">
              <a:latin typeface="Times New Roman" panose="02020603050405020304" charset="0"/>
              <a:ea typeface="楷体" panose="02010609060101010101" charset="-122"/>
              <a:cs typeface="Times New Roman" panose="02020603050405020304" charset="0"/>
              <a:sym typeface="+mn-ea"/>
            </a:endParaRPr>
          </a:p>
          <a:p>
            <a:pPr>
              <a:lnSpc>
                <a:spcPct val="170000"/>
              </a:lnSpc>
            </a:pPr>
            <a:r>
              <a:rPr lang="en-US" altLang="zh-CN" sz="2400">
                <a:latin typeface="Times New Roman" panose="02020603050405020304" charset="0"/>
                <a:ea typeface="楷体" panose="02010609060101010101" charset="-122"/>
                <a:cs typeface="Times New Roman" panose="02020603050405020304" charset="0"/>
                <a:sym typeface="+mn-ea"/>
              </a:rPr>
              <a:t>→</a:t>
            </a:r>
            <a:r>
              <a:rPr lang="en-US" altLang="zh-CN" sz="2400" b="1">
                <a:latin typeface="Times New Roman" panose="02020603050405020304" charset="0"/>
                <a:ea typeface="楷体" panose="02010609060101010101" charset="-122"/>
                <a:cs typeface="Times New Roman" panose="02020603050405020304" charset="0"/>
              </a:rPr>
              <a:t>As is scheduled</a:t>
            </a:r>
            <a:r>
              <a:rPr lang="en-US" altLang="zh-CN" sz="2400">
                <a:latin typeface="Times New Roman" panose="02020603050405020304" charset="0"/>
                <a:ea typeface="楷体" panose="02010609060101010101" charset="-122"/>
                <a:cs typeface="Times New Roman" panose="02020603050405020304" charset="0"/>
              </a:rPr>
              <a:t>, the celebration will </a:t>
            </a:r>
            <a:r>
              <a:rPr lang="en-US" altLang="zh-CN" sz="2400" b="1">
                <a:latin typeface="Times New Roman" panose="02020603050405020304" charset="0"/>
                <a:ea typeface="楷体" panose="02010609060101010101" charset="-122"/>
                <a:cs typeface="Times New Roman" panose="02020603050405020304" charset="0"/>
              </a:rPr>
              <a:t>be held / take place</a:t>
            </a:r>
            <a:r>
              <a:rPr lang="en-US" altLang="zh-CN" sz="2400">
                <a:latin typeface="Times New Roman" panose="02020603050405020304" charset="0"/>
                <a:ea typeface="楷体" panose="02010609060101010101" charset="-122"/>
                <a:cs typeface="Times New Roman" panose="02020603050405020304" charset="0"/>
              </a:rPr>
              <a:t> </a:t>
            </a:r>
            <a:r>
              <a:rPr lang="en-US" altLang="zh-CN" sz="2400">
                <a:latin typeface="Times New Roman" panose="02020603050405020304" charset="0"/>
                <a:ea typeface="楷体" panose="02010609060101010101" charset="-122"/>
                <a:cs typeface="Times New Roman" panose="02020603050405020304" charset="0"/>
                <a:sym typeface="+mn-ea"/>
              </a:rPr>
              <a:t>at 2 o'clock next Saturday in Room 201 and lasted about 2 hours.</a:t>
            </a:r>
            <a:endParaRPr lang="en-US" altLang="zh-CN" sz="2400">
              <a:latin typeface="Times New Roman" panose="02020603050405020304" charset="0"/>
              <a:ea typeface="楷体" panose="02010609060101010101" charset="-122"/>
              <a:cs typeface="Times New Roman" panose="02020603050405020304" charset="0"/>
            </a:endParaRPr>
          </a:p>
        </p:txBody>
      </p:sp>
      <p:sp>
        <p:nvSpPr>
          <p:cNvPr id="2" name="文本框 1"/>
          <p:cNvSpPr txBox="1"/>
          <p:nvPr/>
        </p:nvSpPr>
        <p:spPr>
          <a:xfrm>
            <a:off x="0" y="0"/>
            <a:ext cx="6346190" cy="607695"/>
          </a:xfrm>
          <a:prstGeom prst="rect">
            <a:avLst/>
          </a:prstGeom>
          <a:gradFill>
            <a:gsLst>
              <a:gs pos="0">
                <a:srgbClr val="FBFB11"/>
              </a:gs>
              <a:gs pos="100000">
                <a:srgbClr val="838309"/>
              </a:gs>
            </a:gsLst>
            <a:lin scaled="0"/>
          </a:gradFill>
        </p:spPr>
        <p:txBody>
          <a:bodyPr wrap="square" rtlCol="0" anchor="t">
            <a:spAutoFit/>
          </a:bodyPr>
          <a:p>
            <a:pPr algn="l">
              <a:lnSpc>
                <a:spcPct val="140000"/>
              </a:lnSpc>
            </a:pPr>
            <a:r>
              <a:rPr lang="en-US" altLang="zh-CN" sz="2400" b="1">
                <a:solidFill>
                  <a:schemeClr val="tx1"/>
                </a:solidFill>
                <a:sym typeface="+mn-ea"/>
              </a:rPr>
              <a:t>2. </a:t>
            </a:r>
            <a:r>
              <a:rPr lang="zh-CN" altLang="en-US" sz="2400" b="1">
                <a:solidFill>
                  <a:schemeClr val="tx1"/>
                </a:solidFill>
                <a:sym typeface="+mn-ea"/>
              </a:rPr>
              <a:t>主体段 </a:t>
            </a:r>
            <a:r>
              <a:rPr lang="en-US" altLang="zh-CN" sz="2400" b="1">
                <a:solidFill>
                  <a:schemeClr val="tx1"/>
                </a:solidFill>
                <a:sym typeface="+mn-ea"/>
              </a:rPr>
              <a:t>— </a:t>
            </a:r>
            <a:r>
              <a:rPr lang="zh-CN" altLang="en-US" sz="2400" b="1">
                <a:solidFill>
                  <a:schemeClr val="tx1"/>
                </a:solidFill>
                <a:sym typeface="+mn-ea"/>
              </a:rPr>
              <a:t>活动具体介绍，说明邀请理由</a:t>
            </a:r>
            <a:endParaRPr lang="zh-CN" altLang="en-US" sz="2400" b="1">
              <a:solidFill>
                <a:schemeClr val="tx1"/>
              </a:solidFill>
              <a:sym typeface="+mn-ea"/>
            </a:endParaRPr>
          </a:p>
        </p:txBody>
      </p:sp>
      <p:sp>
        <p:nvSpPr>
          <p:cNvPr id="3" name="文本框 2"/>
          <p:cNvSpPr txBox="1"/>
          <p:nvPr/>
        </p:nvSpPr>
        <p:spPr>
          <a:xfrm>
            <a:off x="0" y="544195"/>
            <a:ext cx="12192000" cy="2306955"/>
          </a:xfrm>
          <a:prstGeom prst="rect">
            <a:avLst/>
          </a:prstGeom>
          <a:noFill/>
        </p:spPr>
        <p:txBody>
          <a:bodyPr wrap="square" rtlCol="0" anchor="t">
            <a:spAutoFit/>
          </a:bodyPr>
          <a:p>
            <a:pPr>
              <a:lnSpc>
                <a:spcPct val="150000"/>
              </a:lnSpc>
            </a:pPr>
            <a:r>
              <a:rPr lang="zh-CN" altLang="en-US" sz="2400" b="1">
                <a:latin typeface="微软雅黑" panose="020B0503020204020204" charset="-122"/>
                <a:ea typeface="微软雅黑" panose="020B0503020204020204" charset="-122"/>
                <a:cs typeface="Times New Roman" panose="02020603050405020304" charset="0"/>
              </a:rPr>
              <a:t>活动时间地点</a:t>
            </a:r>
            <a:endParaRPr lang="en-US" altLang="zh-CN" sz="2400" b="1">
              <a:latin typeface="微软雅黑" panose="020B0503020204020204" charset="-122"/>
              <a:ea typeface="微软雅黑" panose="020B0503020204020204" charset="-122"/>
              <a:cs typeface="Times New Roman" panose="02020603050405020304" charset="0"/>
            </a:endParaRPr>
          </a:p>
          <a:p>
            <a:pPr>
              <a:lnSpc>
                <a:spcPct val="150000"/>
              </a:lnSpc>
            </a:pPr>
            <a:r>
              <a:rPr lang="zh-CN" altLang="en-US" sz="2400" b="1">
                <a:solidFill>
                  <a:srgbClr val="051FBB"/>
                </a:solidFill>
                <a:latin typeface="Times New Roman" panose="02020603050405020304" charset="0"/>
                <a:ea typeface="楷体" panose="02010609060101010101" charset="-122"/>
                <a:cs typeface="Times New Roman" panose="02020603050405020304" charset="0"/>
              </a:rPr>
              <a:t>庆祝活动定于下周六下午</a:t>
            </a:r>
            <a:r>
              <a:rPr lang="en-US" altLang="zh-CN" sz="2400" b="1">
                <a:solidFill>
                  <a:srgbClr val="051FBB"/>
                </a:solidFill>
                <a:latin typeface="Times New Roman" panose="02020603050405020304" charset="0"/>
                <a:ea typeface="楷体" panose="02010609060101010101" charset="-122"/>
                <a:cs typeface="Times New Roman" panose="02020603050405020304" charset="0"/>
              </a:rPr>
              <a:t>2:00-4:00</a:t>
            </a:r>
            <a:r>
              <a:rPr lang="zh-CN" altLang="en-US" sz="2400" b="1">
                <a:solidFill>
                  <a:srgbClr val="051FBB"/>
                </a:solidFill>
                <a:latin typeface="Times New Roman" panose="02020603050405020304" charset="0"/>
                <a:ea typeface="楷体" panose="02010609060101010101" charset="-122"/>
                <a:cs typeface="Times New Roman" panose="02020603050405020304" charset="0"/>
              </a:rPr>
              <a:t>， 在教室</a:t>
            </a:r>
            <a:r>
              <a:rPr lang="en-US" altLang="zh-CN" sz="2400" b="1">
                <a:solidFill>
                  <a:srgbClr val="051FBB"/>
                </a:solidFill>
                <a:latin typeface="Times New Roman" panose="02020603050405020304" charset="0"/>
                <a:ea typeface="楷体" panose="02010609060101010101" charset="-122"/>
                <a:cs typeface="Times New Roman" panose="02020603050405020304" charset="0"/>
              </a:rPr>
              <a:t>201</a:t>
            </a:r>
            <a:r>
              <a:rPr lang="zh-CN" altLang="en-US" sz="2400" b="1">
                <a:solidFill>
                  <a:srgbClr val="051FBB"/>
                </a:solidFill>
                <a:latin typeface="Times New Roman" panose="02020603050405020304" charset="0"/>
                <a:ea typeface="楷体" panose="02010609060101010101" charset="-122"/>
                <a:cs typeface="Times New Roman" panose="02020603050405020304" charset="0"/>
              </a:rPr>
              <a:t>举行。（</a:t>
            </a:r>
            <a:r>
              <a:rPr lang="en-US" altLang="zh-CN" sz="2400" b="1">
                <a:solidFill>
                  <a:srgbClr val="051FBB"/>
                </a:solidFill>
                <a:latin typeface="Times New Roman" panose="02020603050405020304" charset="0"/>
                <a:ea typeface="楷体" panose="02010609060101010101" charset="-122"/>
                <a:cs typeface="Times New Roman" panose="02020603050405020304" charset="0"/>
              </a:rPr>
              <a:t>schedule</a:t>
            </a:r>
            <a:r>
              <a:rPr lang="zh-CN" altLang="en-US" sz="2400" b="1">
                <a:solidFill>
                  <a:srgbClr val="051FBB"/>
                </a:solidFill>
                <a:latin typeface="Times New Roman" panose="02020603050405020304" charset="0"/>
                <a:ea typeface="楷体" panose="02010609060101010101" charset="-122"/>
                <a:cs typeface="Times New Roman" panose="02020603050405020304" charset="0"/>
              </a:rPr>
              <a:t>）</a:t>
            </a:r>
            <a:r>
              <a:rPr lang="en-US" altLang="zh-CN" sz="2400" b="1">
                <a:solidFill>
                  <a:srgbClr val="051FBB"/>
                </a:solidFill>
                <a:latin typeface="Times New Roman" panose="02020603050405020304" charset="0"/>
                <a:ea typeface="楷体" panose="02010609060101010101" charset="-122"/>
                <a:cs typeface="Times New Roman" panose="02020603050405020304" charset="0"/>
              </a:rPr>
              <a:t>(</a:t>
            </a:r>
            <a:r>
              <a:rPr lang="zh-CN" altLang="en-US" sz="2400" b="1">
                <a:solidFill>
                  <a:srgbClr val="051FBB"/>
                </a:solidFill>
                <a:latin typeface="Times New Roman" panose="02020603050405020304" charset="0"/>
                <a:ea typeface="楷体" panose="02010609060101010101" charset="-122"/>
                <a:cs typeface="Times New Roman" panose="02020603050405020304" charset="0"/>
              </a:rPr>
              <a:t>一句多译</a:t>
            </a:r>
            <a:r>
              <a:rPr lang="en-US" altLang="zh-CN" sz="2400" b="1">
                <a:solidFill>
                  <a:srgbClr val="051FBB"/>
                </a:solidFill>
                <a:latin typeface="Times New Roman" panose="02020603050405020304" charset="0"/>
                <a:ea typeface="楷体" panose="02010609060101010101" charset="-122"/>
                <a:cs typeface="Times New Roman" panose="02020603050405020304" charset="0"/>
              </a:rPr>
              <a:t>)</a:t>
            </a:r>
            <a:endParaRPr lang="en-US" altLang="zh-CN" sz="2400" b="1">
              <a:solidFill>
                <a:srgbClr val="051FBB"/>
              </a:solidFill>
              <a:latin typeface="Times New Roman" panose="02020603050405020304" charset="0"/>
              <a:ea typeface="楷体" panose="02010609060101010101" charset="-122"/>
              <a:cs typeface="Times New Roman" panose="02020603050405020304" charset="0"/>
            </a:endParaRPr>
          </a:p>
          <a:p>
            <a:pPr>
              <a:lnSpc>
                <a:spcPct val="150000"/>
              </a:lnSpc>
            </a:pPr>
            <a:r>
              <a:rPr lang="en-US" altLang="zh-CN" sz="2400">
                <a:latin typeface="Times New Roman" panose="02020603050405020304" charset="0"/>
                <a:ea typeface="楷体" panose="02010609060101010101" charset="-122"/>
                <a:cs typeface="Times New Roman" panose="02020603050405020304" charset="0"/>
                <a:sym typeface="+mn-ea"/>
              </a:rPr>
              <a:t>→</a:t>
            </a:r>
            <a:r>
              <a:rPr lang="en-US" altLang="zh-CN" sz="2400">
                <a:latin typeface="Times New Roman" panose="02020603050405020304" charset="0"/>
                <a:ea typeface="楷体" panose="02010609060101010101" charset="-122"/>
                <a:cs typeface="Times New Roman" panose="02020603050405020304" charset="0"/>
              </a:rPr>
              <a:t>The celebration will </a:t>
            </a:r>
            <a:r>
              <a:rPr lang="en-US" altLang="zh-CN" sz="2400" b="1">
                <a:latin typeface="Times New Roman" panose="02020603050405020304" charset="0"/>
                <a:ea typeface="楷体" panose="02010609060101010101" charset="-122"/>
                <a:cs typeface="Times New Roman" panose="02020603050405020304" charset="0"/>
              </a:rPr>
              <a:t>start at </a:t>
            </a:r>
            <a:r>
              <a:rPr lang="en-US" altLang="zh-CN" sz="2400">
                <a:latin typeface="Times New Roman" panose="02020603050405020304" charset="0"/>
                <a:ea typeface="楷体" panose="02010609060101010101" charset="-122"/>
                <a:cs typeface="Times New Roman" panose="02020603050405020304" charset="0"/>
              </a:rPr>
              <a:t>2 o'clock </a:t>
            </a:r>
            <a:r>
              <a:rPr lang="en-US" altLang="zh-CN" sz="2400" b="1">
                <a:latin typeface="Times New Roman" panose="02020603050405020304" charset="0"/>
                <a:ea typeface="楷体" panose="02010609060101010101" charset="-122"/>
                <a:cs typeface="Times New Roman" panose="02020603050405020304" charset="0"/>
              </a:rPr>
              <a:t>next </a:t>
            </a:r>
            <a:r>
              <a:rPr lang="en-US" altLang="zh-CN" sz="2400">
                <a:latin typeface="Times New Roman" panose="02020603050405020304" charset="0"/>
                <a:ea typeface="楷体" panose="02010609060101010101" charset="-122"/>
                <a:cs typeface="Times New Roman" panose="02020603050405020304" charset="0"/>
              </a:rPr>
              <a:t>Saturday </a:t>
            </a:r>
            <a:r>
              <a:rPr lang="en-US" altLang="zh-CN" sz="2400" b="1">
                <a:latin typeface="Times New Roman" panose="02020603050405020304" charset="0"/>
                <a:ea typeface="楷体" panose="02010609060101010101" charset="-122"/>
                <a:cs typeface="Times New Roman" panose="02020603050405020304" charset="0"/>
              </a:rPr>
              <a:t>in</a:t>
            </a:r>
            <a:r>
              <a:rPr lang="en-US" altLang="zh-CN" sz="2400">
                <a:latin typeface="Times New Roman" panose="02020603050405020304" charset="0"/>
                <a:ea typeface="楷体" panose="02010609060101010101" charset="-122"/>
                <a:cs typeface="Times New Roman" panose="02020603050405020304" charset="0"/>
              </a:rPr>
              <a:t> Room 201 and </a:t>
            </a:r>
            <a:r>
              <a:rPr lang="en-US" altLang="zh-CN" sz="2400" b="1">
                <a:latin typeface="Times New Roman" panose="02020603050405020304" charset="0"/>
                <a:ea typeface="楷体" panose="02010609060101010101" charset="-122"/>
                <a:cs typeface="Times New Roman" panose="02020603050405020304" charset="0"/>
              </a:rPr>
              <a:t>lasted </a:t>
            </a:r>
            <a:r>
              <a:rPr lang="en-US" altLang="zh-CN" sz="2400">
                <a:latin typeface="Times New Roman" panose="02020603050405020304" charset="0"/>
                <a:ea typeface="楷体" panose="02010609060101010101" charset="-122"/>
                <a:cs typeface="Times New Roman" panose="02020603050405020304" charset="0"/>
              </a:rPr>
              <a:t>about 2 hours.</a:t>
            </a:r>
            <a:endParaRPr lang="en-US" altLang="zh-CN" sz="2400">
              <a:latin typeface="Times New Roman" panose="02020603050405020304" charset="0"/>
              <a:ea typeface="楷体" panose="02010609060101010101" charset="-122"/>
              <a:cs typeface="Times New Roman" panose="02020603050405020304" charset="0"/>
            </a:endParaRPr>
          </a:p>
          <a:p>
            <a:pPr>
              <a:lnSpc>
                <a:spcPct val="150000"/>
              </a:lnSpc>
            </a:pPr>
            <a:r>
              <a:rPr lang="en-US" altLang="zh-CN" sz="2400">
                <a:latin typeface="Times New Roman" panose="02020603050405020304" charset="0"/>
                <a:ea typeface="楷体" panose="02010609060101010101" charset="-122"/>
                <a:cs typeface="Times New Roman" panose="02020603050405020304" charset="0"/>
                <a:sym typeface="+mn-ea"/>
              </a:rPr>
              <a:t>→</a:t>
            </a:r>
            <a:r>
              <a:rPr lang="en-US" altLang="zh-CN" sz="2400">
                <a:latin typeface="Times New Roman" panose="02020603050405020304" charset="0"/>
                <a:ea typeface="楷体" panose="02010609060101010101" charset="-122"/>
                <a:cs typeface="Times New Roman" panose="02020603050405020304" charset="0"/>
              </a:rPr>
              <a:t>The celebration</a:t>
            </a:r>
            <a:r>
              <a:rPr lang="en-US" altLang="zh-CN" sz="2400" b="1">
                <a:latin typeface="Times New Roman" panose="02020603050405020304" charset="0"/>
                <a:ea typeface="楷体" panose="02010609060101010101" charset="-122"/>
                <a:cs typeface="Times New Roman" panose="02020603050405020304" charset="0"/>
              </a:rPr>
              <a:t> is scheduled from</a:t>
            </a:r>
            <a:r>
              <a:rPr lang="en-US" altLang="zh-CN" sz="2400">
                <a:latin typeface="Times New Roman" panose="02020603050405020304" charset="0"/>
                <a:ea typeface="楷体" panose="02010609060101010101" charset="-122"/>
                <a:cs typeface="Times New Roman" panose="02020603050405020304" charset="0"/>
              </a:rPr>
              <a:t> 2  </a:t>
            </a:r>
            <a:r>
              <a:rPr lang="en-US" altLang="zh-CN" sz="2400" b="1">
                <a:latin typeface="Times New Roman" panose="02020603050405020304" charset="0"/>
                <a:ea typeface="楷体" panose="02010609060101010101" charset="-122"/>
                <a:cs typeface="Times New Roman" panose="02020603050405020304" charset="0"/>
              </a:rPr>
              <a:t>to </a:t>
            </a:r>
            <a:r>
              <a:rPr lang="en-US" altLang="zh-CN" sz="2400">
                <a:latin typeface="Times New Roman" panose="02020603050405020304" charset="0"/>
                <a:ea typeface="楷体" panose="02010609060101010101" charset="-122"/>
                <a:cs typeface="Times New Roman" panose="02020603050405020304" charset="0"/>
              </a:rPr>
              <a:t>4 p.m. next Saturday in Room 201.</a:t>
            </a:r>
            <a:endParaRPr lang="en-US" altLang="zh-CN" sz="2400">
              <a:latin typeface="Times New Roman" panose="02020603050405020304" charset="0"/>
              <a:ea typeface="楷体" panose="02010609060101010101"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linds(horizontal)">
                                      <p:cBhvr>
                                        <p:cTn id="15" dur="500"/>
                                        <p:tgtEl>
                                          <p:spTgt spid="5">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linds(horizont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linds(horizont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linds(horizontal)">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744855"/>
            <a:ext cx="12192000" cy="1825625"/>
          </a:xfrm>
          <a:prstGeom prst="rect">
            <a:avLst/>
          </a:prstGeom>
          <a:noFill/>
        </p:spPr>
        <p:txBody>
          <a:bodyPr wrap="square" rtlCol="0" anchor="t">
            <a:spAutoFit/>
          </a:bodyPr>
          <a:p>
            <a:pPr>
              <a:lnSpc>
                <a:spcPct val="90000"/>
              </a:lnSpc>
            </a:pPr>
            <a:r>
              <a:rPr lang="zh-CN" altLang="en-US" sz="2400" b="1">
                <a:latin typeface="微软雅黑" panose="020B0503020204020204" charset="-122"/>
                <a:ea typeface="微软雅黑" panose="020B0503020204020204" charset="-122"/>
                <a:cs typeface="Times New Roman" panose="02020603050405020304" charset="0"/>
              </a:rPr>
              <a:t>活动内容</a:t>
            </a:r>
            <a:endParaRPr lang="en-US" altLang="zh-CN" sz="2400" b="1">
              <a:latin typeface="微软雅黑" panose="020B0503020204020204" charset="-122"/>
              <a:ea typeface="微软雅黑" panose="020B0503020204020204" charset="-122"/>
              <a:cs typeface="Times New Roman" panose="02020603050405020304" charset="0"/>
            </a:endParaRPr>
          </a:p>
          <a:p>
            <a:pPr>
              <a:lnSpc>
                <a:spcPct val="90000"/>
              </a:lnSpc>
            </a:pPr>
            <a:r>
              <a:rPr lang="zh-CN" sz="2400">
                <a:latin typeface="Times New Roman" panose="02020603050405020304" charset="0"/>
                <a:ea typeface="楷体" panose="02010609060101010101" charset="-122"/>
                <a:cs typeface="Times New Roman" panose="02020603050405020304" charset="0"/>
              </a:rPr>
              <a:t>到时将会有，比如包粽子，看电视直播节目赛龙舟。</a:t>
            </a:r>
            <a:r>
              <a:rPr lang="en-US" altLang="zh-CN" sz="2400">
                <a:latin typeface="Times New Roman" panose="02020603050405020304" charset="0"/>
                <a:ea typeface="楷体" panose="02010609060101010101" charset="-122"/>
                <a:cs typeface="Times New Roman" panose="02020603050405020304" charset="0"/>
              </a:rPr>
              <a:t>there be ,  such as//   range from...to...</a:t>
            </a:r>
            <a:endParaRPr lang="en-US" altLang="zh-CN" sz="2400">
              <a:latin typeface="Times New Roman" panose="02020603050405020304" charset="0"/>
              <a:ea typeface="楷体" panose="02010609060101010101" charset="-122"/>
              <a:cs typeface="Times New Roman" panose="02020603050405020304" charset="0"/>
            </a:endParaRPr>
          </a:p>
          <a:p>
            <a:pPr>
              <a:lnSpc>
                <a:spcPct val="90000"/>
              </a:lnSpc>
            </a:pPr>
            <a:r>
              <a:rPr lang="en-US" altLang="zh-CN" sz="2400">
                <a:latin typeface="Times New Roman" panose="02020603050405020304" charset="0"/>
                <a:ea typeface="楷体" panose="02010609060101010101" charset="-122"/>
                <a:cs typeface="Times New Roman" panose="02020603050405020304" charset="0"/>
                <a:sym typeface="+mn-ea"/>
              </a:rPr>
              <a:t>→</a:t>
            </a:r>
            <a:r>
              <a:rPr lang="zh-CN" sz="2400">
                <a:solidFill>
                  <a:srgbClr val="0070C0"/>
                </a:solidFill>
                <a:latin typeface="Times New Roman" panose="02020603050405020304" charset="0"/>
                <a:ea typeface="楷体" panose="02010609060101010101" charset="-122"/>
                <a:cs typeface="Times New Roman" panose="02020603050405020304" charset="0"/>
                <a:sym typeface="+mn-ea"/>
              </a:rPr>
              <a:t>    </a:t>
            </a:r>
            <a:r>
              <a:rPr lang="en-US" altLang="zh-CN" sz="2400">
                <a:latin typeface="Times New Roman" panose="02020603050405020304" charset="0"/>
                <a:ea typeface="楷体" panose="02010609060101010101" charset="-122"/>
                <a:cs typeface="Times New Roman" panose="02020603050405020304" charset="0"/>
              </a:rPr>
              <a:t>There will be several/ </a:t>
            </a:r>
            <a:r>
              <a:rPr lang="en-US" altLang="zh-CN" sz="2400" b="1">
                <a:latin typeface="Times New Roman" panose="02020603050405020304" charset="0"/>
                <a:ea typeface="楷体" panose="02010609060101010101" charset="-122"/>
                <a:cs typeface="Times New Roman" panose="02020603050405020304" charset="0"/>
              </a:rPr>
              <a:t>various </a:t>
            </a:r>
            <a:r>
              <a:rPr lang="en-US" altLang="zh-CN" sz="2400">
                <a:latin typeface="Times New Roman" panose="02020603050405020304" charset="0"/>
                <a:ea typeface="楷体" panose="02010609060101010101" charset="-122"/>
                <a:cs typeface="Times New Roman" panose="02020603050405020304" charset="0"/>
              </a:rPr>
              <a:t>/ </a:t>
            </a:r>
            <a:r>
              <a:rPr lang="en-US" altLang="zh-CN" sz="2400" b="1">
                <a:latin typeface="Times New Roman" panose="02020603050405020304" charset="0"/>
                <a:ea typeface="楷体" panose="02010609060101010101" charset="-122"/>
                <a:cs typeface="Times New Roman" panose="02020603050405020304" charset="0"/>
              </a:rPr>
              <a:t>a variety of</a:t>
            </a:r>
            <a:r>
              <a:rPr lang="en-US" altLang="zh-CN" sz="2400">
                <a:latin typeface="Times New Roman" panose="02020603050405020304" charset="0"/>
                <a:ea typeface="楷体" panose="02010609060101010101" charset="-122"/>
                <a:cs typeface="Times New Roman" panose="02020603050405020304" charset="0"/>
              </a:rPr>
              <a:t> activities, </a:t>
            </a:r>
            <a:r>
              <a:rPr lang="en-US" altLang="zh-CN" sz="2400" b="1">
                <a:latin typeface="Times New Roman" panose="02020603050405020304" charset="0"/>
                <a:ea typeface="楷体" panose="02010609060101010101" charset="-122"/>
                <a:cs typeface="Times New Roman" panose="02020603050405020304" charset="0"/>
              </a:rPr>
              <a:t>such as</a:t>
            </a:r>
            <a:r>
              <a:rPr lang="en-US" altLang="zh-CN" sz="2400">
                <a:latin typeface="Times New Roman" panose="02020603050405020304" charset="0"/>
                <a:ea typeface="楷体" panose="02010609060101010101" charset="-122"/>
                <a:cs typeface="Times New Roman" panose="02020603050405020304" charset="0"/>
              </a:rPr>
              <a:t> making zongzi and watching</a:t>
            </a:r>
            <a:r>
              <a:rPr lang="en-US" altLang="zh-CN" sz="2400">
                <a:latin typeface="Times New Roman" panose="02020603050405020304" charset="0"/>
                <a:ea typeface="楷体" panose="02010609060101010101" charset="-122"/>
                <a:cs typeface="Times New Roman" panose="02020603050405020304" charset="0"/>
                <a:sym typeface="+mn-ea"/>
              </a:rPr>
              <a:t> the dragon boat race </a:t>
            </a:r>
            <a:r>
              <a:rPr lang="en-US" altLang="zh-CN" sz="2400" b="1">
                <a:latin typeface="Times New Roman" panose="02020603050405020304" charset="0"/>
                <a:ea typeface="楷体" panose="02010609060101010101" charset="-122"/>
                <a:cs typeface="Times New Roman" panose="02020603050405020304" charset="0"/>
                <a:sym typeface="+mn-ea"/>
              </a:rPr>
              <a:t>live </a:t>
            </a:r>
            <a:r>
              <a:rPr lang="en-US" altLang="zh-CN" sz="2400">
                <a:latin typeface="Times New Roman" panose="02020603050405020304" charset="0"/>
                <a:ea typeface="楷体" panose="02010609060101010101" charset="-122"/>
                <a:cs typeface="Times New Roman" panose="02020603050405020304" charset="0"/>
                <a:sym typeface="+mn-ea"/>
              </a:rPr>
              <a:t>on TV.</a:t>
            </a:r>
            <a:endParaRPr lang="en-US" altLang="zh-CN" sz="2400">
              <a:latin typeface="Times New Roman" panose="02020603050405020304" charset="0"/>
              <a:ea typeface="楷体" panose="02010609060101010101" charset="-122"/>
              <a:cs typeface="Times New Roman" panose="02020603050405020304" charset="0"/>
              <a:sym typeface="+mn-ea"/>
            </a:endParaRPr>
          </a:p>
          <a:p>
            <a:pPr>
              <a:lnSpc>
                <a:spcPct val="110000"/>
              </a:lnSpc>
            </a:pPr>
            <a:r>
              <a:rPr lang="en-US" altLang="zh-CN" sz="2400">
                <a:latin typeface="Times New Roman" panose="02020603050405020304" charset="0"/>
                <a:ea typeface="楷体" panose="02010609060101010101" charset="-122"/>
                <a:cs typeface="Times New Roman" panose="02020603050405020304" charset="0"/>
                <a:sym typeface="+mn-ea"/>
              </a:rPr>
              <a:t>→    </a:t>
            </a:r>
            <a:r>
              <a:rPr lang="en-US" altLang="zh-CN" sz="2400">
                <a:latin typeface="Times New Roman" panose="02020603050405020304" charset="0"/>
                <a:ea typeface="楷体" panose="02010609060101010101" charset="-122"/>
                <a:cs typeface="Times New Roman" panose="02020603050405020304" charset="0"/>
                <a:sym typeface="+mn-ea"/>
              </a:rPr>
              <a:t>The activities </a:t>
            </a:r>
            <a:r>
              <a:rPr lang="en-US" altLang="zh-CN" sz="2400" b="1">
                <a:latin typeface="Times New Roman" panose="02020603050405020304" charset="0"/>
                <a:ea typeface="楷体" panose="02010609060101010101" charset="-122"/>
                <a:cs typeface="Times New Roman" panose="02020603050405020304" charset="0"/>
                <a:sym typeface="+mn-ea"/>
              </a:rPr>
              <a:t>range from</a:t>
            </a:r>
            <a:r>
              <a:rPr lang="en-US" altLang="zh-CN" sz="2400">
                <a:latin typeface="Times New Roman" panose="02020603050405020304" charset="0"/>
                <a:ea typeface="楷体" panose="02010609060101010101" charset="-122"/>
                <a:cs typeface="Times New Roman" panose="02020603050405020304" charset="0"/>
                <a:sym typeface="+mn-ea"/>
              </a:rPr>
              <a:t> making zongzi </a:t>
            </a:r>
            <a:r>
              <a:rPr lang="en-US" altLang="zh-CN" sz="2400" b="1">
                <a:latin typeface="Times New Roman" panose="02020603050405020304" charset="0"/>
                <a:ea typeface="楷体" panose="02010609060101010101" charset="-122"/>
                <a:cs typeface="Times New Roman" panose="02020603050405020304" charset="0"/>
                <a:sym typeface="+mn-ea"/>
              </a:rPr>
              <a:t>to </a:t>
            </a:r>
            <a:r>
              <a:rPr lang="en-US" altLang="zh-CN" sz="2400">
                <a:latin typeface="Times New Roman" panose="02020603050405020304" charset="0"/>
                <a:ea typeface="楷体" panose="02010609060101010101" charset="-122"/>
                <a:cs typeface="Times New Roman" panose="02020603050405020304" charset="0"/>
                <a:sym typeface="+mn-ea"/>
              </a:rPr>
              <a:t>watching</a:t>
            </a:r>
            <a:r>
              <a:rPr lang="en-US" altLang="zh-CN" sz="2400">
                <a:latin typeface="Times New Roman" panose="02020603050405020304" charset="0"/>
                <a:ea typeface="楷体" panose="02010609060101010101" charset="-122"/>
                <a:cs typeface="Times New Roman" panose="02020603050405020304" charset="0"/>
                <a:sym typeface="+mn-ea"/>
              </a:rPr>
              <a:t> the dragon boat race live on TV.</a:t>
            </a:r>
            <a:endParaRPr lang="en-US" altLang="zh-CN" sz="2400">
              <a:latin typeface="Times New Roman" panose="02020603050405020304" charset="0"/>
              <a:ea typeface="楷体" panose="02010609060101010101" charset="-122"/>
              <a:cs typeface="Times New Roman" panose="02020603050405020304" charset="0"/>
            </a:endParaRPr>
          </a:p>
        </p:txBody>
      </p:sp>
      <p:sp>
        <p:nvSpPr>
          <p:cNvPr id="2" name="文本框 1"/>
          <p:cNvSpPr txBox="1"/>
          <p:nvPr/>
        </p:nvSpPr>
        <p:spPr>
          <a:xfrm>
            <a:off x="0" y="0"/>
            <a:ext cx="5799455" cy="607695"/>
          </a:xfrm>
          <a:prstGeom prst="rect">
            <a:avLst/>
          </a:prstGeom>
          <a:gradFill>
            <a:gsLst>
              <a:gs pos="0">
                <a:srgbClr val="FBFB11"/>
              </a:gs>
              <a:gs pos="100000">
                <a:srgbClr val="838309"/>
              </a:gs>
            </a:gsLst>
            <a:lin scaled="0"/>
          </a:gradFill>
        </p:spPr>
        <p:txBody>
          <a:bodyPr wrap="square" rtlCol="0" anchor="t">
            <a:spAutoFit/>
          </a:bodyPr>
          <a:p>
            <a:pPr algn="l">
              <a:lnSpc>
                <a:spcPct val="140000"/>
              </a:lnSpc>
            </a:pPr>
            <a:r>
              <a:rPr lang="en-US" altLang="zh-CN" sz="2400" b="1">
                <a:solidFill>
                  <a:schemeClr val="tx1"/>
                </a:solidFill>
                <a:sym typeface="+mn-ea"/>
              </a:rPr>
              <a:t>2. </a:t>
            </a:r>
            <a:r>
              <a:rPr lang="zh-CN" altLang="en-US" sz="2400" b="1">
                <a:solidFill>
                  <a:schemeClr val="tx1"/>
                </a:solidFill>
                <a:sym typeface="+mn-ea"/>
              </a:rPr>
              <a:t>主体段 </a:t>
            </a:r>
            <a:r>
              <a:rPr lang="en-US" altLang="zh-CN" sz="2400" b="1">
                <a:solidFill>
                  <a:schemeClr val="tx1"/>
                </a:solidFill>
                <a:sym typeface="+mn-ea"/>
              </a:rPr>
              <a:t>— </a:t>
            </a:r>
            <a:r>
              <a:rPr lang="zh-CN" altLang="en-US" sz="2400" b="1">
                <a:solidFill>
                  <a:schemeClr val="tx1"/>
                </a:solidFill>
                <a:sym typeface="+mn-ea"/>
              </a:rPr>
              <a:t>活动具体介绍，说明邀请理由</a:t>
            </a:r>
            <a:endParaRPr lang="zh-CN" altLang="en-US" sz="2400" b="1">
              <a:solidFill>
                <a:schemeClr val="tx1"/>
              </a:solidFill>
              <a:sym typeface="+mn-ea"/>
            </a:endParaRPr>
          </a:p>
        </p:txBody>
      </p:sp>
      <p:sp>
        <p:nvSpPr>
          <p:cNvPr id="3" name="文本框 2"/>
          <p:cNvSpPr txBox="1"/>
          <p:nvPr/>
        </p:nvSpPr>
        <p:spPr>
          <a:xfrm>
            <a:off x="0" y="2707640"/>
            <a:ext cx="12192000" cy="4150360"/>
          </a:xfrm>
          <a:prstGeom prst="rect">
            <a:avLst/>
          </a:prstGeom>
          <a:solidFill>
            <a:schemeClr val="accent6">
              <a:lumMod val="20000"/>
              <a:lumOff val="80000"/>
            </a:schemeClr>
          </a:solidFill>
        </p:spPr>
        <p:txBody>
          <a:bodyPr wrap="square" rtlCol="0" anchor="t">
            <a:spAutoFit/>
          </a:bodyPr>
          <a:p>
            <a:pPr>
              <a:lnSpc>
                <a:spcPct val="110000"/>
              </a:lnSpc>
            </a:pPr>
            <a:r>
              <a:rPr lang="zh-CN" altLang="en-US" sz="2400" b="1">
                <a:latin typeface="微软雅黑" panose="020B0503020204020204" charset="-122"/>
                <a:ea typeface="微软雅黑" panose="020B0503020204020204" charset="-122"/>
                <a:cs typeface="微软雅黑" panose="020B0503020204020204" charset="-122"/>
                <a:sym typeface="+mn-ea"/>
              </a:rPr>
              <a:t>内容升级</a:t>
            </a:r>
            <a:r>
              <a:rPr lang="en-US" altLang="zh-CN" sz="2400" b="1">
                <a:latin typeface="微软雅黑" panose="020B0503020204020204" charset="-122"/>
                <a:ea typeface="微软雅黑" panose="020B0503020204020204" charset="-122"/>
                <a:cs typeface="微软雅黑" panose="020B0503020204020204" charset="-122"/>
                <a:sym typeface="+mn-ea"/>
              </a:rPr>
              <a:t>1</a:t>
            </a:r>
            <a:r>
              <a:rPr lang="en-US" altLang="zh-CN" sz="2400" b="1">
                <a:latin typeface="微软雅黑" panose="020B0503020204020204" charset="-122"/>
                <a:ea typeface="微软雅黑" panose="020B0503020204020204" charset="-122"/>
                <a:cs typeface="微软雅黑" panose="020B0503020204020204" charset="-122"/>
                <a:sym typeface="+mn-ea"/>
              </a:rPr>
              <a:t>(</a:t>
            </a:r>
            <a:r>
              <a:rPr lang="zh-CN" altLang="en-US" sz="2400" b="1">
                <a:latin typeface="微软雅黑" panose="020B0503020204020204" charset="-122"/>
                <a:ea typeface="微软雅黑" panose="020B0503020204020204" charset="-122"/>
                <a:cs typeface="微软雅黑" panose="020B0503020204020204" charset="-122"/>
                <a:sym typeface="+mn-ea"/>
              </a:rPr>
              <a:t>非谓语动词</a:t>
            </a:r>
            <a:r>
              <a:rPr lang="en-US" altLang="zh-CN" sz="2400" b="1">
                <a:latin typeface="微软雅黑" panose="020B0503020204020204" charset="-122"/>
                <a:ea typeface="微软雅黑" panose="020B0503020204020204" charset="-122"/>
                <a:cs typeface="微软雅黑" panose="020B0503020204020204" charset="-122"/>
                <a:sym typeface="+mn-ea"/>
              </a:rPr>
              <a:t>v-ed</a:t>
            </a:r>
            <a:r>
              <a:rPr lang="zh-CN" altLang="en-US" sz="2400" b="1">
                <a:latin typeface="微软雅黑" panose="020B0503020204020204" charset="-122"/>
                <a:ea typeface="微软雅黑" panose="020B0503020204020204" charset="-122"/>
                <a:cs typeface="微软雅黑" panose="020B0503020204020204" charset="-122"/>
                <a:sym typeface="+mn-ea"/>
              </a:rPr>
              <a:t>作状语</a:t>
            </a:r>
            <a:r>
              <a:rPr lang="en-US" altLang="zh-CN" sz="2400" b="1">
                <a:latin typeface="微软雅黑" panose="020B0503020204020204" charset="-122"/>
                <a:ea typeface="微软雅黑" panose="020B0503020204020204" charset="-122"/>
                <a:cs typeface="微软雅黑" panose="020B0503020204020204" charset="-122"/>
                <a:sym typeface="+mn-ea"/>
              </a:rPr>
              <a:t>)(more passuasive)</a:t>
            </a:r>
            <a:r>
              <a:rPr lang="zh-CN" altLang="en-US" sz="2400" b="1">
                <a:latin typeface="微软雅黑" panose="020B0503020204020204" charset="-122"/>
                <a:ea typeface="微软雅黑" panose="020B0503020204020204" charset="-122"/>
                <a:cs typeface="微软雅黑" panose="020B0503020204020204" charset="-122"/>
                <a:sym typeface="+mn-ea"/>
              </a:rPr>
              <a:t>：</a:t>
            </a:r>
            <a:endParaRPr lang="zh-CN" altLang="en-US" sz="2400" b="1">
              <a:latin typeface="微软雅黑" panose="020B0503020204020204" charset="-122"/>
              <a:ea typeface="微软雅黑" panose="020B0503020204020204" charset="-122"/>
              <a:cs typeface="微软雅黑" panose="020B0503020204020204" charset="-122"/>
            </a:endParaRPr>
          </a:p>
          <a:p>
            <a:pPr>
              <a:lnSpc>
                <a:spcPct val="110000"/>
              </a:lnSpc>
            </a:pPr>
            <a:r>
              <a:rPr lang="en-US" sz="2400" b="1">
                <a:latin typeface="Times New Roman" panose="02020603050405020304" charset="0"/>
                <a:ea typeface="楷体" panose="02010609060101010101" charset="-122"/>
                <a:cs typeface="Times New Roman" panose="02020603050405020304" charset="0"/>
                <a:sym typeface="+mn-ea"/>
              </a:rPr>
              <a:t>从包粽子到在电视上观看激动人心的龙舟比赛，</a:t>
            </a:r>
            <a:r>
              <a:rPr lang="en-US" sz="2400" b="1">
                <a:solidFill>
                  <a:srgbClr val="C00000"/>
                </a:solidFill>
                <a:latin typeface="Times New Roman" panose="02020603050405020304" charset="0"/>
                <a:ea typeface="楷体" panose="02010609060101010101" charset="-122"/>
                <a:cs typeface="Times New Roman" panose="02020603050405020304" charset="0"/>
                <a:sym typeface="+mn-ea"/>
              </a:rPr>
              <a:t>这些活动无疑会帮助你了解独特的中国传统和习俗。</a:t>
            </a:r>
            <a:endParaRPr lang="en-US" sz="2400" b="1">
              <a:solidFill>
                <a:srgbClr val="C00000"/>
              </a:solidFill>
              <a:latin typeface="Times New Roman" panose="02020603050405020304" charset="0"/>
              <a:ea typeface="楷体" panose="02010609060101010101" charset="-122"/>
              <a:cs typeface="Times New Roman" panose="02020603050405020304" charset="0"/>
              <a:sym typeface="+mn-ea"/>
            </a:endParaRPr>
          </a:p>
          <a:p>
            <a:pPr>
              <a:lnSpc>
                <a:spcPct val="110000"/>
              </a:lnSpc>
            </a:pPr>
            <a:r>
              <a:rPr lang="en-US" altLang="zh-CN" sz="2400">
                <a:latin typeface="Times New Roman" panose="02020603050405020304" charset="0"/>
                <a:ea typeface="楷体" panose="02010609060101010101" charset="-122"/>
                <a:cs typeface="Times New Roman" panose="02020603050405020304" charset="0"/>
                <a:sym typeface="+mn-ea"/>
              </a:rPr>
              <a:t>→</a:t>
            </a:r>
            <a:r>
              <a:rPr lang="en-US" sz="2400" b="1">
                <a:latin typeface="Times New Roman" panose="02020603050405020304" charset="0"/>
                <a:ea typeface="楷体" panose="02010609060101010101" charset="-122"/>
                <a:cs typeface="Times New Roman" panose="02020603050405020304" charset="0"/>
                <a:sym typeface="+mn-ea"/>
              </a:rPr>
              <a:t>Ranging from</a:t>
            </a:r>
            <a:r>
              <a:rPr lang="en-US" sz="2400">
                <a:latin typeface="Times New Roman" panose="02020603050405020304" charset="0"/>
                <a:ea typeface="楷体" panose="02010609060101010101" charset="-122"/>
                <a:cs typeface="Times New Roman" panose="02020603050405020304" charset="0"/>
                <a:sym typeface="+mn-ea"/>
              </a:rPr>
              <a:t> making zongzi to watching the </a:t>
            </a:r>
            <a:r>
              <a:rPr lang="en-US" sz="2400" b="1">
                <a:solidFill>
                  <a:srgbClr val="FF0000"/>
                </a:solidFill>
                <a:latin typeface="Times New Roman" panose="02020603050405020304" charset="0"/>
                <a:ea typeface="楷体" panose="02010609060101010101" charset="-122"/>
                <a:cs typeface="Times New Roman" panose="02020603050405020304" charset="0"/>
                <a:sym typeface="+mn-ea"/>
              </a:rPr>
              <a:t>breathtaking </a:t>
            </a:r>
            <a:r>
              <a:rPr lang="en-US" sz="2400">
                <a:latin typeface="Times New Roman" panose="02020603050405020304" charset="0"/>
                <a:ea typeface="楷体" panose="02010609060101010101" charset="-122"/>
                <a:cs typeface="Times New Roman" panose="02020603050405020304" charset="0"/>
                <a:sym typeface="+mn-ea"/>
              </a:rPr>
              <a:t>dragon boat race on TV, the activities will </a:t>
            </a:r>
            <a:r>
              <a:rPr lang="en-US" sz="2400" b="1">
                <a:solidFill>
                  <a:srgbClr val="FF0000"/>
                </a:solidFill>
                <a:latin typeface="Times New Roman" panose="02020603050405020304" charset="0"/>
                <a:ea typeface="楷体" panose="02010609060101010101" charset="-122"/>
                <a:cs typeface="Times New Roman" panose="02020603050405020304" charset="0"/>
                <a:sym typeface="+mn-ea"/>
              </a:rPr>
              <a:t>undoubtedly </a:t>
            </a:r>
            <a:r>
              <a:rPr lang="en-US" sz="2400">
                <a:latin typeface="Times New Roman" panose="02020603050405020304" charset="0"/>
                <a:ea typeface="楷体" panose="02010609060101010101" charset="-122"/>
                <a:cs typeface="Times New Roman" panose="02020603050405020304" charset="0"/>
                <a:sym typeface="+mn-ea"/>
              </a:rPr>
              <a:t>help you </a:t>
            </a:r>
            <a:r>
              <a:rPr lang="en-US" sz="2400" b="1">
                <a:latin typeface="Times New Roman" panose="02020603050405020304" charset="0"/>
                <a:ea typeface="楷体" panose="02010609060101010101" charset="-122"/>
                <a:cs typeface="Times New Roman" panose="02020603050405020304" charset="0"/>
                <a:sym typeface="+mn-ea"/>
              </a:rPr>
              <a:t>gain a glimpse into</a:t>
            </a:r>
            <a:r>
              <a:rPr lang="en-US" sz="2400">
                <a:latin typeface="Times New Roman" panose="02020603050405020304" charset="0"/>
                <a:ea typeface="楷体" panose="02010609060101010101" charset="-122"/>
                <a:cs typeface="Times New Roman" panose="02020603050405020304" charset="0"/>
                <a:sym typeface="+mn-ea"/>
              </a:rPr>
              <a:t> the </a:t>
            </a:r>
            <a:r>
              <a:rPr lang="en-US" sz="2400" b="1">
                <a:solidFill>
                  <a:srgbClr val="FF0000"/>
                </a:solidFill>
                <a:latin typeface="Times New Roman" panose="02020603050405020304" charset="0"/>
                <a:ea typeface="楷体" panose="02010609060101010101" charset="-122"/>
                <a:cs typeface="Times New Roman" panose="02020603050405020304" charset="0"/>
                <a:sym typeface="+mn-ea"/>
              </a:rPr>
              <a:t>unique </a:t>
            </a:r>
            <a:r>
              <a:rPr lang="en-US" sz="2400">
                <a:latin typeface="Times New Roman" panose="02020603050405020304" charset="0"/>
                <a:ea typeface="楷体" panose="02010609060101010101" charset="-122"/>
                <a:cs typeface="Times New Roman" panose="02020603050405020304" charset="0"/>
                <a:sym typeface="+mn-ea"/>
              </a:rPr>
              <a:t>Chinese traditions and customs.   (</a:t>
            </a:r>
            <a:r>
              <a:rPr lang="zh-CN" altLang="en-US" sz="2400">
                <a:latin typeface="Times New Roman" panose="02020603050405020304" charset="0"/>
                <a:ea typeface="楷体" panose="02010609060101010101" charset="-122"/>
                <a:cs typeface="Times New Roman" panose="02020603050405020304" charset="0"/>
                <a:sym typeface="+mn-ea"/>
              </a:rPr>
              <a:t>形容词和副词的使用，使邀请更有说服力</a:t>
            </a:r>
            <a:r>
              <a:rPr lang="en-US" sz="2400">
                <a:latin typeface="Times New Roman" panose="02020603050405020304" charset="0"/>
                <a:ea typeface="楷体" panose="02010609060101010101" charset="-122"/>
                <a:cs typeface="Times New Roman" panose="02020603050405020304" charset="0"/>
                <a:sym typeface="+mn-ea"/>
              </a:rPr>
              <a:t>)</a:t>
            </a:r>
            <a:endParaRPr lang="en-US" sz="2400">
              <a:latin typeface="Times New Roman" panose="02020603050405020304" charset="0"/>
              <a:ea typeface="楷体" panose="02010609060101010101" charset="-122"/>
              <a:cs typeface="Times New Roman" panose="02020603050405020304" charset="0"/>
              <a:sym typeface="+mn-ea"/>
            </a:endParaRPr>
          </a:p>
          <a:p>
            <a:pPr>
              <a:lnSpc>
                <a:spcPct val="110000"/>
              </a:lnSpc>
            </a:pPr>
            <a:r>
              <a:rPr lang="zh-CN" altLang="en-US" sz="2400" b="1">
                <a:latin typeface="微软雅黑" panose="020B0503020204020204" charset="-122"/>
                <a:ea typeface="微软雅黑" panose="020B0503020204020204" charset="-122"/>
                <a:cs typeface="微软雅黑" panose="020B0503020204020204" charset="-122"/>
                <a:sym typeface="+mn-ea"/>
              </a:rPr>
              <a:t>内容升级</a:t>
            </a:r>
            <a:r>
              <a:rPr lang="en-US" altLang="zh-CN" sz="2400" b="1">
                <a:latin typeface="微软雅黑" panose="020B0503020204020204" charset="-122"/>
                <a:ea typeface="微软雅黑" panose="020B0503020204020204" charset="-122"/>
                <a:cs typeface="微软雅黑" panose="020B0503020204020204" charset="-122"/>
                <a:sym typeface="+mn-ea"/>
              </a:rPr>
              <a:t>2</a:t>
            </a:r>
            <a:r>
              <a:rPr lang="en-US" altLang="zh-CN" sz="2400" b="1">
                <a:latin typeface="微软雅黑" panose="020B0503020204020204" charset="-122"/>
                <a:ea typeface="微软雅黑" panose="020B0503020204020204" charset="-122"/>
                <a:cs typeface="微软雅黑" panose="020B0503020204020204" charset="-122"/>
                <a:sym typeface="+mn-ea"/>
              </a:rPr>
              <a:t>(</a:t>
            </a:r>
            <a:r>
              <a:rPr lang="zh-CN" altLang="en-US" sz="2400" b="1">
                <a:latin typeface="微软雅黑" panose="020B0503020204020204" charset="-122"/>
                <a:ea typeface="微软雅黑" panose="020B0503020204020204" charset="-122"/>
                <a:cs typeface="微软雅黑" panose="020B0503020204020204" charset="-122"/>
                <a:sym typeface="+mn-ea"/>
              </a:rPr>
              <a:t>非限制性定语从句</a:t>
            </a:r>
            <a:r>
              <a:rPr lang="en-US" altLang="zh-CN" sz="2400" b="1">
                <a:latin typeface="微软雅黑" panose="020B0503020204020204" charset="-122"/>
                <a:ea typeface="微软雅黑" panose="020B0503020204020204" charset="-122"/>
                <a:cs typeface="微软雅黑" panose="020B0503020204020204" charset="-122"/>
                <a:sym typeface="+mn-ea"/>
              </a:rPr>
              <a:t>)(more passuasive)</a:t>
            </a:r>
            <a:r>
              <a:rPr lang="zh-CN" altLang="en-US" sz="2400" b="1">
                <a:latin typeface="微软雅黑" panose="020B0503020204020204" charset="-122"/>
                <a:ea typeface="微软雅黑" panose="020B0503020204020204" charset="-122"/>
                <a:cs typeface="微软雅黑" panose="020B0503020204020204" charset="-122"/>
                <a:sym typeface="+mn-ea"/>
              </a:rPr>
              <a:t>：</a:t>
            </a:r>
            <a:endParaRPr lang="zh-CN" altLang="en-US" sz="2400" b="1">
              <a:latin typeface="微软雅黑" panose="020B0503020204020204" charset="-122"/>
              <a:ea typeface="微软雅黑" panose="020B0503020204020204" charset="-122"/>
              <a:cs typeface="微软雅黑" panose="020B0503020204020204" charset="-122"/>
            </a:endParaRPr>
          </a:p>
          <a:p>
            <a:pPr>
              <a:lnSpc>
                <a:spcPct val="110000"/>
              </a:lnSpc>
            </a:pPr>
            <a:r>
              <a:rPr lang="en-US" altLang="zh-CN" sz="2400" b="1">
                <a:solidFill>
                  <a:srgbClr val="C00000"/>
                </a:solidFill>
                <a:latin typeface="Times New Roman" panose="02020603050405020304" charset="0"/>
                <a:ea typeface="楷体" panose="02010609060101010101" charset="-122"/>
                <a:cs typeface="Times New Roman" panose="02020603050405020304" charset="0"/>
              </a:rPr>
              <a:t>如果天气允许，</a:t>
            </a:r>
            <a:r>
              <a:rPr lang="en-US" altLang="zh-CN" sz="2400" b="1">
                <a:latin typeface="Times New Roman" panose="02020603050405020304" charset="0"/>
                <a:ea typeface="楷体" panose="02010609060101010101" charset="-122"/>
                <a:cs typeface="Times New Roman" panose="02020603050405020304" charset="0"/>
              </a:rPr>
              <a:t>我们将在户外观看龙舟赛，</a:t>
            </a:r>
            <a:r>
              <a:rPr lang="en-US" altLang="zh-CN" sz="2400" b="1">
                <a:solidFill>
                  <a:srgbClr val="C00000"/>
                </a:solidFill>
                <a:latin typeface="Times New Roman" panose="02020603050405020304" charset="0"/>
                <a:ea typeface="楷体" panose="02010609060101010101" charset="-122"/>
                <a:cs typeface="Times New Roman" panose="02020603050405020304" charset="0"/>
              </a:rPr>
              <a:t>这一定会加深你对中国文化的了解。</a:t>
            </a:r>
            <a:endParaRPr lang="en-US" altLang="zh-CN" sz="2400" b="1">
              <a:latin typeface="Times New Roman" panose="02020603050405020304" charset="0"/>
              <a:ea typeface="楷体" panose="02010609060101010101" charset="-122"/>
              <a:cs typeface="Times New Roman" panose="02020603050405020304" charset="0"/>
            </a:endParaRPr>
          </a:p>
          <a:p>
            <a:pPr>
              <a:lnSpc>
                <a:spcPct val="110000"/>
              </a:lnSpc>
            </a:pPr>
            <a:r>
              <a:rPr lang="en-US" altLang="zh-CN" sz="2400" b="1">
                <a:latin typeface="Times New Roman" panose="02020603050405020304" charset="0"/>
                <a:ea typeface="楷体" panose="02010609060101010101" charset="-122"/>
                <a:cs typeface="Times New Roman" panose="02020603050405020304" charset="0"/>
                <a:sym typeface="+mn-ea"/>
              </a:rPr>
              <a:t>→</a:t>
            </a:r>
            <a:r>
              <a:rPr lang="en-US" altLang="zh-CN" sz="2400" b="1">
                <a:latin typeface="Times New Roman" panose="02020603050405020304" charset="0"/>
                <a:ea typeface="楷体" panose="02010609060101010101" charset="-122"/>
                <a:cs typeface="Times New Roman" panose="02020603050405020304" charset="0"/>
              </a:rPr>
              <a:t>Weather permitting</a:t>
            </a:r>
            <a:r>
              <a:rPr lang="en-US" altLang="zh-CN" sz="2400">
                <a:latin typeface="Times New Roman" panose="02020603050405020304" charset="0"/>
                <a:ea typeface="楷体" panose="02010609060101010101" charset="-122"/>
                <a:cs typeface="Times New Roman" panose="02020603050405020304" charset="0"/>
              </a:rPr>
              <a:t>, we'll watch the dragon boat race outside</a:t>
            </a:r>
            <a:r>
              <a:rPr lang="zh-CN" altLang="en-US" sz="2400">
                <a:latin typeface="Times New Roman" panose="02020603050405020304" charset="0"/>
                <a:ea typeface="楷体" panose="02010609060101010101" charset="-122"/>
                <a:cs typeface="Times New Roman" panose="02020603050405020304" charset="0"/>
              </a:rPr>
              <a:t>，</a:t>
            </a:r>
            <a:r>
              <a:rPr lang="en-US" altLang="zh-CN" sz="2400" b="1">
                <a:latin typeface="Times New Roman" panose="02020603050405020304" charset="0"/>
                <a:ea typeface="楷体" panose="02010609060101010101" charset="-122"/>
                <a:cs typeface="Times New Roman" panose="02020603050405020304" charset="0"/>
              </a:rPr>
              <a:t>which </a:t>
            </a:r>
            <a:r>
              <a:rPr lang="en-US" altLang="zh-CN" sz="2400">
                <a:latin typeface="Times New Roman" panose="02020603050405020304" charset="0"/>
                <a:ea typeface="楷体" panose="02010609060101010101" charset="-122"/>
                <a:cs typeface="Times New Roman" panose="02020603050405020304" charset="0"/>
              </a:rPr>
              <a:t>will </a:t>
            </a:r>
            <a:r>
              <a:rPr lang="en-US" altLang="zh-CN" sz="2400" b="1">
                <a:solidFill>
                  <a:srgbClr val="FF0000"/>
                </a:solidFill>
                <a:latin typeface="Times New Roman" panose="02020603050405020304" charset="0"/>
                <a:ea typeface="楷体" panose="02010609060101010101" charset="-122"/>
                <a:cs typeface="Times New Roman" panose="02020603050405020304" charset="0"/>
              </a:rPr>
              <a:t>surely </a:t>
            </a:r>
            <a:r>
              <a:rPr lang="en-US" altLang="zh-CN" sz="2400" b="1">
                <a:latin typeface="Times New Roman" panose="02020603050405020304" charset="0"/>
                <a:ea typeface="楷体" panose="02010609060101010101" charset="-122"/>
                <a:cs typeface="Times New Roman" panose="02020603050405020304" charset="0"/>
              </a:rPr>
              <a:t>deepen your insight into</a:t>
            </a:r>
            <a:r>
              <a:rPr lang="en-US" altLang="zh-CN" sz="2400">
                <a:latin typeface="Times New Roman" panose="02020603050405020304" charset="0"/>
                <a:ea typeface="楷体" panose="02010609060101010101" charset="-122"/>
                <a:cs typeface="Times New Roman" panose="02020603050405020304" charset="0"/>
              </a:rPr>
              <a:t> the Chinese culture.</a:t>
            </a:r>
            <a:endParaRPr lang="en-US" altLang="zh-CN" sz="2400">
              <a:latin typeface="Times New Roman" panose="02020603050405020304" charset="0"/>
              <a:ea typeface="楷体" panose="02010609060101010101"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linds(horizont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linds(horizontal)">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linds(horizontal)">
                                      <p:cBhvr>
                                        <p:cTn id="20" dur="500"/>
                                        <p:tgtEl>
                                          <p:spTgt spid="3">
                                            <p:txEl>
                                              <p:pRg st="1" end="1"/>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linds(horizontal)">
                                      <p:cBhvr>
                                        <p:cTn id="23" dur="500"/>
                                        <p:tgtEl>
                                          <p:spTgt spid="3">
                                            <p:txEl>
                                              <p:pRg st="3" end="3"/>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linds(horizontal)">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blinds(horizontal)">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linds(horizontal)">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6515" y="1163955"/>
            <a:ext cx="12192000" cy="4853940"/>
          </a:xfrm>
          <a:prstGeom prst="rect">
            <a:avLst/>
          </a:prstGeom>
          <a:noFill/>
        </p:spPr>
        <p:txBody>
          <a:bodyPr wrap="square" rtlCol="0" anchor="t">
            <a:spAutoFit/>
          </a:bodyPr>
          <a:p>
            <a:pPr>
              <a:lnSpc>
                <a:spcPct val="120000"/>
              </a:lnSpc>
            </a:pPr>
            <a:r>
              <a:rPr lang="zh-CN" altLang="en-US" sz="2400" b="1">
                <a:latin typeface="Times New Roman" panose="02020603050405020304" charset="0"/>
                <a:ea typeface="楷体" panose="02010609060101010101" charset="-122"/>
                <a:cs typeface="Times New Roman" panose="02020603050405020304" charset="0"/>
              </a:rPr>
              <a:t>期待参加</a:t>
            </a:r>
            <a:endParaRPr lang="en-US" altLang="zh-CN" sz="2400" b="1">
              <a:latin typeface="Times New Roman" panose="02020603050405020304" charset="0"/>
              <a:ea typeface="楷体" panose="02010609060101010101" charset="-122"/>
              <a:cs typeface="Times New Roman" panose="02020603050405020304" charset="0"/>
            </a:endParaRPr>
          </a:p>
          <a:p>
            <a:pPr>
              <a:lnSpc>
                <a:spcPct val="120000"/>
              </a:lnSpc>
            </a:pPr>
            <a:r>
              <a:rPr lang="en-US" altLang="zh-CN" sz="2400" b="1">
                <a:latin typeface="Times New Roman" panose="02020603050405020304" charset="0"/>
                <a:ea typeface="楷体" panose="02010609060101010101" charset="-122"/>
                <a:cs typeface="Times New Roman" panose="02020603050405020304" charset="0"/>
              </a:rPr>
              <a:t>Are you available to join us?</a:t>
            </a:r>
            <a:endParaRPr lang="en-US" altLang="zh-CN" sz="2400" b="1">
              <a:latin typeface="Times New Roman" panose="02020603050405020304" charset="0"/>
              <a:ea typeface="楷体" panose="02010609060101010101" charset="-122"/>
              <a:cs typeface="Times New Roman" panose="02020603050405020304" charset="0"/>
            </a:endParaRPr>
          </a:p>
          <a:p>
            <a:pPr>
              <a:lnSpc>
                <a:spcPct val="120000"/>
              </a:lnSpc>
            </a:pPr>
            <a:r>
              <a:rPr lang="en-US" altLang="zh-CN" sz="2400" b="1">
                <a:latin typeface="Times New Roman" panose="02020603050405020304" charset="0"/>
                <a:ea typeface="楷体" panose="02010609060101010101" charset="-122"/>
                <a:cs typeface="Times New Roman" panose="02020603050405020304" charset="0"/>
              </a:rPr>
              <a:t>We are anticipating your coming.</a:t>
            </a:r>
            <a:endParaRPr lang="en-US" altLang="zh-CN" sz="2400" b="1">
              <a:latin typeface="Times New Roman" panose="02020603050405020304" charset="0"/>
              <a:ea typeface="楷体" panose="02010609060101010101" charset="-122"/>
              <a:cs typeface="Times New Roman" panose="02020603050405020304" charset="0"/>
            </a:endParaRPr>
          </a:p>
          <a:p>
            <a:pPr>
              <a:lnSpc>
                <a:spcPct val="120000"/>
              </a:lnSpc>
            </a:pPr>
            <a:r>
              <a:rPr lang="en-US" altLang="zh-CN" sz="2400" b="1">
                <a:latin typeface="Times New Roman" panose="02020603050405020304" charset="0"/>
                <a:ea typeface="楷体" panose="02010609060101010101" charset="-122"/>
                <a:cs typeface="Times New Roman" panose="02020603050405020304" charset="0"/>
              </a:rPr>
              <a:t>Your presence/arrival / participation will surely/definitely add to our enjoyment.</a:t>
            </a:r>
            <a:r>
              <a:rPr lang="zh-CN" altLang="en-US" sz="2400" b="1">
                <a:latin typeface="Times New Roman" panose="02020603050405020304" charset="0"/>
                <a:ea typeface="楷体" panose="02010609060101010101" charset="-122"/>
                <a:cs typeface="Times New Roman" panose="02020603050405020304" charset="0"/>
              </a:rPr>
              <a:t>（无灵主语句</a:t>
            </a:r>
            <a:r>
              <a:rPr lang="zh-CN" altLang="en-US" sz="2400" b="1">
                <a:latin typeface="Times New Roman" panose="02020603050405020304" charset="0"/>
                <a:ea typeface="楷体" panose="02010609060101010101" charset="-122"/>
                <a:cs typeface="Times New Roman" panose="02020603050405020304" charset="0"/>
                <a:sym typeface="+mn-ea"/>
              </a:rPr>
              <a:t>）</a:t>
            </a:r>
            <a:endParaRPr lang="zh-CN" altLang="en-US" sz="2400" b="1">
              <a:latin typeface="Times New Roman" panose="02020603050405020304" charset="0"/>
              <a:ea typeface="楷体" panose="02010609060101010101" charset="-122"/>
              <a:cs typeface="Times New Roman" panose="02020603050405020304" charset="0"/>
            </a:endParaRPr>
          </a:p>
          <a:p>
            <a:pPr>
              <a:lnSpc>
                <a:spcPct val="120000"/>
              </a:lnSpc>
            </a:pPr>
            <a:endParaRPr lang="zh-CN" altLang="en-US" sz="2400" b="1">
              <a:latin typeface="Times New Roman" panose="02020603050405020304" charset="0"/>
              <a:ea typeface="楷体" panose="02010609060101010101" charset="-122"/>
              <a:cs typeface="Times New Roman" panose="02020603050405020304" charset="0"/>
            </a:endParaRPr>
          </a:p>
          <a:p>
            <a:pPr>
              <a:lnSpc>
                <a:spcPct val="120000"/>
              </a:lnSpc>
            </a:pPr>
            <a:r>
              <a:rPr lang="zh-CN" altLang="en-US" sz="2400" b="1">
                <a:latin typeface="Times New Roman" panose="02020603050405020304" charset="0"/>
                <a:ea typeface="楷体" panose="02010609060101010101" charset="-122"/>
                <a:cs typeface="Times New Roman" panose="02020603050405020304" charset="0"/>
              </a:rPr>
              <a:t>期盼回复并致谢</a:t>
            </a:r>
            <a:endParaRPr lang="zh-CN" altLang="en-US" sz="2400" b="1">
              <a:latin typeface="Times New Roman" panose="02020603050405020304" charset="0"/>
              <a:ea typeface="楷体" panose="02010609060101010101" charset="-122"/>
              <a:cs typeface="Times New Roman" panose="02020603050405020304" charset="0"/>
            </a:endParaRPr>
          </a:p>
          <a:p>
            <a:pPr>
              <a:lnSpc>
                <a:spcPct val="120000"/>
              </a:lnSpc>
            </a:pPr>
            <a:r>
              <a:rPr lang="en-US" sz="2400" b="1">
                <a:solidFill>
                  <a:srgbClr val="000000"/>
                </a:solidFill>
                <a:latin typeface="Times New Roman" panose="02020603050405020304" charset="0"/>
                <a:ea typeface="楷体" panose="02010609060101010101" charset="-122"/>
                <a:cs typeface="Times New Roman" panose="02020603050405020304" charset="0"/>
                <a:sym typeface="+mn-ea"/>
              </a:rPr>
              <a:t>Looking forward to your earliest reply!</a:t>
            </a:r>
            <a:endParaRPr lang="en-US" altLang="zh-CN" sz="2400" b="1">
              <a:latin typeface="Times New Roman" panose="02020603050405020304" charset="0"/>
              <a:ea typeface="楷体" panose="02010609060101010101" charset="-122"/>
              <a:cs typeface="Times New Roman" panose="02020603050405020304" charset="0"/>
            </a:endParaRPr>
          </a:p>
          <a:p>
            <a:pPr>
              <a:lnSpc>
                <a:spcPct val="120000"/>
              </a:lnSpc>
            </a:pPr>
            <a:r>
              <a:rPr lang="en-US" altLang="zh-CN" sz="2400" b="1">
                <a:latin typeface="Times New Roman" panose="02020603050405020304" charset="0"/>
                <a:ea typeface="楷体" panose="02010609060101010101" charset="-122"/>
                <a:cs typeface="Times New Roman" panose="02020603050405020304" charset="0"/>
              </a:rPr>
              <a:t>I would appreciate it if you could accept our invitation at your earliest convenience.</a:t>
            </a:r>
            <a:endParaRPr lang="en-US" altLang="zh-CN" sz="2400" b="1">
              <a:latin typeface="Times New Roman" panose="02020603050405020304" charset="0"/>
              <a:ea typeface="楷体" panose="02010609060101010101" charset="-122"/>
              <a:cs typeface="Times New Roman" panose="02020603050405020304" charset="0"/>
            </a:endParaRPr>
          </a:p>
          <a:p>
            <a:pPr>
              <a:lnSpc>
                <a:spcPct val="120000"/>
              </a:lnSpc>
            </a:pPr>
            <a:r>
              <a:rPr lang="en-US" altLang="zh-CN" sz="2400" b="1">
                <a:latin typeface="Times New Roman" panose="02020603050405020304" charset="0"/>
                <a:ea typeface="楷体" panose="02010609060101010101" charset="-122"/>
                <a:cs typeface="Times New Roman" panose="02020603050405020304" charset="0"/>
                <a:sym typeface="+mn-ea"/>
              </a:rPr>
              <a:t>Your favorable reply at your earliest convenience will be highly appreciated.</a:t>
            </a:r>
            <a:r>
              <a:rPr lang="zh-CN" altLang="en-US" sz="2400" b="1">
                <a:latin typeface="Times New Roman" panose="02020603050405020304" charset="0"/>
                <a:ea typeface="楷体" panose="02010609060101010101" charset="-122"/>
                <a:cs typeface="Times New Roman" panose="02020603050405020304" charset="0"/>
                <a:sym typeface="+mn-ea"/>
              </a:rPr>
              <a:t>（被动语态</a:t>
            </a:r>
            <a:r>
              <a:rPr lang="zh-CN" altLang="en-US" sz="2400" b="1">
                <a:latin typeface="Times New Roman" panose="02020603050405020304" charset="0"/>
                <a:ea typeface="楷体" panose="02010609060101010101" charset="-122"/>
                <a:cs typeface="Times New Roman" panose="02020603050405020304" charset="0"/>
                <a:sym typeface="+mn-ea"/>
              </a:rPr>
              <a:t>）</a:t>
            </a:r>
            <a:endParaRPr lang="en-US" altLang="zh-CN" sz="2400" b="1">
              <a:latin typeface="Times New Roman" panose="02020603050405020304" charset="0"/>
              <a:ea typeface="楷体" panose="02010609060101010101" charset="-122"/>
              <a:cs typeface="Times New Roman" panose="02020603050405020304" charset="0"/>
            </a:endParaRPr>
          </a:p>
          <a:p>
            <a:pPr>
              <a:lnSpc>
                <a:spcPct val="90000"/>
              </a:lnSpc>
            </a:pPr>
            <a:endParaRPr lang="en-US" altLang="zh-CN" sz="2400" b="1">
              <a:latin typeface="Times New Roman" panose="02020603050405020304" charset="0"/>
              <a:ea typeface="楷体" panose="02010609060101010101" charset="-122"/>
              <a:cs typeface="Times New Roman" panose="02020603050405020304" charset="0"/>
            </a:endParaRPr>
          </a:p>
        </p:txBody>
      </p:sp>
      <p:sp>
        <p:nvSpPr>
          <p:cNvPr id="2" name="文本框 1"/>
          <p:cNvSpPr txBox="1"/>
          <p:nvPr/>
        </p:nvSpPr>
        <p:spPr>
          <a:xfrm>
            <a:off x="0" y="0"/>
            <a:ext cx="6594475" cy="607695"/>
          </a:xfrm>
          <a:prstGeom prst="rect">
            <a:avLst/>
          </a:prstGeom>
          <a:gradFill>
            <a:gsLst>
              <a:gs pos="0">
                <a:srgbClr val="FBFB11"/>
              </a:gs>
              <a:gs pos="100000">
                <a:srgbClr val="838309"/>
              </a:gs>
            </a:gsLst>
            <a:lin scaled="0"/>
          </a:gradFill>
        </p:spPr>
        <p:txBody>
          <a:bodyPr wrap="square" rtlCol="0" anchor="t">
            <a:spAutoFit/>
          </a:bodyPr>
          <a:p>
            <a:pPr algn="l">
              <a:lnSpc>
                <a:spcPct val="140000"/>
              </a:lnSpc>
            </a:pPr>
            <a:r>
              <a:rPr lang="en-US" altLang="zh-CN" sz="2400" b="1">
                <a:solidFill>
                  <a:schemeClr val="tx1"/>
                </a:solidFill>
                <a:sym typeface="+mn-ea"/>
              </a:rPr>
              <a:t>3. </a:t>
            </a:r>
            <a:r>
              <a:rPr lang="zh-CN" altLang="en-US" sz="2400" b="1">
                <a:solidFill>
                  <a:schemeClr val="tx1"/>
                </a:solidFill>
                <a:sym typeface="+mn-ea"/>
              </a:rPr>
              <a:t>结尾段 </a:t>
            </a:r>
            <a:r>
              <a:rPr lang="en-US" altLang="zh-CN" sz="2400" b="1">
                <a:solidFill>
                  <a:schemeClr val="tx1"/>
                </a:solidFill>
                <a:sym typeface="+mn-ea"/>
              </a:rPr>
              <a:t>— </a:t>
            </a:r>
            <a:r>
              <a:rPr lang="zh-CN" altLang="en-US" sz="2400" b="1">
                <a:solidFill>
                  <a:schemeClr val="tx1"/>
                </a:solidFill>
                <a:sym typeface="+mn-ea"/>
              </a:rPr>
              <a:t>期待对方接受邀请，盼回复并致谢</a:t>
            </a:r>
            <a:endParaRPr lang="zh-CN" altLang="en-US" sz="2400" b="1">
              <a:solidFill>
                <a:schemeClr val="tx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blinds(horizontal)">
                                      <p:cBhvr>
                                        <p:cTn id="10" dur="500"/>
                                        <p:tgtEl>
                                          <p:spTgt spid="5">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blinds(horizontal)">
                                      <p:cBhvr>
                                        <p:cTn id="13" dur="500"/>
                                        <p:tgtEl>
                                          <p:spTgt spid="5">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blinds(horizontal)">
                                      <p:cBhvr>
                                        <p:cTn id="18" dur="500"/>
                                        <p:tgtEl>
                                          <p:spTgt spid="5">
                                            <p:txEl>
                                              <p:pRg st="6" end="6"/>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Effect transition="in" filter="blinds(horizontal)">
                                      <p:cBhvr>
                                        <p:cTn id="21" dur="500"/>
                                        <p:tgtEl>
                                          <p:spTgt spid="5">
                                            <p:txEl>
                                              <p:pRg st="7" end="7"/>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5">
                                            <p:txEl>
                                              <p:pRg st="8" end="8"/>
                                            </p:txEl>
                                          </p:spTgt>
                                        </p:tgtEl>
                                        <p:attrNameLst>
                                          <p:attrName>style.visibility</p:attrName>
                                        </p:attrNameLst>
                                      </p:cBhvr>
                                      <p:to>
                                        <p:strVal val="visible"/>
                                      </p:to>
                                    </p:set>
                                    <p:animEffect transition="in" filter="blinds(horizontal)">
                                      <p:cBhvr>
                                        <p:cTn id="24"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202565" y="264160"/>
            <a:ext cx="11786870" cy="4250055"/>
          </a:xfrm>
        </p:spPr>
        <p:txBody>
          <a:bodyPr>
            <a:normAutofit/>
          </a:bodyPr>
          <a:p>
            <a:r>
              <a:rPr lang="zh-CN" altLang="en-US" sz="4400"/>
              <a:t>2019学年高一第二学期浙南名校联盟期中联考</a:t>
            </a:r>
            <a:br>
              <a:rPr lang="zh-CN" altLang="en-US" sz="4400"/>
            </a:br>
            <a:br>
              <a:rPr lang="zh-CN" altLang="en-US" sz="4800"/>
            </a:br>
            <a:r>
              <a:rPr lang="zh-CN" altLang="en-US" sz="4800"/>
              <a:t>                               </a:t>
            </a:r>
            <a:r>
              <a:rPr lang="zh-CN" altLang="en-US" sz="4800">
                <a:latin typeface="华文新魏" panose="02010800040101010101" charset="-122"/>
                <a:ea typeface="华文新魏" panose="02010800040101010101" charset="-122"/>
                <a:cs typeface="华文新魏" panose="02010800040101010101" charset="-122"/>
              </a:rPr>
              <a:t>应用文写作 </a:t>
            </a:r>
            <a:br>
              <a:rPr lang="zh-CN" altLang="en-US" sz="4800">
                <a:latin typeface="华文新魏" panose="02010800040101010101" charset="-122"/>
                <a:ea typeface="华文新魏" panose="02010800040101010101" charset="-122"/>
                <a:cs typeface="华文新魏" panose="02010800040101010101" charset="-122"/>
              </a:rPr>
            </a:br>
            <a:r>
              <a:rPr lang="zh-CN" altLang="en-US" sz="4800">
                <a:latin typeface="华文新魏" panose="02010800040101010101" charset="-122"/>
                <a:ea typeface="华文新魏" panose="02010800040101010101" charset="-122"/>
                <a:cs typeface="华文新魏" panose="02010800040101010101" charset="-122"/>
              </a:rPr>
              <a:t>    </a:t>
            </a:r>
            <a:br>
              <a:rPr lang="zh-CN" altLang="en-US" sz="4800">
                <a:latin typeface="华文新魏" panose="02010800040101010101" charset="-122"/>
                <a:ea typeface="华文新魏" panose="02010800040101010101" charset="-122"/>
                <a:cs typeface="华文新魏" panose="02010800040101010101" charset="-122"/>
              </a:rPr>
            </a:br>
            <a:r>
              <a:rPr lang="zh-CN" altLang="en-US" sz="4800">
                <a:latin typeface="华文新魏" panose="02010800040101010101" charset="-122"/>
                <a:ea typeface="华文新魏" panose="02010800040101010101" charset="-122"/>
                <a:cs typeface="华文新魏" panose="02010800040101010101" charset="-122"/>
              </a:rPr>
              <a:t>                               </a:t>
            </a:r>
            <a:r>
              <a:rPr lang="zh-CN" altLang="en-US" sz="4800">
                <a:latin typeface="华文新魏" panose="02010800040101010101" charset="-122"/>
                <a:ea typeface="华文新魏" panose="02010800040101010101" charset="-122"/>
                <a:cs typeface="华文新魏" panose="02010800040101010101" charset="-122"/>
                <a:sym typeface="+mn-ea"/>
              </a:rPr>
              <a:t>邀请信</a:t>
            </a:r>
            <a:r>
              <a:rPr lang="zh-CN" altLang="en-US" sz="4800">
                <a:sym typeface="+mn-ea"/>
              </a:rPr>
              <a:t>    </a:t>
            </a:r>
            <a:r>
              <a:rPr lang="zh-CN" altLang="en-US" sz="4800"/>
              <a:t> </a:t>
            </a:r>
            <a:r>
              <a:rPr lang="zh-CN" altLang="en-US" sz="4800">
                <a:latin typeface="华文新魏" panose="02010800040101010101" charset="-122"/>
                <a:ea typeface="华文新魏" panose="02010800040101010101" charset="-122"/>
              </a:rPr>
              <a:t>端午节</a:t>
            </a:r>
            <a:endParaRPr lang="zh-CN" altLang="en-US" sz="4800">
              <a:latin typeface="华文新魏" panose="02010800040101010101" charset="-122"/>
              <a:ea typeface="华文新魏" panose="02010800040101010101" charset="-122"/>
            </a:endParaRPr>
          </a:p>
        </p:txBody>
      </p:sp>
      <p:pic>
        <p:nvPicPr>
          <p:cNvPr id="6" name="图片 5"/>
          <p:cNvPicPr>
            <a:picLocks noChangeAspect="1"/>
          </p:cNvPicPr>
          <p:nvPr/>
        </p:nvPicPr>
        <p:blipFill>
          <a:blip r:embed="rId1"/>
          <a:stretch>
            <a:fillRect/>
          </a:stretch>
        </p:blipFill>
        <p:spPr>
          <a:xfrm>
            <a:off x="612140" y="2117090"/>
            <a:ext cx="5233035" cy="3079115"/>
          </a:xfrm>
          <a:prstGeom prst="rect">
            <a:avLst/>
          </a:prstGeom>
        </p:spPr>
      </p:pic>
      <p:sp>
        <p:nvSpPr>
          <p:cNvPr id="7" name="文本框 6"/>
          <p:cNvSpPr txBox="1"/>
          <p:nvPr/>
        </p:nvSpPr>
        <p:spPr>
          <a:xfrm>
            <a:off x="6851650" y="4763770"/>
            <a:ext cx="3344545" cy="460375"/>
          </a:xfrm>
          <a:prstGeom prst="rect">
            <a:avLst/>
          </a:prstGeom>
          <a:noFill/>
        </p:spPr>
        <p:txBody>
          <a:bodyPr wrap="square" rtlCol="0" anchor="t">
            <a:spAutoFit/>
          </a:bodyPr>
          <a:p>
            <a:r>
              <a:rPr lang="zh-CN" altLang="en-US" sz="2400">
                <a:latin typeface="楷体" panose="02010609060101010101" charset="-122"/>
                <a:ea typeface="楷体" panose="02010609060101010101" charset="-122"/>
                <a:cs typeface="楷体" panose="02010609060101010101" charset="-122"/>
              </a:rPr>
              <a:t>浙江永嘉中学 朱迁苗</a:t>
            </a:r>
            <a:endParaRPr lang="en-US" altLang="zh-CN" sz="2400">
              <a:solidFill>
                <a:srgbClr val="0070C0"/>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635" y="281940"/>
            <a:ext cx="12191365" cy="5692775"/>
          </a:xfrm>
          <a:prstGeom prst="rect">
            <a:avLst/>
          </a:prstGeom>
          <a:solidFill>
            <a:schemeClr val="accent6">
              <a:lumMod val="20000"/>
              <a:lumOff val="80000"/>
            </a:schemeClr>
          </a:solidFill>
          <a:ln w="9525">
            <a:noFill/>
          </a:ln>
        </p:spPr>
        <p:txBody>
          <a:bodyPr wrap="square">
            <a:spAutoFit/>
          </a:bodyPr>
          <a:p>
            <a:pPr indent="0">
              <a:lnSpc>
                <a:spcPct val="100000"/>
              </a:lnSpc>
            </a:pPr>
            <a:r>
              <a:rPr lang="zh-CN" altLang="en-US" sz="2800" b="1">
                <a:latin typeface="微软雅黑" panose="020B0503020204020204" charset="-122"/>
                <a:ea typeface="微软雅黑" panose="020B0503020204020204" charset="-122"/>
                <a:cs typeface="Times New Roman" panose="02020603050405020304" charset="0"/>
              </a:rPr>
              <a:t>参考范文</a:t>
            </a:r>
            <a:r>
              <a:rPr lang="en-US" altLang="zh-CN" sz="2800" b="1">
                <a:latin typeface="微软雅黑" panose="020B0503020204020204" charset="-122"/>
                <a:ea typeface="微软雅黑" panose="020B0503020204020204" charset="-122"/>
                <a:cs typeface="Times New Roman" panose="02020603050405020304" charset="0"/>
              </a:rPr>
              <a:t>1 </a:t>
            </a:r>
            <a:r>
              <a:rPr lang="en-US" sz="2800" b="1">
                <a:latin typeface="Times New Roman" panose="02020603050405020304" charset="0"/>
                <a:ea typeface="楷体" panose="02010609060101010101" charset="-122"/>
                <a:cs typeface="Times New Roman" panose="02020603050405020304" charset="0"/>
              </a:rPr>
              <a:t>Possible version 1</a:t>
            </a:r>
            <a:r>
              <a:rPr lang="en-US" sz="2800" b="1">
                <a:latin typeface="Times New Roman" panose="02020603050405020304" charset="0"/>
                <a:ea typeface="楷体" panose="02010609060101010101" charset="-122"/>
                <a:cs typeface="Times New Roman" panose="02020603050405020304" charset="0"/>
                <a:sym typeface="+mn-ea"/>
              </a:rPr>
              <a:t>(86words)</a:t>
            </a:r>
            <a:endParaRPr lang="en-US" sz="2800" b="1">
              <a:latin typeface="Times New Roman" panose="02020603050405020304" charset="0"/>
              <a:ea typeface="楷体" panose="02010609060101010101" charset="-122"/>
              <a:cs typeface="Times New Roman" panose="02020603050405020304" charset="0"/>
              <a:sym typeface="+mn-ea"/>
            </a:endParaRPr>
          </a:p>
          <a:p>
            <a:pPr indent="0">
              <a:lnSpc>
                <a:spcPct val="100000"/>
              </a:lnSpc>
            </a:pPr>
            <a:r>
              <a:rPr lang="en-US" sz="2800" b="1">
                <a:latin typeface="Times New Roman" panose="02020603050405020304" charset="0"/>
                <a:ea typeface="楷体" panose="02010609060101010101" charset="-122"/>
                <a:cs typeface="Times New Roman" panose="02020603050405020304" charset="0"/>
              </a:rPr>
              <a:t>Dear Lucy,     I’m writing to invite you to our Dragon Boat Festival celebration, which will take place next Saturday afternoon.     The celebration will start at two o’clock in Room 201 and last about two hours. There will be several activities, such as making zongzi and watching the dragon boat race on TV. If you come, you will certainly have a taste of the typical Chinese culture and customs.      </a:t>
            </a:r>
            <a:r>
              <a:rPr lang="en-US" sz="2800" b="1">
                <a:solidFill>
                  <a:srgbClr val="000000"/>
                </a:solidFill>
                <a:latin typeface="Times New Roman" panose="02020603050405020304" charset="0"/>
                <a:ea typeface="楷体" panose="02010609060101010101" charset="-122"/>
                <a:cs typeface="Times New Roman" panose="02020603050405020304" charset="0"/>
              </a:rPr>
              <a:t>I would appreciate it if you could accept our invitation. Looking forward to your early reply!                                                                                                                          Yours,                                                                                                                                              </a:t>
            </a:r>
            <a:endParaRPr lang="en-US" sz="2800" b="1">
              <a:solidFill>
                <a:srgbClr val="000000"/>
              </a:solidFill>
              <a:latin typeface="Times New Roman" panose="02020603050405020304" charset="0"/>
              <a:ea typeface="楷体" panose="02010609060101010101" charset="-122"/>
              <a:cs typeface="Times New Roman" panose="02020603050405020304" charset="0"/>
            </a:endParaRPr>
          </a:p>
          <a:p>
            <a:pPr indent="0" algn="l">
              <a:lnSpc>
                <a:spcPct val="100000"/>
              </a:lnSpc>
            </a:pPr>
            <a:r>
              <a:rPr lang="en-US" sz="2800" b="1">
                <a:solidFill>
                  <a:srgbClr val="000000"/>
                </a:solidFill>
                <a:latin typeface="Times New Roman" panose="02020603050405020304" charset="0"/>
                <a:ea typeface="楷体" panose="02010609060101010101" charset="-122"/>
                <a:cs typeface="Times New Roman" panose="02020603050405020304" charset="0"/>
              </a:rPr>
              <a:t>                                                                                                                         Li Hua                        </a:t>
            </a:r>
            <a:endParaRPr lang="zh-CN" altLang="en-US" sz="2800" b="1">
              <a:latin typeface="Times New Roman" panose="02020603050405020304" charset="0"/>
              <a:ea typeface="楷体" panose="02010609060101010101" charset="-122"/>
              <a:cs typeface="Times New Roman" panose="0202060305040502030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35" y="413385"/>
            <a:ext cx="12191365" cy="6123940"/>
          </a:xfrm>
          <a:prstGeom prst="rect">
            <a:avLst/>
          </a:prstGeom>
          <a:solidFill>
            <a:schemeClr val="accent6">
              <a:lumMod val="20000"/>
              <a:lumOff val="80000"/>
            </a:schemeClr>
          </a:solidFill>
        </p:spPr>
        <p:txBody>
          <a:bodyPr wrap="square" rtlCol="0" anchor="t">
            <a:spAutoFit/>
          </a:bodyPr>
          <a:p>
            <a:r>
              <a:rPr lang="zh-CN" altLang="en-US" sz="2800" b="1">
                <a:latin typeface="微软雅黑" panose="020B0503020204020204" charset="-122"/>
                <a:ea typeface="微软雅黑" panose="020B0503020204020204" charset="-122"/>
                <a:cs typeface="Times New Roman" panose="02020603050405020304" charset="0"/>
                <a:sym typeface="+mn-ea"/>
              </a:rPr>
              <a:t>参考范文</a:t>
            </a:r>
            <a:r>
              <a:rPr lang="en-US" altLang="zh-CN" sz="2800" b="1">
                <a:latin typeface="微软雅黑" panose="020B0503020204020204" charset="-122"/>
                <a:ea typeface="微软雅黑" panose="020B0503020204020204" charset="-122"/>
                <a:cs typeface="Times New Roman" panose="02020603050405020304" charset="0"/>
                <a:sym typeface="+mn-ea"/>
              </a:rPr>
              <a:t>2</a:t>
            </a:r>
            <a:r>
              <a:rPr lang="zh-CN" altLang="en-US" sz="2800" b="1">
                <a:latin typeface="微软雅黑" panose="020B0503020204020204" charset="-122"/>
                <a:ea typeface="微软雅黑" panose="020B0503020204020204" charset="-122"/>
                <a:cs typeface="Times New Roman" panose="02020603050405020304" charset="0"/>
                <a:sym typeface="+mn-ea"/>
              </a:rPr>
              <a:t> </a:t>
            </a:r>
            <a:r>
              <a:rPr lang="en-US" sz="2800" b="1">
                <a:latin typeface="Times New Roman" panose="02020603050405020304" charset="0"/>
                <a:ea typeface="楷体" panose="02010609060101010101" charset="-122"/>
                <a:cs typeface="Times New Roman" panose="02020603050405020304" charset="0"/>
                <a:sym typeface="+mn-ea"/>
              </a:rPr>
              <a:t>Possible Version 2</a:t>
            </a:r>
            <a:r>
              <a:rPr lang="en-US" sz="2800">
                <a:latin typeface="Times New Roman" panose="02020603050405020304" charset="0"/>
                <a:ea typeface="楷体" panose="02010609060101010101" charset="-122"/>
                <a:cs typeface="Times New Roman" panose="02020603050405020304" charset="0"/>
                <a:sym typeface="+mn-ea"/>
              </a:rPr>
              <a:t>   (94 words)</a:t>
            </a:r>
            <a:endParaRPr lang="en-US" sz="2800">
              <a:latin typeface="Times New Roman" panose="02020603050405020304" charset="0"/>
              <a:ea typeface="楷体" panose="02010609060101010101" charset="-122"/>
              <a:cs typeface="Times New Roman" panose="02020603050405020304" charset="0"/>
              <a:sym typeface="+mn-ea"/>
            </a:endParaRPr>
          </a:p>
          <a:p>
            <a:endParaRPr lang="en-US" sz="2800">
              <a:latin typeface="Times New Roman" panose="02020603050405020304" charset="0"/>
              <a:ea typeface="楷体" panose="02010609060101010101" charset="-122"/>
              <a:cs typeface="Times New Roman" panose="02020603050405020304" charset="0"/>
              <a:sym typeface="+mn-ea"/>
            </a:endParaRPr>
          </a:p>
          <a:p>
            <a:r>
              <a:rPr lang="en-US" sz="2800" b="1">
                <a:latin typeface="Times New Roman" panose="02020603050405020304" charset="0"/>
                <a:ea typeface="楷体" panose="02010609060101010101" charset="-122"/>
                <a:cs typeface="Times New Roman" panose="02020603050405020304" charset="0"/>
                <a:sym typeface="+mn-ea"/>
              </a:rPr>
              <a:t>Dear Lucy,    I’m writing to invite you to participate in the celebration of the Dragon Boat Festival in our class.    Scheduled from 2 to 4 pm. next Saturday in Room 201, the celebration will be a feast of the Chinese culture. Ranging from making zongzi to watching the breathtaking dragon boat race on TV, the activities will undoubtedly help you gain a glimpse into the unique Chinese traditions and customs. And your presence will also add to our enjoyment.</a:t>
            </a:r>
            <a:r>
              <a:rPr lang="en-US" sz="2800" b="1">
                <a:solidFill>
                  <a:srgbClr val="000000"/>
                </a:solidFill>
                <a:latin typeface="Times New Roman" panose="02020603050405020304" charset="0"/>
                <a:ea typeface="楷体" panose="02010609060101010101" charset="-122"/>
                <a:cs typeface="Times New Roman" panose="02020603050405020304" charset="0"/>
                <a:sym typeface="+mn-ea"/>
              </a:rPr>
              <a:t>    I would appreciate it if you could accept our invitation. </a:t>
            </a:r>
            <a:r>
              <a:rPr lang="en-US" sz="2800" b="1">
                <a:latin typeface="Times New Roman" panose="02020603050405020304" charset="0"/>
                <a:ea typeface="楷体" panose="02010609060101010101" charset="-122"/>
                <a:cs typeface="Times New Roman" panose="02020603050405020304" charset="0"/>
                <a:sym typeface="+mn-ea"/>
              </a:rPr>
              <a:t>Please </a:t>
            </a:r>
            <a:r>
              <a:rPr lang="en-US" sz="2800" b="1">
                <a:solidFill>
                  <a:srgbClr val="000000"/>
                </a:solidFill>
                <a:latin typeface="Times New Roman" panose="02020603050405020304" charset="0"/>
                <a:ea typeface="楷体" panose="02010609060101010101" charset="-122"/>
                <a:cs typeface="Times New Roman" panose="02020603050405020304" charset="0"/>
                <a:sym typeface="+mn-ea"/>
              </a:rPr>
              <a:t>reply at your earliest convenience.</a:t>
            </a:r>
            <a:r>
              <a:rPr lang="en-US" sz="2800" b="1">
                <a:latin typeface="Times New Roman" panose="02020603050405020304" charset="0"/>
                <a:ea typeface="楷体" panose="02010609060101010101" charset="-122"/>
                <a:cs typeface="Times New Roman" panose="02020603050405020304" charset="0"/>
                <a:sym typeface="+mn-ea"/>
              </a:rPr>
              <a:t>                                                                                                                           Yours,                                                                                                                          Li Hua</a:t>
            </a:r>
            <a:endParaRPr lang="zh-CN" altLang="en-US" sz="28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微信图片_20200523163435"/>
          <p:cNvPicPr>
            <a:picLocks noChangeAspect="1"/>
          </p:cNvPicPr>
          <p:nvPr/>
        </p:nvPicPr>
        <p:blipFill>
          <a:blip r:embed="rId1"/>
          <a:srcRect t="3646" r="27930" b="11328"/>
          <a:stretch>
            <a:fillRect/>
          </a:stretch>
        </p:blipFill>
        <p:spPr>
          <a:xfrm>
            <a:off x="2105025" y="0"/>
            <a:ext cx="7790815" cy="6893560"/>
          </a:xfrm>
          <a:prstGeom prst="rect">
            <a:avLst/>
          </a:prstGeom>
        </p:spPr>
      </p:pic>
      <p:sp>
        <p:nvSpPr>
          <p:cNvPr id="2" name="文本框 1"/>
          <p:cNvSpPr txBox="1"/>
          <p:nvPr/>
        </p:nvSpPr>
        <p:spPr>
          <a:xfrm>
            <a:off x="0" y="0"/>
            <a:ext cx="1781810" cy="607695"/>
          </a:xfrm>
          <a:prstGeom prst="rect">
            <a:avLst/>
          </a:prstGeom>
          <a:gradFill>
            <a:gsLst>
              <a:gs pos="0">
                <a:srgbClr val="14CD68"/>
              </a:gs>
              <a:gs pos="100000">
                <a:srgbClr val="035C7D"/>
              </a:gs>
            </a:gsLst>
            <a:lin scaled="0"/>
          </a:gradFill>
        </p:spPr>
        <p:txBody>
          <a:bodyPr wrap="square" rtlCol="0" anchor="t">
            <a:spAutoFit/>
          </a:bodyPr>
          <a:p>
            <a:pPr algn="l">
              <a:lnSpc>
                <a:spcPct val="140000"/>
              </a:lnSpc>
            </a:pPr>
            <a:r>
              <a:rPr lang="zh-CN" altLang="en-US" sz="2400" b="1">
                <a:solidFill>
                  <a:schemeClr val="bg1"/>
                </a:solidFill>
                <a:sym typeface="+mn-ea"/>
              </a:rPr>
              <a:t>学生佳作 </a:t>
            </a:r>
            <a:r>
              <a:rPr lang="en-US" altLang="zh-CN" sz="2400" b="1">
                <a:solidFill>
                  <a:schemeClr val="bg1"/>
                </a:solidFill>
                <a:sym typeface="+mn-ea"/>
              </a:rPr>
              <a:t>1</a:t>
            </a:r>
            <a:endParaRPr lang="en-US" altLang="zh-CN" sz="2400" b="1">
              <a:solidFill>
                <a:schemeClr val="bg1"/>
              </a:solidFill>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微信图片_202005231634355"/>
          <p:cNvPicPr>
            <a:picLocks noChangeAspect="1"/>
          </p:cNvPicPr>
          <p:nvPr/>
        </p:nvPicPr>
        <p:blipFill>
          <a:blip r:embed="rId1"/>
          <a:srcRect t="5729" r="27051" b="11849"/>
          <a:stretch>
            <a:fillRect/>
          </a:stretch>
        </p:blipFill>
        <p:spPr>
          <a:xfrm>
            <a:off x="2200910" y="635"/>
            <a:ext cx="8091805" cy="6857365"/>
          </a:xfrm>
          <a:prstGeom prst="rect">
            <a:avLst/>
          </a:prstGeom>
        </p:spPr>
      </p:pic>
      <p:sp>
        <p:nvSpPr>
          <p:cNvPr id="3" name="文本框 2"/>
          <p:cNvSpPr txBox="1"/>
          <p:nvPr/>
        </p:nvSpPr>
        <p:spPr>
          <a:xfrm>
            <a:off x="0" y="0"/>
            <a:ext cx="1781810" cy="607695"/>
          </a:xfrm>
          <a:prstGeom prst="rect">
            <a:avLst/>
          </a:prstGeom>
          <a:gradFill>
            <a:gsLst>
              <a:gs pos="0">
                <a:srgbClr val="14CD68"/>
              </a:gs>
              <a:gs pos="100000">
                <a:srgbClr val="035C7D"/>
              </a:gs>
            </a:gsLst>
            <a:lin scaled="0"/>
          </a:gradFill>
        </p:spPr>
        <p:txBody>
          <a:bodyPr wrap="square" rtlCol="0" anchor="t">
            <a:spAutoFit/>
          </a:bodyPr>
          <a:p>
            <a:pPr algn="l">
              <a:lnSpc>
                <a:spcPct val="140000"/>
              </a:lnSpc>
            </a:pPr>
            <a:r>
              <a:rPr lang="zh-CN" altLang="en-US" sz="2400" b="1">
                <a:solidFill>
                  <a:schemeClr val="bg1"/>
                </a:solidFill>
                <a:sym typeface="+mn-ea"/>
              </a:rPr>
              <a:t>学生</a:t>
            </a:r>
            <a:r>
              <a:rPr lang="zh-CN" altLang="en-US" sz="2400" b="1">
                <a:solidFill>
                  <a:schemeClr val="bg1"/>
                </a:solidFill>
                <a:sym typeface="+mn-ea"/>
              </a:rPr>
              <a:t>佳</a:t>
            </a:r>
            <a:r>
              <a:rPr lang="zh-CN" altLang="en-US" sz="2400" b="1">
                <a:solidFill>
                  <a:schemeClr val="bg1"/>
                </a:solidFill>
                <a:sym typeface="+mn-ea"/>
              </a:rPr>
              <a:t>作 </a:t>
            </a:r>
            <a:r>
              <a:rPr lang="en-US" altLang="zh-CN" sz="2400" b="1">
                <a:solidFill>
                  <a:schemeClr val="bg1"/>
                </a:solidFill>
                <a:sym typeface="+mn-ea"/>
              </a:rPr>
              <a:t>2</a:t>
            </a:r>
            <a:endParaRPr lang="en-US" altLang="zh-CN" sz="2400" b="1">
              <a:solidFill>
                <a:schemeClr val="bg1"/>
              </a:solidFill>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微信图片_202005231634356"/>
          <p:cNvPicPr>
            <a:picLocks noChangeAspect="1"/>
          </p:cNvPicPr>
          <p:nvPr/>
        </p:nvPicPr>
        <p:blipFill>
          <a:blip r:embed="rId1"/>
          <a:srcRect r="27246" b="12109"/>
          <a:stretch>
            <a:fillRect/>
          </a:stretch>
        </p:blipFill>
        <p:spPr>
          <a:xfrm>
            <a:off x="2195830" y="35560"/>
            <a:ext cx="7800340" cy="6786880"/>
          </a:xfrm>
          <a:prstGeom prst="rect">
            <a:avLst/>
          </a:prstGeom>
        </p:spPr>
      </p:pic>
      <p:sp>
        <p:nvSpPr>
          <p:cNvPr id="3" name="文本框 2"/>
          <p:cNvSpPr txBox="1"/>
          <p:nvPr/>
        </p:nvSpPr>
        <p:spPr>
          <a:xfrm>
            <a:off x="0" y="0"/>
            <a:ext cx="1781810" cy="607695"/>
          </a:xfrm>
          <a:prstGeom prst="rect">
            <a:avLst/>
          </a:prstGeom>
          <a:gradFill>
            <a:gsLst>
              <a:gs pos="0">
                <a:srgbClr val="14CD68"/>
              </a:gs>
              <a:gs pos="100000">
                <a:srgbClr val="035C7D"/>
              </a:gs>
            </a:gsLst>
            <a:lin scaled="0"/>
          </a:gradFill>
        </p:spPr>
        <p:txBody>
          <a:bodyPr wrap="square" rtlCol="0" anchor="t">
            <a:spAutoFit/>
          </a:bodyPr>
          <a:p>
            <a:pPr algn="l">
              <a:lnSpc>
                <a:spcPct val="140000"/>
              </a:lnSpc>
            </a:pPr>
            <a:r>
              <a:rPr lang="zh-CN" altLang="en-US" sz="2400" b="1">
                <a:solidFill>
                  <a:schemeClr val="bg1"/>
                </a:solidFill>
                <a:sym typeface="+mn-ea"/>
              </a:rPr>
              <a:t>学生</a:t>
            </a:r>
            <a:r>
              <a:rPr lang="zh-CN" altLang="en-US" sz="2400" b="1">
                <a:solidFill>
                  <a:schemeClr val="bg1"/>
                </a:solidFill>
                <a:sym typeface="+mn-ea"/>
              </a:rPr>
              <a:t>佳</a:t>
            </a:r>
            <a:r>
              <a:rPr lang="zh-CN" altLang="en-US" sz="2400" b="1">
                <a:solidFill>
                  <a:schemeClr val="bg1"/>
                </a:solidFill>
                <a:sym typeface="+mn-ea"/>
              </a:rPr>
              <a:t>作 </a:t>
            </a:r>
            <a:r>
              <a:rPr lang="en-US" altLang="zh-CN" sz="2400" b="1">
                <a:solidFill>
                  <a:schemeClr val="bg1"/>
                </a:solidFill>
                <a:sym typeface="+mn-ea"/>
              </a:rPr>
              <a:t>3</a:t>
            </a:r>
            <a:endParaRPr lang="en-US" altLang="zh-CN" sz="2400" b="1">
              <a:solidFill>
                <a:schemeClr val="bg1"/>
              </a:solidFill>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32385" y="635"/>
            <a:ext cx="12127230" cy="6856730"/>
          </a:xfrm>
          <a:prstGeom prst="rect">
            <a:avLst/>
          </a:prstGeom>
        </p:spPr>
      </p:pic>
      <p:sp>
        <p:nvSpPr>
          <p:cNvPr id="3" name="文本框 2"/>
          <p:cNvSpPr txBox="1"/>
          <p:nvPr/>
        </p:nvSpPr>
        <p:spPr>
          <a:xfrm>
            <a:off x="1564640" y="572135"/>
            <a:ext cx="8796655" cy="4351655"/>
          </a:xfrm>
          <a:prstGeom prst="rect">
            <a:avLst/>
          </a:prstGeom>
          <a:noFill/>
        </p:spPr>
        <p:txBody>
          <a:bodyPr wrap="square" rtlCol="0" anchor="t">
            <a:spAutoFit/>
          </a:bodyPr>
          <a:p>
            <a:pPr>
              <a:lnSpc>
                <a:spcPct val="90000"/>
              </a:lnSpc>
            </a:pPr>
            <a:r>
              <a:rPr lang="en-US" altLang="zh-CN" sz="2800" b="1">
                <a:latin typeface="Times New Roman" panose="02020603050405020304" charset="0"/>
                <a:ea typeface="楷体" panose="02010609060101010101" charset="-122"/>
                <a:cs typeface="Times New Roman" panose="02020603050405020304" charset="0"/>
                <a:sym typeface="+mn-ea"/>
              </a:rPr>
              <a:t>                     </a:t>
            </a:r>
            <a:r>
              <a:rPr lang="en-US" altLang="zh-CN" sz="2800" b="1">
                <a:latin typeface="微软雅黑" panose="020B0503020204020204" charset="-122"/>
                <a:ea typeface="微软雅黑" panose="020B0503020204020204" charset="-122"/>
                <a:cs typeface="微软雅黑" panose="020B0503020204020204" charset="-122"/>
                <a:sym typeface="+mn-ea"/>
              </a:rPr>
              <a:t>           </a:t>
            </a:r>
            <a:r>
              <a:rPr lang="zh-CN" altLang="en-US" sz="2800" b="1">
                <a:latin typeface="微软雅黑" panose="020B0503020204020204" charset="-122"/>
                <a:ea typeface="微软雅黑" panose="020B0503020204020204" charset="-122"/>
                <a:cs typeface="微软雅黑" panose="020B0503020204020204" charset="-122"/>
                <a:sym typeface="+mn-ea"/>
              </a:rPr>
              <a:t>写作巩固训练</a:t>
            </a:r>
            <a:endParaRPr lang="zh-CN" altLang="en-US" sz="2800" b="1">
              <a:latin typeface="微软雅黑" panose="020B0503020204020204" charset="-122"/>
              <a:ea typeface="微软雅黑" panose="020B0503020204020204" charset="-122"/>
              <a:cs typeface="微软雅黑" panose="020B0503020204020204" charset="-122"/>
              <a:sym typeface="+mn-ea"/>
            </a:endParaRPr>
          </a:p>
          <a:p>
            <a:pPr>
              <a:lnSpc>
                <a:spcPct val="90000"/>
              </a:lnSpc>
            </a:pPr>
            <a:r>
              <a:rPr lang="zh-CN" altLang="en-US" sz="2800" b="1">
                <a:latin typeface="Times New Roman" panose="02020603050405020304" charset="0"/>
                <a:ea typeface="楷体" panose="02010609060101010101" charset="-122"/>
                <a:cs typeface="Times New Roman" panose="02020603050405020304" charset="0"/>
                <a:sym typeface="+mn-ea"/>
              </a:rPr>
              <a:t>                     假定你是李华，你的留学生同学</a:t>
            </a:r>
            <a:endParaRPr lang="zh-CN" altLang="en-US" sz="2800" b="1">
              <a:latin typeface="Times New Roman" panose="02020603050405020304" charset="0"/>
              <a:ea typeface="楷体" panose="02010609060101010101" charset="-122"/>
              <a:cs typeface="Times New Roman" panose="02020603050405020304" charset="0"/>
              <a:sym typeface="+mn-ea"/>
            </a:endParaRPr>
          </a:p>
          <a:p>
            <a:pPr>
              <a:lnSpc>
                <a:spcPct val="90000"/>
              </a:lnSpc>
            </a:pPr>
            <a:r>
              <a:rPr lang="zh-CN" altLang="en-US" sz="2800" b="1">
                <a:latin typeface="Times New Roman" panose="02020603050405020304" charset="0"/>
                <a:ea typeface="楷体" panose="02010609060101010101" charset="-122"/>
                <a:cs typeface="Times New Roman" panose="02020603050405020304" charset="0"/>
                <a:sym typeface="+mn-ea"/>
              </a:rPr>
              <a:t>            Smith对中国传统文化很感兴趣，想要了解</a:t>
            </a:r>
            <a:endParaRPr lang="zh-CN" altLang="en-US" sz="2800" b="1">
              <a:latin typeface="Times New Roman" panose="02020603050405020304" charset="0"/>
              <a:ea typeface="楷体" panose="02010609060101010101" charset="-122"/>
              <a:cs typeface="Times New Roman" panose="02020603050405020304" charset="0"/>
              <a:sym typeface="+mn-ea"/>
            </a:endParaRPr>
          </a:p>
          <a:p>
            <a:pPr>
              <a:lnSpc>
                <a:spcPct val="90000"/>
              </a:lnSpc>
            </a:pPr>
            <a:r>
              <a:rPr lang="zh-CN" altLang="en-US" sz="2800" b="1">
                <a:latin typeface="Times New Roman" panose="02020603050405020304" charset="0"/>
                <a:ea typeface="楷体" panose="02010609060101010101" charset="-122"/>
                <a:cs typeface="Times New Roman" panose="02020603050405020304" charset="0"/>
                <a:sym typeface="+mn-ea"/>
              </a:rPr>
              <a:t>       端午节。请你写信向他介绍这一中国的传统节日，   </a:t>
            </a:r>
            <a:endParaRPr lang="zh-CN" altLang="en-US" sz="2800" b="1">
              <a:latin typeface="Times New Roman" panose="02020603050405020304" charset="0"/>
              <a:ea typeface="楷体" panose="02010609060101010101" charset="-122"/>
              <a:cs typeface="Times New Roman" panose="02020603050405020304" charset="0"/>
              <a:sym typeface="+mn-ea"/>
            </a:endParaRPr>
          </a:p>
          <a:p>
            <a:pPr>
              <a:lnSpc>
                <a:spcPct val="90000"/>
              </a:lnSpc>
            </a:pPr>
            <a:r>
              <a:rPr lang="zh-CN" altLang="en-US" sz="2800" b="1">
                <a:latin typeface="Times New Roman" panose="02020603050405020304" charset="0"/>
                <a:ea typeface="楷体" panose="02010609060101010101" charset="-122"/>
                <a:cs typeface="Times New Roman" panose="02020603050405020304" charset="0"/>
                <a:sym typeface="+mn-ea"/>
              </a:rPr>
              <a:t>   包括以下要点：</a:t>
            </a:r>
            <a:endParaRPr lang="zh-CN" altLang="en-US" sz="2800" b="1">
              <a:latin typeface="Times New Roman" panose="02020603050405020304" charset="0"/>
              <a:ea typeface="楷体" panose="02010609060101010101" charset="-122"/>
              <a:cs typeface="Times New Roman" panose="02020603050405020304" charset="0"/>
            </a:endParaRPr>
          </a:p>
          <a:p>
            <a:pPr>
              <a:lnSpc>
                <a:spcPct val="90000"/>
              </a:lnSpc>
            </a:pPr>
            <a:r>
              <a:rPr lang="zh-CN" altLang="en-US" sz="2800" b="1">
                <a:latin typeface="Times New Roman" panose="02020603050405020304" charset="0"/>
                <a:ea typeface="楷体" panose="02010609060101010101" charset="-122"/>
                <a:cs typeface="Times New Roman" panose="02020603050405020304" charset="0"/>
                <a:sym typeface="+mn-ea"/>
              </a:rPr>
              <a:t>   </a:t>
            </a:r>
            <a:r>
              <a:rPr lang="en-US" altLang="zh-CN" sz="2800" b="1">
                <a:latin typeface="Times New Roman" panose="02020603050405020304" charset="0"/>
                <a:ea typeface="楷体" panose="02010609060101010101" charset="-122"/>
                <a:cs typeface="Times New Roman" panose="02020603050405020304" charset="0"/>
                <a:sym typeface="+mn-ea"/>
              </a:rPr>
              <a:t>(</a:t>
            </a:r>
            <a:r>
              <a:rPr lang="zh-CN" altLang="en-US" sz="2800" b="1">
                <a:latin typeface="Times New Roman" panose="02020603050405020304" charset="0"/>
                <a:ea typeface="楷体" panose="02010609060101010101" charset="-122"/>
                <a:cs typeface="Times New Roman" panose="02020603050405020304" charset="0"/>
                <a:sym typeface="+mn-ea"/>
              </a:rPr>
              <a:t>1</a:t>
            </a:r>
            <a:r>
              <a:rPr lang="en-US" altLang="zh-CN" sz="2800" b="1">
                <a:latin typeface="Times New Roman" panose="02020603050405020304" charset="0"/>
                <a:ea typeface="楷体" panose="02010609060101010101" charset="-122"/>
                <a:cs typeface="Times New Roman" panose="02020603050405020304" charset="0"/>
                <a:sym typeface="+mn-ea"/>
              </a:rPr>
              <a:t>)</a:t>
            </a:r>
            <a:r>
              <a:rPr lang="zh-CN" altLang="en-US" sz="2800" b="1">
                <a:latin typeface="Times New Roman" panose="02020603050405020304" charset="0"/>
                <a:ea typeface="楷体" panose="02010609060101010101" charset="-122"/>
                <a:cs typeface="Times New Roman" panose="02020603050405020304" charset="0"/>
                <a:sym typeface="+mn-ea"/>
              </a:rPr>
              <a:t>端午节的时间及起源（农历五月初五）；</a:t>
            </a:r>
            <a:endParaRPr lang="zh-CN" altLang="en-US" sz="2800" b="1">
              <a:latin typeface="Times New Roman" panose="02020603050405020304" charset="0"/>
              <a:ea typeface="楷体" panose="02010609060101010101" charset="-122"/>
              <a:cs typeface="Times New Roman" panose="02020603050405020304" charset="0"/>
            </a:endParaRPr>
          </a:p>
          <a:p>
            <a:pPr>
              <a:lnSpc>
                <a:spcPct val="90000"/>
              </a:lnSpc>
            </a:pPr>
            <a:r>
              <a:rPr lang="zh-CN" altLang="en-US" sz="2800" b="1">
                <a:latin typeface="Times New Roman" panose="02020603050405020304" charset="0"/>
                <a:ea typeface="楷体" panose="02010609060101010101" charset="-122"/>
                <a:cs typeface="Times New Roman" panose="02020603050405020304" charset="0"/>
                <a:sym typeface="+mn-ea"/>
              </a:rPr>
              <a:t>   (2)  端午节的习俗；</a:t>
            </a:r>
            <a:endParaRPr lang="zh-CN" altLang="en-US" sz="2800" b="1">
              <a:latin typeface="Times New Roman" panose="02020603050405020304" charset="0"/>
              <a:ea typeface="楷体" panose="02010609060101010101" charset="-122"/>
              <a:cs typeface="Times New Roman" panose="02020603050405020304" charset="0"/>
            </a:endParaRPr>
          </a:p>
          <a:p>
            <a:pPr>
              <a:lnSpc>
                <a:spcPct val="90000"/>
              </a:lnSpc>
            </a:pPr>
            <a:r>
              <a:rPr lang="zh-CN" altLang="en-US" sz="2800" b="1">
                <a:latin typeface="Times New Roman" panose="02020603050405020304" charset="0"/>
                <a:ea typeface="楷体" panose="02010609060101010101" charset="-122"/>
                <a:cs typeface="Times New Roman" panose="02020603050405020304" charset="0"/>
                <a:sym typeface="+mn-ea"/>
              </a:rPr>
              <a:t>   (3</a:t>
            </a:r>
            <a:r>
              <a:rPr lang="en-US" altLang="zh-CN" sz="2800" b="1">
                <a:latin typeface="Times New Roman" panose="02020603050405020304" charset="0"/>
                <a:ea typeface="楷体" panose="02010609060101010101" charset="-122"/>
                <a:cs typeface="Times New Roman" panose="02020603050405020304" charset="0"/>
                <a:sym typeface="+mn-ea"/>
              </a:rPr>
              <a:t>)</a:t>
            </a:r>
            <a:r>
              <a:rPr lang="zh-CN" altLang="en-US" sz="2800" b="1">
                <a:latin typeface="Times New Roman" panose="02020603050405020304" charset="0"/>
                <a:ea typeface="楷体" panose="02010609060101010101" charset="-122"/>
                <a:cs typeface="Times New Roman" panose="02020603050405020304" charset="0"/>
                <a:sym typeface="+mn-ea"/>
              </a:rPr>
              <a:t>邀请他端午节那天和你一起过节。</a:t>
            </a:r>
            <a:endParaRPr lang="zh-CN" altLang="en-US" sz="2800" b="1">
              <a:latin typeface="Times New Roman" panose="02020603050405020304" charset="0"/>
              <a:ea typeface="楷体" panose="02010609060101010101" charset="-122"/>
              <a:cs typeface="Times New Roman" panose="02020603050405020304" charset="0"/>
              <a:sym typeface="+mn-ea"/>
            </a:endParaRPr>
          </a:p>
          <a:p>
            <a:pPr>
              <a:lnSpc>
                <a:spcPct val="90000"/>
              </a:lnSpc>
            </a:pPr>
            <a:r>
              <a:rPr lang="zh-CN" altLang="en-US" sz="2800" b="1">
                <a:latin typeface="Times New Roman" panose="02020603050405020304" charset="0"/>
                <a:ea typeface="楷体" panose="02010609060101010101" charset="-122"/>
                <a:cs typeface="Times New Roman" panose="02020603050405020304" charset="0"/>
                <a:sym typeface="+mn-ea"/>
              </a:rPr>
              <a:t>注意：</a:t>
            </a:r>
            <a:endParaRPr lang="zh-CN" altLang="en-US" sz="2800" b="1">
              <a:latin typeface="Times New Roman" panose="02020603050405020304" charset="0"/>
              <a:ea typeface="楷体" panose="02010609060101010101" charset="-122"/>
              <a:cs typeface="Times New Roman" panose="02020603050405020304" charset="0"/>
              <a:sym typeface="+mn-ea"/>
            </a:endParaRPr>
          </a:p>
          <a:p>
            <a:pPr>
              <a:lnSpc>
                <a:spcPct val="90000"/>
              </a:lnSpc>
            </a:pPr>
            <a:r>
              <a:rPr lang="zh-CN" altLang="en-US" sz="2800" b="1">
                <a:latin typeface="Times New Roman" panose="02020603050405020304" charset="0"/>
                <a:ea typeface="楷体" panose="02010609060101010101" charset="-122"/>
                <a:cs typeface="Times New Roman" panose="02020603050405020304" charset="0"/>
                <a:sym typeface="+mn-ea"/>
              </a:rPr>
              <a:t>   </a:t>
            </a:r>
            <a:r>
              <a:rPr lang="en-US" altLang="zh-CN" sz="2800" b="1">
                <a:latin typeface="Times New Roman" panose="02020603050405020304" charset="0"/>
                <a:ea typeface="楷体" panose="02010609060101010101" charset="-122"/>
                <a:cs typeface="Times New Roman" panose="02020603050405020304" charset="0"/>
                <a:sym typeface="+mn-ea"/>
              </a:rPr>
              <a:t>(</a:t>
            </a:r>
            <a:r>
              <a:rPr lang="zh-CN" altLang="en-US" sz="2800" b="1">
                <a:latin typeface="Times New Roman" panose="02020603050405020304" charset="0"/>
                <a:ea typeface="楷体" panose="02010609060101010101" charset="-122"/>
                <a:cs typeface="Times New Roman" panose="02020603050405020304" charset="0"/>
                <a:sym typeface="+mn-ea"/>
              </a:rPr>
              <a:t>1</a:t>
            </a:r>
            <a:r>
              <a:rPr lang="en-US" altLang="zh-CN" sz="2800" b="1">
                <a:latin typeface="Times New Roman" panose="02020603050405020304" charset="0"/>
                <a:ea typeface="楷体" panose="02010609060101010101" charset="-122"/>
                <a:cs typeface="Times New Roman" panose="02020603050405020304" charset="0"/>
                <a:sym typeface="+mn-ea"/>
              </a:rPr>
              <a:t>)</a:t>
            </a:r>
            <a:r>
              <a:rPr lang="zh-CN" altLang="en-US" sz="2800" b="1">
                <a:latin typeface="Times New Roman" panose="02020603050405020304" charset="0"/>
                <a:ea typeface="楷体" panose="02010609060101010101" charset="-122"/>
                <a:cs typeface="Times New Roman" panose="02020603050405020304" charset="0"/>
                <a:sym typeface="+mn-ea"/>
              </a:rPr>
              <a:t>词数100左右；</a:t>
            </a:r>
            <a:endParaRPr lang="zh-CN" altLang="en-US" sz="2800" b="1">
              <a:latin typeface="Times New Roman" panose="02020603050405020304" charset="0"/>
              <a:ea typeface="楷体" panose="02010609060101010101" charset="-122"/>
              <a:cs typeface="Times New Roman" panose="02020603050405020304" charset="0"/>
              <a:sym typeface="+mn-ea"/>
            </a:endParaRPr>
          </a:p>
          <a:p>
            <a:pPr>
              <a:lnSpc>
                <a:spcPct val="90000"/>
              </a:lnSpc>
            </a:pPr>
            <a:r>
              <a:rPr lang="zh-CN" altLang="en-US" sz="2800" b="1">
                <a:latin typeface="Times New Roman" panose="02020603050405020304" charset="0"/>
                <a:ea typeface="楷体" panose="02010609060101010101" charset="-122"/>
                <a:cs typeface="Times New Roman" panose="02020603050405020304" charset="0"/>
                <a:sym typeface="+mn-ea"/>
              </a:rPr>
              <a:t>  </a:t>
            </a:r>
            <a:r>
              <a:rPr lang="en-US" altLang="zh-CN" sz="2800" b="1">
                <a:latin typeface="Times New Roman" panose="02020603050405020304" charset="0"/>
                <a:ea typeface="楷体" panose="02010609060101010101" charset="-122"/>
                <a:cs typeface="Times New Roman" panose="02020603050405020304" charset="0"/>
                <a:sym typeface="+mn-ea"/>
              </a:rPr>
              <a:t>(</a:t>
            </a:r>
            <a:r>
              <a:rPr lang="zh-CN" altLang="en-US" sz="2800" b="1">
                <a:latin typeface="Times New Roman" panose="02020603050405020304" charset="0"/>
                <a:ea typeface="楷体" panose="02010609060101010101" charset="-122"/>
                <a:cs typeface="Times New Roman" panose="02020603050405020304" charset="0"/>
                <a:sym typeface="+mn-ea"/>
              </a:rPr>
              <a:t>2)可适当增加细节，以使行文连贯。</a:t>
            </a:r>
            <a:endParaRPr lang="zh-CN" altLang="en-US" sz="2800"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0"/>
            <a:ext cx="12315825" cy="7449820"/>
          </a:xfrm>
          <a:prstGeom prst="rect">
            <a:avLst/>
          </a:prstGeom>
          <a:solidFill>
            <a:schemeClr val="accent6">
              <a:lumMod val="20000"/>
              <a:lumOff val="80000"/>
            </a:schemeClr>
          </a:solidFill>
        </p:spPr>
        <p:txBody>
          <a:bodyPr wrap="square" rtlCol="0" anchor="t">
            <a:spAutoFit/>
          </a:bodyPr>
          <a:p>
            <a:pPr>
              <a:lnSpc>
                <a:spcPct val="90000"/>
              </a:lnSpc>
            </a:pPr>
            <a:r>
              <a:rPr lang="zh-CN" altLang="en-US" sz="2800" b="1">
                <a:latin typeface="微软雅黑" panose="020B0503020204020204" charset="-122"/>
                <a:ea typeface="微软雅黑" panose="020B0503020204020204" charset="-122"/>
                <a:cs typeface="Times New Roman" panose="02020603050405020304" charset="0"/>
                <a:sym typeface="+mn-ea"/>
              </a:rPr>
              <a:t>参考范文</a:t>
            </a:r>
            <a:endParaRPr lang="zh-CN" altLang="en-US" sz="2800" b="1">
              <a:latin typeface="微软雅黑" panose="020B0503020204020204" charset="-122"/>
              <a:ea typeface="微软雅黑" panose="020B0503020204020204" charset="-122"/>
              <a:cs typeface="Times New Roman" panose="02020603050405020304" charset="0"/>
              <a:sym typeface="+mn-ea"/>
            </a:endParaRPr>
          </a:p>
          <a:p>
            <a:pPr>
              <a:lnSpc>
                <a:spcPct val="90000"/>
              </a:lnSpc>
            </a:pPr>
            <a:endParaRPr lang="zh-CN" altLang="en-US" sz="2800" b="1">
              <a:latin typeface="微软雅黑" panose="020B0503020204020204" charset="-122"/>
              <a:ea typeface="微软雅黑" panose="020B0503020204020204" charset="-122"/>
              <a:cs typeface="Times New Roman" panose="02020603050405020304" charset="0"/>
              <a:sym typeface="+mn-ea"/>
            </a:endParaRPr>
          </a:p>
          <a:p>
            <a:pPr>
              <a:lnSpc>
                <a:spcPct val="90000"/>
              </a:lnSpc>
            </a:pPr>
            <a:r>
              <a:rPr lang="zh-CN" altLang="en-US" sz="2800" b="1">
                <a:latin typeface="Times New Roman" panose="02020603050405020304" charset="0"/>
                <a:ea typeface="楷体" panose="02010609060101010101" charset="-122"/>
                <a:cs typeface="Times New Roman" panose="02020603050405020304" charset="0"/>
              </a:rPr>
              <a:t>Dear Smith,</a:t>
            </a:r>
            <a:endParaRPr lang="zh-CN" altLang="en-US" sz="2800" b="1">
              <a:latin typeface="Times New Roman" panose="02020603050405020304" charset="0"/>
              <a:ea typeface="楷体" panose="02010609060101010101" charset="-122"/>
              <a:cs typeface="Times New Roman" panose="02020603050405020304" charset="0"/>
            </a:endParaRPr>
          </a:p>
          <a:p>
            <a:pPr>
              <a:lnSpc>
                <a:spcPct val="90000"/>
              </a:lnSpc>
            </a:pPr>
            <a:r>
              <a:rPr lang="zh-CN" altLang="en-US" sz="2800" b="1">
                <a:latin typeface="Times New Roman" panose="02020603050405020304" charset="0"/>
                <a:ea typeface="楷体" panose="02010609060101010101" charset="-122"/>
                <a:cs typeface="Times New Roman" panose="02020603050405020304" charset="0"/>
              </a:rPr>
              <a:t>        Knowing that you are interested in a traditional Chinese festival,which is called Dragon Boat Festival by Chinese,I am writing to introduce it to you.</a:t>
            </a:r>
            <a:endParaRPr lang="zh-CN" altLang="en-US" sz="2800" b="1">
              <a:latin typeface="Times New Roman" panose="02020603050405020304" charset="0"/>
              <a:ea typeface="楷体" panose="02010609060101010101" charset="-122"/>
              <a:cs typeface="Times New Roman" panose="02020603050405020304" charset="0"/>
            </a:endParaRPr>
          </a:p>
          <a:p>
            <a:pPr>
              <a:lnSpc>
                <a:spcPct val="90000"/>
              </a:lnSpc>
            </a:pPr>
            <a:r>
              <a:rPr lang="zh-CN" altLang="en-US" sz="2800" b="1">
                <a:latin typeface="Times New Roman" panose="02020603050405020304" charset="0"/>
                <a:ea typeface="楷体" panose="02010609060101010101" charset="-122"/>
                <a:cs typeface="Times New Roman" panose="02020603050405020304" charset="0"/>
              </a:rPr>
              <a:t>         The dragon boat festival falls on the 5th day of the 5th lunar month in honor of the great poet,Qu Yuan. As is known to us, in order to warn the king, Qu yuan sacrifice his life to jump into the Miluo river. People were touched by his behavior and set the day he died as a festival to show honor to him. On that day,we often eat rice-dumplings and drink a special wine. Besides,what should be stressed is the dragon-boat racing,which is very interesting and exciting.people gather on the both sides of the river to watch the participators spare no effort to make for the finishing line.</a:t>
            </a:r>
            <a:endParaRPr lang="zh-CN" altLang="en-US" sz="2800" b="1">
              <a:latin typeface="Times New Roman" panose="02020603050405020304" charset="0"/>
              <a:ea typeface="楷体" panose="02010609060101010101" charset="-122"/>
              <a:cs typeface="Times New Roman" panose="02020603050405020304" charset="0"/>
            </a:endParaRPr>
          </a:p>
          <a:p>
            <a:pPr>
              <a:lnSpc>
                <a:spcPct val="90000"/>
              </a:lnSpc>
            </a:pPr>
            <a:r>
              <a:rPr lang="zh-CN" altLang="en-US" sz="2800" b="1">
                <a:latin typeface="Times New Roman" panose="02020603050405020304" charset="0"/>
                <a:ea typeface="楷体" panose="02010609060101010101" charset="-122"/>
                <a:cs typeface="Times New Roman" panose="02020603050405020304" charset="0"/>
              </a:rPr>
              <a:t>         The dragon boat festivalis approaching.    Would you like to join us to spend it?</a:t>
            </a:r>
            <a:endParaRPr lang="zh-CN" altLang="en-US" sz="2800" b="1">
              <a:latin typeface="Times New Roman" panose="02020603050405020304" charset="0"/>
              <a:ea typeface="楷体" panose="02010609060101010101" charset="-122"/>
              <a:cs typeface="Times New Roman" panose="02020603050405020304" charset="0"/>
            </a:endParaRPr>
          </a:p>
          <a:p>
            <a:pPr>
              <a:lnSpc>
                <a:spcPct val="90000"/>
              </a:lnSpc>
            </a:pPr>
            <a:r>
              <a:rPr lang="zh-CN" altLang="en-US" sz="2800" b="1">
                <a:latin typeface="Times New Roman" panose="02020603050405020304" charset="0"/>
                <a:ea typeface="楷体" panose="02010609060101010101" charset="-122"/>
                <a:cs typeface="Times New Roman" panose="02020603050405020304" charset="0"/>
              </a:rPr>
              <a:t>         Looking forward to your coming.</a:t>
            </a:r>
            <a:endParaRPr lang="zh-CN" altLang="en-US" sz="2800" b="1">
              <a:latin typeface="Times New Roman" panose="02020603050405020304" charset="0"/>
              <a:ea typeface="楷体" panose="02010609060101010101" charset="-122"/>
              <a:cs typeface="Times New Roman" panose="02020603050405020304" charset="0"/>
            </a:endParaRPr>
          </a:p>
          <a:p>
            <a:pPr>
              <a:lnSpc>
                <a:spcPct val="90000"/>
              </a:lnSpc>
            </a:pPr>
            <a:r>
              <a:rPr lang="en-US" sz="2800" b="1">
                <a:latin typeface="Times New Roman" panose="02020603050405020304" charset="0"/>
                <a:ea typeface="楷体" panose="02010609060101010101" charset="-122"/>
                <a:cs typeface="Times New Roman" panose="02020603050405020304" charset="0"/>
                <a:sym typeface="+mn-ea"/>
              </a:rPr>
              <a:t>                                                                                                                            Yours,                                                                                                                          Li Hua</a:t>
            </a:r>
            <a:endParaRPr lang="zh-CN" altLang="en-US" sz="2800" b="1"/>
          </a:p>
          <a:p>
            <a:pPr>
              <a:lnSpc>
                <a:spcPct val="90000"/>
              </a:lnSpc>
            </a:pPr>
            <a:endParaRPr lang="zh-CN" altLang="en-US" sz="2800" b="1">
              <a:latin typeface="Times New Roman" panose="02020603050405020304" charset="0"/>
              <a:ea typeface="楷体" panose="02010609060101010101" charset="-122"/>
              <a:cs typeface="Times New Roman" panose="020206030504050203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视频 端午节 你好，中国">
            <a:hlinkClick r:id="" action="ppaction://media"/>
          </p:cNvPr>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671830" y="476885"/>
            <a:ext cx="10806430" cy="6381750"/>
          </a:xfrm>
          <a:prstGeom prst="rect">
            <a:avLst/>
          </a:prstGeom>
        </p:spPr>
      </p:pic>
      <p:sp>
        <p:nvSpPr>
          <p:cNvPr id="2" name="标题 1"/>
          <p:cNvSpPr>
            <a:spLocks noGrp="1"/>
          </p:cNvSpPr>
          <p:nvPr>
            <p:ph type="title"/>
          </p:nvPr>
        </p:nvSpPr>
        <p:spPr>
          <a:xfrm>
            <a:off x="1447165" y="0"/>
            <a:ext cx="9589770" cy="477520"/>
          </a:xfrm>
          <a:solidFill>
            <a:schemeClr val="accent6">
              <a:lumMod val="20000"/>
              <a:lumOff val="80000"/>
            </a:schemeClr>
          </a:solidFill>
        </p:spPr>
        <p:txBody>
          <a:bodyPr>
            <a:normAutofit fontScale="90000"/>
          </a:bodyPr>
          <a:p>
            <a:pPr>
              <a:lnSpc>
                <a:spcPct val="100000"/>
              </a:lnSpc>
            </a:pPr>
            <a:r>
              <a:rPr lang="en-US" altLang="zh-CN" sz="3200"/>
              <a:t>Enjoy the Video: Hello</a:t>
            </a:r>
            <a:r>
              <a:rPr lang="zh-CN" altLang="en-US" sz="3200"/>
              <a:t>，</a:t>
            </a:r>
            <a:r>
              <a:rPr lang="en-US" altLang="zh-CN" sz="3200"/>
              <a:t>China  -  Dragon Boat Festival</a:t>
            </a:r>
            <a:endParaRPr lang="en-US" altLang="zh-CN" sz="3200"/>
          </a:p>
        </p:txBody>
      </p:sp>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0" y="990600"/>
            <a:ext cx="12192000" cy="5773420"/>
          </a:xfrm>
          <a:prstGeom prst="rect">
            <a:avLst/>
          </a:prstGeom>
          <a:noFill/>
          <a:ln w="9525">
            <a:noFill/>
          </a:ln>
        </p:spPr>
        <p:txBody>
          <a:bodyPr wrap="square">
            <a:spAutoFit/>
          </a:bodyPr>
          <a:p>
            <a:pPr indent="251460">
              <a:lnSpc>
                <a:spcPct val="110000"/>
              </a:lnSpc>
            </a:pPr>
            <a:r>
              <a:rPr lang="en-US" sz="2400" b="0">
                <a:solidFill>
                  <a:srgbClr val="000000"/>
                </a:solidFill>
                <a:latin typeface="Times New Roman" panose="02020603050405020304" charset="0"/>
                <a:ea typeface="楷体" panose="02010609060101010101" charset="-122"/>
                <a:cs typeface="Times New Roman" panose="02020603050405020304" charset="0"/>
              </a:rPr>
              <a:t>   Many traditional Chinese foods </a:t>
            </a:r>
            <a:r>
              <a:rPr lang="en-US" sz="2400" b="1">
                <a:solidFill>
                  <a:srgbClr val="000000"/>
                </a:solidFill>
                <a:latin typeface="Times New Roman" panose="02020603050405020304" charset="0"/>
                <a:ea typeface="楷体" panose="02010609060101010101" charset="-122"/>
                <a:cs typeface="Times New Roman" panose="02020603050405020304" charset="0"/>
              </a:rPr>
              <a:t>are intended to</a:t>
            </a:r>
            <a:r>
              <a:rPr lang="en-US" sz="2400" b="0">
                <a:solidFill>
                  <a:srgbClr val="000000"/>
                </a:solidFill>
                <a:latin typeface="Times New Roman" panose="02020603050405020304" charset="0"/>
                <a:ea typeface="楷体" panose="02010609060101010101" charset="-122"/>
                <a:cs typeface="Times New Roman" panose="02020603050405020304" charset="0"/>
              </a:rPr>
              <a:t> honour either the gods</a:t>
            </a:r>
            <a:r>
              <a:rPr lang="en-US" sz="2400" b="0" u="sng">
                <a:solidFill>
                  <a:srgbClr val="000000"/>
                </a:solidFill>
                <a:latin typeface="Times New Roman" panose="02020603050405020304" charset="0"/>
                <a:ea typeface="楷体" panose="02010609060101010101" charset="-122"/>
                <a:cs typeface="Times New Roman" panose="02020603050405020304" charset="0"/>
              </a:rPr>
              <a:t> 1          </a:t>
            </a:r>
            <a:r>
              <a:rPr lang="en-US" sz="2400" b="0">
                <a:solidFill>
                  <a:srgbClr val="000000"/>
                </a:solidFill>
                <a:latin typeface="Times New Roman" panose="02020603050405020304" charset="0"/>
                <a:ea typeface="楷体" panose="02010609060101010101" charset="-122"/>
                <a:cs typeface="Times New Roman" panose="02020603050405020304" charset="0"/>
              </a:rPr>
              <a:t> extraordinary persons in history. Zongzi is </a:t>
            </a:r>
            <a:r>
              <a:rPr lang="en-US" sz="2400" b="1">
                <a:solidFill>
                  <a:srgbClr val="000000"/>
                </a:solidFill>
                <a:latin typeface="Times New Roman" panose="02020603050405020304" charset="0"/>
                <a:ea typeface="楷体" panose="02010609060101010101" charset="-122"/>
                <a:cs typeface="Times New Roman" panose="02020603050405020304" charset="0"/>
              </a:rPr>
              <a:t>no exception</a:t>
            </a:r>
            <a:r>
              <a:rPr lang="en-US" sz="2400" b="0">
                <a:solidFill>
                  <a:srgbClr val="000000"/>
                </a:solidFill>
                <a:latin typeface="Times New Roman" panose="02020603050405020304" charset="0"/>
                <a:ea typeface="楷体" panose="02010609060101010101" charset="-122"/>
                <a:cs typeface="Times New Roman" panose="02020603050405020304" charset="0"/>
              </a:rPr>
              <a:t>. It </a:t>
            </a:r>
            <a:r>
              <a:rPr lang="en-US" sz="2400" b="1">
                <a:solidFill>
                  <a:srgbClr val="000000"/>
                </a:solidFill>
                <a:latin typeface="Times New Roman" panose="02020603050405020304" charset="0"/>
                <a:ea typeface="楷体" panose="02010609060101010101" charset="-122"/>
                <a:cs typeface="Times New Roman" panose="02020603050405020304" charset="0"/>
              </a:rPr>
              <a:t>is designed</a:t>
            </a:r>
            <a:r>
              <a:rPr lang="en-US" sz="2400" b="0">
                <a:solidFill>
                  <a:srgbClr val="000000"/>
                </a:solidFill>
                <a:latin typeface="Times New Roman" panose="02020603050405020304" charset="0"/>
                <a:ea typeface="楷体" panose="02010609060101010101" charset="-122"/>
                <a:cs typeface="Times New Roman" panose="02020603050405020304" charset="0"/>
              </a:rPr>
              <a:t> </a:t>
            </a:r>
            <a:r>
              <a:rPr lang="en-US" sz="2400" b="0" u="sng">
                <a:solidFill>
                  <a:srgbClr val="000000"/>
                </a:solidFill>
                <a:latin typeface="Times New Roman" panose="02020603050405020304" charset="0"/>
                <a:ea typeface="楷体" panose="02010609060101010101" charset="-122"/>
                <a:cs typeface="Times New Roman" panose="02020603050405020304" charset="0"/>
              </a:rPr>
              <a:t>2                             </a:t>
            </a:r>
            <a:r>
              <a:rPr lang="en-US" sz="2400" b="0">
                <a:solidFill>
                  <a:srgbClr val="000000"/>
                </a:solidFill>
                <a:latin typeface="Times New Roman" panose="02020603050405020304" charset="0"/>
                <a:ea typeface="楷体" panose="02010609060101010101" charset="-122"/>
                <a:cs typeface="Times New Roman" panose="02020603050405020304" charset="0"/>
              </a:rPr>
              <a:t> (honour) Qu Yuan, the </a:t>
            </a:r>
            <a:r>
              <a:rPr lang="en-US" sz="2400" b="1">
                <a:solidFill>
                  <a:srgbClr val="000000"/>
                </a:solidFill>
                <a:latin typeface="Times New Roman" panose="02020603050405020304" charset="0"/>
                <a:ea typeface="楷体" panose="02010609060101010101" charset="-122"/>
                <a:cs typeface="Times New Roman" panose="02020603050405020304" charset="0"/>
              </a:rPr>
              <a:t>pioneer </a:t>
            </a:r>
            <a:r>
              <a:rPr lang="en-US" sz="2400" b="0">
                <a:solidFill>
                  <a:srgbClr val="000000"/>
                </a:solidFill>
                <a:latin typeface="Times New Roman" panose="02020603050405020304" charset="0"/>
                <a:ea typeface="楷体" panose="02010609060101010101" charset="-122"/>
                <a:cs typeface="Times New Roman" panose="02020603050405020304" charset="0"/>
              </a:rPr>
              <a:t>poet of </a:t>
            </a:r>
            <a:r>
              <a:rPr lang="en-US" sz="2400" b="1">
                <a:solidFill>
                  <a:srgbClr val="000000"/>
                </a:solidFill>
                <a:latin typeface="Times New Roman" panose="02020603050405020304" charset="0"/>
                <a:ea typeface="楷体" panose="02010609060101010101" charset="-122"/>
                <a:cs typeface="Times New Roman" panose="02020603050405020304" charset="0"/>
              </a:rPr>
              <a:t>ancient </a:t>
            </a:r>
            <a:r>
              <a:rPr lang="en-US" sz="2400" b="0">
                <a:solidFill>
                  <a:srgbClr val="000000"/>
                </a:solidFill>
                <a:latin typeface="Times New Roman" panose="02020603050405020304" charset="0"/>
                <a:ea typeface="楷体" panose="02010609060101010101" charset="-122"/>
                <a:cs typeface="Times New Roman" panose="02020603050405020304" charset="0"/>
              </a:rPr>
              <a:t>China.    Qu Yuan was a famous poet who was also concerned about the fortune of his government. Unfortunately he was distrusted by the king, </a:t>
            </a:r>
            <a:r>
              <a:rPr lang="en-US" sz="2400" b="0" u="sng">
                <a:solidFill>
                  <a:srgbClr val="000000"/>
                </a:solidFill>
                <a:latin typeface="Times New Roman" panose="02020603050405020304" charset="0"/>
                <a:ea typeface="楷体" panose="02010609060101010101" charset="-122"/>
                <a:cs typeface="Times New Roman" panose="02020603050405020304" charset="0"/>
              </a:rPr>
              <a:t>3            </a:t>
            </a:r>
            <a:r>
              <a:rPr lang="en-US" sz="2400" b="0">
                <a:solidFill>
                  <a:srgbClr val="000000"/>
                </a:solidFill>
                <a:latin typeface="Times New Roman" panose="02020603050405020304" charset="0"/>
                <a:ea typeface="楷体" panose="02010609060101010101" charset="-122"/>
                <a:cs typeface="Times New Roman" panose="02020603050405020304" charset="0"/>
              </a:rPr>
              <a:t> forced him to go to a remote area.     The poet felt </a:t>
            </a:r>
            <a:r>
              <a:rPr lang="en-US" sz="2400" b="0" u="sng">
                <a:solidFill>
                  <a:srgbClr val="000000"/>
                </a:solidFill>
                <a:latin typeface="Times New Roman" panose="02020603050405020304" charset="0"/>
                <a:ea typeface="楷体" panose="02010609060101010101" charset="-122"/>
                <a:cs typeface="Times New Roman" panose="02020603050405020304" charset="0"/>
              </a:rPr>
              <a:t>4                  </a:t>
            </a:r>
            <a:r>
              <a:rPr lang="en-US" sz="2400" b="0">
                <a:solidFill>
                  <a:srgbClr val="000000"/>
                </a:solidFill>
                <a:latin typeface="Times New Roman" panose="02020603050405020304" charset="0"/>
                <a:ea typeface="楷体" panose="02010609060101010101" charset="-122"/>
                <a:cs typeface="Times New Roman" panose="02020603050405020304" charset="0"/>
              </a:rPr>
              <a:t>( hope) about the government and its policies. When the state’s capital </a:t>
            </a:r>
            <a:r>
              <a:rPr lang="en-US" sz="2400" b="0" u="sng">
                <a:solidFill>
                  <a:srgbClr val="000000"/>
                </a:solidFill>
                <a:latin typeface="Times New Roman" panose="02020603050405020304" charset="0"/>
                <a:ea typeface="楷体" panose="02010609060101010101" charset="-122"/>
                <a:cs typeface="Times New Roman" panose="02020603050405020304" charset="0"/>
              </a:rPr>
              <a:t>5                   </a:t>
            </a:r>
            <a:r>
              <a:rPr lang="en-US" sz="2400" b="0">
                <a:solidFill>
                  <a:srgbClr val="000000"/>
                </a:solidFill>
                <a:latin typeface="Times New Roman" panose="02020603050405020304" charset="0"/>
                <a:ea typeface="楷体" panose="02010609060101010101" charset="-122"/>
                <a:cs typeface="Times New Roman" panose="02020603050405020304" charset="0"/>
              </a:rPr>
              <a:t>(seize) by its enemies, he </a:t>
            </a:r>
            <a:r>
              <a:rPr lang="en-US" sz="2400" b="1">
                <a:solidFill>
                  <a:srgbClr val="000000"/>
                </a:solidFill>
                <a:latin typeface="Times New Roman" panose="02020603050405020304" charset="0"/>
                <a:ea typeface="楷体" panose="02010609060101010101" charset="-122"/>
                <a:cs typeface="Times New Roman" panose="02020603050405020304" charset="0"/>
              </a:rPr>
              <a:t>drowned himself in </a:t>
            </a:r>
            <a:r>
              <a:rPr lang="en-US" sz="2400" b="0">
                <a:solidFill>
                  <a:srgbClr val="000000"/>
                </a:solidFill>
                <a:latin typeface="Times New Roman" panose="02020603050405020304" charset="0"/>
                <a:ea typeface="楷体" panose="02010609060101010101" charset="-122"/>
                <a:cs typeface="Times New Roman" panose="02020603050405020304" charset="0"/>
              </a:rPr>
              <a:t>the Miluo River (on May 5th according to the Chinese lunar calendar). People felt this </a:t>
            </a:r>
            <a:r>
              <a:rPr lang="en-US" sz="2400" b="1">
                <a:solidFill>
                  <a:srgbClr val="000000"/>
                </a:solidFill>
                <a:latin typeface="Times New Roman" panose="02020603050405020304" charset="0"/>
                <a:ea typeface="楷体" panose="02010609060101010101" charset="-122"/>
                <a:cs typeface="Times New Roman" panose="02020603050405020304" charset="0"/>
              </a:rPr>
              <a:t>loss </a:t>
            </a:r>
            <a:r>
              <a:rPr lang="en-US" sz="2400" b="0">
                <a:solidFill>
                  <a:srgbClr val="000000"/>
                </a:solidFill>
                <a:latin typeface="Times New Roman" panose="02020603050405020304" charset="0"/>
                <a:ea typeface="楷体" panose="02010609060101010101" charset="-122"/>
                <a:cs typeface="Times New Roman" panose="02020603050405020304" charset="0"/>
              </a:rPr>
              <a:t>deeply, as he was </a:t>
            </a:r>
            <a:r>
              <a:rPr lang="en-US" sz="2400" b="0" u="sng">
                <a:solidFill>
                  <a:srgbClr val="000000"/>
                </a:solidFill>
                <a:latin typeface="Times New Roman" panose="02020603050405020304" charset="0"/>
                <a:ea typeface="楷体" panose="02010609060101010101" charset="-122"/>
                <a:cs typeface="Times New Roman" panose="02020603050405020304" charset="0"/>
              </a:rPr>
              <a:t>6          </a:t>
            </a:r>
            <a:r>
              <a:rPr lang="en-US" sz="2400" b="0">
                <a:solidFill>
                  <a:srgbClr val="000000"/>
                </a:solidFill>
                <a:latin typeface="Times New Roman" panose="02020603050405020304" charset="0"/>
                <a:ea typeface="楷体" panose="02010609060101010101" charset="-122"/>
                <a:cs typeface="Times New Roman" panose="02020603050405020304" charset="0"/>
              </a:rPr>
              <a:t> respected poet. Local people searched </a:t>
            </a:r>
            <a:r>
              <a:rPr lang="en-US" sz="2400" b="0" u="sng">
                <a:solidFill>
                  <a:srgbClr val="000000"/>
                </a:solidFill>
                <a:latin typeface="Times New Roman" panose="02020603050405020304" charset="0"/>
                <a:ea typeface="楷体" panose="02010609060101010101" charset="-122"/>
                <a:cs typeface="Times New Roman" panose="02020603050405020304" charset="0"/>
              </a:rPr>
              <a:t>7                </a:t>
            </a:r>
            <a:r>
              <a:rPr lang="en-US" sz="2400" b="0">
                <a:solidFill>
                  <a:srgbClr val="000000"/>
                </a:solidFill>
                <a:latin typeface="Times New Roman" panose="02020603050405020304" charset="0"/>
                <a:ea typeface="楷体" panose="02010609060101010101" charset="-122"/>
                <a:cs typeface="Times New Roman" panose="02020603050405020304" charset="0"/>
              </a:rPr>
              <a:t> him in the river. </a:t>
            </a:r>
            <a:r>
              <a:rPr lang="en-US" sz="2400" b="1">
                <a:solidFill>
                  <a:srgbClr val="000000"/>
                </a:solidFill>
                <a:latin typeface="Times New Roman" panose="02020603050405020304" charset="0"/>
                <a:ea typeface="楷体" panose="02010609060101010101" charset="-122"/>
                <a:cs typeface="Times New Roman" panose="02020603050405020304" charset="0"/>
              </a:rPr>
              <a:t>Meanwhile</a:t>
            </a:r>
            <a:r>
              <a:rPr lang="en-US" sz="2400" b="0">
                <a:solidFill>
                  <a:srgbClr val="000000"/>
                </a:solidFill>
                <a:latin typeface="Times New Roman" panose="02020603050405020304" charset="0"/>
                <a:ea typeface="楷体" panose="02010609060101010101" charset="-122"/>
                <a:cs typeface="Times New Roman" panose="02020603050405020304" charset="0"/>
              </a:rPr>
              <a:t>, they dropped dumplings of sticky rice wrapped in bamboo </a:t>
            </a:r>
            <a:r>
              <a:rPr lang="en-US" sz="2400" b="0" u="sng">
                <a:solidFill>
                  <a:srgbClr val="000000"/>
                </a:solidFill>
                <a:latin typeface="Times New Roman" panose="02020603050405020304" charset="0"/>
                <a:ea typeface="楷体" panose="02010609060101010101" charset="-122"/>
                <a:cs typeface="Times New Roman" panose="02020603050405020304" charset="0"/>
              </a:rPr>
              <a:t>8                  </a:t>
            </a:r>
            <a:r>
              <a:rPr lang="en-US" sz="2400" b="0">
                <a:solidFill>
                  <a:srgbClr val="000000"/>
                </a:solidFill>
                <a:latin typeface="Times New Roman" panose="02020603050405020304" charset="0"/>
                <a:ea typeface="楷体" panose="02010609060101010101" charset="-122"/>
                <a:cs typeface="Times New Roman" panose="02020603050405020304" charset="0"/>
              </a:rPr>
              <a:t>(leaf) into the river in order to </a:t>
            </a:r>
            <a:r>
              <a:rPr lang="en-US" sz="2400" b="1">
                <a:solidFill>
                  <a:srgbClr val="000000"/>
                </a:solidFill>
                <a:latin typeface="Times New Roman" panose="02020603050405020304" charset="0"/>
                <a:ea typeface="楷体" panose="02010609060101010101" charset="-122"/>
                <a:cs typeface="Times New Roman" panose="02020603050405020304" charset="0"/>
              </a:rPr>
              <a:t>keep </a:t>
            </a:r>
            <a:r>
              <a:rPr lang="en-US" sz="2400" b="0">
                <a:solidFill>
                  <a:srgbClr val="000000"/>
                </a:solidFill>
                <a:latin typeface="Times New Roman" panose="02020603050405020304" charset="0"/>
                <a:ea typeface="楷体" panose="02010609060101010101" charset="-122"/>
                <a:cs typeface="Times New Roman" panose="02020603050405020304" charset="0"/>
              </a:rPr>
              <a:t>the fishes </a:t>
            </a:r>
            <a:r>
              <a:rPr lang="en-US" sz="2400" b="1">
                <a:solidFill>
                  <a:srgbClr val="000000"/>
                </a:solidFill>
                <a:latin typeface="Times New Roman" panose="02020603050405020304" charset="0"/>
                <a:ea typeface="楷体" panose="02010609060101010101" charset="-122"/>
                <a:cs typeface="Times New Roman" panose="02020603050405020304" charset="0"/>
              </a:rPr>
              <a:t>from </a:t>
            </a:r>
            <a:r>
              <a:rPr lang="en-US" sz="2400" b="0">
                <a:solidFill>
                  <a:srgbClr val="000000"/>
                </a:solidFill>
                <a:latin typeface="Times New Roman" panose="02020603050405020304" charset="0"/>
                <a:ea typeface="楷体" panose="02010609060101010101" charset="-122"/>
                <a:cs typeface="Times New Roman" panose="02020603050405020304" charset="0"/>
              </a:rPr>
              <a:t>attacking Qu Yuan’s body.      Since that time, it </a:t>
            </a:r>
            <a:r>
              <a:rPr lang="en-US" sz="2400" b="0" u="sng">
                <a:solidFill>
                  <a:srgbClr val="000000"/>
                </a:solidFill>
                <a:latin typeface="Times New Roman" panose="02020603050405020304" charset="0"/>
                <a:ea typeface="楷体" panose="02010609060101010101" charset="-122"/>
                <a:cs typeface="Times New Roman" panose="02020603050405020304" charset="0"/>
              </a:rPr>
              <a:t>9               </a:t>
            </a:r>
            <a:r>
              <a:rPr lang="en-US" sz="2400" b="0">
                <a:solidFill>
                  <a:srgbClr val="000000"/>
                </a:solidFill>
                <a:latin typeface="Times New Roman" panose="02020603050405020304" charset="0"/>
                <a:ea typeface="楷体" panose="02010609060101010101" charset="-122"/>
                <a:cs typeface="Times New Roman" panose="02020603050405020304" charset="0"/>
              </a:rPr>
              <a:t> (be) a </a:t>
            </a:r>
            <a:r>
              <a:rPr lang="en-US" sz="2400" b="1">
                <a:solidFill>
                  <a:srgbClr val="000000"/>
                </a:solidFill>
                <a:latin typeface="Times New Roman" panose="02020603050405020304" charset="0"/>
                <a:ea typeface="楷体" panose="02010609060101010101" charset="-122"/>
                <a:cs typeface="Times New Roman" panose="02020603050405020304" charset="0"/>
              </a:rPr>
              <a:t>custom </a:t>
            </a:r>
            <a:r>
              <a:rPr lang="en-US" sz="2400" b="0">
                <a:solidFill>
                  <a:srgbClr val="000000"/>
                </a:solidFill>
                <a:latin typeface="Times New Roman" panose="02020603050405020304" charset="0"/>
                <a:ea typeface="楷体" panose="02010609060101010101" charset="-122"/>
                <a:cs typeface="Times New Roman" panose="02020603050405020304" charset="0"/>
              </a:rPr>
              <a:t>to enjoy zongzi as a </a:t>
            </a:r>
            <a:r>
              <a:rPr lang="en-US" sz="2400" b="1">
                <a:solidFill>
                  <a:srgbClr val="000000"/>
                </a:solidFill>
                <a:latin typeface="Times New Roman" panose="02020603050405020304" charset="0"/>
                <a:ea typeface="楷体" panose="02010609060101010101" charset="-122"/>
                <a:cs typeface="Times New Roman" panose="02020603050405020304" charset="0"/>
              </a:rPr>
              <a:t>memorial </a:t>
            </a:r>
            <a:r>
              <a:rPr lang="en-US" sz="2400" b="0">
                <a:solidFill>
                  <a:srgbClr val="000000"/>
                </a:solidFill>
                <a:latin typeface="Times New Roman" panose="02020603050405020304" charset="0"/>
                <a:ea typeface="楷体" panose="02010609060101010101" charset="-122"/>
                <a:cs typeface="Times New Roman" panose="02020603050405020304" charset="0"/>
              </a:rPr>
              <a:t>to Qu Yuan. In addition, there is also a festival </a:t>
            </a:r>
            <a:r>
              <a:rPr lang="en-US" sz="2400" b="0" u="sng">
                <a:solidFill>
                  <a:srgbClr val="000000"/>
                </a:solidFill>
                <a:latin typeface="Times New Roman" panose="02020603050405020304" charset="0"/>
                <a:ea typeface="楷体" panose="02010609060101010101" charset="-122"/>
                <a:cs typeface="Times New Roman" panose="02020603050405020304" charset="0"/>
              </a:rPr>
              <a:t>10                   </a:t>
            </a:r>
            <a:r>
              <a:rPr lang="en-US" sz="2400" b="0">
                <a:solidFill>
                  <a:srgbClr val="000000"/>
                </a:solidFill>
                <a:latin typeface="Times New Roman" panose="02020603050405020304" charset="0"/>
                <a:ea typeface="楷体" panose="02010609060101010101" charset="-122"/>
                <a:cs typeface="Times New Roman" panose="02020603050405020304" charset="0"/>
              </a:rPr>
              <a:t>(call) the Duanwu Festival or the Dragon Boat Festival, when there is a nationwide </a:t>
            </a:r>
            <a:r>
              <a:rPr lang="en-US" sz="2400" b="1">
                <a:solidFill>
                  <a:srgbClr val="000000"/>
                </a:solidFill>
                <a:latin typeface="Times New Roman" panose="02020603050405020304" charset="0"/>
                <a:ea typeface="楷体" panose="02010609060101010101" charset="-122"/>
                <a:cs typeface="Times New Roman" panose="02020603050405020304" charset="0"/>
              </a:rPr>
              <a:t>practice </a:t>
            </a:r>
            <a:r>
              <a:rPr lang="en-US" sz="2400" b="0">
                <a:solidFill>
                  <a:srgbClr val="000000"/>
                </a:solidFill>
                <a:latin typeface="Times New Roman" panose="02020603050405020304" charset="0"/>
                <a:ea typeface="楷体" panose="02010609060101010101" charset="-122"/>
                <a:cs typeface="Times New Roman" panose="02020603050405020304" charset="0"/>
              </a:rPr>
              <a:t>of enjoying zongzi.</a:t>
            </a:r>
            <a:endParaRPr lang="zh-CN" altLang="en-US" sz="2400">
              <a:latin typeface="Times New Roman" panose="02020603050405020304" charset="0"/>
              <a:ea typeface="楷体" panose="02010609060101010101" charset="-122"/>
              <a:cs typeface="Times New Roman" panose="02020603050405020304" charset="0"/>
            </a:endParaRPr>
          </a:p>
        </p:txBody>
      </p:sp>
      <p:sp>
        <p:nvSpPr>
          <p:cNvPr id="4" name="文本框 3"/>
          <p:cNvSpPr txBox="1"/>
          <p:nvPr/>
        </p:nvSpPr>
        <p:spPr>
          <a:xfrm>
            <a:off x="9583420" y="922655"/>
            <a:ext cx="464820" cy="460375"/>
          </a:xfrm>
          <a:prstGeom prst="rect">
            <a:avLst/>
          </a:prstGeom>
          <a:noFill/>
        </p:spPr>
        <p:txBody>
          <a:bodyPr wrap="none" rtlCol="0" anchor="t">
            <a:spAutoFit/>
          </a:bodyPr>
          <a:p>
            <a:r>
              <a:rPr lang="en-US" sz="2400" b="1">
                <a:solidFill>
                  <a:srgbClr val="C00000"/>
                </a:solidFill>
                <a:latin typeface="Times New Roman" panose="02020603050405020304" charset="0"/>
                <a:ea typeface="楷体" panose="02010609060101010101" charset="-122"/>
                <a:cs typeface="Times New Roman" panose="02020603050405020304" charset="0"/>
                <a:sym typeface="+mn-ea"/>
              </a:rPr>
              <a:t>or </a:t>
            </a:r>
            <a:endParaRPr lang="en-US" altLang="en-US" sz="2400" b="1">
              <a:solidFill>
                <a:srgbClr val="C00000"/>
              </a:solidFill>
              <a:latin typeface="Times New Roman" panose="02020603050405020304" charset="0"/>
              <a:ea typeface="楷体" panose="02010609060101010101" charset="-122"/>
              <a:cs typeface="Times New Roman" panose="02020603050405020304" charset="0"/>
              <a:sym typeface="+mn-ea"/>
            </a:endParaRPr>
          </a:p>
        </p:txBody>
      </p:sp>
      <p:sp>
        <p:nvSpPr>
          <p:cNvPr id="5" name="文本框 4"/>
          <p:cNvSpPr txBox="1"/>
          <p:nvPr/>
        </p:nvSpPr>
        <p:spPr>
          <a:xfrm>
            <a:off x="7310120" y="1335405"/>
            <a:ext cx="2325370" cy="460375"/>
          </a:xfrm>
          <a:prstGeom prst="rect">
            <a:avLst/>
          </a:prstGeom>
          <a:noFill/>
        </p:spPr>
        <p:txBody>
          <a:bodyPr wrap="none" rtlCol="0" anchor="t">
            <a:spAutoFit/>
          </a:bodyPr>
          <a:p>
            <a:r>
              <a:rPr lang="en-US" sz="2400" b="1">
                <a:solidFill>
                  <a:srgbClr val="C00000"/>
                </a:solidFill>
                <a:latin typeface="Times New Roman" panose="02020603050405020304" charset="0"/>
                <a:ea typeface="楷体" panose="02010609060101010101" charset="-122"/>
                <a:cs typeface="Times New Roman" panose="02020603050405020304" charset="0"/>
                <a:sym typeface="+mn-ea"/>
              </a:rPr>
              <a:t>to honour/honor</a:t>
            </a:r>
            <a:endParaRPr lang="en-US" altLang="en-US" sz="2400" b="1">
              <a:solidFill>
                <a:srgbClr val="C00000"/>
              </a:solidFill>
              <a:latin typeface="Times New Roman" panose="02020603050405020304" charset="0"/>
              <a:ea typeface="楷体" panose="02010609060101010101" charset="-122"/>
              <a:cs typeface="Times New Roman" panose="02020603050405020304" charset="0"/>
              <a:sym typeface="+mn-ea"/>
            </a:endParaRPr>
          </a:p>
        </p:txBody>
      </p:sp>
      <p:sp>
        <p:nvSpPr>
          <p:cNvPr id="6" name="文本框 5"/>
          <p:cNvSpPr txBox="1"/>
          <p:nvPr/>
        </p:nvSpPr>
        <p:spPr>
          <a:xfrm>
            <a:off x="5789930" y="2523490"/>
            <a:ext cx="725170" cy="460375"/>
          </a:xfrm>
          <a:prstGeom prst="rect">
            <a:avLst/>
          </a:prstGeom>
          <a:noFill/>
        </p:spPr>
        <p:txBody>
          <a:bodyPr wrap="none" rtlCol="0" anchor="t">
            <a:spAutoFit/>
          </a:bodyPr>
          <a:p>
            <a:r>
              <a:rPr lang="en-US" sz="2400" b="1">
                <a:solidFill>
                  <a:srgbClr val="C00000"/>
                </a:solidFill>
                <a:latin typeface="Times New Roman" panose="02020603050405020304" charset="0"/>
                <a:ea typeface="楷体" panose="02010609060101010101" charset="-122"/>
                <a:cs typeface="Times New Roman" panose="02020603050405020304" charset="0"/>
                <a:sym typeface="+mn-ea"/>
              </a:rPr>
              <a:t>who</a:t>
            </a:r>
            <a:endParaRPr lang="en-US" altLang="en-US" sz="2400" b="1">
              <a:solidFill>
                <a:srgbClr val="C00000"/>
              </a:solidFill>
              <a:latin typeface="Times New Roman" panose="02020603050405020304" charset="0"/>
              <a:ea typeface="楷体" panose="02010609060101010101" charset="-122"/>
              <a:cs typeface="Times New Roman" panose="02020603050405020304" charset="0"/>
              <a:sym typeface="+mn-ea"/>
            </a:endParaRPr>
          </a:p>
        </p:txBody>
      </p:sp>
      <p:sp>
        <p:nvSpPr>
          <p:cNvPr id="7" name="文本框 6"/>
          <p:cNvSpPr txBox="1"/>
          <p:nvPr/>
        </p:nvSpPr>
        <p:spPr>
          <a:xfrm>
            <a:off x="2273300" y="2983865"/>
            <a:ext cx="1266825" cy="460375"/>
          </a:xfrm>
          <a:prstGeom prst="rect">
            <a:avLst/>
          </a:prstGeom>
          <a:noFill/>
        </p:spPr>
        <p:txBody>
          <a:bodyPr wrap="none" rtlCol="0" anchor="t">
            <a:spAutoFit/>
          </a:bodyPr>
          <a:p>
            <a:r>
              <a:rPr lang="en-US" sz="2400" b="1">
                <a:solidFill>
                  <a:srgbClr val="C00000"/>
                </a:solidFill>
                <a:latin typeface="Times New Roman" panose="02020603050405020304" charset="0"/>
                <a:ea typeface="楷体" panose="02010609060101010101" charset="-122"/>
                <a:cs typeface="Times New Roman" panose="02020603050405020304" charset="0"/>
                <a:sym typeface="+mn-ea"/>
              </a:rPr>
              <a:t>hopeless</a:t>
            </a:r>
            <a:endParaRPr lang="en-US" altLang="en-US" sz="2400" b="1">
              <a:solidFill>
                <a:srgbClr val="C00000"/>
              </a:solidFill>
              <a:latin typeface="Times New Roman" panose="02020603050405020304" charset="0"/>
              <a:ea typeface="楷体" panose="02010609060101010101" charset="-122"/>
              <a:cs typeface="Times New Roman" panose="02020603050405020304" charset="0"/>
              <a:sym typeface="+mn-ea"/>
            </a:endParaRPr>
          </a:p>
        </p:txBody>
      </p:sp>
      <p:sp>
        <p:nvSpPr>
          <p:cNvPr id="8" name="文本框 7"/>
          <p:cNvSpPr txBox="1"/>
          <p:nvPr/>
        </p:nvSpPr>
        <p:spPr>
          <a:xfrm>
            <a:off x="1040130" y="3387725"/>
            <a:ext cx="1529080" cy="460375"/>
          </a:xfrm>
          <a:prstGeom prst="rect">
            <a:avLst/>
          </a:prstGeom>
          <a:noFill/>
        </p:spPr>
        <p:txBody>
          <a:bodyPr wrap="none" rtlCol="0" anchor="t">
            <a:spAutoFit/>
          </a:bodyPr>
          <a:p>
            <a:r>
              <a:rPr lang="en-US" sz="2400" b="1">
                <a:solidFill>
                  <a:srgbClr val="C00000"/>
                </a:solidFill>
                <a:latin typeface="Times New Roman" panose="02020603050405020304" charset="0"/>
                <a:ea typeface="楷体" panose="02010609060101010101" charset="-122"/>
                <a:cs typeface="Times New Roman" panose="02020603050405020304" charset="0"/>
                <a:sym typeface="+mn-ea"/>
              </a:rPr>
              <a:t>was seized</a:t>
            </a:r>
            <a:endParaRPr lang="en-US" altLang="en-US" sz="2400" b="1">
              <a:solidFill>
                <a:srgbClr val="C00000"/>
              </a:solidFill>
              <a:latin typeface="Times New Roman" panose="02020603050405020304" charset="0"/>
              <a:ea typeface="楷体" panose="02010609060101010101" charset="-122"/>
              <a:cs typeface="Times New Roman" panose="02020603050405020304" charset="0"/>
              <a:sym typeface="+mn-ea"/>
            </a:endParaRPr>
          </a:p>
        </p:txBody>
      </p:sp>
      <p:sp>
        <p:nvSpPr>
          <p:cNvPr id="9" name="文本框 8"/>
          <p:cNvSpPr txBox="1"/>
          <p:nvPr/>
        </p:nvSpPr>
        <p:spPr>
          <a:xfrm>
            <a:off x="10151745" y="3735705"/>
            <a:ext cx="335280" cy="460375"/>
          </a:xfrm>
          <a:prstGeom prst="rect">
            <a:avLst/>
          </a:prstGeom>
          <a:noFill/>
        </p:spPr>
        <p:txBody>
          <a:bodyPr wrap="none" rtlCol="0" anchor="t">
            <a:spAutoFit/>
          </a:bodyPr>
          <a:p>
            <a:r>
              <a:rPr lang="en-US" sz="2400" b="1">
                <a:solidFill>
                  <a:srgbClr val="C00000"/>
                </a:solidFill>
                <a:latin typeface="Times New Roman" panose="02020603050405020304" charset="0"/>
                <a:ea typeface="楷体" panose="02010609060101010101" charset="-122"/>
                <a:cs typeface="Times New Roman" panose="02020603050405020304" charset="0"/>
                <a:sym typeface="+mn-ea"/>
              </a:rPr>
              <a:t>a</a:t>
            </a:r>
            <a:endParaRPr lang="en-US" altLang="en-US" sz="2400" b="1">
              <a:solidFill>
                <a:srgbClr val="C00000"/>
              </a:solidFill>
              <a:latin typeface="Times New Roman" panose="02020603050405020304" charset="0"/>
              <a:ea typeface="楷体" panose="02010609060101010101" charset="-122"/>
              <a:cs typeface="Times New Roman" panose="02020603050405020304" charset="0"/>
              <a:sym typeface="+mn-ea"/>
            </a:endParaRPr>
          </a:p>
        </p:txBody>
      </p:sp>
      <p:sp>
        <p:nvSpPr>
          <p:cNvPr id="10" name="文本框 9"/>
          <p:cNvSpPr txBox="1"/>
          <p:nvPr/>
        </p:nvSpPr>
        <p:spPr>
          <a:xfrm>
            <a:off x="3893820" y="4123690"/>
            <a:ext cx="572135" cy="460375"/>
          </a:xfrm>
          <a:prstGeom prst="rect">
            <a:avLst/>
          </a:prstGeom>
          <a:noFill/>
        </p:spPr>
        <p:txBody>
          <a:bodyPr wrap="none" rtlCol="0" anchor="t">
            <a:spAutoFit/>
          </a:bodyPr>
          <a:p>
            <a:r>
              <a:rPr lang="en-US" sz="2400" b="1">
                <a:solidFill>
                  <a:srgbClr val="C00000"/>
                </a:solidFill>
                <a:latin typeface="Times New Roman" panose="02020603050405020304" charset="0"/>
                <a:ea typeface="楷体" panose="02010609060101010101" charset="-122"/>
                <a:cs typeface="Times New Roman" panose="02020603050405020304" charset="0"/>
                <a:sym typeface="+mn-ea"/>
              </a:rPr>
              <a:t>for</a:t>
            </a:r>
            <a:endParaRPr lang="en-US" altLang="en-US" sz="2400" b="1">
              <a:solidFill>
                <a:srgbClr val="C00000"/>
              </a:solidFill>
              <a:latin typeface="Times New Roman" panose="02020603050405020304" charset="0"/>
              <a:ea typeface="楷体" panose="02010609060101010101" charset="-122"/>
              <a:cs typeface="Times New Roman" panose="02020603050405020304" charset="0"/>
              <a:sym typeface="+mn-ea"/>
            </a:endParaRPr>
          </a:p>
        </p:txBody>
      </p:sp>
      <p:sp>
        <p:nvSpPr>
          <p:cNvPr id="11" name="文本框 10"/>
          <p:cNvSpPr txBox="1"/>
          <p:nvPr/>
        </p:nvSpPr>
        <p:spPr>
          <a:xfrm>
            <a:off x="4150995" y="4584065"/>
            <a:ext cx="961390" cy="460375"/>
          </a:xfrm>
          <a:prstGeom prst="rect">
            <a:avLst/>
          </a:prstGeom>
          <a:noFill/>
        </p:spPr>
        <p:txBody>
          <a:bodyPr wrap="none" rtlCol="0" anchor="t">
            <a:spAutoFit/>
          </a:bodyPr>
          <a:p>
            <a:r>
              <a:rPr lang="en-US" sz="2400" b="1">
                <a:solidFill>
                  <a:srgbClr val="C00000"/>
                </a:solidFill>
                <a:latin typeface="Times New Roman" panose="02020603050405020304" charset="0"/>
                <a:ea typeface="楷体" panose="02010609060101010101" charset="-122"/>
                <a:cs typeface="Times New Roman" panose="02020603050405020304" charset="0"/>
                <a:sym typeface="+mn-ea"/>
              </a:rPr>
              <a:t>leaves</a:t>
            </a:r>
            <a:endParaRPr lang="en-US" altLang="en-US" sz="2400" b="1">
              <a:solidFill>
                <a:srgbClr val="C00000"/>
              </a:solidFill>
              <a:latin typeface="Times New Roman" panose="02020603050405020304" charset="0"/>
              <a:ea typeface="楷体" panose="02010609060101010101" charset="-122"/>
              <a:cs typeface="Times New Roman" panose="02020603050405020304" charset="0"/>
              <a:sym typeface="+mn-ea"/>
            </a:endParaRPr>
          </a:p>
        </p:txBody>
      </p:sp>
      <p:sp>
        <p:nvSpPr>
          <p:cNvPr id="12" name="文本框 11"/>
          <p:cNvSpPr txBox="1"/>
          <p:nvPr/>
        </p:nvSpPr>
        <p:spPr>
          <a:xfrm>
            <a:off x="2768600" y="5420360"/>
            <a:ext cx="1309370" cy="460375"/>
          </a:xfrm>
          <a:prstGeom prst="rect">
            <a:avLst/>
          </a:prstGeom>
          <a:noFill/>
        </p:spPr>
        <p:txBody>
          <a:bodyPr wrap="none" rtlCol="0" anchor="t">
            <a:spAutoFit/>
          </a:bodyPr>
          <a:p>
            <a:r>
              <a:rPr lang="en-US" sz="2400" b="1">
                <a:solidFill>
                  <a:srgbClr val="C00000"/>
                </a:solidFill>
                <a:latin typeface="Times New Roman" panose="02020603050405020304" charset="0"/>
                <a:ea typeface="楷体" panose="02010609060101010101" charset="-122"/>
                <a:cs typeface="Times New Roman" panose="02020603050405020304" charset="0"/>
                <a:sym typeface="+mn-ea"/>
              </a:rPr>
              <a:t>has been</a:t>
            </a:r>
            <a:endParaRPr lang="en-US" altLang="en-US" sz="2400" b="1">
              <a:solidFill>
                <a:srgbClr val="C00000"/>
              </a:solidFill>
              <a:latin typeface="Times New Roman" panose="02020603050405020304" charset="0"/>
              <a:ea typeface="楷体" panose="02010609060101010101" charset="-122"/>
              <a:cs typeface="Times New Roman" panose="02020603050405020304" charset="0"/>
              <a:sym typeface="+mn-ea"/>
            </a:endParaRPr>
          </a:p>
        </p:txBody>
      </p:sp>
      <p:sp>
        <p:nvSpPr>
          <p:cNvPr id="13" name="文本框 12"/>
          <p:cNvSpPr txBox="1"/>
          <p:nvPr/>
        </p:nvSpPr>
        <p:spPr>
          <a:xfrm>
            <a:off x="4289425" y="5784215"/>
            <a:ext cx="944245" cy="460375"/>
          </a:xfrm>
          <a:prstGeom prst="rect">
            <a:avLst/>
          </a:prstGeom>
          <a:noFill/>
        </p:spPr>
        <p:txBody>
          <a:bodyPr wrap="none" rtlCol="0" anchor="t">
            <a:spAutoFit/>
          </a:bodyPr>
          <a:p>
            <a:r>
              <a:rPr lang="en-US" altLang="en-US" sz="2400" b="1">
                <a:solidFill>
                  <a:srgbClr val="C00000"/>
                </a:solidFill>
                <a:latin typeface="Times New Roman" panose="02020603050405020304" charset="0"/>
                <a:ea typeface="楷体" panose="02010609060101010101" charset="-122"/>
                <a:cs typeface="Times New Roman" panose="02020603050405020304" charset="0"/>
                <a:sym typeface="+mn-ea"/>
              </a:rPr>
              <a:t>called</a:t>
            </a:r>
            <a:endParaRPr lang="en-US" altLang="en-US" sz="2400" b="1">
              <a:solidFill>
                <a:srgbClr val="C00000"/>
              </a:solidFill>
              <a:latin typeface="Times New Roman" panose="02020603050405020304" charset="0"/>
              <a:ea typeface="楷体" panose="02010609060101010101" charset="-122"/>
              <a:cs typeface="Times New Roman" panose="02020603050405020304" charset="0"/>
              <a:sym typeface="+mn-ea"/>
            </a:endParaRPr>
          </a:p>
        </p:txBody>
      </p:sp>
      <p:sp>
        <p:nvSpPr>
          <p:cNvPr id="2" name="文本框 1"/>
          <p:cNvSpPr txBox="1"/>
          <p:nvPr/>
        </p:nvSpPr>
        <p:spPr>
          <a:xfrm>
            <a:off x="0" y="0"/>
            <a:ext cx="4611370" cy="460375"/>
          </a:xfrm>
          <a:prstGeom prst="rect">
            <a:avLst/>
          </a:prstGeom>
          <a:gradFill>
            <a:gsLst>
              <a:gs pos="0">
                <a:srgbClr val="FBFB11"/>
              </a:gs>
              <a:gs pos="100000">
                <a:srgbClr val="838309"/>
              </a:gs>
            </a:gsLst>
            <a:lin scaled="0"/>
          </a:gradFill>
        </p:spPr>
        <p:txBody>
          <a:bodyPr wrap="square" rtlCol="0" anchor="t">
            <a:spAutoFit/>
          </a:bodyPr>
          <a:p>
            <a:r>
              <a:rPr lang="zh-CN" altLang="en-US" sz="2400" b="1"/>
              <a:t>语法填空：端午节</a:t>
            </a:r>
            <a:endParaRPr lang="zh-CN" altLang="en-US" sz="2400" b="1">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615950" y="1140460"/>
            <a:ext cx="10960100" cy="2676525"/>
          </a:xfrm>
          <a:prstGeom prst="rect">
            <a:avLst/>
          </a:prstGeom>
          <a:solidFill>
            <a:schemeClr val="accent6">
              <a:lumMod val="20000"/>
              <a:lumOff val="80000"/>
            </a:schemeClr>
          </a:solidFill>
          <a:ln w="9525">
            <a:noFill/>
          </a:ln>
        </p:spPr>
        <p:txBody>
          <a:bodyPr wrap="square">
            <a:spAutoFit/>
          </a:bodyPr>
          <a:p>
            <a:pPr indent="0"/>
            <a:r>
              <a:rPr lang="zh-CN" sz="2800" b="1">
                <a:latin typeface="Times New Roman" panose="02020603050405020304" charset="0"/>
                <a:ea typeface="楷体" panose="02010609060101010101" charset="-122"/>
                <a:cs typeface="Times New Roman" panose="02020603050405020304" charset="0"/>
              </a:rPr>
              <a:t>假如你是李华，</a:t>
            </a:r>
            <a:r>
              <a:rPr lang="zh-CN" sz="2800" b="1">
                <a:solidFill>
                  <a:srgbClr val="FF0000"/>
                </a:solidFill>
                <a:latin typeface="Times New Roman" panose="02020603050405020304" charset="0"/>
                <a:ea typeface="楷体" panose="02010609060101010101" charset="-122"/>
                <a:cs typeface="Times New Roman" panose="02020603050405020304" charset="0"/>
              </a:rPr>
              <a:t>你班</a:t>
            </a:r>
            <a:r>
              <a:rPr lang="zh-CN" sz="2800" b="1">
                <a:latin typeface="Times New Roman" panose="02020603050405020304" charset="0"/>
                <a:ea typeface="楷体" panose="02010609060101010101" charset="-122"/>
                <a:cs typeface="Times New Roman" panose="02020603050405020304" charset="0"/>
              </a:rPr>
              <a:t>将举行</a:t>
            </a:r>
            <a:r>
              <a:rPr lang="zh-CN" sz="2800" b="1">
                <a:solidFill>
                  <a:srgbClr val="FF0000"/>
                </a:solidFill>
                <a:latin typeface="Times New Roman" panose="02020603050405020304" charset="0"/>
                <a:ea typeface="楷体" panose="02010609060101010101" charset="-122"/>
                <a:cs typeface="Times New Roman" panose="02020603050405020304" charset="0"/>
              </a:rPr>
              <a:t>端午节</a:t>
            </a:r>
            <a:r>
              <a:rPr lang="en-US" sz="2800" b="1">
                <a:latin typeface="Times New Roman" panose="02020603050405020304" charset="0"/>
                <a:ea typeface="楷体" panose="02010609060101010101" charset="-122"/>
                <a:cs typeface="Times New Roman" panose="02020603050405020304" charset="0"/>
              </a:rPr>
              <a:t> (the Dragon Boat Festival) </a:t>
            </a:r>
            <a:r>
              <a:rPr lang="zh-CN" sz="2800" b="1">
                <a:solidFill>
                  <a:srgbClr val="FF0000"/>
                </a:solidFill>
                <a:latin typeface="Times New Roman" panose="02020603050405020304" charset="0"/>
                <a:ea typeface="楷体" panose="02010609060101010101" charset="-122"/>
                <a:cs typeface="Times New Roman" panose="02020603050405020304" charset="0"/>
              </a:rPr>
              <a:t>庆祝活动</a:t>
            </a:r>
            <a:r>
              <a:rPr lang="zh-CN" sz="2800" b="1">
                <a:latin typeface="Times New Roman" panose="02020603050405020304" charset="0"/>
                <a:ea typeface="楷体" panose="02010609060101010101" charset="-122"/>
                <a:cs typeface="Times New Roman" panose="02020603050405020304" charset="0"/>
              </a:rPr>
              <a:t>，请你给外教</a:t>
            </a:r>
            <a:r>
              <a:rPr lang="en-US" sz="2800" b="1">
                <a:latin typeface="Times New Roman" panose="02020603050405020304" charset="0"/>
                <a:ea typeface="楷体" panose="02010609060101010101" charset="-122"/>
                <a:cs typeface="Times New Roman" panose="02020603050405020304" charset="0"/>
              </a:rPr>
              <a:t>Lucy</a:t>
            </a:r>
            <a:r>
              <a:rPr lang="zh-CN" sz="2800" b="1">
                <a:latin typeface="Times New Roman" panose="02020603050405020304" charset="0"/>
                <a:ea typeface="楷体" panose="02010609060101010101" charset="-122"/>
                <a:cs typeface="Times New Roman" panose="02020603050405020304" charset="0"/>
              </a:rPr>
              <a:t>写封邮件</a:t>
            </a:r>
            <a:r>
              <a:rPr lang="zh-CN" sz="2800" b="1">
                <a:solidFill>
                  <a:srgbClr val="FF0000"/>
                </a:solidFill>
                <a:latin typeface="Times New Roman" panose="02020603050405020304" charset="0"/>
                <a:ea typeface="楷体" panose="02010609060101010101" charset="-122"/>
                <a:cs typeface="Times New Roman" panose="02020603050405020304" charset="0"/>
              </a:rPr>
              <a:t>邀请</a:t>
            </a:r>
            <a:r>
              <a:rPr lang="zh-CN" sz="2800" b="1">
                <a:latin typeface="Times New Roman" panose="02020603050405020304" charset="0"/>
                <a:ea typeface="楷体" panose="02010609060101010101" charset="-122"/>
                <a:cs typeface="Times New Roman" panose="02020603050405020304" charset="0"/>
              </a:rPr>
              <a:t>她参加，内容包括：</a:t>
            </a:r>
            <a:r>
              <a:rPr lang="en-US" sz="2800" b="1">
                <a:latin typeface="Times New Roman" panose="02020603050405020304" charset="0"/>
                <a:ea typeface="楷体" panose="02010609060101010101" charset="-122"/>
                <a:cs typeface="Times New Roman" panose="02020603050405020304" charset="0"/>
              </a:rPr>
              <a:t>1. </a:t>
            </a:r>
            <a:r>
              <a:rPr lang="zh-CN" sz="2800" b="1">
                <a:latin typeface="Times New Roman" panose="02020603050405020304" charset="0"/>
                <a:ea typeface="楷体" panose="02010609060101010101" charset="-122"/>
                <a:cs typeface="Times New Roman" panose="02020603050405020304" charset="0"/>
              </a:rPr>
              <a:t>写信目的；</a:t>
            </a:r>
            <a:r>
              <a:rPr lang="en-US" sz="2800" b="1">
                <a:latin typeface="Times New Roman" panose="02020603050405020304" charset="0"/>
                <a:ea typeface="楷体" panose="02010609060101010101" charset="-122"/>
                <a:cs typeface="Times New Roman" panose="02020603050405020304" charset="0"/>
              </a:rPr>
              <a:t>2. </a:t>
            </a:r>
            <a:r>
              <a:rPr lang="zh-CN" sz="2800" b="1">
                <a:latin typeface="Times New Roman" panose="02020603050405020304" charset="0"/>
                <a:ea typeface="楷体" panose="02010609060101010101" charset="-122"/>
                <a:cs typeface="Times New Roman" panose="02020603050405020304" charset="0"/>
              </a:rPr>
              <a:t>活动时间和地点；</a:t>
            </a:r>
            <a:r>
              <a:rPr lang="en-US" sz="2800" b="1">
                <a:latin typeface="Times New Roman" panose="02020603050405020304" charset="0"/>
                <a:ea typeface="楷体" panose="02010609060101010101" charset="-122"/>
                <a:cs typeface="Times New Roman" panose="02020603050405020304" charset="0"/>
              </a:rPr>
              <a:t>3. </a:t>
            </a:r>
            <a:r>
              <a:rPr lang="zh-CN" sz="2800" b="1">
                <a:latin typeface="Times New Roman" panose="02020603050405020304" charset="0"/>
                <a:ea typeface="楷体" panose="02010609060101010101" charset="-122"/>
                <a:cs typeface="Times New Roman" panose="02020603050405020304" charset="0"/>
              </a:rPr>
              <a:t>活动内容。注意：</a:t>
            </a:r>
            <a:r>
              <a:rPr lang="en-US" sz="2800" b="1">
                <a:latin typeface="Times New Roman" panose="02020603050405020304" charset="0"/>
                <a:ea typeface="楷体" panose="02010609060101010101" charset="-122"/>
                <a:cs typeface="Times New Roman" panose="02020603050405020304" charset="0"/>
              </a:rPr>
              <a:t>1. </a:t>
            </a:r>
            <a:r>
              <a:rPr lang="zh-CN" sz="2800" b="1">
                <a:latin typeface="Times New Roman" panose="02020603050405020304" charset="0"/>
                <a:ea typeface="楷体" panose="02010609060101010101" charset="-122"/>
                <a:cs typeface="Times New Roman" panose="02020603050405020304" charset="0"/>
              </a:rPr>
              <a:t>词数</a:t>
            </a:r>
            <a:r>
              <a:rPr lang="en-US" sz="2800" b="1">
                <a:latin typeface="Times New Roman" panose="02020603050405020304" charset="0"/>
                <a:ea typeface="楷体" panose="02010609060101010101" charset="-122"/>
                <a:cs typeface="Times New Roman" panose="02020603050405020304" charset="0"/>
              </a:rPr>
              <a:t>80</a:t>
            </a:r>
            <a:r>
              <a:rPr lang="zh-CN" sz="2800" b="1">
                <a:latin typeface="Times New Roman" panose="02020603050405020304" charset="0"/>
                <a:ea typeface="楷体" panose="02010609060101010101" charset="-122"/>
                <a:cs typeface="Times New Roman" panose="02020603050405020304" charset="0"/>
              </a:rPr>
              <a:t>左右； </a:t>
            </a:r>
            <a:r>
              <a:rPr lang="en-US" sz="2800" b="1">
                <a:latin typeface="Times New Roman" panose="02020603050405020304" charset="0"/>
                <a:ea typeface="楷体" panose="02010609060101010101" charset="-122"/>
                <a:cs typeface="Times New Roman" panose="02020603050405020304" charset="0"/>
              </a:rPr>
              <a:t>2. </a:t>
            </a:r>
            <a:r>
              <a:rPr lang="zh-CN" sz="2800" b="1">
                <a:latin typeface="Times New Roman" panose="02020603050405020304" charset="0"/>
                <a:ea typeface="楷体" panose="02010609060101010101" charset="-122"/>
                <a:cs typeface="Times New Roman" panose="02020603050405020304" charset="0"/>
              </a:rPr>
              <a:t>可适当增加细节，使行文连贯。</a:t>
            </a:r>
            <a:r>
              <a:rPr lang="en-US" sz="2800" b="1">
                <a:latin typeface="Times New Roman" panose="02020603050405020304" charset="0"/>
                <a:ea typeface="楷体" panose="02010609060101010101" charset="-122"/>
                <a:cs typeface="Times New Roman" panose="02020603050405020304" charset="0"/>
              </a:rPr>
              <a:t>	</a:t>
            </a:r>
            <a:endParaRPr lang="zh-CN" altLang="en-US" sz="2800" b="1">
              <a:latin typeface="Times New Roman" panose="02020603050405020304" charset="0"/>
              <a:ea typeface="楷体" panose="02010609060101010101" charset="-122"/>
              <a:cs typeface="Times New Roman" panose="02020603050405020304" charset="0"/>
            </a:endParaRPr>
          </a:p>
        </p:txBody>
      </p:sp>
      <p:sp>
        <p:nvSpPr>
          <p:cNvPr id="5" name="文本框 4"/>
          <p:cNvSpPr txBox="1"/>
          <p:nvPr/>
        </p:nvSpPr>
        <p:spPr>
          <a:xfrm>
            <a:off x="1283335" y="4164330"/>
            <a:ext cx="9625965" cy="2306955"/>
          </a:xfrm>
          <a:prstGeom prst="rect">
            <a:avLst/>
          </a:prstGeom>
          <a:noFill/>
          <a:ln w="88900" cmpd="tri">
            <a:solidFill>
              <a:schemeClr val="accent6">
                <a:lumMod val="75000"/>
              </a:schemeClr>
            </a:solidFill>
          </a:ln>
          <a:extLst>
            <a:ext uri="{909E8E84-426E-40DD-AFC4-6F175D3DCCD1}">
              <a14:hiddenFill xmlns:a14="http://schemas.microsoft.com/office/drawing/2010/main">
                <a:solidFill>
                  <a:srgbClr val="FFFF00"/>
                </a:solidFill>
              </a14:hiddenFill>
            </a:ext>
          </a:extLst>
        </p:spPr>
        <p:txBody>
          <a:bodyPr wrap="square" rtlCol="0" anchor="t">
            <a:spAutoFit/>
          </a:bodyPr>
          <a:p>
            <a:r>
              <a:rPr lang="en-US" sz="2400" b="1"/>
              <a:t>What to write ABOUT the festival:</a:t>
            </a:r>
            <a:endParaRPr lang="en-US" sz="2400" b="1"/>
          </a:p>
          <a:p>
            <a:pPr algn="l">
              <a:buClrTx/>
              <a:buSzTx/>
              <a:buFontTx/>
            </a:pPr>
            <a:r>
              <a:rPr lang="en-US" sz="2400" b="1"/>
              <a:t>                 1. When to celebrate?   </a:t>
            </a:r>
            <a:r>
              <a:rPr lang="en-US" sz="2400" b="1">
                <a:solidFill>
                  <a:srgbClr val="0070C0"/>
                </a:solidFill>
              </a:rPr>
              <a:t>May 5th in the lunar calendar </a:t>
            </a:r>
            <a:endParaRPr lang="en-US" sz="2400" b="1">
              <a:solidFill>
                <a:srgbClr val="0070C0"/>
              </a:solidFill>
            </a:endParaRPr>
          </a:p>
          <a:p>
            <a:pPr algn="l">
              <a:buClrTx/>
              <a:buSzTx/>
              <a:buFontTx/>
            </a:pPr>
            <a:r>
              <a:rPr lang="en-US" sz="2400" b="1"/>
              <a:t>                 2.  Why to celebrate?    </a:t>
            </a:r>
            <a:r>
              <a:rPr lang="en-US" sz="2400" b="1">
                <a:solidFill>
                  <a:srgbClr val="0070C0"/>
                </a:solidFill>
              </a:rPr>
              <a:t>To honour Qu Yuan</a:t>
            </a:r>
            <a:endParaRPr lang="en-US" sz="2400" b="1">
              <a:solidFill>
                <a:srgbClr val="0070C0"/>
              </a:solidFill>
            </a:endParaRPr>
          </a:p>
          <a:p>
            <a:r>
              <a:rPr lang="en-US" sz="2400" b="1"/>
              <a:t>                 3. How to celebrate?</a:t>
            </a:r>
            <a:endParaRPr lang="en-US" sz="2400" b="1"/>
          </a:p>
          <a:p>
            <a:r>
              <a:rPr lang="en-US" sz="2400" b="1"/>
              <a:t>                                     what to eat?   </a:t>
            </a:r>
            <a:r>
              <a:rPr lang="en-US" sz="2400" b="1">
                <a:solidFill>
                  <a:srgbClr val="0070C0"/>
                </a:solidFill>
              </a:rPr>
              <a:t>Zongzi</a:t>
            </a:r>
            <a:endParaRPr lang="en-US" sz="2400" b="1">
              <a:solidFill>
                <a:srgbClr val="0070C0"/>
              </a:solidFill>
            </a:endParaRPr>
          </a:p>
          <a:p>
            <a:r>
              <a:rPr lang="en-US" sz="2400" b="1"/>
              <a:t>                                     what to do?    </a:t>
            </a:r>
            <a:r>
              <a:rPr lang="en-US" sz="2400" b="1">
                <a:solidFill>
                  <a:srgbClr val="0070C0"/>
                </a:solidFill>
              </a:rPr>
              <a:t>Dragon Boat Race</a:t>
            </a:r>
            <a:endParaRPr lang="en-US" sz="2400" b="1">
              <a:solidFill>
                <a:srgbClr val="0070C0"/>
              </a:solidFill>
            </a:endParaRPr>
          </a:p>
        </p:txBody>
      </p:sp>
      <p:sp>
        <p:nvSpPr>
          <p:cNvPr id="2" name="文本框 1"/>
          <p:cNvSpPr txBox="1"/>
          <p:nvPr/>
        </p:nvSpPr>
        <p:spPr>
          <a:xfrm>
            <a:off x="0" y="0"/>
            <a:ext cx="4611370" cy="460375"/>
          </a:xfrm>
          <a:prstGeom prst="rect">
            <a:avLst/>
          </a:prstGeom>
          <a:gradFill>
            <a:gsLst>
              <a:gs pos="0">
                <a:srgbClr val="FBFB11"/>
              </a:gs>
              <a:gs pos="100000">
                <a:srgbClr val="838309"/>
              </a:gs>
            </a:gsLst>
            <a:lin scaled="0"/>
          </a:gradFill>
        </p:spPr>
        <p:txBody>
          <a:bodyPr wrap="square" rtlCol="0" anchor="t">
            <a:spAutoFit/>
          </a:bodyPr>
          <a:p>
            <a:r>
              <a:rPr lang="zh-CN" altLang="en-US" sz="2400" b="1"/>
              <a:t>应用文：端午节</a:t>
            </a:r>
            <a:endParaRPr lang="zh-CN" altLang="en-US" sz="2400" b="1">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693795" y="377190"/>
            <a:ext cx="8611235" cy="5407660"/>
          </a:xfrm>
          <a:prstGeom prst="rect">
            <a:avLst/>
          </a:prstGeom>
          <a:noFill/>
        </p:spPr>
        <p:txBody>
          <a:bodyPr wrap="square" rtlCol="0" anchor="t">
            <a:spAutoFit/>
          </a:bodyPr>
          <a:p>
            <a:pPr>
              <a:lnSpc>
                <a:spcPct val="190000"/>
              </a:lnSpc>
            </a:pPr>
            <a:r>
              <a:rPr lang="zh-CN" altLang="en-US" sz="2400" b="1">
                <a:latin typeface="微软雅黑" panose="020B0503020204020204" charset="-122"/>
                <a:ea typeface="微软雅黑" panose="020B0503020204020204" charset="-122"/>
                <a:cs typeface="Times New Roman" panose="02020603050405020304" charset="0"/>
                <a:sym typeface="+mn-ea"/>
              </a:rPr>
              <a:t>关于节日日期</a:t>
            </a:r>
            <a:endParaRPr lang="zh-CN" altLang="en-US" sz="2400" b="1">
              <a:latin typeface="微软雅黑" panose="020B0503020204020204" charset="-122"/>
              <a:ea typeface="微软雅黑" panose="020B0503020204020204" charset="-122"/>
              <a:cs typeface="Times New Roman" panose="02020603050405020304" charset="0"/>
              <a:sym typeface="+mn-ea"/>
            </a:endParaRPr>
          </a:p>
          <a:p>
            <a:pPr>
              <a:lnSpc>
                <a:spcPct val="190000"/>
              </a:lnSpc>
            </a:pPr>
            <a:r>
              <a:rPr lang="zh-CN" altLang="en-US" sz="2400">
                <a:latin typeface="Times New Roman" panose="02020603050405020304" charset="0"/>
                <a:ea typeface="楷体" panose="02010609060101010101" charset="-122"/>
                <a:cs typeface="Times New Roman" panose="02020603050405020304" charset="0"/>
                <a:sym typeface="+mn-ea"/>
              </a:rPr>
              <a:t>【一句多译】</a:t>
            </a:r>
            <a:r>
              <a:rPr lang="zh-CN" altLang="en-US" sz="2400">
                <a:latin typeface="Times New Roman" panose="02020603050405020304" charset="0"/>
                <a:ea typeface="楷体" panose="02010609060101010101" charset="-122"/>
                <a:cs typeface="Times New Roman" panose="02020603050405020304" charset="0"/>
                <a:sym typeface="+mn-ea"/>
              </a:rPr>
              <a:t>端午节在农历五月初五。</a:t>
            </a:r>
            <a:endParaRPr lang="zh-CN" altLang="en-US" sz="2400">
              <a:latin typeface="Times New Roman" panose="02020603050405020304" charset="0"/>
              <a:ea typeface="楷体" panose="02010609060101010101" charset="-122"/>
              <a:cs typeface="Times New Roman" panose="02020603050405020304" charset="0"/>
            </a:endParaRPr>
          </a:p>
          <a:p>
            <a:pPr>
              <a:lnSpc>
                <a:spcPct val="190000"/>
              </a:lnSpc>
            </a:pPr>
            <a:r>
              <a:rPr lang="en-US" altLang="zh-CN" sz="2400">
                <a:latin typeface="Times New Roman" panose="02020603050405020304" charset="0"/>
                <a:ea typeface="楷体" panose="02010609060101010101" charset="-122"/>
                <a:cs typeface="Times New Roman" panose="02020603050405020304" charset="0"/>
                <a:sym typeface="+mn-ea"/>
              </a:rPr>
              <a:t>1. </a:t>
            </a:r>
            <a:r>
              <a:rPr lang="zh-CN" altLang="en-US" sz="2400">
                <a:latin typeface="Times New Roman" panose="02020603050405020304" charset="0"/>
                <a:ea typeface="楷体" panose="02010609060101010101" charset="-122"/>
                <a:cs typeface="Times New Roman" panose="02020603050405020304" charset="0"/>
                <a:sym typeface="+mn-ea"/>
              </a:rPr>
              <a:t>The Dragon Boat Festival </a:t>
            </a:r>
            <a:r>
              <a:rPr lang="zh-CN" altLang="en-US" sz="2400" b="1">
                <a:solidFill>
                  <a:srgbClr val="C00000"/>
                </a:solidFill>
                <a:latin typeface="Times New Roman" panose="02020603050405020304" charset="0"/>
                <a:ea typeface="楷体" panose="02010609060101010101" charset="-122"/>
                <a:cs typeface="Times New Roman" panose="02020603050405020304" charset="0"/>
                <a:sym typeface="+mn-ea"/>
              </a:rPr>
              <a:t>falls on</a:t>
            </a:r>
            <a:r>
              <a:rPr lang="zh-CN" altLang="en-US" sz="2400">
                <a:latin typeface="Times New Roman" panose="02020603050405020304" charset="0"/>
                <a:ea typeface="楷体" panose="02010609060101010101" charset="-122"/>
                <a:cs typeface="Times New Roman" panose="02020603050405020304" charset="0"/>
                <a:sym typeface="+mn-ea"/>
              </a:rPr>
              <a:t> May 5th </a:t>
            </a:r>
            <a:r>
              <a:rPr lang="zh-CN" altLang="en-US" sz="2400" u="sng">
                <a:latin typeface="Times New Roman" panose="02020603050405020304" charset="0"/>
                <a:ea typeface="楷体" panose="02010609060101010101" charset="-122"/>
                <a:cs typeface="Times New Roman" panose="02020603050405020304" charset="0"/>
                <a:sym typeface="+mn-ea"/>
              </a:rPr>
              <a:t>in the lunar calendar. </a:t>
            </a:r>
            <a:endParaRPr lang="zh-CN" altLang="en-US" sz="2400" u="sng">
              <a:latin typeface="Times New Roman" panose="02020603050405020304" charset="0"/>
              <a:ea typeface="楷体" panose="02010609060101010101" charset="-122"/>
              <a:cs typeface="Times New Roman" panose="02020603050405020304" charset="0"/>
            </a:endParaRPr>
          </a:p>
          <a:p>
            <a:pPr>
              <a:lnSpc>
                <a:spcPct val="190000"/>
              </a:lnSpc>
            </a:pPr>
            <a:r>
              <a:rPr lang="en-US" altLang="zh-CN" sz="2400">
                <a:latin typeface="Times New Roman" panose="02020603050405020304" charset="0"/>
                <a:ea typeface="楷体" panose="02010609060101010101" charset="-122"/>
                <a:cs typeface="Times New Roman" panose="02020603050405020304" charset="0"/>
              </a:rPr>
              <a:t>2. </a:t>
            </a:r>
            <a:r>
              <a:rPr lang="zh-CN" altLang="en-US" sz="2400">
                <a:latin typeface="Times New Roman" panose="02020603050405020304" charset="0"/>
                <a:ea typeface="楷体" panose="02010609060101010101" charset="-122"/>
                <a:cs typeface="Times New Roman" panose="02020603050405020304" charset="0"/>
              </a:rPr>
              <a:t>The Dragon Boat Festival </a:t>
            </a:r>
            <a:r>
              <a:rPr lang="zh-CN" altLang="en-US" sz="2400" b="1">
                <a:solidFill>
                  <a:srgbClr val="C00000"/>
                </a:solidFill>
                <a:latin typeface="Times New Roman" panose="02020603050405020304" charset="0"/>
                <a:ea typeface="楷体" panose="02010609060101010101" charset="-122"/>
                <a:cs typeface="Times New Roman" panose="02020603050405020304" charset="0"/>
              </a:rPr>
              <a:t>falls on</a:t>
            </a:r>
            <a:r>
              <a:rPr lang="zh-CN" altLang="en-US" sz="2400">
                <a:latin typeface="Times New Roman" panose="02020603050405020304" charset="0"/>
                <a:ea typeface="楷体" panose="02010609060101010101" charset="-122"/>
                <a:cs typeface="Times New Roman" panose="02020603050405020304" charset="0"/>
              </a:rPr>
              <a:t> the 5th day of the 5th </a:t>
            </a:r>
            <a:r>
              <a:rPr lang="zh-CN" altLang="en-US" sz="2400" b="1">
                <a:solidFill>
                  <a:srgbClr val="C00000"/>
                </a:solidFill>
                <a:latin typeface="Times New Roman" panose="02020603050405020304" charset="0"/>
                <a:ea typeface="楷体" panose="02010609060101010101" charset="-122"/>
                <a:cs typeface="Times New Roman" panose="02020603050405020304" charset="0"/>
              </a:rPr>
              <a:t>lunar </a:t>
            </a:r>
            <a:r>
              <a:rPr lang="zh-CN" altLang="en-US" sz="2400">
                <a:latin typeface="Times New Roman" panose="02020603050405020304" charset="0"/>
                <a:ea typeface="楷体" panose="02010609060101010101" charset="-122"/>
                <a:cs typeface="Times New Roman" panose="02020603050405020304" charset="0"/>
              </a:rPr>
              <a:t>month.</a:t>
            </a:r>
            <a:endParaRPr lang="zh-CN" altLang="en-US" sz="2400">
              <a:latin typeface="Times New Roman" panose="02020603050405020304" charset="0"/>
              <a:ea typeface="楷体" panose="02010609060101010101" charset="-122"/>
              <a:cs typeface="Times New Roman" panose="02020603050405020304" charset="0"/>
            </a:endParaRPr>
          </a:p>
          <a:p>
            <a:pPr>
              <a:lnSpc>
                <a:spcPct val="190000"/>
              </a:lnSpc>
            </a:pPr>
            <a:r>
              <a:rPr lang="en-US" altLang="zh-CN" sz="2400">
                <a:latin typeface="Times New Roman" panose="02020603050405020304" charset="0"/>
                <a:ea typeface="楷体" panose="02010609060101010101" charset="-122"/>
                <a:cs typeface="Times New Roman" panose="02020603050405020304" charset="0"/>
                <a:sym typeface="+mn-ea"/>
              </a:rPr>
              <a:t>3. </a:t>
            </a:r>
            <a:r>
              <a:rPr lang="zh-CN" altLang="en-US" sz="2400">
                <a:latin typeface="Times New Roman" panose="02020603050405020304" charset="0"/>
                <a:ea typeface="楷体" panose="02010609060101010101" charset="-122"/>
                <a:cs typeface="Times New Roman" panose="02020603050405020304" charset="0"/>
                <a:sym typeface="+mn-ea"/>
              </a:rPr>
              <a:t>The Dragon Boat Festival </a:t>
            </a:r>
            <a:r>
              <a:rPr lang="zh-CN" altLang="en-US" sz="2400" b="1">
                <a:solidFill>
                  <a:srgbClr val="C00000"/>
                </a:solidFill>
                <a:latin typeface="Times New Roman" panose="02020603050405020304" charset="0"/>
                <a:ea typeface="楷体" panose="02010609060101010101" charset="-122"/>
                <a:cs typeface="Times New Roman" panose="02020603050405020304" charset="0"/>
                <a:sym typeface="+mn-ea"/>
              </a:rPr>
              <a:t>is celebrated</a:t>
            </a:r>
            <a:r>
              <a:rPr lang="en-US" altLang="zh-CN" sz="2400" b="1">
                <a:solidFill>
                  <a:srgbClr val="C00000"/>
                </a:solidFill>
                <a:latin typeface="Times New Roman" panose="02020603050405020304" charset="0"/>
                <a:ea typeface="楷体" panose="02010609060101010101" charset="-122"/>
                <a:cs typeface="Times New Roman" panose="02020603050405020304" charset="0"/>
                <a:sym typeface="+mn-ea"/>
              </a:rPr>
              <a:t>/observed</a:t>
            </a:r>
            <a:r>
              <a:rPr lang="zh-CN" altLang="en-US" sz="2400" b="1">
                <a:solidFill>
                  <a:srgbClr val="C00000"/>
                </a:solidFill>
                <a:latin typeface="Times New Roman" panose="02020603050405020304" charset="0"/>
                <a:ea typeface="楷体" panose="02010609060101010101" charset="-122"/>
                <a:cs typeface="Times New Roman" panose="02020603050405020304" charset="0"/>
                <a:sym typeface="+mn-ea"/>
              </a:rPr>
              <a:t> on </a:t>
            </a:r>
            <a:r>
              <a:rPr lang="zh-CN" altLang="en-US" sz="2400">
                <a:latin typeface="Times New Roman" panose="02020603050405020304" charset="0"/>
                <a:ea typeface="楷体" panose="02010609060101010101" charset="-122"/>
                <a:cs typeface="Times New Roman" panose="02020603050405020304" charset="0"/>
                <a:sym typeface="+mn-ea"/>
              </a:rPr>
              <a:t>the </a:t>
            </a:r>
            <a:r>
              <a:rPr lang="en-US" altLang="zh-CN" sz="2400">
                <a:latin typeface="Times New Roman" panose="02020603050405020304" charset="0"/>
                <a:ea typeface="楷体" panose="02010609060101010101" charset="-122"/>
                <a:cs typeface="Times New Roman" panose="02020603050405020304" charset="0"/>
                <a:sym typeface="+mn-ea"/>
              </a:rPr>
              <a:t>5th</a:t>
            </a:r>
            <a:r>
              <a:rPr lang="zh-CN" altLang="en-US" sz="2400">
                <a:latin typeface="Times New Roman" panose="02020603050405020304" charset="0"/>
                <a:ea typeface="楷体" panose="02010609060101010101" charset="-122"/>
                <a:cs typeface="Times New Roman" panose="02020603050405020304" charset="0"/>
                <a:sym typeface="+mn-ea"/>
              </a:rPr>
              <a:t> day of the </a:t>
            </a:r>
            <a:r>
              <a:rPr lang="en-US" altLang="zh-CN" sz="2400">
                <a:latin typeface="Times New Roman" panose="02020603050405020304" charset="0"/>
                <a:ea typeface="楷体" panose="02010609060101010101" charset="-122"/>
                <a:cs typeface="Times New Roman" panose="02020603050405020304" charset="0"/>
                <a:sym typeface="+mn-ea"/>
              </a:rPr>
              <a:t>5th</a:t>
            </a:r>
            <a:r>
              <a:rPr lang="zh-CN" altLang="en-US" sz="2400">
                <a:latin typeface="Times New Roman" panose="02020603050405020304" charset="0"/>
                <a:ea typeface="楷体" panose="02010609060101010101" charset="-122"/>
                <a:cs typeface="Times New Roman" panose="02020603050405020304" charset="0"/>
                <a:sym typeface="+mn-ea"/>
              </a:rPr>
              <a:t> month </a:t>
            </a:r>
            <a:r>
              <a:rPr lang="zh-CN" altLang="en-US" sz="2400" u="sng">
                <a:latin typeface="Times New Roman" panose="02020603050405020304" charset="0"/>
                <a:ea typeface="楷体" panose="02010609060101010101" charset="-122"/>
                <a:cs typeface="Times New Roman" panose="02020603050405020304" charset="0"/>
                <a:sym typeface="+mn-ea"/>
              </a:rPr>
              <a:t>according to the Chinese calendar. </a:t>
            </a:r>
            <a:endParaRPr lang="zh-CN" altLang="en-US" sz="2400" u="sng">
              <a:latin typeface="Times New Roman" panose="02020603050405020304" charset="0"/>
              <a:ea typeface="楷体" panose="02010609060101010101" charset="-122"/>
              <a:cs typeface="Times New Roman" panose="02020603050405020304" charset="0"/>
              <a:sym typeface="+mn-ea"/>
            </a:endParaRPr>
          </a:p>
          <a:p>
            <a:pPr>
              <a:lnSpc>
                <a:spcPct val="110000"/>
              </a:lnSpc>
            </a:pPr>
            <a:endParaRPr lang="zh-CN" altLang="en-US" sz="2400">
              <a:latin typeface="Times New Roman" panose="02020603050405020304" charset="0"/>
              <a:ea typeface="楷体" panose="02010609060101010101" charset="-122"/>
              <a:cs typeface="Times New Roman" panose="02020603050405020304" charset="0"/>
            </a:endParaRPr>
          </a:p>
        </p:txBody>
      </p:sp>
      <p:pic>
        <p:nvPicPr>
          <p:cNvPr id="7" name="图片 6"/>
          <p:cNvPicPr>
            <a:picLocks noChangeAspect="1"/>
          </p:cNvPicPr>
          <p:nvPr>
            <p:custDataLst>
              <p:tags r:id="rId1"/>
            </p:custDataLst>
          </p:nvPr>
        </p:nvPicPr>
        <p:blipFill>
          <a:blip r:embed="rId2"/>
          <a:stretch>
            <a:fillRect/>
          </a:stretch>
        </p:blipFill>
        <p:spPr>
          <a:xfrm>
            <a:off x="0" y="0"/>
            <a:ext cx="3629660" cy="6879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linds(horizont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linds(horizontal)">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629660" y="71755"/>
            <a:ext cx="8611235" cy="6585585"/>
          </a:xfrm>
          <a:prstGeom prst="rect">
            <a:avLst/>
          </a:prstGeom>
          <a:noFill/>
        </p:spPr>
        <p:txBody>
          <a:bodyPr wrap="square" rtlCol="0" anchor="t">
            <a:spAutoFit/>
          </a:bodyPr>
          <a:p>
            <a:pPr>
              <a:lnSpc>
                <a:spcPct val="110000"/>
              </a:lnSpc>
            </a:pPr>
            <a:r>
              <a:rPr lang="zh-CN" altLang="en-US" sz="2400">
                <a:latin typeface="Times New Roman" panose="02020603050405020304" charset="0"/>
                <a:ea typeface="楷体" panose="02010609060101010101" charset="-122"/>
                <a:cs typeface="Times New Roman" panose="02020603050405020304" charset="0"/>
                <a:sym typeface="+mn-ea"/>
              </a:rPr>
              <a:t>【翻译】端午节是中国的传统节日</a:t>
            </a:r>
            <a:r>
              <a:rPr lang="en-US" altLang="zh-CN" sz="2400">
                <a:latin typeface="Times New Roman" panose="02020603050405020304" charset="0"/>
                <a:ea typeface="楷体" panose="02010609060101010101" charset="-122"/>
                <a:cs typeface="Times New Roman" panose="02020603050405020304" charset="0"/>
                <a:sym typeface="+mn-ea"/>
              </a:rPr>
              <a:t>,</a:t>
            </a:r>
            <a:r>
              <a:rPr lang="zh-CN" altLang="en-US" sz="2400">
                <a:latin typeface="Times New Roman" panose="02020603050405020304" charset="0"/>
                <a:ea typeface="楷体" panose="02010609060101010101" charset="-122"/>
                <a:cs typeface="Times New Roman" panose="02020603050405020304" charset="0"/>
                <a:sym typeface="+mn-ea"/>
              </a:rPr>
              <a:t>在每年的农历五月初五</a:t>
            </a:r>
            <a:r>
              <a:rPr lang="en-US" altLang="zh-CN" sz="2400">
                <a:latin typeface="Times New Roman" panose="02020603050405020304" charset="0"/>
                <a:ea typeface="楷体" panose="02010609060101010101" charset="-122"/>
                <a:cs typeface="Times New Roman" panose="02020603050405020304" charset="0"/>
                <a:sym typeface="+mn-ea"/>
              </a:rPr>
              <a:t>,</a:t>
            </a:r>
            <a:r>
              <a:rPr lang="zh-CN" altLang="en-US" sz="2400">
                <a:latin typeface="Times New Roman" panose="02020603050405020304" charset="0"/>
                <a:ea typeface="楷体" panose="02010609060101010101" charset="-122"/>
                <a:cs typeface="Times New Roman" panose="02020603050405020304" charset="0"/>
                <a:sym typeface="+mn-ea"/>
              </a:rPr>
              <a:t>是为了纪念中国古代爱国诗人屈原。</a:t>
            </a:r>
            <a:r>
              <a:rPr lang="en-US" altLang="zh-CN" sz="2400">
                <a:latin typeface="Times New Roman" panose="02020603050405020304" charset="0"/>
                <a:ea typeface="楷体" panose="02010609060101010101" charset="-122"/>
                <a:cs typeface="Times New Roman" panose="02020603050405020304" charset="0"/>
                <a:sym typeface="+mn-ea"/>
              </a:rPr>
              <a:t>(the Double Fifth Festival)</a:t>
            </a:r>
            <a:endParaRPr lang="zh-CN" altLang="en-US" sz="2400">
              <a:latin typeface="Times New Roman" panose="02020603050405020304" charset="0"/>
              <a:ea typeface="楷体" panose="02010609060101010101" charset="-122"/>
              <a:cs typeface="Times New Roman" panose="02020603050405020304" charset="0"/>
            </a:endParaRPr>
          </a:p>
          <a:p>
            <a:pPr>
              <a:lnSpc>
                <a:spcPct val="110000"/>
              </a:lnSpc>
            </a:pPr>
            <a:r>
              <a:rPr lang="en-US" altLang="zh-CN" sz="2400">
                <a:latin typeface="Times New Roman" panose="02020603050405020304" charset="0"/>
                <a:ea typeface="楷体" panose="02010609060101010101" charset="-122"/>
                <a:cs typeface="Times New Roman" panose="02020603050405020304" charset="0"/>
              </a:rPr>
              <a:t>→  </a:t>
            </a:r>
            <a:r>
              <a:rPr lang="zh-CN" altLang="en-US" sz="2400">
                <a:latin typeface="Times New Roman" panose="02020603050405020304" charset="0"/>
                <a:ea typeface="楷体" panose="02010609060101010101" charset="-122"/>
                <a:cs typeface="Times New Roman" panose="02020603050405020304" charset="0"/>
              </a:rPr>
              <a:t>The Dragon Boat Festival</a:t>
            </a:r>
            <a:r>
              <a:rPr lang="en-US" altLang="zh-CN" sz="2400">
                <a:latin typeface="Times New Roman" panose="02020603050405020304" charset="0"/>
                <a:ea typeface="楷体" panose="02010609060101010101" charset="-122"/>
                <a:cs typeface="Times New Roman" panose="02020603050405020304" charset="0"/>
              </a:rPr>
              <a:t>, </a:t>
            </a:r>
            <a:r>
              <a:rPr lang="zh-CN" altLang="en-US" sz="2400" u="sng">
                <a:solidFill>
                  <a:srgbClr val="C00000"/>
                </a:solidFill>
                <a:latin typeface="Times New Roman" panose="02020603050405020304" charset="0"/>
                <a:ea typeface="楷体" panose="02010609060101010101" charset="-122"/>
                <a:cs typeface="Times New Roman" panose="02020603050405020304" charset="0"/>
                <a:sym typeface="+mn-ea"/>
              </a:rPr>
              <a:t>on </a:t>
            </a:r>
            <a:r>
              <a:rPr lang="zh-CN" altLang="en-US" sz="2400" u="sng">
                <a:latin typeface="Times New Roman" panose="02020603050405020304" charset="0"/>
                <a:ea typeface="楷体" panose="02010609060101010101" charset="-122"/>
                <a:cs typeface="Times New Roman" panose="02020603050405020304" charset="0"/>
                <a:sym typeface="+mn-ea"/>
              </a:rPr>
              <a:t>the 5th day of the 5th </a:t>
            </a:r>
            <a:r>
              <a:rPr lang="zh-CN" altLang="en-US" sz="2400" u="sng">
                <a:solidFill>
                  <a:srgbClr val="C00000"/>
                </a:solidFill>
                <a:latin typeface="Times New Roman" panose="02020603050405020304" charset="0"/>
                <a:ea typeface="楷体" panose="02010609060101010101" charset="-122"/>
                <a:cs typeface="Times New Roman" panose="02020603050405020304" charset="0"/>
                <a:sym typeface="+mn-ea"/>
              </a:rPr>
              <a:t>lunar </a:t>
            </a:r>
            <a:r>
              <a:rPr lang="zh-CN" altLang="en-US" sz="2400" u="sng">
                <a:latin typeface="Times New Roman" panose="02020603050405020304" charset="0"/>
                <a:ea typeface="楷体" panose="02010609060101010101" charset="-122"/>
                <a:cs typeface="Times New Roman" panose="02020603050405020304" charset="0"/>
                <a:sym typeface="+mn-ea"/>
              </a:rPr>
              <a:t>month</a:t>
            </a:r>
            <a:r>
              <a:rPr lang="zh-CN" altLang="en-US" sz="2400">
                <a:latin typeface="Times New Roman" panose="02020603050405020304" charset="0"/>
                <a:ea typeface="楷体" panose="02010609060101010101" charset="-122"/>
                <a:cs typeface="Times New Roman" panose="02020603050405020304" charset="0"/>
                <a:sym typeface="+mn-ea"/>
              </a:rPr>
              <a:t>, </a:t>
            </a:r>
            <a:r>
              <a:rPr lang="zh-CN" altLang="en-US" sz="2400">
                <a:latin typeface="Times New Roman" panose="02020603050405020304" charset="0"/>
                <a:ea typeface="楷体" panose="02010609060101010101" charset="-122"/>
                <a:cs typeface="Times New Roman" panose="02020603050405020304" charset="0"/>
              </a:rPr>
              <a:t>is a traditional Chinese festival </a:t>
            </a:r>
            <a:r>
              <a:rPr lang="zh-CN" altLang="en-US" sz="2400">
                <a:solidFill>
                  <a:srgbClr val="C00000"/>
                </a:solidFill>
                <a:latin typeface="Times New Roman" panose="02020603050405020304" charset="0"/>
                <a:ea typeface="楷体" panose="02010609060101010101" charset="-122"/>
                <a:cs typeface="Times New Roman" panose="02020603050405020304" charset="0"/>
              </a:rPr>
              <a:t>in memory of</a:t>
            </a:r>
            <a:r>
              <a:rPr lang="zh-CN" altLang="en-US" sz="2400">
                <a:latin typeface="Times New Roman" panose="02020603050405020304" charset="0"/>
                <a:ea typeface="楷体" panose="02010609060101010101" charset="-122"/>
                <a:cs typeface="Times New Roman" panose="02020603050405020304" charset="0"/>
              </a:rPr>
              <a:t> Qu Yuan, </a:t>
            </a:r>
            <a:r>
              <a:rPr lang="zh-CN" altLang="en-US" sz="2400" u="sng">
                <a:latin typeface="Times New Roman" panose="02020603050405020304" charset="0"/>
                <a:ea typeface="楷体" panose="02010609060101010101" charset="-122"/>
                <a:cs typeface="Times New Roman" panose="02020603050405020304" charset="0"/>
              </a:rPr>
              <a:t>a patriotic poet of ancient China</a:t>
            </a:r>
            <a:r>
              <a:rPr lang="zh-CN" altLang="en-US" sz="2400">
                <a:latin typeface="Times New Roman" panose="02020603050405020304" charset="0"/>
                <a:ea typeface="楷体" panose="02010609060101010101" charset="-122"/>
                <a:cs typeface="Times New Roman" panose="02020603050405020304" charset="0"/>
              </a:rPr>
              <a:t>. </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同位语</a:t>
            </a:r>
            <a:r>
              <a:rPr lang="en-US" altLang="zh-CN" sz="2400" b="1">
                <a:latin typeface="微软雅黑" panose="020B0503020204020204" charset="-122"/>
                <a:ea typeface="微软雅黑" panose="020B0503020204020204" charset="-122"/>
                <a:cs typeface="微软雅黑" panose="020B0503020204020204" charset="-122"/>
              </a:rPr>
              <a:t>)</a:t>
            </a:r>
            <a:endParaRPr lang="en-US" altLang="zh-CN" sz="2400" b="1">
              <a:latin typeface="微软雅黑" panose="020B0503020204020204" charset="-122"/>
              <a:ea typeface="微软雅黑" panose="020B0503020204020204" charset="-122"/>
              <a:cs typeface="微软雅黑" panose="020B0503020204020204" charset="-122"/>
            </a:endParaRPr>
          </a:p>
          <a:p>
            <a:pPr>
              <a:lnSpc>
                <a:spcPct val="110000"/>
              </a:lnSpc>
            </a:pPr>
            <a:endParaRPr lang="zh-CN" altLang="en-US" sz="2400" b="1">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2400" b="1">
                <a:latin typeface="微软雅黑" panose="020B0503020204020204" charset="-122"/>
                <a:ea typeface="微软雅黑" panose="020B0503020204020204" charset="-122"/>
                <a:cs typeface="微软雅黑" panose="020B0503020204020204" charset="-122"/>
              </a:rPr>
              <a:t>句式小结：</a:t>
            </a:r>
            <a:endParaRPr lang="zh-CN" altLang="en-US" sz="2400" b="1">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2400" b="1">
                <a:latin typeface="微软雅黑" panose="020B0503020204020204" charset="-122"/>
                <a:ea typeface="微软雅黑" panose="020B0503020204020204" charset="-122"/>
                <a:cs typeface="微软雅黑" panose="020B0503020204020204" charset="-122"/>
              </a:rPr>
              <a:t>   节日（主语）</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日期（插入定语）</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介绍（谓语）（</a:t>
            </a:r>
            <a:r>
              <a:rPr lang="zh-CN" altLang="en-US" sz="2400" b="1">
                <a:latin typeface="微软雅黑" panose="020B0503020204020204" charset="-122"/>
                <a:ea typeface="微软雅黑" panose="020B0503020204020204" charset="-122"/>
                <a:cs typeface="微软雅黑" panose="020B0503020204020204" charset="-122"/>
                <a:sym typeface="+mn-ea"/>
              </a:rPr>
              <a:t>同位语</a:t>
            </a:r>
            <a:r>
              <a:rPr lang="zh-CN" altLang="en-US" sz="2400" b="1">
                <a:latin typeface="微软雅黑" panose="020B0503020204020204" charset="-122"/>
                <a:ea typeface="微软雅黑" panose="020B0503020204020204" charset="-122"/>
                <a:cs typeface="微软雅黑" panose="020B0503020204020204" charset="-122"/>
              </a:rPr>
              <a:t>）</a:t>
            </a:r>
            <a:endParaRPr lang="en-US" altLang="zh-CN" sz="2400" b="1">
              <a:latin typeface="微软雅黑" panose="020B0503020204020204" charset="-122"/>
              <a:ea typeface="微软雅黑" panose="020B0503020204020204" charset="-122"/>
              <a:cs typeface="微软雅黑" panose="020B0503020204020204" charset="-122"/>
            </a:endParaRPr>
          </a:p>
          <a:p>
            <a:pPr>
              <a:lnSpc>
                <a:spcPct val="110000"/>
              </a:lnSpc>
            </a:pPr>
            <a:endParaRPr lang="zh-CN" altLang="en-US" sz="2400">
              <a:latin typeface="Times New Roman" panose="02020603050405020304" charset="0"/>
              <a:ea typeface="楷体" panose="02010609060101010101" charset="-122"/>
              <a:cs typeface="Times New Roman" panose="02020603050405020304" charset="0"/>
            </a:endParaRPr>
          </a:p>
          <a:p>
            <a:pPr>
              <a:lnSpc>
                <a:spcPct val="110000"/>
              </a:lnSpc>
            </a:pPr>
            <a:r>
              <a:rPr lang="zh-CN" altLang="en-US" sz="2400">
                <a:latin typeface="Times New Roman" panose="02020603050405020304" charset="0"/>
                <a:ea typeface="楷体" panose="02010609060101010101" charset="-122"/>
                <a:cs typeface="Times New Roman" panose="02020603050405020304" charset="0"/>
                <a:sym typeface="+mn-ea"/>
              </a:rPr>
              <a:t>【句式仿写】</a:t>
            </a:r>
            <a:endParaRPr lang="zh-CN" altLang="en-US" sz="2400">
              <a:latin typeface="Times New Roman" panose="02020603050405020304" charset="0"/>
              <a:ea typeface="楷体" panose="02010609060101010101" charset="-122"/>
              <a:cs typeface="Times New Roman" panose="02020603050405020304" charset="0"/>
              <a:sym typeface="+mn-ea"/>
            </a:endParaRPr>
          </a:p>
          <a:p>
            <a:pPr>
              <a:lnSpc>
                <a:spcPct val="110000"/>
              </a:lnSpc>
            </a:pPr>
            <a:r>
              <a:rPr lang="zh-CN" altLang="en-US" sz="2400">
                <a:latin typeface="Times New Roman" panose="02020603050405020304" charset="0"/>
                <a:ea typeface="楷体" panose="02010609060101010101" charset="-122"/>
                <a:cs typeface="Times New Roman" panose="02020603050405020304" charset="0"/>
                <a:sym typeface="+mn-ea"/>
              </a:rPr>
              <a:t>七夕节，即每年农历七月初七</a:t>
            </a:r>
            <a:r>
              <a:rPr lang="en-US" altLang="zh-CN" sz="2400">
                <a:latin typeface="Times New Roman" panose="02020603050405020304" charset="0"/>
                <a:ea typeface="楷体" panose="02010609060101010101" charset="-122"/>
                <a:cs typeface="Times New Roman" panose="02020603050405020304" charset="0"/>
                <a:sym typeface="+mn-ea"/>
              </a:rPr>
              <a:t>, </a:t>
            </a:r>
            <a:r>
              <a:rPr lang="zh-CN" altLang="en-US" sz="2400">
                <a:latin typeface="Times New Roman" panose="02020603050405020304" charset="0"/>
                <a:ea typeface="楷体" panose="02010609060101010101" charset="-122"/>
                <a:cs typeface="Times New Roman" panose="02020603050405020304" charset="0"/>
                <a:sym typeface="+mn-ea"/>
              </a:rPr>
              <a:t>是一个充满浪漫爱情的传统节日，也被称作“中国的情人节”</a:t>
            </a:r>
            <a:r>
              <a:rPr lang="en-US" altLang="zh-CN" sz="2400">
                <a:latin typeface="Times New Roman" panose="02020603050405020304" charset="0"/>
                <a:ea typeface="楷体" panose="02010609060101010101" charset="-122"/>
                <a:cs typeface="Times New Roman" panose="02020603050405020304" charset="0"/>
                <a:sym typeface="+mn-ea"/>
              </a:rPr>
              <a:t>, </a:t>
            </a:r>
            <a:r>
              <a:rPr lang="zh-CN" altLang="en-US" sz="2400">
                <a:latin typeface="Times New Roman" panose="02020603050405020304" charset="0"/>
                <a:ea typeface="楷体" panose="02010609060101010101" charset="-122"/>
                <a:cs typeface="Times New Roman" panose="02020603050405020304" charset="0"/>
                <a:sym typeface="+mn-ea"/>
              </a:rPr>
              <a:t>来纪念牛郎织女的爱情故事</a:t>
            </a:r>
            <a:r>
              <a:rPr lang="zh-CN" altLang="en-US" sz="2400">
                <a:latin typeface="Times New Roman" panose="02020603050405020304" charset="0"/>
                <a:ea typeface="楷体" panose="02010609060101010101" charset="-122"/>
                <a:cs typeface="Times New Roman" panose="02020603050405020304" charset="0"/>
                <a:sym typeface="+mn-ea"/>
              </a:rPr>
              <a:t>。</a:t>
            </a:r>
            <a:endParaRPr lang="zh-CN" altLang="en-US" sz="2400">
              <a:latin typeface="Times New Roman" panose="02020603050405020304" charset="0"/>
              <a:ea typeface="楷体" panose="02010609060101010101" charset="-122"/>
              <a:cs typeface="Times New Roman" panose="02020603050405020304" charset="0"/>
            </a:endParaRPr>
          </a:p>
          <a:p>
            <a:pPr>
              <a:lnSpc>
                <a:spcPct val="110000"/>
              </a:lnSpc>
            </a:pPr>
            <a:r>
              <a:rPr lang="en-US" altLang="zh-CN" sz="2400">
                <a:latin typeface="Times New Roman" panose="02020603050405020304" charset="0"/>
                <a:ea typeface="楷体" panose="02010609060101010101" charset="-122"/>
                <a:cs typeface="Times New Roman" panose="02020603050405020304" charset="0"/>
                <a:sym typeface="+mn-ea"/>
              </a:rPr>
              <a:t>→  </a:t>
            </a:r>
            <a:r>
              <a:rPr lang="zh-CN" altLang="en-US" sz="2400">
                <a:latin typeface="Times New Roman" panose="02020603050405020304" charset="0"/>
                <a:ea typeface="楷体" panose="02010609060101010101" charset="-122"/>
                <a:cs typeface="Times New Roman" panose="02020603050405020304" charset="0"/>
                <a:sym typeface="+mn-ea"/>
              </a:rPr>
              <a:t>The Double Seventh Festival, </a:t>
            </a:r>
            <a:r>
              <a:rPr lang="zh-CN" altLang="en-US" sz="2400" u="sng">
                <a:solidFill>
                  <a:srgbClr val="C00000"/>
                </a:solidFill>
                <a:latin typeface="Times New Roman" panose="02020603050405020304" charset="0"/>
                <a:ea typeface="楷体" panose="02010609060101010101" charset="-122"/>
                <a:cs typeface="Times New Roman" panose="02020603050405020304" charset="0"/>
                <a:sym typeface="+mn-ea"/>
              </a:rPr>
              <a:t>on </a:t>
            </a:r>
            <a:r>
              <a:rPr lang="zh-CN" altLang="en-US" sz="2400" u="sng">
                <a:latin typeface="Times New Roman" panose="02020603050405020304" charset="0"/>
                <a:ea typeface="楷体" panose="02010609060101010101" charset="-122"/>
                <a:cs typeface="Times New Roman" panose="02020603050405020304" charset="0"/>
                <a:sym typeface="+mn-ea"/>
              </a:rPr>
              <a:t>the 7th day of the 7th </a:t>
            </a:r>
            <a:r>
              <a:rPr lang="zh-CN" altLang="en-US" sz="2400" u="sng">
                <a:solidFill>
                  <a:srgbClr val="C00000"/>
                </a:solidFill>
                <a:latin typeface="Times New Roman" panose="02020603050405020304" charset="0"/>
                <a:ea typeface="楷体" panose="02010609060101010101" charset="-122"/>
                <a:cs typeface="Times New Roman" panose="02020603050405020304" charset="0"/>
                <a:sym typeface="+mn-ea"/>
              </a:rPr>
              <a:t>lunar </a:t>
            </a:r>
            <a:r>
              <a:rPr lang="zh-CN" altLang="en-US" sz="2400" u="sng">
                <a:latin typeface="Times New Roman" panose="02020603050405020304" charset="0"/>
                <a:ea typeface="楷体" panose="02010609060101010101" charset="-122"/>
                <a:cs typeface="Times New Roman" panose="02020603050405020304" charset="0"/>
                <a:sym typeface="+mn-ea"/>
              </a:rPr>
              <a:t>month </a:t>
            </a:r>
            <a:r>
              <a:rPr lang="zh-CN" altLang="en-US" sz="2400">
                <a:latin typeface="Times New Roman" panose="02020603050405020304" charset="0"/>
                <a:ea typeface="楷体" panose="02010609060101010101" charset="-122"/>
                <a:cs typeface="Times New Roman" panose="02020603050405020304" charset="0"/>
                <a:sym typeface="+mn-ea"/>
              </a:rPr>
              <a:t>and also called as Chinese Valentine's Day, is a traditional festival </a:t>
            </a:r>
            <a:r>
              <a:rPr lang="zh-CN" altLang="en-US" sz="2400" b="1">
                <a:solidFill>
                  <a:schemeClr val="tx1"/>
                </a:solidFill>
                <a:latin typeface="Times New Roman" panose="02020603050405020304" charset="0"/>
                <a:ea typeface="楷体" panose="02010609060101010101" charset="-122"/>
                <a:cs typeface="Times New Roman" panose="02020603050405020304" charset="0"/>
                <a:sym typeface="+mn-ea"/>
              </a:rPr>
              <a:t>full of romance</a:t>
            </a:r>
            <a:r>
              <a:rPr lang="zh-CN" altLang="en-US" sz="2400">
                <a:latin typeface="Times New Roman" panose="02020603050405020304" charset="0"/>
                <a:ea typeface="楷体" panose="02010609060101010101" charset="-122"/>
                <a:cs typeface="Times New Roman" panose="02020603050405020304" charset="0"/>
                <a:sym typeface="+mn-ea"/>
              </a:rPr>
              <a:t> </a:t>
            </a:r>
            <a:r>
              <a:rPr lang="en-US" altLang="zh-CN" sz="2400">
                <a:solidFill>
                  <a:srgbClr val="C00000"/>
                </a:solidFill>
                <a:latin typeface="Times New Roman" panose="02020603050405020304" charset="0"/>
                <a:ea typeface="楷体" panose="02010609060101010101" charset="-122"/>
                <a:cs typeface="Times New Roman" panose="02020603050405020304" charset="0"/>
                <a:sym typeface="+mn-ea"/>
              </a:rPr>
              <a:t>in honor of </a:t>
            </a:r>
            <a:r>
              <a:rPr lang="en-US" altLang="zh-CN" sz="2400">
                <a:latin typeface="Times New Roman" panose="02020603050405020304" charset="0"/>
                <a:ea typeface="楷体" panose="02010609060101010101" charset="-122"/>
                <a:cs typeface="Times New Roman" panose="02020603050405020304" charset="0"/>
                <a:sym typeface="+mn-ea"/>
              </a:rPr>
              <a:t>the love story of Niulang and Zhinv</a:t>
            </a:r>
            <a:r>
              <a:rPr lang="zh-CN" altLang="en-US" sz="2400">
                <a:latin typeface="Times New Roman" panose="02020603050405020304" charset="0"/>
                <a:ea typeface="楷体" panose="02010609060101010101" charset="-122"/>
                <a:cs typeface="Times New Roman" panose="02020603050405020304" charset="0"/>
                <a:sym typeface="+mn-ea"/>
              </a:rPr>
              <a:t>，</a:t>
            </a:r>
            <a:r>
              <a:rPr lang="en-US" altLang="zh-CN" sz="2400" u="sng">
                <a:latin typeface="Times New Roman" panose="02020603050405020304" charset="0"/>
                <a:ea typeface="楷体" panose="02010609060101010101" charset="-122"/>
                <a:cs typeface="Times New Roman" panose="02020603050405020304" charset="0"/>
                <a:sym typeface="+mn-ea"/>
              </a:rPr>
              <a:t>the herd boy and the weaving girl</a:t>
            </a:r>
            <a:r>
              <a:rPr lang="en-US" altLang="zh-CN" sz="2400">
                <a:latin typeface="Times New Roman" panose="02020603050405020304" charset="0"/>
                <a:ea typeface="楷体" panose="02010609060101010101" charset="-122"/>
                <a:cs typeface="Times New Roman" panose="02020603050405020304" charset="0"/>
                <a:sym typeface="+mn-ea"/>
              </a:rPr>
              <a:t>.</a:t>
            </a:r>
            <a:endParaRPr lang="zh-CN" sz="2400">
              <a:latin typeface="Times New Roman" panose="02020603050405020304" charset="0"/>
              <a:ea typeface="楷体" panose="02010609060101010101" charset="-122"/>
              <a:cs typeface="Times New Roman" panose="02020603050405020304" charset="0"/>
            </a:endParaRPr>
          </a:p>
        </p:txBody>
      </p:sp>
      <p:pic>
        <p:nvPicPr>
          <p:cNvPr id="7" name="图片 6"/>
          <p:cNvPicPr>
            <a:picLocks noChangeAspect="1"/>
          </p:cNvPicPr>
          <p:nvPr>
            <p:custDataLst>
              <p:tags r:id="rId1"/>
            </p:custDataLst>
          </p:nvPr>
        </p:nvPicPr>
        <p:blipFill>
          <a:blip r:embed="rId2"/>
          <a:stretch>
            <a:fillRect/>
          </a:stretch>
        </p:blipFill>
        <p:spPr>
          <a:xfrm>
            <a:off x="0" y="0"/>
            <a:ext cx="3629660" cy="6879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linds(horizontal)">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blinds(horizontal)">
                                      <p:cBhvr>
                                        <p:cTn id="2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126230" y="0"/>
            <a:ext cx="8065770" cy="6771640"/>
          </a:xfrm>
          <a:prstGeom prst="rect">
            <a:avLst/>
          </a:prstGeom>
          <a:noFill/>
        </p:spPr>
        <p:txBody>
          <a:bodyPr wrap="square" rtlCol="0" anchor="t">
            <a:spAutoFit/>
          </a:bodyPr>
          <a:p>
            <a:pPr>
              <a:lnSpc>
                <a:spcPct val="90000"/>
              </a:lnSpc>
            </a:pPr>
            <a:r>
              <a:rPr lang="zh-CN" altLang="en-US" sz="2400" b="1">
                <a:latin typeface="微软雅黑" panose="020B0503020204020204" charset="-122"/>
                <a:ea typeface="微软雅黑" panose="020B0503020204020204" charset="-122"/>
                <a:cs typeface="Times New Roman" panose="02020603050405020304" charset="0"/>
                <a:sym typeface="+mn-ea"/>
              </a:rPr>
              <a:t>关于屈原</a:t>
            </a:r>
            <a:endParaRPr lang="zh-CN" altLang="en-US" sz="2400" b="1">
              <a:latin typeface="微软雅黑" panose="020B0503020204020204" charset="-122"/>
              <a:ea typeface="微软雅黑" panose="020B0503020204020204" charset="-122"/>
              <a:cs typeface="Times New Roman" panose="02020603050405020304" charset="0"/>
              <a:sym typeface="+mn-ea"/>
            </a:endParaRPr>
          </a:p>
          <a:p>
            <a:pPr>
              <a:lnSpc>
                <a:spcPct val="90000"/>
              </a:lnSpc>
            </a:pPr>
            <a:endParaRPr lang="zh-CN" altLang="en-US" sz="2400">
              <a:latin typeface="Times New Roman" panose="02020603050405020304" charset="0"/>
              <a:ea typeface="楷体" panose="02010609060101010101" charset="-122"/>
              <a:cs typeface="Times New Roman" panose="02020603050405020304" charset="0"/>
              <a:sym typeface="+mn-ea"/>
            </a:endParaRPr>
          </a:p>
          <a:p>
            <a:pPr>
              <a:lnSpc>
                <a:spcPct val="90000"/>
              </a:lnSpc>
            </a:pPr>
            <a:r>
              <a:rPr lang="zh-CN" altLang="en-US" sz="2400">
                <a:latin typeface="Times New Roman" panose="02020603050405020304" charset="0"/>
                <a:ea typeface="楷体" panose="02010609060101010101" charset="-122"/>
                <a:cs typeface="Times New Roman" panose="02020603050405020304" charset="0"/>
                <a:sym typeface="+mn-ea"/>
              </a:rPr>
              <a:t>【一句多译】</a:t>
            </a:r>
            <a:r>
              <a:rPr lang="zh-CN" altLang="en-US" sz="2400">
                <a:latin typeface="Times New Roman" panose="02020603050405020304" charset="0"/>
                <a:ea typeface="楷体" panose="02010609060101010101" charset="-122"/>
                <a:cs typeface="Times New Roman" panose="02020603050405020304" charset="0"/>
                <a:sym typeface="+mn-ea"/>
              </a:rPr>
              <a:t>端午节是纪念屈原的节日。</a:t>
            </a:r>
            <a:endParaRPr lang="zh-CN" altLang="en-US" sz="2400">
              <a:latin typeface="Times New Roman" panose="02020603050405020304" charset="0"/>
              <a:ea typeface="楷体" panose="02010609060101010101" charset="-122"/>
              <a:cs typeface="Times New Roman" panose="02020603050405020304" charset="0"/>
              <a:sym typeface="+mn-ea"/>
            </a:endParaRPr>
          </a:p>
          <a:p>
            <a:pPr>
              <a:lnSpc>
                <a:spcPct val="90000"/>
              </a:lnSpc>
            </a:pPr>
            <a:r>
              <a:rPr lang="en-US" altLang="zh-CN" sz="2400">
                <a:latin typeface="Times New Roman" panose="02020603050405020304" charset="0"/>
                <a:ea typeface="楷体" panose="02010609060101010101" charset="-122"/>
                <a:cs typeface="Times New Roman" panose="02020603050405020304" charset="0"/>
                <a:sym typeface="+mn-ea"/>
              </a:rPr>
              <a:t>1. </a:t>
            </a:r>
            <a:r>
              <a:rPr lang="zh-CN" altLang="en-US" sz="2400">
                <a:latin typeface="Times New Roman" panose="02020603050405020304" charset="0"/>
                <a:ea typeface="楷体" panose="02010609060101010101" charset="-122"/>
                <a:cs typeface="Times New Roman" panose="02020603050405020304" charset="0"/>
                <a:sym typeface="+mn-ea"/>
              </a:rPr>
              <a:t>Dragon Boat Festival is </a:t>
            </a:r>
            <a:r>
              <a:rPr lang="en-US" altLang="zh-CN" sz="2400" b="1">
                <a:latin typeface="Times New Roman" panose="02020603050405020304" charset="0"/>
                <a:ea typeface="楷体" panose="02010609060101010101" charset="-122"/>
                <a:cs typeface="Times New Roman" panose="02020603050405020304" charset="0"/>
                <a:sym typeface="+mn-ea"/>
              </a:rPr>
              <a:t>in honor of/in memory of</a:t>
            </a:r>
            <a:r>
              <a:rPr lang="zh-CN" altLang="en-US" sz="2400" b="1">
                <a:solidFill>
                  <a:schemeClr val="tx1"/>
                </a:solidFill>
                <a:latin typeface="Times New Roman" panose="02020603050405020304" charset="0"/>
                <a:ea typeface="楷体" panose="02010609060101010101" charset="-122"/>
                <a:cs typeface="Times New Roman" panose="02020603050405020304" charset="0"/>
                <a:sym typeface="+mn-ea"/>
              </a:rPr>
              <a:t> </a:t>
            </a:r>
            <a:r>
              <a:rPr lang="zh-CN" altLang="en-US" sz="2400">
                <a:latin typeface="Times New Roman" panose="02020603050405020304" charset="0"/>
                <a:ea typeface="楷体" panose="02010609060101010101" charset="-122"/>
                <a:cs typeface="Times New Roman" panose="02020603050405020304" charset="0"/>
                <a:sym typeface="+mn-ea"/>
              </a:rPr>
              <a:t>Qu Yuan. </a:t>
            </a:r>
            <a:endParaRPr lang="zh-CN" altLang="en-US" sz="2400">
              <a:latin typeface="Times New Roman" panose="02020603050405020304" charset="0"/>
              <a:ea typeface="楷体" panose="02010609060101010101" charset="-122"/>
              <a:cs typeface="Times New Roman" panose="02020603050405020304" charset="0"/>
              <a:sym typeface="+mn-ea"/>
            </a:endParaRPr>
          </a:p>
          <a:p>
            <a:pPr>
              <a:lnSpc>
                <a:spcPct val="90000"/>
              </a:lnSpc>
            </a:pPr>
            <a:r>
              <a:rPr lang="en-US" altLang="zh-CN" sz="2400">
                <a:latin typeface="Times New Roman" panose="02020603050405020304" charset="0"/>
                <a:ea typeface="楷体" panose="02010609060101010101" charset="-122"/>
                <a:cs typeface="Times New Roman" panose="02020603050405020304" charset="0"/>
                <a:sym typeface="+mn-ea"/>
              </a:rPr>
              <a:t>2. </a:t>
            </a:r>
            <a:r>
              <a:rPr lang="zh-CN" altLang="en-US" sz="2400">
                <a:latin typeface="Times New Roman" panose="02020603050405020304" charset="0"/>
                <a:ea typeface="楷体" panose="02010609060101010101" charset="-122"/>
                <a:cs typeface="Times New Roman" panose="02020603050405020304" charset="0"/>
                <a:sym typeface="+mn-ea"/>
              </a:rPr>
              <a:t>Dragon Boat Festival is for </a:t>
            </a:r>
            <a:r>
              <a:rPr lang="zh-CN" altLang="en-US" sz="2400" b="1">
                <a:latin typeface="Times New Roman" panose="02020603050405020304" charset="0"/>
                <a:ea typeface="楷体" panose="02010609060101010101" charset="-122"/>
                <a:cs typeface="Times New Roman" panose="02020603050405020304" charset="0"/>
                <a:sym typeface="+mn-ea"/>
              </a:rPr>
              <a:t>commemorating </a:t>
            </a:r>
            <a:r>
              <a:rPr lang="zh-CN" altLang="en-US" sz="2400">
                <a:latin typeface="Times New Roman" panose="02020603050405020304" charset="0"/>
                <a:ea typeface="楷体" panose="02010609060101010101" charset="-122"/>
                <a:cs typeface="Times New Roman" panose="02020603050405020304" charset="0"/>
                <a:sym typeface="+mn-ea"/>
              </a:rPr>
              <a:t>Qu Yuan. </a:t>
            </a:r>
            <a:endParaRPr lang="zh-CN" altLang="en-US" sz="2400">
              <a:latin typeface="Times New Roman" panose="02020603050405020304" charset="0"/>
              <a:ea typeface="楷体" panose="02010609060101010101" charset="-122"/>
              <a:cs typeface="Times New Roman" panose="02020603050405020304" charset="0"/>
              <a:sym typeface="+mn-ea"/>
            </a:endParaRPr>
          </a:p>
          <a:p>
            <a:pPr>
              <a:lnSpc>
                <a:spcPct val="90000"/>
              </a:lnSpc>
            </a:pPr>
            <a:endParaRPr lang="zh-CN" altLang="en-US" sz="2400">
              <a:latin typeface="Times New Roman" panose="02020603050405020304" charset="0"/>
              <a:ea typeface="楷体" panose="02010609060101010101" charset="-122"/>
              <a:cs typeface="Times New Roman" panose="02020603050405020304" charset="0"/>
              <a:sym typeface="+mn-ea"/>
            </a:endParaRPr>
          </a:p>
          <a:p>
            <a:pPr>
              <a:lnSpc>
                <a:spcPct val="90000"/>
              </a:lnSpc>
            </a:pPr>
            <a:r>
              <a:rPr lang="zh-CN" altLang="en-US" sz="2400">
                <a:latin typeface="Times New Roman" panose="02020603050405020304" charset="0"/>
                <a:ea typeface="楷体" panose="02010609060101010101" charset="-122"/>
                <a:cs typeface="Times New Roman" panose="02020603050405020304" charset="0"/>
                <a:sym typeface="+mn-ea"/>
              </a:rPr>
              <a:t>【翻译】</a:t>
            </a:r>
            <a:r>
              <a:rPr lang="zh-CN" altLang="en-US" sz="2400">
                <a:latin typeface="Times New Roman" panose="02020603050405020304" charset="0"/>
                <a:ea typeface="楷体" panose="02010609060101010101" charset="-122"/>
                <a:cs typeface="Times New Roman" panose="02020603050405020304" charset="0"/>
                <a:sym typeface="+mn-ea"/>
              </a:rPr>
              <a:t>他是一名忠臣和爱国诗人，据说他在汨罗河里投河自尽了。</a:t>
            </a:r>
            <a:endParaRPr lang="zh-CN" altLang="en-US" sz="2400">
              <a:latin typeface="Times New Roman" panose="02020603050405020304" charset="0"/>
              <a:ea typeface="楷体" panose="02010609060101010101" charset="-122"/>
              <a:cs typeface="Times New Roman" panose="02020603050405020304" charset="0"/>
              <a:sym typeface="+mn-ea"/>
            </a:endParaRPr>
          </a:p>
          <a:p>
            <a:pPr>
              <a:lnSpc>
                <a:spcPct val="90000"/>
              </a:lnSpc>
            </a:pPr>
            <a:r>
              <a:rPr lang="en-US" altLang="zh-CN" sz="2400">
                <a:latin typeface="Times New Roman" panose="02020603050405020304" charset="0"/>
                <a:ea typeface="楷体" panose="02010609060101010101" charset="-122"/>
                <a:cs typeface="Times New Roman" panose="02020603050405020304" charset="0"/>
                <a:sym typeface="+mn-ea"/>
              </a:rPr>
              <a:t>→  </a:t>
            </a:r>
            <a:r>
              <a:rPr lang="zh-CN" altLang="en-US" sz="2400">
                <a:latin typeface="Times New Roman" panose="02020603050405020304" charset="0"/>
                <a:ea typeface="楷体" panose="02010609060101010101" charset="-122"/>
                <a:cs typeface="Times New Roman" panose="02020603050405020304" charset="0"/>
                <a:sym typeface="+mn-ea"/>
              </a:rPr>
              <a:t>He is an honest minister </a:t>
            </a:r>
            <a:r>
              <a:rPr lang="en-US" altLang="zh-CN" sz="2400">
                <a:latin typeface="Times New Roman" panose="02020603050405020304" charset="0"/>
                <a:ea typeface="楷体" panose="02010609060101010101" charset="-122"/>
                <a:cs typeface="Times New Roman" panose="02020603050405020304" charset="0"/>
                <a:sym typeface="+mn-ea"/>
              </a:rPr>
              <a:t>and patriotic poet</a:t>
            </a:r>
            <a:r>
              <a:rPr lang="zh-CN" altLang="en-US" sz="2400">
                <a:latin typeface="Times New Roman" panose="02020603050405020304" charset="0"/>
                <a:ea typeface="楷体" panose="02010609060101010101" charset="-122"/>
                <a:cs typeface="Times New Roman" panose="02020603050405020304" charset="0"/>
                <a:sym typeface="+mn-ea"/>
              </a:rPr>
              <a:t> </a:t>
            </a:r>
            <a:r>
              <a:rPr lang="zh-CN" altLang="en-US" sz="2400" b="1">
                <a:solidFill>
                  <a:srgbClr val="C00000"/>
                </a:solidFill>
                <a:latin typeface="Times New Roman" panose="02020603050405020304" charset="0"/>
                <a:ea typeface="楷体" panose="02010609060101010101" charset="-122"/>
                <a:cs typeface="Times New Roman" panose="02020603050405020304" charset="0"/>
                <a:sym typeface="+mn-ea"/>
              </a:rPr>
              <a:t>who </a:t>
            </a:r>
            <a:r>
              <a:rPr lang="zh-CN" altLang="en-US" sz="2400" b="1">
                <a:latin typeface="Times New Roman" panose="02020603050405020304" charset="0"/>
                <a:ea typeface="楷体" panose="02010609060101010101" charset="-122"/>
                <a:cs typeface="Times New Roman" panose="02020603050405020304" charset="0"/>
                <a:sym typeface="+mn-ea"/>
              </a:rPr>
              <a:t>is said to</a:t>
            </a:r>
            <a:r>
              <a:rPr lang="zh-CN" altLang="en-US" sz="2400">
                <a:latin typeface="Times New Roman" panose="02020603050405020304" charset="0"/>
                <a:ea typeface="楷体" panose="02010609060101010101" charset="-122"/>
                <a:cs typeface="Times New Roman" panose="02020603050405020304" charset="0"/>
                <a:sym typeface="+mn-ea"/>
              </a:rPr>
              <a:t> </a:t>
            </a:r>
            <a:r>
              <a:rPr lang="en-US" altLang="zh-CN" sz="2400">
                <a:latin typeface="Times New Roman" panose="02020603050405020304" charset="0"/>
                <a:ea typeface="楷体" panose="02010609060101010101" charset="-122"/>
                <a:cs typeface="Times New Roman" panose="02020603050405020304" charset="0"/>
                <a:sym typeface="+mn-ea"/>
              </a:rPr>
              <a:t>have </a:t>
            </a:r>
            <a:r>
              <a:rPr lang="zh-CN" altLang="en-US" sz="2400" b="1">
                <a:solidFill>
                  <a:schemeClr val="tx1"/>
                </a:solidFill>
                <a:latin typeface="Times New Roman" panose="02020603050405020304" charset="0"/>
                <a:ea typeface="楷体" panose="02010609060101010101" charset="-122"/>
                <a:cs typeface="Times New Roman" panose="02020603050405020304" charset="0"/>
                <a:sym typeface="+mn-ea"/>
              </a:rPr>
              <a:t>drown</a:t>
            </a:r>
            <a:r>
              <a:rPr lang="en-US" altLang="zh-CN" sz="2400" b="1">
                <a:solidFill>
                  <a:schemeClr val="tx1"/>
                </a:solidFill>
                <a:latin typeface="Times New Roman" panose="02020603050405020304" charset="0"/>
                <a:ea typeface="楷体" panose="02010609060101010101" charset="-122"/>
                <a:cs typeface="Times New Roman" panose="02020603050405020304" charset="0"/>
                <a:sym typeface="+mn-ea"/>
              </a:rPr>
              <a:t>ed</a:t>
            </a:r>
            <a:r>
              <a:rPr lang="zh-CN" altLang="en-US" sz="2400" b="1">
                <a:solidFill>
                  <a:schemeClr val="tx1"/>
                </a:solidFill>
                <a:latin typeface="Times New Roman" panose="02020603050405020304" charset="0"/>
                <a:ea typeface="楷体" panose="02010609060101010101" charset="-122"/>
                <a:cs typeface="Times New Roman" panose="02020603050405020304" charset="0"/>
                <a:sym typeface="+mn-ea"/>
              </a:rPr>
              <a:t> </a:t>
            </a:r>
            <a:r>
              <a:rPr lang="zh-CN" altLang="en-US" sz="2400" b="1">
                <a:latin typeface="Times New Roman" panose="02020603050405020304" charset="0"/>
                <a:ea typeface="楷体" panose="02010609060101010101" charset="-122"/>
                <a:cs typeface="Times New Roman" panose="02020603050405020304" charset="0"/>
                <a:sym typeface="+mn-ea"/>
              </a:rPr>
              <a:t>himself</a:t>
            </a:r>
            <a:r>
              <a:rPr lang="zh-CN" altLang="en-US" sz="2400">
                <a:latin typeface="Times New Roman" panose="02020603050405020304" charset="0"/>
                <a:ea typeface="楷体" panose="02010609060101010101" charset="-122"/>
                <a:cs typeface="Times New Roman" panose="02020603050405020304" charset="0"/>
                <a:sym typeface="+mn-ea"/>
              </a:rPr>
              <a:t> in </a:t>
            </a:r>
            <a:r>
              <a:rPr lang="en-US" sz="2400">
                <a:solidFill>
                  <a:srgbClr val="000000"/>
                </a:solidFill>
                <a:latin typeface="Times New Roman" panose="02020603050405020304" charset="0"/>
                <a:ea typeface="楷体" panose="02010609060101010101" charset="-122"/>
                <a:cs typeface="Times New Roman" panose="02020603050405020304" charset="0"/>
                <a:sym typeface="+mn-ea"/>
              </a:rPr>
              <a:t>the Miluo River</a:t>
            </a:r>
            <a:r>
              <a:rPr lang="zh-CN" altLang="en-US" sz="2400">
                <a:latin typeface="Times New Roman" panose="02020603050405020304" charset="0"/>
                <a:ea typeface="楷体" panose="02010609060101010101" charset="-122"/>
                <a:cs typeface="Times New Roman" panose="02020603050405020304" charset="0"/>
                <a:sym typeface="+mn-ea"/>
              </a:rPr>
              <a:t> river. </a:t>
            </a:r>
            <a:r>
              <a:rPr lang="en-US" altLang="zh-CN" sz="20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定语从句</a:t>
            </a:r>
            <a:r>
              <a:rPr lang="en-US" altLang="zh-CN" sz="2000" b="1">
                <a:latin typeface="微软雅黑" panose="020B0503020204020204" charset="-122"/>
                <a:ea typeface="微软雅黑" panose="020B0503020204020204" charset="-122"/>
                <a:cs typeface="微软雅黑" panose="020B0503020204020204" charset="-122"/>
              </a:rPr>
              <a:t>)</a:t>
            </a:r>
            <a:endParaRPr lang="en-US" altLang="zh-CN" sz="2000" b="1">
              <a:latin typeface="微软雅黑" panose="020B0503020204020204" charset="-122"/>
              <a:ea typeface="微软雅黑" panose="020B0503020204020204" charset="-122"/>
              <a:cs typeface="微软雅黑" panose="020B0503020204020204" charset="-122"/>
            </a:endParaRPr>
          </a:p>
          <a:p>
            <a:pPr>
              <a:lnSpc>
                <a:spcPct val="90000"/>
              </a:lnSpc>
            </a:pPr>
            <a:endParaRPr lang="zh-CN" altLang="en-US" sz="2400">
              <a:latin typeface="Times New Roman" panose="02020603050405020304" charset="0"/>
              <a:ea typeface="楷体" panose="02010609060101010101" charset="-122"/>
              <a:cs typeface="Times New Roman" panose="02020603050405020304" charset="0"/>
              <a:sym typeface="+mn-ea"/>
            </a:endParaRPr>
          </a:p>
          <a:p>
            <a:pPr>
              <a:lnSpc>
                <a:spcPct val="90000"/>
              </a:lnSpc>
            </a:pPr>
            <a:r>
              <a:rPr lang="zh-CN" altLang="en-US" sz="2400">
                <a:latin typeface="Times New Roman" panose="02020603050405020304" charset="0"/>
                <a:ea typeface="楷体" panose="02010609060101010101" charset="-122"/>
                <a:cs typeface="Times New Roman" panose="02020603050405020304" charset="0"/>
                <a:sym typeface="+mn-ea"/>
              </a:rPr>
              <a:t>【拓展】</a:t>
            </a:r>
            <a:r>
              <a:rPr lang="zh-CN" altLang="en-US" sz="2400">
                <a:latin typeface="Times New Roman" panose="02020603050405020304" charset="0"/>
                <a:ea typeface="楷体" panose="02010609060101010101" charset="-122"/>
                <a:cs typeface="Times New Roman" panose="02020603050405020304" charset="0"/>
                <a:sym typeface="+mn-ea"/>
              </a:rPr>
              <a:t>屈原 的诗被称作“楚辞”，充满了浪漫主义的夸张和想象，揭露了当时社会的黑暗，表达了对人民的 热爱。</a:t>
            </a:r>
            <a:endParaRPr lang="zh-CN" altLang="en-US" sz="2400">
              <a:latin typeface="Times New Roman" panose="02020603050405020304" charset="0"/>
              <a:ea typeface="楷体" panose="02010609060101010101" charset="-122"/>
              <a:cs typeface="Times New Roman" panose="02020603050405020304" charset="0"/>
              <a:sym typeface="+mn-ea"/>
            </a:endParaRPr>
          </a:p>
          <a:p>
            <a:pPr>
              <a:lnSpc>
                <a:spcPct val="90000"/>
              </a:lnSpc>
            </a:pPr>
            <a:r>
              <a:rPr lang="zh-CN" altLang="en-US" sz="2400">
                <a:latin typeface="Times New Roman" panose="02020603050405020304" charset="0"/>
                <a:ea typeface="楷体" panose="02010609060101010101" charset="-122"/>
                <a:cs typeface="Times New Roman" panose="02020603050405020304" charset="0"/>
              </a:rPr>
              <a:t>Qu Yuan</a:t>
            </a:r>
            <a:r>
              <a:rPr lang="en-US" altLang="zh-CN" sz="2400">
                <a:latin typeface="Times New Roman" panose="02020603050405020304" charset="0"/>
                <a:ea typeface="楷体" panose="02010609060101010101" charset="-122"/>
                <a:cs typeface="Times New Roman" panose="02020603050405020304" charset="0"/>
              </a:rPr>
              <a:t>'</a:t>
            </a:r>
            <a:r>
              <a:rPr lang="zh-CN" altLang="en-US" sz="2400">
                <a:latin typeface="Times New Roman" panose="02020603050405020304" charset="0"/>
                <a:ea typeface="楷体" panose="02010609060101010101" charset="-122"/>
                <a:cs typeface="Times New Roman" panose="02020603050405020304" charset="0"/>
              </a:rPr>
              <a:t>s poetry, </a:t>
            </a:r>
            <a:r>
              <a:rPr lang="zh-CN" altLang="en-US" sz="2400" b="1">
                <a:latin typeface="Times New Roman" panose="02020603050405020304" charset="0"/>
                <a:ea typeface="楷体" panose="02010609060101010101" charset="-122"/>
                <a:cs typeface="Times New Roman" panose="02020603050405020304" charset="0"/>
              </a:rPr>
              <a:t>called </a:t>
            </a:r>
            <a:r>
              <a:rPr lang="zh-CN" altLang="en-US" sz="2400">
                <a:latin typeface="Times New Roman" panose="02020603050405020304" charset="0"/>
                <a:ea typeface="楷体" panose="02010609060101010101" charset="-122"/>
                <a:cs typeface="Times New Roman" panose="02020603050405020304" charset="0"/>
              </a:rPr>
              <a:t>Chu Ci, is full of romantic hyperbole and imagination, </a:t>
            </a:r>
            <a:r>
              <a:rPr lang="zh-CN" altLang="en-US" sz="2400" b="1">
                <a:latin typeface="Times New Roman" panose="02020603050405020304" charset="0"/>
                <a:ea typeface="楷体" panose="02010609060101010101" charset="-122"/>
                <a:cs typeface="Times New Roman" panose="02020603050405020304" charset="0"/>
              </a:rPr>
              <a:t>laying bare</a:t>
            </a:r>
            <a:r>
              <a:rPr lang="zh-CN" altLang="en-US" sz="2400">
                <a:latin typeface="Times New Roman" panose="02020603050405020304" charset="0"/>
                <a:ea typeface="楷体" panose="02010609060101010101" charset="-122"/>
                <a:cs typeface="Times New Roman" panose="02020603050405020304" charset="0"/>
              </a:rPr>
              <a:t> the current ills of the society, </a:t>
            </a:r>
            <a:r>
              <a:rPr lang="zh-CN" altLang="en-US" sz="2400" b="1">
                <a:latin typeface="Times New Roman" panose="02020603050405020304" charset="0"/>
                <a:ea typeface="楷体" panose="02010609060101010101" charset="-122"/>
                <a:cs typeface="Times New Roman" panose="02020603050405020304" charset="0"/>
              </a:rPr>
              <a:t>showing </a:t>
            </a:r>
            <a:r>
              <a:rPr lang="zh-CN" altLang="en-US" sz="2400">
                <a:latin typeface="Times New Roman" panose="02020603050405020304" charset="0"/>
                <a:ea typeface="楷体" panose="02010609060101010101" charset="-122"/>
                <a:cs typeface="Times New Roman" panose="02020603050405020304" charset="0"/>
              </a:rPr>
              <a:t>deep love for his people.</a:t>
            </a:r>
            <a:endParaRPr lang="zh-CN" altLang="en-US" sz="2400">
              <a:latin typeface="Times New Roman" panose="02020603050405020304" charset="0"/>
              <a:ea typeface="楷体" panose="02010609060101010101" charset="-122"/>
              <a:cs typeface="Times New Roman" panose="02020603050405020304" charset="0"/>
            </a:endParaRPr>
          </a:p>
          <a:p>
            <a:pPr>
              <a:lnSpc>
                <a:spcPct val="90000"/>
              </a:lnSpc>
            </a:pPr>
            <a:endParaRPr lang="zh-CN" altLang="en-US" sz="2400" b="1">
              <a:latin typeface="Times New Roman" panose="02020603050405020304" charset="0"/>
              <a:ea typeface="楷体" panose="02010609060101010101" charset="-122"/>
              <a:cs typeface="Times New Roman" panose="02020603050405020304" charset="0"/>
              <a:sym typeface="+mn-ea"/>
            </a:endParaRPr>
          </a:p>
          <a:p>
            <a:pPr>
              <a:lnSpc>
                <a:spcPct val="90000"/>
              </a:lnSpc>
            </a:pPr>
            <a:r>
              <a:rPr lang="zh-CN" altLang="en-US" sz="2400" b="1">
                <a:latin typeface="Times New Roman" panose="02020603050405020304" charset="0"/>
                <a:ea typeface="楷体" panose="02010609060101010101" charset="-122"/>
                <a:cs typeface="Times New Roman" panose="02020603050405020304" charset="0"/>
                <a:sym typeface="+mn-ea"/>
              </a:rPr>
              <a:t>People</a:t>
            </a:r>
            <a:r>
              <a:rPr lang="zh-CN" altLang="en-US" sz="2400">
                <a:latin typeface="Times New Roman" panose="02020603050405020304" charset="0"/>
                <a:ea typeface="楷体" panose="02010609060101010101" charset="-122"/>
                <a:cs typeface="Times New Roman" panose="02020603050405020304" charset="0"/>
                <a:sym typeface="+mn-ea"/>
              </a:rPr>
              <a:t> in China will hold</a:t>
            </a:r>
            <a:r>
              <a:rPr lang="zh-CN" altLang="en-US" sz="2400">
                <a:solidFill>
                  <a:srgbClr val="FF0000"/>
                </a:solidFill>
                <a:latin typeface="Times New Roman" panose="02020603050405020304" charset="0"/>
                <a:ea typeface="楷体" panose="02010609060101010101" charset="-122"/>
                <a:cs typeface="Times New Roman" panose="02020603050405020304" charset="0"/>
                <a:sym typeface="+mn-ea"/>
              </a:rPr>
              <a:t> </a:t>
            </a:r>
            <a:r>
              <a:rPr lang="zh-CN" altLang="en-US" sz="2400" b="1">
                <a:latin typeface="Times New Roman" panose="02020603050405020304" charset="0"/>
                <a:ea typeface="楷体" panose="02010609060101010101" charset="-122"/>
                <a:cs typeface="Times New Roman" panose="02020603050405020304" charset="0"/>
                <a:sym typeface="+mn-ea"/>
              </a:rPr>
              <a:t>a variety of </a:t>
            </a:r>
            <a:r>
              <a:rPr lang="zh-CN" altLang="en-US" sz="2400">
                <a:latin typeface="Times New Roman" panose="02020603050405020304" charset="0"/>
                <a:ea typeface="楷体" panose="02010609060101010101" charset="-122"/>
                <a:cs typeface="Times New Roman" panose="02020603050405020304" charset="0"/>
                <a:sym typeface="+mn-ea"/>
              </a:rPr>
              <a:t>activities to honor him, </a:t>
            </a:r>
            <a:r>
              <a:rPr lang="zh-CN" altLang="en-US" sz="2400" b="1">
                <a:latin typeface="Times New Roman" panose="02020603050405020304" charset="0"/>
                <a:ea typeface="楷体" panose="02010609060101010101" charset="-122"/>
                <a:cs typeface="Times New Roman" panose="02020603050405020304" charset="0"/>
                <a:sym typeface="+mn-ea"/>
              </a:rPr>
              <a:t>such as</a:t>
            </a:r>
            <a:r>
              <a:rPr lang="zh-CN" altLang="en-US" sz="2400">
                <a:latin typeface="Times New Roman" panose="02020603050405020304" charset="0"/>
                <a:ea typeface="楷体" panose="02010609060101010101" charset="-122"/>
                <a:cs typeface="Times New Roman" panose="02020603050405020304" charset="0"/>
                <a:sym typeface="+mn-ea"/>
              </a:rPr>
              <a:t> dragon boat racing,eating zongzi </a:t>
            </a:r>
            <a:r>
              <a:rPr lang="zh-CN" altLang="en-US" sz="2400" b="1">
                <a:latin typeface="Times New Roman" panose="02020603050405020304" charset="0"/>
                <a:ea typeface="楷体" panose="02010609060101010101" charset="-122"/>
                <a:cs typeface="Times New Roman" panose="02020603050405020304" charset="0"/>
                <a:sym typeface="+mn-ea"/>
              </a:rPr>
              <a:t>and so on</a:t>
            </a:r>
            <a:r>
              <a:rPr lang="zh-CN" altLang="en-US" sz="2400">
                <a:latin typeface="Times New Roman" panose="02020603050405020304" charset="0"/>
                <a:ea typeface="楷体" panose="02010609060101010101" charset="-122"/>
                <a:cs typeface="Times New Roman" panose="02020603050405020304" charset="0"/>
                <a:sym typeface="+mn-ea"/>
              </a:rPr>
              <a:t>.</a:t>
            </a:r>
            <a:endParaRPr lang="zh-CN" altLang="en-US" sz="2400">
              <a:latin typeface="Times New Roman" panose="02020603050405020304" charset="0"/>
              <a:ea typeface="楷体" panose="02010609060101010101" charset="-122"/>
              <a:cs typeface="Times New Roman" panose="02020603050405020304" charset="0"/>
            </a:endParaRPr>
          </a:p>
          <a:p>
            <a:pPr>
              <a:lnSpc>
                <a:spcPct val="100000"/>
              </a:lnSpc>
            </a:pPr>
            <a:endParaRPr lang="zh-CN" altLang="en-US" sz="2400">
              <a:latin typeface="Times New Roman" panose="02020603050405020304" charset="0"/>
              <a:ea typeface="楷体" panose="02010609060101010101" charset="-122"/>
              <a:cs typeface="Times New Roman" panose="02020603050405020304" charset="0"/>
            </a:endParaRPr>
          </a:p>
        </p:txBody>
      </p:sp>
      <p:pic>
        <p:nvPicPr>
          <p:cNvPr id="2" name="图片 1"/>
          <p:cNvPicPr>
            <a:picLocks noChangeAspect="1"/>
          </p:cNvPicPr>
          <p:nvPr/>
        </p:nvPicPr>
        <p:blipFill>
          <a:blip r:embed="rId1"/>
          <a:srcRect l="36468" r="14070"/>
          <a:stretch>
            <a:fillRect/>
          </a:stretch>
        </p:blipFill>
        <p:spPr>
          <a:xfrm flipH="1">
            <a:off x="15240" y="0"/>
            <a:ext cx="4110990" cy="6906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blinds(horizontal)">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linds(horizontal)">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blinds(horizontal)">
                                      <p:cBhvr>
                                        <p:cTn id="17" dur="500"/>
                                        <p:tgtEl>
                                          <p:spTgt spid="5">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10" end="10"/>
                                            </p:txEl>
                                          </p:spTgt>
                                        </p:tgtEl>
                                        <p:attrNameLst>
                                          <p:attrName>style.visibility</p:attrName>
                                        </p:attrNameLst>
                                      </p:cBhvr>
                                      <p:to>
                                        <p:strVal val="visible"/>
                                      </p:to>
                                    </p:set>
                                    <p:animEffect transition="in" filter="blinds(horizontal)">
                                      <p:cBhvr>
                                        <p:cTn id="22" dur="500"/>
                                        <p:tgtEl>
                                          <p:spTgt spid="5">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animEffect transition="in" filter="blinds(horizontal)">
                                      <p:cBhvr>
                                        <p:cTn id="27"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l="4567" r="5131"/>
          <a:stretch>
            <a:fillRect/>
          </a:stretch>
        </p:blipFill>
        <p:spPr>
          <a:xfrm>
            <a:off x="6985" y="87630"/>
            <a:ext cx="4067810" cy="6671310"/>
          </a:xfrm>
          <a:prstGeom prst="rect">
            <a:avLst/>
          </a:prstGeom>
        </p:spPr>
      </p:pic>
      <p:sp>
        <p:nvSpPr>
          <p:cNvPr id="3" name="文本框 2"/>
          <p:cNvSpPr txBox="1"/>
          <p:nvPr/>
        </p:nvSpPr>
        <p:spPr>
          <a:xfrm>
            <a:off x="4074795" y="0"/>
            <a:ext cx="8118475" cy="6369685"/>
          </a:xfrm>
          <a:prstGeom prst="rect">
            <a:avLst/>
          </a:prstGeom>
          <a:noFill/>
        </p:spPr>
        <p:txBody>
          <a:bodyPr wrap="square" rtlCol="0" anchor="t">
            <a:spAutoFit/>
          </a:bodyPr>
          <a:p>
            <a:pPr>
              <a:lnSpc>
                <a:spcPct val="100000"/>
              </a:lnSpc>
            </a:pPr>
            <a:r>
              <a:rPr lang="zh-CN" altLang="en-US" sz="2400" b="1">
                <a:latin typeface="微软雅黑" panose="020B0503020204020204" charset="-122"/>
                <a:ea typeface="微软雅黑" panose="020B0503020204020204" charset="-122"/>
                <a:cs typeface="Times New Roman" panose="02020603050405020304" charset="0"/>
              </a:rPr>
              <a:t>关于粽子  </a:t>
            </a:r>
            <a:r>
              <a:rPr lang="zh-CN" altLang="en-US" sz="2400" b="1">
                <a:latin typeface="Times New Roman" panose="02020603050405020304" charset="0"/>
                <a:ea typeface="楷体" panose="02010609060101010101" charset="-122"/>
                <a:cs typeface="Times New Roman" panose="02020603050405020304" charset="0"/>
              </a:rPr>
              <a:t>rice-dumpling   /    zongzi</a:t>
            </a:r>
            <a:endParaRPr lang="zh-CN" altLang="en-US" sz="2400" b="1">
              <a:latin typeface="Times New Roman" panose="02020603050405020304" charset="0"/>
              <a:ea typeface="楷体" panose="02010609060101010101" charset="-122"/>
              <a:cs typeface="Times New Roman" panose="02020603050405020304" charset="0"/>
            </a:endParaRPr>
          </a:p>
          <a:p>
            <a:pPr>
              <a:lnSpc>
                <a:spcPct val="100000"/>
              </a:lnSpc>
            </a:pPr>
            <a:endParaRPr lang="zh-CN" altLang="en-US" sz="2400" b="1">
              <a:latin typeface="Times New Roman" panose="02020603050405020304" charset="0"/>
              <a:ea typeface="楷体" panose="02010609060101010101" charset="-122"/>
              <a:cs typeface="Times New Roman" panose="02020603050405020304" charset="0"/>
            </a:endParaRPr>
          </a:p>
          <a:p>
            <a:pPr>
              <a:lnSpc>
                <a:spcPct val="100000"/>
              </a:lnSpc>
            </a:pPr>
            <a:r>
              <a:rPr lang="zh-CN" altLang="en-US" sz="2400">
                <a:latin typeface="Times New Roman" panose="02020603050405020304" charset="0"/>
                <a:ea typeface="楷体" panose="02010609060101010101" charset="-122"/>
                <a:cs typeface="Times New Roman" panose="02020603050405020304" charset="0"/>
                <a:sym typeface="+mn-ea"/>
              </a:rPr>
              <a:t>【翻译】</a:t>
            </a:r>
            <a:r>
              <a:rPr lang="zh-CN" altLang="en-US" sz="2400">
                <a:latin typeface="Times New Roman" panose="02020603050405020304" charset="0"/>
                <a:ea typeface="楷体" panose="02010609060101010101" charset="-122"/>
                <a:cs typeface="Times New Roman" panose="02020603050405020304" charset="0"/>
              </a:rPr>
              <a:t>制作</a:t>
            </a:r>
            <a:r>
              <a:rPr lang="en-US" altLang="zh-CN" sz="2400">
                <a:latin typeface="Times New Roman" panose="02020603050405020304" charset="0"/>
                <a:ea typeface="楷体" panose="02010609060101010101" charset="-122"/>
                <a:cs typeface="Times New Roman" panose="02020603050405020304" charset="0"/>
              </a:rPr>
              <a:t>和</a:t>
            </a:r>
            <a:r>
              <a:rPr lang="zh-CN" altLang="en-US" sz="2400">
                <a:latin typeface="Times New Roman" panose="02020603050405020304" charset="0"/>
                <a:ea typeface="楷体" panose="02010609060101010101" charset="-122"/>
                <a:cs typeface="Times New Roman" panose="02020603050405020304" charset="0"/>
              </a:rPr>
              <a:t>食用</a:t>
            </a:r>
            <a:r>
              <a:rPr lang="en-US" altLang="zh-CN" sz="2400">
                <a:latin typeface="Times New Roman" panose="02020603050405020304" charset="0"/>
                <a:ea typeface="楷体" panose="02010609060101010101" charset="-122"/>
                <a:cs typeface="Times New Roman" panose="02020603050405020304" charset="0"/>
              </a:rPr>
              <a:t>传统的食物粽子，把它扔进河流和湖泊，以纪念屈原</a:t>
            </a:r>
            <a:r>
              <a:rPr lang="zh-CN" altLang="en-US" sz="2400">
                <a:latin typeface="Times New Roman" panose="02020603050405020304" charset="0"/>
                <a:ea typeface="楷体" panose="02010609060101010101" charset="-122"/>
                <a:cs typeface="Times New Roman" panose="02020603050405020304" charset="0"/>
              </a:rPr>
              <a:t>，</a:t>
            </a:r>
            <a:r>
              <a:rPr lang="en-US" altLang="zh-CN" sz="2400">
                <a:latin typeface="Times New Roman" panose="02020603050405020304" charset="0"/>
                <a:ea typeface="楷体" panose="02010609060101010101" charset="-122"/>
                <a:cs typeface="Times New Roman" panose="02020603050405020304" charset="0"/>
                <a:sym typeface="+mn-ea"/>
              </a:rPr>
              <a:t>这是一个习俗</a:t>
            </a:r>
            <a:r>
              <a:rPr lang="zh-CN" altLang="en-US" sz="2400">
                <a:latin typeface="Times New Roman" panose="02020603050405020304" charset="0"/>
                <a:ea typeface="楷体" panose="02010609060101010101" charset="-122"/>
                <a:cs typeface="Times New Roman" panose="02020603050405020304" charset="0"/>
                <a:sym typeface="+mn-ea"/>
              </a:rPr>
              <a:t>。</a:t>
            </a:r>
            <a:endParaRPr lang="en-US" altLang="zh-CN" sz="2400">
              <a:latin typeface="Times New Roman" panose="02020603050405020304" charset="0"/>
              <a:ea typeface="楷体" panose="02010609060101010101" charset="-122"/>
              <a:cs typeface="Times New Roman" panose="02020603050405020304" charset="0"/>
            </a:endParaRPr>
          </a:p>
          <a:p>
            <a:pPr>
              <a:lnSpc>
                <a:spcPct val="100000"/>
              </a:lnSpc>
            </a:pPr>
            <a:r>
              <a:rPr lang="en-US" altLang="zh-CN" sz="2400">
                <a:latin typeface="Times New Roman" panose="02020603050405020304" charset="0"/>
                <a:ea typeface="楷体" panose="02010609060101010101" charset="-122"/>
                <a:cs typeface="Times New Roman" panose="02020603050405020304" charset="0"/>
                <a:sym typeface="+mn-ea"/>
              </a:rPr>
              <a:t>→ </a:t>
            </a:r>
            <a:r>
              <a:rPr lang="en-US" altLang="zh-CN" sz="2400">
                <a:latin typeface="Times New Roman" panose="02020603050405020304" charset="0"/>
                <a:ea typeface="楷体" panose="02010609060101010101" charset="-122"/>
                <a:cs typeface="Times New Roman" panose="02020603050405020304" charset="0"/>
              </a:rPr>
              <a:t>It is a </a:t>
            </a:r>
            <a:r>
              <a:rPr lang="en-US" altLang="zh-CN" sz="2400" b="1">
                <a:latin typeface="Times New Roman" panose="02020603050405020304" charset="0"/>
                <a:ea typeface="楷体" panose="02010609060101010101" charset="-122"/>
                <a:cs typeface="Times New Roman" panose="02020603050405020304" charset="0"/>
              </a:rPr>
              <a:t>custom </a:t>
            </a:r>
            <a:r>
              <a:rPr lang="en-US" altLang="zh-CN" sz="2400">
                <a:latin typeface="Times New Roman" panose="02020603050405020304" charset="0"/>
                <a:ea typeface="楷体" panose="02010609060101010101" charset="-122"/>
                <a:cs typeface="Times New Roman" panose="02020603050405020304" charset="0"/>
              </a:rPr>
              <a:t>to make and eat </a:t>
            </a:r>
            <a:r>
              <a:rPr lang="en-US" altLang="zh-CN" sz="2400">
                <a:latin typeface="Times New Roman" panose="02020603050405020304" charset="0"/>
                <a:ea typeface="楷体" panose="02010609060101010101" charset="-122"/>
                <a:cs typeface="Times New Roman" panose="02020603050405020304" charset="0"/>
                <a:sym typeface="+mn-ea"/>
              </a:rPr>
              <a:t> </a:t>
            </a:r>
            <a:r>
              <a:rPr lang="en-US" altLang="zh-CN" sz="2400">
                <a:latin typeface="Times New Roman" panose="02020603050405020304" charset="0"/>
                <a:ea typeface="楷体" panose="02010609060101010101" charset="-122"/>
                <a:cs typeface="Times New Roman" panose="02020603050405020304" charset="0"/>
                <a:sym typeface="+mn-ea"/>
              </a:rPr>
              <a:t>the traditional food </a:t>
            </a:r>
            <a:r>
              <a:rPr lang="en-US" altLang="zh-CN" sz="2400">
                <a:latin typeface="Times New Roman" panose="02020603050405020304" charset="0"/>
                <a:ea typeface="楷体" panose="02010609060101010101" charset="-122"/>
                <a:cs typeface="Times New Roman" panose="02020603050405020304" charset="0"/>
              </a:rPr>
              <a:t>zongzi, throw it into rivers and lakes </a:t>
            </a:r>
            <a:r>
              <a:rPr lang="en-US" altLang="zh-CN" sz="2400" b="1">
                <a:latin typeface="Times New Roman" panose="02020603050405020304" charset="0"/>
                <a:ea typeface="楷体" panose="02010609060101010101" charset="-122"/>
                <a:cs typeface="Times New Roman" panose="02020603050405020304" charset="0"/>
              </a:rPr>
              <a:t>in memory of</a:t>
            </a:r>
            <a:r>
              <a:rPr lang="en-US" altLang="zh-CN" sz="2400">
                <a:latin typeface="Times New Roman" panose="02020603050405020304" charset="0"/>
                <a:ea typeface="楷体" panose="02010609060101010101" charset="-122"/>
                <a:cs typeface="Times New Roman" panose="02020603050405020304" charset="0"/>
              </a:rPr>
              <a:t> Qu Yuan.</a:t>
            </a:r>
            <a:endParaRPr lang="en-US" altLang="zh-CN" sz="2400">
              <a:latin typeface="Times New Roman" panose="02020603050405020304" charset="0"/>
              <a:ea typeface="楷体" panose="02010609060101010101" charset="-122"/>
              <a:cs typeface="Times New Roman" panose="02020603050405020304" charset="0"/>
            </a:endParaRPr>
          </a:p>
          <a:p>
            <a:pPr>
              <a:lnSpc>
                <a:spcPct val="100000"/>
              </a:lnSpc>
            </a:pPr>
            <a:endParaRPr lang="en-US" altLang="zh-CN" sz="2400" b="1">
              <a:latin typeface="Times New Roman" panose="02020603050405020304" charset="0"/>
              <a:ea typeface="楷体" panose="02010609060101010101" charset="-122"/>
              <a:cs typeface="Times New Roman" panose="02020603050405020304" charset="0"/>
            </a:endParaRPr>
          </a:p>
          <a:p>
            <a:pPr>
              <a:lnSpc>
                <a:spcPct val="100000"/>
              </a:lnSpc>
            </a:pPr>
            <a:r>
              <a:rPr lang="zh-CN" altLang="en-US" sz="2400">
                <a:latin typeface="Times New Roman" panose="02020603050405020304" charset="0"/>
                <a:ea typeface="楷体" panose="02010609060101010101" charset="-122"/>
                <a:cs typeface="Times New Roman" panose="02020603050405020304" charset="0"/>
                <a:sym typeface="+mn-ea"/>
              </a:rPr>
              <a:t>【拓展】粽子是由糯米制成的金字塔状的团子，塞满了不同的馅料</a:t>
            </a:r>
            <a:r>
              <a:rPr lang="en-US" altLang="zh-CN" sz="2400">
                <a:latin typeface="Times New Roman" panose="02020603050405020304" charset="0"/>
                <a:ea typeface="楷体" panose="02010609060101010101" charset="-122"/>
                <a:cs typeface="Times New Roman" panose="02020603050405020304" charset="0"/>
                <a:sym typeface="+mn-ea"/>
              </a:rPr>
              <a:t>, </a:t>
            </a:r>
            <a:r>
              <a:rPr lang="zh-CN" altLang="en-US" sz="2400">
                <a:latin typeface="Times New Roman" panose="02020603050405020304" charset="0"/>
                <a:ea typeface="楷体" panose="02010609060101010101" charset="-122"/>
                <a:cs typeface="Times New Roman" panose="02020603050405020304" charset="0"/>
                <a:sym typeface="+mn-ea"/>
              </a:rPr>
              <a:t>由竹叶或芦苹叶裹着，令其有种特别的味道。</a:t>
            </a:r>
            <a:endParaRPr lang="zh-CN" altLang="en-US" sz="2400">
              <a:latin typeface="Times New Roman" panose="02020603050405020304" charset="0"/>
              <a:ea typeface="楷体" panose="02010609060101010101" charset="-122"/>
              <a:cs typeface="Times New Roman" panose="02020603050405020304" charset="0"/>
              <a:sym typeface="+mn-ea"/>
            </a:endParaRPr>
          </a:p>
          <a:p>
            <a:pPr>
              <a:lnSpc>
                <a:spcPct val="100000"/>
              </a:lnSpc>
            </a:pPr>
            <a:r>
              <a:rPr lang="zh-CN" altLang="en-US" sz="2400">
                <a:latin typeface="Times New Roman" panose="02020603050405020304" charset="0"/>
                <a:ea typeface="楷体" panose="02010609060101010101" charset="-122"/>
                <a:cs typeface="Times New Roman" panose="02020603050405020304" charset="0"/>
                <a:sym typeface="+mn-ea"/>
              </a:rPr>
              <a:t>Zongzi is a</a:t>
            </a:r>
            <a:r>
              <a:rPr lang="zh-CN" altLang="en-US" sz="2400" b="1">
                <a:latin typeface="Times New Roman" panose="02020603050405020304" charset="0"/>
                <a:ea typeface="楷体" panose="02010609060101010101" charset="-122"/>
                <a:cs typeface="Times New Roman" panose="02020603050405020304" charset="0"/>
                <a:sym typeface="+mn-ea"/>
              </a:rPr>
              <a:t> pyramid-shaped</a:t>
            </a:r>
            <a:r>
              <a:rPr lang="zh-CN" altLang="en-US" sz="2400">
                <a:latin typeface="Times New Roman" panose="02020603050405020304" charset="0"/>
                <a:ea typeface="楷体" panose="02010609060101010101" charset="-122"/>
                <a:cs typeface="Times New Roman" panose="02020603050405020304" charset="0"/>
                <a:sym typeface="+mn-ea"/>
              </a:rPr>
              <a:t> dumpling made of glutinous rice</a:t>
            </a:r>
            <a:r>
              <a:rPr lang="en-US" altLang="zh-CN" sz="2400">
                <a:latin typeface="Times New Roman" panose="02020603050405020304" charset="0"/>
                <a:ea typeface="楷体" panose="02010609060101010101" charset="-122"/>
                <a:cs typeface="Times New Roman" panose="02020603050405020304" charset="0"/>
                <a:sym typeface="+mn-ea"/>
              </a:rPr>
              <a:t>, </a:t>
            </a:r>
            <a:r>
              <a:rPr lang="zh-CN" altLang="en-US" sz="2400">
                <a:latin typeface="Times New Roman" panose="02020603050405020304" charset="0"/>
                <a:ea typeface="楷体" panose="02010609060101010101" charset="-122"/>
                <a:cs typeface="Times New Roman" panose="02020603050405020304" charset="0"/>
                <a:sym typeface="+mn-ea"/>
              </a:rPr>
              <a:t> </a:t>
            </a:r>
            <a:r>
              <a:rPr lang="zh-CN" altLang="en-US" sz="2400" b="1">
                <a:latin typeface="Times New Roman" panose="02020603050405020304" charset="0"/>
                <a:ea typeface="楷体" panose="02010609060101010101" charset="-122"/>
                <a:cs typeface="Times New Roman" panose="02020603050405020304" charset="0"/>
                <a:sym typeface="+mn-ea"/>
              </a:rPr>
              <a:t>stuffed </a:t>
            </a:r>
            <a:r>
              <a:rPr lang="zh-CN" altLang="en-US" sz="2400">
                <a:latin typeface="Times New Roman" panose="02020603050405020304" charset="0"/>
                <a:ea typeface="楷体" panose="02010609060101010101" charset="-122"/>
                <a:cs typeface="Times New Roman" panose="02020603050405020304" charset="0"/>
                <a:sym typeface="+mn-ea"/>
              </a:rPr>
              <a:t>with different </a:t>
            </a:r>
            <a:r>
              <a:rPr lang="zh-CN" altLang="en-US" sz="2400" b="1">
                <a:latin typeface="Times New Roman" panose="02020603050405020304" charset="0"/>
                <a:ea typeface="楷体" panose="02010609060101010101" charset="-122"/>
                <a:cs typeface="Times New Roman" panose="02020603050405020304" charset="0"/>
                <a:sym typeface="+mn-ea"/>
              </a:rPr>
              <a:t>fillings </a:t>
            </a:r>
            <a:r>
              <a:rPr lang="zh-CN" altLang="en-US" sz="2400">
                <a:latin typeface="Times New Roman" panose="02020603050405020304" charset="0"/>
                <a:ea typeface="楷体" panose="02010609060101010101" charset="-122"/>
                <a:cs typeface="Times New Roman" panose="02020603050405020304" charset="0"/>
                <a:sym typeface="+mn-ea"/>
              </a:rPr>
              <a:t>and wrapped in bamboo or reed leaves </a:t>
            </a:r>
            <a:r>
              <a:rPr lang="zh-CN" altLang="en-US" sz="2400" b="1">
                <a:latin typeface="Times New Roman" panose="02020603050405020304" charset="0"/>
                <a:ea typeface="楷体" panose="02010609060101010101" charset="-122"/>
                <a:cs typeface="Times New Roman" panose="02020603050405020304" charset="0"/>
                <a:sym typeface="+mn-ea"/>
              </a:rPr>
              <a:t>to give</a:t>
            </a:r>
            <a:r>
              <a:rPr lang="zh-CN" altLang="en-US" sz="2400">
                <a:latin typeface="Times New Roman" panose="02020603050405020304" charset="0"/>
                <a:ea typeface="楷体" panose="02010609060101010101" charset="-122"/>
                <a:cs typeface="Times New Roman" panose="02020603050405020304" charset="0"/>
                <a:sym typeface="+mn-ea"/>
              </a:rPr>
              <a:t> it a special flavor.</a:t>
            </a:r>
            <a:endParaRPr lang="zh-CN" altLang="en-US" sz="2400">
              <a:latin typeface="Times New Roman" panose="02020603050405020304" charset="0"/>
              <a:ea typeface="楷体" panose="02010609060101010101" charset="-122"/>
              <a:cs typeface="Times New Roman" panose="02020603050405020304" charset="0"/>
              <a:sym typeface="+mn-ea"/>
            </a:endParaRPr>
          </a:p>
          <a:p>
            <a:pPr>
              <a:lnSpc>
                <a:spcPct val="100000"/>
              </a:lnSpc>
            </a:pPr>
            <a:endParaRPr lang="zh-CN" altLang="en-US" sz="2400">
              <a:latin typeface="Times New Roman" panose="02020603050405020304" charset="0"/>
              <a:ea typeface="楷体" panose="02010609060101010101" charset="-122"/>
              <a:cs typeface="Times New Roman" panose="02020603050405020304" charset="0"/>
              <a:sym typeface="+mn-ea"/>
            </a:endParaRPr>
          </a:p>
          <a:p>
            <a:pPr>
              <a:lnSpc>
                <a:spcPct val="100000"/>
              </a:lnSpc>
            </a:pPr>
            <a:r>
              <a:rPr lang="zh-CN" altLang="en-US" sz="2400">
                <a:latin typeface="Times New Roman" panose="02020603050405020304" charset="0"/>
                <a:ea typeface="楷体" panose="02010609060101010101" charset="-122"/>
                <a:cs typeface="Times New Roman" panose="02020603050405020304" charset="0"/>
                <a:sym typeface="+mn-ea"/>
              </a:rPr>
              <a:t>每年，哀悼屈原的人都会把粽子扔到河里喂他的鬼魂。</a:t>
            </a:r>
            <a:endParaRPr lang="zh-CN" altLang="en-US" sz="2400">
              <a:latin typeface="Times New Roman" panose="02020603050405020304" charset="0"/>
              <a:ea typeface="楷体" panose="02010609060101010101" charset="-122"/>
              <a:cs typeface="Times New Roman" panose="02020603050405020304" charset="0"/>
              <a:sym typeface="+mn-ea"/>
            </a:endParaRPr>
          </a:p>
          <a:p>
            <a:pPr>
              <a:lnSpc>
                <a:spcPct val="100000"/>
              </a:lnSpc>
            </a:pPr>
            <a:r>
              <a:rPr lang="zh-CN" altLang="en-US" sz="2400">
                <a:latin typeface="Times New Roman" panose="02020603050405020304" charset="0"/>
                <a:ea typeface="楷体" panose="02010609060101010101" charset="-122"/>
                <a:cs typeface="Times New Roman" panose="02020603050405020304" charset="0"/>
                <a:sym typeface="+mn-ea"/>
              </a:rPr>
              <a:t>People who </a:t>
            </a:r>
            <a:r>
              <a:rPr lang="zh-CN" altLang="en-US" sz="2400" b="1">
                <a:latin typeface="Times New Roman" panose="02020603050405020304" charset="0"/>
                <a:ea typeface="楷体" panose="02010609060101010101" charset="-122"/>
                <a:cs typeface="Times New Roman" panose="02020603050405020304" charset="0"/>
                <a:sym typeface="+mn-ea"/>
              </a:rPr>
              <a:t>mourned </a:t>
            </a:r>
            <a:r>
              <a:rPr lang="zh-CN" altLang="en-US" sz="2400">
                <a:latin typeface="Times New Roman" panose="02020603050405020304" charset="0"/>
                <a:ea typeface="楷体" panose="02010609060101010101" charset="-122"/>
                <a:cs typeface="Times New Roman" panose="02020603050405020304" charset="0"/>
                <a:sym typeface="+mn-ea"/>
              </a:rPr>
              <a:t>the death of Qu threw Zongzi into the river </a:t>
            </a:r>
            <a:r>
              <a:rPr lang="zh-CN" altLang="en-US" sz="2400" b="1">
                <a:latin typeface="Times New Roman" panose="02020603050405020304" charset="0"/>
                <a:ea typeface="楷体" panose="02010609060101010101" charset="-122"/>
                <a:cs typeface="Times New Roman" panose="02020603050405020304" charset="0"/>
                <a:sym typeface="+mn-ea"/>
              </a:rPr>
              <a:t>to feed</a:t>
            </a:r>
            <a:r>
              <a:rPr lang="zh-CN" altLang="en-US" sz="2400">
                <a:latin typeface="Times New Roman" panose="02020603050405020304" charset="0"/>
                <a:ea typeface="楷体" panose="02010609060101010101" charset="-122"/>
                <a:cs typeface="Times New Roman" panose="02020603050405020304" charset="0"/>
                <a:sym typeface="+mn-ea"/>
              </a:rPr>
              <a:t> his ghost every year.</a:t>
            </a:r>
            <a:endParaRPr lang="zh-CN" altLang="en-US" sz="2400">
              <a:latin typeface="Times New Roman" panose="02020603050405020304" charset="0"/>
              <a:ea typeface="楷体" panose="02010609060101010101" charset="-122"/>
              <a:cs typeface="Times New Roman" panose="02020603050405020304" charset="0"/>
            </a:endParaRPr>
          </a:p>
          <a:p>
            <a:endParaRPr lang="en-US" altLang="zh-CN" sz="2400" b="1">
              <a:latin typeface="Times New Roman" panose="02020603050405020304" charset="0"/>
              <a:ea typeface="楷体" panose="02010609060101010101"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blinds(horizontal)">
                                      <p:cBhvr>
                                        <p:cTn id="1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MEDIACOVER_FLAG" val="1"/>
  <p:tag name="KSO_WM_UNIT_MEDIACOVER_BTN_STATE" val="1"/>
  <p:tag name="KSO_WM_UNIT_MEDIACOVER_BTNRECT" val="0*0*0*0"/>
</p:tagLst>
</file>

<file path=ppt/tags/tag2.xml><?xml version="1.0" encoding="utf-8"?>
<p:tagLst xmlns:p="http://schemas.openxmlformats.org/presentationml/2006/main">
  <p:tag name="REFSHAPE" val="609058388"/>
  <p:tag name="KSO_WM_UNIT_PLACING_PICTURE_USER_VIEWPORT" val="{&quot;height&quot;:9600,&quot;width&quot;:6000}"/>
</p:tagLst>
</file>

<file path=ppt/tags/tag3.xml><?xml version="1.0" encoding="utf-8"?>
<p:tagLst xmlns:p="http://schemas.openxmlformats.org/presentationml/2006/main">
  <p:tag name="REFSHAPE" val="609058388"/>
  <p:tag name="KSO_WM_UNIT_PLACING_PICTURE_USER_VIEWPORT" val="{&quot;height&quot;:9600,&quot;width&quot;:60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12189</Words>
  <Application>WPS 演示</Application>
  <PresentationFormat>宽屏</PresentationFormat>
  <Paragraphs>326</Paragraphs>
  <Slides>26</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26</vt:i4>
      </vt:variant>
    </vt:vector>
  </HeadingPairs>
  <TitlesOfParts>
    <vt:vector size="38" baseType="lpstr">
      <vt:lpstr>Arial</vt:lpstr>
      <vt:lpstr>宋体</vt:lpstr>
      <vt:lpstr>Wingdings</vt:lpstr>
      <vt:lpstr>Times New Roman</vt:lpstr>
      <vt:lpstr>HelveticaNeue</vt:lpstr>
      <vt:lpstr>NumberOnly</vt:lpstr>
      <vt:lpstr>华文新魏</vt:lpstr>
      <vt:lpstr>楷体</vt:lpstr>
      <vt:lpstr>微软雅黑</vt:lpstr>
      <vt:lpstr>Arial Unicode MS</vt:lpstr>
      <vt:lpstr>Calibri</vt:lpstr>
      <vt:lpstr>Office 主题</vt:lpstr>
      <vt:lpstr>PowerPoint 演示文稿</vt:lpstr>
      <vt:lpstr>2019学年高一第二学期浙南名校联盟期中联考                                 应用文写作                                      邀请信     端午节</vt:lpstr>
      <vt:lpstr>Enjoy the Video: Hello，China  -  Dragon Boat Festival</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Manager>Carol</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2019学年第二学期浙南名校联盟期中联考                                 应用文写作                                      邀请信     端午节</dc:title>
  <dc:creator>永嘉中学 朱迁苗</dc:creator>
  <cp:lastModifiedBy>曹小等</cp:lastModifiedBy>
  <cp:revision>13</cp:revision>
  <dcterms:created xsi:type="dcterms:W3CDTF">2020-06-02T03:07:00Z</dcterms:created>
  <dcterms:modified xsi:type="dcterms:W3CDTF">2020-06-03T02:18:40Z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