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66" r:id="rId3"/>
    <p:sldId id="292" r:id="rId4"/>
    <p:sldId id="310" r:id="rId6"/>
    <p:sldId id="328" r:id="rId7"/>
    <p:sldId id="322" r:id="rId8"/>
    <p:sldId id="331" r:id="rId9"/>
    <p:sldId id="334" r:id="rId10"/>
    <p:sldId id="336" r:id="rId11"/>
    <p:sldId id="337" r:id="rId12"/>
    <p:sldId id="345" r:id="rId13"/>
    <p:sldId id="347" r:id="rId14"/>
    <p:sldId id="350" r:id="rId15"/>
    <p:sldId id="354" r:id="rId16"/>
    <p:sldId id="355" r:id="rId17"/>
    <p:sldId id="356" r:id="rId18"/>
    <p:sldId id="357" r:id="rId19"/>
    <p:sldId id="358" r:id="rId20"/>
    <p:sldId id="359" r:id="rId21"/>
    <p:sldId id="360" r:id="rId22"/>
    <p:sldId id="361" r:id="rId23"/>
    <p:sldId id="362" r:id="rId24"/>
    <p:sldId id="363" r:id="rId25"/>
    <p:sldId id="364" r:id="rId26"/>
    <p:sldId id="307" r:id="rId27"/>
  </p:sldIdLst>
  <p:sldSz cx="9144000" cy="5144770"/>
  <p:notesSz cx="6858000" cy="9144000"/>
  <p:custDataLst>
    <p:tags r:id="rId31"/>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1pPr>
    <a:lvl2pPr marL="4572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2pPr>
    <a:lvl3pPr marL="9144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3pPr>
    <a:lvl4pPr marL="13716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4pPr>
    <a:lvl5pPr marL="18288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5pPr>
    <a:lvl6pPr marL="22860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6pPr>
    <a:lvl7pPr marL="27432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7pPr>
    <a:lvl8pPr marL="32004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8pPr>
    <a:lvl9pPr marL="36576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00"/>
    <a:srgbClr val="EFEFEF"/>
    <a:srgbClr val="123E61"/>
    <a:srgbClr val="14436A"/>
    <a:srgbClr val="A6A6A6"/>
    <a:srgbClr val="0B25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402" y="-72"/>
      </p:cViewPr>
      <p:guideLst>
        <p:guide orient="horz" pos="1621"/>
        <p:guide pos="2880"/>
      </p:guideLst>
    </p:cSldViewPr>
  </p:slideViewPr>
  <p:notesTextViewPr>
    <p:cViewPr>
      <p:scale>
        <a:sx n="100" d="100"/>
        <a:sy n="100" d="100"/>
      </p:scale>
      <p:origin x="0" y="0"/>
    </p:cViewPr>
  </p:notesTextViewPr>
  <p:sorterViewPr>
    <p:cViewPr>
      <p:scale>
        <a:sx n="174" d="100"/>
        <a:sy n="174" d="100"/>
      </p:scale>
      <p:origin x="0" y="0"/>
    </p:cViewPr>
  </p:sorterViewPr>
  <p:gridSpacing cx="36004" cy="36004"/>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1" Type="http://schemas.openxmlformats.org/officeDocument/2006/relationships/tags" Target="tags/tag4.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26DADDF9-14A8-4953-B36D-32208BFEBFE1}"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endParaRPr lang="zh-CN" altLang="en-US" noProof="0" smtClean="0"/>
          </a:p>
          <a:p>
            <a:pPr lvl="1"/>
            <a:r>
              <a:rPr lang="zh-CN" altLang="en-US" noProof="0" smtClean="0"/>
              <a:t>第二级</a:t>
            </a:r>
            <a:endParaRPr lang="zh-CN" altLang="en-US" noProof="0" smtClean="0"/>
          </a:p>
          <a:p>
            <a:pPr lvl="2"/>
            <a:r>
              <a:rPr lang="zh-CN" altLang="en-US" noProof="0" smtClean="0"/>
              <a:t>第三级</a:t>
            </a:r>
            <a:endParaRPr lang="zh-CN" altLang="en-US" noProof="0" smtClean="0"/>
          </a:p>
          <a:p>
            <a:pPr lvl="3"/>
            <a:r>
              <a:rPr lang="zh-CN" altLang="en-US" noProof="0" smtClean="0"/>
              <a:t>第四级</a:t>
            </a:r>
            <a:endParaRPr lang="zh-CN" altLang="en-US" noProof="0" smtClean="0"/>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C733A69C-EE3C-4DEA-B04D-2916F8B94D4F}"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幻灯片图像占位符 1"/>
          <p:cNvSpPr>
            <a:spLocks noGrp="1" noRot="1" noChangeAspect="1"/>
          </p:cNvSpPr>
          <p:nvPr>
            <p:ph type="sldImg"/>
          </p:nvPr>
        </p:nvSpPr>
        <p:spPr bwMode="auto">
          <a:noFill/>
          <a:ln>
            <a:solidFill>
              <a:srgbClr val="000000"/>
            </a:solidFill>
            <a:miter lim="800000"/>
          </a:ln>
        </p:spPr>
      </p:sp>
      <p:sp>
        <p:nvSpPr>
          <p:cNvPr id="1945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3795"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1F7E189B-2F8F-426A-AD0D-135CACB35188}" type="slidenum">
              <a:rPr lang="zh-CN" altLang="en-US">
                <a:solidFill>
                  <a:srgbClr val="000000"/>
                </a:solidFill>
                <a:cs typeface="方正黑体简体" panose="02010601030101010101" charset="-122"/>
              </a:rPr>
            </a:fld>
            <a:endParaRPr lang="en-US" altLang="zh-CN">
              <a:solidFill>
                <a:srgbClr val="000000"/>
              </a:solidFill>
              <a:cs typeface="方正黑体简体" panose="02010601030101010101"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幻灯片图像占位符 1"/>
          <p:cNvSpPr>
            <a:spLocks noGrp="1" noRot="1" noChangeAspect="1" noTextEdit="1"/>
          </p:cNvSpPr>
          <p:nvPr>
            <p:ph type="sldImg"/>
          </p:nvPr>
        </p:nvSpPr>
        <p:spPr bwMode="auto">
          <a:noFill/>
          <a:ln>
            <a:solidFill>
              <a:srgbClr val="000000"/>
            </a:solidFill>
            <a:miter lim="800000"/>
          </a:ln>
        </p:spPr>
      </p:sp>
      <p:sp>
        <p:nvSpPr>
          <p:cNvPr id="3789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519A975B-13E9-46F8-AFC9-E7755265A5F0}"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幻灯片图像占位符 1"/>
          <p:cNvSpPr>
            <a:spLocks noGrp="1" noRot="1" noChangeAspect="1" noTextEdit="1"/>
          </p:cNvSpPr>
          <p:nvPr>
            <p:ph type="sldImg"/>
          </p:nvPr>
        </p:nvSpPr>
        <p:spPr bwMode="auto">
          <a:noFill/>
          <a:ln>
            <a:solidFill>
              <a:srgbClr val="000000"/>
            </a:solidFill>
            <a:miter lim="800000"/>
          </a:ln>
        </p:spPr>
      </p:sp>
      <p:sp>
        <p:nvSpPr>
          <p:cNvPr id="3993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A29AEFD8-570D-41AE-B616-FEB41835C037}"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幻灯片图像占位符 1"/>
          <p:cNvSpPr>
            <a:spLocks noGrp="1" noRot="1" noChangeAspect="1" noTextEdit="1"/>
          </p:cNvSpPr>
          <p:nvPr>
            <p:ph type="sldImg"/>
          </p:nvPr>
        </p:nvSpPr>
        <p:spPr bwMode="auto">
          <a:noFill/>
          <a:ln>
            <a:solidFill>
              <a:srgbClr val="000000"/>
            </a:solidFill>
            <a:miter lim="800000"/>
          </a:ln>
        </p:spPr>
      </p:sp>
      <p:sp>
        <p:nvSpPr>
          <p:cNvPr id="56323"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B98B706F-CDFE-4F23-8EED-A284983D4794}"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bwMode="auto">
          <a:noFill/>
          <a:ln>
            <a:solidFill>
              <a:srgbClr val="000000"/>
            </a:solidFill>
            <a:miter lim="800000"/>
          </a:ln>
        </p:spPr>
      </p:sp>
      <p:sp>
        <p:nvSpPr>
          <p:cNvPr id="58371"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AA627C67-FFEF-4B06-9C1A-28DF3AAC94F7}"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1"/>
          <p:cNvSpPr>
            <a:spLocks noGrp="1" noRot="1" noChangeAspect="1" noTextEdit="1"/>
          </p:cNvSpPr>
          <p:nvPr>
            <p:ph type="sldImg"/>
          </p:nvPr>
        </p:nvSpPr>
        <p:spPr bwMode="auto">
          <a:noFill/>
          <a:ln>
            <a:solidFill>
              <a:srgbClr val="000000"/>
            </a:solidFill>
            <a:miter lim="800000"/>
          </a:ln>
        </p:spPr>
      </p:sp>
      <p:sp>
        <p:nvSpPr>
          <p:cNvPr id="60419"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0426DF9A-502E-462C-B77D-F9A5EA5A2552}"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幻灯片图像占位符 1"/>
          <p:cNvSpPr>
            <a:spLocks noGrp="1" noRot="1" noChangeAspect="1" noTextEdit="1"/>
          </p:cNvSpPr>
          <p:nvPr>
            <p:ph type="sldImg"/>
          </p:nvPr>
        </p:nvSpPr>
        <p:spPr bwMode="auto">
          <a:noFill/>
          <a:ln>
            <a:solidFill>
              <a:srgbClr val="000000"/>
            </a:solidFill>
            <a:miter lim="800000"/>
          </a:ln>
        </p:spPr>
      </p:sp>
      <p:sp>
        <p:nvSpPr>
          <p:cNvPr id="62467"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E5493554-67F5-4623-B4C9-7E289B1757F1}"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bwMode="auto">
          <a:noFill/>
          <a:ln>
            <a:solidFill>
              <a:srgbClr val="000000"/>
            </a:solidFill>
            <a:miter lim="800000"/>
          </a:ln>
        </p:spPr>
      </p:sp>
      <p:sp>
        <p:nvSpPr>
          <p:cNvPr id="64515"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03B59866-CBBC-4DF4-B983-79C69D8FD283}"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幻灯片图像占位符 1"/>
          <p:cNvSpPr>
            <a:spLocks noGrp="1" noRot="1" noChangeAspect="1" noTextEdit="1"/>
          </p:cNvSpPr>
          <p:nvPr>
            <p:ph type="sldImg"/>
          </p:nvPr>
        </p:nvSpPr>
        <p:spPr bwMode="auto">
          <a:noFill/>
          <a:ln>
            <a:solidFill>
              <a:srgbClr val="000000"/>
            </a:solidFill>
            <a:miter lim="800000"/>
          </a:ln>
        </p:spPr>
      </p:sp>
      <p:sp>
        <p:nvSpPr>
          <p:cNvPr id="66563"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329AE235-92D3-4257-AB7B-7AEB8E5624F0}"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幻灯片图像占位符 1"/>
          <p:cNvSpPr>
            <a:spLocks noGrp="1" noRot="1" noChangeAspect="1" noTextEdit="1"/>
          </p:cNvSpPr>
          <p:nvPr>
            <p:ph type="sldImg"/>
          </p:nvPr>
        </p:nvSpPr>
        <p:spPr bwMode="auto">
          <a:noFill/>
          <a:ln>
            <a:solidFill>
              <a:srgbClr val="000000"/>
            </a:solidFill>
            <a:miter lim="800000"/>
          </a:ln>
        </p:spPr>
      </p:sp>
      <p:sp>
        <p:nvSpPr>
          <p:cNvPr id="68611"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8AF0B740-A324-47C7-8CFB-C85CEB74EF13}"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幻灯片图像占位符 1"/>
          <p:cNvSpPr>
            <a:spLocks noGrp="1" noRot="1" noChangeAspect="1" noTextEdit="1"/>
          </p:cNvSpPr>
          <p:nvPr>
            <p:ph type="sldImg"/>
          </p:nvPr>
        </p:nvSpPr>
        <p:spPr bwMode="auto">
          <a:noFill/>
          <a:ln>
            <a:solidFill>
              <a:srgbClr val="000000"/>
            </a:solidFill>
            <a:miter lim="800000"/>
          </a:ln>
        </p:spPr>
      </p:sp>
      <p:sp>
        <p:nvSpPr>
          <p:cNvPr id="70659"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6B03FC09-7B62-478B-8135-7BC573EB85AA}"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noChangeAspect="1" noTextEdit="1"/>
          </p:cNvSpPr>
          <p:nvPr>
            <p:ph type="sldImg"/>
          </p:nvPr>
        </p:nvSpPr>
        <p:spPr bwMode="auto">
          <a:noFill/>
          <a:ln>
            <a:solidFill>
              <a:srgbClr val="000000"/>
            </a:solidFill>
            <a:miter lim="800000"/>
          </a:ln>
        </p:spPr>
      </p:sp>
      <p:sp>
        <p:nvSpPr>
          <p:cNvPr id="21506"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C898C391-82A0-4864-80C8-A4A33BCB4028}"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幻灯片图像占位符 1"/>
          <p:cNvSpPr>
            <a:spLocks noGrp="1" noRot="1" noChangeAspect="1" noTextEdit="1"/>
          </p:cNvSpPr>
          <p:nvPr>
            <p:ph type="sldImg"/>
          </p:nvPr>
        </p:nvSpPr>
        <p:spPr bwMode="auto">
          <a:noFill/>
          <a:ln>
            <a:solidFill>
              <a:srgbClr val="000000"/>
            </a:solidFill>
            <a:miter lim="800000"/>
          </a:ln>
        </p:spPr>
      </p:sp>
      <p:sp>
        <p:nvSpPr>
          <p:cNvPr id="72707"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提供范文</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9ADD90BD-8E9D-4DAC-9408-786549AC4DCE}"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幻灯片图像占位符 1"/>
          <p:cNvSpPr>
            <a:spLocks noGrp="1" noRot="1" noChangeAspect="1"/>
          </p:cNvSpPr>
          <p:nvPr>
            <p:ph type="sldImg"/>
          </p:nvPr>
        </p:nvSpPr>
        <p:spPr bwMode="auto">
          <a:noFill/>
          <a:ln>
            <a:solidFill>
              <a:srgbClr val="000000"/>
            </a:solidFill>
            <a:miter lim="800000"/>
          </a:ln>
        </p:spPr>
      </p:sp>
      <p:sp>
        <p:nvSpPr>
          <p:cNvPr id="4915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80899"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43A20976-560E-4FD1-80DA-25C00A026F00}" type="slidenum">
              <a:rPr lang="zh-CN" altLang="en-US">
                <a:solidFill>
                  <a:srgbClr val="000000"/>
                </a:solidFill>
                <a:cs typeface="方正黑体简体" panose="02010601030101010101" charset="-122"/>
              </a:rPr>
            </a:fld>
            <a:endParaRPr lang="en-US" altLang="zh-CN">
              <a:solidFill>
                <a:srgbClr val="000000"/>
              </a:solidFill>
              <a:cs typeface="方正黑体简体" panose="02010601030101010101"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noTextEdit="1"/>
          </p:cNvSpPr>
          <p:nvPr>
            <p:ph type="sldImg"/>
          </p:nvPr>
        </p:nvSpPr>
        <p:spPr bwMode="auto">
          <a:noFill/>
          <a:ln>
            <a:solidFill>
              <a:srgbClr val="000000"/>
            </a:solidFill>
            <a:miter lim="800000"/>
          </a:ln>
        </p:spPr>
      </p:sp>
      <p:sp>
        <p:nvSpPr>
          <p:cNvPr id="2355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44035"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6A37353D-2AA5-4FC8-9F9E-54F7CD03C977}"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幻灯片图像占位符 1"/>
          <p:cNvSpPr>
            <a:spLocks noGrp="1" noRot="1" noChangeAspect="1" noTextEdit="1"/>
          </p:cNvSpPr>
          <p:nvPr>
            <p:ph type="sldImg"/>
          </p:nvPr>
        </p:nvSpPr>
        <p:spPr bwMode="auto">
          <a:noFill/>
          <a:ln>
            <a:solidFill>
              <a:srgbClr val="000000"/>
            </a:solidFill>
            <a:miter lim="800000"/>
          </a:ln>
        </p:spPr>
      </p:sp>
      <p:sp>
        <p:nvSpPr>
          <p:cNvPr id="25602"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44035"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5525C11F-65A7-434D-9834-543C3D118CB4}"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幻灯片图像占位符 1"/>
          <p:cNvSpPr>
            <a:spLocks noGrp="1" noRot="1" noChangeAspect="1" noTextEdit="1"/>
          </p:cNvSpPr>
          <p:nvPr>
            <p:ph type="sldImg"/>
          </p:nvPr>
        </p:nvSpPr>
        <p:spPr bwMode="auto">
          <a:noFill/>
          <a:ln>
            <a:solidFill>
              <a:srgbClr val="000000"/>
            </a:solidFill>
            <a:miter lim="800000"/>
          </a:ln>
        </p:spPr>
      </p:sp>
      <p:sp>
        <p:nvSpPr>
          <p:cNvPr id="2765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8B06C4A1-EB25-4DC4-8E93-358A9560A5C7}"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noTextEdit="1"/>
          </p:cNvSpPr>
          <p:nvPr>
            <p:ph type="sldImg"/>
          </p:nvPr>
        </p:nvSpPr>
        <p:spPr bwMode="auto">
          <a:noFill/>
          <a:ln>
            <a:solidFill>
              <a:srgbClr val="000000"/>
            </a:solidFill>
            <a:miter lim="800000"/>
          </a:ln>
        </p:spPr>
      </p:sp>
      <p:sp>
        <p:nvSpPr>
          <p:cNvPr id="2969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7EF98337-3938-43BA-86A4-8F80946526A7}"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幻灯片图像占位符 1"/>
          <p:cNvSpPr>
            <a:spLocks noGrp="1" noRot="1" noChangeAspect="1" noTextEdit="1"/>
          </p:cNvSpPr>
          <p:nvPr>
            <p:ph type="sldImg"/>
          </p:nvPr>
        </p:nvSpPr>
        <p:spPr bwMode="auto">
          <a:noFill/>
          <a:ln>
            <a:solidFill>
              <a:srgbClr val="000000"/>
            </a:solidFill>
            <a:miter lim="800000"/>
          </a:ln>
        </p:spPr>
      </p:sp>
      <p:sp>
        <p:nvSpPr>
          <p:cNvPr id="31746"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55A38D8A-0BAE-4DC6-8210-714DD1483B78}"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幻灯片图像占位符 1"/>
          <p:cNvSpPr>
            <a:spLocks noGrp="1" noRot="1" noChangeAspect="1" noTextEdit="1"/>
          </p:cNvSpPr>
          <p:nvPr>
            <p:ph type="sldImg"/>
          </p:nvPr>
        </p:nvSpPr>
        <p:spPr bwMode="auto">
          <a:noFill/>
          <a:ln>
            <a:solidFill>
              <a:srgbClr val="000000"/>
            </a:solidFill>
            <a:miter lim="800000"/>
          </a:ln>
        </p:spPr>
      </p:sp>
      <p:sp>
        <p:nvSpPr>
          <p:cNvPr id="3379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A5772DE8-CF51-4F44-8E97-E554E8FE64B6}"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幻灯片图像占位符 1"/>
          <p:cNvSpPr>
            <a:spLocks noGrp="1" noRot="1" noChangeAspect="1" noTextEdit="1"/>
          </p:cNvSpPr>
          <p:nvPr>
            <p:ph type="sldImg"/>
          </p:nvPr>
        </p:nvSpPr>
        <p:spPr bwMode="auto">
          <a:noFill/>
          <a:ln>
            <a:solidFill>
              <a:srgbClr val="000000"/>
            </a:solidFill>
            <a:miter lim="800000"/>
          </a:ln>
        </p:spPr>
      </p:sp>
      <p:sp>
        <p:nvSpPr>
          <p:cNvPr id="35842"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BCAF2ED0-9204-49E3-A51F-DC6B035C3376}" type="slidenum">
              <a:rPr lang="zh-CN" altLang="en-US" sz="1200">
                <a:latin typeface="+mn-lt"/>
                <a:ea typeface="+mn-ea"/>
              </a:rPr>
            </a:fld>
            <a:endParaRPr lang="en-US" altLang="zh-CN" sz="1200">
              <a:latin typeface="+mn-lt"/>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313"/>
            <a:ext cx="7772400" cy="110285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5550"/>
            <a:ext cx="6400800" cy="131485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7D8302B2-BFB0-4E53-9DAA-AD3AF949BA6E}"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A7C38C6-56E8-427A-86DE-5DF7F122E97B}" type="slidenum">
              <a:rPr lang="zh-CN" altLang="en-US"/>
            </a:fld>
            <a:endParaRPr lang="zh-CN" altLang="en-US" dirty="0"/>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829"/>
            <a:ext cx="2057400" cy="329309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829"/>
            <a:ext cx="6019800" cy="329309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CF1DBE38-E556-4CFB-9A62-6714C7AF5964}"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B5452079-1CC2-41DF-9C95-6899159E8AD3}" type="slidenum">
              <a:rPr lang="zh-CN" altLang="en-US"/>
            </a:fld>
            <a:endParaRPr lang="zh-CN" altLang="en-US" dirty="0"/>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268A887-C434-4D08-8A72-4D0E44A7FBF1}"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F8C5C6C-3C45-436C-BB42-2099C59E13AD}" type="slidenum">
              <a:rPr lang="zh-CN" altLang="en-US"/>
            </a:fld>
            <a:endParaRPr lang="zh-CN" altLang="en-US" dirty="0"/>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6196"/>
            <a:ext cx="7772400" cy="1021872"/>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708"/>
            <a:ext cx="7772400" cy="11254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lvl1pPr>
              <a:defRPr/>
            </a:lvl1pPr>
          </a:lstStyle>
          <a:p>
            <a:pPr>
              <a:defRPr/>
            </a:pPr>
            <a:fld id="{F052A3AA-1842-40F3-8434-E65718D0B1C3}"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5538704-627D-47A7-8C51-2924BA717215}" type="slidenum">
              <a:rPr lang="zh-CN" altLang="en-US"/>
            </a:fld>
            <a:endParaRPr lang="zh-CN" altLang="en-US" dirty="0"/>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0B152B55-8AC4-4961-BEB7-3772284D046C}" type="datetimeFigureOut">
              <a:rPr lang="zh-CN" altLang="en-US"/>
            </a:fld>
            <a:endParaRPr lang="zh-CN" altLang="en-US" dirty="0"/>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6EB00EBA-C035-4657-A874-84174DA7A980}" type="slidenum">
              <a:rPr lang="zh-CN" altLang="en-US"/>
            </a:fld>
            <a:endParaRPr lang="zh-CN" altLang="en-US" dirty="0"/>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042"/>
            <a:ext cx="8229600" cy="857515"/>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690"/>
            <a:ext cx="4040188"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660"/>
            <a:ext cx="4040188"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6" y="1151690"/>
            <a:ext cx="4041775"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6" y="1631660"/>
            <a:ext cx="4041775"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17BA7A77-8539-4685-99AA-8B78781E3D63}" type="datetimeFigureOut">
              <a:rPr lang="zh-CN" altLang="en-US"/>
            </a:fld>
            <a:endParaRPr lang="zh-CN" altLang="en-US" dirty="0"/>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C15210F0-5951-4276-82AE-071781D4FF37}" type="slidenum">
              <a:rPr lang="zh-CN" altLang="en-US"/>
            </a:fld>
            <a:endParaRPr lang="zh-CN" altLang="en-US" dirty="0"/>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C6FFA66C-E9FF-41C0-99F9-10AFA6DC04D2}" type="datetimeFigureOut">
              <a:rPr lang="zh-CN" altLang="en-US"/>
            </a:fld>
            <a:endParaRPr lang="zh-CN" altLang="en-US" dirty="0"/>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687ADD52-FF44-41D3-A0C5-0C6B2FA3227D}" type="slidenum">
              <a:rPr lang="zh-CN" altLang="en-US"/>
            </a:fld>
            <a:endParaRPr lang="zh-CN" altLang="en-US" dirty="0"/>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851"/>
            <a:ext cx="3008313" cy="871807"/>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851"/>
            <a:ext cx="5111750" cy="439119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1" y="1076658"/>
            <a:ext cx="3008313" cy="35193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3"/>
          <p:cNvSpPr>
            <a:spLocks noGrp="1"/>
          </p:cNvSpPr>
          <p:nvPr>
            <p:ph type="dt" sz="half" idx="10"/>
          </p:nvPr>
        </p:nvSpPr>
        <p:spPr/>
        <p:txBody>
          <a:bodyPr/>
          <a:lstStyle>
            <a:lvl1pPr>
              <a:defRPr/>
            </a:lvl1pPr>
          </a:lstStyle>
          <a:p>
            <a:pPr>
              <a:defRPr/>
            </a:pPr>
            <a:fld id="{422114DE-8D32-4DF0-A4C6-EC737F39835D}" type="datetimeFigureOut">
              <a:rPr lang="zh-CN" altLang="en-US"/>
            </a:fld>
            <a:endParaRPr lang="zh-CN" altLang="en-US" dirty="0"/>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BBB2BDC-41E3-4C23-8DC5-30EAD1441DF7}" type="slidenum">
              <a:rPr lang="zh-CN" altLang="en-US"/>
            </a:fld>
            <a:endParaRPr lang="zh-CN" altLang="en-US" dirty="0"/>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561"/>
            <a:ext cx="5486400" cy="425185"/>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723"/>
            <a:ext cx="5486400" cy="308705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6746"/>
            <a:ext cx="5486400" cy="6038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3"/>
          <p:cNvSpPr>
            <a:spLocks noGrp="1"/>
          </p:cNvSpPr>
          <p:nvPr>
            <p:ph type="dt" sz="half" idx="10"/>
          </p:nvPr>
        </p:nvSpPr>
        <p:spPr/>
        <p:txBody>
          <a:bodyPr/>
          <a:lstStyle>
            <a:lvl1pPr>
              <a:defRPr/>
            </a:lvl1pPr>
          </a:lstStyle>
          <a:p>
            <a:pPr>
              <a:defRPr/>
            </a:pPr>
            <a:fld id="{393DD264-BD14-47D7-978C-4FC210892A6E}" type="datetimeFigureOut">
              <a:rPr lang="zh-CN" altLang="en-US"/>
            </a:fld>
            <a:endParaRPr lang="zh-CN" altLang="en-US" dirty="0"/>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EFBCABF3-63C3-495F-9CF3-2B2BDC14405E}" type="slidenum">
              <a:rPr lang="zh-CN" altLang="en-US"/>
            </a:fld>
            <a:endParaRPr lang="zh-CN" altLang="en-US" dirty="0"/>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C08FC066-1234-4868-A133-64F963164671}"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AE6BECB-5BBE-4365-92CE-D8DD09E5A1A1}" type="slidenum">
              <a:rPr lang="zh-CN" altLang="en-US"/>
            </a:fld>
            <a:endParaRPr lang="zh-CN" altLang="en-US" dirty="0"/>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2.png"/><Relationship Id="rId17" Type="http://schemas.openxmlformats.org/officeDocument/2006/relationships/image" Target="../media/image1.jpeg"/><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6375"/>
            <a:ext cx="8229600" cy="857250"/>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p:cNvSpPr>
          <p:nvPr>
            <p:ph type="body" idx="1"/>
          </p:nvPr>
        </p:nvSpPr>
        <p:spPr bwMode="auto">
          <a:xfrm>
            <a:off x="457200" y="1200150"/>
            <a:ext cx="8229600" cy="3395663"/>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457200" y="4768850"/>
            <a:ext cx="2133600" cy="273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微软雅黑" panose="020B0503020204020204" pitchFamily="34" charset="-122"/>
                <a:ea typeface="微软雅黑" panose="020B0503020204020204" pitchFamily="34" charset="-122"/>
                <a:cs typeface="+mn-cs"/>
              </a:defRPr>
            </a:lvl1pPr>
          </a:lstStyle>
          <a:p>
            <a:pPr>
              <a:defRPr/>
            </a:pPr>
            <a:fld id="{EBBBD7E1-B665-4F3E-96AA-D743D78DE472}" type="datetimeFigureOut">
              <a:rPr lang="zh-CN" altLang="en-US"/>
            </a:fld>
            <a:endParaRPr lang="zh-CN" altLang="en-US" dirty="0"/>
          </a:p>
        </p:txBody>
      </p:sp>
      <p:sp>
        <p:nvSpPr>
          <p:cNvPr id="5" name="页脚占位符 4"/>
          <p:cNvSpPr>
            <a:spLocks noGrp="1"/>
          </p:cNvSpPr>
          <p:nvPr>
            <p:ph type="ftr" sz="quarter" idx="3"/>
          </p:nvPr>
        </p:nvSpPr>
        <p:spPr>
          <a:xfrm>
            <a:off x="3124200" y="4768850"/>
            <a:ext cx="2895600" cy="273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微软雅黑" panose="020B0503020204020204" pitchFamily="34" charset="-122"/>
                <a:ea typeface="微软雅黑" panose="020B0503020204020204" pitchFamily="34" charset="-122"/>
                <a:cs typeface="+mn-cs"/>
              </a:defRPr>
            </a:lvl1pPr>
          </a:lstStyle>
          <a:p>
            <a:pPr>
              <a:defRPr/>
            </a:pPr>
            <a:endParaRPr lang="zh-CN" altLang="en-US"/>
          </a:p>
        </p:txBody>
      </p:sp>
      <p:sp>
        <p:nvSpPr>
          <p:cNvPr id="6" name="灯片编号占位符 5"/>
          <p:cNvSpPr>
            <a:spLocks noGrp="1"/>
          </p:cNvSpPr>
          <p:nvPr>
            <p:ph type="sldNum" sz="quarter" idx="4"/>
          </p:nvPr>
        </p:nvSpPr>
        <p:spPr>
          <a:xfrm>
            <a:off x="6553200" y="4768850"/>
            <a:ext cx="2133600" cy="273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微软雅黑" panose="020B0503020204020204" pitchFamily="34" charset="-122"/>
                <a:ea typeface="微软雅黑" panose="020B0503020204020204" pitchFamily="34" charset="-122"/>
                <a:cs typeface="+mn-cs"/>
              </a:defRPr>
            </a:lvl1pPr>
          </a:lstStyle>
          <a:p>
            <a:pPr>
              <a:defRPr/>
            </a:pPr>
            <a:fld id="{3FD9981D-90EE-4252-B274-67FD23A6A59C}" type="slidenum">
              <a:rPr lang="zh-CN" altLang="en-US"/>
            </a:fld>
            <a:endParaRPr lang="zh-CN" altLang="en-US" dirty="0"/>
          </a:p>
        </p:txBody>
      </p:sp>
      <p:pic>
        <p:nvPicPr>
          <p:cNvPr id="1031" name="图片 7"/>
          <p:cNvPicPr>
            <a:picLocks noChangeAspect="1"/>
          </p:cNvPicPr>
          <p:nvPr userDrawn="1"/>
        </p:nvPicPr>
        <p:blipFill>
          <a:blip r:embed="rId17"/>
          <a:srcRect/>
          <a:stretch>
            <a:fillRect/>
          </a:stretch>
        </p:blipFill>
        <p:spPr bwMode="auto">
          <a:xfrm>
            <a:off x="0" y="0"/>
            <a:ext cx="9144000" cy="5148263"/>
          </a:xfrm>
          <a:prstGeom prst="rect">
            <a:avLst/>
          </a:prstGeom>
          <a:noFill/>
          <a:ln w="9525">
            <a:noFill/>
            <a:miter lim="800000"/>
            <a:headEnd/>
            <a:tailEnd/>
          </a:ln>
        </p:spPr>
      </p:pic>
      <p:sp>
        <p:nvSpPr>
          <p:cNvPr id="9" name="矩形 8"/>
          <p:cNvSpPr/>
          <p:nvPr userDrawn="1"/>
        </p:nvSpPr>
        <p:spPr>
          <a:xfrm>
            <a:off x="0" y="0"/>
            <a:ext cx="9144000" cy="5145088"/>
          </a:xfrm>
          <a:prstGeom prst="rect">
            <a:avLst/>
          </a:prstGeom>
          <a:gradFill>
            <a:gsLst>
              <a:gs pos="52100">
                <a:srgbClr val="EFEFEF"/>
              </a:gs>
              <a:gs pos="0">
                <a:srgbClr val="EFEFEF"/>
              </a:gs>
              <a:gs pos="100000">
                <a:srgbClr val="EFEFEF">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8" name="图片 7" descr="水印"/>
          <p:cNvPicPr>
            <a:picLocks noChangeAspect="1"/>
          </p:cNvPicPr>
          <p:nvPr userDrawn="1"/>
        </p:nvPicPr>
        <p:blipFill>
          <a:blip r:embed="rId18"/>
          <a:stretch>
            <a:fillRect/>
          </a:stretch>
        </p:blipFill>
        <p:spPr>
          <a:xfrm>
            <a:off x="5907405" y="635000"/>
            <a:ext cx="3220085" cy="104203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p:random/>
  </p:transition>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微软雅黑" panose="020B0503020204020204" pitchFamily="34" charset="-122"/>
          <a:ea typeface="微软雅黑" panose="020B0503020204020204" pitchFamily="34" charset="-122"/>
          <a:cs typeface="+mj-cs"/>
        </a:defRPr>
      </a:lvl1pPr>
      <a:lvl2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2pPr>
      <a:lvl3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3pPr>
      <a:lvl4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4pPr>
      <a:lvl5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5pPr>
      <a:lvl6pPr marL="4572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6pPr>
      <a:lvl7pPr marL="9144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7pPr>
      <a:lvl8pPr marL="13716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8pPr>
      <a:lvl9pPr marL="18288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1.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935514"/>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1706086"/>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1213168"/>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4830" name="组合 24"/>
          <p:cNvGrpSpPr/>
          <p:nvPr/>
        </p:nvGrpSpPr>
        <p:grpSpPr bwMode="auto">
          <a:xfrm>
            <a:off x="0" y="160338"/>
            <a:ext cx="4600575" cy="439737"/>
            <a:chOff x="330188" y="329522"/>
            <a:chExt cx="3705496" cy="585872"/>
          </a:xfrm>
        </p:grpSpPr>
        <p:sp>
          <p:nvSpPr>
            <p:cNvPr id="34834"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4835"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句式 提高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46450" name="Rectangle 18"/>
          <p:cNvSpPr/>
          <p:nvPr/>
        </p:nvSpPr>
        <p:spPr bwMode="auto">
          <a:xfrm>
            <a:off x="0" y="520700"/>
            <a:ext cx="9144000" cy="4356100"/>
          </a:xfrm>
          <a:prstGeom prst="rect">
            <a:avLst/>
          </a:prstGeom>
          <a:solidFill>
            <a:schemeClr val="bg1"/>
          </a:solidFill>
          <a:ln w="9525">
            <a:noFill/>
            <a:miter lim="800000"/>
          </a:ln>
        </p:spPr>
        <p:txBody>
          <a:bodyPr/>
          <a:lstStyle/>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abundant experience as well as subtle tutoring techniques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It qualifies him to help your son make progress in Chinese learning.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He has abundant experience as well as subtle tutoring techniques, </a:t>
            </a:r>
            <a:r>
              <a:rPr lang="en-US" altLang="zh-CN" sz="2400">
                <a:solidFill>
                  <a:srgbClr val="0000CC"/>
                </a:solidFill>
                <a:latin typeface="Constantia" panose="02030602050306030303" pitchFamily="18" charset="0"/>
                <a:ea typeface="微软雅黑" panose="020B0503020204020204" pitchFamily="34" charset="-122"/>
              </a:rPr>
              <a:t>which </a:t>
            </a:r>
            <a:r>
              <a:rPr lang="en-US" altLang="zh-CN" sz="2400">
                <a:latin typeface="Constantia" panose="02030602050306030303" pitchFamily="18" charset="0"/>
                <a:ea typeface="微软雅黑" panose="020B0503020204020204" pitchFamily="34" charset="-122"/>
              </a:rPr>
              <a:t>qualifies him to help your son make progress  in Chinese learning.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been exposed to an authentic English background for ages so he has a command of English and Chinese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It will be of great help in tutoring your son.</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Exposed to an authentic English background for ages, he has a command of English and Chinese , </a:t>
            </a:r>
            <a:r>
              <a:rPr lang="en-US" altLang="zh-CN" sz="2400">
                <a:solidFill>
                  <a:srgbClr val="0000CC"/>
                </a:solidFill>
                <a:latin typeface="Constantia" panose="02030602050306030303" pitchFamily="18" charset="0"/>
                <a:ea typeface="微软雅黑" panose="020B0503020204020204" pitchFamily="34" charset="-122"/>
              </a:rPr>
              <a:t>which</a:t>
            </a:r>
            <a:r>
              <a:rPr lang="en-US" altLang="zh-CN" sz="2400">
                <a:latin typeface="Constantia" panose="02030602050306030303" pitchFamily="18" charset="0"/>
                <a:ea typeface="微软雅黑" panose="020B0503020204020204" pitchFamily="34" charset="-122"/>
              </a:rPr>
              <a:t> will be of great help in tutoring your son.</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Char char="•"/>
            </a:pPr>
            <a:endParaRPr lang="zh-CN" altLang="en-US" sz="2800">
              <a:latin typeface="微软雅黑" panose="020B0503020204020204" pitchFamily="34" charset="-122"/>
              <a:ea typeface="微软雅黑" panose="020B0503020204020204" pitchFamily="34" charset="-122"/>
            </a:endParaRPr>
          </a:p>
        </p:txBody>
      </p:sp>
      <p:sp>
        <p:nvSpPr>
          <p:cNvPr id="146451" name="文本框 7"/>
          <p:cNvSpPr txBox="1">
            <a:spLocks noChangeArrowheads="1"/>
          </p:cNvSpPr>
          <p:nvPr/>
        </p:nvSpPr>
        <p:spPr bwMode="auto">
          <a:xfrm>
            <a:off x="3276600" y="2463800"/>
            <a:ext cx="2124075"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Which </a:t>
            </a:r>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定语从句</a:t>
            </a:r>
            <a:endParaRPr lang="zh-CN" altLang="en-US" sz="2000" b="1">
              <a:solidFill>
                <a:schemeClr val="bg1"/>
              </a:solidFill>
              <a:ea typeface="微软雅黑" panose="020B0503020204020204" pitchFamily="34" charset="-122"/>
              <a:cs typeface="Times New Roman" panose="02020603050405020304" pitchFamily="18" charset="0"/>
            </a:endParaRPr>
          </a:p>
        </p:txBody>
      </p:sp>
      <p:sp>
        <p:nvSpPr>
          <p:cNvPr id="146452" name="文本框 7"/>
          <p:cNvSpPr txBox="1">
            <a:spLocks noChangeArrowheads="1"/>
          </p:cNvSpPr>
          <p:nvPr/>
        </p:nvSpPr>
        <p:spPr bwMode="auto">
          <a:xfrm>
            <a:off x="2916238" y="4445000"/>
            <a:ext cx="2124075"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Which </a:t>
            </a:r>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定语从句</a:t>
            </a:r>
            <a:endParaRPr lang="zh-CN" altLang="en-US" sz="2000" b="1">
              <a:solidFill>
                <a:schemeClr val="bg1"/>
              </a:solidFill>
              <a:ea typeface="微软雅黑" panose="020B0503020204020204" pitchFamily="34" charset="-122"/>
              <a:cs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46450">
                                            <p:txEl>
                                              <p:pRg st="0" end="0"/>
                                            </p:txEl>
                                          </p:spTgt>
                                        </p:tgtEl>
                                        <p:attrNameLst>
                                          <p:attrName>style.visibility</p:attrName>
                                        </p:attrNameLst>
                                      </p:cBhvr>
                                      <p:to>
                                        <p:strVal val="visible"/>
                                      </p:to>
                                    </p:set>
                                    <p:animEffect transition="in" filter="blinds(horizontal)">
                                      <p:cBhvr>
                                        <p:cTn id="99" dur="500"/>
                                        <p:tgtEl>
                                          <p:spTgt spid="146450">
                                            <p:txEl>
                                              <p:pRg st="0" end="0"/>
                                            </p:txEl>
                                          </p:spTgt>
                                        </p:tgtEl>
                                      </p:cBhvr>
                                    </p:animEffect>
                                  </p:childTnLst>
                                </p:cTn>
                              </p:par>
                              <p:par>
                                <p:cTn id="100" presetID="3" presetClass="entr" presetSubtype="10" fill="hold" nodeType="withEffect">
                                  <p:stCondLst>
                                    <p:cond delay="0"/>
                                  </p:stCondLst>
                                  <p:childTnLst>
                                    <p:set>
                                      <p:cBhvr>
                                        <p:cTn id="101" dur="1" fill="hold">
                                          <p:stCondLst>
                                            <p:cond delay="0"/>
                                          </p:stCondLst>
                                        </p:cTn>
                                        <p:tgtEl>
                                          <p:spTgt spid="146450">
                                            <p:txEl>
                                              <p:pRg st="1" end="1"/>
                                            </p:txEl>
                                          </p:spTgt>
                                        </p:tgtEl>
                                        <p:attrNameLst>
                                          <p:attrName>style.visibility</p:attrName>
                                        </p:attrNameLst>
                                      </p:cBhvr>
                                      <p:to>
                                        <p:strVal val="visible"/>
                                      </p:to>
                                    </p:set>
                                    <p:animEffect transition="in" filter="blinds(horizontal)">
                                      <p:cBhvr>
                                        <p:cTn id="102" dur="500"/>
                                        <p:tgtEl>
                                          <p:spTgt spid="146450">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46450">
                                            <p:txEl>
                                              <p:pRg st="2" end="2"/>
                                            </p:txEl>
                                          </p:spTgt>
                                        </p:tgtEl>
                                        <p:attrNameLst>
                                          <p:attrName>style.visibility</p:attrName>
                                        </p:attrNameLst>
                                      </p:cBhvr>
                                      <p:to>
                                        <p:strVal val="visible"/>
                                      </p:to>
                                    </p:set>
                                    <p:animEffect transition="in" filter="blinds(horizontal)">
                                      <p:cBhvr>
                                        <p:cTn id="107" dur="500"/>
                                        <p:tgtEl>
                                          <p:spTgt spid="146450">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46450">
                                            <p:txEl>
                                              <p:pRg st="3" end="3"/>
                                            </p:txEl>
                                          </p:spTgt>
                                        </p:tgtEl>
                                        <p:attrNameLst>
                                          <p:attrName>style.visibility</p:attrName>
                                        </p:attrNameLst>
                                      </p:cBhvr>
                                      <p:to>
                                        <p:strVal val="visible"/>
                                      </p:to>
                                    </p:set>
                                    <p:animEffect transition="in" filter="blinds(horizontal)">
                                      <p:cBhvr>
                                        <p:cTn id="112" dur="500"/>
                                        <p:tgtEl>
                                          <p:spTgt spid="146450">
                                            <p:txEl>
                                              <p:pRg st="3" end="3"/>
                                            </p:txEl>
                                          </p:spTgt>
                                        </p:tgtEl>
                                      </p:cBhvr>
                                    </p:animEffect>
                                  </p:childTnLst>
                                </p:cTn>
                              </p:par>
                              <p:par>
                                <p:cTn id="113" presetID="3" presetClass="entr" presetSubtype="10" fill="hold" nodeType="withEffect">
                                  <p:stCondLst>
                                    <p:cond delay="0"/>
                                  </p:stCondLst>
                                  <p:childTnLst>
                                    <p:set>
                                      <p:cBhvr>
                                        <p:cTn id="114" dur="1" fill="hold">
                                          <p:stCondLst>
                                            <p:cond delay="0"/>
                                          </p:stCondLst>
                                        </p:cTn>
                                        <p:tgtEl>
                                          <p:spTgt spid="146450">
                                            <p:txEl>
                                              <p:pRg st="4" end="4"/>
                                            </p:txEl>
                                          </p:spTgt>
                                        </p:tgtEl>
                                        <p:attrNameLst>
                                          <p:attrName>style.visibility</p:attrName>
                                        </p:attrNameLst>
                                      </p:cBhvr>
                                      <p:to>
                                        <p:strVal val="visible"/>
                                      </p:to>
                                    </p:set>
                                    <p:animEffect transition="in" filter="blinds(horizontal)">
                                      <p:cBhvr>
                                        <p:cTn id="115" dur="500"/>
                                        <p:tgtEl>
                                          <p:spTgt spid="146450">
                                            <p:txEl>
                                              <p:pRg st="4" end="4"/>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46450">
                                            <p:txEl>
                                              <p:pRg st="5" end="5"/>
                                            </p:txEl>
                                          </p:spTgt>
                                        </p:tgtEl>
                                        <p:attrNameLst>
                                          <p:attrName>style.visibility</p:attrName>
                                        </p:attrNameLst>
                                      </p:cBhvr>
                                      <p:to>
                                        <p:strVal val="visible"/>
                                      </p:to>
                                    </p:set>
                                    <p:animEffect transition="in" filter="blinds(horizontal)">
                                      <p:cBhvr>
                                        <p:cTn id="120" dur="500"/>
                                        <p:tgtEl>
                                          <p:spTgt spid="146450">
                                            <p:txEl>
                                              <p:pRg st="5" end="5"/>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146451"/>
                                        </p:tgtEl>
                                        <p:attrNameLst>
                                          <p:attrName>style.visibility</p:attrName>
                                        </p:attrNameLst>
                                      </p:cBhvr>
                                      <p:to>
                                        <p:strVal val="visible"/>
                                      </p:to>
                                    </p:set>
                                    <p:animEffect transition="in" filter="blinds(horizontal)">
                                      <p:cBhvr>
                                        <p:cTn id="125" dur="500"/>
                                        <p:tgtEl>
                                          <p:spTgt spid="146451"/>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46452"/>
                                        </p:tgtEl>
                                        <p:attrNameLst>
                                          <p:attrName>style.visibility</p:attrName>
                                        </p:attrNameLst>
                                      </p:cBhvr>
                                      <p:to>
                                        <p:strVal val="visible"/>
                                      </p:to>
                                    </p:set>
                                    <p:animEffect transition="in" filter="blinds(horizontal)">
                                      <p:cBhvr>
                                        <p:cTn id="130" dur="500"/>
                                        <p:tgtEl>
                                          <p:spTgt spid="146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51" grpId="0" animBg="1"/>
      <p:bldP spid="14645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6878" name="组合 24"/>
          <p:cNvGrpSpPr/>
          <p:nvPr/>
        </p:nvGrpSpPr>
        <p:grpSpPr bwMode="auto">
          <a:xfrm>
            <a:off x="0" y="160338"/>
            <a:ext cx="4600575" cy="439737"/>
            <a:chOff x="330188" y="329522"/>
            <a:chExt cx="3705496" cy="585872"/>
          </a:xfrm>
        </p:grpSpPr>
        <p:sp>
          <p:nvSpPr>
            <p:cNvPr id="36882"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6883"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句式提高</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53619" name="Rectangle 19"/>
          <p:cNvSpPr/>
          <p:nvPr/>
        </p:nvSpPr>
        <p:spPr bwMode="auto">
          <a:xfrm>
            <a:off x="0" y="609600"/>
            <a:ext cx="9144000" cy="4303713"/>
          </a:xfrm>
          <a:prstGeom prst="rect">
            <a:avLst/>
          </a:prstGeom>
          <a:solidFill>
            <a:schemeClr val="bg1"/>
          </a:solidFill>
          <a:ln w="9525">
            <a:noFill/>
            <a:miter lim="800000"/>
          </a:ln>
        </p:spPr>
        <p:txBody>
          <a:bodyPr/>
          <a:lstStyle/>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fluency in Chinese and abundant experience in tutoring kids.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will definitely navigate your son into a fantastic  Chinese world by teaching necessary grammars and pronunciations.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With</a:t>
            </a:r>
            <a:r>
              <a:rPr lang="en-US" altLang="zh-CN" sz="2400">
                <a:latin typeface="Constantia" panose="02030602050306030303" pitchFamily="18" charset="0"/>
                <a:ea typeface="微软雅黑" panose="020B0503020204020204" pitchFamily="34" charset="-122"/>
              </a:rPr>
              <a:t> fluency in Chinese and abundant experience in tutoring kids,  he will definitely navigate your son into a fantastic  Chinese world by teaching necessary grammars and pronunciations.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abundant previous experiences and subtle techniques for tutoring.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It qualifies him to help your son make steady progress.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His abundant previous experiences and subtle techniques for tutoring</a:t>
            </a:r>
            <a:r>
              <a:rPr lang="en-US" altLang="zh-CN" sz="2400">
                <a:latin typeface="Constantia" panose="02030602050306030303" pitchFamily="18" charset="0"/>
                <a:ea typeface="微软雅黑" panose="020B0503020204020204" pitchFamily="34" charset="-122"/>
              </a:rPr>
              <a:t> qualifies him to help your son make steady progress.</a:t>
            </a:r>
            <a:endParaRPr lang="zh-CN" altLang="en-US" sz="2400">
              <a:latin typeface="Constantia" panose="02030602050306030303" pitchFamily="18" charset="0"/>
              <a:ea typeface="微软雅黑" panose="020B0503020204020204" pitchFamily="34" charset="-122"/>
            </a:endParaRPr>
          </a:p>
        </p:txBody>
      </p:sp>
      <p:sp>
        <p:nvSpPr>
          <p:cNvPr id="153620" name="文本框 7"/>
          <p:cNvSpPr txBox="1">
            <a:spLocks noChangeArrowheads="1"/>
          </p:cNvSpPr>
          <p:nvPr/>
        </p:nvSpPr>
        <p:spPr bwMode="auto">
          <a:xfrm>
            <a:off x="2627313" y="2824163"/>
            <a:ext cx="2124075"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With </a:t>
            </a:r>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的复合结构</a:t>
            </a:r>
            <a:endParaRPr lang="zh-CN" altLang="en-US" sz="2000" b="1">
              <a:solidFill>
                <a:schemeClr val="bg1"/>
              </a:solidFill>
              <a:ea typeface="微软雅黑" panose="020B0503020204020204" pitchFamily="34" charset="-122"/>
              <a:cs typeface="Times New Roman" panose="02020603050405020304" pitchFamily="18" charset="0"/>
            </a:endParaRPr>
          </a:p>
        </p:txBody>
      </p:sp>
      <p:sp>
        <p:nvSpPr>
          <p:cNvPr id="153621" name="文本框 7"/>
          <p:cNvSpPr txBox="1">
            <a:spLocks noChangeArrowheads="1"/>
          </p:cNvSpPr>
          <p:nvPr/>
        </p:nvSpPr>
        <p:spPr bwMode="auto">
          <a:xfrm>
            <a:off x="6661150" y="4583113"/>
            <a:ext cx="1368425" cy="396875"/>
          </a:xfrm>
          <a:prstGeom prst="rect">
            <a:avLst/>
          </a:prstGeom>
          <a:solidFill>
            <a:schemeClr val="tx1"/>
          </a:solidFill>
          <a:ln w="28575">
            <a:noFill/>
            <a:miter lim="800000"/>
          </a:ln>
        </p:spPr>
        <p:txBody>
          <a:bodyPr>
            <a:spAutoFit/>
          </a:bodyPr>
          <a:lstStyle/>
          <a:p>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无灵主语</a:t>
            </a:r>
            <a:endParaRPr lang="zh-CN" altLang="en-US" sz="2000" b="1">
              <a:solidFill>
                <a:schemeClr val="bg1"/>
              </a:solidFill>
              <a:ea typeface="微软雅黑" panose="020B0503020204020204" pitchFamily="34" charset="-122"/>
              <a:cs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53619">
                                            <p:txEl>
                                              <p:pRg st="0" end="0"/>
                                            </p:txEl>
                                          </p:spTgt>
                                        </p:tgtEl>
                                        <p:attrNameLst>
                                          <p:attrName>style.visibility</p:attrName>
                                        </p:attrNameLst>
                                      </p:cBhvr>
                                      <p:to>
                                        <p:strVal val="visible"/>
                                      </p:to>
                                    </p:set>
                                    <p:animEffect transition="in" filter="blinds(horizontal)">
                                      <p:cBhvr>
                                        <p:cTn id="99" dur="500"/>
                                        <p:tgtEl>
                                          <p:spTgt spid="153619">
                                            <p:txEl>
                                              <p:pRg st="0" end="0"/>
                                            </p:txEl>
                                          </p:spTgt>
                                        </p:tgtEl>
                                      </p:cBhvr>
                                    </p:animEffect>
                                  </p:childTnLst>
                                </p:cTn>
                              </p:par>
                              <p:par>
                                <p:cTn id="100" presetID="3" presetClass="entr" presetSubtype="10" fill="hold" nodeType="withEffect">
                                  <p:stCondLst>
                                    <p:cond delay="0"/>
                                  </p:stCondLst>
                                  <p:childTnLst>
                                    <p:set>
                                      <p:cBhvr>
                                        <p:cTn id="101" dur="1" fill="hold">
                                          <p:stCondLst>
                                            <p:cond delay="0"/>
                                          </p:stCondLst>
                                        </p:cTn>
                                        <p:tgtEl>
                                          <p:spTgt spid="153619">
                                            <p:txEl>
                                              <p:pRg st="1" end="1"/>
                                            </p:txEl>
                                          </p:spTgt>
                                        </p:tgtEl>
                                        <p:attrNameLst>
                                          <p:attrName>style.visibility</p:attrName>
                                        </p:attrNameLst>
                                      </p:cBhvr>
                                      <p:to>
                                        <p:strVal val="visible"/>
                                      </p:to>
                                    </p:set>
                                    <p:animEffect transition="in" filter="blinds(horizontal)">
                                      <p:cBhvr>
                                        <p:cTn id="102" dur="500"/>
                                        <p:tgtEl>
                                          <p:spTgt spid="153619">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53619">
                                            <p:txEl>
                                              <p:pRg st="2" end="2"/>
                                            </p:txEl>
                                          </p:spTgt>
                                        </p:tgtEl>
                                        <p:attrNameLst>
                                          <p:attrName>style.visibility</p:attrName>
                                        </p:attrNameLst>
                                      </p:cBhvr>
                                      <p:to>
                                        <p:strVal val="visible"/>
                                      </p:to>
                                    </p:set>
                                    <p:animEffect transition="in" filter="blinds(horizontal)">
                                      <p:cBhvr>
                                        <p:cTn id="107" dur="500"/>
                                        <p:tgtEl>
                                          <p:spTgt spid="153619">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53619">
                                            <p:txEl>
                                              <p:pRg st="3" end="3"/>
                                            </p:txEl>
                                          </p:spTgt>
                                        </p:tgtEl>
                                        <p:attrNameLst>
                                          <p:attrName>style.visibility</p:attrName>
                                        </p:attrNameLst>
                                      </p:cBhvr>
                                      <p:to>
                                        <p:strVal val="visible"/>
                                      </p:to>
                                    </p:set>
                                    <p:animEffect transition="in" filter="blinds(horizontal)">
                                      <p:cBhvr>
                                        <p:cTn id="112" dur="500"/>
                                        <p:tgtEl>
                                          <p:spTgt spid="153619">
                                            <p:txEl>
                                              <p:pRg st="3" end="3"/>
                                            </p:txEl>
                                          </p:spTgt>
                                        </p:tgtEl>
                                      </p:cBhvr>
                                    </p:animEffect>
                                  </p:childTnLst>
                                </p:cTn>
                              </p:par>
                              <p:par>
                                <p:cTn id="113" presetID="3" presetClass="entr" presetSubtype="10" fill="hold" nodeType="withEffect">
                                  <p:stCondLst>
                                    <p:cond delay="0"/>
                                  </p:stCondLst>
                                  <p:childTnLst>
                                    <p:set>
                                      <p:cBhvr>
                                        <p:cTn id="114" dur="1" fill="hold">
                                          <p:stCondLst>
                                            <p:cond delay="0"/>
                                          </p:stCondLst>
                                        </p:cTn>
                                        <p:tgtEl>
                                          <p:spTgt spid="153619">
                                            <p:txEl>
                                              <p:pRg st="4" end="4"/>
                                            </p:txEl>
                                          </p:spTgt>
                                        </p:tgtEl>
                                        <p:attrNameLst>
                                          <p:attrName>style.visibility</p:attrName>
                                        </p:attrNameLst>
                                      </p:cBhvr>
                                      <p:to>
                                        <p:strVal val="visible"/>
                                      </p:to>
                                    </p:set>
                                    <p:animEffect transition="in" filter="blinds(horizontal)">
                                      <p:cBhvr>
                                        <p:cTn id="115" dur="500"/>
                                        <p:tgtEl>
                                          <p:spTgt spid="153619">
                                            <p:txEl>
                                              <p:pRg st="4" end="4"/>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53619">
                                            <p:txEl>
                                              <p:pRg st="5" end="5"/>
                                            </p:txEl>
                                          </p:spTgt>
                                        </p:tgtEl>
                                        <p:attrNameLst>
                                          <p:attrName>style.visibility</p:attrName>
                                        </p:attrNameLst>
                                      </p:cBhvr>
                                      <p:to>
                                        <p:strVal val="visible"/>
                                      </p:to>
                                    </p:set>
                                    <p:animEffect transition="in" filter="blinds(horizontal)">
                                      <p:cBhvr>
                                        <p:cTn id="120" dur="500"/>
                                        <p:tgtEl>
                                          <p:spTgt spid="153619">
                                            <p:txEl>
                                              <p:pRg st="5" end="5"/>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153620"/>
                                        </p:tgtEl>
                                        <p:attrNameLst>
                                          <p:attrName>style.visibility</p:attrName>
                                        </p:attrNameLst>
                                      </p:cBhvr>
                                      <p:to>
                                        <p:strVal val="visible"/>
                                      </p:to>
                                    </p:set>
                                    <p:animEffect transition="in" filter="blinds(horizontal)">
                                      <p:cBhvr>
                                        <p:cTn id="125" dur="500"/>
                                        <p:tgtEl>
                                          <p:spTgt spid="153620"/>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53621"/>
                                        </p:tgtEl>
                                        <p:attrNameLst>
                                          <p:attrName>style.visibility</p:attrName>
                                        </p:attrNameLst>
                                      </p:cBhvr>
                                      <p:to>
                                        <p:strVal val="visible"/>
                                      </p:to>
                                    </p:set>
                                    <p:animEffect transition="in" filter="blinds(horizontal)">
                                      <p:cBhvr>
                                        <p:cTn id="130" dur="500"/>
                                        <p:tgtEl>
                                          <p:spTgt spid="1536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0" grpId="0" animBg="1"/>
      <p:bldP spid="1536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8926" name="组合 24"/>
          <p:cNvGrpSpPr/>
          <p:nvPr/>
        </p:nvGrpSpPr>
        <p:grpSpPr bwMode="auto">
          <a:xfrm>
            <a:off x="0" y="160338"/>
            <a:ext cx="4600575" cy="439737"/>
            <a:chOff x="330188" y="329522"/>
            <a:chExt cx="3705496" cy="585872"/>
          </a:xfrm>
        </p:grpSpPr>
        <p:sp>
          <p:nvSpPr>
            <p:cNvPr id="38929"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8930"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结尾</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58739" name="Rectangle 19"/>
          <p:cNvSpPr/>
          <p:nvPr/>
        </p:nvSpPr>
        <p:spPr bwMode="auto">
          <a:xfrm>
            <a:off x="0" y="915988"/>
            <a:ext cx="8964613" cy="2592387"/>
          </a:xfrm>
          <a:prstGeom prst="rect">
            <a:avLst/>
          </a:prstGeom>
          <a:noFill/>
          <a:ln w="9525">
            <a:noFill/>
            <a:miter lim="800000"/>
          </a:ln>
        </p:spPr>
        <p:txBody>
          <a:bodyPr/>
          <a:lstStyle/>
          <a:p>
            <a:pPr marL="342900" indent="-342900" eaLnBrk="0" hangingPunct="0">
              <a:lnSpc>
                <a:spcPct val="90000"/>
              </a:lnSpc>
              <a:spcBef>
                <a:spcPct val="20000"/>
              </a:spcBef>
              <a:buFont typeface="Wingdings" panose="05000000000000000000" pitchFamily="2" charset="2"/>
              <a:buChar char="Ø"/>
            </a:pPr>
            <a:r>
              <a:rPr lang="en-US" altLang="zh-CN" sz="2400">
                <a:solidFill>
                  <a:srgbClr val="FF0000"/>
                </a:solidFill>
                <a:latin typeface="Constantia" panose="02030602050306030303" pitchFamily="18" charset="0"/>
                <a:ea typeface="微软雅黑" panose="020B0503020204020204" pitchFamily="34" charset="-122"/>
              </a:rPr>
              <a:t>Hopefully</a:t>
            </a:r>
            <a:r>
              <a:rPr lang="en-US" altLang="zh-CN" sz="2400">
                <a:latin typeface="Constantia" panose="02030602050306030303" pitchFamily="18" charset="0"/>
                <a:ea typeface="微软雅黑" panose="020B0503020204020204" pitchFamily="34" charset="-122"/>
              </a:rPr>
              <a:t>, my recommendation can be taken into your consideration</a:t>
            </a:r>
            <a:r>
              <a:rPr lang="zh-CN" altLang="en-US" sz="2400">
                <a:latin typeface="Constantia" panose="02030602050306030303" pitchFamily="18" charset="0"/>
                <a:ea typeface="微软雅黑" panose="020B0503020204020204" pitchFamily="34" charset="-122"/>
              </a:rPr>
              <a:t>.</a:t>
            </a:r>
            <a:endParaRPr lang="zh-CN" altLang="en-US"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I </a:t>
            </a:r>
            <a:r>
              <a:rPr lang="en-US" altLang="zh-CN" sz="2400">
                <a:solidFill>
                  <a:srgbClr val="FF0000"/>
                </a:solidFill>
                <a:latin typeface="Constantia" panose="02030602050306030303" pitchFamily="18" charset="0"/>
                <a:ea typeface="微软雅黑" panose="020B0503020204020204" pitchFamily="34" charset="-122"/>
              </a:rPr>
              <a:t>do hope</a:t>
            </a:r>
            <a:r>
              <a:rPr lang="en-US" altLang="zh-CN" sz="2400">
                <a:latin typeface="Constantia" panose="02030602050306030303" pitchFamily="18" charset="0"/>
                <a:ea typeface="微软雅黑" panose="020B0503020204020204" pitchFamily="34" charset="-122"/>
              </a:rPr>
              <a:t> you can take Wang Ming into consideration and </a:t>
            </a:r>
            <a:r>
              <a:rPr lang="en-US" altLang="zh-CN" sz="2400">
                <a:solidFill>
                  <a:srgbClr val="FF0000"/>
                </a:solidFill>
                <a:latin typeface="Constantia" panose="02030602050306030303" pitchFamily="18" charset="0"/>
                <a:ea typeface="微软雅黑" panose="020B0503020204020204" pitchFamily="34" charset="-122"/>
              </a:rPr>
              <a:t>believe</a:t>
            </a:r>
            <a:r>
              <a:rPr lang="en-US" altLang="zh-CN" sz="2400">
                <a:latin typeface="Constantia" panose="02030602050306030303" pitchFamily="18" charset="0"/>
                <a:ea typeface="微软雅黑" panose="020B0503020204020204" pitchFamily="34" charset="-122"/>
              </a:rPr>
              <a:t> your son will enjoy Chinese learning with him.</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I would be appreciative if you could consider my recommendation </a:t>
            </a:r>
            <a:r>
              <a:rPr lang="en-US" altLang="zh-CN" sz="2400">
                <a:solidFill>
                  <a:srgbClr val="FF0000"/>
                </a:solidFill>
                <a:latin typeface="Constantia" panose="02030602050306030303" pitchFamily="18" charset="0"/>
                <a:ea typeface="微软雅黑" panose="020B0503020204020204" pitchFamily="34" charset="-122"/>
              </a:rPr>
              <a:t>favorably</a:t>
            </a:r>
            <a:endParaRPr lang="zh-CN" altLang="en-US" sz="2400">
              <a:solidFill>
                <a:srgbClr val="FF0000"/>
              </a:solidFill>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I'd be grateful if you could consider my recommendation</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p:txBody>
      </p:sp>
      <p:sp>
        <p:nvSpPr>
          <p:cNvPr id="45" name="Rectangle 51"/>
          <p:cNvSpPr/>
          <p:nvPr/>
        </p:nvSpPr>
        <p:spPr bwMode="auto">
          <a:xfrm>
            <a:off x="77788" y="3590925"/>
            <a:ext cx="8670925" cy="608013"/>
          </a:xfrm>
          <a:prstGeom prst="rect">
            <a:avLst/>
          </a:prstGeom>
          <a:solidFill>
            <a:sysClr val="windowText" lastClr="000000"/>
          </a:solidFill>
          <a:ln w="9525">
            <a:noFill/>
            <a:miter lim="800000"/>
          </a:ln>
        </p:spPr>
        <p:txBody>
          <a:bodyPr/>
          <a:lstStyle/>
          <a:p>
            <a:pPr marL="228600" indent="-228600" eaLnBrk="0" fontAlgn="auto" hangingPunct="0">
              <a:lnSpc>
                <a:spcPct val="90000"/>
              </a:lnSpc>
              <a:spcBef>
                <a:spcPts val="1000"/>
              </a:spcBef>
              <a:spcAft>
                <a:spcPts val="0"/>
              </a:spcAft>
              <a:buFont typeface="Arial" panose="020B0604020202020204" pitchFamily="34" charset="0"/>
              <a:buChar char="•"/>
              <a:defRPr/>
            </a:pPr>
            <a:r>
              <a:rPr lang="en-US" altLang="zh-CN" sz="2800" kern="0" dirty="0">
                <a:solidFill>
                  <a:prstClr val="white"/>
                </a:solidFill>
                <a:latin typeface="Arial Black" panose="020B0A04020102020204" pitchFamily="34" charset="0"/>
                <a:ea typeface="微软雅黑" panose="020B0503020204020204" pitchFamily="34" charset="-122"/>
              </a:rPr>
              <a:t>Tips: </a:t>
            </a:r>
            <a:r>
              <a:rPr lang="zh-CN" altLang="en-US" sz="2800" kern="0" dirty="0">
                <a:solidFill>
                  <a:prstClr val="white"/>
                </a:solidFill>
                <a:latin typeface="Arial Black" panose="020B0A04020102020204" pitchFamily="34" charset="0"/>
                <a:ea typeface="微软雅黑" panose="020B0503020204020204" pitchFamily="34" charset="-122"/>
              </a:rPr>
              <a:t>应用文的结尾可以将真情实感融入套路句中。</a:t>
            </a:r>
            <a:endParaRPr lang="zh-CN" altLang="en-US" sz="2800" kern="0" dirty="0">
              <a:solidFill>
                <a:prstClr val="black"/>
              </a:solidFill>
              <a:latin typeface="微软雅黑" panose="020B0503020204020204" pitchFamily="34" charset="-122"/>
              <a:ea typeface="微软雅黑" panose="020B0503020204020204" pitchFamily="34"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58739">
                                            <p:txEl>
                                              <p:pRg st="0" end="0"/>
                                            </p:txEl>
                                          </p:spTgt>
                                        </p:tgtEl>
                                        <p:attrNameLst>
                                          <p:attrName>style.visibility</p:attrName>
                                        </p:attrNameLst>
                                      </p:cBhvr>
                                      <p:to>
                                        <p:strVal val="visible"/>
                                      </p:to>
                                    </p:set>
                                    <p:animEffect transition="in" filter="blinds(horizontal)">
                                      <p:cBhvr>
                                        <p:cTn id="99" dur="500"/>
                                        <p:tgtEl>
                                          <p:spTgt spid="158739">
                                            <p:txEl>
                                              <p:pRg st="0" end="0"/>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nodeType="clickEffect">
                                  <p:stCondLst>
                                    <p:cond delay="0"/>
                                  </p:stCondLst>
                                  <p:childTnLst>
                                    <p:set>
                                      <p:cBhvr>
                                        <p:cTn id="103" dur="1" fill="hold">
                                          <p:stCondLst>
                                            <p:cond delay="0"/>
                                          </p:stCondLst>
                                        </p:cTn>
                                        <p:tgtEl>
                                          <p:spTgt spid="158739">
                                            <p:txEl>
                                              <p:pRg st="1" end="1"/>
                                            </p:txEl>
                                          </p:spTgt>
                                        </p:tgtEl>
                                        <p:attrNameLst>
                                          <p:attrName>style.visibility</p:attrName>
                                        </p:attrNameLst>
                                      </p:cBhvr>
                                      <p:to>
                                        <p:strVal val="visible"/>
                                      </p:to>
                                    </p:set>
                                    <p:animEffect transition="in" filter="blinds(horizontal)">
                                      <p:cBhvr>
                                        <p:cTn id="104" dur="500"/>
                                        <p:tgtEl>
                                          <p:spTgt spid="158739">
                                            <p:txEl>
                                              <p:pRg st="1" end="1"/>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nodeType="clickEffect">
                                  <p:stCondLst>
                                    <p:cond delay="0"/>
                                  </p:stCondLst>
                                  <p:childTnLst>
                                    <p:set>
                                      <p:cBhvr>
                                        <p:cTn id="108" dur="1" fill="hold">
                                          <p:stCondLst>
                                            <p:cond delay="0"/>
                                          </p:stCondLst>
                                        </p:cTn>
                                        <p:tgtEl>
                                          <p:spTgt spid="158739">
                                            <p:txEl>
                                              <p:pRg st="2" end="2"/>
                                            </p:txEl>
                                          </p:spTgt>
                                        </p:tgtEl>
                                        <p:attrNameLst>
                                          <p:attrName>style.visibility</p:attrName>
                                        </p:attrNameLst>
                                      </p:cBhvr>
                                      <p:to>
                                        <p:strVal val="visible"/>
                                      </p:to>
                                    </p:set>
                                    <p:animEffect transition="in" filter="blinds(horizontal)">
                                      <p:cBhvr>
                                        <p:cTn id="109" dur="500"/>
                                        <p:tgtEl>
                                          <p:spTgt spid="158739">
                                            <p:txEl>
                                              <p:pRg st="2" end="2"/>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nodeType="clickEffect">
                                  <p:stCondLst>
                                    <p:cond delay="0"/>
                                  </p:stCondLst>
                                  <p:childTnLst>
                                    <p:set>
                                      <p:cBhvr>
                                        <p:cTn id="113" dur="1" fill="hold">
                                          <p:stCondLst>
                                            <p:cond delay="0"/>
                                          </p:stCondLst>
                                        </p:cTn>
                                        <p:tgtEl>
                                          <p:spTgt spid="158739">
                                            <p:txEl>
                                              <p:pRg st="3" end="3"/>
                                            </p:txEl>
                                          </p:spTgt>
                                        </p:tgtEl>
                                        <p:attrNameLst>
                                          <p:attrName>style.visibility</p:attrName>
                                        </p:attrNameLst>
                                      </p:cBhvr>
                                      <p:to>
                                        <p:strVal val="visible"/>
                                      </p:to>
                                    </p:set>
                                    <p:animEffect transition="in" filter="blinds(horizontal)">
                                      <p:cBhvr>
                                        <p:cTn id="114" dur="500"/>
                                        <p:tgtEl>
                                          <p:spTgt spid="158739">
                                            <p:txEl>
                                              <p:pRg st="3" end="3"/>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4" fill="hold" grpId="0" nodeType="clickEffect">
                                  <p:stCondLst>
                                    <p:cond delay="0"/>
                                  </p:stCondLst>
                                  <p:childTnLst>
                                    <p:set>
                                      <p:cBhvr>
                                        <p:cTn id="118" dur="1" fill="hold">
                                          <p:stCondLst>
                                            <p:cond delay="0"/>
                                          </p:stCondLst>
                                        </p:cTn>
                                        <p:tgtEl>
                                          <p:spTgt spid="45"/>
                                        </p:tgtEl>
                                        <p:attrNameLst>
                                          <p:attrName>style.visibility</p:attrName>
                                        </p:attrNameLst>
                                      </p:cBhvr>
                                      <p:to>
                                        <p:strVal val="visible"/>
                                      </p:to>
                                    </p:set>
                                    <p:animEffect transition="in" filter="wipe(down)">
                                      <p:cBhvr>
                                        <p:cTn id="119" dur="500"/>
                                        <p:tgtEl>
                                          <p:spTgt spid="45"/>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xit" presetSubtype="10" fill="hold" grpId="1" nodeType="clickEffect">
                                  <p:stCondLst>
                                    <p:cond delay="0"/>
                                  </p:stCondLst>
                                  <p:childTnLst>
                                    <p:animEffect transition="out" filter="blinds(horizontal)">
                                      <p:cBhvr>
                                        <p:cTn id="123" dur="500"/>
                                        <p:tgtEl>
                                          <p:spTgt spid="45"/>
                                        </p:tgtEl>
                                      </p:cBhvr>
                                    </p:animEffect>
                                    <p:set>
                                      <p:cBhvr>
                                        <p:cTn id="124" dur="1" fill="hold">
                                          <p:stCondLst>
                                            <p:cond delay="499"/>
                                          </p:stCondLst>
                                        </p:cTn>
                                        <p:tgtEl>
                                          <p:spTgt spid="4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5311" name="组合 24"/>
          <p:cNvGrpSpPr/>
          <p:nvPr/>
        </p:nvGrpSpPr>
        <p:grpSpPr bwMode="auto">
          <a:xfrm>
            <a:off x="0" y="160338"/>
            <a:ext cx="4600575" cy="439737"/>
            <a:chOff x="330188" y="329522"/>
            <a:chExt cx="3705496" cy="585872"/>
          </a:xfrm>
        </p:grpSpPr>
        <p:sp>
          <p:nvSpPr>
            <p:cNvPr id="55312"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55313"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55314"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 you are looking for</a:t>
            </a:r>
            <a:r>
              <a:rPr lang="en-US" altLang="zh-CN" sz="2400">
                <a:latin typeface="Constantia" panose="02030602050306030303" pitchFamily="18" charset="0"/>
                <a:ea typeface="微软雅黑" panose="020B0503020204020204" pitchFamily="34" charset="-122"/>
              </a:rPr>
              <a:t> someone to teach your 8-year-old son Chinese, 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Discipline and diligence makes Wang Ming one of the top students in the class. Being good at Chinese and English, he once won the first place in our school speech competition. Besides, he is easy-going and willing to help others. In short, I am convinced that he is an ideal candidate.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 would be appreciative if you could consider my recommendation favorably</a:t>
            </a:r>
            <a:r>
              <a:rPr lang="en-US" altLang="zh-CN" sz="2400">
                <a:latin typeface="Constantia" panose="02030602050306030303" pitchFamily="18" charset="0"/>
                <a:ea typeface="微软雅黑" panose="020B0503020204020204" pitchFamily="34" charset="-122"/>
              </a:rPr>
              <a:t>.</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7359" name="组合 24"/>
          <p:cNvGrpSpPr/>
          <p:nvPr/>
        </p:nvGrpSpPr>
        <p:grpSpPr bwMode="auto">
          <a:xfrm>
            <a:off x="0" y="160338"/>
            <a:ext cx="4600575" cy="439737"/>
            <a:chOff x="330188" y="329522"/>
            <a:chExt cx="3705496" cy="585872"/>
          </a:xfrm>
        </p:grpSpPr>
        <p:sp>
          <p:nvSpPr>
            <p:cNvPr id="57360"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57361"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57362"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Learning that you are looking for someone to teach your 8-year-old son Chinese, 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Discipline and diligence</a:t>
            </a:r>
            <a:r>
              <a:rPr lang="en-US" altLang="zh-CN" sz="2400">
                <a:latin typeface="Constantia" panose="02030602050306030303" pitchFamily="18" charset="0"/>
                <a:ea typeface="微软雅黑" panose="020B0503020204020204" pitchFamily="34" charset="-122"/>
              </a:rPr>
              <a:t> makes Wang Ming one of the top students in the class. </a:t>
            </a:r>
            <a:r>
              <a:rPr lang="en-US" altLang="zh-CN" sz="2400">
                <a:solidFill>
                  <a:srgbClr val="FF0000"/>
                </a:solidFill>
                <a:latin typeface="Constantia" panose="02030602050306030303" pitchFamily="18" charset="0"/>
                <a:ea typeface="微软雅黑" panose="020B0503020204020204" pitchFamily="34" charset="-122"/>
              </a:rPr>
              <a:t>Being good at</a:t>
            </a:r>
            <a:r>
              <a:rPr lang="en-US" altLang="zh-CN" sz="2400">
                <a:latin typeface="Constantia" panose="02030602050306030303" pitchFamily="18" charset="0"/>
                <a:ea typeface="微软雅黑" panose="020B0503020204020204" pitchFamily="34" charset="-122"/>
              </a:rPr>
              <a:t> Chinese and English, he once won the first place in our school speech competition. Besides, he </a:t>
            </a:r>
            <a:r>
              <a:rPr lang="en-US" altLang="zh-CN" sz="2400">
                <a:solidFill>
                  <a:srgbClr val="FF0000"/>
                </a:solidFill>
                <a:latin typeface="Constantia" panose="02030602050306030303" pitchFamily="18" charset="0"/>
                <a:ea typeface="微软雅黑" panose="020B0503020204020204" pitchFamily="34" charset="-122"/>
              </a:rPr>
              <a:t>is easy-going</a:t>
            </a:r>
            <a:r>
              <a:rPr lang="en-US" altLang="zh-CN" sz="2400">
                <a:latin typeface="Constantia" panose="02030602050306030303" pitchFamily="18" charset="0"/>
                <a:ea typeface="微软雅黑" panose="020B0503020204020204" pitchFamily="34" charset="-122"/>
              </a:rPr>
              <a:t> and </a:t>
            </a:r>
            <a:r>
              <a:rPr lang="en-US" altLang="zh-CN" sz="2400">
                <a:solidFill>
                  <a:srgbClr val="FF0000"/>
                </a:solidFill>
                <a:latin typeface="Constantia" panose="02030602050306030303" pitchFamily="18" charset="0"/>
                <a:ea typeface="微软雅黑" panose="020B0503020204020204" pitchFamily="34" charset="-122"/>
              </a:rPr>
              <a:t>willing to help others</a:t>
            </a:r>
            <a:r>
              <a:rPr lang="en-US" altLang="zh-CN" sz="2400">
                <a:latin typeface="Constantia" panose="02030602050306030303" pitchFamily="18" charset="0"/>
                <a:ea typeface="微软雅黑" panose="020B0503020204020204" pitchFamily="34" charset="-122"/>
              </a:rPr>
              <a:t>. In short, I am convinced that he is an ideal candidate.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 would be appreciative if you could consider my recommendation favorably.</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60436" name="矩形 3"/>
          <p:cNvSpPr>
            <a:spLocks noChangeArrowheads="1"/>
          </p:cNvSpPr>
          <p:nvPr/>
        </p:nvSpPr>
        <p:spPr bwMode="auto">
          <a:xfrm>
            <a:off x="2232025" y="1384300"/>
            <a:ext cx="6911975" cy="519113"/>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、推荐理由</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、个性特质</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语言水平</a:t>
            </a:r>
            <a:endParaRPr lang="zh-CN" altLang="en-US" sz="2800" b="1">
              <a:latin typeface="Calibri" panose="020F0502020204030204" charset="0"/>
              <a:ea typeface="宋体" panose="02010600030101010101" pitchFamily="2"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60436"/>
                                        </p:tgtEl>
                                        <p:attrNameLst>
                                          <p:attrName>style.visibility</p:attrName>
                                        </p:attrNameLst>
                                      </p:cBhvr>
                                      <p:to>
                                        <p:strVal val="visible"/>
                                      </p:to>
                                    </p:set>
                                    <p:animEffect transition="in" filter="blinds(horizontal)">
                                      <p:cBhvr>
                                        <p:cTn id="99" dur="500"/>
                                        <p:tgtEl>
                                          <p:spTgt spid="60436"/>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5"/>
                                        </p:tgtEl>
                                        <p:attrNameLst>
                                          <p:attrName>style.visibility</p:attrName>
                                        </p:attrNameLst>
                                      </p:cBhvr>
                                      <p:to>
                                        <p:strVal val="visible"/>
                                      </p:to>
                                    </p:set>
                                    <p:animEffect transition="in" filter="blinds(horizontal)">
                                      <p:cBhvr>
                                        <p:cTn id="10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6" grpId="0" bldLvl="0" animBg="1"/>
      <p:bldP spid="1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9407" name="组合 24"/>
          <p:cNvGrpSpPr/>
          <p:nvPr/>
        </p:nvGrpSpPr>
        <p:grpSpPr bwMode="auto">
          <a:xfrm>
            <a:off x="0" y="160338"/>
            <a:ext cx="4600575" cy="439737"/>
            <a:chOff x="330188" y="329522"/>
            <a:chExt cx="3705496" cy="585872"/>
          </a:xfrm>
        </p:grpSpPr>
        <p:sp>
          <p:nvSpPr>
            <p:cNvPr id="59408"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59409"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59410"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someone to teach your 8-year-old son Chinese, 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Discipline and diligence makes</a:t>
            </a:r>
            <a:r>
              <a:rPr lang="en-US" altLang="zh-CN" sz="2400">
                <a:latin typeface="Constantia" panose="02030602050306030303" pitchFamily="18" charset="0"/>
                <a:ea typeface="微软雅黑" panose="020B0503020204020204" pitchFamily="34" charset="-122"/>
              </a:rPr>
              <a:t> Wang Ming one of the top students in the class. </a:t>
            </a:r>
            <a:r>
              <a:rPr lang="en-US" altLang="zh-CN" sz="2400">
                <a:solidFill>
                  <a:srgbClr val="FF0000"/>
                </a:solidFill>
                <a:latin typeface="Constantia" panose="02030602050306030303" pitchFamily="18" charset="0"/>
                <a:ea typeface="微软雅黑" panose="020B0503020204020204" pitchFamily="34" charset="-122"/>
              </a:rPr>
              <a:t>Being good at</a:t>
            </a:r>
            <a:r>
              <a:rPr lang="en-US" altLang="zh-CN" sz="2400">
                <a:latin typeface="Constantia" panose="02030602050306030303" pitchFamily="18" charset="0"/>
                <a:ea typeface="微软雅黑" panose="020B0503020204020204" pitchFamily="34" charset="-122"/>
              </a:rPr>
              <a:t> Chinese and English, he once won the first place in our school speech competition. </a:t>
            </a:r>
            <a:r>
              <a:rPr lang="en-US" altLang="zh-CN" sz="2400">
                <a:solidFill>
                  <a:srgbClr val="0000CC"/>
                </a:solidFill>
                <a:latin typeface="Constantia" panose="02030602050306030303" pitchFamily="18" charset="0"/>
                <a:ea typeface="微软雅黑" panose="020B0503020204020204" pitchFamily="34" charset="-122"/>
              </a:rPr>
              <a:t>Besides,</a:t>
            </a:r>
            <a:r>
              <a:rPr lang="en-US" altLang="zh-CN" sz="2400">
                <a:latin typeface="Constantia" panose="02030602050306030303" pitchFamily="18" charset="0"/>
                <a:ea typeface="微软雅黑" panose="020B0503020204020204" pitchFamily="34" charset="-122"/>
              </a:rPr>
              <a:t> he is easy-going and willing to help others. </a:t>
            </a:r>
            <a:r>
              <a:rPr lang="en-US" altLang="zh-CN" sz="2400">
                <a:solidFill>
                  <a:srgbClr val="0000CC"/>
                </a:solidFill>
                <a:latin typeface="Constantia" panose="02030602050306030303" pitchFamily="18" charset="0"/>
                <a:ea typeface="微软雅黑" panose="020B0503020204020204" pitchFamily="34" charset="-122"/>
              </a:rPr>
              <a:t>In short</a:t>
            </a:r>
            <a:r>
              <a:rPr lang="en-US" altLang="zh-CN" sz="2400">
                <a:latin typeface="Constantia" panose="02030602050306030303" pitchFamily="18" charset="0"/>
                <a:ea typeface="微软雅黑" panose="020B0503020204020204" pitchFamily="34" charset="-122"/>
              </a:rPr>
              <a:t>, I am convinced </a:t>
            </a:r>
            <a:r>
              <a:rPr lang="en-US" altLang="zh-CN" sz="2400">
                <a:solidFill>
                  <a:srgbClr val="0000CC"/>
                </a:solidFill>
                <a:latin typeface="Constantia" panose="02030602050306030303" pitchFamily="18" charset="0"/>
                <a:ea typeface="微软雅黑" panose="020B0503020204020204" pitchFamily="34" charset="-122"/>
              </a:rPr>
              <a:t>that</a:t>
            </a:r>
            <a:r>
              <a:rPr lang="en-US" altLang="zh-CN" sz="2400">
                <a:latin typeface="Constantia" panose="02030602050306030303" pitchFamily="18" charset="0"/>
                <a:ea typeface="微软雅黑" panose="020B0503020204020204" pitchFamily="34" charset="-122"/>
              </a:rPr>
              <a:t> he is an ideal candidate.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 would be appreciative if you could consider my recommendation favorably.</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
        <p:nvSpPr>
          <p:cNvPr id="62485" name="矩形 3"/>
          <p:cNvSpPr>
            <a:spLocks noChangeArrowheads="1"/>
          </p:cNvSpPr>
          <p:nvPr/>
        </p:nvSpPr>
        <p:spPr bwMode="auto">
          <a:xfrm>
            <a:off x="1800225" y="1347788"/>
            <a:ext cx="7343775" cy="519112"/>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逻辑衔接词及短语  </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无灵主语</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非谓语</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从句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2485"/>
                                        </p:tgtEl>
                                        <p:attrNameLst>
                                          <p:attrName>style.visibility</p:attrName>
                                        </p:attrNameLst>
                                      </p:cBhvr>
                                      <p:to>
                                        <p:strVal val="visible"/>
                                      </p:to>
                                    </p:set>
                                    <p:animEffect transition="in" filter="blinds(horizontal)">
                                      <p:cBhvr>
                                        <p:cTn id="104" dur="500"/>
                                        <p:tgtEl>
                                          <p:spTgt spid="62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62485"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7380288" y="2789238"/>
            <a:ext cx="1187450"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5" name="椭圆 2"/>
          <p:cNvSpPr/>
          <p:nvPr/>
        </p:nvSpPr>
        <p:spPr>
          <a:xfrm>
            <a:off x="539750" y="2789238"/>
            <a:ext cx="1154113"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6"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1457" name="组合 24"/>
          <p:cNvGrpSpPr/>
          <p:nvPr/>
        </p:nvGrpSpPr>
        <p:grpSpPr bwMode="auto">
          <a:xfrm>
            <a:off x="0" y="160338"/>
            <a:ext cx="4600575" cy="439737"/>
            <a:chOff x="330188" y="329522"/>
            <a:chExt cx="3705496" cy="585872"/>
          </a:xfrm>
        </p:grpSpPr>
        <p:sp>
          <p:nvSpPr>
            <p:cNvPr id="61458"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1459"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1460"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someone to teach your 8-year-old son Chinese, I </a:t>
            </a:r>
            <a:r>
              <a:rPr lang="en-US" altLang="zh-CN" sz="2400">
                <a:solidFill>
                  <a:srgbClr val="FF0000"/>
                </a:solidFill>
                <a:latin typeface="Constantia" panose="02030602050306030303" pitchFamily="18" charset="0"/>
                <a:ea typeface="微软雅黑" panose="020B0503020204020204" pitchFamily="34" charset="-122"/>
              </a:rPr>
              <a:t>am writing to</a:t>
            </a:r>
            <a:r>
              <a:rPr lang="en-US" altLang="zh-CN" sz="2400">
                <a:latin typeface="Constantia" panose="02030602050306030303" pitchFamily="18" charset="0"/>
                <a:ea typeface="微软雅黑" panose="020B0503020204020204" pitchFamily="34" charset="-122"/>
              </a:rPr>
              <a:t>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Discipline and diligence</a:t>
            </a:r>
            <a:r>
              <a:rPr lang="en-US" altLang="zh-CN" sz="2400">
                <a:latin typeface="Constantia" panose="02030602050306030303" pitchFamily="18" charset="0"/>
                <a:ea typeface="微软雅黑" panose="020B0503020204020204" pitchFamily="34" charset="-122"/>
              </a:rPr>
              <a:t> makes Wang Ming one of the top students in the class. </a:t>
            </a:r>
            <a:r>
              <a:rPr lang="en-US" altLang="zh-CN" sz="2400">
                <a:solidFill>
                  <a:srgbClr val="0000CC"/>
                </a:solidFill>
                <a:latin typeface="Constantia" panose="02030602050306030303" pitchFamily="18" charset="0"/>
                <a:ea typeface="微软雅黑" panose="020B0503020204020204" pitchFamily="34" charset="-122"/>
              </a:rPr>
              <a:t>Being good at Chinese and English</a:t>
            </a:r>
            <a:r>
              <a:rPr lang="en-US" altLang="zh-CN" sz="2400">
                <a:latin typeface="Constantia" panose="02030602050306030303" pitchFamily="18" charset="0"/>
                <a:ea typeface="微软雅黑" panose="020B0503020204020204" pitchFamily="34" charset="-122"/>
              </a:rPr>
              <a:t>, he once </a:t>
            </a:r>
            <a:r>
              <a:rPr lang="en-US" altLang="zh-CN" sz="2400">
                <a:solidFill>
                  <a:srgbClr val="FF0000"/>
                </a:solidFill>
                <a:latin typeface="Constantia" panose="02030602050306030303" pitchFamily="18" charset="0"/>
                <a:ea typeface="微软雅黑" panose="020B0503020204020204" pitchFamily="34" charset="-122"/>
              </a:rPr>
              <a:t>won the first place in</a:t>
            </a:r>
            <a:r>
              <a:rPr lang="en-US" altLang="zh-CN" sz="2400">
                <a:latin typeface="Constantia" panose="02030602050306030303" pitchFamily="18" charset="0"/>
                <a:ea typeface="微软雅黑" panose="020B0503020204020204" pitchFamily="34" charset="-122"/>
              </a:rPr>
              <a:t> our school speech competition. </a:t>
            </a:r>
            <a:r>
              <a:rPr lang="en-US" altLang="zh-CN" sz="2400">
                <a:solidFill>
                  <a:srgbClr val="0000CC"/>
                </a:solidFill>
                <a:latin typeface="Constantia" panose="02030602050306030303" pitchFamily="18" charset="0"/>
                <a:ea typeface="微软雅黑" panose="020B0503020204020204" pitchFamily="34" charset="-122"/>
              </a:rPr>
              <a:t>Besides</a:t>
            </a:r>
            <a:r>
              <a:rPr lang="en-US" altLang="zh-CN" sz="2400">
                <a:latin typeface="Constantia" panose="02030602050306030303" pitchFamily="18" charset="0"/>
                <a:ea typeface="微软雅黑" panose="020B0503020204020204" pitchFamily="34" charset="-122"/>
              </a:rPr>
              <a:t>, he is easy-going and </a:t>
            </a:r>
            <a:r>
              <a:rPr lang="en-US" altLang="zh-CN" sz="2400">
                <a:solidFill>
                  <a:srgbClr val="FF0000"/>
                </a:solidFill>
                <a:latin typeface="Constantia" panose="02030602050306030303" pitchFamily="18" charset="0"/>
                <a:ea typeface="微软雅黑" panose="020B0503020204020204" pitchFamily="34" charset="-122"/>
              </a:rPr>
              <a:t>willing to</a:t>
            </a:r>
            <a:r>
              <a:rPr lang="en-US" altLang="zh-CN" sz="2400">
                <a:latin typeface="Constantia" panose="02030602050306030303" pitchFamily="18" charset="0"/>
                <a:ea typeface="微软雅黑" panose="020B0503020204020204" pitchFamily="34" charset="-122"/>
              </a:rPr>
              <a:t> help others. </a:t>
            </a:r>
            <a:r>
              <a:rPr lang="en-US" altLang="zh-CN" sz="2400">
                <a:solidFill>
                  <a:srgbClr val="0000CC"/>
                </a:solidFill>
                <a:latin typeface="Constantia" panose="02030602050306030303" pitchFamily="18" charset="0"/>
                <a:ea typeface="微软雅黑" panose="020B0503020204020204" pitchFamily="34" charset="-122"/>
              </a:rPr>
              <a:t>In short</a:t>
            </a: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 am convinced that</a:t>
            </a:r>
            <a:r>
              <a:rPr lang="en-US" altLang="zh-CN" sz="2400">
                <a:latin typeface="Constantia" panose="02030602050306030303" pitchFamily="18" charset="0"/>
                <a:ea typeface="微软雅黑" panose="020B0503020204020204" pitchFamily="34" charset="-122"/>
              </a:rPr>
              <a:t> he is an </a:t>
            </a:r>
            <a:r>
              <a:rPr lang="en-US" altLang="zh-CN" sz="2400">
                <a:solidFill>
                  <a:srgbClr val="FF0000"/>
                </a:solidFill>
                <a:latin typeface="Constantia" panose="02030602050306030303" pitchFamily="18" charset="0"/>
                <a:ea typeface="微软雅黑" panose="020B0503020204020204" pitchFamily="34" charset="-122"/>
              </a:rPr>
              <a:t>ideal candidate</a:t>
            </a:r>
            <a:r>
              <a:rPr lang="en-US" altLang="zh-CN" sz="2400">
                <a:latin typeface="Constantia" panose="02030602050306030303" pitchFamily="18" charset="0"/>
                <a:ea typeface="微软雅黑" panose="020B0503020204020204" pitchFamily="34" charset="-122"/>
              </a:rPr>
              <a:t>.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 would be appreciative if you could consider my recommendation favorably.</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17" name="矩形 10"/>
          <p:cNvSpPr>
            <a:spLocks noChangeArrowheads="1"/>
          </p:cNvSpPr>
          <p:nvPr/>
        </p:nvSpPr>
        <p:spPr bwMode="auto">
          <a:xfrm>
            <a:off x="2136775" y="65088"/>
            <a:ext cx="2411413" cy="522287"/>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篇首重申背景</a:t>
            </a:r>
            <a:endParaRPr lang="zh-CN" altLang="en-US" sz="2800">
              <a:latin typeface="Calibri" panose="020F0502020204030204" charset="0"/>
              <a:ea typeface="宋体" panose="02010600030101010101" pitchFamily="2" charset="-122"/>
            </a:endParaRPr>
          </a:p>
        </p:txBody>
      </p:sp>
      <p:sp>
        <p:nvSpPr>
          <p:cNvPr id="18" name="矩形 1"/>
          <p:cNvSpPr>
            <a:spLocks noChangeArrowheads="1"/>
          </p:cNvSpPr>
          <p:nvPr/>
        </p:nvSpPr>
        <p:spPr bwMode="auto">
          <a:xfrm>
            <a:off x="5032375" y="0"/>
            <a:ext cx="4111625"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直入文章主题</a:t>
            </a:r>
            <a:r>
              <a:rPr lang="zh-CN" altLang="en-US" sz="2800" b="1" i="1">
                <a:solidFill>
                  <a:srgbClr val="FF0000"/>
                </a:solidFill>
                <a:latin typeface="Calibri" panose="020F0502020204030204" charset="0"/>
                <a:ea typeface="宋体" panose="02010600030101010101" pitchFamily="2" charset="-122"/>
              </a:rPr>
              <a:t>推荐</a:t>
            </a:r>
            <a:endParaRPr lang="zh-CN" altLang="en-US" sz="2800" b="1" i="1">
              <a:solidFill>
                <a:srgbClr val="FF0000"/>
              </a:solidFill>
              <a:latin typeface="Calibri" panose="020F0502020204030204" charset="0"/>
              <a:ea typeface="宋体" panose="02010600030101010101" pitchFamily="2" charset="-122"/>
            </a:endParaRPr>
          </a:p>
        </p:txBody>
      </p:sp>
      <p:sp>
        <p:nvSpPr>
          <p:cNvPr id="19" name="矩形 5"/>
          <p:cNvSpPr>
            <a:spLocks noChangeArrowheads="1"/>
          </p:cNvSpPr>
          <p:nvPr/>
        </p:nvSpPr>
        <p:spPr bwMode="auto">
          <a:xfrm>
            <a:off x="6408738" y="1455738"/>
            <a:ext cx="2411412" cy="519112"/>
          </a:xfrm>
          <a:prstGeom prst="rect">
            <a:avLst/>
          </a:prstGeom>
          <a:solidFill>
            <a:srgbClr val="FFFF00"/>
          </a:solidFill>
          <a:ln w="9525">
            <a:noFill/>
            <a:miter lim="800000"/>
          </a:ln>
        </p:spPr>
        <p:txBody>
          <a:bodyPr>
            <a:spAutoFit/>
          </a:bodyPr>
          <a:lstStyle/>
          <a:p>
            <a:r>
              <a:rPr lang="zh-CN" altLang="en-US" sz="2800" b="1">
                <a:solidFill>
                  <a:srgbClr val="FF0000"/>
                </a:solidFill>
                <a:latin typeface="Calibri" panose="020F0502020204030204" charset="0"/>
                <a:ea typeface="宋体" panose="02010600030101010101" pitchFamily="2" charset="-122"/>
              </a:rPr>
              <a:t>分</a:t>
            </a:r>
            <a:r>
              <a:rPr lang="en-US" altLang="zh-CN" sz="2800" b="1">
                <a:solidFill>
                  <a:srgbClr val="FF0000"/>
                </a:solidFill>
                <a:latin typeface="Calibri" panose="020F0502020204030204" charset="0"/>
                <a:ea typeface="宋体" panose="02010600030101010101" pitchFamily="2" charset="-122"/>
              </a:rPr>
              <a:t>---</a:t>
            </a:r>
            <a:r>
              <a:rPr lang="zh-CN" altLang="en-US" sz="2800" b="1">
                <a:solidFill>
                  <a:srgbClr val="FF0000"/>
                </a:solidFill>
                <a:latin typeface="Calibri" panose="020F0502020204030204" charset="0"/>
                <a:ea typeface="宋体" panose="02010600030101010101" pitchFamily="2" charset="-122"/>
              </a:rPr>
              <a:t>总结构</a:t>
            </a:r>
            <a:endParaRPr lang="zh-CN" altLang="en-US" sz="2800" b="1">
              <a:solidFill>
                <a:srgbClr val="FF0000"/>
              </a:solidFill>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16"/>
                                        </p:tgtEl>
                                        <p:attrNameLst>
                                          <p:attrName>style.visibility</p:attrName>
                                        </p:attrNameLst>
                                      </p:cBhvr>
                                      <p:to>
                                        <p:strVal val="visible"/>
                                      </p:to>
                                    </p:set>
                                    <p:anim calcmode="lin" valueType="num">
                                      <p:cBhvr>
                                        <p:cTn id="13" dur="500" fill="hold"/>
                                        <p:tgtEl>
                                          <p:spTgt spid="16"/>
                                        </p:tgtEl>
                                        <p:attrNameLst>
                                          <p:attrName>ppt_w</p:attrName>
                                        </p:attrNameLst>
                                      </p:cBhvr>
                                      <p:tavLst>
                                        <p:tav tm="0">
                                          <p:val>
                                            <p:fltVal val="0"/>
                                          </p:val>
                                        </p:tav>
                                        <p:tav tm="100000">
                                          <p:val>
                                            <p:strVal val="#ppt_w"/>
                                          </p:val>
                                        </p:tav>
                                      </p:tavLst>
                                    </p:anim>
                                    <p:anim calcmode="lin" valueType="num">
                                      <p:cBhvr>
                                        <p:cTn id="14" dur="500" fill="hold"/>
                                        <p:tgtEl>
                                          <p:spTgt spid="16"/>
                                        </p:tgtEl>
                                        <p:attrNameLst>
                                          <p:attrName>ppt_h</p:attrName>
                                        </p:attrNameLst>
                                      </p:cBhvr>
                                      <p:tavLst>
                                        <p:tav tm="0">
                                          <p:val>
                                            <p:fltVal val="0"/>
                                          </p:val>
                                        </p:tav>
                                        <p:tav tm="100000">
                                          <p:val>
                                            <p:strVal val="#ppt_h"/>
                                          </p:val>
                                        </p:tav>
                                      </p:tavLst>
                                    </p:anim>
                                    <p:anim calcmode="lin" valueType="num">
                                      <p:cBhvr>
                                        <p:cTn id="15" dur="500" fill="hold"/>
                                        <p:tgtEl>
                                          <p:spTgt spid="16"/>
                                        </p:tgtEl>
                                        <p:attrNameLst>
                                          <p:attrName>ppt_x</p:attrName>
                                        </p:attrNameLst>
                                      </p:cBhvr>
                                      <p:tavLst>
                                        <p:tav tm="0">
                                          <p:val>
                                            <p:fltVal val="0.5"/>
                                          </p:val>
                                        </p:tav>
                                        <p:tav tm="100000">
                                          <p:val>
                                            <p:strVal val="#ppt_x"/>
                                          </p:val>
                                        </p:tav>
                                      </p:tavLst>
                                    </p:anim>
                                    <p:anim calcmode="lin" valueType="num">
                                      <p:cBhvr>
                                        <p:cTn id="16" dur="500" fill="hold"/>
                                        <p:tgtEl>
                                          <p:spTgt spid="16"/>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7"/>
                                        </p:tgtEl>
                                        <p:attrNameLst>
                                          <p:attrName>style.visibility</p:attrName>
                                        </p:attrNameLst>
                                      </p:cBhvr>
                                      <p:to>
                                        <p:strVal val="visible"/>
                                      </p:to>
                                    </p:set>
                                    <p:animEffect transition="in" filter="blinds(horizontal)">
                                      <p:cBhvr>
                                        <p:cTn id="99" dur="500"/>
                                        <p:tgtEl>
                                          <p:spTgt spid="17"/>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8"/>
                                        </p:tgtEl>
                                        <p:attrNameLst>
                                          <p:attrName>style.visibility</p:attrName>
                                        </p:attrNameLst>
                                      </p:cBhvr>
                                      <p:to>
                                        <p:strVal val="visible"/>
                                      </p:to>
                                    </p:set>
                                    <p:animEffect transition="in" filter="blinds(horizontal)">
                                      <p:cBhvr>
                                        <p:cTn id="104" dur="500"/>
                                        <p:tgtEl>
                                          <p:spTgt spid="18"/>
                                        </p:tgtEl>
                                      </p:cBhvr>
                                    </p:animEffect>
                                  </p:childTnLst>
                                </p:cTn>
                              </p:par>
                            </p:childTnLst>
                          </p:cTn>
                        </p:par>
                      </p:childTnLst>
                    </p:cTn>
                  </p:par>
                  <p:par>
                    <p:cTn id="105" fill="hold">
                      <p:stCondLst>
                        <p:cond delay="indefinite"/>
                      </p:stCondLst>
                      <p:childTnLst>
                        <p:par>
                          <p:cTn id="106" fill="hold">
                            <p:stCondLst>
                              <p:cond delay="0"/>
                            </p:stCondLst>
                            <p:childTnLst>
                              <p:par>
                                <p:cTn id="107" presetID="26" presetClass="entr" presetSubtype="0" fill="hold" grpId="0" nodeType="clickEffect">
                                  <p:stCondLst>
                                    <p:cond delay="0"/>
                                  </p:stCondLst>
                                  <p:childTnLst>
                                    <p:set>
                                      <p:cBhvr>
                                        <p:cTn id="108" dur="1" fill="hold">
                                          <p:stCondLst>
                                            <p:cond delay="0"/>
                                          </p:stCondLst>
                                        </p:cTn>
                                        <p:tgtEl>
                                          <p:spTgt spid="15"/>
                                        </p:tgtEl>
                                        <p:attrNameLst>
                                          <p:attrName>style.visibility</p:attrName>
                                        </p:attrNameLst>
                                      </p:cBhvr>
                                      <p:to>
                                        <p:strVal val="visible"/>
                                      </p:to>
                                    </p:set>
                                    <p:animEffect transition="in" filter="wipe(down)">
                                      <p:cBhvr>
                                        <p:cTn id="109" dur="290">
                                          <p:stCondLst>
                                            <p:cond delay="0"/>
                                          </p:stCondLst>
                                        </p:cTn>
                                        <p:tgtEl>
                                          <p:spTgt spid="15"/>
                                        </p:tgtEl>
                                      </p:cBhvr>
                                    </p:animEffect>
                                    <p:anim calcmode="lin" valueType="num">
                                      <p:cBhvr>
                                        <p:cTn id="110" dur="911"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11" dur="332"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12" dur="332" tmFilter="0, 0; 0.125,0.2665; 0.25,0.4; 0.375,0.465; 0.5,0.5;  0.625,0.535; 0.75,0.6; 0.875,0.7335; 1,1">
                                          <p:stCondLst>
                                            <p:cond delay="332"/>
                                          </p:stCondLst>
                                        </p:cTn>
                                        <p:tgtEl>
                                          <p:spTgt spid="15"/>
                                        </p:tgtEl>
                                        <p:attrNameLst>
                                          <p:attrName>ppt_y</p:attrName>
                                        </p:attrNameLst>
                                      </p:cBhvr>
                                      <p:tavLst>
                                        <p:tav tm="0" fmla="#ppt_y-sin(pi*$)/9">
                                          <p:val>
                                            <p:fltVal val="0"/>
                                          </p:val>
                                        </p:tav>
                                        <p:tav tm="100000">
                                          <p:val>
                                            <p:fltVal val="1"/>
                                          </p:val>
                                        </p:tav>
                                      </p:tavLst>
                                    </p:anim>
                                    <p:anim calcmode="lin" valueType="num">
                                      <p:cBhvr>
                                        <p:cTn id="113" dur="166" tmFilter="0, 0; 0.125,0.2665; 0.25,0.4; 0.375,0.465; 0.5,0.5;  0.625,0.535; 0.75,0.6; 0.875,0.7335; 1,1">
                                          <p:stCondLst>
                                            <p:cond delay="662"/>
                                          </p:stCondLst>
                                        </p:cTn>
                                        <p:tgtEl>
                                          <p:spTgt spid="15"/>
                                        </p:tgtEl>
                                        <p:attrNameLst>
                                          <p:attrName>ppt_y</p:attrName>
                                        </p:attrNameLst>
                                      </p:cBhvr>
                                      <p:tavLst>
                                        <p:tav tm="0" fmla="#ppt_y-sin(pi*$)/27">
                                          <p:val>
                                            <p:fltVal val="0"/>
                                          </p:val>
                                        </p:tav>
                                        <p:tav tm="100000">
                                          <p:val>
                                            <p:fltVal val="1"/>
                                          </p:val>
                                        </p:tav>
                                      </p:tavLst>
                                    </p:anim>
                                    <p:anim calcmode="lin" valueType="num">
                                      <p:cBhvr>
                                        <p:cTn id="114" dur="82" tmFilter="0, 0; 0.125,0.2665; 0.25,0.4; 0.375,0.465; 0.5,0.5;  0.625,0.535; 0.75,0.6; 0.875,0.7335; 1,1">
                                          <p:stCondLst>
                                            <p:cond delay="828"/>
                                          </p:stCondLst>
                                        </p:cTn>
                                        <p:tgtEl>
                                          <p:spTgt spid="15"/>
                                        </p:tgtEl>
                                        <p:attrNameLst>
                                          <p:attrName>ppt_y</p:attrName>
                                        </p:attrNameLst>
                                      </p:cBhvr>
                                      <p:tavLst>
                                        <p:tav tm="0" fmla="#ppt_y-sin(pi*$)/81">
                                          <p:val>
                                            <p:fltVal val="0"/>
                                          </p:val>
                                        </p:tav>
                                        <p:tav tm="100000">
                                          <p:val>
                                            <p:fltVal val="1"/>
                                          </p:val>
                                        </p:tav>
                                      </p:tavLst>
                                    </p:anim>
                                    <p:animScale>
                                      <p:cBhvr>
                                        <p:cTn id="115" dur="13">
                                          <p:stCondLst>
                                            <p:cond delay="325"/>
                                          </p:stCondLst>
                                        </p:cTn>
                                        <p:tgtEl>
                                          <p:spTgt spid="15"/>
                                        </p:tgtEl>
                                      </p:cBhvr>
                                      <p:to x="100000" y="60000"/>
                                    </p:animScale>
                                    <p:animScale>
                                      <p:cBhvr>
                                        <p:cTn id="116" dur="83" decel="50000">
                                          <p:stCondLst>
                                            <p:cond delay="338"/>
                                          </p:stCondLst>
                                        </p:cTn>
                                        <p:tgtEl>
                                          <p:spTgt spid="15"/>
                                        </p:tgtEl>
                                      </p:cBhvr>
                                      <p:to x="100000" y="100000"/>
                                    </p:animScale>
                                    <p:animScale>
                                      <p:cBhvr>
                                        <p:cTn id="117" dur="13">
                                          <p:stCondLst>
                                            <p:cond delay="656"/>
                                          </p:stCondLst>
                                        </p:cTn>
                                        <p:tgtEl>
                                          <p:spTgt spid="15"/>
                                        </p:tgtEl>
                                      </p:cBhvr>
                                      <p:to x="100000" y="80000"/>
                                    </p:animScale>
                                    <p:animScale>
                                      <p:cBhvr>
                                        <p:cTn id="118" dur="83" decel="50000">
                                          <p:stCondLst>
                                            <p:cond delay="669"/>
                                          </p:stCondLst>
                                        </p:cTn>
                                        <p:tgtEl>
                                          <p:spTgt spid="15"/>
                                        </p:tgtEl>
                                      </p:cBhvr>
                                      <p:to x="100000" y="100000"/>
                                    </p:animScale>
                                    <p:animScale>
                                      <p:cBhvr>
                                        <p:cTn id="119" dur="13">
                                          <p:stCondLst>
                                            <p:cond delay="821"/>
                                          </p:stCondLst>
                                        </p:cTn>
                                        <p:tgtEl>
                                          <p:spTgt spid="15"/>
                                        </p:tgtEl>
                                      </p:cBhvr>
                                      <p:to x="100000" y="90000"/>
                                    </p:animScale>
                                    <p:animScale>
                                      <p:cBhvr>
                                        <p:cTn id="120" dur="83" decel="50000">
                                          <p:stCondLst>
                                            <p:cond delay="834"/>
                                          </p:stCondLst>
                                        </p:cTn>
                                        <p:tgtEl>
                                          <p:spTgt spid="15"/>
                                        </p:tgtEl>
                                      </p:cBhvr>
                                      <p:to x="100000" y="100000"/>
                                    </p:animScale>
                                    <p:animScale>
                                      <p:cBhvr>
                                        <p:cTn id="121" dur="13">
                                          <p:stCondLst>
                                            <p:cond delay="904"/>
                                          </p:stCondLst>
                                        </p:cTn>
                                        <p:tgtEl>
                                          <p:spTgt spid="15"/>
                                        </p:tgtEl>
                                      </p:cBhvr>
                                      <p:to x="100000" y="95000"/>
                                    </p:animScale>
                                    <p:animScale>
                                      <p:cBhvr>
                                        <p:cTn id="122" dur="83" decel="50000">
                                          <p:stCondLst>
                                            <p:cond delay="917"/>
                                          </p:stCondLst>
                                        </p:cTn>
                                        <p:tgtEl>
                                          <p:spTgt spid="15"/>
                                        </p:tgtEl>
                                      </p:cBhvr>
                                      <p:to x="100000" y="100000"/>
                                    </p:animScale>
                                  </p:childTnLst>
                                </p:cTn>
                              </p:par>
                            </p:childTnLst>
                          </p:cTn>
                        </p:par>
                      </p:childTnLst>
                    </p:cTn>
                  </p:par>
                  <p:par>
                    <p:cTn id="123" fill="hold">
                      <p:stCondLst>
                        <p:cond delay="indefinite"/>
                      </p:stCondLst>
                      <p:childTnLst>
                        <p:par>
                          <p:cTn id="124" fill="hold">
                            <p:stCondLst>
                              <p:cond delay="0"/>
                            </p:stCondLst>
                            <p:childTnLst>
                              <p:par>
                                <p:cTn id="125" presetID="26" presetClass="entr" presetSubtype="0" fill="hold" grpId="0" nodeType="clickEffect">
                                  <p:stCondLst>
                                    <p:cond delay="0"/>
                                  </p:stCondLst>
                                  <p:childTnLst>
                                    <p:set>
                                      <p:cBhvr>
                                        <p:cTn id="126" dur="1" fill="hold">
                                          <p:stCondLst>
                                            <p:cond delay="0"/>
                                          </p:stCondLst>
                                        </p:cTn>
                                        <p:tgtEl>
                                          <p:spTgt spid="3"/>
                                        </p:tgtEl>
                                        <p:attrNameLst>
                                          <p:attrName>style.visibility</p:attrName>
                                        </p:attrNameLst>
                                      </p:cBhvr>
                                      <p:to>
                                        <p:strVal val="visible"/>
                                      </p:to>
                                    </p:set>
                                    <p:animEffect transition="in" filter="wipe(down)">
                                      <p:cBhvr>
                                        <p:cTn id="127" dur="290">
                                          <p:stCondLst>
                                            <p:cond delay="0"/>
                                          </p:stCondLst>
                                        </p:cTn>
                                        <p:tgtEl>
                                          <p:spTgt spid="3"/>
                                        </p:tgtEl>
                                      </p:cBhvr>
                                    </p:animEffect>
                                    <p:anim calcmode="lin" valueType="num">
                                      <p:cBhvr>
                                        <p:cTn id="128" dur="911"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29" dur="332"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30" dur="332" tmFilter="0, 0; 0.125,0.2665; 0.25,0.4; 0.375,0.465; 0.5,0.5;  0.625,0.535; 0.75,0.6; 0.875,0.7335; 1,1">
                                          <p:stCondLst>
                                            <p:cond delay="332"/>
                                          </p:stCondLst>
                                        </p:cTn>
                                        <p:tgtEl>
                                          <p:spTgt spid="3"/>
                                        </p:tgtEl>
                                        <p:attrNameLst>
                                          <p:attrName>ppt_y</p:attrName>
                                        </p:attrNameLst>
                                      </p:cBhvr>
                                      <p:tavLst>
                                        <p:tav tm="0" fmla="#ppt_y-sin(pi*$)/9">
                                          <p:val>
                                            <p:fltVal val="0"/>
                                          </p:val>
                                        </p:tav>
                                        <p:tav tm="100000">
                                          <p:val>
                                            <p:fltVal val="1"/>
                                          </p:val>
                                        </p:tav>
                                      </p:tavLst>
                                    </p:anim>
                                    <p:anim calcmode="lin" valueType="num">
                                      <p:cBhvr>
                                        <p:cTn id="131" dur="166" tmFilter="0, 0; 0.125,0.2665; 0.25,0.4; 0.375,0.465; 0.5,0.5;  0.625,0.535; 0.75,0.6; 0.875,0.7335; 1,1">
                                          <p:stCondLst>
                                            <p:cond delay="662"/>
                                          </p:stCondLst>
                                        </p:cTn>
                                        <p:tgtEl>
                                          <p:spTgt spid="3"/>
                                        </p:tgtEl>
                                        <p:attrNameLst>
                                          <p:attrName>ppt_y</p:attrName>
                                        </p:attrNameLst>
                                      </p:cBhvr>
                                      <p:tavLst>
                                        <p:tav tm="0" fmla="#ppt_y-sin(pi*$)/27">
                                          <p:val>
                                            <p:fltVal val="0"/>
                                          </p:val>
                                        </p:tav>
                                        <p:tav tm="100000">
                                          <p:val>
                                            <p:fltVal val="1"/>
                                          </p:val>
                                        </p:tav>
                                      </p:tavLst>
                                    </p:anim>
                                    <p:anim calcmode="lin" valueType="num">
                                      <p:cBhvr>
                                        <p:cTn id="132" dur="82" tmFilter="0, 0; 0.125,0.2665; 0.25,0.4; 0.375,0.465; 0.5,0.5;  0.625,0.535; 0.75,0.6; 0.875,0.7335; 1,1">
                                          <p:stCondLst>
                                            <p:cond delay="828"/>
                                          </p:stCondLst>
                                        </p:cTn>
                                        <p:tgtEl>
                                          <p:spTgt spid="3"/>
                                        </p:tgtEl>
                                        <p:attrNameLst>
                                          <p:attrName>ppt_y</p:attrName>
                                        </p:attrNameLst>
                                      </p:cBhvr>
                                      <p:tavLst>
                                        <p:tav tm="0" fmla="#ppt_y-sin(pi*$)/81">
                                          <p:val>
                                            <p:fltVal val="0"/>
                                          </p:val>
                                        </p:tav>
                                        <p:tav tm="100000">
                                          <p:val>
                                            <p:fltVal val="1"/>
                                          </p:val>
                                        </p:tav>
                                      </p:tavLst>
                                    </p:anim>
                                    <p:animScale>
                                      <p:cBhvr>
                                        <p:cTn id="133" dur="13">
                                          <p:stCondLst>
                                            <p:cond delay="325"/>
                                          </p:stCondLst>
                                        </p:cTn>
                                        <p:tgtEl>
                                          <p:spTgt spid="3"/>
                                        </p:tgtEl>
                                      </p:cBhvr>
                                      <p:to x="100000" y="60000"/>
                                    </p:animScale>
                                    <p:animScale>
                                      <p:cBhvr>
                                        <p:cTn id="134" dur="83" decel="50000">
                                          <p:stCondLst>
                                            <p:cond delay="338"/>
                                          </p:stCondLst>
                                        </p:cTn>
                                        <p:tgtEl>
                                          <p:spTgt spid="3"/>
                                        </p:tgtEl>
                                      </p:cBhvr>
                                      <p:to x="100000" y="100000"/>
                                    </p:animScale>
                                    <p:animScale>
                                      <p:cBhvr>
                                        <p:cTn id="135" dur="13">
                                          <p:stCondLst>
                                            <p:cond delay="656"/>
                                          </p:stCondLst>
                                        </p:cTn>
                                        <p:tgtEl>
                                          <p:spTgt spid="3"/>
                                        </p:tgtEl>
                                      </p:cBhvr>
                                      <p:to x="100000" y="80000"/>
                                    </p:animScale>
                                    <p:animScale>
                                      <p:cBhvr>
                                        <p:cTn id="136" dur="83" decel="50000">
                                          <p:stCondLst>
                                            <p:cond delay="669"/>
                                          </p:stCondLst>
                                        </p:cTn>
                                        <p:tgtEl>
                                          <p:spTgt spid="3"/>
                                        </p:tgtEl>
                                      </p:cBhvr>
                                      <p:to x="100000" y="100000"/>
                                    </p:animScale>
                                    <p:animScale>
                                      <p:cBhvr>
                                        <p:cTn id="137" dur="13">
                                          <p:stCondLst>
                                            <p:cond delay="821"/>
                                          </p:stCondLst>
                                        </p:cTn>
                                        <p:tgtEl>
                                          <p:spTgt spid="3"/>
                                        </p:tgtEl>
                                      </p:cBhvr>
                                      <p:to x="100000" y="90000"/>
                                    </p:animScale>
                                    <p:animScale>
                                      <p:cBhvr>
                                        <p:cTn id="138" dur="83" decel="50000">
                                          <p:stCondLst>
                                            <p:cond delay="834"/>
                                          </p:stCondLst>
                                        </p:cTn>
                                        <p:tgtEl>
                                          <p:spTgt spid="3"/>
                                        </p:tgtEl>
                                      </p:cBhvr>
                                      <p:to x="100000" y="100000"/>
                                    </p:animScale>
                                    <p:animScale>
                                      <p:cBhvr>
                                        <p:cTn id="139" dur="13">
                                          <p:stCondLst>
                                            <p:cond delay="904"/>
                                          </p:stCondLst>
                                        </p:cTn>
                                        <p:tgtEl>
                                          <p:spTgt spid="3"/>
                                        </p:tgtEl>
                                      </p:cBhvr>
                                      <p:to x="100000" y="95000"/>
                                    </p:animScale>
                                    <p:animScale>
                                      <p:cBhvr>
                                        <p:cTn id="140" dur="83" decel="50000">
                                          <p:stCondLst>
                                            <p:cond delay="917"/>
                                          </p:stCondLst>
                                        </p:cTn>
                                        <p:tgtEl>
                                          <p:spTgt spid="3"/>
                                        </p:tgtEl>
                                      </p:cBhvr>
                                      <p:to x="100000" y="100000"/>
                                    </p:animScale>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9"/>
                                        </p:tgtEl>
                                        <p:attrNameLst>
                                          <p:attrName>style.visibility</p:attrName>
                                        </p:attrNameLst>
                                      </p:cBhvr>
                                      <p:to>
                                        <p:strVal val="visible"/>
                                      </p:to>
                                    </p:set>
                                    <p:animEffect transition="in" filter="blinds(horizontal)">
                                      <p:cBhvr>
                                        <p:cTn id="14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5" grpId="0" bldLvl="0" animBg="1"/>
      <p:bldP spid="17" grpId="0" bldLvl="0" animBg="1"/>
      <p:bldP spid="18" grpId="0" bldLvl="0" animBg="1"/>
      <p:bldP spid="19"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3503" name="组合 24"/>
          <p:cNvGrpSpPr/>
          <p:nvPr/>
        </p:nvGrpSpPr>
        <p:grpSpPr bwMode="auto">
          <a:xfrm>
            <a:off x="0" y="160338"/>
            <a:ext cx="4600575" cy="439737"/>
            <a:chOff x="330188" y="329522"/>
            <a:chExt cx="3705496" cy="585872"/>
          </a:xfrm>
        </p:grpSpPr>
        <p:sp>
          <p:nvSpPr>
            <p:cNvPr id="63504"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3505"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3506"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a Chinese tutor for your son, </a:t>
            </a:r>
            <a:r>
              <a:rPr lang="en-US" altLang="zh-CN" sz="2400">
                <a:solidFill>
                  <a:srgbClr val="0000CC"/>
                </a:solidFill>
                <a:latin typeface="Constantia" panose="02030602050306030303" pitchFamily="18" charset="0"/>
                <a:ea typeface="微软雅黑" panose="020B0503020204020204" pitchFamily="34" charset="-122"/>
              </a:rPr>
              <a:t>I'm writing to</a:t>
            </a:r>
            <a:r>
              <a:rPr lang="en-US" altLang="zh-CN" sz="2400">
                <a:latin typeface="Constantia" panose="02030602050306030303" pitchFamily="18" charset="0"/>
                <a:ea typeface="微软雅黑" panose="020B0503020204020204" pitchFamily="34" charset="-122"/>
              </a:rPr>
              <a:t>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I'm fully convinced that he will be capable of the job. Not only does he have high proficiency in both Chinese and English, but he also equips himself with amiable character. Hence , he is bound to get along well with your eight-year-old son. Moreover, he has abundant experience as well as subtle tutoring techniques, which qualifies him to help your son make progress. If interested,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5551" name="组合 24"/>
          <p:cNvGrpSpPr/>
          <p:nvPr/>
        </p:nvGrpSpPr>
        <p:grpSpPr bwMode="auto">
          <a:xfrm>
            <a:off x="0" y="160338"/>
            <a:ext cx="4600575" cy="439737"/>
            <a:chOff x="330188" y="329522"/>
            <a:chExt cx="3705496" cy="585872"/>
          </a:xfrm>
        </p:grpSpPr>
        <p:sp>
          <p:nvSpPr>
            <p:cNvPr id="65552"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5553"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5554"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Learning that you are looking for a Chinese tutor for your son, I'm writing to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I'm fully convinced that </a:t>
            </a:r>
            <a:r>
              <a:rPr lang="en-US" altLang="zh-CN" sz="2400">
                <a:solidFill>
                  <a:srgbClr val="006600"/>
                </a:solidFill>
                <a:latin typeface="Constantia" panose="02030602050306030303" pitchFamily="18" charset="0"/>
                <a:ea typeface="微软雅黑" panose="020B0503020204020204" pitchFamily="34" charset="-122"/>
              </a:rPr>
              <a:t>he will be capable of</a:t>
            </a:r>
            <a:r>
              <a:rPr lang="en-US" altLang="zh-CN" sz="2400">
                <a:solidFill>
                  <a:srgbClr val="FF0000"/>
                </a:solidFill>
                <a:latin typeface="Constantia" panose="02030602050306030303" pitchFamily="18" charset="0"/>
                <a:ea typeface="微软雅黑" panose="020B0503020204020204" pitchFamily="34" charset="-122"/>
              </a:rPr>
              <a:t> </a:t>
            </a:r>
            <a:r>
              <a:rPr lang="en-US" altLang="zh-CN" sz="2400">
                <a:latin typeface="Constantia" panose="02030602050306030303" pitchFamily="18" charset="0"/>
                <a:ea typeface="微软雅黑" panose="020B0503020204020204" pitchFamily="34" charset="-122"/>
              </a:rPr>
              <a:t>the job. Not only does he </a:t>
            </a:r>
            <a:r>
              <a:rPr lang="en-US" altLang="zh-CN" sz="2400">
                <a:solidFill>
                  <a:srgbClr val="006600"/>
                </a:solidFill>
                <a:latin typeface="Constantia" panose="02030602050306030303" pitchFamily="18" charset="0"/>
                <a:ea typeface="微软雅黑" panose="020B0503020204020204" pitchFamily="34" charset="-122"/>
              </a:rPr>
              <a:t>have high proficiency in</a:t>
            </a:r>
            <a:r>
              <a:rPr lang="en-US" altLang="zh-CN" sz="2400">
                <a:latin typeface="Constantia" panose="02030602050306030303" pitchFamily="18" charset="0"/>
                <a:ea typeface="微软雅黑" panose="020B0503020204020204" pitchFamily="34" charset="-122"/>
              </a:rPr>
              <a:t> both Chinese and English, but he also </a:t>
            </a:r>
            <a:r>
              <a:rPr lang="en-US" altLang="zh-CN" sz="2400">
                <a:solidFill>
                  <a:srgbClr val="006600"/>
                </a:solidFill>
                <a:latin typeface="Constantia" panose="02030602050306030303" pitchFamily="18" charset="0"/>
                <a:ea typeface="微软雅黑" panose="020B0503020204020204" pitchFamily="34" charset="-122"/>
              </a:rPr>
              <a:t>equips himself with amiable character</a:t>
            </a:r>
            <a:r>
              <a:rPr lang="en-US" altLang="zh-CN" sz="2400">
                <a:latin typeface="Constantia" panose="02030602050306030303" pitchFamily="18" charset="0"/>
                <a:ea typeface="微软雅黑" panose="020B0503020204020204" pitchFamily="34" charset="-122"/>
              </a:rPr>
              <a:t>. Hence , he is bound to get along well with your eight-year-old son. Moreover, he </a:t>
            </a:r>
            <a:r>
              <a:rPr lang="en-US" altLang="zh-CN" sz="2400">
                <a:solidFill>
                  <a:srgbClr val="006600"/>
                </a:solidFill>
                <a:latin typeface="Constantia" panose="02030602050306030303" pitchFamily="18" charset="0"/>
                <a:ea typeface="微软雅黑" panose="020B0503020204020204" pitchFamily="34" charset="-122"/>
              </a:rPr>
              <a:t>has abundant experience</a:t>
            </a:r>
            <a:r>
              <a:rPr lang="en-US" altLang="zh-CN" sz="2400">
                <a:latin typeface="Constantia" panose="02030602050306030303" pitchFamily="18" charset="0"/>
                <a:ea typeface="微软雅黑" panose="020B0503020204020204" pitchFamily="34" charset="-122"/>
              </a:rPr>
              <a:t> as well as </a:t>
            </a:r>
            <a:r>
              <a:rPr lang="en-US" altLang="zh-CN" sz="2400">
                <a:solidFill>
                  <a:srgbClr val="006600"/>
                </a:solidFill>
                <a:latin typeface="Constantia" panose="02030602050306030303" pitchFamily="18" charset="0"/>
                <a:ea typeface="微软雅黑" panose="020B0503020204020204" pitchFamily="34" charset="-122"/>
              </a:rPr>
              <a:t>subtle tutoring</a:t>
            </a:r>
            <a:r>
              <a:rPr lang="en-US" altLang="zh-CN" sz="2400">
                <a:solidFill>
                  <a:srgbClr val="FF0000"/>
                </a:solidFill>
                <a:latin typeface="Constantia" panose="02030602050306030303" pitchFamily="18" charset="0"/>
                <a:ea typeface="微软雅黑" panose="020B0503020204020204" pitchFamily="34" charset="-122"/>
              </a:rPr>
              <a:t> </a:t>
            </a:r>
            <a:r>
              <a:rPr lang="en-US" altLang="zh-CN" sz="2400">
                <a:solidFill>
                  <a:srgbClr val="006600"/>
                </a:solidFill>
                <a:latin typeface="Constantia" panose="02030602050306030303" pitchFamily="18" charset="0"/>
                <a:ea typeface="微软雅黑" panose="020B0503020204020204" pitchFamily="34" charset="-122"/>
              </a:rPr>
              <a:t>techniques</a:t>
            </a:r>
            <a:r>
              <a:rPr lang="en-US" altLang="zh-CN" sz="2400">
                <a:latin typeface="Constantia" panose="02030602050306030303" pitchFamily="18" charset="0"/>
                <a:ea typeface="微软雅黑" panose="020B0503020204020204" pitchFamily="34" charset="-122"/>
              </a:rPr>
              <a:t>, which qualifies him to help your son make progress. If interested,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
        <p:nvSpPr>
          <p:cNvPr id="66580" name="矩形 3"/>
          <p:cNvSpPr>
            <a:spLocks noChangeArrowheads="1"/>
          </p:cNvSpPr>
          <p:nvPr/>
        </p:nvSpPr>
        <p:spPr bwMode="auto">
          <a:xfrm>
            <a:off x="2232025" y="1096963"/>
            <a:ext cx="6911975" cy="519112"/>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、推荐理由</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、个性特质</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语言水平</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6580"/>
                                        </p:tgtEl>
                                        <p:attrNameLst>
                                          <p:attrName>style.visibility</p:attrName>
                                        </p:attrNameLst>
                                      </p:cBhvr>
                                      <p:to>
                                        <p:strVal val="visible"/>
                                      </p:to>
                                    </p:set>
                                    <p:animEffect transition="in" filter="blinds(horizontal)">
                                      <p:cBhvr>
                                        <p:cTn id="104" dur="500"/>
                                        <p:tgtEl>
                                          <p:spTgt spid="66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66580"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7599" name="组合 24"/>
          <p:cNvGrpSpPr/>
          <p:nvPr/>
        </p:nvGrpSpPr>
        <p:grpSpPr bwMode="auto">
          <a:xfrm>
            <a:off x="0" y="160338"/>
            <a:ext cx="4600575" cy="439737"/>
            <a:chOff x="330188" y="329522"/>
            <a:chExt cx="3705496" cy="585872"/>
          </a:xfrm>
        </p:grpSpPr>
        <p:sp>
          <p:nvSpPr>
            <p:cNvPr id="67600"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7601"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7602"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Learning that you are looking for a Chinese tutor for your son, I'm writing to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I'm fully convinced that</a:t>
            </a:r>
            <a:r>
              <a:rPr lang="en-US" altLang="zh-CN" sz="2400">
                <a:latin typeface="Constantia" panose="02030602050306030303" pitchFamily="18" charset="0"/>
                <a:ea typeface="微软雅黑" panose="020B0503020204020204" pitchFamily="34" charset="-122"/>
              </a:rPr>
              <a:t> he will be capable of the job. </a:t>
            </a:r>
            <a:r>
              <a:rPr lang="en-US" altLang="zh-CN" sz="2400">
                <a:solidFill>
                  <a:srgbClr val="0000CC"/>
                </a:solidFill>
                <a:latin typeface="Constantia" panose="02030602050306030303" pitchFamily="18" charset="0"/>
                <a:ea typeface="微软雅黑" panose="020B0503020204020204" pitchFamily="34" charset="-122"/>
              </a:rPr>
              <a:t>Not only</a:t>
            </a:r>
            <a:r>
              <a:rPr lang="en-US" altLang="zh-CN" sz="2400">
                <a:latin typeface="Constantia" panose="02030602050306030303" pitchFamily="18" charset="0"/>
                <a:ea typeface="微软雅黑" panose="020B0503020204020204" pitchFamily="34" charset="-122"/>
              </a:rPr>
              <a:t> does he have high proficiency in both Chinese and English, </a:t>
            </a:r>
            <a:r>
              <a:rPr lang="en-US" altLang="zh-CN" sz="2400">
                <a:solidFill>
                  <a:srgbClr val="0000CC"/>
                </a:solidFill>
                <a:latin typeface="Constantia" panose="02030602050306030303" pitchFamily="18" charset="0"/>
                <a:ea typeface="微软雅黑" panose="020B0503020204020204" pitchFamily="34" charset="-122"/>
              </a:rPr>
              <a:t>but</a:t>
            </a:r>
            <a:r>
              <a:rPr lang="en-US" altLang="zh-CN" sz="2400">
                <a:latin typeface="Constantia" panose="02030602050306030303" pitchFamily="18" charset="0"/>
                <a:ea typeface="微软雅黑" panose="020B0503020204020204" pitchFamily="34" charset="-122"/>
              </a:rPr>
              <a:t> he </a:t>
            </a:r>
            <a:r>
              <a:rPr lang="en-US" altLang="zh-CN" sz="2400">
                <a:solidFill>
                  <a:srgbClr val="0000CC"/>
                </a:solidFill>
                <a:latin typeface="Constantia" panose="02030602050306030303" pitchFamily="18" charset="0"/>
                <a:ea typeface="微软雅黑" panose="020B0503020204020204" pitchFamily="34" charset="-122"/>
              </a:rPr>
              <a:t>also</a:t>
            </a:r>
            <a:r>
              <a:rPr lang="en-US" altLang="zh-CN" sz="2400">
                <a:latin typeface="Constantia" panose="02030602050306030303" pitchFamily="18" charset="0"/>
                <a:ea typeface="微软雅黑" panose="020B0503020204020204" pitchFamily="34" charset="-122"/>
              </a:rPr>
              <a:t> equips himself with amiable character. </a:t>
            </a:r>
            <a:r>
              <a:rPr lang="en-US" altLang="zh-CN" sz="2400">
                <a:solidFill>
                  <a:srgbClr val="0000CC"/>
                </a:solidFill>
                <a:latin typeface="Constantia" panose="02030602050306030303" pitchFamily="18" charset="0"/>
                <a:ea typeface="微软雅黑" panose="020B0503020204020204" pitchFamily="34" charset="-122"/>
              </a:rPr>
              <a:t>Hence</a:t>
            </a:r>
            <a:r>
              <a:rPr lang="en-US" altLang="zh-CN" sz="2400">
                <a:latin typeface="Constantia" panose="02030602050306030303" pitchFamily="18" charset="0"/>
                <a:ea typeface="微软雅黑" panose="020B0503020204020204" pitchFamily="34" charset="-122"/>
              </a:rPr>
              <a:t> , he is bound to get along well with your eight-year-old son. </a:t>
            </a:r>
            <a:r>
              <a:rPr lang="en-US" altLang="zh-CN" sz="2400">
                <a:solidFill>
                  <a:srgbClr val="0000CC"/>
                </a:solidFill>
                <a:latin typeface="Constantia" panose="02030602050306030303" pitchFamily="18" charset="0"/>
                <a:ea typeface="微软雅黑" panose="020B0503020204020204" pitchFamily="34" charset="-122"/>
              </a:rPr>
              <a:t>Moreover</a:t>
            </a:r>
            <a:r>
              <a:rPr lang="en-US" altLang="zh-CN" sz="2400">
                <a:latin typeface="Constantia" panose="02030602050306030303" pitchFamily="18" charset="0"/>
                <a:ea typeface="微软雅黑" panose="020B0503020204020204" pitchFamily="34" charset="-122"/>
              </a:rPr>
              <a:t>, he has abundant experience </a:t>
            </a:r>
            <a:r>
              <a:rPr lang="en-US" altLang="zh-CN" sz="2400">
                <a:solidFill>
                  <a:srgbClr val="0000CC"/>
                </a:solidFill>
                <a:latin typeface="Constantia" panose="02030602050306030303" pitchFamily="18" charset="0"/>
                <a:ea typeface="微软雅黑" panose="020B0503020204020204" pitchFamily="34" charset="-122"/>
              </a:rPr>
              <a:t>as well as</a:t>
            </a:r>
            <a:r>
              <a:rPr lang="en-US" altLang="zh-CN" sz="2400">
                <a:latin typeface="Constantia" panose="02030602050306030303" pitchFamily="18" charset="0"/>
                <a:ea typeface="微软雅黑" panose="020B0503020204020204" pitchFamily="34" charset="-122"/>
              </a:rPr>
              <a:t> subtle tutoring techniques, </a:t>
            </a:r>
            <a:r>
              <a:rPr lang="en-US" altLang="zh-CN" sz="2400">
                <a:solidFill>
                  <a:srgbClr val="FF0000"/>
                </a:solidFill>
                <a:latin typeface="Constantia" panose="02030602050306030303" pitchFamily="18" charset="0"/>
                <a:ea typeface="微软雅黑" panose="020B0503020204020204" pitchFamily="34" charset="-122"/>
              </a:rPr>
              <a:t>which qualifies him to</a:t>
            </a:r>
            <a:r>
              <a:rPr lang="en-US" altLang="zh-CN" sz="2400">
                <a:latin typeface="Constantia" panose="02030602050306030303" pitchFamily="18" charset="0"/>
                <a:ea typeface="微软雅黑" panose="020B0503020204020204" pitchFamily="34" charset="-122"/>
              </a:rPr>
              <a:t> help your son make progress. </a:t>
            </a:r>
            <a:r>
              <a:rPr lang="en-US" altLang="zh-CN" sz="2400">
                <a:solidFill>
                  <a:srgbClr val="0000CC"/>
                </a:solidFill>
                <a:latin typeface="Constantia" panose="02030602050306030303" pitchFamily="18" charset="0"/>
                <a:ea typeface="微软雅黑" panose="020B0503020204020204" pitchFamily="34" charset="-122"/>
              </a:rPr>
              <a:t>If interested</a:t>
            </a:r>
            <a:r>
              <a:rPr lang="en-US" altLang="zh-CN" sz="2400">
                <a:latin typeface="Constantia" panose="02030602050306030303" pitchFamily="18" charset="0"/>
                <a:ea typeface="微软雅黑" panose="020B0503020204020204" pitchFamily="34" charset="-122"/>
              </a:rPr>
              <a:t>,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
        <p:nvSpPr>
          <p:cNvPr id="68629" name="矩形 3"/>
          <p:cNvSpPr>
            <a:spLocks noChangeArrowheads="1"/>
          </p:cNvSpPr>
          <p:nvPr/>
        </p:nvSpPr>
        <p:spPr bwMode="auto">
          <a:xfrm>
            <a:off x="1800225" y="1096963"/>
            <a:ext cx="7343775" cy="519112"/>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逻辑衔接词及短语  </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定语从句</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非谓语</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从句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8629"/>
                                        </p:tgtEl>
                                        <p:attrNameLst>
                                          <p:attrName>style.visibility</p:attrName>
                                        </p:attrNameLst>
                                      </p:cBhvr>
                                      <p:to>
                                        <p:strVal val="visible"/>
                                      </p:to>
                                    </p:set>
                                    <p:animEffect transition="in" filter="blinds(horizontal)">
                                      <p:cBhvr>
                                        <p:cTn id="104" dur="500"/>
                                        <p:tgtEl>
                                          <p:spTgt spid="68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68629"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4" name="99         _4"/>
          <p:cNvSpPr>
            <a:spLocks noChangeArrowheads="1"/>
          </p:cNvSpPr>
          <p:nvPr/>
        </p:nvSpPr>
        <p:spPr bwMode="auto">
          <a:xfrm>
            <a:off x="-288925" y="1096963"/>
            <a:ext cx="8748713" cy="701675"/>
          </a:xfrm>
          <a:prstGeom prst="rect">
            <a:avLst/>
          </a:prstGeom>
          <a:noFill/>
          <a:ln w="9525">
            <a:noFill/>
            <a:miter lim="800000"/>
          </a:ln>
        </p:spPr>
        <p:txBody>
          <a:bodyPr>
            <a:spAutoFit/>
          </a:bodyPr>
          <a:lstStyle/>
          <a:p>
            <a:pPr algn="ctr"/>
            <a:r>
              <a:rPr lang="en-US" altLang="zh-CN" sz="4000">
                <a:solidFill>
                  <a:srgbClr val="18478F"/>
                </a:solidFill>
                <a:latin typeface="Arial Black" panose="020B0A04020102020204" pitchFamily="34" charset="0"/>
                <a:sym typeface="+mn-lt"/>
              </a:rPr>
              <a:t>A letter of recommendation</a:t>
            </a:r>
            <a:r>
              <a:rPr lang="en-US" altLang="zh-CN">
                <a:solidFill>
                  <a:srgbClr val="18478F"/>
                </a:solidFill>
                <a:sym typeface="+mn-lt"/>
              </a:rPr>
              <a:t> </a:t>
            </a:r>
            <a:endParaRPr lang="zh-CN" altLang="en-US" sz="4000">
              <a:solidFill>
                <a:srgbClr val="404040"/>
              </a:solidFill>
              <a:latin typeface="微软雅黑" panose="020B0503020204020204" pitchFamily="34" charset="-122"/>
              <a:ea typeface="微软雅黑" panose="020B0503020204020204" pitchFamily="34" charset="-122"/>
              <a:sym typeface="+mn-lt"/>
            </a:endParaRPr>
          </a:p>
        </p:txBody>
      </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263959" y="3815790"/>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95525" y="4485483"/>
            <a:ext cx="962577" cy="962742"/>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348219" y="4357408"/>
            <a:ext cx="520102" cy="520191"/>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2806" name="Group 38"/>
          <p:cNvGrpSpPr/>
          <p:nvPr/>
        </p:nvGrpSpPr>
        <p:grpSpPr bwMode="auto">
          <a:xfrm>
            <a:off x="3419475" y="2573338"/>
            <a:ext cx="4373563" cy="538162"/>
            <a:chOff x="2154" y="1621"/>
            <a:chExt cx="2755" cy="339"/>
          </a:xfrm>
        </p:grpSpPr>
        <p:sp>
          <p:nvSpPr>
            <p:cNvPr id="23" name="Oval 10"/>
            <p:cNvSpPr/>
            <p:nvPr/>
          </p:nvSpPr>
          <p:spPr bwMode="auto">
            <a:xfrm>
              <a:off x="2154" y="1621"/>
              <a:ext cx="371" cy="339"/>
            </a:xfrm>
            <a:prstGeom prst="ellipse">
              <a:avLst/>
            </a:prstGeom>
            <a:solidFill>
              <a:srgbClr val="123E61"/>
            </a:solidFill>
            <a:ln>
              <a:noFill/>
            </a:ln>
            <a:effectLst/>
          </p:spPr>
          <p:txBody>
            <a:bodyPr wrap="none" anchor="ctr"/>
            <a:lstStyle/>
            <a:p>
              <a:pPr algn="ctr">
                <a:defRPr/>
              </a:pPr>
              <a:endParaRPr lang="zh-CN" altLang="en-US" sz="600" dirty="0">
                <a:solidFill>
                  <a:srgbClr val="FFFDEF"/>
                </a:solidFill>
                <a:latin typeface="微软雅黑" panose="020B0503020204020204" pitchFamily="34" charset="-122"/>
                <a:ea typeface="微软雅黑" panose="020B0503020204020204" pitchFamily="34" charset="-122"/>
                <a:cs typeface="+mn-ea"/>
                <a:sym typeface="+mn-lt"/>
              </a:endParaRPr>
            </a:p>
          </p:txBody>
        </p:sp>
        <p:grpSp>
          <p:nvGrpSpPr>
            <p:cNvPr id="24" name="组合 23"/>
            <p:cNvGrpSpPr/>
            <p:nvPr/>
          </p:nvGrpSpPr>
          <p:grpSpPr>
            <a:xfrm>
              <a:off x="2207" y="1746"/>
              <a:ext cx="169" cy="177"/>
              <a:chOff x="860980" y="3583766"/>
              <a:chExt cx="100336" cy="114060"/>
            </a:xfrm>
            <a:solidFill>
              <a:schemeClr val="accent1"/>
            </a:solidFill>
          </p:grpSpPr>
          <p:sp>
            <p:nvSpPr>
              <p:cNvPr id="26" name="Freeform 12"/>
              <p:cNvSpPr/>
              <p:nvPr/>
            </p:nvSpPr>
            <p:spPr bwMode="auto">
              <a:xfrm>
                <a:off x="884050" y="3583766"/>
                <a:ext cx="53830" cy="53740"/>
              </a:xfrm>
              <a:custGeom>
                <a:avLst/>
                <a:gdLst>
                  <a:gd name="T0" fmla="*/ 31 w 62"/>
                  <a:gd name="T1" fmla="*/ 62 h 62"/>
                  <a:gd name="T2" fmla="*/ 0 w 62"/>
                  <a:gd name="T3" fmla="*/ 31 h 62"/>
                  <a:gd name="T4" fmla="*/ 31 w 62"/>
                  <a:gd name="T5" fmla="*/ 0 h 62"/>
                  <a:gd name="T6" fmla="*/ 62 w 62"/>
                  <a:gd name="T7" fmla="*/ 31 h 62"/>
                  <a:gd name="T8" fmla="*/ 31 w 62"/>
                  <a:gd name="T9" fmla="*/ 62 h 62"/>
                  <a:gd name="T10" fmla="*/ 31 w 62"/>
                  <a:gd name="T11" fmla="*/ 11 h 62"/>
                  <a:gd name="T12" fmla="*/ 11 w 62"/>
                  <a:gd name="T13" fmla="*/ 31 h 62"/>
                  <a:gd name="T14" fmla="*/ 31 w 62"/>
                  <a:gd name="T15" fmla="*/ 51 h 62"/>
                  <a:gd name="T16" fmla="*/ 51 w 62"/>
                  <a:gd name="T17" fmla="*/ 31 h 62"/>
                  <a:gd name="T18" fmla="*/ 31 w 62"/>
                  <a:gd name="T19" fmla="*/ 1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62">
                    <a:moveTo>
                      <a:pt x="31" y="62"/>
                    </a:moveTo>
                    <a:cubicBezTo>
                      <a:pt x="14" y="62"/>
                      <a:pt x="0" y="48"/>
                      <a:pt x="0" y="31"/>
                    </a:cubicBezTo>
                    <a:cubicBezTo>
                      <a:pt x="0" y="14"/>
                      <a:pt x="14" y="0"/>
                      <a:pt x="31" y="0"/>
                    </a:cubicBezTo>
                    <a:cubicBezTo>
                      <a:pt x="48" y="0"/>
                      <a:pt x="62" y="14"/>
                      <a:pt x="62" y="31"/>
                    </a:cubicBezTo>
                    <a:cubicBezTo>
                      <a:pt x="62" y="48"/>
                      <a:pt x="48" y="62"/>
                      <a:pt x="31" y="62"/>
                    </a:cubicBezTo>
                    <a:close/>
                    <a:moveTo>
                      <a:pt x="31" y="11"/>
                    </a:moveTo>
                    <a:cubicBezTo>
                      <a:pt x="20" y="11"/>
                      <a:pt x="11" y="20"/>
                      <a:pt x="11" y="31"/>
                    </a:cubicBezTo>
                    <a:cubicBezTo>
                      <a:pt x="11" y="42"/>
                      <a:pt x="20" y="51"/>
                      <a:pt x="31" y="51"/>
                    </a:cubicBezTo>
                    <a:cubicBezTo>
                      <a:pt x="42" y="51"/>
                      <a:pt x="51" y="42"/>
                      <a:pt x="51" y="31"/>
                    </a:cubicBezTo>
                    <a:cubicBezTo>
                      <a:pt x="51" y="20"/>
                      <a:pt x="42" y="11"/>
                      <a:pt x="31" y="11"/>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8564" tIns="34282" rIns="68564" bIns="34282" anchor="ctr"/>
              <a:lstStyle/>
              <a:p>
                <a:pPr algn="dist">
                  <a:defRPr/>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sp>
            <p:nvSpPr>
              <p:cNvPr id="27" name="Freeform 13"/>
              <p:cNvSpPr/>
              <p:nvPr/>
            </p:nvSpPr>
            <p:spPr bwMode="auto">
              <a:xfrm>
                <a:off x="860980" y="3643355"/>
                <a:ext cx="100336" cy="54471"/>
              </a:xfrm>
              <a:custGeom>
                <a:avLst/>
                <a:gdLst>
                  <a:gd name="T0" fmla="*/ 111 w 116"/>
                  <a:gd name="T1" fmla="*/ 63 h 63"/>
                  <a:gd name="T2" fmla="*/ 105 w 116"/>
                  <a:gd name="T3" fmla="*/ 58 h 63"/>
                  <a:gd name="T4" fmla="*/ 58 w 116"/>
                  <a:gd name="T5" fmla="*/ 11 h 63"/>
                  <a:gd name="T6" fmla="*/ 11 w 116"/>
                  <a:gd name="T7" fmla="*/ 58 h 63"/>
                  <a:gd name="T8" fmla="*/ 6 w 116"/>
                  <a:gd name="T9" fmla="*/ 63 h 63"/>
                  <a:gd name="T10" fmla="*/ 0 w 116"/>
                  <a:gd name="T11" fmla="*/ 58 h 63"/>
                  <a:gd name="T12" fmla="*/ 58 w 116"/>
                  <a:gd name="T13" fmla="*/ 0 h 63"/>
                  <a:gd name="T14" fmla="*/ 116 w 116"/>
                  <a:gd name="T15" fmla="*/ 58 h 63"/>
                  <a:gd name="T16" fmla="*/ 111 w 116"/>
                  <a:gd name="T17"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63">
                    <a:moveTo>
                      <a:pt x="111" y="63"/>
                    </a:moveTo>
                    <a:cubicBezTo>
                      <a:pt x="108" y="63"/>
                      <a:pt x="105" y="61"/>
                      <a:pt x="105" y="58"/>
                    </a:cubicBezTo>
                    <a:cubicBezTo>
                      <a:pt x="105" y="32"/>
                      <a:pt x="84" y="11"/>
                      <a:pt x="58" y="11"/>
                    </a:cubicBezTo>
                    <a:cubicBezTo>
                      <a:pt x="32" y="11"/>
                      <a:pt x="11" y="32"/>
                      <a:pt x="11" y="58"/>
                    </a:cubicBezTo>
                    <a:cubicBezTo>
                      <a:pt x="11" y="61"/>
                      <a:pt x="9" y="63"/>
                      <a:pt x="6" y="63"/>
                    </a:cubicBezTo>
                    <a:cubicBezTo>
                      <a:pt x="3" y="63"/>
                      <a:pt x="0" y="61"/>
                      <a:pt x="0" y="58"/>
                    </a:cubicBezTo>
                    <a:cubicBezTo>
                      <a:pt x="0" y="26"/>
                      <a:pt x="26" y="0"/>
                      <a:pt x="58" y="0"/>
                    </a:cubicBezTo>
                    <a:cubicBezTo>
                      <a:pt x="90" y="0"/>
                      <a:pt x="116" y="26"/>
                      <a:pt x="116" y="58"/>
                    </a:cubicBezTo>
                    <a:cubicBezTo>
                      <a:pt x="116" y="61"/>
                      <a:pt x="114" y="63"/>
                      <a:pt x="111" y="63"/>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8564" tIns="34282" rIns="68564" bIns="34282" anchor="ctr"/>
              <a:lstStyle/>
              <a:p>
                <a:pPr algn="dist">
                  <a:defRPr/>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grpSp>
        <p:sp>
          <p:nvSpPr>
            <p:cNvPr id="18451" name="矩形 24"/>
            <p:cNvSpPr>
              <a:spLocks noChangeArrowheads="1"/>
            </p:cNvSpPr>
            <p:nvPr/>
          </p:nvSpPr>
          <p:spPr bwMode="auto">
            <a:xfrm>
              <a:off x="2494" y="1643"/>
              <a:ext cx="2415" cy="288"/>
            </a:xfrm>
            <a:prstGeom prst="rect">
              <a:avLst/>
            </a:prstGeom>
            <a:noFill/>
            <a:ln w="9525">
              <a:noFill/>
              <a:miter lim="800000"/>
            </a:ln>
          </p:spPr>
          <p:txBody>
            <a:bodyPr>
              <a:spAutoFit/>
            </a:bodyPr>
            <a:lstStyle/>
            <a:p>
              <a:r>
                <a:rPr lang="zh-CN" altLang="en-US" sz="2400">
                  <a:solidFill>
                    <a:srgbClr val="262626"/>
                  </a:solidFill>
                  <a:latin typeface="微软雅黑" panose="020B0503020204020204" pitchFamily="34" charset="-122"/>
                  <a:ea typeface="微软雅黑" panose="020B0503020204020204" pitchFamily="34" charset="-122"/>
                  <a:sym typeface="+mn-lt"/>
                </a:rPr>
                <a:t>浙江省平桥中学洪天锋</a:t>
              </a:r>
              <a:endParaRPr lang="zh-CN" altLang="en-US" sz="2400">
                <a:solidFill>
                  <a:srgbClr val="262626"/>
                </a:solidFill>
                <a:latin typeface="微软雅黑" panose="020B0503020204020204" pitchFamily="34" charset="-122"/>
                <a:ea typeface="微软雅黑" panose="020B0503020204020204" pitchFamily="34" charset="-122"/>
                <a:sym typeface="+mn-lt"/>
              </a:endParaRPr>
            </a:p>
          </p:txBody>
        </p:sp>
      </p:grpSp>
      <p:sp>
        <p:nvSpPr>
          <p:cNvPr id="2" name="文本框 17"/>
          <p:cNvSpPr txBox="1">
            <a:spLocks noChangeArrowheads="1"/>
          </p:cNvSpPr>
          <p:nvPr/>
        </p:nvSpPr>
        <p:spPr bwMode="auto">
          <a:xfrm>
            <a:off x="1079500" y="1816100"/>
            <a:ext cx="6829425" cy="396875"/>
          </a:xfrm>
          <a:prstGeom prst="rect">
            <a:avLst/>
          </a:prstGeom>
          <a:noFill/>
          <a:ln w="9525">
            <a:noFill/>
            <a:miter lim="800000"/>
          </a:ln>
        </p:spPr>
        <p:txBody>
          <a:bodyPr>
            <a:spAutoFit/>
          </a:bodyPr>
          <a:lstStyle/>
          <a:p>
            <a:pPr algn="ctr"/>
            <a:r>
              <a:rPr lang="zh-CN" altLang="en-US" sz="2000">
                <a:solidFill>
                  <a:srgbClr val="18478F"/>
                </a:solidFill>
                <a:latin typeface="微软雅黑" panose="020B0503020204020204" pitchFamily="34" charset="-122"/>
                <a:ea typeface="微软雅黑" panose="020B0503020204020204" pitchFamily="34" charset="-122"/>
                <a:sym typeface="+mn-lt"/>
              </a:rPr>
              <a:t>以</a:t>
            </a:r>
            <a:r>
              <a:rPr lang="en-US" altLang="zh-CN" sz="2000">
                <a:solidFill>
                  <a:srgbClr val="18478F"/>
                </a:solidFill>
                <a:latin typeface="微软雅黑" panose="020B0503020204020204" pitchFamily="34" charset="-122"/>
                <a:ea typeface="微软雅黑" panose="020B0503020204020204" pitchFamily="34" charset="-122"/>
                <a:sym typeface="+mn-lt"/>
              </a:rPr>
              <a:t>2020</a:t>
            </a:r>
            <a:r>
              <a:rPr lang="zh-CN" altLang="en-US" sz="2000">
                <a:solidFill>
                  <a:srgbClr val="18478F"/>
                </a:solidFill>
                <a:latin typeface="微软雅黑" panose="020B0503020204020204" pitchFamily="34" charset="-122"/>
                <a:ea typeface="微软雅黑" panose="020B0503020204020204" pitchFamily="34" charset="-122"/>
                <a:sym typeface="+mn-lt"/>
              </a:rPr>
              <a:t>年</a:t>
            </a:r>
            <a:r>
              <a:rPr lang="en-US" altLang="zh-CN" sz="2000">
                <a:solidFill>
                  <a:srgbClr val="18478F"/>
                </a:solidFill>
                <a:latin typeface="微软雅黑" panose="020B0503020204020204" pitchFamily="34" charset="-122"/>
                <a:ea typeface="微软雅黑" panose="020B0503020204020204" pitchFamily="34" charset="-122"/>
                <a:sym typeface="+mn-lt"/>
              </a:rPr>
              <a:t>5</a:t>
            </a:r>
            <a:r>
              <a:rPr lang="zh-CN" altLang="en-US" sz="2000">
                <a:solidFill>
                  <a:srgbClr val="18478F"/>
                </a:solidFill>
                <a:latin typeface="微软雅黑" panose="020B0503020204020204" pitchFamily="34" charset="-122"/>
                <a:ea typeface="微软雅黑" panose="020B0503020204020204" pitchFamily="34" charset="-122"/>
                <a:sym typeface="+mn-lt"/>
              </a:rPr>
              <a:t>月宁波二模应用文为例</a:t>
            </a:r>
            <a:endParaRPr lang="zh-CN" altLang="en-US" sz="2000">
              <a:solidFill>
                <a:srgbClr val="18478F"/>
              </a:solidFill>
              <a:latin typeface="微软雅黑" panose="020B0503020204020204" pitchFamily="34" charset="-122"/>
              <a:ea typeface="微软雅黑" panose="020B0503020204020204" pitchFamily="34" charset="-122"/>
              <a:sym typeface="+mn-l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53" presetClass="entr" presetSubtype="16" fill="hold" grpId="0" nodeType="withEffect">
                                  <p:stCondLst>
                                    <p:cond delay="2100"/>
                                  </p:stCondLst>
                                  <p:childTnLst>
                                    <p:set>
                                      <p:cBhvr>
                                        <p:cTn id="96" dur="1" fill="hold">
                                          <p:stCondLst>
                                            <p:cond delay="0"/>
                                          </p:stCondLst>
                                        </p:cTn>
                                        <p:tgtEl>
                                          <p:spTgt spid="32774"/>
                                        </p:tgtEl>
                                        <p:attrNameLst>
                                          <p:attrName>style.visibility</p:attrName>
                                        </p:attrNameLst>
                                      </p:cBhvr>
                                      <p:to>
                                        <p:strVal val="visible"/>
                                      </p:to>
                                    </p:set>
                                    <p:anim calcmode="lin" valueType="num">
                                      <p:cBhvr>
                                        <p:cTn id="97" dur="500" fill="hold"/>
                                        <p:tgtEl>
                                          <p:spTgt spid="32774"/>
                                        </p:tgtEl>
                                        <p:attrNameLst>
                                          <p:attrName>ppt_w</p:attrName>
                                        </p:attrNameLst>
                                      </p:cBhvr>
                                      <p:tavLst>
                                        <p:tav tm="0">
                                          <p:val>
                                            <p:fltVal val="0"/>
                                          </p:val>
                                        </p:tav>
                                        <p:tav tm="100000">
                                          <p:val>
                                            <p:strVal val="#ppt_w"/>
                                          </p:val>
                                        </p:tav>
                                      </p:tavLst>
                                    </p:anim>
                                    <p:anim calcmode="lin" valueType="num">
                                      <p:cBhvr>
                                        <p:cTn id="98" dur="500" fill="hold"/>
                                        <p:tgtEl>
                                          <p:spTgt spid="32774"/>
                                        </p:tgtEl>
                                        <p:attrNameLst>
                                          <p:attrName>ppt_h</p:attrName>
                                        </p:attrNameLst>
                                      </p:cBhvr>
                                      <p:tavLst>
                                        <p:tav tm="0">
                                          <p:val>
                                            <p:fltVal val="0"/>
                                          </p:val>
                                        </p:tav>
                                        <p:tav tm="100000">
                                          <p:val>
                                            <p:strVal val="#ppt_h"/>
                                          </p:val>
                                        </p:tav>
                                      </p:tavLst>
                                    </p:anim>
                                    <p:animEffect transition="in" filter="fade">
                                      <p:cBhvr>
                                        <p:cTn id="99" dur="500"/>
                                        <p:tgtEl>
                                          <p:spTgt spid="32774"/>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nodeType="clickEffect">
                                  <p:stCondLst>
                                    <p:cond delay="0"/>
                                  </p:stCondLst>
                                  <p:childTnLst>
                                    <p:set>
                                      <p:cBhvr>
                                        <p:cTn id="103" dur="1" fill="hold">
                                          <p:stCondLst>
                                            <p:cond delay="0"/>
                                          </p:stCondLst>
                                        </p:cTn>
                                        <p:tgtEl>
                                          <p:spTgt spid="32806"/>
                                        </p:tgtEl>
                                        <p:attrNameLst>
                                          <p:attrName>style.visibility</p:attrName>
                                        </p:attrNameLst>
                                      </p:cBhvr>
                                      <p:to>
                                        <p:strVal val="visible"/>
                                      </p:to>
                                    </p:set>
                                    <p:animEffect transition="in" filter="blinds(horizontal)">
                                      <p:cBhvr>
                                        <p:cTn id="104" dur="500"/>
                                        <p:tgtEl>
                                          <p:spTgt spid="32806"/>
                                        </p:tgtEl>
                                      </p:cBhvr>
                                    </p:animEffect>
                                  </p:childTnLst>
                                </p:cTn>
                              </p:par>
                            </p:childTnLst>
                          </p:cTn>
                        </p:par>
                        <p:par>
                          <p:cTn id="105" fill="hold">
                            <p:stCondLst>
                              <p:cond delay="500"/>
                            </p:stCondLst>
                            <p:childTnLst>
                              <p:par>
                                <p:cTn id="106" presetID="41" presetClass="entr" presetSubtype="0" fill="hold" grpId="0" nodeType="afterEffect">
                                  <p:stCondLst>
                                    <p:cond delay="0"/>
                                  </p:stCondLst>
                                  <p:iterate type="lt">
                                    <p:tmPct val="10000"/>
                                  </p:iterate>
                                  <p:childTnLst>
                                    <p:set>
                                      <p:cBhvr>
                                        <p:cTn id="107" dur="1" fill="hold">
                                          <p:stCondLst>
                                            <p:cond delay="0"/>
                                          </p:stCondLst>
                                        </p:cTn>
                                        <p:tgtEl>
                                          <p:spTgt spid="2"/>
                                        </p:tgtEl>
                                        <p:attrNameLst>
                                          <p:attrName>style.visibility</p:attrName>
                                        </p:attrNameLst>
                                      </p:cBhvr>
                                      <p:to>
                                        <p:strVal val="visible"/>
                                      </p:to>
                                    </p:set>
                                    <p:anim calcmode="lin" valueType="num">
                                      <p:cBhvr>
                                        <p:cTn id="108"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09" dur="500" fill="hold"/>
                                        <p:tgtEl>
                                          <p:spTgt spid="2"/>
                                        </p:tgtEl>
                                        <p:attrNameLst>
                                          <p:attrName>ppt_y</p:attrName>
                                        </p:attrNameLst>
                                      </p:cBhvr>
                                      <p:tavLst>
                                        <p:tav tm="0">
                                          <p:val>
                                            <p:strVal val="#ppt_y"/>
                                          </p:val>
                                        </p:tav>
                                        <p:tav tm="100000">
                                          <p:val>
                                            <p:strVal val="#ppt_y"/>
                                          </p:val>
                                        </p:tav>
                                      </p:tavLst>
                                    </p:anim>
                                    <p:anim calcmode="lin" valueType="num">
                                      <p:cBhvr>
                                        <p:cTn id="110"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11"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2"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4"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287338" y="2139950"/>
            <a:ext cx="828675"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5" name="椭圆 2"/>
          <p:cNvSpPr/>
          <p:nvPr/>
        </p:nvSpPr>
        <p:spPr>
          <a:xfrm>
            <a:off x="287338" y="1889125"/>
            <a:ext cx="793750"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6" name="椭圆 2"/>
          <p:cNvSpPr/>
          <p:nvPr/>
        </p:nvSpPr>
        <p:spPr>
          <a:xfrm>
            <a:off x="7775575" y="1528763"/>
            <a:ext cx="1106488"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7" name="椭圆 2"/>
          <p:cNvSpPr/>
          <p:nvPr/>
        </p:nvSpPr>
        <p:spPr>
          <a:xfrm>
            <a:off x="7451725" y="2428875"/>
            <a:ext cx="1404938"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8" name="椭圆 2"/>
          <p:cNvSpPr/>
          <p:nvPr/>
        </p:nvSpPr>
        <p:spPr>
          <a:xfrm>
            <a:off x="6948488" y="2139950"/>
            <a:ext cx="1360487"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9"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9652" name="组合 24"/>
          <p:cNvGrpSpPr/>
          <p:nvPr/>
        </p:nvGrpSpPr>
        <p:grpSpPr bwMode="auto">
          <a:xfrm>
            <a:off x="0" y="160338"/>
            <a:ext cx="4600575" cy="439737"/>
            <a:chOff x="330188" y="329522"/>
            <a:chExt cx="3705496" cy="585872"/>
          </a:xfrm>
        </p:grpSpPr>
        <p:sp>
          <p:nvSpPr>
            <p:cNvPr id="69653"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9654"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9655"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a </a:t>
            </a:r>
            <a:r>
              <a:rPr lang="en-US" altLang="zh-CN" sz="2400">
                <a:solidFill>
                  <a:srgbClr val="FF0000"/>
                </a:solidFill>
                <a:latin typeface="Constantia" panose="02030602050306030303" pitchFamily="18" charset="0"/>
                <a:ea typeface="微软雅黑" panose="020B0503020204020204" pitchFamily="34" charset="-122"/>
              </a:rPr>
              <a:t>Chinese tutor</a:t>
            </a:r>
            <a:r>
              <a:rPr lang="en-US" altLang="zh-CN" sz="2400">
                <a:latin typeface="Constantia" panose="02030602050306030303" pitchFamily="18" charset="0"/>
                <a:ea typeface="微软雅黑" panose="020B0503020204020204" pitchFamily="34" charset="-122"/>
              </a:rPr>
              <a:t> for your son, I'm writing to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I'm fully convinced that</a:t>
            </a:r>
            <a:r>
              <a:rPr lang="en-US" altLang="zh-CN" sz="2400">
                <a:latin typeface="Constantia" panose="02030602050306030303" pitchFamily="18" charset="0"/>
                <a:ea typeface="微软雅黑" panose="020B0503020204020204" pitchFamily="34" charset="-122"/>
              </a:rPr>
              <a:t> he will </a:t>
            </a:r>
            <a:r>
              <a:rPr lang="en-US" altLang="zh-CN" sz="2400">
                <a:solidFill>
                  <a:srgbClr val="FF0000"/>
                </a:solidFill>
                <a:latin typeface="Constantia" panose="02030602050306030303" pitchFamily="18" charset="0"/>
                <a:ea typeface="微软雅黑" panose="020B0503020204020204" pitchFamily="34" charset="-122"/>
              </a:rPr>
              <a:t>be capable of</a:t>
            </a:r>
            <a:r>
              <a:rPr lang="en-US" altLang="zh-CN" sz="2400">
                <a:latin typeface="Constantia" panose="02030602050306030303" pitchFamily="18" charset="0"/>
                <a:ea typeface="微软雅黑" panose="020B0503020204020204" pitchFamily="34" charset="-122"/>
              </a:rPr>
              <a:t> the job. </a:t>
            </a:r>
            <a:r>
              <a:rPr lang="en-US" altLang="zh-CN" sz="2400">
                <a:solidFill>
                  <a:srgbClr val="0000CC"/>
                </a:solidFill>
                <a:latin typeface="Constantia" panose="02030602050306030303" pitchFamily="18" charset="0"/>
                <a:ea typeface="微软雅黑" panose="020B0503020204020204" pitchFamily="34" charset="-122"/>
              </a:rPr>
              <a:t>Not only</a:t>
            </a:r>
            <a:r>
              <a:rPr lang="en-US" altLang="zh-CN" sz="2400">
                <a:latin typeface="Constantia" panose="02030602050306030303" pitchFamily="18" charset="0"/>
                <a:ea typeface="微软雅黑" panose="020B0503020204020204" pitchFamily="34" charset="-122"/>
              </a:rPr>
              <a:t> does he </a:t>
            </a:r>
            <a:r>
              <a:rPr lang="en-US" altLang="zh-CN" sz="2400">
                <a:solidFill>
                  <a:srgbClr val="FF0000"/>
                </a:solidFill>
                <a:latin typeface="Constantia" panose="02030602050306030303" pitchFamily="18" charset="0"/>
                <a:ea typeface="微软雅黑" panose="020B0503020204020204" pitchFamily="34" charset="-122"/>
              </a:rPr>
              <a:t>have high proficiency in</a:t>
            </a:r>
            <a:r>
              <a:rPr lang="en-US" altLang="zh-CN" sz="2400">
                <a:latin typeface="Constantia" panose="02030602050306030303" pitchFamily="18" charset="0"/>
                <a:ea typeface="微软雅黑" panose="020B0503020204020204" pitchFamily="34" charset="-122"/>
              </a:rPr>
              <a:t> both Chinese and English, but he also </a:t>
            </a:r>
            <a:r>
              <a:rPr lang="en-US" altLang="zh-CN" sz="2400">
                <a:solidFill>
                  <a:srgbClr val="FF0000"/>
                </a:solidFill>
                <a:latin typeface="Constantia" panose="02030602050306030303" pitchFamily="18" charset="0"/>
                <a:ea typeface="微软雅黑" panose="020B0503020204020204" pitchFamily="34" charset="-122"/>
              </a:rPr>
              <a:t>equips himself with</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amiable character</a:t>
            </a: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Hence</a:t>
            </a:r>
            <a:r>
              <a:rPr lang="en-US" altLang="zh-CN" sz="2400">
                <a:latin typeface="Constantia" panose="02030602050306030303" pitchFamily="18" charset="0"/>
                <a:ea typeface="微软雅黑" panose="020B0503020204020204" pitchFamily="34" charset="-122"/>
              </a:rPr>
              <a:t> , he </a:t>
            </a:r>
            <a:r>
              <a:rPr lang="en-US" altLang="zh-CN" sz="2400">
                <a:solidFill>
                  <a:srgbClr val="FF0000"/>
                </a:solidFill>
                <a:latin typeface="Constantia" panose="02030602050306030303" pitchFamily="18" charset="0"/>
                <a:ea typeface="微软雅黑" panose="020B0503020204020204" pitchFamily="34" charset="-122"/>
              </a:rPr>
              <a:t>is bound to</a:t>
            </a:r>
            <a:r>
              <a:rPr lang="en-US" altLang="zh-CN" sz="2400">
                <a:latin typeface="Constantia" panose="02030602050306030303" pitchFamily="18" charset="0"/>
                <a:ea typeface="微软雅黑" panose="020B0503020204020204" pitchFamily="34" charset="-122"/>
              </a:rPr>
              <a:t> get along well with your eight-year-old son. </a:t>
            </a:r>
            <a:r>
              <a:rPr lang="en-US" altLang="zh-CN" sz="2400">
                <a:solidFill>
                  <a:srgbClr val="0000CC"/>
                </a:solidFill>
                <a:latin typeface="Constantia" panose="02030602050306030303" pitchFamily="18" charset="0"/>
                <a:ea typeface="微软雅黑" panose="020B0503020204020204" pitchFamily="34" charset="-122"/>
              </a:rPr>
              <a:t>Moreover</a:t>
            </a:r>
            <a:r>
              <a:rPr lang="en-US" altLang="zh-CN" sz="2400">
                <a:latin typeface="Constantia" panose="02030602050306030303" pitchFamily="18" charset="0"/>
                <a:ea typeface="微软雅黑" panose="020B0503020204020204" pitchFamily="34" charset="-122"/>
              </a:rPr>
              <a:t>, he </a:t>
            </a:r>
            <a:r>
              <a:rPr lang="en-US" altLang="zh-CN" sz="2400">
                <a:solidFill>
                  <a:srgbClr val="FF0000"/>
                </a:solidFill>
                <a:latin typeface="Constantia" panose="02030602050306030303" pitchFamily="18" charset="0"/>
                <a:ea typeface="微软雅黑" panose="020B0503020204020204" pitchFamily="34" charset="-122"/>
              </a:rPr>
              <a:t>has abundant experience</a:t>
            </a:r>
            <a:r>
              <a:rPr lang="en-US" altLang="zh-CN" sz="2400">
                <a:latin typeface="Constantia" panose="02030602050306030303" pitchFamily="18" charset="0"/>
                <a:ea typeface="微软雅黑" panose="020B0503020204020204" pitchFamily="34" charset="-122"/>
              </a:rPr>
              <a:t> as well as </a:t>
            </a:r>
            <a:r>
              <a:rPr lang="en-US" altLang="zh-CN" sz="2400">
                <a:solidFill>
                  <a:srgbClr val="FF0000"/>
                </a:solidFill>
                <a:latin typeface="Constantia" panose="02030602050306030303" pitchFamily="18" charset="0"/>
                <a:ea typeface="微软雅黑" panose="020B0503020204020204" pitchFamily="34" charset="-122"/>
              </a:rPr>
              <a:t>subtle tutoring techniques</a:t>
            </a: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which</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qualifies him to</a:t>
            </a:r>
            <a:r>
              <a:rPr lang="en-US" altLang="zh-CN" sz="2400">
                <a:latin typeface="Constantia" panose="02030602050306030303" pitchFamily="18" charset="0"/>
                <a:ea typeface="微软雅黑" panose="020B0503020204020204" pitchFamily="34" charset="-122"/>
              </a:rPr>
              <a:t> help your son make progress. If interested,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20" name="矩形 10"/>
          <p:cNvSpPr>
            <a:spLocks noChangeArrowheads="1"/>
          </p:cNvSpPr>
          <p:nvPr/>
        </p:nvSpPr>
        <p:spPr bwMode="auto">
          <a:xfrm>
            <a:off x="2136775" y="65088"/>
            <a:ext cx="2411413" cy="522287"/>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篇首重申背景</a:t>
            </a:r>
            <a:endParaRPr lang="zh-CN" altLang="en-US" sz="2800">
              <a:latin typeface="Calibri" panose="020F0502020204030204" charset="0"/>
              <a:ea typeface="宋体" panose="02010600030101010101" pitchFamily="2" charset="-122"/>
            </a:endParaRPr>
          </a:p>
        </p:txBody>
      </p:sp>
      <p:sp>
        <p:nvSpPr>
          <p:cNvPr id="21" name="矩形 1"/>
          <p:cNvSpPr>
            <a:spLocks noChangeArrowheads="1"/>
          </p:cNvSpPr>
          <p:nvPr/>
        </p:nvSpPr>
        <p:spPr bwMode="auto">
          <a:xfrm>
            <a:off x="5032375" y="0"/>
            <a:ext cx="4111625"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直入文章主题</a:t>
            </a:r>
            <a:r>
              <a:rPr lang="zh-CN" altLang="en-US" sz="2800" b="1" i="1">
                <a:solidFill>
                  <a:srgbClr val="FF0000"/>
                </a:solidFill>
                <a:latin typeface="Calibri" panose="020F0502020204030204" charset="0"/>
                <a:ea typeface="宋体" panose="02010600030101010101" pitchFamily="2" charset="-122"/>
              </a:rPr>
              <a:t>推荐</a:t>
            </a:r>
            <a:endParaRPr lang="zh-CN" altLang="en-US" sz="2800" b="1" i="1">
              <a:solidFill>
                <a:srgbClr val="FF0000"/>
              </a:solidFill>
              <a:latin typeface="Calibri" panose="020F0502020204030204" charset="0"/>
              <a:ea typeface="宋体" panose="02010600030101010101" pitchFamily="2" charset="-122"/>
            </a:endParaRPr>
          </a:p>
        </p:txBody>
      </p:sp>
      <p:sp>
        <p:nvSpPr>
          <p:cNvPr id="22" name="矩形 5"/>
          <p:cNvSpPr>
            <a:spLocks noChangeArrowheads="1"/>
          </p:cNvSpPr>
          <p:nvPr/>
        </p:nvSpPr>
        <p:spPr bwMode="auto">
          <a:xfrm>
            <a:off x="6516688" y="3148013"/>
            <a:ext cx="2411412" cy="519112"/>
          </a:xfrm>
          <a:prstGeom prst="rect">
            <a:avLst/>
          </a:prstGeom>
          <a:solidFill>
            <a:srgbClr val="FFFF00"/>
          </a:solidFill>
          <a:ln w="9525">
            <a:noFill/>
            <a:miter lim="800000"/>
          </a:ln>
        </p:spPr>
        <p:txBody>
          <a:bodyPr>
            <a:spAutoFit/>
          </a:bodyPr>
          <a:lstStyle/>
          <a:p>
            <a:r>
              <a:rPr lang="zh-CN" altLang="en-US" sz="2800" b="1">
                <a:solidFill>
                  <a:srgbClr val="FF0000"/>
                </a:solidFill>
                <a:latin typeface="Calibri" panose="020F0502020204030204" charset="0"/>
                <a:ea typeface="宋体" panose="02010600030101010101" pitchFamily="2" charset="-122"/>
              </a:rPr>
              <a:t>总</a:t>
            </a:r>
            <a:r>
              <a:rPr lang="en-US" altLang="zh-CN" sz="2800" b="1">
                <a:solidFill>
                  <a:srgbClr val="FF0000"/>
                </a:solidFill>
                <a:latin typeface="Calibri" panose="020F0502020204030204" charset="0"/>
                <a:ea typeface="宋体" panose="02010600030101010101" pitchFamily="2" charset="-122"/>
              </a:rPr>
              <a:t>---</a:t>
            </a:r>
            <a:r>
              <a:rPr lang="zh-CN" altLang="en-US" sz="2800" b="1">
                <a:solidFill>
                  <a:srgbClr val="FF0000"/>
                </a:solidFill>
                <a:latin typeface="Calibri" panose="020F0502020204030204" charset="0"/>
                <a:ea typeface="宋体" panose="02010600030101010101" pitchFamily="2" charset="-122"/>
              </a:rPr>
              <a:t>分结构</a:t>
            </a:r>
            <a:endParaRPr lang="zh-CN" altLang="en-US" sz="2800" b="1">
              <a:solidFill>
                <a:srgbClr val="FF0000"/>
              </a:solidFill>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19"/>
                                        </p:tgtEl>
                                        <p:attrNameLst>
                                          <p:attrName>style.visibility</p:attrName>
                                        </p:attrNameLst>
                                      </p:cBhvr>
                                      <p:to>
                                        <p:strVal val="visible"/>
                                      </p:to>
                                    </p:set>
                                    <p:anim calcmode="lin" valueType="num">
                                      <p:cBhvr>
                                        <p:cTn id="13" dur="500" fill="hold"/>
                                        <p:tgtEl>
                                          <p:spTgt spid="19"/>
                                        </p:tgtEl>
                                        <p:attrNameLst>
                                          <p:attrName>ppt_w</p:attrName>
                                        </p:attrNameLst>
                                      </p:cBhvr>
                                      <p:tavLst>
                                        <p:tav tm="0">
                                          <p:val>
                                            <p:fltVal val="0"/>
                                          </p:val>
                                        </p:tav>
                                        <p:tav tm="100000">
                                          <p:val>
                                            <p:strVal val="#ppt_w"/>
                                          </p:val>
                                        </p:tav>
                                      </p:tavLst>
                                    </p:anim>
                                    <p:anim calcmode="lin" valueType="num">
                                      <p:cBhvr>
                                        <p:cTn id="14" dur="500" fill="hold"/>
                                        <p:tgtEl>
                                          <p:spTgt spid="19"/>
                                        </p:tgtEl>
                                        <p:attrNameLst>
                                          <p:attrName>ppt_h</p:attrName>
                                        </p:attrNameLst>
                                      </p:cBhvr>
                                      <p:tavLst>
                                        <p:tav tm="0">
                                          <p:val>
                                            <p:fltVal val="0"/>
                                          </p:val>
                                        </p:tav>
                                        <p:tav tm="100000">
                                          <p:val>
                                            <p:strVal val="#ppt_h"/>
                                          </p:val>
                                        </p:tav>
                                      </p:tavLst>
                                    </p:anim>
                                    <p:anim calcmode="lin" valueType="num">
                                      <p:cBhvr>
                                        <p:cTn id="15" dur="500" fill="hold"/>
                                        <p:tgtEl>
                                          <p:spTgt spid="19"/>
                                        </p:tgtEl>
                                        <p:attrNameLst>
                                          <p:attrName>ppt_x</p:attrName>
                                        </p:attrNameLst>
                                      </p:cBhvr>
                                      <p:tavLst>
                                        <p:tav tm="0">
                                          <p:val>
                                            <p:fltVal val="0.5"/>
                                          </p:val>
                                        </p:tav>
                                        <p:tav tm="100000">
                                          <p:val>
                                            <p:strVal val="#ppt_x"/>
                                          </p:val>
                                        </p:tav>
                                      </p:tavLst>
                                    </p:anim>
                                    <p:anim calcmode="lin" valueType="num">
                                      <p:cBhvr>
                                        <p:cTn id="16" dur="500" fill="hold"/>
                                        <p:tgtEl>
                                          <p:spTgt spid="19"/>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blinds(horizontal)">
                                      <p:cBhvr>
                                        <p:cTn id="99" dur="500"/>
                                        <p:tgtEl>
                                          <p:spTgt spid="20"/>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21"/>
                                        </p:tgtEl>
                                        <p:attrNameLst>
                                          <p:attrName>style.visibility</p:attrName>
                                        </p:attrNameLst>
                                      </p:cBhvr>
                                      <p:to>
                                        <p:strVal val="visible"/>
                                      </p:to>
                                    </p:set>
                                    <p:animEffect transition="in" filter="blinds(horizontal)">
                                      <p:cBhvr>
                                        <p:cTn id="104" dur="500"/>
                                        <p:tgtEl>
                                          <p:spTgt spid="21"/>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Effect transition="in" filter="blinds(horizontal)">
                                      <p:cBhvr>
                                        <p:cTn id="109" dur="500"/>
                                        <p:tgtEl>
                                          <p:spTgt spid="22"/>
                                        </p:tgtEl>
                                      </p:cBhvr>
                                    </p:animEffect>
                                  </p:childTnLst>
                                </p:cTn>
                              </p:par>
                            </p:childTnLst>
                          </p:cTn>
                        </p:par>
                      </p:childTnLst>
                    </p:cTn>
                  </p:par>
                  <p:par>
                    <p:cTn id="110" fill="hold">
                      <p:stCondLst>
                        <p:cond delay="indefinite"/>
                      </p:stCondLst>
                      <p:childTnLst>
                        <p:par>
                          <p:cTn id="111" fill="hold">
                            <p:stCondLst>
                              <p:cond delay="0"/>
                            </p:stCondLst>
                            <p:childTnLst>
                              <p:par>
                                <p:cTn id="112" presetID="26" presetClass="entr" presetSubtype="0" fill="hold" grpId="0" nodeType="clickEffect">
                                  <p:stCondLst>
                                    <p:cond delay="0"/>
                                  </p:stCondLst>
                                  <p:childTnLst>
                                    <p:set>
                                      <p:cBhvr>
                                        <p:cTn id="113" dur="1" fill="hold">
                                          <p:stCondLst>
                                            <p:cond delay="0"/>
                                          </p:stCondLst>
                                        </p:cTn>
                                        <p:tgtEl>
                                          <p:spTgt spid="16"/>
                                        </p:tgtEl>
                                        <p:attrNameLst>
                                          <p:attrName>style.visibility</p:attrName>
                                        </p:attrNameLst>
                                      </p:cBhvr>
                                      <p:to>
                                        <p:strVal val="visible"/>
                                      </p:to>
                                    </p:set>
                                    <p:animEffect transition="in" filter="wipe(down)">
                                      <p:cBhvr>
                                        <p:cTn id="114" dur="290">
                                          <p:stCondLst>
                                            <p:cond delay="0"/>
                                          </p:stCondLst>
                                        </p:cTn>
                                        <p:tgtEl>
                                          <p:spTgt spid="16"/>
                                        </p:tgtEl>
                                      </p:cBhvr>
                                    </p:animEffect>
                                    <p:anim calcmode="lin" valueType="num">
                                      <p:cBhvr>
                                        <p:cTn id="115" dur="911"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16" dur="332"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17" dur="332" tmFilter="0, 0; 0.125,0.2665; 0.25,0.4; 0.375,0.465; 0.5,0.5;  0.625,0.535; 0.75,0.6; 0.875,0.7335; 1,1">
                                          <p:stCondLst>
                                            <p:cond delay="332"/>
                                          </p:stCondLst>
                                        </p:cTn>
                                        <p:tgtEl>
                                          <p:spTgt spid="16"/>
                                        </p:tgtEl>
                                        <p:attrNameLst>
                                          <p:attrName>ppt_y</p:attrName>
                                        </p:attrNameLst>
                                      </p:cBhvr>
                                      <p:tavLst>
                                        <p:tav tm="0" fmla="#ppt_y-sin(pi*$)/9">
                                          <p:val>
                                            <p:fltVal val="0"/>
                                          </p:val>
                                        </p:tav>
                                        <p:tav tm="100000">
                                          <p:val>
                                            <p:fltVal val="1"/>
                                          </p:val>
                                        </p:tav>
                                      </p:tavLst>
                                    </p:anim>
                                    <p:anim calcmode="lin" valueType="num">
                                      <p:cBhvr>
                                        <p:cTn id="118" dur="166" tmFilter="0, 0; 0.125,0.2665; 0.25,0.4; 0.375,0.465; 0.5,0.5;  0.625,0.535; 0.75,0.6; 0.875,0.7335; 1,1">
                                          <p:stCondLst>
                                            <p:cond delay="662"/>
                                          </p:stCondLst>
                                        </p:cTn>
                                        <p:tgtEl>
                                          <p:spTgt spid="16"/>
                                        </p:tgtEl>
                                        <p:attrNameLst>
                                          <p:attrName>ppt_y</p:attrName>
                                        </p:attrNameLst>
                                      </p:cBhvr>
                                      <p:tavLst>
                                        <p:tav tm="0" fmla="#ppt_y-sin(pi*$)/27">
                                          <p:val>
                                            <p:fltVal val="0"/>
                                          </p:val>
                                        </p:tav>
                                        <p:tav tm="100000">
                                          <p:val>
                                            <p:fltVal val="1"/>
                                          </p:val>
                                        </p:tav>
                                      </p:tavLst>
                                    </p:anim>
                                    <p:anim calcmode="lin" valueType="num">
                                      <p:cBhvr>
                                        <p:cTn id="119" dur="82" tmFilter="0, 0; 0.125,0.2665; 0.25,0.4; 0.375,0.465; 0.5,0.5;  0.625,0.535; 0.75,0.6; 0.875,0.7335; 1,1">
                                          <p:stCondLst>
                                            <p:cond delay="828"/>
                                          </p:stCondLst>
                                        </p:cTn>
                                        <p:tgtEl>
                                          <p:spTgt spid="16"/>
                                        </p:tgtEl>
                                        <p:attrNameLst>
                                          <p:attrName>ppt_y</p:attrName>
                                        </p:attrNameLst>
                                      </p:cBhvr>
                                      <p:tavLst>
                                        <p:tav tm="0" fmla="#ppt_y-sin(pi*$)/81">
                                          <p:val>
                                            <p:fltVal val="0"/>
                                          </p:val>
                                        </p:tav>
                                        <p:tav tm="100000">
                                          <p:val>
                                            <p:fltVal val="1"/>
                                          </p:val>
                                        </p:tav>
                                      </p:tavLst>
                                    </p:anim>
                                    <p:animScale>
                                      <p:cBhvr>
                                        <p:cTn id="120" dur="13">
                                          <p:stCondLst>
                                            <p:cond delay="325"/>
                                          </p:stCondLst>
                                        </p:cTn>
                                        <p:tgtEl>
                                          <p:spTgt spid="16"/>
                                        </p:tgtEl>
                                      </p:cBhvr>
                                      <p:to x="100000" y="60000"/>
                                    </p:animScale>
                                    <p:animScale>
                                      <p:cBhvr>
                                        <p:cTn id="121" dur="83" decel="50000">
                                          <p:stCondLst>
                                            <p:cond delay="338"/>
                                          </p:stCondLst>
                                        </p:cTn>
                                        <p:tgtEl>
                                          <p:spTgt spid="16"/>
                                        </p:tgtEl>
                                      </p:cBhvr>
                                      <p:to x="100000" y="100000"/>
                                    </p:animScale>
                                    <p:animScale>
                                      <p:cBhvr>
                                        <p:cTn id="122" dur="13">
                                          <p:stCondLst>
                                            <p:cond delay="656"/>
                                          </p:stCondLst>
                                        </p:cTn>
                                        <p:tgtEl>
                                          <p:spTgt spid="16"/>
                                        </p:tgtEl>
                                      </p:cBhvr>
                                      <p:to x="100000" y="80000"/>
                                    </p:animScale>
                                    <p:animScale>
                                      <p:cBhvr>
                                        <p:cTn id="123" dur="83" decel="50000">
                                          <p:stCondLst>
                                            <p:cond delay="669"/>
                                          </p:stCondLst>
                                        </p:cTn>
                                        <p:tgtEl>
                                          <p:spTgt spid="16"/>
                                        </p:tgtEl>
                                      </p:cBhvr>
                                      <p:to x="100000" y="100000"/>
                                    </p:animScale>
                                    <p:animScale>
                                      <p:cBhvr>
                                        <p:cTn id="124" dur="13">
                                          <p:stCondLst>
                                            <p:cond delay="821"/>
                                          </p:stCondLst>
                                        </p:cTn>
                                        <p:tgtEl>
                                          <p:spTgt spid="16"/>
                                        </p:tgtEl>
                                      </p:cBhvr>
                                      <p:to x="100000" y="90000"/>
                                    </p:animScale>
                                    <p:animScale>
                                      <p:cBhvr>
                                        <p:cTn id="125" dur="83" decel="50000">
                                          <p:stCondLst>
                                            <p:cond delay="834"/>
                                          </p:stCondLst>
                                        </p:cTn>
                                        <p:tgtEl>
                                          <p:spTgt spid="16"/>
                                        </p:tgtEl>
                                      </p:cBhvr>
                                      <p:to x="100000" y="100000"/>
                                    </p:animScale>
                                    <p:animScale>
                                      <p:cBhvr>
                                        <p:cTn id="126" dur="13">
                                          <p:stCondLst>
                                            <p:cond delay="904"/>
                                          </p:stCondLst>
                                        </p:cTn>
                                        <p:tgtEl>
                                          <p:spTgt spid="16"/>
                                        </p:tgtEl>
                                      </p:cBhvr>
                                      <p:to x="100000" y="95000"/>
                                    </p:animScale>
                                    <p:animScale>
                                      <p:cBhvr>
                                        <p:cTn id="127" dur="83" decel="50000">
                                          <p:stCondLst>
                                            <p:cond delay="917"/>
                                          </p:stCondLst>
                                        </p:cTn>
                                        <p:tgtEl>
                                          <p:spTgt spid="16"/>
                                        </p:tgtEl>
                                      </p:cBhvr>
                                      <p:to x="100000" y="100000"/>
                                    </p:animScale>
                                  </p:childTnLst>
                                </p:cTn>
                              </p:par>
                            </p:childTnLst>
                          </p:cTn>
                        </p:par>
                      </p:childTnLst>
                    </p:cTn>
                  </p:par>
                  <p:par>
                    <p:cTn id="128" fill="hold">
                      <p:stCondLst>
                        <p:cond delay="indefinite"/>
                      </p:stCondLst>
                      <p:childTnLst>
                        <p:par>
                          <p:cTn id="129" fill="hold">
                            <p:stCondLst>
                              <p:cond delay="0"/>
                            </p:stCondLst>
                            <p:childTnLst>
                              <p:par>
                                <p:cTn id="130" presetID="26" presetClass="entr" presetSubtype="0" fill="hold" grpId="0" nodeType="clickEffect">
                                  <p:stCondLst>
                                    <p:cond delay="0"/>
                                  </p:stCondLst>
                                  <p:childTnLst>
                                    <p:set>
                                      <p:cBhvr>
                                        <p:cTn id="131" dur="1" fill="hold">
                                          <p:stCondLst>
                                            <p:cond delay="0"/>
                                          </p:stCondLst>
                                        </p:cTn>
                                        <p:tgtEl>
                                          <p:spTgt spid="15"/>
                                        </p:tgtEl>
                                        <p:attrNameLst>
                                          <p:attrName>style.visibility</p:attrName>
                                        </p:attrNameLst>
                                      </p:cBhvr>
                                      <p:to>
                                        <p:strVal val="visible"/>
                                      </p:to>
                                    </p:set>
                                    <p:animEffect transition="in" filter="wipe(down)">
                                      <p:cBhvr>
                                        <p:cTn id="132" dur="290">
                                          <p:stCondLst>
                                            <p:cond delay="0"/>
                                          </p:stCondLst>
                                        </p:cTn>
                                        <p:tgtEl>
                                          <p:spTgt spid="15"/>
                                        </p:tgtEl>
                                      </p:cBhvr>
                                    </p:animEffect>
                                    <p:anim calcmode="lin" valueType="num">
                                      <p:cBhvr>
                                        <p:cTn id="133" dur="911"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34" dur="332"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35" dur="332" tmFilter="0, 0; 0.125,0.2665; 0.25,0.4; 0.375,0.465; 0.5,0.5;  0.625,0.535; 0.75,0.6; 0.875,0.7335; 1,1">
                                          <p:stCondLst>
                                            <p:cond delay="332"/>
                                          </p:stCondLst>
                                        </p:cTn>
                                        <p:tgtEl>
                                          <p:spTgt spid="15"/>
                                        </p:tgtEl>
                                        <p:attrNameLst>
                                          <p:attrName>ppt_y</p:attrName>
                                        </p:attrNameLst>
                                      </p:cBhvr>
                                      <p:tavLst>
                                        <p:tav tm="0" fmla="#ppt_y-sin(pi*$)/9">
                                          <p:val>
                                            <p:fltVal val="0"/>
                                          </p:val>
                                        </p:tav>
                                        <p:tav tm="100000">
                                          <p:val>
                                            <p:fltVal val="1"/>
                                          </p:val>
                                        </p:tav>
                                      </p:tavLst>
                                    </p:anim>
                                    <p:anim calcmode="lin" valueType="num">
                                      <p:cBhvr>
                                        <p:cTn id="136" dur="166" tmFilter="0, 0; 0.125,0.2665; 0.25,0.4; 0.375,0.465; 0.5,0.5;  0.625,0.535; 0.75,0.6; 0.875,0.7335; 1,1">
                                          <p:stCondLst>
                                            <p:cond delay="662"/>
                                          </p:stCondLst>
                                        </p:cTn>
                                        <p:tgtEl>
                                          <p:spTgt spid="15"/>
                                        </p:tgtEl>
                                        <p:attrNameLst>
                                          <p:attrName>ppt_y</p:attrName>
                                        </p:attrNameLst>
                                      </p:cBhvr>
                                      <p:tavLst>
                                        <p:tav tm="0" fmla="#ppt_y-sin(pi*$)/27">
                                          <p:val>
                                            <p:fltVal val="0"/>
                                          </p:val>
                                        </p:tav>
                                        <p:tav tm="100000">
                                          <p:val>
                                            <p:fltVal val="1"/>
                                          </p:val>
                                        </p:tav>
                                      </p:tavLst>
                                    </p:anim>
                                    <p:anim calcmode="lin" valueType="num">
                                      <p:cBhvr>
                                        <p:cTn id="137" dur="82" tmFilter="0, 0; 0.125,0.2665; 0.25,0.4; 0.375,0.465; 0.5,0.5;  0.625,0.535; 0.75,0.6; 0.875,0.7335; 1,1">
                                          <p:stCondLst>
                                            <p:cond delay="828"/>
                                          </p:stCondLst>
                                        </p:cTn>
                                        <p:tgtEl>
                                          <p:spTgt spid="15"/>
                                        </p:tgtEl>
                                        <p:attrNameLst>
                                          <p:attrName>ppt_y</p:attrName>
                                        </p:attrNameLst>
                                      </p:cBhvr>
                                      <p:tavLst>
                                        <p:tav tm="0" fmla="#ppt_y-sin(pi*$)/81">
                                          <p:val>
                                            <p:fltVal val="0"/>
                                          </p:val>
                                        </p:tav>
                                        <p:tav tm="100000">
                                          <p:val>
                                            <p:fltVal val="1"/>
                                          </p:val>
                                        </p:tav>
                                      </p:tavLst>
                                    </p:anim>
                                    <p:animScale>
                                      <p:cBhvr>
                                        <p:cTn id="138" dur="13">
                                          <p:stCondLst>
                                            <p:cond delay="325"/>
                                          </p:stCondLst>
                                        </p:cTn>
                                        <p:tgtEl>
                                          <p:spTgt spid="15"/>
                                        </p:tgtEl>
                                      </p:cBhvr>
                                      <p:to x="100000" y="60000"/>
                                    </p:animScale>
                                    <p:animScale>
                                      <p:cBhvr>
                                        <p:cTn id="139" dur="83" decel="50000">
                                          <p:stCondLst>
                                            <p:cond delay="338"/>
                                          </p:stCondLst>
                                        </p:cTn>
                                        <p:tgtEl>
                                          <p:spTgt spid="15"/>
                                        </p:tgtEl>
                                      </p:cBhvr>
                                      <p:to x="100000" y="100000"/>
                                    </p:animScale>
                                    <p:animScale>
                                      <p:cBhvr>
                                        <p:cTn id="140" dur="13">
                                          <p:stCondLst>
                                            <p:cond delay="656"/>
                                          </p:stCondLst>
                                        </p:cTn>
                                        <p:tgtEl>
                                          <p:spTgt spid="15"/>
                                        </p:tgtEl>
                                      </p:cBhvr>
                                      <p:to x="100000" y="80000"/>
                                    </p:animScale>
                                    <p:animScale>
                                      <p:cBhvr>
                                        <p:cTn id="141" dur="83" decel="50000">
                                          <p:stCondLst>
                                            <p:cond delay="669"/>
                                          </p:stCondLst>
                                        </p:cTn>
                                        <p:tgtEl>
                                          <p:spTgt spid="15"/>
                                        </p:tgtEl>
                                      </p:cBhvr>
                                      <p:to x="100000" y="100000"/>
                                    </p:animScale>
                                    <p:animScale>
                                      <p:cBhvr>
                                        <p:cTn id="142" dur="13">
                                          <p:stCondLst>
                                            <p:cond delay="821"/>
                                          </p:stCondLst>
                                        </p:cTn>
                                        <p:tgtEl>
                                          <p:spTgt spid="15"/>
                                        </p:tgtEl>
                                      </p:cBhvr>
                                      <p:to x="100000" y="90000"/>
                                    </p:animScale>
                                    <p:animScale>
                                      <p:cBhvr>
                                        <p:cTn id="143" dur="83" decel="50000">
                                          <p:stCondLst>
                                            <p:cond delay="834"/>
                                          </p:stCondLst>
                                        </p:cTn>
                                        <p:tgtEl>
                                          <p:spTgt spid="15"/>
                                        </p:tgtEl>
                                      </p:cBhvr>
                                      <p:to x="100000" y="100000"/>
                                    </p:animScale>
                                    <p:animScale>
                                      <p:cBhvr>
                                        <p:cTn id="144" dur="13">
                                          <p:stCondLst>
                                            <p:cond delay="904"/>
                                          </p:stCondLst>
                                        </p:cTn>
                                        <p:tgtEl>
                                          <p:spTgt spid="15"/>
                                        </p:tgtEl>
                                      </p:cBhvr>
                                      <p:to x="100000" y="95000"/>
                                    </p:animScale>
                                    <p:animScale>
                                      <p:cBhvr>
                                        <p:cTn id="145" dur="83" decel="50000">
                                          <p:stCondLst>
                                            <p:cond delay="917"/>
                                          </p:stCondLst>
                                        </p:cTn>
                                        <p:tgtEl>
                                          <p:spTgt spid="15"/>
                                        </p:tgtEl>
                                      </p:cBhvr>
                                      <p:to x="100000" y="100000"/>
                                    </p:animScale>
                                  </p:childTnLst>
                                </p:cTn>
                              </p:par>
                            </p:childTnLst>
                          </p:cTn>
                        </p:par>
                      </p:childTnLst>
                    </p:cTn>
                  </p:par>
                  <p:par>
                    <p:cTn id="146" fill="hold">
                      <p:stCondLst>
                        <p:cond delay="indefinite"/>
                      </p:stCondLst>
                      <p:childTnLst>
                        <p:par>
                          <p:cTn id="147" fill="hold">
                            <p:stCondLst>
                              <p:cond delay="0"/>
                            </p:stCondLst>
                            <p:childTnLst>
                              <p:par>
                                <p:cTn id="148" presetID="26" presetClass="entr" presetSubtype="0" fill="hold" grpId="0" nodeType="clickEffect">
                                  <p:stCondLst>
                                    <p:cond delay="0"/>
                                  </p:stCondLst>
                                  <p:childTnLst>
                                    <p:set>
                                      <p:cBhvr>
                                        <p:cTn id="149" dur="1" fill="hold">
                                          <p:stCondLst>
                                            <p:cond delay="0"/>
                                          </p:stCondLst>
                                        </p:cTn>
                                        <p:tgtEl>
                                          <p:spTgt spid="3"/>
                                        </p:tgtEl>
                                        <p:attrNameLst>
                                          <p:attrName>style.visibility</p:attrName>
                                        </p:attrNameLst>
                                      </p:cBhvr>
                                      <p:to>
                                        <p:strVal val="visible"/>
                                      </p:to>
                                    </p:set>
                                    <p:animEffect transition="in" filter="wipe(down)">
                                      <p:cBhvr>
                                        <p:cTn id="150" dur="290">
                                          <p:stCondLst>
                                            <p:cond delay="0"/>
                                          </p:stCondLst>
                                        </p:cTn>
                                        <p:tgtEl>
                                          <p:spTgt spid="3"/>
                                        </p:tgtEl>
                                      </p:cBhvr>
                                    </p:animEffect>
                                    <p:anim calcmode="lin" valueType="num">
                                      <p:cBhvr>
                                        <p:cTn id="151" dur="911"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52" dur="332"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3" dur="332" tmFilter="0, 0; 0.125,0.2665; 0.25,0.4; 0.375,0.465; 0.5,0.5;  0.625,0.535; 0.75,0.6; 0.875,0.7335; 1,1">
                                          <p:stCondLst>
                                            <p:cond delay="332"/>
                                          </p:stCondLst>
                                        </p:cTn>
                                        <p:tgtEl>
                                          <p:spTgt spid="3"/>
                                        </p:tgtEl>
                                        <p:attrNameLst>
                                          <p:attrName>ppt_y</p:attrName>
                                        </p:attrNameLst>
                                      </p:cBhvr>
                                      <p:tavLst>
                                        <p:tav tm="0" fmla="#ppt_y-sin(pi*$)/9">
                                          <p:val>
                                            <p:fltVal val="0"/>
                                          </p:val>
                                        </p:tav>
                                        <p:tav tm="100000">
                                          <p:val>
                                            <p:fltVal val="1"/>
                                          </p:val>
                                        </p:tav>
                                      </p:tavLst>
                                    </p:anim>
                                    <p:anim calcmode="lin" valueType="num">
                                      <p:cBhvr>
                                        <p:cTn id="154" dur="166" tmFilter="0, 0; 0.125,0.2665; 0.25,0.4; 0.375,0.465; 0.5,0.5;  0.625,0.535; 0.75,0.6; 0.875,0.7335; 1,1">
                                          <p:stCondLst>
                                            <p:cond delay="662"/>
                                          </p:stCondLst>
                                        </p:cTn>
                                        <p:tgtEl>
                                          <p:spTgt spid="3"/>
                                        </p:tgtEl>
                                        <p:attrNameLst>
                                          <p:attrName>ppt_y</p:attrName>
                                        </p:attrNameLst>
                                      </p:cBhvr>
                                      <p:tavLst>
                                        <p:tav tm="0" fmla="#ppt_y-sin(pi*$)/27">
                                          <p:val>
                                            <p:fltVal val="0"/>
                                          </p:val>
                                        </p:tav>
                                        <p:tav tm="100000">
                                          <p:val>
                                            <p:fltVal val="1"/>
                                          </p:val>
                                        </p:tav>
                                      </p:tavLst>
                                    </p:anim>
                                    <p:anim calcmode="lin" valueType="num">
                                      <p:cBhvr>
                                        <p:cTn id="155" dur="82" tmFilter="0, 0; 0.125,0.2665; 0.25,0.4; 0.375,0.465; 0.5,0.5;  0.625,0.535; 0.75,0.6; 0.875,0.7335; 1,1">
                                          <p:stCondLst>
                                            <p:cond delay="828"/>
                                          </p:stCondLst>
                                        </p:cTn>
                                        <p:tgtEl>
                                          <p:spTgt spid="3"/>
                                        </p:tgtEl>
                                        <p:attrNameLst>
                                          <p:attrName>ppt_y</p:attrName>
                                        </p:attrNameLst>
                                      </p:cBhvr>
                                      <p:tavLst>
                                        <p:tav tm="0" fmla="#ppt_y-sin(pi*$)/81">
                                          <p:val>
                                            <p:fltVal val="0"/>
                                          </p:val>
                                        </p:tav>
                                        <p:tav tm="100000">
                                          <p:val>
                                            <p:fltVal val="1"/>
                                          </p:val>
                                        </p:tav>
                                      </p:tavLst>
                                    </p:anim>
                                    <p:animScale>
                                      <p:cBhvr>
                                        <p:cTn id="156" dur="13">
                                          <p:stCondLst>
                                            <p:cond delay="325"/>
                                          </p:stCondLst>
                                        </p:cTn>
                                        <p:tgtEl>
                                          <p:spTgt spid="3"/>
                                        </p:tgtEl>
                                      </p:cBhvr>
                                      <p:to x="100000" y="60000"/>
                                    </p:animScale>
                                    <p:animScale>
                                      <p:cBhvr>
                                        <p:cTn id="157" dur="83" decel="50000">
                                          <p:stCondLst>
                                            <p:cond delay="338"/>
                                          </p:stCondLst>
                                        </p:cTn>
                                        <p:tgtEl>
                                          <p:spTgt spid="3"/>
                                        </p:tgtEl>
                                      </p:cBhvr>
                                      <p:to x="100000" y="100000"/>
                                    </p:animScale>
                                    <p:animScale>
                                      <p:cBhvr>
                                        <p:cTn id="158" dur="13">
                                          <p:stCondLst>
                                            <p:cond delay="656"/>
                                          </p:stCondLst>
                                        </p:cTn>
                                        <p:tgtEl>
                                          <p:spTgt spid="3"/>
                                        </p:tgtEl>
                                      </p:cBhvr>
                                      <p:to x="100000" y="80000"/>
                                    </p:animScale>
                                    <p:animScale>
                                      <p:cBhvr>
                                        <p:cTn id="159" dur="83" decel="50000">
                                          <p:stCondLst>
                                            <p:cond delay="669"/>
                                          </p:stCondLst>
                                        </p:cTn>
                                        <p:tgtEl>
                                          <p:spTgt spid="3"/>
                                        </p:tgtEl>
                                      </p:cBhvr>
                                      <p:to x="100000" y="100000"/>
                                    </p:animScale>
                                    <p:animScale>
                                      <p:cBhvr>
                                        <p:cTn id="160" dur="13">
                                          <p:stCondLst>
                                            <p:cond delay="821"/>
                                          </p:stCondLst>
                                        </p:cTn>
                                        <p:tgtEl>
                                          <p:spTgt spid="3"/>
                                        </p:tgtEl>
                                      </p:cBhvr>
                                      <p:to x="100000" y="90000"/>
                                    </p:animScale>
                                    <p:animScale>
                                      <p:cBhvr>
                                        <p:cTn id="161" dur="83" decel="50000">
                                          <p:stCondLst>
                                            <p:cond delay="834"/>
                                          </p:stCondLst>
                                        </p:cTn>
                                        <p:tgtEl>
                                          <p:spTgt spid="3"/>
                                        </p:tgtEl>
                                      </p:cBhvr>
                                      <p:to x="100000" y="100000"/>
                                    </p:animScale>
                                    <p:animScale>
                                      <p:cBhvr>
                                        <p:cTn id="162" dur="13">
                                          <p:stCondLst>
                                            <p:cond delay="904"/>
                                          </p:stCondLst>
                                        </p:cTn>
                                        <p:tgtEl>
                                          <p:spTgt spid="3"/>
                                        </p:tgtEl>
                                      </p:cBhvr>
                                      <p:to x="100000" y="95000"/>
                                    </p:animScale>
                                    <p:animScale>
                                      <p:cBhvr>
                                        <p:cTn id="163" dur="83" decel="50000">
                                          <p:stCondLst>
                                            <p:cond delay="917"/>
                                          </p:stCondLst>
                                        </p:cTn>
                                        <p:tgtEl>
                                          <p:spTgt spid="3"/>
                                        </p:tgtEl>
                                      </p:cBhvr>
                                      <p:to x="100000" y="100000"/>
                                    </p:animScale>
                                  </p:childTnLst>
                                </p:cTn>
                              </p:par>
                            </p:childTnLst>
                          </p:cTn>
                        </p:par>
                      </p:childTnLst>
                    </p:cTn>
                  </p:par>
                  <p:par>
                    <p:cTn id="164" fill="hold">
                      <p:stCondLst>
                        <p:cond delay="indefinite"/>
                      </p:stCondLst>
                      <p:childTnLst>
                        <p:par>
                          <p:cTn id="165" fill="hold">
                            <p:stCondLst>
                              <p:cond delay="0"/>
                            </p:stCondLst>
                            <p:childTnLst>
                              <p:par>
                                <p:cTn id="166" presetID="26" presetClass="entr" presetSubtype="0" fill="hold" grpId="0" nodeType="clickEffect">
                                  <p:stCondLst>
                                    <p:cond delay="0"/>
                                  </p:stCondLst>
                                  <p:childTnLst>
                                    <p:set>
                                      <p:cBhvr>
                                        <p:cTn id="167" dur="1" fill="hold">
                                          <p:stCondLst>
                                            <p:cond delay="0"/>
                                          </p:stCondLst>
                                        </p:cTn>
                                        <p:tgtEl>
                                          <p:spTgt spid="18"/>
                                        </p:tgtEl>
                                        <p:attrNameLst>
                                          <p:attrName>style.visibility</p:attrName>
                                        </p:attrNameLst>
                                      </p:cBhvr>
                                      <p:to>
                                        <p:strVal val="visible"/>
                                      </p:to>
                                    </p:set>
                                    <p:animEffect transition="in" filter="wipe(down)">
                                      <p:cBhvr>
                                        <p:cTn id="168" dur="290">
                                          <p:stCondLst>
                                            <p:cond delay="0"/>
                                          </p:stCondLst>
                                        </p:cTn>
                                        <p:tgtEl>
                                          <p:spTgt spid="18"/>
                                        </p:tgtEl>
                                      </p:cBhvr>
                                    </p:animEffect>
                                    <p:anim calcmode="lin" valueType="num">
                                      <p:cBhvr>
                                        <p:cTn id="169" dur="911"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70" dur="332"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71" dur="332" tmFilter="0, 0; 0.125,0.2665; 0.25,0.4; 0.375,0.465; 0.5,0.5;  0.625,0.535; 0.75,0.6; 0.875,0.7335; 1,1">
                                          <p:stCondLst>
                                            <p:cond delay="332"/>
                                          </p:stCondLst>
                                        </p:cTn>
                                        <p:tgtEl>
                                          <p:spTgt spid="18"/>
                                        </p:tgtEl>
                                        <p:attrNameLst>
                                          <p:attrName>ppt_y</p:attrName>
                                        </p:attrNameLst>
                                      </p:cBhvr>
                                      <p:tavLst>
                                        <p:tav tm="0" fmla="#ppt_y-sin(pi*$)/9">
                                          <p:val>
                                            <p:fltVal val="0"/>
                                          </p:val>
                                        </p:tav>
                                        <p:tav tm="100000">
                                          <p:val>
                                            <p:fltVal val="1"/>
                                          </p:val>
                                        </p:tav>
                                      </p:tavLst>
                                    </p:anim>
                                    <p:anim calcmode="lin" valueType="num">
                                      <p:cBhvr>
                                        <p:cTn id="172" dur="166" tmFilter="0, 0; 0.125,0.2665; 0.25,0.4; 0.375,0.465; 0.5,0.5;  0.625,0.535; 0.75,0.6; 0.875,0.7335; 1,1">
                                          <p:stCondLst>
                                            <p:cond delay="662"/>
                                          </p:stCondLst>
                                        </p:cTn>
                                        <p:tgtEl>
                                          <p:spTgt spid="18"/>
                                        </p:tgtEl>
                                        <p:attrNameLst>
                                          <p:attrName>ppt_y</p:attrName>
                                        </p:attrNameLst>
                                      </p:cBhvr>
                                      <p:tavLst>
                                        <p:tav tm="0" fmla="#ppt_y-sin(pi*$)/27">
                                          <p:val>
                                            <p:fltVal val="0"/>
                                          </p:val>
                                        </p:tav>
                                        <p:tav tm="100000">
                                          <p:val>
                                            <p:fltVal val="1"/>
                                          </p:val>
                                        </p:tav>
                                      </p:tavLst>
                                    </p:anim>
                                    <p:anim calcmode="lin" valueType="num">
                                      <p:cBhvr>
                                        <p:cTn id="173" dur="82" tmFilter="0, 0; 0.125,0.2665; 0.25,0.4; 0.375,0.465; 0.5,0.5;  0.625,0.535; 0.75,0.6; 0.875,0.7335; 1,1">
                                          <p:stCondLst>
                                            <p:cond delay="828"/>
                                          </p:stCondLst>
                                        </p:cTn>
                                        <p:tgtEl>
                                          <p:spTgt spid="18"/>
                                        </p:tgtEl>
                                        <p:attrNameLst>
                                          <p:attrName>ppt_y</p:attrName>
                                        </p:attrNameLst>
                                      </p:cBhvr>
                                      <p:tavLst>
                                        <p:tav tm="0" fmla="#ppt_y-sin(pi*$)/81">
                                          <p:val>
                                            <p:fltVal val="0"/>
                                          </p:val>
                                        </p:tav>
                                        <p:tav tm="100000">
                                          <p:val>
                                            <p:fltVal val="1"/>
                                          </p:val>
                                        </p:tav>
                                      </p:tavLst>
                                    </p:anim>
                                    <p:animScale>
                                      <p:cBhvr>
                                        <p:cTn id="174" dur="13">
                                          <p:stCondLst>
                                            <p:cond delay="325"/>
                                          </p:stCondLst>
                                        </p:cTn>
                                        <p:tgtEl>
                                          <p:spTgt spid="18"/>
                                        </p:tgtEl>
                                      </p:cBhvr>
                                      <p:to x="100000" y="60000"/>
                                    </p:animScale>
                                    <p:animScale>
                                      <p:cBhvr>
                                        <p:cTn id="175" dur="83" decel="50000">
                                          <p:stCondLst>
                                            <p:cond delay="338"/>
                                          </p:stCondLst>
                                        </p:cTn>
                                        <p:tgtEl>
                                          <p:spTgt spid="18"/>
                                        </p:tgtEl>
                                      </p:cBhvr>
                                      <p:to x="100000" y="100000"/>
                                    </p:animScale>
                                    <p:animScale>
                                      <p:cBhvr>
                                        <p:cTn id="176" dur="13">
                                          <p:stCondLst>
                                            <p:cond delay="656"/>
                                          </p:stCondLst>
                                        </p:cTn>
                                        <p:tgtEl>
                                          <p:spTgt spid="18"/>
                                        </p:tgtEl>
                                      </p:cBhvr>
                                      <p:to x="100000" y="80000"/>
                                    </p:animScale>
                                    <p:animScale>
                                      <p:cBhvr>
                                        <p:cTn id="177" dur="83" decel="50000">
                                          <p:stCondLst>
                                            <p:cond delay="669"/>
                                          </p:stCondLst>
                                        </p:cTn>
                                        <p:tgtEl>
                                          <p:spTgt spid="18"/>
                                        </p:tgtEl>
                                      </p:cBhvr>
                                      <p:to x="100000" y="100000"/>
                                    </p:animScale>
                                    <p:animScale>
                                      <p:cBhvr>
                                        <p:cTn id="178" dur="13">
                                          <p:stCondLst>
                                            <p:cond delay="821"/>
                                          </p:stCondLst>
                                        </p:cTn>
                                        <p:tgtEl>
                                          <p:spTgt spid="18"/>
                                        </p:tgtEl>
                                      </p:cBhvr>
                                      <p:to x="100000" y="90000"/>
                                    </p:animScale>
                                    <p:animScale>
                                      <p:cBhvr>
                                        <p:cTn id="179" dur="83" decel="50000">
                                          <p:stCondLst>
                                            <p:cond delay="834"/>
                                          </p:stCondLst>
                                        </p:cTn>
                                        <p:tgtEl>
                                          <p:spTgt spid="18"/>
                                        </p:tgtEl>
                                      </p:cBhvr>
                                      <p:to x="100000" y="100000"/>
                                    </p:animScale>
                                    <p:animScale>
                                      <p:cBhvr>
                                        <p:cTn id="180" dur="13">
                                          <p:stCondLst>
                                            <p:cond delay="904"/>
                                          </p:stCondLst>
                                        </p:cTn>
                                        <p:tgtEl>
                                          <p:spTgt spid="18"/>
                                        </p:tgtEl>
                                      </p:cBhvr>
                                      <p:to x="100000" y="95000"/>
                                    </p:animScale>
                                    <p:animScale>
                                      <p:cBhvr>
                                        <p:cTn id="181" dur="83" decel="50000">
                                          <p:stCondLst>
                                            <p:cond delay="917"/>
                                          </p:stCondLst>
                                        </p:cTn>
                                        <p:tgtEl>
                                          <p:spTgt spid="18"/>
                                        </p:tgtEl>
                                      </p:cBhvr>
                                      <p:to x="100000" y="100000"/>
                                    </p:animScale>
                                  </p:childTnLst>
                                </p:cTn>
                              </p:par>
                            </p:childTnLst>
                          </p:cTn>
                        </p:par>
                      </p:childTnLst>
                    </p:cTn>
                  </p:par>
                  <p:par>
                    <p:cTn id="182" fill="hold">
                      <p:stCondLst>
                        <p:cond delay="indefinite"/>
                      </p:stCondLst>
                      <p:childTnLst>
                        <p:par>
                          <p:cTn id="183" fill="hold">
                            <p:stCondLst>
                              <p:cond delay="0"/>
                            </p:stCondLst>
                            <p:childTnLst>
                              <p:par>
                                <p:cTn id="184" presetID="26" presetClass="entr" presetSubtype="0" fill="hold" grpId="0" nodeType="clickEffect">
                                  <p:stCondLst>
                                    <p:cond delay="0"/>
                                  </p:stCondLst>
                                  <p:childTnLst>
                                    <p:set>
                                      <p:cBhvr>
                                        <p:cTn id="185" dur="1" fill="hold">
                                          <p:stCondLst>
                                            <p:cond delay="0"/>
                                          </p:stCondLst>
                                        </p:cTn>
                                        <p:tgtEl>
                                          <p:spTgt spid="17"/>
                                        </p:tgtEl>
                                        <p:attrNameLst>
                                          <p:attrName>style.visibility</p:attrName>
                                        </p:attrNameLst>
                                      </p:cBhvr>
                                      <p:to>
                                        <p:strVal val="visible"/>
                                      </p:to>
                                    </p:set>
                                    <p:animEffect transition="in" filter="wipe(down)">
                                      <p:cBhvr>
                                        <p:cTn id="186" dur="290">
                                          <p:stCondLst>
                                            <p:cond delay="0"/>
                                          </p:stCondLst>
                                        </p:cTn>
                                        <p:tgtEl>
                                          <p:spTgt spid="17"/>
                                        </p:tgtEl>
                                      </p:cBhvr>
                                    </p:animEffect>
                                    <p:anim calcmode="lin" valueType="num">
                                      <p:cBhvr>
                                        <p:cTn id="187" dur="911"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88" dur="332"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89" dur="332" tmFilter="0, 0; 0.125,0.2665; 0.25,0.4; 0.375,0.465; 0.5,0.5;  0.625,0.535; 0.75,0.6; 0.875,0.7335; 1,1">
                                          <p:stCondLst>
                                            <p:cond delay="332"/>
                                          </p:stCondLst>
                                        </p:cTn>
                                        <p:tgtEl>
                                          <p:spTgt spid="17"/>
                                        </p:tgtEl>
                                        <p:attrNameLst>
                                          <p:attrName>ppt_y</p:attrName>
                                        </p:attrNameLst>
                                      </p:cBhvr>
                                      <p:tavLst>
                                        <p:tav tm="0" fmla="#ppt_y-sin(pi*$)/9">
                                          <p:val>
                                            <p:fltVal val="0"/>
                                          </p:val>
                                        </p:tav>
                                        <p:tav tm="100000">
                                          <p:val>
                                            <p:fltVal val="1"/>
                                          </p:val>
                                        </p:tav>
                                      </p:tavLst>
                                    </p:anim>
                                    <p:anim calcmode="lin" valueType="num">
                                      <p:cBhvr>
                                        <p:cTn id="190" dur="166" tmFilter="0, 0; 0.125,0.2665; 0.25,0.4; 0.375,0.465; 0.5,0.5;  0.625,0.535; 0.75,0.6; 0.875,0.7335; 1,1">
                                          <p:stCondLst>
                                            <p:cond delay="662"/>
                                          </p:stCondLst>
                                        </p:cTn>
                                        <p:tgtEl>
                                          <p:spTgt spid="17"/>
                                        </p:tgtEl>
                                        <p:attrNameLst>
                                          <p:attrName>ppt_y</p:attrName>
                                        </p:attrNameLst>
                                      </p:cBhvr>
                                      <p:tavLst>
                                        <p:tav tm="0" fmla="#ppt_y-sin(pi*$)/27">
                                          <p:val>
                                            <p:fltVal val="0"/>
                                          </p:val>
                                        </p:tav>
                                        <p:tav tm="100000">
                                          <p:val>
                                            <p:fltVal val="1"/>
                                          </p:val>
                                        </p:tav>
                                      </p:tavLst>
                                    </p:anim>
                                    <p:anim calcmode="lin" valueType="num">
                                      <p:cBhvr>
                                        <p:cTn id="191" dur="82" tmFilter="0, 0; 0.125,0.2665; 0.25,0.4; 0.375,0.465; 0.5,0.5;  0.625,0.535; 0.75,0.6; 0.875,0.7335; 1,1">
                                          <p:stCondLst>
                                            <p:cond delay="828"/>
                                          </p:stCondLst>
                                        </p:cTn>
                                        <p:tgtEl>
                                          <p:spTgt spid="17"/>
                                        </p:tgtEl>
                                        <p:attrNameLst>
                                          <p:attrName>ppt_y</p:attrName>
                                        </p:attrNameLst>
                                      </p:cBhvr>
                                      <p:tavLst>
                                        <p:tav tm="0" fmla="#ppt_y-sin(pi*$)/81">
                                          <p:val>
                                            <p:fltVal val="0"/>
                                          </p:val>
                                        </p:tav>
                                        <p:tav tm="100000">
                                          <p:val>
                                            <p:fltVal val="1"/>
                                          </p:val>
                                        </p:tav>
                                      </p:tavLst>
                                    </p:anim>
                                    <p:animScale>
                                      <p:cBhvr>
                                        <p:cTn id="192" dur="13">
                                          <p:stCondLst>
                                            <p:cond delay="325"/>
                                          </p:stCondLst>
                                        </p:cTn>
                                        <p:tgtEl>
                                          <p:spTgt spid="17"/>
                                        </p:tgtEl>
                                      </p:cBhvr>
                                      <p:to x="100000" y="60000"/>
                                    </p:animScale>
                                    <p:animScale>
                                      <p:cBhvr>
                                        <p:cTn id="193" dur="83" decel="50000">
                                          <p:stCondLst>
                                            <p:cond delay="338"/>
                                          </p:stCondLst>
                                        </p:cTn>
                                        <p:tgtEl>
                                          <p:spTgt spid="17"/>
                                        </p:tgtEl>
                                      </p:cBhvr>
                                      <p:to x="100000" y="100000"/>
                                    </p:animScale>
                                    <p:animScale>
                                      <p:cBhvr>
                                        <p:cTn id="194" dur="13">
                                          <p:stCondLst>
                                            <p:cond delay="656"/>
                                          </p:stCondLst>
                                        </p:cTn>
                                        <p:tgtEl>
                                          <p:spTgt spid="17"/>
                                        </p:tgtEl>
                                      </p:cBhvr>
                                      <p:to x="100000" y="80000"/>
                                    </p:animScale>
                                    <p:animScale>
                                      <p:cBhvr>
                                        <p:cTn id="195" dur="83" decel="50000">
                                          <p:stCondLst>
                                            <p:cond delay="669"/>
                                          </p:stCondLst>
                                        </p:cTn>
                                        <p:tgtEl>
                                          <p:spTgt spid="17"/>
                                        </p:tgtEl>
                                      </p:cBhvr>
                                      <p:to x="100000" y="100000"/>
                                    </p:animScale>
                                    <p:animScale>
                                      <p:cBhvr>
                                        <p:cTn id="196" dur="13">
                                          <p:stCondLst>
                                            <p:cond delay="821"/>
                                          </p:stCondLst>
                                        </p:cTn>
                                        <p:tgtEl>
                                          <p:spTgt spid="17"/>
                                        </p:tgtEl>
                                      </p:cBhvr>
                                      <p:to x="100000" y="90000"/>
                                    </p:animScale>
                                    <p:animScale>
                                      <p:cBhvr>
                                        <p:cTn id="197" dur="83" decel="50000">
                                          <p:stCondLst>
                                            <p:cond delay="834"/>
                                          </p:stCondLst>
                                        </p:cTn>
                                        <p:tgtEl>
                                          <p:spTgt spid="17"/>
                                        </p:tgtEl>
                                      </p:cBhvr>
                                      <p:to x="100000" y="100000"/>
                                    </p:animScale>
                                    <p:animScale>
                                      <p:cBhvr>
                                        <p:cTn id="198" dur="13">
                                          <p:stCondLst>
                                            <p:cond delay="904"/>
                                          </p:stCondLst>
                                        </p:cTn>
                                        <p:tgtEl>
                                          <p:spTgt spid="17"/>
                                        </p:tgtEl>
                                      </p:cBhvr>
                                      <p:to x="100000" y="95000"/>
                                    </p:animScale>
                                    <p:animScale>
                                      <p:cBhvr>
                                        <p:cTn id="199" dur="83" decel="50000">
                                          <p:stCondLst>
                                            <p:cond delay="917"/>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5" grpId="0" bldLvl="0" animBg="1"/>
      <p:bldP spid="16" grpId="0" bldLvl="0" animBg="1"/>
      <p:bldP spid="17" grpId="0" bldLvl="0" animBg="1"/>
      <p:bldP spid="18" grpId="0" bldLvl="0" animBg="1"/>
      <p:bldP spid="20" grpId="0" bldLvl="0" animBg="1"/>
      <p:bldP spid="21" grpId="0" bldLvl="0" animBg="1"/>
      <p:bldP spid="22"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71696"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71697"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牛刀小试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71698" name="Rectangle 18"/>
          <p:cNvSpPr/>
          <p:nvPr/>
        </p:nvSpPr>
        <p:spPr bwMode="auto">
          <a:xfrm>
            <a:off x="0" y="700088"/>
            <a:ext cx="9144000" cy="3395662"/>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pPr>
            <a:r>
              <a:rPr lang="zh-CN" altLang="en-US" sz="2800">
                <a:latin typeface="Constantia" panose="02030602050306030303" pitchFamily="18" charset="0"/>
                <a:ea typeface="微软雅黑" panose="020B0503020204020204" pitchFamily="34" charset="-122"/>
              </a:rPr>
              <a:t>假定你是李华，你校学生会将进行主席换届选举，请给负责学生会的格林先生写一封英文信， 推荐自己</a:t>
            </a:r>
            <a:r>
              <a:rPr lang="en-US" altLang="zh-CN" sz="2800">
                <a:latin typeface="Constantia" panose="02030602050306030303" pitchFamily="18" charset="0"/>
                <a:ea typeface="微软雅黑" panose="020B0503020204020204" pitchFamily="34" charset="-122"/>
              </a:rPr>
              <a:t>, </a:t>
            </a:r>
            <a:r>
              <a:rPr lang="zh-CN" altLang="en-US" sz="2800">
                <a:latin typeface="Constantia" panose="02030602050306030303" pitchFamily="18" charset="0"/>
                <a:ea typeface="微软雅黑" panose="020B0503020204020204" pitchFamily="34" charset="-122"/>
              </a:rPr>
              <a:t>内容包括：</a:t>
            </a:r>
            <a:endParaRPr lang="en-US" altLang="zh-CN"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None/>
            </a:pPr>
            <a:r>
              <a:rPr lang="zh-CN" altLang="en-US" sz="2800">
                <a:latin typeface="Constantia" panose="02030602050306030303" pitchFamily="18" charset="0"/>
                <a:ea typeface="微软雅黑" panose="020B0503020204020204" pitchFamily="34" charset="-122"/>
              </a:rPr>
              <a:t> </a:t>
            </a:r>
            <a:r>
              <a:rPr lang="en-US" altLang="zh-CN" sz="2800">
                <a:latin typeface="Constantia" panose="02030602050306030303" pitchFamily="18" charset="0"/>
                <a:ea typeface="微软雅黑" panose="020B0503020204020204" pitchFamily="34" charset="-122"/>
              </a:rPr>
              <a:t>1. </a:t>
            </a:r>
            <a:r>
              <a:rPr lang="zh-CN" altLang="en-US" sz="2800">
                <a:latin typeface="Constantia" panose="02030602050306030303" pitchFamily="18" charset="0"/>
                <a:ea typeface="微软雅黑" panose="020B0503020204020204" pitchFamily="34" charset="-122"/>
              </a:rPr>
              <a:t>性格特点；</a:t>
            </a:r>
            <a:endParaRPr lang="en-US" altLang="zh-CN"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800">
                <a:latin typeface="Constantia" panose="02030602050306030303" pitchFamily="18" charset="0"/>
                <a:ea typeface="微软雅黑" panose="020B0503020204020204" pitchFamily="34" charset="-122"/>
              </a:rPr>
              <a:t> 2. </a:t>
            </a:r>
            <a:r>
              <a:rPr lang="zh-CN" altLang="en-US" sz="2800">
                <a:latin typeface="Constantia" panose="02030602050306030303" pitchFamily="18" charset="0"/>
                <a:ea typeface="微软雅黑" panose="020B0503020204020204" pitchFamily="34" charset="-122"/>
              </a:rPr>
              <a:t>个人优势；</a:t>
            </a:r>
            <a:endParaRPr lang="en-US" altLang="zh-CN"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800">
                <a:latin typeface="Constantia" panose="02030602050306030303" pitchFamily="18" charset="0"/>
                <a:ea typeface="微软雅黑" panose="020B0503020204020204" pitchFamily="34" charset="-122"/>
              </a:rPr>
              <a:t> 3. </a:t>
            </a:r>
            <a:r>
              <a:rPr lang="zh-CN" altLang="en-US" sz="2800">
                <a:latin typeface="Constantia" panose="02030602050306030303" pitchFamily="18" charset="0"/>
                <a:ea typeface="微软雅黑" panose="020B0503020204020204" pitchFamily="34" charset="-122"/>
              </a:rPr>
              <a:t>希望获准。</a:t>
            </a:r>
            <a:endParaRPr lang="zh-CN" altLang="en-US"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Char char="•"/>
            </a:pPr>
            <a:endParaRPr lang="zh-CN" altLang="en-US" sz="3200">
              <a:latin typeface="微软雅黑" panose="020B0503020204020204" pitchFamily="34" charset="-122"/>
              <a:ea typeface="微软雅黑" panose="020B0503020204020204" pitchFamily="34" charset="-122"/>
            </a:endParaRPr>
          </a:p>
        </p:txBody>
      </p:sp>
      <p:sp>
        <p:nvSpPr>
          <p:cNvPr id="15" name="文本框 2"/>
          <p:cNvSpPr txBox="1"/>
          <p:nvPr/>
        </p:nvSpPr>
        <p:spPr>
          <a:xfrm>
            <a:off x="4129088" y="215901"/>
            <a:ext cx="3154679" cy="460374"/>
          </a:xfrm>
          <a:prstGeom prst="rect">
            <a:avLst/>
          </a:prstGeom>
          <a:noFill/>
        </p:spPr>
        <p:txBody>
          <a:bodyPr>
            <a:spAutoFit/>
            <a:scene3d>
              <a:camera prst="orthographicFront"/>
              <a:lightRig rig="threePt" dir="t"/>
            </a:scene3d>
          </a:bodyPr>
          <a:lstStyle/>
          <a:p>
            <a:pPr fontAlgn="auto">
              <a:spcBef>
                <a:spcPts val="0"/>
              </a:spcBef>
              <a:spcAft>
                <a:spcPts val="0"/>
              </a:spcAft>
              <a:defRPr/>
            </a:pPr>
            <a:r>
              <a:rPr lang="zh-CN" altLang="en-US" sz="2400" b="1">
                <a:ln w="22225">
                  <a:solidFill>
                    <a:schemeClr val="accent2"/>
                  </a:solidFill>
                  <a:prstDash val="solid"/>
                </a:ln>
                <a:solidFill>
                  <a:schemeClr val="accent2">
                    <a:lumMod val="40000"/>
                    <a:lumOff val="60000"/>
                  </a:schemeClr>
                </a:solidFill>
                <a:latin typeface="+mn-lt"/>
                <a:ea typeface="+mn-ea"/>
                <a:cs typeface="+mn-cs"/>
                <a:sym typeface="+mn-ea"/>
              </a:rPr>
              <a:t>浙江十校联考应用文</a:t>
            </a:r>
            <a:endParaRPr lang="zh-CN" altLang="en-US" sz="2400" b="1">
              <a:ln w="22225">
                <a:solidFill>
                  <a:schemeClr val="accent2"/>
                </a:solidFill>
                <a:prstDash val="solid"/>
              </a:ln>
              <a:solidFill>
                <a:schemeClr val="accent2">
                  <a:lumMod val="40000"/>
                  <a:lumOff val="60000"/>
                </a:schemeClr>
              </a:solidFill>
              <a:latin typeface="+mn-lt"/>
              <a:ea typeface="+mn-ea"/>
              <a:cs typeface="+mn-cs"/>
              <a:sym typeface="+mn-ea"/>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矩形 27651"/>
          <p:cNvSpPr>
            <a:spLocks noChangeArrowheads="1"/>
          </p:cNvSpPr>
          <p:nvPr/>
        </p:nvSpPr>
        <p:spPr bwMode="auto">
          <a:xfrm>
            <a:off x="287338" y="671513"/>
            <a:ext cx="8461375" cy="3914775"/>
          </a:xfrm>
          <a:prstGeom prst="rect">
            <a:avLst/>
          </a:prstGeom>
          <a:noFill/>
          <a:ln w="9525">
            <a:noFill/>
            <a:miter lim="800000"/>
          </a:ln>
        </p:spPr>
        <p:txBody>
          <a:bodyPr lIns="68580" tIns="34290" rIns="68580" bIns="34290" anchor="ctr">
            <a:spAutoFit/>
          </a:bodyPr>
          <a:lstStyle/>
          <a:p>
            <a:pPr defTabSz="685800">
              <a:tabLst>
                <a:tab pos="407670" algn="l"/>
              </a:tabLst>
            </a:pPr>
            <a:r>
              <a:rPr lang="en-US" altLang="zh-CN" b="1">
                <a:latin typeface="Constantia" panose="02030602050306030303" pitchFamily="18" charset="0"/>
                <a:ea typeface="宋体" panose="02010600030101010101" pitchFamily="2" charset="-122"/>
              </a:rPr>
              <a:t>Dear Mr. Green,</a:t>
            </a:r>
            <a:endParaRPr lang="en-US" altLang="zh-CN" b="1">
              <a:latin typeface="Constantia" panose="02030602050306030303" pitchFamily="18" charset="0"/>
              <a:ea typeface="宋体" panose="02010600030101010101" pitchFamily="2" charset="-122"/>
            </a:endParaRPr>
          </a:p>
          <a:p>
            <a:pPr defTabSz="685800">
              <a:tabLst>
                <a:tab pos="407670" algn="l"/>
              </a:tabLst>
            </a:pPr>
            <a:r>
              <a:rPr lang="en-US" altLang="zh-CN" b="1">
                <a:latin typeface="Constantia" panose="02030602050306030303" pitchFamily="18" charset="0"/>
                <a:ea typeface="宋体" panose="02010600030101010101" pitchFamily="2" charset="-122"/>
              </a:rPr>
              <a:t>    My name is Li Hua. </a:t>
            </a:r>
            <a:r>
              <a:rPr lang="en-US" altLang="zh-CN" b="1">
                <a:solidFill>
                  <a:srgbClr val="FF0000"/>
                </a:solidFill>
                <a:latin typeface="Constantia" panose="02030602050306030303" pitchFamily="18" charset="0"/>
                <a:ea typeface="宋体" panose="02010600030101010101" pitchFamily="2" charset="-122"/>
              </a:rPr>
              <a:t>Learning that</a:t>
            </a:r>
            <a:r>
              <a:rPr lang="en-US" altLang="zh-CN" b="1">
                <a:latin typeface="Constantia" panose="02030602050306030303" pitchFamily="18" charset="0"/>
                <a:ea typeface="宋体" panose="02010600030101010101" pitchFamily="2" charset="-122"/>
              </a:rPr>
              <a:t> the new President of the Students’ Union will be elected in our school, </a:t>
            </a:r>
            <a:r>
              <a:rPr lang="en-US" altLang="zh-CN" b="1">
                <a:solidFill>
                  <a:srgbClr val="FF0000"/>
                </a:solidFill>
                <a:latin typeface="Constantia" panose="02030602050306030303" pitchFamily="18" charset="0"/>
                <a:ea typeface="宋体" panose="02010600030101010101" pitchFamily="2" charset="-122"/>
              </a:rPr>
              <a:t>I am writing to recommend myself for the precious opportunity.</a:t>
            </a:r>
            <a:endParaRPr lang="en-US" altLang="zh-CN" b="1">
              <a:solidFill>
                <a:srgbClr val="FF0000"/>
              </a:solidFill>
              <a:latin typeface="Constantia" panose="02030602050306030303" pitchFamily="18" charset="0"/>
              <a:ea typeface="宋体" panose="02010600030101010101" pitchFamily="2" charset="-122"/>
            </a:endParaRPr>
          </a:p>
          <a:p>
            <a:pPr defTabSz="685800">
              <a:tabLst>
                <a:tab pos="407670" algn="l"/>
              </a:tabLst>
            </a:pPr>
            <a:r>
              <a:rPr lang="en-US" altLang="zh-CN" b="1">
                <a:solidFill>
                  <a:srgbClr val="FF0000"/>
                </a:solidFill>
                <a:latin typeface="Constantia" panose="02030602050306030303" pitchFamily="18" charset="0"/>
                <a:ea typeface="宋体" panose="02010600030101010101" pitchFamily="2" charset="-122"/>
              </a:rPr>
              <a:t>    </a:t>
            </a:r>
            <a:r>
              <a:rPr lang="en-US" altLang="zh-CN" b="1">
                <a:latin typeface="Constantia" panose="02030602050306030303" pitchFamily="18" charset="0"/>
                <a:ea typeface="宋体" panose="02010600030101010101" pitchFamily="2" charset="-122"/>
              </a:rPr>
              <a:t>I am </a:t>
            </a:r>
            <a:r>
              <a:rPr lang="en-US" altLang="zh-CN" b="1">
                <a:solidFill>
                  <a:srgbClr val="FF0000"/>
                </a:solidFill>
                <a:latin typeface="Constantia" panose="02030602050306030303" pitchFamily="18" charset="0"/>
                <a:ea typeface="宋体" panose="02010600030101010101" pitchFamily="2" charset="-122"/>
              </a:rPr>
              <a:t>an all-round student with excellent grades</a:t>
            </a:r>
            <a:r>
              <a:rPr lang="en-US" altLang="zh-CN" b="1">
                <a:latin typeface="Constantia" panose="02030602050306030303" pitchFamily="18" charset="0"/>
                <a:ea typeface="宋体" panose="02010600030101010101" pitchFamily="2" charset="-122"/>
              </a:rPr>
              <a:t> in all subjects. </a:t>
            </a:r>
            <a:r>
              <a:rPr lang="en-US" altLang="zh-CN" b="1">
                <a:solidFill>
                  <a:srgbClr val="0000CC"/>
                </a:solidFill>
                <a:latin typeface="Constantia" panose="02030602050306030303" pitchFamily="18" charset="0"/>
                <a:ea typeface="宋体" panose="02010600030101010101" pitchFamily="2" charset="-122"/>
              </a:rPr>
              <a:t>Additionally</a:t>
            </a:r>
            <a:r>
              <a:rPr lang="en-US" altLang="zh-CN" b="1">
                <a:solidFill>
                  <a:srgbClr val="FF0000"/>
                </a:solidFill>
                <a:latin typeface="Constantia" panose="02030602050306030303" pitchFamily="18" charset="0"/>
                <a:ea typeface="宋体" panose="02010600030101010101" pitchFamily="2" charset="-122"/>
              </a:rPr>
              <a:t>, blessed with optimistic character and excellent organization abilities, I have ample faith in </a:t>
            </a:r>
            <a:r>
              <a:rPr lang="en-US" altLang="zh-CN" b="1">
                <a:latin typeface="Constantia" panose="02030602050306030303" pitchFamily="18" charset="0"/>
                <a:ea typeface="宋体" panose="02010600030101010101" pitchFamily="2" charset="-122"/>
              </a:rPr>
              <a:t>being a qualified leader.</a:t>
            </a:r>
            <a:r>
              <a:rPr lang="en-US" altLang="zh-CN" b="1">
                <a:solidFill>
                  <a:srgbClr val="FF0000"/>
                </a:solidFill>
                <a:latin typeface="Constantia" panose="02030602050306030303" pitchFamily="18" charset="0"/>
                <a:ea typeface="宋体" panose="02010600030101010101" pitchFamily="2" charset="-122"/>
              </a:rPr>
              <a:t> </a:t>
            </a:r>
            <a:r>
              <a:rPr lang="en-US" altLang="zh-CN" b="1">
                <a:solidFill>
                  <a:srgbClr val="150BE7"/>
                </a:solidFill>
                <a:latin typeface="Constantia" panose="02030602050306030303" pitchFamily="18" charset="0"/>
                <a:ea typeface="宋体" panose="02010600030101010101" pitchFamily="2" charset="-122"/>
              </a:rPr>
              <a:t>Also,</a:t>
            </a:r>
            <a:r>
              <a:rPr lang="en-US" altLang="zh-CN" b="1">
                <a:latin typeface="Constantia" panose="02030602050306030303" pitchFamily="18" charset="0"/>
                <a:ea typeface="宋体" panose="02010600030101010101" pitchFamily="2" charset="-122"/>
              </a:rPr>
              <a:t> my experience with the Students’ Union in the past two years </a:t>
            </a:r>
            <a:r>
              <a:rPr lang="en-US" altLang="zh-CN" b="1">
                <a:solidFill>
                  <a:srgbClr val="FF0000"/>
                </a:solidFill>
                <a:latin typeface="Constantia" panose="02030602050306030303" pitchFamily="18" charset="0"/>
                <a:ea typeface="宋体" panose="02010600030101010101" pitchFamily="2" charset="-122"/>
              </a:rPr>
              <a:t>enables me to be</a:t>
            </a:r>
            <a:r>
              <a:rPr lang="en-US" altLang="zh-CN" b="1">
                <a:latin typeface="Constantia" panose="02030602050306030303" pitchFamily="18" charset="0"/>
                <a:ea typeface="宋体" panose="02010600030101010101" pitchFamily="2" charset="-122"/>
              </a:rPr>
              <a:t> mature</a:t>
            </a:r>
            <a:r>
              <a:rPr lang="zh-CN" altLang="en-US" b="1">
                <a:latin typeface="Constantia" panose="02030602050306030303" pitchFamily="18" charset="0"/>
                <a:ea typeface="宋体" panose="02010600030101010101" pitchFamily="2" charset="-122"/>
              </a:rPr>
              <a:t>成熟的 </a:t>
            </a:r>
            <a:r>
              <a:rPr lang="en-US" altLang="zh-CN" b="1">
                <a:latin typeface="Constantia" panose="02030602050306030303" pitchFamily="18" charset="0"/>
                <a:ea typeface="宋体" panose="02010600030101010101" pitchFamily="2" charset="-122"/>
              </a:rPr>
              <a:t>and seasoned</a:t>
            </a:r>
            <a:r>
              <a:rPr lang="zh-CN" altLang="en-US" b="1">
                <a:latin typeface="Constantia" panose="02030602050306030303" pitchFamily="18" charset="0"/>
                <a:ea typeface="宋体" panose="02010600030101010101" pitchFamily="2" charset="-122"/>
              </a:rPr>
              <a:t>老练的 </a:t>
            </a:r>
            <a:r>
              <a:rPr lang="en-US" altLang="zh-CN" b="1">
                <a:latin typeface="Constantia" panose="02030602050306030303" pitchFamily="18" charset="0"/>
                <a:ea typeface="宋体" panose="02010600030101010101" pitchFamily="2" charset="-122"/>
              </a:rPr>
              <a:t>enough to face a more severe challenge.</a:t>
            </a:r>
            <a:endParaRPr lang="en-US" altLang="zh-CN" b="1">
              <a:solidFill>
                <a:srgbClr val="FF0000"/>
              </a:solidFill>
              <a:latin typeface="Constantia" panose="02030602050306030303" pitchFamily="18" charset="0"/>
              <a:ea typeface="宋体" panose="02010600030101010101" pitchFamily="2" charset="-122"/>
            </a:endParaRPr>
          </a:p>
          <a:p>
            <a:pPr defTabSz="685800">
              <a:tabLst>
                <a:tab pos="407670" algn="l"/>
              </a:tabLst>
            </a:pPr>
            <a:r>
              <a:rPr lang="en-US" altLang="zh-CN" b="1">
                <a:solidFill>
                  <a:srgbClr val="FF0000"/>
                </a:solidFill>
                <a:latin typeface="Constantia" panose="02030602050306030303" pitchFamily="18" charset="0"/>
                <a:ea typeface="宋体" panose="02010600030101010101" pitchFamily="2" charset="-122"/>
              </a:rPr>
              <a:t>    In view of my previous brilliant performance, I bet  </a:t>
            </a:r>
            <a:r>
              <a:rPr lang="en-US" altLang="zh-CN" b="1">
                <a:latin typeface="Constantia" panose="02030602050306030303" pitchFamily="18" charset="0"/>
                <a:ea typeface="宋体" panose="02010600030101010101" pitchFamily="2" charset="-122"/>
              </a:rPr>
              <a:t>I am just the right person that you want. </a:t>
            </a:r>
            <a:r>
              <a:rPr lang="en-US" altLang="zh-CN" b="1">
                <a:solidFill>
                  <a:srgbClr val="FF0000"/>
                </a:solidFill>
                <a:latin typeface="Constantia" panose="02030602050306030303" pitchFamily="18" charset="0"/>
                <a:ea typeface="宋体" panose="02010600030101010101" pitchFamily="2" charset="-122"/>
              </a:rPr>
              <a:t>I’d appreciate it if you could take my application into account. </a:t>
            </a:r>
            <a:endParaRPr lang="en-US" altLang="zh-CN" b="1">
              <a:solidFill>
                <a:srgbClr val="FF0000"/>
              </a:solidFill>
              <a:latin typeface="Constantia" panose="02030602050306030303" pitchFamily="18" charset="0"/>
              <a:ea typeface="宋体" panose="02010600030101010101" pitchFamily="2" charset="-122"/>
            </a:endParaRPr>
          </a:p>
          <a:p>
            <a:pPr algn="r" defTabSz="685800">
              <a:tabLst>
                <a:tab pos="407670" algn="l"/>
              </a:tabLst>
            </a:pPr>
            <a:r>
              <a:rPr lang="en-US" altLang="zh-CN" b="1">
                <a:latin typeface="Constantia" panose="02030602050306030303" pitchFamily="18" charset="0"/>
                <a:ea typeface="宋体" panose="02010600030101010101" pitchFamily="2" charset="-122"/>
              </a:rPr>
              <a:t>                                                                       Yours sincerely,</a:t>
            </a:r>
            <a:endParaRPr lang="en-US" altLang="zh-CN" b="1">
              <a:latin typeface="Constantia" panose="02030602050306030303" pitchFamily="18" charset="0"/>
              <a:ea typeface="宋体" panose="02010600030101010101" pitchFamily="2" charset="-122"/>
            </a:endParaRPr>
          </a:p>
          <a:p>
            <a:pPr algn="r" defTabSz="685800">
              <a:tabLst>
                <a:tab pos="407670" algn="l"/>
              </a:tabLst>
            </a:pPr>
            <a:r>
              <a:rPr lang="en-US" altLang="zh-CN" b="1">
                <a:latin typeface="Constantia" panose="02030602050306030303" pitchFamily="18" charset="0"/>
                <a:ea typeface="宋体" panose="02010600030101010101" pitchFamily="2" charset="-122"/>
              </a:rPr>
              <a:t>                                                                         Li Hua </a:t>
            </a:r>
            <a:endParaRPr lang="en-US" altLang="zh-CN" b="1">
              <a:latin typeface="Constantia" panose="02030602050306030303" pitchFamily="18" charset="0"/>
              <a:ea typeface="宋体" panose="02010600030101010101" pitchFamily="2" charset="-122"/>
            </a:endParaRPr>
          </a:p>
        </p:txBody>
      </p:sp>
      <p:sp>
        <p:nvSpPr>
          <p:cNvPr id="53251" name="Text Box 3"/>
          <p:cNvSpPr txBox="1">
            <a:spLocks noChangeArrowheads="1"/>
          </p:cNvSpPr>
          <p:nvPr/>
        </p:nvSpPr>
        <p:spPr bwMode="auto">
          <a:xfrm>
            <a:off x="-384" y="359"/>
            <a:ext cx="2118256" cy="344930"/>
          </a:xfrm>
          <a:prstGeom prst="rect">
            <a:avLst/>
          </a:prstGeom>
          <a:noFill/>
          <a:ln>
            <a:noFill/>
          </a:ln>
          <a:effectLst/>
        </p:spPr>
        <p:txBody>
          <a:bodyPr wrap="none">
            <a:spAutoFit/>
            <a:scene3d>
              <a:camera prst="orthographicFront"/>
              <a:lightRig rig="threePt" dir="t"/>
            </a:scene3d>
          </a:bodyPr>
          <a:lstStyle/>
          <a:p>
            <a:pPr fontAlgn="auto">
              <a:spcBef>
                <a:spcPts val="0"/>
              </a:spcBef>
              <a:spcAft>
                <a:spcPts val="0"/>
              </a:spcAft>
              <a:defRPr/>
            </a:pPr>
            <a:r>
              <a:rPr lang="en-US" altLang="zh-CN" sz="2400">
                <a:ln w="22225">
                  <a:solidFill>
                    <a:schemeClr val="accent2"/>
                  </a:solidFill>
                  <a:prstDash val="solid"/>
                </a:ln>
                <a:solidFill>
                  <a:schemeClr val="accent2">
                    <a:lumMod val="40000"/>
                    <a:lumOff val="60000"/>
                  </a:schemeClr>
                </a:solidFill>
                <a:latin typeface="+mn-lt"/>
                <a:ea typeface="+mn-ea"/>
                <a:cs typeface="+mn-cs"/>
              </a:rPr>
              <a:t>One possible version:</a:t>
            </a:r>
            <a:endParaRPr lang="en-US" altLang="zh-CN" sz="2400">
              <a:ln w="22225">
                <a:solidFill>
                  <a:schemeClr val="accent2"/>
                </a:solidFill>
                <a:prstDash val="solid"/>
              </a:ln>
              <a:solidFill>
                <a:schemeClr val="accent2">
                  <a:lumMod val="40000"/>
                  <a:lumOff val="60000"/>
                </a:schemeClr>
              </a:solidFill>
              <a:latin typeface="+mn-lt"/>
              <a:ea typeface="+mn-ea"/>
              <a:cs typeface="+mn-cs"/>
            </a:endParaRPr>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Box 1"/>
          <p:cNvSpPr txBox="1">
            <a:spLocks noChangeArrowheads="1"/>
          </p:cNvSpPr>
          <p:nvPr/>
        </p:nvSpPr>
        <p:spPr bwMode="auto">
          <a:xfrm>
            <a:off x="179388" y="412750"/>
            <a:ext cx="8713787" cy="3917950"/>
          </a:xfrm>
          <a:prstGeom prst="rect">
            <a:avLst/>
          </a:prstGeom>
          <a:noFill/>
          <a:ln w="9525">
            <a:noFill/>
            <a:miter lim="800000"/>
          </a:ln>
        </p:spPr>
        <p:txBody>
          <a:bodyPr lIns="68580" tIns="34290" rIns="68580" bIns="34290">
            <a:spAutoFit/>
          </a:bodyPr>
          <a:lstStyle/>
          <a:p>
            <a:pPr defTabSz="685800"/>
            <a:r>
              <a:rPr lang="en-US" altLang="zh-CN" sz="2100">
                <a:latin typeface="Constantia" panose="02030602050306030303" pitchFamily="18" charset="0"/>
                <a:ea typeface="Arial Unicode MS" panose="020B0604020202020204" charset="-122"/>
                <a:cs typeface="Calibri" panose="020F0502020204030204" charset="0"/>
              </a:rPr>
              <a:t>Dear Mr. Green, </a:t>
            </a:r>
            <a:endParaRPr lang="en-US" altLang="zh-CN" sz="2100">
              <a:latin typeface="Constantia" panose="02030602050306030303" pitchFamily="18" charset="0"/>
              <a:ea typeface="Arial Unicode MS" panose="020B0604020202020204" charset="-122"/>
              <a:cs typeface="Calibri" panose="020F0502020204030204" charset="0"/>
            </a:endParaRPr>
          </a:p>
          <a:p>
            <a:pPr defTabSz="685800"/>
            <a:r>
              <a:rPr lang="en-US" altLang="zh-CN" sz="2100">
                <a:latin typeface="Constantia" panose="02030602050306030303" pitchFamily="18" charset="0"/>
                <a:ea typeface="Arial Unicode MS" panose="020B0604020202020204" charset="-122"/>
                <a:cs typeface="Calibri" panose="020F0502020204030204" charset="0"/>
              </a:rPr>
              <a:t>     I’m Li Hua, a Senior 3 student. Learning that the school Student Union is  selecting / electing  the right person as  new President, I’m writing to apply for the position / </a:t>
            </a:r>
            <a:r>
              <a:rPr lang="en-US" altLang="zh-CN" sz="2100">
                <a:solidFill>
                  <a:srgbClr val="FF0000"/>
                </a:solidFill>
                <a:latin typeface="Constantia" panose="02030602050306030303" pitchFamily="18" charset="0"/>
                <a:ea typeface="Arial Unicode MS" panose="020B0604020202020204" charset="-122"/>
                <a:cs typeface="Calibri" panose="020F0502020204030204" charset="0"/>
              </a:rPr>
              <a:t>recommend myself for the post</a:t>
            </a:r>
            <a:r>
              <a:rPr lang="en-US" altLang="zh-CN" sz="2100">
                <a:latin typeface="Constantia" panose="02030602050306030303" pitchFamily="18" charset="0"/>
                <a:ea typeface="Arial Unicode MS" panose="020B0604020202020204" charset="-122"/>
                <a:cs typeface="Calibri" panose="020F0502020204030204" charset="0"/>
              </a:rPr>
              <a:t>.</a:t>
            </a:r>
            <a:endParaRPr lang="en-US" altLang="zh-CN" sz="2100">
              <a:latin typeface="Constantia" panose="02030602050306030303" pitchFamily="18" charset="0"/>
              <a:ea typeface="Arial Unicode MS" panose="020B0604020202020204" charset="-122"/>
              <a:cs typeface="Calibri" panose="020F0502020204030204" charset="0"/>
            </a:endParaRPr>
          </a:p>
          <a:p>
            <a:pPr defTabSz="685800"/>
            <a:r>
              <a:rPr lang="en-US" altLang="zh-CN" sz="2100">
                <a:latin typeface="Constantia" panose="02030602050306030303" pitchFamily="18" charset="0"/>
                <a:ea typeface="Arial Unicode MS" panose="020B0604020202020204" charset="-122"/>
                <a:cs typeface="Calibri" panose="020F0502020204030204" charset="0"/>
              </a:rPr>
              <a:t>       I think I’m well qualified. I’m responsible, active in social activities  and always ready to reach out. Besides, having been monitor for years, I’m excellent at managing a class, (</a:t>
            </a:r>
            <a:r>
              <a:rPr lang="en-US" altLang="zh-CN" sz="2100" b="1">
                <a:solidFill>
                  <a:srgbClr val="7030A0"/>
                </a:solidFill>
                <a:latin typeface="Constantia" panose="02030602050306030303" pitchFamily="18" charset="0"/>
                <a:ea typeface="Arial Unicode MS" panose="020B0604020202020204" charset="-122"/>
                <a:cs typeface="Calibri" panose="020F0502020204030204" charset="0"/>
              </a:rPr>
              <a:t>making our class a united and energetic one</a:t>
            </a:r>
            <a:r>
              <a:rPr lang="en-US" altLang="zh-CN" sz="2100">
                <a:latin typeface="Constantia" panose="02030602050306030303" pitchFamily="18" charset="0"/>
                <a:ea typeface="Arial Unicode MS" panose="020B0604020202020204" charset="-122"/>
                <a:cs typeface="Calibri" panose="020F0502020204030204" charset="0"/>
              </a:rPr>
              <a:t>), and organizing various activities to enrich the school life, which I believe is also a must for a president.</a:t>
            </a:r>
            <a:endParaRPr lang="en-US" altLang="zh-CN" sz="2100">
              <a:latin typeface="Constantia" panose="02030602050306030303" pitchFamily="18" charset="0"/>
              <a:ea typeface="Arial Unicode MS" panose="020B0604020202020204" charset="-122"/>
              <a:cs typeface="Calibri" panose="020F0502020204030204" charset="0"/>
            </a:endParaRPr>
          </a:p>
          <a:p>
            <a:pPr defTabSz="685800"/>
            <a:r>
              <a:rPr lang="en-US" altLang="zh-CN" sz="2100">
                <a:latin typeface="Constantia" panose="02030602050306030303" pitchFamily="18" charset="0"/>
                <a:ea typeface="Arial Unicode MS" panose="020B0604020202020204" charset="-122"/>
                <a:cs typeface="Calibri" panose="020F0502020204030204" charset="0"/>
              </a:rPr>
              <a:t>     I’d appreciate it if my recommendation could be favorably considered.                                                                      </a:t>
            </a:r>
            <a:endParaRPr lang="en-US" altLang="zh-CN" sz="2100">
              <a:latin typeface="Constantia" panose="02030602050306030303" pitchFamily="18" charset="0"/>
              <a:ea typeface="Arial Unicode MS" panose="020B0604020202020204" charset="-122"/>
              <a:cs typeface="Calibri" panose="020F0502020204030204" charset="0"/>
            </a:endParaRPr>
          </a:p>
          <a:p>
            <a:pPr algn="r" defTabSz="685800"/>
            <a:r>
              <a:rPr lang="en-US" altLang="zh-CN" sz="2100">
                <a:latin typeface="Constantia" panose="02030602050306030303" pitchFamily="18" charset="0"/>
                <a:ea typeface="Arial Unicode MS" panose="020B0604020202020204" charset="-122"/>
                <a:cs typeface="Calibri" panose="020F0502020204030204" charset="0"/>
              </a:rPr>
              <a:t>                                                                              Yours sincerely,                                                                                              </a:t>
            </a:r>
            <a:endParaRPr lang="en-US" altLang="zh-CN" sz="2100">
              <a:latin typeface="Constantia" panose="02030602050306030303" pitchFamily="18" charset="0"/>
              <a:ea typeface="Arial Unicode MS" panose="020B0604020202020204" charset="-122"/>
              <a:cs typeface="Calibri" panose="020F0502020204030204" charset="0"/>
            </a:endParaRPr>
          </a:p>
          <a:p>
            <a:pPr algn="r" defTabSz="685800"/>
            <a:r>
              <a:rPr lang="en-US" altLang="zh-CN" sz="2100">
                <a:latin typeface="Constantia" panose="02030602050306030303" pitchFamily="18" charset="0"/>
                <a:ea typeface="Arial Unicode MS" panose="020B0604020202020204" charset="-122"/>
                <a:cs typeface="Calibri" panose="020F0502020204030204" charset="0"/>
              </a:rPr>
              <a:t>                                                                              Li Hua (91+8)</a:t>
            </a:r>
            <a:endParaRPr lang="zh-CN" altLang="en-US" sz="2100">
              <a:latin typeface="Constantia" panose="02030602050306030303" pitchFamily="18" charset="0"/>
              <a:ea typeface="Arial Unicode MS" panose="020B0604020202020204" charset="-122"/>
              <a:cs typeface="Calibri" panose="020F0502020204030204" charset="0"/>
            </a:endParaRPr>
          </a:p>
        </p:txBody>
      </p:sp>
      <p:sp>
        <p:nvSpPr>
          <p:cNvPr id="53251" name="Text Box 3"/>
          <p:cNvSpPr txBox="1">
            <a:spLocks noChangeArrowheads="1"/>
          </p:cNvSpPr>
          <p:nvPr/>
        </p:nvSpPr>
        <p:spPr bwMode="auto">
          <a:xfrm>
            <a:off x="-384" y="359"/>
            <a:ext cx="2118256" cy="344930"/>
          </a:xfrm>
          <a:prstGeom prst="rect">
            <a:avLst/>
          </a:prstGeom>
          <a:noFill/>
          <a:ln>
            <a:noFill/>
          </a:ln>
          <a:effectLst/>
        </p:spPr>
        <p:txBody>
          <a:bodyPr wrap="none">
            <a:spAutoFit/>
            <a:scene3d>
              <a:camera prst="orthographicFront"/>
              <a:lightRig rig="threePt" dir="t"/>
            </a:scene3d>
          </a:bodyPr>
          <a:lstStyle/>
          <a:p>
            <a:pPr fontAlgn="auto">
              <a:spcBef>
                <a:spcPts val="0"/>
              </a:spcBef>
              <a:spcAft>
                <a:spcPts val="0"/>
              </a:spcAft>
              <a:defRPr/>
            </a:pPr>
            <a:r>
              <a:rPr lang="en-US" altLang="zh-CN" sz="2400">
                <a:ln w="22225">
                  <a:solidFill>
                    <a:schemeClr val="accent2"/>
                  </a:solidFill>
                  <a:prstDash val="solid"/>
                </a:ln>
                <a:solidFill>
                  <a:schemeClr val="accent2">
                    <a:lumMod val="40000"/>
                    <a:lumOff val="60000"/>
                  </a:schemeClr>
                </a:solidFill>
                <a:latin typeface="+mn-lt"/>
                <a:ea typeface="+mn-ea"/>
                <a:cs typeface="+mn-cs"/>
              </a:rPr>
              <a:t>One possible version:</a:t>
            </a:r>
            <a:endParaRPr lang="en-US" altLang="zh-CN" sz="2400">
              <a:ln w="22225">
                <a:solidFill>
                  <a:schemeClr val="accent2"/>
                </a:solidFill>
                <a:prstDash val="solid"/>
              </a:ln>
              <a:solidFill>
                <a:schemeClr val="accent2">
                  <a:lumMod val="40000"/>
                  <a:lumOff val="60000"/>
                </a:schemeClr>
              </a:solidFill>
              <a:latin typeface="+mn-lt"/>
              <a:ea typeface="+mn-ea"/>
              <a:cs typeface="+mn-cs"/>
            </a:endParaRPr>
          </a:p>
        </p:txBody>
      </p:sp>
    </p:spTree>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1"/>
          <a:srcRect/>
          <a:stretch>
            <a:fillRect/>
          </a:stretch>
        </p:blipFill>
        <p:spPr bwMode="auto">
          <a:xfrm>
            <a:off x="4513263" y="622300"/>
            <a:ext cx="1558925" cy="1560513"/>
          </a:xfrm>
          <a:prstGeom prst="rect">
            <a:avLst/>
          </a:prstGeom>
          <a:noFill/>
          <a:effectLst>
            <a:outerShdw blurRad="292100" dist="177800" dir="2460000" sx="99000" sy="99000" algn="l" rotWithShape="0">
              <a:prstClr val="black">
                <a:alpha val="39000"/>
              </a:prstClr>
            </a:outerShdw>
          </a:effectLst>
        </p:spPr>
      </p:pic>
      <p:pic>
        <p:nvPicPr>
          <p:cNvPr id="71" name="Picture 3" descr="C:\Users\Administrator\Desktop\微立体创业计划\002.png"/>
          <p:cNvPicPr>
            <a:picLocks noChangeAspect="1" noChangeArrowheads="1"/>
          </p:cNvPicPr>
          <p:nvPr/>
        </p:nvPicPr>
        <p:blipFill>
          <a:blip r:embed="rId1"/>
          <a:srcRect/>
          <a:stretch>
            <a:fillRect/>
          </a:stretch>
        </p:blipFill>
        <p:spPr bwMode="auto">
          <a:xfrm>
            <a:off x="5838825" y="622300"/>
            <a:ext cx="1560513" cy="1560513"/>
          </a:xfrm>
          <a:prstGeom prst="rect">
            <a:avLst/>
          </a:prstGeom>
          <a:noFill/>
          <a:effectLst>
            <a:outerShdw blurRad="292100" dist="177800" dir="2460000" sx="99000" sy="99000" algn="l" rotWithShape="0">
              <a:prstClr val="black">
                <a:alpha val="39000"/>
              </a:prstClr>
            </a:outerShdw>
          </a:effectLst>
        </p:spPr>
      </p:pic>
      <p:pic>
        <p:nvPicPr>
          <p:cNvPr id="69" name="Picture 3" descr="C:\Users\Administrator\Desktop\微立体创业计划\002.png"/>
          <p:cNvPicPr>
            <a:picLocks noChangeAspect="1" noChangeArrowheads="1"/>
          </p:cNvPicPr>
          <p:nvPr/>
        </p:nvPicPr>
        <p:blipFill>
          <a:blip r:embed="rId1"/>
          <a:srcRect/>
          <a:stretch>
            <a:fillRect/>
          </a:stretch>
        </p:blipFill>
        <p:spPr bwMode="auto">
          <a:xfrm>
            <a:off x="3186113" y="622300"/>
            <a:ext cx="1560512" cy="1560513"/>
          </a:xfrm>
          <a:prstGeom prst="rect">
            <a:avLst/>
          </a:prstGeom>
          <a:noFill/>
          <a:effectLst>
            <a:outerShdw blurRad="292100" dist="177800" dir="2460000" sx="99000" sy="99000" algn="l" rotWithShape="0">
              <a:prstClr val="black">
                <a:alpha val="39000"/>
              </a:prstClr>
            </a:outerShdw>
          </a:effectLst>
        </p:spPr>
      </p:pic>
      <p:pic>
        <p:nvPicPr>
          <p:cNvPr id="68" name="Picture 3" descr="C:\Users\Administrator\Desktop\微立体创业计划\002.png"/>
          <p:cNvPicPr>
            <a:picLocks noChangeAspect="1" noChangeArrowheads="1"/>
          </p:cNvPicPr>
          <p:nvPr/>
        </p:nvPicPr>
        <p:blipFill>
          <a:blip r:embed="rId1"/>
          <a:srcRect/>
          <a:stretch>
            <a:fillRect/>
          </a:stretch>
        </p:blipFill>
        <p:spPr bwMode="auto">
          <a:xfrm>
            <a:off x="1860550" y="622300"/>
            <a:ext cx="1558925" cy="1560513"/>
          </a:xfrm>
          <a:prstGeom prst="rect">
            <a:avLst/>
          </a:prstGeom>
          <a:noFill/>
          <a:effectLst>
            <a:outerShdw blurRad="292100" dist="177800" dir="2460000" sx="99000" sy="99000" algn="l" rotWithShape="0">
              <a:prstClr val="black">
                <a:alpha val="39000"/>
              </a:prstClr>
            </a:outerShdw>
          </a:effectLst>
        </p:spPr>
      </p:pic>
      <p:sp>
        <p:nvSpPr>
          <p:cNvPr id="31" name="99         _4"/>
          <p:cNvSpPr>
            <a:spLocks noChangeArrowheads="1"/>
          </p:cNvSpPr>
          <p:nvPr/>
        </p:nvSpPr>
        <p:spPr bwMode="auto">
          <a:xfrm>
            <a:off x="1238250" y="2387600"/>
            <a:ext cx="6862763" cy="823913"/>
          </a:xfrm>
          <a:prstGeom prst="rect">
            <a:avLst/>
          </a:prstGeom>
          <a:noFill/>
          <a:ln w="9525">
            <a:noFill/>
            <a:miter lim="800000"/>
          </a:ln>
        </p:spPr>
        <p:txBody>
          <a:bodyPr>
            <a:spAutoFit/>
          </a:bodyPr>
          <a:lstStyle/>
          <a:p>
            <a:pPr algn="ctr"/>
            <a:r>
              <a:rPr lang="en-US" altLang="zh-CN" sz="4800">
                <a:solidFill>
                  <a:srgbClr val="404040"/>
                </a:solidFill>
                <a:latin typeface="微软雅黑" panose="020B0503020204020204" pitchFamily="34" charset="-122"/>
                <a:ea typeface="微软雅黑" panose="020B0503020204020204" pitchFamily="34" charset="-122"/>
                <a:sym typeface="+mn-lt"/>
              </a:rPr>
              <a:t>Thank you~~</a:t>
            </a:r>
            <a:endParaRPr lang="en-US" altLang="zh-CN" sz="4800">
              <a:solidFill>
                <a:srgbClr val="404040"/>
              </a:solidFill>
              <a:latin typeface="微软雅黑" panose="020B0503020204020204" pitchFamily="34" charset="-122"/>
              <a:ea typeface="微软雅黑" panose="020B0503020204020204" pitchFamily="34" charset="-122"/>
              <a:sym typeface="+mn-lt"/>
            </a:endParaRPr>
          </a:p>
        </p:txBody>
      </p:sp>
      <p:sp>
        <p:nvSpPr>
          <p:cNvPr id="35" name="8      _6"/>
          <p:cNvSpPr txBox="1"/>
          <p:nvPr/>
        </p:nvSpPr>
        <p:spPr>
          <a:xfrm>
            <a:off x="2270125" y="803275"/>
            <a:ext cx="754063" cy="1200150"/>
          </a:xfrm>
          <a:prstGeom prst="rect">
            <a:avLst/>
          </a:prstGeom>
          <a:noFill/>
        </p:spPr>
        <p:txBody>
          <a:bodyPr wrap="none">
            <a:spAutoFit/>
          </a:bodyPr>
          <a:lstStyle/>
          <a:p>
            <a:pPr algn="ctr">
              <a:defRPr/>
            </a:pPr>
            <a:r>
              <a:rPr lang="en-US" altLang="zh-CN" sz="7200"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200" b="1" dirty="0">
              <a:solidFill>
                <a:srgbClr val="123E61"/>
              </a:solidFill>
              <a:latin typeface="微软雅黑" panose="020B0503020204020204" pitchFamily="34" charset="-122"/>
              <a:ea typeface="微软雅黑" panose="020B0503020204020204" pitchFamily="34" charset="-122"/>
              <a:cs typeface="+mn-ea"/>
              <a:sym typeface="+mn-lt"/>
            </a:endParaRPr>
          </a:p>
        </p:txBody>
      </p:sp>
      <p:sp>
        <p:nvSpPr>
          <p:cNvPr id="42" name="6        _9"/>
          <p:cNvSpPr txBox="1">
            <a:spLocks noChangeArrowheads="1"/>
          </p:cNvSpPr>
          <p:nvPr/>
        </p:nvSpPr>
        <p:spPr bwMode="auto">
          <a:xfrm>
            <a:off x="4924425" y="803275"/>
            <a:ext cx="739775" cy="1174750"/>
          </a:xfrm>
          <a:prstGeom prst="rect">
            <a:avLst/>
          </a:prstGeom>
          <a:noFill/>
          <a:ln w="9525">
            <a:noFill/>
            <a:miter lim="800000"/>
          </a:ln>
        </p:spPr>
        <p:txBody>
          <a:bodyPr wrap="none">
            <a:spAutoFit/>
          </a:bodyPr>
          <a:lstStyle/>
          <a:p>
            <a:pPr algn="ctr"/>
            <a:r>
              <a:rPr lang="en-US" altLang="zh-CN" sz="7100" b="1">
                <a:solidFill>
                  <a:srgbClr val="123E61"/>
                </a:solidFill>
                <a:latin typeface="微软雅黑" panose="020B0503020204020204" pitchFamily="34" charset="-122"/>
                <a:ea typeface="微软雅黑" panose="020B0503020204020204" pitchFamily="34" charset="-122"/>
                <a:sym typeface="+mn-lt"/>
              </a:rPr>
              <a:t>2</a:t>
            </a:r>
            <a:endParaRPr lang="zh-CN" altLang="en-US" sz="7100" b="1">
              <a:solidFill>
                <a:srgbClr val="123E61"/>
              </a:solidFill>
              <a:latin typeface="微软雅黑" panose="020B0503020204020204" pitchFamily="34" charset="-122"/>
              <a:ea typeface="微软雅黑" panose="020B0503020204020204" pitchFamily="34" charset="-122"/>
              <a:sym typeface="+mn-lt"/>
            </a:endParaRPr>
          </a:p>
        </p:txBody>
      </p:sp>
      <p:sp>
        <p:nvSpPr>
          <p:cNvPr id="46" name="4       _11"/>
          <p:cNvSpPr txBox="1">
            <a:spLocks noChangeArrowheads="1"/>
          </p:cNvSpPr>
          <p:nvPr/>
        </p:nvSpPr>
        <p:spPr bwMode="auto">
          <a:xfrm>
            <a:off x="6246813" y="781050"/>
            <a:ext cx="739775" cy="1174750"/>
          </a:xfrm>
          <a:prstGeom prst="rect">
            <a:avLst/>
          </a:prstGeom>
          <a:noFill/>
          <a:ln w="9525">
            <a:noFill/>
            <a:miter lim="800000"/>
          </a:ln>
        </p:spPr>
        <p:txBody>
          <a:bodyPr wrap="none">
            <a:spAutoFit/>
          </a:bodyPr>
          <a:lstStyle/>
          <a:p>
            <a:pPr algn="ctr"/>
            <a:r>
              <a:rPr lang="en-US" altLang="zh-CN" sz="7100" b="1">
                <a:solidFill>
                  <a:srgbClr val="123E61"/>
                </a:solidFill>
                <a:latin typeface="微软雅黑" panose="020B0503020204020204" pitchFamily="34" charset="-122"/>
                <a:ea typeface="微软雅黑" panose="020B0503020204020204" pitchFamily="34" charset="-122"/>
                <a:sym typeface="+mn-lt"/>
              </a:rPr>
              <a:t>0</a:t>
            </a:r>
            <a:endParaRPr lang="zh-CN" altLang="en-US" sz="7100" b="1">
              <a:solidFill>
                <a:srgbClr val="123E61"/>
              </a:solidFill>
              <a:latin typeface="微软雅黑" panose="020B0503020204020204" pitchFamily="34" charset="-122"/>
              <a:ea typeface="微软雅黑" panose="020B0503020204020204" pitchFamily="34" charset="-122"/>
              <a:sym typeface="+mn-lt"/>
            </a:endParaRPr>
          </a:p>
        </p:txBody>
      </p:sp>
      <p:grpSp>
        <p:nvGrpSpPr>
          <p:cNvPr id="47" name="3         _12"/>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p:nvPr/>
          </p:nvSpPr>
          <p:spPr bwMode="auto">
            <a:xfrm>
              <a:off x="593" y="1475"/>
              <a:ext cx="47" cy="51"/>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p:nvPr/>
          </p:nvSpPr>
          <p:spPr bwMode="auto">
            <a:xfrm>
              <a:off x="263" y="1806"/>
              <a:ext cx="51" cy="47"/>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p:nvPr/>
          </p:nvSpPr>
          <p:spPr bwMode="auto">
            <a:xfrm>
              <a:off x="593" y="2133"/>
              <a:ext cx="47" cy="51"/>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p:nvPr/>
          </p:nvSpPr>
          <p:spPr bwMode="auto">
            <a:xfrm>
              <a:off x="920" y="1806"/>
              <a:ext cx="52" cy="47"/>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p:nvPr/>
        </p:nvGrpSpPr>
        <p:grpSpPr bwMode="auto">
          <a:xfrm>
            <a:off x="3957638" y="1096963"/>
            <a:ext cx="34925" cy="588962"/>
            <a:chOff x="5275684" y="1747635"/>
            <a:chExt cx="46296" cy="794824"/>
          </a:xfrm>
        </p:grpSpPr>
        <p:sp>
          <p:nvSpPr>
            <p:cNvPr id="62" name="矩形 61"/>
            <p:cNvSpPr/>
            <p:nvPr/>
          </p:nvSpPr>
          <p:spPr>
            <a:xfrm>
              <a:off x="5275684" y="1747635"/>
              <a:ext cx="46296" cy="54202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2000436"/>
              <a:ext cx="46296" cy="5420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p:nvPr/>
        </p:nvGrpSpPr>
        <p:grpSpPr bwMode="auto">
          <a:xfrm>
            <a:off x="3803650" y="1362075"/>
            <a:ext cx="350838" cy="58738"/>
            <a:chOff x="5031626" y="2106315"/>
            <a:chExt cx="545439" cy="89837"/>
          </a:xfrm>
        </p:grpSpPr>
        <p:sp>
          <p:nvSpPr>
            <p:cNvPr id="65" name="矩形 64"/>
            <p:cNvSpPr/>
            <p:nvPr/>
          </p:nvSpPr>
          <p:spPr>
            <a:xfrm rot="5400000">
              <a:off x="5321129" y="1940214"/>
              <a:ext cx="89837" cy="42203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727" y="1940214"/>
              <a:ext cx="89837" cy="422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0"/>
                                  </p:stCondLst>
                                  <p:childTnLst>
                                    <p:set>
                                      <p:cBhvr>
                                        <p:cTn id="96" dur="1" fill="hold">
                                          <p:stCondLst>
                                            <p:cond delay="0"/>
                                          </p:stCondLst>
                                        </p:cTn>
                                        <p:tgtEl>
                                          <p:spTgt spid="68"/>
                                        </p:tgtEl>
                                        <p:attrNameLst>
                                          <p:attrName>style.visibility</p:attrName>
                                        </p:attrNameLst>
                                      </p:cBhvr>
                                      <p:to>
                                        <p:strVal val="visible"/>
                                      </p:to>
                                    </p:set>
                                    <p:anim calcmode="lin" valueType="num">
                                      <p:cBhvr>
                                        <p:cTn id="97" dur="1000" fill="hold"/>
                                        <p:tgtEl>
                                          <p:spTgt spid="68"/>
                                        </p:tgtEl>
                                        <p:attrNameLst>
                                          <p:attrName>ppt_w</p:attrName>
                                        </p:attrNameLst>
                                      </p:cBhvr>
                                      <p:tavLst>
                                        <p:tav tm="0">
                                          <p:val>
                                            <p:fltVal val="0"/>
                                          </p:val>
                                        </p:tav>
                                        <p:tav tm="100000">
                                          <p:val>
                                            <p:strVal val="#ppt_w"/>
                                          </p:val>
                                        </p:tav>
                                      </p:tavLst>
                                    </p:anim>
                                    <p:anim calcmode="lin" valueType="num">
                                      <p:cBhvr>
                                        <p:cTn id="98" dur="1000" fill="hold"/>
                                        <p:tgtEl>
                                          <p:spTgt spid="68"/>
                                        </p:tgtEl>
                                        <p:attrNameLst>
                                          <p:attrName>ppt_h</p:attrName>
                                        </p:attrNameLst>
                                      </p:cBhvr>
                                      <p:tavLst>
                                        <p:tav tm="0">
                                          <p:val>
                                            <p:fltVal val="0"/>
                                          </p:val>
                                        </p:tav>
                                        <p:tav tm="100000">
                                          <p:val>
                                            <p:strVal val="#ppt_h"/>
                                          </p:val>
                                        </p:tav>
                                      </p:tavLst>
                                    </p:anim>
                                    <p:anim calcmode="lin" valueType="num">
                                      <p:cBhvr>
                                        <p:cTn id="99" dur="1000" fill="hold"/>
                                        <p:tgtEl>
                                          <p:spTgt spid="68"/>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8"/>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250"/>
                                  </p:stCondLst>
                                  <p:childTnLst>
                                    <p:set>
                                      <p:cBhvr>
                                        <p:cTn id="102" dur="1" fill="hold">
                                          <p:stCondLst>
                                            <p:cond delay="0"/>
                                          </p:stCondLst>
                                        </p:cTn>
                                        <p:tgtEl>
                                          <p:spTgt spid="69"/>
                                        </p:tgtEl>
                                        <p:attrNameLst>
                                          <p:attrName>style.visibility</p:attrName>
                                        </p:attrNameLst>
                                      </p:cBhvr>
                                      <p:to>
                                        <p:strVal val="visible"/>
                                      </p:to>
                                    </p:set>
                                    <p:anim calcmode="lin" valueType="num">
                                      <p:cBhvr>
                                        <p:cTn id="103" dur="1000" fill="hold"/>
                                        <p:tgtEl>
                                          <p:spTgt spid="69"/>
                                        </p:tgtEl>
                                        <p:attrNameLst>
                                          <p:attrName>ppt_w</p:attrName>
                                        </p:attrNameLst>
                                      </p:cBhvr>
                                      <p:tavLst>
                                        <p:tav tm="0">
                                          <p:val>
                                            <p:fltVal val="0"/>
                                          </p:val>
                                        </p:tav>
                                        <p:tav tm="100000">
                                          <p:val>
                                            <p:strVal val="#ppt_w"/>
                                          </p:val>
                                        </p:tav>
                                      </p:tavLst>
                                    </p:anim>
                                    <p:anim calcmode="lin" valueType="num">
                                      <p:cBhvr>
                                        <p:cTn id="104" dur="1000" fill="hold"/>
                                        <p:tgtEl>
                                          <p:spTgt spid="69"/>
                                        </p:tgtEl>
                                        <p:attrNameLst>
                                          <p:attrName>ppt_h</p:attrName>
                                        </p:attrNameLst>
                                      </p:cBhvr>
                                      <p:tavLst>
                                        <p:tav tm="0">
                                          <p:val>
                                            <p:fltVal val="0"/>
                                          </p:val>
                                        </p:tav>
                                        <p:tav tm="100000">
                                          <p:val>
                                            <p:strVal val="#ppt_h"/>
                                          </p:val>
                                        </p:tav>
                                      </p:tavLst>
                                    </p:anim>
                                    <p:anim calcmode="lin" valueType="num">
                                      <p:cBhvr>
                                        <p:cTn id="105"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69"/>
                                        </p:tgtEl>
                                        <p:attrNameLst>
                                          <p:attrName>ppt_y</p:attrName>
                                        </p:attrNameLst>
                                      </p:cBhvr>
                                      <p:tavLst>
                                        <p:tav tm="0" fmla="#ppt_y+(sin(-2*pi*(1-$))*-#ppt_x+cos(-2*pi*(1-$))*(1-#ppt_y))*(1-$)">
                                          <p:val>
                                            <p:fltVal val="0"/>
                                          </p:val>
                                        </p:tav>
                                        <p:tav tm="100000">
                                          <p:val>
                                            <p:fltVal val="1"/>
                                          </p:val>
                                        </p:tav>
                                      </p:tavLst>
                                    </p:anim>
                                  </p:childTnLst>
                                </p:cTn>
                              </p:par>
                              <p:par>
                                <p:cTn id="107" presetID="15" presetClass="entr" presetSubtype="0" fill="hold" nodeType="withEffect">
                                  <p:stCondLst>
                                    <p:cond delay="500"/>
                                  </p:stCondLst>
                                  <p:childTnLst>
                                    <p:set>
                                      <p:cBhvr>
                                        <p:cTn id="108" dur="1" fill="hold">
                                          <p:stCondLst>
                                            <p:cond delay="0"/>
                                          </p:stCondLst>
                                        </p:cTn>
                                        <p:tgtEl>
                                          <p:spTgt spid="70"/>
                                        </p:tgtEl>
                                        <p:attrNameLst>
                                          <p:attrName>style.visibility</p:attrName>
                                        </p:attrNameLst>
                                      </p:cBhvr>
                                      <p:to>
                                        <p:strVal val="visible"/>
                                      </p:to>
                                    </p:set>
                                    <p:anim calcmode="lin" valueType="num">
                                      <p:cBhvr>
                                        <p:cTn id="109" dur="1000" fill="hold"/>
                                        <p:tgtEl>
                                          <p:spTgt spid="70"/>
                                        </p:tgtEl>
                                        <p:attrNameLst>
                                          <p:attrName>ppt_w</p:attrName>
                                        </p:attrNameLst>
                                      </p:cBhvr>
                                      <p:tavLst>
                                        <p:tav tm="0">
                                          <p:val>
                                            <p:fltVal val="0"/>
                                          </p:val>
                                        </p:tav>
                                        <p:tav tm="100000">
                                          <p:val>
                                            <p:strVal val="#ppt_w"/>
                                          </p:val>
                                        </p:tav>
                                      </p:tavLst>
                                    </p:anim>
                                    <p:anim calcmode="lin" valueType="num">
                                      <p:cBhvr>
                                        <p:cTn id="110" dur="1000" fill="hold"/>
                                        <p:tgtEl>
                                          <p:spTgt spid="70"/>
                                        </p:tgtEl>
                                        <p:attrNameLst>
                                          <p:attrName>ppt_h</p:attrName>
                                        </p:attrNameLst>
                                      </p:cBhvr>
                                      <p:tavLst>
                                        <p:tav tm="0">
                                          <p:val>
                                            <p:fltVal val="0"/>
                                          </p:val>
                                        </p:tav>
                                        <p:tav tm="100000">
                                          <p:val>
                                            <p:strVal val="#ppt_h"/>
                                          </p:val>
                                        </p:tav>
                                      </p:tavLst>
                                    </p:anim>
                                    <p:anim calcmode="lin" valueType="num">
                                      <p:cBhvr>
                                        <p:cTn id="111"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12" dur="1000" fill="hold"/>
                                        <p:tgtEl>
                                          <p:spTgt spid="70"/>
                                        </p:tgtEl>
                                        <p:attrNameLst>
                                          <p:attrName>ppt_y</p:attrName>
                                        </p:attrNameLst>
                                      </p:cBhvr>
                                      <p:tavLst>
                                        <p:tav tm="0" fmla="#ppt_y+(sin(-2*pi*(1-$))*-#ppt_x+cos(-2*pi*(1-$))*(1-#ppt_y))*(1-$)">
                                          <p:val>
                                            <p:fltVal val="0"/>
                                          </p:val>
                                        </p:tav>
                                        <p:tav tm="100000">
                                          <p:val>
                                            <p:fltVal val="1"/>
                                          </p:val>
                                        </p:tav>
                                      </p:tavLst>
                                    </p:anim>
                                  </p:childTnLst>
                                </p:cTn>
                              </p:par>
                              <p:par>
                                <p:cTn id="113" presetID="15" presetClass="entr" presetSubtype="0" fill="hold" nodeType="withEffect">
                                  <p:stCondLst>
                                    <p:cond delay="750"/>
                                  </p:stCondLst>
                                  <p:childTnLst>
                                    <p:set>
                                      <p:cBhvr>
                                        <p:cTn id="114" dur="1" fill="hold">
                                          <p:stCondLst>
                                            <p:cond delay="0"/>
                                          </p:stCondLst>
                                        </p:cTn>
                                        <p:tgtEl>
                                          <p:spTgt spid="71"/>
                                        </p:tgtEl>
                                        <p:attrNameLst>
                                          <p:attrName>style.visibility</p:attrName>
                                        </p:attrNameLst>
                                      </p:cBhvr>
                                      <p:to>
                                        <p:strVal val="visible"/>
                                      </p:to>
                                    </p:set>
                                    <p:anim calcmode="lin" valueType="num">
                                      <p:cBhvr>
                                        <p:cTn id="115" dur="1000" fill="hold"/>
                                        <p:tgtEl>
                                          <p:spTgt spid="71"/>
                                        </p:tgtEl>
                                        <p:attrNameLst>
                                          <p:attrName>ppt_w</p:attrName>
                                        </p:attrNameLst>
                                      </p:cBhvr>
                                      <p:tavLst>
                                        <p:tav tm="0">
                                          <p:val>
                                            <p:fltVal val="0"/>
                                          </p:val>
                                        </p:tav>
                                        <p:tav tm="100000">
                                          <p:val>
                                            <p:strVal val="#ppt_w"/>
                                          </p:val>
                                        </p:tav>
                                      </p:tavLst>
                                    </p:anim>
                                    <p:anim calcmode="lin" valueType="num">
                                      <p:cBhvr>
                                        <p:cTn id="116" dur="1000" fill="hold"/>
                                        <p:tgtEl>
                                          <p:spTgt spid="71"/>
                                        </p:tgtEl>
                                        <p:attrNameLst>
                                          <p:attrName>ppt_h</p:attrName>
                                        </p:attrNameLst>
                                      </p:cBhvr>
                                      <p:tavLst>
                                        <p:tav tm="0">
                                          <p:val>
                                            <p:fltVal val="0"/>
                                          </p:val>
                                        </p:tav>
                                        <p:tav tm="100000">
                                          <p:val>
                                            <p:strVal val="#ppt_h"/>
                                          </p:val>
                                        </p:tav>
                                      </p:tavLst>
                                    </p:anim>
                                    <p:anim calcmode="lin" valueType="num">
                                      <p:cBhvr>
                                        <p:cTn id="117" dur="1000" fill="hold"/>
                                        <p:tgtEl>
                                          <p:spTgt spid="71"/>
                                        </p:tgtEl>
                                        <p:attrNameLst>
                                          <p:attrName>ppt_x</p:attrName>
                                        </p:attrNameLst>
                                      </p:cBhvr>
                                      <p:tavLst>
                                        <p:tav tm="0" fmla="#ppt_x+(cos(-2*pi*(1-$))*-#ppt_x-sin(-2*pi*(1-$))*(1-#ppt_y))*(1-$)">
                                          <p:val>
                                            <p:fltVal val="0"/>
                                          </p:val>
                                        </p:tav>
                                        <p:tav tm="100000">
                                          <p:val>
                                            <p:fltVal val="1"/>
                                          </p:val>
                                        </p:tav>
                                      </p:tavLst>
                                    </p:anim>
                                    <p:anim calcmode="lin" valueType="num">
                                      <p:cBhvr>
                                        <p:cTn id="118" dur="1000" fill="hold"/>
                                        <p:tgtEl>
                                          <p:spTgt spid="71"/>
                                        </p:tgtEl>
                                        <p:attrNameLst>
                                          <p:attrName>ppt_y</p:attrName>
                                        </p:attrNameLst>
                                      </p:cBhvr>
                                      <p:tavLst>
                                        <p:tav tm="0" fmla="#ppt_y+(sin(-2*pi*(1-$))*-#ppt_x+cos(-2*pi*(1-$))*(1-#ppt_y))*(1-$)">
                                          <p:val>
                                            <p:fltVal val="0"/>
                                          </p:val>
                                        </p:tav>
                                        <p:tav tm="100000">
                                          <p:val>
                                            <p:fltVal val="1"/>
                                          </p:val>
                                        </p:tav>
                                      </p:tavLst>
                                    </p:anim>
                                  </p:childTnLst>
                                </p:cTn>
                              </p:par>
                              <p:par>
                                <p:cTn id="119" presetID="10" presetClass="entr" presetSubtype="0" fill="hold" grpId="0" nodeType="withEffect">
                                  <p:stCondLst>
                                    <p:cond delay="1000"/>
                                  </p:stCondLst>
                                  <p:childTnLst>
                                    <p:set>
                                      <p:cBhvr>
                                        <p:cTn id="120" dur="1" fill="hold">
                                          <p:stCondLst>
                                            <p:cond delay="0"/>
                                          </p:stCondLst>
                                        </p:cTn>
                                        <p:tgtEl>
                                          <p:spTgt spid="35"/>
                                        </p:tgtEl>
                                        <p:attrNameLst>
                                          <p:attrName>style.visibility</p:attrName>
                                        </p:attrNameLst>
                                      </p:cBhvr>
                                      <p:to>
                                        <p:strVal val="visible"/>
                                      </p:to>
                                    </p:set>
                                    <p:animEffect transition="in" filter="fade">
                                      <p:cBhvr>
                                        <p:cTn id="121" dur="500"/>
                                        <p:tgtEl>
                                          <p:spTgt spid="35"/>
                                        </p:tgtEl>
                                      </p:cBhvr>
                                    </p:animEffect>
                                  </p:childTnLst>
                                </p:cTn>
                              </p:par>
                              <p:par>
                                <p:cTn id="122" presetID="10" presetClass="entr" presetSubtype="0" fill="hold" nodeType="withEffect">
                                  <p:stCondLst>
                                    <p:cond delay="1200"/>
                                  </p:stCondLst>
                                  <p:childTnLst>
                                    <p:set>
                                      <p:cBhvr>
                                        <p:cTn id="123" dur="1" fill="hold">
                                          <p:stCondLst>
                                            <p:cond delay="0"/>
                                          </p:stCondLst>
                                        </p:cTn>
                                        <p:tgtEl>
                                          <p:spTgt spid="47"/>
                                        </p:tgtEl>
                                        <p:attrNameLst>
                                          <p:attrName>style.visibility</p:attrName>
                                        </p:attrNameLst>
                                      </p:cBhvr>
                                      <p:to>
                                        <p:strVal val="visible"/>
                                      </p:to>
                                    </p:set>
                                    <p:animEffect transition="in" filter="fade">
                                      <p:cBhvr>
                                        <p:cTn id="124" dur="500"/>
                                        <p:tgtEl>
                                          <p:spTgt spid="47"/>
                                        </p:tgtEl>
                                      </p:cBhvr>
                                    </p:animEffect>
                                  </p:childTnLst>
                                </p:cTn>
                              </p:par>
                              <p:par>
                                <p:cTn id="125" presetID="10" presetClass="entr" presetSubtype="0" fill="hold" nodeType="withEffect">
                                  <p:stCondLst>
                                    <p:cond delay="1200"/>
                                  </p:stCondLst>
                                  <p:childTnLst>
                                    <p:set>
                                      <p:cBhvr>
                                        <p:cTn id="126" dur="1" fill="hold">
                                          <p:stCondLst>
                                            <p:cond delay="0"/>
                                          </p:stCondLst>
                                        </p:cTn>
                                        <p:tgtEl>
                                          <p:spTgt spid="64"/>
                                        </p:tgtEl>
                                        <p:attrNameLst>
                                          <p:attrName>style.visibility</p:attrName>
                                        </p:attrNameLst>
                                      </p:cBhvr>
                                      <p:to>
                                        <p:strVal val="visible"/>
                                      </p:to>
                                    </p:set>
                                    <p:animEffect transition="in" filter="fade">
                                      <p:cBhvr>
                                        <p:cTn id="127" dur="500"/>
                                        <p:tgtEl>
                                          <p:spTgt spid="64"/>
                                        </p:tgtEl>
                                      </p:cBhvr>
                                    </p:animEffect>
                                  </p:childTnLst>
                                </p:cTn>
                              </p:par>
                              <p:par>
                                <p:cTn id="128" presetID="10" presetClass="entr" presetSubtype="0" fill="hold" nodeType="withEffect">
                                  <p:stCondLst>
                                    <p:cond delay="1200"/>
                                  </p:stCondLst>
                                  <p:childTnLst>
                                    <p:set>
                                      <p:cBhvr>
                                        <p:cTn id="129" dur="1" fill="hold">
                                          <p:stCondLst>
                                            <p:cond delay="0"/>
                                          </p:stCondLst>
                                        </p:cTn>
                                        <p:tgtEl>
                                          <p:spTgt spid="61"/>
                                        </p:tgtEl>
                                        <p:attrNameLst>
                                          <p:attrName>style.visibility</p:attrName>
                                        </p:attrNameLst>
                                      </p:cBhvr>
                                      <p:to>
                                        <p:strVal val="visible"/>
                                      </p:to>
                                    </p:set>
                                    <p:animEffect transition="in" filter="fade">
                                      <p:cBhvr>
                                        <p:cTn id="130" dur="500"/>
                                        <p:tgtEl>
                                          <p:spTgt spid="61"/>
                                        </p:tgtEl>
                                      </p:cBhvr>
                                    </p:animEffect>
                                  </p:childTnLst>
                                </p:cTn>
                              </p:par>
                              <p:par>
                                <p:cTn id="131" presetID="8" presetClass="emph" presetSubtype="0" fill="hold" nodeType="withEffect">
                                  <p:stCondLst>
                                    <p:cond delay="1700"/>
                                  </p:stCondLst>
                                  <p:childTnLst>
                                    <p:animRot by="1200000">
                                      <p:cBhvr>
                                        <p:cTn id="132" dur="5000" fill="hold"/>
                                        <p:tgtEl>
                                          <p:spTgt spid="64"/>
                                        </p:tgtEl>
                                        <p:attrNameLst>
                                          <p:attrName>r</p:attrName>
                                        </p:attrNameLst>
                                      </p:cBhvr>
                                    </p:animRot>
                                  </p:childTnLst>
                                </p:cTn>
                              </p:par>
                              <p:par>
                                <p:cTn id="133" presetID="8" presetClass="emph" presetSubtype="0" fill="hold" nodeType="withEffect">
                                  <p:stCondLst>
                                    <p:cond delay="1700"/>
                                  </p:stCondLst>
                                  <p:childTnLst>
                                    <p:animRot by="21600000">
                                      <p:cBhvr>
                                        <p:cTn id="134" dur="5000" fill="hold"/>
                                        <p:tgtEl>
                                          <p:spTgt spid="61"/>
                                        </p:tgtEl>
                                        <p:attrNameLst>
                                          <p:attrName>r</p:attrName>
                                        </p:attrNameLst>
                                      </p:cBhvr>
                                    </p:animRot>
                                  </p:childTnLst>
                                </p:cTn>
                              </p:par>
                              <p:par>
                                <p:cTn id="135" presetID="10" presetClass="entr" presetSubtype="0" fill="hold" grpId="0" nodeType="withEffect">
                                  <p:stCondLst>
                                    <p:cond delay="1700"/>
                                  </p:stCondLst>
                                  <p:childTnLst>
                                    <p:set>
                                      <p:cBhvr>
                                        <p:cTn id="136" dur="1" fill="hold">
                                          <p:stCondLst>
                                            <p:cond delay="0"/>
                                          </p:stCondLst>
                                        </p:cTn>
                                        <p:tgtEl>
                                          <p:spTgt spid="42"/>
                                        </p:tgtEl>
                                        <p:attrNameLst>
                                          <p:attrName>style.visibility</p:attrName>
                                        </p:attrNameLst>
                                      </p:cBhvr>
                                      <p:to>
                                        <p:strVal val="visible"/>
                                      </p:to>
                                    </p:set>
                                    <p:animEffect transition="in" filter="fade">
                                      <p:cBhvr>
                                        <p:cTn id="137" dur="500"/>
                                        <p:tgtEl>
                                          <p:spTgt spid="42"/>
                                        </p:tgtEl>
                                      </p:cBhvr>
                                    </p:animEffect>
                                  </p:childTnLst>
                                </p:cTn>
                              </p:par>
                              <p:par>
                                <p:cTn id="138" presetID="10" presetClass="entr" presetSubtype="0" fill="hold" grpId="0" nodeType="withEffect">
                                  <p:stCondLst>
                                    <p:cond delay="2100"/>
                                  </p:stCondLst>
                                  <p:childTnLst>
                                    <p:set>
                                      <p:cBhvr>
                                        <p:cTn id="139" dur="1" fill="hold">
                                          <p:stCondLst>
                                            <p:cond delay="0"/>
                                          </p:stCondLst>
                                        </p:cTn>
                                        <p:tgtEl>
                                          <p:spTgt spid="46"/>
                                        </p:tgtEl>
                                        <p:attrNameLst>
                                          <p:attrName>style.visibility</p:attrName>
                                        </p:attrNameLst>
                                      </p:cBhvr>
                                      <p:to>
                                        <p:strVal val="visible"/>
                                      </p:to>
                                    </p:set>
                                    <p:animEffect transition="in" filter="fade">
                                      <p:cBhvr>
                                        <p:cTn id="140" dur="500"/>
                                        <p:tgtEl>
                                          <p:spTgt spid="46"/>
                                        </p:tgtEl>
                                      </p:cBhvr>
                                    </p:animEffect>
                                  </p:childTnLst>
                                </p:cTn>
                              </p:par>
                              <p:par>
                                <p:cTn id="141" presetID="53" presetClass="entr" presetSubtype="16" fill="hold" grpId="0" nodeType="withEffect">
                                  <p:stCondLst>
                                    <p:cond delay="2100"/>
                                  </p:stCondLst>
                                  <p:childTnLst>
                                    <p:set>
                                      <p:cBhvr>
                                        <p:cTn id="142" dur="1" fill="hold">
                                          <p:stCondLst>
                                            <p:cond delay="0"/>
                                          </p:stCondLst>
                                        </p:cTn>
                                        <p:tgtEl>
                                          <p:spTgt spid="31"/>
                                        </p:tgtEl>
                                        <p:attrNameLst>
                                          <p:attrName>style.visibility</p:attrName>
                                        </p:attrNameLst>
                                      </p:cBhvr>
                                      <p:to>
                                        <p:strVal val="visible"/>
                                      </p:to>
                                    </p:set>
                                    <p:anim calcmode="lin" valueType="num">
                                      <p:cBhvr>
                                        <p:cTn id="143" dur="500" fill="hold"/>
                                        <p:tgtEl>
                                          <p:spTgt spid="31"/>
                                        </p:tgtEl>
                                        <p:attrNameLst>
                                          <p:attrName>ppt_w</p:attrName>
                                        </p:attrNameLst>
                                      </p:cBhvr>
                                      <p:tavLst>
                                        <p:tav tm="0">
                                          <p:val>
                                            <p:fltVal val="0"/>
                                          </p:val>
                                        </p:tav>
                                        <p:tav tm="100000">
                                          <p:val>
                                            <p:strVal val="#ppt_w"/>
                                          </p:val>
                                        </p:tav>
                                      </p:tavLst>
                                    </p:anim>
                                    <p:anim calcmode="lin" valueType="num">
                                      <p:cBhvr>
                                        <p:cTn id="144" dur="500" fill="hold"/>
                                        <p:tgtEl>
                                          <p:spTgt spid="31"/>
                                        </p:tgtEl>
                                        <p:attrNameLst>
                                          <p:attrName>ppt_h</p:attrName>
                                        </p:attrNameLst>
                                      </p:cBhvr>
                                      <p:tavLst>
                                        <p:tav tm="0">
                                          <p:val>
                                            <p:fltVal val="0"/>
                                          </p:val>
                                        </p:tav>
                                        <p:tav tm="100000">
                                          <p:val>
                                            <p:strVal val="#ppt_h"/>
                                          </p:val>
                                        </p:tav>
                                      </p:tavLst>
                                    </p:anim>
                                    <p:animEffect transition="in" filter="fade">
                                      <p:cBhvr>
                                        <p:cTn id="14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5" grpId="0"/>
      <p:bldP spid="42" grpId="0"/>
      <p:bldP spid="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sp>
        <p:nvSpPr>
          <p:cNvPr id="20494" name="矩形 26"/>
          <p:cNvSpPr>
            <a:spLocks noChangeArrowheads="1"/>
          </p:cNvSpPr>
          <p:nvPr/>
        </p:nvSpPr>
        <p:spPr bwMode="auto">
          <a:xfrm>
            <a:off x="0" y="160338"/>
            <a:ext cx="1531938" cy="434975"/>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审题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sp>
        <p:nvSpPr>
          <p:cNvPr id="20495" name="Rectangle 30"/>
          <p:cNvSpPr/>
          <p:nvPr/>
        </p:nvSpPr>
        <p:spPr bwMode="auto">
          <a:xfrm>
            <a:off x="0" y="736600"/>
            <a:ext cx="8964613" cy="2124075"/>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假如你是李华，你们学校的外教</a:t>
            </a:r>
            <a:r>
              <a:rPr lang="en-US" altLang="zh-CN" sz="2400">
                <a:latin typeface="微软雅黑" panose="020B0503020204020204" pitchFamily="34" charset="-122"/>
                <a:ea typeface="微软雅黑" panose="020B0503020204020204" pitchFamily="34" charset="-122"/>
              </a:rPr>
              <a:t>Mr.James</a:t>
            </a:r>
            <a:r>
              <a:rPr lang="zh-CN" altLang="en-US" sz="2400">
                <a:latin typeface="微软雅黑" panose="020B0503020204020204" pitchFamily="34" charset="-122"/>
                <a:ea typeface="微软雅黑" panose="020B0503020204020204" pitchFamily="34" charset="-122"/>
              </a:rPr>
              <a:t>想找一个人教他</a:t>
            </a:r>
            <a:r>
              <a:rPr lang="en-US" altLang="zh-CN" sz="2400">
                <a:latin typeface="微软雅黑" panose="020B0503020204020204" pitchFamily="34" charset="-122"/>
                <a:ea typeface="微软雅黑" panose="020B0503020204020204" pitchFamily="34" charset="-122"/>
              </a:rPr>
              <a:t>8</a:t>
            </a:r>
            <a:r>
              <a:rPr lang="zh-CN" altLang="en-US" sz="2400">
                <a:latin typeface="微软雅黑" panose="020B0503020204020204" pitchFamily="34" charset="-122"/>
                <a:ea typeface="微软雅黑" panose="020B0503020204020204" pitchFamily="34" charset="-122"/>
              </a:rPr>
              <a:t>岁的儿子中文。请你写信推荐你的朋友王明，内容包括：</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latin typeface="微软雅黑" panose="020B0503020204020204" pitchFamily="34" charset="-122"/>
                <a:ea typeface="微软雅黑" panose="020B0503020204020204" pitchFamily="34" charset="-122"/>
              </a:rPr>
              <a:t>1.</a:t>
            </a:r>
            <a:r>
              <a:rPr lang="zh-CN" altLang="en-US" sz="2400">
                <a:latin typeface="微软雅黑" panose="020B0503020204020204" pitchFamily="34" charset="-122"/>
                <a:ea typeface="微软雅黑" panose="020B0503020204020204" pitchFamily="34" charset="-122"/>
              </a:rPr>
              <a:t>写信目的</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latin typeface="微软雅黑" panose="020B0503020204020204" pitchFamily="34" charset="-122"/>
                <a:ea typeface="微软雅黑" panose="020B0503020204020204" pitchFamily="34" charset="-122"/>
              </a:rPr>
              <a:t>2.</a:t>
            </a:r>
            <a:r>
              <a:rPr lang="zh-CN" altLang="en-US" sz="2400">
                <a:latin typeface="微软雅黑" panose="020B0503020204020204" pitchFamily="34" charset="-122"/>
                <a:ea typeface="微软雅黑" panose="020B0503020204020204" pitchFamily="34" charset="-122"/>
              </a:rPr>
              <a:t>推荐理由。</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注意：</a:t>
            </a:r>
            <a:r>
              <a:rPr lang="en-US" altLang="zh-CN" sz="2400">
                <a:latin typeface="微软雅黑" panose="020B0503020204020204" pitchFamily="34" charset="-122"/>
                <a:ea typeface="微软雅黑" panose="020B0503020204020204" pitchFamily="34" charset="-122"/>
              </a:rPr>
              <a:t>1.</a:t>
            </a:r>
            <a:r>
              <a:rPr lang="zh-CN" altLang="en-US" sz="2400">
                <a:latin typeface="微软雅黑" panose="020B0503020204020204" pitchFamily="34" charset="-122"/>
                <a:ea typeface="微软雅黑" panose="020B0503020204020204" pitchFamily="34" charset="-122"/>
              </a:rPr>
              <a:t>词数</a:t>
            </a:r>
            <a:r>
              <a:rPr lang="en-US" altLang="zh-CN" sz="2400">
                <a:latin typeface="微软雅黑" panose="020B0503020204020204" pitchFamily="34" charset="-122"/>
                <a:ea typeface="微软雅黑" panose="020B0503020204020204" pitchFamily="34" charset="-122"/>
              </a:rPr>
              <a:t>80</a:t>
            </a:r>
            <a:r>
              <a:rPr lang="zh-CN" altLang="en-US" sz="2400">
                <a:latin typeface="微软雅黑" panose="020B0503020204020204" pitchFamily="34" charset="-122"/>
                <a:ea typeface="微软雅黑" panose="020B0503020204020204" pitchFamily="34" charset="-122"/>
              </a:rPr>
              <a:t>左右</a:t>
            </a:r>
            <a:r>
              <a:rPr lang="en-US" altLang="zh-CN" sz="2400">
                <a:latin typeface="微软雅黑" panose="020B0503020204020204" pitchFamily="34" charset="-122"/>
                <a:ea typeface="微软雅黑" panose="020B0503020204020204" pitchFamily="34" charset="-122"/>
              </a:rPr>
              <a:t>2.</a:t>
            </a:r>
            <a:r>
              <a:rPr lang="zh-CN" altLang="en-US" sz="2400">
                <a:latin typeface="微软雅黑" panose="020B0503020204020204" pitchFamily="34" charset="-122"/>
                <a:ea typeface="微软雅黑" panose="020B0503020204020204" pitchFamily="34" charset="-122"/>
              </a:rPr>
              <a:t>可适当增加细节，使行文连贯。</a:t>
            </a:r>
            <a:endParaRPr lang="zh-CN" altLang="en-US" sz="2400">
              <a:latin typeface="微软雅黑" panose="020B0503020204020204" pitchFamily="34" charset="-122"/>
              <a:ea typeface="微软雅黑" panose="020B0503020204020204" pitchFamily="34" charset="-122"/>
            </a:endParaRPr>
          </a:p>
        </p:txBody>
      </p:sp>
      <p:sp>
        <p:nvSpPr>
          <p:cNvPr id="32775" name="Rectangle 7"/>
          <p:cNvSpPr/>
          <p:nvPr/>
        </p:nvSpPr>
        <p:spPr bwMode="auto">
          <a:xfrm>
            <a:off x="0" y="2860675"/>
            <a:ext cx="8053388" cy="2016125"/>
          </a:xfrm>
          <a:prstGeom prst="rect">
            <a:avLst/>
          </a:prstGeom>
          <a:noFill/>
          <a:ln w="38100">
            <a:solidFill>
              <a:srgbClr val="000000"/>
            </a:solidFill>
            <a:miter lim="800000"/>
          </a:ln>
        </p:spPr>
        <p:txBody>
          <a:bodyPr/>
          <a:lstStyle/>
          <a:p>
            <a:pPr marL="228600" indent="-228600" eaLnBrk="0" hangingPunct="0">
              <a:lnSpc>
                <a:spcPct val="7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审题五问</a:t>
            </a:r>
            <a:endParaRPr lang="zh-CN" altLang="en-US"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一问类型</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二问人称</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三问时态</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四问要点</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五问结构</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p:txBody>
      </p:sp>
      <p:sp>
        <p:nvSpPr>
          <p:cNvPr id="32776" name="Rectangle 8"/>
          <p:cNvSpPr/>
          <p:nvPr/>
        </p:nvSpPr>
        <p:spPr bwMode="auto">
          <a:xfrm>
            <a:off x="1655763" y="3148013"/>
            <a:ext cx="2628900" cy="433387"/>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推荐信</a:t>
            </a:r>
            <a:r>
              <a:rPr lang="en-US" altLang="zh-CN" sz="2000">
                <a:latin typeface="微软雅黑" panose="020B0503020204020204" pitchFamily="34" charset="-122"/>
                <a:ea typeface="微软雅黑" panose="020B0503020204020204" pitchFamily="34" charset="-122"/>
              </a:rPr>
              <a:t>---</a:t>
            </a:r>
            <a:r>
              <a:rPr lang="zh-CN" altLang="en-US" sz="2000">
                <a:latin typeface="微软雅黑" panose="020B0503020204020204" pitchFamily="34" charset="-122"/>
                <a:ea typeface="微软雅黑" panose="020B0503020204020204" pitchFamily="34" charset="-122"/>
              </a:rPr>
              <a:t>推荐他人</a:t>
            </a:r>
            <a:endParaRPr lang="zh-CN" altLang="en-US" sz="2000">
              <a:latin typeface="微软雅黑" panose="020B0503020204020204" pitchFamily="34" charset="-122"/>
              <a:ea typeface="微软雅黑" panose="020B0503020204020204" pitchFamily="34" charset="-122"/>
            </a:endParaRPr>
          </a:p>
        </p:txBody>
      </p:sp>
      <p:sp>
        <p:nvSpPr>
          <p:cNvPr id="15" name="Rectangle 8"/>
          <p:cNvSpPr/>
          <p:nvPr/>
        </p:nvSpPr>
        <p:spPr bwMode="auto">
          <a:xfrm>
            <a:off x="1619250" y="3471863"/>
            <a:ext cx="2628900" cy="433387"/>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第三人称为主</a:t>
            </a:r>
            <a:endParaRPr lang="zh-CN" altLang="en-US" sz="2000">
              <a:latin typeface="微软雅黑" panose="020B0503020204020204" pitchFamily="34" charset="-122"/>
              <a:ea typeface="微软雅黑" panose="020B0503020204020204" pitchFamily="34" charset="-122"/>
            </a:endParaRPr>
          </a:p>
        </p:txBody>
      </p:sp>
      <p:sp>
        <p:nvSpPr>
          <p:cNvPr id="16" name="Rectangle 8"/>
          <p:cNvSpPr/>
          <p:nvPr/>
        </p:nvSpPr>
        <p:spPr bwMode="auto">
          <a:xfrm>
            <a:off x="1692275" y="3797300"/>
            <a:ext cx="2628900" cy="433388"/>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一般现在时</a:t>
            </a:r>
            <a:endParaRPr lang="zh-CN" altLang="en-US" sz="2000">
              <a:latin typeface="微软雅黑" panose="020B0503020204020204" pitchFamily="34" charset="-122"/>
              <a:ea typeface="微软雅黑" panose="020B0503020204020204" pitchFamily="34" charset="-122"/>
            </a:endParaRPr>
          </a:p>
        </p:txBody>
      </p:sp>
      <p:sp>
        <p:nvSpPr>
          <p:cNvPr id="17" name="Rectangle 8"/>
          <p:cNvSpPr/>
          <p:nvPr/>
        </p:nvSpPr>
        <p:spPr bwMode="auto">
          <a:xfrm>
            <a:off x="1619250" y="4192588"/>
            <a:ext cx="2628900" cy="433387"/>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写信目的，推荐内容</a:t>
            </a:r>
            <a:endParaRPr lang="zh-CN" altLang="en-US" sz="2000">
              <a:latin typeface="微软雅黑" panose="020B0503020204020204" pitchFamily="34" charset="-122"/>
              <a:ea typeface="微软雅黑" panose="020B0503020204020204" pitchFamily="34" charset="-122"/>
            </a:endParaRPr>
          </a:p>
        </p:txBody>
      </p:sp>
      <p:sp>
        <p:nvSpPr>
          <p:cNvPr id="18" name="Rectangle 8"/>
          <p:cNvSpPr/>
          <p:nvPr/>
        </p:nvSpPr>
        <p:spPr bwMode="auto">
          <a:xfrm>
            <a:off x="1584325" y="4552950"/>
            <a:ext cx="3959225" cy="433388"/>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遵循交际原则，</a:t>
            </a:r>
            <a:r>
              <a:rPr lang="zh-CN" altLang="en-US" sz="2000">
                <a:solidFill>
                  <a:srgbClr val="FF0000"/>
                </a:solidFill>
                <a:latin typeface="微软雅黑" panose="020B0503020204020204" pitchFamily="34" charset="-122"/>
                <a:ea typeface="微软雅黑" panose="020B0503020204020204" pitchFamily="34" charset="-122"/>
              </a:rPr>
              <a:t>表达具有逻辑性</a:t>
            </a:r>
            <a:endParaRPr lang="zh-CN" altLang="en-US" sz="2000">
              <a:solidFill>
                <a:srgbClr val="FF0000"/>
              </a:solidFill>
              <a:latin typeface="微软雅黑" panose="020B0503020204020204" pitchFamily="34" charset="-122"/>
              <a:ea typeface="微软雅黑" panose="020B0503020204020204" pitchFamily="34" charset="-122"/>
            </a:endParaRPr>
          </a:p>
        </p:txBody>
      </p:sp>
      <p:sp>
        <p:nvSpPr>
          <p:cNvPr id="92197" name="Rectangle 37"/>
          <p:cNvSpPr/>
          <p:nvPr/>
        </p:nvSpPr>
        <p:spPr bwMode="auto">
          <a:xfrm>
            <a:off x="0" y="736600"/>
            <a:ext cx="8964613" cy="2124075"/>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假如你是李华，你们学校的外教</a:t>
            </a:r>
            <a:r>
              <a:rPr lang="en-US" altLang="zh-CN" sz="2400">
                <a:latin typeface="微软雅黑" panose="020B0503020204020204" pitchFamily="34" charset="-122"/>
                <a:ea typeface="微软雅黑" panose="020B0503020204020204" pitchFamily="34" charset="-122"/>
              </a:rPr>
              <a:t>Mr.James</a:t>
            </a:r>
            <a:r>
              <a:rPr lang="zh-CN" altLang="en-US" sz="2400">
                <a:latin typeface="微软雅黑" panose="020B0503020204020204" pitchFamily="34" charset="-122"/>
                <a:ea typeface="微软雅黑" panose="020B0503020204020204" pitchFamily="34" charset="-122"/>
              </a:rPr>
              <a:t>想找一个人教</a:t>
            </a:r>
            <a:r>
              <a:rPr lang="zh-CN" altLang="en-US" sz="2400">
                <a:solidFill>
                  <a:srgbClr val="FF0000"/>
                </a:solidFill>
                <a:latin typeface="微软雅黑" panose="020B0503020204020204" pitchFamily="34" charset="-122"/>
                <a:ea typeface="微软雅黑" panose="020B0503020204020204" pitchFamily="34" charset="-122"/>
              </a:rPr>
              <a:t>他</a:t>
            </a:r>
            <a:r>
              <a:rPr lang="en-US" altLang="zh-CN" sz="2400">
                <a:solidFill>
                  <a:srgbClr val="FF0000"/>
                </a:solidFill>
                <a:latin typeface="微软雅黑" panose="020B0503020204020204" pitchFamily="34" charset="-122"/>
                <a:ea typeface="微软雅黑" panose="020B0503020204020204" pitchFamily="34" charset="-122"/>
              </a:rPr>
              <a:t>8</a:t>
            </a:r>
            <a:r>
              <a:rPr lang="zh-CN" altLang="en-US" sz="2400">
                <a:solidFill>
                  <a:srgbClr val="FF0000"/>
                </a:solidFill>
                <a:latin typeface="微软雅黑" panose="020B0503020204020204" pitchFamily="34" charset="-122"/>
                <a:ea typeface="微软雅黑" panose="020B0503020204020204" pitchFamily="34" charset="-122"/>
              </a:rPr>
              <a:t>岁的儿子中文</a:t>
            </a:r>
            <a:r>
              <a:rPr lang="zh-CN" altLang="en-US" sz="2400">
                <a:latin typeface="微软雅黑" panose="020B0503020204020204" pitchFamily="34" charset="-122"/>
                <a:ea typeface="微软雅黑" panose="020B0503020204020204" pitchFamily="34" charset="-122"/>
              </a:rPr>
              <a:t>。请你写信</a:t>
            </a:r>
            <a:r>
              <a:rPr lang="zh-CN" altLang="en-US" sz="2400">
                <a:solidFill>
                  <a:srgbClr val="FF0000"/>
                </a:solidFill>
                <a:latin typeface="微软雅黑" panose="020B0503020204020204" pitchFamily="34" charset="-122"/>
                <a:ea typeface="微软雅黑" panose="020B0503020204020204" pitchFamily="34" charset="-122"/>
              </a:rPr>
              <a:t>推荐你的朋友王明</a:t>
            </a:r>
            <a:r>
              <a:rPr lang="zh-CN" altLang="en-US" sz="2400">
                <a:latin typeface="微软雅黑" panose="020B0503020204020204" pitchFamily="34" charset="-122"/>
                <a:ea typeface="微软雅黑" panose="020B0503020204020204" pitchFamily="34" charset="-122"/>
              </a:rPr>
              <a:t>，内容包括：</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latin typeface="微软雅黑" panose="020B0503020204020204" pitchFamily="34" charset="-122"/>
                <a:ea typeface="微软雅黑" panose="020B0503020204020204" pitchFamily="34" charset="-122"/>
              </a:rPr>
              <a:t>1.</a:t>
            </a:r>
            <a:r>
              <a:rPr lang="zh-CN" altLang="en-US" sz="2400">
                <a:solidFill>
                  <a:srgbClr val="FF0000"/>
                </a:solidFill>
                <a:latin typeface="微软雅黑" panose="020B0503020204020204" pitchFamily="34" charset="-122"/>
                <a:ea typeface="微软雅黑" panose="020B0503020204020204" pitchFamily="34" charset="-122"/>
              </a:rPr>
              <a:t>写信目的</a:t>
            </a:r>
            <a:r>
              <a:rPr lang="en-US" altLang="zh-CN" sz="2400">
                <a:solidFill>
                  <a:srgbClr val="FF0000"/>
                </a:solidFill>
                <a:latin typeface="微软雅黑" panose="020B0503020204020204" pitchFamily="34" charset="-122"/>
                <a:ea typeface="微软雅黑" panose="020B0503020204020204" pitchFamily="34" charset="-122"/>
              </a:rPr>
              <a:t>,</a:t>
            </a:r>
            <a:endParaRPr lang="en-US" altLang="zh-CN" sz="2400">
              <a:solidFill>
                <a:srgbClr val="FF0000"/>
              </a:solidFill>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solidFill>
                  <a:srgbClr val="FF0000"/>
                </a:solidFill>
                <a:latin typeface="微软雅黑" panose="020B0503020204020204" pitchFamily="34" charset="-122"/>
                <a:ea typeface="微软雅黑" panose="020B0503020204020204" pitchFamily="34" charset="-122"/>
              </a:rPr>
              <a:t>2.</a:t>
            </a:r>
            <a:r>
              <a:rPr lang="zh-CN" altLang="en-US" sz="2400">
                <a:solidFill>
                  <a:srgbClr val="FF0000"/>
                </a:solidFill>
                <a:latin typeface="微软雅黑" panose="020B0503020204020204" pitchFamily="34" charset="-122"/>
                <a:ea typeface="微软雅黑" panose="020B0503020204020204" pitchFamily="34" charset="-122"/>
              </a:rPr>
              <a:t>推荐理由</a:t>
            </a:r>
            <a:r>
              <a:rPr lang="zh-CN" altLang="en-US" sz="2400">
                <a:latin typeface="微软雅黑" panose="020B0503020204020204" pitchFamily="34" charset="-122"/>
                <a:ea typeface="微软雅黑" panose="020B0503020204020204" pitchFamily="34" charset="-122"/>
              </a:rPr>
              <a:t>。</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注意：</a:t>
            </a:r>
            <a:r>
              <a:rPr lang="en-US" altLang="zh-CN" sz="2400">
                <a:latin typeface="微软雅黑" panose="020B0503020204020204" pitchFamily="34" charset="-122"/>
                <a:ea typeface="微软雅黑" panose="020B0503020204020204" pitchFamily="34" charset="-122"/>
              </a:rPr>
              <a:t>1.</a:t>
            </a:r>
            <a:r>
              <a:rPr lang="zh-CN" altLang="en-US" sz="2400">
                <a:latin typeface="微软雅黑" panose="020B0503020204020204" pitchFamily="34" charset="-122"/>
                <a:ea typeface="微软雅黑" panose="020B0503020204020204" pitchFamily="34" charset="-122"/>
              </a:rPr>
              <a:t>词数</a:t>
            </a:r>
            <a:r>
              <a:rPr lang="en-US" altLang="zh-CN" sz="2400">
                <a:latin typeface="微软雅黑" panose="020B0503020204020204" pitchFamily="34" charset="-122"/>
                <a:ea typeface="微软雅黑" panose="020B0503020204020204" pitchFamily="34" charset="-122"/>
              </a:rPr>
              <a:t>80</a:t>
            </a:r>
            <a:r>
              <a:rPr lang="zh-CN" altLang="en-US" sz="2400">
                <a:latin typeface="微软雅黑" panose="020B0503020204020204" pitchFamily="34" charset="-122"/>
                <a:ea typeface="微软雅黑" panose="020B0503020204020204" pitchFamily="34" charset="-122"/>
              </a:rPr>
              <a:t>左右</a:t>
            </a:r>
            <a:r>
              <a:rPr lang="en-US" altLang="zh-CN" sz="2400">
                <a:latin typeface="微软雅黑" panose="020B0503020204020204" pitchFamily="34" charset="-122"/>
                <a:ea typeface="微软雅黑" panose="020B0503020204020204" pitchFamily="34" charset="-122"/>
              </a:rPr>
              <a:t>2.</a:t>
            </a:r>
            <a:r>
              <a:rPr lang="zh-CN" altLang="en-US" sz="2400">
                <a:latin typeface="微软雅黑" panose="020B0503020204020204" pitchFamily="34" charset="-122"/>
                <a:ea typeface="微软雅黑" panose="020B0503020204020204" pitchFamily="34" charset="-122"/>
              </a:rPr>
              <a:t>可适当增加细节，使行文连贯。</a:t>
            </a: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92197"/>
                                        </p:tgtEl>
                                        <p:attrNameLst>
                                          <p:attrName>style.visibility</p:attrName>
                                        </p:attrNameLst>
                                      </p:cBhvr>
                                      <p:to>
                                        <p:strVal val="visible"/>
                                      </p:to>
                                    </p:set>
                                    <p:animEffect transition="in" filter="blinds(horizontal)">
                                      <p:cBhvr>
                                        <p:cTn id="99" dur="500"/>
                                        <p:tgtEl>
                                          <p:spTgt spid="92197"/>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32775"/>
                                        </p:tgtEl>
                                        <p:attrNameLst>
                                          <p:attrName>style.visibility</p:attrName>
                                        </p:attrNameLst>
                                      </p:cBhvr>
                                      <p:to>
                                        <p:strVal val="visible"/>
                                      </p:to>
                                    </p:set>
                                    <p:animEffect transition="in" filter="blinds(horizontal)">
                                      <p:cBhvr>
                                        <p:cTn id="104" dur="500"/>
                                        <p:tgtEl>
                                          <p:spTgt spid="32775"/>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grpId="0" nodeType="clickEffect">
                                  <p:stCondLst>
                                    <p:cond delay="0"/>
                                  </p:stCondLst>
                                  <p:childTnLst>
                                    <p:set>
                                      <p:cBhvr>
                                        <p:cTn id="108" dur="1" fill="hold">
                                          <p:stCondLst>
                                            <p:cond delay="0"/>
                                          </p:stCondLst>
                                        </p:cTn>
                                        <p:tgtEl>
                                          <p:spTgt spid="32776"/>
                                        </p:tgtEl>
                                        <p:attrNameLst>
                                          <p:attrName>style.visibility</p:attrName>
                                        </p:attrNameLst>
                                      </p:cBhvr>
                                      <p:to>
                                        <p:strVal val="visible"/>
                                      </p:to>
                                    </p:set>
                                    <p:animEffect transition="in" filter="wipe(down)">
                                      <p:cBhvr>
                                        <p:cTn id="109" dur="500"/>
                                        <p:tgtEl>
                                          <p:spTgt spid="32776"/>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4" fill="hold" grpId="0" nodeType="clickEffect">
                                  <p:stCondLst>
                                    <p:cond delay="0"/>
                                  </p:stCondLst>
                                  <p:childTnLst>
                                    <p:set>
                                      <p:cBhvr>
                                        <p:cTn id="113" dur="1" fill="hold">
                                          <p:stCondLst>
                                            <p:cond delay="0"/>
                                          </p:stCondLst>
                                        </p:cTn>
                                        <p:tgtEl>
                                          <p:spTgt spid="15"/>
                                        </p:tgtEl>
                                        <p:attrNameLst>
                                          <p:attrName>style.visibility</p:attrName>
                                        </p:attrNameLst>
                                      </p:cBhvr>
                                      <p:to>
                                        <p:strVal val="visible"/>
                                      </p:to>
                                    </p:set>
                                    <p:animEffect transition="in" filter="wipe(down)">
                                      <p:cBhvr>
                                        <p:cTn id="114" dur="500"/>
                                        <p:tgtEl>
                                          <p:spTgt spid="15"/>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4" fill="hold" grpId="0" nodeType="clickEffect">
                                  <p:stCondLst>
                                    <p:cond delay="0"/>
                                  </p:stCondLst>
                                  <p:childTnLst>
                                    <p:set>
                                      <p:cBhvr>
                                        <p:cTn id="118" dur="1" fill="hold">
                                          <p:stCondLst>
                                            <p:cond delay="0"/>
                                          </p:stCondLst>
                                        </p:cTn>
                                        <p:tgtEl>
                                          <p:spTgt spid="16"/>
                                        </p:tgtEl>
                                        <p:attrNameLst>
                                          <p:attrName>style.visibility</p:attrName>
                                        </p:attrNameLst>
                                      </p:cBhvr>
                                      <p:to>
                                        <p:strVal val="visible"/>
                                      </p:to>
                                    </p:set>
                                    <p:animEffect transition="in" filter="wipe(down)">
                                      <p:cBhvr>
                                        <p:cTn id="119" dur="500"/>
                                        <p:tgtEl>
                                          <p:spTgt spid="16"/>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4" fill="hold" grpId="0" nodeType="clickEffect">
                                  <p:stCondLst>
                                    <p:cond delay="0"/>
                                  </p:stCondLst>
                                  <p:childTnLst>
                                    <p:set>
                                      <p:cBhvr>
                                        <p:cTn id="123" dur="1" fill="hold">
                                          <p:stCondLst>
                                            <p:cond delay="0"/>
                                          </p:stCondLst>
                                        </p:cTn>
                                        <p:tgtEl>
                                          <p:spTgt spid="17"/>
                                        </p:tgtEl>
                                        <p:attrNameLst>
                                          <p:attrName>style.visibility</p:attrName>
                                        </p:attrNameLst>
                                      </p:cBhvr>
                                      <p:to>
                                        <p:strVal val="visible"/>
                                      </p:to>
                                    </p:set>
                                    <p:animEffect transition="in" filter="wipe(down)">
                                      <p:cBhvr>
                                        <p:cTn id="124" dur="500"/>
                                        <p:tgtEl>
                                          <p:spTgt spid="17"/>
                                        </p:tgtEl>
                                      </p:cBhvr>
                                    </p:animEffect>
                                  </p:childTnLst>
                                </p:cTn>
                              </p:par>
                            </p:childTnLst>
                          </p:cTn>
                        </p:par>
                      </p:childTnLst>
                    </p:cTn>
                  </p:par>
                  <p:par>
                    <p:cTn id="125" fill="hold">
                      <p:stCondLst>
                        <p:cond delay="indefinite"/>
                      </p:stCondLst>
                      <p:childTnLst>
                        <p:par>
                          <p:cTn id="126" fill="hold">
                            <p:stCondLst>
                              <p:cond delay="0"/>
                            </p:stCondLst>
                            <p:childTnLst>
                              <p:par>
                                <p:cTn id="127" presetID="22" presetClass="entr" presetSubtype="4" fill="hold" grpId="0" nodeType="clickEffect">
                                  <p:stCondLst>
                                    <p:cond delay="0"/>
                                  </p:stCondLst>
                                  <p:childTnLst>
                                    <p:set>
                                      <p:cBhvr>
                                        <p:cTn id="128" dur="1" fill="hold">
                                          <p:stCondLst>
                                            <p:cond delay="0"/>
                                          </p:stCondLst>
                                        </p:cTn>
                                        <p:tgtEl>
                                          <p:spTgt spid="18"/>
                                        </p:tgtEl>
                                        <p:attrNameLst>
                                          <p:attrName>style.visibility</p:attrName>
                                        </p:attrNameLst>
                                      </p:cBhvr>
                                      <p:to>
                                        <p:strVal val="visible"/>
                                      </p:to>
                                    </p:set>
                                    <p:animEffect transition="in" filter="wipe(down)">
                                      <p:cBhvr>
                                        <p:cTn id="12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animBg="1"/>
      <p:bldP spid="32776" grpId="0"/>
      <p:bldP spid="15" grpId="0"/>
      <p:bldP spid="16" grpId="0"/>
      <p:bldP spid="17" grpId="0"/>
      <p:bldP spid="18" grpId="0"/>
      <p:bldP spid="9219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六边形 12"/>
          <p:cNvSpPr/>
          <p:nvPr/>
        </p:nvSpPr>
        <p:spPr>
          <a:xfrm>
            <a:off x="4722813" y="3970338"/>
            <a:ext cx="501650" cy="501650"/>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4" name="六边形 13"/>
          <p:cNvSpPr/>
          <p:nvPr/>
        </p:nvSpPr>
        <p:spPr>
          <a:xfrm>
            <a:off x="5865813" y="4194175"/>
            <a:ext cx="274637" cy="2762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5" name="六边形 14"/>
          <p:cNvSpPr/>
          <p:nvPr/>
        </p:nvSpPr>
        <p:spPr>
          <a:xfrm>
            <a:off x="2700338" y="419576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6" name="六边形 15"/>
          <p:cNvSpPr/>
          <p:nvPr/>
        </p:nvSpPr>
        <p:spPr>
          <a:xfrm>
            <a:off x="2405063" y="4313238"/>
            <a:ext cx="136525"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7" name="六边形 16"/>
          <p:cNvSpPr/>
          <p:nvPr/>
        </p:nvSpPr>
        <p:spPr>
          <a:xfrm>
            <a:off x="6323013" y="420052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8" name="六边形 17"/>
          <p:cNvSpPr/>
          <p:nvPr/>
        </p:nvSpPr>
        <p:spPr>
          <a:xfrm>
            <a:off x="3209925" y="4192588"/>
            <a:ext cx="138113"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9" name="六边形 18"/>
          <p:cNvSpPr/>
          <p:nvPr/>
        </p:nvSpPr>
        <p:spPr>
          <a:xfrm>
            <a:off x="6700838" y="4324350"/>
            <a:ext cx="138112" cy="136525"/>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0" name="六边形 19"/>
          <p:cNvSpPr/>
          <p:nvPr/>
        </p:nvSpPr>
        <p:spPr>
          <a:xfrm>
            <a:off x="3998913" y="4227513"/>
            <a:ext cx="250825" cy="250825"/>
          </a:xfrm>
          <a:prstGeom prst="hexagon">
            <a:avLst/>
          </a:prstGeom>
          <a:solidFill>
            <a:schemeClr val="accent2"/>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1" name="六边形 20"/>
          <p:cNvSpPr/>
          <p:nvPr/>
        </p:nvSpPr>
        <p:spPr>
          <a:xfrm>
            <a:off x="6875463" y="419417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2" name="六边形 21"/>
          <p:cNvSpPr/>
          <p:nvPr/>
        </p:nvSpPr>
        <p:spPr>
          <a:xfrm>
            <a:off x="4300538" y="420211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3" name="六边形 22"/>
          <p:cNvSpPr/>
          <p:nvPr/>
        </p:nvSpPr>
        <p:spPr>
          <a:xfrm>
            <a:off x="7507288" y="4251325"/>
            <a:ext cx="138112"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4" name="六边形 23"/>
          <p:cNvSpPr/>
          <p:nvPr/>
        </p:nvSpPr>
        <p:spPr>
          <a:xfrm>
            <a:off x="6048375"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5" name="六边形 24"/>
          <p:cNvSpPr/>
          <p:nvPr/>
        </p:nvSpPr>
        <p:spPr>
          <a:xfrm>
            <a:off x="2219325" y="4324350"/>
            <a:ext cx="136525"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6" name="六边形 25"/>
          <p:cNvSpPr/>
          <p:nvPr/>
        </p:nvSpPr>
        <p:spPr>
          <a:xfrm>
            <a:off x="4654550" y="4046538"/>
            <a:ext cx="138113"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7" name="六边形 26"/>
          <p:cNvSpPr/>
          <p:nvPr/>
        </p:nvSpPr>
        <p:spPr>
          <a:xfrm>
            <a:off x="3354388" y="4138613"/>
            <a:ext cx="322262" cy="322262"/>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8" name="六边形 27"/>
          <p:cNvSpPr/>
          <p:nvPr/>
        </p:nvSpPr>
        <p:spPr>
          <a:xfrm>
            <a:off x="5224463" y="4192588"/>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9" name="六边形 28"/>
          <p:cNvSpPr/>
          <p:nvPr/>
        </p:nvSpPr>
        <p:spPr>
          <a:xfrm>
            <a:off x="1355725" y="4195763"/>
            <a:ext cx="274638"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0" name="六边形 29"/>
          <p:cNvSpPr/>
          <p:nvPr/>
        </p:nvSpPr>
        <p:spPr>
          <a:xfrm>
            <a:off x="1069975" y="4325938"/>
            <a:ext cx="138113" cy="138112"/>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1" name="六边形 30"/>
          <p:cNvSpPr/>
          <p:nvPr/>
        </p:nvSpPr>
        <p:spPr>
          <a:xfrm>
            <a:off x="2921000"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2" name="六边形 31"/>
          <p:cNvSpPr/>
          <p:nvPr/>
        </p:nvSpPr>
        <p:spPr>
          <a:xfrm>
            <a:off x="1839913" y="4248150"/>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3" name="六边形 32"/>
          <p:cNvSpPr/>
          <p:nvPr/>
        </p:nvSpPr>
        <p:spPr>
          <a:xfrm>
            <a:off x="6342063" y="4054475"/>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4" name="六边形 33"/>
          <p:cNvSpPr/>
          <p:nvPr/>
        </p:nvSpPr>
        <p:spPr>
          <a:xfrm>
            <a:off x="7878763" y="4186238"/>
            <a:ext cx="274637"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graphicFrame>
        <p:nvGraphicFramePr>
          <p:cNvPr id="121923" name="Group 67"/>
          <p:cNvGraphicFramePr>
            <a:graphicFrameLocks noGrp="1"/>
          </p:cNvGraphicFramePr>
          <p:nvPr/>
        </p:nvGraphicFramePr>
        <p:xfrm>
          <a:off x="287338" y="555625"/>
          <a:ext cx="8532812" cy="3455988"/>
        </p:xfrm>
        <a:graphic>
          <a:graphicData uri="http://schemas.openxmlformats.org/drawingml/2006/table">
            <a:tbl>
              <a:tblPr/>
              <a:tblGrid>
                <a:gridCol w="1416050"/>
                <a:gridCol w="2940050"/>
                <a:gridCol w="4176712"/>
              </a:tblGrid>
              <a:tr h="576263">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段落</a:t>
                      </a:r>
                      <a:endPar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要点</a:t>
                      </a:r>
                      <a:endPar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遣词造句</a:t>
                      </a:r>
                      <a:endPar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8850">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altLang="zh-CN"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Para1.</a:t>
                      </a:r>
                      <a:endParaRPr kumimoji="0" lang="en-US" altLang="zh-CN"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2025">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altLang="zh-CN"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Para2.</a:t>
                      </a:r>
                      <a:endParaRPr kumimoji="0" lang="en-US" altLang="zh-CN"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8850">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altLang="zh-CN"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Para3.</a:t>
                      </a:r>
                      <a:endParaRPr kumimoji="0" lang="en-US" altLang="zh-CN"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smtClean="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1919" name="Rectangle 63"/>
          <p:cNvSpPr>
            <a:spLocks noChangeArrowheads="1"/>
          </p:cNvSpPr>
          <p:nvPr/>
        </p:nvSpPr>
        <p:spPr bwMode="auto">
          <a:xfrm>
            <a:off x="3167063" y="2139950"/>
            <a:ext cx="1260475" cy="915988"/>
          </a:xfrm>
          <a:prstGeom prst="rect">
            <a:avLst/>
          </a:prstGeom>
          <a:noFill/>
          <a:ln w="9525">
            <a:noFill/>
            <a:miter lim="800000"/>
          </a:ln>
        </p:spPr>
        <p:txBody>
          <a:bodyPr>
            <a:spAutoFit/>
          </a:bodyPr>
          <a:lstStyle/>
          <a:p>
            <a:r>
              <a:rPr lang="zh-CN" altLang="en-US" b="1"/>
              <a:t>个性特质</a:t>
            </a:r>
            <a:endParaRPr lang="zh-CN" altLang="en-US" b="1"/>
          </a:p>
          <a:p>
            <a:r>
              <a:rPr lang="zh-CN" altLang="en-US" b="1"/>
              <a:t>语言水平</a:t>
            </a:r>
            <a:endParaRPr lang="zh-CN" altLang="en-US" b="1"/>
          </a:p>
          <a:p>
            <a:r>
              <a:rPr lang="zh-CN" altLang="en-US" b="1"/>
              <a:t>经验能力</a:t>
            </a:r>
            <a:endParaRPr lang="zh-CN" altLang="en-US" b="1"/>
          </a:p>
        </p:txBody>
      </p:sp>
      <p:sp>
        <p:nvSpPr>
          <p:cNvPr id="121920" name="Rectangle 64"/>
          <p:cNvSpPr>
            <a:spLocks noChangeArrowheads="1"/>
          </p:cNvSpPr>
          <p:nvPr/>
        </p:nvSpPr>
        <p:spPr bwMode="auto">
          <a:xfrm>
            <a:off x="1763713" y="1204913"/>
            <a:ext cx="2847975" cy="457200"/>
          </a:xfrm>
          <a:prstGeom prst="rect">
            <a:avLst/>
          </a:prstGeom>
          <a:noFill/>
          <a:ln w="9525">
            <a:noFill/>
            <a:miter lim="800000"/>
          </a:ln>
        </p:spPr>
        <p:txBody>
          <a:bodyPr wrap="none">
            <a:spAutoFit/>
          </a:bodyPr>
          <a:lstStyle/>
          <a:p>
            <a:r>
              <a:rPr lang="zh-CN" altLang="en-US" sz="2400">
                <a:latin typeface="微软雅黑" panose="020B0503020204020204" pitchFamily="34" charset="-122"/>
                <a:ea typeface="微软雅黑" panose="020B0503020204020204" pitchFamily="34" charset="-122"/>
              </a:rPr>
              <a:t>写信背景</a:t>
            </a:r>
            <a:r>
              <a:rPr lang="en-US" altLang="zh-CN" sz="2400">
                <a:latin typeface="微软雅黑" panose="020B0503020204020204" pitchFamily="34" charset="-122"/>
                <a:ea typeface="微软雅黑" panose="020B0503020204020204" pitchFamily="34" charset="-122"/>
              </a:rPr>
              <a:t>+</a:t>
            </a:r>
            <a:r>
              <a:rPr lang="zh-CN" altLang="en-US" sz="2400">
                <a:latin typeface="微软雅黑" panose="020B0503020204020204" pitchFamily="34" charset="-122"/>
                <a:ea typeface="微软雅黑" panose="020B0503020204020204" pitchFamily="34" charset="-122"/>
              </a:rPr>
              <a:t>写信目的</a:t>
            </a:r>
            <a:endParaRPr lang="zh-CN" altLang="en-US" sz="2400">
              <a:latin typeface="微软雅黑" panose="020B0503020204020204" pitchFamily="34" charset="-122"/>
              <a:ea typeface="微软雅黑" panose="020B0503020204020204" pitchFamily="34" charset="-122"/>
            </a:endParaRPr>
          </a:p>
        </p:txBody>
      </p:sp>
      <p:sp>
        <p:nvSpPr>
          <p:cNvPr id="121921" name="Rectangle 65"/>
          <p:cNvSpPr>
            <a:spLocks noChangeArrowheads="1"/>
          </p:cNvSpPr>
          <p:nvPr/>
        </p:nvSpPr>
        <p:spPr bwMode="auto">
          <a:xfrm>
            <a:off x="1763713" y="2176463"/>
            <a:ext cx="1403350" cy="457200"/>
          </a:xfrm>
          <a:prstGeom prst="rect">
            <a:avLst/>
          </a:prstGeom>
          <a:noFill/>
          <a:ln w="9525">
            <a:noFill/>
            <a:miter lim="800000"/>
          </a:ln>
        </p:spPr>
        <p:txBody>
          <a:bodyPr wrap="none">
            <a:spAutoFit/>
          </a:bodyPr>
          <a:lstStyle/>
          <a:p>
            <a:r>
              <a:rPr lang="zh-CN" altLang="en-US" sz="2400">
                <a:latin typeface="微软雅黑" panose="020B0503020204020204" pitchFamily="34" charset="-122"/>
                <a:ea typeface="微软雅黑" panose="020B0503020204020204" pitchFamily="34" charset="-122"/>
              </a:rPr>
              <a:t>推荐理由</a:t>
            </a:r>
            <a:endParaRPr lang="zh-CN" altLang="en-US" sz="2400">
              <a:latin typeface="微软雅黑" panose="020B0503020204020204" pitchFamily="34" charset="-122"/>
              <a:ea typeface="微软雅黑" panose="020B0503020204020204" pitchFamily="34" charset="-122"/>
            </a:endParaRPr>
          </a:p>
        </p:txBody>
      </p:sp>
      <p:sp>
        <p:nvSpPr>
          <p:cNvPr id="121922" name="Rectangle 66"/>
          <p:cNvSpPr>
            <a:spLocks noChangeArrowheads="1"/>
          </p:cNvSpPr>
          <p:nvPr/>
        </p:nvSpPr>
        <p:spPr bwMode="auto">
          <a:xfrm>
            <a:off x="1763713" y="3148013"/>
            <a:ext cx="1628775" cy="457200"/>
          </a:xfrm>
          <a:prstGeom prst="rect">
            <a:avLst/>
          </a:prstGeom>
          <a:noFill/>
          <a:ln w="9525">
            <a:noFill/>
            <a:miter lim="800000"/>
          </a:ln>
        </p:spPr>
        <p:txBody>
          <a:bodyPr wrap="none">
            <a:spAutoFit/>
          </a:bodyPr>
          <a:lstStyle/>
          <a:p>
            <a:r>
              <a:rPr lang="zh-CN" altLang="en-US" sz="2400">
                <a:latin typeface="微软雅黑" panose="020B0503020204020204" pitchFamily="34" charset="-122"/>
                <a:ea typeface="微软雅黑" panose="020B0503020204020204" pitchFamily="34" charset="-122"/>
              </a:rPr>
              <a:t>希望</a:t>
            </a:r>
            <a:r>
              <a:rPr lang="en-US" altLang="zh-CN" sz="2400">
                <a:latin typeface="微软雅黑" panose="020B0503020204020204" pitchFamily="34" charset="-122"/>
                <a:ea typeface="微软雅黑" panose="020B0503020204020204" pitchFamily="34" charset="-122"/>
              </a:rPr>
              <a:t>+</a:t>
            </a:r>
            <a:r>
              <a:rPr lang="zh-CN" altLang="en-US" sz="2400">
                <a:latin typeface="微软雅黑" panose="020B0503020204020204" pitchFamily="34" charset="-122"/>
                <a:ea typeface="微软雅黑" panose="020B0503020204020204" pitchFamily="34" charset="-122"/>
              </a:rPr>
              <a:t>期待</a:t>
            </a:r>
            <a:endParaRPr lang="zh-CN" altLang="en-US" sz="2400">
              <a:latin typeface="微软雅黑" panose="020B0503020204020204" pitchFamily="34" charset="-122"/>
              <a:ea typeface="微软雅黑" panose="020B0503020204020204" pitchFamily="34" charset="-122"/>
            </a:endParaRPr>
          </a:p>
        </p:txBody>
      </p:sp>
      <p:sp>
        <p:nvSpPr>
          <p:cNvPr id="121924" name="Rectangle 68"/>
          <p:cNvSpPr>
            <a:spLocks noChangeArrowheads="1"/>
          </p:cNvSpPr>
          <p:nvPr/>
        </p:nvSpPr>
        <p:spPr bwMode="auto">
          <a:xfrm>
            <a:off x="4859338" y="1239838"/>
            <a:ext cx="3492500" cy="701675"/>
          </a:xfrm>
          <a:prstGeom prst="rect">
            <a:avLst/>
          </a:prstGeom>
          <a:noFill/>
          <a:ln w="9525">
            <a:noFill/>
            <a:miter lim="800000"/>
          </a:ln>
        </p:spPr>
        <p:txBody>
          <a:bodyPr>
            <a:spAutoFit/>
          </a:bodyPr>
          <a:lstStyle/>
          <a:p>
            <a:r>
              <a:rPr lang="en-US" altLang="zh-CN" sz="2000">
                <a:latin typeface="Constantia" panose="02030602050306030303" pitchFamily="18" charset="0"/>
                <a:ea typeface="微软雅黑" panose="020B0503020204020204" pitchFamily="34" charset="-122"/>
              </a:rPr>
              <a:t>Learning/knowing that….</a:t>
            </a:r>
            <a:endParaRPr lang="en-US" altLang="zh-CN" sz="2000">
              <a:latin typeface="Constantia" panose="02030602050306030303" pitchFamily="18" charset="0"/>
              <a:ea typeface="微软雅黑" panose="020B0503020204020204" pitchFamily="34" charset="-122"/>
            </a:endParaRPr>
          </a:p>
          <a:p>
            <a:r>
              <a:rPr lang="en-US" altLang="zh-CN" sz="2000">
                <a:latin typeface="Constantia" panose="02030602050306030303" pitchFamily="18" charset="0"/>
                <a:ea typeface="微软雅黑" panose="020B0503020204020204" pitchFamily="34" charset="-122"/>
              </a:rPr>
              <a:t>I'm writing to recommend..</a:t>
            </a:r>
            <a:endParaRPr lang="en-US" altLang="zh-CN" sz="2000">
              <a:latin typeface="Constantia" panose="02030602050306030303" pitchFamily="18" charset="0"/>
              <a:ea typeface="微软雅黑" panose="020B0503020204020204" pitchFamily="34" charset="-122"/>
            </a:endParaRPr>
          </a:p>
        </p:txBody>
      </p:sp>
      <p:sp>
        <p:nvSpPr>
          <p:cNvPr id="121925" name="Rectangle 69"/>
          <p:cNvSpPr>
            <a:spLocks noChangeArrowheads="1"/>
          </p:cNvSpPr>
          <p:nvPr/>
        </p:nvSpPr>
        <p:spPr bwMode="auto">
          <a:xfrm>
            <a:off x="4824413" y="2212975"/>
            <a:ext cx="3492500" cy="701675"/>
          </a:xfrm>
          <a:prstGeom prst="rect">
            <a:avLst/>
          </a:prstGeom>
          <a:noFill/>
          <a:ln w="9525">
            <a:noFill/>
            <a:miter lim="800000"/>
          </a:ln>
        </p:spPr>
        <p:txBody>
          <a:bodyPr>
            <a:spAutoFit/>
          </a:bodyPr>
          <a:lstStyle/>
          <a:p>
            <a:r>
              <a:rPr lang="en-US" altLang="zh-CN" sz="2000">
                <a:latin typeface="Constantia" panose="02030602050306030303" pitchFamily="18" charset="0"/>
                <a:ea typeface="微软雅黑" panose="020B0503020204020204" pitchFamily="34" charset="-122"/>
              </a:rPr>
              <a:t>With </a:t>
            </a:r>
            <a:r>
              <a:rPr lang="zh-CN" altLang="en-US" sz="2000">
                <a:latin typeface="Constantia" panose="02030602050306030303" pitchFamily="18" charset="0"/>
                <a:ea typeface="微软雅黑" panose="020B0503020204020204" pitchFamily="34" charset="-122"/>
              </a:rPr>
              <a:t>的复合结构，定语从句，非谓语，同位语</a:t>
            </a:r>
            <a:endParaRPr lang="zh-CN" altLang="en-US" sz="2000">
              <a:latin typeface="Constantia" panose="02030602050306030303" pitchFamily="18" charset="0"/>
              <a:ea typeface="微软雅黑" panose="020B0503020204020204" pitchFamily="34" charset="-122"/>
            </a:endParaRPr>
          </a:p>
        </p:txBody>
      </p:sp>
      <p:sp>
        <p:nvSpPr>
          <p:cNvPr id="121926" name="Rectangle 70"/>
          <p:cNvSpPr>
            <a:spLocks noChangeArrowheads="1"/>
          </p:cNvSpPr>
          <p:nvPr/>
        </p:nvSpPr>
        <p:spPr bwMode="auto">
          <a:xfrm>
            <a:off x="4824413" y="3148013"/>
            <a:ext cx="3492500" cy="701675"/>
          </a:xfrm>
          <a:prstGeom prst="rect">
            <a:avLst/>
          </a:prstGeom>
          <a:noFill/>
          <a:ln w="9525">
            <a:noFill/>
            <a:miter lim="800000"/>
          </a:ln>
        </p:spPr>
        <p:txBody>
          <a:bodyPr>
            <a:spAutoFit/>
          </a:bodyPr>
          <a:lstStyle/>
          <a:p>
            <a:pPr>
              <a:buFontTx/>
              <a:buChar char="•"/>
            </a:pPr>
            <a:r>
              <a:rPr lang="en-US" altLang="zh-CN" sz="2000">
                <a:latin typeface="Constantia" panose="02030602050306030303" pitchFamily="18" charset="0"/>
                <a:ea typeface="微软雅黑" panose="020B0503020204020204" pitchFamily="34" charset="-122"/>
              </a:rPr>
              <a:t>take….into consideration</a:t>
            </a:r>
            <a:endParaRPr lang="en-US" altLang="zh-CN" sz="2000">
              <a:latin typeface="Constantia" panose="02030602050306030303" pitchFamily="18" charset="0"/>
              <a:ea typeface="微软雅黑" panose="020B0503020204020204" pitchFamily="34" charset="-122"/>
            </a:endParaRPr>
          </a:p>
          <a:p>
            <a:pPr>
              <a:buFontTx/>
              <a:buChar char="•"/>
            </a:pPr>
            <a:r>
              <a:rPr lang="en-US" altLang="zh-CN" sz="2000">
                <a:latin typeface="Constantia" panose="02030602050306030303" pitchFamily="18" charset="0"/>
                <a:ea typeface="微软雅黑" panose="020B0503020204020204" pitchFamily="34" charset="-122"/>
              </a:rPr>
              <a:t>look forward to your reply</a:t>
            </a:r>
            <a:endParaRPr lang="en-US" altLang="zh-CN" sz="2000">
              <a:latin typeface="Constantia" panose="02030602050306030303" pitchFamily="18" charset="0"/>
              <a:ea typeface="微软雅黑" panose="020B0503020204020204"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53" presetClass="entr" presetSubtype="16" fill="hold" grpId="0" nodeType="withEffect">
                                  <p:stCondLst>
                                    <p:cond delay="40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53" presetClass="entr" presetSubtype="16" fill="hold" grpId="0" nodeType="withEffect">
                                  <p:stCondLst>
                                    <p:cond delay="20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500" fill="hold"/>
                                        <p:tgtEl>
                                          <p:spTgt spid="16"/>
                                        </p:tgtEl>
                                        <p:attrNameLst>
                                          <p:attrName>ppt_w</p:attrName>
                                        </p:attrNameLst>
                                      </p:cBhvr>
                                      <p:tavLst>
                                        <p:tav tm="0">
                                          <p:val>
                                            <p:fltVal val="0"/>
                                          </p:val>
                                        </p:tav>
                                        <p:tav tm="100000">
                                          <p:val>
                                            <p:strVal val="#ppt_w"/>
                                          </p:val>
                                        </p:tav>
                                      </p:tavLst>
                                    </p:anim>
                                    <p:anim calcmode="lin" valueType="num">
                                      <p:cBhvr>
                                        <p:cTn id="23" dur="500" fill="hold"/>
                                        <p:tgtEl>
                                          <p:spTgt spid="16"/>
                                        </p:tgtEl>
                                        <p:attrNameLst>
                                          <p:attrName>ppt_h</p:attrName>
                                        </p:attrNameLst>
                                      </p:cBhvr>
                                      <p:tavLst>
                                        <p:tav tm="0">
                                          <p:val>
                                            <p:fltVal val="0"/>
                                          </p:val>
                                        </p:tav>
                                        <p:tav tm="100000">
                                          <p:val>
                                            <p:strVal val="#ppt_h"/>
                                          </p:val>
                                        </p:tav>
                                      </p:tavLst>
                                    </p:anim>
                                    <p:animEffect transition="in" filter="fade">
                                      <p:cBhvr>
                                        <p:cTn id="24" dur="500"/>
                                        <p:tgtEl>
                                          <p:spTgt spid="16"/>
                                        </p:tgtEl>
                                      </p:cBhvr>
                                    </p:animEffect>
                                  </p:childTnLst>
                                </p:cTn>
                              </p:par>
                              <p:par>
                                <p:cTn id="25" presetID="53" presetClass="entr" presetSubtype="16" fill="hold" grpId="0" nodeType="withEffect">
                                  <p:stCondLst>
                                    <p:cond delay="400"/>
                                  </p:stCondLst>
                                  <p:childTnLst>
                                    <p:set>
                                      <p:cBhvr>
                                        <p:cTn id="26" dur="1" fill="hold">
                                          <p:stCondLst>
                                            <p:cond delay="0"/>
                                          </p:stCondLst>
                                        </p:cTn>
                                        <p:tgtEl>
                                          <p:spTgt spid="17"/>
                                        </p:tgtEl>
                                        <p:attrNameLst>
                                          <p:attrName>style.visibility</p:attrName>
                                        </p:attrNameLst>
                                      </p:cBhvr>
                                      <p:to>
                                        <p:strVal val="visible"/>
                                      </p:to>
                                    </p:set>
                                    <p:anim calcmode="lin" valueType="num">
                                      <p:cBhvr>
                                        <p:cTn id="27" dur="500" fill="hold"/>
                                        <p:tgtEl>
                                          <p:spTgt spid="17"/>
                                        </p:tgtEl>
                                        <p:attrNameLst>
                                          <p:attrName>ppt_w</p:attrName>
                                        </p:attrNameLst>
                                      </p:cBhvr>
                                      <p:tavLst>
                                        <p:tav tm="0">
                                          <p:val>
                                            <p:fltVal val="0"/>
                                          </p:val>
                                        </p:tav>
                                        <p:tav tm="100000">
                                          <p:val>
                                            <p:strVal val="#ppt_w"/>
                                          </p:val>
                                        </p:tav>
                                      </p:tavLst>
                                    </p:anim>
                                    <p:anim calcmode="lin" valueType="num">
                                      <p:cBhvr>
                                        <p:cTn id="28" dur="500" fill="hold"/>
                                        <p:tgtEl>
                                          <p:spTgt spid="17"/>
                                        </p:tgtEl>
                                        <p:attrNameLst>
                                          <p:attrName>ppt_h</p:attrName>
                                        </p:attrNameLst>
                                      </p:cBhvr>
                                      <p:tavLst>
                                        <p:tav tm="0">
                                          <p:val>
                                            <p:fltVal val="0"/>
                                          </p:val>
                                        </p:tav>
                                        <p:tav tm="100000">
                                          <p:val>
                                            <p:strVal val="#ppt_h"/>
                                          </p:val>
                                        </p:tav>
                                      </p:tavLst>
                                    </p:anim>
                                    <p:animEffect transition="in" filter="fade">
                                      <p:cBhvr>
                                        <p:cTn id="29" dur="500"/>
                                        <p:tgtEl>
                                          <p:spTgt spid="17"/>
                                        </p:tgtEl>
                                      </p:cBhvr>
                                    </p:animEffect>
                                  </p:childTnLst>
                                </p:cTn>
                              </p:par>
                              <p:par>
                                <p:cTn id="30" presetID="53" presetClass="entr" presetSubtype="16" fill="hold" grpId="0" nodeType="withEffect">
                                  <p:stCondLst>
                                    <p:cond delay="20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fltVal val="0"/>
                                          </p:val>
                                        </p:tav>
                                        <p:tav tm="100000">
                                          <p:val>
                                            <p:strVal val="#ppt_w"/>
                                          </p:val>
                                        </p:tav>
                                      </p:tavLst>
                                    </p:anim>
                                    <p:anim calcmode="lin" valueType="num">
                                      <p:cBhvr>
                                        <p:cTn id="33" dur="500" fill="hold"/>
                                        <p:tgtEl>
                                          <p:spTgt spid="18"/>
                                        </p:tgtEl>
                                        <p:attrNameLst>
                                          <p:attrName>ppt_h</p:attrName>
                                        </p:attrNameLst>
                                      </p:cBhvr>
                                      <p:tavLst>
                                        <p:tav tm="0">
                                          <p:val>
                                            <p:fltVal val="0"/>
                                          </p:val>
                                        </p:tav>
                                        <p:tav tm="100000">
                                          <p:val>
                                            <p:strVal val="#ppt_h"/>
                                          </p:val>
                                        </p:tav>
                                      </p:tavLst>
                                    </p:anim>
                                    <p:animEffect transition="in" filter="fade">
                                      <p:cBhvr>
                                        <p:cTn id="34" dur="500"/>
                                        <p:tgtEl>
                                          <p:spTgt spid="18"/>
                                        </p:tgtEl>
                                      </p:cBhvr>
                                    </p:animEffect>
                                  </p:childTnLst>
                                </p:cTn>
                              </p:par>
                              <p:par>
                                <p:cTn id="35" presetID="53" presetClass="entr" presetSubtype="16" fill="hold" grpId="0" nodeType="withEffect">
                                  <p:stCondLst>
                                    <p:cond delay="200"/>
                                  </p:stCondLst>
                                  <p:childTnLst>
                                    <p:set>
                                      <p:cBhvr>
                                        <p:cTn id="36" dur="1" fill="hold">
                                          <p:stCondLst>
                                            <p:cond delay="0"/>
                                          </p:stCondLst>
                                        </p:cTn>
                                        <p:tgtEl>
                                          <p:spTgt spid="19"/>
                                        </p:tgtEl>
                                        <p:attrNameLst>
                                          <p:attrName>style.visibility</p:attrName>
                                        </p:attrNameLst>
                                      </p:cBhvr>
                                      <p:to>
                                        <p:strVal val="visible"/>
                                      </p:to>
                                    </p:set>
                                    <p:anim calcmode="lin" valueType="num">
                                      <p:cBhvr>
                                        <p:cTn id="37" dur="500" fill="hold"/>
                                        <p:tgtEl>
                                          <p:spTgt spid="19"/>
                                        </p:tgtEl>
                                        <p:attrNameLst>
                                          <p:attrName>ppt_w</p:attrName>
                                        </p:attrNameLst>
                                      </p:cBhvr>
                                      <p:tavLst>
                                        <p:tav tm="0">
                                          <p:val>
                                            <p:fltVal val="0"/>
                                          </p:val>
                                        </p:tav>
                                        <p:tav tm="100000">
                                          <p:val>
                                            <p:strVal val="#ppt_w"/>
                                          </p:val>
                                        </p:tav>
                                      </p:tavLst>
                                    </p:anim>
                                    <p:anim calcmode="lin" valueType="num">
                                      <p:cBhvr>
                                        <p:cTn id="38" dur="500" fill="hold"/>
                                        <p:tgtEl>
                                          <p:spTgt spid="19"/>
                                        </p:tgtEl>
                                        <p:attrNameLst>
                                          <p:attrName>ppt_h</p:attrName>
                                        </p:attrNameLst>
                                      </p:cBhvr>
                                      <p:tavLst>
                                        <p:tav tm="0">
                                          <p:val>
                                            <p:fltVal val="0"/>
                                          </p:val>
                                        </p:tav>
                                        <p:tav tm="100000">
                                          <p:val>
                                            <p:strVal val="#ppt_h"/>
                                          </p:val>
                                        </p:tav>
                                      </p:tavLst>
                                    </p:anim>
                                    <p:animEffect transition="in" filter="fade">
                                      <p:cBhvr>
                                        <p:cTn id="39" dur="500"/>
                                        <p:tgtEl>
                                          <p:spTgt spid="19"/>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fltVal val="0"/>
                                          </p:val>
                                        </p:tav>
                                        <p:tav tm="100000">
                                          <p:val>
                                            <p:strVal val="#ppt_w"/>
                                          </p:val>
                                        </p:tav>
                                      </p:tavLst>
                                    </p:anim>
                                    <p:anim calcmode="lin" valueType="num">
                                      <p:cBhvr>
                                        <p:cTn id="43" dur="500" fill="hold"/>
                                        <p:tgtEl>
                                          <p:spTgt spid="20"/>
                                        </p:tgtEl>
                                        <p:attrNameLst>
                                          <p:attrName>ppt_h</p:attrName>
                                        </p:attrNameLst>
                                      </p:cBhvr>
                                      <p:tavLst>
                                        <p:tav tm="0">
                                          <p:val>
                                            <p:fltVal val="0"/>
                                          </p:val>
                                        </p:tav>
                                        <p:tav tm="100000">
                                          <p:val>
                                            <p:strVal val="#ppt_h"/>
                                          </p:val>
                                        </p:tav>
                                      </p:tavLst>
                                    </p:anim>
                                    <p:animEffect transition="in" filter="fade">
                                      <p:cBhvr>
                                        <p:cTn id="44" dur="500"/>
                                        <p:tgtEl>
                                          <p:spTgt spid="20"/>
                                        </p:tgtEl>
                                      </p:cBhvr>
                                    </p:animEffect>
                                  </p:childTnLst>
                                </p:cTn>
                              </p:par>
                              <p:par>
                                <p:cTn id="45" presetID="53" presetClass="entr" presetSubtype="16" fill="hold" grpId="0" nodeType="withEffect">
                                  <p:stCondLst>
                                    <p:cond delay="400"/>
                                  </p:stCondLst>
                                  <p:childTnLst>
                                    <p:set>
                                      <p:cBhvr>
                                        <p:cTn id="46" dur="1" fill="hold">
                                          <p:stCondLst>
                                            <p:cond delay="0"/>
                                          </p:stCondLst>
                                        </p:cTn>
                                        <p:tgtEl>
                                          <p:spTgt spid="21"/>
                                        </p:tgtEl>
                                        <p:attrNameLst>
                                          <p:attrName>style.visibility</p:attrName>
                                        </p:attrNameLst>
                                      </p:cBhvr>
                                      <p:to>
                                        <p:strVal val="visible"/>
                                      </p:to>
                                    </p:set>
                                    <p:anim calcmode="lin" valueType="num">
                                      <p:cBhvr>
                                        <p:cTn id="47" dur="500" fill="hold"/>
                                        <p:tgtEl>
                                          <p:spTgt spid="21"/>
                                        </p:tgtEl>
                                        <p:attrNameLst>
                                          <p:attrName>ppt_w</p:attrName>
                                        </p:attrNameLst>
                                      </p:cBhvr>
                                      <p:tavLst>
                                        <p:tav tm="0">
                                          <p:val>
                                            <p:fltVal val="0"/>
                                          </p:val>
                                        </p:tav>
                                        <p:tav tm="100000">
                                          <p:val>
                                            <p:strVal val="#ppt_w"/>
                                          </p:val>
                                        </p:tav>
                                      </p:tavLst>
                                    </p:anim>
                                    <p:anim calcmode="lin" valueType="num">
                                      <p:cBhvr>
                                        <p:cTn id="48" dur="500" fill="hold"/>
                                        <p:tgtEl>
                                          <p:spTgt spid="21"/>
                                        </p:tgtEl>
                                        <p:attrNameLst>
                                          <p:attrName>ppt_h</p:attrName>
                                        </p:attrNameLst>
                                      </p:cBhvr>
                                      <p:tavLst>
                                        <p:tav tm="0">
                                          <p:val>
                                            <p:fltVal val="0"/>
                                          </p:val>
                                        </p:tav>
                                        <p:tav tm="100000">
                                          <p:val>
                                            <p:strVal val="#ppt_h"/>
                                          </p:val>
                                        </p:tav>
                                      </p:tavLst>
                                    </p:anim>
                                    <p:animEffect transition="in" filter="fade">
                                      <p:cBhvr>
                                        <p:cTn id="49" dur="500"/>
                                        <p:tgtEl>
                                          <p:spTgt spid="21"/>
                                        </p:tgtEl>
                                      </p:cBhvr>
                                    </p:animEffect>
                                  </p:childTnLst>
                                </p:cTn>
                              </p:par>
                              <p:par>
                                <p:cTn id="50" presetID="53" presetClass="entr" presetSubtype="16" fill="hold" grpId="0" nodeType="withEffect">
                                  <p:stCondLst>
                                    <p:cond delay="20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fltVal val="0"/>
                                          </p:val>
                                        </p:tav>
                                        <p:tav tm="100000">
                                          <p:val>
                                            <p:strVal val="#ppt_h"/>
                                          </p:val>
                                        </p:tav>
                                      </p:tavLst>
                                    </p:anim>
                                    <p:animEffect transition="in" filter="fade">
                                      <p:cBhvr>
                                        <p:cTn id="59" dur="500"/>
                                        <p:tgtEl>
                                          <p:spTgt spid="23"/>
                                        </p:tgtEl>
                                      </p:cBhvr>
                                    </p:animEffect>
                                  </p:childTnLst>
                                </p:cTn>
                              </p:par>
                              <p:par>
                                <p:cTn id="60" presetID="53" presetClass="entr" presetSubtype="16" fill="hold" grpId="0" nodeType="withEffect">
                                  <p:stCondLst>
                                    <p:cond delay="400"/>
                                  </p:stCondLst>
                                  <p:childTnLst>
                                    <p:set>
                                      <p:cBhvr>
                                        <p:cTn id="61" dur="1" fill="hold">
                                          <p:stCondLst>
                                            <p:cond delay="0"/>
                                          </p:stCondLst>
                                        </p:cTn>
                                        <p:tgtEl>
                                          <p:spTgt spid="24"/>
                                        </p:tgtEl>
                                        <p:attrNameLst>
                                          <p:attrName>style.visibility</p:attrName>
                                        </p:attrNameLst>
                                      </p:cBhvr>
                                      <p:to>
                                        <p:strVal val="visible"/>
                                      </p:to>
                                    </p:set>
                                    <p:anim calcmode="lin" valueType="num">
                                      <p:cBhvr>
                                        <p:cTn id="62" dur="500" fill="hold"/>
                                        <p:tgtEl>
                                          <p:spTgt spid="24"/>
                                        </p:tgtEl>
                                        <p:attrNameLst>
                                          <p:attrName>ppt_w</p:attrName>
                                        </p:attrNameLst>
                                      </p:cBhvr>
                                      <p:tavLst>
                                        <p:tav tm="0">
                                          <p:val>
                                            <p:fltVal val="0"/>
                                          </p:val>
                                        </p:tav>
                                        <p:tav tm="100000">
                                          <p:val>
                                            <p:strVal val="#ppt_w"/>
                                          </p:val>
                                        </p:tav>
                                      </p:tavLst>
                                    </p:anim>
                                    <p:anim calcmode="lin" valueType="num">
                                      <p:cBhvr>
                                        <p:cTn id="63" dur="500" fill="hold"/>
                                        <p:tgtEl>
                                          <p:spTgt spid="24"/>
                                        </p:tgtEl>
                                        <p:attrNameLst>
                                          <p:attrName>ppt_h</p:attrName>
                                        </p:attrNameLst>
                                      </p:cBhvr>
                                      <p:tavLst>
                                        <p:tav tm="0">
                                          <p:val>
                                            <p:fltVal val="0"/>
                                          </p:val>
                                        </p:tav>
                                        <p:tav tm="100000">
                                          <p:val>
                                            <p:strVal val="#ppt_h"/>
                                          </p:val>
                                        </p:tav>
                                      </p:tavLst>
                                    </p:anim>
                                    <p:animEffect transition="in" filter="fade">
                                      <p:cBhvr>
                                        <p:cTn id="64" dur="500"/>
                                        <p:tgtEl>
                                          <p:spTgt spid="24"/>
                                        </p:tgtEl>
                                      </p:cBhvr>
                                    </p:animEffect>
                                  </p:childTnLst>
                                </p:cTn>
                              </p:par>
                              <p:par>
                                <p:cTn id="65" presetID="53" presetClass="entr" presetSubtype="16" fill="hold" grpId="0" nodeType="withEffect">
                                  <p:stCondLst>
                                    <p:cond delay="200"/>
                                  </p:stCondLst>
                                  <p:childTnLst>
                                    <p:set>
                                      <p:cBhvr>
                                        <p:cTn id="66" dur="1" fill="hold">
                                          <p:stCondLst>
                                            <p:cond delay="0"/>
                                          </p:stCondLst>
                                        </p:cTn>
                                        <p:tgtEl>
                                          <p:spTgt spid="25"/>
                                        </p:tgtEl>
                                        <p:attrNameLst>
                                          <p:attrName>style.visibility</p:attrName>
                                        </p:attrNameLst>
                                      </p:cBhvr>
                                      <p:to>
                                        <p:strVal val="visible"/>
                                      </p:to>
                                    </p:set>
                                    <p:anim calcmode="lin" valueType="num">
                                      <p:cBhvr>
                                        <p:cTn id="67" dur="500" fill="hold"/>
                                        <p:tgtEl>
                                          <p:spTgt spid="25"/>
                                        </p:tgtEl>
                                        <p:attrNameLst>
                                          <p:attrName>ppt_w</p:attrName>
                                        </p:attrNameLst>
                                      </p:cBhvr>
                                      <p:tavLst>
                                        <p:tav tm="0">
                                          <p:val>
                                            <p:fltVal val="0"/>
                                          </p:val>
                                        </p:tav>
                                        <p:tav tm="100000">
                                          <p:val>
                                            <p:strVal val="#ppt_w"/>
                                          </p:val>
                                        </p:tav>
                                      </p:tavLst>
                                    </p:anim>
                                    <p:anim calcmode="lin" valueType="num">
                                      <p:cBhvr>
                                        <p:cTn id="68" dur="500" fill="hold"/>
                                        <p:tgtEl>
                                          <p:spTgt spid="25"/>
                                        </p:tgtEl>
                                        <p:attrNameLst>
                                          <p:attrName>ppt_h</p:attrName>
                                        </p:attrNameLst>
                                      </p:cBhvr>
                                      <p:tavLst>
                                        <p:tav tm="0">
                                          <p:val>
                                            <p:fltVal val="0"/>
                                          </p:val>
                                        </p:tav>
                                        <p:tav tm="100000">
                                          <p:val>
                                            <p:strVal val="#ppt_h"/>
                                          </p:val>
                                        </p:tav>
                                      </p:tavLst>
                                    </p:anim>
                                    <p:animEffect transition="in" filter="fade">
                                      <p:cBhvr>
                                        <p:cTn id="69" dur="500"/>
                                        <p:tgtEl>
                                          <p:spTgt spid="25"/>
                                        </p:tgtEl>
                                      </p:cBhvr>
                                    </p:animEffect>
                                  </p:childTnLst>
                                </p:cTn>
                              </p:par>
                              <p:par>
                                <p:cTn id="70" presetID="53" presetClass="entr" presetSubtype="16" fill="hold" grpId="0" nodeType="withEffect">
                                  <p:stCondLst>
                                    <p:cond delay="200"/>
                                  </p:stCondLst>
                                  <p:childTnLst>
                                    <p:set>
                                      <p:cBhvr>
                                        <p:cTn id="71" dur="1" fill="hold">
                                          <p:stCondLst>
                                            <p:cond delay="0"/>
                                          </p:stCondLst>
                                        </p:cTn>
                                        <p:tgtEl>
                                          <p:spTgt spid="26"/>
                                        </p:tgtEl>
                                        <p:attrNameLst>
                                          <p:attrName>style.visibility</p:attrName>
                                        </p:attrNameLst>
                                      </p:cBhvr>
                                      <p:to>
                                        <p:strVal val="visible"/>
                                      </p:to>
                                    </p:set>
                                    <p:anim calcmode="lin" valueType="num">
                                      <p:cBhvr>
                                        <p:cTn id="72" dur="500" fill="hold"/>
                                        <p:tgtEl>
                                          <p:spTgt spid="26"/>
                                        </p:tgtEl>
                                        <p:attrNameLst>
                                          <p:attrName>ppt_w</p:attrName>
                                        </p:attrNameLst>
                                      </p:cBhvr>
                                      <p:tavLst>
                                        <p:tav tm="0">
                                          <p:val>
                                            <p:fltVal val="0"/>
                                          </p:val>
                                        </p:tav>
                                        <p:tav tm="100000">
                                          <p:val>
                                            <p:strVal val="#ppt_w"/>
                                          </p:val>
                                        </p:tav>
                                      </p:tavLst>
                                    </p:anim>
                                    <p:anim calcmode="lin" valueType="num">
                                      <p:cBhvr>
                                        <p:cTn id="73" dur="500" fill="hold"/>
                                        <p:tgtEl>
                                          <p:spTgt spid="26"/>
                                        </p:tgtEl>
                                        <p:attrNameLst>
                                          <p:attrName>ppt_h</p:attrName>
                                        </p:attrNameLst>
                                      </p:cBhvr>
                                      <p:tavLst>
                                        <p:tav tm="0">
                                          <p:val>
                                            <p:fltVal val="0"/>
                                          </p:val>
                                        </p:tav>
                                        <p:tav tm="100000">
                                          <p:val>
                                            <p:strVal val="#ppt_h"/>
                                          </p:val>
                                        </p:tav>
                                      </p:tavLst>
                                    </p:anim>
                                    <p:animEffect transition="in" filter="fade">
                                      <p:cBhvr>
                                        <p:cTn id="74" dur="500"/>
                                        <p:tgtEl>
                                          <p:spTgt spid="26"/>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27"/>
                                        </p:tgtEl>
                                        <p:attrNameLst>
                                          <p:attrName>style.visibility</p:attrName>
                                        </p:attrNameLst>
                                      </p:cBhvr>
                                      <p:to>
                                        <p:strVal val="visible"/>
                                      </p:to>
                                    </p:set>
                                    <p:anim calcmode="lin" valueType="num">
                                      <p:cBhvr>
                                        <p:cTn id="77" dur="500" fill="hold"/>
                                        <p:tgtEl>
                                          <p:spTgt spid="27"/>
                                        </p:tgtEl>
                                        <p:attrNameLst>
                                          <p:attrName>ppt_w</p:attrName>
                                        </p:attrNameLst>
                                      </p:cBhvr>
                                      <p:tavLst>
                                        <p:tav tm="0">
                                          <p:val>
                                            <p:fltVal val="0"/>
                                          </p:val>
                                        </p:tav>
                                        <p:tav tm="100000">
                                          <p:val>
                                            <p:strVal val="#ppt_w"/>
                                          </p:val>
                                        </p:tav>
                                      </p:tavLst>
                                    </p:anim>
                                    <p:anim calcmode="lin" valueType="num">
                                      <p:cBhvr>
                                        <p:cTn id="78" dur="500" fill="hold"/>
                                        <p:tgtEl>
                                          <p:spTgt spid="27"/>
                                        </p:tgtEl>
                                        <p:attrNameLst>
                                          <p:attrName>ppt_h</p:attrName>
                                        </p:attrNameLst>
                                      </p:cBhvr>
                                      <p:tavLst>
                                        <p:tav tm="0">
                                          <p:val>
                                            <p:fltVal val="0"/>
                                          </p:val>
                                        </p:tav>
                                        <p:tav tm="100000">
                                          <p:val>
                                            <p:strVal val="#ppt_h"/>
                                          </p:val>
                                        </p:tav>
                                      </p:tavLst>
                                    </p:anim>
                                    <p:animEffect transition="in" filter="fade">
                                      <p:cBhvr>
                                        <p:cTn id="79" dur="500"/>
                                        <p:tgtEl>
                                          <p:spTgt spid="27"/>
                                        </p:tgtEl>
                                      </p:cBhvr>
                                    </p:animEffect>
                                  </p:childTnLst>
                                </p:cTn>
                              </p:par>
                              <p:par>
                                <p:cTn id="80" presetID="53" presetClass="entr" presetSubtype="16" fill="hold" grpId="0" nodeType="withEffect">
                                  <p:stCondLst>
                                    <p:cond delay="400"/>
                                  </p:stCondLst>
                                  <p:childTnLst>
                                    <p:set>
                                      <p:cBhvr>
                                        <p:cTn id="81" dur="1" fill="hold">
                                          <p:stCondLst>
                                            <p:cond delay="0"/>
                                          </p:stCondLst>
                                        </p:cTn>
                                        <p:tgtEl>
                                          <p:spTgt spid="28"/>
                                        </p:tgtEl>
                                        <p:attrNameLst>
                                          <p:attrName>style.visibility</p:attrName>
                                        </p:attrNameLst>
                                      </p:cBhvr>
                                      <p:to>
                                        <p:strVal val="visible"/>
                                      </p:to>
                                    </p:set>
                                    <p:anim calcmode="lin" valueType="num">
                                      <p:cBhvr>
                                        <p:cTn id="82" dur="500" fill="hold"/>
                                        <p:tgtEl>
                                          <p:spTgt spid="28"/>
                                        </p:tgtEl>
                                        <p:attrNameLst>
                                          <p:attrName>ppt_w</p:attrName>
                                        </p:attrNameLst>
                                      </p:cBhvr>
                                      <p:tavLst>
                                        <p:tav tm="0">
                                          <p:val>
                                            <p:fltVal val="0"/>
                                          </p:val>
                                        </p:tav>
                                        <p:tav tm="100000">
                                          <p:val>
                                            <p:strVal val="#ppt_w"/>
                                          </p:val>
                                        </p:tav>
                                      </p:tavLst>
                                    </p:anim>
                                    <p:anim calcmode="lin" valueType="num">
                                      <p:cBhvr>
                                        <p:cTn id="83" dur="500" fill="hold"/>
                                        <p:tgtEl>
                                          <p:spTgt spid="28"/>
                                        </p:tgtEl>
                                        <p:attrNameLst>
                                          <p:attrName>ppt_h</p:attrName>
                                        </p:attrNameLst>
                                      </p:cBhvr>
                                      <p:tavLst>
                                        <p:tav tm="0">
                                          <p:val>
                                            <p:fltVal val="0"/>
                                          </p:val>
                                        </p:tav>
                                        <p:tav tm="100000">
                                          <p:val>
                                            <p:strVal val="#ppt_h"/>
                                          </p:val>
                                        </p:tav>
                                      </p:tavLst>
                                    </p:anim>
                                    <p:animEffect transition="in" filter="fade">
                                      <p:cBhvr>
                                        <p:cTn id="84" dur="500"/>
                                        <p:tgtEl>
                                          <p:spTgt spid="28"/>
                                        </p:tgtEl>
                                      </p:cBhvr>
                                    </p:animEffect>
                                  </p:childTnLst>
                                </p:cTn>
                              </p:par>
                              <p:par>
                                <p:cTn id="85" presetID="53" presetClass="entr" presetSubtype="16" fill="hold" grpId="0" nodeType="withEffect">
                                  <p:stCondLst>
                                    <p:cond delay="200"/>
                                  </p:stCondLst>
                                  <p:childTnLst>
                                    <p:set>
                                      <p:cBhvr>
                                        <p:cTn id="86" dur="1" fill="hold">
                                          <p:stCondLst>
                                            <p:cond delay="0"/>
                                          </p:stCondLst>
                                        </p:cTn>
                                        <p:tgtEl>
                                          <p:spTgt spid="29"/>
                                        </p:tgtEl>
                                        <p:attrNameLst>
                                          <p:attrName>style.visibility</p:attrName>
                                        </p:attrNameLst>
                                      </p:cBhvr>
                                      <p:to>
                                        <p:strVal val="visible"/>
                                      </p:to>
                                    </p:set>
                                    <p:anim calcmode="lin" valueType="num">
                                      <p:cBhvr>
                                        <p:cTn id="87" dur="500" fill="hold"/>
                                        <p:tgtEl>
                                          <p:spTgt spid="29"/>
                                        </p:tgtEl>
                                        <p:attrNameLst>
                                          <p:attrName>ppt_w</p:attrName>
                                        </p:attrNameLst>
                                      </p:cBhvr>
                                      <p:tavLst>
                                        <p:tav tm="0">
                                          <p:val>
                                            <p:fltVal val="0"/>
                                          </p:val>
                                        </p:tav>
                                        <p:tav tm="100000">
                                          <p:val>
                                            <p:strVal val="#ppt_w"/>
                                          </p:val>
                                        </p:tav>
                                      </p:tavLst>
                                    </p:anim>
                                    <p:anim calcmode="lin" valueType="num">
                                      <p:cBhvr>
                                        <p:cTn id="88" dur="500" fill="hold"/>
                                        <p:tgtEl>
                                          <p:spTgt spid="29"/>
                                        </p:tgtEl>
                                        <p:attrNameLst>
                                          <p:attrName>ppt_h</p:attrName>
                                        </p:attrNameLst>
                                      </p:cBhvr>
                                      <p:tavLst>
                                        <p:tav tm="0">
                                          <p:val>
                                            <p:fltVal val="0"/>
                                          </p:val>
                                        </p:tav>
                                        <p:tav tm="100000">
                                          <p:val>
                                            <p:strVal val="#ppt_h"/>
                                          </p:val>
                                        </p:tav>
                                      </p:tavLst>
                                    </p:anim>
                                    <p:animEffect transition="in" filter="fade">
                                      <p:cBhvr>
                                        <p:cTn id="89" dur="500"/>
                                        <p:tgtEl>
                                          <p:spTgt spid="29"/>
                                        </p:tgtEl>
                                      </p:cBhvr>
                                    </p:animEffect>
                                  </p:childTnLst>
                                </p:cTn>
                              </p:par>
                              <p:par>
                                <p:cTn id="90" presetID="53" presetClass="entr" presetSubtype="16" fill="hold" grpId="0" nodeType="withEffect">
                                  <p:stCondLst>
                                    <p:cond delay="0"/>
                                  </p:stCondLst>
                                  <p:childTnLst>
                                    <p:set>
                                      <p:cBhvr>
                                        <p:cTn id="91" dur="1" fill="hold">
                                          <p:stCondLst>
                                            <p:cond delay="0"/>
                                          </p:stCondLst>
                                        </p:cTn>
                                        <p:tgtEl>
                                          <p:spTgt spid="30"/>
                                        </p:tgtEl>
                                        <p:attrNameLst>
                                          <p:attrName>style.visibility</p:attrName>
                                        </p:attrNameLst>
                                      </p:cBhvr>
                                      <p:to>
                                        <p:strVal val="visible"/>
                                      </p:to>
                                    </p:set>
                                    <p:anim calcmode="lin" valueType="num">
                                      <p:cBhvr>
                                        <p:cTn id="92" dur="500" fill="hold"/>
                                        <p:tgtEl>
                                          <p:spTgt spid="30"/>
                                        </p:tgtEl>
                                        <p:attrNameLst>
                                          <p:attrName>ppt_w</p:attrName>
                                        </p:attrNameLst>
                                      </p:cBhvr>
                                      <p:tavLst>
                                        <p:tav tm="0">
                                          <p:val>
                                            <p:fltVal val="0"/>
                                          </p:val>
                                        </p:tav>
                                        <p:tav tm="100000">
                                          <p:val>
                                            <p:strVal val="#ppt_w"/>
                                          </p:val>
                                        </p:tav>
                                      </p:tavLst>
                                    </p:anim>
                                    <p:anim calcmode="lin" valueType="num">
                                      <p:cBhvr>
                                        <p:cTn id="93" dur="500" fill="hold"/>
                                        <p:tgtEl>
                                          <p:spTgt spid="30"/>
                                        </p:tgtEl>
                                        <p:attrNameLst>
                                          <p:attrName>ppt_h</p:attrName>
                                        </p:attrNameLst>
                                      </p:cBhvr>
                                      <p:tavLst>
                                        <p:tav tm="0">
                                          <p:val>
                                            <p:fltVal val="0"/>
                                          </p:val>
                                        </p:tav>
                                        <p:tav tm="100000">
                                          <p:val>
                                            <p:strVal val="#ppt_h"/>
                                          </p:val>
                                        </p:tav>
                                      </p:tavLst>
                                    </p:anim>
                                    <p:animEffect transition="in" filter="fade">
                                      <p:cBhvr>
                                        <p:cTn id="94" dur="500"/>
                                        <p:tgtEl>
                                          <p:spTgt spid="30"/>
                                        </p:tgtEl>
                                      </p:cBhvr>
                                    </p:animEffect>
                                  </p:childTnLst>
                                </p:cTn>
                              </p:par>
                              <p:par>
                                <p:cTn id="95" presetID="53" presetClass="entr" presetSubtype="16" fill="hold" grpId="0" nodeType="withEffect">
                                  <p:stCondLst>
                                    <p:cond delay="400"/>
                                  </p:stCondLst>
                                  <p:childTnLst>
                                    <p:set>
                                      <p:cBhvr>
                                        <p:cTn id="96" dur="1" fill="hold">
                                          <p:stCondLst>
                                            <p:cond delay="0"/>
                                          </p:stCondLst>
                                        </p:cTn>
                                        <p:tgtEl>
                                          <p:spTgt spid="31"/>
                                        </p:tgtEl>
                                        <p:attrNameLst>
                                          <p:attrName>style.visibility</p:attrName>
                                        </p:attrNameLst>
                                      </p:cBhvr>
                                      <p:to>
                                        <p:strVal val="visible"/>
                                      </p:to>
                                    </p:set>
                                    <p:anim calcmode="lin" valueType="num">
                                      <p:cBhvr>
                                        <p:cTn id="97" dur="500" fill="hold"/>
                                        <p:tgtEl>
                                          <p:spTgt spid="31"/>
                                        </p:tgtEl>
                                        <p:attrNameLst>
                                          <p:attrName>ppt_w</p:attrName>
                                        </p:attrNameLst>
                                      </p:cBhvr>
                                      <p:tavLst>
                                        <p:tav tm="0">
                                          <p:val>
                                            <p:fltVal val="0"/>
                                          </p:val>
                                        </p:tav>
                                        <p:tav tm="100000">
                                          <p:val>
                                            <p:strVal val="#ppt_w"/>
                                          </p:val>
                                        </p:tav>
                                      </p:tavLst>
                                    </p:anim>
                                    <p:anim calcmode="lin" valueType="num">
                                      <p:cBhvr>
                                        <p:cTn id="98" dur="500" fill="hold"/>
                                        <p:tgtEl>
                                          <p:spTgt spid="31"/>
                                        </p:tgtEl>
                                        <p:attrNameLst>
                                          <p:attrName>ppt_h</p:attrName>
                                        </p:attrNameLst>
                                      </p:cBhvr>
                                      <p:tavLst>
                                        <p:tav tm="0">
                                          <p:val>
                                            <p:fltVal val="0"/>
                                          </p:val>
                                        </p:tav>
                                        <p:tav tm="100000">
                                          <p:val>
                                            <p:strVal val="#ppt_h"/>
                                          </p:val>
                                        </p:tav>
                                      </p:tavLst>
                                    </p:anim>
                                    <p:animEffect transition="in" filter="fade">
                                      <p:cBhvr>
                                        <p:cTn id="99" dur="500"/>
                                        <p:tgtEl>
                                          <p:spTgt spid="31"/>
                                        </p:tgtEl>
                                      </p:cBhvr>
                                    </p:animEffect>
                                  </p:childTnLst>
                                </p:cTn>
                              </p:par>
                              <p:par>
                                <p:cTn id="100" presetID="53" presetClass="entr" presetSubtype="16" fill="hold" grpId="0" nodeType="withEffect">
                                  <p:stCondLst>
                                    <p:cond delay="200"/>
                                  </p:stCondLst>
                                  <p:childTnLst>
                                    <p:set>
                                      <p:cBhvr>
                                        <p:cTn id="101" dur="1" fill="hold">
                                          <p:stCondLst>
                                            <p:cond delay="0"/>
                                          </p:stCondLst>
                                        </p:cTn>
                                        <p:tgtEl>
                                          <p:spTgt spid="32"/>
                                        </p:tgtEl>
                                        <p:attrNameLst>
                                          <p:attrName>style.visibility</p:attrName>
                                        </p:attrNameLst>
                                      </p:cBhvr>
                                      <p:to>
                                        <p:strVal val="visible"/>
                                      </p:to>
                                    </p:set>
                                    <p:anim calcmode="lin" valueType="num">
                                      <p:cBhvr>
                                        <p:cTn id="102" dur="500" fill="hold"/>
                                        <p:tgtEl>
                                          <p:spTgt spid="32"/>
                                        </p:tgtEl>
                                        <p:attrNameLst>
                                          <p:attrName>ppt_w</p:attrName>
                                        </p:attrNameLst>
                                      </p:cBhvr>
                                      <p:tavLst>
                                        <p:tav tm="0">
                                          <p:val>
                                            <p:fltVal val="0"/>
                                          </p:val>
                                        </p:tav>
                                        <p:tav tm="100000">
                                          <p:val>
                                            <p:strVal val="#ppt_w"/>
                                          </p:val>
                                        </p:tav>
                                      </p:tavLst>
                                    </p:anim>
                                    <p:anim calcmode="lin" valueType="num">
                                      <p:cBhvr>
                                        <p:cTn id="103" dur="500" fill="hold"/>
                                        <p:tgtEl>
                                          <p:spTgt spid="32"/>
                                        </p:tgtEl>
                                        <p:attrNameLst>
                                          <p:attrName>ppt_h</p:attrName>
                                        </p:attrNameLst>
                                      </p:cBhvr>
                                      <p:tavLst>
                                        <p:tav tm="0">
                                          <p:val>
                                            <p:fltVal val="0"/>
                                          </p:val>
                                        </p:tav>
                                        <p:tav tm="100000">
                                          <p:val>
                                            <p:strVal val="#ppt_h"/>
                                          </p:val>
                                        </p:tav>
                                      </p:tavLst>
                                    </p:anim>
                                    <p:animEffect transition="in" filter="fade">
                                      <p:cBhvr>
                                        <p:cTn id="104" dur="500"/>
                                        <p:tgtEl>
                                          <p:spTgt spid="32"/>
                                        </p:tgtEl>
                                      </p:cBhvr>
                                    </p:animEffect>
                                  </p:childTnLst>
                                </p:cTn>
                              </p:par>
                              <p:par>
                                <p:cTn id="105" presetID="53" presetClass="entr" presetSubtype="16" fill="hold" grpId="0" nodeType="withEffect">
                                  <p:stCondLst>
                                    <p:cond delay="200"/>
                                  </p:stCondLst>
                                  <p:childTnLst>
                                    <p:set>
                                      <p:cBhvr>
                                        <p:cTn id="106" dur="1" fill="hold">
                                          <p:stCondLst>
                                            <p:cond delay="0"/>
                                          </p:stCondLst>
                                        </p:cTn>
                                        <p:tgtEl>
                                          <p:spTgt spid="33"/>
                                        </p:tgtEl>
                                        <p:attrNameLst>
                                          <p:attrName>style.visibility</p:attrName>
                                        </p:attrNameLst>
                                      </p:cBhvr>
                                      <p:to>
                                        <p:strVal val="visible"/>
                                      </p:to>
                                    </p:set>
                                    <p:anim calcmode="lin" valueType="num">
                                      <p:cBhvr>
                                        <p:cTn id="107" dur="500" fill="hold"/>
                                        <p:tgtEl>
                                          <p:spTgt spid="33"/>
                                        </p:tgtEl>
                                        <p:attrNameLst>
                                          <p:attrName>ppt_w</p:attrName>
                                        </p:attrNameLst>
                                      </p:cBhvr>
                                      <p:tavLst>
                                        <p:tav tm="0">
                                          <p:val>
                                            <p:fltVal val="0"/>
                                          </p:val>
                                        </p:tav>
                                        <p:tav tm="100000">
                                          <p:val>
                                            <p:strVal val="#ppt_w"/>
                                          </p:val>
                                        </p:tav>
                                      </p:tavLst>
                                    </p:anim>
                                    <p:anim calcmode="lin" valueType="num">
                                      <p:cBhvr>
                                        <p:cTn id="108" dur="500" fill="hold"/>
                                        <p:tgtEl>
                                          <p:spTgt spid="33"/>
                                        </p:tgtEl>
                                        <p:attrNameLst>
                                          <p:attrName>ppt_h</p:attrName>
                                        </p:attrNameLst>
                                      </p:cBhvr>
                                      <p:tavLst>
                                        <p:tav tm="0">
                                          <p:val>
                                            <p:fltVal val="0"/>
                                          </p:val>
                                        </p:tav>
                                        <p:tav tm="100000">
                                          <p:val>
                                            <p:strVal val="#ppt_h"/>
                                          </p:val>
                                        </p:tav>
                                      </p:tavLst>
                                    </p:anim>
                                    <p:animEffect transition="in" filter="fade">
                                      <p:cBhvr>
                                        <p:cTn id="109" dur="500"/>
                                        <p:tgtEl>
                                          <p:spTgt spid="33"/>
                                        </p:tgtEl>
                                      </p:cBhvr>
                                    </p:animEffect>
                                  </p:childTnLst>
                                </p:cTn>
                              </p:par>
                              <p:par>
                                <p:cTn id="110" presetID="53" presetClass="entr" presetSubtype="16" fill="hold" grpId="0" nodeType="withEffect">
                                  <p:stCondLst>
                                    <p:cond delay="200"/>
                                  </p:stCondLst>
                                  <p:childTnLst>
                                    <p:set>
                                      <p:cBhvr>
                                        <p:cTn id="111" dur="1" fill="hold">
                                          <p:stCondLst>
                                            <p:cond delay="0"/>
                                          </p:stCondLst>
                                        </p:cTn>
                                        <p:tgtEl>
                                          <p:spTgt spid="34"/>
                                        </p:tgtEl>
                                        <p:attrNameLst>
                                          <p:attrName>style.visibility</p:attrName>
                                        </p:attrNameLst>
                                      </p:cBhvr>
                                      <p:to>
                                        <p:strVal val="visible"/>
                                      </p:to>
                                    </p:set>
                                    <p:anim calcmode="lin" valueType="num">
                                      <p:cBhvr>
                                        <p:cTn id="112" dur="500" fill="hold"/>
                                        <p:tgtEl>
                                          <p:spTgt spid="34"/>
                                        </p:tgtEl>
                                        <p:attrNameLst>
                                          <p:attrName>ppt_w</p:attrName>
                                        </p:attrNameLst>
                                      </p:cBhvr>
                                      <p:tavLst>
                                        <p:tav tm="0">
                                          <p:val>
                                            <p:fltVal val="0"/>
                                          </p:val>
                                        </p:tav>
                                        <p:tav tm="100000">
                                          <p:val>
                                            <p:strVal val="#ppt_w"/>
                                          </p:val>
                                        </p:tav>
                                      </p:tavLst>
                                    </p:anim>
                                    <p:anim calcmode="lin" valueType="num">
                                      <p:cBhvr>
                                        <p:cTn id="113" dur="500" fill="hold"/>
                                        <p:tgtEl>
                                          <p:spTgt spid="34"/>
                                        </p:tgtEl>
                                        <p:attrNameLst>
                                          <p:attrName>ppt_h</p:attrName>
                                        </p:attrNameLst>
                                      </p:cBhvr>
                                      <p:tavLst>
                                        <p:tav tm="0">
                                          <p:val>
                                            <p:fltVal val="0"/>
                                          </p:val>
                                        </p:tav>
                                        <p:tav tm="100000">
                                          <p:val>
                                            <p:strVal val="#ppt_h"/>
                                          </p:val>
                                        </p:tav>
                                      </p:tavLst>
                                    </p:anim>
                                    <p:animEffect transition="in" filter="fade">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nodeType="clickEffect">
                                  <p:stCondLst>
                                    <p:cond delay="0"/>
                                  </p:stCondLst>
                                  <p:childTnLst>
                                    <p:set>
                                      <p:cBhvr>
                                        <p:cTn id="118" dur="1" fill="hold">
                                          <p:stCondLst>
                                            <p:cond delay="0"/>
                                          </p:stCondLst>
                                        </p:cTn>
                                        <p:tgtEl>
                                          <p:spTgt spid="121923"/>
                                        </p:tgtEl>
                                        <p:attrNameLst>
                                          <p:attrName>style.visibility</p:attrName>
                                        </p:attrNameLst>
                                      </p:cBhvr>
                                      <p:to>
                                        <p:strVal val="visible"/>
                                      </p:to>
                                    </p:set>
                                    <p:animEffect transition="in" filter="blinds(horizontal)">
                                      <p:cBhvr>
                                        <p:cTn id="119" dur="500"/>
                                        <p:tgtEl>
                                          <p:spTgt spid="121923"/>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121920"/>
                                        </p:tgtEl>
                                        <p:attrNameLst>
                                          <p:attrName>style.visibility</p:attrName>
                                        </p:attrNameLst>
                                      </p:cBhvr>
                                      <p:to>
                                        <p:strVal val="visible"/>
                                      </p:to>
                                    </p:set>
                                    <p:animEffect transition="in" filter="blinds(horizontal)">
                                      <p:cBhvr>
                                        <p:cTn id="124" dur="500"/>
                                        <p:tgtEl>
                                          <p:spTgt spid="121920"/>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121921"/>
                                        </p:tgtEl>
                                        <p:attrNameLst>
                                          <p:attrName>style.visibility</p:attrName>
                                        </p:attrNameLst>
                                      </p:cBhvr>
                                      <p:to>
                                        <p:strVal val="visible"/>
                                      </p:to>
                                    </p:set>
                                    <p:animEffect transition="in" filter="blinds(horizontal)">
                                      <p:cBhvr>
                                        <p:cTn id="129" dur="500"/>
                                        <p:tgtEl>
                                          <p:spTgt spid="121921"/>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121919"/>
                                        </p:tgtEl>
                                        <p:attrNameLst>
                                          <p:attrName>style.visibility</p:attrName>
                                        </p:attrNameLst>
                                      </p:cBhvr>
                                      <p:to>
                                        <p:strVal val="visible"/>
                                      </p:to>
                                    </p:set>
                                    <p:animEffect transition="in" filter="blinds(horizontal)">
                                      <p:cBhvr>
                                        <p:cTn id="134" dur="500"/>
                                        <p:tgtEl>
                                          <p:spTgt spid="121919"/>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121922"/>
                                        </p:tgtEl>
                                        <p:attrNameLst>
                                          <p:attrName>style.visibility</p:attrName>
                                        </p:attrNameLst>
                                      </p:cBhvr>
                                      <p:to>
                                        <p:strVal val="visible"/>
                                      </p:to>
                                    </p:set>
                                    <p:animEffect transition="in" filter="blinds(horizontal)">
                                      <p:cBhvr>
                                        <p:cTn id="139" dur="500"/>
                                        <p:tgtEl>
                                          <p:spTgt spid="121922"/>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121924"/>
                                        </p:tgtEl>
                                        <p:attrNameLst>
                                          <p:attrName>style.visibility</p:attrName>
                                        </p:attrNameLst>
                                      </p:cBhvr>
                                      <p:to>
                                        <p:strVal val="visible"/>
                                      </p:to>
                                    </p:set>
                                    <p:animEffect transition="in" filter="blinds(horizontal)">
                                      <p:cBhvr>
                                        <p:cTn id="144" dur="500"/>
                                        <p:tgtEl>
                                          <p:spTgt spid="121924"/>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121925"/>
                                        </p:tgtEl>
                                        <p:attrNameLst>
                                          <p:attrName>style.visibility</p:attrName>
                                        </p:attrNameLst>
                                      </p:cBhvr>
                                      <p:to>
                                        <p:strVal val="visible"/>
                                      </p:to>
                                    </p:set>
                                    <p:animEffect transition="in" filter="blinds(horizontal)">
                                      <p:cBhvr>
                                        <p:cTn id="149" dur="500"/>
                                        <p:tgtEl>
                                          <p:spTgt spid="121925"/>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121926"/>
                                        </p:tgtEl>
                                        <p:attrNameLst>
                                          <p:attrName>style.visibility</p:attrName>
                                        </p:attrNameLst>
                                      </p:cBhvr>
                                      <p:to>
                                        <p:strVal val="visible"/>
                                      </p:to>
                                    </p:set>
                                    <p:animEffect transition="in" filter="blinds(horizontal)">
                                      <p:cBhvr>
                                        <p:cTn id="154" dur="500"/>
                                        <p:tgtEl>
                                          <p:spTgt spid="121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121919" grpId="0"/>
      <p:bldP spid="121920" grpId="0"/>
      <p:bldP spid="121921" grpId="0"/>
      <p:bldP spid="121922" grpId="0"/>
      <p:bldP spid="121924" grpId="0"/>
      <p:bldP spid="121925" grpId="0"/>
      <p:bldP spid="1219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六边形 12"/>
          <p:cNvSpPr/>
          <p:nvPr/>
        </p:nvSpPr>
        <p:spPr>
          <a:xfrm>
            <a:off x="4722813" y="3970338"/>
            <a:ext cx="501650" cy="501650"/>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4" name="六边形 13"/>
          <p:cNvSpPr/>
          <p:nvPr/>
        </p:nvSpPr>
        <p:spPr>
          <a:xfrm>
            <a:off x="5865813" y="4194175"/>
            <a:ext cx="274637" cy="2762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5" name="六边形 14"/>
          <p:cNvSpPr/>
          <p:nvPr/>
        </p:nvSpPr>
        <p:spPr>
          <a:xfrm>
            <a:off x="2700338" y="419576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6" name="六边形 15"/>
          <p:cNvSpPr/>
          <p:nvPr/>
        </p:nvSpPr>
        <p:spPr>
          <a:xfrm>
            <a:off x="2405063" y="4313238"/>
            <a:ext cx="136525"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7" name="六边形 16"/>
          <p:cNvSpPr/>
          <p:nvPr/>
        </p:nvSpPr>
        <p:spPr>
          <a:xfrm>
            <a:off x="6323013" y="420052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8" name="六边形 17"/>
          <p:cNvSpPr/>
          <p:nvPr/>
        </p:nvSpPr>
        <p:spPr>
          <a:xfrm>
            <a:off x="3209925" y="4192588"/>
            <a:ext cx="138113"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9" name="六边形 18"/>
          <p:cNvSpPr/>
          <p:nvPr/>
        </p:nvSpPr>
        <p:spPr>
          <a:xfrm>
            <a:off x="6700838" y="4324350"/>
            <a:ext cx="138112" cy="136525"/>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0" name="六边形 19"/>
          <p:cNvSpPr/>
          <p:nvPr/>
        </p:nvSpPr>
        <p:spPr>
          <a:xfrm>
            <a:off x="3998913" y="4227513"/>
            <a:ext cx="250825" cy="250825"/>
          </a:xfrm>
          <a:prstGeom prst="hexagon">
            <a:avLst/>
          </a:prstGeom>
          <a:solidFill>
            <a:schemeClr val="accent2"/>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1" name="六边形 20"/>
          <p:cNvSpPr/>
          <p:nvPr/>
        </p:nvSpPr>
        <p:spPr>
          <a:xfrm>
            <a:off x="6875463" y="419417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2" name="六边形 21"/>
          <p:cNvSpPr/>
          <p:nvPr/>
        </p:nvSpPr>
        <p:spPr>
          <a:xfrm>
            <a:off x="4300538" y="420211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3" name="六边形 22"/>
          <p:cNvSpPr/>
          <p:nvPr/>
        </p:nvSpPr>
        <p:spPr>
          <a:xfrm>
            <a:off x="7507288" y="4251325"/>
            <a:ext cx="138112"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4" name="六边形 23"/>
          <p:cNvSpPr/>
          <p:nvPr/>
        </p:nvSpPr>
        <p:spPr>
          <a:xfrm>
            <a:off x="6048375"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5" name="六边形 24"/>
          <p:cNvSpPr/>
          <p:nvPr/>
        </p:nvSpPr>
        <p:spPr>
          <a:xfrm>
            <a:off x="2219325" y="4324350"/>
            <a:ext cx="136525"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6" name="六边形 25"/>
          <p:cNvSpPr/>
          <p:nvPr/>
        </p:nvSpPr>
        <p:spPr>
          <a:xfrm>
            <a:off x="4654550" y="4046538"/>
            <a:ext cx="138113"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7" name="六边形 26"/>
          <p:cNvSpPr/>
          <p:nvPr/>
        </p:nvSpPr>
        <p:spPr>
          <a:xfrm>
            <a:off x="3354388" y="4138613"/>
            <a:ext cx="322262" cy="322262"/>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8" name="六边形 27"/>
          <p:cNvSpPr/>
          <p:nvPr/>
        </p:nvSpPr>
        <p:spPr>
          <a:xfrm>
            <a:off x="5224463" y="4192588"/>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9" name="六边形 28"/>
          <p:cNvSpPr/>
          <p:nvPr/>
        </p:nvSpPr>
        <p:spPr>
          <a:xfrm>
            <a:off x="1355725" y="4195763"/>
            <a:ext cx="274638"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0" name="六边形 29"/>
          <p:cNvSpPr/>
          <p:nvPr/>
        </p:nvSpPr>
        <p:spPr>
          <a:xfrm>
            <a:off x="1069975" y="4325938"/>
            <a:ext cx="138113" cy="138112"/>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1" name="六边形 30"/>
          <p:cNvSpPr/>
          <p:nvPr/>
        </p:nvSpPr>
        <p:spPr>
          <a:xfrm>
            <a:off x="2921000"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2" name="六边形 31"/>
          <p:cNvSpPr/>
          <p:nvPr/>
        </p:nvSpPr>
        <p:spPr>
          <a:xfrm>
            <a:off x="1839913" y="4248150"/>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3" name="六边形 32"/>
          <p:cNvSpPr/>
          <p:nvPr/>
        </p:nvSpPr>
        <p:spPr>
          <a:xfrm>
            <a:off x="6342063" y="4054475"/>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4" name="六边形 33"/>
          <p:cNvSpPr/>
          <p:nvPr/>
        </p:nvSpPr>
        <p:spPr>
          <a:xfrm>
            <a:off x="7878763" y="4186238"/>
            <a:ext cx="274637"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grpSp>
        <p:nvGrpSpPr>
          <p:cNvPr id="114713" name="组合 24"/>
          <p:cNvGrpSpPr/>
          <p:nvPr/>
        </p:nvGrpSpPr>
        <p:grpSpPr bwMode="auto">
          <a:xfrm>
            <a:off x="0" y="160338"/>
            <a:ext cx="3708400" cy="434975"/>
            <a:chOff x="330188" y="329522"/>
            <a:chExt cx="3705496" cy="590180"/>
          </a:xfrm>
        </p:grpSpPr>
        <p:sp>
          <p:nvSpPr>
            <p:cNvPr id="24605" name="TextBox 62"/>
            <p:cNvSpPr txBox="1">
              <a:spLocks noChangeArrowheads="1"/>
            </p:cNvSpPr>
            <p:nvPr/>
          </p:nvSpPr>
          <p:spPr bwMode="auto">
            <a:xfrm>
              <a:off x="361913" y="659075"/>
              <a:ext cx="3673771" cy="260627"/>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4606" name="矩形 26"/>
            <p:cNvSpPr>
              <a:spLocks noChangeArrowheads="1"/>
            </p:cNvSpPr>
            <p:nvPr/>
          </p:nvSpPr>
          <p:spPr bwMode="auto">
            <a:xfrm>
              <a:off x="330188" y="329522"/>
              <a:ext cx="2974232" cy="590180"/>
            </a:xfrm>
            <a:prstGeom prst="rect">
              <a:avLst/>
            </a:prstGeom>
            <a:solidFill>
              <a:schemeClr val="bg1"/>
            </a:solidFill>
            <a:ln w="9525">
              <a:noFill/>
              <a:miter lim="800000"/>
            </a:ln>
          </p:spPr>
          <p:txBody>
            <a:bodyPr lIns="68580" tIns="34290" rIns="68580" bIns="34290">
              <a:spAutoFit/>
            </a:bodyPr>
            <a:lstStyle/>
            <a:p>
              <a:pPr defTabSz="685800"/>
              <a:r>
                <a:rPr lang="zh-CN" altLang="en-US" sz="2400" b="1">
                  <a:solidFill>
                    <a:srgbClr val="18478F"/>
                  </a:solidFill>
                  <a:latin typeface="微软雅黑" panose="020B0503020204020204" pitchFamily="34" charset="-122"/>
                  <a:ea typeface="微软雅黑" panose="020B0503020204020204" pitchFamily="34" charset="-122"/>
                  <a:sym typeface="+mn-lt"/>
                </a:rPr>
                <a:t>写作背景</a:t>
              </a:r>
              <a:r>
                <a:rPr lang="en-US" altLang="zh-CN" sz="2400" b="1">
                  <a:solidFill>
                    <a:srgbClr val="18478F"/>
                  </a:solidFill>
                  <a:latin typeface="微软雅黑" panose="020B0503020204020204" pitchFamily="34" charset="-122"/>
                  <a:ea typeface="微软雅黑" panose="020B0503020204020204" pitchFamily="34" charset="-122"/>
                  <a:sym typeface="+mn-lt"/>
                </a:rPr>
                <a:t>+</a:t>
              </a:r>
              <a:r>
                <a:rPr lang="zh-CN" altLang="en-US" sz="2400" b="1">
                  <a:solidFill>
                    <a:srgbClr val="18478F"/>
                  </a:solidFill>
                  <a:latin typeface="微软雅黑" panose="020B0503020204020204" pitchFamily="34" charset="-122"/>
                  <a:ea typeface="微软雅黑" panose="020B0503020204020204" pitchFamily="34" charset="-122"/>
                  <a:sym typeface="+mn-lt"/>
                </a:rPr>
                <a:t>写作目的</a:t>
              </a:r>
              <a:endParaRPr lang="zh-CN" altLang="en-US" sz="2400" b="1">
                <a:solidFill>
                  <a:srgbClr val="18478F"/>
                </a:solidFill>
                <a:latin typeface="微软雅黑" panose="020B0503020204020204" pitchFamily="34" charset="-122"/>
                <a:ea typeface="微软雅黑" panose="020B0503020204020204" pitchFamily="34" charset="-122"/>
                <a:sym typeface="+mn-lt"/>
              </a:endParaRPr>
            </a:p>
          </p:txBody>
        </p:sp>
      </p:grpSp>
      <p:sp>
        <p:nvSpPr>
          <p:cNvPr id="114720" name="Rectangle 32"/>
          <p:cNvSpPr/>
          <p:nvPr/>
        </p:nvSpPr>
        <p:spPr bwMode="auto">
          <a:xfrm>
            <a:off x="0" y="663575"/>
            <a:ext cx="9144000" cy="3059113"/>
          </a:xfrm>
          <a:prstGeom prst="rect">
            <a:avLst/>
          </a:prstGeom>
          <a:solidFill>
            <a:schemeClr val="bg1"/>
          </a:solidFill>
          <a:ln w="9525">
            <a:noFill/>
            <a:miter lim="800000"/>
          </a:ln>
        </p:spPr>
        <p:txBody>
          <a:bodyPr/>
          <a:lstStyle/>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Learning/Knowing that you are looking for a Chinese tutor for your son </a:t>
            </a:r>
            <a:r>
              <a:rPr lang="en-US" altLang="zh-CN" sz="2400">
                <a:solidFill>
                  <a:srgbClr val="FF0000"/>
                </a:solidFill>
                <a:latin typeface="Constantia" panose="02030602050306030303" pitchFamily="18" charset="0"/>
                <a:ea typeface="微软雅黑" panose="020B0503020204020204" pitchFamily="34" charset="-122"/>
              </a:rPr>
              <a:t>aged 8</a:t>
            </a:r>
            <a:r>
              <a:rPr lang="en-US" altLang="zh-CN" sz="2400">
                <a:solidFill>
                  <a:srgbClr val="0000CC"/>
                </a:solidFill>
                <a:latin typeface="Constantia" panose="02030602050306030303" pitchFamily="18" charset="0"/>
                <a:ea typeface="微软雅黑" panose="020B0503020204020204" pitchFamily="34" charset="-122"/>
              </a:rPr>
              <a:t>,</a:t>
            </a:r>
            <a:r>
              <a:rPr lang="en-US" altLang="zh-CN" sz="2400">
                <a:latin typeface="Constantia" panose="02030602050306030303" pitchFamily="18" charset="0"/>
                <a:ea typeface="微软雅黑" panose="020B0503020204020204" pitchFamily="34" charset="-122"/>
              </a:rPr>
              <a:t> I'm writing to recommend Wang Ming, one of my friends,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Learning that you are eager to find a person to teach your son </a:t>
            </a:r>
            <a:r>
              <a:rPr lang="en-US" altLang="zh-CN" sz="2400">
                <a:solidFill>
                  <a:srgbClr val="FF0000"/>
                </a:solidFill>
                <a:latin typeface="Constantia" panose="02030602050306030303" pitchFamily="18" charset="0"/>
                <a:ea typeface="微软雅黑" panose="020B0503020204020204" pitchFamily="34" charset="-122"/>
              </a:rPr>
              <a:t>eight years old </a:t>
            </a:r>
            <a:r>
              <a:rPr lang="en-US" altLang="zh-CN" sz="2400">
                <a:solidFill>
                  <a:srgbClr val="0000CC"/>
                </a:solidFill>
                <a:latin typeface="Constantia" panose="02030602050306030303" pitchFamily="18" charset="0"/>
                <a:ea typeface="微软雅黑" panose="020B0503020204020204" pitchFamily="34" charset="-122"/>
              </a:rPr>
              <a:t>Chinese,</a:t>
            </a:r>
            <a:r>
              <a:rPr lang="en-US" altLang="zh-CN" sz="2400">
                <a:solidFill>
                  <a:srgbClr val="0070C0"/>
                </a:solidFill>
                <a:latin typeface="Constantia" panose="02030602050306030303" pitchFamily="18" charset="0"/>
                <a:ea typeface="微软雅黑" panose="020B0503020204020204" pitchFamily="34" charset="-122"/>
              </a:rPr>
              <a:t> </a:t>
            </a:r>
            <a:r>
              <a:rPr lang="en-US" altLang="zh-CN" sz="2400">
                <a:latin typeface="Constantia" panose="02030602050306030303" pitchFamily="18" charset="0"/>
                <a:ea typeface="微软雅黑" panose="020B0503020204020204" pitchFamily="34" charset="-122"/>
              </a:rPr>
              <a:t>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Informed  that you have trouble in looking for a Chinese teacher for </a:t>
            </a:r>
            <a:r>
              <a:rPr lang="en-US" altLang="zh-CN" sz="2400">
                <a:solidFill>
                  <a:srgbClr val="FF0000"/>
                </a:solidFill>
                <a:latin typeface="Constantia" panose="02030602050306030303" pitchFamily="18" charset="0"/>
                <a:ea typeface="微软雅黑" panose="020B0503020204020204" pitchFamily="34" charset="-122"/>
              </a:rPr>
              <a:t>your 8-year-old son</a:t>
            </a:r>
            <a:r>
              <a:rPr lang="en-US" altLang="zh-CN" sz="2400">
                <a:solidFill>
                  <a:srgbClr val="0000CC"/>
                </a:solidFill>
                <a:latin typeface="Constantia" panose="02030602050306030303" pitchFamily="18" charset="0"/>
                <a:ea typeface="微软雅黑" panose="020B0503020204020204" pitchFamily="34" charset="-122"/>
              </a:rPr>
              <a:t>,</a:t>
            </a:r>
            <a:r>
              <a:rPr lang="en-US" altLang="zh-CN" sz="2400">
                <a:solidFill>
                  <a:srgbClr val="0070C0"/>
                </a:solidFill>
                <a:latin typeface="Constantia" panose="02030602050306030303" pitchFamily="18" charset="0"/>
                <a:ea typeface="微软雅黑" panose="020B0503020204020204" pitchFamily="34" charset="-122"/>
              </a:rPr>
              <a:t> </a:t>
            </a:r>
            <a:r>
              <a:rPr lang="en-US" altLang="zh-CN" sz="2400">
                <a:latin typeface="Constantia" panose="02030602050306030303" pitchFamily="18" charset="0"/>
                <a:ea typeface="微软雅黑" panose="020B0503020204020204" pitchFamily="34" charset="-122"/>
              </a:rPr>
              <a:t>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Knowing that you're searching for a Chinese tutor</a:t>
            </a:r>
            <a:r>
              <a:rPr lang="en-US" altLang="zh-CN" sz="2400">
                <a:latin typeface="Constantia" panose="02030602050306030303" pitchFamily="18" charset="0"/>
                <a:ea typeface="微软雅黑" panose="020B0503020204020204" pitchFamily="34" charset="-122"/>
              </a:rPr>
              <a:t>, I'm writing to recommend a suitable candidate,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zh-CN" altLang="en-US" sz="2400">
              <a:latin typeface="Constantia" panose="02030602050306030303" pitchFamily="18" charset="0"/>
              <a:ea typeface="微软雅黑" panose="020B0503020204020204" pitchFamily="34" charset="-122"/>
            </a:endParaRPr>
          </a:p>
        </p:txBody>
      </p:sp>
      <p:grpSp>
        <p:nvGrpSpPr>
          <p:cNvPr id="114722" name="组合 24"/>
          <p:cNvGrpSpPr/>
          <p:nvPr/>
        </p:nvGrpSpPr>
        <p:grpSpPr bwMode="auto">
          <a:xfrm>
            <a:off x="6084888" y="196850"/>
            <a:ext cx="3708400" cy="434975"/>
            <a:chOff x="330188" y="329522"/>
            <a:chExt cx="3705496" cy="590180"/>
          </a:xfrm>
        </p:grpSpPr>
        <p:sp>
          <p:nvSpPr>
            <p:cNvPr id="24603" name="TextBox 62"/>
            <p:cNvSpPr txBox="1">
              <a:spLocks noChangeArrowheads="1"/>
            </p:cNvSpPr>
            <p:nvPr/>
          </p:nvSpPr>
          <p:spPr bwMode="auto">
            <a:xfrm>
              <a:off x="361913" y="659075"/>
              <a:ext cx="3673771" cy="260627"/>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4604" name="矩形 26"/>
            <p:cNvSpPr>
              <a:spLocks noChangeArrowheads="1"/>
            </p:cNvSpPr>
            <p:nvPr/>
          </p:nvSpPr>
          <p:spPr bwMode="auto">
            <a:xfrm>
              <a:off x="330188" y="329522"/>
              <a:ext cx="2974232" cy="590180"/>
            </a:xfrm>
            <a:prstGeom prst="rect">
              <a:avLst/>
            </a:prstGeom>
            <a:solidFill>
              <a:schemeClr val="bg1"/>
            </a:solidFill>
            <a:ln w="9525">
              <a:noFill/>
              <a:miter lim="800000"/>
            </a:ln>
          </p:spPr>
          <p:txBody>
            <a:bodyPr lIns="68580" tIns="34290" rIns="68580" bIns="34290">
              <a:spAutoFit/>
            </a:bodyPr>
            <a:lstStyle/>
            <a:p>
              <a:pPr defTabSz="685800"/>
              <a:r>
                <a:rPr lang="en-US" altLang="zh-CN" sz="2400" b="1">
                  <a:solidFill>
                    <a:srgbClr val="18478F"/>
                  </a:solidFill>
                  <a:latin typeface="微软雅黑" panose="020B0503020204020204" pitchFamily="34" charset="-122"/>
                  <a:ea typeface="微软雅黑" panose="020B0503020204020204" pitchFamily="34" charset="-122"/>
                  <a:sym typeface="+mn-lt"/>
                </a:rPr>
                <a:t>Our problems</a:t>
              </a:r>
              <a:endParaRPr lang="en-US" altLang="zh-CN" sz="2400" b="1">
                <a:solidFill>
                  <a:srgbClr val="18478F"/>
                </a:solidFill>
                <a:latin typeface="微软雅黑" panose="020B0503020204020204" pitchFamily="34" charset="-122"/>
                <a:ea typeface="微软雅黑" panose="020B0503020204020204" pitchFamily="34" charset="-122"/>
                <a:sym typeface="+mn-lt"/>
              </a:endParaRPr>
            </a:p>
          </p:txBody>
        </p:sp>
      </p:grpSp>
      <p:sp>
        <p:nvSpPr>
          <p:cNvPr id="114725" name="Rectangle 37"/>
          <p:cNvSpPr/>
          <p:nvPr/>
        </p:nvSpPr>
        <p:spPr bwMode="auto">
          <a:xfrm>
            <a:off x="358775" y="4013200"/>
            <a:ext cx="8785225" cy="758825"/>
          </a:xfrm>
          <a:prstGeom prst="rect">
            <a:avLst/>
          </a:prstGeom>
          <a:solidFill>
            <a:schemeClr val="bg1"/>
          </a:solidFill>
          <a:ln w="9525">
            <a:noFill/>
            <a:miter lim="800000"/>
          </a:ln>
        </p:spPr>
        <p:txBody>
          <a:bodyPr/>
          <a:lstStyle/>
          <a:p>
            <a:pPr marL="342900" indent="-342900" eaLnBrk="0" hangingPunct="0">
              <a:lnSpc>
                <a:spcPct val="90000"/>
              </a:lnSpc>
              <a:spcBef>
                <a:spcPct val="20000"/>
              </a:spcBef>
              <a:buFont typeface="Wingdings" panose="05000000000000000000" pitchFamily="2" charset="2"/>
              <a:buChar char="ü"/>
            </a:pPr>
            <a:r>
              <a:rPr lang="zh-CN" altLang="en-US" sz="2400">
                <a:latin typeface="Constantia" panose="02030602050306030303" pitchFamily="18" charset="0"/>
                <a:ea typeface="微软雅黑" panose="020B0503020204020204" pitchFamily="34" charset="-122"/>
              </a:rPr>
              <a:t>单词拼写 ：</a:t>
            </a:r>
            <a:r>
              <a:rPr lang="en-US" altLang="zh-CN" sz="2400">
                <a:latin typeface="Constantia" panose="02030602050306030303" pitchFamily="18" charset="0"/>
                <a:ea typeface="微软雅黑" panose="020B0503020204020204" pitchFamily="34" charset="-122"/>
              </a:rPr>
              <a:t>recommend , writing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ü"/>
            </a:pPr>
            <a:r>
              <a:rPr lang="zh-CN" altLang="en-US" sz="2400">
                <a:latin typeface="Constantia" panose="02030602050306030303" pitchFamily="18" charset="0"/>
                <a:ea typeface="微软雅黑" panose="020B0503020204020204" pitchFamily="34" charset="-122"/>
              </a:rPr>
              <a:t>表达错误：</a:t>
            </a:r>
            <a:r>
              <a:rPr lang="en-US" altLang="zh-CN" sz="2400">
                <a:latin typeface="Constantia" panose="02030602050306030303" pitchFamily="18" charset="0"/>
                <a:ea typeface="微软雅黑" panose="020B0503020204020204" pitchFamily="34" charset="-122"/>
              </a:rPr>
              <a:t>your 8-year-old son/ </a:t>
            </a:r>
            <a:r>
              <a:rPr lang="en-US" altLang="zh-CN" sz="2400">
                <a:latin typeface="Constantia" panose="02030602050306030303" pitchFamily="18" charset="0"/>
                <a:ea typeface="微软雅黑" panose="020B0503020204020204" pitchFamily="34" charset="-122"/>
                <a:sym typeface="+mn-ea"/>
              </a:rPr>
              <a:t>your son eight years old/your son aged 8</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zh-CN" altLang="en-US" sz="2400">
              <a:latin typeface="Constantia" panose="02030602050306030303" pitchFamily="18" charset="0"/>
              <a:ea typeface="微软雅黑" panose="020B0503020204020204"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53" presetClass="entr" presetSubtype="16" fill="hold" grpId="0" nodeType="withEffect">
                                  <p:stCondLst>
                                    <p:cond delay="40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53" presetClass="entr" presetSubtype="16" fill="hold" grpId="0" nodeType="withEffect">
                                  <p:stCondLst>
                                    <p:cond delay="20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500" fill="hold"/>
                                        <p:tgtEl>
                                          <p:spTgt spid="16"/>
                                        </p:tgtEl>
                                        <p:attrNameLst>
                                          <p:attrName>ppt_w</p:attrName>
                                        </p:attrNameLst>
                                      </p:cBhvr>
                                      <p:tavLst>
                                        <p:tav tm="0">
                                          <p:val>
                                            <p:fltVal val="0"/>
                                          </p:val>
                                        </p:tav>
                                        <p:tav tm="100000">
                                          <p:val>
                                            <p:strVal val="#ppt_w"/>
                                          </p:val>
                                        </p:tav>
                                      </p:tavLst>
                                    </p:anim>
                                    <p:anim calcmode="lin" valueType="num">
                                      <p:cBhvr>
                                        <p:cTn id="23" dur="500" fill="hold"/>
                                        <p:tgtEl>
                                          <p:spTgt spid="16"/>
                                        </p:tgtEl>
                                        <p:attrNameLst>
                                          <p:attrName>ppt_h</p:attrName>
                                        </p:attrNameLst>
                                      </p:cBhvr>
                                      <p:tavLst>
                                        <p:tav tm="0">
                                          <p:val>
                                            <p:fltVal val="0"/>
                                          </p:val>
                                        </p:tav>
                                        <p:tav tm="100000">
                                          <p:val>
                                            <p:strVal val="#ppt_h"/>
                                          </p:val>
                                        </p:tav>
                                      </p:tavLst>
                                    </p:anim>
                                    <p:animEffect transition="in" filter="fade">
                                      <p:cBhvr>
                                        <p:cTn id="24" dur="500"/>
                                        <p:tgtEl>
                                          <p:spTgt spid="16"/>
                                        </p:tgtEl>
                                      </p:cBhvr>
                                    </p:animEffect>
                                  </p:childTnLst>
                                </p:cTn>
                              </p:par>
                              <p:par>
                                <p:cTn id="25" presetID="53" presetClass="entr" presetSubtype="16" fill="hold" grpId="0" nodeType="withEffect">
                                  <p:stCondLst>
                                    <p:cond delay="400"/>
                                  </p:stCondLst>
                                  <p:childTnLst>
                                    <p:set>
                                      <p:cBhvr>
                                        <p:cTn id="26" dur="1" fill="hold">
                                          <p:stCondLst>
                                            <p:cond delay="0"/>
                                          </p:stCondLst>
                                        </p:cTn>
                                        <p:tgtEl>
                                          <p:spTgt spid="17"/>
                                        </p:tgtEl>
                                        <p:attrNameLst>
                                          <p:attrName>style.visibility</p:attrName>
                                        </p:attrNameLst>
                                      </p:cBhvr>
                                      <p:to>
                                        <p:strVal val="visible"/>
                                      </p:to>
                                    </p:set>
                                    <p:anim calcmode="lin" valueType="num">
                                      <p:cBhvr>
                                        <p:cTn id="27" dur="500" fill="hold"/>
                                        <p:tgtEl>
                                          <p:spTgt spid="17"/>
                                        </p:tgtEl>
                                        <p:attrNameLst>
                                          <p:attrName>ppt_w</p:attrName>
                                        </p:attrNameLst>
                                      </p:cBhvr>
                                      <p:tavLst>
                                        <p:tav tm="0">
                                          <p:val>
                                            <p:fltVal val="0"/>
                                          </p:val>
                                        </p:tav>
                                        <p:tav tm="100000">
                                          <p:val>
                                            <p:strVal val="#ppt_w"/>
                                          </p:val>
                                        </p:tav>
                                      </p:tavLst>
                                    </p:anim>
                                    <p:anim calcmode="lin" valueType="num">
                                      <p:cBhvr>
                                        <p:cTn id="28" dur="500" fill="hold"/>
                                        <p:tgtEl>
                                          <p:spTgt spid="17"/>
                                        </p:tgtEl>
                                        <p:attrNameLst>
                                          <p:attrName>ppt_h</p:attrName>
                                        </p:attrNameLst>
                                      </p:cBhvr>
                                      <p:tavLst>
                                        <p:tav tm="0">
                                          <p:val>
                                            <p:fltVal val="0"/>
                                          </p:val>
                                        </p:tav>
                                        <p:tav tm="100000">
                                          <p:val>
                                            <p:strVal val="#ppt_h"/>
                                          </p:val>
                                        </p:tav>
                                      </p:tavLst>
                                    </p:anim>
                                    <p:animEffect transition="in" filter="fade">
                                      <p:cBhvr>
                                        <p:cTn id="29" dur="500"/>
                                        <p:tgtEl>
                                          <p:spTgt spid="17"/>
                                        </p:tgtEl>
                                      </p:cBhvr>
                                    </p:animEffect>
                                  </p:childTnLst>
                                </p:cTn>
                              </p:par>
                              <p:par>
                                <p:cTn id="30" presetID="53" presetClass="entr" presetSubtype="16" fill="hold" grpId="0" nodeType="withEffect">
                                  <p:stCondLst>
                                    <p:cond delay="20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fltVal val="0"/>
                                          </p:val>
                                        </p:tav>
                                        <p:tav tm="100000">
                                          <p:val>
                                            <p:strVal val="#ppt_w"/>
                                          </p:val>
                                        </p:tav>
                                      </p:tavLst>
                                    </p:anim>
                                    <p:anim calcmode="lin" valueType="num">
                                      <p:cBhvr>
                                        <p:cTn id="33" dur="500" fill="hold"/>
                                        <p:tgtEl>
                                          <p:spTgt spid="18"/>
                                        </p:tgtEl>
                                        <p:attrNameLst>
                                          <p:attrName>ppt_h</p:attrName>
                                        </p:attrNameLst>
                                      </p:cBhvr>
                                      <p:tavLst>
                                        <p:tav tm="0">
                                          <p:val>
                                            <p:fltVal val="0"/>
                                          </p:val>
                                        </p:tav>
                                        <p:tav tm="100000">
                                          <p:val>
                                            <p:strVal val="#ppt_h"/>
                                          </p:val>
                                        </p:tav>
                                      </p:tavLst>
                                    </p:anim>
                                    <p:animEffect transition="in" filter="fade">
                                      <p:cBhvr>
                                        <p:cTn id="34" dur="500"/>
                                        <p:tgtEl>
                                          <p:spTgt spid="18"/>
                                        </p:tgtEl>
                                      </p:cBhvr>
                                    </p:animEffect>
                                  </p:childTnLst>
                                </p:cTn>
                              </p:par>
                              <p:par>
                                <p:cTn id="35" presetID="53" presetClass="entr" presetSubtype="16" fill="hold" grpId="0" nodeType="withEffect">
                                  <p:stCondLst>
                                    <p:cond delay="200"/>
                                  </p:stCondLst>
                                  <p:childTnLst>
                                    <p:set>
                                      <p:cBhvr>
                                        <p:cTn id="36" dur="1" fill="hold">
                                          <p:stCondLst>
                                            <p:cond delay="0"/>
                                          </p:stCondLst>
                                        </p:cTn>
                                        <p:tgtEl>
                                          <p:spTgt spid="19"/>
                                        </p:tgtEl>
                                        <p:attrNameLst>
                                          <p:attrName>style.visibility</p:attrName>
                                        </p:attrNameLst>
                                      </p:cBhvr>
                                      <p:to>
                                        <p:strVal val="visible"/>
                                      </p:to>
                                    </p:set>
                                    <p:anim calcmode="lin" valueType="num">
                                      <p:cBhvr>
                                        <p:cTn id="37" dur="500" fill="hold"/>
                                        <p:tgtEl>
                                          <p:spTgt spid="19"/>
                                        </p:tgtEl>
                                        <p:attrNameLst>
                                          <p:attrName>ppt_w</p:attrName>
                                        </p:attrNameLst>
                                      </p:cBhvr>
                                      <p:tavLst>
                                        <p:tav tm="0">
                                          <p:val>
                                            <p:fltVal val="0"/>
                                          </p:val>
                                        </p:tav>
                                        <p:tav tm="100000">
                                          <p:val>
                                            <p:strVal val="#ppt_w"/>
                                          </p:val>
                                        </p:tav>
                                      </p:tavLst>
                                    </p:anim>
                                    <p:anim calcmode="lin" valueType="num">
                                      <p:cBhvr>
                                        <p:cTn id="38" dur="500" fill="hold"/>
                                        <p:tgtEl>
                                          <p:spTgt spid="19"/>
                                        </p:tgtEl>
                                        <p:attrNameLst>
                                          <p:attrName>ppt_h</p:attrName>
                                        </p:attrNameLst>
                                      </p:cBhvr>
                                      <p:tavLst>
                                        <p:tav tm="0">
                                          <p:val>
                                            <p:fltVal val="0"/>
                                          </p:val>
                                        </p:tav>
                                        <p:tav tm="100000">
                                          <p:val>
                                            <p:strVal val="#ppt_h"/>
                                          </p:val>
                                        </p:tav>
                                      </p:tavLst>
                                    </p:anim>
                                    <p:animEffect transition="in" filter="fade">
                                      <p:cBhvr>
                                        <p:cTn id="39" dur="500"/>
                                        <p:tgtEl>
                                          <p:spTgt spid="19"/>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fltVal val="0"/>
                                          </p:val>
                                        </p:tav>
                                        <p:tav tm="100000">
                                          <p:val>
                                            <p:strVal val="#ppt_w"/>
                                          </p:val>
                                        </p:tav>
                                      </p:tavLst>
                                    </p:anim>
                                    <p:anim calcmode="lin" valueType="num">
                                      <p:cBhvr>
                                        <p:cTn id="43" dur="500" fill="hold"/>
                                        <p:tgtEl>
                                          <p:spTgt spid="20"/>
                                        </p:tgtEl>
                                        <p:attrNameLst>
                                          <p:attrName>ppt_h</p:attrName>
                                        </p:attrNameLst>
                                      </p:cBhvr>
                                      <p:tavLst>
                                        <p:tav tm="0">
                                          <p:val>
                                            <p:fltVal val="0"/>
                                          </p:val>
                                        </p:tav>
                                        <p:tav tm="100000">
                                          <p:val>
                                            <p:strVal val="#ppt_h"/>
                                          </p:val>
                                        </p:tav>
                                      </p:tavLst>
                                    </p:anim>
                                    <p:animEffect transition="in" filter="fade">
                                      <p:cBhvr>
                                        <p:cTn id="44" dur="500"/>
                                        <p:tgtEl>
                                          <p:spTgt spid="20"/>
                                        </p:tgtEl>
                                      </p:cBhvr>
                                    </p:animEffect>
                                  </p:childTnLst>
                                </p:cTn>
                              </p:par>
                              <p:par>
                                <p:cTn id="45" presetID="53" presetClass="entr" presetSubtype="16" fill="hold" grpId="0" nodeType="withEffect">
                                  <p:stCondLst>
                                    <p:cond delay="400"/>
                                  </p:stCondLst>
                                  <p:childTnLst>
                                    <p:set>
                                      <p:cBhvr>
                                        <p:cTn id="46" dur="1" fill="hold">
                                          <p:stCondLst>
                                            <p:cond delay="0"/>
                                          </p:stCondLst>
                                        </p:cTn>
                                        <p:tgtEl>
                                          <p:spTgt spid="21"/>
                                        </p:tgtEl>
                                        <p:attrNameLst>
                                          <p:attrName>style.visibility</p:attrName>
                                        </p:attrNameLst>
                                      </p:cBhvr>
                                      <p:to>
                                        <p:strVal val="visible"/>
                                      </p:to>
                                    </p:set>
                                    <p:anim calcmode="lin" valueType="num">
                                      <p:cBhvr>
                                        <p:cTn id="47" dur="500" fill="hold"/>
                                        <p:tgtEl>
                                          <p:spTgt spid="21"/>
                                        </p:tgtEl>
                                        <p:attrNameLst>
                                          <p:attrName>ppt_w</p:attrName>
                                        </p:attrNameLst>
                                      </p:cBhvr>
                                      <p:tavLst>
                                        <p:tav tm="0">
                                          <p:val>
                                            <p:fltVal val="0"/>
                                          </p:val>
                                        </p:tav>
                                        <p:tav tm="100000">
                                          <p:val>
                                            <p:strVal val="#ppt_w"/>
                                          </p:val>
                                        </p:tav>
                                      </p:tavLst>
                                    </p:anim>
                                    <p:anim calcmode="lin" valueType="num">
                                      <p:cBhvr>
                                        <p:cTn id="48" dur="500" fill="hold"/>
                                        <p:tgtEl>
                                          <p:spTgt spid="21"/>
                                        </p:tgtEl>
                                        <p:attrNameLst>
                                          <p:attrName>ppt_h</p:attrName>
                                        </p:attrNameLst>
                                      </p:cBhvr>
                                      <p:tavLst>
                                        <p:tav tm="0">
                                          <p:val>
                                            <p:fltVal val="0"/>
                                          </p:val>
                                        </p:tav>
                                        <p:tav tm="100000">
                                          <p:val>
                                            <p:strVal val="#ppt_h"/>
                                          </p:val>
                                        </p:tav>
                                      </p:tavLst>
                                    </p:anim>
                                    <p:animEffect transition="in" filter="fade">
                                      <p:cBhvr>
                                        <p:cTn id="49" dur="500"/>
                                        <p:tgtEl>
                                          <p:spTgt spid="21"/>
                                        </p:tgtEl>
                                      </p:cBhvr>
                                    </p:animEffect>
                                  </p:childTnLst>
                                </p:cTn>
                              </p:par>
                              <p:par>
                                <p:cTn id="50" presetID="53" presetClass="entr" presetSubtype="16" fill="hold" grpId="0" nodeType="withEffect">
                                  <p:stCondLst>
                                    <p:cond delay="20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fltVal val="0"/>
                                          </p:val>
                                        </p:tav>
                                        <p:tav tm="100000">
                                          <p:val>
                                            <p:strVal val="#ppt_h"/>
                                          </p:val>
                                        </p:tav>
                                      </p:tavLst>
                                    </p:anim>
                                    <p:animEffect transition="in" filter="fade">
                                      <p:cBhvr>
                                        <p:cTn id="59" dur="500"/>
                                        <p:tgtEl>
                                          <p:spTgt spid="23"/>
                                        </p:tgtEl>
                                      </p:cBhvr>
                                    </p:animEffect>
                                  </p:childTnLst>
                                </p:cTn>
                              </p:par>
                              <p:par>
                                <p:cTn id="60" presetID="53" presetClass="entr" presetSubtype="16" fill="hold" grpId="0" nodeType="withEffect">
                                  <p:stCondLst>
                                    <p:cond delay="400"/>
                                  </p:stCondLst>
                                  <p:childTnLst>
                                    <p:set>
                                      <p:cBhvr>
                                        <p:cTn id="61" dur="1" fill="hold">
                                          <p:stCondLst>
                                            <p:cond delay="0"/>
                                          </p:stCondLst>
                                        </p:cTn>
                                        <p:tgtEl>
                                          <p:spTgt spid="24"/>
                                        </p:tgtEl>
                                        <p:attrNameLst>
                                          <p:attrName>style.visibility</p:attrName>
                                        </p:attrNameLst>
                                      </p:cBhvr>
                                      <p:to>
                                        <p:strVal val="visible"/>
                                      </p:to>
                                    </p:set>
                                    <p:anim calcmode="lin" valueType="num">
                                      <p:cBhvr>
                                        <p:cTn id="62" dur="500" fill="hold"/>
                                        <p:tgtEl>
                                          <p:spTgt spid="24"/>
                                        </p:tgtEl>
                                        <p:attrNameLst>
                                          <p:attrName>ppt_w</p:attrName>
                                        </p:attrNameLst>
                                      </p:cBhvr>
                                      <p:tavLst>
                                        <p:tav tm="0">
                                          <p:val>
                                            <p:fltVal val="0"/>
                                          </p:val>
                                        </p:tav>
                                        <p:tav tm="100000">
                                          <p:val>
                                            <p:strVal val="#ppt_w"/>
                                          </p:val>
                                        </p:tav>
                                      </p:tavLst>
                                    </p:anim>
                                    <p:anim calcmode="lin" valueType="num">
                                      <p:cBhvr>
                                        <p:cTn id="63" dur="500" fill="hold"/>
                                        <p:tgtEl>
                                          <p:spTgt spid="24"/>
                                        </p:tgtEl>
                                        <p:attrNameLst>
                                          <p:attrName>ppt_h</p:attrName>
                                        </p:attrNameLst>
                                      </p:cBhvr>
                                      <p:tavLst>
                                        <p:tav tm="0">
                                          <p:val>
                                            <p:fltVal val="0"/>
                                          </p:val>
                                        </p:tav>
                                        <p:tav tm="100000">
                                          <p:val>
                                            <p:strVal val="#ppt_h"/>
                                          </p:val>
                                        </p:tav>
                                      </p:tavLst>
                                    </p:anim>
                                    <p:animEffect transition="in" filter="fade">
                                      <p:cBhvr>
                                        <p:cTn id="64" dur="500"/>
                                        <p:tgtEl>
                                          <p:spTgt spid="24"/>
                                        </p:tgtEl>
                                      </p:cBhvr>
                                    </p:animEffect>
                                  </p:childTnLst>
                                </p:cTn>
                              </p:par>
                              <p:par>
                                <p:cTn id="65" presetID="53" presetClass="entr" presetSubtype="16" fill="hold" grpId="0" nodeType="withEffect">
                                  <p:stCondLst>
                                    <p:cond delay="200"/>
                                  </p:stCondLst>
                                  <p:childTnLst>
                                    <p:set>
                                      <p:cBhvr>
                                        <p:cTn id="66" dur="1" fill="hold">
                                          <p:stCondLst>
                                            <p:cond delay="0"/>
                                          </p:stCondLst>
                                        </p:cTn>
                                        <p:tgtEl>
                                          <p:spTgt spid="25"/>
                                        </p:tgtEl>
                                        <p:attrNameLst>
                                          <p:attrName>style.visibility</p:attrName>
                                        </p:attrNameLst>
                                      </p:cBhvr>
                                      <p:to>
                                        <p:strVal val="visible"/>
                                      </p:to>
                                    </p:set>
                                    <p:anim calcmode="lin" valueType="num">
                                      <p:cBhvr>
                                        <p:cTn id="67" dur="500" fill="hold"/>
                                        <p:tgtEl>
                                          <p:spTgt spid="25"/>
                                        </p:tgtEl>
                                        <p:attrNameLst>
                                          <p:attrName>ppt_w</p:attrName>
                                        </p:attrNameLst>
                                      </p:cBhvr>
                                      <p:tavLst>
                                        <p:tav tm="0">
                                          <p:val>
                                            <p:fltVal val="0"/>
                                          </p:val>
                                        </p:tav>
                                        <p:tav tm="100000">
                                          <p:val>
                                            <p:strVal val="#ppt_w"/>
                                          </p:val>
                                        </p:tav>
                                      </p:tavLst>
                                    </p:anim>
                                    <p:anim calcmode="lin" valueType="num">
                                      <p:cBhvr>
                                        <p:cTn id="68" dur="500" fill="hold"/>
                                        <p:tgtEl>
                                          <p:spTgt spid="25"/>
                                        </p:tgtEl>
                                        <p:attrNameLst>
                                          <p:attrName>ppt_h</p:attrName>
                                        </p:attrNameLst>
                                      </p:cBhvr>
                                      <p:tavLst>
                                        <p:tav tm="0">
                                          <p:val>
                                            <p:fltVal val="0"/>
                                          </p:val>
                                        </p:tav>
                                        <p:tav tm="100000">
                                          <p:val>
                                            <p:strVal val="#ppt_h"/>
                                          </p:val>
                                        </p:tav>
                                      </p:tavLst>
                                    </p:anim>
                                    <p:animEffect transition="in" filter="fade">
                                      <p:cBhvr>
                                        <p:cTn id="69" dur="500"/>
                                        <p:tgtEl>
                                          <p:spTgt spid="25"/>
                                        </p:tgtEl>
                                      </p:cBhvr>
                                    </p:animEffect>
                                  </p:childTnLst>
                                </p:cTn>
                              </p:par>
                              <p:par>
                                <p:cTn id="70" presetID="53" presetClass="entr" presetSubtype="16" fill="hold" grpId="0" nodeType="withEffect">
                                  <p:stCondLst>
                                    <p:cond delay="200"/>
                                  </p:stCondLst>
                                  <p:childTnLst>
                                    <p:set>
                                      <p:cBhvr>
                                        <p:cTn id="71" dur="1" fill="hold">
                                          <p:stCondLst>
                                            <p:cond delay="0"/>
                                          </p:stCondLst>
                                        </p:cTn>
                                        <p:tgtEl>
                                          <p:spTgt spid="26"/>
                                        </p:tgtEl>
                                        <p:attrNameLst>
                                          <p:attrName>style.visibility</p:attrName>
                                        </p:attrNameLst>
                                      </p:cBhvr>
                                      <p:to>
                                        <p:strVal val="visible"/>
                                      </p:to>
                                    </p:set>
                                    <p:anim calcmode="lin" valueType="num">
                                      <p:cBhvr>
                                        <p:cTn id="72" dur="500" fill="hold"/>
                                        <p:tgtEl>
                                          <p:spTgt spid="26"/>
                                        </p:tgtEl>
                                        <p:attrNameLst>
                                          <p:attrName>ppt_w</p:attrName>
                                        </p:attrNameLst>
                                      </p:cBhvr>
                                      <p:tavLst>
                                        <p:tav tm="0">
                                          <p:val>
                                            <p:fltVal val="0"/>
                                          </p:val>
                                        </p:tav>
                                        <p:tav tm="100000">
                                          <p:val>
                                            <p:strVal val="#ppt_w"/>
                                          </p:val>
                                        </p:tav>
                                      </p:tavLst>
                                    </p:anim>
                                    <p:anim calcmode="lin" valueType="num">
                                      <p:cBhvr>
                                        <p:cTn id="73" dur="500" fill="hold"/>
                                        <p:tgtEl>
                                          <p:spTgt spid="26"/>
                                        </p:tgtEl>
                                        <p:attrNameLst>
                                          <p:attrName>ppt_h</p:attrName>
                                        </p:attrNameLst>
                                      </p:cBhvr>
                                      <p:tavLst>
                                        <p:tav tm="0">
                                          <p:val>
                                            <p:fltVal val="0"/>
                                          </p:val>
                                        </p:tav>
                                        <p:tav tm="100000">
                                          <p:val>
                                            <p:strVal val="#ppt_h"/>
                                          </p:val>
                                        </p:tav>
                                      </p:tavLst>
                                    </p:anim>
                                    <p:animEffect transition="in" filter="fade">
                                      <p:cBhvr>
                                        <p:cTn id="74" dur="500"/>
                                        <p:tgtEl>
                                          <p:spTgt spid="26"/>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27"/>
                                        </p:tgtEl>
                                        <p:attrNameLst>
                                          <p:attrName>style.visibility</p:attrName>
                                        </p:attrNameLst>
                                      </p:cBhvr>
                                      <p:to>
                                        <p:strVal val="visible"/>
                                      </p:to>
                                    </p:set>
                                    <p:anim calcmode="lin" valueType="num">
                                      <p:cBhvr>
                                        <p:cTn id="77" dur="500" fill="hold"/>
                                        <p:tgtEl>
                                          <p:spTgt spid="27"/>
                                        </p:tgtEl>
                                        <p:attrNameLst>
                                          <p:attrName>ppt_w</p:attrName>
                                        </p:attrNameLst>
                                      </p:cBhvr>
                                      <p:tavLst>
                                        <p:tav tm="0">
                                          <p:val>
                                            <p:fltVal val="0"/>
                                          </p:val>
                                        </p:tav>
                                        <p:tav tm="100000">
                                          <p:val>
                                            <p:strVal val="#ppt_w"/>
                                          </p:val>
                                        </p:tav>
                                      </p:tavLst>
                                    </p:anim>
                                    <p:anim calcmode="lin" valueType="num">
                                      <p:cBhvr>
                                        <p:cTn id="78" dur="500" fill="hold"/>
                                        <p:tgtEl>
                                          <p:spTgt spid="27"/>
                                        </p:tgtEl>
                                        <p:attrNameLst>
                                          <p:attrName>ppt_h</p:attrName>
                                        </p:attrNameLst>
                                      </p:cBhvr>
                                      <p:tavLst>
                                        <p:tav tm="0">
                                          <p:val>
                                            <p:fltVal val="0"/>
                                          </p:val>
                                        </p:tav>
                                        <p:tav tm="100000">
                                          <p:val>
                                            <p:strVal val="#ppt_h"/>
                                          </p:val>
                                        </p:tav>
                                      </p:tavLst>
                                    </p:anim>
                                    <p:animEffect transition="in" filter="fade">
                                      <p:cBhvr>
                                        <p:cTn id="79" dur="500"/>
                                        <p:tgtEl>
                                          <p:spTgt spid="27"/>
                                        </p:tgtEl>
                                      </p:cBhvr>
                                    </p:animEffect>
                                  </p:childTnLst>
                                </p:cTn>
                              </p:par>
                              <p:par>
                                <p:cTn id="80" presetID="53" presetClass="entr" presetSubtype="16" fill="hold" grpId="0" nodeType="withEffect">
                                  <p:stCondLst>
                                    <p:cond delay="400"/>
                                  </p:stCondLst>
                                  <p:childTnLst>
                                    <p:set>
                                      <p:cBhvr>
                                        <p:cTn id="81" dur="1" fill="hold">
                                          <p:stCondLst>
                                            <p:cond delay="0"/>
                                          </p:stCondLst>
                                        </p:cTn>
                                        <p:tgtEl>
                                          <p:spTgt spid="28"/>
                                        </p:tgtEl>
                                        <p:attrNameLst>
                                          <p:attrName>style.visibility</p:attrName>
                                        </p:attrNameLst>
                                      </p:cBhvr>
                                      <p:to>
                                        <p:strVal val="visible"/>
                                      </p:to>
                                    </p:set>
                                    <p:anim calcmode="lin" valueType="num">
                                      <p:cBhvr>
                                        <p:cTn id="82" dur="500" fill="hold"/>
                                        <p:tgtEl>
                                          <p:spTgt spid="28"/>
                                        </p:tgtEl>
                                        <p:attrNameLst>
                                          <p:attrName>ppt_w</p:attrName>
                                        </p:attrNameLst>
                                      </p:cBhvr>
                                      <p:tavLst>
                                        <p:tav tm="0">
                                          <p:val>
                                            <p:fltVal val="0"/>
                                          </p:val>
                                        </p:tav>
                                        <p:tav tm="100000">
                                          <p:val>
                                            <p:strVal val="#ppt_w"/>
                                          </p:val>
                                        </p:tav>
                                      </p:tavLst>
                                    </p:anim>
                                    <p:anim calcmode="lin" valueType="num">
                                      <p:cBhvr>
                                        <p:cTn id="83" dur="500" fill="hold"/>
                                        <p:tgtEl>
                                          <p:spTgt spid="28"/>
                                        </p:tgtEl>
                                        <p:attrNameLst>
                                          <p:attrName>ppt_h</p:attrName>
                                        </p:attrNameLst>
                                      </p:cBhvr>
                                      <p:tavLst>
                                        <p:tav tm="0">
                                          <p:val>
                                            <p:fltVal val="0"/>
                                          </p:val>
                                        </p:tav>
                                        <p:tav tm="100000">
                                          <p:val>
                                            <p:strVal val="#ppt_h"/>
                                          </p:val>
                                        </p:tav>
                                      </p:tavLst>
                                    </p:anim>
                                    <p:animEffect transition="in" filter="fade">
                                      <p:cBhvr>
                                        <p:cTn id="84" dur="500"/>
                                        <p:tgtEl>
                                          <p:spTgt spid="28"/>
                                        </p:tgtEl>
                                      </p:cBhvr>
                                    </p:animEffect>
                                  </p:childTnLst>
                                </p:cTn>
                              </p:par>
                              <p:par>
                                <p:cTn id="85" presetID="53" presetClass="entr" presetSubtype="16" fill="hold" grpId="0" nodeType="withEffect">
                                  <p:stCondLst>
                                    <p:cond delay="200"/>
                                  </p:stCondLst>
                                  <p:childTnLst>
                                    <p:set>
                                      <p:cBhvr>
                                        <p:cTn id="86" dur="1" fill="hold">
                                          <p:stCondLst>
                                            <p:cond delay="0"/>
                                          </p:stCondLst>
                                        </p:cTn>
                                        <p:tgtEl>
                                          <p:spTgt spid="29"/>
                                        </p:tgtEl>
                                        <p:attrNameLst>
                                          <p:attrName>style.visibility</p:attrName>
                                        </p:attrNameLst>
                                      </p:cBhvr>
                                      <p:to>
                                        <p:strVal val="visible"/>
                                      </p:to>
                                    </p:set>
                                    <p:anim calcmode="lin" valueType="num">
                                      <p:cBhvr>
                                        <p:cTn id="87" dur="500" fill="hold"/>
                                        <p:tgtEl>
                                          <p:spTgt spid="29"/>
                                        </p:tgtEl>
                                        <p:attrNameLst>
                                          <p:attrName>ppt_w</p:attrName>
                                        </p:attrNameLst>
                                      </p:cBhvr>
                                      <p:tavLst>
                                        <p:tav tm="0">
                                          <p:val>
                                            <p:fltVal val="0"/>
                                          </p:val>
                                        </p:tav>
                                        <p:tav tm="100000">
                                          <p:val>
                                            <p:strVal val="#ppt_w"/>
                                          </p:val>
                                        </p:tav>
                                      </p:tavLst>
                                    </p:anim>
                                    <p:anim calcmode="lin" valueType="num">
                                      <p:cBhvr>
                                        <p:cTn id="88" dur="500" fill="hold"/>
                                        <p:tgtEl>
                                          <p:spTgt spid="29"/>
                                        </p:tgtEl>
                                        <p:attrNameLst>
                                          <p:attrName>ppt_h</p:attrName>
                                        </p:attrNameLst>
                                      </p:cBhvr>
                                      <p:tavLst>
                                        <p:tav tm="0">
                                          <p:val>
                                            <p:fltVal val="0"/>
                                          </p:val>
                                        </p:tav>
                                        <p:tav tm="100000">
                                          <p:val>
                                            <p:strVal val="#ppt_h"/>
                                          </p:val>
                                        </p:tav>
                                      </p:tavLst>
                                    </p:anim>
                                    <p:animEffect transition="in" filter="fade">
                                      <p:cBhvr>
                                        <p:cTn id="89" dur="500"/>
                                        <p:tgtEl>
                                          <p:spTgt spid="29"/>
                                        </p:tgtEl>
                                      </p:cBhvr>
                                    </p:animEffect>
                                  </p:childTnLst>
                                </p:cTn>
                              </p:par>
                              <p:par>
                                <p:cTn id="90" presetID="53" presetClass="entr" presetSubtype="16" fill="hold" grpId="0" nodeType="withEffect">
                                  <p:stCondLst>
                                    <p:cond delay="0"/>
                                  </p:stCondLst>
                                  <p:childTnLst>
                                    <p:set>
                                      <p:cBhvr>
                                        <p:cTn id="91" dur="1" fill="hold">
                                          <p:stCondLst>
                                            <p:cond delay="0"/>
                                          </p:stCondLst>
                                        </p:cTn>
                                        <p:tgtEl>
                                          <p:spTgt spid="30"/>
                                        </p:tgtEl>
                                        <p:attrNameLst>
                                          <p:attrName>style.visibility</p:attrName>
                                        </p:attrNameLst>
                                      </p:cBhvr>
                                      <p:to>
                                        <p:strVal val="visible"/>
                                      </p:to>
                                    </p:set>
                                    <p:anim calcmode="lin" valueType="num">
                                      <p:cBhvr>
                                        <p:cTn id="92" dur="500" fill="hold"/>
                                        <p:tgtEl>
                                          <p:spTgt spid="30"/>
                                        </p:tgtEl>
                                        <p:attrNameLst>
                                          <p:attrName>ppt_w</p:attrName>
                                        </p:attrNameLst>
                                      </p:cBhvr>
                                      <p:tavLst>
                                        <p:tav tm="0">
                                          <p:val>
                                            <p:fltVal val="0"/>
                                          </p:val>
                                        </p:tav>
                                        <p:tav tm="100000">
                                          <p:val>
                                            <p:strVal val="#ppt_w"/>
                                          </p:val>
                                        </p:tav>
                                      </p:tavLst>
                                    </p:anim>
                                    <p:anim calcmode="lin" valueType="num">
                                      <p:cBhvr>
                                        <p:cTn id="93" dur="500" fill="hold"/>
                                        <p:tgtEl>
                                          <p:spTgt spid="30"/>
                                        </p:tgtEl>
                                        <p:attrNameLst>
                                          <p:attrName>ppt_h</p:attrName>
                                        </p:attrNameLst>
                                      </p:cBhvr>
                                      <p:tavLst>
                                        <p:tav tm="0">
                                          <p:val>
                                            <p:fltVal val="0"/>
                                          </p:val>
                                        </p:tav>
                                        <p:tav tm="100000">
                                          <p:val>
                                            <p:strVal val="#ppt_h"/>
                                          </p:val>
                                        </p:tav>
                                      </p:tavLst>
                                    </p:anim>
                                    <p:animEffect transition="in" filter="fade">
                                      <p:cBhvr>
                                        <p:cTn id="94" dur="500"/>
                                        <p:tgtEl>
                                          <p:spTgt spid="30"/>
                                        </p:tgtEl>
                                      </p:cBhvr>
                                    </p:animEffect>
                                  </p:childTnLst>
                                </p:cTn>
                              </p:par>
                              <p:par>
                                <p:cTn id="95" presetID="53" presetClass="entr" presetSubtype="16" fill="hold" grpId="0" nodeType="withEffect">
                                  <p:stCondLst>
                                    <p:cond delay="400"/>
                                  </p:stCondLst>
                                  <p:childTnLst>
                                    <p:set>
                                      <p:cBhvr>
                                        <p:cTn id="96" dur="1" fill="hold">
                                          <p:stCondLst>
                                            <p:cond delay="0"/>
                                          </p:stCondLst>
                                        </p:cTn>
                                        <p:tgtEl>
                                          <p:spTgt spid="31"/>
                                        </p:tgtEl>
                                        <p:attrNameLst>
                                          <p:attrName>style.visibility</p:attrName>
                                        </p:attrNameLst>
                                      </p:cBhvr>
                                      <p:to>
                                        <p:strVal val="visible"/>
                                      </p:to>
                                    </p:set>
                                    <p:anim calcmode="lin" valueType="num">
                                      <p:cBhvr>
                                        <p:cTn id="97" dur="500" fill="hold"/>
                                        <p:tgtEl>
                                          <p:spTgt spid="31"/>
                                        </p:tgtEl>
                                        <p:attrNameLst>
                                          <p:attrName>ppt_w</p:attrName>
                                        </p:attrNameLst>
                                      </p:cBhvr>
                                      <p:tavLst>
                                        <p:tav tm="0">
                                          <p:val>
                                            <p:fltVal val="0"/>
                                          </p:val>
                                        </p:tav>
                                        <p:tav tm="100000">
                                          <p:val>
                                            <p:strVal val="#ppt_w"/>
                                          </p:val>
                                        </p:tav>
                                      </p:tavLst>
                                    </p:anim>
                                    <p:anim calcmode="lin" valueType="num">
                                      <p:cBhvr>
                                        <p:cTn id="98" dur="500" fill="hold"/>
                                        <p:tgtEl>
                                          <p:spTgt spid="31"/>
                                        </p:tgtEl>
                                        <p:attrNameLst>
                                          <p:attrName>ppt_h</p:attrName>
                                        </p:attrNameLst>
                                      </p:cBhvr>
                                      <p:tavLst>
                                        <p:tav tm="0">
                                          <p:val>
                                            <p:fltVal val="0"/>
                                          </p:val>
                                        </p:tav>
                                        <p:tav tm="100000">
                                          <p:val>
                                            <p:strVal val="#ppt_h"/>
                                          </p:val>
                                        </p:tav>
                                      </p:tavLst>
                                    </p:anim>
                                    <p:animEffect transition="in" filter="fade">
                                      <p:cBhvr>
                                        <p:cTn id="99" dur="500"/>
                                        <p:tgtEl>
                                          <p:spTgt spid="31"/>
                                        </p:tgtEl>
                                      </p:cBhvr>
                                    </p:animEffect>
                                  </p:childTnLst>
                                </p:cTn>
                              </p:par>
                              <p:par>
                                <p:cTn id="100" presetID="53" presetClass="entr" presetSubtype="16" fill="hold" grpId="0" nodeType="withEffect">
                                  <p:stCondLst>
                                    <p:cond delay="200"/>
                                  </p:stCondLst>
                                  <p:childTnLst>
                                    <p:set>
                                      <p:cBhvr>
                                        <p:cTn id="101" dur="1" fill="hold">
                                          <p:stCondLst>
                                            <p:cond delay="0"/>
                                          </p:stCondLst>
                                        </p:cTn>
                                        <p:tgtEl>
                                          <p:spTgt spid="32"/>
                                        </p:tgtEl>
                                        <p:attrNameLst>
                                          <p:attrName>style.visibility</p:attrName>
                                        </p:attrNameLst>
                                      </p:cBhvr>
                                      <p:to>
                                        <p:strVal val="visible"/>
                                      </p:to>
                                    </p:set>
                                    <p:anim calcmode="lin" valueType="num">
                                      <p:cBhvr>
                                        <p:cTn id="102" dur="500" fill="hold"/>
                                        <p:tgtEl>
                                          <p:spTgt spid="32"/>
                                        </p:tgtEl>
                                        <p:attrNameLst>
                                          <p:attrName>ppt_w</p:attrName>
                                        </p:attrNameLst>
                                      </p:cBhvr>
                                      <p:tavLst>
                                        <p:tav tm="0">
                                          <p:val>
                                            <p:fltVal val="0"/>
                                          </p:val>
                                        </p:tav>
                                        <p:tav tm="100000">
                                          <p:val>
                                            <p:strVal val="#ppt_w"/>
                                          </p:val>
                                        </p:tav>
                                      </p:tavLst>
                                    </p:anim>
                                    <p:anim calcmode="lin" valueType="num">
                                      <p:cBhvr>
                                        <p:cTn id="103" dur="500" fill="hold"/>
                                        <p:tgtEl>
                                          <p:spTgt spid="32"/>
                                        </p:tgtEl>
                                        <p:attrNameLst>
                                          <p:attrName>ppt_h</p:attrName>
                                        </p:attrNameLst>
                                      </p:cBhvr>
                                      <p:tavLst>
                                        <p:tav tm="0">
                                          <p:val>
                                            <p:fltVal val="0"/>
                                          </p:val>
                                        </p:tav>
                                        <p:tav tm="100000">
                                          <p:val>
                                            <p:strVal val="#ppt_h"/>
                                          </p:val>
                                        </p:tav>
                                      </p:tavLst>
                                    </p:anim>
                                    <p:animEffect transition="in" filter="fade">
                                      <p:cBhvr>
                                        <p:cTn id="104" dur="500"/>
                                        <p:tgtEl>
                                          <p:spTgt spid="32"/>
                                        </p:tgtEl>
                                      </p:cBhvr>
                                    </p:animEffect>
                                  </p:childTnLst>
                                </p:cTn>
                              </p:par>
                              <p:par>
                                <p:cTn id="105" presetID="53" presetClass="entr" presetSubtype="16" fill="hold" grpId="0" nodeType="withEffect">
                                  <p:stCondLst>
                                    <p:cond delay="200"/>
                                  </p:stCondLst>
                                  <p:childTnLst>
                                    <p:set>
                                      <p:cBhvr>
                                        <p:cTn id="106" dur="1" fill="hold">
                                          <p:stCondLst>
                                            <p:cond delay="0"/>
                                          </p:stCondLst>
                                        </p:cTn>
                                        <p:tgtEl>
                                          <p:spTgt spid="33"/>
                                        </p:tgtEl>
                                        <p:attrNameLst>
                                          <p:attrName>style.visibility</p:attrName>
                                        </p:attrNameLst>
                                      </p:cBhvr>
                                      <p:to>
                                        <p:strVal val="visible"/>
                                      </p:to>
                                    </p:set>
                                    <p:anim calcmode="lin" valueType="num">
                                      <p:cBhvr>
                                        <p:cTn id="107" dur="500" fill="hold"/>
                                        <p:tgtEl>
                                          <p:spTgt spid="33"/>
                                        </p:tgtEl>
                                        <p:attrNameLst>
                                          <p:attrName>ppt_w</p:attrName>
                                        </p:attrNameLst>
                                      </p:cBhvr>
                                      <p:tavLst>
                                        <p:tav tm="0">
                                          <p:val>
                                            <p:fltVal val="0"/>
                                          </p:val>
                                        </p:tav>
                                        <p:tav tm="100000">
                                          <p:val>
                                            <p:strVal val="#ppt_w"/>
                                          </p:val>
                                        </p:tav>
                                      </p:tavLst>
                                    </p:anim>
                                    <p:anim calcmode="lin" valueType="num">
                                      <p:cBhvr>
                                        <p:cTn id="108" dur="500" fill="hold"/>
                                        <p:tgtEl>
                                          <p:spTgt spid="33"/>
                                        </p:tgtEl>
                                        <p:attrNameLst>
                                          <p:attrName>ppt_h</p:attrName>
                                        </p:attrNameLst>
                                      </p:cBhvr>
                                      <p:tavLst>
                                        <p:tav tm="0">
                                          <p:val>
                                            <p:fltVal val="0"/>
                                          </p:val>
                                        </p:tav>
                                        <p:tav tm="100000">
                                          <p:val>
                                            <p:strVal val="#ppt_h"/>
                                          </p:val>
                                        </p:tav>
                                      </p:tavLst>
                                    </p:anim>
                                    <p:animEffect transition="in" filter="fade">
                                      <p:cBhvr>
                                        <p:cTn id="109" dur="500"/>
                                        <p:tgtEl>
                                          <p:spTgt spid="33"/>
                                        </p:tgtEl>
                                      </p:cBhvr>
                                    </p:animEffect>
                                  </p:childTnLst>
                                </p:cTn>
                              </p:par>
                              <p:par>
                                <p:cTn id="110" presetID="53" presetClass="entr" presetSubtype="16" fill="hold" grpId="0" nodeType="withEffect">
                                  <p:stCondLst>
                                    <p:cond delay="200"/>
                                  </p:stCondLst>
                                  <p:childTnLst>
                                    <p:set>
                                      <p:cBhvr>
                                        <p:cTn id="111" dur="1" fill="hold">
                                          <p:stCondLst>
                                            <p:cond delay="0"/>
                                          </p:stCondLst>
                                        </p:cTn>
                                        <p:tgtEl>
                                          <p:spTgt spid="34"/>
                                        </p:tgtEl>
                                        <p:attrNameLst>
                                          <p:attrName>style.visibility</p:attrName>
                                        </p:attrNameLst>
                                      </p:cBhvr>
                                      <p:to>
                                        <p:strVal val="visible"/>
                                      </p:to>
                                    </p:set>
                                    <p:anim calcmode="lin" valueType="num">
                                      <p:cBhvr>
                                        <p:cTn id="112" dur="500" fill="hold"/>
                                        <p:tgtEl>
                                          <p:spTgt spid="34"/>
                                        </p:tgtEl>
                                        <p:attrNameLst>
                                          <p:attrName>ppt_w</p:attrName>
                                        </p:attrNameLst>
                                      </p:cBhvr>
                                      <p:tavLst>
                                        <p:tav tm="0">
                                          <p:val>
                                            <p:fltVal val="0"/>
                                          </p:val>
                                        </p:tav>
                                        <p:tav tm="100000">
                                          <p:val>
                                            <p:strVal val="#ppt_w"/>
                                          </p:val>
                                        </p:tav>
                                      </p:tavLst>
                                    </p:anim>
                                    <p:anim calcmode="lin" valueType="num">
                                      <p:cBhvr>
                                        <p:cTn id="113" dur="500" fill="hold"/>
                                        <p:tgtEl>
                                          <p:spTgt spid="34"/>
                                        </p:tgtEl>
                                        <p:attrNameLst>
                                          <p:attrName>ppt_h</p:attrName>
                                        </p:attrNameLst>
                                      </p:cBhvr>
                                      <p:tavLst>
                                        <p:tav tm="0">
                                          <p:val>
                                            <p:fltVal val="0"/>
                                          </p:val>
                                        </p:tav>
                                        <p:tav tm="100000">
                                          <p:val>
                                            <p:strVal val="#ppt_h"/>
                                          </p:val>
                                        </p:tav>
                                      </p:tavLst>
                                    </p:anim>
                                    <p:animEffect transition="in" filter="fade">
                                      <p:cBhvr>
                                        <p:cTn id="114" dur="500"/>
                                        <p:tgtEl>
                                          <p:spTgt spid="34"/>
                                        </p:tgtEl>
                                      </p:cBhvr>
                                    </p:animEffect>
                                  </p:childTnLst>
                                </p:cTn>
                              </p:par>
                              <p:par>
                                <p:cTn id="115" presetID="22" presetClass="entr" presetSubtype="8" fill="hold" nodeType="withEffect">
                                  <p:stCondLst>
                                    <p:cond delay="2000"/>
                                  </p:stCondLst>
                                  <p:childTnLst>
                                    <p:set>
                                      <p:cBhvr>
                                        <p:cTn id="116" dur="1" fill="hold">
                                          <p:stCondLst>
                                            <p:cond delay="0"/>
                                          </p:stCondLst>
                                        </p:cTn>
                                        <p:tgtEl>
                                          <p:spTgt spid="114713"/>
                                        </p:tgtEl>
                                        <p:attrNameLst>
                                          <p:attrName>style.visibility</p:attrName>
                                        </p:attrNameLst>
                                      </p:cBhvr>
                                      <p:to>
                                        <p:strVal val="visible"/>
                                      </p:to>
                                    </p:set>
                                    <p:animEffect transition="in" filter="wipe(left)">
                                      <p:cBhvr>
                                        <p:cTn id="117" dur="1000"/>
                                        <p:tgtEl>
                                          <p:spTgt spid="114713"/>
                                        </p:tgtEl>
                                      </p:cBhvr>
                                    </p:animEffect>
                                  </p:childTnLst>
                                </p:cTn>
                              </p:par>
                              <p:par>
                                <p:cTn id="118" presetID="22" presetClass="entr" presetSubtype="8" fill="hold" nodeType="withEffect">
                                  <p:stCondLst>
                                    <p:cond delay="2000"/>
                                  </p:stCondLst>
                                  <p:childTnLst>
                                    <p:set>
                                      <p:cBhvr>
                                        <p:cTn id="119" dur="1" fill="hold">
                                          <p:stCondLst>
                                            <p:cond delay="0"/>
                                          </p:stCondLst>
                                        </p:cTn>
                                        <p:tgtEl>
                                          <p:spTgt spid="114722"/>
                                        </p:tgtEl>
                                        <p:attrNameLst>
                                          <p:attrName>style.visibility</p:attrName>
                                        </p:attrNameLst>
                                      </p:cBhvr>
                                      <p:to>
                                        <p:strVal val="visible"/>
                                      </p:to>
                                    </p:set>
                                    <p:animEffect transition="in" filter="wipe(left)">
                                      <p:cBhvr>
                                        <p:cTn id="120" dur="1000"/>
                                        <p:tgtEl>
                                          <p:spTgt spid="114722"/>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nodeType="clickEffect">
                                  <p:stCondLst>
                                    <p:cond delay="0"/>
                                  </p:stCondLst>
                                  <p:childTnLst>
                                    <p:set>
                                      <p:cBhvr>
                                        <p:cTn id="124" dur="1" fill="hold">
                                          <p:stCondLst>
                                            <p:cond delay="0"/>
                                          </p:stCondLst>
                                        </p:cTn>
                                        <p:tgtEl>
                                          <p:spTgt spid="114720">
                                            <p:txEl>
                                              <p:pRg st="0" end="0"/>
                                            </p:txEl>
                                          </p:spTgt>
                                        </p:tgtEl>
                                        <p:attrNameLst>
                                          <p:attrName>style.visibility</p:attrName>
                                        </p:attrNameLst>
                                      </p:cBhvr>
                                      <p:to>
                                        <p:strVal val="visible"/>
                                      </p:to>
                                    </p:set>
                                    <p:animEffect transition="in" filter="blinds(horizontal)">
                                      <p:cBhvr>
                                        <p:cTn id="125" dur="500"/>
                                        <p:tgtEl>
                                          <p:spTgt spid="114720">
                                            <p:txEl>
                                              <p:pRg st="0" end="0"/>
                                            </p:txEl>
                                          </p:spTgt>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nodeType="clickEffect">
                                  <p:stCondLst>
                                    <p:cond delay="0"/>
                                  </p:stCondLst>
                                  <p:childTnLst>
                                    <p:set>
                                      <p:cBhvr>
                                        <p:cTn id="129" dur="1" fill="hold">
                                          <p:stCondLst>
                                            <p:cond delay="0"/>
                                          </p:stCondLst>
                                        </p:cTn>
                                        <p:tgtEl>
                                          <p:spTgt spid="114720">
                                            <p:txEl>
                                              <p:pRg st="1" end="1"/>
                                            </p:txEl>
                                          </p:spTgt>
                                        </p:tgtEl>
                                        <p:attrNameLst>
                                          <p:attrName>style.visibility</p:attrName>
                                        </p:attrNameLst>
                                      </p:cBhvr>
                                      <p:to>
                                        <p:strVal val="visible"/>
                                      </p:to>
                                    </p:set>
                                    <p:animEffect transition="in" filter="blinds(horizontal)">
                                      <p:cBhvr>
                                        <p:cTn id="130" dur="500"/>
                                        <p:tgtEl>
                                          <p:spTgt spid="114720">
                                            <p:txEl>
                                              <p:pRg st="1" end="1"/>
                                            </p:txEl>
                                          </p:spTgt>
                                        </p:tgtEl>
                                      </p:cBhvr>
                                    </p:animEffect>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nodeType="clickEffect">
                                  <p:stCondLst>
                                    <p:cond delay="0"/>
                                  </p:stCondLst>
                                  <p:childTnLst>
                                    <p:set>
                                      <p:cBhvr>
                                        <p:cTn id="134" dur="1" fill="hold">
                                          <p:stCondLst>
                                            <p:cond delay="0"/>
                                          </p:stCondLst>
                                        </p:cTn>
                                        <p:tgtEl>
                                          <p:spTgt spid="114720">
                                            <p:txEl>
                                              <p:pRg st="2" end="2"/>
                                            </p:txEl>
                                          </p:spTgt>
                                        </p:tgtEl>
                                        <p:attrNameLst>
                                          <p:attrName>style.visibility</p:attrName>
                                        </p:attrNameLst>
                                      </p:cBhvr>
                                      <p:to>
                                        <p:strVal val="visible"/>
                                      </p:to>
                                    </p:set>
                                    <p:animEffect transition="in" filter="blinds(horizontal)">
                                      <p:cBhvr>
                                        <p:cTn id="135" dur="500"/>
                                        <p:tgtEl>
                                          <p:spTgt spid="114720">
                                            <p:txEl>
                                              <p:pRg st="2" end="2"/>
                                            </p:txEl>
                                          </p:spTgt>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nodeType="clickEffect">
                                  <p:stCondLst>
                                    <p:cond delay="0"/>
                                  </p:stCondLst>
                                  <p:childTnLst>
                                    <p:set>
                                      <p:cBhvr>
                                        <p:cTn id="139" dur="1" fill="hold">
                                          <p:stCondLst>
                                            <p:cond delay="0"/>
                                          </p:stCondLst>
                                        </p:cTn>
                                        <p:tgtEl>
                                          <p:spTgt spid="114720">
                                            <p:txEl>
                                              <p:pRg st="3" end="3"/>
                                            </p:txEl>
                                          </p:spTgt>
                                        </p:tgtEl>
                                        <p:attrNameLst>
                                          <p:attrName>style.visibility</p:attrName>
                                        </p:attrNameLst>
                                      </p:cBhvr>
                                      <p:to>
                                        <p:strVal val="visible"/>
                                      </p:to>
                                    </p:set>
                                    <p:animEffect transition="in" filter="blinds(horizontal)">
                                      <p:cBhvr>
                                        <p:cTn id="140" dur="500"/>
                                        <p:tgtEl>
                                          <p:spTgt spid="114720">
                                            <p:txEl>
                                              <p:pRg st="3" end="3"/>
                                            </p:txEl>
                                          </p:spTgt>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14725"/>
                                        </p:tgtEl>
                                        <p:attrNameLst>
                                          <p:attrName>style.visibility</p:attrName>
                                        </p:attrNameLst>
                                      </p:cBhvr>
                                      <p:to>
                                        <p:strVal val="visible"/>
                                      </p:to>
                                    </p:set>
                                    <p:animEffect transition="in" filter="blinds(horizontal)">
                                      <p:cBhvr>
                                        <p:cTn id="145" dur="500"/>
                                        <p:tgtEl>
                                          <p:spTgt spid="114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1147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26643"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6644"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推荐理由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26994" name="Rectangle 18"/>
          <p:cNvSpPr>
            <a:spLocks noChangeArrowheads="1"/>
          </p:cNvSpPr>
          <p:nvPr/>
        </p:nvSpPr>
        <p:spPr bwMode="auto">
          <a:xfrm>
            <a:off x="1547813" y="160338"/>
            <a:ext cx="3276600" cy="457200"/>
          </a:xfrm>
          <a:prstGeom prst="rect">
            <a:avLst/>
          </a:prstGeom>
          <a:noFill/>
          <a:ln w="9525">
            <a:noFill/>
            <a:miter lim="800000"/>
          </a:ln>
          <a:effectLst/>
        </p:spPr>
        <p:txBody>
          <a:bodyPr>
            <a:spAutoFit/>
          </a:bodyPr>
          <a:lstStyle/>
          <a:p>
            <a:pPr>
              <a:defRPr/>
            </a:pPr>
            <a:r>
              <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rPr>
              <a:t>个性特质</a:t>
            </a: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p:txBody>
      </p:sp>
      <p:sp>
        <p:nvSpPr>
          <p:cNvPr id="126996" name="Rectangle 4"/>
          <p:cNvSpPr/>
          <p:nvPr/>
        </p:nvSpPr>
        <p:spPr bwMode="auto">
          <a:xfrm>
            <a:off x="0" y="628650"/>
            <a:ext cx="9144000" cy="1438275"/>
          </a:xfrm>
          <a:prstGeom prst="rect">
            <a:avLst/>
          </a:prstGeom>
          <a:noFill/>
          <a:ln w="38100">
            <a:solidFill>
              <a:srgbClr val="123E61"/>
            </a:solidFill>
            <a:miter lim="800000"/>
          </a:ln>
        </p:spPr>
        <p:txBody>
          <a:bodyPr lIns="68580" tIns="34290" rIns="68580" bIns="34290"/>
          <a:lstStyle/>
          <a:p>
            <a:pPr marL="171450" indent="-171450" defTabSz="685800" eaLnBrk="0" hangingPunct="0">
              <a:lnSpc>
                <a:spcPct val="85000"/>
              </a:lnSpc>
              <a:spcBef>
                <a:spcPts val="750"/>
              </a:spcBef>
              <a:buFont typeface="Arial" panose="020B0604020202020204" pitchFamily="34" charset="0"/>
              <a:buNone/>
              <a:defRPr/>
            </a:pPr>
            <a:r>
              <a:rPr lang="en-US" altLang="zh-CN" sz="2100" b="1" dirty="0">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1.</a:t>
            </a:r>
            <a:r>
              <a:rPr lang="zh-CN" altLang="en-US" sz="2100" b="1" dirty="0">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先天个性：</a:t>
            </a:r>
            <a:endParaRPr lang="zh-CN" altLang="en-US" sz="2100" b="1" dirty="0">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dirty="0">
                <a:latin typeface="Constantia" panose="02030602050306030303" pitchFamily="18" charset="0"/>
                <a:ea typeface="宋体" panose="02010600030101010101" pitchFamily="2" charset="-122"/>
              </a:rPr>
              <a:t>be born (blessed/</a:t>
            </a:r>
            <a:r>
              <a:rPr lang="en-US" altLang="zh-CN" sz="2100" dirty="0">
                <a:solidFill>
                  <a:srgbClr val="FF0000"/>
                </a:solidFill>
                <a:latin typeface="Constantia" panose="02030602050306030303" pitchFamily="18" charset="0"/>
                <a:ea typeface="宋体" panose="02010600030101010101" pitchFamily="2" charset="-122"/>
              </a:rPr>
              <a:t>endowed/equipped</a:t>
            </a:r>
            <a:r>
              <a:rPr lang="en-US" altLang="zh-CN" sz="2100" dirty="0">
                <a:latin typeface="Constantia" panose="02030602050306030303" pitchFamily="18" charset="0"/>
                <a:ea typeface="宋体" panose="02010600030101010101" pitchFamily="2" charset="-122"/>
              </a:rPr>
              <a:t>) with/ a sense of </a:t>
            </a:r>
            <a:r>
              <a:rPr lang="en-US" altLang="zh-CN" sz="2100" dirty="0">
                <a:latin typeface="Constantia" panose="02030602050306030303" pitchFamily="18" charset="0"/>
                <a:ea typeface="宋体" panose="02010600030101010101" pitchFamily="2" charset="-122"/>
              </a:rPr>
              <a:t>humor/warm </a:t>
            </a:r>
            <a:r>
              <a:rPr lang="en-US" altLang="zh-CN" sz="2100" dirty="0">
                <a:solidFill>
                  <a:srgbClr val="FF0000"/>
                </a:solidFill>
                <a:latin typeface="Constantia" panose="02030602050306030303" pitchFamily="18" charset="0"/>
                <a:ea typeface="宋体" panose="02010600030101010101" pitchFamily="2" charset="-122"/>
              </a:rPr>
              <a:t>hospitality</a:t>
            </a:r>
            <a:r>
              <a:rPr lang="en-US" altLang="zh-CN" sz="2100" dirty="0">
                <a:latin typeface="Constantia" panose="02030602050306030303" pitchFamily="18" charset="0"/>
                <a:ea typeface="宋体" panose="02010600030101010101" pitchFamily="2" charset="-122"/>
              </a:rPr>
              <a:t>/</a:t>
            </a:r>
            <a:r>
              <a:rPr lang="en-US" altLang="zh-CN" sz="2100" dirty="0">
                <a:solidFill>
                  <a:srgbClr val="FF0000"/>
                </a:solidFill>
                <a:latin typeface="Constantia" panose="02030602050306030303" pitchFamily="18" charset="0"/>
                <a:ea typeface="宋体" panose="02010600030101010101" pitchFamily="2" charset="-122"/>
              </a:rPr>
              <a:t>amiable</a:t>
            </a:r>
            <a:r>
              <a:rPr lang="zh-CN" altLang="en-US" sz="2100" dirty="0">
                <a:latin typeface="Constantia" panose="02030602050306030303" pitchFamily="18" charset="0"/>
                <a:ea typeface="宋体" panose="02010600030101010101" pitchFamily="2" charset="-122"/>
              </a:rPr>
              <a:t> </a:t>
            </a:r>
            <a:r>
              <a:rPr lang="en-US" altLang="zh-CN" sz="2100" dirty="0">
                <a:latin typeface="Constantia" panose="02030602050306030303" pitchFamily="18" charset="0"/>
                <a:ea typeface="宋体" panose="02010600030101010101" pitchFamily="2" charset="-122"/>
              </a:rPr>
              <a:t>and </a:t>
            </a:r>
            <a:r>
              <a:rPr lang="en-US" altLang="zh-CN" sz="2100" dirty="0">
                <a:solidFill>
                  <a:srgbClr val="FF0000"/>
                </a:solidFill>
                <a:latin typeface="Constantia" panose="02030602050306030303" pitchFamily="18" charset="0"/>
                <a:ea typeface="宋体" panose="02010600030101010101" pitchFamily="2" charset="-122"/>
              </a:rPr>
              <a:t>dynamic</a:t>
            </a:r>
            <a:r>
              <a:rPr lang="en-US" altLang="zh-CN" sz="2100" dirty="0">
                <a:latin typeface="Constantia" panose="02030602050306030303" pitchFamily="18" charset="0"/>
                <a:ea typeface="宋体" panose="02010600030101010101" pitchFamily="2" charset="-122"/>
              </a:rPr>
              <a:t> personality (character)</a:t>
            </a:r>
            <a:endParaRPr lang="en-US" altLang="zh-CN" sz="2100" dirty="0">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dirty="0">
                <a:latin typeface="Constantia" panose="02030602050306030303" pitchFamily="18" charset="0"/>
                <a:ea typeface="宋体" panose="02010600030101010101" pitchFamily="2" charset="-122"/>
              </a:rPr>
              <a:t>be born as an </a:t>
            </a:r>
            <a:r>
              <a:rPr lang="en-US" altLang="zh-CN" sz="2100" dirty="0">
                <a:solidFill>
                  <a:srgbClr val="FF0000"/>
                </a:solidFill>
                <a:latin typeface="Constantia" panose="02030602050306030303" pitchFamily="18" charset="0"/>
                <a:ea typeface="宋体" panose="02010600030101010101" pitchFamily="2" charset="-122"/>
              </a:rPr>
              <a:t>extrovert</a:t>
            </a:r>
            <a:endParaRPr lang="zh-CN" altLang="en-US" sz="2100" dirty="0">
              <a:latin typeface="Constantia" panose="02030602050306030303" pitchFamily="18" charset="0"/>
              <a:ea typeface="宋体" panose="02010600030101010101" pitchFamily="2" charset="-122"/>
            </a:endParaRPr>
          </a:p>
        </p:txBody>
      </p:sp>
      <p:sp>
        <p:nvSpPr>
          <p:cNvPr id="126997" name="Rectangle 4"/>
          <p:cNvSpPr/>
          <p:nvPr/>
        </p:nvSpPr>
        <p:spPr bwMode="auto">
          <a:xfrm>
            <a:off x="0" y="2105025"/>
            <a:ext cx="9144000" cy="1223963"/>
          </a:xfrm>
          <a:prstGeom prst="rect">
            <a:avLst/>
          </a:prstGeom>
          <a:noFill/>
          <a:ln w="38100">
            <a:solidFill>
              <a:schemeClr val="accent1"/>
            </a:solidFill>
            <a:miter lim="800000"/>
          </a:ln>
        </p:spPr>
        <p:txBody>
          <a:bodyPr lIns="68580" tIns="34290" rIns="68580" bIns="34290"/>
          <a:lstStyle/>
          <a:p>
            <a:pPr marL="171450" indent="-171450" defTabSz="685800" eaLnBrk="0" hangingPunct="0">
              <a:lnSpc>
                <a:spcPct val="85000"/>
              </a:lnSpc>
              <a:spcBef>
                <a:spcPts val="750"/>
              </a:spcBef>
              <a:buFont typeface="Arial" panose="020B0604020202020204" pitchFamily="34" charset="0"/>
              <a:buNone/>
              <a:defRPr/>
            </a:pPr>
            <a:r>
              <a:rPr lang="en-US" altLang="zh-CN" sz="2100" b="1" dirty="0">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2</a:t>
            </a:r>
            <a:r>
              <a:rPr lang="zh-CN" altLang="en-US" sz="2100" b="1" dirty="0">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有耐心，有爱心：</a:t>
            </a:r>
            <a:endParaRPr lang="zh-CN" altLang="en-US" sz="2100" b="1" dirty="0">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dirty="0">
                <a:latin typeface="Constantia" panose="02030602050306030303" pitchFamily="18" charset="0"/>
                <a:ea typeface="宋体" panose="02010600030101010101" pitchFamily="2" charset="-122"/>
              </a:rPr>
              <a:t>amiable / </a:t>
            </a:r>
            <a:r>
              <a:rPr lang="en-US" altLang="zh-CN" sz="2100" dirty="0">
                <a:latin typeface="Constantia" panose="02030602050306030303" pitchFamily="18" charset="0"/>
              </a:rPr>
              <a:t>responsible </a:t>
            </a:r>
            <a:r>
              <a:rPr lang="en-US" altLang="zh-CN" sz="2100" dirty="0">
                <a:latin typeface="Constantia" panose="02030602050306030303" pitchFamily="18" charset="0"/>
                <a:ea typeface="宋体" panose="02010600030101010101" pitchFamily="2" charset="-122"/>
              </a:rPr>
              <a:t>character /humorous and patient</a:t>
            </a:r>
            <a:endParaRPr lang="en-US" altLang="zh-CN" sz="2100" dirty="0">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dirty="0">
                <a:latin typeface="Constantia" panose="02030602050306030303" pitchFamily="18" charset="0"/>
                <a:ea typeface="宋体" panose="02010600030101010101" pitchFamily="2" charset="-122"/>
              </a:rPr>
              <a:t> </a:t>
            </a:r>
            <a:r>
              <a:rPr lang="en-US" altLang="zh-CN" sz="2100" dirty="0">
                <a:latin typeface="Constantia" panose="02030602050306030303" pitchFamily="18" charset="0"/>
              </a:rPr>
              <a:t>extend/render a helping hand /his share</a:t>
            </a:r>
            <a:r>
              <a:rPr lang="zh-CN" altLang="en-US" sz="2100" dirty="0">
                <a:latin typeface="Constantia" panose="02030602050306030303" pitchFamily="18" charset="0"/>
              </a:rPr>
              <a:t> </a:t>
            </a:r>
            <a:r>
              <a:rPr lang="en-US" altLang="zh-CN" sz="2100" dirty="0">
                <a:latin typeface="Constantia" panose="02030602050306030303" pitchFamily="18" charset="0"/>
              </a:rPr>
              <a:t>of help whenever possible</a:t>
            </a:r>
            <a:endParaRPr lang="en-US" altLang="zh-CN" sz="2100" dirty="0">
              <a:latin typeface="Constantia" panose="02030602050306030303" pitchFamily="18" charset="0"/>
            </a:endParaRPr>
          </a:p>
        </p:txBody>
      </p:sp>
      <p:sp>
        <p:nvSpPr>
          <p:cNvPr id="126998" name="Rectangle 4"/>
          <p:cNvSpPr/>
          <p:nvPr/>
        </p:nvSpPr>
        <p:spPr bwMode="auto">
          <a:xfrm>
            <a:off x="0" y="3292475"/>
            <a:ext cx="9144000" cy="1223963"/>
          </a:xfrm>
          <a:prstGeom prst="rect">
            <a:avLst/>
          </a:prstGeom>
          <a:noFill/>
          <a:ln w="38100">
            <a:solidFill>
              <a:schemeClr val="accent1"/>
            </a:solidFill>
            <a:miter lim="800000"/>
          </a:ln>
        </p:spPr>
        <p:txBody>
          <a:bodyPr lIns="68580" tIns="34290" rIns="68580" bIns="34290"/>
          <a:lstStyle/>
          <a:p>
            <a:pPr marL="171450" indent="-171450" defTabSz="685800" eaLnBrk="0" hangingPunct="0">
              <a:lnSpc>
                <a:spcPct val="85000"/>
              </a:lnSpc>
              <a:spcBef>
                <a:spcPts val="750"/>
              </a:spcBef>
              <a:buFont typeface="Arial" panose="020B0604020202020204" pitchFamily="34" charset="0"/>
              <a:buNone/>
              <a:defRPr/>
            </a:pPr>
            <a:r>
              <a:rPr lang="en-US" altLang="zh-CN"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3</a:t>
            </a:r>
            <a:r>
              <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与人友好相处：</a:t>
            </a:r>
            <a:endPar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get along well with…</a:t>
            </a:r>
            <a:endParaRPr lang="en-US" altLang="zh-CN" sz="2100">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build a good relationship with…</a:t>
            </a:r>
            <a:endParaRPr lang="en-US" altLang="zh-CN" sz="2100">
              <a:latin typeface="Constantia" panose="02030602050306030303" pitchFamily="18"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26994"/>
                                        </p:tgtEl>
                                        <p:attrNameLst>
                                          <p:attrName>style.visibility</p:attrName>
                                        </p:attrNameLst>
                                      </p:cBhvr>
                                      <p:to>
                                        <p:strVal val="visible"/>
                                      </p:to>
                                    </p:set>
                                    <p:animEffect transition="in" filter="blinds(horizontal)">
                                      <p:cBhvr>
                                        <p:cTn id="102" dur="500"/>
                                        <p:tgtEl>
                                          <p:spTgt spid="126994"/>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26996">
                                            <p:txEl>
                                              <p:pRg st="0" end="0"/>
                                            </p:txEl>
                                          </p:spTgt>
                                        </p:tgtEl>
                                        <p:attrNameLst>
                                          <p:attrName>style.visibility</p:attrName>
                                        </p:attrNameLst>
                                      </p:cBhvr>
                                      <p:to>
                                        <p:strVal val="visible"/>
                                      </p:to>
                                    </p:set>
                                    <p:animEffect transition="in" filter="blinds(horizontal)">
                                      <p:cBhvr>
                                        <p:cTn id="107" dur="500"/>
                                        <p:tgtEl>
                                          <p:spTgt spid="126996">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26996">
                                            <p:txEl>
                                              <p:pRg st="1" end="1"/>
                                            </p:txEl>
                                          </p:spTgt>
                                        </p:tgtEl>
                                        <p:attrNameLst>
                                          <p:attrName>style.visibility</p:attrName>
                                        </p:attrNameLst>
                                      </p:cBhvr>
                                      <p:to>
                                        <p:strVal val="visible"/>
                                      </p:to>
                                    </p:set>
                                    <p:animEffect transition="in" filter="blinds(horizontal)">
                                      <p:cBhvr>
                                        <p:cTn id="112" dur="500"/>
                                        <p:tgtEl>
                                          <p:spTgt spid="126996">
                                            <p:txEl>
                                              <p:pRg st="1" end="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126996">
                                            <p:txEl>
                                              <p:pRg st="2" end="2"/>
                                            </p:txEl>
                                          </p:spTgt>
                                        </p:tgtEl>
                                        <p:attrNameLst>
                                          <p:attrName>style.visibility</p:attrName>
                                        </p:attrNameLst>
                                      </p:cBhvr>
                                      <p:to>
                                        <p:strVal val="visible"/>
                                      </p:to>
                                    </p:set>
                                    <p:animEffect transition="in" filter="blinds(horizontal)">
                                      <p:cBhvr>
                                        <p:cTn id="117" dur="500"/>
                                        <p:tgtEl>
                                          <p:spTgt spid="126996">
                                            <p:txEl>
                                              <p:pRg st="2" end="2"/>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126997">
                                            <p:txEl>
                                              <p:pRg st="0" end="0"/>
                                            </p:txEl>
                                          </p:spTgt>
                                        </p:tgtEl>
                                        <p:attrNameLst>
                                          <p:attrName>style.visibility</p:attrName>
                                        </p:attrNameLst>
                                      </p:cBhvr>
                                      <p:to>
                                        <p:strVal val="visible"/>
                                      </p:to>
                                    </p:set>
                                    <p:animEffect transition="in" filter="blinds(horizontal)">
                                      <p:cBhvr>
                                        <p:cTn id="122" dur="500"/>
                                        <p:tgtEl>
                                          <p:spTgt spid="126997">
                                            <p:txEl>
                                              <p:pRg st="0" end="0"/>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126997">
                                            <p:txEl>
                                              <p:pRg st="1" end="1"/>
                                            </p:txEl>
                                          </p:spTgt>
                                        </p:tgtEl>
                                        <p:attrNameLst>
                                          <p:attrName>style.visibility</p:attrName>
                                        </p:attrNameLst>
                                      </p:cBhvr>
                                      <p:to>
                                        <p:strVal val="visible"/>
                                      </p:to>
                                    </p:set>
                                    <p:animEffect transition="in" filter="blinds(horizontal)">
                                      <p:cBhvr>
                                        <p:cTn id="127" dur="500"/>
                                        <p:tgtEl>
                                          <p:spTgt spid="126997">
                                            <p:txEl>
                                              <p:pRg st="1" end="1"/>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126997">
                                            <p:txEl>
                                              <p:pRg st="2" end="2"/>
                                            </p:txEl>
                                          </p:spTgt>
                                        </p:tgtEl>
                                        <p:attrNameLst>
                                          <p:attrName>style.visibility</p:attrName>
                                        </p:attrNameLst>
                                      </p:cBhvr>
                                      <p:to>
                                        <p:strVal val="visible"/>
                                      </p:to>
                                    </p:set>
                                    <p:animEffect transition="in" filter="blinds(horizontal)">
                                      <p:cBhvr>
                                        <p:cTn id="132" dur="500"/>
                                        <p:tgtEl>
                                          <p:spTgt spid="126997">
                                            <p:txEl>
                                              <p:pRg st="2" end="2"/>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126998">
                                            <p:txEl>
                                              <p:pRg st="0" end="0"/>
                                            </p:txEl>
                                          </p:spTgt>
                                        </p:tgtEl>
                                        <p:attrNameLst>
                                          <p:attrName>style.visibility</p:attrName>
                                        </p:attrNameLst>
                                      </p:cBhvr>
                                      <p:to>
                                        <p:strVal val="visible"/>
                                      </p:to>
                                    </p:set>
                                    <p:animEffect transition="in" filter="blinds(horizontal)">
                                      <p:cBhvr>
                                        <p:cTn id="137" dur="500"/>
                                        <p:tgtEl>
                                          <p:spTgt spid="126998">
                                            <p:txEl>
                                              <p:pRg st="0" end="0"/>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126998">
                                            <p:txEl>
                                              <p:pRg st="1" end="1"/>
                                            </p:txEl>
                                          </p:spTgt>
                                        </p:tgtEl>
                                        <p:attrNameLst>
                                          <p:attrName>style.visibility</p:attrName>
                                        </p:attrNameLst>
                                      </p:cBhvr>
                                      <p:to>
                                        <p:strVal val="visible"/>
                                      </p:to>
                                    </p:set>
                                    <p:animEffect transition="in" filter="blinds(horizontal)">
                                      <p:cBhvr>
                                        <p:cTn id="142" dur="500"/>
                                        <p:tgtEl>
                                          <p:spTgt spid="126998">
                                            <p:txEl>
                                              <p:pRg st="1" end="1"/>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126998">
                                            <p:txEl>
                                              <p:pRg st="2" end="2"/>
                                            </p:txEl>
                                          </p:spTgt>
                                        </p:tgtEl>
                                        <p:attrNameLst>
                                          <p:attrName>style.visibility</p:attrName>
                                        </p:attrNameLst>
                                      </p:cBhvr>
                                      <p:to>
                                        <p:strVal val="visible"/>
                                      </p:to>
                                    </p:set>
                                    <p:animEffect transition="in" filter="blinds(horizontal)">
                                      <p:cBhvr>
                                        <p:cTn id="147" dur="500"/>
                                        <p:tgtEl>
                                          <p:spTgt spid="12699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28690"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8691"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推荐理由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32114" name="Rectangle 18"/>
          <p:cNvSpPr>
            <a:spLocks noChangeArrowheads="1"/>
          </p:cNvSpPr>
          <p:nvPr/>
        </p:nvSpPr>
        <p:spPr bwMode="auto">
          <a:xfrm>
            <a:off x="1547813" y="160338"/>
            <a:ext cx="3276600" cy="457200"/>
          </a:xfrm>
          <a:prstGeom prst="rect">
            <a:avLst/>
          </a:prstGeom>
          <a:noFill/>
          <a:ln w="9525">
            <a:noFill/>
            <a:miter lim="800000"/>
          </a:ln>
          <a:effectLst/>
        </p:spPr>
        <p:txBody>
          <a:bodyPr>
            <a:spAutoFit/>
          </a:bodyPr>
          <a:lstStyle/>
          <a:p>
            <a:pPr>
              <a:defRPr/>
            </a:pPr>
            <a:r>
              <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rPr>
              <a:t>语言水平</a:t>
            </a: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p:txBody>
      </p:sp>
      <p:sp>
        <p:nvSpPr>
          <p:cNvPr id="132117" name="Rectangle 3"/>
          <p:cNvSpPr/>
          <p:nvPr/>
        </p:nvSpPr>
        <p:spPr bwMode="auto">
          <a:xfrm>
            <a:off x="0" y="592138"/>
            <a:ext cx="9144000" cy="2447925"/>
          </a:xfrm>
          <a:prstGeom prst="rect">
            <a:avLst/>
          </a:prstGeom>
          <a:noFill/>
          <a:ln w="38100">
            <a:solidFill>
              <a:schemeClr val="accent1"/>
            </a:solidFill>
            <a:miter lim="800000"/>
          </a:ln>
        </p:spPr>
        <p:txBody>
          <a:bodyPr lIns="68580" tIns="34290" rIns="68580" bIns="34290"/>
          <a:lstStyle/>
          <a:p>
            <a:pPr marL="228600" indent="-228600" eaLnBrk="0" hangingPunct="0">
              <a:lnSpc>
                <a:spcPct val="85000"/>
              </a:lnSpc>
              <a:spcBef>
                <a:spcPct val="20000"/>
              </a:spcBef>
              <a:buFont typeface="Arial" panose="020B0604020202020204" pitchFamily="34" charset="0"/>
              <a:buNone/>
              <a:defRPr/>
            </a:pPr>
            <a:r>
              <a:rPr lang="zh-CN" altLang="en-US" sz="2000" b="1" dirty="0">
                <a:solidFill>
                  <a:srgbClr val="0000FF"/>
                </a:solidFill>
                <a:effectLst>
                  <a:outerShdw blurRad="38100" dist="38100" dir="2700000" algn="tl">
                    <a:srgbClr val="C0C0C0"/>
                  </a:outerShdw>
                </a:effectLst>
                <a:latin typeface="Constantia" panose="02030602050306030303" pitchFamily="18" charset="0"/>
                <a:ea typeface="微软雅黑" panose="020B0503020204020204" pitchFamily="34" charset="-122"/>
              </a:rPr>
              <a:t>描述能力</a:t>
            </a:r>
            <a:r>
              <a:rPr lang="zh-CN" altLang="en-US" sz="2000" dirty="0">
                <a:latin typeface="Constantia" panose="02030602050306030303" pitchFamily="18" charset="0"/>
                <a:ea typeface="微软雅黑" panose="020B0503020204020204" pitchFamily="34" charset="-122"/>
              </a:rPr>
              <a:t>：</a:t>
            </a:r>
            <a:endParaRPr lang="zh-CN" altLang="en-US" sz="2000" dirty="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defRPr/>
            </a:pPr>
            <a:r>
              <a:rPr lang="en-US" altLang="zh-CN" sz="2400" dirty="0">
                <a:latin typeface="Constantia" panose="02030602050306030303" pitchFamily="18" charset="0"/>
                <a:ea typeface="微软雅黑" panose="020B0503020204020204" pitchFamily="34" charset="-122"/>
              </a:rPr>
              <a:t>a good sense of/an </a:t>
            </a:r>
            <a:r>
              <a:rPr lang="en-US" altLang="zh-CN" sz="2400" dirty="0">
                <a:solidFill>
                  <a:srgbClr val="FF0000"/>
                </a:solidFill>
                <a:latin typeface="Constantia" panose="02030602050306030303" pitchFamily="18" charset="0"/>
                <a:ea typeface="微软雅黑" panose="020B0503020204020204" pitchFamily="34" charset="-122"/>
              </a:rPr>
              <a:t>exceptional</a:t>
            </a:r>
            <a:r>
              <a:rPr lang="en-US" altLang="zh-CN" sz="2400" dirty="0">
                <a:latin typeface="Constantia" panose="02030602050306030303" pitchFamily="18" charset="0"/>
                <a:ea typeface="微软雅黑" panose="020B0503020204020204" pitchFamily="34" charset="-122"/>
              </a:rPr>
              <a:t> command of both my mother tongue and English </a:t>
            </a:r>
            <a:endParaRPr lang="en-US" altLang="zh-CN" sz="2400" dirty="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defRPr/>
            </a:pPr>
            <a:r>
              <a:rPr lang="en-US" altLang="zh-CN" sz="2400" dirty="0">
                <a:latin typeface="Constantia" panose="02030602050306030303" pitchFamily="18" charset="0"/>
                <a:ea typeface="微软雅黑" panose="020B0503020204020204" pitchFamily="34" charset="-122"/>
              </a:rPr>
              <a:t>gain/ achieve </a:t>
            </a:r>
            <a:r>
              <a:rPr lang="en-US" altLang="zh-CN" sz="2400" dirty="0">
                <a:solidFill>
                  <a:srgbClr val="FF0000"/>
                </a:solidFill>
                <a:latin typeface="Constantia" panose="02030602050306030303" pitchFamily="18" charset="0"/>
                <a:ea typeface="微软雅黑" panose="020B0503020204020204" pitchFamily="34" charset="-122"/>
              </a:rPr>
              <a:t>remarkable</a:t>
            </a:r>
            <a:r>
              <a:rPr lang="en-US" altLang="zh-CN" sz="2400" dirty="0">
                <a:latin typeface="Constantia" panose="02030602050306030303" pitchFamily="18" charset="0"/>
                <a:ea typeface="微软雅黑" panose="020B0503020204020204" pitchFamily="34" charset="-122"/>
              </a:rPr>
              <a:t> </a:t>
            </a:r>
            <a:r>
              <a:rPr lang="en-US" altLang="zh-CN" sz="2400" dirty="0">
                <a:solidFill>
                  <a:srgbClr val="FF0000"/>
                </a:solidFill>
                <a:latin typeface="Constantia" panose="02030602050306030303" pitchFamily="18" charset="0"/>
                <a:ea typeface="微软雅黑" panose="020B0503020204020204" pitchFamily="34" charset="-122"/>
              </a:rPr>
              <a:t>linguistic competence</a:t>
            </a:r>
            <a:endParaRPr lang="zh-CN" altLang="en-US" sz="2400" dirty="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defRPr/>
            </a:pPr>
            <a:r>
              <a:rPr lang="en-US" altLang="zh-CN" sz="2400" dirty="0">
                <a:solidFill>
                  <a:srgbClr val="FF0000"/>
                </a:solidFill>
                <a:latin typeface="Constantia" panose="02030602050306030303" pitchFamily="18" charset="0"/>
                <a:ea typeface="微软雅黑" panose="020B0503020204020204" pitchFamily="34" charset="-122"/>
              </a:rPr>
              <a:t>be exposed to</a:t>
            </a:r>
            <a:r>
              <a:rPr lang="en-US" altLang="zh-CN" sz="2400" dirty="0">
                <a:latin typeface="Constantia" panose="02030602050306030303" pitchFamily="18" charset="0"/>
                <a:ea typeface="微软雅黑" panose="020B0503020204020204" pitchFamily="34" charset="-122"/>
              </a:rPr>
              <a:t> </a:t>
            </a:r>
            <a:r>
              <a:rPr lang="en-US" altLang="zh-CN" sz="2400" dirty="0">
                <a:solidFill>
                  <a:srgbClr val="FF0000"/>
                </a:solidFill>
                <a:latin typeface="Constantia" panose="02030602050306030303" pitchFamily="18" charset="0"/>
                <a:ea typeface="微软雅黑" panose="020B0503020204020204" pitchFamily="34" charset="-122"/>
              </a:rPr>
              <a:t>authentic</a:t>
            </a:r>
            <a:r>
              <a:rPr lang="en-US" altLang="zh-CN" sz="2400" dirty="0">
                <a:latin typeface="Constantia" panose="02030602050306030303" pitchFamily="18" charset="0"/>
                <a:ea typeface="微软雅黑" panose="020B0503020204020204" pitchFamily="34" charset="-122"/>
              </a:rPr>
              <a:t> English background/</a:t>
            </a:r>
            <a:r>
              <a:rPr lang="en-US" altLang="zh-CN" sz="2400" dirty="0">
                <a:solidFill>
                  <a:srgbClr val="FF0000"/>
                </a:solidFill>
                <a:latin typeface="Constantia" panose="02030602050306030303" pitchFamily="18" charset="0"/>
                <a:ea typeface="微软雅黑" panose="020B0503020204020204" pitchFamily="34" charset="-122"/>
              </a:rPr>
              <a:t>bilingual</a:t>
            </a:r>
            <a:r>
              <a:rPr lang="en-US" altLang="zh-CN" sz="2400" dirty="0">
                <a:latin typeface="Constantia" panose="02030602050306030303" pitchFamily="18" charset="0"/>
                <a:ea typeface="微软雅黑" panose="020B0503020204020204" pitchFamily="34" charset="-122"/>
              </a:rPr>
              <a:t> </a:t>
            </a:r>
            <a:r>
              <a:rPr lang="en-US" altLang="zh-CN" sz="2400" dirty="0">
                <a:solidFill>
                  <a:srgbClr val="FF0000"/>
                </a:solidFill>
                <a:latin typeface="Constantia" panose="02030602050306030303" pitchFamily="18" charset="0"/>
                <a:ea typeface="微软雅黑" panose="020B0503020204020204" pitchFamily="34" charset="-122"/>
              </a:rPr>
              <a:t>atmosphere/ environment  </a:t>
            </a:r>
            <a:r>
              <a:rPr lang="en-US" altLang="zh-CN" sz="2400" dirty="0">
                <a:latin typeface="Constantia" panose="02030602050306030303" pitchFamily="18" charset="0"/>
                <a:ea typeface="微软雅黑" panose="020B0503020204020204" pitchFamily="34" charset="-122"/>
              </a:rPr>
              <a:t>for ages</a:t>
            </a:r>
            <a:endParaRPr lang="en-US" altLang="zh-CN" sz="2400" dirty="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defRPr/>
            </a:pPr>
            <a:r>
              <a:rPr lang="en-US" altLang="zh-CN" sz="2400" dirty="0">
                <a:latin typeface="Constantia" panose="02030602050306030303" pitchFamily="18" charset="0"/>
                <a:ea typeface="微软雅黑" panose="020B0503020204020204" pitchFamily="34" charset="-122"/>
              </a:rPr>
              <a:t>be skilled at/excel in</a:t>
            </a:r>
            <a:endParaRPr lang="zh-CN" altLang="en-US" sz="2400" dirty="0">
              <a:latin typeface="Constantia" panose="02030602050306030303" pitchFamily="18" charset="0"/>
              <a:ea typeface="微软雅黑" panose="020B0503020204020204" pitchFamily="34" charset="-122"/>
            </a:endParaRPr>
          </a:p>
        </p:txBody>
      </p:sp>
      <p:sp>
        <p:nvSpPr>
          <p:cNvPr id="132118" name="Rectangle 5"/>
          <p:cNvSpPr/>
          <p:nvPr/>
        </p:nvSpPr>
        <p:spPr bwMode="auto">
          <a:xfrm>
            <a:off x="0" y="3148013"/>
            <a:ext cx="9144000" cy="1150937"/>
          </a:xfrm>
          <a:prstGeom prst="rect">
            <a:avLst/>
          </a:prstGeom>
          <a:noFill/>
          <a:ln w="38100">
            <a:solidFill>
              <a:schemeClr val="accent1"/>
            </a:solidFill>
            <a:miter lim="800000"/>
          </a:ln>
        </p:spPr>
        <p:txBody>
          <a:bodyPr lIns="68580" tIns="34290" rIns="68580" bIns="34290"/>
          <a:lstStyle/>
          <a:p>
            <a:pPr marL="171450" indent="-171450" defTabSz="685800" eaLnBrk="0" hangingPunct="0">
              <a:lnSpc>
                <a:spcPct val="80000"/>
              </a:lnSpc>
              <a:spcBef>
                <a:spcPts val="750"/>
              </a:spcBef>
              <a:buFont typeface="Arial" panose="020B0604020202020204" pitchFamily="34" charset="0"/>
              <a:buNone/>
              <a:defRPr/>
            </a:pPr>
            <a:r>
              <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作用效果：</a:t>
            </a:r>
            <a:endPar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0000"/>
              </a:lnSpc>
              <a:spcBef>
                <a:spcPts val="750"/>
              </a:spcBef>
              <a:buFont typeface="Wingdings" panose="05000000000000000000" pitchFamily="2" charset="2"/>
              <a:buChar char="Ø"/>
              <a:defRPr/>
            </a:pPr>
            <a:r>
              <a:rPr lang="en-US" altLang="zh-CN" sz="2400">
                <a:latin typeface="Constantia" panose="02030602050306030303" pitchFamily="18" charset="0"/>
                <a:ea typeface="宋体" panose="02010600030101010101" pitchFamily="2" charset="-122"/>
              </a:rPr>
              <a:t>break down (</a:t>
            </a:r>
            <a:r>
              <a:rPr lang="en-US" altLang="zh-CN" sz="2400">
                <a:solidFill>
                  <a:srgbClr val="FF0000"/>
                </a:solidFill>
                <a:latin typeface="Constantia" panose="02030602050306030303" pitchFamily="18" charset="0"/>
                <a:ea typeface="宋体" panose="02010600030101010101" pitchFamily="2" charset="-122"/>
              </a:rPr>
              <a:t>remove/eliminate</a:t>
            </a:r>
            <a:r>
              <a:rPr lang="en-US" altLang="zh-CN" sz="2400">
                <a:latin typeface="Constantia" panose="02030602050306030303" pitchFamily="18" charset="0"/>
                <a:ea typeface="宋体" panose="02010600030101010101" pitchFamily="2" charset="-122"/>
              </a:rPr>
              <a:t>)</a:t>
            </a:r>
            <a:r>
              <a:rPr lang="zh-CN" altLang="en-US" sz="2400">
                <a:latin typeface="Constantia" panose="02030602050306030303" pitchFamily="18" charset="0"/>
                <a:ea typeface="宋体" panose="02010600030101010101" pitchFamily="2" charset="-122"/>
              </a:rPr>
              <a:t>消除</a:t>
            </a:r>
            <a:r>
              <a:rPr lang="en-US" altLang="zh-CN" sz="2400">
                <a:latin typeface="Constantia" panose="02030602050306030303" pitchFamily="18" charset="0"/>
                <a:ea typeface="宋体" panose="02010600030101010101" pitchFamily="2" charset="-122"/>
              </a:rPr>
              <a:t>language barrier </a:t>
            </a:r>
            <a:endParaRPr lang="en-US" altLang="zh-CN" sz="2400">
              <a:latin typeface="Constantia" panose="02030602050306030303" pitchFamily="18" charset="0"/>
              <a:ea typeface="宋体" panose="02010600030101010101" pitchFamily="2" charset="-122"/>
            </a:endParaRPr>
          </a:p>
          <a:p>
            <a:pPr marL="171450" indent="-171450" defTabSz="685800" eaLnBrk="0" hangingPunct="0">
              <a:lnSpc>
                <a:spcPct val="80000"/>
              </a:lnSpc>
              <a:spcBef>
                <a:spcPts val="750"/>
              </a:spcBef>
              <a:buFont typeface="Wingdings" panose="05000000000000000000" pitchFamily="2" charset="2"/>
              <a:buChar char="Ø"/>
              <a:defRPr/>
            </a:pPr>
            <a:r>
              <a:rPr lang="en-US" altLang="zh-CN" sz="2400">
                <a:latin typeface="Constantia" panose="02030602050306030303" pitchFamily="18" charset="0"/>
                <a:ea typeface="宋体" panose="02010600030101010101" pitchFamily="2" charset="-122"/>
              </a:rPr>
              <a:t>fit in</a:t>
            </a:r>
            <a:r>
              <a:rPr lang="en-US" altLang="zh-CN" sz="2100">
                <a:latin typeface="Constantia" panose="02030602050306030303" pitchFamily="18" charset="0"/>
                <a:ea typeface="宋体" panose="02010600030101010101" pitchFamily="2" charset="-122"/>
              </a:rPr>
              <a:t> </a:t>
            </a:r>
            <a:endParaRPr lang="en-US" altLang="zh-CN" sz="2100">
              <a:latin typeface="Constantia" panose="02030602050306030303" pitchFamily="18" charset="0"/>
              <a:ea typeface="宋体" panose="02010600030101010101" pitchFamily="2" charset="-122"/>
            </a:endParaRPr>
          </a:p>
          <a:p>
            <a:pPr marL="171450" indent="-171450" defTabSz="685800" eaLnBrk="0" hangingPunct="0">
              <a:lnSpc>
                <a:spcPct val="80000"/>
              </a:lnSpc>
              <a:spcBef>
                <a:spcPts val="750"/>
              </a:spcBef>
              <a:buFont typeface="Wingdings" panose="05000000000000000000" pitchFamily="2" charset="2"/>
              <a:buChar char="Ø"/>
              <a:defRPr/>
            </a:pPr>
            <a:endParaRPr lang="en-US" altLang="zh-CN" sz="2100">
              <a:latin typeface="Constantia" panose="02030602050306030303" pitchFamily="18"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32114"/>
                                        </p:tgtEl>
                                        <p:attrNameLst>
                                          <p:attrName>style.visibility</p:attrName>
                                        </p:attrNameLst>
                                      </p:cBhvr>
                                      <p:to>
                                        <p:strVal val="visible"/>
                                      </p:to>
                                    </p:set>
                                    <p:animEffect transition="in" filter="blinds(horizontal)">
                                      <p:cBhvr>
                                        <p:cTn id="102" dur="500"/>
                                        <p:tgtEl>
                                          <p:spTgt spid="132114"/>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32117">
                                            <p:txEl>
                                              <p:pRg st="1" end="1"/>
                                            </p:txEl>
                                          </p:spTgt>
                                        </p:tgtEl>
                                        <p:attrNameLst>
                                          <p:attrName>style.visibility</p:attrName>
                                        </p:attrNameLst>
                                      </p:cBhvr>
                                      <p:to>
                                        <p:strVal val="visible"/>
                                      </p:to>
                                    </p:set>
                                    <p:animEffect transition="in" filter="blinds(horizontal)">
                                      <p:cBhvr>
                                        <p:cTn id="107" dur="500"/>
                                        <p:tgtEl>
                                          <p:spTgt spid="132117">
                                            <p:txEl>
                                              <p:pRg st="1" end="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32117">
                                            <p:txEl>
                                              <p:pRg st="2" end="2"/>
                                            </p:txEl>
                                          </p:spTgt>
                                        </p:tgtEl>
                                        <p:attrNameLst>
                                          <p:attrName>style.visibility</p:attrName>
                                        </p:attrNameLst>
                                      </p:cBhvr>
                                      <p:to>
                                        <p:strVal val="visible"/>
                                      </p:to>
                                    </p:set>
                                    <p:animEffect transition="in" filter="blinds(horizontal)">
                                      <p:cBhvr>
                                        <p:cTn id="112" dur="500"/>
                                        <p:tgtEl>
                                          <p:spTgt spid="132117">
                                            <p:txEl>
                                              <p:pRg st="2" end="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132117">
                                            <p:txEl>
                                              <p:pRg st="3" end="3"/>
                                            </p:txEl>
                                          </p:spTgt>
                                        </p:tgtEl>
                                        <p:attrNameLst>
                                          <p:attrName>style.visibility</p:attrName>
                                        </p:attrNameLst>
                                      </p:cBhvr>
                                      <p:to>
                                        <p:strVal val="visible"/>
                                      </p:to>
                                    </p:set>
                                    <p:animEffect transition="in" filter="blinds(horizontal)">
                                      <p:cBhvr>
                                        <p:cTn id="117" dur="500"/>
                                        <p:tgtEl>
                                          <p:spTgt spid="132117">
                                            <p:txEl>
                                              <p:pRg st="3" end="3"/>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132117">
                                            <p:txEl>
                                              <p:pRg st="4" end="4"/>
                                            </p:txEl>
                                          </p:spTgt>
                                        </p:tgtEl>
                                        <p:attrNameLst>
                                          <p:attrName>style.visibility</p:attrName>
                                        </p:attrNameLst>
                                      </p:cBhvr>
                                      <p:to>
                                        <p:strVal val="visible"/>
                                      </p:to>
                                    </p:set>
                                    <p:animEffect transition="in" filter="blinds(horizontal)">
                                      <p:cBhvr>
                                        <p:cTn id="122" dur="500"/>
                                        <p:tgtEl>
                                          <p:spTgt spid="132117">
                                            <p:txEl>
                                              <p:pRg st="4" end="4"/>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132118">
                                            <p:txEl>
                                              <p:pRg st="0" end="0"/>
                                            </p:txEl>
                                          </p:spTgt>
                                        </p:tgtEl>
                                        <p:attrNameLst>
                                          <p:attrName>style.visibility</p:attrName>
                                        </p:attrNameLst>
                                      </p:cBhvr>
                                      <p:to>
                                        <p:strVal val="visible"/>
                                      </p:to>
                                    </p:set>
                                    <p:animEffect transition="in" filter="blinds(horizontal)">
                                      <p:cBhvr>
                                        <p:cTn id="127" dur="500"/>
                                        <p:tgtEl>
                                          <p:spTgt spid="132118">
                                            <p:txEl>
                                              <p:pRg st="0" end="0"/>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132118">
                                            <p:txEl>
                                              <p:pRg st="1" end="1"/>
                                            </p:txEl>
                                          </p:spTgt>
                                        </p:tgtEl>
                                        <p:attrNameLst>
                                          <p:attrName>style.visibility</p:attrName>
                                        </p:attrNameLst>
                                      </p:cBhvr>
                                      <p:to>
                                        <p:strVal val="visible"/>
                                      </p:to>
                                    </p:set>
                                    <p:animEffect transition="in" filter="blinds(horizontal)">
                                      <p:cBhvr>
                                        <p:cTn id="132" dur="500"/>
                                        <p:tgtEl>
                                          <p:spTgt spid="132118">
                                            <p:txEl>
                                              <p:pRg st="1" end="1"/>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132118">
                                            <p:txEl>
                                              <p:pRg st="2" end="2"/>
                                            </p:txEl>
                                          </p:spTgt>
                                        </p:tgtEl>
                                        <p:attrNameLst>
                                          <p:attrName>style.visibility</p:attrName>
                                        </p:attrNameLst>
                                      </p:cBhvr>
                                      <p:to>
                                        <p:strVal val="visible"/>
                                      </p:to>
                                    </p:set>
                                    <p:animEffect transition="in" filter="blinds(horizontal)">
                                      <p:cBhvr>
                                        <p:cTn id="137" dur="500"/>
                                        <p:tgtEl>
                                          <p:spTgt spid="1321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30738"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0739"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推荐理由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35186" name="Rectangle 18"/>
          <p:cNvSpPr>
            <a:spLocks noChangeArrowheads="1"/>
          </p:cNvSpPr>
          <p:nvPr/>
        </p:nvSpPr>
        <p:spPr bwMode="auto">
          <a:xfrm>
            <a:off x="1547813" y="160338"/>
            <a:ext cx="3276600" cy="822325"/>
          </a:xfrm>
          <a:prstGeom prst="rect">
            <a:avLst/>
          </a:prstGeom>
          <a:noFill/>
          <a:ln w="9525">
            <a:noFill/>
            <a:miter lim="800000"/>
          </a:ln>
          <a:effectLst/>
        </p:spPr>
        <p:txBody>
          <a:bodyPr>
            <a:spAutoFit/>
          </a:bodyPr>
          <a:lstStyle/>
          <a:p>
            <a:pPr>
              <a:defRPr/>
            </a:pPr>
            <a:r>
              <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rPr>
              <a:t>经验能力</a:t>
            </a: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a:p>
            <a:pPr>
              <a:defRPr/>
            </a:pP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p:txBody>
      </p:sp>
      <p:sp>
        <p:nvSpPr>
          <p:cNvPr id="135189" name="Rectangle 3"/>
          <p:cNvSpPr/>
          <p:nvPr/>
        </p:nvSpPr>
        <p:spPr bwMode="auto">
          <a:xfrm>
            <a:off x="0" y="700088"/>
            <a:ext cx="9144000" cy="1992312"/>
          </a:xfrm>
          <a:prstGeom prst="rect">
            <a:avLst/>
          </a:prstGeom>
          <a:noFill/>
          <a:ln w="38100">
            <a:solidFill>
              <a:srgbClr val="000000"/>
            </a:solidFill>
            <a:miter lim="800000"/>
          </a:ln>
        </p:spPr>
        <p:txBody>
          <a:bodyPr lIns="68580" tIns="34290" rIns="68580" bIns="34290"/>
          <a:lstStyle/>
          <a:p>
            <a:pPr marL="228600" indent="-228600" eaLnBrk="0" hangingPunct="0">
              <a:spcBef>
                <a:spcPct val="20000"/>
              </a:spcBef>
              <a:buFont typeface="Arial" panose="020B0604020202020204" pitchFamily="34" charset="0"/>
              <a:buChar char="•"/>
              <a:defRPr/>
            </a:pPr>
            <a:r>
              <a:rPr lang="zh-CN" altLang="en-US" sz="2000" b="1" dirty="0">
                <a:solidFill>
                  <a:srgbClr val="0000FF"/>
                </a:solidFill>
                <a:effectLst>
                  <a:outerShdw blurRad="38100" dist="38100" dir="2700000" algn="tl">
                    <a:srgbClr val="C0C0C0"/>
                  </a:outerShdw>
                </a:effectLst>
                <a:latin typeface="Constantia" panose="02030602050306030303" pitchFamily="18" charset="0"/>
                <a:ea typeface="微软雅黑" panose="020B0503020204020204" pitchFamily="34" charset="-122"/>
              </a:rPr>
              <a:t>经验经历</a:t>
            </a:r>
            <a:r>
              <a:rPr lang="zh-CN" altLang="en-US" sz="2000" dirty="0">
                <a:latin typeface="Constantia" panose="02030602050306030303" pitchFamily="18" charset="0"/>
                <a:ea typeface="微软雅黑" panose="020B0503020204020204" pitchFamily="34" charset="-122"/>
              </a:rPr>
              <a:t>：</a:t>
            </a:r>
            <a:endParaRPr lang="zh-CN" altLang="en-US" sz="2000" dirty="0">
              <a:latin typeface="Constantia" panose="02030602050306030303" pitchFamily="18" charset="0"/>
              <a:ea typeface="微软雅黑" panose="020B0503020204020204" pitchFamily="34" charset="-122"/>
            </a:endParaRPr>
          </a:p>
          <a:p>
            <a:pPr marL="228600" indent="-228600" eaLnBrk="0" hangingPunct="0">
              <a:spcBef>
                <a:spcPct val="20000"/>
              </a:spcBef>
              <a:buFont typeface="Wingdings" panose="05000000000000000000" pitchFamily="2" charset="2"/>
              <a:buChar char="Ø"/>
              <a:defRPr/>
            </a:pPr>
            <a:r>
              <a:rPr lang="en-US" altLang="zh-CN" sz="2400" dirty="0">
                <a:latin typeface="Constantia" panose="02030602050306030303" pitchFamily="18" charset="0"/>
                <a:ea typeface="微软雅黑" panose="020B0503020204020204" pitchFamily="34" charset="-122"/>
              </a:rPr>
              <a:t>with </a:t>
            </a:r>
            <a:r>
              <a:rPr lang="en-US" altLang="zh-CN" sz="2400" dirty="0">
                <a:solidFill>
                  <a:srgbClr val="FF0000"/>
                </a:solidFill>
                <a:latin typeface="Constantia" panose="02030602050306030303" pitchFamily="18" charset="0"/>
                <a:ea typeface="微软雅黑" panose="020B0503020204020204" pitchFamily="34" charset="-122"/>
              </a:rPr>
              <a:t>abundant (ample) relevant</a:t>
            </a:r>
            <a:r>
              <a:rPr lang="en-US" altLang="zh-CN" sz="2400" dirty="0">
                <a:latin typeface="Constantia" panose="02030602050306030303" pitchFamily="18" charset="0"/>
                <a:ea typeface="微软雅黑" panose="020B0503020204020204" pitchFamily="34" charset="-122"/>
              </a:rPr>
              <a:t>/ tutor</a:t>
            </a:r>
            <a:r>
              <a:rPr lang="en-US" altLang="zh-CN" sz="2400" dirty="0">
                <a:solidFill>
                  <a:srgbClr val="FF0000"/>
                </a:solidFill>
                <a:latin typeface="Constantia" panose="02030602050306030303" pitchFamily="18" charset="0"/>
                <a:ea typeface="微软雅黑" panose="020B0503020204020204" pitchFamily="34" charset="-122"/>
              </a:rPr>
              <a:t>-related </a:t>
            </a:r>
            <a:r>
              <a:rPr lang="en-US" altLang="zh-CN" sz="2400" dirty="0">
                <a:latin typeface="Constantia" panose="02030602050306030303" pitchFamily="18" charset="0"/>
                <a:ea typeface="微软雅黑" panose="020B0503020204020204" pitchFamily="34" charset="-122"/>
              </a:rPr>
              <a:t>experience </a:t>
            </a:r>
            <a:r>
              <a:rPr lang="en-US" altLang="zh-CN" sz="2400" dirty="0">
                <a:solidFill>
                  <a:srgbClr val="FF0000"/>
                </a:solidFill>
                <a:latin typeface="Constantia" panose="02030602050306030303" pitchFamily="18" charset="0"/>
                <a:ea typeface="微软雅黑" panose="020B0503020204020204" pitchFamily="34" charset="-122"/>
              </a:rPr>
              <a:t>accumulated</a:t>
            </a:r>
            <a:endParaRPr lang="zh-CN" altLang="en-US" sz="2400" dirty="0">
              <a:latin typeface="Constantia" panose="02030602050306030303" pitchFamily="18" charset="0"/>
              <a:ea typeface="微软雅黑" panose="020B0503020204020204" pitchFamily="34" charset="-122"/>
            </a:endParaRPr>
          </a:p>
          <a:p>
            <a:pPr marL="228600" indent="-228600" eaLnBrk="0" hangingPunct="0">
              <a:spcBef>
                <a:spcPct val="20000"/>
              </a:spcBef>
              <a:buFont typeface="Wingdings" panose="05000000000000000000" pitchFamily="2" charset="2"/>
              <a:buChar char="Ø"/>
              <a:defRPr/>
            </a:pPr>
            <a:r>
              <a:rPr lang="en-US" altLang="zh-CN" sz="2400" dirty="0">
                <a:solidFill>
                  <a:srgbClr val="FF0000"/>
                </a:solidFill>
                <a:latin typeface="Constantia" panose="02030602050306030303" pitchFamily="18" charset="0"/>
                <a:ea typeface="微软雅黑" panose="020B0503020204020204" pitchFamily="34" charset="-122"/>
              </a:rPr>
              <a:t>Previous</a:t>
            </a:r>
            <a:r>
              <a:rPr lang="en-US" altLang="zh-CN" sz="2400" dirty="0">
                <a:latin typeface="Constantia" panose="02030602050306030303" pitchFamily="18" charset="0"/>
                <a:ea typeface="微软雅黑" panose="020B0503020204020204" pitchFamily="34" charset="-122"/>
              </a:rPr>
              <a:t> </a:t>
            </a:r>
            <a:r>
              <a:rPr lang="en-US" altLang="zh-CN" sz="2400" dirty="0">
                <a:solidFill>
                  <a:srgbClr val="FF0000"/>
                </a:solidFill>
                <a:latin typeface="Constantia" panose="02030602050306030303" pitchFamily="18" charset="0"/>
                <a:ea typeface="微软雅黑" panose="020B0503020204020204" pitchFamily="34" charset="-122"/>
              </a:rPr>
              <a:t>engagement (involvement</a:t>
            </a:r>
            <a:r>
              <a:rPr lang="en-US" altLang="zh-CN" sz="2400" dirty="0">
                <a:latin typeface="Constantia" panose="02030602050306030303" pitchFamily="18" charset="0"/>
                <a:ea typeface="微软雅黑" panose="020B0503020204020204" pitchFamily="34" charset="-122"/>
              </a:rPr>
              <a:t>)</a:t>
            </a:r>
            <a:r>
              <a:rPr lang="zh-CN" altLang="en-US" sz="2400" dirty="0">
                <a:latin typeface="Constantia" panose="02030602050306030303" pitchFamily="18" charset="0"/>
                <a:ea typeface="微软雅黑" panose="020B0503020204020204" pitchFamily="34" charset="-122"/>
              </a:rPr>
              <a:t>参与 </a:t>
            </a:r>
            <a:r>
              <a:rPr lang="en-US" altLang="zh-CN" sz="2400" dirty="0">
                <a:latin typeface="Constantia" panose="02030602050306030303" pitchFamily="18" charset="0"/>
                <a:ea typeface="微软雅黑" panose="020B0503020204020204" pitchFamily="34" charset="-122"/>
              </a:rPr>
              <a:t>in several voluntary activities both </a:t>
            </a:r>
            <a:r>
              <a:rPr lang="en-US" altLang="zh-CN" sz="2400" dirty="0">
                <a:solidFill>
                  <a:srgbClr val="FF0000"/>
                </a:solidFill>
                <a:latin typeface="Constantia" panose="02030602050306030303" pitchFamily="18" charset="0"/>
                <a:ea typeface="微软雅黑" panose="020B0503020204020204" pitchFamily="34" charset="-122"/>
              </a:rPr>
              <a:t>at home and abroad</a:t>
            </a:r>
            <a:endParaRPr lang="zh-CN" altLang="en-US" sz="2400" dirty="0">
              <a:solidFill>
                <a:srgbClr val="FF0000"/>
              </a:solidFill>
              <a:latin typeface="Constantia" panose="02030602050306030303" pitchFamily="18" charset="0"/>
              <a:ea typeface="微软雅黑" panose="020B0503020204020204" pitchFamily="34" charset="-122"/>
            </a:endParaRPr>
          </a:p>
        </p:txBody>
      </p:sp>
      <p:sp>
        <p:nvSpPr>
          <p:cNvPr id="135190" name="Rectangle 51"/>
          <p:cNvSpPr/>
          <p:nvPr/>
        </p:nvSpPr>
        <p:spPr bwMode="auto">
          <a:xfrm>
            <a:off x="0" y="2932113"/>
            <a:ext cx="9144000" cy="649287"/>
          </a:xfrm>
          <a:prstGeom prst="rect">
            <a:avLst/>
          </a:prstGeom>
          <a:solidFill>
            <a:schemeClr val="bg1"/>
          </a:solidFill>
          <a:ln w="9525">
            <a:noFill/>
            <a:miter lim="800000"/>
          </a:ln>
        </p:spPr>
        <p:txBody>
          <a:bodyPr/>
          <a:lstStyle/>
          <a:p>
            <a:pPr marL="228600" indent="-228600" eaLnBrk="0" hangingPunct="0">
              <a:lnSpc>
                <a:spcPct val="90000"/>
              </a:lnSpc>
              <a:spcBef>
                <a:spcPts val="1000"/>
              </a:spcBef>
              <a:buFont typeface="Arial" panose="020B0604020202020204" pitchFamily="34" charset="0"/>
              <a:buChar char="•"/>
            </a:pPr>
            <a:r>
              <a:rPr lang="zh-CN" altLang="en-US" sz="2000">
                <a:solidFill>
                  <a:srgbClr val="0B253B"/>
                </a:solidFill>
                <a:latin typeface="Arial Black" panose="020B0A04020102020204" pitchFamily="34" charset="0"/>
                <a:ea typeface="微软雅黑" panose="020B0503020204020204" pitchFamily="34" charset="-122"/>
              </a:rPr>
              <a:t>推荐的理由部分可以采纳多种结构，常用的有“总</a:t>
            </a:r>
            <a:r>
              <a:rPr lang="en-US" altLang="zh-CN" sz="2000">
                <a:solidFill>
                  <a:srgbClr val="0B253B"/>
                </a:solidFill>
                <a:latin typeface="Arial Black" panose="020B0A04020102020204" pitchFamily="34" charset="0"/>
                <a:ea typeface="微软雅黑" panose="020B0503020204020204" pitchFamily="34" charset="-122"/>
              </a:rPr>
              <a:t>---</a:t>
            </a:r>
            <a:r>
              <a:rPr lang="zh-CN" altLang="en-US" sz="2000">
                <a:solidFill>
                  <a:srgbClr val="0B253B"/>
                </a:solidFill>
                <a:latin typeface="Arial Black" panose="020B0A04020102020204" pitchFamily="34" charset="0"/>
                <a:ea typeface="微软雅黑" panose="020B0503020204020204" pitchFamily="34" charset="-122"/>
              </a:rPr>
              <a:t>分”结构和并列结构。句式常采用的有定语从句，</a:t>
            </a:r>
            <a:r>
              <a:rPr lang="en-US" altLang="zh-CN" sz="2000">
                <a:solidFill>
                  <a:srgbClr val="0B253B"/>
                </a:solidFill>
                <a:latin typeface="Arial Black" panose="020B0A04020102020204" pitchFamily="34" charset="0"/>
                <a:ea typeface="微软雅黑" panose="020B0503020204020204" pitchFamily="34" charset="-122"/>
              </a:rPr>
              <a:t>with</a:t>
            </a:r>
            <a:r>
              <a:rPr lang="zh-CN" altLang="en-US" sz="2000">
                <a:solidFill>
                  <a:srgbClr val="0B253B"/>
                </a:solidFill>
                <a:latin typeface="Arial Black" panose="020B0A04020102020204" pitchFamily="34" charset="0"/>
                <a:ea typeface="微软雅黑" panose="020B0503020204020204" pitchFamily="34" charset="-122"/>
              </a:rPr>
              <a:t>的复合结构，非谓语和同位语等等</a:t>
            </a:r>
            <a:r>
              <a:rPr lang="en-US" altLang="zh-CN" sz="2000">
                <a:solidFill>
                  <a:srgbClr val="0B253B"/>
                </a:solidFill>
                <a:latin typeface="Arial Black" panose="020B0A04020102020204" pitchFamily="34" charset="0"/>
                <a:ea typeface="微软雅黑" panose="020B0503020204020204" pitchFamily="34" charset="-122"/>
              </a:rPr>
              <a:t>.</a:t>
            </a:r>
            <a:r>
              <a:rPr lang="zh-CN" altLang="en-US" sz="2000">
                <a:solidFill>
                  <a:schemeClr val="bg1"/>
                </a:solidFill>
                <a:latin typeface="Arial Black" panose="020B0A04020102020204" pitchFamily="34" charset="0"/>
                <a:ea typeface="微软雅黑" panose="020B0503020204020204" pitchFamily="34" charset="-122"/>
              </a:rPr>
              <a:t>。</a:t>
            </a:r>
            <a:endParaRPr lang="zh-CN" altLang="en-US" sz="2000">
              <a:latin typeface="微软雅黑" panose="020B0503020204020204" pitchFamily="34" charset="-122"/>
              <a:ea typeface="微软雅黑" panose="020B0503020204020204" pitchFamily="34"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35186"/>
                                        </p:tgtEl>
                                        <p:attrNameLst>
                                          <p:attrName>style.visibility</p:attrName>
                                        </p:attrNameLst>
                                      </p:cBhvr>
                                      <p:to>
                                        <p:strVal val="visible"/>
                                      </p:to>
                                    </p:set>
                                    <p:animEffect transition="in" filter="blinds(horizontal)">
                                      <p:cBhvr>
                                        <p:cTn id="102" dur="500"/>
                                        <p:tgtEl>
                                          <p:spTgt spid="135186"/>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35189">
                                            <p:txEl>
                                              <p:pRg st="1" end="1"/>
                                            </p:txEl>
                                          </p:spTgt>
                                        </p:tgtEl>
                                        <p:attrNameLst>
                                          <p:attrName>style.visibility</p:attrName>
                                        </p:attrNameLst>
                                      </p:cBhvr>
                                      <p:to>
                                        <p:strVal val="visible"/>
                                      </p:to>
                                    </p:set>
                                    <p:animEffect transition="in" filter="blinds(horizontal)">
                                      <p:cBhvr>
                                        <p:cTn id="107" dur="500"/>
                                        <p:tgtEl>
                                          <p:spTgt spid="135189">
                                            <p:txEl>
                                              <p:pRg st="1" end="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35189">
                                            <p:txEl>
                                              <p:pRg st="2" end="2"/>
                                            </p:txEl>
                                          </p:spTgt>
                                        </p:tgtEl>
                                        <p:attrNameLst>
                                          <p:attrName>style.visibility</p:attrName>
                                        </p:attrNameLst>
                                      </p:cBhvr>
                                      <p:to>
                                        <p:strVal val="visible"/>
                                      </p:to>
                                    </p:set>
                                    <p:animEffect transition="in" filter="blinds(horizontal)">
                                      <p:cBhvr>
                                        <p:cTn id="112" dur="500"/>
                                        <p:tgtEl>
                                          <p:spTgt spid="135189">
                                            <p:txEl>
                                              <p:pRg st="2" end="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135190"/>
                                        </p:tgtEl>
                                        <p:attrNameLst>
                                          <p:attrName>style.visibility</p:attrName>
                                        </p:attrNameLst>
                                      </p:cBhvr>
                                      <p:to>
                                        <p:strVal val="visible"/>
                                      </p:to>
                                    </p:set>
                                    <p:animEffect transition="in" filter="wipe(down)">
                                      <p:cBhvr>
                                        <p:cTn id="117" dur="500"/>
                                        <p:tgtEl>
                                          <p:spTgt spid="135190"/>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xit" presetSubtype="10" fill="hold" grpId="1" nodeType="clickEffect">
                                  <p:stCondLst>
                                    <p:cond delay="0"/>
                                  </p:stCondLst>
                                  <p:childTnLst>
                                    <p:animEffect transition="out" filter="blinds(horizontal)">
                                      <p:cBhvr>
                                        <p:cTn id="121" dur="500"/>
                                        <p:tgtEl>
                                          <p:spTgt spid="135190"/>
                                        </p:tgtEl>
                                      </p:cBhvr>
                                    </p:animEffect>
                                    <p:set>
                                      <p:cBhvr>
                                        <p:cTn id="122" dur="1" fill="hold">
                                          <p:stCondLst>
                                            <p:cond delay="499"/>
                                          </p:stCondLst>
                                        </p:cTn>
                                        <p:tgtEl>
                                          <p:spTgt spid="1351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6" grpId="0"/>
      <p:bldP spid="135190" grpId="0" animBg="1"/>
      <p:bldP spid="13519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sp>
        <p:nvSpPr>
          <p:cNvPr id="32782" name="矩形 26"/>
          <p:cNvSpPr>
            <a:spLocks noChangeArrowheads="1"/>
          </p:cNvSpPr>
          <p:nvPr/>
        </p:nvSpPr>
        <p:spPr bwMode="auto">
          <a:xfrm>
            <a:off x="0" y="160338"/>
            <a:ext cx="1531938" cy="434975"/>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句式 提高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sp>
        <p:nvSpPr>
          <p:cNvPr id="137238" name="Rectangle 22"/>
          <p:cNvSpPr/>
          <p:nvPr/>
        </p:nvSpPr>
        <p:spPr bwMode="auto">
          <a:xfrm>
            <a:off x="0" y="663575"/>
            <a:ext cx="8748713" cy="3600450"/>
          </a:xfrm>
          <a:prstGeom prst="rect">
            <a:avLst/>
          </a:prstGeom>
          <a:solidFill>
            <a:schemeClr val="bg1"/>
          </a:solidFill>
          <a:ln w="9525">
            <a:noFill/>
            <a:miter lim="800000"/>
          </a:ln>
        </p:spPr>
        <p:txBody>
          <a:bodyPr/>
          <a:lstStyle/>
          <a:p>
            <a:pPr marL="342900" indent="-342900" eaLnBrk="0" hangingPunct="0">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is highly proficient in both Chinese and English</a:t>
            </a:r>
            <a:endParaRPr lang="en-US" altLang="zh-CN"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is equipped with a responsible character</a:t>
            </a:r>
            <a:endParaRPr lang="en-US" altLang="zh-CN"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Not only</a:t>
            </a:r>
            <a:r>
              <a:rPr lang="en-US" altLang="zh-CN" sz="2400">
                <a:latin typeface="Constantia" panose="02030602050306030303" pitchFamily="18" charset="0"/>
                <a:ea typeface="微软雅黑" panose="020B0503020204020204" pitchFamily="34" charset="-122"/>
              </a:rPr>
              <a:t> is he highly proficient in both Chinese and English, </a:t>
            </a:r>
            <a:r>
              <a:rPr lang="en-US" altLang="zh-CN" sz="2400">
                <a:solidFill>
                  <a:srgbClr val="0000CC"/>
                </a:solidFill>
                <a:latin typeface="Constantia" panose="02030602050306030303" pitchFamily="18" charset="0"/>
                <a:ea typeface="微软雅黑" panose="020B0503020204020204" pitchFamily="34" charset="-122"/>
              </a:rPr>
              <a:t>but</a:t>
            </a:r>
            <a:r>
              <a:rPr lang="en-US" altLang="zh-CN" sz="2400">
                <a:latin typeface="Constantia" panose="02030602050306030303" pitchFamily="18" charset="0"/>
                <a:ea typeface="微软雅黑" panose="020B0503020204020204" pitchFamily="34" charset="-122"/>
              </a:rPr>
              <a:t> is equipped with a responsible character.</a:t>
            </a:r>
            <a:endParaRPr lang="en-US" altLang="zh-CN"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always gets</a:t>
            </a:r>
            <a:r>
              <a:rPr lang="zh-CN" altLang="en-US" sz="2400">
                <a:latin typeface="Constantia" panose="02030602050306030303" pitchFamily="18" charset="0"/>
                <a:ea typeface="微软雅黑" panose="020B0503020204020204" pitchFamily="34" charset="-122"/>
              </a:rPr>
              <a:t> along well with kids.</a:t>
            </a:r>
            <a:endParaRPr lang="zh-CN" altLang="en-US"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u"/>
            </a:pPr>
            <a:r>
              <a:rPr lang="en-US" altLang="zh-CN" sz="2400">
                <a:solidFill>
                  <a:srgbClr val="0B253B"/>
                </a:solidFill>
                <a:latin typeface="Constantia" panose="02030602050306030303" pitchFamily="18" charset="0"/>
                <a:ea typeface="微软雅黑" panose="020B0503020204020204" pitchFamily="34" charset="-122"/>
              </a:rPr>
              <a:t>He has </a:t>
            </a:r>
            <a:r>
              <a:rPr lang="zh-CN" altLang="en-US" sz="2400" b="1">
                <a:solidFill>
                  <a:srgbClr val="0B253B"/>
                </a:solidFill>
                <a:latin typeface="Constantia" panose="02030602050306030303" pitchFamily="18" charset="0"/>
                <a:ea typeface="微软雅黑" panose="020B0503020204020204" pitchFamily="34" charset="-122"/>
              </a:rPr>
              <a:t>humorous and </a:t>
            </a:r>
            <a:r>
              <a:rPr lang="en-US" altLang="zh-CN" sz="2400" b="1">
                <a:solidFill>
                  <a:srgbClr val="0B253B"/>
                </a:solidFill>
                <a:latin typeface="Constantia" panose="02030602050306030303" pitchFamily="18" charset="0"/>
                <a:ea typeface="微软雅黑" panose="020B0503020204020204" pitchFamily="34" charset="-122"/>
              </a:rPr>
              <a:t>patient character</a:t>
            </a:r>
            <a:endParaRPr lang="en-US" altLang="zh-CN" sz="2400">
              <a:solidFill>
                <a:srgbClr val="0B253B"/>
              </a:solidFill>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Ø"/>
            </a:pPr>
            <a:r>
              <a:rPr lang="zh-CN" altLang="en-US" sz="2400" b="1">
                <a:solidFill>
                  <a:srgbClr val="0000CC"/>
                </a:solidFill>
                <a:latin typeface="Constantia" panose="02030602050306030303" pitchFamily="18" charset="0"/>
                <a:ea typeface="微软雅黑" panose="020B0503020204020204" pitchFamily="34" charset="-122"/>
              </a:rPr>
              <a:t>With humorous and </a:t>
            </a:r>
            <a:r>
              <a:rPr lang="en-US" altLang="zh-CN" sz="2400" b="1">
                <a:solidFill>
                  <a:srgbClr val="0000CC"/>
                </a:solidFill>
                <a:latin typeface="Constantia" panose="02030602050306030303" pitchFamily="18" charset="0"/>
                <a:ea typeface="微软雅黑" panose="020B0503020204020204" pitchFamily="34" charset="-122"/>
              </a:rPr>
              <a:t>patient character</a:t>
            </a:r>
            <a:r>
              <a:rPr lang="en-US" altLang="zh-CN" sz="2400">
                <a:solidFill>
                  <a:srgbClr val="0B253B"/>
                </a:solidFill>
                <a:latin typeface="Constantia" panose="02030602050306030303" pitchFamily="18" charset="0"/>
                <a:ea typeface="微软雅黑" panose="020B0503020204020204" pitchFamily="34" charset="-122"/>
              </a:rPr>
              <a:t>,</a:t>
            </a:r>
            <a:r>
              <a:rPr lang="zh-CN" altLang="en-US" sz="2400">
                <a:solidFill>
                  <a:srgbClr val="0B253B"/>
                </a:solidFill>
                <a:latin typeface="Constantia" panose="02030602050306030303" pitchFamily="18" charset="0"/>
                <a:ea typeface="微软雅黑" panose="020B0503020204020204" pitchFamily="34" charset="-122"/>
              </a:rPr>
              <a:t> he always get</a:t>
            </a:r>
            <a:r>
              <a:rPr lang="en-US" altLang="zh-CN" sz="2400">
                <a:solidFill>
                  <a:srgbClr val="0B253B"/>
                </a:solidFill>
                <a:latin typeface="Constantia" panose="02030602050306030303" pitchFamily="18" charset="0"/>
                <a:ea typeface="微软雅黑" panose="020B0503020204020204" pitchFamily="34" charset="-122"/>
              </a:rPr>
              <a:t>s</a:t>
            </a:r>
            <a:r>
              <a:rPr lang="zh-CN" altLang="en-US" sz="2400">
                <a:solidFill>
                  <a:srgbClr val="0B253B"/>
                </a:solidFill>
                <a:latin typeface="Constantia" panose="02030602050306030303" pitchFamily="18" charset="0"/>
                <a:ea typeface="微软雅黑" panose="020B0503020204020204" pitchFamily="34" charset="-122"/>
              </a:rPr>
              <a:t> along well with kids.</a:t>
            </a:r>
            <a:endParaRPr lang="en-US" altLang="zh-CN" sz="2400">
              <a:solidFill>
                <a:srgbClr val="0B253B"/>
              </a:solidFill>
              <a:latin typeface="Constantia" panose="02030602050306030303" pitchFamily="18" charset="0"/>
              <a:ea typeface="微软雅黑" panose="020B0503020204020204" pitchFamily="34" charset="-122"/>
            </a:endParaRPr>
          </a:p>
        </p:txBody>
      </p:sp>
      <p:sp>
        <p:nvSpPr>
          <p:cNvPr id="137241" name="文本框 7"/>
          <p:cNvSpPr txBox="1">
            <a:spLocks noChangeArrowheads="1"/>
          </p:cNvSpPr>
          <p:nvPr/>
        </p:nvSpPr>
        <p:spPr bwMode="auto">
          <a:xfrm>
            <a:off x="6408738" y="1997075"/>
            <a:ext cx="2413000" cy="395288"/>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Not only…but also</a:t>
            </a:r>
            <a:endPar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37242" name="文本框 7"/>
          <p:cNvSpPr txBox="1">
            <a:spLocks noChangeArrowheads="1"/>
          </p:cNvSpPr>
          <p:nvPr/>
        </p:nvSpPr>
        <p:spPr bwMode="auto">
          <a:xfrm>
            <a:off x="3311525" y="3652838"/>
            <a:ext cx="2628900"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With</a:t>
            </a:r>
            <a:r>
              <a:rPr lang="zh-CN" altLang="en-US" sz="2000" b="1">
                <a:solidFill>
                  <a:schemeClr val="bg1"/>
                </a:solidFill>
                <a:ea typeface="微软雅黑" panose="020B0503020204020204" pitchFamily="34" charset="-122"/>
                <a:cs typeface="Times New Roman" panose="02020603050405020304" pitchFamily="18" charset="0"/>
              </a:rPr>
              <a:t>短语和高级词汇</a:t>
            </a:r>
            <a:endParaRPr lang="zh-CN" altLang="en-US" sz="2000" b="1">
              <a:solidFill>
                <a:schemeClr val="bg1"/>
              </a:solidFill>
              <a:ea typeface="微软雅黑" panose="020B0503020204020204" pitchFamily="34" charset="-122"/>
              <a:cs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37238">
                                            <p:txEl>
                                              <p:pRg st="0" end="0"/>
                                            </p:txEl>
                                          </p:spTgt>
                                        </p:tgtEl>
                                        <p:attrNameLst>
                                          <p:attrName>style.visibility</p:attrName>
                                        </p:attrNameLst>
                                      </p:cBhvr>
                                      <p:to>
                                        <p:strVal val="visible"/>
                                      </p:to>
                                    </p:set>
                                    <p:animEffect transition="in" filter="blinds(horizontal)">
                                      <p:cBhvr>
                                        <p:cTn id="99" dur="500"/>
                                        <p:tgtEl>
                                          <p:spTgt spid="137238">
                                            <p:txEl>
                                              <p:pRg st="0" end="0"/>
                                            </p:txEl>
                                          </p:spTgt>
                                        </p:tgtEl>
                                      </p:cBhvr>
                                    </p:animEffect>
                                  </p:childTnLst>
                                </p:cTn>
                              </p:par>
                              <p:par>
                                <p:cTn id="100" presetID="3" presetClass="entr" presetSubtype="10" fill="hold" nodeType="withEffect">
                                  <p:stCondLst>
                                    <p:cond delay="0"/>
                                  </p:stCondLst>
                                  <p:childTnLst>
                                    <p:set>
                                      <p:cBhvr>
                                        <p:cTn id="101" dur="1" fill="hold">
                                          <p:stCondLst>
                                            <p:cond delay="0"/>
                                          </p:stCondLst>
                                        </p:cTn>
                                        <p:tgtEl>
                                          <p:spTgt spid="137238">
                                            <p:txEl>
                                              <p:pRg st="1" end="1"/>
                                            </p:txEl>
                                          </p:spTgt>
                                        </p:tgtEl>
                                        <p:attrNameLst>
                                          <p:attrName>style.visibility</p:attrName>
                                        </p:attrNameLst>
                                      </p:cBhvr>
                                      <p:to>
                                        <p:strVal val="visible"/>
                                      </p:to>
                                    </p:set>
                                    <p:animEffect transition="in" filter="blinds(horizontal)">
                                      <p:cBhvr>
                                        <p:cTn id="102" dur="500"/>
                                        <p:tgtEl>
                                          <p:spTgt spid="137238">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37238">
                                            <p:txEl>
                                              <p:pRg st="2" end="2"/>
                                            </p:txEl>
                                          </p:spTgt>
                                        </p:tgtEl>
                                        <p:attrNameLst>
                                          <p:attrName>style.visibility</p:attrName>
                                        </p:attrNameLst>
                                      </p:cBhvr>
                                      <p:to>
                                        <p:strVal val="visible"/>
                                      </p:to>
                                    </p:set>
                                    <p:animEffect transition="in" filter="blinds(horizontal)">
                                      <p:cBhvr>
                                        <p:cTn id="107" dur="500"/>
                                        <p:tgtEl>
                                          <p:spTgt spid="137238">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37238">
                                            <p:txEl>
                                              <p:pRg st="3" end="3"/>
                                            </p:txEl>
                                          </p:spTgt>
                                        </p:tgtEl>
                                        <p:attrNameLst>
                                          <p:attrName>style.visibility</p:attrName>
                                        </p:attrNameLst>
                                      </p:cBhvr>
                                      <p:to>
                                        <p:strVal val="visible"/>
                                      </p:to>
                                    </p:set>
                                    <p:animEffect transition="in" filter="blinds(horizontal)">
                                      <p:cBhvr>
                                        <p:cTn id="112" dur="500"/>
                                        <p:tgtEl>
                                          <p:spTgt spid="137238">
                                            <p:txEl>
                                              <p:pRg st="3" end="3"/>
                                            </p:txEl>
                                          </p:spTgt>
                                        </p:tgtEl>
                                      </p:cBhvr>
                                    </p:animEffect>
                                  </p:childTnLst>
                                </p:cTn>
                              </p:par>
                              <p:par>
                                <p:cTn id="113" presetID="3" presetClass="entr" presetSubtype="10" fill="hold" nodeType="withEffect">
                                  <p:stCondLst>
                                    <p:cond delay="0"/>
                                  </p:stCondLst>
                                  <p:childTnLst>
                                    <p:set>
                                      <p:cBhvr>
                                        <p:cTn id="114" dur="1" fill="hold">
                                          <p:stCondLst>
                                            <p:cond delay="0"/>
                                          </p:stCondLst>
                                        </p:cTn>
                                        <p:tgtEl>
                                          <p:spTgt spid="137238">
                                            <p:txEl>
                                              <p:pRg st="4" end="4"/>
                                            </p:txEl>
                                          </p:spTgt>
                                        </p:tgtEl>
                                        <p:attrNameLst>
                                          <p:attrName>style.visibility</p:attrName>
                                        </p:attrNameLst>
                                      </p:cBhvr>
                                      <p:to>
                                        <p:strVal val="visible"/>
                                      </p:to>
                                    </p:set>
                                    <p:animEffect transition="in" filter="blinds(horizontal)">
                                      <p:cBhvr>
                                        <p:cTn id="115" dur="500"/>
                                        <p:tgtEl>
                                          <p:spTgt spid="137238">
                                            <p:txEl>
                                              <p:pRg st="4" end="4"/>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37238">
                                            <p:txEl>
                                              <p:pRg st="5" end="5"/>
                                            </p:txEl>
                                          </p:spTgt>
                                        </p:tgtEl>
                                        <p:attrNameLst>
                                          <p:attrName>style.visibility</p:attrName>
                                        </p:attrNameLst>
                                      </p:cBhvr>
                                      <p:to>
                                        <p:strVal val="visible"/>
                                      </p:to>
                                    </p:set>
                                    <p:animEffect transition="in" filter="blinds(horizontal)">
                                      <p:cBhvr>
                                        <p:cTn id="120" dur="500"/>
                                        <p:tgtEl>
                                          <p:spTgt spid="137238">
                                            <p:txEl>
                                              <p:pRg st="5" end="5"/>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137241"/>
                                        </p:tgtEl>
                                        <p:attrNameLst>
                                          <p:attrName>style.visibility</p:attrName>
                                        </p:attrNameLst>
                                      </p:cBhvr>
                                      <p:to>
                                        <p:strVal val="visible"/>
                                      </p:to>
                                    </p:set>
                                    <p:animEffect transition="in" filter="blinds(horizontal)">
                                      <p:cBhvr>
                                        <p:cTn id="125" dur="500"/>
                                        <p:tgtEl>
                                          <p:spTgt spid="137241"/>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37242"/>
                                        </p:tgtEl>
                                        <p:attrNameLst>
                                          <p:attrName>style.visibility</p:attrName>
                                        </p:attrNameLst>
                                      </p:cBhvr>
                                      <p:to>
                                        <p:strVal val="visible"/>
                                      </p:to>
                                    </p:set>
                                    <p:animEffect transition="in" filter="blinds(horizontal)">
                                      <p:cBhvr>
                                        <p:cTn id="130" dur="500"/>
                                        <p:tgtEl>
                                          <p:spTgt spid="137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41" grpId="0" animBg="1"/>
      <p:bldP spid="137242" grpId="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xml><?xml version="1.0" encoding="utf-8"?>
<p:tagLst xmlns:p="http://schemas.openxmlformats.org/presentationml/2006/main">
  <p:tag name="ISPRING_ULTRA_SCORM_COURSE_ID" val="D1C2D433-F107-4188-B4C6-D46D663B08E0"/>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PRESENTATION_TITLE" val="微粒体总结"/>
  <p:tag name="ISPRING_SCORM_ENDPOINT" val="&lt;endpoint&gt;&lt;enable&gt;0&lt;/enable&gt;&lt;lrs&gt;http://&lt;/lrs&gt;&lt;auth&gt;0&lt;/auth&gt;&lt;login&gt;&lt;/login&gt;&lt;password&gt;&lt;/password&gt;&lt;key&gt;&lt;/key&gt;&lt;name&gt;&lt;/name&gt;&lt;email&gt;&lt;/email&gt;&lt;/endpoint&gt;&#10;"/>
</p:tagLst>
</file>

<file path=ppt/theme/theme1.xml><?xml version="1.0" encoding="utf-8"?>
<a:theme xmlns:a="http://schemas.openxmlformats.org/drawingml/2006/main" name="Office 主题">
  <a:themeElements>
    <a:clrScheme name="自定义 39">
      <a:dk1>
        <a:sysClr val="windowText" lastClr="000000"/>
      </a:dk1>
      <a:lt1>
        <a:sysClr val="window" lastClr="FFFFFF"/>
      </a:lt1>
      <a:dk2>
        <a:srgbClr val="123E61"/>
      </a:dk2>
      <a:lt2>
        <a:srgbClr val="D4D4D6"/>
      </a:lt2>
      <a:accent1>
        <a:srgbClr val="123E61"/>
      </a:accent1>
      <a:accent2>
        <a:srgbClr val="123E61"/>
      </a:accent2>
      <a:accent3>
        <a:srgbClr val="123E61"/>
      </a:accent3>
      <a:accent4>
        <a:srgbClr val="123E61"/>
      </a:accent4>
      <a:accent5>
        <a:srgbClr val="123E61"/>
      </a:accent5>
      <a:accent6>
        <a:srgbClr val="000000"/>
      </a:accent6>
      <a:hlink>
        <a:srgbClr val="168BBA"/>
      </a:hlink>
      <a:folHlink>
        <a:srgbClr val="680000"/>
      </a:folHlink>
    </a:clrScheme>
    <a:fontScheme name="ljrzjgmu">
      <a:majorFont>
        <a:latin typeface="FZZhengHeiS-R-GB"/>
        <a:ea typeface="FZHei-B01S"/>
        <a:cs typeface=""/>
      </a:majorFont>
      <a:minorFont>
        <a:latin typeface="FZZhengHeiS-R-GB"/>
        <a:ea typeface="FZHei-B01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11785</Words>
  <Application>WPS 演示</Application>
  <PresentationFormat>自定义</PresentationFormat>
  <Paragraphs>360</Paragraphs>
  <Slides>24</Slides>
  <Notes>21</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24</vt:i4>
      </vt:variant>
    </vt:vector>
  </HeadingPairs>
  <TitlesOfParts>
    <vt:vector size="41" baseType="lpstr">
      <vt:lpstr>Arial</vt:lpstr>
      <vt:lpstr>宋体</vt:lpstr>
      <vt:lpstr>Wingdings</vt:lpstr>
      <vt:lpstr>方正黑体简体</vt:lpstr>
      <vt:lpstr>微软雅黑</vt:lpstr>
      <vt:lpstr>Arial Black</vt:lpstr>
      <vt:lpstr>Impact</vt:lpstr>
      <vt:lpstr>Constantia</vt:lpstr>
      <vt:lpstr>Times New Roman</vt:lpstr>
      <vt:lpstr>FZZhengHeiS-R-GB</vt:lpstr>
      <vt:lpstr>Shit Happens</vt:lpstr>
      <vt:lpstr>Arial Unicode MS</vt:lpstr>
      <vt:lpstr>Calibri</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微粒体总结</dc:title>
  <dc:creator>Administrator</dc:creator>
  <cp:lastModifiedBy>曹小等</cp:lastModifiedBy>
  <cp:revision>232</cp:revision>
  <dcterms:created xsi:type="dcterms:W3CDTF">2017-04-06T01:11:00Z</dcterms:created>
  <dcterms:modified xsi:type="dcterms:W3CDTF">2020-06-04T07:35:59Z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