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4" r:id="rId3"/>
    <p:sldId id="276" r:id="rId4"/>
    <p:sldId id="272" r:id="rId6"/>
    <p:sldId id="256" r:id="rId7"/>
    <p:sldId id="257" r:id="rId8"/>
    <p:sldId id="258" r:id="rId9"/>
    <p:sldId id="259" r:id="rId10"/>
    <p:sldId id="260" r:id="rId11"/>
    <p:sldId id="261" r:id="rId12"/>
    <p:sldId id="263" r:id="rId13"/>
    <p:sldId id="262" r:id="rId14"/>
    <p:sldId id="265" r:id="rId15"/>
    <p:sldId id="266" r:id="rId16"/>
    <p:sldId id="264" r:id="rId17"/>
    <p:sldId id="268" r:id="rId18"/>
    <p:sldId id="277" r:id="rId19"/>
    <p:sldId id="278" r:id="rId20"/>
    <p:sldId id="279" r:id="rId21"/>
    <p:sldId id="28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75970" autoAdjust="0"/>
  </p:normalViewPr>
  <p:slideViewPr>
    <p:cSldViewPr snapToGrid="0">
      <p:cViewPr varScale="1">
        <p:scale>
          <a:sx n="66" d="100"/>
          <a:sy n="66" d="100"/>
        </p:scale>
        <p:origin x="6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4BC792-8902-4A7A-B086-0B9519FFCE4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89B99802-49F3-4003-B730-976D529B05AF}">
      <dgm:prSet phldrT="[文本]" custT="1"/>
      <dgm:spPr/>
      <dgm:t>
        <a:bodyPr/>
        <a:lstStyle/>
        <a:p>
          <a:r>
            <a:rPr lang="en-US" altLang="zh-CN" sz="1800" b="1" dirty="0"/>
            <a:t>introduction</a:t>
          </a:r>
          <a:endParaRPr lang="zh-CN" altLang="en-US" sz="1800" b="1" dirty="0"/>
        </a:p>
      </dgm:t>
    </dgm:pt>
    <dgm:pt modelId="{1EA624D4-57C6-4464-A336-B88D00ED1DCC}" cxnId="{20CA9D2C-B8AB-49AB-99FA-616D4FC1E828}" type="parTrans">
      <dgm:prSet/>
      <dgm:spPr/>
      <dgm:t>
        <a:bodyPr/>
        <a:lstStyle/>
        <a:p>
          <a:endParaRPr lang="zh-CN" altLang="en-US"/>
        </a:p>
      </dgm:t>
    </dgm:pt>
    <dgm:pt modelId="{BEE37619-7352-4DC4-A51D-ADCC3C8414EB}" cxnId="{20CA9D2C-B8AB-49AB-99FA-616D4FC1E828}" type="sibTrans">
      <dgm:prSet/>
      <dgm:spPr/>
      <dgm:t>
        <a:bodyPr/>
        <a:lstStyle/>
        <a:p>
          <a:endParaRPr lang="zh-CN" altLang="en-US"/>
        </a:p>
      </dgm:t>
    </dgm:pt>
    <dgm:pt modelId="{F8D85F90-69E4-4334-8ED8-B1403ACFFD67}">
      <dgm:prSet phldrT="[文本]" custT="1"/>
      <dgm:spPr/>
      <dgm:t>
        <a:bodyPr/>
        <a:lstStyle/>
        <a:p>
          <a:r>
            <a:rPr lang="en-US" altLang="zh-CN" sz="1800" b="1" dirty="0"/>
            <a:t>The development and severity of his disease</a:t>
          </a:r>
          <a:endParaRPr lang="zh-CN" altLang="en-US" sz="1800" b="1" dirty="0"/>
        </a:p>
      </dgm:t>
    </dgm:pt>
    <dgm:pt modelId="{4FAA50FB-319A-4107-B9E3-98E8B335944C}" cxnId="{5A2BE25D-0889-4014-B294-DABC156CD721}" type="parTrans">
      <dgm:prSet/>
      <dgm:spPr/>
      <dgm:t>
        <a:bodyPr/>
        <a:lstStyle/>
        <a:p>
          <a:endParaRPr lang="zh-CN" altLang="en-US"/>
        </a:p>
      </dgm:t>
    </dgm:pt>
    <dgm:pt modelId="{BC7244B9-A008-4122-B3C8-8588A89C65F1}" cxnId="{5A2BE25D-0889-4014-B294-DABC156CD721}" type="sibTrans">
      <dgm:prSet/>
      <dgm:spPr/>
      <dgm:t>
        <a:bodyPr/>
        <a:lstStyle/>
        <a:p>
          <a:endParaRPr lang="zh-CN" altLang="en-US"/>
        </a:p>
      </dgm:t>
    </dgm:pt>
    <dgm:pt modelId="{8EC4ADF9-49AD-4592-B2FE-EB88DF360E98}">
      <dgm:prSet phldrT="[文本]" custT="1"/>
      <dgm:spPr/>
      <dgm:t>
        <a:bodyPr/>
        <a:lstStyle/>
        <a:p>
          <a:r>
            <a:rPr lang="en-US" altLang="zh-CN" sz="1600" b="1" dirty="0"/>
            <a:t>His problems</a:t>
          </a:r>
          <a:endParaRPr lang="zh-CN" altLang="en-US" sz="1600" b="1" dirty="0"/>
        </a:p>
      </dgm:t>
    </dgm:pt>
    <dgm:pt modelId="{6AA4FAD4-229C-4A69-A617-F2FABFDFBF75}" cxnId="{AE13ED2E-5EDF-4048-B195-4CB12E214771}" type="parTrans">
      <dgm:prSet/>
      <dgm:spPr/>
      <dgm:t>
        <a:bodyPr/>
        <a:lstStyle/>
        <a:p>
          <a:endParaRPr lang="zh-CN" altLang="en-US"/>
        </a:p>
      </dgm:t>
    </dgm:pt>
    <dgm:pt modelId="{ACA7562E-347D-46A7-8165-5D27E6E0F774}" cxnId="{AE13ED2E-5EDF-4048-B195-4CB12E214771}" type="sibTrans">
      <dgm:prSet/>
      <dgm:spPr/>
      <dgm:t>
        <a:bodyPr/>
        <a:lstStyle/>
        <a:p>
          <a:endParaRPr lang="zh-CN" altLang="en-US"/>
        </a:p>
      </dgm:t>
    </dgm:pt>
    <dgm:pt modelId="{2EE31503-9240-4076-81F3-2141830FC177}">
      <dgm:prSet custT="1"/>
      <dgm:spPr/>
      <dgm:t>
        <a:bodyPr/>
        <a:lstStyle/>
        <a:p>
          <a:r>
            <a:rPr lang="en-US" altLang="zh-CN" sz="1600" dirty="0"/>
            <a:t> </a:t>
          </a:r>
          <a:r>
            <a:rPr lang="en-US" altLang="zh-CN" sz="2000" b="1" dirty="0"/>
            <a:t>His good life</a:t>
          </a:r>
          <a:endParaRPr lang="zh-CN" altLang="en-US" sz="1600" b="1" dirty="0"/>
        </a:p>
      </dgm:t>
    </dgm:pt>
    <dgm:pt modelId="{BE849106-4CA2-49B9-860C-A02BFC2A4012}" cxnId="{A7F36DA8-80F9-4658-82F2-35C97CC66C51}" type="parTrans">
      <dgm:prSet/>
      <dgm:spPr/>
      <dgm:t>
        <a:bodyPr/>
        <a:lstStyle/>
        <a:p>
          <a:endParaRPr lang="zh-CN" altLang="en-US"/>
        </a:p>
      </dgm:t>
    </dgm:pt>
    <dgm:pt modelId="{2652FB27-B91A-44A4-A8F4-22F71FBEFD79}" cxnId="{A7F36DA8-80F9-4658-82F2-35C97CC66C51}" type="sibTrans">
      <dgm:prSet/>
      <dgm:spPr/>
      <dgm:t>
        <a:bodyPr/>
        <a:lstStyle/>
        <a:p>
          <a:endParaRPr lang="zh-CN" altLang="en-US"/>
        </a:p>
      </dgm:t>
    </dgm:pt>
    <dgm:pt modelId="{DB8280C3-C988-4619-A12E-D4E373B09721}">
      <dgm:prSet custT="1"/>
      <dgm:spPr/>
      <dgm:t>
        <a:bodyPr/>
        <a:lstStyle/>
        <a:p>
          <a:r>
            <a:rPr lang="en-US" altLang="zh-CN" sz="1800" b="1" dirty="0">
              <a:solidFill>
                <a:schemeClr val="bg1">
                  <a:lumMod val="95000"/>
                </a:schemeClr>
              </a:solidFill>
            </a:rPr>
            <a:t>The “silver lining” of his disease and his hope/suggestion/expectation</a:t>
          </a:r>
          <a:endParaRPr lang="zh-CN" altLang="en-US" sz="1800" b="1" dirty="0">
            <a:solidFill>
              <a:schemeClr val="bg1">
                <a:lumMod val="95000"/>
              </a:schemeClr>
            </a:solidFill>
          </a:endParaRPr>
        </a:p>
      </dgm:t>
    </dgm:pt>
    <dgm:pt modelId="{F0F822B3-FD71-4DEE-827D-73158E40D00D}" cxnId="{4E3CCA23-71FF-45DA-BC27-7FE8BCD650F4}" type="parTrans">
      <dgm:prSet/>
      <dgm:spPr/>
      <dgm:t>
        <a:bodyPr/>
        <a:lstStyle/>
        <a:p>
          <a:endParaRPr lang="zh-CN" altLang="en-US"/>
        </a:p>
      </dgm:t>
    </dgm:pt>
    <dgm:pt modelId="{CF5DF5F8-4340-49E8-A9D8-5DD85FB17FCD}" cxnId="{4E3CCA23-71FF-45DA-BC27-7FE8BCD650F4}" type="sibTrans">
      <dgm:prSet/>
      <dgm:spPr/>
      <dgm:t>
        <a:bodyPr/>
        <a:lstStyle/>
        <a:p>
          <a:endParaRPr lang="zh-CN" altLang="en-US"/>
        </a:p>
      </dgm:t>
    </dgm:pt>
    <dgm:pt modelId="{EDA46C6D-1EEE-4A80-A925-8F9E06BB9CF6}" type="pres">
      <dgm:prSet presAssocID="{A24BC792-8902-4A7A-B086-0B9519FFCE4F}" presName="composite" presStyleCnt="0">
        <dgm:presLayoutVars>
          <dgm:chMax val="5"/>
          <dgm:dir/>
          <dgm:animLvl val="ctr"/>
          <dgm:resizeHandles val="exact"/>
        </dgm:presLayoutVars>
      </dgm:prSet>
      <dgm:spPr/>
    </dgm:pt>
    <dgm:pt modelId="{46973493-FE3A-46C6-B61C-4ADA1BC19FAA}" type="pres">
      <dgm:prSet presAssocID="{A24BC792-8902-4A7A-B086-0B9519FFCE4F}" presName="cycle" presStyleCnt="0"/>
      <dgm:spPr/>
    </dgm:pt>
    <dgm:pt modelId="{4228E7C0-CC92-41D6-8E65-E25130F1B001}" type="pres">
      <dgm:prSet presAssocID="{A24BC792-8902-4A7A-B086-0B9519FFCE4F}" presName="centerShape" presStyleCnt="0"/>
      <dgm:spPr/>
    </dgm:pt>
    <dgm:pt modelId="{7332B6F0-039F-4CDF-9EBB-38006CD49015}" type="pres">
      <dgm:prSet presAssocID="{A24BC792-8902-4A7A-B086-0B9519FFCE4F}" presName="connSite" presStyleLbl="node1" presStyleIdx="0" presStyleCnt="6"/>
      <dgm:spPr/>
    </dgm:pt>
    <dgm:pt modelId="{CEE9BB69-83EB-4DE3-8D0F-6075F0DC37E1}" type="pres">
      <dgm:prSet presAssocID="{A24BC792-8902-4A7A-B086-0B9519FFCE4F}" presName="visible" presStyleLbl="node1" presStyleIdx="0" presStyleCnt="6" custScaleX="279967" custScaleY="212186" custLinFactNeighborX="-32461" custLinFactNeighborY="-1120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64DBDED6-281D-4662-AE0A-4DC9BD6EA0D0}" type="pres">
      <dgm:prSet presAssocID="{1EA624D4-57C6-4464-A336-B88D00ED1DCC}" presName="Name25" presStyleLbl="parChTrans1D1" presStyleIdx="0" presStyleCnt="5"/>
      <dgm:spPr/>
    </dgm:pt>
    <dgm:pt modelId="{EF416335-96AC-4313-B7B2-FE2AFD34DBE3}" type="pres">
      <dgm:prSet presAssocID="{89B99802-49F3-4003-B730-976D529B05AF}" presName="node" presStyleCnt="0"/>
      <dgm:spPr/>
    </dgm:pt>
    <dgm:pt modelId="{C6169B4F-4757-4AB3-A0EF-53CD024E5CE1}" type="pres">
      <dgm:prSet presAssocID="{89B99802-49F3-4003-B730-976D529B05AF}" presName="parentNode" presStyleLbl="node1" presStyleIdx="1" presStyleCnt="6" custScaleX="263649">
        <dgm:presLayoutVars>
          <dgm:chMax val="1"/>
          <dgm:bulletEnabled val="1"/>
        </dgm:presLayoutVars>
      </dgm:prSet>
      <dgm:spPr/>
    </dgm:pt>
    <dgm:pt modelId="{9772FB0C-D601-4F43-906A-1EB1287F2739}" type="pres">
      <dgm:prSet presAssocID="{89B99802-49F3-4003-B730-976D529B05AF}" presName="childNode" presStyleLbl="revTx" presStyleIdx="0" presStyleCnt="0">
        <dgm:presLayoutVars>
          <dgm:bulletEnabled val="1"/>
        </dgm:presLayoutVars>
      </dgm:prSet>
      <dgm:spPr/>
    </dgm:pt>
    <dgm:pt modelId="{A277628B-6BCA-41F6-B704-498AB1E2164B}" type="pres">
      <dgm:prSet presAssocID="{4FAA50FB-319A-4107-B9E3-98E8B335944C}" presName="Name25" presStyleLbl="parChTrans1D1" presStyleIdx="1" presStyleCnt="5"/>
      <dgm:spPr/>
    </dgm:pt>
    <dgm:pt modelId="{298BE442-893C-4A2C-9192-72E82ED99404}" type="pres">
      <dgm:prSet presAssocID="{F8D85F90-69E4-4334-8ED8-B1403ACFFD67}" presName="node" presStyleCnt="0"/>
      <dgm:spPr/>
    </dgm:pt>
    <dgm:pt modelId="{16B7D331-AF0A-4819-8227-A96BD7196F5D}" type="pres">
      <dgm:prSet presAssocID="{F8D85F90-69E4-4334-8ED8-B1403ACFFD67}" presName="parentNode" presStyleLbl="node1" presStyleIdx="2" presStyleCnt="6" custScaleX="507145" custScaleY="127959" custLinFactX="100000" custLinFactNeighborX="123871">
        <dgm:presLayoutVars>
          <dgm:chMax val="1"/>
          <dgm:bulletEnabled val="1"/>
        </dgm:presLayoutVars>
      </dgm:prSet>
      <dgm:spPr/>
    </dgm:pt>
    <dgm:pt modelId="{FED27F30-DB96-48BB-8181-9E78C86E928B}" type="pres">
      <dgm:prSet presAssocID="{F8D85F90-69E4-4334-8ED8-B1403ACFFD67}" presName="childNode" presStyleLbl="revTx" presStyleIdx="0" presStyleCnt="0">
        <dgm:presLayoutVars>
          <dgm:bulletEnabled val="1"/>
        </dgm:presLayoutVars>
      </dgm:prSet>
      <dgm:spPr/>
    </dgm:pt>
    <dgm:pt modelId="{4F2BB387-892C-48A1-BC36-1885B9142A4E}" type="pres">
      <dgm:prSet presAssocID="{6AA4FAD4-229C-4A69-A617-F2FABFDFBF75}" presName="Name25" presStyleLbl="parChTrans1D1" presStyleIdx="2" presStyleCnt="5"/>
      <dgm:spPr/>
    </dgm:pt>
    <dgm:pt modelId="{E88F4FD0-8B25-4236-9E03-34591373E330}" type="pres">
      <dgm:prSet presAssocID="{8EC4ADF9-49AD-4592-B2FE-EB88DF360E98}" presName="node" presStyleCnt="0"/>
      <dgm:spPr/>
    </dgm:pt>
    <dgm:pt modelId="{DF4CB7CA-1045-4F2E-9700-E8B90D93CEF2}" type="pres">
      <dgm:prSet presAssocID="{8EC4ADF9-49AD-4592-B2FE-EB88DF360E98}" presName="parentNode" presStyleLbl="node1" presStyleIdx="3" presStyleCnt="6" custScaleX="312340" custLinFactX="19398" custLinFactNeighborX="100000" custLinFactNeighborY="5597">
        <dgm:presLayoutVars>
          <dgm:chMax val="1"/>
          <dgm:bulletEnabled val="1"/>
        </dgm:presLayoutVars>
      </dgm:prSet>
      <dgm:spPr/>
    </dgm:pt>
    <dgm:pt modelId="{06794B25-DDE8-4ADC-8219-833181D8A757}" type="pres">
      <dgm:prSet presAssocID="{8EC4ADF9-49AD-4592-B2FE-EB88DF360E98}" presName="childNode" presStyleLbl="revTx" presStyleIdx="0" presStyleCnt="0">
        <dgm:presLayoutVars>
          <dgm:bulletEnabled val="1"/>
        </dgm:presLayoutVars>
      </dgm:prSet>
      <dgm:spPr/>
    </dgm:pt>
    <dgm:pt modelId="{7C9D33CF-551A-44F0-86F4-F0E24D3C5F33}" type="pres">
      <dgm:prSet presAssocID="{BE849106-4CA2-49B9-860C-A02BFC2A4012}" presName="Name25" presStyleLbl="parChTrans1D1" presStyleIdx="3" presStyleCnt="5"/>
      <dgm:spPr/>
    </dgm:pt>
    <dgm:pt modelId="{8AD67D1A-FA32-4FCE-9788-B0D0F076D0A2}" type="pres">
      <dgm:prSet presAssocID="{2EE31503-9240-4076-81F3-2141830FC177}" presName="node" presStyleCnt="0"/>
      <dgm:spPr/>
    </dgm:pt>
    <dgm:pt modelId="{38504536-02D8-4EE9-8C8D-311775D3A347}" type="pres">
      <dgm:prSet presAssocID="{2EE31503-9240-4076-81F3-2141830FC177}" presName="parentNode" presStyleLbl="node1" presStyleIdx="4" presStyleCnt="6" custScaleX="416771" custLinFactX="79097" custLinFactNeighborX="100000" custLinFactNeighborY="7462">
        <dgm:presLayoutVars>
          <dgm:chMax val="1"/>
          <dgm:bulletEnabled val="1"/>
        </dgm:presLayoutVars>
      </dgm:prSet>
      <dgm:spPr/>
    </dgm:pt>
    <dgm:pt modelId="{DB629A66-3209-47DC-BE9B-5C917A0EFE85}" type="pres">
      <dgm:prSet presAssocID="{2EE31503-9240-4076-81F3-2141830FC177}" presName="childNode" presStyleLbl="revTx" presStyleIdx="0" presStyleCnt="0">
        <dgm:presLayoutVars>
          <dgm:bulletEnabled val="1"/>
        </dgm:presLayoutVars>
      </dgm:prSet>
      <dgm:spPr/>
    </dgm:pt>
    <dgm:pt modelId="{CFC0CCE5-42F2-4EAD-9215-32D5F8121CE5}" type="pres">
      <dgm:prSet presAssocID="{F0F822B3-FD71-4DEE-827D-73158E40D00D}" presName="Name25" presStyleLbl="parChTrans1D1" presStyleIdx="4" presStyleCnt="5"/>
      <dgm:spPr/>
    </dgm:pt>
    <dgm:pt modelId="{4DFD8286-3122-44FC-81CF-AC96FDD72F34}" type="pres">
      <dgm:prSet presAssocID="{DB8280C3-C988-4619-A12E-D4E373B09721}" presName="node" presStyleCnt="0"/>
      <dgm:spPr/>
    </dgm:pt>
    <dgm:pt modelId="{E10DC6BF-E92C-42D2-843F-CE2E9F80883A}" type="pres">
      <dgm:prSet presAssocID="{DB8280C3-C988-4619-A12E-D4E373B09721}" presName="parentNode" presStyleLbl="node1" presStyleIdx="5" presStyleCnt="6" custScaleX="856979">
        <dgm:presLayoutVars>
          <dgm:chMax val="1"/>
          <dgm:bulletEnabled val="1"/>
        </dgm:presLayoutVars>
      </dgm:prSet>
      <dgm:spPr/>
    </dgm:pt>
    <dgm:pt modelId="{EF2FD00C-8E25-4016-86C3-495A5F3A8A18}" type="pres">
      <dgm:prSet presAssocID="{DB8280C3-C988-4619-A12E-D4E373B09721}" presName="childNode" presStyleLbl="revTx" presStyleIdx="0" presStyleCnt="0">
        <dgm:presLayoutVars>
          <dgm:bulletEnabled val="1"/>
        </dgm:presLayoutVars>
      </dgm:prSet>
      <dgm:spPr/>
    </dgm:pt>
  </dgm:ptLst>
  <dgm:cxnLst>
    <dgm:cxn modelId="{5421FA05-16F9-4E68-BE21-66BFD76820BC}" type="presOf" srcId="{A24BC792-8902-4A7A-B086-0B9519FFCE4F}" destId="{EDA46C6D-1EEE-4A80-A925-8F9E06BB9CF6}" srcOrd="0" destOrd="0" presId="urn:microsoft.com/office/officeart/2005/8/layout/radial2"/>
    <dgm:cxn modelId="{3A99A206-DE0F-401E-A297-DE5AB166E3B1}" type="presOf" srcId="{DB8280C3-C988-4619-A12E-D4E373B09721}" destId="{E10DC6BF-E92C-42D2-843F-CE2E9F80883A}" srcOrd="0" destOrd="0" presId="urn:microsoft.com/office/officeart/2005/8/layout/radial2"/>
    <dgm:cxn modelId="{A95D3C12-7029-4EDE-8051-057EA243792F}" type="presOf" srcId="{6AA4FAD4-229C-4A69-A617-F2FABFDFBF75}" destId="{4F2BB387-892C-48A1-BC36-1885B9142A4E}" srcOrd="0" destOrd="0" presId="urn:microsoft.com/office/officeart/2005/8/layout/radial2"/>
    <dgm:cxn modelId="{4E3CCA23-71FF-45DA-BC27-7FE8BCD650F4}" srcId="{A24BC792-8902-4A7A-B086-0B9519FFCE4F}" destId="{DB8280C3-C988-4619-A12E-D4E373B09721}" srcOrd="4" destOrd="0" parTransId="{F0F822B3-FD71-4DEE-827D-73158E40D00D}" sibTransId="{CF5DF5F8-4340-49E8-A9D8-5DD85FB17FCD}"/>
    <dgm:cxn modelId="{20CA9D2C-B8AB-49AB-99FA-616D4FC1E828}" srcId="{A24BC792-8902-4A7A-B086-0B9519FFCE4F}" destId="{89B99802-49F3-4003-B730-976D529B05AF}" srcOrd="0" destOrd="0" parTransId="{1EA624D4-57C6-4464-A336-B88D00ED1DCC}" sibTransId="{BEE37619-7352-4DC4-A51D-ADCC3C8414EB}"/>
    <dgm:cxn modelId="{AE13ED2E-5EDF-4048-B195-4CB12E214771}" srcId="{A24BC792-8902-4A7A-B086-0B9519FFCE4F}" destId="{8EC4ADF9-49AD-4592-B2FE-EB88DF360E98}" srcOrd="2" destOrd="0" parTransId="{6AA4FAD4-229C-4A69-A617-F2FABFDFBF75}" sibTransId="{ACA7562E-347D-46A7-8165-5D27E6E0F774}"/>
    <dgm:cxn modelId="{5A2BE25D-0889-4014-B294-DABC156CD721}" srcId="{A24BC792-8902-4A7A-B086-0B9519FFCE4F}" destId="{F8D85F90-69E4-4334-8ED8-B1403ACFFD67}" srcOrd="1" destOrd="0" parTransId="{4FAA50FB-319A-4107-B9E3-98E8B335944C}" sibTransId="{BC7244B9-A008-4122-B3C8-8588A89C65F1}"/>
    <dgm:cxn modelId="{26A45752-40E4-45BF-AE8F-62592A40597B}" type="presOf" srcId="{BE849106-4CA2-49B9-860C-A02BFC2A4012}" destId="{7C9D33CF-551A-44F0-86F4-F0E24D3C5F33}" srcOrd="0" destOrd="0" presId="urn:microsoft.com/office/officeart/2005/8/layout/radial2"/>
    <dgm:cxn modelId="{34E99F76-2083-405E-BE9B-FC3539655A7E}" type="presOf" srcId="{1EA624D4-57C6-4464-A336-B88D00ED1DCC}" destId="{64DBDED6-281D-4662-AE0A-4DC9BD6EA0D0}" srcOrd="0" destOrd="0" presId="urn:microsoft.com/office/officeart/2005/8/layout/radial2"/>
    <dgm:cxn modelId="{336C1C8E-C7DC-4645-B841-4E891D79FBE7}" type="presOf" srcId="{F8D85F90-69E4-4334-8ED8-B1403ACFFD67}" destId="{16B7D331-AF0A-4819-8227-A96BD7196F5D}" srcOrd="0" destOrd="0" presId="urn:microsoft.com/office/officeart/2005/8/layout/radial2"/>
    <dgm:cxn modelId="{3A57229F-42F3-4E95-BACD-F2F84047E931}" type="presOf" srcId="{4FAA50FB-319A-4107-B9E3-98E8B335944C}" destId="{A277628B-6BCA-41F6-B704-498AB1E2164B}" srcOrd="0" destOrd="0" presId="urn:microsoft.com/office/officeart/2005/8/layout/radial2"/>
    <dgm:cxn modelId="{ECC12EA3-3973-407F-B8ED-2BC32AC55003}" type="presOf" srcId="{2EE31503-9240-4076-81F3-2141830FC177}" destId="{38504536-02D8-4EE9-8C8D-311775D3A347}" srcOrd="0" destOrd="0" presId="urn:microsoft.com/office/officeart/2005/8/layout/radial2"/>
    <dgm:cxn modelId="{A7F36DA8-80F9-4658-82F2-35C97CC66C51}" srcId="{A24BC792-8902-4A7A-B086-0B9519FFCE4F}" destId="{2EE31503-9240-4076-81F3-2141830FC177}" srcOrd="3" destOrd="0" parTransId="{BE849106-4CA2-49B9-860C-A02BFC2A4012}" sibTransId="{2652FB27-B91A-44A4-A8F4-22F71FBEFD79}"/>
    <dgm:cxn modelId="{3B395BBA-D539-49ED-8B6E-D8AD1B694BD0}" type="presOf" srcId="{F0F822B3-FD71-4DEE-827D-73158E40D00D}" destId="{CFC0CCE5-42F2-4EAD-9215-32D5F8121CE5}" srcOrd="0" destOrd="0" presId="urn:microsoft.com/office/officeart/2005/8/layout/radial2"/>
    <dgm:cxn modelId="{F42099F4-564E-4739-9A82-06BC288D8DE7}" type="presOf" srcId="{89B99802-49F3-4003-B730-976D529B05AF}" destId="{C6169B4F-4757-4AB3-A0EF-53CD024E5CE1}" srcOrd="0" destOrd="0" presId="urn:microsoft.com/office/officeart/2005/8/layout/radial2"/>
    <dgm:cxn modelId="{2AF614FA-FA52-4A4D-9C85-B9177DA15EAE}" type="presOf" srcId="{8EC4ADF9-49AD-4592-B2FE-EB88DF360E98}" destId="{DF4CB7CA-1045-4F2E-9700-E8B90D93CEF2}" srcOrd="0" destOrd="0" presId="urn:microsoft.com/office/officeart/2005/8/layout/radial2"/>
    <dgm:cxn modelId="{937E6949-9A2A-4B64-9D5D-2A0046642243}" type="presParOf" srcId="{EDA46C6D-1EEE-4A80-A925-8F9E06BB9CF6}" destId="{46973493-FE3A-46C6-B61C-4ADA1BC19FAA}" srcOrd="0" destOrd="0" presId="urn:microsoft.com/office/officeart/2005/8/layout/radial2"/>
    <dgm:cxn modelId="{F6596EF5-862B-4C07-A012-6072BE02CB1F}" type="presParOf" srcId="{46973493-FE3A-46C6-B61C-4ADA1BC19FAA}" destId="{4228E7C0-CC92-41D6-8E65-E25130F1B001}" srcOrd="0" destOrd="0" presId="urn:microsoft.com/office/officeart/2005/8/layout/radial2"/>
    <dgm:cxn modelId="{F090A39D-169A-434E-BE6A-E98C5D7521D7}" type="presParOf" srcId="{4228E7C0-CC92-41D6-8E65-E25130F1B001}" destId="{7332B6F0-039F-4CDF-9EBB-38006CD49015}" srcOrd="0" destOrd="0" presId="urn:microsoft.com/office/officeart/2005/8/layout/radial2"/>
    <dgm:cxn modelId="{90342C8D-6219-460F-9B26-DC6031FEC61E}" type="presParOf" srcId="{4228E7C0-CC92-41D6-8E65-E25130F1B001}" destId="{CEE9BB69-83EB-4DE3-8D0F-6075F0DC37E1}" srcOrd="1" destOrd="0" presId="urn:microsoft.com/office/officeart/2005/8/layout/radial2"/>
    <dgm:cxn modelId="{E3593067-9716-48E6-92C4-0666D29DCFA0}" type="presParOf" srcId="{46973493-FE3A-46C6-B61C-4ADA1BC19FAA}" destId="{64DBDED6-281D-4662-AE0A-4DC9BD6EA0D0}" srcOrd="1" destOrd="0" presId="urn:microsoft.com/office/officeart/2005/8/layout/radial2"/>
    <dgm:cxn modelId="{2927C8D4-32ED-4FD2-98AA-E52B9C21FE5F}" type="presParOf" srcId="{46973493-FE3A-46C6-B61C-4ADA1BC19FAA}" destId="{EF416335-96AC-4313-B7B2-FE2AFD34DBE3}" srcOrd="2" destOrd="0" presId="urn:microsoft.com/office/officeart/2005/8/layout/radial2"/>
    <dgm:cxn modelId="{DA1646E2-29E9-4155-BFB7-7C4C9B29DF3D}" type="presParOf" srcId="{EF416335-96AC-4313-B7B2-FE2AFD34DBE3}" destId="{C6169B4F-4757-4AB3-A0EF-53CD024E5CE1}" srcOrd="0" destOrd="0" presId="urn:microsoft.com/office/officeart/2005/8/layout/radial2"/>
    <dgm:cxn modelId="{86666FE6-B70E-4986-844C-720A261B8451}" type="presParOf" srcId="{EF416335-96AC-4313-B7B2-FE2AFD34DBE3}" destId="{9772FB0C-D601-4F43-906A-1EB1287F2739}" srcOrd="1" destOrd="0" presId="urn:microsoft.com/office/officeart/2005/8/layout/radial2"/>
    <dgm:cxn modelId="{D21787F5-0230-4267-8019-703BEF496849}" type="presParOf" srcId="{46973493-FE3A-46C6-B61C-4ADA1BC19FAA}" destId="{A277628B-6BCA-41F6-B704-498AB1E2164B}" srcOrd="3" destOrd="0" presId="urn:microsoft.com/office/officeart/2005/8/layout/radial2"/>
    <dgm:cxn modelId="{F425E8ED-FBA1-40AF-9ACC-D24993BF5427}" type="presParOf" srcId="{46973493-FE3A-46C6-B61C-4ADA1BC19FAA}" destId="{298BE442-893C-4A2C-9192-72E82ED99404}" srcOrd="4" destOrd="0" presId="urn:microsoft.com/office/officeart/2005/8/layout/radial2"/>
    <dgm:cxn modelId="{224DC292-2602-4E18-B8F0-953A6A79E8E1}" type="presParOf" srcId="{298BE442-893C-4A2C-9192-72E82ED99404}" destId="{16B7D331-AF0A-4819-8227-A96BD7196F5D}" srcOrd="0" destOrd="0" presId="urn:microsoft.com/office/officeart/2005/8/layout/radial2"/>
    <dgm:cxn modelId="{AE552FC0-68D3-4E7E-A729-4BC4C823E9BD}" type="presParOf" srcId="{298BE442-893C-4A2C-9192-72E82ED99404}" destId="{FED27F30-DB96-48BB-8181-9E78C86E928B}" srcOrd="1" destOrd="0" presId="urn:microsoft.com/office/officeart/2005/8/layout/radial2"/>
    <dgm:cxn modelId="{5B7D7391-518C-40B6-9CFA-5916C25BBDBC}" type="presParOf" srcId="{46973493-FE3A-46C6-B61C-4ADA1BC19FAA}" destId="{4F2BB387-892C-48A1-BC36-1885B9142A4E}" srcOrd="5" destOrd="0" presId="urn:microsoft.com/office/officeart/2005/8/layout/radial2"/>
    <dgm:cxn modelId="{5A7BE41A-B281-4452-BDD1-60E303FAA507}" type="presParOf" srcId="{46973493-FE3A-46C6-B61C-4ADA1BC19FAA}" destId="{E88F4FD0-8B25-4236-9E03-34591373E330}" srcOrd="6" destOrd="0" presId="urn:microsoft.com/office/officeart/2005/8/layout/radial2"/>
    <dgm:cxn modelId="{653E6922-A9CE-47CF-A8DB-5F7E89367B0B}" type="presParOf" srcId="{E88F4FD0-8B25-4236-9E03-34591373E330}" destId="{DF4CB7CA-1045-4F2E-9700-E8B90D93CEF2}" srcOrd="0" destOrd="0" presId="urn:microsoft.com/office/officeart/2005/8/layout/radial2"/>
    <dgm:cxn modelId="{D573AA54-F889-49C7-BEDF-057428DEF6AA}" type="presParOf" srcId="{E88F4FD0-8B25-4236-9E03-34591373E330}" destId="{06794B25-DDE8-4ADC-8219-833181D8A757}" srcOrd="1" destOrd="0" presId="urn:microsoft.com/office/officeart/2005/8/layout/radial2"/>
    <dgm:cxn modelId="{087CB982-E57F-4E20-91DA-1D794A931A12}" type="presParOf" srcId="{46973493-FE3A-46C6-B61C-4ADA1BC19FAA}" destId="{7C9D33CF-551A-44F0-86F4-F0E24D3C5F33}" srcOrd="7" destOrd="0" presId="urn:microsoft.com/office/officeart/2005/8/layout/radial2"/>
    <dgm:cxn modelId="{BD29D547-EC16-4A62-8380-9D991EA529DF}" type="presParOf" srcId="{46973493-FE3A-46C6-B61C-4ADA1BC19FAA}" destId="{8AD67D1A-FA32-4FCE-9788-B0D0F076D0A2}" srcOrd="8" destOrd="0" presId="urn:microsoft.com/office/officeart/2005/8/layout/radial2"/>
    <dgm:cxn modelId="{D772E635-D2CC-4682-BAA6-A2ADBA1181BC}" type="presParOf" srcId="{8AD67D1A-FA32-4FCE-9788-B0D0F076D0A2}" destId="{38504536-02D8-4EE9-8C8D-311775D3A347}" srcOrd="0" destOrd="0" presId="urn:microsoft.com/office/officeart/2005/8/layout/radial2"/>
    <dgm:cxn modelId="{F4429910-4846-40ED-A7A0-F469F4DDB433}" type="presParOf" srcId="{8AD67D1A-FA32-4FCE-9788-B0D0F076D0A2}" destId="{DB629A66-3209-47DC-BE9B-5C917A0EFE85}" srcOrd="1" destOrd="0" presId="urn:microsoft.com/office/officeart/2005/8/layout/radial2"/>
    <dgm:cxn modelId="{CB1843D6-1298-47F3-83C1-22D29742137E}" type="presParOf" srcId="{46973493-FE3A-46C6-B61C-4ADA1BC19FAA}" destId="{CFC0CCE5-42F2-4EAD-9215-32D5F8121CE5}" srcOrd="9" destOrd="0" presId="urn:microsoft.com/office/officeart/2005/8/layout/radial2"/>
    <dgm:cxn modelId="{6C469670-90AE-414B-B50D-C25C84A883FC}" type="presParOf" srcId="{46973493-FE3A-46C6-B61C-4ADA1BC19FAA}" destId="{4DFD8286-3122-44FC-81CF-AC96FDD72F34}" srcOrd="10" destOrd="0" presId="urn:microsoft.com/office/officeart/2005/8/layout/radial2"/>
    <dgm:cxn modelId="{29004BEF-9C69-492F-AF52-E696487691CF}" type="presParOf" srcId="{4DFD8286-3122-44FC-81CF-AC96FDD72F34}" destId="{E10DC6BF-E92C-42D2-843F-CE2E9F80883A}" srcOrd="0" destOrd="0" presId="urn:microsoft.com/office/officeart/2005/8/layout/radial2"/>
    <dgm:cxn modelId="{FE55129A-917A-4EC1-BD86-9DC59AB1E788}" type="presParOf" srcId="{4DFD8286-3122-44FC-81CF-AC96FDD72F34}" destId="{EF2FD00C-8E25-4016-86C3-495A5F3A8A18}"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CCE5-42F2-4EAD-9215-32D5F8121CE5}">
      <dsp:nvSpPr>
        <dsp:cNvPr id="0" name=""/>
        <dsp:cNvSpPr/>
      </dsp:nvSpPr>
      <dsp:spPr>
        <a:xfrm rot="3966058">
          <a:off x="4424538" y="3143098"/>
          <a:ext cx="1106475" cy="17709"/>
        </a:xfrm>
        <a:custGeom>
          <a:avLst/>
          <a:gdLst/>
          <a:ahLst/>
          <a:cxnLst/>
          <a:rect l="0" t="0" r="0" b="0"/>
          <a:pathLst>
            <a:path>
              <a:moveTo>
                <a:pt x="0" y="8854"/>
              </a:moveTo>
              <a:lnTo>
                <a:pt x="1106475" y="8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D33CF-551A-44F0-86F4-F0E24D3C5F33}">
      <dsp:nvSpPr>
        <dsp:cNvPr id="0" name=""/>
        <dsp:cNvSpPr/>
      </dsp:nvSpPr>
      <dsp:spPr>
        <a:xfrm rot="1213854">
          <a:off x="4947976" y="2643287"/>
          <a:ext cx="1641102" cy="17709"/>
        </a:xfrm>
        <a:custGeom>
          <a:avLst/>
          <a:gdLst/>
          <a:ahLst/>
          <a:cxnLst/>
          <a:rect l="0" t="0" r="0" b="0"/>
          <a:pathLst>
            <a:path>
              <a:moveTo>
                <a:pt x="0" y="8854"/>
              </a:moveTo>
              <a:lnTo>
                <a:pt x="1641102" y="8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2BB387-892C-48A1-BC36-1885B9142A4E}">
      <dsp:nvSpPr>
        <dsp:cNvPr id="0" name=""/>
        <dsp:cNvSpPr/>
      </dsp:nvSpPr>
      <dsp:spPr>
        <a:xfrm rot="54090">
          <a:off x="4998533" y="2212737"/>
          <a:ext cx="1066192" cy="17709"/>
        </a:xfrm>
        <a:custGeom>
          <a:avLst/>
          <a:gdLst/>
          <a:ahLst/>
          <a:cxnLst/>
          <a:rect l="0" t="0" r="0" b="0"/>
          <a:pathLst>
            <a:path>
              <a:moveTo>
                <a:pt x="0" y="8854"/>
              </a:moveTo>
              <a:lnTo>
                <a:pt x="1066192" y="8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7628B-6BCA-41F6-B704-498AB1E2164B}">
      <dsp:nvSpPr>
        <dsp:cNvPr id="0" name=""/>
        <dsp:cNvSpPr/>
      </dsp:nvSpPr>
      <dsp:spPr>
        <a:xfrm rot="20534648">
          <a:off x="4961930" y="1821819"/>
          <a:ext cx="1539577" cy="17709"/>
        </a:xfrm>
        <a:custGeom>
          <a:avLst/>
          <a:gdLst/>
          <a:ahLst/>
          <a:cxnLst/>
          <a:rect l="0" t="0" r="0" b="0"/>
          <a:pathLst>
            <a:path>
              <a:moveTo>
                <a:pt x="0" y="8854"/>
              </a:moveTo>
              <a:lnTo>
                <a:pt x="1539577" y="8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BDED6-281D-4662-AE0A-4DC9BD6EA0D0}">
      <dsp:nvSpPr>
        <dsp:cNvPr id="0" name=""/>
        <dsp:cNvSpPr/>
      </dsp:nvSpPr>
      <dsp:spPr>
        <a:xfrm rot="18021230">
          <a:off x="4523950" y="1247523"/>
          <a:ext cx="1182117" cy="17709"/>
        </a:xfrm>
        <a:custGeom>
          <a:avLst/>
          <a:gdLst/>
          <a:ahLst/>
          <a:cxnLst/>
          <a:rect l="0" t="0" r="0" b="0"/>
          <a:pathLst>
            <a:path>
              <a:moveTo>
                <a:pt x="0" y="8854"/>
              </a:moveTo>
              <a:lnTo>
                <a:pt x="1182117" y="8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E9BB69-83EB-4DE3-8D0F-6075F0DC37E1}">
      <dsp:nvSpPr>
        <dsp:cNvPr id="0" name=""/>
        <dsp:cNvSpPr/>
      </dsp:nvSpPr>
      <dsp:spPr>
        <a:xfrm>
          <a:off x="2391511" y="732161"/>
          <a:ext cx="3518525" cy="26666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69B4F-4757-4AB3-A0EF-53CD024E5CE1}">
      <dsp:nvSpPr>
        <dsp:cNvPr id="0" name=""/>
        <dsp:cNvSpPr/>
      </dsp:nvSpPr>
      <dsp:spPr>
        <a:xfrm>
          <a:off x="4635200" y="1253"/>
          <a:ext cx="1988067" cy="754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introduction</a:t>
          </a:r>
          <a:endParaRPr lang="zh-CN" altLang="en-US" sz="1800" b="1" kern="1200" dirty="0"/>
        </a:p>
      </dsp:txBody>
      <dsp:txXfrm>
        <a:off x="4926346" y="111682"/>
        <a:ext cx="1405775" cy="533200"/>
      </dsp:txXfrm>
    </dsp:sp>
    <dsp:sp modelId="{16B7D331-AF0A-4819-8227-A96BD7196F5D}">
      <dsp:nvSpPr>
        <dsp:cNvPr id="0" name=""/>
        <dsp:cNvSpPr/>
      </dsp:nvSpPr>
      <dsp:spPr>
        <a:xfrm>
          <a:off x="5736152" y="734533"/>
          <a:ext cx="3824170" cy="9648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The development and severity of his disease</a:t>
          </a:r>
          <a:endParaRPr lang="zh-CN" altLang="en-US" sz="1800" b="1" kern="1200" dirty="0"/>
        </a:p>
      </dsp:txBody>
      <dsp:txXfrm>
        <a:off x="6296189" y="875837"/>
        <a:ext cx="2704096" cy="682277"/>
      </dsp:txXfrm>
    </dsp:sp>
    <dsp:sp modelId="{DF4CB7CA-1045-4F2E-9700-E8B90D93CEF2}">
      <dsp:nvSpPr>
        <dsp:cNvPr id="0" name=""/>
        <dsp:cNvSpPr/>
      </dsp:nvSpPr>
      <dsp:spPr>
        <a:xfrm>
          <a:off x="6063239" y="1871458"/>
          <a:ext cx="2355226" cy="754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His problems</a:t>
          </a:r>
          <a:endParaRPr lang="zh-CN" altLang="en-US" sz="1600" b="1" kern="1200" dirty="0"/>
        </a:p>
      </dsp:txBody>
      <dsp:txXfrm>
        <a:off x="6408154" y="1981887"/>
        <a:ext cx="1665396" cy="533200"/>
      </dsp:txXfrm>
    </dsp:sp>
    <dsp:sp modelId="{38504536-02D8-4EE9-8C8D-311775D3A347}">
      <dsp:nvSpPr>
        <dsp:cNvPr id="0" name=""/>
        <dsp:cNvSpPr/>
      </dsp:nvSpPr>
      <dsp:spPr>
        <a:xfrm>
          <a:off x="5824450" y="2874828"/>
          <a:ext cx="3142697" cy="754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 </a:t>
          </a:r>
          <a:r>
            <a:rPr lang="en-US" altLang="zh-CN" sz="2000" b="1" kern="1200" dirty="0"/>
            <a:t>His good life</a:t>
          </a:r>
          <a:endParaRPr lang="zh-CN" altLang="en-US" sz="1600" b="1" kern="1200" dirty="0"/>
        </a:p>
      </dsp:txBody>
      <dsp:txXfrm>
        <a:off x="6284687" y="2985257"/>
        <a:ext cx="2222223" cy="533200"/>
      </dsp:txXfrm>
    </dsp:sp>
    <dsp:sp modelId="{E10DC6BF-E92C-42D2-843F-CE2E9F80883A}">
      <dsp:nvSpPr>
        <dsp:cNvPr id="0" name=""/>
        <dsp:cNvSpPr/>
      </dsp:nvSpPr>
      <dsp:spPr>
        <a:xfrm>
          <a:off x="2137691" y="3657254"/>
          <a:ext cx="6462123" cy="754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bg1">
                  <a:lumMod val="95000"/>
                </a:schemeClr>
              </a:solidFill>
            </a:rPr>
            <a:t>The “silver lining” of his disease and his hope/suggestion/expectation</a:t>
          </a:r>
          <a:endParaRPr lang="zh-CN" altLang="en-US" sz="1800" b="1" kern="1200" dirty="0">
            <a:solidFill>
              <a:schemeClr val="bg1">
                <a:lumMod val="95000"/>
              </a:schemeClr>
            </a:solidFill>
          </a:endParaRPr>
        </a:p>
      </dsp:txBody>
      <dsp:txXfrm>
        <a:off x="3084047" y="3767683"/>
        <a:ext cx="4569411" cy="533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ink/ink1.xml><?xml version="1.0" encoding="utf-8"?>
<inkml:ink xmlns:inkml="http://www.w3.org/2003/InkML">
  <inkml:definitions>
    <inkml:context xml:id="ctx0">
      <inkml:inkSource xml:id="inkSrc0">
        <inkml:traceFormat>
          <inkml:channel name="X" type="integer" max="1280" units="cm"/>
          <inkml:channel name="Y" type="integer" max="720" units="cm"/>
          <inkml:channel name="T" type="integer" max="2147480000" units="dev"/>
        </inkml:traceFormat>
        <inkml:channelProperties>
          <inkml:channelProperty channel="X" name="resolution" value="43.53741" units="1/cm"/>
          <inkml:channelProperty channel="Y" name="resolution" value="43.63636" units="1/cm"/>
          <inkml:channelProperty channel="T" name="resolution" value="28.34646" units="1/dev"/>
        </inkml:channelProperties>
      </inkml:inkSource>
      <inkml:timestamp xml:id="ts0" timeString="2020-04-19T03:40:5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1270 16801 0,'26'27'250,"1"-1"-156,-1-26-16,1 26-46,-1-26 30,1 0-46,26 0-1,-53 27 1,26-27-16,1 0 16,-1 0-16,1 0 187,-1 26-171,27-26 234,0 0-250,26 27 15,-26-27-15,0 0 16,0 0-16,0 26 16,0-26-16,-27 0 203,1 0-188,-1 0 1,1 0 15,-1 27-31,1-1 203,-1 1-187,27-27-16,-27 0 16,1 0-16,26 53 15,-27-53 126,1 26-141,-1 0 15,27 1-15,-27-27 16,1 0-16,-1 0 16,-26 26-16,27-26 140,-1 0-140,1 0 16,-1 27 109,1-1 203,-1-26-328,1 0 16,-1 0-1,1 0 1,-1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F67A-CE3A-4187-8539-EDE25E1421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DA9B3-ADF6-46D2-904B-0AED5FFB65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 can you learn about Marty here? How Marty developed the disease and how serious the disease is.</a:t>
            </a:r>
            <a:endParaRPr lang="en-US" altLang="zh-CN" dirty="0"/>
          </a:p>
          <a:p>
            <a:r>
              <a:rPr lang="en-US" altLang="zh-CN" dirty="0"/>
              <a:t>How do you understand “</a:t>
            </a:r>
            <a:r>
              <a:rPr lang="en-US" altLang="zh-CN" sz="1200" dirty="0"/>
              <a:t>it is difficult to know </a:t>
            </a:r>
            <a:r>
              <a:rPr lang="en-US" altLang="zh-CN" sz="1200" b="1" dirty="0"/>
              <a:t>what the future holds</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Dig deeper into more details, based on these key words.</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Is it easy? Actually this is what some people have to do every day. Today, we’ll read a story of such a person whose name is Marty.</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判断文本来源（推断题偶尔常考，类似还有 </a:t>
            </a:r>
            <a:r>
              <a:rPr lang="en-US" altLang="zh-CN" dirty="0"/>
              <a:t>newspaper report, science fiction, advertisement, magazine article, diary</a:t>
            </a:r>
            <a:r>
              <a:rPr lang="zh-CN" altLang="en-US" dirty="0"/>
              <a:t>，等等）</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判断文体，根据标题和文体预测文本内容。</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验证预测。</a:t>
            </a:r>
            <a:r>
              <a:rPr lang="en-US" altLang="zh-CN" dirty="0"/>
              <a:t>5mins</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 aspects about Marty can we know from paragraph one?</a:t>
            </a:r>
            <a:endParaRPr lang="en-US" altLang="zh-CN" dirty="0"/>
          </a:p>
          <a:p>
            <a:r>
              <a:rPr lang="en-US" altLang="zh-CN" dirty="0"/>
              <a:t>What’s the meaning of one in a million?</a:t>
            </a:r>
            <a:endParaRPr lang="en-US" altLang="zh-CN" dirty="0"/>
          </a:p>
          <a:p>
            <a:r>
              <a:rPr lang="en-US" altLang="zh-CN" dirty="0"/>
              <a:t>From outgoing and adapt to, what can we see about Marty? (Attitude)</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Can one of them summarize all the others?</a:t>
            </a:r>
            <a:endParaRPr lang="en-US" altLang="zh-CN" dirty="0"/>
          </a:p>
          <a:p>
            <a:r>
              <a:rPr lang="en-US" altLang="zh-CN" dirty="0"/>
              <a:t>We have to draw a main idea out of them.</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3mins</a:t>
            </a:r>
            <a:endParaRPr lang="zh-CN" altLang="en-US" dirty="0"/>
          </a:p>
        </p:txBody>
      </p:sp>
      <p:sp>
        <p:nvSpPr>
          <p:cNvPr id="4" name="灯片编号占位符 3"/>
          <p:cNvSpPr>
            <a:spLocks noGrp="1"/>
          </p:cNvSpPr>
          <p:nvPr>
            <p:ph type="sldNum" sz="quarter" idx="5"/>
          </p:nvPr>
        </p:nvSpPr>
        <p:spPr/>
        <p:txBody>
          <a:bodyPr/>
          <a:lstStyle/>
          <a:p>
            <a:fld id="{3F4DA9B3-ADF6-46D2-904B-0AED5FFB65E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8" y="2013096"/>
            <a:ext cx="4825365" cy="971035"/>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42F1-53AC-4C9A-91B0-DE391903D8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70D7B-A4D5-487A-8280-D11E670BA162}"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7592695" y="1205230"/>
            <a:ext cx="4504055" cy="14579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4" y="404019"/>
            <a:ext cx="10515600" cy="1325563"/>
          </a:xfrm>
        </p:spPr>
        <p:txBody>
          <a:bodyPr/>
          <a:lstStyle/>
          <a:p>
            <a:r>
              <a:rPr lang="en-US" altLang="zh-CN" b="1" dirty="0">
                <a:solidFill>
                  <a:srgbClr val="0000CC"/>
                </a:solidFill>
              </a:rPr>
              <a:t>Check your main ideas for Para.2-5</a:t>
            </a:r>
            <a:endParaRPr lang="zh-CN" altLang="en-US" b="1" dirty="0">
              <a:solidFill>
                <a:srgbClr val="0000CC"/>
              </a:solidFill>
            </a:endParaRPr>
          </a:p>
        </p:txBody>
      </p:sp>
      <p:sp>
        <p:nvSpPr>
          <p:cNvPr id="3" name="内容占位符 2"/>
          <p:cNvSpPr>
            <a:spLocks noGrp="1"/>
          </p:cNvSpPr>
          <p:nvPr>
            <p:ph sz="quarter" idx="13"/>
          </p:nvPr>
        </p:nvSpPr>
        <p:spPr>
          <a:xfrm>
            <a:off x="913774" y="2096086"/>
            <a:ext cx="10363826" cy="3695113"/>
          </a:xfrm>
        </p:spPr>
        <p:txBody>
          <a:bodyPr/>
          <a:lstStyle/>
          <a:p>
            <a:endParaRPr lang="zh-CN" altLang="en-US" dirty="0"/>
          </a:p>
        </p:txBody>
      </p:sp>
      <p:sp>
        <p:nvSpPr>
          <p:cNvPr id="4" name="文本框 3"/>
          <p:cNvSpPr txBox="1"/>
          <p:nvPr/>
        </p:nvSpPr>
        <p:spPr>
          <a:xfrm>
            <a:off x="6400800" y="279567"/>
            <a:ext cx="48659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请按下暂停键，思考并调整书空白处的答案。</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500" y="114028"/>
            <a:ext cx="10515600" cy="1325563"/>
          </a:xfrm>
        </p:spPr>
        <p:txBody>
          <a:bodyPr/>
          <a:lstStyle/>
          <a:p>
            <a:r>
              <a:rPr lang="en-US" altLang="zh-CN" b="1" dirty="0">
                <a:latin typeface="Arial Black" panose="020B0A04020102020204" pitchFamily="34" charset="0"/>
              </a:rPr>
              <a:t>Para. 2</a:t>
            </a:r>
            <a:endParaRPr lang="zh-CN" altLang="en-US" b="1" dirty="0">
              <a:latin typeface="Arial Black" panose="020B0A04020102020204" pitchFamily="34" charset="0"/>
            </a:endParaRPr>
          </a:p>
        </p:txBody>
      </p:sp>
      <p:sp>
        <p:nvSpPr>
          <p:cNvPr id="3" name="内容占位符 2"/>
          <p:cNvSpPr>
            <a:spLocks noGrp="1"/>
          </p:cNvSpPr>
          <p:nvPr>
            <p:ph sz="quarter" idx="13"/>
          </p:nvPr>
        </p:nvSpPr>
        <p:spPr>
          <a:xfrm>
            <a:off x="730894" y="1561513"/>
            <a:ext cx="11198510" cy="5437163"/>
          </a:xfrm>
        </p:spPr>
        <p:txBody>
          <a:bodyPr>
            <a:normAutofit/>
          </a:bodyPr>
          <a:lstStyle/>
          <a:p>
            <a:r>
              <a:rPr lang="en-US" altLang="zh-CN" sz="3200" dirty="0"/>
              <a:t>Until I was ten years old I was the same as everyone else. I used to climb trees, swim and play football. In fact, I used to dream about playing professional football and possibly representing my country in the World Cup. Then I started to get weaker and weaker, until I could only enjoy football from a bench at the stadium. In the end I went into hospital for medical tests. I stayed there for nearly three months. I think I had at least a billion tests, including one in which they cut out a piece of muscle from my leg and looked at it under a microscope. Even after all that, no one could give my disease a name and it is difficult to know </a:t>
            </a:r>
            <a:r>
              <a:rPr lang="en-US" altLang="zh-CN" sz="3200" b="1" dirty="0"/>
              <a:t>what the future holds</a:t>
            </a:r>
            <a:r>
              <a:rPr lang="en-US" altLang="zh-CN" sz="3200" dirty="0"/>
              <a:t>.</a:t>
            </a:r>
            <a:endParaRPr lang="zh-CN" altLang="en-US" sz="3200" dirty="0"/>
          </a:p>
        </p:txBody>
      </p:sp>
      <p:sp>
        <p:nvSpPr>
          <p:cNvPr id="4" name="椭圆 3"/>
          <p:cNvSpPr/>
          <p:nvPr/>
        </p:nvSpPr>
        <p:spPr>
          <a:xfrm>
            <a:off x="6779670" y="1561513"/>
            <a:ext cx="1267049"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5" name="椭圆 4"/>
          <p:cNvSpPr/>
          <p:nvPr/>
        </p:nvSpPr>
        <p:spPr>
          <a:xfrm>
            <a:off x="838200" y="3303562"/>
            <a:ext cx="4366846"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6" name="椭圆 5"/>
          <p:cNvSpPr/>
          <p:nvPr/>
        </p:nvSpPr>
        <p:spPr>
          <a:xfrm>
            <a:off x="7413194" y="3774514"/>
            <a:ext cx="3216174"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7" name="椭圆 6"/>
          <p:cNvSpPr/>
          <p:nvPr/>
        </p:nvSpPr>
        <p:spPr>
          <a:xfrm>
            <a:off x="6229163" y="5481935"/>
            <a:ext cx="1606542"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8" name="椭圆 7"/>
          <p:cNvSpPr/>
          <p:nvPr/>
        </p:nvSpPr>
        <p:spPr>
          <a:xfrm>
            <a:off x="1263974" y="5954058"/>
            <a:ext cx="1115585"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9" name="椭圆 8"/>
          <p:cNvSpPr/>
          <p:nvPr/>
        </p:nvSpPr>
        <p:spPr>
          <a:xfrm>
            <a:off x="3868616" y="5954058"/>
            <a:ext cx="2911054"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0" name="文本框 9"/>
          <p:cNvSpPr txBox="1"/>
          <p:nvPr/>
        </p:nvSpPr>
        <p:spPr>
          <a:xfrm>
            <a:off x="3076135" y="667674"/>
            <a:ext cx="9115865" cy="584775"/>
          </a:xfrm>
          <a:prstGeom prst="rect">
            <a:avLst/>
          </a:prstGeom>
          <a:noFill/>
        </p:spPr>
        <p:txBody>
          <a:bodyPr wrap="square" rtlCol="0">
            <a:spAutoFit/>
          </a:bodyPr>
          <a:lstStyle/>
          <a:p>
            <a:r>
              <a:rPr lang="en-US" altLang="zh-CN" sz="3200" b="1" dirty="0">
                <a:solidFill>
                  <a:srgbClr val="0000CC"/>
                </a:solidFill>
              </a:rPr>
              <a:t>The development of his disease</a:t>
            </a:r>
            <a:endParaRPr lang="zh-CN" altLang="en-US" sz="3200" b="1" dirty="0">
              <a:solidFill>
                <a:srgbClr val="0000CC"/>
              </a:solidFill>
            </a:endParaRPr>
          </a:p>
        </p:txBody>
      </p:sp>
      <p:sp>
        <p:nvSpPr>
          <p:cNvPr id="12" name="矩形 11"/>
          <p:cNvSpPr/>
          <p:nvPr/>
        </p:nvSpPr>
        <p:spPr>
          <a:xfrm>
            <a:off x="960448" y="1513707"/>
            <a:ext cx="4363695" cy="584775"/>
          </a:xfrm>
          <a:prstGeom prst="rect">
            <a:avLst/>
          </a:prstGeom>
        </p:spPr>
        <p:txBody>
          <a:bodyPr wrap="none">
            <a:spAutoFit/>
          </a:bodyPr>
          <a:lstStyle/>
          <a:p>
            <a:r>
              <a:rPr lang="en-US" altLang="zh-CN" sz="3200" dirty="0">
                <a:solidFill>
                  <a:srgbClr val="FFFF00"/>
                </a:solidFill>
              </a:rPr>
              <a:t>Until I was ten years old</a:t>
            </a:r>
            <a:endParaRPr lang="zh-CN" altLang="en-US" dirty="0">
              <a:solidFill>
                <a:srgbClr val="FFFF00"/>
              </a:solidFill>
            </a:endParaRPr>
          </a:p>
        </p:txBody>
      </p:sp>
      <p:sp>
        <p:nvSpPr>
          <p:cNvPr id="13" name="矩形 12"/>
          <p:cNvSpPr/>
          <p:nvPr/>
        </p:nvSpPr>
        <p:spPr>
          <a:xfrm>
            <a:off x="8496210" y="2791098"/>
            <a:ext cx="4266315" cy="584775"/>
          </a:xfrm>
          <a:prstGeom prst="rect">
            <a:avLst/>
          </a:prstGeom>
        </p:spPr>
        <p:txBody>
          <a:bodyPr wrap="square">
            <a:spAutoFit/>
          </a:bodyPr>
          <a:lstStyle/>
          <a:p>
            <a:r>
              <a:rPr lang="en-US" altLang="zh-CN" sz="3200" dirty="0">
                <a:solidFill>
                  <a:srgbClr val="FFFF00"/>
                </a:solidFill>
              </a:rPr>
              <a:t>Then</a:t>
            </a:r>
            <a:endParaRPr lang="zh-CN" altLang="en-US" dirty="0">
              <a:solidFill>
                <a:srgbClr val="FFFF00"/>
              </a:solidFill>
            </a:endParaRPr>
          </a:p>
        </p:txBody>
      </p:sp>
      <p:sp>
        <p:nvSpPr>
          <p:cNvPr id="14" name="矩形 13"/>
          <p:cNvSpPr/>
          <p:nvPr/>
        </p:nvSpPr>
        <p:spPr>
          <a:xfrm>
            <a:off x="5166946" y="3732563"/>
            <a:ext cx="4266315" cy="584775"/>
          </a:xfrm>
          <a:prstGeom prst="rect">
            <a:avLst/>
          </a:prstGeom>
        </p:spPr>
        <p:txBody>
          <a:bodyPr wrap="square">
            <a:spAutoFit/>
          </a:bodyPr>
          <a:lstStyle/>
          <a:p>
            <a:r>
              <a:rPr lang="en-US" altLang="zh-CN" sz="3200" dirty="0">
                <a:solidFill>
                  <a:srgbClr val="FFFF00"/>
                </a:solidFill>
              </a:rPr>
              <a:t>In the end</a:t>
            </a:r>
            <a:endParaRPr lang="zh-CN" altLang="en-US" dirty="0">
              <a:solidFill>
                <a:srgbClr val="FFFF00"/>
              </a:solidFill>
            </a:endParaRPr>
          </a:p>
        </p:txBody>
      </p:sp>
      <p:sp>
        <p:nvSpPr>
          <p:cNvPr id="15" name="矩形 14"/>
          <p:cNvSpPr/>
          <p:nvPr/>
        </p:nvSpPr>
        <p:spPr>
          <a:xfrm>
            <a:off x="4096005" y="5446348"/>
            <a:ext cx="4266315" cy="584775"/>
          </a:xfrm>
          <a:prstGeom prst="rect">
            <a:avLst/>
          </a:prstGeom>
        </p:spPr>
        <p:txBody>
          <a:bodyPr wrap="square">
            <a:spAutoFit/>
          </a:bodyPr>
          <a:lstStyle/>
          <a:p>
            <a:r>
              <a:rPr lang="en-US" altLang="zh-CN" sz="3200" dirty="0">
                <a:solidFill>
                  <a:srgbClr val="FFFF00"/>
                </a:solidFill>
              </a:rPr>
              <a:t>after all that</a:t>
            </a:r>
            <a:endParaRPr lang="zh-CN" altLang="en-US" dirty="0">
              <a:solidFill>
                <a:srgbClr val="FFFF00"/>
              </a:solidFill>
            </a:endParaRPr>
          </a:p>
        </p:txBody>
      </p:sp>
      <p:sp>
        <p:nvSpPr>
          <p:cNvPr id="19" name="矩形 18"/>
          <p:cNvSpPr/>
          <p:nvPr/>
        </p:nvSpPr>
        <p:spPr>
          <a:xfrm>
            <a:off x="6744430" y="5897385"/>
            <a:ext cx="4193777" cy="584775"/>
          </a:xfrm>
          <a:prstGeom prst="rect">
            <a:avLst/>
          </a:prstGeom>
        </p:spPr>
        <p:txBody>
          <a:bodyPr wrap="none">
            <a:spAutoFit/>
          </a:bodyPr>
          <a:lstStyle/>
          <a:p>
            <a:r>
              <a:rPr lang="en-US" altLang="zh-CN" sz="3200" b="1" dirty="0">
                <a:solidFill>
                  <a:srgbClr val="0000CC"/>
                </a:solidFill>
              </a:rPr>
              <a:t>what the future holds</a:t>
            </a:r>
            <a:endParaRPr lang="zh-CN" altLang="en-US" dirty="0">
              <a:solidFill>
                <a:srgbClr val="0000CC"/>
              </a:solidFill>
            </a:endParaRPr>
          </a:p>
        </p:txBody>
      </p:sp>
      <p:sp>
        <p:nvSpPr>
          <p:cNvPr id="20" name="对话气泡: 椭圆形 19"/>
          <p:cNvSpPr/>
          <p:nvPr/>
        </p:nvSpPr>
        <p:spPr>
          <a:xfrm>
            <a:off x="7197006" y="4768375"/>
            <a:ext cx="4732398" cy="781777"/>
          </a:xfrm>
          <a:prstGeom prst="wedgeEllipseCallout">
            <a:avLst>
              <a:gd name="adj1" fmla="val -30688"/>
              <a:gd name="adj2" fmla="val 1091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what will happen in the future</a:t>
            </a:r>
            <a:endParaRPr lang="zh-CN" altLang="en-US" sz="2800" b="1" dirty="0"/>
          </a:p>
        </p:txBody>
      </p:sp>
      <p:sp>
        <p:nvSpPr>
          <p:cNvPr id="21" name="文本框 20"/>
          <p:cNvSpPr txBox="1"/>
          <p:nvPr/>
        </p:nvSpPr>
        <p:spPr>
          <a:xfrm>
            <a:off x="6348012" y="250588"/>
            <a:ext cx="49866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请按下暂停键，思考并在学案上写出答案。</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2" grpId="0"/>
      <p:bldP spid="13" grpId="0"/>
      <p:bldP spid="14" grpId="0"/>
      <p:bldP spid="15" grpId="0"/>
      <p:bldP spid="19"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Arial Black" panose="020B0A04020102020204" pitchFamily="34" charset="0"/>
              </a:rPr>
              <a:t>Para. 3</a:t>
            </a:r>
            <a:endParaRPr lang="zh-CN" altLang="en-US" b="1" dirty="0">
              <a:latin typeface="Arial Black" panose="020B0A04020102020204" pitchFamily="34" charset="0"/>
            </a:endParaRPr>
          </a:p>
        </p:txBody>
      </p:sp>
      <p:sp>
        <p:nvSpPr>
          <p:cNvPr id="3" name="内容占位符 2"/>
          <p:cNvSpPr>
            <a:spLocks noGrp="1"/>
          </p:cNvSpPr>
          <p:nvPr>
            <p:ph sz="quarter" idx="13"/>
          </p:nvPr>
        </p:nvSpPr>
        <p:spPr>
          <a:xfrm>
            <a:off x="349894" y="1827513"/>
            <a:ext cx="11842106" cy="5437163"/>
          </a:xfrm>
        </p:spPr>
        <p:txBody>
          <a:bodyPr>
            <a:normAutofit/>
          </a:bodyPr>
          <a:lstStyle/>
          <a:p>
            <a:r>
              <a:rPr lang="en-US" altLang="zh-CN" sz="3200" dirty="0"/>
              <a:t>One problem is that I don't look any different from other people. So sometimes some children in my primary school would laugh, when I got out of breath after running a short way or had to stop and rest halfway up the stairs. Sometimes, too, I was too weak to go to school so </a:t>
            </a:r>
            <a:r>
              <a:rPr lang="en-US" altLang="zh-CN" sz="3200" b="1" dirty="0"/>
              <a:t>my education suffered</a:t>
            </a:r>
            <a:r>
              <a:rPr lang="en-US" altLang="zh-CN" sz="3200" dirty="0"/>
              <a:t>. Every time I returned after an absence, I felt stupid because I was behind the others.</a:t>
            </a:r>
            <a:endParaRPr lang="zh-CN" altLang="en-US" sz="3200" dirty="0"/>
          </a:p>
        </p:txBody>
      </p:sp>
      <p:sp>
        <p:nvSpPr>
          <p:cNvPr id="4" name="椭圆 3"/>
          <p:cNvSpPr/>
          <p:nvPr/>
        </p:nvSpPr>
        <p:spPr>
          <a:xfrm>
            <a:off x="1365034" y="1826927"/>
            <a:ext cx="1827160"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0" name="文本框 9"/>
          <p:cNvSpPr txBox="1"/>
          <p:nvPr/>
        </p:nvSpPr>
        <p:spPr>
          <a:xfrm>
            <a:off x="4862732" y="670932"/>
            <a:ext cx="9115865" cy="584775"/>
          </a:xfrm>
          <a:prstGeom prst="rect">
            <a:avLst/>
          </a:prstGeom>
          <a:noFill/>
        </p:spPr>
        <p:txBody>
          <a:bodyPr wrap="square" rtlCol="0">
            <a:spAutoFit/>
          </a:bodyPr>
          <a:lstStyle/>
          <a:p>
            <a:r>
              <a:rPr lang="en-US" altLang="zh-CN" sz="3200" b="1" dirty="0">
                <a:solidFill>
                  <a:srgbClr val="0000CC"/>
                </a:solidFill>
              </a:rPr>
              <a:t>His problems</a:t>
            </a:r>
            <a:endParaRPr lang="zh-CN" altLang="en-US" sz="3200" b="1" dirty="0">
              <a:solidFill>
                <a:srgbClr val="0000CC"/>
              </a:solidFill>
            </a:endParaRPr>
          </a:p>
        </p:txBody>
      </p:sp>
      <p:sp>
        <p:nvSpPr>
          <p:cNvPr id="6" name="矩形 5"/>
          <p:cNvSpPr/>
          <p:nvPr/>
        </p:nvSpPr>
        <p:spPr>
          <a:xfrm>
            <a:off x="3418051" y="3536663"/>
            <a:ext cx="4365298" cy="584775"/>
          </a:xfrm>
          <a:prstGeom prst="rect">
            <a:avLst/>
          </a:prstGeom>
        </p:spPr>
        <p:txBody>
          <a:bodyPr wrap="none">
            <a:spAutoFit/>
          </a:bodyPr>
          <a:lstStyle/>
          <a:p>
            <a:r>
              <a:rPr lang="en-US" altLang="zh-CN" sz="3200" b="1" dirty="0">
                <a:solidFill>
                  <a:srgbClr val="0000CC"/>
                </a:solidFill>
              </a:rPr>
              <a:t>my education suffered</a:t>
            </a:r>
            <a:endParaRPr lang="zh-CN" altLang="en-US" dirty="0">
              <a:solidFill>
                <a:srgbClr val="0000CC"/>
              </a:solidFill>
            </a:endParaRPr>
          </a:p>
        </p:txBody>
      </p:sp>
      <p:cxnSp>
        <p:nvCxnSpPr>
          <p:cNvPr id="8" name="直接连接符 7"/>
          <p:cNvCxnSpPr/>
          <p:nvPr/>
        </p:nvCxnSpPr>
        <p:spPr>
          <a:xfrm>
            <a:off x="9925050" y="3593813"/>
            <a:ext cx="19431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5800" y="4121438"/>
            <a:ext cx="21526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880846" y="3536663"/>
            <a:ext cx="587020" cy="584775"/>
          </a:xfrm>
          <a:prstGeom prst="rect">
            <a:avLst/>
          </a:prstGeom>
        </p:spPr>
        <p:txBody>
          <a:bodyPr wrap="none">
            <a:spAutoFit/>
          </a:bodyPr>
          <a:lstStyle/>
          <a:p>
            <a:r>
              <a:rPr lang="en-US" altLang="zh-CN" sz="3200" dirty="0">
                <a:solidFill>
                  <a:srgbClr val="FFFF00"/>
                </a:solidFill>
              </a:rPr>
              <a:t>so</a:t>
            </a:r>
            <a:endParaRPr lang="zh-CN" altLang="en-US" dirty="0">
              <a:solidFill>
                <a:srgbClr val="FFFF00"/>
              </a:solidFill>
            </a:endParaRPr>
          </a:p>
        </p:txBody>
      </p:sp>
      <p:cxnSp>
        <p:nvCxnSpPr>
          <p:cNvPr id="15" name="直接连接符 14"/>
          <p:cNvCxnSpPr/>
          <p:nvPr/>
        </p:nvCxnSpPr>
        <p:spPr>
          <a:xfrm>
            <a:off x="3943350" y="4546094"/>
            <a:ext cx="74104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对话气泡: 椭圆形 16"/>
          <p:cNvSpPr/>
          <p:nvPr/>
        </p:nvSpPr>
        <p:spPr>
          <a:xfrm>
            <a:off x="3467866" y="4647467"/>
            <a:ext cx="6819900" cy="781777"/>
          </a:xfrm>
          <a:prstGeom prst="wedgeEllipseCallout">
            <a:avLst>
              <a:gd name="adj1" fmla="val -22235"/>
              <a:gd name="adj2" fmla="val -12964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I had a poor performance over schoolwork.</a:t>
            </a:r>
            <a:endParaRPr lang="zh-CN" altLang="en-US" sz="2800" b="1" dirty="0"/>
          </a:p>
        </p:txBody>
      </p:sp>
      <p:sp>
        <p:nvSpPr>
          <p:cNvPr id="18" name="文本框 17"/>
          <p:cNvSpPr txBox="1"/>
          <p:nvPr/>
        </p:nvSpPr>
        <p:spPr>
          <a:xfrm>
            <a:off x="6348012" y="250588"/>
            <a:ext cx="49866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请按下暂停键，思考并在学案上写出答案。</a:t>
            </a:r>
            <a:endParaRPr lang="zh-CN" altLang="en-US" b="1" dirty="0"/>
          </a:p>
        </p:txBody>
      </p:sp>
      <p:sp>
        <p:nvSpPr>
          <p:cNvPr id="19" name="矩形 18"/>
          <p:cNvSpPr/>
          <p:nvPr/>
        </p:nvSpPr>
        <p:spPr>
          <a:xfrm>
            <a:off x="1104763" y="2204481"/>
            <a:ext cx="2087431" cy="584775"/>
          </a:xfrm>
          <a:prstGeom prst="rect">
            <a:avLst/>
          </a:prstGeom>
        </p:spPr>
        <p:txBody>
          <a:bodyPr wrap="none">
            <a:spAutoFit/>
          </a:bodyPr>
          <a:lstStyle/>
          <a:p>
            <a:r>
              <a:rPr lang="en-US" altLang="zh-CN" sz="3200" dirty="0">
                <a:solidFill>
                  <a:srgbClr val="FFFF00"/>
                </a:solidFill>
              </a:rPr>
              <a:t>sometimes</a:t>
            </a:r>
            <a:endParaRPr lang="zh-CN" altLang="en-US" dirty="0">
              <a:solidFill>
                <a:srgbClr val="FFFF00"/>
              </a:solidFill>
            </a:endParaRPr>
          </a:p>
        </p:txBody>
      </p:sp>
      <p:sp>
        <p:nvSpPr>
          <p:cNvPr id="20" name="矩形 19"/>
          <p:cNvSpPr/>
          <p:nvPr/>
        </p:nvSpPr>
        <p:spPr>
          <a:xfrm>
            <a:off x="5830708" y="3065163"/>
            <a:ext cx="2935419" cy="584775"/>
          </a:xfrm>
          <a:prstGeom prst="rect">
            <a:avLst/>
          </a:prstGeom>
        </p:spPr>
        <p:txBody>
          <a:bodyPr wrap="none">
            <a:spAutoFit/>
          </a:bodyPr>
          <a:lstStyle/>
          <a:p>
            <a:r>
              <a:rPr lang="en-US" altLang="zh-CN" sz="3200" dirty="0">
                <a:solidFill>
                  <a:srgbClr val="FFFF00"/>
                </a:solidFill>
              </a:rPr>
              <a:t>Sometimes,</a:t>
            </a:r>
            <a:r>
              <a:rPr lang="zh-CN" altLang="en-US" sz="3200" dirty="0">
                <a:solidFill>
                  <a:srgbClr val="FFFF00"/>
                </a:solidFill>
              </a:rPr>
              <a:t> </a:t>
            </a:r>
            <a:r>
              <a:rPr lang="en-US" altLang="zh-CN" sz="3200" dirty="0">
                <a:solidFill>
                  <a:srgbClr val="FFFF00"/>
                </a:solidFill>
              </a:rPr>
              <a:t>too</a:t>
            </a:r>
            <a:endParaRPr lang="zh-CN" alt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6" grpId="0"/>
      <p:bldP spid="14" grpId="0"/>
      <p:bldP spid="17" grpId="0" animBg="1"/>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9049" y="235951"/>
            <a:ext cx="10515600" cy="1325563"/>
          </a:xfrm>
        </p:spPr>
        <p:txBody>
          <a:bodyPr/>
          <a:lstStyle/>
          <a:p>
            <a:r>
              <a:rPr lang="en-US" altLang="zh-CN" b="1" dirty="0">
                <a:latin typeface="Arial Black" panose="020B0A04020102020204" pitchFamily="34" charset="0"/>
              </a:rPr>
              <a:t>Para. 4</a:t>
            </a:r>
            <a:endParaRPr lang="zh-CN" altLang="en-US" b="1" dirty="0">
              <a:latin typeface="Arial Black" panose="020B0A04020102020204" pitchFamily="34" charset="0"/>
            </a:endParaRPr>
          </a:p>
        </p:txBody>
      </p:sp>
      <p:sp>
        <p:nvSpPr>
          <p:cNvPr id="3" name="内容占位符 2"/>
          <p:cNvSpPr>
            <a:spLocks noGrp="1"/>
          </p:cNvSpPr>
          <p:nvPr>
            <p:ph sz="quarter" idx="13"/>
          </p:nvPr>
        </p:nvSpPr>
        <p:spPr>
          <a:xfrm>
            <a:off x="496745" y="1561514"/>
            <a:ext cx="11198510" cy="5939918"/>
          </a:xfrm>
        </p:spPr>
        <p:txBody>
          <a:bodyPr>
            <a:normAutofit/>
          </a:bodyPr>
          <a:lstStyle/>
          <a:p>
            <a:r>
              <a:rPr lang="en-US" altLang="zh-CN" dirty="0"/>
              <a:t>My life is a lot easier at high school because my fellow students have accepted me. The few who cannot see the real person inside my body do not make me annoyed, and I just ignore them. </a:t>
            </a:r>
            <a:r>
              <a:rPr lang="en-US" altLang="zh-CN" b="1" dirty="0"/>
              <a:t>All in all </a:t>
            </a:r>
            <a:r>
              <a:rPr lang="en-US" altLang="zh-CN" dirty="0"/>
              <a:t>I have a good life. I am happy to have found many things I can do, like writing and computer programming. My ambition is to work for a firm that develops computer software when I grow up. Last year invented a computer football game and a big company has decided to buy it from me. I have a very busy life with no time to sit around feeling sorry for myself. As well as going to the movies and football matches with my friends, I spend a lot of time with my pets. I have two rabbits, a parrot, a tank full of fish and a tortoise. To look after my pets properly takes a lot of time but I find it worthwhile. I also have to do a lot of work, especially if I have been away for a while. </a:t>
            </a:r>
            <a:endParaRPr lang="zh-CN" altLang="en-US" sz="3200" dirty="0"/>
          </a:p>
        </p:txBody>
      </p:sp>
      <p:sp>
        <p:nvSpPr>
          <p:cNvPr id="10" name="文本框 9"/>
          <p:cNvSpPr txBox="1"/>
          <p:nvPr/>
        </p:nvSpPr>
        <p:spPr>
          <a:xfrm>
            <a:off x="4862732" y="670932"/>
            <a:ext cx="9115865" cy="584775"/>
          </a:xfrm>
          <a:prstGeom prst="rect">
            <a:avLst/>
          </a:prstGeom>
          <a:noFill/>
        </p:spPr>
        <p:txBody>
          <a:bodyPr wrap="square" rtlCol="0">
            <a:spAutoFit/>
          </a:bodyPr>
          <a:lstStyle/>
          <a:p>
            <a:r>
              <a:rPr lang="en-US" altLang="zh-CN" sz="3200" b="1" dirty="0">
                <a:solidFill>
                  <a:srgbClr val="0000CC"/>
                </a:solidFill>
              </a:rPr>
              <a:t>His good life</a:t>
            </a:r>
            <a:endParaRPr lang="zh-CN" altLang="en-US" sz="3200" b="1" dirty="0">
              <a:solidFill>
                <a:srgbClr val="0000CC"/>
              </a:solidFill>
            </a:endParaRPr>
          </a:p>
        </p:txBody>
      </p:sp>
      <p:cxnSp>
        <p:nvCxnSpPr>
          <p:cNvPr id="6" name="直接连接符 5"/>
          <p:cNvCxnSpPr/>
          <p:nvPr/>
        </p:nvCxnSpPr>
        <p:spPr>
          <a:xfrm>
            <a:off x="9847385" y="2715065"/>
            <a:ext cx="126726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85447" y="3134751"/>
            <a:ext cx="147945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328809" y="2231732"/>
            <a:ext cx="4266315" cy="584775"/>
          </a:xfrm>
          <a:prstGeom prst="rect">
            <a:avLst/>
          </a:prstGeom>
        </p:spPr>
        <p:txBody>
          <a:bodyPr wrap="square">
            <a:spAutoFit/>
          </a:bodyPr>
          <a:lstStyle/>
          <a:p>
            <a:r>
              <a:rPr lang="en-US" altLang="zh-CN" sz="3200" dirty="0">
                <a:solidFill>
                  <a:srgbClr val="FFFF00"/>
                </a:solidFill>
              </a:rPr>
              <a:t>All in all</a:t>
            </a:r>
            <a:endParaRPr lang="zh-CN" altLang="en-US" dirty="0">
              <a:solidFill>
                <a:srgbClr val="FFFF00"/>
              </a:solidFill>
            </a:endParaRPr>
          </a:p>
        </p:txBody>
      </p:sp>
      <p:sp>
        <p:nvSpPr>
          <p:cNvPr id="9" name="对话气泡: 椭圆形 8"/>
          <p:cNvSpPr/>
          <p:nvPr/>
        </p:nvSpPr>
        <p:spPr>
          <a:xfrm>
            <a:off x="3600450" y="3299840"/>
            <a:ext cx="6246935" cy="1100710"/>
          </a:xfrm>
          <a:prstGeom prst="wedgeEllipseCallout">
            <a:avLst>
              <a:gd name="adj1" fmla="val 28665"/>
              <a:gd name="adj2" fmla="val -9881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Generally speaking; considering everything</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quarter" idx="13"/>
          </p:nvPr>
        </p:nvSpPr>
        <p:spPr>
          <a:xfrm>
            <a:off x="660555" y="2053883"/>
            <a:ext cx="10363826" cy="4300024"/>
          </a:xfrm>
        </p:spPr>
        <p:txBody>
          <a:bodyPr/>
          <a:lstStyle/>
          <a:p>
            <a:r>
              <a:rPr lang="en-US" altLang="zh-CN" dirty="0"/>
              <a:t>In many ways my disability has helped me grow stronger psychologically and become more independent. I have to work hard to live a normal life but it has been worth it. If I had a chance to say one thing to healthy children, it would be this: having a disability does not mean your life is not satisfying. So don't feel sorry for the disabled or make fun of them, and don't ignore them either. Just accept them for who they are, and give them encouragement to live as rich and full a life as you do.</a:t>
            </a:r>
            <a:endParaRPr lang="zh-CN" altLang="en-US" dirty="0"/>
          </a:p>
        </p:txBody>
      </p:sp>
      <p:sp>
        <p:nvSpPr>
          <p:cNvPr id="4" name="椭圆 3"/>
          <p:cNvSpPr/>
          <p:nvPr/>
        </p:nvSpPr>
        <p:spPr>
          <a:xfrm>
            <a:off x="5583916" y="2053883"/>
            <a:ext cx="1267049"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5" name="椭圆 4"/>
          <p:cNvSpPr/>
          <p:nvPr/>
        </p:nvSpPr>
        <p:spPr>
          <a:xfrm>
            <a:off x="2346002" y="3176210"/>
            <a:ext cx="2437013"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6" name="标题 1"/>
          <p:cNvSpPr txBox="1"/>
          <p:nvPr/>
        </p:nvSpPr>
        <p:spPr>
          <a:xfrm>
            <a:off x="326116" y="2557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Black" panose="020B0A04020102020204" pitchFamily="34" charset="0"/>
              </a:rPr>
              <a:t>Para. 5</a:t>
            </a:r>
            <a:endParaRPr lang="zh-CN" altLang="en-US" b="1" dirty="0">
              <a:latin typeface="Arial Black" panose="020B0A04020102020204" pitchFamily="34" charset="0"/>
            </a:endParaRPr>
          </a:p>
        </p:txBody>
      </p:sp>
      <p:sp>
        <p:nvSpPr>
          <p:cNvPr id="7" name="文本框 6"/>
          <p:cNvSpPr txBox="1"/>
          <p:nvPr/>
        </p:nvSpPr>
        <p:spPr>
          <a:xfrm>
            <a:off x="2893255" y="504093"/>
            <a:ext cx="9115865" cy="1077218"/>
          </a:xfrm>
          <a:prstGeom prst="rect">
            <a:avLst/>
          </a:prstGeom>
          <a:noFill/>
        </p:spPr>
        <p:txBody>
          <a:bodyPr wrap="square" rtlCol="0">
            <a:spAutoFit/>
          </a:bodyPr>
          <a:lstStyle/>
          <a:p>
            <a:r>
              <a:rPr lang="en-US" altLang="zh-CN" sz="3200" b="1" dirty="0">
                <a:solidFill>
                  <a:srgbClr val="0000CC"/>
                </a:solidFill>
              </a:rPr>
              <a:t>The “silver lining(</a:t>
            </a:r>
            <a:r>
              <a:rPr lang="zh-CN" altLang="en-US" sz="3200" b="1" dirty="0">
                <a:solidFill>
                  <a:srgbClr val="0000CC"/>
                </a:solidFill>
              </a:rPr>
              <a:t>困境中的积极乐观</a:t>
            </a:r>
            <a:r>
              <a:rPr lang="en-US" altLang="zh-CN" sz="3200" b="1" dirty="0">
                <a:solidFill>
                  <a:srgbClr val="0000CC"/>
                </a:solidFill>
              </a:rPr>
              <a:t>)” of his disease and his hope/suggestion/expectation</a:t>
            </a:r>
            <a:endParaRPr lang="zh-CN" altLang="en-US" sz="3200" b="1" dirty="0">
              <a:solidFill>
                <a:srgbClr val="0000CC"/>
              </a:solidFill>
            </a:endParaRPr>
          </a:p>
        </p:txBody>
      </p:sp>
      <p:pic>
        <p:nvPicPr>
          <p:cNvPr id="8" name="图片 7"/>
          <p:cNvPicPr>
            <a:picLocks noChangeAspect="1"/>
          </p:cNvPicPr>
          <p:nvPr/>
        </p:nvPicPr>
        <p:blipFill>
          <a:blip r:embed="rId1"/>
          <a:stretch>
            <a:fillRect/>
          </a:stretch>
        </p:blipFill>
        <p:spPr>
          <a:xfrm>
            <a:off x="7156918" y="3883692"/>
            <a:ext cx="4654082" cy="2942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450" y="877044"/>
            <a:ext cx="11353800" cy="1325563"/>
          </a:xfrm>
        </p:spPr>
        <p:txBody>
          <a:bodyPr>
            <a:normAutofit fontScale="90000"/>
          </a:bodyPr>
          <a:lstStyle/>
          <a:p>
            <a:r>
              <a:rPr lang="en-US" altLang="zh-CN" b="1" dirty="0">
                <a:latin typeface="Arial Black" panose="020B0A04020102020204" pitchFamily="34" charset="0"/>
              </a:rPr>
              <a:t>Draw a mind map of Marty’s story. Retell Marty’s story with your mind map.</a:t>
            </a:r>
            <a:endParaRPr lang="zh-CN" altLang="en-US" b="1" dirty="0">
              <a:latin typeface="Arial Black" panose="020B0A04020102020204" pitchFamily="34" charset="0"/>
            </a:endParaRPr>
          </a:p>
        </p:txBody>
      </p:sp>
      <p:graphicFrame>
        <p:nvGraphicFramePr>
          <p:cNvPr id="5" name="内容占位符 4"/>
          <p:cNvGraphicFramePr>
            <a:graphicFrameLocks noGrp="1"/>
          </p:cNvGraphicFramePr>
          <p:nvPr>
            <p:ph sz="quarter" idx="13"/>
          </p:nvPr>
        </p:nvGraphicFramePr>
        <p:xfrm>
          <a:off x="295422" y="2380212"/>
          <a:ext cx="12773465" cy="44125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圆角 3"/>
          <p:cNvSpPr/>
          <p:nvPr/>
        </p:nvSpPr>
        <p:spPr>
          <a:xfrm>
            <a:off x="295422" y="108597"/>
            <a:ext cx="2869809"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While-Reading</a:t>
            </a:r>
            <a:endParaRPr lang="zh-CN" altLang="en-US" sz="2400" b="1" dirty="0"/>
          </a:p>
        </p:txBody>
      </p:sp>
      <p:sp>
        <p:nvSpPr>
          <p:cNvPr id="6" name="文本框 5"/>
          <p:cNvSpPr txBox="1"/>
          <p:nvPr/>
        </p:nvSpPr>
        <p:spPr>
          <a:xfrm>
            <a:off x="6348012" y="250588"/>
            <a:ext cx="49866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请按下暂停键，思考并在学案上画出导图。</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114300" y="-1"/>
            <a:ext cx="11925300" cy="7088019"/>
          </a:xfrm>
          <a:prstGeom prst="rect">
            <a:avLst/>
          </a:prstGeom>
        </p:spPr>
      </p:pic>
      <p:pic>
        <p:nvPicPr>
          <p:cNvPr id="5" name="图片 4"/>
          <p:cNvPicPr>
            <a:picLocks noChangeAspect="1"/>
          </p:cNvPicPr>
          <p:nvPr/>
        </p:nvPicPr>
        <p:blipFill>
          <a:blip r:embed="rId2"/>
          <a:stretch>
            <a:fillRect/>
          </a:stretch>
        </p:blipFill>
        <p:spPr>
          <a:xfrm>
            <a:off x="8706181" y="2262907"/>
            <a:ext cx="2647619" cy="15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0" y="0"/>
            <a:ext cx="12192000" cy="6934152"/>
          </a:xfrm>
          <a:prstGeom prst="rect">
            <a:avLst/>
          </a:prstGeom>
        </p:spPr>
      </p:pic>
      <mc:AlternateContent xmlns:mc="http://schemas.openxmlformats.org/markup-compatibility/2006" xmlns:p14="http://schemas.microsoft.com/office/powerpoint/2010/main">
        <mc:Choice Requires="p14">
          <p:contentPart r:id="rId2" p14:bwMode="auto">
            <p14:nvContentPartPr>
              <p14:cNvPr id="7" name="墨迹 6"/>
              <p14:cNvContentPartPr/>
              <p14:nvPr/>
            </p14:nvContentPartPr>
            <p14:xfrm>
              <a:off x="457200" y="6048360"/>
              <a:ext cx="581400" cy="171720"/>
            </p14:xfrm>
          </p:contentPart>
        </mc:Choice>
        <mc:Fallback xmlns="">
          <p:pic>
            <p:nvPicPr>
              <p:cNvPr id="7" name="墨迹 6"/>
            </p:nvPicPr>
            <p:blipFill>
              <a:blip r:embed="rId3"/>
            </p:blipFill>
            <p:spPr>
              <a:xfrm>
                <a:off x="457200" y="6048360"/>
                <a:ext cx="581400" cy="171720"/>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95422" y="108597"/>
            <a:ext cx="2869809"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Assignment</a:t>
            </a:r>
            <a:endParaRPr lang="zh-CN" altLang="en-US" sz="2400" b="1" dirty="0"/>
          </a:p>
        </p:txBody>
      </p:sp>
      <p:sp>
        <p:nvSpPr>
          <p:cNvPr id="5" name="矩形 4"/>
          <p:cNvSpPr/>
          <p:nvPr/>
        </p:nvSpPr>
        <p:spPr>
          <a:xfrm>
            <a:off x="524022" y="1678940"/>
            <a:ext cx="11458428" cy="2554545"/>
          </a:xfrm>
          <a:prstGeom prst="rect">
            <a:avLst/>
          </a:prstGeom>
        </p:spPr>
        <p:txBody>
          <a:bodyPr wrap="square">
            <a:spAutoFit/>
          </a:bodyPr>
          <a:lstStyle/>
          <a:p>
            <a:r>
              <a:rPr lang="en-US" altLang="zh-CN" sz="3200" b="1" dirty="0"/>
              <a:t>Perfect your mind map to include the transitions and improve its logic. </a:t>
            </a:r>
            <a:endParaRPr lang="en-US" altLang="zh-CN" sz="3200" b="1" dirty="0"/>
          </a:p>
          <a:p>
            <a:endParaRPr lang="en-US" altLang="zh-CN" sz="3200" b="1" dirty="0"/>
          </a:p>
          <a:p>
            <a:r>
              <a:rPr lang="en-US" altLang="zh-CN" sz="3200" b="1" dirty="0"/>
              <a:t>Write a summary of Marty’s story with the help of your bettered mind map.</a:t>
            </a:r>
            <a:endParaRPr lang="zh-CN" altLang="en-US" sz="3200" b="1" dirty="0"/>
          </a:p>
        </p:txBody>
      </p:sp>
      <p:pic>
        <p:nvPicPr>
          <p:cNvPr id="6" name="图片 5"/>
          <p:cNvPicPr>
            <a:picLocks noChangeAspect="1"/>
          </p:cNvPicPr>
          <p:nvPr/>
        </p:nvPicPr>
        <p:blipFill>
          <a:blip r:embed="rId1"/>
          <a:stretch>
            <a:fillRect/>
          </a:stretch>
        </p:blipFill>
        <p:spPr>
          <a:xfrm>
            <a:off x="0" y="4682782"/>
            <a:ext cx="12325350" cy="2428571"/>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endParaRPr lang="zh-CN" altLang="en-US" sz="7200" b="1" spc="400" dirty="0">
              <a:solidFill>
                <a:srgbClr val="00206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756373" y="2819257"/>
            <a:ext cx="7216140" cy="971127"/>
          </a:xfrm>
        </p:spPr>
        <p:txBody>
          <a:bodyPr>
            <a:normAutofit fontScale="90000"/>
          </a:bodyPr>
          <a:lstStyle/>
          <a:p>
            <a:pPr algn="ctr"/>
            <a:r>
              <a:rPr lang="zh-CN" altLang="en-US" b="1" spc="400" dirty="0">
                <a:solidFill>
                  <a:srgbClr val="FF0000"/>
                </a:solidFill>
                <a:latin typeface="微软雅黑" panose="020B0503020204020204" charset="-122"/>
                <a:ea typeface="微软雅黑" panose="020B0503020204020204" charset="-122"/>
                <a:sym typeface="+mn-ea"/>
              </a:rPr>
              <a:t>人教版选修</a:t>
            </a:r>
            <a:r>
              <a:rPr lang="en-US" altLang="zh-CN" b="1" spc="400" dirty="0">
                <a:solidFill>
                  <a:srgbClr val="FF0000"/>
                </a:solidFill>
                <a:latin typeface="微软雅黑" panose="020B0503020204020204" charset="-122"/>
                <a:ea typeface="微软雅黑" panose="020B0503020204020204" charset="-122"/>
                <a:sym typeface="+mn-ea"/>
              </a:rPr>
              <a:t>7 Unit1</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Living Well</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Reading (1)</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5" spc="301" dirty="0">
                <a:latin typeface="微软雅黑" panose="020B0503020204020204" charset="-122"/>
                <a:ea typeface="微软雅黑" panose="020B0503020204020204" charset="-122"/>
              </a:rPr>
              <a:t> </a:t>
            </a:r>
            <a:endParaRPr lang="en-US" altLang="zh-CN" sz="2665" spc="301" dirty="0">
              <a:latin typeface="微软雅黑" panose="020B0503020204020204" charset="-122"/>
              <a:ea typeface="微软雅黑" panose="020B0503020204020204" charset="-122"/>
            </a:endParaRPr>
          </a:p>
        </p:txBody>
      </p:sp>
      <p:sp>
        <p:nvSpPr>
          <p:cNvPr id="9" name="文本框 8"/>
          <p:cNvSpPr txBox="1"/>
          <p:nvPr/>
        </p:nvSpPr>
        <p:spPr>
          <a:xfrm>
            <a:off x="5140283" y="4963466"/>
            <a:ext cx="6448320" cy="635495"/>
          </a:xfrm>
          <a:prstGeom prst="rect">
            <a:avLst/>
          </a:prstGeom>
          <a:noFill/>
        </p:spPr>
        <p:txBody>
          <a:bodyPr wrap="square" rtlCol="0">
            <a:spAutoFit/>
          </a:bodyPr>
          <a:lstStyle/>
          <a:p>
            <a:pPr algn="ctr">
              <a:lnSpc>
                <a:spcPct val="150000"/>
              </a:lnSpc>
            </a:pPr>
            <a:r>
              <a:rPr lang="zh-CN" altLang="en-US" sz="2665" spc="301" dirty="0">
                <a:solidFill>
                  <a:schemeClr val="bg2">
                    <a:lumMod val="10000"/>
                  </a:schemeClr>
                </a:solidFill>
                <a:latin typeface="微软雅黑" panose="020B0503020204020204" charset="-122"/>
                <a:ea typeface="微软雅黑" panose="020B0503020204020204" charset="-122"/>
              </a:rPr>
              <a:t>东北师大附中朝阳学校  李秋爽</a:t>
            </a:r>
            <a:endParaRPr lang="zh-CN" altLang="en-US" sz="2665" spc="301"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767753" y="2601119"/>
            <a:ext cx="9144000" cy="1636773"/>
          </a:xfrm>
        </p:spPr>
        <p:txBody>
          <a:bodyPr>
            <a:noAutofit/>
          </a:bodyPr>
          <a:lstStyle/>
          <a:p>
            <a:pPr algn="l"/>
            <a:r>
              <a:rPr lang="en-US" altLang="zh-CN" sz="4000" b="1" dirty="0">
                <a:latin typeface="AngsanaUPC" panose="02020603050405020304" pitchFamily="18" charset="-34"/>
                <a:cs typeface="AngsanaUPC" panose="02020603050405020304" pitchFamily="18" charset="-34"/>
              </a:rPr>
              <a:t>Step1 Untie your shoelace!</a:t>
            </a:r>
            <a:endParaRPr lang="en-US" altLang="zh-CN" sz="4000" b="1" dirty="0">
              <a:latin typeface="AngsanaUPC" panose="02020603050405020304" pitchFamily="18" charset="-34"/>
              <a:cs typeface="AngsanaUPC" panose="02020603050405020304" pitchFamily="18" charset="-34"/>
            </a:endParaRPr>
          </a:p>
          <a:p>
            <a:pPr algn="l"/>
            <a:r>
              <a:rPr lang="en-US" altLang="zh-CN" sz="4000" b="1" dirty="0">
                <a:latin typeface="AngsanaUPC" panose="02020603050405020304" pitchFamily="18" charset="-34"/>
                <a:cs typeface="AngsanaUPC" panose="02020603050405020304" pitchFamily="18" charset="-34"/>
              </a:rPr>
              <a:t>Step2 Now,</a:t>
            </a:r>
            <a:r>
              <a:rPr lang="zh-CN" altLang="en-US" sz="4000" b="1" dirty="0">
                <a:latin typeface="AngsanaUPC" panose="02020603050405020304" pitchFamily="18" charset="-34"/>
                <a:cs typeface="AngsanaUPC" panose="02020603050405020304" pitchFamily="18" charset="-34"/>
              </a:rPr>
              <a:t> </a:t>
            </a:r>
            <a:r>
              <a:rPr lang="en-US" altLang="zh-CN" sz="4000" b="1" dirty="0">
                <a:latin typeface="AngsanaUPC" panose="02020603050405020304" pitchFamily="18" charset="-34"/>
                <a:cs typeface="AngsanaUPC" panose="02020603050405020304" pitchFamily="18" charset="-34"/>
              </a:rPr>
              <a:t>tie it with only  ONE hand!</a:t>
            </a:r>
            <a:endParaRPr lang="zh-CN" altLang="en-US" sz="4000" b="1" dirty="0">
              <a:latin typeface="AngsanaUPC" panose="02020603050405020304" pitchFamily="18" charset="-34"/>
              <a:cs typeface="AngsanaUPC" panose="02020603050405020304" pitchFamily="18" charset="-34"/>
            </a:endParaRPr>
          </a:p>
        </p:txBody>
      </p:sp>
      <p:sp>
        <p:nvSpPr>
          <p:cNvPr id="4" name="文本框 3"/>
          <p:cNvSpPr txBox="1"/>
          <p:nvPr/>
        </p:nvSpPr>
        <p:spPr>
          <a:xfrm>
            <a:off x="573257" y="259617"/>
            <a:ext cx="3066758" cy="830997"/>
          </a:xfrm>
          <a:prstGeom prst="rect">
            <a:avLst/>
          </a:prstGeom>
          <a:noFill/>
        </p:spPr>
        <p:txBody>
          <a:bodyPr wrap="square" rtlCol="0">
            <a:spAutoFit/>
          </a:bodyPr>
          <a:lstStyle/>
          <a:p>
            <a:r>
              <a:rPr lang="en-US" altLang="zh-CN" sz="4800" b="1" dirty="0">
                <a:solidFill>
                  <a:srgbClr val="C00000"/>
                </a:solidFill>
                <a:effectLst>
                  <a:outerShdw blurRad="38100" dist="38100" dir="2700000" algn="tl">
                    <a:srgbClr val="000000">
                      <a:alpha val="43137"/>
                    </a:srgbClr>
                  </a:outerShdw>
                </a:effectLst>
              </a:rPr>
              <a:t>Game</a:t>
            </a:r>
            <a:endParaRPr lang="zh-CN" altLang="en-US" sz="4800" b="1" dirty="0">
              <a:solidFill>
                <a:srgbClr val="C00000"/>
              </a:solidFill>
              <a:effectLst>
                <a:outerShdw blurRad="38100" dist="38100" dir="2700000" algn="tl">
                  <a:srgbClr val="000000">
                    <a:alpha val="43137"/>
                  </a:srgbClr>
                </a:outerShdw>
              </a:effectLst>
            </a:endParaRPr>
          </a:p>
        </p:txBody>
      </p:sp>
      <p:pic>
        <p:nvPicPr>
          <p:cNvPr id="1026"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3257" y="1602333"/>
            <a:ext cx="4877972" cy="3653334"/>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3431" y="-1078274"/>
            <a:ext cx="11368593" cy="4043362"/>
          </a:xfrm>
        </p:spPr>
        <p:txBody>
          <a:bodyPr>
            <a:normAutofit/>
          </a:bodyPr>
          <a:lstStyle/>
          <a:p>
            <a:r>
              <a:rPr lang="en-US" altLang="zh-CN" sz="8800" b="1" dirty="0">
                <a:latin typeface="Edwardian Script ITC" panose="030303020407070D0804" pitchFamily="66" charset="0"/>
              </a:rPr>
              <a:t>Marty’s story</a:t>
            </a:r>
            <a:endParaRPr lang="zh-CN" altLang="en-US" sz="8800" b="1" dirty="0">
              <a:latin typeface="Edwardian Script ITC" panose="030303020407070D0804" pitchFamily="66"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2971" y="2929919"/>
            <a:ext cx="3085714" cy="300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51125" y="465864"/>
            <a:ext cx="11190526" cy="3545057"/>
          </a:xfrm>
        </p:spPr>
        <p:txBody>
          <a:bodyPr/>
          <a:lstStyle/>
          <a:p>
            <a:pPr marL="0" indent="0">
              <a:buNone/>
            </a:pPr>
            <a:r>
              <a:rPr lang="en-US" altLang="zh-CN" b="1" dirty="0"/>
              <a:t>At the first glance, where probable does the passage come from?</a:t>
            </a:r>
            <a:endParaRPr lang="zh-CN" altLang="en-US" b="1" dirty="0"/>
          </a:p>
        </p:txBody>
      </p:sp>
      <p:pic>
        <p:nvPicPr>
          <p:cNvPr id="5" name="图片 4"/>
          <p:cNvPicPr>
            <a:picLocks noChangeAspect="1"/>
          </p:cNvPicPr>
          <p:nvPr/>
        </p:nvPicPr>
        <p:blipFill>
          <a:blip r:embed="rId1"/>
          <a:stretch>
            <a:fillRect/>
          </a:stretch>
        </p:blipFill>
        <p:spPr>
          <a:xfrm>
            <a:off x="451124" y="1366196"/>
            <a:ext cx="11289751" cy="4460887"/>
          </a:xfrm>
          <a:prstGeom prst="rect">
            <a:avLst/>
          </a:prstGeom>
        </p:spPr>
      </p:pic>
      <p:sp>
        <p:nvSpPr>
          <p:cNvPr id="6" name="椭圆 5"/>
          <p:cNvSpPr/>
          <p:nvPr/>
        </p:nvSpPr>
        <p:spPr>
          <a:xfrm>
            <a:off x="10788962" y="1366196"/>
            <a:ext cx="1453035" cy="872197"/>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7" name="椭圆 6"/>
          <p:cNvSpPr/>
          <p:nvPr/>
        </p:nvSpPr>
        <p:spPr>
          <a:xfrm>
            <a:off x="174459" y="1366195"/>
            <a:ext cx="4930049" cy="106751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8" name="椭圆 7"/>
          <p:cNvSpPr/>
          <p:nvPr/>
        </p:nvSpPr>
        <p:spPr>
          <a:xfrm>
            <a:off x="199615" y="2528668"/>
            <a:ext cx="1078210" cy="354505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9" name="内容占位符 2"/>
          <p:cNvSpPr txBox="1"/>
          <p:nvPr/>
        </p:nvSpPr>
        <p:spPr>
          <a:xfrm>
            <a:off x="451123" y="1030917"/>
            <a:ext cx="4345030" cy="4588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n w="0"/>
                <a:solidFill>
                  <a:srgbClr val="FF0000"/>
                </a:solidFill>
                <a:effectLst>
                  <a:outerShdw blurRad="38100" dist="19050" dir="2700000" algn="tl" rotWithShape="0">
                    <a:schemeClr val="dk1">
                      <a:alpha val="40000"/>
                    </a:schemeClr>
                  </a:outerShdw>
                </a:effectLst>
              </a:rPr>
              <a:t>An entry on a website.</a:t>
            </a:r>
            <a:endParaRPr lang="zh-CN" altLang="en-US" b="1"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99697"/>
            <a:ext cx="10515600" cy="1325563"/>
          </a:xfrm>
        </p:spPr>
        <p:txBody>
          <a:bodyPr>
            <a:normAutofit fontScale="90000"/>
          </a:bodyPr>
          <a:lstStyle/>
          <a:p>
            <a:r>
              <a:rPr lang="en-US" altLang="zh-CN" b="1" dirty="0">
                <a:latin typeface="+mn-lt"/>
              </a:rPr>
              <a:t>What genre may the passage be?</a:t>
            </a:r>
            <a:br>
              <a:rPr lang="en-US" altLang="zh-CN" b="1" dirty="0">
                <a:latin typeface="+mn-lt"/>
              </a:rPr>
            </a:br>
            <a:r>
              <a:rPr lang="en-US" altLang="zh-CN" b="1" dirty="0">
                <a:latin typeface="+mn-lt"/>
              </a:rPr>
              <a:t>What do you expect to read in the passage?</a:t>
            </a:r>
            <a:endParaRPr lang="zh-CN" altLang="en-US" b="1" dirty="0">
              <a:latin typeface="+mn-lt"/>
            </a:endParaRPr>
          </a:p>
        </p:txBody>
      </p:sp>
      <p:sp>
        <p:nvSpPr>
          <p:cNvPr id="4" name="太阳形 3"/>
          <p:cNvSpPr/>
          <p:nvPr/>
        </p:nvSpPr>
        <p:spPr>
          <a:xfrm>
            <a:off x="2965938" y="2845190"/>
            <a:ext cx="6260123" cy="2147667"/>
          </a:xfrm>
          <a:prstGeom prst="su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200" b="1" dirty="0">
                <a:solidFill>
                  <a:schemeClr val="tx1"/>
                </a:solidFill>
              </a:rPr>
              <a:t>Marty’s story</a:t>
            </a:r>
            <a:endParaRPr lang="zh-CN" altLang="en-US" sz="3200" b="1" dirty="0">
              <a:solidFill>
                <a:schemeClr val="tx1"/>
              </a:solidFill>
            </a:endParaRPr>
          </a:p>
        </p:txBody>
      </p:sp>
      <p:sp>
        <p:nvSpPr>
          <p:cNvPr id="5" name="矩形: 圆角 4"/>
          <p:cNvSpPr/>
          <p:nvPr/>
        </p:nvSpPr>
        <p:spPr>
          <a:xfrm>
            <a:off x="478302" y="168812"/>
            <a:ext cx="2025747"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Pre-reading</a:t>
            </a:r>
            <a:endParaRPr lang="zh-CN" altLang="en-US" sz="2400" b="1" dirty="0"/>
          </a:p>
        </p:txBody>
      </p:sp>
      <p:sp>
        <p:nvSpPr>
          <p:cNvPr id="3" name="文本框 2"/>
          <p:cNvSpPr txBox="1"/>
          <p:nvPr/>
        </p:nvSpPr>
        <p:spPr>
          <a:xfrm>
            <a:off x="1299063" y="2552802"/>
            <a:ext cx="3333750" cy="584775"/>
          </a:xfrm>
          <a:prstGeom prst="rect">
            <a:avLst/>
          </a:prstGeom>
          <a:noFill/>
        </p:spPr>
        <p:txBody>
          <a:bodyPr wrap="square" rtlCol="0">
            <a:spAutoFit/>
          </a:bodyPr>
          <a:lstStyle/>
          <a:p>
            <a:r>
              <a:rPr lang="en-US" altLang="zh-CN" sz="3200" b="1" dirty="0">
                <a:solidFill>
                  <a:srgbClr val="0000CC"/>
                </a:solidFill>
              </a:rPr>
              <a:t>his disability</a:t>
            </a:r>
            <a:endParaRPr lang="zh-CN" altLang="en-US" sz="3200" b="1" dirty="0">
              <a:solidFill>
                <a:srgbClr val="0000CC"/>
              </a:solidFill>
            </a:endParaRPr>
          </a:p>
        </p:txBody>
      </p:sp>
      <p:sp>
        <p:nvSpPr>
          <p:cNvPr id="6" name="文本框 5"/>
          <p:cNvSpPr txBox="1"/>
          <p:nvPr/>
        </p:nvSpPr>
        <p:spPr>
          <a:xfrm>
            <a:off x="46526" y="3665803"/>
            <a:ext cx="4171950" cy="584775"/>
          </a:xfrm>
          <a:prstGeom prst="rect">
            <a:avLst/>
          </a:prstGeom>
          <a:noFill/>
        </p:spPr>
        <p:txBody>
          <a:bodyPr wrap="square" rtlCol="0">
            <a:spAutoFit/>
          </a:bodyPr>
          <a:lstStyle/>
          <a:p>
            <a:r>
              <a:rPr lang="en-US" altLang="zh-CN" sz="3200" b="1" dirty="0">
                <a:solidFill>
                  <a:srgbClr val="0000CC"/>
                </a:solidFill>
              </a:rPr>
              <a:t>his problem/trouble</a:t>
            </a:r>
            <a:endParaRPr lang="zh-CN" altLang="en-US" sz="3200" b="1" dirty="0">
              <a:solidFill>
                <a:srgbClr val="0000CC"/>
              </a:solidFill>
            </a:endParaRPr>
          </a:p>
        </p:txBody>
      </p:sp>
      <p:sp>
        <p:nvSpPr>
          <p:cNvPr id="7" name="文本框 6"/>
          <p:cNvSpPr txBox="1"/>
          <p:nvPr/>
        </p:nvSpPr>
        <p:spPr>
          <a:xfrm>
            <a:off x="1491175" y="4700470"/>
            <a:ext cx="3333750" cy="584775"/>
          </a:xfrm>
          <a:prstGeom prst="rect">
            <a:avLst/>
          </a:prstGeom>
          <a:noFill/>
        </p:spPr>
        <p:txBody>
          <a:bodyPr wrap="square" rtlCol="0">
            <a:spAutoFit/>
          </a:bodyPr>
          <a:lstStyle/>
          <a:p>
            <a:r>
              <a:rPr lang="en-US" altLang="zh-CN" sz="3200" b="1" dirty="0">
                <a:solidFill>
                  <a:srgbClr val="0000CC"/>
                </a:solidFill>
              </a:rPr>
              <a:t>his experiences</a:t>
            </a:r>
            <a:endParaRPr lang="zh-CN" altLang="en-US" sz="3200" b="1" dirty="0">
              <a:solidFill>
                <a:srgbClr val="0000CC"/>
              </a:solidFill>
            </a:endParaRPr>
          </a:p>
        </p:txBody>
      </p:sp>
      <p:sp>
        <p:nvSpPr>
          <p:cNvPr id="8" name="文本框 7"/>
          <p:cNvSpPr txBox="1"/>
          <p:nvPr/>
        </p:nvSpPr>
        <p:spPr>
          <a:xfrm>
            <a:off x="5358325" y="5074178"/>
            <a:ext cx="3333750" cy="1077218"/>
          </a:xfrm>
          <a:prstGeom prst="rect">
            <a:avLst/>
          </a:prstGeom>
          <a:noFill/>
        </p:spPr>
        <p:txBody>
          <a:bodyPr wrap="square" rtlCol="0">
            <a:spAutoFit/>
          </a:bodyPr>
          <a:lstStyle/>
          <a:p>
            <a:r>
              <a:rPr lang="en-US" altLang="zh-CN" sz="3200" b="1" dirty="0">
                <a:solidFill>
                  <a:srgbClr val="0000CC"/>
                </a:solidFill>
              </a:rPr>
              <a:t>how he got disabled</a:t>
            </a:r>
            <a:endParaRPr lang="zh-CN" altLang="en-US" sz="3200" b="1" dirty="0">
              <a:solidFill>
                <a:srgbClr val="0000CC"/>
              </a:solidFill>
            </a:endParaRPr>
          </a:p>
        </p:txBody>
      </p:sp>
      <p:sp>
        <p:nvSpPr>
          <p:cNvPr id="9" name="文本框 8"/>
          <p:cNvSpPr txBox="1"/>
          <p:nvPr/>
        </p:nvSpPr>
        <p:spPr>
          <a:xfrm>
            <a:off x="8158675" y="4661183"/>
            <a:ext cx="2612488" cy="1077218"/>
          </a:xfrm>
          <a:prstGeom prst="rect">
            <a:avLst/>
          </a:prstGeom>
          <a:noFill/>
        </p:spPr>
        <p:txBody>
          <a:bodyPr wrap="square" rtlCol="0">
            <a:spAutoFit/>
          </a:bodyPr>
          <a:lstStyle/>
          <a:p>
            <a:r>
              <a:rPr lang="en-US" altLang="zh-CN" sz="3200" b="1" dirty="0">
                <a:solidFill>
                  <a:srgbClr val="0000CC"/>
                </a:solidFill>
              </a:rPr>
              <a:t>his feelings &amp; thoughts</a:t>
            </a:r>
            <a:endParaRPr lang="zh-CN" altLang="en-US" sz="3200" b="1" dirty="0">
              <a:solidFill>
                <a:srgbClr val="0000CC"/>
              </a:solidFill>
            </a:endParaRPr>
          </a:p>
        </p:txBody>
      </p:sp>
      <p:sp>
        <p:nvSpPr>
          <p:cNvPr id="10" name="文本框 9"/>
          <p:cNvSpPr txBox="1"/>
          <p:nvPr/>
        </p:nvSpPr>
        <p:spPr>
          <a:xfrm>
            <a:off x="9226060" y="3502644"/>
            <a:ext cx="2965939" cy="1077218"/>
          </a:xfrm>
          <a:prstGeom prst="rect">
            <a:avLst/>
          </a:prstGeom>
          <a:noFill/>
        </p:spPr>
        <p:txBody>
          <a:bodyPr wrap="square" rtlCol="0">
            <a:spAutoFit/>
          </a:bodyPr>
          <a:lstStyle/>
          <a:p>
            <a:r>
              <a:rPr lang="en-US" altLang="zh-CN" sz="3200" b="1" dirty="0">
                <a:solidFill>
                  <a:srgbClr val="0000CC"/>
                </a:solidFill>
              </a:rPr>
              <a:t>his spirit/attitude </a:t>
            </a:r>
            <a:endParaRPr lang="zh-CN" altLang="en-US" sz="3200" b="1" dirty="0">
              <a:solidFill>
                <a:srgbClr val="0000CC"/>
              </a:solidFill>
            </a:endParaRPr>
          </a:p>
        </p:txBody>
      </p:sp>
      <p:sp>
        <p:nvSpPr>
          <p:cNvPr id="11" name="文本框 10"/>
          <p:cNvSpPr txBox="1"/>
          <p:nvPr/>
        </p:nvSpPr>
        <p:spPr>
          <a:xfrm>
            <a:off x="8093684" y="2406922"/>
            <a:ext cx="4171950" cy="1077218"/>
          </a:xfrm>
          <a:prstGeom prst="rect">
            <a:avLst/>
          </a:prstGeom>
          <a:noFill/>
        </p:spPr>
        <p:txBody>
          <a:bodyPr wrap="square" rtlCol="0">
            <a:spAutoFit/>
          </a:bodyPr>
          <a:lstStyle/>
          <a:p>
            <a:r>
              <a:rPr lang="en-US" altLang="zh-CN" sz="3200" b="1" dirty="0">
                <a:solidFill>
                  <a:srgbClr val="0000CC"/>
                </a:solidFill>
              </a:rPr>
              <a:t>the help he received from others.</a:t>
            </a:r>
            <a:endParaRPr lang="zh-CN" altLang="en-US" sz="3200" b="1" dirty="0">
              <a:solidFill>
                <a:srgbClr val="0000CC"/>
              </a:solidFill>
            </a:endParaRPr>
          </a:p>
        </p:txBody>
      </p:sp>
      <p:sp>
        <p:nvSpPr>
          <p:cNvPr id="12" name="文本框 11"/>
          <p:cNvSpPr txBox="1"/>
          <p:nvPr/>
        </p:nvSpPr>
        <p:spPr>
          <a:xfrm>
            <a:off x="6007709" y="2225260"/>
            <a:ext cx="4171950" cy="584775"/>
          </a:xfrm>
          <a:prstGeom prst="rect">
            <a:avLst/>
          </a:prstGeom>
          <a:noFill/>
        </p:spPr>
        <p:txBody>
          <a:bodyPr wrap="square" rtlCol="0">
            <a:spAutoFit/>
          </a:bodyPr>
          <a:lstStyle/>
          <a:p>
            <a:r>
              <a:rPr lang="en-US" altLang="zh-CN" sz="3200" b="1" dirty="0">
                <a:solidFill>
                  <a:srgbClr val="0000CC"/>
                </a:solidFill>
              </a:rPr>
              <a:t>…</a:t>
            </a:r>
            <a:endParaRPr lang="zh-CN" altLang="en-US" sz="3200" b="1" dirty="0">
              <a:solidFill>
                <a:srgbClr val="0000CC"/>
              </a:solidFill>
            </a:endParaRPr>
          </a:p>
        </p:txBody>
      </p:sp>
      <p:sp>
        <p:nvSpPr>
          <p:cNvPr id="13" name="文本框 12"/>
          <p:cNvSpPr txBox="1"/>
          <p:nvPr/>
        </p:nvSpPr>
        <p:spPr>
          <a:xfrm>
            <a:off x="8858250" y="903098"/>
            <a:ext cx="3333750" cy="584775"/>
          </a:xfrm>
          <a:prstGeom prst="rect">
            <a:avLst/>
          </a:prstGeom>
          <a:noFill/>
        </p:spPr>
        <p:txBody>
          <a:bodyPr wrap="square" rtlCol="0">
            <a:spAutoFit/>
          </a:bodyPr>
          <a:lstStyle/>
          <a:p>
            <a:r>
              <a:rPr lang="en-US" altLang="zh-CN" sz="3200" b="1" dirty="0">
                <a:solidFill>
                  <a:srgbClr val="0000CC"/>
                </a:solidFill>
              </a:rPr>
              <a:t>A narrative.</a:t>
            </a:r>
            <a:endParaRPr lang="zh-CN" altLang="en-US" sz="3200" b="1" dirty="0">
              <a:solidFill>
                <a:srgbClr val="0000CC"/>
              </a:solidFill>
            </a:endParaRPr>
          </a:p>
        </p:txBody>
      </p:sp>
      <p:sp>
        <p:nvSpPr>
          <p:cNvPr id="14" name="文本框 13"/>
          <p:cNvSpPr txBox="1"/>
          <p:nvPr/>
        </p:nvSpPr>
        <p:spPr>
          <a:xfrm>
            <a:off x="6400800" y="279566"/>
            <a:ext cx="39243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请按下暂停键，思考并列在学案上。</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3794" y="1041529"/>
            <a:ext cx="11147474" cy="1325563"/>
          </a:xfrm>
        </p:spPr>
        <p:txBody>
          <a:bodyPr/>
          <a:lstStyle/>
          <a:p>
            <a:r>
              <a:rPr lang="en-US" altLang="zh-CN" b="1" dirty="0">
                <a:latin typeface="Arial Black" panose="020B0A04020102020204" pitchFamily="34" charset="0"/>
              </a:rPr>
              <a:t>What can you learn about Marty from each paragraph?</a:t>
            </a:r>
            <a:endParaRPr lang="zh-CN" altLang="en-US" b="1" dirty="0">
              <a:latin typeface="Arial Black" panose="020B0A04020102020204" pitchFamily="34" charset="0"/>
            </a:endParaRPr>
          </a:p>
        </p:txBody>
      </p:sp>
      <p:sp>
        <p:nvSpPr>
          <p:cNvPr id="3" name="内容占位符 2"/>
          <p:cNvSpPr>
            <a:spLocks noGrp="1"/>
          </p:cNvSpPr>
          <p:nvPr>
            <p:ph sz="quarter" idx="13"/>
          </p:nvPr>
        </p:nvSpPr>
        <p:spPr/>
        <p:txBody>
          <a:bodyPr/>
          <a:lstStyle/>
          <a:p>
            <a:endParaRPr lang="zh-CN" altLang="en-US" dirty="0"/>
          </a:p>
        </p:txBody>
      </p:sp>
      <p:sp>
        <p:nvSpPr>
          <p:cNvPr id="4" name="矩形: 圆角 3"/>
          <p:cNvSpPr/>
          <p:nvPr/>
        </p:nvSpPr>
        <p:spPr>
          <a:xfrm>
            <a:off x="478302" y="168812"/>
            <a:ext cx="2599006"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While-Reading</a:t>
            </a:r>
            <a:endParaRPr lang="zh-CN" altLang="en-US" sz="2400" b="1" dirty="0"/>
          </a:p>
        </p:txBody>
      </p:sp>
      <p:sp>
        <p:nvSpPr>
          <p:cNvPr id="5" name="文本框 4"/>
          <p:cNvSpPr txBox="1"/>
          <p:nvPr/>
        </p:nvSpPr>
        <p:spPr>
          <a:xfrm>
            <a:off x="6400800" y="279567"/>
            <a:ext cx="48659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请按下暂停键，阅读并把大意批注在书边。</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3758" y="24454"/>
            <a:ext cx="10515600" cy="1325563"/>
          </a:xfrm>
        </p:spPr>
        <p:txBody>
          <a:bodyPr/>
          <a:lstStyle/>
          <a:p>
            <a:r>
              <a:rPr lang="en-US" altLang="zh-CN" b="1" dirty="0">
                <a:latin typeface="Arial Black" panose="020B0A04020102020204" pitchFamily="34" charset="0"/>
              </a:rPr>
              <a:t>Para. 1</a:t>
            </a:r>
            <a:endParaRPr lang="zh-CN" altLang="en-US" b="1" dirty="0">
              <a:latin typeface="Arial Black" panose="020B0A04020102020204" pitchFamily="34" charset="0"/>
            </a:endParaRPr>
          </a:p>
        </p:txBody>
      </p:sp>
      <p:sp>
        <p:nvSpPr>
          <p:cNvPr id="3" name="内容占位符 2"/>
          <p:cNvSpPr>
            <a:spLocks noGrp="1"/>
          </p:cNvSpPr>
          <p:nvPr>
            <p:ph sz="quarter" idx="13"/>
          </p:nvPr>
        </p:nvSpPr>
        <p:spPr>
          <a:xfrm>
            <a:off x="400050" y="2082875"/>
            <a:ext cx="11406554" cy="4410000"/>
          </a:xfrm>
        </p:spPr>
        <p:txBody>
          <a:bodyPr/>
          <a:lstStyle/>
          <a:p>
            <a:r>
              <a:rPr lang="en-US" altLang="zh-CN" dirty="0"/>
              <a:t>Hi, my name is Marty Fielding and I guess you could say that I am "one in a million". In other words, there are not many people like me. You see, I have a muscle disease which makes me very weak, so I can't run or climb stairs as quickly as other people. In addition, sometimes I am very clumsy and drop things or bump into furniture. Unfortunately, the doctors don't know how to make me better, but I am very outgoing and have learned to adapt to my disability. My motto is: </a:t>
            </a:r>
            <a:r>
              <a:rPr lang="en-US" altLang="zh-CN" u="sng" dirty="0"/>
              <a:t>live one day at a time</a:t>
            </a:r>
            <a:r>
              <a:rPr lang="en-US" altLang="zh-CN" dirty="0"/>
              <a:t>.</a:t>
            </a:r>
            <a:endParaRPr lang="zh-CN" altLang="en-US" dirty="0"/>
          </a:p>
        </p:txBody>
      </p:sp>
      <p:sp>
        <p:nvSpPr>
          <p:cNvPr id="4" name="椭圆 3"/>
          <p:cNvSpPr/>
          <p:nvPr/>
        </p:nvSpPr>
        <p:spPr>
          <a:xfrm>
            <a:off x="1624153" y="2082875"/>
            <a:ext cx="102789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5" name="椭圆 4"/>
          <p:cNvSpPr/>
          <p:nvPr/>
        </p:nvSpPr>
        <p:spPr>
          <a:xfrm>
            <a:off x="10660010" y="2082875"/>
            <a:ext cx="102789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6" name="椭圆 5"/>
          <p:cNvSpPr/>
          <p:nvPr/>
        </p:nvSpPr>
        <p:spPr>
          <a:xfrm>
            <a:off x="484888" y="2475062"/>
            <a:ext cx="2167165"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7" name="椭圆 6"/>
          <p:cNvSpPr/>
          <p:nvPr/>
        </p:nvSpPr>
        <p:spPr>
          <a:xfrm>
            <a:off x="2992640" y="2866297"/>
            <a:ext cx="148040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8" name="椭圆 7"/>
          <p:cNvSpPr/>
          <p:nvPr/>
        </p:nvSpPr>
        <p:spPr>
          <a:xfrm>
            <a:off x="9466123" y="4035085"/>
            <a:ext cx="1707836"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9" name="椭圆 8"/>
          <p:cNvSpPr/>
          <p:nvPr/>
        </p:nvSpPr>
        <p:spPr>
          <a:xfrm>
            <a:off x="2992640" y="4426796"/>
            <a:ext cx="1707836"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0" name="椭圆 9"/>
          <p:cNvSpPr/>
          <p:nvPr/>
        </p:nvSpPr>
        <p:spPr>
          <a:xfrm>
            <a:off x="7047807" y="4421412"/>
            <a:ext cx="1181793"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3" name="矩形 12"/>
          <p:cNvSpPr/>
          <p:nvPr/>
        </p:nvSpPr>
        <p:spPr>
          <a:xfrm>
            <a:off x="10814937" y="2022022"/>
            <a:ext cx="771365" cy="523220"/>
          </a:xfrm>
          <a:prstGeom prst="rect">
            <a:avLst/>
          </a:prstGeom>
        </p:spPr>
        <p:txBody>
          <a:bodyPr wrap="none">
            <a:spAutoFit/>
          </a:bodyPr>
          <a:lstStyle/>
          <a:p>
            <a:r>
              <a:rPr lang="en-US" altLang="zh-CN" sz="2800" dirty="0">
                <a:solidFill>
                  <a:srgbClr val="0000CC"/>
                </a:solidFill>
              </a:rPr>
              <a:t>one</a:t>
            </a:r>
            <a:endParaRPr lang="zh-CN" altLang="en-US" dirty="0">
              <a:solidFill>
                <a:srgbClr val="0000CC"/>
              </a:solidFill>
            </a:endParaRPr>
          </a:p>
        </p:txBody>
      </p:sp>
      <p:sp>
        <p:nvSpPr>
          <p:cNvPr id="14" name="矩形 13"/>
          <p:cNvSpPr/>
          <p:nvPr/>
        </p:nvSpPr>
        <p:spPr>
          <a:xfrm>
            <a:off x="633758" y="2439730"/>
            <a:ext cx="1869423" cy="523220"/>
          </a:xfrm>
          <a:prstGeom prst="rect">
            <a:avLst/>
          </a:prstGeom>
        </p:spPr>
        <p:txBody>
          <a:bodyPr wrap="none">
            <a:spAutoFit/>
          </a:bodyPr>
          <a:lstStyle/>
          <a:p>
            <a:r>
              <a:rPr lang="en-US" altLang="zh-CN" sz="2800" dirty="0">
                <a:solidFill>
                  <a:srgbClr val="0000CC"/>
                </a:solidFill>
              </a:rPr>
              <a:t>in a million</a:t>
            </a:r>
            <a:endParaRPr lang="zh-CN" altLang="en-US" dirty="0">
              <a:solidFill>
                <a:srgbClr val="0000CC"/>
              </a:solidFill>
            </a:endParaRPr>
          </a:p>
        </p:txBody>
      </p:sp>
      <p:sp>
        <p:nvSpPr>
          <p:cNvPr id="15" name="矩形 14"/>
          <p:cNvSpPr/>
          <p:nvPr/>
        </p:nvSpPr>
        <p:spPr>
          <a:xfrm>
            <a:off x="633758" y="3578791"/>
            <a:ext cx="1239442" cy="523220"/>
          </a:xfrm>
          <a:prstGeom prst="rect">
            <a:avLst/>
          </a:prstGeom>
        </p:spPr>
        <p:txBody>
          <a:bodyPr wrap="none">
            <a:spAutoFit/>
          </a:bodyPr>
          <a:lstStyle/>
          <a:p>
            <a:r>
              <a:rPr lang="en-US" altLang="zh-CN" sz="2800" dirty="0">
                <a:solidFill>
                  <a:srgbClr val="0000CC"/>
                </a:solidFill>
              </a:rPr>
              <a:t>clumsy</a:t>
            </a:r>
            <a:endParaRPr lang="zh-CN" altLang="en-US" dirty="0">
              <a:solidFill>
                <a:srgbClr val="0000CC"/>
              </a:solidFill>
            </a:endParaRPr>
          </a:p>
        </p:txBody>
      </p:sp>
      <p:sp>
        <p:nvSpPr>
          <p:cNvPr id="16" name="矩形 15"/>
          <p:cNvSpPr/>
          <p:nvPr/>
        </p:nvSpPr>
        <p:spPr>
          <a:xfrm>
            <a:off x="8570652" y="4361622"/>
            <a:ext cx="2701381" cy="523220"/>
          </a:xfrm>
          <a:prstGeom prst="rect">
            <a:avLst/>
          </a:prstGeom>
        </p:spPr>
        <p:txBody>
          <a:bodyPr wrap="none">
            <a:spAutoFit/>
          </a:bodyPr>
          <a:lstStyle/>
          <a:p>
            <a:r>
              <a:rPr lang="en-US" altLang="zh-CN" sz="2800" u="sng" dirty="0">
                <a:solidFill>
                  <a:srgbClr val="0000CC"/>
                </a:solidFill>
              </a:rPr>
              <a:t>live one day at a</a:t>
            </a:r>
            <a:endParaRPr lang="zh-CN" altLang="en-US" dirty="0">
              <a:solidFill>
                <a:srgbClr val="0000CC"/>
              </a:solidFill>
            </a:endParaRPr>
          </a:p>
        </p:txBody>
      </p:sp>
      <p:sp>
        <p:nvSpPr>
          <p:cNvPr id="18" name="矩形 17"/>
          <p:cNvSpPr/>
          <p:nvPr/>
        </p:nvSpPr>
        <p:spPr>
          <a:xfrm>
            <a:off x="605159" y="4719210"/>
            <a:ext cx="942887" cy="523220"/>
          </a:xfrm>
          <a:prstGeom prst="rect">
            <a:avLst/>
          </a:prstGeom>
        </p:spPr>
        <p:txBody>
          <a:bodyPr wrap="none">
            <a:spAutoFit/>
          </a:bodyPr>
          <a:lstStyle/>
          <a:p>
            <a:r>
              <a:rPr lang="en-US" altLang="zh-CN" sz="2800" u="sng" dirty="0">
                <a:solidFill>
                  <a:srgbClr val="0000CC"/>
                </a:solidFill>
              </a:rPr>
              <a:t>time</a:t>
            </a:r>
            <a:r>
              <a:rPr lang="en-US" altLang="zh-CN" sz="2800" dirty="0">
                <a:solidFill>
                  <a:prstClr val="black"/>
                </a:solidFill>
              </a:rPr>
              <a:t>.</a:t>
            </a:r>
            <a:endParaRPr lang="zh-CN" altLang="en-US" dirty="0"/>
          </a:p>
        </p:txBody>
      </p:sp>
      <p:sp>
        <p:nvSpPr>
          <p:cNvPr id="21" name="矩形 20"/>
          <p:cNvSpPr/>
          <p:nvPr/>
        </p:nvSpPr>
        <p:spPr>
          <a:xfrm>
            <a:off x="2577898" y="2431204"/>
            <a:ext cx="2419252" cy="523220"/>
          </a:xfrm>
          <a:prstGeom prst="rect">
            <a:avLst/>
          </a:prstGeom>
        </p:spPr>
        <p:txBody>
          <a:bodyPr wrap="none">
            <a:spAutoFit/>
          </a:bodyPr>
          <a:lstStyle/>
          <a:p>
            <a:r>
              <a:rPr lang="en-US" altLang="zh-CN" sz="2800" dirty="0">
                <a:solidFill>
                  <a:srgbClr val="FFFF00"/>
                </a:solidFill>
              </a:rPr>
              <a:t>In other words</a:t>
            </a:r>
            <a:endParaRPr lang="zh-CN" altLang="en-US" dirty="0">
              <a:solidFill>
                <a:srgbClr val="FFFF00"/>
              </a:solidFill>
            </a:endParaRPr>
          </a:p>
        </p:txBody>
      </p:sp>
      <p:cxnSp>
        <p:nvCxnSpPr>
          <p:cNvPr id="23" name="直接连接符 22"/>
          <p:cNvCxnSpPr/>
          <p:nvPr/>
        </p:nvCxnSpPr>
        <p:spPr>
          <a:xfrm>
            <a:off x="4997150" y="2866297"/>
            <a:ext cx="532289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783014" y="3590827"/>
            <a:ext cx="768159" cy="523220"/>
          </a:xfrm>
          <a:prstGeom prst="rect">
            <a:avLst/>
          </a:prstGeom>
        </p:spPr>
        <p:txBody>
          <a:bodyPr wrap="none">
            <a:spAutoFit/>
          </a:bodyPr>
          <a:lstStyle/>
          <a:p>
            <a:r>
              <a:rPr lang="en-US" altLang="zh-CN" sz="2800" dirty="0">
                <a:solidFill>
                  <a:srgbClr val="FFFF00"/>
                </a:solidFill>
              </a:rPr>
              <a:t>and</a:t>
            </a:r>
            <a:endParaRPr lang="zh-CN" altLang="en-US" dirty="0">
              <a:solidFill>
                <a:srgbClr val="FFFF00"/>
              </a:solidFill>
            </a:endParaRPr>
          </a:p>
        </p:txBody>
      </p:sp>
      <p:cxnSp>
        <p:nvCxnSpPr>
          <p:cNvPr id="27" name="直接连接符 26"/>
          <p:cNvCxnSpPr/>
          <p:nvPr/>
        </p:nvCxnSpPr>
        <p:spPr>
          <a:xfrm>
            <a:off x="2551173" y="4043882"/>
            <a:ext cx="532289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对话气泡: 椭圆形 27"/>
          <p:cNvSpPr/>
          <p:nvPr/>
        </p:nvSpPr>
        <p:spPr>
          <a:xfrm>
            <a:off x="633757" y="1224616"/>
            <a:ext cx="3978397" cy="781777"/>
          </a:xfrm>
          <a:prstGeom prst="wedgeEllipseCallout">
            <a:avLst>
              <a:gd name="adj1" fmla="val -30688"/>
              <a:gd name="adj2" fmla="val 1091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special; rare; different</a:t>
            </a:r>
            <a:endParaRPr lang="zh-CN" altLang="en-US" sz="2800" b="1" dirty="0"/>
          </a:p>
        </p:txBody>
      </p:sp>
      <p:sp>
        <p:nvSpPr>
          <p:cNvPr id="29" name="对话气泡: 椭圆形 28"/>
          <p:cNvSpPr/>
          <p:nvPr/>
        </p:nvSpPr>
        <p:spPr>
          <a:xfrm>
            <a:off x="601457" y="2461011"/>
            <a:ext cx="3978397" cy="781777"/>
          </a:xfrm>
          <a:prstGeom prst="wedgeEllipseCallout">
            <a:avLst>
              <a:gd name="adj1" fmla="val -30688"/>
              <a:gd name="adj2" fmla="val 1091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awkward; not flexible</a:t>
            </a:r>
            <a:endParaRPr lang="zh-CN" altLang="en-US" sz="2800" b="1" dirty="0"/>
          </a:p>
        </p:txBody>
      </p:sp>
      <p:sp>
        <p:nvSpPr>
          <p:cNvPr id="31" name="矩形 30"/>
          <p:cNvSpPr/>
          <p:nvPr/>
        </p:nvSpPr>
        <p:spPr>
          <a:xfrm>
            <a:off x="7892733" y="3600057"/>
            <a:ext cx="2289409" cy="523220"/>
          </a:xfrm>
          <a:prstGeom prst="rect">
            <a:avLst/>
          </a:prstGeom>
        </p:spPr>
        <p:txBody>
          <a:bodyPr wrap="none">
            <a:spAutoFit/>
          </a:bodyPr>
          <a:lstStyle/>
          <a:p>
            <a:r>
              <a:rPr lang="en-US" altLang="zh-CN" sz="2800" dirty="0">
                <a:solidFill>
                  <a:srgbClr val="FFFF00"/>
                </a:solidFill>
              </a:rPr>
              <a:t>Unfortunately</a:t>
            </a:r>
            <a:endParaRPr lang="zh-CN" altLang="en-US" dirty="0">
              <a:solidFill>
                <a:srgbClr val="FFFF00"/>
              </a:solidFill>
            </a:endParaRPr>
          </a:p>
        </p:txBody>
      </p:sp>
      <p:sp>
        <p:nvSpPr>
          <p:cNvPr id="32" name="矩形 31"/>
          <p:cNvSpPr/>
          <p:nvPr/>
        </p:nvSpPr>
        <p:spPr>
          <a:xfrm>
            <a:off x="7438914" y="3971038"/>
            <a:ext cx="702436" cy="523220"/>
          </a:xfrm>
          <a:prstGeom prst="rect">
            <a:avLst/>
          </a:prstGeom>
        </p:spPr>
        <p:txBody>
          <a:bodyPr wrap="none">
            <a:spAutoFit/>
          </a:bodyPr>
          <a:lstStyle/>
          <a:p>
            <a:r>
              <a:rPr lang="en-US" altLang="zh-CN" sz="2800" dirty="0">
                <a:solidFill>
                  <a:srgbClr val="FFFF00"/>
                </a:solidFill>
              </a:rPr>
              <a:t>but</a:t>
            </a:r>
            <a:endParaRPr lang="zh-CN" altLang="en-US" dirty="0">
              <a:solidFill>
                <a:srgbClr val="FFFF00"/>
              </a:solidFill>
            </a:endParaRPr>
          </a:p>
        </p:txBody>
      </p:sp>
      <p:sp>
        <p:nvSpPr>
          <p:cNvPr id="33" name="对话气泡: 椭圆形 32"/>
          <p:cNvSpPr/>
          <p:nvPr/>
        </p:nvSpPr>
        <p:spPr>
          <a:xfrm>
            <a:off x="1093997" y="5242430"/>
            <a:ext cx="5154403" cy="781777"/>
          </a:xfrm>
          <a:prstGeom prst="wedgeEllipseCallout">
            <a:avLst>
              <a:gd name="adj1" fmla="val -40744"/>
              <a:gd name="adj2" fmla="val -638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b="1" dirty="0"/>
              <a:t>活在当下</a:t>
            </a:r>
            <a:r>
              <a:rPr lang="en-US" altLang="zh-CN" sz="2800" b="1" dirty="0"/>
              <a:t>/</a:t>
            </a:r>
            <a:r>
              <a:rPr lang="zh-CN" altLang="en-US" sz="2800" b="1" dirty="0"/>
              <a:t>珍惜每一天</a:t>
            </a:r>
            <a:endParaRPr lang="zh-CN" altLang="en-US" sz="2800" b="1" dirty="0"/>
          </a:p>
        </p:txBody>
      </p:sp>
      <p:sp>
        <p:nvSpPr>
          <p:cNvPr id="34" name="文本框 33"/>
          <p:cNvSpPr txBox="1"/>
          <p:nvPr/>
        </p:nvSpPr>
        <p:spPr>
          <a:xfrm>
            <a:off x="6544131" y="535959"/>
            <a:ext cx="49866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请按下暂停键，思考并在学案上写出答案。</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p:bldP spid="14" grpId="0"/>
      <p:bldP spid="15" grpId="0"/>
      <p:bldP spid="16" grpId="0"/>
      <p:bldP spid="18" grpId="0"/>
      <p:bldP spid="21" grpId="0"/>
      <p:bldP spid="25" grpId="0"/>
      <p:bldP spid="28" grpId="0" animBg="1"/>
      <p:bldP spid="29" grpId="0" animBg="1"/>
      <p:bldP spid="31" grpId="0"/>
      <p:bldP spid="32"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Arial Black" panose="020B0A04020102020204" pitchFamily="34" charset="0"/>
              </a:rPr>
              <a:t>Para. 1</a:t>
            </a:r>
            <a:endParaRPr lang="zh-CN" altLang="en-US" b="1" dirty="0">
              <a:latin typeface="Arial Black" panose="020B0A04020102020204" pitchFamily="34" charset="0"/>
            </a:endParaRPr>
          </a:p>
        </p:txBody>
      </p:sp>
      <p:sp>
        <p:nvSpPr>
          <p:cNvPr id="3" name="内容占位符 2"/>
          <p:cNvSpPr>
            <a:spLocks noGrp="1"/>
          </p:cNvSpPr>
          <p:nvPr>
            <p:ph sz="quarter" idx="13"/>
          </p:nvPr>
        </p:nvSpPr>
        <p:spPr>
          <a:xfrm>
            <a:off x="392723" y="2082875"/>
            <a:ext cx="11406554" cy="4410000"/>
          </a:xfrm>
        </p:spPr>
        <p:txBody>
          <a:bodyPr/>
          <a:lstStyle/>
          <a:p>
            <a:r>
              <a:rPr lang="en-US" altLang="zh-CN" dirty="0"/>
              <a:t>           name </a:t>
            </a:r>
            <a:r>
              <a:rPr lang="en-US" altLang="zh-CN" dirty="0">
                <a:solidFill>
                  <a:schemeClr val="bg1"/>
                </a:solidFill>
              </a:rPr>
              <a:t>is Marty Fielding and I guess you could say that I am </a:t>
            </a:r>
            <a:r>
              <a:rPr lang="en-US" altLang="zh-CN" dirty="0"/>
              <a:t>"</a:t>
            </a:r>
            <a:r>
              <a:rPr lang="en-US" altLang="zh-CN" b="1" dirty="0">
                <a:solidFill>
                  <a:srgbClr val="C00000"/>
                </a:solidFill>
              </a:rPr>
              <a:t>one in a million</a:t>
            </a:r>
            <a:r>
              <a:rPr lang="en-US" altLang="zh-CN" dirty="0"/>
              <a:t>". </a:t>
            </a:r>
            <a:r>
              <a:rPr lang="en-US" altLang="zh-CN" i="1" dirty="0">
                <a:solidFill>
                  <a:schemeClr val="bg1"/>
                </a:solidFill>
              </a:rPr>
              <a:t>In other words, there are not many people like me. You see, I have a muscle </a:t>
            </a:r>
            <a:r>
              <a:rPr lang="en-US" altLang="zh-CN" dirty="0"/>
              <a:t>disease </a:t>
            </a:r>
            <a:r>
              <a:rPr lang="en-US" altLang="zh-CN" dirty="0">
                <a:solidFill>
                  <a:schemeClr val="bg1"/>
                </a:solidFill>
              </a:rPr>
              <a:t>which makes me very weak, so I can't run or climb stairs as quickly as other people. In addition, sometimes I am very clumsy and drop things or bump into furniture. Unfortunately, the doctors don't know how to make me better, but I am very </a:t>
            </a:r>
            <a:r>
              <a:rPr lang="en-US" altLang="zh-CN" dirty="0"/>
              <a:t>outgoing </a:t>
            </a:r>
            <a:r>
              <a:rPr lang="en-US" altLang="zh-CN" dirty="0">
                <a:solidFill>
                  <a:schemeClr val="bg1"/>
                </a:solidFill>
              </a:rPr>
              <a:t>and have learned to </a:t>
            </a:r>
            <a:r>
              <a:rPr lang="en-US" altLang="zh-CN" dirty="0"/>
              <a:t>adapt to </a:t>
            </a:r>
            <a:r>
              <a:rPr lang="en-US" altLang="zh-CN" dirty="0">
                <a:solidFill>
                  <a:schemeClr val="bg1"/>
                </a:solidFill>
              </a:rPr>
              <a:t>my disability. My </a:t>
            </a:r>
            <a:r>
              <a:rPr lang="en-US" altLang="zh-CN" dirty="0"/>
              <a:t>motto </a:t>
            </a:r>
            <a:r>
              <a:rPr lang="en-US" altLang="zh-CN" dirty="0">
                <a:solidFill>
                  <a:schemeClr val="bg1"/>
                </a:solidFill>
              </a:rPr>
              <a:t>is: </a:t>
            </a:r>
            <a:r>
              <a:rPr lang="en-US" altLang="zh-CN" u="sng" dirty="0">
                <a:solidFill>
                  <a:schemeClr val="bg1"/>
                </a:solidFill>
              </a:rPr>
              <a:t>live One day at a time</a:t>
            </a:r>
            <a:r>
              <a:rPr lang="en-US" altLang="zh-CN" dirty="0">
                <a:solidFill>
                  <a:schemeClr val="bg1"/>
                </a:solidFill>
              </a:rPr>
              <a:t>.</a:t>
            </a:r>
            <a:endParaRPr lang="zh-CN" altLang="en-US" dirty="0">
              <a:solidFill>
                <a:schemeClr val="bg1"/>
              </a:solidFill>
            </a:endParaRPr>
          </a:p>
        </p:txBody>
      </p:sp>
      <p:sp>
        <p:nvSpPr>
          <p:cNvPr id="4" name="椭圆 3"/>
          <p:cNvSpPr/>
          <p:nvPr/>
        </p:nvSpPr>
        <p:spPr>
          <a:xfrm>
            <a:off x="1687167" y="2082875"/>
            <a:ext cx="102789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5" name="椭圆 4"/>
          <p:cNvSpPr/>
          <p:nvPr/>
        </p:nvSpPr>
        <p:spPr>
          <a:xfrm>
            <a:off x="10660010" y="2082875"/>
            <a:ext cx="102789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6" name="椭圆 5"/>
          <p:cNvSpPr/>
          <p:nvPr/>
        </p:nvSpPr>
        <p:spPr>
          <a:xfrm>
            <a:off x="532814" y="2475062"/>
            <a:ext cx="2167165"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7" name="椭圆 6"/>
          <p:cNvSpPr/>
          <p:nvPr/>
        </p:nvSpPr>
        <p:spPr>
          <a:xfrm>
            <a:off x="3668367" y="2866297"/>
            <a:ext cx="1480408"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8" name="椭圆 7"/>
          <p:cNvSpPr/>
          <p:nvPr/>
        </p:nvSpPr>
        <p:spPr>
          <a:xfrm>
            <a:off x="9466123" y="4035085"/>
            <a:ext cx="1707836"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9" name="椭圆 8"/>
          <p:cNvSpPr/>
          <p:nvPr/>
        </p:nvSpPr>
        <p:spPr>
          <a:xfrm>
            <a:off x="2952620" y="4418212"/>
            <a:ext cx="1707836"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0" name="椭圆 9"/>
          <p:cNvSpPr/>
          <p:nvPr/>
        </p:nvSpPr>
        <p:spPr>
          <a:xfrm>
            <a:off x="7047807" y="4421412"/>
            <a:ext cx="1181793" cy="50558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sp>
        <p:nvSpPr>
          <p:cNvPr id="11" name="文本框 10"/>
          <p:cNvSpPr txBox="1"/>
          <p:nvPr/>
        </p:nvSpPr>
        <p:spPr>
          <a:xfrm>
            <a:off x="4408571" y="712439"/>
            <a:ext cx="3685735" cy="584775"/>
          </a:xfrm>
          <a:prstGeom prst="rect">
            <a:avLst/>
          </a:prstGeom>
          <a:noFill/>
        </p:spPr>
        <p:txBody>
          <a:bodyPr wrap="square" rtlCol="0">
            <a:spAutoFit/>
          </a:bodyPr>
          <a:lstStyle/>
          <a:p>
            <a:r>
              <a:rPr lang="en-US" altLang="zh-CN" sz="3200" b="1" dirty="0">
                <a:solidFill>
                  <a:srgbClr val="0000CC"/>
                </a:solidFill>
              </a:rPr>
              <a:t>An introduction</a:t>
            </a:r>
            <a:endParaRPr lang="zh-CN" altLang="en-US" sz="32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5025</Words>
  <Application>WPS 演示</Application>
  <PresentationFormat>宽屏</PresentationFormat>
  <Paragraphs>164</Paragraphs>
  <Slides>19</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微软雅黑</vt:lpstr>
      <vt:lpstr>汉仪旗黑-85S</vt:lpstr>
      <vt:lpstr>楷体</vt:lpstr>
      <vt:lpstr>AngsanaUPC</vt:lpstr>
      <vt:lpstr>Edwardian Script ITC</vt:lpstr>
      <vt:lpstr>Arial Black</vt:lpstr>
      <vt:lpstr>Arial Unicode MS</vt:lpstr>
      <vt:lpstr>等线 Light</vt:lpstr>
      <vt:lpstr>等线</vt:lpstr>
      <vt:lpstr>Times New Roman</vt:lpstr>
      <vt:lpstr>HelveticaNeue</vt:lpstr>
      <vt:lpstr>华文新魏</vt:lpstr>
      <vt:lpstr>Office 主题​​</vt:lpstr>
      <vt:lpstr>PowerPoint 演示文稿</vt:lpstr>
      <vt:lpstr>人教版选修7 Unit1 Living Well Reading (1)</vt:lpstr>
      <vt:lpstr>PowerPoint 演示文稿</vt:lpstr>
      <vt:lpstr>Marty’s story</vt:lpstr>
      <vt:lpstr>PowerPoint 演示文稿</vt:lpstr>
      <vt:lpstr>What genre may the passage be? What do you expect to read in the passage?</vt:lpstr>
      <vt:lpstr>What can you learn about Marty from each paragraph?</vt:lpstr>
      <vt:lpstr>Para. 1</vt:lpstr>
      <vt:lpstr>Para. 1</vt:lpstr>
      <vt:lpstr>Check your main ideas for Para.2-5</vt:lpstr>
      <vt:lpstr>Para. 2</vt:lpstr>
      <vt:lpstr>Para. 3</vt:lpstr>
      <vt:lpstr>Para. 4</vt:lpstr>
      <vt:lpstr>PowerPoint 演示文稿</vt:lpstr>
      <vt:lpstr>Draw a mind map of Marty’s story. Retell Marty’s story with your mind map.</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Marty’s story</dc:title>
  <dc:creator>Carol</dc:creator>
  <cp:lastModifiedBy>曹小等</cp:lastModifiedBy>
  <cp:revision>58</cp:revision>
  <dcterms:created xsi:type="dcterms:W3CDTF">2020-04-03T17:02:00Z</dcterms:created>
  <dcterms:modified xsi:type="dcterms:W3CDTF">2020-06-05T07:56:06Z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