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3" r:id="rId3"/>
    <p:sldId id="280" r:id="rId4"/>
    <p:sldId id="281" r:id="rId6"/>
    <p:sldId id="285" r:id="rId7"/>
    <p:sldId id="282" r:id="rId8"/>
    <p:sldId id="269" r:id="rId9"/>
    <p:sldId id="270" r:id="rId10"/>
    <p:sldId id="273" r:id="rId11"/>
    <p:sldId id="274" r:id="rId12"/>
    <p:sldId id="271" r:id="rId13"/>
    <p:sldId id="284"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snapToGrid="0">
      <p:cViewPr varScale="1">
        <p:scale>
          <a:sx n="66" d="100"/>
          <a:sy n="66" d="100"/>
        </p:scale>
        <p:origin x="6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811AD-F0F4-4AED-AF05-4CF004A717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38EB6-068F-471D-BA17-6FBE99EA021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4DA9B3-ADF6-46D2-904B-0AED5FFB65E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4DA9B3-ADF6-46D2-904B-0AED5FFB65E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Everything that downs me makes me </a:t>
            </a:r>
            <a:r>
              <a:rPr lang="en-US" altLang="zh-CN" dirty="0" err="1"/>
              <a:t>wanna</a:t>
            </a:r>
            <a:r>
              <a:rPr lang="en-US" altLang="zh-CN" dirty="0"/>
              <a:t> fly ------Counting Stars.</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4DA9B3-ADF6-46D2-904B-0AED5FFB65E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6432557" y="4663914"/>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6432556" y="3188625"/>
            <a:ext cx="4826000" cy="1111387"/>
          </a:xfrm>
        </p:spPr>
        <p:txBody>
          <a:bodyPr vert="horz" wrap="square" lIns="0" tIns="0" rIns="0" bIns="0" anchor="t" anchorCtr="0">
            <a:normAutofit/>
          </a:bodyPr>
          <a:lstStyle>
            <a:lvl1pPr marL="0" marR="0" indent="0" algn="l" defTabSz="121920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6432558" y="2013096"/>
            <a:ext cx="4825365" cy="971035"/>
          </a:xfr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42F1-53AC-4C9A-91B0-DE391903D89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70D7B-A4D5-487A-8280-D11E670BA162}" type="slidenum">
              <a:rPr lang="zh-CN" altLang="en-US" smtClean="0"/>
            </a:fld>
            <a:endParaRPr lang="zh-CN" altLang="en-US"/>
          </a:p>
        </p:txBody>
      </p:sp>
      <p:pic>
        <p:nvPicPr>
          <p:cNvPr id="8" name="图片 7" descr="水印"/>
          <p:cNvPicPr>
            <a:picLocks noChangeAspect="1"/>
          </p:cNvPicPr>
          <p:nvPr userDrawn="1"/>
        </p:nvPicPr>
        <p:blipFill>
          <a:blip r:embed="rId14"/>
          <a:stretch>
            <a:fillRect/>
          </a:stretch>
        </p:blipFill>
        <p:spPr>
          <a:xfrm>
            <a:off x="8117840" y="63500"/>
            <a:ext cx="3970655" cy="12852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58960" y="2429868"/>
            <a:ext cx="6567853" cy="4551225"/>
          </a:xfrm>
          <a:prstGeom prst="ellipse">
            <a:avLst/>
          </a:prstGeom>
          <a:ln>
            <a:noFill/>
          </a:ln>
          <a:effectLst>
            <a:softEdge rad="112500"/>
          </a:effectLst>
        </p:spPr>
      </p:pic>
      <p:sp>
        <p:nvSpPr>
          <p:cNvPr id="3" name="内容占位符 2"/>
          <p:cNvSpPr>
            <a:spLocks noGrp="1"/>
          </p:cNvSpPr>
          <p:nvPr>
            <p:ph sz="quarter" idx="13"/>
          </p:nvPr>
        </p:nvSpPr>
        <p:spPr>
          <a:xfrm>
            <a:off x="219811" y="266554"/>
            <a:ext cx="6567852" cy="6324891"/>
          </a:xfrm>
        </p:spPr>
        <p:txBody>
          <a:bodyPr>
            <a:normAutofit/>
          </a:bodyPr>
          <a:lstStyle/>
          <a:p>
            <a:pPr marL="0" indent="0">
              <a:buNone/>
            </a:pPr>
            <a:r>
              <a:rPr lang="en-US" altLang="zh-CN" sz="5400" dirty="0">
                <a:latin typeface="Edwardian Script ITC" panose="030303020407070D0804" pitchFamily="66" charset="0"/>
              </a:rPr>
              <a:t>We should never learn to be brave and patient if there were only joys in the world. Although the world is full of suffering, it’s also full of the overcoming of it.</a:t>
            </a:r>
            <a:endParaRPr lang="en-US" altLang="zh-CN" sz="5400" dirty="0">
              <a:latin typeface="Edwardian Script ITC" panose="030303020407070D0804" pitchFamily="66" charset="0"/>
            </a:endParaRPr>
          </a:p>
          <a:p>
            <a:pPr marL="0" indent="0">
              <a:buNone/>
            </a:pPr>
            <a:r>
              <a:rPr lang="en-US" altLang="zh-CN" sz="5400" dirty="0">
                <a:latin typeface="Edwardian Script ITC" panose="030303020407070D0804" pitchFamily="66" charset="0"/>
              </a:rPr>
              <a:t>——Helen Keller</a:t>
            </a:r>
            <a:endParaRPr lang="zh-CN" altLang="en-US" sz="5400" dirty="0">
              <a:latin typeface="Edwardian Script ITC" panose="030303020407070D08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169074" y="3147060"/>
            <a:ext cx="6211993" cy="120032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400" normalizeH="0" baseline="0" noProof="0" dirty="0">
                <a:ln>
                  <a:noFill/>
                </a:ln>
                <a:solidFill>
                  <a:srgbClr val="002060"/>
                </a:solidFill>
                <a:effectLst/>
                <a:uLnTx/>
                <a:uFillTx/>
                <a:latin typeface="微软雅黑" panose="020B0503020204020204" charset="-122"/>
                <a:ea typeface="微软雅黑" panose="020B0503020204020204" charset="-122"/>
                <a:cs typeface="+mn-cs"/>
              </a:rPr>
              <a:t>谢谢您的观看</a:t>
            </a:r>
            <a:endParaRPr kumimoji="0" lang="zh-CN" altLang="en-US" sz="7200" b="1" i="0" u="none" strike="noStrike" kern="1200" cap="none" spc="400" normalizeH="0" baseline="0" noProof="0" dirty="0">
              <a:ln>
                <a:noFill/>
              </a:ln>
              <a:solidFill>
                <a:srgbClr val="002060"/>
              </a:solidFill>
              <a:effectLst/>
              <a:uLnTx/>
              <a:uFillTx/>
              <a:latin typeface="微软雅黑" panose="020B0503020204020204" charset="-122"/>
              <a:ea typeface="微软雅黑" panose="020B050302020402020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4756373" y="2819257"/>
            <a:ext cx="7216140" cy="971127"/>
          </a:xfrm>
        </p:spPr>
        <p:txBody>
          <a:bodyPr>
            <a:normAutofit fontScale="90000"/>
          </a:bodyPr>
          <a:lstStyle/>
          <a:p>
            <a:pPr algn="ctr"/>
            <a:r>
              <a:rPr lang="zh-CN" altLang="en-US" b="1" spc="400" dirty="0">
                <a:solidFill>
                  <a:srgbClr val="FF0000"/>
                </a:solidFill>
                <a:latin typeface="微软雅黑" panose="020B0503020204020204" charset="-122"/>
                <a:ea typeface="微软雅黑" panose="020B0503020204020204" charset="-122"/>
                <a:sym typeface="+mn-ea"/>
              </a:rPr>
              <a:t>人教版选修</a:t>
            </a:r>
            <a:r>
              <a:rPr lang="en-US" altLang="zh-CN" b="1" spc="400" dirty="0">
                <a:solidFill>
                  <a:srgbClr val="FF0000"/>
                </a:solidFill>
                <a:latin typeface="微软雅黑" panose="020B0503020204020204" charset="-122"/>
                <a:ea typeface="微软雅黑" panose="020B0503020204020204" charset="-122"/>
                <a:sym typeface="+mn-ea"/>
              </a:rPr>
              <a:t>7 Unit1</a:t>
            </a:r>
            <a:br>
              <a:rPr lang="en-US" altLang="zh-CN" b="1" spc="400" dirty="0">
                <a:solidFill>
                  <a:srgbClr val="FF0000"/>
                </a:solidFill>
                <a:latin typeface="微软雅黑" panose="020B0503020204020204" charset="-122"/>
                <a:ea typeface="微软雅黑" panose="020B0503020204020204" charset="-122"/>
                <a:sym typeface="+mn-ea"/>
              </a:rPr>
            </a:br>
            <a:r>
              <a:rPr lang="en-US" altLang="zh-CN" b="1" spc="400" dirty="0">
                <a:solidFill>
                  <a:srgbClr val="FF0000"/>
                </a:solidFill>
                <a:latin typeface="微软雅黑" panose="020B0503020204020204" charset="-122"/>
                <a:ea typeface="微软雅黑" panose="020B0503020204020204" charset="-122"/>
                <a:sym typeface="+mn-ea"/>
              </a:rPr>
              <a:t>Living Well</a:t>
            </a:r>
            <a:br>
              <a:rPr lang="en-US" altLang="zh-CN" b="1" spc="400" dirty="0">
                <a:solidFill>
                  <a:srgbClr val="FF0000"/>
                </a:solidFill>
                <a:latin typeface="微软雅黑" panose="020B0503020204020204" charset="-122"/>
                <a:ea typeface="微软雅黑" panose="020B0503020204020204" charset="-122"/>
                <a:sym typeface="+mn-ea"/>
              </a:rPr>
            </a:br>
            <a:r>
              <a:rPr lang="en-US" altLang="zh-CN" b="1" spc="400" dirty="0">
                <a:solidFill>
                  <a:srgbClr val="FF0000"/>
                </a:solidFill>
                <a:latin typeface="微软雅黑" panose="020B0503020204020204" charset="-122"/>
                <a:ea typeface="微软雅黑" panose="020B0503020204020204" charset="-122"/>
                <a:sym typeface="+mn-ea"/>
              </a:rPr>
              <a:t>Reading (2)</a:t>
            </a:r>
            <a:endParaRPr lang="zh-CN" altLang="en-US" dirty="0">
              <a:solidFill>
                <a:srgbClr val="FF0000"/>
              </a:solidFill>
            </a:endParaRPr>
          </a:p>
        </p:txBody>
      </p:sp>
      <p:sp>
        <p:nvSpPr>
          <p:cNvPr id="10" name="矩形 9"/>
          <p:cNvSpPr/>
          <p:nvPr/>
        </p:nvSpPr>
        <p:spPr>
          <a:xfrm>
            <a:off x="6494780" y="4847167"/>
            <a:ext cx="4802293" cy="6354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301"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  </a:t>
            </a:r>
            <a:r>
              <a:rPr kumimoji="0" lang="en-US" altLang="zh-CN" sz="2665" b="0" i="0" u="none" strike="noStrike" kern="1200" cap="none" spc="301" normalizeH="0" baseline="0" noProof="0" dirty="0">
                <a:ln>
                  <a:noFill/>
                </a:ln>
                <a:solidFill>
                  <a:prstClr val="black"/>
                </a:solidFill>
                <a:effectLst/>
                <a:uLnTx/>
                <a:uFillTx/>
                <a:latin typeface="微软雅黑" panose="020B0503020204020204" charset="-122"/>
                <a:ea typeface="微软雅黑" panose="020B0503020204020204" charset="-122"/>
                <a:cs typeface="+mn-cs"/>
              </a:rPr>
              <a:t> </a:t>
            </a:r>
            <a:endParaRPr kumimoji="0" lang="en-US" altLang="zh-CN" sz="2665" b="0" i="0" u="none" strike="noStrike" kern="1200" cap="none" spc="301"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文本框 8"/>
          <p:cNvSpPr txBox="1"/>
          <p:nvPr/>
        </p:nvSpPr>
        <p:spPr>
          <a:xfrm>
            <a:off x="5140283" y="4963466"/>
            <a:ext cx="6448320" cy="6354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665" b="0" i="0" u="none" strike="noStrike" kern="1200" cap="none" spc="301"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mn-cs"/>
              </a:rPr>
              <a:t>东北师大附中朝阳学校  李秋爽</a:t>
            </a:r>
            <a:endParaRPr kumimoji="0" lang="zh-CN" altLang="en-US" sz="2665" b="0" i="0" u="none" strike="noStrike" kern="1200" cap="none" spc="301" normalizeH="0" baseline="0" noProof="0" dirty="0">
              <a:ln>
                <a:noFill/>
              </a:ln>
              <a:solidFill>
                <a:srgbClr val="E7E6E6">
                  <a:lumMod val="10000"/>
                </a:srgbClr>
              </a:solidFill>
              <a:effectLst/>
              <a:uLnTx/>
              <a:uFillTx/>
              <a:latin typeface="微软雅黑" panose="020B0503020204020204" charset="-122"/>
              <a:ea typeface="微软雅黑" panose="020B0503020204020204" charset="-122"/>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dirty="0"/>
          </a:p>
        </p:txBody>
      </p:sp>
      <p:sp>
        <p:nvSpPr>
          <p:cNvPr id="6" name="文本框 5"/>
          <p:cNvSpPr txBox="1"/>
          <p:nvPr/>
        </p:nvSpPr>
        <p:spPr>
          <a:xfrm>
            <a:off x="247650" y="11182"/>
            <a:ext cx="72009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00CC"/>
                </a:solidFill>
                <a:effectLst/>
                <a:uLnTx/>
                <a:uFillTx/>
                <a:latin typeface="Arial Black" panose="020B0A04020102020204" pitchFamily="34" charset="0"/>
                <a:ea typeface="等线" panose="02010600030101010101" pitchFamily="2" charset="-122"/>
                <a:cs typeface="+mn-cs"/>
              </a:rPr>
              <a:t>Summary Sharing Time</a:t>
            </a:r>
            <a:endParaRPr kumimoji="0" lang="zh-CN" altLang="en-US" sz="4000" b="1" i="0" u="none" strike="noStrike" kern="1200" cap="none" spc="0" normalizeH="0" baseline="0" noProof="0" dirty="0">
              <a:ln>
                <a:noFill/>
              </a:ln>
              <a:solidFill>
                <a:srgbClr val="0000CC"/>
              </a:solidFill>
              <a:effectLst/>
              <a:uLnTx/>
              <a:uFillTx/>
              <a:latin typeface="Arial Black" panose="020B0A04020102020204" pitchFamily="34" charset="0"/>
              <a:ea typeface="等线" panose="02010600030101010101" pitchFamily="2" charset="-122"/>
              <a:cs typeface="+mn-cs"/>
            </a:endParaRPr>
          </a:p>
        </p:txBody>
      </p:sp>
      <p:pic>
        <p:nvPicPr>
          <p:cNvPr id="7" name="图片 6"/>
          <p:cNvPicPr>
            <a:picLocks noChangeAspect="1"/>
          </p:cNvPicPr>
          <p:nvPr/>
        </p:nvPicPr>
        <p:blipFill>
          <a:blip r:embed="rId1"/>
          <a:stretch>
            <a:fillRect/>
          </a:stretch>
        </p:blipFill>
        <p:spPr>
          <a:xfrm>
            <a:off x="457674" y="790904"/>
            <a:ext cx="11048526" cy="6138317"/>
          </a:xfrm>
          <a:prstGeom prst="rect">
            <a:avLst/>
          </a:prstGeom>
        </p:spPr>
      </p:pic>
      <p:sp>
        <p:nvSpPr>
          <p:cNvPr id="8" name="文本框 7"/>
          <p:cNvSpPr txBox="1"/>
          <p:nvPr/>
        </p:nvSpPr>
        <p:spPr>
          <a:xfrm>
            <a:off x="6993768" y="144573"/>
            <a:ext cx="481481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请按下暂停键，找到两个伙伴在线交换你们的</a:t>
            </a: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summary</a:t>
            </a: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latin typeface="Arial Black" panose="020B0A04020102020204" pitchFamily="34" charset="0"/>
              </a:rPr>
              <a:t>What make a good summary?</a:t>
            </a:r>
            <a:endParaRPr lang="zh-CN" altLang="en-US" dirty="0">
              <a:solidFill>
                <a:srgbClr val="0000CC"/>
              </a:solidFill>
              <a:latin typeface="Arial Black" panose="020B0A04020102020204" pitchFamily="34" charset="0"/>
            </a:endParaRPr>
          </a:p>
        </p:txBody>
      </p:sp>
      <p:sp>
        <p:nvSpPr>
          <p:cNvPr id="3" name="内容占位符 2"/>
          <p:cNvSpPr>
            <a:spLocks noGrp="1"/>
          </p:cNvSpPr>
          <p:nvPr>
            <p:ph sz="quarter" idx="13"/>
          </p:nvPr>
        </p:nvSpPr>
        <p:spPr>
          <a:xfrm>
            <a:off x="913774" y="1690688"/>
            <a:ext cx="10363826" cy="4443412"/>
          </a:xfrm>
        </p:spPr>
        <p:txBody>
          <a:bodyPr>
            <a:normAutofit/>
          </a:bodyPr>
          <a:lstStyle/>
          <a:p>
            <a:r>
              <a:rPr lang="en-US" altLang="zh-CN" sz="3600" b="1" dirty="0"/>
              <a:t>1. Informative </a:t>
            </a:r>
            <a:endParaRPr lang="en-US" altLang="zh-CN" sz="3600" b="1" dirty="0"/>
          </a:p>
          <a:p>
            <a:r>
              <a:rPr lang="en-US" altLang="zh-CN" sz="3600" b="1" dirty="0"/>
              <a:t>2. Accurate</a:t>
            </a:r>
            <a:endParaRPr lang="en-US" altLang="zh-CN" sz="3600" b="1" dirty="0"/>
          </a:p>
          <a:p>
            <a:r>
              <a:rPr lang="en-US" altLang="zh-CN" sz="3600" b="1" dirty="0"/>
              <a:t>3. Coherent</a:t>
            </a:r>
            <a:endParaRPr lang="en-US" altLang="zh-CN" sz="3600" b="1" dirty="0"/>
          </a:p>
          <a:p>
            <a:r>
              <a:rPr lang="en-US" altLang="zh-CN" sz="3600" b="1" dirty="0"/>
              <a:t>4. Well-organized</a:t>
            </a:r>
            <a:endParaRPr lang="zh-CN" altLang="en-US" sz="3600" b="1" dirty="0"/>
          </a:p>
        </p:txBody>
      </p:sp>
      <p:sp>
        <p:nvSpPr>
          <p:cNvPr id="4" name="文本框 3"/>
          <p:cNvSpPr txBox="1"/>
          <p:nvPr/>
        </p:nvSpPr>
        <p:spPr>
          <a:xfrm>
            <a:off x="6993768" y="144573"/>
            <a:ext cx="48148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请按下暂停键，思考一下吧！</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0" y="0"/>
            <a:ext cx="12192000" cy="8172450"/>
          </a:xfrm>
        </p:spPr>
        <p:txBody>
          <a:bodyPr>
            <a:normAutofit/>
          </a:bodyPr>
          <a:lstStyle/>
          <a:p>
            <a:pPr marL="0" indent="0">
              <a:buNone/>
            </a:pPr>
            <a:r>
              <a:rPr lang="en-US" altLang="zh-CN" dirty="0">
                <a:latin typeface="+mn-ea"/>
              </a:rPr>
              <a:t>Marty, a disabled young boy _________ a special muscle disease, has learned to </a:t>
            </a:r>
            <a:r>
              <a:rPr lang="en-US" altLang="zh-CN" b="1" dirty="0">
                <a:solidFill>
                  <a:srgbClr val="C00000"/>
                </a:solidFill>
                <a:latin typeface="+mn-ea"/>
              </a:rPr>
              <a:t>adapt to </a:t>
            </a:r>
            <a:r>
              <a:rPr lang="en-US" altLang="zh-CN" dirty="0">
                <a:latin typeface="+mn-ea"/>
              </a:rPr>
              <a:t>his ______________(disable). With the </a:t>
            </a:r>
            <a:r>
              <a:rPr lang="en-US" altLang="zh-CN" b="1" dirty="0">
                <a:solidFill>
                  <a:srgbClr val="C00000"/>
                </a:solidFill>
                <a:latin typeface="+mn-ea"/>
              </a:rPr>
              <a:t>motto</a:t>
            </a:r>
            <a:r>
              <a:rPr lang="en-US" altLang="zh-CN" dirty="0">
                <a:latin typeface="+mn-ea"/>
              </a:rPr>
              <a:t>: live a day at a time, this outgoing teenager is living a good life, busy with all kinds of hobbies. In spite of the fact that he can be </a:t>
            </a:r>
            <a:r>
              <a:rPr lang="en-US" altLang="zh-CN" b="1" dirty="0">
                <a:solidFill>
                  <a:srgbClr val="C00000"/>
                </a:solidFill>
                <a:latin typeface="+mn-ea"/>
              </a:rPr>
              <a:t>clumsy</a:t>
            </a:r>
            <a:r>
              <a:rPr lang="en-US" altLang="zh-CN" dirty="0">
                <a:latin typeface="+mn-ea"/>
              </a:rPr>
              <a:t> and </a:t>
            </a:r>
            <a:r>
              <a:rPr lang="en-US" altLang="zh-CN" b="1" dirty="0">
                <a:solidFill>
                  <a:srgbClr val="C00000"/>
                </a:solidFill>
                <a:latin typeface="+mn-ea"/>
              </a:rPr>
              <a:t>bump into </a:t>
            </a:r>
            <a:r>
              <a:rPr lang="en-US" altLang="zh-CN" dirty="0">
                <a:latin typeface="+mn-ea"/>
              </a:rPr>
              <a:t>things, he managed ______________ (invent)a computer game last year and now his </a:t>
            </a:r>
            <a:r>
              <a:rPr lang="en-US" altLang="zh-CN" b="1" dirty="0">
                <a:solidFill>
                  <a:srgbClr val="C00000"/>
                </a:solidFill>
                <a:latin typeface="+mn-ea"/>
              </a:rPr>
              <a:t>___________(ambitious)</a:t>
            </a:r>
            <a:r>
              <a:rPr lang="en-US" altLang="zh-CN" dirty="0">
                <a:latin typeface="+mn-ea"/>
              </a:rPr>
              <a:t> is to work for a </a:t>
            </a:r>
            <a:r>
              <a:rPr lang="en-US" altLang="zh-CN" b="1" dirty="0">
                <a:solidFill>
                  <a:srgbClr val="C00000"/>
                </a:solidFill>
                <a:latin typeface="+mn-ea"/>
              </a:rPr>
              <a:t>software</a:t>
            </a:r>
            <a:r>
              <a:rPr lang="en-US" altLang="zh-CN" dirty="0">
                <a:latin typeface="+mn-ea"/>
              </a:rPr>
              <a:t> </a:t>
            </a:r>
            <a:r>
              <a:rPr lang="en-US" altLang="zh-CN" b="1" dirty="0">
                <a:solidFill>
                  <a:srgbClr val="C00000"/>
                </a:solidFill>
                <a:latin typeface="+mn-ea"/>
              </a:rPr>
              <a:t>firm</a:t>
            </a:r>
            <a:r>
              <a:rPr lang="en-US" altLang="zh-CN" dirty="0">
                <a:latin typeface="+mn-ea"/>
              </a:rPr>
              <a:t>.</a:t>
            </a:r>
            <a:endParaRPr lang="en-US" altLang="zh-CN" dirty="0">
              <a:latin typeface="+mn-ea"/>
            </a:endParaRPr>
          </a:p>
          <a:p>
            <a:pPr marL="0" indent="0">
              <a:buNone/>
            </a:pPr>
            <a:r>
              <a:rPr lang="en-US" altLang="zh-CN" dirty="0">
                <a:latin typeface="+mn-ea"/>
              </a:rPr>
              <a:t>However, this didn’t come easy. He </a:t>
            </a:r>
            <a:r>
              <a:rPr lang="en-US" altLang="zh-CN" b="1" dirty="0">
                <a:solidFill>
                  <a:srgbClr val="C00000"/>
                </a:solidFill>
                <a:latin typeface="+mn-ea"/>
              </a:rPr>
              <a:t>used to </a:t>
            </a:r>
            <a:r>
              <a:rPr lang="en-US" altLang="zh-CN" dirty="0">
                <a:latin typeface="+mn-ea"/>
              </a:rPr>
              <a:t>be </a:t>
            </a:r>
            <a:r>
              <a:rPr lang="en-US" altLang="zh-CN" b="1" dirty="0">
                <a:solidFill>
                  <a:srgbClr val="0000CC"/>
                </a:solidFill>
                <a:latin typeface="+mn-ea"/>
              </a:rPr>
              <a:t>normal</a:t>
            </a:r>
            <a:r>
              <a:rPr lang="en-US" altLang="zh-CN" dirty="0">
                <a:latin typeface="+mn-ea"/>
              </a:rPr>
              <a:t> before ten. Then he gradually became so weak _____________ he could only watch football from a </a:t>
            </a:r>
            <a:r>
              <a:rPr lang="en-US" altLang="zh-CN" b="1" dirty="0">
                <a:solidFill>
                  <a:srgbClr val="C00000"/>
                </a:solidFill>
                <a:latin typeface="+mn-ea"/>
              </a:rPr>
              <a:t>bench</a:t>
            </a:r>
            <a:r>
              <a:rPr lang="en-US" altLang="zh-CN" dirty="0">
                <a:latin typeface="+mn-ea"/>
              </a:rPr>
              <a:t>. Finally he had to give up his dream of ____________(play) </a:t>
            </a:r>
            <a:r>
              <a:rPr lang="en-US" altLang="zh-CN" b="1" dirty="0">
                <a:solidFill>
                  <a:srgbClr val="C00000"/>
                </a:solidFill>
                <a:latin typeface="+mn-ea"/>
              </a:rPr>
              <a:t>professional</a:t>
            </a:r>
            <a:r>
              <a:rPr lang="en-US" altLang="zh-CN" dirty="0">
                <a:latin typeface="+mn-ea"/>
              </a:rPr>
              <a:t> football and </a:t>
            </a:r>
            <a:r>
              <a:rPr lang="en-US" altLang="zh-CN" b="1" dirty="0">
                <a:solidFill>
                  <a:srgbClr val="C00000"/>
                </a:solidFill>
                <a:latin typeface="+mn-ea"/>
              </a:rPr>
              <a:t>representing</a:t>
            </a:r>
            <a:r>
              <a:rPr lang="en-US" altLang="zh-CN" dirty="0">
                <a:latin typeface="+mn-ea"/>
              </a:rPr>
              <a:t> his country in World Cup. After a billion tests, no </a:t>
            </a:r>
            <a:r>
              <a:rPr lang="en-US" altLang="zh-CN" b="1" dirty="0">
                <a:solidFill>
                  <a:srgbClr val="0000CC"/>
                </a:solidFill>
                <a:latin typeface="+mn-ea"/>
              </a:rPr>
              <a:t>diagnosis</a:t>
            </a:r>
            <a:r>
              <a:rPr lang="en-US" altLang="zh-CN" dirty="0">
                <a:latin typeface="+mn-ea"/>
              </a:rPr>
              <a:t> could ____________ (give). He didn’t know </a:t>
            </a:r>
            <a:r>
              <a:rPr lang="en-US" altLang="zh-CN" b="1" dirty="0">
                <a:solidFill>
                  <a:srgbClr val="C00000"/>
                </a:solidFill>
                <a:latin typeface="+mn-ea"/>
              </a:rPr>
              <a:t>____________ the future held</a:t>
            </a:r>
            <a:r>
              <a:rPr lang="en-US" altLang="zh-CN" dirty="0">
                <a:latin typeface="+mn-ea"/>
              </a:rPr>
              <a:t>. His classmates would laugh at him for being </a:t>
            </a:r>
            <a:r>
              <a:rPr lang="en-US" altLang="zh-CN" b="1" dirty="0">
                <a:solidFill>
                  <a:srgbClr val="C00000"/>
                </a:solidFill>
                <a:latin typeface="+mn-ea"/>
              </a:rPr>
              <a:t>out of breath </a:t>
            </a:r>
            <a:r>
              <a:rPr lang="en-US" altLang="zh-CN" dirty="0">
                <a:latin typeface="+mn-ea"/>
              </a:rPr>
              <a:t>after a short run. In addition, his education </a:t>
            </a:r>
            <a:r>
              <a:rPr lang="en-US" altLang="zh-CN" b="1" dirty="0">
                <a:solidFill>
                  <a:srgbClr val="C00000"/>
                </a:solidFill>
                <a:latin typeface="+mn-ea"/>
              </a:rPr>
              <a:t>suffered</a:t>
            </a:r>
            <a:r>
              <a:rPr lang="en-US" altLang="zh-CN" dirty="0">
                <a:latin typeface="+mn-ea"/>
              </a:rPr>
              <a:t> as well. </a:t>
            </a:r>
            <a:endParaRPr lang="en-US" altLang="zh-CN" dirty="0">
              <a:latin typeface="+mn-ea"/>
            </a:endParaRPr>
          </a:p>
          <a:p>
            <a:pPr marL="0" indent="0">
              <a:buNone/>
            </a:pPr>
            <a:r>
              <a:rPr lang="en-US" altLang="zh-CN" dirty="0">
                <a:latin typeface="+mn-ea"/>
              </a:rPr>
              <a:t>After struggle and hard work, he is now accepted and is stronger </a:t>
            </a:r>
            <a:r>
              <a:rPr lang="en-US" altLang="zh-CN" b="1" dirty="0">
                <a:solidFill>
                  <a:srgbClr val="C00000"/>
                </a:solidFill>
                <a:latin typeface="+mn-ea"/>
              </a:rPr>
              <a:t>___________________ (psychological)</a:t>
            </a:r>
            <a:r>
              <a:rPr lang="en-US" altLang="zh-CN" dirty="0">
                <a:latin typeface="+mn-ea"/>
              </a:rPr>
              <a:t> and more independent. He </a:t>
            </a:r>
            <a:r>
              <a:rPr lang="en-US" altLang="zh-CN" b="1" dirty="0">
                <a:solidFill>
                  <a:srgbClr val="C00000"/>
                </a:solidFill>
                <a:latin typeface="+mn-ea"/>
              </a:rPr>
              <a:t>expects</a:t>
            </a:r>
            <a:r>
              <a:rPr lang="en-US" altLang="zh-CN" dirty="0">
                <a:latin typeface="+mn-ea"/>
              </a:rPr>
              <a:t> others to stop feeling sorry, making fun of or ignoring </a:t>
            </a:r>
            <a:r>
              <a:rPr lang="en-US" altLang="zh-CN" b="1" dirty="0">
                <a:solidFill>
                  <a:srgbClr val="C00000"/>
                </a:solidFill>
                <a:latin typeface="+mn-ea"/>
              </a:rPr>
              <a:t>the disabled</a:t>
            </a:r>
            <a:r>
              <a:rPr lang="en-US" altLang="zh-CN" dirty="0">
                <a:latin typeface="+mn-ea"/>
              </a:rPr>
              <a:t>. ____________, he hopes that people </a:t>
            </a:r>
            <a:r>
              <a:rPr lang="en-US" altLang="zh-CN" b="1" dirty="0">
                <a:solidFill>
                  <a:srgbClr val="C00000"/>
                </a:solidFill>
                <a:latin typeface="+mn-ea"/>
              </a:rPr>
              <a:t>accept</a:t>
            </a:r>
            <a:r>
              <a:rPr lang="en-US" altLang="zh-CN" dirty="0">
                <a:latin typeface="+mn-ea"/>
              </a:rPr>
              <a:t> them </a:t>
            </a:r>
            <a:r>
              <a:rPr lang="en-US" altLang="zh-CN" b="1" dirty="0">
                <a:solidFill>
                  <a:srgbClr val="C00000"/>
                </a:solidFill>
                <a:latin typeface="+mn-ea"/>
              </a:rPr>
              <a:t>as</a:t>
            </a:r>
            <a:r>
              <a:rPr lang="en-US" altLang="zh-CN" dirty="0">
                <a:latin typeface="+mn-ea"/>
              </a:rPr>
              <a:t> who they are and encourage them.</a:t>
            </a:r>
            <a:endParaRPr lang="en-US" altLang="zh-CN" dirty="0">
              <a:latin typeface="+mn-ea"/>
            </a:endParaRPr>
          </a:p>
        </p:txBody>
      </p:sp>
      <p:sp>
        <p:nvSpPr>
          <p:cNvPr id="7" name="矩形 6"/>
          <p:cNvSpPr/>
          <p:nvPr/>
        </p:nvSpPr>
        <p:spPr>
          <a:xfrm>
            <a:off x="4654180" y="0"/>
            <a:ext cx="94652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with</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8" name="矩形 7"/>
          <p:cNvSpPr/>
          <p:nvPr/>
        </p:nvSpPr>
        <p:spPr>
          <a:xfrm>
            <a:off x="2155640" y="392780"/>
            <a:ext cx="189902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disability</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9" name="矩形 8"/>
          <p:cNvSpPr/>
          <p:nvPr/>
        </p:nvSpPr>
        <p:spPr>
          <a:xfrm>
            <a:off x="0" y="1480810"/>
            <a:ext cx="189902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to invent</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10" name="矩形 9"/>
          <p:cNvSpPr/>
          <p:nvPr/>
        </p:nvSpPr>
        <p:spPr>
          <a:xfrm>
            <a:off x="0" y="1957060"/>
            <a:ext cx="16764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ambition</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11" name="矩形 10"/>
          <p:cNvSpPr/>
          <p:nvPr/>
        </p:nvSpPr>
        <p:spPr>
          <a:xfrm>
            <a:off x="4654180" y="2734330"/>
            <a:ext cx="94652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that</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12" name="矩形 11"/>
          <p:cNvSpPr/>
          <p:nvPr/>
        </p:nvSpPr>
        <p:spPr>
          <a:xfrm>
            <a:off x="7111630" y="3167390"/>
            <a:ext cx="168947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playing</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13" name="矩形 12"/>
          <p:cNvSpPr/>
          <p:nvPr/>
        </p:nvSpPr>
        <p:spPr>
          <a:xfrm>
            <a:off x="2749180" y="3974470"/>
            <a:ext cx="168947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be given</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14" name="矩形 13"/>
          <p:cNvSpPr/>
          <p:nvPr/>
        </p:nvSpPr>
        <p:spPr>
          <a:xfrm>
            <a:off x="8299822" y="3974470"/>
            <a:ext cx="114299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what</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15" name="矩形 14"/>
          <p:cNvSpPr/>
          <p:nvPr/>
        </p:nvSpPr>
        <p:spPr>
          <a:xfrm>
            <a:off x="0" y="5593720"/>
            <a:ext cx="274918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psychologically</a:t>
            </a:r>
            <a:endParaRPr kumimoji="0" lang="zh-CN" altLang="en-US" sz="18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16" name="矩形 15"/>
          <p:cNvSpPr/>
          <p:nvPr/>
        </p:nvSpPr>
        <p:spPr>
          <a:xfrm>
            <a:off x="9595220" y="6059790"/>
            <a:ext cx="133948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Instead</a:t>
            </a:r>
            <a:endParaRPr kumimoji="0" lang="zh-CN" altLang="en-US" sz="2400" b="0"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0711" y="480374"/>
            <a:ext cx="12041945" cy="1325563"/>
          </a:xfrm>
        </p:spPr>
        <p:txBody>
          <a:bodyPr>
            <a:noAutofit/>
          </a:bodyPr>
          <a:lstStyle/>
          <a:p>
            <a:r>
              <a:rPr lang="en-US" altLang="zh-CN" sz="3600" b="1" dirty="0">
                <a:latin typeface="+mn-lt"/>
              </a:rPr>
              <a:t>In what order does Marty develop his story?</a:t>
            </a:r>
            <a:endParaRPr lang="zh-CN" altLang="en-US" sz="3600" b="1" dirty="0">
              <a:latin typeface="+mn-lt"/>
            </a:endParaRPr>
          </a:p>
        </p:txBody>
      </p:sp>
      <p:sp>
        <p:nvSpPr>
          <p:cNvPr id="3" name="内容占位符 2"/>
          <p:cNvSpPr>
            <a:spLocks noGrp="1"/>
          </p:cNvSpPr>
          <p:nvPr>
            <p:ph sz="quarter" idx="13"/>
          </p:nvPr>
        </p:nvSpPr>
        <p:spPr>
          <a:xfrm>
            <a:off x="225082" y="1593369"/>
            <a:ext cx="11577711" cy="4427603"/>
          </a:xfrm>
        </p:spPr>
        <p:txBody>
          <a:bodyPr/>
          <a:lstStyle/>
          <a:p>
            <a:endParaRPr lang="zh-CN" altLang="en-US" dirty="0"/>
          </a:p>
        </p:txBody>
      </p:sp>
      <p:cxnSp>
        <p:nvCxnSpPr>
          <p:cNvPr id="5" name="直接箭头连接符 4"/>
          <p:cNvCxnSpPr/>
          <p:nvPr/>
        </p:nvCxnSpPr>
        <p:spPr>
          <a:xfrm>
            <a:off x="225083" y="3657600"/>
            <a:ext cx="11648049" cy="0"/>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8" name="流程图: 接点 7"/>
          <p:cNvSpPr/>
          <p:nvPr/>
        </p:nvSpPr>
        <p:spPr>
          <a:xfrm>
            <a:off x="1263754" y="3566748"/>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流程图: 接点 8"/>
          <p:cNvSpPr/>
          <p:nvPr/>
        </p:nvSpPr>
        <p:spPr>
          <a:xfrm>
            <a:off x="3294195" y="3604255"/>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 name="流程图: 接点 10"/>
          <p:cNvSpPr/>
          <p:nvPr/>
        </p:nvSpPr>
        <p:spPr>
          <a:xfrm>
            <a:off x="4622424" y="3604254"/>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2" name="流程图: 接点 11"/>
          <p:cNvSpPr/>
          <p:nvPr/>
        </p:nvSpPr>
        <p:spPr>
          <a:xfrm>
            <a:off x="9483989" y="3604256"/>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3" name="文本框 12"/>
          <p:cNvSpPr txBox="1"/>
          <p:nvPr/>
        </p:nvSpPr>
        <p:spPr>
          <a:xfrm>
            <a:off x="679380" y="3801175"/>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Before ten</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4" name="文本框 13"/>
          <p:cNvSpPr txBox="1"/>
          <p:nvPr/>
        </p:nvSpPr>
        <p:spPr>
          <a:xfrm>
            <a:off x="2968283" y="3828158"/>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Then</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5" name="文本框 14"/>
          <p:cNvSpPr txBox="1"/>
          <p:nvPr/>
        </p:nvSpPr>
        <p:spPr>
          <a:xfrm>
            <a:off x="4077302" y="3828157"/>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end</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 name="流程图: 接点 15"/>
          <p:cNvSpPr/>
          <p:nvPr/>
        </p:nvSpPr>
        <p:spPr>
          <a:xfrm>
            <a:off x="6780647" y="3601908"/>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7" name="文本框 16"/>
          <p:cNvSpPr txBox="1"/>
          <p:nvPr/>
        </p:nvSpPr>
        <p:spPr>
          <a:xfrm>
            <a:off x="5904926" y="3772467"/>
            <a:ext cx="29436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primary school years to follow</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8" name="文本框 17"/>
          <p:cNvSpPr txBox="1"/>
          <p:nvPr/>
        </p:nvSpPr>
        <p:spPr>
          <a:xfrm>
            <a:off x="8723171" y="3772467"/>
            <a:ext cx="2943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high school</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9" name="文本框 18"/>
          <p:cNvSpPr txBox="1"/>
          <p:nvPr/>
        </p:nvSpPr>
        <p:spPr>
          <a:xfrm>
            <a:off x="926129" y="2349967"/>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carefree</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923781" y="2572707"/>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happy</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1" name="文本框 20"/>
          <p:cNvSpPr txBox="1"/>
          <p:nvPr/>
        </p:nvSpPr>
        <p:spPr>
          <a:xfrm>
            <a:off x="935501" y="2809514"/>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hopeful</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2" name="文本框 21"/>
          <p:cNvSpPr txBox="1"/>
          <p:nvPr/>
        </p:nvSpPr>
        <p:spPr>
          <a:xfrm>
            <a:off x="919089" y="3018186"/>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optimistic</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3" name="文本框 22"/>
          <p:cNvSpPr txBox="1"/>
          <p:nvPr/>
        </p:nvSpPr>
        <p:spPr>
          <a:xfrm>
            <a:off x="416452" y="4129415"/>
            <a:ext cx="2580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the same as others</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4" name="文本框 23"/>
          <p:cNvSpPr txBox="1"/>
          <p:nvPr/>
        </p:nvSpPr>
        <p:spPr>
          <a:xfrm>
            <a:off x="442240" y="4352155"/>
            <a:ext cx="2580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dream about</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5" name="文本框 24"/>
          <p:cNvSpPr txBox="1"/>
          <p:nvPr/>
        </p:nvSpPr>
        <p:spPr>
          <a:xfrm>
            <a:off x="2570293" y="4140059"/>
            <a:ext cx="15191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weaker and weaker</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6" name="文本框 25"/>
          <p:cNvSpPr txBox="1"/>
          <p:nvPr/>
        </p:nvSpPr>
        <p:spPr>
          <a:xfrm>
            <a:off x="4049224" y="4112949"/>
            <a:ext cx="16395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went into hospital; medical test;</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no result </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7" name="文本框 26"/>
          <p:cNvSpPr txBox="1"/>
          <p:nvPr/>
        </p:nvSpPr>
        <p:spPr>
          <a:xfrm>
            <a:off x="5848179" y="4330361"/>
            <a:ext cx="2474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was laughed at</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education suffered</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8" name="文本框 27"/>
          <p:cNvSpPr txBox="1"/>
          <p:nvPr/>
        </p:nvSpPr>
        <p:spPr>
          <a:xfrm>
            <a:off x="8722026" y="4129415"/>
            <a:ext cx="305352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good life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is accepted; ignore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able to do many things</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ambition</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busy life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hobbies</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9" name="文本框 28"/>
          <p:cNvSpPr txBox="1"/>
          <p:nvPr/>
        </p:nvSpPr>
        <p:spPr>
          <a:xfrm>
            <a:off x="2648365" y="4710843"/>
            <a:ext cx="16512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terrible</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afraid </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0" name="文本框 29"/>
          <p:cNvSpPr txBox="1"/>
          <p:nvPr/>
        </p:nvSpPr>
        <p:spPr>
          <a:xfrm>
            <a:off x="4072282" y="5299743"/>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bored;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hopeless;</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desperate</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1" name="文本框 30"/>
          <p:cNvSpPr txBox="1"/>
          <p:nvPr/>
        </p:nvSpPr>
        <p:spPr>
          <a:xfrm>
            <a:off x="6045592" y="4976692"/>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annoyed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humiliated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shameful</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uneasy</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2" name="文本框 31"/>
          <p:cNvSpPr txBox="1"/>
          <p:nvPr/>
        </p:nvSpPr>
        <p:spPr>
          <a:xfrm>
            <a:off x="8743066" y="2265518"/>
            <a:ext cx="16512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happy</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satisfied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hopeful</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fulfilled</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3" name="矩形: 圆角 32"/>
          <p:cNvSpPr/>
          <p:nvPr/>
        </p:nvSpPr>
        <p:spPr>
          <a:xfrm>
            <a:off x="478302" y="168812"/>
            <a:ext cx="2599006"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While-Reading</a:t>
            </a:r>
            <a:endParaRPr kumimoji="0" lang="zh-CN" altLang="en-US"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矩形 6"/>
          <p:cNvSpPr/>
          <p:nvPr/>
        </p:nvSpPr>
        <p:spPr>
          <a:xfrm>
            <a:off x="293681" y="884555"/>
            <a:ext cx="1270635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br>
              <a:rPr kumimoji="0" lang="en-US" altLang="zh-CN" sz="3600" b="1" i="0" u="none" strike="noStrike" kern="1200" cap="none" spc="0" normalizeH="0" baseline="0" noProof="0" dirty="0">
                <a:ln>
                  <a:noFill/>
                </a:ln>
                <a:solidFill>
                  <a:prstClr val="black"/>
                </a:solidFill>
                <a:effectLst/>
                <a:uLnTx/>
                <a:uFillTx/>
                <a:latin typeface="等线" panose="02010600030101010101" pitchFamily="2" charset="-122"/>
                <a:ea typeface="等线 Light" panose="02010600030101010101" pitchFamily="2" charset="-122"/>
                <a:cs typeface="+mn-cs"/>
              </a:rPr>
            </a:br>
            <a:r>
              <a:rPr kumimoji="0" lang="en-US" altLang="zh-CN" sz="3600" b="1" i="0" u="none" strike="noStrike" kern="1200" cap="none" spc="0" normalizeH="0" baseline="0" noProof="0" dirty="0">
                <a:ln>
                  <a:noFill/>
                </a:ln>
                <a:solidFill>
                  <a:prstClr val="black"/>
                </a:solidFill>
                <a:effectLst/>
                <a:uLnTx/>
                <a:uFillTx/>
                <a:latin typeface="等线" panose="02010600030101010101" pitchFamily="2" charset="-122"/>
                <a:ea typeface="等线 Light" panose="02010600030101010101" pitchFamily="2" charset="-122"/>
                <a:cs typeface="+mn-cs"/>
              </a:rPr>
              <a:t>What happened and how did/does he feel at each point?</a:t>
            </a: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 name="文本框 9"/>
          <p:cNvSpPr txBox="1"/>
          <p:nvPr/>
        </p:nvSpPr>
        <p:spPr>
          <a:xfrm>
            <a:off x="9638730" y="914368"/>
            <a:ext cx="29152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CC"/>
                </a:solidFill>
                <a:effectLst/>
                <a:uLnTx/>
                <a:uFillTx/>
                <a:latin typeface="等线" panose="02010600030101010101" pitchFamily="2" charset="-122"/>
                <a:ea typeface="等线" panose="02010600030101010101" pitchFamily="2" charset="-122"/>
                <a:cs typeface="+mn-cs"/>
              </a:rPr>
              <a:t>In time order</a:t>
            </a:r>
            <a:endParaRPr kumimoji="0" lang="zh-CN" altLang="en-US" sz="2800" b="1" i="0" u="none" strike="noStrike" kern="1200" cap="none" spc="0" normalizeH="0" baseline="0" noProof="0" dirty="0">
              <a:ln>
                <a:noFill/>
              </a:ln>
              <a:solidFill>
                <a:srgbClr val="0000CC"/>
              </a:solidFill>
              <a:effectLst/>
              <a:uLnTx/>
              <a:uFillTx/>
              <a:latin typeface="等线" panose="02010600030101010101" pitchFamily="2" charset="-122"/>
              <a:ea typeface="等线" panose="02010600030101010101" pitchFamily="2" charset="-122"/>
              <a:cs typeface="+mn-cs"/>
            </a:endParaRPr>
          </a:p>
        </p:txBody>
      </p:sp>
      <p:sp>
        <p:nvSpPr>
          <p:cNvPr id="36" name="文本框 35"/>
          <p:cNvSpPr txBox="1"/>
          <p:nvPr/>
        </p:nvSpPr>
        <p:spPr>
          <a:xfrm>
            <a:off x="7058318" y="166174"/>
            <a:ext cx="48148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请按下暂停键，完成学案上的相应任务吧</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p:bldP spid="14" grpId="0"/>
      <p:bldP spid="15" grpId="0"/>
      <p:bldP spid="16"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7" grpId="0"/>
      <p:bldP spid="10"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3754" y="280388"/>
            <a:ext cx="12041945" cy="1325563"/>
          </a:xfrm>
        </p:spPr>
        <p:txBody>
          <a:bodyPr>
            <a:normAutofit/>
          </a:bodyPr>
          <a:lstStyle/>
          <a:p>
            <a:r>
              <a:rPr lang="en-US" altLang="zh-CN" b="1" dirty="0">
                <a:latin typeface="+mn-lt"/>
              </a:rPr>
              <a:t>What qualities of Marty do you see?</a:t>
            </a:r>
            <a:endParaRPr lang="zh-CN" altLang="en-US" b="1" dirty="0">
              <a:latin typeface="+mn-lt"/>
            </a:endParaRPr>
          </a:p>
        </p:txBody>
      </p:sp>
      <p:sp>
        <p:nvSpPr>
          <p:cNvPr id="3" name="内容占位符 2"/>
          <p:cNvSpPr>
            <a:spLocks noGrp="1"/>
          </p:cNvSpPr>
          <p:nvPr>
            <p:ph sz="quarter" idx="13"/>
          </p:nvPr>
        </p:nvSpPr>
        <p:spPr>
          <a:xfrm>
            <a:off x="225082" y="1593369"/>
            <a:ext cx="11577711" cy="4427603"/>
          </a:xfrm>
        </p:spPr>
        <p:txBody>
          <a:bodyPr/>
          <a:lstStyle/>
          <a:p>
            <a:endParaRPr lang="zh-CN" altLang="en-US" dirty="0"/>
          </a:p>
        </p:txBody>
      </p:sp>
      <p:cxnSp>
        <p:nvCxnSpPr>
          <p:cNvPr id="5" name="直接箭头连接符 4"/>
          <p:cNvCxnSpPr/>
          <p:nvPr/>
        </p:nvCxnSpPr>
        <p:spPr>
          <a:xfrm>
            <a:off x="225083" y="3657600"/>
            <a:ext cx="11648049" cy="0"/>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8" name="流程图: 接点 7"/>
          <p:cNvSpPr/>
          <p:nvPr/>
        </p:nvSpPr>
        <p:spPr>
          <a:xfrm>
            <a:off x="1263754" y="3566748"/>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流程图: 接点 8"/>
          <p:cNvSpPr/>
          <p:nvPr/>
        </p:nvSpPr>
        <p:spPr>
          <a:xfrm>
            <a:off x="3294195" y="3604255"/>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 name="流程图: 接点 10"/>
          <p:cNvSpPr/>
          <p:nvPr/>
        </p:nvSpPr>
        <p:spPr>
          <a:xfrm>
            <a:off x="4622424" y="3604254"/>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2" name="流程图: 接点 11"/>
          <p:cNvSpPr/>
          <p:nvPr/>
        </p:nvSpPr>
        <p:spPr>
          <a:xfrm>
            <a:off x="9483989" y="3604256"/>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3" name="文本框 12"/>
          <p:cNvSpPr txBox="1"/>
          <p:nvPr/>
        </p:nvSpPr>
        <p:spPr>
          <a:xfrm>
            <a:off x="679380" y="3801175"/>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Before ten</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4" name="文本框 13"/>
          <p:cNvSpPr txBox="1"/>
          <p:nvPr/>
        </p:nvSpPr>
        <p:spPr>
          <a:xfrm>
            <a:off x="2968283" y="3828158"/>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Then</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5" name="文本框 14"/>
          <p:cNvSpPr txBox="1"/>
          <p:nvPr/>
        </p:nvSpPr>
        <p:spPr>
          <a:xfrm>
            <a:off x="4077302" y="3828157"/>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end</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 name="流程图: 接点 15"/>
          <p:cNvSpPr/>
          <p:nvPr/>
        </p:nvSpPr>
        <p:spPr>
          <a:xfrm>
            <a:off x="6780647" y="3601908"/>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7" name="文本框 16"/>
          <p:cNvSpPr txBox="1"/>
          <p:nvPr/>
        </p:nvSpPr>
        <p:spPr>
          <a:xfrm>
            <a:off x="5904926" y="3772467"/>
            <a:ext cx="29436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primary school years to follow</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8" name="文本框 17"/>
          <p:cNvSpPr txBox="1"/>
          <p:nvPr/>
        </p:nvSpPr>
        <p:spPr>
          <a:xfrm>
            <a:off x="8723171" y="3772467"/>
            <a:ext cx="2943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high school</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9" name="文本框 18"/>
          <p:cNvSpPr txBox="1"/>
          <p:nvPr/>
        </p:nvSpPr>
        <p:spPr>
          <a:xfrm>
            <a:off x="926129" y="2349967"/>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carefree</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923781" y="2572707"/>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happy</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1" name="文本框 20"/>
          <p:cNvSpPr txBox="1"/>
          <p:nvPr/>
        </p:nvSpPr>
        <p:spPr>
          <a:xfrm>
            <a:off x="935501" y="2809514"/>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hopeful</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2" name="文本框 21"/>
          <p:cNvSpPr txBox="1"/>
          <p:nvPr/>
        </p:nvSpPr>
        <p:spPr>
          <a:xfrm>
            <a:off x="919089" y="3018186"/>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optimistic</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3" name="文本框 22"/>
          <p:cNvSpPr txBox="1"/>
          <p:nvPr/>
        </p:nvSpPr>
        <p:spPr>
          <a:xfrm>
            <a:off x="416452" y="4129415"/>
            <a:ext cx="2580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the same as others</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4" name="文本框 23"/>
          <p:cNvSpPr txBox="1"/>
          <p:nvPr/>
        </p:nvSpPr>
        <p:spPr>
          <a:xfrm>
            <a:off x="442240" y="4352155"/>
            <a:ext cx="2580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dream about</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5" name="文本框 24"/>
          <p:cNvSpPr txBox="1"/>
          <p:nvPr/>
        </p:nvSpPr>
        <p:spPr>
          <a:xfrm>
            <a:off x="2570293" y="4140059"/>
            <a:ext cx="15191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weaker and weaker</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6" name="文本框 25"/>
          <p:cNvSpPr txBox="1"/>
          <p:nvPr/>
        </p:nvSpPr>
        <p:spPr>
          <a:xfrm>
            <a:off x="4049224" y="4112949"/>
            <a:ext cx="16395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went into hospital; medical test;</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no result </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7" name="文本框 26"/>
          <p:cNvSpPr txBox="1"/>
          <p:nvPr/>
        </p:nvSpPr>
        <p:spPr>
          <a:xfrm>
            <a:off x="5848179" y="4330361"/>
            <a:ext cx="2474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was laughed at</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education suffered</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8" name="文本框 27"/>
          <p:cNvSpPr txBox="1"/>
          <p:nvPr/>
        </p:nvSpPr>
        <p:spPr>
          <a:xfrm>
            <a:off x="8722026" y="4129415"/>
            <a:ext cx="305352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good life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is accepted; ignore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able to do many things</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ambition</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busy life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hobbies</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9" name="文本框 28"/>
          <p:cNvSpPr txBox="1"/>
          <p:nvPr/>
        </p:nvSpPr>
        <p:spPr>
          <a:xfrm>
            <a:off x="2648365" y="4710843"/>
            <a:ext cx="16512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terrible</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afraid </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0" name="文本框 29"/>
          <p:cNvSpPr txBox="1"/>
          <p:nvPr/>
        </p:nvSpPr>
        <p:spPr>
          <a:xfrm>
            <a:off x="4072282" y="5299743"/>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bored;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hopeless;</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desperate</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1" name="文本框 30"/>
          <p:cNvSpPr txBox="1"/>
          <p:nvPr/>
        </p:nvSpPr>
        <p:spPr>
          <a:xfrm>
            <a:off x="6045592" y="4976692"/>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annoyed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humiliated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shameful</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uneasy</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2" name="文本框 31"/>
          <p:cNvSpPr txBox="1"/>
          <p:nvPr/>
        </p:nvSpPr>
        <p:spPr>
          <a:xfrm>
            <a:off x="9049654" y="2303857"/>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happy</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satisfied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hopeful</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fulfilled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4" name="文本框 3"/>
          <p:cNvSpPr txBox="1"/>
          <p:nvPr/>
        </p:nvSpPr>
        <p:spPr>
          <a:xfrm>
            <a:off x="225081" y="1223711"/>
            <a:ext cx="123655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ED7D31">
                    <a:lumMod val="75000"/>
                  </a:srgbClr>
                </a:solidFill>
                <a:effectLst/>
                <a:uLnTx/>
                <a:uFillTx/>
                <a:latin typeface="等线" panose="02010600030101010101" pitchFamily="2" charset="-122"/>
                <a:ea typeface="等线" panose="02010600030101010101" pitchFamily="2" charset="-122"/>
                <a:cs typeface="+mn-cs"/>
              </a:rPr>
              <a:t>tough(strong-willed, resilient); brave; courageous; passionate; diligent; independent; tolerant; positive; enthusiastic; caring and loving; determined; ambitious </a:t>
            </a:r>
            <a:endParaRPr kumimoji="0" lang="zh-CN" altLang="en-US" sz="2400" b="1" i="0" u="none" strike="noStrike" kern="1200" cap="none" spc="0" normalizeH="0" baseline="0" noProof="0" dirty="0">
              <a:ln>
                <a:noFill/>
              </a:ln>
              <a:solidFill>
                <a:srgbClr val="ED7D31">
                  <a:lumMod val="75000"/>
                </a:srgbClr>
              </a:solidFill>
              <a:effectLst/>
              <a:uLnTx/>
              <a:uFillTx/>
              <a:latin typeface="等线" panose="02010600030101010101" pitchFamily="2" charset="-122"/>
              <a:ea typeface="等线" panose="02010600030101010101" pitchFamily="2" charset="-122"/>
              <a:cs typeface="+mn-cs"/>
            </a:endParaRPr>
          </a:p>
        </p:txBody>
      </p:sp>
      <p:sp>
        <p:nvSpPr>
          <p:cNvPr id="34" name="矩形: 圆角 33"/>
          <p:cNvSpPr/>
          <p:nvPr/>
        </p:nvSpPr>
        <p:spPr>
          <a:xfrm>
            <a:off x="118992" y="63365"/>
            <a:ext cx="2599006"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While-Reading</a:t>
            </a:r>
            <a:endParaRPr kumimoji="0" lang="zh-CN" altLang="en-US"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3" name="文本框 32"/>
          <p:cNvSpPr txBox="1"/>
          <p:nvPr/>
        </p:nvSpPr>
        <p:spPr>
          <a:xfrm>
            <a:off x="7058318" y="166174"/>
            <a:ext cx="48148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请按下暂停键，完成学案上的相应任务吧</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055" y="379642"/>
            <a:ext cx="12041945" cy="1325563"/>
          </a:xfrm>
        </p:spPr>
        <p:txBody>
          <a:bodyPr>
            <a:normAutofit/>
          </a:bodyPr>
          <a:lstStyle/>
          <a:p>
            <a:r>
              <a:rPr lang="en-US" altLang="zh-CN" b="1" dirty="0">
                <a:latin typeface="+mn-lt"/>
              </a:rPr>
              <a:t>What lessons can we draw from Marty’s story?</a:t>
            </a:r>
            <a:endParaRPr lang="zh-CN" altLang="en-US" b="1" dirty="0">
              <a:latin typeface="+mn-lt"/>
            </a:endParaRPr>
          </a:p>
        </p:txBody>
      </p:sp>
      <p:sp>
        <p:nvSpPr>
          <p:cNvPr id="3" name="内容占位符 2"/>
          <p:cNvSpPr>
            <a:spLocks noGrp="1"/>
          </p:cNvSpPr>
          <p:nvPr>
            <p:ph sz="quarter" idx="13"/>
          </p:nvPr>
        </p:nvSpPr>
        <p:spPr>
          <a:xfrm>
            <a:off x="225082" y="1593369"/>
            <a:ext cx="11577711" cy="4427603"/>
          </a:xfrm>
        </p:spPr>
        <p:txBody>
          <a:bodyPr/>
          <a:lstStyle/>
          <a:p>
            <a:endParaRPr lang="zh-CN" altLang="en-US" dirty="0"/>
          </a:p>
        </p:txBody>
      </p:sp>
      <p:cxnSp>
        <p:nvCxnSpPr>
          <p:cNvPr id="5" name="直接箭头连接符 4"/>
          <p:cNvCxnSpPr/>
          <p:nvPr/>
        </p:nvCxnSpPr>
        <p:spPr>
          <a:xfrm>
            <a:off x="225083" y="3657600"/>
            <a:ext cx="11648049" cy="0"/>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8" name="流程图: 接点 7"/>
          <p:cNvSpPr/>
          <p:nvPr/>
        </p:nvSpPr>
        <p:spPr>
          <a:xfrm>
            <a:off x="1263754" y="3566748"/>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流程图: 接点 8"/>
          <p:cNvSpPr/>
          <p:nvPr/>
        </p:nvSpPr>
        <p:spPr>
          <a:xfrm>
            <a:off x="3294195" y="3604255"/>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 name="流程图: 接点 10"/>
          <p:cNvSpPr/>
          <p:nvPr/>
        </p:nvSpPr>
        <p:spPr>
          <a:xfrm>
            <a:off x="4622424" y="3604254"/>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2" name="流程图: 接点 11"/>
          <p:cNvSpPr/>
          <p:nvPr/>
        </p:nvSpPr>
        <p:spPr>
          <a:xfrm>
            <a:off x="9483989" y="3604256"/>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3" name="文本框 12"/>
          <p:cNvSpPr txBox="1"/>
          <p:nvPr/>
        </p:nvSpPr>
        <p:spPr>
          <a:xfrm>
            <a:off x="679380" y="3801175"/>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Before ten</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4" name="文本框 13"/>
          <p:cNvSpPr txBox="1"/>
          <p:nvPr/>
        </p:nvSpPr>
        <p:spPr>
          <a:xfrm>
            <a:off x="2968283" y="3828158"/>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Then</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5" name="文本框 14"/>
          <p:cNvSpPr txBox="1"/>
          <p:nvPr/>
        </p:nvSpPr>
        <p:spPr>
          <a:xfrm>
            <a:off x="4077302" y="3828157"/>
            <a:ext cx="1929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end</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6" name="流程图: 接点 15"/>
          <p:cNvSpPr/>
          <p:nvPr/>
        </p:nvSpPr>
        <p:spPr>
          <a:xfrm>
            <a:off x="6780647" y="3601908"/>
            <a:ext cx="154741" cy="17055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7" name="文本框 16"/>
          <p:cNvSpPr txBox="1"/>
          <p:nvPr/>
        </p:nvSpPr>
        <p:spPr>
          <a:xfrm>
            <a:off x="5904926" y="3772467"/>
            <a:ext cx="29436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primary school years to follow</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8" name="文本框 17"/>
          <p:cNvSpPr txBox="1"/>
          <p:nvPr/>
        </p:nvSpPr>
        <p:spPr>
          <a:xfrm>
            <a:off x="8723171" y="3772467"/>
            <a:ext cx="2943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 the high school</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9" name="文本框 18"/>
          <p:cNvSpPr txBox="1"/>
          <p:nvPr/>
        </p:nvSpPr>
        <p:spPr>
          <a:xfrm>
            <a:off x="926129" y="2349967"/>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carefree</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923781" y="2572707"/>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happy</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1" name="文本框 20"/>
          <p:cNvSpPr txBox="1"/>
          <p:nvPr/>
        </p:nvSpPr>
        <p:spPr>
          <a:xfrm>
            <a:off x="935501" y="2809514"/>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hopeful</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2" name="文本框 21"/>
          <p:cNvSpPr txBox="1"/>
          <p:nvPr/>
        </p:nvSpPr>
        <p:spPr>
          <a:xfrm>
            <a:off x="919089" y="3018186"/>
            <a:ext cx="1296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optimistic</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23" name="文本框 22"/>
          <p:cNvSpPr txBox="1"/>
          <p:nvPr/>
        </p:nvSpPr>
        <p:spPr>
          <a:xfrm>
            <a:off x="416452" y="4129415"/>
            <a:ext cx="2580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the same as others</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4" name="文本框 23"/>
          <p:cNvSpPr txBox="1"/>
          <p:nvPr/>
        </p:nvSpPr>
        <p:spPr>
          <a:xfrm>
            <a:off x="442240" y="4352155"/>
            <a:ext cx="2580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dream about</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5" name="文本框 24"/>
          <p:cNvSpPr txBox="1"/>
          <p:nvPr/>
        </p:nvSpPr>
        <p:spPr>
          <a:xfrm>
            <a:off x="2570293" y="4140059"/>
            <a:ext cx="15191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weaker and weaker</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6" name="文本框 25"/>
          <p:cNvSpPr txBox="1"/>
          <p:nvPr/>
        </p:nvSpPr>
        <p:spPr>
          <a:xfrm>
            <a:off x="4049224" y="4112949"/>
            <a:ext cx="16395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went into hospital; medical test;</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no result </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7" name="文本框 26"/>
          <p:cNvSpPr txBox="1"/>
          <p:nvPr/>
        </p:nvSpPr>
        <p:spPr>
          <a:xfrm>
            <a:off x="5848179" y="4330361"/>
            <a:ext cx="2474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was laughed at</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education suffered</a:t>
            </a: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8" name="文本框 27"/>
          <p:cNvSpPr txBox="1"/>
          <p:nvPr/>
        </p:nvSpPr>
        <p:spPr>
          <a:xfrm>
            <a:off x="8722026" y="4129415"/>
            <a:ext cx="305352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good life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is accepted; ignore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able to do many things</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ambition</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busy life</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rPr>
              <a:t>hobbies</a:t>
            </a: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70AD47">
                  <a:lumMod val="75000"/>
                </a:srgbClr>
              </a:solidFill>
              <a:effectLst/>
              <a:uLnTx/>
              <a:uFillTx/>
              <a:latin typeface="等线" panose="02010600030101010101" pitchFamily="2" charset="-122"/>
              <a:ea typeface="等线" panose="02010600030101010101" pitchFamily="2" charset="-122"/>
              <a:cs typeface="+mn-cs"/>
            </a:endParaRPr>
          </a:p>
        </p:txBody>
      </p:sp>
      <p:sp>
        <p:nvSpPr>
          <p:cNvPr id="29" name="文本框 28"/>
          <p:cNvSpPr txBox="1"/>
          <p:nvPr/>
        </p:nvSpPr>
        <p:spPr>
          <a:xfrm>
            <a:off x="2648365" y="4710843"/>
            <a:ext cx="16512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terrible</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afraid </a:t>
            </a: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0" name="文本框 29"/>
          <p:cNvSpPr txBox="1"/>
          <p:nvPr/>
        </p:nvSpPr>
        <p:spPr>
          <a:xfrm>
            <a:off x="4072282" y="5299743"/>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bored;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hopeless;</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desperate</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1" name="文本框 30"/>
          <p:cNvSpPr txBox="1"/>
          <p:nvPr/>
        </p:nvSpPr>
        <p:spPr>
          <a:xfrm>
            <a:off x="6045592" y="4976692"/>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annoyed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humiliated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shameful</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uneasy</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32" name="文本框 31"/>
          <p:cNvSpPr txBox="1"/>
          <p:nvPr/>
        </p:nvSpPr>
        <p:spPr>
          <a:xfrm>
            <a:off x="9049654" y="2303857"/>
            <a:ext cx="16512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happy</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satisfied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hopeful</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rPr>
              <a:t>fulfilled</a:t>
            </a:r>
            <a:endParaRPr kumimoji="0" lang="en-US" altLang="zh-CN"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mn-cs"/>
            </a:endParaRPr>
          </a:p>
        </p:txBody>
      </p:sp>
      <p:sp>
        <p:nvSpPr>
          <p:cNvPr id="41" name="任意多边形: 形状 40"/>
          <p:cNvSpPr/>
          <p:nvPr/>
        </p:nvSpPr>
        <p:spPr>
          <a:xfrm>
            <a:off x="318868" y="2142696"/>
            <a:ext cx="11950752" cy="4272265"/>
          </a:xfrm>
          <a:custGeom>
            <a:avLst/>
            <a:gdLst>
              <a:gd name="connsiteX0" fmla="*/ 0 w 12255552"/>
              <a:gd name="connsiteY0" fmla="*/ 1177279 h 4272265"/>
              <a:gd name="connsiteX1" fmla="*/ 323557 w 12255552"/>
              <a:gd name="connsiteY1" fmla="*/ 1219482 h 4272265"/>
              <a:gd name="connsiteX2" fmla="*/ 984738 w 12255552"/>
              <a:gd name="connsiteY2" fmla="*/ 108135 h 4272265"/>
              <a:gd name="connsiteX3" fmla="*/ 5050301 w 12255552"/>
              <a:gd name="connsiteY3" fmla="*/ 4272172 h 4272265"/>
              <a:gd name="connsiteX4" fmla="*/ 9045526 w 12255552"/>
              <a:gd name="connsiteY4" fmla="*/ 234744 h 4272265"/>
              <a:gd name="connsiteX5" fmla="*/ 11774658 w 12255552"/>
              <a:gd name="connsiteY5" fmla="*/ 1346092 h 4272265"/>
              <a:gd name="connsiteX6" fmla="*/ 12238892 w 12255552"/>
              <a:gd name="connsiteY6" fmla="*/ 1430498 h 427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552" h="4272265">
                <a:moveTo>
                  <a:pt x="0" y="1177279"/>
                </a:moveTo>
                <a:cubicBezTo>
                  <a:pt x="79717" y="1287476"/>
                  <a:pt x="159434" y="1397673"/>
                  <a:pt x="323557" y="1219482"/>
                </a:cubicBezTo>
                <a:cubicBezTo>
                  <a:pt x="487680" y="1041291"/>
                  <a:pt x="196947" y="-400647"/>
                  <a:pt x="984738" y="108135"/>
                </a:cubicBezTo>
                <a:cubicBezTo>
                  <a:pt x="1772529" y="616917"/>
                  <a:pt x="3706836" y="4251071"/>
                  <a:pt x="5050301" y="4272172"/>
                </a:cubicBezTo>
                <a:cubicBezTo>
                  <a:pt x="6393766" y="4293274"/>
                  <a:pt x="7924800" y="722424"/>
                  <a:pt x="9045526" y="234744"/>
                </a:cubicBezTo>
                <a:cubicBezTo>
                  <a:pt x="10166252" y="-252936"/>
                  <a:pt x="11242430" y="1146800"/>
                  <a:pt x="11774658" y="1346092"/>
                </a:cubicBezTo>
                <a:cubicBezTo>
                  <a:pt x="12306886" y="1545384"/>
                  <a:pt x="12272889" y="1487941"/>
                  <a:pt x="12238892" y="1430498"/>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 name="文本框 3"/>
          <p:cNvSpPr txBox="1"/>
          <p:nvPr/>
        </p:nvSpPr>
        <p:spPr>
          <a:xfrm>
            <a:off x="225081" y="1223711"/>
            <a:ext cx="123655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ED7D31">
                    <a:lumMod val="75000"/>
                  </a:srgbClr>
                </a:solidFill>
                <a:effectLst/>
                <a:uLnTx/>
                <a:uFillTx/>
                <a:latin typeface="等线" panose="02010600030101010101" pitchFamily="2" charset="-122"/>
                <a:ea typeface="等线" panose="02010600030101010101" pitchFamily="2" charset="-122"/>
                <a:cs typeface="+mn-cs"/>
              </a:rPr>
              <a:t>tough(strong-willed, resilient); brave; courageous; passionate; diligent; independent; tolerant; positive; enthusiastic; caring and loving; determined; ambitious </a:t>
            </a:r>
            <a:endParaRPr kumimoji="0" lang="zh-CN" altLang="en-US" sz="2400" b="1" i="0" u="none" strike="noStrike" kern="1200" cap="none" spc="0" normalizeH="0" baseline="0" noProof="0" dirty="0">
              <a:ln>
                <a:noFill/>
              </a:ln>
              <a:solidFill>
                <a:srgbClr val="ED7D31">
                  <a:lumMod val="75000"/>
                </a:srgbClr>
              </a:solidFill>
              <a:effectLst/>
              <a:uLnTx/>
              <a:uFillTx/>
              <a:latin typeface="等线" panose="02010600030101010101" pitchFamily="2" charset="-122"/>
              <a:ea typeface="等线" panose="02010600030101010101" pitchFamily="2" charset="-122"/>
              <a:cs typeface="+mn-cs"/>
            </a:endParaRPr>
          </a:p>
        </p:txBody>
      </p:sp>
      <p:sp>
        <p:nvSpPr>
          <p:cNvPr id="33" name="矩形: 圆角 32"/>
          <p:cNvSpPr/>
          <p:nvPr/>
        </p:nvSpPr>
        <p:spPr>
          <a:xfrm>
            <a:off x="150055" y="119515"/>
            <a:ext cx="2599006"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Post-Reading</a:t>
            </a:r>
            <a:endParaRPr kumimoji="0" lang="zh-CN" altLang="en-US"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4" name="文本框 33"/>
          <p:cNvSpPr txBox="1"/>
          <p:nvPr/>
        </p:nvSpPr>
        <p:spPr>
          <a:xfrm>
            <a:off x="442240" y="5754520"/>
            <a:ext cx="1151676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Life is never a bed of roses, ups and downs along the way. When in trouble, we are supposed to stay optimistic and seek for our own silver linings.</a:t>
            </a:r>
            <a:endParaRPr kumimoji="0" lang="zh-CN" altLang="en-US" sz="24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35" name="文本框 34"/>
          <p:cNvSpPr txBox="1"/>
          <p:nvPr/>
        </p:nvSpPr>
        <p:spPr>
          <a:xfrm>
            <a:off x="7058318" y="166174"/>
            <a:ext cx="48148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请按下暂停键，完成学案上的相应任务吧</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27705" y="357972"/>
            <a:ext cx="2869809"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Post-reading</a:t>
            </a:r>
            <a:endParaRPr kumimoji="0" lang="zh-CN" altLang="en-US" sz="24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标题 1"/>
          <p:cNvSpPr txBox="1"/>
          <p:nvPr/>
        </p:nvSpPr>
        <p:spPr>
          <a:xfrm>
            <a:off x="679938" y="1362014"/>
            <a:ext cx="120419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1" i="0" u="none" strike="noStrike" kern="1200" cap="none" spc="0" normalizeH="0" baseline="0" noProof="0" dirty="0">
                <a:ln>
                  <a:noFill/>
                </a:ln>
                <a:solidFill>
                  <a:prstClr val="black"/>
                </a:solidFill>
                <a:effectLst/>
                <a:uLnTx/>
                <a:uFillTx/>
                <a:latin typeface="等线" panose="02010600030101010101" pitchFamily="2" charset="-122"/>
                <a:ea typeface="等线 Light" panose="02010600030101010101" pitchFamily="2" charset="-122"/>
                <a:cs typeface="+mj-cs"/>
              </a:rPr>
              <a:t>Create another title for the passage!</a:t>
            </a:r>
            <a:endParaRPr kumimoji="0" lang="zh-CN" altLang="en-US" sz="4400" b="1" i="0" u="none" strike="noStrike" kern="1200" cap="none" spc="0" normalizeH="0" baseline="0" noProof="0" dirty="0">
              <a:ln>
                <a:noFill/>
              </a:ln>
              <a:solidFill>
                <a:prstClr val="black"/>
              </a:solidFill>
              <a:effectLst/>
              <a:uLnTx/>
              <a:uFillTx/>
              <a:latin typeface="等线" panose="02010600030101010101" pitchFamily="2" charset="-122"/>
              <a:ea typeface="等线 Light" panose="02010600030101010101" pitchFamily="2" charset="-122"/>
              <a:cs typeface="+mj-cs"/>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07031" y="3305908"/>
            <a:ext cx="3375722" cy="3281952"/>
          </a:xfrm>
          <a:prstGeom prst="rect">
            <a:avLst/>
          </a:prstGeom>
        </p:spPr>
      </p:pic>
      <p:sp>
        <p:nvSpPr>
          <p:cNvPr id="7" name="标题 1"/>
          <p:cNvSpPr txBox="1"/>
          <p:nvPr/>
        </p:nvSpPr>
        <p:spPr>
          <a:xfrm>
            <a:off x="2106211" y="2024795"/>
            <a:ext cx="11368593" cy="4043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8800" b="1" i="0" u="none" strike="noStrike" kern="1200" cap="none" spc="0" normalizeH="0" baseline="0" noProof="0" dirty="0">
                <a:ln>
                  <a:noFill/>
                </a:ln>
                <a:solidFill>
                  <a:srgbClr val="0000CC"/>
                </a:solidFill>
                <a:effectLst/>
                <a:uLnTx/>
                <a:uFillTx/>
                <a:latin typeface="Edwardian Script ITC" panose="030303020407070D0804" pitchFamily="66" charset="0"/>
                <a:ea typeface="等线 Light" panose="02010600030101010101" pitchFamily="2" charset="-122"/>
                <a:cs typeface="+mj-cs"/>
              </a:rPr>
              <a:t>My Silver Lining</a:t>
            </a:r>
            <a:endParaRPr kumimoji="0" lang="zh-CN" altLang="en-US" sz="8800" b="1" i="0" u="none" strike="noStrike" kern="1200" cap="none" spc="0" normalizeH="0" baseline="0" noProof="0" dirty="0">
              <a:ln>
                <a:noFill/>
              </a:ln>
              <a:solidFill>
                <a:srgbClr val="0000CC"/>
              </a:solidFill>
              <a:effectLst/>
              <a:uLnTx/>
              <a:uFillTx/>
              <a:latin typeface="Edwardian Script ITC" panose="030303020407070D0804" pitchFamily="66" charset="0"/>
              <a:ea typeface="等线 Light" panose="02010600030101010101" pitchFamily="2" charset="-122"/>
              <a:cs typeface="+mj-cs"/>
            </a:endParaRPr>
          </a:p>
        </p:txBody>
      </p:sp>
      <p:sp>
        <p:nvSpPr>
          <p:cNvPr id="8" name="文本框 7"/>
          <p:cNvSpPr txBox="1"/>
          <p:nvPr/>
        </p:nvSpPr>
        <p:spPr>
          <a:xfrm>
            <a:off x="7058318" y="166174"/>
            <a:ext cx="48148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请按下暂停键，完成学案上的相应任务吧</a:t>
            </a:r>
            <a:endParaRPr kumimoji="0" lang="zh-CN" altLang="en-US" sz="1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3797</Words>
  <Application>WPS 演示</Application>
  <PresentationFormat>宽屏</PresentationFormat>
  <Paragraphs>270</Paragraphs>
  <Slides>11</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微软雅黑</vt:lpstr>
      <vt:lpstr>汉仪旗黑-85S</vt:lpstr>
      <vt:lpstr>楷体</vt:lpstr>
      <vt:lpstr>Arial Black</vt:lpstr>
      <vt:lpstr>等线</vt:lpstr>
      <vt:lpstr>等线 Light</vt:lpstr>
      <vt:lpstr>Edwardian Script ITC</vt:lpstr>
      <vt:lpstr>Arial Unicode MS</vt:lpstr>
      <vt:lpstr>Times New Roman</vt:lpstr>
      <vt:lpstr>HelveticaNeue</vt:lpstr>
      <vt:lpstr>华文新魏</vt:lpstr>
      <vt:lpstr>1_Office 主题​​</vt:lpstr>
      <vt:lpstr>PowerPoint 演示文稿</vt:lpstr>
      <vt:lpstr>人教版选修7 Unit1 Living Well Reading (2)</vt:lpstr>
      <vt:lpstr>PowerPoint 演示文稿</vt:lpstr>
      <vt:lpstr>What make a good summary?</vt:lpstr>
      <vt:lpstr>PowerPoint 演示文稿</vt:lpstr>
      <vt:lpstr>In what order does Marty develop his story?</vt:lpstr>
      <vt:lpstr>What qualities of Marty do you see?</vt:lpstr>
      <vt:lpstr>What lessons can we draw from Marty’s story?</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人教版选修7 Unit1 Living Well Reading (2)</dc:title>
  <dc:creator>Carol</dc:creator>
  <cp:lastModifiedBy>曹小等</cp:lastModifiedBy>
  <cp:revision>3</cp:revision>
  <dcterms:created xsi:type="dcterms:W3CDTF">2020-04-19T16:05:00Z</dcterms:created>
  <dcterms:modified xsi:type="dcterms:W3CDTF">2020-06-05T08:06:32Z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