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436" r:id="rId3"/>
    <p:sldId id="360" r:id="rId4"/>
    <p:sldId id="361" r:id="rId5"/>
    <p:sldId id="362" r:id="rId6"/>
    <p:sldId id="363" r:id="rId7"/>
    <p:sldId id="364" r:id="rId8"/>
    <p:sldId id="365" r:id="rId9"/>
    <p:sldId id="366" r:id="rId10"/>
    <p:sldId id="428" r:id="rId11"/>
    <p:sldId id="367" r:id="rId12"/>
    <p:sldId id="368" r:id="rId13"/>
    <p:sldId id="369" r:id="rId14"/>
    <p:sldId id="370" r:id="rId15"/>
    <p:sldId id="371" r:id="rId16"/>
    <p:sldId id="372" r:id="rId17"/>
    <p:sldId id="429" r:id="rId18"/>
  </p:sldIdLst>
  <p:sldSz cx="12192000" cy="6858000"/>
  <p:notesSz cx="6858000" cy="9144000"/>
  <p:defaultTextStyle>
    <a:defPPr rtl="0"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3" autoAdjust="0"/>
    <p:restoredTop sz="94605" autoAdjust="0"/>
  </p:normalViewPr>
  <p:slideViewPr>
    <p:cSldViewPr snapToGrid="0">
      <p:cViewPr varScale="1">
        <p:scale>
          <a:sx n="86" d="100"/>
          <a:sy n="86" d="100"/>
        </p:scale>
        <p:origin x="33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9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handoutMaster" Target="handoutMasters/handoutMaster1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D2096-651A-44EB-B335-0CD3A7FF11CE}" type="datetime1">
              <a:rPr lang="zh-CN" altLang="en-US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 dirty="0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24AC9-7495-4E3F-ADDF-5256D7C54D8E}" type="slidenum">
              <a:rPr lang="en-US" altLang="zh-CN" smtClean="0">
                <a:latin typeface="Microsoft YaHei UI" panose="020B0503020204020204" pitchFamily="34" charset="-122"/>
                <a:ea typeface="Microsoft YaHei UI" panose="020B0503020204020204" pitchFamily="34" charset="-122"/>
              </a:rPr>
            </a:fld>
            <a:endParaRPr lang="zh-CN" altLang="en-US">
              <a:latin typeface="Microsoft YaHei UI" panose="020B0503020204020204" pitchFamily="34" charset="-122"/>
              <a:ea typeface="Microsoft YaHei UI" panose="020B0503020204020204" pitchFamily="3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22A8867F-CAF7-4926-B47A-8DDC82ADFD2F}" type="datetime1">
              <a:rPr lang="zh-CN" altLang="en-US" smtClean="0"/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dirty="0"/>
              <a:t>编辑母版文本样式</a:t>
            </a:r>
            <a:endParaRPr lang="zh-CN" altLang="en-US" noProof="0" dirty="0"/>
          </a:p>
          <a:p>
            <a:pPr lvl="1"/>
            <a:r>
              <a:rPr lang="zh-CN" altLang="en-US" noProof="0" dirty="0"/>
              <a:t>第二级</a:t>
            </a:r>
            <a:endParaRPr lang="zh-CN" altLang="en-US" noProof="0" dirty="0"/>
          </a:p>
          <a:p>
            <a:pPr lvl="2"/>
            <a:r>
              <a:rPr lang="zh-CN" altLang="en-US" noProof="0" dirty="0"/>
              <a:t>第三级</a:t>
            </a:r>
            <a:endParaRPr lang="zh-CN" altLang="en-US" noProof="0" dirty="0"/>
          </a:p>
          <a:p>
            <a:pPr lvl="3"/>
            <a:r>
              <a:rPr lang="zh-CN" altLang="en-US" noProof="0" dirty="0"/>
              <a:t>第四级</a:t>
            </a:r>
            <a:endParaRPr lang="zh-CN" altLang="en-US" noProof="0" dirty="0"/>
          </a:p>
          <a:p>
            <a:pPr lvl="4"/>
            <a:r>
              <a:rPr lang="zh-CN" altLang="en-US" noProof="0" dirty="0"/>
              <a:t>第五级</a:t>
            </a:r>
            <a:endParaRPr lang="zh-CN" altLang="en-US" noProof="0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8DE52DB-2063-4BF0-9899-4431302C06D1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YaHei UI" panose="020B0503020204020204" pitchFamily="34" charset="-122"/>
        <a:ea typeface="Microsoft YaHei UI" panose="020B0503020204020204" pitchFamily="3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1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矩形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11" name="矩形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组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直接连接符​​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接连接符​​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62100" y="4682062"/>
            <a:ext cx="9070848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CN" altLang="en-US" noProof="0"/>
              <a:t>单击以编辑母版副标题样式</a:t>
            </a:r>
            <a:endParaRPr lang="zh-CN" altLang="en-US" noProof="0"/>
          </a:p>
        </p:txBody>
      </p:sp>
      <p:sp>
        <p:nvSpPr>
          <p:cNvPr id="20" name="日期占位符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1075EC1E-C64D-4101-8267-0B6FD8847C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21" name="页脚占位符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22" name="幻灯片编号占位符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CCEF045-27B8-4DAF-B6BC-E52B05B9C207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标题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垂直文本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6332E303-0D2A-4D78-B246-00723A3F99C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7F75CE96-05BA-4606-81C6-087C587193E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0000"/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31750" ty="-120650" sx="100000" sy="100000" flip="xy" algn="tl"/>
          </a:blipFill>
          <a:ln w="19050" cmpd="sng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矩形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>
            <a:outerShdw blurRad="63500" algn="ctr" rotWithShape="0">
              <a:prstClr val="black">
                <a:alpha val="40000"/>
              </a:prstClr>
            </a:outerShdw>
            <a:softEdge rad="0"/>
          </a:effectLst>
        </p:spPr>
      </p:sp>
      <p:sp>
        <p:nvSpPr>
          <p:cNvPr id="24" name="矩形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solidFill>
            <a:schemeClr val="bg2"/>
          </a:solidFill>
          <a:ln w="9525" cap="sq" cmpd="sng" algn="ctr">
            <a:noFill/>
            <a:prstDash val="solid"/>
            <a:miter lim="800000"/>
          </a:ln>
          <a:effectLst/>
        </p:spPr>
      </p:sp>
      <p:sp>
        <p:nvSpPr>
          <p:cNvPr id="30" name="矩形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组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直接连接符​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接连接符​​(S)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直接连接符​​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rtlCol="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563624" y="4682062"/>
            <a:ext cx="9070848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345" algn="l"/>
              </a:tabLst>
              <a:defRPr sz="1600">
                <a:solidFill>
                  <a:schemeClr val="tx2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fld id="{D31950EB-3303-4FE6-8AD1-5227D9F3C61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370320" y="2103120"/>
            <a:ext cx="475488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E7327386-70E9-46DE-AADA-F771DCDAE73F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106984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1069848" y="2755898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373368" y="2074334"/>
            <a:ext cx="4754880" cy="640080"/>
          </a:xfrm>
        </p:spPr>
        <p:txBody>
          <a:bodyPr rtlCol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CN" altLang="en-US" noProof="0" dirty="0"/>
              <a:t>编辑母版文本样式</a:t>
            </a:r>
            <a:endParaRPr lang="zh-CN" altLang="en-US" noProof="0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373368" y="2756581"/>
            <a:ext cx="4754880" cy="3200400"/>
          </a:xfrm>
        </p:spPr>
        <p:txBody>
          <a:bodyPr rtlCol="0"/>
          <a:lstStyle>
            <a:lvl1pPr>
              <a:defRPr sz="18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3C45F11-B51D-4F16-9E44-20F027185215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0F8DC16A-F715-4C36-9292-DEF1F990B7BE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43AF9B7-E53B-423C-89F6-59EAF6D004F3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zh-CN" altLang="en-US" noProof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带题注的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234693" y="237744"/>
            <a:ext cx="8633081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16" name="矩形 15"/>
          <p:cNvSpPr/>
          <p:nvPr/>
        </p:nvSpPr>
        <p:spPr>
          <a:xfrm>
            <a:off x="371856" y="374904"/>
            <a:ext cx="8353044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15" name="矩形​​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bg1"/>
                </a:solidFill>
                <a:effectLst/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790575" y="704850"/>
            <a:ext cx="7562850" cy="5143500"/>
          </a:xfrm>
        </p:spPr>
        <p:txBody>
          <a:bodyPr rtlCol="0"/>
          <a:lstStyle>
            <a:lvl1pPr>
              <a:defRPr sz="19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>
              <a:defRPr sz="16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2pPr>
            <a:lvl3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3pPr>
            <a:lvl4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4pPr>
            <a:lvl5pPr>
              <a:defRPr sz="14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0780" cy="35052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bg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A872393E-9C8B-42B8-91E5-4A1FF04109F8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439158" y="6214535"/>
            <a:ext cx="5184648" cy="256032"/>
          </a:xfrm>
        </p:spPr>
        <p:txBody>
          <a:bodyPr rtlCol="0"/>
          <a:lstStyle>
            <a:lvl1pPr algn="r"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  <p:sp>
        <p:nvSpPr>
          <p:cNvPr id="11" name="矩形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带题注的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tx1"/>
          </a:solidFill>
          <a:ln w="6350" cap="sq">
            <a:solidFill>
              <a:schemeClr val="tx1">
                <a:lumMod val="7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矩形 8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solidFill>
            <a:schemeClr val="bg2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rtlCol="0" anchor="b">
            <a:noAutofit/>
          </a:bodyPr>
          <a:lstStyle>
            <a:lvl1pPr algn="l">
              <a:defRPr sz="2800" b="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8601076" cy="6382512"/>
          </a:xfrm>
          <a:solidFill>
            <a:srgbClr val="808080"/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CN" altLang="en-US" noProof="0"/>
              <a:t>单击图标以添加图片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9296400" y="2286000"/>
            <a:ext cx="2432304" cy="3502152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chemeClr val="tx1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8727DDDF-338F-40F2-BD88-7C5A919ED619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Microsoft YaHei UI" panose="020B0503020204020204" pitchFamily="34" charset="-122"/>
                <a:ea typeface="Microsoft YaHei UI" panose="020B0503020204020204" pitchFamily="34" charset="-122"/>
                <a:cs typeface="+mn-cs"/>
              </a:defRPr>
            </a:lvl1pPr>
          </a:lstStyle>
          <a:p>
            <a:endParaRPr lang="zh-CN" altLang="en-US" noProof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tx1"/>
          </a:solidFill>
          <a:ln w="6350" cap="flat" cmpd="sng" algn="ctr">
            <a:solidFill>
              <a:schemeClr val="tx1">
                <a:lumMod val="75000"/>
              </a:schemeClr>
            </a:solidFill>
            <a:prstDash val="solid"/>
          </a:ln>
          <a:effectLst>
            <a:softEdge rad="0"/>
          </a:effectLst>
        </p:spPr>
      </p:sp>
      <p:sp>
        <p:nvSpPr>
          <p:cNvPr id="8" name="矩形 7"/>
          <p:cNvSpPr/>
          <p:nvPr userDrawn="1"/>
        </p:nvSpPr>
        <p:spPr>
          <a:xfrm>
            <a:off x="371856" y="374904"/>
            <a:ext cx="11448288" cy="6108192"/>
          </a:xfrm>
          <a:prstGeom prst="rect">
            <a:avLst/>
          </a:prstGeom>
          <a:solidFill>
            <a:schemeClr val="bg2"/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CN" altLang="en-US" noProof="0"/>
              <a:t>单击此处编辑母版标题样式</a:t>
            </a:r>
            <a:endParaRPr lang="zh-CN" altLang="en-US" noProof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CN" altLang="en-US" noProof="0"/>
              <a:t>编辑母版文本样式</a:t>
            </a:r>
            <a:endParaRPr lang="zh-CN" altLang="en-US" noProof="0"/>
          </a:p>
          <a:p>
            <a:pPr lvl="1" rtl="0"/>
            <a:r>
              <a:rPr lang="zh-CN" altLang="en-US" noProof="0"/>
              <a:t>第二级</a:t>
            </a:r>
            <a:endParaRPr lang="zh-CN" altLang="en-US" noProof="0"/>
          </a:p>
          <a:p>
            <a:pPr lvl="2" rtl="0"/>
            <a:r>
              <a:rPr lang="zh-CN" altLang="en-US" noProof="0"/>
              <a:t>第三级</a:t>
            </a:r>
            <a:endParaRPr lang="zh-CN" altLang="en-US" noProof="0"/>
          </a:p>
          <a:p>
            <a:pPr lvl="3" rtl="0"/>
            <a:r>
              <a:rPr lang="zh-CN" altLang="en-US" noProof="0"/>
              <a:t>第四级</a:t>
            </a:r>
            <a:endParaRPr lang="zh-CN" altLang="en-US" noProof="0"/>
          </a:p>
          <a:p>
            <a:pPr lvl="4" rtl="0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EACB2E32-1F1E-45DE-9625-F2BA3EBC1D30}" type="datetime1">
              <a:rPr lang="zh-CN" altLang="en-US" noProof="0" smtClean="0"/>
            </a:fld>
            <a:endParaRPr lang="zh-CN" altLang="en-US" noProof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endParaRPr lang="zh-CN" altLang="en-US" noProof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10348535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bg2"/>
                </a:solidFill>
                <a:latin typeface="Microsoft YaHei UI" panose="020B0503020204020204" pitchFamily="34" charset="-122"/>
                <a:ea typeface="Microsoft YaHei UI" panose="020B0503020204020204" pitchFamily="34" charset="-122"/>
              </a:defRPr>
            </a:lvl1pPr>
          </a:lstStyle>
          <a:p>
            <a:fld id="{4FAB73BC-B049-4115-A692-8D63A059BFB8}" type="slidenum">
              <a:rPr lang="en-US" altLang="zh-CN" noProof="0" smtClean="0"/>
            </a:fld>
            <a:endParaRPr lang="zh-CN" altLang="en-US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/>
          </a:solidFill>
          <a:effectLst/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YaHei UI" panose="020B0503020204020204" pitchFamily="34" charset="-122"/>
          <a:ea typeface="Microsoft YaHei UI" panose="020B0503020204020204" pitchFamily="34" charset="-122"/>
          <a:cs typeface="+mn-cs"/>
        </a:defRPr>
      </a:lvl5pPr>
      <a:lvl6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6pPr>
      <a:lvl7pPr marL="189992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7pPr>
      <a:lvl8pPr marL="220027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8pPr>
      <a:lvl9pPr marL="2499995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62000" y="1246505"/>
            <a:ext cx="6538595" cy="5015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40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1385" y="227393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7311390" y="161671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3630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5)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blur			blister			march			quiver			neglect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bound		glimmer			convince		furious			obedient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hatred		dispose			enormous		blurt out		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blur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blɜ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ː(r)]   blu</a:t>
            </a:r>
            <a:r>
              <a:rPr lang="en-US" altLang="zh-CN" sz="3400" b="1" dirty="0">
                <a:solidFill>
                  <a:srgbClr val="FF0000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rr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ed  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make or become unclear or less distinct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泪水模糊了他的视线。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Tears blurred her vision.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建筑群在薄雾中若隐若现。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mist blurred the edges of the building.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march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mɑːtʃ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walk with stiff regular steps like a soldier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他们行进了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20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英里才到达首都。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They marched 20 miles to reach the capital 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quiver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kwɪvə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shake slightly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她嘴唇微微一颤就哭了起来。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Her lips quivered and then she started to sob.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Jim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到了，气得浑身发抖。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Jim arrived, quivering with rage.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bound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baʊnd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run with long steps, especially in an enthusiastic way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那些狗在前面蹦蹦跳跳地跑。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dogs bounded ahead.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他跳着上了台阶，按下了门铃。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bounded up the stairs and pushed the bell.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glimmer  [ˈ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ɡlɪmə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./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faint light/a small sign of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微弱的光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glimmer of light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。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一丝希望  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glimmer of hope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月亮透过薄雾闪烁着微光。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moon glimmered faintly through the mists.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427962"/>
            <a:ext cx="11830049" cy="6123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was constantly freezing and hungry, and my feet were covered in blisters.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Pulling herself together(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控制情绪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), she rose to her feet and waved to me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man with a cheery face bounded into the room, beaming.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wave of relief flooded over me.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fell into the bed and instantly sank into the world of dreams.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Hearing the frustrating news, my spirits sank.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A flush of anger and embarrassment spread across his face.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Crying with a horrible expression, she slumped into the sofa.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“No!” I blurted out, my fists clenched with rage and hatred.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They stood up in shock, not knowing what to do.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heart leaped with joy.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ran to her and gave her an enormous hug.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gave me a glimmer of hope that she might adopt me.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My aunt exclaimed, her eyes shining like balls of fire.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409157" y="410204"/>
            <a:ext cx="11277076" cy="4030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▶Words and expressions to learn (Chapter 4)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howl			sob		terrified			horrified			stink			swarm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cellar			label		long				loaf				bald			ache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bang			gruff		blend				abandon			cart			leap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snatch		fury		choke				chase				slump		despair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mind-numbing	</a:t>
            </a:r>
            <a:r>
              <a:rPr lang="en-US" altLang="zh-CN" sz="300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set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off			in a flash									</a:t>
            </a:r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	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6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7194550" y="461645"/>
            <a:ext cx="4925695" cy="1593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6170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howl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haʊl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</a:t>
            </a:r>
            <a:endParaRPr lang="en-US" altLang="zh-CN" sz="34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make a loud cry when you are in pain, angry, sorrow etc.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他倒下后像受伤的动物一样嚎叫。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howled like a wounded animal after collapsing on the street.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狂风在房子四周呼啸。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wind was howling around the house.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风在吼，雨太大，他拖着承重的步伐回家了。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wind howling, rain pouring down, he dragged his feet home.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7254240" y="74485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stink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stɪŋk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stank     stunk 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have a strong, unpleasant smell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这儿有股烟味。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It stinks of smoke here.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他嘴里有股大蒜味。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His breath stank of garlic.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61595" y="41846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bang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bæŋ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to hit </a:t>
            </a:r>
            <a:r>
              <a:rPr lang="en-US" altLang="zh-CN" sz="3000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sth</a:t>
            </a:r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 In a way that makes a loud sound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他愤怒地敲门。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banged on the door angrily.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出去时不要砰地一声关门。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Don’t bang the door when you go out.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850" y="38417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186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choke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tʃəʊk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be unable to breathe because the passage to your lung is blocked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他几乎被浓烟呛死。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almost choked to death in the thick smoke.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路上交通堵塞。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roads were choked with traffic.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slump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slʌmp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v.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to sit or fall down heavily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老先生一屁股坐在椅子上。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The old man slumped down in the chair.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他扑通一声跪倒在地。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He slumped to her knees.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to fall in price. Number suddenly and by a large amount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今年的销售量锐减。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Sales have slumped this year.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文本框 2"/>
          <p:cNvSpPr txBox="1"/>
          <p:nvPr/>
        </p:nvSpPr>
        <p:spPr>
          <a:xfrm>
            <a:off x="490800" y="304800"/>
            <a:ext cx="11277076" cy="71250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· despair  [</a:t>
            </a:r>
            <a:r>
              <a:rPr lang="en-US" altLang="zh-CN" sz="34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dɪˈspeə</a:t>
            </a:r>
            <a:r>
              <a:rPr lang="en-US" altLang="zh-CN" sz="34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(r)]    </a:t>
            </a:r>
            <a:r>
              <a:rPr lang="en-US" altLang="zh-CN" sz="3400" b="1" i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n.</a:t>
            </a:r>
            <a:endParaRPr lang="en-US" altLang="zh-CN" sz="3400" b="1" i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the feeling of having lost all hope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他绝望地放弃了挣扎。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He gave up the struggle in despair.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0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</a:t>
            </a:r>
            <a:endParaRPr lang="en-US" altLang="zh-CN" sz="30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	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深深的绝望使他痛苦不堪。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A deep sense of despair overwhelmed him.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一句严厉的话就会使他陷入极度的绝望之中。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One harsh word would send her into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depths of despair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在绝望边缘  </a:t>
            </a: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on the verge of despair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zh-CN" alt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361951" y="333375"/>
            <a:ext cx="11534774" cy="6219825"/>
          </a:xfrm>
          <a:prstGeom prst="rect">
            <a:avLst/>
          </a:prstGeom>
          <a:solidFill>
            <a:schemeClr val="tx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文本框 1"/>
          <p:cNvSpPr txBox="1"/>
          <p:nvPr/>
        </p:nvSpPr>
        <p:spPr>
          <a:xfrm>
            <a:off x="447675" y="556152"/>
            <a:ext cx="1048702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7675" y="396354"/>
            <a:ext cx="11830049" cy="8433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Hearing his mother’s death, David wailed (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恸哭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miserably.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Without financial support, our family is vulnerable to risks.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was in heavy debt, because he’s not shrewd in money matters.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This family were short-sighted, indulging themselves in the present.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never rains but pours./Misfortune never comes singly.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It felt as if my whole world had been shattered.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Hearing the wolf’s roaring, I was terrified/horrified.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whole place was filthy and stank of smoke, and there were swarms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     of rats.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He put a finger to his lips and sneaked upstairs.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I realized I had reached a major crossroads in my life.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The man leaped at me in a flash, grabbed my throat, and snatched my box.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 startAt="9"/>
            </a:pP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“Give me my things, you thief!” I yelled, running after the cart and choking back sobs of fury and desperation.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5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内容占位符 7" descr="水印"/>
          <p:cNvPicPr>
            <a:picLocks noChangeAspect="1"/>
          </p:cNvPicPr>
          <p:nvPr userDrawn="1">
            <p:ph idx="1"/>
          </p:nvPr>
        </p:nvPicPr>
        <p:blipFill>
          <a:blip r:embed="rId1"/>
          <a:stretch>
            <a:fillRect/>
          </a:stretch>
        </p:blipFill>
        <p:spPr>
          <a:xfrm>
            <a:off x="-33020" y="375285"/>
            <a:ext cx="4925695" cy="159385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REFSHAPE" val="303320132"/>
</p:tagLst>
</file>

<file path=ppt/tags/tag2.xml><?xml version="1.0" encoding="utf-8"?>
<p:tagLst xmlns:p="http://schemas.openxmlformats.org/presentationml/2006/main">
  <p:tag name="REFSHAPE" val="30825061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肥皂">
  <a:themeElements>
    <a:clrScheme name="Savo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26B02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花园 Savon 设计</Template>
  <TotalTime>0</TotalTime>
  <Words>4501</Words>
  <Application>WPS 演示</Application>
  <PresentationFormat>宽屏</PresentationFormat>
  <Paragraphs>196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9" baseType="lpstr">
      <vt:lpstr>Arial</vt:lpstr>
      <vt:lpstr>宋体</vt:lpstr>
      <vt:lpstr>Wingdings</vt:lpstr>
      <vt:lpstr>Microsoft YaHei UI</vt:lpstr>
      <vt:lpstr>Times New Roman</vt:lpstr>
      <vt:lpstr>Cambria Math</vt:lpstr>
      <vt:lpstr>Century Gothic</vt:lpstr>
      <vt:lpstr>微软雅黑</vt:lpstr>
      <vt:lpstr>Arial Unicode MS</vt:lpstr>
      <vt:lpstr>HelveticaNeue</vt:lpstr>
      <vt:lpstr>NumberOnly</vt:lpstr>
      <vt:lpstr>华文新魏</vt:lpstr>
      <vt:lpstr>肥皂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曹小等</cp:lastModifiedBy>
  <cp:revision>5</cp:revision>
  <dcterms:created xsi:type="dcterms:W3CDTF">2020-02-06T10:57:00Z</dcterms:created>
  <dcterms:modified xsi:type="dcterms:W3CDTF">2020-06-10T02:37:42Z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KSOProductBuildVer">
    <vt:lpwstr>2052-11.1.0.9584</vt:lpwstr>
  </property>
</Properties>
</file>