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89" r:id="rId3"/>
    <p:sldId id="256" r:id="rId4"/>
    <p:sldId id="309" r:id="rId5"/>
    <p:sldId id="257" r:id="rId6"/>
    <p:sldId id="258" r:id="rId7"/>
    <p:sldId id="279" r:id="rId8"/>
    <p:sldId id="280" r:id="rId9"/>
    <p:sldId id="281" r:id="rId10"/>
    <p:sldId id="262" r:id="rId11"/>
    <p:sldId id="282" r:id="rId12"/>
    <p:sldId id="352" r:id="rId13"/>
    <p:sldId id="353" r:id="rId14"/>
    <p:sldId id="283" r:id="rId15"/>
    <p:sldId id="284" r:id="rId16"/>
    <p:sldId id="286" r:id="rId17"/>
    <p:sldId id="288" r:id="rId18"/>
    <p:sldId id="287" r:id="rId19"/>
    <p:sldId id="289" r:id="rId20"/>
    <p:sldId id="285" r:id="rId21"/>
    <p:sldId id="291" r:id="rId22"/>
    <p:sldId id="290" r:id="rId23"/>
    <p:sldId id="293" r:id="rId24"/>
    <p:sldId id="315" r:id="rId25"/>
    <p:sldId id="317" r:id="rId26"/>
    <p:sldId id="292" r:id="rId27"/>
    <p:sldId id="294" r:id="rId28"/>
    <p:sldId id="295" r:id="rId29"/>
    <p:sldId id="300" r:id="rId30"/>
    <p:sldId id="297" r:id="rId31"/>
    <p:sldId id="351" r:id="rId32"/>
    <p:sldId id="296" r:id="rId33"/>
    <p:sldId id="298" r:id="rId34"/>
    <p:sldId id="299" r:id="rId35"/>
    <p:sldId id="301" r:id="rId36"/>
    <p:sldId id="303" r:id="rId37"/>
    <p:sldId id="302" r:id="rId38"/>
    <p:sldId id="304" r:id="rId39"/>
    <p:sldId id="354" r:id="rId40"/>
    <p:sldId id="313" r:id="rId41"/>
    <p:sldId id="314" r:id="rId42"/>
    <p:sldId id="311" r:id="rId43"/>
    <p:sldId id="312" r:id="rId44"/>
    <p:sldId id="306" r:id="rId45"/>
    <p:sldId id="308" r:id="rId46"/>
    <p:sldId id="305" r:id="rId47"/>
    <p:sldId id="307" r:id="rId48"/>
    <p:sldId id="310" r:id="rId49"/>
  </p:sldIdLst>
  <p:sldSz cx="12192000" cy="6858000"/>
  <p:notesSz cx="6858000" cy="9144000"/>
  <p:embeddedFontLst>
    <p:embeddedFont>
      <p:font typeface="华光琥珀_CNKI" panose="02000500000000000000" charset="-122"/>
      <p:regular r:id="rId53"/>
    </p:embeddedFont>
    <p:embeddedFont>
      <p:font typeface="黑体" panose="02010609060101010101" charset="-122"/>
      <p:regular r:id="rId54"/>
    </p:embeddedFont>
    <p:embeddedFont>
      <p:font typeface="Optima" panose="02000503060000020004" charset="0"/>
      <p:regular r:id="rId55"/>
    </p:embeddedFont>
    <p:embeddedFont>
      <p:font typeface="Calibri" panose="020F0502020204030204" charset="0"/>
      <p:regular r:id="rId56"/>
      <p:bold r:id="rId57"/>
      <p:italic r:id="rId58"/>
      <p:boldItalic r:id="rId59"/>
    </p:embeddedFont>
    <p:embeddedFont>
      <p:font typeface="微软雅黑" panose="020B0503020204020204" charset="-122"/>
      <p:regular r:id="rId60"/>
    </p:embeddedFont>
    <p:embeddedFont>
      <p:font typeface="华光中圆_CNKI" panose="02000500000000000000" charset="-122"/>
      <p:regular r:id="rId61"/>
    </p:embeddedFont>
    <p:embeddedFont>
      <p:font typeface="华文新魏" panose="02010800040101010101" pitchFamily="2" charset="-122"/>
      <p:regular r:id="rId6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8A7"/>
    <a:srgbClr val="B7B7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93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font" Target="fonts/font10.fntdata"/><Relationship Id="rId61" Type="http://schemas.openxmlformats.org/officeDocument/2006/relationships/font" Target="fonts/font9.fntdata"/><Relationship Id="rId60" Type="http://schemas.openxmlformats.org/officeDocument/2006/relationships/font" Target="fonts/font8.fntdata"/><Relationship Id="rId6" Type="http://schemas.openxmlformats.org/officeDocument/2006/relationships/slide" Target="slides/slide4.xml"/><Relationship Id="rId59" Type="http://schemas.openxmlformats.org/officeDocument/2006/relationships/font" Target="fonts/font7.fntdata"/><Relationship Id="rId58" Type="http://schemas.openxmlformats.org/officeDocument/2006/relationships/font" Target="fonts/font6.fntdata"/><Relationship Id="rId57" Type="http://schemas.openxmlformats.org/officeDocument/2006/relationships/font" Target="fonts/font5.fntdata"/><Relationship Id="rId56" Type="http://schemas.openxmlformats.org/officeDocument/2006/relationships/font" Target="fonts/font4.fntdata"/><Relationship Id="rId55" Type="http://schemas.openxmlformats.org/officeDocument/2006/relationships/font" Target="fonts/font3.fntdata"/><Relationship Id="rId54" Type="http://schemas.openxmlformats.org/officeDocument/2006/relationships/font" Target="fonts/font2.fntdata"/><Relationship Id="rId53" Type="http://schemas.openxmlformats.org/officeDocument/2006/relationships/font" Target="fonts/font1.fntdata"/><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20" name="组合 19"/>
          <p:cNvGrpSpPr/>
          <p:nvPr userDrawn="1"/>
        </p:nvGrpSpPr>
        <p:grpSpPr>
          <a:xfrm>
            <a:off x="795830" y="328610"/>
            <a:ext cx="659459" cy="295275"/>
            <a:chOff x="795830" y="328610"/>
            <a:chExt cx="659459" cy="295275"/>
          </a:xfrm>
          <a:solidFill>
            <a:srgbClr val="52A8A7"/>
          </a:solidFill>
        </p:grpSpPr>
        <p:sp>
          <p:nvSpPr>
            <p:cNvPr id="7" name="矩形: 圆角 6"/>
            <p:cNvSpPr/>
            <p:nvPr userDrawn="1"/>
          </p:nvSpPr>
          <p:spPr>
            <a:xfrm>
              <a:off x="795830"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8" name="矩形: 圆角 7"/>
            <p:cNvSpPr/>
            <p:nvPr userDrawn="1"/>
          </p:nvSpPr>
          <p:spPr>
            <a:xfrm>
              <a:off x="985694"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9" name="矩形: 圆角 8"/>
            <p:cNvSpPr/>
            <p:nvPr userDrawn="1"/>
          </p:nvSpPr>
          <p:spPr>
            <a:xfrm>
              <a:off x="1175558"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0" name="矩形: 圆角 9"/>
            <p:cNvSpPr/>
            <p:nvPr userDrawn="1"/>
          </p:nvSpPr>
          <p:spPr>
            <a:xfrm>
              <a:off x="1365423" y="328610"/>
              <a:ext cx="89866" cy="295275"/>
            </a:xfrm>
            <a:prstGeom prst="roundRect">
              <a:avLst/>
            </a:prstGeom>
            <a:grp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grpSp>
      <p:sp>
        <p:nvSpPr>
          <p:cNvPr id="12" name="椭圆 11"/>
          <p:cNvSpPr/>
          <p:nvPr userDrawn="1"/>
        </p:nvSpPr>
        <p:spPr>
          <a:xfrm>
            <a:off x="6858000" y="5248275"/>
            <a:ext cx="2705099" cy="2786062"/>
          </a:xfrm>
          <a:prstGeom prst="ellipse">
            <a:avLst/>
          </a:prstGeom>
          <a:solidFill>
            <a:srgbClr val="52A8A7"/>
          </a:solidFill>
          <a:ln>
            <a:solidFill>
              <a:srgbClr val="52A8A7"/>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3" name="椭圆 12"/>
          <p:cNvSpPr/>
          <p:nvPr userDrawn="1"/>
        </p:nvSpPr>
        <p:spPr>
          <a:xfrm>
            <a:off x="7958137" y="2414588"/>
            <a:ext cx="1147762" cy="1147762"/>
          </a:xfrm>
          <a:prstGeom prst="ellipse">
            <a:avLst/>
          </a:prstGeom>
          <a:solidFill>
            <a:srgbClr val="52A8A7"/>
          </a:solidFill>
          <a:ln>
            <a:solidFill>
              <a:srgbClr val="52A8A7"/>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4" name="圆: 空心 13"/>
          <p:cNvSpPr/>
          <p:nvPr userDrawn="1"/>
        </p:nvSpPr>
        <p:spPr>
          <a:xfrm>
            <a:off x="10673470" y="-304963"/>
            <a:ext cx="2168249" cy="2168249"/>
          </a:xfrm>
          <a:prstGeom prst="donut">
            <a:avLst>
              <a:gd name="adj" fmla="val 22265"/>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2" name="乘号 21"/>
          <p:cNvSpPr/>
          <p:nvPr userDrawn="1"/>
        </p:nvSpPr>
        <p:spPr>
          <a:xfrm>
            <a:off x="2214528" y="4989425"/>
            <a:ext cx="828745" cy="828745"/>
          </a:xfrm>
          <a:prstGeom prst="mathMultiply">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8" name="矩形 7"/>
          <p:cNvSpPr/>
          <p:nvPr userDrawn="1"/>
        </p:nvSpPr>
        <p:spPr>
          <a:xfrm>
            <a:off x="219074" y="280987"/>
            <a:ext cx="11753850" cy="6296025"/>
          </a:xfrm>
          <a:prstGeom prst="rect">
            <a:avLst/>
          </a:prstGeom>
          <a:solidFill>
            <a:schemeClr val="bg1"/>
          </a:solidFill>
          <a:ln w="1905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2667461" y="-2666542"/>
            <a:ext cx="6857080" cy="12192001"/>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8.xml"/><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image" Target="../media/image5.png"/><Relationship Id="rId1" Type="http://schemas.openxmlformats.org/officeDocument/2006/relationships/image" Target="../media/image7.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8.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1.xml"/><Relationship Id="rId4" Type="http://schemas.openxmlformats.org/officeDocument/2006/relationships/tags" Target="../tags/tag1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5832475" y="63500"/>
            <a:ext cx="6256020" cy="202501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3</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Impressive Work</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38150" y="356870"/>
            <a:ext cx="10892790" cy="6245860"/>
          </a:xfrm>
          <a:prstGeom prst="rect">
            <a:avLst/>
          </a:prstGeom>
          <a:noFill/>
        </p:spPr>
        <p:txBody>
          <a:bodyPr wrap="square" rtlCol="0">
            <a:spAutoFit/>
          </a:bodyPr>
          <a:p>
            <a:pPr>
              <a:lnSpc>
                <a:spcPct val="110000"/>
              </a:lnSpc>
            </a:pPr>
            <a:r>
              <a:rPr lang="zh-CN" altLang="en-US" sz="2800">
                <a:latin typeface="华光琥珀_CNKI" panose="02000500000000000000" charset="-122"/>
                <a:ea typeface="华光琥珀_CNKI" panose="02000500000000000000" charset="-122"/>
              </a:rPr>
              <a:t>概要写作题型</a:t>
            </a:r>
            <a:endParaRPr lang="zh-CN" altLang="en-US" sz="2800">
              <a:latin typeface="华光琥珀_CNKI" panose="02000500000000000000" charset="-122"/>
              <a:ea typeface="华光琥珀_CNKI" panose="02000500000000000000" charset="-122"/>
            </a:endParaRPr>
          </a:p>
          <a:p>
            <a:pPr lvl="1">
              <a:lnSpc>
                <a:spcPct val="110000"/>
              </a:lnSpc>
            </a:pPr>
            <a:r>
              <a:rPr lang="zh-CN" altLang="en-US" sz="2200"/>
              <a:t>提供一篇350词以内的短文，要求考生基于该短文写出一篇60词左右的内容概要。(所选材料体裁没有限制，以说明文、议论文和记叙文为主)</a:t>
            </a:r>
            <a:endParaRPr lang="zh-CN" altLang="en-US" sz="2200"/>
          </a:p>
          <a:p>
            <a:pPr>
              <a:lnSpc>
                <a:spcPct val="110000"/>
              </a:lnSpc>
            </a:pPr>
            <a:r>
              <a:rPr lang="zh-CN" altLang="en-US" sz="2800">
                <a:latin typeface="华光琥珀_CNKI" panose="02000500000000000000" charset="-122"/>
                <a:ea typeface="华光琥珀_CNKI" panose="02000500000000000000" charset="-122"/>
              </a:rPr>
              <a:t>评分原则</a:t>
            </a:r>
            <a:endParaRPr lang="zh-CN" altLang="en-US" sz="2800">
              <a:latin typeface="华光琥珀_CNKI" panose="02000500000000000000" charset="-122"/>
              <a:ea typeface="华光琥珀_CNKI" panose="02000500000000000000" charset="-122"/>
            </a:endParaRPr>
          </a:p>
          <a:p>
            <a:pPr lvl="1">
              <a:lnSpc>
                <a:spcPct val="110000"/>
              </a:lnSpc>
            </a:pPr>
            <a:r>
              <a:rPr lang="zh-CN" altLang="en-US" sz="2200"/>
              <a:t>1.本题总分为25分，按5个档次给分。</a:t>
            </a:r>
            <a:endParaRPr lang="zh-CN" altLang="en-US" sz="2200"/>
          </a:p>
          <a:p>
            <a:pPr lvl="1">
              <a:lnSpc>
                <a:spcPct val="110000"/>
              </a:lnSpc>
            </a:pPr>
            <a:r>
              <a:rPr lang="zh-CN" altLang="en-US" sz="2200"/>
              <a:t>2.评分时，先根据所写概要的内容和语言初步确定其所属档次，然后以该档次的要求来衡量、确定或调整档次，最后给分。</a:t>
            </a:r>
            <a:endParaRPr lang="zh-CN" altLang="en-US" sz="2200"/>
          </a:p>
          <a:p>
            <a:pPr lvl="1">
              <a:lnSpc>
                <a:spcPct val="110000"/>
              </a:lnSpc>
            </a:pPr>
            <a:r>
              <a:rPr lang="zh-CN" altLang="en-US" sz="2200"/>
              <a:t>3.词数少于40和多于80的，从总分中减去2分。</a:t>
            </a:r>
            <a:endParaRPr lang="zh-CN" altLang="en-US" sz="2200"/>
          </a:p>
          <a:p>
            <a:pPr lvl="1">
              <a:lnSpc>
                <a:spcPct val="110000"/>
              </a:lnSpc>
            </a:pPr>
            <a:r>
              <a:rPr lang="zh-CN" altLang="en-US" sz="2200">
                <a:solidFill>
                  <a:srgbClr val="52A8A7"/>
                </a:solidFill>
              </a:rPr>
              <a:t>4.评分时，应主要从以下四个方面考虑:</a:t>
            </a:r>
            <a:endParaRPr lang="zh-CN" altLang="en-US" sz="2200">
              <a:solidFill>
                <a:srgbClr val="52A8A7"/>
              </a:solidFill>
            </a:endParaRPr>
          </a:p>
          <a:p>
            <a:pPr lvl="2">
              <a:lnSpc>
                <a:spcPct val="110000"/>
              </a:lnSpc>
            </a:pPr>
            <a:r>
              <a:rPr lang="zh-CN" altLang="en-US" sz="2200">
                <a:solidFill>
                  <a:srgbClr val="52A8A7"/>
                </a:solidFill>
              </a:rPr>
              <a:t>(1 )对原文要点的理解和呈现情况;</a:t>
            </a:r>
            <a:endParaRPr lang="zh-CN" altLang="en-US" sz="2200">
              <a:solidFill>
                <a:srgbClr val="52A8A7"/>
              </a:solidFill>
            </a:endParaRPr>
          </a:p>
          <a:p>
            <a:pPr lvl="2">
              <a:lnSpc>
                <a:spcPct val="110000"/>
              </a:lnSpc>
            </a:pPr>
            <a:r>
              <a:rPr lang="zh-CN" altLang="en-US" sz="2200">
                <a:solidFill>
                  <a:srgbClr val="52A8A7"/>
                </a:solidFill>
              </a:rPr>
              <a:t>(2)应用语法结构和词汇的准确性;</a:t>
            </a:r>
            <a:endParaRPr lang="zh-CN" altLang="en-US" sz="2200">
              <a:solidFill>
                <a:srgbClr val="52A8A7"/>
              </a:solidFill>
            </a:endParaRPr>
          </a:p>
          <a:p>
            <a:pPr lvl="2">
              <a:lnSpc>
                <a:spcPct val="110000"/>
              </a:lnSpc>
            </a:pPr>
            <a:r>
              <a:rPr lang="zh-CN" altLang="en-US" sz="2200">
                <a:solidFill>
                  <a:srgbClr val="52A8A7"/>
                </a:solidFill>
              </a:rPr>
              <a:t>(3)上下文的连贯性;</a:t>
            </a:r>
            <a:endParaRPr lang="zh-CN" altLang="en-US" sz="2200">
              <a:solidFill>
                <a:srgbClr val="52A8A7"/>
              </a:solidFill>
            </a:endParaRPr>
          </a:p>
          <a:p>
            <a:pPr lvl="2">
              <a:lnSpc>
                <a:spcPct val="110000"/>
              </a:lnSpc>
            </a:pPr>
            <a:r>
              <a:rPr lang="zh-CN" altLang="en-US" sz="2200">
                <a:solidFill>
                  <a:srgbClr val="52A8A7"/>
                </a:solidFill>
              </a:rPr>
              <a:t>(4)对各要点表达的独立性情况。</a:t>
            </a:r>
            <a:endParaRPr lang="zh-CN" altLang="en-US" sz="2200">
              <a:solidFill>
                <a:srgbClr val="52A8A7"/>
              </a:solidFill>
            </a:endParaRPr>
          </a:p>
          <a:p>
            <a:pPr lvl="1">
              <a:lnSpc>
                <a:spcPct val="110000"/>
              </a:lnSpc>
            </a:pPr>
            <a:r>
              <a:rPr lang="zh-CN" altLang="en-US" sz="2200"/>
              <a:t>5.拼写与标点符号是语言准确性的一个重要方面，评分时，应视其对交际的影响程度予以考虑。</a:t>
            </a:r>
            <a:endParaRPr lang="zh-CN" altLang="en-US" sz="2200"/>
          </a:p>
          <a:p>
            <a:pPr lvl="1">
              <a:lnSpc>
                <a:spcPct val="110000"/>
              </a:lnSpc>
            </a:pPr>
            <a:r>
              <a:rPr lang="zh-CN" altLang="en-US" sz="2200"/>
              <a:t>6.如书写较差以致影响交际，可将分数降低一个档次。</a:t>
            </a:r>
            <a:endParaRPr lang="zh-CN" altLang="en-US" sz="2200"/>
          </a:p>
        </p:txBody>
      </p:sp>
      <p:pic>
        <p:nvPicPr>
          <p:cNvPr id="15" name="内容占位符 14" descr="水印"/>
          <p:cNvPicPr>
            <a:picLocks noChangeAspect="1"/>
          </p:cNvPicPr>
          <p:nvPr userDrawn="1">
            <p:ph idx="1"/>
            <p:custDataLst>
              <p:tags r:id="rId1"/>
            </p:custDataLst>
          </p:nvPr>
        </p:nvPicPr>
        <p:blipFill>
          <a:blip r:embed="rId2"/>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476885" y="1411605"/>
          <a:ext cx="11357610" cy="4842510"/>
        </p:xfrm>
        <a:graphic>
          <a:graphicData uri="http://schemas.openxmlformats.org/drawingml/2006/table">
            <a:tbl>
              <a:tblPr firstRow="1" bandRow="1">
                <a:tableStyleId>{5C22544A-7EE6-4342-B048-85BDC9FD1C3A}</a:tableStyleId>
              </a:tblPr>
              <a:tblGrid>
                <a:gridCol w="1995805"/>
                <a:gridCol w="9361805"/>
              </a:tblGrid>
              <a:tr h="826770">
                <a:tc>
                  <a:txBody>
                    <a:bodyPr/>
                    <a:p>
                      <a:pPr algn="ctr">
                        <a:lnSpc>
                          <a:spcPct val="130000"/>
                        </a:lnSpc>
                        <a:buNone/>
                      </a:pPr>
                      <a:r>
                        <a:rPr lang="zh-CN" altLang="en-US" sz="2800">
                          <a:solidFill>
                            <a:srgbClr val="FFFFFF"/>
                          </a:solidFill>
                        </a:rPr>
                        <a:t>档次</a:t>
                      </a:r>
                      <a:endParaRPr lang="zh-CN" altLang="en-US" sz="2800">
                        <a:solidFill>
                          <a:srgbClr val="FFFFFF"/>
                        </a:solidFill>
                      </a:endParaRPr>
                    </a:p>
                  </a:txBody>
                  <a:tcPr>
                    <a:lnL w="19050" cap="rnd">
                      <a:solidFill>
                        <a:srgbClr val="89D1D3"/>
                      </a:solidFill>
                      <a:prstDash val="solid"/>
                    </a:lnL>
                    <a:lnR w="3175">
                      <a:solidFill>
                        <a:srgbClr val="FFFFFF"/>
                      </a:solidFill>
                      <a:prstDash val="dot"/>
                    </a:lnR>
                    <a:lnT w="19050" cap="rnd">
                      <a:solidFill>
                        <a:srgbClr val="89D1D3"/>
                      </a:solidFill>
                      <a:prstDash val="solid"/>
                    </a:lnT>
                    <a:lnB w="19050">
                      <a:solidFill>
                        <a:srgbClr val="89D1D3"/>
                      </a:solidFill>
                      <a:prstDash val="solid"/>
                    </a:lnB>
                    <a:solidFill>
                      <a:srgbClr val="89D1D3"/>
                    </a:solidFill>
                  </a:tcPr>
                </a:tc>
                <a:tc>
                  <a:txBody>
                    <a:bodyPr/>
                    <a:p>
                      <a:pPr algn="ctr">
                        <a:lnSpc>
                          <a:spcPct val="140000"/>
                        </a:lnSpc>
                        <a:buNone/>
                      </a:pPr>
                      <a:r>
                        <a:rPr lang="zh-CN" altLang="en-US" sz="2800">
                          <a:solidFill>
                            <a:srgbClr val="FFFFFF"/>
                          </a:solidFill>
                        </a:rPr>
                        <a:t>描述</a:t>
                      </a:r>
                      <a:endParaRPr lang="zh-CN" altLang="en-US" sz="2800">
                        <a:solidFill>
                          <a:srgbClr val="FFFFFF"/>
                        </a:solidFill>
                      </a:endParaRPr>
                    </a:p>
                  </a:txBody>
                  <a:tcPr>
                    <a:lnL w="3175">
                      <a:solidFill>
                        <a:srgbClr val="FFFFFF"/>
                      </a:solidFill>
                      <a:prstDash val="dot"/>
                    </a:lnL>
                    <a:lnR w="19050" cap="rnd">
                      <a:solidFill>
                        <a:srgbClr val="89D1D3"/>
                      </a:solidFill>
                      <a:prstDash val="solid"/>
                    </a:lnR>
                    <a:lnT w="19050" cap="rnd">
                      <a:solidFill>
                        <a:srgbClr val="89D1D3"/>
                      </a:solidFill>
                      <a:prstDash val="solid"/>
                    </a:lnT>
                    <a:lnB w="19050">
                      <a:solidFill>
                        <a:srgbClr val="89D1D3"/>
                      </a:solidFill>
                      <a:prstDash val="solid"/>
                    </a:lnB>
                    <a:solidFill>
                      <a:srgbClr val="89D1D3"/>
                    </a:solidFill>
                  </a:tcPr>
                </a:tc>
              </a:tr>
              <a:tr h="1814830">
                <a:tc>
                  <a:txBody>
                    <a:bodyPr/>
                    <a:p>
                      <a:pPr algn="ctr">
                        <a:lnSpc>
                          <a:spcPct val="130000"/>
                        </a:lnSpc>
                        <a:buNone/>
                      </a:pPr>
                      <a:r>
                        <a:rPr lang="zh-CN" altLang="en-US" sz="2800">
                          <a:solidFill>
                            <a:srgbClr val="404040"/>
                          </a:solidFill>
                        </a:rPr>
                        <a:t>第五档</a:t>
                      </a:r>
                      <a:endParaRPr lang="zh-CN" altLang="en-US" sz="2800">
                        <a:solidFill>
                          <a:srgbClr val="404040"/>
                        </a:solidFill>
                      </a:endParaRPr>
                    </a:p>
                    <a:p>
                      <a:pPr algn="ctr">
                        <a:lnSpc>
                          <a:spcPct val="130000"/>
                        </a:lnSpc>
                        <a:buNone/>
                      </a:pPr>
                      <a:r>
                        <a:rPr lang="zh-CN" altLang="en-US" sz="2800">
                          <a:solidFill>
                            <a:srgbClr val="404040"/>
                          </a:solidFill>
                        </a:rPr>
                        <a:t>（</a:t>
                      </a:r>
                      <a:r>
                        <a:rPr lang="en-US" altLang="zh-CN" sz="2800">
                          <a:solidFill>
                            <a:srgbClr val="404040"/>
                          </a:solidFill>
                        </a:rPr>
                        <a:t>21</a:t>
                      </a:r>
                      <a:r>
                        <a:rPr lang="en-US" altLang="zh-CN" sz="2800" b="1">
                          <a:solidFill>
                            <a:srgbClr val="404040"/>
                          </a:solidFill>
                          <a:latin typeface="黑体" panose="02010609060101010101" charset="-122"/>
                          <a:ea typeface="黑体" panose="02010609060101010101" charset="-122"/>
                        </a:rPr>
                        <a:t>——</a:t>
                      </a:r>
                      <a:r>
                        <a:rPr lang="en-US" altLang="zh-CN" sz="2800">
                          <a:solidFill>
                            <a:srgbClr val="404040"/>
                          </a:solidFill>
                        </a:rPr>
                        <a:t>25</a:t>
                      </a:r>
                      <a:r>
                        <a:rPr lang="zh-CN" altLang="en-US" sz="2800">
                          <a:solidFill>
                            <a:srgbClr val="404040"/>
                          </a:solidFill>
                        </a:rPr>
                        <a:t>）</a:t>
                      </a:r>
                      <a:endParaRPr lang="zh-CN" altLang="en-US" sz="2800">
                        <a:solidFill>
                          <a:srgbClr val="404040"/>
                        </a:solidFill>
                      </a:endParaRPr>
                    </a:p>
                  </a:txBody>
                  <a:tcPr>
                    <a:lnL w="19050" cap="rnd">
                      <a:solidFill>
                        <a:srgbClr val="89D1D3"/>
                      </a:solidFill>
                      <a:prstDash val="solid"/>
                    </a:lnL>
                    <a:lnR w="3175">
                      <a:solidFill>
                        <a:srgbClr val="89D1D3"/>
                      </a:solidFill>
                      <a:prstDash val="dot"/>
                    </a:lnR>
                    <a:lnT w="19050">
                      <a:solidFill>
                        <a:srgbClr val="89D1D3"/>
                      </a:solidFill>
                      <a:prstDash val="solid"/>
                    </a:lnT>
                    <a:lnB w="3175">
                      <a:solidFill>
                        <a:srgbClr val="89D1D3"/>
                      </a:solidFill>
                      <a:prstDash val="dot"/>
                    </a:lnB>
                    <a:solidFill>
                      <a:srgbClr val="F2F2F2"/>
                    </a:solidFill>
                  </a:tcPr>
                </a:tc>
                <a:tc>
                  <a:txBody>
                    <a:bodyPr/>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rPr>
                        <a:t>——</a:t>
                      </a:r>
                      <a:r>
                        <a:rPr lang="zh-CN" altLang="en-US" sz="2400">
                          <a:solidFill>
                            <a:srgbClr val="404040"/>
                          </a:solidFill>
                          <a:latin typeface="黑体" panose="02010609060101010101" charset="-122"/>
                          <a:ea typeface="黑体" panose="02010609060101010101" charset="-122"/>
                          <a:cs typeface="黑体" panose="02010609060101010101" charset="-122"/>
                        </a:rPr>
                        <a:t>理解准确，涵盖全部要点。</a:t>
                      </a:r>
                      <a:endParaRPr lang="zh-CN" altLang="en-US" sz="2400">
                        <a:solidFill>
                          <a:srgbClr val="404040"/>
                        </a:solidFill>
                        <a:latin typeface="黑体" panose="02010609060101010101" charset="-122"/>
                        <a:ea typeface="黑体" panose="02010609060101010101" charset="-122"/>
                        <a:cs typeface="黑体" panose="02010609060101010101" charset="-122"/>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能准确使用相应的语法结构和词汇。</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有效地使用了语句间连接成分，使所完成的概要结构紧凑。</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完全使用自己的语言。</a:t>
                      </a:r>
                      <a:endParaRPr lang="zh-CN" altLang="en-US" sz="2400">
                        <a:solidFill>
                          <a:srgbClr val="404040"/>
                        </a:solidFill>
                        <a:latin typeface="黑体" panose="02010609060101010101" charset="-122"/>
                        <a:ea typeface="黑体" panose="02010609060101010101" charset="-122"/>
                        <a:cs typeface="黑体" panose="02010609060101010101" charset="-122"/>
                      </a:endParaRPr>
                    </a:p>
                  </a:txBody>
                  <a:tcPr>
                    <a:lnL w="3175">
                      <a:solidFill>
                        <a:srgbClr val="89D1D3"/>
                      </a:solidFill>
                      <a:prstDash val="dot"/>
                    </a:lnL>
                    <a:lnR w="19050" cap="rnd">
                      <a:solidFill>
                        <a:srgbClr val="89D1D3"/>
                      </a:solidFill>
                      <a:prstDash val="solid"/>
                    </a:lnR>
                    <a:lnT w="19050">
                      <a:solidFill>
                        <a:srgbClr val="89D1D3"/>
                      </a:solidFill>
                      <a:prstDash val="solid"/>
                    </a:lnT>
                    <a:lnB w="3175">
                      <a:solidFill>
                        <a:srgbClr val="89D1D3"/>
                      </a:solidFill>
                      <a:prstDash val="dot"/>
                    </a:lnB>
                    <a:solidFill>
                      <a:srgbClr val="F2F2F2"/>
                    </a:solidFill>
                  </a:tcPr>
                </a:tc>
              </a:tr>
              <a:tr h="2200910">
                <a:tc>
                  <a:txBody>
                    <a:bodyPr/>
                    <a:p>
                      <a:pPr algn="ctr">
                        <a:lnSpc>
                          <a:spcPct val="130000"/>
                        </a:lnSpc>
                        <a:buClrTx/>
                        <a:buSzTx/>
                        <a:buNone/>
                      </a:pPr>
                      <a:r>
                        <a:rPr lang="zh-CN" altLang="en-US" sz="2800">
                          <a:solidFill>
                            <a:srgbClr val="404040"/>
                          </a:solidFill>
                          <a:sym typeface="+mn-ea"/>
                        </a:rPr>
                        <a:t>第四档</a:t>
                      </a:r>
                      <a:endParaRPr lang="zh-CN" altLang="en-US" sz="2800">
                        <a:solidFill>
                          <a:srgbClr val="404040"/>
                        </a:solidFill>
                        <a:sym typeface="+mn-ea"/>
                      </a:endParaRPr>
                    </a:p>
                    <a:p>
                      <a:pPr algn="ctr">
                        <a:lnSpc>
                          <a:spcPct val="130000"/>
                        </a:lnSpc>
                        <a:buClrTx/>
                        <a:buSzTx/>
                        <a:buNone/>
                      </a:pPr>
                      <a:r>
                        <a:rPr lang="zh-CN" altLang="en-US" sz="2800">
                          <a:solidFill>
                            <a:srgbClr val="404040"/>
                          </a:solidFill>
                          <a:sym typeface="+mn-ea"/>
                        </a:rPr>
                        <a:t>（</a:t>
                      </a:r>
                      <a:r>
                        <a:rPr lang="en-US" altLang="zh-CN" sz="2800">
                          <a:solidFill>
                            <a:srgbClr val="404040"/>
                          </a:solidFill>
                          <a:sym typeface="+mn-ea"/>
                        </a:rPr>
                        <a:t>16</a:t>
                      </a:r>
                      <a:r>
                        <a:rPr lang="zh-CN" altLang="en-US" sz="2800">
                          <a:solidFill>
                            <a:srgbClr val="404040"/>
                          </a:solidFill>
                          <a:sym typeface="+mn-ea"/>
                        </a:rPr>
                        <a:t>——</a:t>
                      </a:r>
                      <a:r>
                        <a:rPr lang="en-US" altLang="zh-CN" sz="2800">
                          <a:solidFill>
                            <a:srgbClr val="404040"/>
                          </a:solidFill>
                          <a:sym typeface="+mn-ea"/>
                        </a:rPr>
                        <a:t>20</a:t>
                      </a:r>
                      <a:r>
                        <a:rPr lang="zh-CN" altLang="en-US" sz="2800">
                          <a:solidFill>
                            <a:srgbClr val="404040"/>
                          </a:solidFill>
                          <a:sym typeface="+mn-ea"/>
                        </a:rPr>
                        <a:t>）</a:t>
                      </a:r>
                      <a:endParaRPr lang="zh-CN" altLang="en-US">
                        <a:solidFill>
                          <a:srgbClr val="404040"/>
                        </a:solidFill>
                      </a:endParaRPr>
                    </a:p>
                  </a:txBody>
                  <a:tcPr>
                    <a:lnL w="19050" cap="rnd">
                      <a:solidFill>
                        <a:srgbClr val="89D1D3"/>
                      </a:solidFill>
                      <a:prstDash val="solid"/>
                    </a:lnL>
                    <a:lnR w="3175">
                      <a:solidFill>
                        <a:srgbClr val="89D1D3"/>
                      </a:solidFill>
                      <a:prstDash val="dot"/>
                    </a:lnR>
                    <a:lnT w="3175">
                      <a:solidFill>
                        <a:srgbClr val="89D1D3"/>
                      </a:solidFill>
                      <a:prstDash val="dot"/>
                    </a:lnT>
                    <a:lnB w="19050" cap="rnd">
                      <a:solidFill>
                        <a:srgbClr val="89D1D3"/>
                      </a:solidFill>
                      <a:prstDash val="solid"/>
                    </a:lnB>
                    <a:solidFill>
                      <a:srgbClr val="FFFFFF"/>
                    </a:solidFill>
                  </a:tcPr>
                </a:tc>
                <a:tc>
                  <a:txBody>
                    <a:bodyPr/>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理解准确，涵盖绝大部分要点。</a:t>
                      </a:r>
                      <a:endParaRPr lang="zh-CN" altLang="en-US" sz="2400">
                        <a:solidFill>
                          <a:srgbClr val="404040"/>
                        </a:solidFill>
                        <a:latin typeface="黑体" panose="02010609060101010101" charset="-122"/>
                        <a:ea typeface="黑体" panose="02010609060101010101" charset="-122"/>
                        <a:cs typeface="黑体" panose="02010609060101010101" charset="-122"/>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所使用语法结构和词汇可能有些许错误，但完全不影响意义表达。</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比较有效地使用了语句间的连接成分，使所完成的概要结构紧凑。</a:t>
                      </a:r>
                      <a:endParaRPr lang="zh-CN" altLang="en-US" sz="2400">
                        <a:solidFill>
                          <a:srgbClr val="404040"/>
                        </a:solidFill>
                        <a:latin typeface="黑体" panose="02010609060101010101" charset="-122"/>
                        <a:ea typeface="黑体" panose="02010609060101010101" charset="-122"/>
                        <a:cs typeface="黑体" panose="02010609060101010101" charset="-122"/>
                        <a:sym typeface="+mn-ea"/>
                      </a:endParaRPr>
                    </a:p>
                    <a:p>
                      <a:pPr>
                        <a:lnSpc>
                          <a:spcPct val="130000"/>
                        </a:lnSpc>
                        <a:buNone/>
                      </a:pPr>
                      <a:r>
                        <a:rPr lang="en-US" altLang="zh-CN" sz="2400">
                          <a:solidFill>
                            <a:srgbClr val="404040"/>
                          </a:solidFill>
                          <a:latin typeface="黑体" panose="02010609060101010101" charset="-122"/>
                          <a:ea typeface="黑体" panose="02010609060101010101" charset="-122"/>
                          <a:cs typeface="黑体" panose="02010609060101010101" charset="-122"/>
                          <a:sym typeface="+mn-ea"/>
                        </a:rPr>
                        <a:t>——</a:t>
                      </a:r>
                      <a:r>
                        <a:rPr lang="zh-CN" altLang="en-US" sz="2400">
                          <a:solidFill>
                            <a:srgbClr val="404040"/>
                          </a:solidFill>
                          <a:latin typeface="黑体" panose="02010609060101010101" charset="-122"/>
                          <a:ea typeface="黑体" panose="02010609060101010101" charset="-122"/>
                          <a:cs typeface="黑体" panose="02010609060101010101" charset="-122"/>
                          <a:sym typeface="+mn-ea"/>
                        </a:rPr>
                        <a:t>有个别整句抄自原文。</a:t>
                      </a:r>
                      <a:endParaRPr lang="zh-CN" altLang="en-US">
                        <a:solidFill>
                          <a:srgbClr val="404040"/>
                        </a:solidFill>
                      </a:endParaRPr>
                    </a:p>
                  </a:txBody>
                  <a:tcPr>
                    <a:lnL w="3175">
                      <a:solidFill>
                        <a:srgbClr val="89D1D3"/>
                      </a:solidFill>
                      <a:prstDash val="dot"/>
                    </a:lnL>
                    <a:lnR w="19050" cap="rnd">
                      <a:solidFill>
                        <a:srgbClr val="89D1D3"/>
                      </a:solidFill>
                      <a:prstDash val="solid"/>
                    </a:lnR>
                    <a:lnT w="3175">
                      <a:solidFill>
                        <a:srgbClr val="89D1D3"/>
                      </a:solidFill>
                      <a:prstDash val="dot"/>
                    </a:lnT>
                    <a:lnB w="19050" cap="rnd">
                      <a:solidFill>
                        <a:srgbClr val="89D1D3"/>
                      </a:solidFill>
                      <a:prstDash val="solid"/>
                    </a:lnB>
                    <a:solidFill>
                      <a:srgbClr val="FFFFFF"/>
                    </a:solidFill>
                  </a:tcPr>
                </a:tc>
              </a:tr>
            </a:tbl>
          </a:graphicData>
        </a:graphic>
      </p:graphicFrame>
      <p:sp>
        <p:nvSpPr>
          <p:cNvPr id="3" name="文本框 2"/>
          <p:cNvSpPr txBox="1"/>
          <p:nvPr/>
        </p:nvSpPr>
        <p:spPr>
          <a:xfrm>
            <a:off x="1032510" y="596900"/>
            <a:ext cx="6644640" cy="565150"/>
          </a:xfrm>
          <a:prstGeom prst="rect">
            <a:avLst/>
          </a:prstGeom>
          <a:noFill/>
        </p:spPr>
        <p:txBody>
          <a:bodyPr wrap="none" rtlCol="0" anchor="t">
            <a:spAutoFit/>
          </a:bodyPr>
          <a:p>
            <a:pPr>
              <a:lnSpc>
                <a:spcPct val="110000"/>
              </a:lnSpc>
            </a:pPr>
            <a:r>
              <a:rPr lang="zh-CN" altLang="en-US" sz="2800">
                <a:latin typeface="华光琥珀_CNKI" panose="02000500000000000000" charset="-122"/>
                <a:ea typeface="华光琥珀_CNKI" panose="02000500000000000000" charset="-122"/>
                <a:sym typeface="+mn-ea"/>
              </a:rPr>
              <a:t>各档次的给分范围和要求 档次</a:t>
            </a:r>
            <a:r>
              <a:rPr lang="en-US" altLang="zh-CN" sz="2000">
                <a:latin typeface="华光琥珀_CNKI" panose="02000500000000000000" charset="-122"/>
                <a:ea typeface="华光琥珀_CNKI" panose="02000500000000000000" charset="-122"/>
                <a:sym typeface="+mn-ea"/>
              </a:rPr>
              <a:t>[</a:t>
            </a:r>
            <a:r>
              <a:rPr lang="zh-CN" altLang="en-US" sz="2000">
                <a:latin typeface="华光琥珀_CNKI" panose="02000500000000000000" charset="-122"/>
                <a:ea typeface="华光琥珀_CNKI" panose="02000500000000000000" charset="-122"/>
                <a:sym typeface="+mn-ea"/>
              </a:rPr>
              <a:t>高分参照标准</a:t>
            </a:r>
            <a:r>
              <a:rPr lang="en-US" altLang="zh-CN" sz="2000">
                <a:latin typeface="华光琥珀_CNKI" panose="02000500000000000000" charset="-122"/>
                <a:ea typeface="华光琥珀_CNKI" panose="02000500000000000000" charset="-122"/>
                <a:sym typeface="+mn-ea"/>
              </a:rPr>
              <a:t>]</a:t>
            </a:r>
            <a:endParaRPr lang="en-US" altLang="zh-CN" sz="2000">
              <a:latin typeface="华光琥珀_CNKI" panose="02000500000000000000" charset="-122"/>
              <a:ea typeface="华光琥珀_CNKI" panose="02000500000000000000" charset="-122"/>
              <a:sym typeface="+mn-ea"/>
            </a:endParaRPr>
          </a:p>
        </p:txBody>
      </p:sp>
      <p:pic>
        <p:nvPicPr>
          <p:cNvPr id="15" name="内容占位符 14" descr="水印"/>
          <p:cNvPicPr>
            <a:picLocks noChangeAspect="1"/>
          </p:cNvPicPr>
          <p:nvPr userDrawn="1">
            <p:ph idx="1"/>
          </p:nvPr>
        </p:nvPicPr>
        <p:blipFill>
          <a:blip r:embed="rId2"/>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温--肖智尹_高三（04）班_06170437_22.5分"/>
          <p:cNvPicPr>
            <a:picLocks noChangeAspect="1"/>
          </p:cNvPicPr>
          <p:nvPr>
            <p:custDataLst>
              <p:tags r:id="rId1"/>
            </p:custDataLst>
          </p:nvPr>
        </p:nvPicPr>
        <p:blipFill>
          <a:blip r:embed="rId2"/>
          <a:stretch>
            <a:fillRect/>
          </a:stretch>
        </p:blipFill>
        <p:spPr>
          <a:xfrm>
            <a:off x="0" y="333375"/>
            <a:ext cx="8044815" cy="717486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73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3"/>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5262245"/>
          </a:xfrm>
          <a:prstGeom prst="rect">
            <a:avLst/>
          </a:prstGeom>
          <a:noFill/>
        </p:spPr>
        <p:txBody>
          <a:bodyPr wrap="square" rtlCol="0">
            <a:spAutoFit/>
          </a:bodyPr>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boost, indicate, potential, prosperity, resident, inadequancy, facilitate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…which indicates potential markts…(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定语从句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limited by …,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despite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thus(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literally(</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强调</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22.5</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15" name="椭圆 14"/>
          <p:cNvSpPr/>
          <p:nvPr/>
        </p:nvSpPr>
        <p:spPr>
          <a:xfrm>
            <a:off x="258445" y="281940"/>
            <a:ext cx="685800" cy="685165"/>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温- 叶子_高三（14）班_06171402_22分_wps图片"/>
          <p:cNvPicPr>
            <a:picLocks noChangeAspect="1"/>
          </p:cNvPicPr>
          <p:nvPr/>
        </p:nvPicPr>
        <p:blipFill>
          <a:blip r:embed="rId1"/>
          <a:stretch>
            <a:fillRect/>
          </a:stretch>
        </p:blipFill>
        <p:spPr>
          <a:xfrm>
            <a:off x="0" y="285115"/>
            <a:ext cx="8035925" cy="727138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67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3784600"/>
          </a:xfrm>
          <a:prstGeom prst="rect">
            <a:avLst/>
          </a:prstGeom>
          <a:noFill/>
        </p:spPr>
        <p:txBody>
          <a:bodyPr wrap="square" rtlCol="0">
            <a:spAutoFit/>
          </a:bodyPr>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boost, restrain, tackle, unacquaintance, long-term</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based on…</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however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besides(</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also(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22</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温-虞子杨_高三（01）班_06170130_21分"/>
          <p:cNvPicPr>
            <a:picLocks noChangeAspect="1"/>
          </p:cNvPicPr>
          <p:nvPr/>
        </p:nvPicPr>
        <p:blipFill>
          <a:blip r:embed="rId1"/>
          <a:stretch>
            <a:fillRect/>
          </a:stretch>
        </p:blipFill>
        <p:spPr>
          <a:xfrm>
            <a:off x="-68580" y="251460"/>
            <a:ext cx="8251190" cy="7186930"/>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75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936865" y="1127760"/>
            <a:ext cx="4053840" cy="5507990"/>
          </a:xfrm>
          <a:prstGeom prst="rect">
            <a:avLst/>
          </a:prstGeom>
          <a:noFill/>
        </p:spPr>
        <p:txBody>
          <a:bodyPr wrap="square" rtlCol="0">
            <a:spAutoFit/>
          </a:bodyPr>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理解准确，涵盖全部要点。</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considerably, obstacle, prosperity, resident, insufficient facilities, hinder, enhance; tackle; consumption; restrict, indicate; far from</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…which contributes to…(</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定语从句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Facing such situation,… (</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…indicating the target…(</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despite (</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however(</a:t>
            </a: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21</a:t>
            </a:r>
            <a:endParaRPr lang="en-US" altLang="zh-CN"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4" name="文本框 3"/>
          <p:cNvSpPr txBox="1"/>
          <p:nvPr/>
        </p:nvSpPr>
        <p:spPr>
          <a:xfrm>
            <a:off x="5466715" y="911860"/>
            <a:ext cx="1094740" cy="368300"/>
          </a:xfrm>
          <a:prstGeom prst="rect">
            <a:avLst/>
          </a:prstGeom>
          <a:solidFill>
            <a:schemeClr val="bg1"/>
          </a:solidFill>
        </p:spPr>
        <p:txBody>
          <a:bodyPr wrap="square" rtlCol="0">
            <a:spAutoFit/>
          </a:bodyPr>
          <a:p>
            <a:r>
              <a:rPr lang="en-US" altLang="zh-CN" b="1">
                <a:solidFill>
                  <a:srgbClr val="C00000"/>
                </a:solidFill>
                <a:latin typeface="Optima" panose="02000503060000020004" charset="0"/>
                <a:cs typeface="Optima" panose="02000503060000020004" charset="0"/>
              </a:rPr>
              <a:t>booming,</a:t>
            </a:r>
            <a:endParaRPr lang="en-US" altLang="zh-CN" b="1">
              <a:solidFill>
                <a:srgbClr val="C00000"/>
              </a:solidFill>
              <a:latin typeface="Optima" panose="02000503060000020004" charset="0"/>
              <a:cs typeface="Optima" panose="02000503060000020004" charset="0"/>
            </a:endParaRPr>
          </a:p>
        </p:txBody>
      </p:sp>
      <p:sp>
        <p:nvSpPr>
          <p:cNvPr id="6" name="文本框 5"/>
          <p:cNvSpPr txBox="1"/>
          <p:nvPr/>
        </p:nvSpPr>
        <p:spPr>
          <a:xfrm>
            <a:off x="158750" y="3501390"/>
            <a:ext cx="725170" cy="337185"/>
          </a:xfrm>
          <a:prstGeom prst="rect">
            <a:avLst/>
          </a:prstGeom>
          <a:solidFill>
            <a:schemeClr val="bg1"/>
          </a:solidFill>
        </p:spPr>
        <p:txBody>
          <a:bodyPr wrap="square" rtlCol="0">
            <a:spAutoFit/>
          </a:bodyPr>
          <a:p>
            <a:r>
              <a:rPr lang="en-US" altLang="zh-CN" sz="1600" b="1">
                <a:solidFill>
                  <a:srgbClr val="C00000"/>
                </a:solidFill>
                <a:latin typeface="Optima" panose="02000503060000020004" charset="0"/>
                <a:cs typeface="Optima" panose="02000503060000020004" charset="0"/>
              </a:rPr>
              <a:t>put in</a:t>
            </a:r>
            <a:endParaRPr lang="en-US" altLang="zh-CN" sz="1600" b="1">
              <a:solidFill>
                <a:srgbClr val="C00000"/>
              </a:solidFill>
              <a:latin typeface="Optima" panose="02000503060000020004" charset="0"/>
              <a:cs typeface="Optima" panose="02000503060000020004" charset="0"/>
            </a:endParaRPr>
          </a:p>
        </p:txBody>
      </p:sp>
      <p:pic>
        <p:nvPicPr>
          <p:cNvPr id="15" name="内容占位符 14" descr="水印"/>
          <p:cNvPicPr>
            <a:picLocks noChangeAspect="1"/>
          </p:cNvPicPr>
          <p:nvPr userDrawn="1">
            <p:ph idx="1"/>
          </p:nvPr>
        </p:nvPicPr>
        <p:blipFill>
          <a:blip r:embed="rId3"/>
          <a:stretch>
            <a:fillRect/>
          </a:stretch>
        </p:blipFill>
        <p:spPr>
          <a:xfrm>
            <a:off x="5434965" y="93345"/>
            <a:ext cx="6684010" cy="216281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descr="镇-陈萧白_高三（01）班_09170101_21分"/>
          <p:cNvPicPr>
            <a:picLocks noChangeAspect="1"/>
          </p:cNvPicPr>
          <p:nvPr/>
        </p:nvPicPr>
        <p:blipFill>
          <a:blip r:embed="rId1"/>
          <a:stretch>
            <a:fillRect/>
          </a:stretch>
        </p:blipFill>
        <p:spPr>
          <a:xfrm>
            <a:off x="-109855" y="327660"/>
            <a:ext cx="8161020" cy="7110730"/>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69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96225" y="1289685"/>
            <a:ext cx="4053840" cy="5262245"/>
          </a:xfrm>
          <a:prstGeom prst="rect">
            <a:avLst/>
          </a:prstGeom>
          <a:noFill/>
        </p:spPr>
        <p:txBody>
          <a:bodyPr wrap="square" rtlCol="0">
            <a:spAutoFit/>
          </a:bodyPr>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理解较准确，涵盖绝大部分要点。</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indent="0">
              <a:buFont typeface="Arial" panose="020B0604020202020204" pitchFamily="34" charset="0"/>
              <a:buNone/>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4</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中，限制 </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ecommerce in rural China</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的因素，遗漏</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lack of knowlege on online shopping</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rocket</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indicate, boom, indeficient, restrict, tackle, stimulate consumption; limitation; lie in; prevailance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making…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非谓语作状语）</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Nevertheless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让步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t>
            </a:r>
            <a:r>
              <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Another(</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并列</a:t>
            </a:r>
            <a:r>
              <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21</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pic>
        <p:nvPicPr>
          <p:cNvPr id="15" name="内容占位符 14" descr="水印"/>
          <p:cNvPicPr>
            <a:picLocks noChangeAspect="1"/>
          </p:cNvPicPr>
          <p:nvPr userDrawn="1">
            <p:ph idx="1"/>
          </p:nvPr>
        </p:nvPicPr>
        <p:blipFill>
          <a:blip r:embed="rId3"/>
          <a:stretch>
            <a:fillRect/>
          </a:stretch>
        </p:blipFill>
        <p:spPr>
          <a:xfrm>
            <a:off x="5434965" y="93345"/>
            <a:ext cx="6684010" cy="2162810"/>
          </a:xfrm>
          <a:prstGeom prst="rect">
            <a:avLst/>
          </a:prstGeom>
        </p:spPr>
      </p:pic>
    </p:spTree>
    <p:custDataLst>
      <p:tags r:id="rId4"/>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镇-陈可当_高三（02）班_09170202_20分"/>
          <p:cNvPicPr>
            <a:picLocks noChangeAspect="1"/>
          </p:cNvPicPr>
          <p:nvPr/>
        </p:nvPicPr>
        <p:blipFill>
          <a:blip r:embed="rId1"/>
          <a:stretch>
            <a:fillRect/>
          </a:stretch>
        </p:blipFill>
        <p:spPr>
          <a:xfrm>
            <a:off x="-52070" y="291465"/>
            <a:ext cx="8119110" cy="714692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74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943215" y="1460500"/>
            <a:ext cx="3990975" cy="4892675"/>
          </a:xfrm>
          <a:prstGeom prst="rect">
            <a:avLst/>
          </a:prstGeom>
          <a:noFill/>
        </p:spPr>
        <p:txBody>
          <a:bodyPr wrap="square" rtlCol="0">
            <a:spAutoFit/>
          </a:bodyPr>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理解较准确，涵盖全部要点。要点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3</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中，两大电商巨头采取的两方面的举措</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improve service</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和</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put in investment</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欠清晰。</a:t>
            </a:r>
            <a:endParaRPr lang="zh-CN" altLang="en-US" sz="22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deficiency, dominant, tackle</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with sth, …(</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固定句型</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there be, </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固定句型</a:t>
            </a: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though(</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to do…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（表目的）</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due to…(</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20</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sp>
        <p:nvSpPr>
          <p:cNvPr id="4" name="文本框 3"/>
          <p:cNvSpPr txBox="1"/>
          <p:nvPr/>
        </p:nvSpPr>
        <p:spPr>
          <a:xfrm>
            <a:off x="1746250" y="3027045"/>
            <a:ext cx="984885" cy="337185"/>
          </a:xfrm>
          <a:prstGeom prst="rect">
            <a:avLst/>
          </a:prstGeom>
          <a:solidFill>
            <a:schemeClr val="bg1"/>
          </a:solidFill>
        </p:spPr>
        <p:txBody>
          <a:bodyPr wrap="square" rtlCol="0">
            <a:spAutoFit/>
          </a:bodyPr>
          <a:p>
            <a:r>
              <a:rPr lang="en-US" altLang="zh-CN" sz="1600" b="1">
                <a:solidFill>
                  <a:srgbClr val="C00000"/>
                </a:solidFill>
                <a:latin typeface="Optima" panose="02000503060000020004" charset="0"/>
                <a:cs typeface="Optima" panose="02000503060000020004" charset="0"/>
              </a:rPr>
              <a:t>dilemma</a:t>
            </a:r>
            <a:endParaRPr lang="en-US" altLang="zh-CN" sz="1600" b="1">
              <a:solidFill>
                <a:srgbClr val="C00000"/>
              </a:solidFill>
              <a:latin typeface="Optima" panose="02000503060000020004" charset="0"/>
              <a:cs typeface="Optima" panose="02000503060000020004" charset="0"/>
            </a:endParaRPr>
          </a:p>
        </p:txBody>
      </p:sp>
      <p:pic>
        <p:nvPicPr>
          <p:cNvPr id="15" name="内容占位符 14" descr="水印"/>
          <p:cNvPicPr>
            <a:picLocks noChangeAspect="1"/>
          </p:cNvPicPr>
          <p:nvPr userDrawn="1">
            <p:ph idx="1"/>
          </p:nvPr>
        </p:nvPicPr>
        <p:blipFill>
          <a:blip r:embed="rId3"/>
          <a:stretch>
            <a:fillRect/>
          </a:stretch>
        </p:blipFill>
        <p:spPr>
          <a:xfrm>
            <a:off x="5434965" y="93345"/>
            <a:ext cx="6684010" cy="216281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金一中-胡亦洁_高三（16）班_02171643_20分"/>
          <p:cNvPicPr>
            <a:picLocks noChangeAspect="1"/>
          </p:cNvPicPr>
          <p:nvPr/>
        </p:nvPicPr>
        <p:blipFill>
          <a:blip r:embed="rId1"/>
          <a:stretch>
            <a:fillRect/>
          </a:stretch>
        </p:blipFill>
        <p:spPr>
          <a:xfrm>
            <a:off x="173990" y="309880"/>
            <a:ext cx="7656830" cy="6828155"/>
          </a:xfrm>
          <a:prstGeom prst="rect">
            <a:avLst/>
          </a:prstGeom>
        </p:spPr>
      </p:pic>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6158865" y="5899150"/>
            <a:ext cx="1637665" cy="521970"/>
          </a:xfrm>
          <a:prstGeom prst="rect">
            <a:avLst/>
          </a:prstGeom>
          <a:solidFill>
            <a:srgbClr val="52A8A7"/>
          </a:solidFill>
        </p:spPr>
        <p:txBody>
          <a:bodyPr wrap="square" rtlCol="0">
            <a:spAutoFit/>
          </a:bodyPr>
          <a:p>
            <a:r>
              <a:rPr lang="en-US" altLang="zh-CN" sz="2800" b="1">
                <a:solidFill>
                  <a:schemeClr val="bg1"/>
                </a:solidFill>
              </a:rPr>
              <a:t>75 words</a:t>
            </a:r>
            <a:endParaRPr lang="en-US" altLang="zh-CN" sz="2800" b="1">
              <a:solidFill>
                <a:schemeClr val="bg1"/>
              </a:solidFill>
            </a:endParaRPr>
          </a:p>
        </p:txBody>
      </p:sp>
      <p:grpSp>
        <p:nvGrpSpPr>
          <p:cNvPr id="12" name="组合 11"/>
          <p:cNvGrpSpPr/>
          <p:nvPr/>
        </p:nvGrpSpPr>
        <p:grpSpPr>
          <a:xfrm>
            <a:off x="8182610" y="251460"/>
            <a:ext cx="2502535" cy="745490"/>
            <a:chOff x="12886" y="396"/>
            <a:chExt cx="3941" cy="1174"/>
          </a:xfrm>
        </p:grpSpPr>
        <p:pic>
          <p:nvPicPr>
            <p:cNvPr id="10" name="图片 9" descr="指南针_#e6e6e6_128_4588687"/>
            <p:cNvPicPr>
              <a:picLocks noChangeAspect="1"/>
            </p:cNvPicPr>
            <p:nvPr/>
          </p:nvPicPr>
          <p:blipFill>
            <a:blip r:embed="rId2"/>
            <a:stretch>
              <a:fillRect/>
            </a:stretch>
          </p:blipFill>
          <p:spPr>
            <a:xfrm>
              <a:off x="12886" y="396"/>
              <a:ext cx="1175" cy="1175"/>
            </a:xfrm>
            <a:prstGeom prst="rect">
              <a:avLst/>
            </a:prstGeom>
          </p:spPr>
        </p:pic>
        <p:sp>
          <p:nvSpPr>
            <p:cNvPr id="11" name="文本框 10"/>
            <p:cNvSpPr txBox="1"/>
            <p:nvPr/>
          </p:nvSpPr>
          <p:spPr>
            <a:xfrm>
              <a:off x="13833" y="614"/>
              <a:ext cx="2994" cy="822"/>
            </a:xfrm>
            <a:prstGeom prst="rect">
              <a:avLst/>
            </a:prstGeom>
            <a:noFill/>
          </p:spPr>
          <p:txBody>
            <a:bodyPr wrap="square" rtlCol="0">
              <a:spAutoFit/>
            </a:bodyPr>
            <a:p>
              <a:r>
                <a:rPr lang="zh-CN" altLang="en-US" sz="2800" b="1">
                  <a:solidFill>
                    <a:schemeClr val="bg2">
                      <a:lumMod val="50000"/>
                    </a:schemeClr>
                  </a:solidFill>
                  <a:latin typeface="兰米湮莫体" panose="02000503000000000000" charset="-122"/>
                  <a:ea typeface="兰米湮莫体" panose="02000503000000000000" charset="-122"/>
                </a:rPr>
                <a:t>高分揭秘</a:t>
              </a:r>
              <a:endParaRPr lang="zh-CN" altLang="en-US" sz="2800" b="1">
                <a:solidFill>
                  <a:schemeClr val="bg2">
                    <a:lumMod val="50000"/>
                  </a:schemeClr>
                </a:solidFill>
                <a:latin typeface="兰米湮莫体" panose="02000503000000000000" charset="-122"/>
                <a:ea typeface="兰米湮莫体" panose="02000503000000000000" charset="-122"/>
              </a:endParaRPr>
            </a:p>
          </p:txBody>
        </p:sp>
      </p:grpSp>
      <p:sp>
        <p:nvSpPr>
          <p:cNvPr id="13" name="文本框 12"/>
          <p:cNvSpPr txBox="1"/>
          <p:nvPr/>
        </p:nvSpPr>
        <p:spPr>
          <a:xfrm>
            <a:off x="7866380" y="1386205"/>
            <a:ext cx="4059555" cy="5262245"/>
          </a:xfrm>
          <a:prstGeom prst="rect">
            <a:avLst/>
          </a:prstGeom>
          <a:noFill/>
        </p:spPr>
        <p:txBody>
          <a:bodyPr wrap="square" rtlCol="0">
            <a:spAutoFit/>
          </a:bodyPr>
          <a:p>
            <a:pPr marL="342900" indent="-342900">
              <a:buFont typeface="Arial" panose="020B0604020202020204" pitchFamily="34" charset="0"/>
              <a:buChar char="•"/>
            </a:pP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理解较准确，涵盖全部要点。要点</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3</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中，概括两大电商巨头的举措不够明确，且</a:t>
            </a:r>
            <a:r>
              <a:rPr lang="en-US" altLang="zh-CN">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numerrous, various</a:t>
            </a:r>
            <a:r>
              <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表达欠客观。</a:t>
            </a:r>
            <a:endParaRPr lang="zh-CN" altLang="en-US">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高级表达：</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engage</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witness, boom, insufficiency, adopt, promote, restriction, prosperity</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衔接：</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With more rural shoppers engaged,…(with</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的复合结构</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 </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Accordingly,</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（因果）</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 However,(</a:t>
            </a: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转折</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rPr>
              <a:t>)</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endPar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sym typeface="+mn-ea"/>
            </a:endParaRPr>
          </a:p>
          <a:p>
            <a:pPr marL="342900" indent="-342900">
              <a:buFont typeface="Arial" panose="020B0604020202020204" pitchFamily="34" charset="0"/>
              <a:buChar char="•"/>
            </a:pPr>
            <a:r>
              <a:rPr lang="zh-CN" altLang="en-US"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得分：</a:t>
            </a:r>
            <a:r>
              <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rPr>
              <a:t>20</a:t>
            </a:r>
            <a:endParaRPr lang="en-US" altLang="zh-CN" sz="2400">
              <a:solidFill>
                <a:schemeClr val="bg2">
                  <a:lumMod val="50000"/>
                </a:schemeClr>
              </a:solidFill>
              <a:latin typeface="华光中圆_CNKI" panose="02000500000000000000" charset="-122"/>
              <a:ea typeface="华光中圆_CNKI" panose="02000500000000000000" charset="-122"/>
              <a:cs typeface="华光中圆_CNKI" panose="02000500000000000000" charset="-122"/>
            </a:endParaRPr>
          </a:p>
        </p:txBody>
      </p:sp>
      <p:pic>
        <p:nvPicPr>
          <p:cNvPr id="15" name="内容占位符 14" descr="水印"/>
          <p:cNvPicPr>
            <a:picLocks noChangeAspect="1"/>
          </p:cNvPicPr>
          <p:nvPr userDrawn="1">
            <p:ph idx="1"/>
          </p:nvPr>
        </p:nvPicPr>
        <p:blipFill>
          <a:blip r:embed="rId3"/>
          <a:stretch>
            <a:fillRect/>
          </a:stretch>
        </p:blipFill>
        <p:spPr>
          <a:xfrm>
            <a:off x="5434965" y="93345"/>
            <a:ext cx="6684010" cy="216281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4</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Expression Focus</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4235" y="1636395"/>
            <a:ext cx="8696325" cy="1943735"/>
          </a:xfrm>
          <a:prstGeom prst="rect">
            <a:avLst/>
          </a:prstGeom>
          <a:noFill/>
        </p:spPr>
        <p:txBody>
          <a:bodyPr wrap="square" rtlCol="0">
            <a:spAutoFit/>
          </a:bodyPr>
          <a:p>
            <a:pPr>
              <a:lnSpc>
                <a:spcPct val="140000"/>
              </a:lnSpc>
            </a:pPr>
            <a:r>
              <a:rPr lang="en-US" altLang="zh-CN"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2020</a:t>
            </a:r>
            <a:r>
              <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年</a:t>
            </a:r>
            <a:r>
              <a:rPr lang="en-US" altLang="zh-CN"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5</a:t>
            </a:r>
            <a:r>
              <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rPr>
              <a:t>月名校协作体</a:t>
            </a:r>
            <a:endParaRPr lang="zh-CN" altLang="en-US" sz="5400">
              <a:solidFill>
                <a:schemeClr val="bg2">
                  <a:lumMod val="25000"/>
                </a:schemeClr>
              </a:solidFill>
              <a:latin typeface="华光琥珀_CNKI" panose="02000500000000000000" charset="-122"/>
              <a:ea typeface="华光琥珀_CNKI" panose="02000500000000000000" charset="-122"/>
              <a:cs typeface="华光琥珀_CNKI" panose="02000500000000000000" charset="-122"/>
            </a:endParaRPr>
          </a:p>
          <a:p>
            <a:pPr algn="ctr">
              <a:lnSpc>
                <a:spcPct val="140000"/>
              </a:lnSpc>
            </a:pPr>
            <a:r>
              <a:rPr lang="zh-CN" altLang="en-US" sz="3200">
                <a:solidFill>
                  <a:schemeClr val="bg2">
                    <a:lumMod val="25000"/>
                  </a:schemeClr>
                </a:solidFill>
                <a:latin typeface="华光琥珀_CNKI" panose="02000500000000000000" charset="-122"/>
                <a:ea typeface="华光琥珀_CNKI" panose="02000500000000000000" charset="-122"/>
              </a:rPr>
              <a:t>概要写作考场</a:t>
            </a:r>
            <a:r>
              <a:rPr lang="zh-CN" altLang="en-US" sz="3200">
                <a:solidFill>
                  <a:schemeClr val="bg2">
                    <a:lumMod val="25000"/>
                  </a:schemeClr>
                </a:solidFill>
                <a:latin typeface="华光琥珀_CNKI" panose="02000500000000000000" charset="-122"/>
                <a:ea typeface="华光琥珀_CNKI" panose="02000500000000000000" charset="-122"/>
                <a:sym typeface="+mn-ea"/>
              </a:rPr>
              <a:t>作文</a:t>
            </a:r>
            <a:r>
              <a:rPr lang="zh-CN" altLang="en-US" sz="3200">
                <a:solidFill>
                  <a:schemeClr val="bg2">
                    <a:lumMod val="25000"/>
                  </a:schemeClr>
                </a:solidFill>
                <a:latin typeface="华光琥珀_CNKI" panose="02000500000000000000" charset="-122"/>
                <a:ea typeface="华光琥珀_CNKI" panose="02000500000000000000" charset="-122"/>
              </a:rPr>
              <a:t>高分揭秘</a:t>
            </a:r>
            <a:endParaRPr lang="zh-CN" altLang="en-US" sz="3200">
              <a:solidFill>
                <a:schemeClr val="bg2">
                  <a:lumMod val="25000"/>
                </a:schemeClr>
              </a:solidFill>
              <a:latin typeface="华光琥珀_CNKI" panose="02000500000000000000" charset="-122"/>
              <a:ea typeface="华光琥珀_CNKI" panose="02000500000000000000" charset="-122"/>
            </a:endParaRPr>
          </a:p>
        </p:txBody>
      </p:sp>
      <p:sp>
        <p:nvSpPr>
          <p:cNvPr id="4" name="文本框 3"/>
          <p:cNvSpPr txBox="1"/>
          <p:nvPr/>
        </p:nvSpPr>
        <p:spPr>
          <a:xfrm>
            <a:off x="6540500" y="5865495"/>
            <a:ext cx="3728720" cy="891540"/>
          </a:xfrm>
          <a:prstGeom prst="rect">
            <a:avLst/>
          </a:prstGeom>
          <a:noFill/>
        </p:spPr>
        <p:txBody>
          <a:bodyPr wrap="square" rtlCol="0">
            <a:spAutoFit/>
          </a:bodyPr>
          <a:p>
            <a:pPr algn="ctr"/>
            <a:r>
              <a:rPr lang="zh-CN" altLang="en-US" sz="2800" b="1">
                <a:solidFill>
                  <a:schemeClr val="bg2">
                    <a:lumMod val="25000"/>
                  </a:schemeClr>
                </a:solidFill>
                <a:latin typeface="黑体" panose="02010609060101010101" charset="-122"/>
                <a:ea typeface="黑体" panose="02010609060101010101" charset="-122"/>
                <a:cs typeface="Optima" panose="02000503060000020004" charset="0"/>
              </a:rPr>
              <a:t>桐乡市高级中学</a:t>
            </a:r>
            <a:endParaRPr lang="zh-CN" altLang="en-US" sz="2800" b="1">
              <a:solidFill>
                <a:schemeClr val="bg2">
                  <a:lumMod val="25000"/>
                </a:schemeClr>
              </a:solidFill>
              <a:latin typeface="黑体" panose="02010609060101010101" charset="-122"/>
              <a:ea typeface="黑体" panose="02010609060101010101" charset="-122"/>
              <a:cs typeface="Optima" panose="02000503060000020004" charset="0"/>
            </a:endParaRPr>
          </a:p>
          <a:p>
            <a:pPr algn="ctr"/>
            <a:r>
              <a:rPr lang="zh-CN" altLang="en-US" sz="2400" b="1">
                <a:solidFill>
                  <a:schemeClr val="bg2">
                    <a:lumMod val="25000"/>
                  </a:schemeClr>
                </a:solidFill>
                <a:latin typeface="黑体" panose="02010609060101010101" charset="-122"/>
                <a:ea typeface="黑体" panose="02010609060101010101" charset="-122"/>
                <a:cs typeface="Optima" panose="02000503060000020004" charset="0"/>
              </a:rPr>
              <a:t>冯燕娜</a:t>
            </a:r>
            <a:endParaRPr lang="zh-CN" altLang="en-US" sz="2400" b="1">
              <a:solidFill>
                <a:schemeClr val="bg2">
                  <a:lumMod val="25000"/>
                </a:schemeClr>
              </a:solidFill>
              <a:latin typeface="黑体" panose="02010609060101010101" charset="-122"/>
              <a:ea typeface="黑体" panose="02010609060101010101" charset="-122"/>
              <a:cs typeface="Optima" panose="0200050306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promote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577195" cy="2601595"/>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 to help sth to happen or develop	促进；推动	【SYN】 encourage</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促进经济增长的政策</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policies to promote economic growth</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提高环保意识的运动</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 campaign to promote awareness of environmental issues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325245"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boost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873125" y="1855470"/>
            <a:ext cx="10913110" cy="4446270"/>
          </a:xfrm>
          <a:prstGeom prst="rect">
            <a:avLst/>
          </a:prstGeom>
          <a:noFill/>
        </p:spPr>
        <p:txBody>
          <a:bodyPr wrap="square" rtlCol="0">
            <a:spAutoFit/>
          </a:bodyPr>
          <a:p>
            <a:pPr indent="0">
              <a:buFont typeface="+mj-ea"/>
              <a:buNone/>
            </a:pPr>
            <a:r>
              <a:rPr lang="en-US" altLang="zh-CN" sz="2400">
                <a:solidFill>
                  <a:schemeClr val="tx2">
                    <a:lumMod val="75000"/>
                  </a:schemeClr>
                </a:solidFill>
                <a:latin typeface="Optima" panose="02000503060000020004" charset="0"/>
                <a:cs typeface="Optima" panose="02000503060000020004" charset="0"/>
              </a:rPr>
              <a:t>1) </a:t>
            </a:r>
            <a:r>
              <a:rPr lang="zh-CN" altLang="en-US" sz="2400">
                <a:solidFill>
                  <a:schemeClr val="tx2">
                    <a:lumMod val="75000"/>
                  </a:schemeClr>
                </a:solidFill>
                <a:latin typeface="Optima" panose="02000503060000020004" charset="0"/>
                <a:cs typeface="Optima" panose="02000503060000020004" charset="0"/>
              </a:rPr>
              <a:t>vt. to make sth increase, or become better or more successful  使增长；使兴旺</a:t>
            </a: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r>
              <a:rPr lang="zh-CN" altLang="en-US" sz="2400">
                <a:solidFill>
                  <a:schemeClr val="tx2">
                    <a:lumMod val="75000"/>
                  </a:schemeClr>
                </a:solidFill>
                <a:latin typeface="Optima" panose="02000503060000020004" charset="0"/>
                <a:cs typeface="Optima" panose="02000503060000020004" charset="0"/>
              </a:rPr>
              <a:t>增加出口；提高利润</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boost exports/profits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增强某人的信心/士气</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boost sb</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s confidence/morale</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2) n. </a:t>
            </a:r>
            <a:r>
              <a:rPr lang="zh-CN" altLang="en-US" sz="2400">
                <a:solidFill>
                  <a:schemeClr val="tx2">
                    <a:lumMod val="75000"/>
                  </a:schemeClr>
                </a:solidFill>
                <a:latin typeface="Optima" panose="02000503060000020004" charset="0"/>
                <a:cs typeface="Optima" panose="02000503060000020004" charset="0"/>
              </a:rPr>
              <a:t>an increase in sth 增长；提高</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汽车销售额的增长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boost in car sales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325245"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boom</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501015" y="1855470"/>
            <a:ext cx="11555730" cy="4410075"/>
          </a:xfrm>
          <a:prstGeom prst="rect">
            <a:avLst/>
          </a:prstGeom>
          <a:noFill/>
        </p:spPr>
        <p:txBody>
          <a:bodyPr wrap="square" rtlCol="0">
            <a:spAutoFit/>
          </a:bodyPr>
          <a:p>
            <a:pPr indent="0">
              <a:buFont typeface="+mj-ea"/>
              <a:buNone/>
            </a:pPr>
            <a:r>
              <a:rPr lang="en-US" altLang="zh-CN" sz="2400">
                <a:solidFill>
                  <a:schemeClr val="tx2">
                    <a:lumMod val="75000"/>
                  </a:schemeClr>
                </a:solidFill>
                <a:latin typeface="Optima" panose="02000503060000020004" charset="0"/>
                <a:cs typeface="Optima" panose="02000503060000020004" charset="0"/>
              </a:rPr>
              <a:t>1) </a:t>
            </a:r>
            <a:r>
              <a:rPr lang="zh-CN" altLang="en-US" sz="2400">
                <a:solidFill>
                  <a:schemeClr val="tx2">
                    <a:lumMod val="75000"/>
                  </a:schemeClr>
                </a:solidFill>
                <a:latin typeface="Optima" panose="02000503060000020004" charset="0"/>
                <a:cs typeface="Optima" panose="02000503060000020004" charset="0"/>
              </a:rPr>
              <a:t>vi. to have a period of rapid growth; to become bigger, more successful, etc.   </a:t>
            </a: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indent="0">
              <a:buFont typeface="+mj-ea"/>
              <a:buNone/>
            </a:pPr>
            <a:r>
              <a:rPr lang="zh-CN" altLang="en-US" sz="2400">
                <a:solidFill>
                  <a:schemeClr val="tx2">
                    <a:lumMod val="75000"/>
                  </a:schemeClr>
                </a:solidFill>
                <a:latin typeface="Optima" panose="02000503060000020004" charset="0"/>
                <a:cs typeface="Optima" panose="02000503060000020004" charset="0"/>
              </a:rPr>
              <a:t>迅速发展；激增；繁荣昌盛</a:t>
            </a: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buFont typeface="+mj-ea"/>
              <a:buNone/>
            </a:pPr>
            <a:r>
              <a:rPr lang="zh-CN" altLang="en-US" sz="2400">
                <a:solidFill>
                  <a:schemeClr val="tx2">
                    <a:lumMod val="75000"/>
                  </a:schemeClr>
                </a:solidFill>
                <a:latin typeface="Optima" panose="02000503060000020004" charset="0"/>
                <a:cs typeface="Optima" panose="02000503060000020004" charset="0"/>
              </a:rPr>
              <a:t>到20世纪80年代时，计算机行业迅猛发展。</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By the 1980s, the computer industry was booming.</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2) n. a sudden increase in trade and economic activity; a period of wealth and succes</a:t>
            </a:r>
            <a:r>
              <a:rPr lang="zh-CN" altLang="en-US" sz="2400">
                <a:solidFill>
                  <a:schemeClr val="tx2">
                    <a:lumMod val="75000"/>
                  </a:schemeClr>
                </a:solidFill>
                <a:latin typeface="Optima" panose="02000503060000020004" charset="0"/>
                <a:cs typeface="Optima" panose="02000503060000020004" charset="0"/>
              </a:rPr>
              <a:t>（贸易和经济活动的）激增，繁荣</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汽车销售额的增长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boost in car sales</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6789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prosper</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501015" y="1855470"/>
            <a:ext cx="11555730" cy="4076700"/>
          </a:xfrm>
          <a:prstGeom prst="rect">
            <a:avLst/>
          </a:prstGeom>
          <a:noFill/>
        </p:spPr>
        <p:txBody>
          <a:bodyPr wrap="square" rtlCol="0">
            <a:spAutoFit/>
          </a:bodyPr>
          <a:p>
            <a:pPr lvl="0" indent="0">
              <a:buFont typeface="+mj-ea"/>
              <a:buNone/>
            </a:pPr>
            <a:r>
              <a:rPr lang="en-US" sz="2400">
                <a:solidFill>
                  <a:schemeClr val="tx2">
                    <a:lumMod val="75000"/>
                  </a:schemeClr>
                </a:solidFill>
                <a:latin typeface="Optima" panose="02000503060000020004" charset="0"/>
                <a:cs typeface="Optima" panose="02000503060000020004" charset="0"/>
              </a:rPr>
              <a:t>vi. to develop in a successful way; to be successful, especially in making money</a:t>
            </a:r>
            <a:endParaRPr lang="en-US" sz="2400">
              <a:solidFill>
                <a:schemeClr val="tx2">
                  <a:lumMod val="75000"/>
                </a:schemeClr>
              </a:solidFill>
              <a:latin typeface="Optima" panose="02000503060000020004" charset="0"/>
              <a:cs typeface="Optima" panose="02000503060000020004" charset="0"/>
            </a:endParaRPr>
          </a:p>
          <a:p>
            <a:pPr lvl="0" indent="0">
              <a:buFont typeface="+mj-ea"/>
              <a:buNone/>
            </a:pPr>
            <a:r>
              <a:rPr lang="zh-CN" altLang="en-US" sz="2400">
                <a:solidFill>
                  <a:schemeClr val="tx2">
                    <a:lumMod val="75000"/>
                  </a:schemeClr>
                </a:solidFill>
                <a:latin typeface="Optima" panose="02000503060000020004" charset="0"/>
                <a:cs typeface="Optima" panose="02000503060000020004" charset="0"/>
              </a:rPr>
              <a:t>繁荣；兴旺；成功；发达</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thrive</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我们需要创造一个有利于生意兴隆的环境气氛。</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We need to create a climate in which business can prosper.</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n. prosperity</a:t>
            </a: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[U] the state of being successful, especially in making money	</a:t>
            </a:r>
            <a:r>
              <a:rPr lang="zh-CN" altLang="en-US" sz="2400">
                <a:solidFill>
                  <a:schemeClr val="tx2">
                    <a:lumMod val="75000"/>
                  </a:schemeClr>
                </a:solidFill>
                <a:latin typeface="Optima" panose="02000503060000020004" charset="0"/>
                <a:cs typeface="Optima" panose="02000503060000020004" charset="0"/>
              </a:rPr>
              <a:t>兴旺；繁荣；成功</a:t>
            </a:r>
            <a:endParaRPr lang="zh-CN" altLang="en-US"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affluence</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我们未来的繁荣昌盛依赖经济的发展。</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Our future prosperity depends on economic growth.</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67894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thrive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98500" y="1855470"/>
            <a:ext cx="11555730" cy="4076700"/>
          </a:xfrm>
          <a:prstGeom prst="rect">
            <a:avLst/>
          </a:prstGeom>
          <a:noFill/>
        </p:spPr>
        <p:txBody>
          <a:bodyPr wrap="square" rtlCol="0">
            <a:spAutoFit/>
          </a:bodyPr>
          <a:p>
            <a:pPr lvl="0" indent="0">
              <a:buFont typeface="+mj-ea"/>
              <a:buNone/>
            </a:pPr>
            <a:r>
              <a:rPr lang="en-US" sz="2400">
                <a:solidFill>
                  <a:schemeClr val="tx2">
                    <a:lumMod val="75000"/>
                  </a:schemeClr>
                </a:solidFill>
                <a:latin typeface="Optima" panose="02000503060000020004" charset="0"/>
                <a:cs typeface="Optima" panose="02000503060000020004" charset="0"/>
              </a:rPr>
              <a:t>vi. to become, and continue to be successful, strong, healthy, etc. </a:t>
            </a:r>
            <a:r>
              <a:rPr lang="zh-CN" altLang="en-US" sz="2400">
                <a:solidFill>
                  <a:schemeClr val="tx2">
                    <a:lumMod val="75000"/>
                  </a:schemeClr>
                </a:solidFill>
                <a:latin typeface="Optima" panose="02000503060000020004" charset="0"/>
                <a:cs typeface="Optima" panose="02000503060000020004" charset="0"/>
              </a:rPr>
              <a:t>兴旺发达；繁荣</a:t>
            </a:r>
            <a:endParaRPr lang="zh-CN" altLang="en-US" sz="2400">
              <a:solidFill>
                <a:schemeClr val="tx2">
                  <a:lumMod val="75000"/>
                </a:schemeClr>
              </a:solidFill>
              <a:latin typeface="Optima" panose="02000503060000020004" charset="0"/>
              <a:cs typeface="Optima" panose="02000503060000020004" charset="0"/>
            </a:endParaRPr>
          </a:p>
          <a:p>
            <a:pPr lvl="0" indent="0">
              <a:buFont typeface="+mj-ea"/>
              <a:buNone/>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flourish</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新企业在这一地区蓬勃兴起。</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New business thrive in this area.</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这些动物栏养起来很少会肥壮。</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These animals rarely thrive in captivity.</a:t>
            </a: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endParaRPr lang="en-US" altLang="zh-CN" sz="2400">
              <a:solidFill>
                <a:schemeClr val="tx2">
                  <a:lumMod val="75000"/>
                </a:schemeClr>
              </a:solidFill>
              <a:latin typeface="Optima" panose="02000503060000020004" charset="0"/>
              <a:cs typeface="Optima" panose="02000503060000020004" charset="0"/>
            </a:endParaRPr>
          </a:p>
          <a:p>
            <a:pPr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adj. thriving</a:t>
            </a:r>
            <a:endParaRPr lang="en-US" altLang="zh-CN"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zh-CN" altLang="en-US" sz="2400">
                <a:solidFill>
                  <a:schemeClr val="tx2">
                    <a:lumMod val="75000"/>
                  </a:schemeClr>
                </a:solidFill>
                <a:latin typeface="Optima" panose="02000503060000020004" charset="0"/>
                <a:cs typeface="Optima" panose="02000503060000020004" charset="0"/>
              </a:rPr>
              <a:t>兴盛的行业</a:t>
            </a:r>
            <a:endParaRPr lang="zh-CN" altLang="en-US" sz="2400">
              <a:solidFill>
                <a:schemeClr val="tx2">
                  <a:lumMod val="75000"/>
                </a:schemeClr>
              </a:solidFill>
              <a:latin typeface="Optima" panose="02000503060000020004" charset="0"/>
              <a:cs typeface="Optima" panose="02000503060000020004" charset="0"/>
            </a:endParaRPr>
          </a:p>
          <a:p>
            <a:pPr lvl="1" indent="0">
              <a:lnSpc>
                <a:spcPct val="110000"/>
              </a:lnSpc>
              <a:buFont typeface="+mj-ea"/>
              <a:buNone/>
            </a:pPr>
            <a:r>
              <a:rPr lang="en-US" altLang="zh-CN" sz="2400">
                <a:solidFill>
                  <a:schemeClr val="tx2">
                    <a:lumMod val="75000"/>
                  </a:schemeClr>
                </a:solidFill>
                <a:latin typeface="Optima" panose="02000503060000020004" charset="0"/>
                <a:cs typeface="Optima" panose="02000503060000020004" charset="0"/>
              </a:rPr>
              <a:t>a thriving industry</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facilitate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883265" cy="2602230"/>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vt.(formal) to make an action or a process possible or easier 促进；促使；使便利</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加快经济发展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facilitate more rapid economic growth</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有条理的教导有利于学习。	</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Structured teaching facilitates learning.</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促进，增长</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rocket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2079625"/>
            <a:ext cx="10883265" cy="3597910"/>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vi. to increase very quickly and suddenly 快速增长；猛增 	</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【SYN】shoot up     / skyrocket</a:t>
            </a:r>
            <a:endParaRPr lang="zh-CN" altLang="en-US" sz="2400">
              <a:solidFill>
                <a:schemeClr val="tx2">
                  <a:lumMod val="75000"/>
                </a:schemeClr>
              </a:solidFill>
              <a:latin typeface="Optima" panose="02000503060000020004" charset="0"/>
              <a:cs typeface="Optima" panose="02000503060000020004" charset="0"/>
            </a:endParaRPr>
          </a:p>
          <a:p>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飞涨的价格	</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rocketing prices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失业人数再次猛增。	</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Unemployment has rocketed up again.</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总数从376猛增到532.</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The total has rocketed from 376 to 532.</a:t>
            </a: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1</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limit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19480" y="1855470"/>
            <a:ext cx="10883265" cy="5293995"/>
          </a:xfrm>
          <a:prstGeom prst="rect">
            <a:avLst/>
          </a:prstGeom>
          <a:noFill/>
        </p:spPr>
        <p:txBody>
          <a:bodyPr wrap="square" rtlCol="0">
            <a:spAutoFit/>
          </a:bodyPr>
          <a:p>
            <a:pPr>
              <a:lnSpc>
                <a:spcPct val="130000"/>
              </a:lnSpc>
            </a:pPr>
            <a:r>
              <a:rPr lang="zh-CN" altLang="en-US" sz="2400">
                <a:solidFill>
                  <a:schemeClr val="tx2">
                    <a:lumMod val="75000"/>
                  </a:schemeClr>
                </a:solidFill>
                <a:latin typeface="Optima" panose="02000503060000020004" charset="0"/>
                <a:cs typeface="Optima" panose="02000503060000020004" charset="0"/>
              </a:rPr>
              <a:t>vt. to </a:t>
            </a:r>
            <a:r>
              <a:rPr lang="en-US" altLang="zh-CN" sz="2400">
                <a:solidFill>
                  <a:schemeClr val="tx2">
                    <a:lumMod val="75000"/>
                  </a:schemeClr>
                </a:solidFill>
                <a:latin typeface="Optima" panose="02000503060000020004" charset="0"/>
                <a:cs typeface="Optima" panose="02000503060000020004" charset="0"/>
              </a:rPr>
              <a:t>stop sth from increasing beyond a particular amount or level  </a:t>
            </a:r>
            <a:r>
              <a:rPr lang="zh-CN" altLang="en-US" sz="2400">
                <a:solidFill>
                  <a:schemeClr val="tx2">
                    <a:lumMod val="75000"/>
                  </a:schemeClr>
                </a:solidFill>
                <a:latin typeface="Optima" panose="02000503060000020004" charset="0"/>
                <a:cs typeface="Optima" panose="02000503060000020004" charset="0"/>
              </a:rPr>
              <a:t>限制，限定</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限制汽车二氧化碳排放的措施</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measures to limit carbon dioxide emissions from cars</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限制某人的选择</a:t>
            </a:r>
            <a:endParaRPr lang="zh-CN" altLang="en-US"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	limit one's choice</a:t>
            </a:r>
            <a:endParaRPr lang="en-US" altLang="zh-CN"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n. limit</a:t>
            </a:r>
            <a:endParaRPr lang="en-US" altLang="zh-CN" sz="2400">
              <a:solidFill>
                <a:schemeClr val="tx2">
                  <a:lumMod val="75000"/>
                </a:schemeClr>
              </a:solidFill>
              <a:latin typeface="Optima" panose="02000503060000020004" charset="0"/>
              <a:cs typeface="Optima" panose="02000503060000020004" charset="0"/>
            </a:endParaRPr>
          </a:p>
          <a:p>
            <a:pPr>
              <a:lnSpc>
                <a:spcPct val="130000"/>
              </a:lnSpc>
            </a:pPr>
            <a:r>
              <a:rPr lang="en-US" altLang="zh-CN" sz="2400">
                <a:solidFill>
                  <a:schemeClr val="tx2">
                    <a:lumMod val="75000"/>
                  </a:schemeClr>
                </a:solidFill>
                <a:latin typeface="Optima" panose="02000503060000020004" charset="0"/>
                <a:cs typeface="Optima" panose="02000503060000020004" charset="0"/>
              </a:rPr>
              <a:t>a point at which sth stops being possible or existing  </a:t>
            </a:r>
            <a:r>
              <a:rPr lang="zh-CN" altLang="en-US" sz="2400">
                <a:solidFill>
                  <a:schemeClr val="tx2">
                    <a:lumMod val="75000"/>
                  </a:schemeClr>
                </a:solidFill>
                <a:latin typeface="Optima" panose="02000503060000020004" charset="0"/>
                <a:cs typeface="Optima" panose="02000503060000020004" charset="0"/>
              </a:rPr>
              <a:t>限度；限制</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zh-CN" altLang="en-US" sz="2400">
                <a:solidFill>
                  <a:schemeClr val="tx2">
                    <a:lumMod val="75000"/>
                  </a:schemeClr>
                </a:solidFill>
                <a:latin typeface="Optima" panose="02000503060000020004" charset="0"/>
                <a:cs typeface="Optima" panose="02000503060000020004" charset="0"/>
              </a:rPr>
              <a:t>对</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作出严格限定</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set strict limits on sth</a:t>
            </a:r>
            <a:endParaRPr lang="zh-CN" altLang="en-US" sz="2400">
              <a:solidFill>
                <a:schemeClr val="tx2">
                  <a:lumMod val="75000"/>
                </a:schemeClr>
              </a:solidFill>
              <a:latin typeface="Optima" panose="02000503060000020004" charset="0"/>
              <a:cs typeface="Optima" panose="02000503060000020004" charset="0"/>
            </a:endParaRPr>
          </a:p>
          <a:p>
            <a:pPr>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a:lnSpc>
                <a:spcPct val="120000"/>
              </a:lnSpc>
            </a:pP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hinder</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46430" y="1855470"/>
            <a:ext cx="11292205" cy="3045460"/>
          </a:xfrm>
          <a:prstGeom prst="rect">
            <a:avLst/>
          </a:prstGeom>
          <a:noFill/>
        </p:spPr>
        <p:txBody>
          <a:bodyPr wrap="square" rtlCol="0">
            <a:spAutoFit/>
          </a:bodyPr>
          <a:p>
            <a:r>
              <a:rPr sz="2400">
                <a:solidFill>
                  <a:schemeClr val="tx2">
                    <a:lumMod val="75000"/>
                  </a:schemeClr>
                </a:solidFill>
                <a:latin typeface="Optima" panose="02000503060000020004" charset="0"/>
                <a:cs typeface="Optima" panose="02000503060000020004" charset="0"/>
              </a:rPr>
              <a:t>vt. to make it difficult for sb to do sth or for sth to happen	阻碍；妨碍；阻挡	【SYN】 hamper</a:t>
            </a:r>
            <a:endParaRPr sz="2400">
              <a:solidFill>
                <a:schemeClr val="tx2">
                  <a:lumMod val="75000"/>
                </a:schemeClr>
              </a:solidFill>
              <a:latin typeface="Optima" panose="02000503060000020004" charset="0"/>
              <a:cs typeface="Optima" panose="02000503060000020004" charset="0"/>
            </a:endParaRPr>
          </a:p>
          <a:p>
            <a:pPr>
              <a:lnSpc>
                <a:spcPct val="120000"/>
              </a:lnSpc>
            </a:pPr>
            <a:endParaRPr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阻碍经济发展	 </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hinder economic growth</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受伤后他无法发挥出最高水平。</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An injury was hindering him from playing his best.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inhibit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3671570"/>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 (formal) to prevent sth from happening or make it happen more slowly or less frequently than normal	阻止；阻碍</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缺氧可能阻碍胎儿的大脑发育。</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 lack of oxygen may inhibit brain development in the unborn child.</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inhibition</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(formal) the act of restricting or preventing a process or an action	</a:t>
            </a:r>
            <a:r>
              <a:rPr lang="zh-CN" altLang="en-US" sz="2400">
                <a:solidFill>
                  <a:schemeClr val="tx2">
                    <a:lumMod val="75000"/>
                  </a:schemeClr>
                </a:solidFill>
                <a:latin typeface="Optima" panose="02000503060000020004" charset="0"/>
                <a:cs typeface="Optima" panose="02000503060000020004" charset="0"/>
              </a:rPr>
              <a:t>阻止；抑制</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对生长的抑制</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the inhibition of growth</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p:cNvSpPr>
            <a:spLocks noGrp="1"/>
          </p:cNvSpPr>
          <p:nvPr>
            <p:ph type="title"/>
          </p:nvPr>
        </p:nvSpPr>
        <p:spPr/>
        <p:txBody>
          <a:bodyPr/>
          <a:p>
            <a:endParaRPr lang="zh-CN" altLang="en-US"/>
          </a:p>
        </p:txBody>
      </p:sp>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608830" y="1082675"/>
            <a:ext cx="1376045" cy="124396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004435" y="1196975"/>
            <a:ext cx="121666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1</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6094095" y="1382395"/>
            <a:ext cx="5628005"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Summary Exercise</a:t>
            </a:r>
            <a:endParaRPr lang="en-US" altLang="zh-CN" sz="3600">
              <a:solidFill>
                <a:srgbClr val="52A8A7"/>
              </a:solidFill>
              <a:latin typeface="华光琥珀_CNKI" panose="02000500000000000000" charset="-122"/>
              <a:ea typeface="华光琥珀_CNKI" panose="02000500000000000000" charset="-122"/>
            </a:endParaRPr>
          </a:p>
        </p:txBody>
      </p:sp>
      <p:sp>
        <p:nvSpPr>
          <p:cNvPr id="3" name="菱形 2"/>
          <p:cNvSpPr/>
          <p:nvPr/>
        </p:nvSpPr>
        <p:spPr>
          <a:xfrm>
            <a:off x="4608195" y="2337435"/>
            <a:ext cx="1376680" cy="1154430"/>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en-US"/>
          </a:p>
        </p:txBody>
      </p:sp>
      <p:sp>
        <p:nvSpPr>
          <p:cNvPr id="4" name="文本框 3"/>
          <p:cNvSpPr txBox="1"/>
          <p:nvPr/>
        </p:nvSpPr>
        <p:spPr>
          <a:xfrm>
            <a:off x="4961255" y="2407285"/>
            <a:ext cx="130302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2</a:t>
            </a:r>
            <a:endParaRPr lang="en-US" altLang="zh-CN" sz="6000">
              <a:solidFill>
                <a:srgbClr val="52A8A7"/>
              </a:solidFill>
              <a:latin typeface="华光琥珀_CNKI" panose="02000500000000000000" charset="-122"/>
              <a:ea typeface="华光琥珀_CNKI" panose="02000500000000000000" charset="-122"/>
            </a:endParaRPr>
          </a:p>
        </p:txBody>
      </p:sp>
      <p:sp>
        <p:nvSpPr>
          <p:cNvPr id="5" name="文本框 4"/>
          <p:cNvSpPr txBox="1"/>
          <p:nvPr/>
        </p:nvSpPr>
        <p:spPr>
          <a:xfrm>
            <a:off x="6094095" y="2645410"/>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Possible Version</a:t>
            </a:r>
            <a:endParaRPr lang="en-US" altLang="zh-CN" sz="3600">
              <a:solidFill>
                <a:srgbClr val="52A8A7"/>
              </a:solidFill>
              <a:latin typeface="华光琥珀_CNKI" panose="02000500000000000000" charset="-122"/>
              <a:ea typeface="华光琥珀_CNKI" panose="02000500000000000000" charset="-122"/>
            </a:endParaRPr>
          </a:p>
        </p:txBody>
      </p:sp>
      <p:sp>
        <p:nvSpPr>
          <p:cNvPr id="6" name="菱形 5"/>
          <p:cNvSpPr/>
          <p:nvPr/>
        </p:nvSpPr>
        <p:spPr>
          <a:xfrm>
            <a:off x="4608195" y="3491230"/>
            <a:ext cx="1376680" cy="120713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en-US"/>
          </a:p>
        </p:txBody>
      </p:sp>
      <p:sp>
        <p:nvSpPr>
          <p:cNvPr id="9" name="文本框 8"/>
          <p:cNvSpPr txBox="1"/>
          <p:nvPr/>
        </p:nvSpPr>
        <p:spPr>
          <a:xfrm>
            <a:off x="4961255" y="3683000"/>
            <a:ext cx="1448435"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3</a:t>
            </a:r>
            <a:endParaRPr lang="en-US" altLang="zh-CN" sz="6000">
              <a:solidFill>
                <a:srgbClr val="52A8A7"/>
              </a:solidFill>
              <a:latin typeface="华光琥珀_CNKI" panose="02000500000000000000" charset="-122"/>
              <a:ea typeface="华光琥珀_CNKI" panose="02000500000000000000" charset="-122"/>
            </a:endParaRPr>
          </a:p>
        </p:txBody>
      </p:sp>
      <p:sp>
        <p:nvSpPr>
          <p:cNvPr id="12" name="文本框 11"/>
          <p:cNvSpPr txBox="1"/>
          <p:nvPr/>
        </p:nvSpPr>
        <p:spPr>
          <a:xfrm>
            <a:off x="6221095" y="3757930"/>
            <a:ext cx="2225040" cy="368300"/>
          </a:xfrm>
          <a:prstGeom prst="rect">
            <a:avLst/>
          </a:prstGeom>
          <a:noFill/>
        </p:spPr>
        <p:txBody>
          <a:bodyPr wrap="none" rtlCol="0" anchor="t">
            <a:spAutoFit/>
          </a:bodyPr>
          <a:p>
            <a:r>
              <a:rPr lang="en-US" altLang="zh-CN" sz="3600">
                <a:solidFill>
                  <a:srgbClr val="52A8A7"/>
                </a:solidFill>
                <a:latin typeface="华光琥珀_CNKI" panose="02000500000000000000" charset="-122"/>
                <a:ea typeface="华光琥珀_CNKI" panose="02000500000000000000" charset="-122"/>
                <a:sym typeface="+mn-ea"/>
              </a:rPr>
              <a:t>Impressive Work</a:t>
            </a:r>
            <a:endParaRPr lang="en-US" altLang="zh-CN" sz="3600">
              <a:solidFill>
                <a:srgbClr val="52A8A7"/>
              </a:solidFill>
              <a:latin typeface="华光琥珀_CNKI" panose="02000500000000000000" charset="-122"/>
              <a:ea typeface="华光琥珀_CNKI" panose="02000500000000000000" charset="-122"/>
            </a:endParaRPr>
          </a:p>
        </p:txBody>
      </p:sp>
      <p:sp>
        <p:nvSpPr>
          <p:cNvPr id="13" name="菱形 12"/>
          <p:cNvSpPr/>
          <p:nvPr/>
        </p:nvSpPr>
        <p:spPr>
          <a:xfrm>
            <a:off x="4608830" y="4698365"/>
            <a:ext cx="1376680" cy="121221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en-US"/>
          </a:p>
        </p:txBody>
      </p:sp>
      <p:sp>
        <p:nvSpPr>
          <p:cNvPr id="14" name="文本框 13"/>
          <p:cNvSpPr txBox="1"/>
          <p:nvPr/>
        </p:nvSpPr>
        <p:spPr>
          <a:xfrm>
            <a:off x="4961255" y="4848225"/>
            <a:ext cx="203200" cy="1014730"/>
          </a:xfrm>
          <a:prstGeom prst="rect">
            <a:avLst/>
          </a:prstGeom>
          <a:noFill/>
        </p:spPr>
        <p:txBody>
          <a:bodyPr wrap="square" rtlCol="0" anchor="t">
            <a:spAutoFit/>
          </a:bodyPr>
          <a:p>
            <a:r>
              <a:rPr lang="en-US" altLang="zh-CN" sz="6000">
                <a:solidFill>
                  <a:srgbClr val="52A8A7"/>
                </a:solidFill>
                <a:latin typeface="华光琥珀_CNKI" panose="02000500000000000000" charset="-122"/>
                <a:ea typeface="华光琥珀_CNKI" panose="02000500000000000000" charset="-122"/>
                <a:sym typeface="+mn-ea"/>
              </a:rPr>
              <a:t>4</a:t>
            </a:r>
            <a:endParaRPr lang="en-US" altLang="zh-CN" sz="6000">
              <a:solidFill>
                <a:srgbClr val="52A8A7"/>
              </a:solidFill>
              <a:latin typeface="华光琥珀_CNKI" panose="02000500000000000000" charset="-122"/>
              <a:ea typeface="华光琥珀_CNKI" panose="02000500000000000000" charset="-122"/>
              <a:sym typeface="+mn-ea"/>
            </a:endParaRPr>
          </a:p>
        </p:txBody>
      </p:sp>
      <p:sp>
        <p:nvSpPr>
          <p:cNvPr id="16" name="文本框 15"/>
          <p:cNvSpPr txBox="1"/>
          <p:nvPr/>
        </p:nvSpPr>
        <p:spPr>
          <a:xfrm>
            <a:off x="6174740" y="5033010"/>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Expression Focus</a:t>
            </a:r>
            <a:endParaRPr lang="en-US" altLang="zh-CN" sz="3600">
              <a:solidFill>
                <a:srgbClr val="52A8A7"/>
              </a:solidFill>
              <a:latin typeface="华光琥珀_CNKI" panose="02000500000000000000" charset="-122"/>
              <a:ea typeface="华光琥珀_CNKI" panose="02000500000000000000" charset="-122"/>
            </a:endParaRPr>
          </a:p>
        </p:txBody>
      </p:sp>
      <p:sp>
        <p:nvSpPr>
          <p:cNvPr id="18" name="文本框 17"/>
          <p:cNvSpPr txBox="1"/>
          <p:nvPr/>
        </p:nvSpPr>
        <p:spPr>
          <a:xfrm>
            <a:off x="262890" y="2814320"/>
            <a:ext cx="395097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Contents</a:t>
            </a:r>
            <a:endParaRPr lang="en-US" altLang="zh-CN" sz="6000">
              <a:solidFill>
                <a:srgbClr val="52A8A7"/>
              </a:solidFill>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impede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2085340"/>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 </a:t>
            </a:r>
            <a:r>
              <a:rPr lang="en-US" altLang="zh-CN" sz="2400">
                <a:solidFill>
                  <a:schemeClr val="tx2">
                    <a:lumMod val="75000"/>
                  </a:schemeClr>
                </a:solidFill>
                <a:latin typeface="Optima" panose="02000503060000020004" charset="0"/>
                <a:cs typeface="Optima" panose="02000503060000020004" charset="0"/>
              </a:rPr>
              <a:t>[often passive](formal)</a:t>
            </a:r>
            <a:r>
              <a:rPr lang="zh-CN" altLang="en-US" sz="2400">
                <a:solidFill>
                  <a:schemeClr val="tx2">
                    <a:lumMod val="75000"/>
                  </a:schemeClr>
                </a:solidFill>
                <a:latin typeface="Optima" panose="02000503060000020004" charset="0"/>
                <a:cs typeface="Optima" panose="02000503060000020004" charset="0"/>
              </a:rPr>
              <a:t> to </a:t>
            </a:r>
            <a:r>
              <a:rPr lang="en-US" altLang="zh-CN" sz="2400">
                <a:solidFill>
                  <a:schemeClr val="tx2">
                    <a:lumMod val="75000"/>
                  </a:schemeClr>
                </a:solidFill>
                <a:latin typeface="Optima" panose="02000503060000020004" charset="0"/>
                <a:cs typeface="Optima" panose="02000503060000020004" charset="0"/>
              </a:rPr>
              <a:t>delay or stop the progress of sth</a:t>
            </a:r>
            <a:r>
              <a:rPr lang="zh-CN" altLang="en-US" sz="2400">
                <a:solidFill>
                  <a:schemeClr val="tx2">
                    <a:lumMod val="75000"/>
                  </a:schemeClr>
                </a:solidFill>
                <a:latin typeface="Optima" panose="02000503060000020004" charset="0"/>
                <a:cs typeface="Optima" panose="02000503060000020004" charset="0"/>
              </a:rPr>
              <a:t>	阻碍；</a:t>
            </a:r>
            <a:r>
              <a:rPr lang="zh-CN" altLang="en-US" sz="2400">
                <a:solidFill>
                  <a:schemeClr val="tx2">
                    <a:lumMod val="75000"/>
                  </a:schemeClr>
                </a:solidFill>
                <a:latin typeface="Optima" panose="02000503060000020004" charset="0"/>
                <a:cs typeface="Optima" panose="02000503060000020004" charset="0"/>
                <a:sym typeface="+mn-ea"/>
              </a:rPr>
              <a:t>阻止</a:t>
            </a:r>
            <a:endParaRPr lang="zh-CN" altLang="en-US" sz="2400">
              <a:solidFill>
                <a:schemeClr val="tx2">
                  <a:lumMod val="75000"/>
                </a:schemeClr>
              </a:solidFill>
              <a:latin typeface="Optima" panose="02000503060000020004" charset="0"/>
              <a:cs typeface="Optima" panose="02000503060000020004" charset="0"/>
              <a:sym typeface="+mn-ea"/>
            </a:endParaRPr>
          </a:p>
          <a:p>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hinder, hamper</a:t>
            </a:r>
            <a:endParaRPr lang="en-US" altLang="zh-CN" sz="2400">
              <a:solidFill>
                <a:schemeClr val="tx2">
                  <a:lumMod val="75000"/>
                </a:schemeClr>
              </a:solidFill>
              <a:latin typeface="Optima" panose="02000503060000020004" charset="0"/>
              <a:cs typeface="Optima" panose="02000503060000020004" charset="0"/>
            </a:endParaRPr>
          </a:p>
          <a:p>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楼房的施工因天气恶劣而停了下来。</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sz="2400">
                <a:solidFill>
                  <a:schemeClr val="tx2">
                    <a:lumMod val="75000"/>
                  </a:schemeClr>
                </a:solidFill>
                <a:latin typeface="Optima" panose="02000503060000020004" charset="0"/>
                <a:cs typeface="Optima" panose="02000503060000020004" charset="0"/>
              </a:rPr>
              <a:t>Work on the building was impeded by severe weather.</a:t>
            </a:r>
            <a:endParaRPr 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restrict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701040" y="1855470"/>
            <a:ext cx="10883265" cy="4076700"/>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 to limit the size, amount or range of sth	限制，限定（数量/范围等）</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在城里车速不得超过每小时30英里。</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Speed is restricted to 30 mph in towns.</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浓雾严重影响了能见度。</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Fog severely restricted visibility.</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restriction</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the act of limiting or controlling sb/sth	</a:t>
            </a:r>
            <a:r>
              <a:rPr lang="zh-CN" altLang="en-US" sz="2400">
                <a:solidFill>
                  <a:schemeClr val="tx2">
                    <a:lumMod val="75000"/>
                  </a:schemeClr>
                </a:solidFill>
                <a:latin typeface="Optima" panose="02000503060000020004" charset="0"/>
                <a:cs typeface="Optima" panose="02000503060000020004" charset="0"/>
              </a:rPr>
              <a:t>限制；约束</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宽松的运动服</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sports clothes that prevents any restriction of movement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5016500" y="1165225"/>
            <a:ext cx="178435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restrain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970915" y="1970405"/>
            <a:ext cx="10883265" cy="4040505"/>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vt.  </a:t>
            </a:r>
            <a:r>
              <a:rPr lang="en-US" altLang="zh-CN" sz="2400">
                <a:solidFill>
                  <a:schemeClr val="tx2">
                    <a:lumMod val="75000"/>
                  </a:schemeClr>
                </a:solidFill>
                <a:latin typeface="Optima" panose="02000503060000020004" charset="0"/>
                <a:cs typeface="Optima" panose="02000503060000020004" charset="0"/>
              </a:rPr>
              <a:t>to stop sth that is growing or increasing from becoming too large</a:t>
            </a:r>
            <a:r>
              <a:rPr lang="zh-CN" altLang="en-US" sz="2400">
                <a:solidFill>
                  <a:schemeClr val="tx2">
                    <a:lumMod val="75000"/>
                  </a:schemeClr>
                </a:solidFill>
                <a:latin typeface="Optima" panose="02000503060000020004" charset="0"/>
                <a:cs typeface="Optima" panose="02000503060000020004" charset="0"/>
              </a:rPr>
              <a:t>	抑制；控制</a:t>
            </a:r>
            <a:endParaRPr lang="zh-CN" altLang="en-US" sz="2400">
              <a:solidFill>
                <a:schemeClr val="tx2">
                  <a:lumMod val="75000"/>
                </a:schemeClr>
              </a:solidFill>
              <a:latin typeface="Optima" panose="02000503060000020004" charset="0"/>
              <a:cs typeface="Optima" panose="02000503060000020004" charset="0"/>
            </a:endParaRPr>
          </a:p>
          <a:p>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keep under control</a:t>
            </a:r>
            <a:endParaRPr lang="zh-CN" altLang="en-US" sz="2400">
              <a:solidFill>
                <a:schemeClr val="tx2">
                  <a:lumMod val="75000"/>
                </a:schemeClr>
              </a:solidFill>
              <a:latin typeface="Optima" panose="02000503060000020004" charset="0"/>
              <a:cs typeface="Optima" panose="02000503060000020004" charset="0"/>
            </a:endParaRPr>
          </a:p>
          <a:p>
            <a:pPr lvl="1"/>
            <a:r>
              <a:rPr lang="zh-CN" altLang="en-US" sz="2400">
                <a:solidFill>
                  <a:schemeClr val="tx2">
                    <a:lumMod val="75000"/>
                  </a:schemeClr>
                </a:solidFill>
                <a:latin typeface="Optima" panose="02000503060000020004" charset="0"/>
                <a:cs typeface="Optima" panose="02000503060000020004" charset="0"/>
              </a:rPr>
              <a:t>采取措施控制通货膨胀</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take steps to restrain inflation</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restraint</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[U] (formal) the act of controlling or limiting sth because it is necessary or sensible to do so	</a:t>
            </a:r>
            <a:r>
              <a:rPr lang="zh-CN" altLang="en-US" sz="2400">
                <a:solidFill>
                  <a:schemeClr val="tx2">
                    <a:lumMod val="75000"/>
                  </a:schemeClr>
                </a:solidFill>
                <a:latin typeface="Optima" panose="02000503060000020004" charset="0"/>
                <a:cs typeface="Optima" panose="02000503060000020004" charset="0"/>
              </a:rPr>
              <a:t>控制；限制</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限制工资增长</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wage restraint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阻碍，限制</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constrain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646430" y="1855470"/>
            <a:ext cx="11292205" cy="4742815"/>
          </a:xfrm>
          <a:prstGeom prst="rect">
            <a:avLst/>
          </a:prstGeom>
          <a:noFill/>
        </p:spPr>
        <p:txBody>
          <a:bodyPr wrap="square" rtlCol="0">
            <a:spAutoFit/>
          </a:bodyPr>
          <a:p>
            <a:r>
              <a:rPr lang="zh-CN" altLang="en-US" sz="2400">
                <a:solidFill>
                  <a:schemeClr val="tx2">
                    <a:lumMod val="75000"/>
                  </a:schemeClr>
                </a:solidFill>
                <a:latin typeface="Optima" panose="02000503060000020004" charset="0"/>
                <a:cs typeface="Optima" panose="02000503060000020004" charset="0"/>
              </a:rPr>
              <a:t>v</a:t>
            </a:r>
            <a:r>
              <a:rPr lang="en-US" altLang="zh-CN" sz="2400">
                <a:solidFill>
                  <a:schemeClr val="tx2">
                    <a:lumMod val="75000"/>
                  </a:schemeClr>
                </a:solidFill>
                <a:latin typeface="Optima" panose="02000503060000020004" charset="0"/>
                <a:cs typeface="Optima" panose="02000503060000020004" charset="0"/>
              </a:rPr>
              <a:t>. [often passive]</a:t>
            </a:r>
            <a:r>
              <a:rPr lang="zh-CN" altLang="en-US" sz="2400">
                <a:solidFill>
                  <a:schemeClr val="tx2">
                    <a:lumMod val="75000"/>
                  </a:schemeClr>
                </a:solidFill>
                <a:latin typeface="Optima" panose="02000503060000020004" charset="0"/>
                <a:cs typeface="Optima" panose="02000503060000020004" charset="0"/>
              </a:rPr>
              <a:t>  </a:t>
            </a:r>
            <a:r>
              <a:rPr lang="en-US" altLang="zh-CN" sz="2400">
                <a:solidFill>
                  <a:schemeClr val="tx2">
                    <a:lumMod val="75000"/>
                  </a:schemeClr>
                </a:solidFill>
                <a:latin typeface="Optima" panose="02000503060000020004" charset="0"/>
                <a:cs typeface="Optima" panose="02000503060000020004" charset="0"/>
              </a:rPr>
              <a:t>to restrict or limit sb/sth </a:t>
            </a:r>
            <a:r>
              <a:rPr lang="zh-CN" altLang="en-US" sz="2400">
                <a:solidFill>
                  <a:schemeClr val="tx2">
                    <a:lumMod val="75000"/>
                  </a:schemeClr>
                </a:solidFill>
                <a:latin typeface="Optima" panose="02000503060000020004" charset="0"/>
                <a:cs typeface="Optima" panose="02000503060000020004" charset="0"/>
              </a:rPr>
              <a:t>	限制；限定；约束</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sz="2400">
                <a:solidFill>
                  <a:schemeClr val="tx2">
                    <a:lumMod val="75000"/>
                  </a:schemeClr>
                </a:solidFill>
                <a:latin typeface="Optima" panose="02000503060000020004" charset="0"/>
                <a:cs typeface="Optima" panose="02000503060000020004" charset="0"/>
              </a:rPr>
              <a:t>研究工作因经费不足而受限制。</a:t>
            </a:r>
            <a:endParaRPr 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Research has been constrained by a lack of funds.</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由于受到失去工作的威胁，她感到很难再坚持下去。</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She felt constrained from continuing by the threat of losing her job.</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n. constraint</a:t>
            </a:r>
            <a:endParaRPr lang="en-US" altLang="zh-CN" sz="2400">
              <a:solidFill>
                <a:schemeClr val="tx2">
                  <a:lumMod val="75000"/>
                </a:schemeClr>
              </a:solidFill>
              <a:latin typeface="Optima" panose="02000503060000020004" charset="0"/>
              <a:cs typeface="Optima" panose="02000503060000020004" charset="0"/>
            </a:endParaRPr>
          </a:p>
          <a:p>
            <a:pPr>
              <a:lnSpc>
                <a:spcPct val="110000"/>
              </a:lnSpc>
            </a:pPr>
            <a:r>
              <a:rPr lang="en-US" altLang="zh-CN" sz="2400">
                <a:solidFill>
                  <a:schemeClr val="tx2">
                    <a:lumMod val="75000"/>
                  </a:schemeClr>
                </a:solidFill>
                <a:latin typeface="Optima" panose="02000503060000020004" charset="0"/>
                <a:cs typeface="Optima" panose="02000503060000020004" charset="0"/>
              </a:rPr>
              <a:t>[C] a thing that limits or restricts sth, or your freedom to do sth  </a:t>
            </a:r>
            <a:r>
              <a:rPr lang="zh-CN" altLang="en-US" sz="2400">
                <a:solidFill>
                  <a:schemeClr val="tx2">
                    <a:lumMod val="75000"/>
                  </a:schemeClr>
                </a:solidFill>
                <a:latin typeface="Optima" panose="02000503060000020004" charset="0"/>
                <a:cs typeface="Optima" panose="02000503060000020004" charset="0"/>
              </a:rPr>
              <a:t>限制；限定；约束</a:t>
            </a:r>
            <a:endParaRPr lang="zh-CN" altLang="en-US" sz="2400">
              <a:solidFill>
                <a:schemeClr val="tx2">
                  <a:lumMod val="75000"/>
                </a:schemeClr>
              </a:solidFill>
              <a:latin typeface="Optima" panose="02000503060000020004" charset="0"/>
              <a:cs typeface="Optima" panose="02000503060000020004" charset="0"/>
            </a:endParaRPr>
          </a:p>
          <a:p>
            <a:pPr>
              <a:lnSpc>
                <a:spcPct val="11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restriction</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这项决定将使所有的学校受到各种严格的限制。</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This decision will impose serious constraints on all schools.</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2</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lack</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1969135"/>
            <a:ext cx="11824970" cy="4888865"/>
          </a:xfrm>
          <a:prstGeom prst="rect">
            <a:avLst/>
          </a:prstGeom>
          <a:noFill/>
        </p:spPr>
        <p:txBody>
          <a:bodyPr wrap="square" rtlCol="0">
            <a:spAutoFit/>
          </a:bodyPr>
          <a:p>
            <a:r>
              <a:rPr lang="en-US" sz="2400">
                <a:solidFill>
                  <a:schemeClr val="tx2">
                    <a:lumMod val="75000"/>
                  </a:schemeClr>
                </a:solidFill>
                <a:latin typeface="Optima" panose="02000503060000020004" charset="0"/>
                <a:cs typeface="Optima" panose="02000503060000020004" charset="0"/>
              </a:rPr>
              <a:t>1) </a:t>
            </a:r>
            <a:r>
              <a:rPr sz="2400">
                <a:solidFill>
                  <a:schemeClr val="tx2">
                    <a:lumMod val="75000"/>
                  </a:schemeClr>
                </a:solidFill>
                <a:latin typeface="Optima" panose="02000503060000020004" charset="0"/>
                <a:cs typeface="Optima" panose="02000503060000020004" charset="0"/>
              </a:rPr>
              <a:t>vt. to have none or not enough of sth	没有；缺乏；不足；短缺</a:t>
            </a:r>
            <a:endParaRPr sz="2400">
              <a:solidFill>
                <a:schemeClr val="tx2">
                  <a:lumMod val="75000"/>
                </a:schemeClr>
              </a:solidFill>
              <a:latin typeface="Optima" panose="02000503060000020004" charset="0"/>
              <a:cs typeface="Optima" panose="02000503060000020004" charset="0"/>
            </a:endParaRPr>
          </a:p>
          <a:p>
            <a:pPr lvl="1"/>
            <a:r>
              <a:rPr sz="2400">
                <a:solidFill>
                  <a:schemeClr val="tx2">
                    <a:lumMod val="75000"/>
                  </a:schemeClr>
                </a:solidFill>
                <a:latin typeface="Optima" panose="02000503060000020004" charset="0"/>
                <a:cs typeface="Optima" panose="02000503060000020004" charset="0"/>
              </a:rPr>
              <a:t>他缺乏信心。</a:t>
            </a:r>
            <a:r>
              <a:rPr lang="en-US" sz="2400">
                <a:solidFill>
                  <a:schemeClr val="tx2">
                    <a:lumMod val="75000"/>
                  </a:schemeClr>
                </a:solidFill>
                <a:latin typeface="Optima" panose="02000503060000020004" charset="0"/>
                <a:cs typeface="Optima" panose="02000503060000020004" charset="0"/>
              </a:rPr>
              <a:t>	</a:t>
            </a:r>
            <a:r>
              <a:rPr sz="2400">
                <a:solidFill>
                  <a:schemeClr val="tx2">
                    <a:lumMod val="75000"/>
                  </a:schemeClr>
                </a:solidFill>
                <a:latin typeface="Optima" panose="02000503060000020004" charset="0"/>
                <a:cs typeface="Optima" panose="02000503060000020004" charset="0"/>
              </a:rPr>
              <a:t>He lacks confidence.</a:t>
            </a:r>
            <a:endParaRPr sz="2400">
              <a:solidFill>
                <a:schemeClr val="tx2">
                  <a:lumMod val="75000"/>
                </a:schemeClr>
              </a:solidFill>
              <a:latin typeface="Optima" panose="02000503060000020004" charset="0"/>
              <a:cs typeface="Optima" panose="02000503060000020004" charset="0"/>
            </a:endParaRPr>
          </a:p>
          <a:p>
            <a:pPr>
              <a:lnSpc>
                <a:spcPct val="110000"/>
              </a:lnSpc>
            </a:pPr>
            <a:r>
              <a:rPr lang="en-US" sz="2400">
                <a:solidFill>
                  <a:schemeClr val="tx2">
                    <a:lumMod val="75000"/>
                  </a:schemeClr>
                </a:solidFill>
                <a:latin typeface="Optima" panose="02000503060000020004" charset="0"/>
                <a:cs typeface="Optima" panose="02000503060000020004" charset="0"/>
              </a:rPr>
              <a:t>2) </a:t>
            </a:r>
            <a:r>
              <a:rPr sz="2400">
                <a:solidFill>
                  <a:schemeClr val="tx2">
                    <a:lumMod val="75000"/>
                  </a:schemeClr>
                </a:solidFill>
                <a:latin typeface="Optima" panose="02000503060000020004" charset="0"/>
                <a:cs typeface="Optima" panose="02000503060000020004" charset="0"/>
              </a:rPr>
              <a:t>[U, sing] the state of not having sth or not having enough of sth  缺乏；匮乏；短缺 【SYN】 dearth/shortage</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缺乏食物/金钱/技能		a lack of food/money/skills</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因为缺乏兴趣这次旅行被取消了。The trip was cancelled through/for lack of interest.</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志愿者不乏其人。	There was no lack of volunteers.</a:t>
            </a:r>
            <a:endParaRPr sz="2400">
              <a:solidFill>
                <a:schemeClr val="tx2">
                  <a:lumMod val="75000"/>
                </a:schemeClr>
              </a:solidFill>
              <a:latin typeface="Optima" panose="02000503060000020004" charset="0"/>
              <a:cs typeface="Optima" panose="02000503060000020004" charset="0"/>
            </a:endParaRPr>
          </a:p>
          <a:p>
            <a:pPr lvl="0">
              <a:lnSpc>
                <a:spcPct val="110000"/>
              </a:lnSpc>
            </a:pPr>
            <a:r>
              <a:rPr lang="en-US" sz="2400">
                <a:solidFill>
                  <a:schemeClr val="tx2">
                    <a:lumMod val="75000"/>
                  </a:schemeClr>
                </a:solidFill>
                <a:latin typeface="Optima" panose="02000503060000020004" charset="0"/>
                <a:cs typeface="Optima" panose="02000503060000020004" charset="0"/>
              </a:rPr>
              <a:t>adj. lacking</a:t>
            </a:r>
            <a:endParaRPr lang="en-US" sz="2400">
              <a:solidFill>
                <a:schemeClr val="tx2">
                  <a:lumMod val="75000"/>
                </a:schemeClr>
              </a:solidFill>
              <a:latin typeface="Optima" panose="02000503060000020004" charset="0"/>
              <a:cs typeface="Optima" panose="02000503060000020004" charset="0"/>
            </a:endParaRPr>
          </a:p>
          <a:p>
            <a:pPr lvl="0">
              <a:lnSpc>
                <a:spcPct val="110000"/>
              </a:lnSpc>
            </a:pPr>
            <a:r>
              <a:rPr sz="2400">
                <a:solidFill>
                  <a:schemeClr val="tx2">
                    <a:lumMod val="75000"/>
                  </a:schemeClr>
                </a:solidFill>
                <a:latin typeface="Optima" panose="02000503060000020004" charset="0"/>
                <a:cs typeface="Optima" panose="02000503060000020004" charset="0"/>
              </a:rPr>
              <a:t> having none or not enough of sth	没有；匮乏；缺乏；不足</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这部书完全没有创意。</a:t>
            </a:r>
            <a:endParaRPr sz="2400">
              <a:solidFill>
                <a:schemeClr val="tx2">
                  <a:lumMod val="75000"/>
                </a:schemeClr>
              </a:solidFill>
              <a:latin typeface="Optima" panose="02000503060000020004" charset="0"/>
              <a:cs typeface="Optima" panose="02000503060000020004" charset="0"/>
            </a:endParaRPr>
          </a:p>
          <a:p>
            <a:pPr lvl="1">
              <a:lnSpc>
                <a:spcPct val="110000"/>
              </a:lnSpc>
            </a:pPr>
            <a:r>
              <a:rPr sz="2400">
                <a:solidFill>
                  <a:schemeClr val="tx2">
                    <a:lumMod val="75000"/>
                  </a:schemeClr>
                </a:solidFill>
                <a:latin typeface="Optima" panose="02000503060000020004" charset="0"/>
                <a:cs typeface="Optima" panose="02000503060000020004" charset="0"/>
              </a:rPr>
              <a:t>The book is completely lacking in originality.</a:t>
            </a:r>
            <a:endParaRPr sz="2400">
              <a:solidFill>
                <a:schemeClr val="tx2">
                  <a:lumMod val="75000"/>
                </a:schemeClr>
              </a:solidFill>
              <a:latin typeface="Optima" panose="02000503060000020004" charset="0"/>
              <a:cs typeface="Optima" panose="02000503060000020004" charset="0"/>
            </a:endParaRPr>
          </a:p>
          <a:p>
            <a:pPr lvl="1">
              <a:lnSpc>
                <a:spcPct val="110000"/>
              </a:lnSpc>
            </a:pPr>
            <a:endParaRPr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不足，缺乏</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deficiency</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236220" y="1748790"/>
            <a:ext cx="11534140" cy="4890770"/>
          </a:xfrm>
          <a:prstGeom prst="rect">
            <a:avLst/>
          </a:prstGeom>
          <a:noFill/>
        </p:spPr>
        <p:txBody>
          <a:bodyPr wrap="square" rtlCol="0">
            <a:spAutoFit/>
          </a:bodyPr>
          <a:p>
            <a:pPr lvl="1">
              <a:lnSpc>
                <a:spcPct val="110000"/>
              </a:lnSpc>
            </a:pPr>
            <a:r>
              <a:rPr lang="en-US" sz="2400">
                <a:solidFill>
                  <a:schemeClr val="tx2">
                    <a:lumMod val="75000"/>
                  </a:schemeClr>
                </a:solidFill>
                <a:latin typeface="Optima" panose="02000503060000020004" charset="0"/>
                <a:cs typeface="Optima" panose="02000503060000020004" charset="0"/>
              </a:rPr>
              <a:t>n. (formal) the state of not having, or not having enough of, sth that is essential </a:t>
            </a:r>
            <a:r>
              <a:rPr lang="zh-CN" altLang="en-US" sz="2400">
                <a:solidFill>
                  <a:schemeClr val="tx2">
                    <a:lumMod val="75000"/>
                  </a:schemeClr>
                </a:solidFill>
                <a:latin typeface="Optima" panose="02000503060000020004" charset="0"/>
                <a:cs typeface="Optima" panose="02000503060000020004" charset="0"/>
              </a:rPr>
              <a:t>缺乏；缺少；不足</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shortage</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zh-CN" sz="2400">
                <a:solidFill>
                  <a:schemeClr val="tx2">
                    <a:lumMod val="75000"/>
                  </a:schemeClr>
                </a:solidFill>
                <a:latin typeface="Optima" panose="02000503060000020004" charset="0"/>
                <a:cs typeface="Optima" panose="02000503060000020004" charset="0"/>
              </a:rPr>
              <a:t>缺乏维生素</a:t>
            </a:r>
            <a:r>
              <a:rPr lang="en-US" altLang="zh-CN" sz="2400">
                <a:solidFill>
                  <a:schemeClr val="tx2">
                    <a:lumMod val="75000"/>
                  </a:schemeClr>
                </a:solidFill>
                <a:latin typeface="Optima" panose="02000503060000020004" charset="0"/>
                <a:cs typeface="Optima" panose="02000503060000020004" charset="0"/>
              </a:rPr>
              <a:t>B</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en-US" altLang="zh-CN" sz="2400">
                <a:solidFill>
                  <a:schemeClr val="tx2">
                    <a:lumMod val="75000"/>
                  </a:schemeClr>
                </a:solidFill>
                <a:latin typeface="Optima" panose="02000503060000020004" charset="0"/>
                <a:cs typeface="Optima" panose="02000503060000020004" charset="0"/>
              </a:rPr>
              <a:t>a deficiency of Vitamin B</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r>
              <a:rPr lang="zh-CN" altLang="en-US" sz="2400">
                <a:solidFill>
                  <a:schemeClr val="tx2">
                    <a:lumMod val="75000"/>
                  </a:schemeClr>
                </a:solidFill>
                <a:latin typeface="Optima" panose="02000503060000020004" charset="0"/>
                <a:cs typeface="Optima" panose="02000503060000020004" charset="0"/>
              </a:rPr>
              <a:t>饮食中缺乏维生素会导致疾病。</a:t>
            </a:r>
            <a:endParaRPr lang="zh-CN" altLang="en-US" sz="2400">
              <a:solidFill>
                <a:schemeClr val="tx2">
                  <a:lumMod val="75000"/>
                </a:schemeClr>
              </a:solidFill>
              <a:latin typeface="Optima" panose="02000503060000020004" charset="0"/>
              <a:cs typeface="Optima" panose="02000503060000020004" charset="0"/>
            </a:endParaRPr>
          </a:p>
          <a:p>
            <a:pPr lvl="3">
              <a:lnSpc>
                <a:spcPct val="120000"/>
              </a:lnSpc>
            </a:pPr>
            <a:r>
              <a:rPr lang="en-US" altLang="zh-CN" sz="2400">
                <a:solidFill>
                  <a:schemeClr val="tx2">
                    <a:lumMod val="75000"/>
                  </a:schemeClr>
                </a:solidFill>
                <a:latin typeface="Optima" panose="02000503060000020004" charset="0"/>
                <a:cs typeface="Optima" panose="02000503060000020004" charset="0"/>
              </a:rPr>
              <a:t>Vitamin deficiency in the diet can cause illness.</a:t>
            </a:r>
            <a:endParaRPr lang="en-US" altLang="zh-CN" sz="2400">
              <a:solidFill>
                <a:schemeClr val="tx2">
                  <a:lumMod val="75000"/>
                </a:schemeClr>
              </a:solidFill>
              <a:latin typeface="Optima" panose="02000503060000020004" charset="0"/>
              <a:cs typeface="Optima" panose="02000503060000020004" charset="0"/>
            </a:endParaRPr>
          </a:p>
          <a:p>
            <a:pPr lvl="3">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adj. deficient</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not having enough of sth, especially sth that is essential </a:t>
            </a:r>
            <a:r>
              <a:rPr lang="zh-CN" altLang="en-US" sz="2400">
                <a:solidFill>
                  <a:schemeClr val="tx2">
                    <a:lumMod val="75000"/>
                  </a:schemeClr>
                </a:solidFill>
                <a:latin typeface="Optima" panose="02000503060000020004" charset="0"/>
                <a:cs typeface="Optima" panose="02000503060000020004" charset="0"/>
              </a:rPr>
              <a:t>缺乏的；缺少的；不足的</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缺乏维生素</a:t>
            </a:r>
            <a:r>
              <a:rPr lang="en-US" altLang="zh-CN" sz="2400">
                <a:solidFill>
                  <a:schemeClr val="tx2">
                    <a:lumMod val="75000"/>
                  </a:schemeClr>
                </a:solidFill>
                <a:latin typeface="Optima" panose="02000503060000020004" charset="0"/>
                <a:cs typeface="Optima" panose="02000503060000020004" charset="0"/>
              </a:rPr>
              <a:t>A</a:t>
            </a:r>
            <a:r>
              <a:rPr lang="zh-CN" altLang="en-US" sz="2400">
                <a:solidFill>
                  <a:schemeClr val="tx2">
                    <a:lumMod val="75000"/>
                  </a:schemeClr>
                </a:solidFill>
                <a:latin typeface="Optima" panose="02000503060000020004" charset="0"/>
                <a:cs typeface="Optima" panose="02000503060000020004" charset="0"/>
              </a:rPr>
              <a:t>的饮食</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a diet that is deficient in Vitamin A</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804410" y="1165225"/>
            <a:ext cx="1996440" cy="583565"/>
          </a:xfrm>
          <a:prstGeom prst="rect">
            <a:avLst/>
          </a:prstGeom>
          <a:noFill/>
          <a:ln w="9525">
            <a:noFill/>
          </a:ln>
        </p:spPr>
        <p:txBody>
          <a:bodyPr wrap="square">
            <a:spAutoFit/>
          </a:bodyPr>
          <a:p>
            <a:pPr indent="0"/>
            <a:r>
              <a:rPr lang="en-US" sz="3200" b="0">
                <a:solidFill>
                  <a:schemeClr val="tx2">
                    <a:lumMod val="75000"/>
                  </a:schemeClr>
                </a:solidFill>
                <a:latin typeface="Optima" panose="02000503060000020004" charset="0"/>
                <a:ea typeface="宋体" panose="02010600030101010101" pitchFamily="2" charset="-122"/>
                <a:cs typeface="Optima" panose="02000503060000020004" charset="0"/>
              </a:rPr>
              <a:t>dearth</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2120900"/>
            <a:ext cx="11824970" cy="2120900"/>
          </a:xfrm>
          <a:prstGeom prst="rect">
            <a:avLst/>
          </a:prstGeom>
          <a:noFill/>
        </p:spPr>
        <p:txBody>
          <a:bodyPr wrap="square" rtlCol="0">
            <a:spAutoFit/>
          </a:bodyPr>
          <a:p>
            <a:pPr lvl="1">
              <a:lnSpc>
                <a:spcPct val="110000"/>
              </a:lnSpc>
            </a:pPr>
            <a:r>
              <a:rPr lang="en-US" sz="2400">
                <a:solidFill>
                  <a:schemeClr val="tx2">
                    <a:lumMod val="75000"/>
                  </a:schemeClr>
                </a:solidFill>
                <a:latin typeface="Optima" panose="02000503060000020004" charset="0"/>
                <a:cs typeface="Optima" panose="02000503060000020004" charset="0"/>
              </a:rPr>
              <a:t>n. [sing.] a lack of sth; the fact of there not being enough of sth	</a:t>
            </a:r>
            <a:r>
              <a:rPr lang="zh-CN" altLang="en-US" sz="2400">
                <a:solidFill>
                  <a:schemeClr val="tx2">
                    <a:lumMod val="75000"/>
                  </a:schemeClr>
                </a:solidFill>
                <a:latin typeface="Optima" panose="02000503060000020004" charset="0"/>
                <a:cs typeface="Optima" panose="02000503060000020004" charset="0"/>
              </a:rPr>
              <a:t>缺乏；不足</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scarcity</a:t>
            </a:r>
            <a:endParaRPr lang="en-US" altLang="zh-CN" sz="2400">
              <a:solidFill>
                <a:schemeClr val="tx2">
                  <a:lumMod val="75000"/>
                </a:schemeClr>
              </a:solidFill>
              <a:latin typeface="Optima" panose="02000503060000020004" charset="0"/>
              <a:cs typeface="Optima" panose="02000503060000020004" charset="0"/>
            </a:endParaRPr>
          </a:p>
          <a:p>
            <a:pPr lvl="1">
              <a:lnSpc>
                <a:spcPct val="110000"/>
              </a:lnSpc>
            </a:pPr>
            <a:endParaRPr lang="en-US" altLang="zh-CN" sz="2400">
              <a:solidFill>
                <a:schemeClr val="tx2">
                  <a:lumMod val="75000"/>
                </a:schemeClr>
              </a:solidFill>
              <a:latin typeface="Optima" panose="02000503060000020004" charset="0"/>
              <a:cs typeface="Optima" panose="02000503060000020004" charset="0"/>
            </a:endParaRPr>
          </a:p>
          <a:p>
            <a:pPr lvl="2">
              <a:lnSpc>
                <a:spcPct val="110000"/>
              </a:lnSpc>
            </a:pPr>
            <a:r>
              <a:rPr lang="zh-CN" altLang="en-US" sz="2400">
                <a:solidFill>
                  <a:schemeClr val="tx2">
                    <a:lumMod val="75000"/>
                  </a:schemeClr>
                </a:solidFill>
                <a:latin typeface="Optima" panose="02000503060000020004" charset="0"/>
                <a:cs typeface="Optima" panose="02000503060000020004" charset="0"/>
              </a:rPr>
              <a:t>关于这个课题缺乏可靠资料。</a:t>
            </a:r>
            <a:endParaRPr lang="zh-CN" altLang="en-US" sz="2400">
              <a:solidFill>
                <a:schemeClr val="tx2">
                  <a:lumMod val="75000"/>
                </a:schemeClr>
              </a:solidFill>
              <a:latin typeface="Optima" panose="02000503060000020004" charset="0"/>
              <a:cs typeface="Optima" panose="02000503060000020004" charset="0"/>
            </a:endParaRPr>
          </a:p>
          <a:p>
            <a:pPr lvl="2">
              <a:lnSpc>
                <a:spcPct val="110000"/>
              </a:lnSpc>
            </a:pPr>
            <a:r>
              <a:rPr lang="en-US" altLang="zh-CN" sz="2400">
                <a:solidFill>
                  <a:schemeClr val="tx2">
                    <a:lumMod val="75000"/>
                  </a:schemeClr>
                </a:solidFill>
                <a:latin typeface="Optima" panose="02000503060000020004" charset="0"/>
                <a:cs typeface="Optima" panose="02000503060000020004" charset="0"/>
              </a:rPr>
              <a:t>There was a dearth of reliable information on the subject.</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031365" cy="521970"/>
          </a:xfrm>
          <a:prstGeom prst="rect">
            <a:avLst/>
          </a:prstGeom>
          <a:solidFill>
            <a:srgbClr val="52A8A7"/>
          </a:solidFill>
        </p:spPr>
        <p:txBody>
          <a:bodyPr wrap="square" rtlCol="0">
            <a:spAutoFit/>
          </a:bodyPr>
          <a:p>
            <a:r>
              <a:rPr lang="zh-CN" altLang="en-US" sz="2800" b="1">
                <a:solidFill>
                  <a:schemeClr val="bg1"/>
                </a:solidFill>
              </a:rPr>
              <a:t>不足，缺乏</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45618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insufficient</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84785" y="2120900"/>
            <a:ext cx="11824970" cy="3670300"/>
          </a:xfrm>
          <a:prstGeom prst="rect">
            <a:avLst/>
          </a:prstGeom>
          <a:noFill/>
        </p:spPr>
        <p:txBody>
          <a:bodyPr wrap="square" rtlCol="0">
            <a:spAutoFit/>
          </a:bodyPr>
          <a:p>
            <a:pPr lvl="1">
              <a:lnSpc>
                <a:spcPct val="110000"/>
              </a:lnSpc>
            </a:pPr>
            <a:r>
              <a:rPr lang="en-US" sz="2400">
                <a:solidFill>
                  <a:schemeClr val="tx2">
                    <a:lumMod val="75000"/>
                  </a:schemeClr>
                </a:solidFill>
                <a:latin typeface="Optima" panose="02000503060000020004" charset="0"/>
                <a:cs typeface="Optima" panose="02000503060000020004" charset="0"/>
              </a:rPr>
              <a:t>adj.(formal) not large, strong or important enough for a particular purpose </a:t>
            </a:r>
            <a:r>
              <a:rPr lang="zh-CN" altLang="en-US" sz="2400">
                <a:solidFill>
                  <a:schemeClr val="tx2">
                    <a:lumMod val="75000"/>
                  </a:schemeClr>
                </a:solidFill>
                <a:latin typeface="Optima" panose="02000503060000020004" charset="0"/>
                <a:cs typeface="Optima" panose="02000503060000020004" charset="0"/>
              </a:rPr>
              <a:t>不充分的；不足的；不够重要的</a:t>
            </a: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inadequate</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时间不够</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insufficient time</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他的薪水不够应付需要。</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His salary is insufficient to meet his needs.</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3</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414520"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resolve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118745" y="2103755"/>
            <a:ext cx="11773535" cy="2454275"/>
          </a:xfrm>
          <a:prstGeom prst="rect">
            <a:avLst/>
          </a:prstGeom>
          <a:noFill/>
        </p:spPr>
        <p:txBody>
          <a:bodyPr wrap="square" rtlCol="0">
            <a:spAutoFit/>
          </a:bodyPr>
          <a:p>
            <a:pPr lvl="1">
              <a:lnSpc>
                <a:spcPct val="120000"/>
              </a:lnSpc>
            </a:pPr>
            <a:r>
              <a:rPr sz="2400">
                <a:solidFill>
                  <a:schemeClr val="tx2">
                    <a:lumMod val="75000"/>
                  </a:schemeClr>
                </a:solidFill>
                <a:latin typeface="Optima" panose="02000503060000020004" charset="0"/>
                <a:cs typeface="Optima" panose="02000503060000020004" charset="0"/>
              </a:rPr>
              <a:t>vt. (formal) to find an acceptable solution to a problem or difficulty解决（问题/困难） 【SYN】 settle</a:t>
            </a:r>
            <a:endParaRPr sz="2400">
              <a:solidFill>
                <a:schemeClr val="tx2">
                  <a:lumMod val="75000"/>
                </a:schemeClr>
              </a:solidFill>
              <a:latin typeface="Optima" panose="02000503060000020004" charset="0"/>
              <a:cs typeface="Optima" panose="02000503060000020004" charset="0"/>
            </a:endParaRPr>
          </a:p>
          <a:p>
            <a:pPr lvl="1">
              <a:lnSpc>
                <a:spcPct val="120000"/>
              </a:lnSpc>
            </a:pPr>
            <a:endParaRPr sz="2400">
              <a:solidFill>
                <a:schemeClr val="tx2">
                  <a:lumMod val="75000"/>
                </a:schemeClr>
              </a:solidFill>
              <a:latin typeface="Optima" panose="02000503060000020004" charset="0"/>
              <a:cs typeface="Optima" panose="02000503060000020004" charset="0"/>
            </a:endParaRPr>
          </a:p>
          <a:p>
            <a:pPr lvl="2">
              <a:lnSpc>
                <a:spcPct val="140000"/>
              </a:lnSpc>
            </a:pPr>
            <a:r>
              <a:rPr sz="2400">
                <a:solidFill>
                  <a:schemeClr val="tx2">
                    <a:lumMod val="75000"/>
                  </a:schemeClr>
                </a:solidFill>
                <a:latin typeface="Optima" panose="02000503060000020004" charset="0"/>
                <a:cs typeface="Optima" panose="02000503060000020004" charset="0"/>
              </a:rPr>
              <a:t>解决问题/争端/冲突/危机</a:t>
            </a:r>
            <a:endParaRPr sz="2400">
              <a:solidFill>
                <a:schemeClr val="tx2">
                  <a:lumMod val="75000"/>
                </a:schemeClr>
              </a:solidFill>
              <a:latin typeface="Optima" panose="02000503060000020004" charset="0"/>
              <a:cs typeface="Optima" panose="02000503060000020004" charset="0"/>
            </a:endParaRPr>
          </a:p>
          <a:p>
            <a:pPr lvl="2">
              <a:lnSpc>
                <a:spcPct val="140000"/>
              </a:lnSpc>
            </a:pPr>
            <a:r>
              <a:rPr sz="2400">
                <a:solidFill>
                  <a:schemeClr val="tx2">
                    <a:lumMod val="75000"/>
                  </a:schemeClr>
                </a:solidFill>
                <a:latin typeface="Optima" panose="02000503060000020004" charset="0"/>
                <a:cs typeface="Optima" panose="02000503060000020004" charset="0"/>
              </a:rPr>
              <a:t>resolve an issue/a dispute/a conflict/a crisis</a:t>
            </a:r>
            <a:endParaRPr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address</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192780"/>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vt. (formal) to think about a problem or a situation and decide how you are going to deal with it	</a:t>
            </a:r>
            <a:r>
              <a:rPr lang="zh-CN" sz="2400">
                <a:solidFill>
                  <a:schemeClr val="tx2">
                    <a:lumMod val="75000"/>
                  </a:schemeClr>
                </a:solidFill>
                <a:latin typeface="Optima" panose="02000503060000020004" charset="0"/>
                <a:cs typeface="Optima" panose="02000503060000020004" charset="0"/>
              </a:rPr>
              <a:t>设法解决；处理；对付</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sz="2400">
                <a:solidFill>
                  <a:schemeClr val="tx2">
                    <a:lumMod val="75000"/>
                  </a:schemeClr>
                </a:solidFill>
                <a:latin typeface="Optima" panose="02000503060000020004" charset="0"/>
                <a:cs typeface="Optima" panose="02000503060000020004" charset="0"/>
              </a:rPr>
              <a:t>解决实质性问题</a:t>
            </a:r>
            <a:endParaRPr 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address the real issues</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我们必须设法解决交通污染问题。</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We must address ourselves to the problem of traffic pollution.</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1</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Summary Exercise</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manage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192780"/>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vi. to be able to solve your problems, deal with a difficult situation, etc.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能解决（问题）；应付（困难局面等）【</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cope</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解决这个问题</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manage with/cope with the problem</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你能拿得动这些包吗？</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Can you manage with all those bags?</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handle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636010"/>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vt. to deal with a situation, a person, an area of work or a strong emotion</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处理，应付（局势</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人</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工作、感情</a:t>
            </a:r>
            <a:r>
              <a:rPr lang="zh-CN" altLang="en-US" sz="2400">
                <a:solidFill>
                  <a:schemeClr val="tx2">
                    <a:lumMod val="75000"/>
                  </a:schemeClr>
                </a:solidFill>
                <a:latin typeface="Optima" panose="02000503060000020004" charset="0"/>
                <a:cs typeface="Optima" panose="02000503060000020004" charset="0"/>
              </a:rPr>
              <a:t>）</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处理这场危机</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handle the crisis</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应对压力</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handle stress</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endParaRPr 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处理，应付</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tackle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3338830"/>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vt. to make a determined effort to deal with a difficult problem or situation</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应付，处理，解决（难题</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局面</a:t>
            </a:r>
            <a:r>
              <a:rPr lang="zh-CN" altLang="en-US" sz="2400">
                <a:solidFill>
                  <a:schemeClr val="tx2">
                    <a:lumMod val="75000"/>
                  </a:schemeClr>
                </a:solidFill>
                <a:latin typeface="Optima" panose="02000503060000020004" charset="0"/>
                <a:cs typeface="Optima" panose="02000503060000020004" charset="0"/>
              </a:rPr>
              <a:t>）</a:t>
            </a:r>
            <a:r>
              <a:rPr lang="en-US" sz="2400">
                <a:solidFill>
                  <a:schemeClr val="tx2">
                    <a:lumMod val="75000"/>
                  </a:schemeClr>
                </a:solidFill>
                <a:latin typeface="Optima" panose="02000503060000020004" charset="0"/>
                <a:cs typeface="Optima" panose="02000503060000020004" charset="0"/>
              </a:rPr>
              <a:t>	</a:t>
            </a:r>
            <a:endParaRPr lang="en-US" sz="2400">
              <a:solidFill>
                <a:schemeClr val="tx2">
                  <a:lumMod val="75000"/>
                </a:schemeClr>
              </a:solidFill>
              <a:latin typeface="Optima" panose="02000503060000020004" charset="0"/>
              <a:cs typeface="Optima" panose="02000503060000020004" charset="0"/>
            </a:endParaRPr>
          </a:p>
          <a:p>
            <a:pPr lvl="2">
              <a:lnSpc>
                <a:spcPct val="120000"/>
              </a:lnSpc>
            </a:pP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zh-CN" sz="2400">
                <a:solidFill>
                  <a:schemeClr val="tx2">
                    <a:lumMod val="75000"/>
                  </a:schemeClr>
                </a:solidFill>
                <a:latin typeface="Optima" panose="02000503060000020004" charset="0"/>
                <a:cs typeface="Optima" panose="02000503060000020004" charset="0"/>
              </a:rPr>
              <a:t>解决通货膨胀的问题</a:t>
            </a:r>
            <a:endParaRPr lang="zh-CN"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tackle inflation</a:t>
            </a:r>
            <a:endParaRPr lang="en-US" altLang="zh-CN" sz="2400">
              <a:solidFill>
                <a:schemeClr val="tx2">
                  <a:lumMod val="75000"/>
                </a:schemeClr>
              </a:solidFill>
              <a:latin typeface="Optima" panose="02000503060000020004" charset="0"/>
              <a:cs typeface="Optima" panose="02000503060000020004" charset="0"/>
            </a:endParaRPr>
          </a:p>
          <a:p>
            <a:pPr lvl="2">
              <a:lnSpc>
                <a:spcPct val="130000"/>
              </a:lnSpc>
            </a:pPr>
            <a:r>
              <a:rPr lang="zh-CN" altLang="en-US" sz="2400">
                <a:solidFill>
                  <a:schemeClr val="tx2">
                    <a:lumMod val="75000"/>
                  </a:schemeClr>
                </a:solidFill>
                <a:latin typeface="Optima" panose="02000503060000020004" charset="0"/>
                <a:cs typeface="Optima" panose="02000503060000020004" charset="0"/>
              </a:rPr>
              <a:t>解决问题</a:t>
            </a:r>
            <a:endParaRPr lang="zh-CN" altLang="en-US" sz="2400">
              <a:solidFill>
                <a:schemeClr val="tx2">
                  <a:lumMod val="75000"/>
                </a:schemeClr>
              </a:solidFill>
              <a:latin typeface="Optima" panose="02000503060000020004" charset="0"/>
              <a:cs typeface="Optima" panose="02000503060000020004" charset="0"/>
            </a:endParaRPr>
          </a:p>
          <a:p>
            <a:pPr lvl="2">
              <a:lnSpc>
                <a:spcPct val="130000"/>
              </a:lnSpc>
            </a:pPr>
            <a:r>
              <a:rPr lang="en-US" altLang="zh-CN" sz="2400">
                <a:solidFill>
                  <a:schemeClr val="tx2">
                    <a:lumMod val="75000"/>
                  </a:schemeClr>
                </a:solidFill>
                <a:latin typeface="Optima" panose="02000503060000020004" charset="0"/>
                <a:cs typeface="Optima" panose="02000503060000020004" charset="0"/>
              </a:rPr>
              <a:t>tackle the issue</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4</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普及，风行</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popularize</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367030" y="2103755"/>
            <a:ext cx="11525250" cy="4225290"/>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1</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to make a lot of people know about sth and enjoy it	</a:t>
            </a:r>
            <a:r>
              <a:rPr lang="zh-CN" altLang="en-US" sz="2400">
                <a:solidFill>
                  <a:schemeClr val="tx2">
                    <a:lumMod val="75000"/>
                  </a:schemeClr>
                </a:solidFill>
                <a:latin typeface="Optima" panose="02000503060000020004" charset="0"/>
                <a:cs typeface="Optima" panose="02000503060000020004" charset="0"/>
              </a:rPr>
              <a:t>宣传；宣扬；推广</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en-US" sz="2400">
                <a:solidFill>
                  <a:schemeClr val="tx2">
                    <a:lumMod val="75000"/>
                  </a:schemeClr>
                </a:solidFill>
                <a:latin typeface="Optima" panose="02000503060000020004" charset="0"/>
                <a:cs typeface="Optima" panose="02000503060000020004" charset="0"/>
              </a:rPr>
              <a:t>2</a:t>
            </a:r>
            <a:r>
              <a:rPr lang="zh-CN" altLang="en-US" sz="2400">
                <a:solidFill>
                  <a:schemeClr val="tx2">
                    <a:lumMod val="75000"/>
                  </a:schemeClr>
                </a:solidFill>
                <a:latin typeface="Optima" panose="02000503060000020004" charset="0"/>
                <a:cs typeface="Optima" panose="02000503060000020004" charset="0"/>
              </a:rPr>
              <a:t>）</a:t>
            </a:r>
            <a:r>
              <a:rPr lang="en-US" sz="2400">
                <a:solidFill>
                  <a:schemeClr val="tx2">
                    <a:lumMod val="75000"/>
                  </a:schemeClr>
                </a:solidFill>
                <a:latin typeface="Optima" panose="02000503060000020004" charset="0"/>
                <a:cs typeface="Optima" panose="02000503060000020004" charset="0"/>
              </a:rPr>
              <a:t>v. to make a difficult subject easier to understand for ordinary people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使通俗化；使普及</a:t>
            </a:r>
            <a:r>
              <a:rPr lang="en-US" sz="2400">
                <a:solidFill>
                  <a:schemeClr val="tx2">
                    <a:lumMod val="75000"/>
                  </a:schemeClr>
                </a:solidFill>
                <a:latin typeface="Optima" panose="02000503060000020004" charset="0"/>
                <a:cs typeface="Optima" panose="02000503060000020004" charset="0"/>
              </a:rPr>
              <a:t> </a:t>
            </a:r>
            <a:r>
              <a:rPr lang="en-US" altLang="zh-CN"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普及</a:t>
            </a:r>
            <a:r>
              <a:rPr lang="zh-CN" altLang="en-US" sz="2400">
                <a:solidFill>
                  <a:schemeClr val="tx2">
                    <a:lumMod val="75000"/>
                  </a:schemeClr>
                </a:solidFill>
                <a:latin typeface="Optima" panose="02000503060000020004" charset="0"/>
                <a:cs typeface="Optima" panose="02000503060000020004" charset="0"/>
              </a:rPr>
              <a:t>农村地区网上购物</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popularize online shopping in rural areas</a:t>
            </a:r>
            <a:endParaRPr lang="en-US" altLang="zh-CN"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推广</a:t>
            </a:r>
            <a:r>
              <a:rPr lang="zh-CN" altLang="en-US" sz="2400">
                <a:solidFill>
                  <a:schemeClr val="tx2">
                    <a:lumMod val="75000"/>
                  </a:schemeClr>
                </a:solidFill>
                <a:latin typeface="Optima" panose="02000503060000020004" charset="0"/>
                <a:cs typeface="Optima" panose="02000503060000020004" charset="0"/>
              </a:rPr>
              <a:t>科技创新</a:t>
            </a:r>
            <a:endParaRPr lang="zh-CN" altLang="en-US" sz="2400">
              <a:solidFill>
                <a:schemeClr val="tx2">
                  <a:lumMod val="75000"/>
                </a:schemeClr>
              </a:solidFill>
              <a:latin typeface="Optima" panose="02000503060000020004" charset="0"/>
              <a:cs typeface="Optima" panose="02000503060000020004" charset="0"/>
            </a:endParaRPr>
          </a:p>
          <a:p>
            <a:pPr lvl="1">
              <a:lnSpc>
                <a:spcPct val="130000"/>
              </a:lnSpc>
            </a:pPr>
            <a:r>
              <a:rPr lang="en-US" altLang="zh-CN" sz="2400">
                <a:solidFill>
                  <a:schemeClr val="tx2">
                    <a:lumMod val="75000"/>
                  </a:schemeClr>
                </a:solidFill>
                <a:latin typeface="Optima" panose="02000503060000020004" charset="0"/>
                <a:cs typeface="Optima" panose="02000503060000020004" charset="0"/>
              </a:rPr>
              <a:t>	popularize technological innovation</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5</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1987550" cy="521970"/>
          </a:xfrm>
          <a:prstGeom prst="rect">
            <a:avLst/>
          </a:prstGeom>
          <a:solidFill>
            <a:srgbClr val="52A8A7"/>
          </a:solidFill>
        </p:spPr>
        <p:txBody>
          <a:bodyPr wrap="square" rtlCol="0">
            <a:spAutoFit/>
          </a:bodyPr>
          <a:p>
            <a:r>
              <a:rPr lang="zh-CN" altLang="en-US" sz="2800" b="1">
                <a:solidFill>
                  <a:schemeClr val="bg1"/>
                </a:solidFill>
              </a:rPr>
              <a:t>普及，风行</a:t>
            </a:r>
            <a:endParaRPr lang="zh-CN" altLang="en-US"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prevail</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255905" y="1748790"/>
            <a:ext cx="11861165" cy="5296535"/>
          </a:xfrm>
          <a:prstGeom prst="rect">
            <a:avLst/>
          </a:prstGeom>
          <a:noFill/>
        </p:spPr>
        <p:txBody>
          <a:bodyPr wrap="square" rtlCol="0">
            <a:spAutoFit/>
          </a:bodyPr>
          <a:p>
            <a:pPr lvl="1">
              <a:lnSpc>
                <a:spcPct val="120000"/>
              </a:lnSpc>
            </a:pPr>
            <a:r>
              <a:rPr lang="en-US" sz="2400">
                <a:solidFill>
                  <a:schemeClr val="tx2">
                    <a:lumMod val="75000"/>
                  </a:schemeClr>
                </a:solidFill>
                <a:latin typeface="Optima" panose="02000503060000020004" charset="0"/>
                <a:cs typeface="Optima" panose="02000503060000020004" charset="0"/>
              </a:rPr>
              <a:t>vi. to exist or be very common at a particular time or in a particular place </a:t>
            </a:r>
            <a:endParaRPr lang="en-US"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普遍存在；盛行；流行</a:t>
            </a:r>
            <a:endParaRPr lang="zh-CN" altLang="en-US"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	</a:t>
            </a:r>
            <a:r>
              <a:rPr lang="zh-CN" altLang="en-US" sz="2400">
                <a:solidFill>
                  <a:schemeClr val="tx2">
                    <a:lumMod val="75000"/>
                  </a:schemeClr>
                </a:solidFill>
                <a:latin typeface="Optima" panose="02000503060000020004" charset="0"/>
                <a:cs typeface="Optima" panose="02000503060000020004" charset="0"/>
              </a:rPr>
              <a:t>那些信念在某些社会群体中仍很盛行。</a:t>
            </a:r>
            <a:endParaRPr lang="zh-CN" altLang="en-US" sz="2400">
              <a:solidFill>
                <a:schemeClr val="tx2">
                  <a:lumMod val="75000"/>
                </a:schemeClr>
              </a:solidFill>
              <a:latin typeface="Optima" panose="02000503060000020004" charset="0"/>
              <a:cs typeface="Optima" panose="02000503060000020004" charset="0"/>
            </a:endParaRPr>
          </a:p>
          <a:p>
            <a:pPr lvl="2">
              <a:lnSpc>
                <a:spcPct val="110000"/>
              </a:lnSpc>
            </a:pPr>
            <a:r>
              <a:rPr lang="en-US" altLang="zh-CN" sz="2400">
                <a:solidFill>
                  <a:schemeClr val="tx2">
                    <a:lumMod val="75000"/>
                  </a:schemeClr>
                </a:solidFill>
                <a:latin typeface="Optima" panose="02000503060000020004" charset="0"/>
                <a:cs typeface="Optima" panose="02000503060000020004" charset="0"/>
              </a:rPr>
              <a:t>Those beliefs still prevail among certain social groups.</a:t>
            </a:r>
            <a:endParaRPr lang="en-US" altLang="zh-CN" sz="2400">
              <a:solidFill>
                <a:schemeClr val="tx2">
                  <a:lumMod val="75000"/>
                </a:schemeClr>
              </a:solidFill>
              <a:latin typeface="Optima" panose="02000503060000020004" charset="0"/>
              <a:cs typeface="Optima" panose="02000503060000020004" charset="0"/>
            </a:endParaRPr>
          </a:p>
          <a:p>
            <a:pPr lvl="1">
              <a:lnSpc>
                <a:spcPct val="110000"/>
              </a:lnSpc>
            </a:pPr>
            <a:r>
              <a:rPr lang="en-US" altLang="zh-CN" sz="2400">
                <a:solidFill>
                  <a:schemeClr val="tx2">
                    <a:lumMod val="75000"/>
                  </a:schemeClr>
                </a:solidFill>
                <a:latin typeface="Optima" panose="02000503060000020004" charset="0"/>
                <a:cs typeface="Optima" panose="02000503060000020004" charset="0"/>
              </a:rPr>
              <a:t>adj. prevalent</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formal</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that exists or is very common at a particular time or in a </a:t>
            </a:r>
            <a:r>
              <a:rPr lang="en-US" sz="2400">
                <a:solidFill>
                  <a:schemeClr val="tx2">
                    <a:lumMod val="75000"/>
                  </a:schemeClr>
                </a:solidFill>
                <a:latin typeface="Optima" panose="02000503060000020004" charset="0"/>
                <a:cs typeface="Optima" panose="02000503060000020004" charset="0"/>
                <a:sym typeface="+mn-ea"/>
              </a:rPr>
              <a:t> particular place</a:t>
            </a:r>
            <a:endParaRPr lang="en-US" sz="2400">
              <a:solidFill>
                <a:schemeClr val="tx2">
                  <a:lumMod val="75000"/>
                </a:schemeClr>
              </a:solidFill>
              <a:latin typeface="Optima" panose="02000503060000020004" charset="0"/>
              <a:cs typeface="Optima" panose="02000503060000020004" charset="0"/>
              <a:sym typeface="+mn-ea"/>
            </a:endParaRPr>
          </a:p>
          <a:p>
            <a:pPr lvl="1">
              <a:lnSpc>
                <a:spcPct val="120000"/>
              </a:lnSpc>
            </a:pP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SYN</a:t>
            </a:r>
            <a:r>
              <a:rPr lang="zh-CN" altLang="en-US" sz="2400">
                <a:solidFill>
                  <a:schemeClr val="tx2">
                    <a:lumMod val="75000"/>
                  </a:schemeClr>
                </a:solidFill>
                <a:latin typeface="Optima" panose="02000503060000020004" charset="0"/>
                <a:cs typeface="Optima" panose="02000503060000020004" charset="0"/>
              </a:rPr>
              <a:t>】</a:t>
            </a:r>
            <a:r>
              <a:rPr lang="en-US" altLang="zh-CN" sz="2400">
                <a:solidFill>
                  <a:schemeClr val="tx2">
                    <a:lumMod val="75000"/>
                  </a:schemeClr>
                </a:solidFill>
                <a:latin typeface="Optima" panose="02000503060000020004" charset="0"/>
                <a:cs typeface="Optima" panose="02000503060000020004" charset="0"/>
              </a:rPr>
              <a:t>common, widespread</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普遍的观点</a:t>
            </a:r>
            <a:r>
              <a:rPr lang="en-US" altLang="zh-CN" sz="2400">
                <a:solidFill>
                  <a:schemeClr val="tx2">
                    <a:lumMod val="75000"/>
                  </a:schemeClr>
                </a:solidFill>
                <a:latin typeface="Optima" panose="02000503060000020004" charset="0"/>
                <a:cs typeface="Optima" panose="02000503060000020004" charset="0"/>
              </a:rPr>
              <a:t>	a prevalent view</a:t>
            </a:r>
            <a:endParaRPr lang="en-US" altLang="zh-CN" sz="2400">
              <a:solidFill>
                <a:schemeClr val="tx2">
                  <a:lumMod val="75000"/>
                </a:schemeClr>
              </a:solidFill>
              <a:latin typeface="Optima" panose="02000503060000020004" charset="0"/>
              <a:cs typeface="Optima" panose="02000503060000020004" charset="0"/>
            </a:endParaRPr>
          </a:p>
          <a:p>
            <a:pPr lvl="2">
              <a:lnSpc>
                <a:spcPct val="120000"/>
              </a:lnSpc>
            </a:pPr>
            <a:r>
              <a:rPr lang="zh-CN" altLang="en-US" sz="2400">
                <a:solidFill>
                  <a:schemeClr val="tx2">
                    <a:lumMod val="75000"/>
                  </a:schemeClr>
                </a:solidFill>
                <a:latin typeface="Optima" panose="02000503060000020004" charset="0"/>
                <a:cs typeface="Optima" panose="02000503060000020004" charset="0"/>
              </a:rPr>
              <a:t>这些偏见在北方人中尤为常见。</a:t>
            </a:r>
            <a:endParaRPr lang="zh-CN" altLang="en-US" sz="2400">
              <a:solidFill>
                <a:schemeClr val="tx2">
                  <a:lumMod val="75000"/>
                </a:schemeClr>
              </a:solidFill>
              <a:latin typeface="Optima" panose="02000503060000020004" charset="0"/>
              <a:cs typeface="Optima" panose="02000503060000020004" charset="0"/>
            </a:endParaRPr>
          </a:p>
          <a:p>
            <a:pPr lvl="2">
              <a:lnSpc>
                <a:spcPct val="120000"/>
              </a:lnSpc>
            </a:pPr>
            <a:r>
              <a:rPr lang="en-US" altLang="zh-CN" sz="2400">
                <a:solidFill>
                  <a:schemeClr val="tx2">
                    <a:lumMod val="75000"/>
                  </a:schemeClr>
                </a:solidFill>
                <a:latin typeface="Optima" panose="02000503060000020004" charset="0"/>
                <a:cs typeface="Optima" panose="02000503060000020004" charset="0"/>
              </a:rPr>
              <a:t>These prejudices are particular prevalent among people living in the North.</a:t>
            </a:r>
            <a:endParaRPr lang="en-US" altLang="zh-CN" sz="2400">
              <a:solidFill>
                <a:schemeClr val="tx2">
                  <a:lumMod val="75000"/>
                </a:schemeClr>
              </a:solidFill>
              <a:latin typeface="Optima" panose="02000503060000020004" charset="0"/>
              <a:cs typeface="Optima" panose="02000503060000020004" charset="0"/>
            </a:endParaRPr>
          </a:p>
          <a:p>
            <a:pPr lvl="1">
              <a:lnSpc>
                <a:spcPct val="120000"/>
              </a:lnSpc>
            </a:pPr>
            <a:r>
              <a:rPr lang="en-US" altLang="zh-CN" sz="2400">
                <a:solidFill>
                  <a:schemeClr val="tx2">
                    <a:lumMod val="75000"/>
                  </a:schemeClr>
                </a:solidFill>
                <a:latin typeface="Optima" panose="02000503060000020004" charset="0"/>
                <a:cs typeface="Optima" panose="02000503060000020004" charset="0"/>
              </a:rPr>
              <a:t>n. [U] prevalence</a:t>
            </a:r>
            <a:endParaRPr lang="zh-CN" altLang="en-US" sz="2400">
              <a:solidFill>
                <a:schemeClr val="tx2">
                  <a:lumMod val="75000"/>
                </a:schemeClr>
              </a:solidFill>
              <a:latin typeface="Optima" panose="02000503060000020004" charset="0"/>
              <a:cs typeface="Optima" panose="02000503060000020004" charset="0"/>
            </a:endParaRPr>
          </a:p>
          <a:p>
            <a:pPr lvl="1">
              <a:lnSpc>
                <a:spcPct val="120000"/>
              </a:lnSpc>
            </a:pPr>
            <a:endParaRPr lang="zh-CN" altLang="en-US"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5</a:t>
            </a:r>
            <a:endParaRPr lang="en-US" altLang="zh-CN" sz="3600">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381250" cy="521970"/>
          </a:xfrm>
          <a:prstGeom prst="rect">
            <a:avLst/>
          </a:prstGeom>
          <a:solidFill>
            <a:srgbClr val="52A8A7"/>
          </a:solidFill>
        </p:spPr>
        <p:txBody>
          <a:bodyPr wrap="square" rtlCol="0">
            <a:spAutoFit/>
          </a:bodyPr>
          <a:p>
            <a:r>
              <a:rPr lang="zh-CN" altLang="en-US" sz="2800" b="1">
                <a:solidFill>
                  <a:schemeClr val="bg1"/>
                </a:solidFill>
              </a:rPr>
              <a:t>有待</a:t>
            </a:r>
            <a:r>
              <a:rPr lang="en-US" altLang="zh-CN" sz="2800" b="1">
                <a:solidFill>
                  <a:schemeClr val="bg1"/>
                </a:solidFill>
              </a:rPr>
              <a:t>…/</a:t>
            </a:r>
            <a:r>
              <a:rPr lang="zh-CN" altLang="en-US" sz="2800" b="1">
                <a:solidFill>
                  <a:schemeClr val="bg1"/>
                </a:solidFill>
              </a:rPr>
              <a:t>尚未</a:t>
            </a:r>
            <a:r>
              <a:rPr lang="en-US" altLang="zh-CN" sz="2800" b="1">
                <a:solidFill>
                  <a:schemeClr val="bg1"/>
                </a:solidFill>
              </a:rPr>
              <a:t>…</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571365" y="1165225"/>
            <a:ext cx="277749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have yet to do</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47625" y="2089150"/>
            <a:ext cx="11824970" cy="4078605"/>
          </a:xfrm>
          <a:prstGeom prst="rect">
            <a:avLst/>
          </a:prstGeom>
          <a:noFill/>
        </p:spPr>
        <p:txBody>
          <a:bodyPr wrap="square" rtlCol="0">
            <a:spAutoFit/>
          </a:bodyPr>
          <a:p>
            <a:pPr lvl="1" algn="l">
              <a:lnSpc>
                <a:spcPct val="120000"/>
              </a:lnSpc>
            </a:pPr>
            <a:r>
              <a:rPr lang="en-US" sz="2400">
                <a:solidFill>
                  <a:schemeClr val="tx2">
                    <a:lumMod val="75000"/>
                  </a:schemeClr>
                </a:solidFill>
                <a:latin typeface="Optima" panose="02000503060000020004" charset="0"/>
                <a:cs typeface="Optima" panose="02000503060000020004" charset="0"/>
              </a:rPr>
              <a:t>used for saying that something has not happened or been done up to the present time, especially when you think it should have happened or been done	尚未做；要去做</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zh-CN" altLang="en-US" sz="2400">
                <a:solidFill>
                  <a:schemeClr val="tx2">
                    <a:lumMod val="75000"/>
                  </a:schemeClr>
                </a:solidFill>
                <a:latin typeface="Optima" panose="02000503060000020004" charset="0"/>
                <a:cs typeface="Optima" panose="02000503060000020004" charset="0"/>
              </a:rPr>
              <a:t>有些问题还需要弄清楚。</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altLang="zh-CN" sz="2400">
                <a:solidFill>
                  <a:schemeClr val="tx2">
                    <a:lumMod val="75000"/>
                  </a:schemeClr>
                </a:solidFill>
                <a:latin typeface="Optima" panose="02000503060000020004" charset="0"/>
                <a:cs typeface="Optima" panose="02000503060000020004" charset="0"/>
              </a:rPr>
              <a:t>Certain questions have yet to be clarified.</a:t>
            </a:r>
            <a:endParaRPr lang="en-US" altLang="zh-CN" sz="2400">
              <a:solidFill>
                <a:schemeClr val="tx2">
                  <a:lumMod val="75000"/>
                </a:schemeClr>
              </a:solidFill>
              <a:latin typeface="Optima" panose="02000503060000020004" charset="0"/>
              <a:cs typeface="Optima" panose="02000503060000020004" charset="0"/>
            </a:endParaRPr>
          </a:p>
          <a:p>
            <a:pPr lvl="1" algn="l">
              <a:lnSpc>
                <a:spcPct val="120000"/>
              </a:lnSpc>
            </a:pPr>
            <a:r>
              <a:rPr lang="zh-CN" altLang="en-US" sz="2400">
                <a:solidFill>
                  <a:schemeClr val="tx2">
                    <a:lumMod val="75000"/>
                  </a:schemeClr>
                </a:solidFill>
                <a:latin typeface="Optima" panose="02000503060000020004" charset="0"/>
                <a:cs typeface="Optima" panose="02000503060000020004" charset="0"/>
              </a:rPr>
              <a:t>一些软件有待改进。</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altLang="zh-CN" sz="2400">
                <a:solidFill>
                  <a:schemeClr val="tx2">
                    <a:lumMod val="75000"/>
                  </a:schemeClr>
                </a:solidFill>
                <a:latin typeface="Optima" panose="02000503060000020004" charset="0"/>
                <a:cs typeface="Optima" panose="02000503060000020004" charset="0"/>
              </a:rPr>
              <a:t>Some software applications have yet to be developed.</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6</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5" name="文本框 4"/>
          <p:cNvSpPr txBox="1"/>
          <p:nvPr/>
        </p:nvSpPr>
        <p:spPr>
          <a:xfrm>
            <a:off x="4663440" y="439420"/>
            <a:ext cx="2395855" cy="521970"/>
          </a:xfrm>
          <a:prstGeom prst="rect">
            <a:avLst/>
          </a:prstGeom>
          <a:solidFill>
            <a:srgbClr val="52A8A7"/>
          </a:solidFill>
        </p:spPr>
        <p:txBody>
          <a:bodyPr wrap="square" rtlCol="0">
            <a:spAutoFit/>
          </a:bodyPr>
          <a:p>
            <a:r>
              <a:rPr lang="zh-CN" altLang="en-US" sz="2800" b="1">
                <a:solidFill>
                  <a:schemeClr val="bg1"/>
                </a:solidFill>
              </a:rPr>
              <a:t>有待</a:t>
            </a:r>
            <a:r>
              <a:rPr lang="en-US" altLang="zh-CN" sz="2800" b="1">
                <a:solidFill>
                  <a:schemeClr val="bg1"/>
                </a:solidFill>
              </a:rPr>
              <a:t>…/</a:t>
            </a:r>
            <a:r>
              <a:rPr lang="zh-CN" altLang="en-US" sz="2800" b="1">
                <a:solidFill>
                  <a:schemeClr val="bg1"/>
                </a:solidFill>
              </a:rPr>
              <a:t>尚未</a:t>
            </a:r>
            <a:r>
              <a:rPr lang="en-US" altLang="zh-CN" sz="2800" b="1">
                <a:solidFill>
                  <a:schemeClr val="bg1"/>
                </a:solidFill>
              </a:rPr>
              <a:t>…</a:t>
            </a:r>
            <a:endParaRPr lang="en-US" altLang="zh-CN" sz="2800" b="1">
              <a:solidFill>
                <a:schemeClr val="bg1"/>
              </a:solidFill>
            </a:endParaRPr>
          </a:p>
        </p:txBody>
      </p:sp>
      <p:sp>
        <p:nvSpPr>
          <p:cNvPr id="4" name="文本框 3"/>
          <p:cNvSpPr txBox="1"/>
          <p:nvPr/>
        </p:nvSpPr>
        <p:spPr>
          <a:xfrm>
            <a:off x="3856355" y="1748790"/>
            <a:ext cx="3893820" cy="106680"/>
          </a:xfrm>
          <a:prstGeom prst="rect">
            <a:avLst/>
          </a:prstGeom>
          <a:solidFill>
            <a:srgbClr val="52A8A7"/>
          </a:solidFill>
        </p:spPr>
        <p:txBody>
          <a:bodyPr wrap="square" rtlCol="0">
            <a:spAutoFit/>
          </a:bodyPr>
          <a:p>
            <a:endParaRPr lang="zh-CN" altLang="en-US" sz="100"/>
          </a:p>
        </p:txBody>
      </p:sp>
      <p:sp>
        <p:nvSpPr>
          <p:cNvPr id="100" name="文本框 99"/>
          <p:cNvSpPr txBox="1"/>
          <p:nvPr/>
        </p:nvSpPr>
        <p:spPr>
          <a:xfrm>
            <a:off x="4940935" y="1165225"/>
            <a:ext cx="3397250" cy="583565"/>
          </a:xfrm>
          <a:prstGeom prst="rect">
            <a:avLst/>
          </a:prstGeom>
          <a:noFill/>
          <a:ln w="9525">
            <a:noFill/>
          </a:ln>
        </p:spPr>
        <p:txBody>
          <a:bodyPr wrap="square">
            <a:spAutoFit/>
          </a:bodyPr>
          <a:p>
            <a:pPr indent="0"/>
            <a:r>
              <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rPr>
              <a:t>remain</a:t>
            </a:r>
            <a:endParaRPr lang="en-US" altLang="en-US" sz="3200" b="0">
              <a:solidFill>
                <a:schemeClr val="tx2">
                  <a:lumMod val="75000"/>
                </a:schemeClr>
              </a:solidFill>
              <a:latin typeface="Optima" panose="02000503060000020004" charset="0"/>
              <a:ea typeface="宋体" panose="02010600030101010101" pitchFamily="2" charset="-122"/>
              <a:cs typeface="Optima" panose="02000503060000020004" charset="0"/>
            </a:endParaRPr>
          </a:p>
        </p:txBody>
      </p:sp>
      <p:sp>
        <p:nvSpPr>
          <p:cNvPr id="6" name="文本框 5"/>
          <p:cNvSpPr txBox="1"/>
          <p:nvPr/>
        </p:nvSpPr>
        <p:spPr>
          <a:xfrm>
            <a:off x="47625" y="2089150"/>
            <a:ext cx="11824970" cy="4078605"/>
          </a:xfrm>
          <a:prstGeom prst="rect">
            <a:avLst/>
          </a:prstGeom>
          <a:noFill/>
        </p:spPr>
        <p:txBody>
          <a:bodyPr wrap="square" rtlCol="0">
            <a:spAutoFit/>
          </a:bodyPr>
          <a:p>
            <a:pPr lvl="1" algn="l">
              <a:lnSpc>
                <a:spcPct val="120000"/>
              </a:lnSpc>
            </a:pPr>
            <a:r>
              <a:rPr lang="en-US" sz="2400">
                <a:solidFill>
                  <a:schemeClr val="tx2">
                    <a:lumMod val="75000"/>
                  </a:schemeClr>
                </a:solidFill>
                <a:latin typeface="Optima" panose="02000503060000020004" charset="0"/>
                <a:cs typeface="Optima" panose="02000503060000020004" charset="0"/>
              </a:rPr>
              <a:t>vi. to still need to be done, said, or dealt with		</a:t>
            </a:r>
            <a:r>
              <a:rPr lang="zh-CN" altLang="en-US" sz="2400">
                <a:solidFill>
                  <a:schemeClr val="tx2">
                    <a:lumMod val="75000"/>
                  </a:schemeClr>
                </a:solidFill>
                <a:latin typeface="Optima" panose="02000503060000020004" charset="0"/>
                <a:cs typeface="Optima" panose="02000503060000020004" charset="0"/>
              </a:rPr>
              <a:t>仍需去做</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说</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处理</a:t>
            </a:r>
            <a:endParaRPr lang="en-US" sz="2400">
              <a:solidFill>
                <a:schemeClr val="tx2">
                  <a:lumMod val="75000"/>
                </a:schemeClr>
              </a:solidFill>
              <a:latin typeface="Optima" panose="02000503060000020004" charset="0"/>
              <a:cs typeface="Optima" panose="02000503060000020004" charset="0"/>
            </a:endParaRPr>
          </a:p>
          <a:p>
            <a:pPr lvl="1" algn="l">
              <a:lnSpc>
                <a:spcPct val="120000"/>
              </a:lnSpc>
            </a:pPr>
            <a:endParaRPr 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还有很多事情要去做。</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Much remains to be done.</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你说得对不对还有待证实。</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It remains to be seen whether you</a:t>
            </a:r>
            <a:r>
              <a:rPr lang="en-US" altLang="zh-CN" sz="2400">
                <a:solidFill>
                  <a:schemeClr val="tx2">
                    <a:lumMod val="75000"/>
                  </a:schemeClr>
                </a:solidFill>
                <a:latin typeface="Optima" panose="02000503060000020004" charset="0"/>
                <a:cs typeface="Optima" panose="02000503060000020004" charset="0"/>
              </a:rPr>
              <a:t>'</a:t>
            </a:r>
            <a:r>
              <a:rPr lang="zh-CN" altLang="en-US" sz="2400">
                <a:solidFill>
                  <a:schemeClr val="tx2">
                    <a:lumMod val="75000"/>
                  </a:schemeClr>
                </a:solidFill>
                <a:latin typeface="Optima" panose="02000503060000020004" charset="0"/>
                <a:cs typeface="Optima" panose="02000503060000020004" charset="0"/>
              </a:rPr>
              <a:t>re right.</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还有一个重要的问题。</a:t>
            </a:r>
            <a:endParaRPr lang="zh-CN" altLang="en-US" sz="2400">
              <a:solidFill>
                <a:schemeClr val="tx2">
                  <a:lumMod val="75000"/>
                </a:schemeClr>
              </a:solidFill>
              <a:latin typeface="Optima" panose="02000503060000020004" charset="0"/>
              <a:cs typeface="Optima" panose="02000503060000020004" charset="0"/>
            </a:endParaRPr>
          </a:p>
          <a:p>
            <a:pPr lvl="2" algn="l">
              <a:lnSpc>
                <a:spcPct val="120000"/>
              </a:lnSpc>
            </a:pPr>
            <a:r>
              <a:rPr lang="zh-CN" altLang="en-US" sz="2400">
                <a:solidFill>
                  <a:schemeClr val="tx2">
                    <a:lumMod val="75000"/>
                  </a:schemeClr>
                </a:solidFill>
                <a:latin typeface="Optima" panose="02000503060000020004" charset="0"/>
                <a:cs typeface="Optima" panose="02000503060000020004" charset="0"/>
              </a:rPr>
              <a:t>There remained one significant problem.</a:t>
            </a:r>
            <a:endParaRPr lang="zh-CN" altLang="en-US" sz="2400">
              <a:solidFill>
                <a:schemeClr val="tx2">
                  <a:lumMod val="75000"/>
                </a:schemeClr>
              </a:solidFill>
              <a:latin typeface="Optima" panose="02000503060000020004" charset="0"/>
              <a:cs typeface="Optima" panose="02000503060000020004" charset="0"/>
            </a:endParaRPr>
          </a:p>
          <a:p>
            <a:pPr lvl="1" algn="l">
              <a:lnSpc>
                <a:spcPct val="120000"/>
              </a:lnSpc>
            </a:pPr>
            <a:r>
              <a:rPr lang="en-US" sz="2400">
                <a:solidFill>
                  <a:schemeClr val="tx2">
                    <a:lumMod val="75000"/>
                  </a:schemeClr>
                </a:solidFill>
                <a:latin typeface="Optima" panose="02000503060000020004" charset="0"/>
                <a:cs typeface="Optima" panose="02000503060000020004" charset="0"/>
              </a:rPr>
              <a:t>		</a:t>
            </a:r>
            <a:endParaRPr lang="en-US" altLang="zh-CN" sz="2400">
              <a:solidFill>
                <a:schemeClr val="tx2">
                  <a:lumMod val="75000"/>
                </a:schemeClr>
              </a:solidFill>
              <a:latin typeface="Optima" panose="02000503060000020004" charset="0"/>
              <a:cs typeface="Optima" panose="02000503060000020004" charset="0"/>
            </a:endParaRPr>
          </a:p>
        </p:txBody>
      </p:sp>
      <p:sp>
        <p:nvSpPr>
          <p:cNvPr id="9" name="椭圆 8"/>
          <p:cNvSpPr/>
          <p:nvPr/>
        </p:nvSpPr>
        <p:spPr>
          <a:xfrm>
            <a:off x="3672840" y="375285"/>
            <a:ext cx="701040" cy="650240"/>
          </a:xfrm>
          <a:prstGeom prst="ellipse">
            <a:avLst/>
          </a:prstGeom>
          <a:solidFill>
            <a:srgbClr val="52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华光琥珀_CNKI" panose="02000500000000000000" charset="-122"/>
                <a:ea typeface="华光琥珀_CNKI" panose="02000500000000000000" charset="-122"/>
              </a:rPr>
              <a:t>6</a:t>
            </a:r>
            <a:endParaRPr lang="en-US" altLang="zh-CN" sz="3600">
              <a:latin typeface="华光琥珀_CNKI" panose="02000500000000000000" charset="-122"/>
              <a:ea typeface="华光琥珀_CNKI" panose="02000500000000000000" charset="-122"/>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66825" y="913130"/>
            <a:ext cx="9126220" cy="2417445"/>
          </a:xfrm>
          <a:prstGeom prst="rect">
            <a:avLst/>
          </a:prstGeom>
          <a:noFill/>
        </p:spPr>
        <p:txBody>
          <a:bodyPr wrap="square" rtlCol="0">
            <a:spAutoFit/>
          </a:bodyPr>
          <a:p>
            <a:pPr>
              <a:lnSpc>
                <a:spcPct val="140000"/>
              </a:lnSpc>
            </a:pPr>
            <a:r>
              <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Homework</a:t>
            </a:r>
            <a:endPar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endParaRPr>
          </a:p>
          <a:p>
            <a:pPr>
              <a:lnSpc>
                <a:spcPct val="140000"/>
              </a:lnSpc>
            </a:pPr>
            <a:r>
              <a:rPr lang="en-US" sz="54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	</a:t>
            </a:r>
            <a:r>
              <a:rPr lang="en-US" sz="3200">
                <a:solidFill>
                  <a:schemeClr val="bg2">
                    <a:lumMod val="50000"/>
                  </a:schemeClr>
                </a:solidFill>
                <a:latin typeface="华光琥珀_CNKI" panose="02000500000000000000" charset="-122"/>
                <a:ea typeface="华光琥珀_CNKI" panose="02000500000000000000" charset="-122"/>
                <a:cs typeface="华光琥珀_CNKI" panose="02000500000000000000" charset="-122"/>
              </a:rPr>
              <a:t>Polish your own version.</a:t>
            </a:r>
            <a:endParaRPr lang="en-US" sz="3200">
              <a:solidFill>
                <a:schemeClr val="bg2">
                  <a:lumMod val="50000"/>
                </a:schemeClr>
              </a:solidFill>
              <a:latin typeface="华光琥珀_CNKI" panose="02000500000000000000" charset="-122"/>
              <a:ea typeface="华光琥珀_CNKI" panose="02000500000000000000" charset="-122"/>
              <a:cs typeface="华光琥珀_CNKI" panose="02000500000000000000" charset="-122"/>
            </a:endParaRPr>
          </a:p>
        </p:txBody>
      </p:sp>
      <p:sp>
        <p:nvSpPr>
          <p:cNvPr id="4" name="文本框 3"/>
          <p:cNvSpPr txBox="1"/>
          <p:nvPr/>
        </p:nvSpPr>
        <p:spPr>
          <a:xfrm>
            <a:off x="8180705" y="5755640"/>
            <a:ext cx="3728720" cy="829945"/>
          </a:xfrm>
          <a:prstGeom prst="rect">
            <a:avLst/>
          </a:prstGeom>
          <a:noFill/>
        </p:spPr>
        <p:txBody>
          <a:bodyPr wrap="square" rtlCol="0">
            <a:spAutoFit/>
          </a:bodyPr>
          <a:p>
            <a:pPr algn="r"/>
            <a:r>
              <a:rPr lang="en-US" altLang="zh-CN" sz="2400" b="1">
                <a:solidFill>
                  <a:schemeClr val="bg2">
                    <a:lumMod val="50000"/>
                  </a:schemeClr>
                </a:solidFill>
                <a:latin typeface="Optima" panose="02000503060000020004" charset="0"/>
                <a:cs typeface="Optima" panose="02000503060000020004" charset="0"/>
              </a:rPr>
              <a:t>Tongxiang High School</a:t>
            </a:r>
            <a:endParaRPr lang="en-US" altLang="zh-CN" sz="2400" b="1">
              <a:solidFill>
                <a:schemeClr val="bg2">
                  <a:lumMod val="50000"/>
                </a:schemeClr>
              </a:solidFill>
              <a:latin typeface="Optima" panose="02000503060000020004" charset="0"/>
              <a:cs typeface="Optima" panose="02000503060000020004" charset="0"/>
            </a:endParaRPr>
          </a:p>
          <a:p>
            <a:pPr algn="r"/>
            <a:r>
              <a:rPr lang="en-US" altLang="zh-CN" sz="2400" b="1">
                <a:solidFill>
                  <a:schemeClr val="bg2">
                    <a:lumMod val="50000"/>
                  </a:schemeClr>
                </a:solidFill>
                <a:latin typeface="Optima" panose="02000503060000020004" charset="0"/>
                <a:cs typeface="Optima" panose="02000503060000020004" charset="0"/>
              </a:rPr>
              <a:t>Feng Yanna</a:t>
            </a:r>
            <a:endParaRPr lang="en-US" altLang="zh-CN" sz="2400" b="1">
              <a:solidFill>
                <a:schemeClr val="bg2">
                  <a:lumMod val="50000"/>
                </a:schemeClr>
              </a:solidFill>
              <a:latin typeface="Optima" panose="02000503060000020004" charset="0"/>
              <a:cs typeface="Optima" panose="020005030600000200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624205" y="544195"/>
            <a:ext cx="11180445" cy="5692775"/>
          </a:xfrm>
          <a:prstGeom prst="rect">
            <a:avLst/>
          </a:prstGeom>
          <a:noFill/>
        </p:spPr>
        <p:txBody>
          <a:bodyPr wrap="square" rtlCol="0">
            <a:spAutoFit/>
          </a:bodyPr>
          <a:p>
            <a:r>
              <a:rPr lang="zh-CN" altLang="en-US" sz="2800">
                <a:latin typeface="Calibri" panose="020F0502020204030204" charset="0"/>
                <a:cs typeface="Calibri" panose="020F0502020204030204" charset="0"/>
              </a:rPr>
              <a:t>第二节 概要写作（满分 25 分）</a:t>
            </a:r>
            <a:endParaRPr lang="zh-CN" altLang="en-US" sz="2800">
              <a:latin typeface="Calibri" panose="020F0502020204030204" charset="0"/>
              <a:cs typeface="Calibri" panose="020F0502020204030204" charset="0"/>
            </a:endParaRPr>
          </a:p>
          <a:p>
            <a:r>
              <a:rPr lang="zh-CN" altLang="en-US" sz="2800">
                <a:latin typeface="Calibri" panose="020F0502020204030204" charset="0"/>
                <a:cs typeface="Calibri" panose="020F0502020204030204" charset="0"/>
              </a:rPr>
              <a:t>阅读下面短文，根据其内容写一篇 60 词左右的内容概要。</a:t>
            </a:r>
            <a:endParaRPr lang="zh-CN" altLang="en-US" sz="2800">
              <a:latin typeface="Calibri" panose="020F0502020204030204" charset="0"/>
              <a:cs typeface="Calibri" panose="020F0502020204030204" charset="0"/>
            </a:endParaRPr>
          </a:p>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Two years ago, Li Yuhua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daughter taught her how to shop online. Since then, the 51-year-old farmer in Wushan has been a regular online shopper. Shoppers like Li Yuhua are the new target for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ecommerce giants, including Alibaba Group, which operates the Taobao platform, and JD.com. Rural China added 3 million more Internet users in the first half, taking the total number to 225 million, or 26.3%, of the country</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total Internet population of 854 million, according to a report on rural ecommerce development released last week by the China International Electronic Commerce Center. That helped improve rural online sales in the first half of the year by 21% to 777.1 billion yuan (US$109.6 billion), outpacing the national growth rate by 3.2 percentage points.</a:t>
            </a:r>
            <a:endParaRPr lang="zh-CN" altLang="en-US" sz="2800">
              <a:latin typeface="Calibri" panose="020F0502020204030204" charset="0"/>
              <a:cs typeface="Calibri" panose="020F0502020204030204" charset="0"/>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420370" y="797560"/>
            <a:ext cx="11351895" cy="5262245"/>
          </a:xfrm>
          <a:prstGeom prst="rect">
            <a:avLst/>
          </a:prstGeom>
          <a:noFill/>
        </p:spPr>
        <p:txBody>
          <a:bodyPr wrap="square" rtlCol="0">
            <a:spAutoFit/>
          </a:bodyPr>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However, it is a little bit early to say that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ecommerce battlefield is moving to rural China,”said Chen Tao, a senior analyst at consultancy Analysys. Unlike urban residents, most rural Chinese haven</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t experienced ecommerce shopping. While that provides online platforms with one of the last undeveloped markets for ecommerce, progress has been slow due to the lack of infrastructure（基础设施）and logistics（物流）support.</a:t>
            </a:r>
            <a:endParaRPr lang="zh-CN" altLang="en-US" sz="2800">
              <a:latin typeface="Calibri" panose="020F0502020204030204" charset="0"/>
              <a:cs typeface="Calibri" panose="020F0502020204030204" charset="0"/>
            </a:endParaRPr>
          </a:p>
          <a:p>
            <a:r>
              <a:rPr lang="en-US" altLang="zh-CN" sz="2800">
                <a:latin typeface="Calibri" panose="020F0502020204030204" charset="0"/>
                <a:cs typeface="Calibri" panose="020F0502020204030204" charset="0"/>
              </a:rPr>
              <a:t>	</a:t>
            </a:r>
            <a:r>
              <a:rPr lang="zh-CN" altLang="en-US" sz="2800">
                <a:latin typeface="Calibri" panose="020F0502020204030204" charset="0"/>
                <a:cs typeface="Calibri" panose="020F0502020204030204" charset="0"/>
              </a:rPr>
              <a:t>To address that problem,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second-largest ecommerce operator, JD.com hired more deliverymen and tested drone（ 无人机） delivery services to improve service in rural China. Alibaba Group, China</a:t>
            </a:r>
            <a:r>
              <a:rPr lang="en-US" altLang="zh-CN" sz="2800">
                <a:latin typeface="Calibri" panose="020F0502020204030204" charset="0"/>
                <a:cs typeface="Calibri" panose="020F0502020204030204" charset="0"/>
              </a:rPr>
              <a:t>'</a:t>
            </a:r>
            <a:r>
              <a:rPr lang="zh-CN" altLang="en-US" sz="2800">
                <a:latin typeface="Calibri" panose="020F0502020204030204" charset="0"/>
                <a:cs typeface="Calibri" panose="020F0502020204030204" charset="0"/>
              </a:rPr>
              <a:t>s largest ecommerce player, announced in April last year that it had invested US$717 million in Huitongda Network Co., which helps to boost sales in 15,000 towns across 18 provinces.</a:t>
            </a:r>
            <a:endParaRPr lang="zh-CN" altLang="en-US" sz="2800">
              <a:latin typeface="Calibri" panose="020F0502020204030204" charset="0"/>
              <a:cs typeface="Calibri" panose="020F0502020204030204" charset="0"/>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31" name="圆: 空心 30"/>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634365" y="1238885"/>
            <a:ext cx="10546715" cy="3538220"/>
          </a:xfrm>
          <a:prstGeom prst="rect">
            <a:avLst/>
          </a:prstGeom>
          <a:noFill/>
        </p:spPr>
        <p:txBody>
          <a:bodyPr wrap="square" rtlCol="0">
            <a:spAutoFit/>
          </a:bodyPr>
          <a:p>
            <a:r>
              <a:rPr lang="en-US" altLang="zh-CN" sz="2800">
                <a:latin typeface="Calibri" panose="020F0502020204030204" charset="0"/>
                <a:cs typeface="Calibri" panose="020F0502020204030204" charset="0"/>
              </a:rPr>
              <a:t>	</a:t>
            </a:r>
            <a:r>
              <a:rPr sz="2800">
                <a:latin typeface="Calibri" panose="020F0502020204030204" charset="0"/>
                <a:cs typeface="Calibri" panose="020F0502020204030204" charset="0"/>
              </a:rPr>
              <a:t>Another inhibiting factor in the development of rural ecommerce is the income gap. In 2018, annual per capita disposable income（人均可支配收入）in rural areas was 14,600 yuan (US$2,065) compared with 39,300 yuan (US$5,559) in cities. “Lower disposable incomes in rural areas limit the consumption,” said analyst Chen. “It also takes time to educate rural residents to accept ecommerce services as most of them are new to online. There is still a long way to go to popularize online shopping in rural China.”</a:t>
            </a:r>
            <a:endParaRPr sz="2800">
              <a:latin typeface="Calibri" panose="020F0502020204030204" charset="0"/>
              <a:cs typeface="Calibri" panose="020F0502020204030204" charset="0"/>
            </a:endParaRPr>
          </a:p>
        </p:txBody>
      </p:sp>
      <p:sp>
        <p:nvSpPr>
          <p:cNvPr id="3" name="文本框 2"/>
          <p:cNvSpPr txBox="1"/>
          <p:nvPr/>
        </p:nvSpPr>
        <p:spPr>
          <a:xfrm>
            <a:off x="10176510" y="6078855"/>
            <a:ext cx="1757045" cy="521970"/>
          </a:xfrm>
          <a:prstGeom prst="rect">
            <a:avLst/>
          </a:prstGeom>
          <a:solidFill>
            <a:srgbClr val="52A8A7"/>
          </a:solidFill>
        </p:spPr>
        <p:txBody>
          <a:bodyPr wrap="square" rtlCol="0">
            <a:spAutoFit/>
          </a:bodyPr>
          <a:p>
            <a:r>
              <a:rPr lang="en-US" altLang="zh-CN" sz="2800" b="1">
                <a:solidFill>
                  <a:schemeClr val="bg1"/>
                </a:solidFill>
              </a:rPr>
              <a:t>344 words</a:t>
            </a:r>
            <a:endParaRPr lang="en-US" altLang="zh-CN" sz="2800" b="1">
              <a:solidFill>
                <a:schemeClr val="bg1"/>
              </a:solidFill>
            </a:endParaRPr>
          </a:p>
        </p:txBody>
      </p:sp>
      <p:pic>
        <p:nvPicPr>
          <p:cNvPr id="15" name="内容占位符 14" descr="水印"/>
          <p:cNvPicPr>
            <a:picLocks noChangeAspect="1"/>
          </p:cNvPicPr>
          <p:nvPr userDrawn="1">
            <p:ph idx="1"/>
          </p:nvPr>
        </p:nvPicPr>
        <p:blipFill>
          <a:blip r:embed="rId1"/>
          <a:stretch>
            <a:fillRect/>
          </a:stretch>
        </p:blipFill>
        <p:spPr>
          <a:xfrm>
            <a:off x="5434965" y="93345"/>
            <a:ext cx="6684010" cy="2162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10" name="菱形 9"/>
          <p:cNvSpPr/>
          <p:nvPr/>
        </p:nvSpPr>
        <p:spPr>
          <a:xfrm>
            <a:off x="4828540" y="1087120"/>
            <a:ext cx="2508250" cy="2441575"/>
          </a:xfrm>
          <a:prstGeom prst="diamond">
            <a:avLst/>
          </a:prstGeom>
          <a:noFill/>
          <a:ln w="38100">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p>
        </p:txBody>
      </p:sp>
      <p:sp>
        <p:nvSpPr>
          <p:cNvPr id="11" name="文本框 10"/>
          <p:cNvSpPr txBox="1"/>
          <p:nvPr/>
        </p:nvSpPr>
        <p:spPr>
          <a:xfrm>
            <a:off x="5759450" y="1329055"/>
            <a:ext cx="675005" cy="1961515"/>
          </a:xfrm>
          <a:prstGeom prst="rect">
            <a:avLst/>
          </a:prstGeom>
          <a:noFill/>
        </p:spPr>
        <p:txBody>
          <a:bodyPr vert="eaVert" wrap="square" rtlCol="0">
            <a:spAutoFit/>
          </a:bodyPr>
          <a:lstStyle/>
          <a:p>
            <a:pPr algn="ctr"/>
            <a:endParaRPr lang="en-US" sz="3200" dirty="0">
              <a:solidFill>
                <a:srgbClr val="52A8A7"/>
              </a:solidFill>
              <a:latin typeface="阿里巴巴普惠体 H" panose="00020600040101010101" pitchFamily="18" charset="-122"/>
              <a:ea typeface="阿里巴巴普惠体 H" panose="00020600040101010101" pitchFamily="18" charset="-122"/>
              <a:cs typeface="阿里巴巴普惠体 H" panose="00020600040101010101" pitchFamily="18" charset="-122"/>
            </a:endParaRPr>
          </a:p>
        </p:txBody>
      </p:sp>
      <p:sp>
        <p:nvSpPr>
          <p:cNvPr id="17" name="圆: 空心 16"/>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759450" y="1802765"/>
            <a:ext cx="1216660" cy="1014730"/>
          </a:xfrm>
          <a:prstGeom prst="rect">
            <a:avLst/>
          </a:prstGeom>
          <a:noFill/>
        </p:spPr>
        <p:txBody>
          <a:bodyPr wrap="square" rtlCol="0">
            <a:spAutoFit/>
          </a:bodyPr>
          <a:p>
            <a:r>
              <a:rPr lang="en-US" altLang="zh-CN" sz="6000">
                <a:solidFill>
                  <a:srgbClr val="52A8A7"/>
                </a:solidFill>
                <a:latin typeface="华光琥珀_CNKI" panose="02000500000000000000" charset="-122"/>
                <a:ea typeface="华光琥珀_CNKI" panose="02000500000000000000" charset="-122"/>
              </a:rPr>
              <a:t>2</a:t>
            </a:r>
            <a:endParaRPr lang="en-US" altLang="zh-CN" sz="6000">
              <a:solidFill>
                <a:srgbClr val="52A8A7"/>
              </a:solidFill>
              <a:latin typeface="华光琥珀_CNKI" panose="02000500000000000000" charset="-122"/>
              <a:ea typeface="华光琥珀_CNKI" panose="02000500000000000000" charset="-122"/>
            </a:endParaRPr>
          </a:p>
        </p:txBody>
      </p:sp>
      <p:sp>
        <p:nvSpPr>
          <p:cNvPr id="8" name="文本框 7"/>
          <p:cNvSpPr txBox="1"/>
          <p:nvPr/>
        </p:nvSpPr>
        <p:spPr>
          <a:xfrm>
            <a:off x="3931920" y="3851275"/>
            <a:ext cx="5003800" cy="645160"/>
          </a:xfrm>
          <a:prstGeom prst="rect">
            <a:avLst/>
          </a:prstGeom>
          <a:noFill/>
        </p:spPr>
        <p:txBody>
          <a:bodyPr wrap="square" rtlCol="0">
            <a:spAutoFit/>
          </a:bodyPr>
          <a:p>
            <a:r>
              <a:rPr lang="en-US" altLang="zh-CN" sz="3600">
                <a:solidFill>
                  <a:srgbClr val="52A8A7"/>
                </a:solidFill>
                <a:latin typeface="华光琥珀_CNKI" panose="02000500000000000000" charset="-122"/>
                <a:ea typeface="华光琥珀_CNKI" panose="02000500000000000000" charset="-122"/>
              </a:rPr>
              <a:t>Possible Version</a:t>
            </a:r>
            <a:endParaRPr lang="en-US" altLang="zh-CN" sz="3600">
              <a:solidFill>
                <a:srgbClr val="52A8A7"/>
              </a:solidFill>
              <a:latin typeface="华光琥珀_CNKI" panose="02000500000000000000" charset="-122"/>
              <a:ea typeface="华光琥珀_CNKI" panose="02000500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 空心 6"/>
          <p:cNvSpPr/>
          <p:nvPr/>
        </p:nvSpPr>
        <p:spPr>
          <a:xfrm>
            <a:off x="10888800" y="-803138"/>
            <a:ext cx="2168249" cy="2168249"/>
          </a:xfrm>
          <a:prstGeom prst="donut">
            <a:avLst>
              <a:gd name="adj" fmla="val 25127"/>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8" name="圆: 空心 7"/>
          <p:cNvSpPr/>
          <p:nvPr/>
        </p:nvSpPr>
        <p:spPr>
          <a:xfrm>
            <a:off x="-1084125" y="5773875"/>
            <a:ext cx="2168249" cy="2168249"/>
          </a:xfrm>
          <a:prstGeom prst="donut">
            <a:avLst>
              <a:gd name="adj" fmla="val 34254"/>
            </a:avLst>
          </a:prstGeom>
          <a:solidFill>
            <a:srgbClr val="52A8A7"/>
          </a:solidFill>
          <a:ln>
            <a:solidFill>
              <a:srgbClr val="52A8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a:solidFill>
                <a:schemeClr val="tx1"/>
              </a:solidFill>
            </a:endParaRPr>
          </a:p>
        </p:txBody>
      </p:sp>
      <p:sp>
        <p:nvSpPr>
          <p:cNvPr id="2" name="文本框 1"/>
          <p:cNvSpPr txBox="1"/>
          <p:nvPr/>
        </p:nvSpPr>
        <p:spPr>
          <a:xfrm>
            <a:off x="591820" y="1066800"/>
            <a:ext cx="11008360" cy="4030980"/>
          </a:xfrm>
          <a:prstGeom prst="rect">
            <a:avLst/>
          </a:prstGeom>
          <a:noFill/>
        </p:spPr>
        <p:txBody>
          <a:bodyPr wrap="square" rtlCol="0">
            <a:spAutoFit/>
          </a:bodyPr>
          <a:p>
            <a:r>
              <a:rPr lang="zh-CN" altLang="en-US" sz="3200">
                <a:latin typeface="Calibri" panose="020F0502020204030204" charset="0"/>
                <a:cs typeface="Calibri" panose="020F0502020204030204" charset="0"/>
              </a:rPr>
              <a:t> </a:t>
            </a:r>
            <a:r>
              <a:rPr lang="en-US" altLang="zh-CN" sz="3200">
                <a:latin typeface="Calibri" panose="020F0502020204030204" charset="0"/>
                <a:cs typeface="Calibri" panose="020F0502020204030204" charset="0"/>
              </a:rPr>
              <a:t>	</a:t>
            </a:r>
            <a:r>
              <a:rPr lang="zh-CN" altLang="en-US" sz="3200">
                <a:latin typeface="Calibri" panose="020F0502020204030204" charset="0"/>
                <a:cs typeface="Calibri" panose="020F0502020204030204" charset="0"/>
              </a:rPr>
              <a:t>China</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s ecommerce giants, JD and Alibaba, are competing for rural market, as the growing rural Internet population boosts online sales. </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要点</a:t>
            </a:r>
            <a:r>
              <a:rPr lang="en-US" altLang="zh-CN" sz="3200">
                <a:latin typeface="Calibri" panose="020F0502020204030204" charset="0"/>
                <a:cs typeface="Calibri" panose="020F0502020204030204" charset="0"/>
              </a:rPr>
              <a:t>1) </a:t>
            </a:r>
            <a:r>
              <a:rPr lang="zh-CN" altLang="en-US" sz="3200">
                <a:latin typeface="Calibri" panose="020F0502020204030204" charset="0"/>
                <a:cs typeface="Calibri" panose="020F0502020204030204" charset="0"/>
              </a:rPr>
              <a:t>However, lacking necessary infrastructure and logistic support, rural China market develops slowly. （要点</a:t>
            </a:r>
            <a:r>
              <a:rPr lang="en-US" altLang="zh-CN" sz="3200">
                <a:latin typeface="Calibri" panose="020F0502020204030204" charset="0"/>
                <a:cs typeface="Calibri" panose="020F0502020204030204" charset="0"/>
              </a:rPr>
              <a:t>2</a:t>
            </a:r>
            <a:r>
              <a:rPr lang="zh-CN" altLang="en-US" sz="3200">
                <a:latin typeface="Calibri" panose="020F0502020204030204" charset="0"/>
                <a:cs typeface="Calibri" panose="020F0502020204030204" charset="0"/>
              </a:rPr>
              <a:t>）To handle that problem, relevant measures are taken respectively to promote service and sales.（要点</a:t>
            </a:r>
            <a:r>
              <a:rPr lang="en-US" altLang="zh-CN" sz="3200">
                <a:latin typeface="Calibri" panose="020F0502020204030204" charset="0"/>
                <a:cs typeface="Calibri" panose="020F0502020204030204" charset="0"/>
              </a:rPr>
              <a:t>3</a:t>
            </a:r>
            <a:r>
              <a:rPr lang="zh-CN" altLang="en-US" sz="3200">
                <a:latin typeface="Calibri" panose="020F0502020204030204" charset="0"/>
                <a:cs typeface="Calibri" panose="020F0502020204030204" charset="0"/>
              </a:rPr>
              <a:t>） Still, there remains much to be done, considering the low income and the time needed to generalize online shopping in rural areas. </a:t>
            </a:r>
            <a:r>
              <a:rPr lang="en-US" altLang="zh-CN" sz="3200">
                <a:latin typeface="Calibri" panose="020F0502020204030204" charset="0"/>
                <a:cs typeface="Calibri" panose="020F0502020204030204" charset="0"/>
              </a:rPr>
              <a:t>(</a:t>
            </a:r>
            <a:r>
              <a:rPr lang="zh-CN" altLang="en-US" sz="3200">
                <a:latin typeface="Calibri" panose="020F0502020204030204" charset="0"/>
                <a:cs typeface="Calibri" panose="020F0502020204030204" charset="0"/>
              </a:rPr>
              <a:t>要点</a:t>
            </a:r>
            <a:r>
              <a:rPr lang="en-US" altLang="zh-CN" sz="3200">
                <a:latin typeface="Calibri" panose="020F0502020204030204" charset="0"/>
                <a:cs typeface="Calibri" panose="020F0502020204030204" charset="0"/>
              </a:rPr>
              <a:t>4</a:t>
            </a:r>
            <a:r>
              <a:rPr lang="en-US" altLang="zh-CN" sz="3200">
                <a:latin typeface="Calibri" panose="020F0502020204030204" charset="0"/>
                <a:cs typeface="Calibri" panose="020F0502020204030204" charset="0"/>
              </a:rPr>
              <a:t>)</a:t>
            </a:r>
            <a:endParaRPr lang="en-US" altLang="zh-CN" sz="3200">
              <a:latin typeface="Calibri" panose="020F0502020204030204" charset="0"/>
              <a:cs typeface="Calibri" panose="020F0502020204030204" charset="0"/>
            </a:endParaRPr>
          </a:p>
        </p:txBody>
      </p:sp>
      <p:sp>
        <p:nvSpPr>
          <p:cNvPr id="23" name="文本框 22"/>
          <p:cNvSpPr txBox="1"/>
          <p:nvPr/>
        </p:nvSpPr>
        <p:spPr>
          <a:xfrm>
            <a:off x="10382250" y="6044565"/>
            <a:ext cx="1586230" cy="521970"/>
          </a:xfrm>
          <a:prstGeom prst="rect">
            <a:avLst/>
          </a:prstGeom>
          <a:solidFill>
            <a:srgbClr val="52A8A7"/>
          </a:solidFill>
        </p:spPr>
        <p:txBody>
          <a:bodyPr wrap="square" rtlCol="0">
            <a:spAutoFit/>
          </a:bodyPr>
          <a:p>
            <a:r>
              <a:rPr lang="en-US" altLang="zh-CN" sz="2800" b="1">
                <a:solidFill>
                  <a:schemeClr val="bg1"/>
                </a:solidFill>
              </a:rPr>
              <a:t>70 words</a:t>
            </a:r>
            <a:endParaRPr lang="en-US" altLang="zh-CN" sz="2800" b="1">
              <a:solidFill>
                <a:schemeClr val="bg1"/>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ISLIDE.ICON" val="#150371;"/>
</p:tagLst>
</file>

<file path=ppt/tags/tag11.xml><?xml version="1.0" encoding="utf-8"?>
<p:tagLst xmlns:p="http://schemas.openxmlformats.org/presentationml/2006/main">
  <p:tag name="ISLIDE.ICON" val="#150371;"/>
</p:tagLst>
</file>

<file path=ppt/tags/tag12.xml><?xml version="1.0" encoding="utf-8"?>
<p:tagLst xmlns:p="http://schemas.openxmlformats.org/presentationml/2006/main">
  <p:tag name="ISLIDE.ICON" val="#150371;"/>
</p:tagLst>
</file>

<file path=ppt/tags/tag13.xml><?xml version="1.0" encoding="utf-8"?>
<p:tagLst xmlns:p="http://schemas.openxmlformats.org/presentationml/2006/main">
  <p:tag name="ISLIDE.ICON" val="#15037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ISLIDE.ICON" val="#150371;"/>
</p:tagLst>
</file>

<file path=ppt/tags/tag5.xml><?xml version="1.0" encoding="utf-8"?>
<p:tagLst xmlns:p="http://schemas.openxmlformats.org/presentationml/2006/main">
  <p:tag name="REFSHAPE" val="445631964"/>
</p:tagLst>
</file>

<file path=ppt/tags/tag6.xml><?xml version="1.0" encoding="utf-8"?>
<p:tagLst xmlns:p="http://schemas.openxmlformats.org/presentationml/2006/main">
  <p:tag name="KSO_WM_UNIT_TABLE_BEAUTIFY" val="smartTable{718ff0d3-4d78-4ba9-8cff-b9535b95c5f5}"/>
  <p:tag name="TABLE_RECT" val="144*225*671.9*90"/>
  <p:tag name="TABLE_EMPHASIZE_COLOR" val="9032147"/>
  <p:tag name="TABLE_ONEKEY_SKIN_IDX" val="0"/>
  <p:tag name="TABLE_SKINIDX" val="0"/>
  <p:tag name="TABLE_COLORIDX" val="j"/>
  <p:tag name="TABLE_COLOR_RGB" val="0x000000*0xFFFFFF*0x44546A*0xE6E5E5*0x89D1D3*0xACDCBC*0x89D1D3*0xACDCBC*0x89D1D3*0xACDCBC"/>
</p:tagLst>
</file>

<file path=ppt/tags/tag7.xml><?xml version="1.0" encoding="utf-8"?>
<p:tagLst xmlns:p="http://schemas.openxmlformats.org/presentationml/2006/main">
  <p:tag name="KSO_WM_UNIT_PLACING_PICTURE_USER_VIEWPORT" val="{&quot;height&quot;:11318,&quot;width&quot;:15840}"/>
</p:tagLst>
</file>

<file path=ppt/tags/tag8.xml><?xml version="1.0" encoding="utf-8"?>
<p:tagLst xmlns:p="http://schemas.openxmlformats.org/presentationml/2006/main">
  <p:tag name="ISLIDE.ICON" val="#150371;"/>
</p:tagLst>
</file>

<file path=ppt/tags/tag9.xml><?xml version="1.0" encoding="utf-8"?>
<p:tagLst xmlns:p="http://schemas.openxmlformats.org/presentationml/2006/main">
  <p:tag name="ISLIDE.ICON" val="#15037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11777</Words>
  <Application>WPS 演示</Application>
  <PresentationFormat>宽屏</PresentationFormat>
  <Paragraphs>590</Paragraphs>
  <Slides>47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47</vt:i4>
      </vt:variant>
    </vt:vector>
  </HeadingPairs>
  <TitlesOfParts>
    <vt:vector size="64" baseType="lpstr">
      <vt:lpstr>Arial</vt:lpstr>
      <vt:lpstr>宋体</vt:lpstr>
      <vt:lpstr>Wingdings</vt:lpstr>
      <vt:lpstr>华光琥珀_CNKI</vt:lpstr>
      <vt:lpstr>黑体</vt:lpstr>
      <vt:lpstr>Optima</vt:lpstr>
      <vt:lpstr>阿里巴巴普惠体 H</vt:lpstr>
      <vt:lpstr>Calibri</vt:lpstr>
      <vt:lpstr>微软雅黑</vt:lpstr>
      <vt:lpstr>Arial Unicode MS</vt:lpstr>
      <vt:lpstr>兰米湮莫体</vt:lpstr>
      <vt:lpstr>华光中圆_CNKI</vt:lpstr>
      <vt:lpstr>Times New Roman</vt:lpstr>
      <vt:lpstr>HelveticaNeue</vt:lpstr>
      <vt:lpstr>NumberOnly</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孙彬彬</dc:creator>
  <cp:lastModifiedBy>曹小等</cp:lastModifiedBy>
  <cp:revision>85</cp:revision>
  <dcterms:created xsi:type="dcterms:W3CDTF">2020-04-29T04:42:00Z</dcterms:created>
  <dcterms:modified xsi:type="dcterms:W3CDTF">2020-06-12T01:53:57Z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