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61" r:id="rId3"/>
    <p:sldId id="275" r:id="rId4"/>
    <p:sldId id="295" r:id="rId5"/>
    <p:sldId id="298" r:id="rId6"/>
    <p:sldId id="299" r:id="rId7"/>
    <p:sldId id="300" r:id="rId8"/>
    <p:sldId id="256" r:id="rId9"/>
    <p:sldId id="257" r:id="rId10"/>
    <p:sldId id="258" r:id="rId11"/>
    <p:sldId id="259" r:id="rId12"/>
    <p:sldId id="260" r:id="rId14"/>
    <p:sldId id="261" r:id="rId15"/>
    <p:sldId id="262" r:id="rId16"/>
    <p:sldId id="263" r:id="rId17"/>
    <p:sldId id="296" r:id="rId18"/>
    <p:sldId id="297" r:id="rId19"/>
    <p:sldId id="326" r:id="rId20"/>
    <p:sldId id="323" r:id="rId21"/>
    <p:sldId id="324" r:id="rId22"/>
    <p:sldId id="346" r:id="rId23"/>
    <p:sldId id="328" r:id="rId24"/>
    <p:sldId id="325" r:id="rId25"/>
    <p:sldId id="329" r:id="rId26"/>
    <p:sldId id="322" r:id="rId27"/>
    <p:sldId id="265" r:id="rId28"/>
    <p:sldId id="336" r:id="rId29"/>
    <p:sldId id="337" r:id="rId30"/>
    <p:sldId id="338" r:id="rId31"/>
    <p:sldId id="339" r:id="rId32"/>
    <p:sldId id="342" r:id="rId33"/>
    <p:sldId id="343" r:id="rId34"/>
    <p:sldId id="264" r:id="rId35"/>
    <p:sldId id="327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86" y="-90"/>
      </p:cViewPr>
      <p:guideLst>
        <p:guide orient="horz" pos="21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69630-CA39-4734-B15A-FE4380C053E4}" type="doc">
      <dgm:prSet loTypeId="urn:microsoft.com/office/officeart/2005/8/layout/radial1#2" loCatId="relationship" qsTypeId="urn:microsoft.com/office/officeart/2005/8/quickstyle/3d1#2" qsCatId="3D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B8E7FA5-6402-4A97-A5ED-FBEF6CFEBD8D}">
      <dgm:prSet phldrT="[文本]"/>
      <dgm:spPr>
        <a:solidFill>
          <a:schemeClr val="accent2"/>
        </a:solidFill>
      </dgm:spPr>
      <dgm:t>
        <a:bodyPr/>
        <a:lstStyle/>
        <a:p>
          <a:r>
            <a:rPr lang="zh-CN" altLang="en-US" dirty="0" smtClean="0"/>
            <a:t>续写</a:t>
          </a:r>
          <a:endParaRPr lang="zh-CN" altLang="en-US" dirty="0"/>
        </a:p>
      </dgm:t>
    </dgm:pt>
    <dgm:pt modelId="{A4EDF373-39EE-4382-89BB-5B1F83F7417D}" cxnId="{31C63C61-064C-466E-8A76-8A9E99E43BE9}" type="parTrans">
      <dgm:prSet/>
      <dgm:spPr/>
      <dgm:t>
        <a:bodyPr/>
        <a:lstStyle/>
        <a:p>
          <a:endParaRPr lang="zh-CN" altLang="en-US"/>
        </a:p>
      </dgm:t>
    </dgm:pt>
    <dgm:pt modelId="{FC015E3F-3E86-4CDD-991C-35AA631E3D6C}" cxnId="{31C63C61-064C-466E-8A76-8A9E99E43BE9}" type="sibTrans">
      <dgm:prSet/>
      <dgm:spPr/>
      <dgm:t>
        <a:bodyPr/>
        <a:lstStyle/>
        <a:p>
          <a:endParaRPr lang="zh-CN" altLang="en-US"/>
        </a:p>
      </dgm:t>
    </dgm:pt>
    <dgm:pt modelId="{5A9D6292-0B41-4CB0-ABBA-A525C3A5D171}">
      <dgm:prSet phldrT="[文本]"/>
      <dgm:spPr>
        <a:gradFill rotWithShape="0">
          <a:gsLst>
            <a:gs pos="0">
              <a:schemeClr val="accent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CN" altLang="en-US" dirty="0" smtClean="0"/>
            <a:t>呼应</a:t>
          </a:r>
          <a:endParaRPr lang="zh-CN" altLang="en-US" dirty="0"/>
        </a:p>
      </dgm:t>
    </dgm:pt>
    <dgm:pt modelId="{8A89628F-A325-4612-BBAF-792C4C5E9ADE}" cxnId="{E0B478DC-E1F6-473C-A4E1-863BEF03D425}" type="parTrans">
      <dgm:prSet/>
      <dgm:spPr/>
      <dgm:t>
        <a:bodyPr/>
        <a:lstStyle/>
        <a:p>
          <a:endParaRPr lang="zh-CN" altLang="en-US"/>
        </a:p>
      </dgm:t>
    </dgm:pt>
    <dgm:pt modelId="{E4479A21-9F25-4760-A06C-DCD49111033F}" cxnId="{E0B478DC-E1F6-473C-A4E1-863BEF03D425}" type="sibTrans">
      <dgm:prSet/>
      <dgm:spPr/>
      <dgm:t>
        <a:bodyPr/>
        <a:lstStyle/>
        <a:p>
          <a:endParaRPr lang="zh-CN" altLang="en-US"/>
        </a:p>
      </dgm:t>
    </dgm:pt>
    <dgm:pt modelId="{9996BB60-F92A-455B-AF72-95C140A812AD}">
      <dgm:prSet phldrT="[文本]"/>
      <dgm:spPr>
        <a:gradFill rotWithShape="0">
          <a:gsLst>
            <a:gs pos="0">
              <a:schemeClr val="accent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CN" altLang="en-US" dirty="0" smtClean="0"/>
            <a:t>细节</a:t>
          </a:r>
          <a:endParaRPr lang="zh-CN" altLang="en-US" dirty="0"/>
        </a:p>
      </dgm:t>
    </dgm:pt>
    <dgm:pt modelId="{1EABF528-15B4-4E5C-8D64-9F5ADD86FF66}" cxnId="{150887D6-56F4-4618-9CDA-5CCB021E701C}" type="parTrans">
      <dgm:prSet/>
      <dgm:spPr/>
      <dgm:t>
        <a:bodyPr/>
        <a:lstStyle/>
        <a:p>
          <a:endParaRPr lang="zh-CN" altLang="en-US"/>
        </a:p>
      </dgm:t>
    </dgm:pt>
    <dgm:pt modelId="{C88590B7-262B-4E69-B6C8-0864DE3939C8}" cxnId="{150887D6-56F4-4618-9CDA-5CCB021E701C}" type="sibTrans">
      <dgm:prSet/>
      <dgm:spPr/>
      <dgm:t>
        <a:bodyPr/>
        <a:lstStyle/>
        <a:p>
          <a:endParaRPr lang="zh-CN" altLang="en-US"/>
        </a:p>
      </dgm:t>
    </dgm:pt>
    <dgm:pt modelId="{9A5AC3AB-B4F8-4D5A-8ADC-95BF294A996A}">
      <dgm:prSet phldrT="[文本]"/>
      <dgm:spPr>
        <a:gradFill rotWithShape="0">
          <a:gsLst>
            <a:gs pos="0">
              <a:schemeClr val="accent2">
                <a:lumMod val="7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CN" altLang="en-US" dirty="0" smtClean="0"/>
            <a:t>意境</a:t>
          </a:r>
          <a:endParaRPr lang="zh-CN" altLang="en-US" dirty="0"/>
        </a:p>
      </dgm:t>
    </dgm:pt>
    <dgm:pt modelId="{2528DF12-A073-4C8A-8DB5-B70C8AD8265D}" cxnId="{16283BC2-B239-4B78-844F-9663BB27ECB1}" type="parTrans">
      <dgm:prSet/>
      <dgm:spPr/>
      <dgm:t>
        <a:bodyPr/>
        <a:lstStyle/>
        <a:p>
          <a:endParaRPr lang="zh-CN" altLang="en-US"/>
        </a:p>
      </dgm:t>
    </dgm:pt>
    <dgm:pt modelId="{72E51BD4-257D-411F-9956-8227EC05CB5A}" cxnId="{16283BC2-B239-4B78-844F-9663BB27ECB1}" type="sibTrans">
      <dgm:prSet/>
      <dgm:spPr/>
      <dgm:t>
        <a:bodyPr/>
        <a:lstStyle/>
        <a:p>
          <a:endParaRPr lang="zh-CN" altLang="en-US"/>
        </a:p>
      </dgm:t>
    </dgm:pt>
    <dgm:pt modelId="{34946310-C439-41E4-B208-407979058851}">
      <dgm:prSet phldrT="[文本]"/>
      <dgm:spPr>
        <a:gradFill rotWithShape="0">
          <a:gsLst>
            <a:gs pos="0">
              <a:schemeClr val="accent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zh-CN" altLang="en-US" dirty="0" smtClean="0"/>
            <a:t>修辞</a:t>
          </a:r>
          <a:endParaRPr lang="zh-CN" altLang="en-US" dirty="0"/>
        </a:p>
      </dgm:t>
    </dgm:pt>
    <dgm:pt modelId="{7C664B9D-A515-47A8-A7E7-ACA207FC9571}" cxnId="{A0DB071C-23A8-4796-BF1C-03CF1E89F48F}" type="parTrans">
      <dgm:prSet/>
      <dgm:spPr/>
      <dgm:t>
        <a:bodyPr/>
        <a:lstStyle/>
        <a:p>
          <a:endParaRPr lang="zh-CN" altLang="en-US"/>
        </a:p>
      </dgm:t>
    </dgm:pt>
    <dgm:pt modelId="{59B8CFCF-4A6C-4B00-AE13-BAD9ADAB4A93}" cxnId="{A0DB071C-23A8-4796-BF1C-03CF1E89F48F}" type="sibTrans">
      <dgm:prSet/>
      <dgm:spPr/>
      <dgm:t>
        <a:bodyPr/>
        <a:lstStyle/>
        <a:p>
          <a:endParaRPr lang="zh-CN" altLang="en-US"/>
        </a:p>
      </dgm:t>
    </dgm:pt>
    <dgm:pt modelId="{DC23CCE3-AD5A-47A7-857D-E343BA08AA5A}" type="pres">
      <dgm:prSet presAssocID="{FCF69630-CA39-4734-B15A-FE4380C053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4FC7937-CFCC-4F70-9F2D-E7AFA25B2FE6}" type="pres">
      <dgm:prSet presAssocID="{8B8E7FA5-6402-4A97-A5ED-FBEF6CFEBD8D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B82FF1C2-CA92-4F0F-8CCE-1DF545CF55CB}" type="pres">
      <dgm:prSet presAssocID="{8A89628F-A325-4612-BBAF-792C4C5E9ADE}" presName="Name9" presStyleLbl="parChTrans1D2" presStyleIdx="0" presStyleCnt="4"/>
      <dgm:spPr/>
      <dgm:t>
        <a:bodyPr/>
        <a:lstStyle/>
        <a:p>
          <a:endParaRPr lang="zh-CN" altLang="en-US"/>
        </a:p>
      </dgm:t>
    </dgm:pt>
    <dgm:pt modelId="{2FE3E341-A269-45C3-8624-53D78D347227}" type="pres">
      <dgm:prSet presAssocID="{8A89628F-A325-4612-BBAF-792C4C5E9ADE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BC82B906-E7E7-4F0A-814A-E5482C0537CC}" type="pres">
      <dgm:prSet presAssocID="{5A9D6292-0B41-4CB0-ABBA-A525C3A5D1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58DBB1-629B-4388-8FFD-61D3F51B8AC3}" type="pres">
      <dgm:prSet presAssocID="{1EABF528-15B4-4E5C-8D64-9F5ADD86FF66}" presName="Name9" presStyleLbl="parChTrans1D2" presStyleIdx="1" presStyleCnt="4"/>
      <dgm:spPr/>
      <dgm:t>
        <a:bodyPr/>
        <a:lstStyle/>
        <a:p>
          <a:endParaRPr lang="zh-CN" altLang="en-US"/>
        </a:p>
      </dgm:t>
    </dgm:pt>
    <dgm:pt modelId="{F1CD79F1-DADB-4DB6-8D66-B435BBA39A92}" type="pres">
      <dgm:prSet presAssocID="{1EABF528-15B4-4E5C-8D64-9F5ADD86FF66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217F3DEE-C1DD-420E-8C11-DDEB8399FA00}" type="pres">
      <dgm:prSet presAssocID="{9996BB60-F92A-455B-AF72-95C140A812A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8E074D-CEA7-4F48-A939-D7832021181F}" type="pres">
      <dgm:prSet presAssocID="{2528DF12-A073-4C8A-8DB5-B70C8AD8265D}" presName="Name9" presStyleLbl="parChTrans1D2" presStyleIdx="2" presStyleCnt="4"/>
      <dgm:spPr/>
      <dgm:t>
        <a:bodyPr/>
        <a:lstStyle/>
        <a:p>
          <a:endParaRPr lang="zh-CN" altLang="en-US"/>
        </a:p>
      </dgm:t>
    </dgm:pt>
    <dgm:pt modelId="{EAA2BF6A-7D89-4807-81EE-423C66C0B8D8}" type="pres">
      <dgm:prSet presAssocID="{2528DF12-A073-4C8A-8DB5-B70C8AD8265D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0E19554B-3538-4F4B-BB6A-5FE4E804CC9A}" type="pres">
      <dgm:prSet presAssocID="{9A5AC3AB-B4F8-4D5A-8ADC-95BF294A996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529EFF-0F15-4E8D-A46E-7223F7858F68}" type="pres">
      <dgm:prSet presAssocID="{7C664B9D-A515-47A8-A7E7-ACA207FC9571}" presName="Name9" presStyleLbl="parChTrans1D2" presStyleIdx="3" presStyleCnt="4"/>
      <dgm:spPr/>
      <dgm:t>
        <a:bodyPr/>
        <a:lstStyle/>
        <a:p>
          <a:endParaRPr lang="zh-CN" altLang="en-US"/>
        </a:p>
      </dgm:t>
    </dgm:pt>
    <dgm:pt modelId="{897C971A-4F25-4B0F-91EC-7822A8649309}" type="pres">
      <dgm:prSet presAssocID="{7C664B9D-A515-47A8-A7E7-ACA207FC9571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A926169F-BB95-4F63-8815-2595943C1D0C}" type="pres">
      <dgm:prSet presAssocID="{34946310-C439-41E4-B208-4079790588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76D6A8E-4B15-409D-A779-65698EB03305}" type="presOf" srcId="{2528DF12-A073-4C8A-8DB5-B70C8AD8265D}" destId="{3E8E074D-CEA7-4F48-A939-D7832021181F}" srcOrd="0" destOrd="0" presId="urn:microsoft.com/office/officeart/2005/8/layout/radial1#2"/>
    <dgm:cxn modelId="{29B25AE4-34D3-4B19-8150-5C696B21780F}" type="presOf" srcId="{9A5AC3AB-B4F8-4D5A-8ADC-95BF294A996A}" destId="{0E19554B-3538-4F4B-BB6A-5FE4E804CC9A}" srcOrd="0" destOrd="0" presId="urn:microsoft.com/office/officeart/2005/8/layout/radial1#2"/>
    <dgm:cxn modelId="{16283BC2-B239-4B78-844F-9663BB27ECB1}" srcId="{8B8E7FA5-6402-4A97-A5ED-FBEF6CFEBD8D}" destId="{9A5AC3AB-B4F8-4D5A-8ADC-95BF294A996A}" srcOrd="2" destOrd="0" parTransId="{2528DF12-A073-4C8A-8DB5-B70C8AD8265D}" sibTransId="{72E51BD4-257D-411F-9956-8227EC05CB5A}"/>
    <dgm:cxn modelId="{DC781D5F-C130-415F-BC7D-B2890112A127}" type="presOf" srcId="{8B8E7FA5-6402-4A97-A5ED-FBEF6CFEBD8D}" destId="{A4FC7937-CFCC-4F70-9F2D-E7AFA25B2FE6}" srcOrd="0" destOrd="0" presId="urn:microsoft.com/office/officeart/2005/8/layout/radial1#2"/>
    <dgm:cxn modelId="{9ECE768F-17EA-4D01-8D29-F97ED01115D4}" type="presOf" srcId="{34946310-C439-41E4-B208-407979058851}" destId="{A926169F-BB95-4F63-8815-2595943C1D0C}" srcOrd="0" destOrd="0" presId="urn:microsoft.com/office/officeart/2005/8/layout/radial1#2"/>
    <dgm:cxn modelId="{31C63C61-064C-466E-8A76-8A9E99E43BE9}" srcId="{FCF69630-CA39-4734-B15A-FE4380C053E4}" destId="{8B8E7FA5-6402-4A97-A5ED-FBEF6CFEBD8D}" srcOrd="0" destOrd="0" parTransId="{A4EDF373-39EE-4382-89BB-5B1F83F7417D}" sibTransId="{FC015E3F-3E86-4CDD-991C-35AA631E3D6C}"/>
    <dgm:cxn modelId="{A0DB071C-23A8-4796-BF1C-03CF1E89F48F}" srcId="{8B8E7FA5-6402-4A97-A5ED-FBEF6CFEBD8D}" destId="{34946310-C439-41E4-B208-407979058851}" srcOrd="3" destOrd="0" parTransId="{7C664B9D-A515-47A8-A7E7-ACA207FC9571}" sibTransId="{59B8CFCF-4A6C-4B00-AE13-BAD9ADAB4A93}"/>
    <dgm:cxn modelId="{F9798D77-63B0-4673-8303-E324CD4D4BA1}" type="presOf" srcId="{FCF69630-CA39-4734-B15A-FE4380C053E4}" destId="{DC23CCE3-AD5A-47A7-857D-E343BA08AA5A}" srcOrd="0" destOrd="0" presId="urn:microsoft.com/office/officeart/2005/8/layout/radial1#2"/>
    <dgm:cxn modelId="{6946EB86-48F8-49F7-A8C1-8B5F299D1CAD}" type="presOf" srcId="{8A89628F-A325-4612-BBAF-792C4C5E9ADE}" destId="{2FE3E341-A269-45C3-8624-53D78D347227}" srcOrd="1" destOrd="0" presId="urn:microsoft.com/office/officeart/2005/8/layout/radial1#2"/>
    <dgm:cxn modelId="{62E96A42-C9F4-42CE-9195-7696B20B89E1}" type="presOf" srcId="{5A9D6292-0B41-4CB0-ABBA-A525C3A5D171}" destId="{BC82B906-E7E7-4F0A-814A-E5482C0537CC}" srcOrd="0" destOrd="0" presId="urn:microsoft.com/office/officeart/2005/8/layout/radial1#2"/>
    <dgm:cxn modelId="{B1FA5337-9976-4ED4-A3E0-E1E367903C66}" type="presOf" srcId="{9996BB60-F92A-455B-AF72-95C140A812AD}" destId="{217F3DEE-C1DD-420E-8C11-DDEB8399FA00}" srcOrd="0" destOrd="0" presId="urn:microsoft.com/office/officeart/2005/8/layout/radial1#2"/>
    <dgm:cxn modelId="{150887D6-56F4-4618-9CDA-5CCB021E701C}" srcId="{8B8E7FA5-6402-4A97-A5ED-FBEF6CFEBD8D}" destId="{9996BB60-F92A-455B-AF72-95C140A812AD}" srcOrd="1" destOrd="0" parTransId="{1EABF528-15B4-4E5C-8D64-9F5ADD86FF66}" sibTransId="{C88590B7-262B-4E69-B6C8-0864DE3939C8}"/>
    <dgm:cxn modelId="{C5D2F3BB-437D-46BA-B617-56C95F13A74D}" type="presOf" srcId="{2528DF12-A073-4C8A-8DB5-B70C8AD8265D}" destId="{EAA2BF6A-7D89-4807-81EE-423C66C0B8D8}" srcOrd="1" destOrd="0" presId="urn:microsoft.com/office/officeart/2005/8/layout/radial1#2"/>
    <dgm:cxn modelId="{E55D2CFA-BDB1-4A72-A0B1-ABF9B24D6519}" type="presOf" srcId="{8A89628F-A325-4612-BBAF-792C4C5E9ADE}" destId="{B82FF1C2-CA92-4F0F-8CCE-1DF545CF55CB}" srcOrd="0" destOrd="0" presId="urn:microsoft.com/office/officeart/2005/8/layout/radial1#2"/>
    <dgm:cxn modelId="{705F9A06-B6A3-4248-B6AF-C6354558ECCC}" type="presOf" srcId="{7C664B9D-A515-47A8-A7E7-ACA207FC9571}" destId="{897C971A-4F25-4B0F-91EC-7822A8649309}" srcOrd="1" destOrd="0" presId="urn:microsoft.com/office/officeart/2005/8/layout/radial1#2"/>
    <dgm:cxn modelId="{0C2C5F1E-2BD1-4F78-82F6-CB1D9CE4E1F5}" type="presOf" srcId="{1EABF528-15B4-4E5C-8D64-9F5ADD86FF66}" destId="{5158DBB1-629B-4388-8FFD-61D3F51B8AC3}" srcOrd="0" destOrd="0" presId="urn:microsoft.com/office/officeart/2005/8/layout/radial1#2"/>
    <dgm:cxn modelId="{329273CE-94D4-44A3-92CC-3B5AE20CB123}" type="presOf" srcId="{7C664B9D-A515-47A8-A7E7-ACA207FC9571}" destId="{83529EFF-0F15-4E8D-A46E-7223F7858F68}" srcOrd="0" destOrd="0" presId="urn:microsoft.com/office/officeart/2005/8/layout/radial1#2"/>
    <dgm:cxn modelId="{3A887C5E-362B-4CB5-86BA-F618CC582D18}" type="presOf" srcId="{1EABF528-15B4-4E5C-8D64-9F5ADD86FF66}" destId="{F1CD79F1-DADB-4DB6-8D66-B435BBA39A92}" srcOrd="1" destOrd="0" presId="urn:microsoft.com/office/officeart/2005/8/layout/radial1#2"/>
    <dgm:cxn modelId="{E0B478DC-E1F6-473C-A4E1-863BEF03D425}" srcId="{8B8E7FA5-6402-4A97-A5ED-FBEF6CFEBD8D}" destId="{5A9D6292-0B41-4CB0-ABBA-A525C3A5D171}" srcOrd="0" destOrd="0" parTransId="{8A89628F-A325-4612-BBAF-792C4C5E9ADE}" sibTransId="{E4479A21-9F25-4760-A06C-DCD49111033F}"/>
    <dgm:cxn modelId="{C59AB832-00F9-4E5B-9BC4-BFD558B05416}" type="presParOf" srcId="{DC23CCE3-AD5A-47A7-857D-E343BA08AA5A}" destId="{A4FC7937-CFCC-4F70-9F2D-E7AFA25B2FE6}" srcOrd="0" destOrd="0" presId="urn:microsoft.com/office/officeart/2005/8/layout/radial1#2"/>
    <dgm:cxn modelId="{70D44984-1032-43E8-8034-2DA5968AC89E}" type="presParOf" srcId="{DC23CCE3-AD5A-47A7-857D-E343BA08AA5A}" destId="{B82FF1C2-CA92-4F0F-8CCE-1DF545CF55CB}" srcOrd="1" destOrd="0" presId="urn:microsoft.com/office/officeart/2005/8/layout/radial1#2"/>
    <dgm:cxn modelId="{1A38B790-220E-467B-9668-1B3BDC1E4D6A}" type="presParOf" srcId="{B82FF1C2-CA92-4F0F-8CCE-1DF545CF55CB}" destId="{2FE3E341-A269-45C3-8624-53D78D347227}" srcOrd="0" destOrd="0" presId="urn:microsoft.com/office/officeart/2005/8/layout/radial1#2"/>
    <dgm:cxn modelId="{04101162-D66B-4C1F-833D-8A5CB22A0616}" type="presParOf" srcId="{DC23CCE3-AD5A-47A7-857D-E343BA08AA5A}" destId="{BC82B906-E7E7-4F0A-814A-E5482C0537CC}" srcOrd="2" destOrd="0" presId="urn:microsoft.com/office/officeart/2005/8/layout/radial1#2"/>
    <dgm:cxn modelId="{27B541A2-37CE-47FE-9247-F90F14C16D0D}" type="presParOf" srcId="{DC23CCE3-AD5A-47A7-857D-E343BA08AA5A}" destId="{5158DBB1-629B-4388-8FFD-61D3F51B8AC3}" srcOrd="3" destOrd="0" presId="urn:microsoft.com/office/officeart/2005/8/layout/radial1#2"/>
    <dgm:cxn modelId="{CDF279EE-0A77-4D56-BDC4-A3388489F309}" type="presParOf" srcId="{5158DBB1-629B-4388-8FFD-61D3F51B8AC3}" destId="{F1CD79F1-DADB-4DB6-8D66-B435BBA39A92}" srcOrd="0" destOrd="0" presId="urn:microsoft.com/office/officeart/2005/8/layout/radial1#2"/>
    <dgm:cxn modelId="{29C35821-418B-4C6D-9F92-E9678CCE5785}" type="presParOf" srcId="{DC23CCE3-AD5A-47A7-857D-E343BA08AA5A}" destId="{217F3DEE-C1DD-420E-8C11-DDEB8399FA00}" srcOrd="4" destOrd="0" presId="urn:microsoft.com/office/officeart/2005/8/layout/radial1#2"/>
    <dgm:cxn modelId="{15200548-8397-44A4-A16C-66D53468FFC7}" type="presParOf" srcId="{DC23CCE3-AD5A-47A7-857D-E343BA08AA5A}" destId="{3E8E074D-CEA7-4F48-A939-D7832021181F}" srcOrd="5" destOrd="0" presId="urn:microsoft.com/office/officeart/2005/8/layout/radial1#2"/>
    <dgm:cxn modelId="{F4B6CA02-E41D-4645-83B3-CF948CEB8BA8}" type="presParOf" srcId="{3E8E074D-CEA7-4F48-A939-D7832021181F}" destId="{EAA2BF6A-7D89-4807-81EE-423C66C0B8D8}" srcOrd="0" destOrd="0" presId="urn:microsoft.com/office/officeart/2005/8/layout/radial1#2"/>
    <dgm:cxn modelId="{CC0CF67A-B2C1-45CF-8D62-60546A69CD65}" type="presParOf" srcId="{DC23CCE3-AD5A-47A7-857D-E343BA08AA5A}" destId="{0E19554B-3538-4F4B-BB6A-5FE4E804CC9A}" srcOrd="6" destOrd="0" presId="urn:microsoft.com/office/officeart/2005/8/layout/radial1#2"/>
    <dgm:cxn modelId="{FF453439-2648-40A5-8044-5C50385C90BF}" type="presParOf" srcId="{DC23CCE3-AD5A-47A7-857D-E343BA08AA5A}" destId="{83529EFF-0F15-4E8D-A46E-7223F7858F68}" srcOrd="7" destOrd="0" presId="urn:microsoft.com/office/officeart/2005/8/layout/radial1#2"/>
    <dgm:cxn modelId="{68627C61-079C-4E21-956D-46A78A601565}" type="presParOf" srcId="{83529EFF-0F15-4E8D-A46E-7223F7858F68}" destId="{897C971A-4F25-4B0F-91EC-7822A8649309}" srcOrd="0" destOrd="0" presId="urn:microsoft.com/office/officeart/2005/8/layout/radial1#2"/>
    <dgm:cxn modelId="{5718A011-5B58-4D03-BC7C-05464C5F14E6}" type="presParOf" srcId="{DC23CCE3-AD5A-47A7-857D-E343BA08AA5A}" destId="{A926169F-BB95-4F63-8815-2595943C1D0C}" srcOrd="8" destOrd="0" presId="urn:microsoft.com/office/officeart/2005/8/layout/radial1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C7937-CFCC-4F70-9F2D-E7AFA25B2FE6}">
      <dsp:nvSpPr>
        <dsp:cNvPr id="0" name=""/>
        <dsp:cNvSpPr/>
      </dsp:nvSpPr>
      <dsp:spPr>
        <a:xfrm>
          <a:off x="3195249" y="1877671"/>
          <a:ext cx="1441782" cy="1441782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续写</a:t>
          </a:r>
          <a:endParaRPr lang="zh-CN" altLang="en-US" sz="3800" kern="1200" dirty="0"/>
        </a:p>
      </dsp:txBody>
      <dsp:txXfrm>
        <a:off x="3406393" y="2088815"/>
        <a:ext cx="1019494" cy="1019494"/>
      </dsp:txXfrm>
    </dsp:sp>
    <dsp:sp modelId="{B82FF1C2-CA92-4F0F-8CCE-1DF545CF55CB}">
      <dsp:nvSpPr>
        <dsp:cNvPr id="0" name=""/>
        <dsp:cNvSpPr/>
      </dsp:nvSpPr>
      <dsp:spPr>
        <a:xfrm rot="16200000">
          <a:off x="3699674" y="1644638"/>
          <a:ext cx="432932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32932" y="165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905317" y="1650382"/>
        <a:ext cx="21646" cy="21646"/>
      </dsp:txXfrm>
    </dsp:sp>
    <dsp:sp modelId="{BC82B906-E7E7-4F0A-814A-E5482C0537CC}">
      <dsp:nvSpPr>
        <dsp:cNvPr id="0" name=""/>
        <dsp:cNvSpPr/>
      </dsp:nvSpPr>
      <dsp:spPr>
        <a:xfrm>
          <a:off x="3195249" y="2956"/>
          <a:ext cx="1441782" cy="1441782"/>
        </a:xfrm>
        <a:prstGeom prst="ellipse">
          <a:avLst/>
        </a:prstGeom>
        <a:gradFill rotWithShape="0">
          <a:gsLst>
            <a:gs pos="0">
              <a:schemeClr val="accent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呼应</a:t>
          </a:r>
          <a:endParaRPr lang="zh-CN" altLang="en-US" sz="3800" kern="1200" dirty="0"/>
        </a:p>
      </dsp:txBody>
      <dsp:txXfrm>
        <a:off x="3406393" y="214100"/>
        <a:ext cx="1019494" cy="1019494"/>
      </dsp:txXfrm>
    </dsp:sp>
    <dsp:sp modelId="{5158DBB1-629B-4388-8FFD-61D3F51B8AC3}">
      <dsp:nvSpPr>
        <dsp:cNvPr id="0" name=""/>
        <dsp:cNvSpPr/>
      </dsp:nvSpPr>
      <dsp:spPr>
        <a:xfrm>
          <a:off x="4637032" y="2581995"/>
          <a:ext cx="432932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32932" y="165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842675" y="2587739"/>
        <a:ext cx="21646" cy="21646"/>
      </dsp:txXfrm>
    </dsp:sp>
    <dsp:sp modelId="{217F3DEE-C1DD-420E-8C11-DDEB8399FA00}">
      <dsp:nvSpPr>
        <dsp:cNvPr id="0" name=""/>
        <dsp:cNvSpPr/>
      </dsp:nvSpPr>
      <dsp:spPr>
        <a:xfrm>
          <a:off x="5069965" y="1877671"/>
          <a:ext cx="1441782" cy="1441782"/>
        </a:xfrm>
        <a:prstGeom prst="ellipse">
          <a:avLst/>
        </a:prstGeom>
        <a:gradFill rotWithShape="0">
          <a:gsLst>
            <a:gs pos="0">
              <a:schemeClr val="accent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细节</a:t>
          </a:r>
          <a:endParaRPr lang="zh-CN" altLang="en-US" sz="3800" kern="1200" dirty="0"/>
        </a:p>
      </dsp:txBody>
      <dsp:txXfrm>
        <a:off x="5281109" y="2088815"/>
        <a:ext cx="1019494" cy="1019494"/>
      </dsp:txXfrm>
    </dsp:sp>
    <dsp:sp modelId="{3E8E074D-CEA7-4F48-A939-D7832021181F}">
      <dsp:nvSpPr>
        <dsp:cNvPr id="0" name=""/>
        <dsp:cNvSpPr/>
      </dsp:nvSpPr>
      <dsp:spPr>
        <a:xfrm rot="5400000">
          <a:off x="3699674" y="3519353"/>
          <a:ext cx="432932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32932" y="165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905317" y="3525097"/>
        <a:ext cx="21646" cy="21646"/>
      </dsp:txXfrm>
    </dsp:sp>
    <dsp:sp modelId="{0E19554B-3538-4F4B-BB6A-5FE4E804CC9A}">
      <dsp:nvSpPr>
        <dsp:cNvPr id="0" name=""/>
        <dsp:cNvSpPr/>
      </dsp:nvSpPr>
      <dsp:spPr>
        <a:xfrm>
          <a:off x="3195249" y="3752387"/>
          <a:ext cx="1441782" cy="1441782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意境</a:t>
          </a:r>
          <a:endParaRPr lang="zh-CN" altLang="en-US" sz="3800" kern="1200" dirty="0"/>
        </a:p>
      </dsp:txBody>
      <dsp:txXfrm>
        <a:off x="3406393" y="3963531"/>
        <a:ext cx="1019494" cy="1019494"/>
      </dsp:txXfrm>
    </dsp:sp>
    <dsp:sp modelId="{83529EFF-0F15-4E8D-A46E-7223F7858F68}">
      <dsp:nvSpPr>
        <dsp:cNvPr id="0" name=""/>
        <dsp:cNvSpPr/>
      </dsp:nvSpPr>
      <dsp:spPr>
        <a:xfrm rot="10800000">
          <a:off x="2762316" y="2581995"/>
          <a:ext cx="432932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32932" y="165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2967960" y="2587739"/>
        <a:ext cx="21646" cy="21646"/>
      </dsp:txXfrm>
    </dsp:sp>
    <dsp:sp modelId="{A926169F-BB95-4F63-8815-2595943C1D0C}">
      <dsp:nvSpPr>
        <dsp:cNvPr id="0" name=""/>
        <dsp:cNvSpPr/>
      </dsp:nvSpPr>
      <dsp:spPr>
        <a:xfrm>
          <a:off x="1320534" y="1877671"/>
          <a:ext cx="1441782" cy="1441782"/>
        </a:xfrm>
        <a:prstGeom prst="ellipse">
          <a:avLst/>
        </a:prstGeom>
        <a:gradFill rotWithShape="0">
          <a:gsLst>
            <a:gs pos="0">
              <a:schemeClr val="accent2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修辞</a:t>
          </a:r>
          <a:endParaRPr lang="zh-CN" altLang="en-US" sz="3800" kern="1200" dirty="0"/>
        </a:p>
      </dsp:txBody>
      <dsp:txXfrm>
        <a:off x="1531678" y="2088815"/>
        <a:ext cx="1019494" cy="1019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#2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B716-2E6C-46C8-85B6-F7F62953BC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FE067-8261-4DA8-A23E-1A429A6D9B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FE067-8261-4DA8-A23E-1A429A6D9B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i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4679-1D43-4EDC-A6BF-D9BF9E0DD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749-FE50-4460-947E-28B748E4C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4679-1D43-4EDC-A6BF-D9BF9E0DD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749-FE50-4460-947E-28B748E4C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4679-1D43-4EDC-A6BF-D9BF9E0DD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749-FE50-4460-947E-28B748E4C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4679-1D43-4EDC-A6BF-D9BF9E0DD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749-FE50-4460-947E-28B748E4C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4679-1D43-4EDC-A6BF-D9BF9E0DD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749-FE50-4460-947E-28B748E4C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4679-1D43-4EDC-A6BF-D9BF9E0DD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749-FE50-4460-947E-28B748E4C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4679-1D43-4EDC-A6BF-D9BF9E0DD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749-FE50-4460-947E-28B748E4C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4679-1D43-4EDC-A6BF-D9BF9E0DD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749-FE50-4460-947E-28B748E4C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4679-1D43-4EDC-A6BF-D9BF9E0DD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749-FE50-4460-947E-28B748E4C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4679-1D43-4EDC-A6BF-D9BF9E0DD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749-FE50-4460-947E-28B748E4C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4679-1D43-4EDC-A6BF-D9BF9E0DD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749-FE50-4460-947E-28B748E4C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4679-1D43-4EDC-A6BF-D9BF9E0DD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E749-FE50-4460-947E-28B748E4C8F8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72710" y="-13335"/>
            <a:ext cx="3951605" cy="12788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tags" Target="../tags/tag3.xml"/><Relationship Id="rId2" Type="http://schemas.openxmlformats.org/officeDocument/2006/relationships/image" Target="../media/image21.png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179212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256270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206978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charset="-122"/>
              </a:rPr>
              <a:t>知识产权声明</a:t>
            </a:r>
            <a:endParaRPr lang="zh-CN" altLang="en-US" sz="3000" b="1">
              <a:latin typeface="华文新魏" panose="02010800040101010101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8584" y="904875"/>
            <a:ext cx="1347788" cy="4362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27" y="5085184"/>
            <a:ext cx="1916443" cy="1669226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251520" y="188640"/>
            <a:ext cx="8229600" cy="7540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0000FF"/>
                </a:solidFill>
                <a:latin typeface="Cambria" panose="02040503050406030204" charset="0"/>
              </a:rPr>
              <a:t>Read for </a:t>
            </a:r>
            <a:r>
              <a:rPr lang="en-US" altLang="zh-CN" b="1" dirty="0" smtClean="0">
                <a:solidFill>
                  <a:srgbClr val="0000FF"/>
                </a:solidFill>
                <a:latin typeface="Cambria" panose="02040503050406030204" charset="0"/>
              </a:rPr>
              <a:t>Key </a:t>
            </a:r>
            <a:r>
              <a:rPr lang="en-US" altLang="zh-CN" b="1" dirty="0" smtClean="0">
                <a:solidFill>
                  <a:srgbClr val="0000FF"/>
                </a:solidFill>
                <a:latin typeface="Cambria" panose="02040503050406030204" charset="0"/>
              </a:rPr>
              <a:t>Information</a:t>
            </a:r>
            <a:endParaRPr lang="en-US" altLang="zh-CN" b="1" dirty="0">
              <a:solidFill>
                <a:srgbClr val="0000FF"/>
              </a:solidFill>
              <a:latin typeface="Cambria" panose="02040503050406030204" charset="0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251520" y="1144201"/>
            <a:ext cx="8743950" cy="45275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>
                <a:latin typeface="Cambria" panose="02040503050406030204" charset="0"/>
              </a:rPr>
              <a:t>What's the main idea of the given passage?</a:t>
            </a:r>
            <a:endParaRPr lang="en-US" altLang="zh-CN" b="1" dirty="0">
              <a:latin typeface="Cambria" panose="02040503050406030204" charset="0"/>
            </a:endParaRPr>
          </a:p>
          <a:p>
            <a:pPr marL="0" indent="0">
              <a:buNone/>
            </a:pPr>
            <a:endParaRPr lang="en-US" altLang="zh-CN" b="1" dirty="0">
              <a:latin typeface="Cambria" panose="02040503050406030204" charset="0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Cambria" panose="02040503050406030204" charset="0"/>
              </a:rPr>
              <a:t>I had to accompany my daughter at home while preparing for a test paper.</a:t>
            </a:r>
            <a:endParaRPr lang="en-US" altLang="zh-CN" sz="2800" dirty="0">
              <a:latin typeface="Cambria" panose="02040503050406030204" charset="0"/>
            </a:endParaRPr>
          </a:p>
          <a:p>
            <a:pPr marL="0" indent="0">
              <a:buNone/>
            </a:pPr>
            <a:endParaRPr lang="en-US" altLang="zh-CN" sz="2800" dirty="0">
              <a:latin typeface="Cambria" panose="02040503050406030204" charset="0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Cambria" panose="02040503050406030204" charset="0"/>
              </a:rPr>
              <a:t>When I was with her, I was actually absent-minded.</a:t>
            </a:r>
            <a:endParaRPr lang="en-US" altLang="zh-CN" sz="2800" dirty="0" smtClean="0">
              <a:latin typeface="Cambria" panose="02040503050406030204" charset="0"/>
            </a:endParaRPr>
          </a:p>
          <a:p>
            <a:pPr marL="0" indent="0">
              <a:buNone/>
            </a:pPr>
            <a:endParaRPr lang="en-US" altLang="zh-CN" sz="2800" dirty="0">
              <a:latin typeface="Cambria" panose="02040503050406030204" charset="0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Cambria" panose="02040503050406030204" charset="0"/>
              </a:rPr>
              <a:t>When her beg for an outing was refused, she began to sob.</a:t>
            </a:r>
            <a:endParaRPr lang="en-US" altLang="zh-CN" sz="2800" dirty="0">
              <a:latin typeface="Cambria" panose="02040503050406030204" charset="0"/>
            </a:endParaRPr>
          </a:p>
          <a:p>
            <a:pPr marL="0" indent="0">
              <a:buNone/>
            </a:pPr>
            <a:endParaRPr lang="en-US" altLang="zh-CN" sz="2800" dirty="0">
              <a:latin typeface="Cambria" panose="02040503050406030204" charset="0"/>
            </a:endParaRPr>
          </a:p>
          <a:p>
            <a:pPr marL="0" indent="0">
              <a:buNone/>
            </a:pPr>
            <a:endParaRPr lang="zh-CN" altLang="en-US" sz="2800" dirty="0">
              <a:latin typeface="Cambria" panose="02040503050406030204" charset="0"/>
            </a:endParaRPr>
          </a:p>
        </p:txBody>
      </p:sp>
      <p:sp>
        <p:nvSpPr>
          <p:cNvPr id="6" name="下箭头 5"/>
          <p:cNvSpPr/>
          <p:nvPr/>
        </p:nvSpPr>
        <p:spPr>
          <a:xfrm flipH="1">
            <a:off x="4139952" y="1772816"/>
            <a:ext cx="360040" cy="668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 flipH="1">
            <a:off x="4139952" y="3123100"/>
            <a:ext cx="360040" cy="569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 flipH="1">
            <a:off x="4139952" y="4293096"/>
            <a:ext cx="360040" cy="569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0" y="154858"/>
            <a:ext cx="8964488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00FF"/>
                </a:solidFill>
                <a:latin typeface="Cambria" panose="02040503050406030204" charset="0"/>
              </a:rPr>
              <a:t>Work out possible plots in paragraph1</a:t>
            </a:r>
            <a:endParaRPr lang="en-US" altLang="zh-CN" sz="2000" b="1" dirty="0">
              <a:solidFill>
                <a:srgbClr val="0000FF"/>
              </a:solidFill>
              <a:latin typeface="Cambria" panose="0204050305040603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1297858"/>
            <a:ext cx="86409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expectation did the girl have for her father when she ran for her father?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did she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feel at the beginning?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her father accept her beg for an outing?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not, what’s her father’s excuse for not being able to accompany her?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728" y="4869160"/>
            <a:ext cx="2933700" cy="186586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0" y="154858"/>
            <a:ext cx="8964488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00FF"/>
                </a:solidFill>
                <a:latin typeface="Cambria" panose="02040503050406030204" charset="0"/>
              </a:rPr>
              <a:t>Work out possible plots in paragraph2</a:t>
            </a:r>
            <a:endParaRPr lang="en-US" altLang="zh-CN" sz="2000" b="1" dirty="0">
              <a:solidFill>
                <a:srgbClr val="0000FF"/>
              </a:solidFill>
              <a:latin typeface="Cambria" panose="0204050305040603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1297858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did the author feel on seeing his daughter crying ?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he realize his problem?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lesson did he learn from the incident?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her father do later?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728" y="4869160"/>
            <a:ext cx="2933700" cy="186586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74" y="188640"/>
            <a:ext cx="8951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Analyze the Plots in the given </a:t>
            </a:r>
            <a:r>
              <a:rPr lang="en-US" altLang="zh-C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assage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691680" y="1306428"/>
            <a:ext cx="6156387" cy="5002892"/>
          </a:xfrm>
          <a:custGeom>
            <a:avLst/>
            <a:gdLst>
              <a:gd name="connsiteX0" fmla="*/ 0 w 5940363"/>
              <a:gd name="connsiteY0" fmla="*/ 3435325 h 3979750"/>
              <a:gd name="connsiteX1" fmla="*/ 2360140 w 5940363"/>
              <a:gd name="connsiteY1" fmla="*/ 147 h 3979750"/>
              <a:gd name="connsiteX2" fmla="*/ 5535827 w 5940363"/>
              <a:gd name="connsiteY2" fmla="*/ 3546536 h 3979750"/>
              <a:gd name="connsiteX3" fmla="*/ 5795319 w 5940363"/>
              <a:gd name="connsiteY3" fmla="*/ 3793671 h 397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363" h="3979750">
                <a:moveTo>
                  <a:pt x="0" y="3435325"/>
                </a:moveTo>
                <a:cubicBezTo>
                  <a:pt x="718751" y="1708468"/>
                  <a:pt x="1437502" y="-18388"/>
                  <a:pt x="2360140" y="147"/>
                </a:cubicBezTo>
                <a:cubicBezTo>
                  <a:pt x="3282778" y="18682"/>
                  <a:pt x="4963297" y="2914282"/>
                  <a:pt x="5535827" y="3546536"/>
                </a:cubicBezTo>
                <a:cubicBezTo>
                  <a:pt x="6108357" y="4178790"/>
                  <a:pt x="5951838" y="3986230"/>
                  <a:pt x="5795319" y="379367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95536" y="537321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488831" y="2348880"/>
            <a:ext cx="216024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88905" y="6047710"/>
            <a:ext cx="370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accompany my daughter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4067944" y="888654"/>
            <a:ext cx="53857" cy="5151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986244"/>
            <a:ext cx="943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father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2055" y="940078"/>
            <a:ext cx="1319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daughter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26" y="4961836"/>
            <a:ext cx="559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time-consuming and challenging</a:t>
            </a:r>
            <a:endParaRPr lang="zh-CN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11560" y="465703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4817" y="4231229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sidetracked</a:t>
            </a:r>
            <a:endParaRPr lang="zh-CN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804357" y="2996952"/>
            <a:ext cx="216024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148064" y="3769183"/>
            <a:ext cx="216024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499223" y="4655415"/>
            <a:ext cx="216024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884477" y="5398226"/>
            <a:ext cx="216024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66833" y="4984203"/>
            <a:ext cx="307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against father’s plan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47990" y="4234398"/>
            <a:ext cx="225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scream excitedly</a:t>
            </a:r>
            <a:endParaRPr lang="zh-CN" alt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72893" y="3223099"/>
            <a:ext cx="378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alive with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916360" y="393305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267120" y="301592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44727" y="3497534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myself as a fool</a:t>
            </a:r>
            <a:endParaRPr lang="zh-CN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2785" y="2564115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 thought about my work</a:t>
            </a:r>
            <a:endParaRPr lang="zh-CN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98999" y="2610281"/>
            <a:ext cx="462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absorbed in her conversation with the bird</a:t>
            </a:r>
            <a:endParaRPr lang="zh-CN" alt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999251" y="2544910"/>
            <a:ext cx="30191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absent-minded</a:t>
            </a:r>
            <a:endParaRPr lang="zh-CN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15162" y="1887215"/>
            <a:ext cx="2321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 for an outing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369209" y="234888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14166" y="1931793"/>
            <a:ext cx="969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refuse</a:t>
            </a:r>
            <a:endParaRPr lang="zh-CN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50955" y="622442"/>
            <a:ext cx="16878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climax</a:t>
            </a:r>
            <a:endParaRPr lang="zh-CN" alt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81228" y="1306428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</a:t>
            </a:r>
            <a:endParaRPr lang="zh-CN" alt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8" grpId="0"/>
      <p:bldP spid="24" grpId="0"/>
      <p:bldP spid="27" grpId="0"/>
      <p:bldP spid="28" grpId="0"/>
      <p:bldP spid="31" grpId="0"/>
      <p:bldP spid="32" grpId="0"/>
      <p:bldP spid="33" grpId="0"/>
      <p:bldP spid="34" grpId="0" animBg="1"/>
      <p:bldP spid="35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1600" y="857250"/>
            <a:ext cx="8785860" cy="59340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just" fontAlgn="auto">
              <a:lnSpc>
                <a:spcPts val="2680"/>
              </a:lnSpc>
            </a:pPr>
            <a:r>
              <a:rPr lang="en-US" sz="2400" b="0" i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Unfortunately, she came again soon, with her shoes in hands and preparing for an outing.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“Daddy, I’d like to …” “Not today,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Meghan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I’m pretty busy, you see.” Without even lifting my head from my paper, I interrupted her request impatiently. “Just for a moment, please” she tipped towards my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desk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plucked at my sleeves timidly. Somehow, a flood of rage took hold of me, which drove me to yell at her, “ Go and play with your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Dumpty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 I’m busy with my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”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华文仿宋" panose="02010600040101010101" charset="-122"/>
                <a:cs typeface="Times New Roman" panose="02020603050405020304" pitchFamily="18" charset="0"/>
              </a:rPr>
              <a:t>She opened her mouth to say something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but choked. She inched towards the door quietly.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      </a:t>
            </a:r>
            <a:r>
              <a:rPr lang="en-US" sz="2400" b="0" i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Out of the corner of my eye I could see the little girl sobbing because I didn’t have time for her.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Suddenly, a ripple of guilt touched my heart. I went over, bent down and embraced her tightly. “How about the park now? ” “Really? ” She raised her head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华文仿宋" panose="02010600040101010101" charset="-122"/>
                <a:cs typeface="Times New Roman" panose="02020603050405020304" pitchFamily="18" charset="0"/>
              </a:rPr>
              <a:t>, with uncovered childish thrill in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her still red eyes. I nodded and picked up her shoes. In a flash, she stood up and flew out cheerfully like a bird. Her twinkling eyes woke me up to the truth that parents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华文仿宋" panose="02010600040101010101" charset="-122"/>
                <a:cs typeface="Times New Roman" panose="02020603050405020304" pitchFamily="18" charset="0"/>
              </a:rPr>
              <a:t>’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simple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company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can warm children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华文仿宋" panose="02010600040101010101" charset="-122"/>
                <a:cs typeface="Times New Roman" panose="02020603050405020304" pitchFamily="18" charset="0"/>
              </a:rPr>
              <a:t>’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heart, even lighting up their life.   </a:t>
            </a:r>
            <a:endParaRPr lang="en-US" altLang="en-US" sz="24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600" y="88900"/>
            <a:ext cx="242824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下水作文</a:t>
            </a:r>
            <a:endParaRPr lang="zh-CN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30225" y="1242695"/>
            <a:ext cx="791845" cy="791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0225" y="2311351"/>
            <a:ext cx="791845" cy="791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0225" y="3495992"/>
            <a:ext cx="791845" cy="791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9649" y="4518342"/>
            <a:ext cx="791845" cy="791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2123728" y="1314450"/>
            <a:ext cx="6696744" cy="6477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FFFF00"/>
                </a:solidFill>
                <a:latin typeface="华文楷体" panose="02010600040101010101" charset="-122"/>
                <a:ea typeface="华文楷体" panose="02010600040101010101" charset="-122"/>
              </a:rPr>
              <a:t>合情合理，出人意料</a:t>
            </a:r>
            <a:endParaRPr lang="zh-CN" altLang="en-US" sz="3200" b="1" dirty="0">
              <a:solidFill>
                <a:srgbClr val="FFFF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" name="对角圆角矩形 9"/>
          <p:cNvSpPr/>
          <p:nvPr/>
        </p:nvSpPr>
        <p:spPr>
          <a:xfrm>
            <a:off x="2125470" y="2383423"/>
            <a:ext cx="6695002" cy="6477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FFFF00"/>
                </a:solidFill>
                <a:latin typeface="华文楷体" panose="02010600040101010101" charset="-122"/>
                <a:ea typeface="华文楷体" panose="02010600040101010101" charset="-122"/>
              </a:rPr>
              <a:t>寓情于景，情景交融</a:t>
            </a:r>
            <a:endParaRPr lang="zh-CN" altLang="en-US" sz="3200" b="1" dirty="0">
              <a:solidFill>
                <a:srgbClr val="FFFF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2100318" y="3495992"/>
            <a:ext cx="6720154" cy="6477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FFFF00"/>
                </a:solidFill>
                <a:latin typeface="华文楷体" panose="02010600040101010101" charset="-122"/>
                <a:ea typeface="华文楷体" panose="02010600040101010101" charset="-122"/>
              </a:rPr>
              <a:t>设置悬念，留白想象空间</a:t>
            </a:r>
            <a:endParaRPr lang="zh-CN" altLang="en-US" sz="3200" b="1" dirty="0">
              <a:solidFill>
                <a:srgbClr val="FFFF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2096979" y="4604551"/>
            <a:ext cx="6691808" cy="6477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FFFF00"/>
                </a:solidFill>
                <a:latin typeface="华文楷体" panose="02010600040101010101" charset="-122"/>
                <a:ea typeface="华文楷体" panose="02010600040101010101" charset="-122"/>
              </a:rPr>
              <a:t>合理推断，拔高立意</a:t>
            </a:r>
            <a:endParaRPr lang="zh-CN" altLang="en-US" sz="3200" b="1" dirty="0">
              <a:solidFill>
                <a:srgbClr val="FFFF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04374" y="5589240"/>
            <a:ext cx="791845" cy="791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对角圆角矩形 16"/>
          <p:cNvSpPr/>
          <p:nvPr/>
        </p:nvSpPr>
        <p:spPr>
          <a:xfrm>
            <a:off x="2096761" y="5733385"/>
            <a:ext cx="6691808" cy="6477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FFFF00"/>
                </a:solidFill>
                <a:latin typeface="华文楷体" panose="02010600040101010101" charset="-122"/>
                <a:ea typeface="华文楷体" panose="02010600040101010101" charset="-122"/>
              </a:rPr>
              <a:t>情感真挚，激发共鸣</a:t>
            </a:r>
            <a:endParaRPr lang="zh-CN" altLang="en-US" sz="3200" b="1" dirty="0">
              <a:solidFill>
                <a:srgbClr val="FFFF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5064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Appealing Endings?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12725" y="0"/>
            <a:ext cx="623189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Possible Appealing Ending </a:t>
            </a:r>
            <a:endParaRPr lang="en-US" altLang="zh-CN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645" y="1315085"/>
            <a:ext cx="84747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 fontAlgn="auto">
              <a:buFont typeface="Wingdings" panose="05000000000000000000" charset="0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Now, Meghan has been a mother of two babies.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When I looked back to that day, I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was still guilty about my rudeness at her expectation for my company. 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9925" y="701675"/>
            <a:ext cx="3185795" cy="52197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p>
            <a:r>
              <a:rPr lang="en-US" altLang="zh-CN" sz="2800" b="1">
                <a:ln w="12700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Narrative Ending</a:t>
            </a:r>
            <a:endParaRPr lang="en-US" altLang="zh-CN" sz="2800" b="1"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9925" y="2698750"/>
            <a:ext cx="3463290" cy="52197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p>
            <a:r>
              <a:rPr lang="en-US" altLang="zh-CN" sz="2800" b="1">
                <a:ln w="12700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Philosophic Ending</a:t>
            </a:r>
            <a:endParaRPr lang="en-US" altLang="zh-CN" sz="2800" b="1"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3870" y="3425825"/>
            <a:ext cx="84747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 fontAlgn="auto">
              <a:buFont typeface="Wingdings" panose="05000000000000000000" charset="0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 matter how busy we are, don't miss the best time to accompany our children. Parents' company will nourish their hopes and happiness.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8975" y="4809490"/>
            <a:ext cx="3166745" cy="52197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p>
            <a:r>
              <a:rPr lang="en-US" altLang="zh-CN" sz="2800" b="1">
                <a:ln w="12700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Echoing Ending</a:t>
            </a:r>
            <a:endParaRPr lang="en-US" altLang="zh-CN" sz="2800" b="1"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2770" y="5474335"/>
            <a:ext cx="84747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 fontAlgn="auto">
              <a:buFont typeface="Wingdings" panose="05000000000000000000" charset="0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Her giggle brought every cell of the park to wake up. Surprisingly, I found accompanying her not that time-consuming and challenging, but pretty blessing.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8625" y="988060"/>
            <a:ext cx="842073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Proper Coherence  </a:t>
            </a:r>
            <a:endParaRPr lang="en-US" altLang="zh-CN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图片 4" descr="timg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65" y="2409825"/>
            <a:ext cx="8766810" cy="44488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QQ图片202006121646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2105" y="969010"/>
            <a:ext cx="8173085" cy="42329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4455" y="200660"/>
            <a:ext cx="84207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Unreasonable Coherence  </a:t>
            </a:r>
            <a:endParaRPr lang="en-US" altLang="zh-CN" sz="4400" b="1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4950" y="5201920"/>
            <a:ext cx="8674735" cy="953135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2800"/>
              <a:t>剖析： 父亲是在第二段才发现女儿哭泣，所以第一段是不会出现女儿直接哭的场景。属于无效衔接。</a:t>
            </a:r>
            <a:endParaRPr lang="zh-CN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QQ图片202006121648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55" y="969010"/>
            <a:ext cx="8893175" cy="41059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4455" y="200660"/>
            <a:ext cx="84207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Unreasonable Coherence  </a:t>
            </a:r>
            <a:endParaRPr lang="en-US" altLang="zh-CN" sz="4400" b="1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4950" y="5201920"/>
            <a:ext cx="8674735" cy="1383665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2800"/>
              <a:t>剖析： 该生在第一段说父亲的所有注意力都在女儿身上。而根据文本的合理推测父亲是在第二段无意中发现伤害了女儿，所以这也是无效衔接。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207255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浙江省名校新高考研究联盟（</a:t>
            </a:r>
            <a:r>
              <a:rPr lang="en-US" altLang="zh-CN" sz="40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Z20</a:t>
            </a: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联盟）</a:t>
            </a:r>
            <a:endParaRPr lang="en-US" altLang="zh-CN" sz="4000" b="1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 algn="ctr"/>
            <a:endParaRPr lang="en-US" altLang="zh-CN" sz="4000" b="1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zh-CN" sz="40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2020</a:t>
            </a: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届第三次联考读后续写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" y="3146246"/>
            <a:ext cx="3606917" cy="324820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97785" y="5348605"/>
            <a:ext cx="590169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浙江省衢州第一中学  徐荣仙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6995" y="-14605"/>
            <a:ext cx="3916680" cy="126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5MTYQ4_%[Z_2C]}4_[@%U5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26490"/>
            <a:ext cx="8551545" cy="41941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455" y="200660"/>
            <a:ext cx="84207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Unreasonable Coherence  </a:t>
            </a:r>
            <a:endParaRPr lang="en-US" altLang="zh-CN" sz="4400" b="1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8" name="流程图: 联系 7"/>
          <p:cNvSpPr/>
          <p:nvPr/>
        </p:nvSpPr>
        <p:spPr>
          <a:xfrm>
            <a:off x="2487295" y="2906395"/>
            <a:ext cx="4530090" cy="633730"/>
          </a:xfrm>
          <a:prstGeom prst="flowChartConnector">
            <a:avLst/>
          </a:prstGeom>
          <a:solidFill>
            <a:schemeClr val="accent6">
              <a:lumMod val="60000"/>
              <a:lumOff val="4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流程图: 联系 8"/>
          <p:cNvSpPr/>
          <p:nvPr/>
        </p:nvSpPr>
        <p:spPr>
          <a:xfrm>
            <a:off x="2791460" y="3444240"/>
            <a:ext cx="2143760" cy="633730"/>
          </a:xfrm>
          <a:prstGeom prst="flowChartConnector">
            <a:avLst/>
          </a:prstGeom>
          <a:solidFill>
            <a:schemeClr val="accent6">
              <a:lumMod val="60000"/>
              <a:lumOff val="4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5100" y="4747260"/>
            <a:ext cx="8674735" cy="1383665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2800"/>
              <a:t>剖析：该生在第一段结尾直接说</a:t>
            </a:r>
            <a:r>
              <a:rPr lang="en-US" altLang="zh-CN" sz="2800"/>
              <a:t>hear the voice of sorrowful sobbing </a:t>
            </a:r>
            <a:r>
              <a:rPr lang="zh-CN" altLang="en-US" sz="2800"/>
              <a:t>和第二段段首</a:t>
            </a:r>
            <a:r>
              <a:rPr lang="en-US" altLang="zh-CN" sz="2800"/>
              <a:t>I could see the little girl sobbing</a:t>
            </a:r>
            <a:r>
              <a:rPr lang="zh-CN" altLang="en-US" sz="2800"/>
              <a:t>，这种其实严格来说不是衔接，叫做重复在现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UBPN_QN)$(W5ESP6PS$1TY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190" y="1010920"/>
            <a:ext cx="8503920" cy="41033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455" y="200660"/>
            <a:ext cx="84207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Unreasonable Coherence  </a:t>
            </a:r>
            <a:endParaRPr lang="en-US" altLang="zh-CN" sz="4400" b="1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5100" y="4747260"/>
            <a:ext cx="8674735" cy="1814830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2800"/>
              <a:t>剖析： 该生在第一段说父亲专心于他的工作，那父亲是不会发现女儿哭的。所以，这里衔接跳跃太快。可以适当加一句加以衔接，如：</a:t>
            </a:r>
            <a:r>
              <a:rPr lang="en-US" altLang="zh-CN" sz="2800">
                <a:solidFill>
                  <a:srgbClr val="FF0000"/>
                </a:solidFill>
              </a:rPr>
              <a:t>Her complete silence drove me to look in her direction.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84455" y="200660"/>
            <a:ext cx="84207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Reasonable Coherence  </a:t>
            </a:r>
            <a:endParaRPr lang="en-US" altLang="zh-CN" sz="4400" b="1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9" name="图片 8" descr="2}92KLH1`R%S$M2_8ILRFX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" y="977265"/>
            <a:ext cx="8745855" cy="49028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9380" y="4869815"/>
            <a:ext cx="8674735" cy="1383665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2800"/>
              <a:t>剖析： 该生在第一段最后说</a:t>
            </a:r>
            <a:r>
              <a:rPr lang="en-US" altLang="zh-CN" sz="2800"/>
              <a:t>I ran outside to look for her.</a:t>
            </a:r>
            <a:r>
              <a:rPr lang="zh-CN" altLang="en-US" sz="2800"/>
              <a:t>与第二段段首</a:t>
            </a:r>
            <a:r>
              <a:rPr lang="en-US" altLang="zh-CN" sz="2800"/>
              <a:t>Out of the corner of my eye I could see the little girl sobbing...</a:t>
            </a:r>
            <a:r>
              <a:rPr lang="zh-CN" altLang="en-US" sz="2800"/>
              <a:t>非常合理的衔接在一起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D90}D7Q8O]9VXK`F]$Y[56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" y="899160"/>
            <a:ext cx="9039225" cy="44596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455" y="200660"/>
            <a:ext cx="84207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Reasonable Coherence  </a:t>
            </a:r>
            <a:endParaRPr lang="en-US" altLang="zh-CN" sz="4400" b="1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455" y="4813935"/>
            <a:ext cx="8674735" cy="1814830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2800"/>
              <a:t>剖析： 该生在第一段最后说</a:t>
            </a:r>
            <a:r>
              <a:rPr lang="en-US" altLang="zh-CN" sz="2800"/>
              <a:t>With a mixture of curiosity and worry, I came out.</a:t>
            </a:r>
            <a:r>
              <a:rPr lang="zh-CN" altLang="en-US" sz="2800"/>
              <a:t>与第二段段首</a:t>
            </a:r>
            <a:r>
              <a:rPr lang="en-US" altLang="zh-CN" sz="2800"/>
              <a:t>Out of the corner of my eye I could see the little girl sobbing...</a:t>
            </a:r>
            <a:r>
              <a:rPr lang="zh-CN" altLang="en-US" sz="2800"/>
              <a:t>非常合理的衔接在一起。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38468" y="1753235"/>
            <a:ext cx="811212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Enjoy Some Polished Sentences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图片 4" descr="timg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5375" y="3154045"/>
            <a:ext cx="7620000" cy="32664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205" y="871220"/>
            <a:ext cx="8733155" cy="614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 fontAlgn="auto">
              <a:lnSpc>
                <a:spcPts val="364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Her sob was like a needle hurting my heart.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ts val="364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She stood next to me with her eyes glittering with expectation.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ts val="364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My stern expression and impatient frown obviously frightened her, making her hand for mine freeze in the air.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ts val="364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Gone was the smile on her face, and she headed for the doll without a word.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ts val="364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Never have I seen such a gloomy expression on a childish face, which pricked my heart deeply.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ts val="364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It dawns on me that parents' company can never be emphasized too much.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ts val="3540"/>
              </a:lnSpc>
              <a:buFont typeface="Wingdings" panose="05000000000000000000" charset="0"/>
              <a:buChar char="Ø"/>
            </a:pP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945" y="226060"/>
            <a:ext cx="381254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Polished Sentences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1945" y="798195"/>
            <a:ext cx="8748395" cy="66776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 fontAlgn="auto">
              <a:lnSpc>
                <a:spcPts val="396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What initially started as a challenge turned out to be a bonus.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ts val="396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I caught sight of was actually a bullet to my heart, making me feel enormously guilty.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ts val="396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With a pile of work to do, I sat in front of the desk, turning a deaf ear to Meghan's beg.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ts val="396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When I diverted my attention from my work, Meghan was no where to be found.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ts val="396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Her gleaming eyes and sunny smile made me realize that it was rewarding to accompany her, even as a “fool”.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ts val="3960"/>
              </a:lnSpc>
              <a:buFont typeface="Wingdings" panose="05000000000000000000" charset="0"/>
              <a:buChar char="Ø"/>
            </a:pP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945" y="137795"/>
            <a:ext cx="381254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Polished Sentences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u=2044553085,2692414516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6975" y="2149475"/>
            <a:ext cx="6350000" cy="470852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8153" y="1264920"/>
            <a:ext cx="8226425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Samples from Students</a:t>
            </a:r>
            <a:endParaRPr lang="en-US" altLang="zh-CN" sz="6600" b="1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图片 3" descr="u=454024171,2180519357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45" y="171450"/>
            <a:ext cx="1288415" cy="12884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howimage_path=47257A7F80A92C88E857B0A6F00F95B0E018FD72F5F4F77824283CDBF7549604EE95EE07D17260C0DBC2654245743A46CB0FC054C2968D51F6FCBBF29122EE731BB350A2D263488B2090B866F648BE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8935085" cy="6757670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6995" y="-14605"/>
            <a:ext cx="3916680" cy="12674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howimage_path=47257A7F80A92C88E857B0A6F00F95B0E018FD72F5F4F77824283CDBF75496041A60F49E042D4079C8EEC9D6853AFF5A0199A5DEBA68D45A7C6080E26A6D47D7301CC84635B79BCB903EC924897C73A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118745"/>
            <a:ext cx="8913495" cy="6738620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66995" y="-14605"/>
            <a:ext cx="3916680" cy="1267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698173" y="1009809"/>
          <a:ext cx="7832282" cy="519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4868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读后续写的要点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3410" y="6099810"/>
            <a:ext cx="79165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写作是一个结合语言、内容和思维的过程。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Q图片202006130721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0175" y="0"/>
            <a:ext cx="8816340" cy="6726555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66995" y="-14605"/>
            <a:ext cx="3916680" cy="12674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Q图片202006130728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25" y="107950"/>
            <a:ext cx="8811895" cy="663003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590" y="121920"/>
            <a:ext cx="357251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Possible Sample</a:t>
            </a:r>
            <a:endParaRPr lang="en-US" altLang="zh-CN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 descr="QQ图片202006121455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90" y="998220"/>
            <a:ext cx="8703945" cy="3813810"/>
          </a:xfrm>
          <a:prstGeom prst="rect">
            <a:avLst/>
          </a:prstGeom>
        </p:spPr>
      </p:pic>
      <p:pic>
        <p:nvPicPr>
          <p:cNvPr id="5" name="图片 4" descr="QQ图片202006121455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4878705"/>
            <a:ext cx="8793480" cy="862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835" y="567690"/>
            <a:ext cx="7789545" cy="24384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7710" y="3321050"/>
            <a:ext cx="768794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If you miss the sun you shed tears, you also miss the stars.</a:t>
            </a:r>
            <a:endParaRPr lang="en-US" altLang="zh-CN" sz="4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3418" y="4691995"/>
            <a:ext cx="2933700" cy="18658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17805" y="981710"/>
            <a:ext cx="870902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sz="2800" b="1">
                <a:solidFill>
                  <a:srgbClr val="101AE6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 </a:t>
            </a:r>
            <a:r>
              <a:rPr lang="zh-CN" sz="2800" b="1">
                <a:solidFill>
                  <a:srgbClr val="101AE6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确定主题：</a:t>
            </a:r>
            <a:r>
              <a:rPr lang="zh-CN" sz="2800" b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本续写主题是孩子需要父母的陪伴，而父母却忙于工作疏于顾及孩子的情感需求。故事以</a:t>
            </a:r>
            <a:r>
              <a:rPr lang="zh-CN" sz="2800" b="0">
                <a:solidFill>
                  <a:srgbClr val="333333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第一人称的视角进行叙述。讲述的是我由于工作繁忙，没有时间理会女儿需要父亲陪伴的情感渴求，最后女儿因为得不到我的陪伴大哭，女儿的哭声让我明白工作再忙也记得要匀出一点时间去陪伴孩子，孩子的成长不能缺失父母的情感陪伴和心理呵护。</a:t>
            </a:r>
            <a:endParaRPr lang="zh-CN" altLang="en-US" sz="2800" b="0">
              <a:solidFill>
                <a:srgbClr val="333333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9720" y="213360"/>
            <a:ext cx="355092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写作思路分析</a:t>
            </a:r>
            <a:endParaRPr lang="zh-CN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9805" y="0"/>
            <a:ext cx="2223135" cy="1413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99720" y="213360"/>
            <a:ext cx="355092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写作思路分析</a:t>
            </a:r>
            <a:endParaRPr lang="zh-CN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99720" y="1261745"/>
            <a:ext cx="8575675" cy="5000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ts val="3480"/>
              </a:lnSpc>
            </a:pPr>
            <a:r>
              <a:rPr lang="en-US" sz="2400" b="1">
                <a:solidFill>
                  <a:srgbClr val="101AE6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2. </a:t>
            </a:r>
            <a:r>
              <a:rPr lang="zh-CN" sz="2400" b="1">
                <a:solidFill>
                  <a:srgbClr val="101AE6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认知变化：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妻子出去了，丈夫留在家一边工作一边照顾幼小的女儿，丈夫觉得这是一件浪费时间和精力的事（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go against my plan, time-consuming and challenging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sidetracked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）。当女儿看到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“bib-bibs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”，女儿非常激动（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excitedly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alive with expectation, chatter, leap back, absorbed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），而我心不在焉（</a:t>
            </a:r>
            <a:r>
              <a:rPr lang="en-US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saw myself as a fool,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still thought about my work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）。当女儿兴奋地抱着她的布娃娃和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“bib-bibs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”交谈的时候，父亲觉得这是一个摆脱女儿打扰的好时机（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left them in conversation and returned to my desk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）。最后女儿在请求父亲和她出去玩遭到拒绝后大哭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(unfortunately, sob, have no time for her)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charset="-122"/>
                <a:cs typeface="仿宋" panose="02010609060101010101" charset="-122"/>
              </a:rPr>
              <a:t>，此刻父亲才意识到自己的问题。</a:t>
            </a:r>
            <a:endParaRPr lang="zh-CN" altLang="en-US" sz="2400" b="0">
              <a:solidFill>
                <a:srgbClr val="000000"/>
              </a:solidFill>
              <a:latin typeface="Times New Roman" panose="02020603050405020304" pitchFamily="18" charset="0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0895" y="809625"/>
            <a:ext cx="3061970" cy="1718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99720" y="213360"/>
            <a:ext cx="355092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写作思路分析</a:t>
            </a:r>
            <a:endParaRPr lang="zh-CN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99720" y="1606550"/>
            <a:ext cx="559117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sz="2400" b="1">
                <a:solidFill>
                  <a:srgbClr val="101AE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sz="2400" b="1">
                <a:solidFill>
                  <a:srgbClr val="101AE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续写难点</a:t>
            </a:r>
            <a:r>
              <a:rPr lang="zh-CN" sz="2400" b="1">
                <a:solidFill>
                  <a:srgbClr val="101AE6"/>
                </a:solidFill>
                <a:ea typeface="仿宋" panose="02010609060101010101" charset="-122"/>
              </a:rPr>
              <a:t>：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该续写的写作有两个难点：一是在第一段女儿提出叫父亲陪她到外面玩，根据第二段的开头句提示，父亲应该是拒绝了女儿的请求，女儿才大哭。要以幼儿（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22-month-old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）的语言的心理动态去描写，而不是一个大孩子的语气，语气要吻合年龄特征。二是父亲意识到问题后如何安慰幼小的女儿及父亲的感触。</a:t>
            </a:r>
            <a:endParaRPr lang="zh-CN" altLang="en-US" sz="24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 descr="微信图片_202006120929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95" y="3018155"/>
            <a:ext cx="3062605" cy="3295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4596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What hints do these underlined words give us?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2088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desk, Meghan, company, concentrate on, excitedly, expectation, pull, work, return, Dumpty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77072"/>
            <a:ext cx="5134484" cy="249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16632"/>
            <a:ext cx="87129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What key information can you get from the given passage?</a:t>
            </a:r>
            <a:endParaRPr lang="zh-CN" alt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1916832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author’s feeling about accompanying his daughter?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little girl’s expectation at the sight of the “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bib-bibs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did the little girl chatter with the “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bib-bibs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did the little girl share her doll with the “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bib-bibs?</a:t>
            </a:r>
            <a:endParaRPr lang="zh-CN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the author really understand his daughter’s excitement about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“bib-bibs?</a:t>
            </a:r>
            <a:endParaRPr lang="zh-CN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s0.bdstatic.com/70cFuHSh_Q1YnxGkpoWK1HF6hhy/it/u=205045121,3335625125&amp;fm=26&amp;gp=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9907"/>
            <a:ext cx="14484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s0.bdstatic.com/70cFvHSh_Q1YnxGkpoWK1HF6hhy/it/u=2458576494,559407186&amp;fm=26&amp;gp=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48" y="4149080"/>
            <a:ext cx="270892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95625" y="188640"/>
            <a:ext cx="8796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Hints from the given sentences</a:t>
            </a:r>
            <a:endParaRPr lang="zh-CN" alt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625" y="1340768"/>
            <a:ext cx="87968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Paragraph1: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she came again soon, with her shoes in hands and preparing for an outing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________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Paragraph2: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of the corner of my eye I could see the little girl sobbing because I didn’t have time for her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292386428"/>
  <p:tag name="KSO_WM_UNIT_PLACING_PICTURE_USER_VIEWPORT" val="{&quot;height&quot;:1996,&quot;width&quot;:6168}"/>
</p:tagLst>
</file>

<file path=ppt/tags/tag2.xml><?xml version="1.0" encoding="utf-8"?>
<p:tagLst xmlns:p="http://schemas.openxmlformats.org/presentationml/2006/main">
  <p:tag name="KSO_WM_UNIT_PLACING_PICTURE_USER_VIEWPORT" val="{&quot;height&quot;:10593,&quot;width&quot;:13884}"/>
</p:tagLst>
</file>

<file path=ppt/tags/tag3.xml><?xml version="1.0" encoding="utf-8"?>
<p:tagLst xmlns:p="http://schemas.openxmlformats.org/presentationml/2006/main">
  <p:tag name="REFSHAPE" val="175374252"/>
  <p:tag name="KSO_WM_UNIT_PLACING_PICTURE_USER_VIEWPORT" val="{&quot;height&quot;:1996,&quot;width&quot;:616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6426</Words>
  <Application>WPS 演示</Application>
  <PresentationFormat>全屏显示(4:3)</PresentationFormat>
  <Paragraphs>208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9" baseType="lpstr">
      <vt:lpstr>Arial</vt:lpstr>
      <vt:lpstr>宋体</vt:lpstr>
      <vt:lpstr>Wingdings</vt:lpstr>
      <vt:lpstr>华文新魏</vt:lpstr>
      <vt:lpstr>华文楷体</vt:lpstr>
      <vt:lpstr>仿宋</vt:lpstr>
      <vt:lpstr>Times New Roman</vt:lpstr>
      <vt:lpstr>Cambria</vt:lpstr>
      <vt:lpstr>微软雅黑</vt:lpstr>
      <vt:lpstr>Arial Unicode MS</vt:lpstr>
      <vt:lpstr>Calibri</vt:lpstr>
      <vt:lpstr>华文仿宋</vt:lpstr>
      <vt:lpstr>Wingdings</vt:lpstr>
      <vt:lpstr>HelveticaNeue</vt:lpstr>
      <vt:lpstr>NumberOnly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曹小等</cp:lastModifiedBy>
  <cp:revision>56</cp:revision>
  <dcterms:created xsi:type="dcterms:W3CDTF">2020-06-12T00:39:00Z</dcterms:created>
  <dcterms:modified xsi:type="dcterms:W3CDTF">2020-06-15T02:22:30Z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