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Lst>
  <p:sldIdLst>
    <p:sldId id="692" r:id="rId5"/>
    <p:sldId id="590" r:id="rId6"/>
    <p:sldId id="595" r:id="rId7"/>
    <p:sldId id="628" r:id="rId8"/>
    <p:sldId id="596" r:id="rId9"/>
    <p:sldId id="609" r:id="rId10"/>
    <p:sldId id="624" r:id="rId11"/>
    <p:sldId id="610" r:id="rId12"/>
    <p:sldId id="625" r:id="rId13"/>
    <p:sldId id="626" r:id="rId14"/>
    <p:sldId id="623" r:id="rId15"/>
    <p:sldId id="627" r:id="rId16"/>
    <p:sldId id="629" r:id="rId17"/>
    <p:sldId id="649" r:id="rId18"/>
    <p:sldId id="650" r:id="rId19"/>
    <p:sldId id="651" r:id="rId20"/>
    <p:sldId id="653" r:id="rId21"/>
    <p:sldId id="652" r:id="rId22"/>
    <p:sldId id="654" r:id="rId23"/>
    <p:sldId id="657" r:id="rId24"/>
    <p:sldId id="658" r:id="rId25"/>
    <p:sldId id="659" r:id="rId26"/>
    <p:sldId id="660" r:id="rId27"/>
    <p:sldId id="655" r:id="rId28"/>
    <p:sldId id="661" r:id="rId29"/>
    <p:sldId id="664" r:id="rId30"/>
    <p:sldId id="667" r:id="rId31"/>
    <p:sldId id="665" r:id="rId32"/>
    <p:sldId id="666" r:id="rId33"/>
    <p:sldId id="593" r:id="rId34"/>
    <p:sldId id="668" r:id="rId35"/>
    <p:sldId id="673" r:id="rId36"/>
    <p:sldId id="670" r:id="rId37"/>
    <p:sldId id="671" r:id="rId38"/>
    <p:sldId id="674" r:id="rId39"/>
    <p:sldId id="675" r:id="rId40"/>
    <p:sldId id="676" r:id="rId41"/>
    <p:sldId id="677" r:id="rId42"/>
    <p:sldId id="679" r:id="rId43"/>
    <p:sldId id="678" r:id="rId44"/>
    <p:sldId id="594" r:id="rId45"/>
    <p:sldId id="680" r:id="rId46"/>
    <p:sldId id="681" r:id="rId47"/>
    <p:sldId id="682" r:id="rId48"/>
    <p:sldId id="683" r:id="rId49"/>
    <p:sldId id="685" r:id="rId50"/>
    <p:sldId id="686" r:id="rId51"/>
    <p:sldId id="687" r:id="rId52"/>
    <p:sldId id="688" r:id="rId53"/>
    <p:sldId id="684" r:id="rId54"/>
  </p:sldIdLst>
  <p:sldSz cx="12192000" cy="6858000"/>
  <p:notesSz cx="6858000" cy="9144000"/>
  <p:embeddedFontLst>
    <p:embeddedFont>
      <p:font typeface="华文新魏" panose="02010800040101010101" pitchFamily="2" charset="-122"/>
      <p:regular r:id="rId58"/>
    </p:embeddedFont>
    <p:embeddedFont>
      <p:font typeface="黑体" panose="02010609060101010101" charset="-122"/>
      <p:regular r:id="rId59"/>
    </p:embeddedFont>
    <p:embeddedFont>
      <p:font typeface="Optima" panose="02000503060000020004" charset="0"/>
      <p:regular r:id="rId60"/>
    </p:embeddedFont>
    <p:embeddedFont>
      <p:font typeface="Impact" panose="020B0806030902050204" charset="0"/>
      <p:regular r:id="rId61"/>
    </p:embeddedFont>
    <p:embeddedFont>
      <p:font typeface="等线" panose="02010600030101010101" pitchFamily="2" charset="-122"/>
      <p:regular r:id="rId62"/>
    </p:embeddedFont>
    <p:embeddedFont>
      <p:font typeface="Calibri" panose="020F0502020204030204" pitchFamily="34" charset="0"/>
      <p:regular r:id="rId63"/>
      <p:bold r:id="rId64"/>
      <p:italic r:id="rId65"/>
      <p:boldItalic r:id="rId66"/>
    </p:embeddedFont>
    <p:embeddedFont>
      <p:font typeface="等线 Light" panose="02010600030101010101" charset="-122"/>
      <p:regular r:id="rId6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1A6"/>
    <a:srgbClr val="F8B5AA"/>
    <a:srgbClr val="F8BAB0"/>
    <a:srgbClr val="F7B3A7"/>
    <a:srgbClr val="9AC2E9"/>
    <a:srgbClr val="F9BDB3"/>
    <a:srgbClr val="778DAB"/>
    <a:srgbClr val="F8B5AB"/>
    <a:srgbClr val="7188A8"/>
    <a:srgbClr val="96C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4" d="100"/>
          <a:sy n="64" d="100"/>
        </p:scale>
        <p:origin x="680" y="40"/>
      </p:cViewPr>
      <p:guideLst>
        <p:guide orient="horz" pos="2160"/>
        <p:guide pos="3839"/>
        <p:guide pos="206"/>
        <p:guide pos="7472"/>
        <p:guide orient="horz" pos="231"/>
        <p:guide orient="horz" pos="40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7" Type="http://schemas.openxmlformats.org/officeDocument/2006/relationships/font" Target="fonts/font10.fntdata"/><Relationship Id="rId66" Type="http://schemas.openxmlformats.org/officeDocument/2006/relationships/font" Target="fonts/font9.fntdata"/><Relationship Id="rId65" Type="http://schemas.openxmlformats.org/officeDocument/2006/relationships/font" Target="fonts/font8.fntdata"/><Relationship Id="rId64" Type="http://schemas.openxmlformats.org/officeDocument/2006/relationships/font" Target="fonts/font7.fntdata"/><Relationship Id="rId63" Type="http://schemas.openxmlformats.org/officeDocument/2006/relationships/font" Target="fonts/font6.fntdata"/><Relationship Id="rId62" Type="http://schemas.openxmlformats.org/officeDocument/2006/relationships/font" Target="fonts/font5.fntdata"/><Relationship Id="rId61" Type="http://schemas.openxmlformats.org/officeDocument/2006/relationships/font" Target="fonts/font4.fntdata"/><Relationship Id="rId60" Type="http://schemas.openxmlformats.org/officeDocument/2006/relationships/font" Target="fonts/font3.fntdata"/><Relationship Id="rId6" Type="http://schemas.openxmlformats.org/officeDocument/2006/relationships/slide" Target="slides/slide2.xml"/><Relationship Id="rId59" Type="http://schemas.openxmlformats.org/officeDocument/2006/relationships/font" Target="fonts/font2.fntdata"/><Relationship Id="rId58" Type="http://schemas.openxmlformats.org/officeDocument/2006/relationships/font" Target="fonts/font1.fntdata"/><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03A1-9305-4DF3-8889-9FD3438A78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ED629-5C92-47D9-AA19-0BF1C76404F1}"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8759825" y="63500"/>
            <a:ext cx="3328670" cy="10775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03A1-9305-4DF3-8889-9FD3438A78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ED629-5C92-47D9-AA19-0BF1C76404F1}"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7559040" y="63500"/>
            <a:ext cx="4529455" cy="146621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03A1-9305-4DF3-8889-9FD3438A78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ED629-5C92-47D9-AA19-0BF1C76404F1}"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8094345" y="63500"/>
            <a:ext cx="3994150" cy="129286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jpe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jpe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622300" y="1853565"/>
            <a:ext cx="10948035" cy="3634740"/>
          </a:xfrm>
          <a:prstGeom prst="rect">
            <a:avLst/>
          </a:prstGeom>
          <a:noFill/>
        </p:spPr>
        <p:txBody>
          <a:bodyPr wrap="square" rtlCol="0">
            <a:spAutoFit/>
          </a:bodyPr>
          <a:p>
            <a:pPr algn="l"/>
            <a:r>
              <a:rPr lang="en-US" sz="2400"/>
              <a:t>adj. not fair; expecting too much	</a:t>
            </a:r>
            <a:r>
              <a:rPr lang="zh-CN" altLang="en-US" sz="2400"/>
              <a:t>不合理的；不公正的；期望过高的  </a:t>
            </a:r>
            <a:endParaRPr lang="zh-CN" altLang="en-US" sz="2400"/>
          </a:p>
          <a:p>
            <a:pPr algn="l"/>
            <a:r>
              <a:rPr lang="zh-CN" altLang="en-US" sz="2400"/>
              <a:t>【</a:t>
            </a:r>
            <a:r>
              <a:rPr lang="en-US" altLang="zh-CN" sz="2400"/>
              <a:t>OPP</a:t>
            </a:r>
            <a:r>
              <a:rPr lang="zh-CN" altLang="en-US" sz="2400"/>
              <a:t>】</a:t>
            </a:r>
            <a:r>
              <a:rPr lang="en-US" altLang="zh-CN" sz="2400"/>
              <a:t>reasonbale</a:t>
            </a:r>
            <a:endParaRPr lang="en-US" altLang="zh-CN" sz="2400"/>
          </a:p>
          <a:p>
            <a:pPr algn="l"/>
            <a:endParaRPr lang="zh-CN" altLang="en-US" sz="2400"/>
          </a:p>
          <a:p>
            <a:pPr lvl="1" algn="l">
              <a:lnSpc>
                <a:spcPct val="110000"/>
              </a:lnSpc>
            </a:pPr>
            <a:r>
              <a:rPr lang="zh-CN" altLang="en-US" sz="2400"/>
              <a:t>他的闲暇时间开始被工作过分地侵占了。</a:t>
            </a:r>
            <a:endParaRPr lang="zh-CN" altLang="en-US" sz="2400"/>
          </a:p>
          <a:p>
            <a:pPr lvl="1" algn="l">
              <a:lnSpc>
                <a:spcPct val="110000"/>
              </a:lnSpc>
            </a:pPr>
            <a:r>
              <a:rPr lang="en-US" altLang="zh-CN" sz="2400"/>
              <a:t>The job was beginning to make unreasonable demands on his free time.</a:t>
            </a:r>
            <a:endParaRPr lang="en-US" altLang="zh-CN" sz="2400"/>
          </a:p>
          <a:p>
            <a:pPr lvl="1" algn="l">
              <a:lnSpc>
                <a:spcPct val="110000"/>
              </a:lnSpc>
              <a:buClrTx/>
              <a:buSzTx/>
              <a:buNone/>
            </a:pPr>
            <a:r>
              <a:rPr lang="zh-CN" altLang="en-US" sz="2400"/>
              <a:t>他们的收费还算合理。</a:t>
            </a:r>
            <a:endParaRPr lang="zh-CN" altLang="en-US" sz="2400"/>
          </a:p>
          <a:p>
            <a:pPr lvl="1" algn="l">
              <a:lnSpc>
                <a:spcPct val="110000"/>
              </a:lnSpc>
              <a:buClrTx/>
              <a:buSzTx/>
              <a:buNone/>
            </a:pPr>
            <a:r>
              <a:rPr lang="zh-CN" altLang="en-US" sz="2400"/>
              <a:t>The fees they charge are not unreasonable.</a:t>
            </a:r>
            <a:endParaRPr lang="zh-CN" altLang="en-US" sz="2400"/>
          </a:p>
          <a:p>
            <a:pPr lvl="1" algn="l">
              <a:lnSpc>
                <a:spcPct val="110000"/>
              </a:lnSpc>
              <a:buClrTx/>
              <a:buSzTx/>
              <a:buNone/>
            </a:pPr>
            <a:r>
              <a:rPr lang="zh-CN" altLang="en-US" sz="2400"/>
              <a:t>要求人家随传随到，太不近人情了吧。</a:t>
            </a:r>
            <a:endParaRPr lang="zh-CN" altLang="en-US" sz="2400"/>
          </a:p>
          <a:p>
            <a:pPr lvl="1" algn="l">
              <a:lnSpc>
                <a:spcPct val="110000"/>
              </a:lnSpc>
              <a:buClrTx/>
              <a:buSzTx/>
              <a:buNone/>
            </a:pPr>
            <a:r>
              <a:rPr lang="zh-CN" altLang="en-US" sz="2400"/>
              <a:t>It would be unreasonable to expect somebody to come at such short notice.</a:t>
            </a:r>
            <a:endParaRPr lang="zh-CN" altLang="en-US"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unreasonable</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840740" y="1773555"/>
            <a:ext cx="10407650" cy="4515485"/>
          </a:xfrm>
          <a:prstGeom prst="rect">
            <a:avLst/>
          </a:prstGeom>
          <a:noFill/>
        </p:spPr>
        <p:txBody>
          <a:bodyPr wrap="square" rtlCol="0">
            <a:spAutoFit/>
          </a:bodyPr>
          <a:p>
            <a:pPr algn="l">
              <a:lnSpc>
                <a:spcPct val="80000"/>
              </a:lnSpc>
            </a:pPr>
            <a:r>
              <a:rPr lang="en-US" sz="2400"/>
              <a:t>adj. 1) closely connected with the subject you are discussiong or the situation you are thinking about	</a:t>
            </a:r>
            <a:r>
              <a:rPr lang="zh-CN" altLang="en-US" sz="2400"/>
              <a:t>紧密相关的；切题的</a:t>
            </a:r>
            <a:endParaRPr lang="zh-CN" altLang="en-US" sz="2400"/>
          </a:p>
          <a:p>
            <a:pPr algn="l">
              <a:lnSpc>
                <a:spcPct val="80000"/>
              </a:lnSpc>
            </a:pPr>
            <a:endParaRPr lang="zh-CN" altLang="en-US" sz="2400"/>
          </a:p>
          <a:p>
            <a:pPr algn="l">
              <a:lnSpc>
                <a:spcPct val="80000"/>
              </a:lnSpc>
            </a:pPr>
            <a:r>
              <a:rPr lang="zh-CN" altLang="en-US" sz="2400"/>
              <a:t>相关的提议</a:t>
            </a:r>
            <a:r>
              <a:rPr lang="en-US" altLang="zh-CN" sz="2400"/>
              <a:t>/</a:t>
            </a:r>
            <a:r>
              <a:rPr lang="zh-CN" altLang="en-US" sz="2400"/>
              <a:t>问题</a:t>
            </a:r>
            <a:r>
              <a:rPr lang="en-US" altLang="zh-CN" sz="2400"/>
              <a:t>/</a:t>
            </a:r>
            <a:r>
              <a:rPr lang="zh-CN" altLang="en-US" sz="2400"/>
              <a:t>观点</a:t>
            </a:r>
            <a:endParaRPr lang="zh-CN" altLang="en-US" sz="2400"/>
          </a:p>
          <a:p>
            <a:pPr algn="l">
              <a:lnSpc>
                <a:spcPct val="80000"/>
              </a:lnSpc>
            </a:pPr>
            <a:r>
              <a:rPr lang="en-US" altLang="zh-CN" sz="2400"/>
              <a:t>a relevant suggestion/question/point</a:t>
            </a:r>
            <a:endParaRPr lang="en-US" altLang="zh-CN" sz="2400"/>
          </a:p>
          <a:p>
            <a:pPr algn="l">
              <a:lnSpc>
                <a:spcPct val="80000"/>
              </a:lnSpc>
            </a:pPr>
            <a:r>
              <a:rPr lang="zh-CN" altLang="en-US" sz="2400"/>
              <a:t>相关经验</a:t>
            </a:r>
            <a:endParaRPr lang="zh-CN" altLang="en-US" sz="2400"/>
          </a:p>
          <a:p>
            <a:pPr algn="l">
              <a:lnSpc>
                <a:spcPct val="80000"/>
              </a:lnSpc>
            </a:pPr>
            <a:r>
              <a:rPr lang="en-US" altLang="zh-CN" sz="2400"/>
              <a:t>relevant experience</a:t>
            </a:r>
            <a:endParaRPr lang="en-US" altLang="zh-CN" sz="2400"/>
          </a:p>
          <a:p>
            <a:pPr algn="l">
              <a:lnSpc>
                <a:spcPct val="80000"/>
              </a:lnSpc>
            </a:pPr>
            <a:r>
              <a:rPr lang="zh-CN" altLang="en-US" sz="2400"/>
              <a:t>与</a:t>
            </a:r>
            <a:r>
              <a:rPr lang="en-US" altLang="zh-CN" sz="2400"/>
              <a:t>…</a:t>
            </a:r>
            <a:r>
              <a:rPr lang="zh-CN" altLang="en-US" sz="2400"/>
              <a:t>有直接联系</a:t>
            </a:r>
            <a:endParaRPr lang="zh-CN" altLang="en-US" sz="2400"/>
          </a:p>
          <a:p>
            <a:pPr algn="l">
              <a:lnSpc>
                <a:spcPct val="80000"/>
              </a:lnSpc>
            </a:pPr>
            <a:r>
              <a:rPr lang="en-US" altLang="zh-CN" sz="2400"/>
              <a:t>be directly relevant to sth</a:t>
            </a:r>
            <a:endParaRPr lang="en-US" altLang="zh-CN" sz="2400"/>
          </a:p>
          <a:p>
            <a:pPr algn="l">
              <a:lnSpc>
                <a:spcPct val="80000"/>
              </a:lnSpc>
            </a:pPr>
            <a:endParaRPr lang="en-US" altLang="zh-CN" sz="2400"/>
          </a:p>
          <a:p>
            <a:pPr algn="l">
              <a:lnSpc>
                <a:spcPct val="80000"/>
              </a:lnSpc>
            </a:pPr>
            <a:r>
              <a:rPr lang="en-US" altLang="zh-CN" sz="2400"/>
              <a:t>2) having ideas that are valuable and useful to people in their lives and work	</a:t>
            </a:r>
            <a:r>
              <a:rPr lang="zh-CN" altLang="en-US" sz="2400"/>
              <a:t>有价值的；有意义的</a:t>
            </a:r>
            <a:endParaRPr lang="zh-CN" altLang="en-US" sz="2400"/>
          </a:p>
          <a:p>
            <a:pPr algn="l">
              <a:lnSpc>
                <a:spcPct val="80000"/>
              </a:lnSpc>
            </a:pPr>
            <a:endParaRPr lang="zh-CN" altLang="en-US" sz="2400"/>
          </a:p>
          <a:p>
            <a:pPr algn="l">
              <a:lnSpc>
                <a:spcPct val="80000"/>
              </a:lnSpc>
            </a:pPr>
            <a:r>
              <a:rPr lang="zh-CN" altLang="en-US" sz="2400"/>
              <a:t>她的小说今天仍有现实意义。</a:t>
            </a:r>
            <a:endParaRPr lang="zh-CN" altLang="en-US" sz="2400"/>
          </a:p>
          <a:p>
            <a:pPr algn="l">
              <a:lnSpc>
                <a:spcPct val="80000"/>
              </a:lnSpc>
            </a:pPr>
            <a:r>
              <a:rPr lang="en-US" altLang="zh-CN" sz="2400"/>
              <a:t>Her novel is still relevant today.</a:t>
            </a:r>
            <a:r>
              <a:rPr lang="en-US" sz="2400"/>
              <a:t> </a:t>
            </a:r>
            <a:endParaRPr lang="en-US"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89530"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relevant</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709930" y="1812925"/>
            <a:ext cx="10948035" cy="4523105"/>
          </a:xfrm>
          <a:prstGeom prst="rect">
            <a:avLst/>
          </a:prstGeom>
          <a:noFill/>
        </p:spPr>
        <p:txBody>
          <a:bodyPr wrap="square" rtlCol="0">
            <a:spAutoFit/>
          </a:bodyPr>
          <a:p>
            <a:pPr algn="l"/>
            <a:r>
              <a:rPr lang="en-US" sz="2400"/>
              <a:t>adj. typical of young people	</a:t>
            </a:r>
            <a:r>
              <a:rPr lang="zh-CN" altLang="en-US" sz="2400"/>
              <a:t>年轻人的；青年的；青春的</a:t>
            </a:r>
            <a:endParaRPr lang="zh-CN" altLang="en-US" sz="2400"/>
          </a:p>
          <a:p>
            <a:pPr algn="l"/>
            <a:endParaRPr lang="zh-CN" altLang="en-US" sz="2400"/>
          </a:p>
          <a:p>
            <a:pPr lvl="1" algn="l"/>
            <a:r>
              <a:rPr lang="zh-CN" altLang="en-US" sz="2400"/>
              <a:t>青春的激情</a:t>
            </a:r>
            <a:r>
              <a:rPr lang="en-US" altLang="zh-CN" sz="2400"/>
              <a:t>/</a:t>
            </a:r>
            <a:r>
              <a:rPr lang="zh-CN" altLang="en-US" sz="2400"/>
              <a:t>活力</a:t>
            </a:r>
            <a:endParaRPr lang="zh-CN" altLang="en-US" sz="2400"/>
          </a:p>
          <a:p>
            <a:pPr lvl="1" algn="l"/>
            <a:r>
              <a:rPr lang="en-US" altLang="zh-CN" sz="2400"/>
              <a:t>youthful enthusiasm/energy</a:t>
            </a:r>
            <a:endParaRPr lang="en-US" altLang="zh-CN" sz="2400"/>
          </a:p>
          <a:p>
            <a:pPr lvl="1" algn="l"/>
            <a:endParaRPr lang="en-US" altLang="zh-CN" sz="2400"/>
          </a:p>
          <a:p>
            <a:pPr lvl="1" algn="l">
              <a:buClrTx/>
              <a:buSzTx/>
              <a:buNone/>
            </a:pPr>
            <a:r>
              <a:rPr lang="en-US" altLang="zh-CN" sz="2400" b="1">
                <a:solidFill>
                  <a:srgbClr val="F8BAB0"/>
                </a:solidFill>
              </a:rPr>
              <a:t>Valencia的决心</a:t>
            </a:r>
            <a:r>
              <a:rPr lang="zh-CN" altLang="en-US" sz="2400" b="1">
                <a:solidFill>
                  <a:srgbClr val="F8BAB0"/>
                </a:solidFill>
              </a:rPr>
              <a:t>似乎有点</a:t>
            </a:r>
            <a:r>
              <a:rPr lang="zh-CN" altLang="en-US" sz="2400" b="1">
                <a:solidFill>
                  <a:srgbClr val="F8BAB0"/>
                </a:solidFill>
              </a:rPr>
              <a:t>匪夷所思</a:t>
            </a:r>
            <a:r>
              <a:rPr lang="en-US" altLang="zh-CN" sz="2400" b="1">
                <a:solidFill>
                  <a:srgbClr val="F8BAB0"/>
                </a:solidFill>
              </a:rPr>
              <a:t>。按照他目前的速度，</a:t>
            </a:r>
            <a:r>
              <a:rPr lang="zh-CN" altLang="en-US" sz="2400" b="1">
                <a:solidFill>
                  <a:srgbClr val="F8BAB0"/>
                </a:solidFill>
              </a:rPr>
              <a:t>他得学到</a:t>
            </a:r>
            <a:r>
              <a:rPr lang="en-US" altLang="zh-CN" sz="2400" b="1">
                <a:solidFill>
                  <a:srgbClr val="F8BAB0"/>
                </a:solidFill>
              </a:rPr>
              <a:t>90</a:t>
            </a:r>
            <a:r>
              <a:rPr lang="zh-CN" altLang="en-US" sz="2400" b="1">
                <a:solidFill>
                  <a:srgbClr val="F8BAB0"/>
                </a:solidFill>
              </a:rPr>
              <a:t>岁才能把所有的证书挂上墙。但这似乎并不那么重要。他已经找到了青春的活力和学习的乐趣。</a:t>
            </a:r>
            <a:endParaRPr lang="zh-CN" altLang="en-US" sz="2400" b="1">
              <a:solidFill>
                <a:srgbClr val="F8BAB0"/>
              </a:solidFill>
            </a:endParaRPr>
          </a:p>
          <a:p>
            <a:pPr lvl="1" algn="l">
              <a:buClrTx/>
              <a:buSzTx/>
              <a:buNone/>
            </a:pPr>
            <a:r>
              <a:rPr lang="en-US" altLang="zh-CN" sz="2400" b="1">
                <a:solidFill>
                  <a:srgbClr val="F8BAB0"/>
                </a:solidFill>
              </a:rPr>
              <a:t>There is something splendidly unreasonable about Valencia's determination. At his current pace, he'll be 90 when he finally hangs all that paper on the wall. But that doesn't seem especillay relevant. He's found all the youthful energy and the joy of learning.</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369695"/>
            <a:ext cx="7948295" cy="44323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youthful</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348855" y="514350"/>
            <a:ext cx="3718560"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Do not rely on facial expressions for how people are feeling</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
        <p:nvSpPr>
          <p:cNvPr id="5" name="文本框 4"/>
          <p:cNvSpPr txBox="1"/>
          <p:nvPr/>
        </p:nvSpPr>
        <p:spPr>
          <a:xfrm>
            <a:off x="1498600" y="5225415"/>
            <a:ext cx="3232150" cy="645160"/>
          </a:xfrm>
          <a:prstGeom prst="rect">
            <a:avLst/>
          </a:prstGeom>
          <a:noFill/>
        </p:spPr>
        <p:txBody>
          <a:bodyPr wrap="square" rtlCol="0" anchor="t">
            <a:spAutoFit/>
          </a:bodyPr>
          <a:p>
            <a:r>
              <a:rPr lang="zh-CN" altLang="en-US" b="1">
                <a:solidFill>
                  <a:schemeClr val="bg2">
                    <a:lumMod val="50000"/>
                  </a:schemeClr>
                </a:solidFill>
              </a:rPr>
              <a:t>A smile does not always mean someone is happy</a:t>
            </a:r>
            <a:r>
              <a:rPr lang="en-US" altLang="zh-CN" b="1">
                <a:solidFill>
                  <a:schemeClr val="bg2">
                    <a:lumMod val="50000"/>
                  </a:schemeClr>
                </a:solidFill>
              </a:rPr>
              <a:t>.</a:t>
            </a:r>
            <a:endParaRPr lang="en-US" altLang="zh-CN"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pic>
        <p:nvPicPr>
          <p:cNvPr id="9" name="图片 8" descr="20200222_STD002"/>
          <p:cNvPicPr>
            <a:picLocks noChangeAspect="1"/>
          </p:cNvPicPr>
          <p:nvPr/>
        </p:nvPicPr>
        <p:blipFill>
          <a:blip r:embed="rId2"/>
          <a:stretch>
            <a:fillRect/>
          </a:stretch>
        </p:blipFill>
        <p:spPr>
          <a:xfrm>
            <a:off x="665480" y="1898650"/>
            <a:ext cx="4577080" cy="3326765"/>
          </a:xfrm>
          <a:prstGeom prst="rect">
            <a:avLst/>
          </a:prstGeom>
          <a:effectLst>
            <a:softEdge rad="127000"/>
          </a:effectLst>
        </p:spPr>
      </p:pic>
      <p:sp>
        <p:nvSpPr>
          <p:cNvPr id="10" name="文本框 9"/>
          <p:cNvSpPr txBox="1"/>
          <p:nvPr/>
        </p:nvSpPr>
        <p:spPr>
          <a:xfrm>
            <a:off x="5565775" y="1645920"/>
            <a:ext cx="6231255" cy="4520565"/>
          </a:xfrm>
          <a:prstGeom prst="rect">
            <a:avLst/>
          </a:prstGeom>
          <a:noFill/>
        </p:spPr>
        <p:txBody>
          <a:bodyPr wrap="square" rtlCol="0">
            <a:spAutoFit/>
          </a:bodyPr>
          <a:p>
            <a:pPr>
              <a:lnSpc>
                <a:spcPct val="90000"/>
              </a:lnSpc>
            </a:pPr>
            <a:r>
              <a:rPr lang="en-US" altLang="zh-CN" sz="2400" b="1"/>
              <a:t>Para. 1	</a:t>
            </a:r>
            <a:endParaRPr lang="en-US" altLang="zh-CN" sz="2400" b="1"/>
          </a:p>
          <a:p>
            <a:pPr lvl="1">
              <a:lnSpc>
                <a:spcPct val="90000"/>
              </a:lnSpc>
            </a:pPr>
            <a:r>
              <a:rPr lang="en-US" altLang="zh-CN" sz="2400"/>
              <a:t>a universal </a:t>
            </a:r>
            <a:r>
              <a:rPr lang="en-US" altLang="zh-CN" sz="2400" b="1">
                <a:solidFill>
                  <a:srgbClr val="F8BAB0"/>
                </a:solidFill>
              </a:rPr>
              <a:t>misbelief</a:t>
            </a:r>
            <a:r>
              <a:rPr lang="en-US" altLang="zh-CN" sz="2400"/>
              <a:t> between facial expression and emotions</a:t>
            </a:r>
            <a:endParaRPr lang="en-US" altLang="zh-CN" sz="2400"/>
          </a:p>
          <a:p>
            <a:pPr lvl="0">
              <a:lnSpc>
                <a:spcPct val="90000"/>
              </a:lnSpc>
            </a:pPr>
            <a:r>
              <a:rPr lang="en-US" altLang="zh-CN" sz="2400" b="1"/>
              <a:t>Para. 2</a:t>
            </a:r>
            <a:endParaRPr lang="en-US" altLang="zh-CN" sz="2400" b="1"/>
          </a:p>
          <a:p>
            <a:pPr lvl="1">
              <a:lnSpc>
                <a:spcPct val="90000"/>
              </a:lnSpc>
            </a:pPr>
            <a:r>
              <a:rPr lang="en-US" altLang="zh-CN" sz="2400"/>
              <a:t>a surprising </a:t>
            </a:r>
            <a:r>
              <a:rPr lang="en-US" altLang="zh-CN" sz="2400" b="1">
                <a:solidFill>
                  <a:srgbClr val="F8BAB0"/>
                </a:solidFill>
              </a:rPr>
              <a:t>conclusion </a:t>
            </a:r>
            <a:r>
              <a:rPr lang="en-US" altLang="zh-CN" sz="2400"/>
              <a:t>uncovered by an analysis of abundant research papers </a:t>
            </a:r>
            <a:endParaRPr lang="en-US" altLang="zh-CN" sz="2400"/>
          </a:p>
          <a:p>
            <a:pPr marL="0" lvl="0" indent="0">
              <a:lnSpc>
                <a:spcPct val="90000"/>
              </a:lnSpc>
              <a:buNone/>
            </a:pPr>
            <a:r>
              <a:rPr lang="en-US" altLang="zh-CN" sz="2400" b="1">
                <a:solidFill>
                  <a:schemeClr val="tx1"/>
                </a:solidFill>
              </a:rPr>
              <a:t>Para. 3</a:t>
            </a:r>
            <a:endParaRPr lang="en-US" altLang="zh-CN" sz="2400" b="1">
              <a:solidFill>
                <a:schemeClr val="tx1"/>
              </a:solidFill>
            </a:endParaRPr>
          </a:p>
          <a:p>
            <a:pPr marL="457200" lvl="1" indent="0">
              <a:lnSpc>
                <a:spcPct val="90000"/>
              </a:lnSpc>
              <a:buNone/>
            </a:pPr>
            <a:r>
              <a:rPr lang="en-US" altLang="zh-CN" sz="2400" b="1">
                <a:solidFill>
                  <a:srgbClr val="F8BAB0"/>
                </a:solidFill>
              </a:rPr>
              <a:t>questions</a:t>
            </a:r>
            <a:r>
              <a:rPr lang="en-US" altLang="zh-CN" sz="2400">
                <a:solidFill>
                  <a:schemeClr val="tx1"/>
                </a:solidFill>
              </a:rPr>
              <a:t> about the efforts of IT companies to develop AI algorithms</a:t>
            </a:r>
            <a:endParaRPr lang="en-US" altLang="zh-CN" sz="2400">
              <a:solidFill>
                <a:schemeClr val="tx1"/>
              </a:solidFill>
            </a:endParaRPr>
          </a:p>
          <a:p>
            <a:pPr marL="0" lvl="0" indent="0">
              <a:lnSpc>
                <a:spcPct val="90000"/>
              </a:lnSpc>
              <a:buNone/>
            </a:pPr>
            <a:r>
              <a:rPr lang="en-US" altLang="zh-CN" sz="2400" b="1">
                <a:solidFill>
                  <a:schemeClr val="tx1"/>
                </a:solidFill>
              </a:rPr>
              <a:t>Para. 4</a:t>
            </a:r>
            <a:endParaRPr lang="en-US" altLang="zh-CN" sz="2400" b="1">
              <a:solidFill>
                <a:schemeClr val="tx1"/>
              </a:solidFill>
            </a:endParaRPr>
          </a:p>
          <a:p>
            <a:pPr marL="457200" lvl="1" indent="0">
              <a:buNone/>
            </a:pPr>
            <a:r>
              <a:rPr lang="en-US" altLang="zh-CN" sz="2400">
                <a:solidFill>
                  <a:schemeClr val="tx1"/>
                </a:solidFill>
              </a:rPr>
              <a:t>the </a:t>
            </a:r>
            <a:r>
              <a:rPr lang="en-US" altLang="zh-CN" sz="2400" b="1">
                <a:solidFill>
                  <a:srgbClr val="F8BAB0"/>
                </a:solidFill>
              </a:rPr>
              <a:t>reason </a:t>
            </a:r>
            <a:r>
              <a:rPr lang="en-US" altLang="zh-CN" sz="2400">
                <a:solidFill>
                  <a:schemeClr val="tx1"/>
                </a:solidFill>
              </a:rPr>
              <a:t>of such questions </a:t>
            </a:r>
            <a:endParaRPr lang="en-US" altLang="zh-CN" sz="2400">
              <a:solidFill>
                <a:schemeClr val="tx1"/>
              </a:solidFill>
            </a:endParaRPr>
          </a:p>
          <a:p>
            <a:pPr marL="0" lvl="0" indent="0">
              <a:buNone/>
            </a:pPr>
            <a:r>
              <a:rPr lang="en-US" altLang="zh-CN" sz="2400" b="1">
                <a:solidFill>
                  <a:schemeClr val="tx1"/>
                </a:solidFill>
              </a:rPr>
              <a:t>Para. 5</a:t>
            </a:r>
            <a:endParaRPr lang="en-US" altLang="zh-CN" sz="2400" b="1">
              <a:solidFill>
                <a:schemeClr val="tx1"/>
              </a:solidFill>
            </a:endParaRPr>
          </a:p>
          <a:p>
            <a:pPr marL="457200" lvl="1" indent="0">
              <a:buNone/>
            </a:pPr>
            <a:r>
              <a:rPr lang="en-US" altLang="zh-CN" sz="2400" b="1">
                <a:solidFill>
                  <a:srgbClr val="F8BAB0"/>
                </a:solidFill>
              </a:rPr>
              <a:t>concerns </a:t>
            </a:r>
            <a:r>
              <a:rPr lang="en-US" altLang="zh-CN" sz="2400">
                <a:solidFill>
                  <a:schemeClr val="tx1"/>
                </a:solidFill>
              </a:rPr>
              <a:t>about the misuse of computers</a:t>
            </a:r>
            <a:endParaRPr lang="en-US" altLang="zh-CN"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checkerboard(across)">
                                      <p:cBhvr>
                                        <p:cTn id="21" dur="500"/>
                                        <p:tgtEl>
                                          <p:spTgt spid="10">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0">
                                            <p:txEl>
                                              <p:pRg st="9" end="9"/>
                                            </p:txEl>
                                          </p:spTgt>
                                        </p:tgtEl>
                                        <p:attrNameLst>
                                          <p:attrName>style.visibility</p:attrName>
                                        </p:attrNameLst>
                                      </p:cBhvr>
                                      <p:to>
                                        <p:strVal val="visible"/>
                                      </p:to>
                                    </p:set>
                                    <p:animEffect transition="in" filter="checkerboard(across)">
                                      <p:cBhvr>
                                        <p:cTn id="26"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403225" y="1831975"/>
            <a:ext cx="11459210" cy="4154170"/>
          </a:xfrm>
          <a:prstGeom prst="rect">
            <a:avLst/>
          </a:prstGeom>
          <a:noFill/>
        </p:spPr>
        <p:txBody>
          <a:bodyPr wrap="square" rtlCol="0">
            <a:spAutoFit/>
          </a:bodyPr>
          <a:p>
            <a:pPr algn="l"/>
            <a:r>
              <a:rPr lang="en-US" sz="2400"/>
              <a:t>adj. based on what is logical or true    </a:t>
            </a:r>
            <a:r>
              <a:rPr lang="zh-CN" altLang="en-US" sz="2400"/>
              <a:t>符合逻辑的；合理的；有根据的；确凿的</a:t>
            </a:r>
            <a:endParaRPr lang="zh-CN" altLang="en-US" sz="2400"/>
          </a:p>
          <a:p>
            <a:pPr lvl="1" algn="l"/>
            <a:endParaRPr lang="zh-CN" altLang="en-US" sz="2400"/>
          </a:p>
          <a:p>
            <a:pPr lvl="1" algn="l"/>
            <a:r>
              <a:rPr lang="zh-CN" altLang="en-US" sz="2400"/>
              <a:t>有效的护照</a:t>
            </a:r>
            <a:endParaRPr lang="zh-CN" altLang="en-US" sz="2400"/>
          </a:p>
          <a:p>
            <a:pPr lvl="1" algn="l"/>
            <a:r>
              <a:rPr lang="en-US" altLang="zh-CN" sz="2400"/>
              <a:t>a valid passport</a:t>
            </a:r>
            <a:endParaRPr lang="en-US" altLang="zh-CN" sz="2400"/>
          </a:p>
          <a:p>
            <a:pPr lvl="1" algn="l"/>
            <a:r>
              <a:rPr lang="zh-CN" altLang="en-US" sz="2400"/>
              <a:t>他们有要求赔偿的合法权利。</a:t>
            </a:r>
            <a:endParaRPr lang="zh-CN" altLang="en-US" sz="2400"/>
          </a:p>
          <a:p>
            <a:pPr lvl="1" algn="l"/>
            <a:r>
              <a:rPr lang="en-US" altLang="zh-CN" sz="2400"/>
              <a:t>They have a valid claim to compensation.</a:t>
            </a:r>
            <a:endParaRPr lang="en-US" altLang="zh-CN" sz="2400"/>
          </a:p>
          <a:p>
            <a:pPr lvl="1" algn="l"/>
            <a:endParaRPr lang="en-US" altLang="zh-CN" sz="2400"/>
          </a:p>
          <a:p>
            <a:pPr lvl="1" algn="l">
              <a:buClrTx/>
              <a:buSzTx/>
              <a:buNone/>
            </a:pPr>
            <a:r>
              <a:rPr lang="zh-CN" altLang="en-US" sz="2400" b="1">
                <a:solidFill>
                  <a:srgbClr val="F8BAB0"/>
                </a:solidFill>
              </a:rPr>
              <a:t>现在，面部表情仍然被普遍认为是判断他人情感的有效方式，不管对方的年龄、性别和文化差异。</a:t>
            </a:r>
            <a:endParaRPr lang="zh-CN" altLang="en-US" sz="2400" b="1">
              <a:solidFill>
                <a:srgbClr val="F8BAB0"/>
              </a:solidFill>
            </a:endParaRPr>
          </a:p>
          <a:p>
            <a:pPr lvl="1" algn="l">
              <a:buClrTx/>
              <a:buSzTx/>
              <a:buNone/>
            </a:pPr>
            <a:r>
              <a:rPr lang="zh-CN" altLang="en-US" sz="2400" b="1">
                <a:solidFill>
                  <a:srgbClr val="F8BAB0"/>
                </a:solidFill>
              </a:rPr>
              <a:t>Today, facial expressions are still commonly thought to be a universally valid way to judge other people's feelings, regardless of age, sex and culture.</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valid</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1375" y="2021840"/>
            <a:ext cx="10642600" cy="2822575"/>
          </a:xfrm>
          <a:prstGeom prst="rect">
            <a:avLst/>
          </a:prstGeom>
          <a:noFill/>
        </p:spPr>
        <p:txBody>
          <a:bodyPr wrap="square" rtlCol="0">
            <a:spAutoFit/>
          </a:bodyPr>
          <a:p>
            <a:pPr algn="l"/>
            <a:r>
              <a:rPr lang="en-US" sz="2400"/>
              <a:t>adj. [only before noun] important in a situation but not always easily noticed or stated clearly   </a:t>
            </a:r>
            <a:r>
              <a:rPr lang="zh-CN" altLang="en-US" sz="2400"/>
              <a:t>根本的；潜在的；隐含的</a:t>
            </a:r>
            <a:endParaRPr lang="zh-CN" altLang="en-US" sz="2400"/>
          </a:p>
          <a:p>
            <a:pPr algn="l"/>
            <a:endParaRPr lang="zh-CN" altLang="en-US" sz="2400"/>
          </a:p>
          <a:p>
            <a:pPr lvl="1" algn="l">
              <a:lnSpc>
                <a:spcPct val="110000"/>
              </a:lnSpc>
            </a:pPr>
            <a:r>
              <a:rPr lang="zh-CN" altLang="en-US" sz="2400"/>
              <a:t>隐含的假设是可用资金有限。</a:t>
            </a:r>
            <a:endParaRPr lang="zh-CN" altLang="en-US" sz="2400"/>
          </a:p>
          <a:p>
            <a:pPr lvl="1" algn="l">
              <a:lnSpc>
                <a:spcPct val="110000"/>
              </a:lnSpc>
            </a:pPr>
            <a:r>
              <a:rPr lang="en-US" altLang="zh-CN" sz="2400"/>
              <a:t>The underlying assumption is that the amount of money available is limited.</a:t>
            </a:r>
            <a:r>
              <a:rPr lang="zh-CN" altLang="en-US" sz="2400"/>
              <a:t>失业可能是犯罪率攀升的潜在原因。</a:t>
            </a:r>
            <a:endParaRPr lang="zh-CN" altLang="en-US" sz="2400"/>
          </a:p>
          <a:p>
            <a:pPr lvl="1" algn="l">
              <a:lnSpc>
                <a:spcPct val="110000"/>
              </a:lnSpc>
            </a:pPr>
            <a:r>
              <a:rPr lang="en-US" altLang="zh-CN" sz="2400"/>
              <a:t>Unemployement may be an underlying cause of the rising crime rate.</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4208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underlying</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1375" y="2021840"/>
            <a:ext cx="10394315" cy="4154170"/>
          </a:xfrm>
          <a:prstGeom prst="rect">
            <a:avLst/>
          </a:prstGeom>
          <a:noFill/>
        </p:spPr>
        <p:txBody>
          <a:bodyPr wrap="square" rtlCol="0">
            <a:spAutoFit/>
          </a:bodyPr>
          <a:p>
            <a:pPr algn="l"/>
            <a:r>
              <a:rPr lang="en-US" altLang="zh-CN" sz="2400"/>
              <a:t>n. the situationin which sth happens and that helps you to understand it</a:t>
            </a:r>
            <a:endParaRPr lang="en-US" altLang="zh-CN" sz="2400"/>
          </a:p>
          <a:p>
            <a:pPr algn="l"/>
            <a:r>
              <a:rPr lang="zh-CN" altLang="en-US" sz="2400"/>
              <a:t>（事情发生的）背景，环境，来龙去脉</a:t>
            </a:r>
            <a:endParaRPr lang="zh-CN" altLang="en-US" sz="2400"/>
          </a:p>
          <a:p>
            <a:pPr lvl="1" algn="l"/>
            <a:endParaRPr lang="zh-CN" altLang="en-US" sz="2400"/>
          </a:p>
          <a:p>
            <a:pPr lvl="1" algn="l"/>
            <a:r>
              <a:rPr lang="zh-CN" altLang="en-US" sz="2400"/>
              <a:t>只有了解来龙去脉才能明白他的决定。</a:t>
            </a:r>
            <a:endParaRPr lang="zh-CN" altLang="en-US" sz="2400"/>
          </a:p>
          <a:p>
            <a:pPr lvl="1" algn="l"/>
            <a:r>
              <a:rPr lang="en-US" altLang="zh-CN" sz="2400"/>
              <a:t>His decision can only be understood in context.</a:t>
            </a:r>
            <a:endParaRPr lang="en-US" altLang="zh-CN" sz="2400"/>
          </a:p>
          <a:p>
            <a:pPr algn="l"/>
            <a:endParaRPr lang="en-US" altLang="zh-CN" sz="2400"/>
          </a:p>
          <a:p>
            <a:pPr lvl="1" algn="l">
              <a:buClrTx/>
              <a:buSzTx/>
              <a:buNone/>
            </a:pPr>
            <a:r>
              <a:rPr lang="zh-CN" altLang="en-US" sz="2400" b="1">
                <a:solidFill>
                  <a:srgbClr val="F8BAB0"/>
                </a:solidFill>
              </a:rPr>
              <a:t>他认为那些试图通过脸部图片来判断情绪的公司没能认识到（表情产生）之来龙去脉的重要性。</a:t>
            </a:r>
            <a:endParaRPr lang="zh-CN" altLang="en-US" sz="2400" b="1">
              <a:solidFill>
                <a:srgbClr val="F8BAB0"/>
              </a:solidFill>
            </a:endParaRPr>
          </a:p>
          <a:p>
            <a:pPr lvl="1" algn="l">
              <a:buClrTx/>
              <a:buSzTx/>
              <a:buNone/>
            </a:pPr>
            <a:r>
              <a:rPr lang="zh-CN" altLang="en-US" sz="2400" b="1">
                <a:solidFill>
                  <a:srgbClr val="F8BAB0"/>
                </a:solidFill>
              </a:rPr>
              <a:t>He said that companies attempting to judge emotions from images of faces have failed to understand the importance of context.</a:t>
            </a:r>
            <a:endParaRPr lang="zh-CN" altLang="en-US" sz="2400" b="1">
              <a:solidFill>
                <a:srgbClr val="F8BAB0"/>
              </a:solidFill>
            </a:endParaRPr>
          </a:p>
          <a:p>
            <a:pPr algn="l"/>
            <a:endParaRPr lang="en-US" altLang="zh-CN"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context</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614045" y="1656080"/>
            <a:ext cx="11059795" cy="4741545"/>
          </a:xfrm>
          <a:prstGeom prst="rect">
            <a:avLst/>
          </a:prstGeom>
          <a:noFill/>
        </p:spPr>
        <p:txBody>
          <a:bodyPr wrap="square" rtlCol="0">
            <a:spAutoFit/>
          </a:bodyPr>
          <a:p>
            <a:pPr algn="l">
              <a:lnSpc>
                <a:spcPct val="90000"/>
              </a:lnSpc>
            </a:pPr>
            <a:r>
              <a:rPr lang="en-US" altLang="zh-CN" sz="2400"/>
              <a:t>vi. (informl) to move or go somewhere very fast	</a:t>
            </a:r>
            <a:r>
              <a:rPr lang="zh-CN" altLang="en-US" sz="2400"/>
              <a:t>快速移动；迅速前往</a:t>
            </a:r>
            <a:endParaRPr lang="zh-CN" altLang="en-US" sz="2400"/>
          </a:p>
          <a:p>
            <a:pPr algn="l">
              <a:lnSpc>
                <a:spcPct val="90000"/>
              </a:lnSpc>
            </a:pPr>
            <a:r>
              <a:rPr lang="zh-CN" altLang="en-US" sz="2400"/>
              <a:t>【</a:t>
            </a:r>
            <a:r>
              <a:rPr lang="en-US" altLang="zh-CN" sz="2400"/>
              <a:t>SYN</a:t>
            </a:r>
            <a:r>
              <a:rPr lang="zh-CN" altLang="en-US" sz="2400"/>
              <a:t>】</a:t>
            </a:r>
            <a:r>
              <a:rPr lang="en-US" altLang="zh-CN" sz="2400"/>
              <a:t>rush, whizz</a:t>
            </a:r>
            <a:endParaRPr lang="en-US" altLang="zh-CN" sz="2400"/>
          </a:p>
          <a:p>
            <a:pPr lvl="1" algn="l">
              <a:lnSpc>
                <a:spcPct val="90000"/>
              </a:lnSpc>
            </a:pPr>
            <a:r>
              <a:rPr lang="zh-CN" altLang="en-US" sz="2400"/>
              <a:t>车辆从我们身边疾驰而过。</a:t>
            </a:r>
            <a:endParaRPr lang="zh-CN" altLang="en-US" sz="2400"/>
          </a:p>
          <a:p>
            <a:pPr lvl="1" algn="l">
              <a:lnSpc>
                <a:spcPct val="90000"/>
              </a:lnSpc>
            </a:pPr>
            <a:r>
              <a:rPr lang="en-US" altLang="zh-CN" sz="2400"/>
              <a:t>Traffic zoomed past us.</a:t>
            </a:r>
            <a:endParaRPr lang="en-US" altLang="zh-CN" sz="2400"/>
          </a:p>
          <a:p>
            <a:pPr lvl="1" algn="l">
              <a:lnSpc>
                <a:spcPct val="90000"/>
              </a:lnSpc>
            </a:pPr>
            <a:r>
              <a:rPr lang="zh-CN" altLang="en-US" sz="2400"/>
              <a:t>他们在欧洲各国马不停蹄地奔波了五个星期。</a:t>
            </a:r>
            <a:endParaRPr lang="zh-CN" altLang="en-US" sz="2400"/>
          </a:p>
          <a:p>
            <a:pPr lvl="1" algn="l">
              <a:lnSpc>
                <a:spcPct val="90000"/>
              </a:lnSpc>
            </a:pPr>
            <a:r>
              <a:rPr lang="en-US" altLang="zh-CN" sz="2400"/>
              <a:t>For five weeks they zoomed aroung Europe.</a:t>
            </a:r>
            <a:endParaRPr lang="en-US" altLang="zh-CN" sz="2400"/>
          </a:p>
          <a:p>
            <a:pPr algn="l">
              <a:lnSpc>
                <a:spcPct val="90000"/>
              </a:lnSpc>
            </a:pPr>
            <a:endParaRPr lang="en-US" altLang="zh-CN" sz="2400"/>
          </a:p>
          <a:p>
            <a:pPr algn="l">
              <a:lnSpc>
                <a:spcPct val="90000"/>
              </a:lnSpc>
            </a:pPr>
            <a:r>
              <a:rPr lang="en-US" altLang="zh-CN" sz="2400"/>
              <a:t>zoom in/out</a:t>
            </a:r>
            <a:endParaRPr lang="en-US" altLang="zh-CN" sz="2400"/>
          </a:p>
          <a:p>
            <a:pPr algn="l">
              <a:lnSpc>
                <a:spcPct val="90000"/>
              </a:lnSpc>
            </a:pPr>
            <a:r>
              <a:rPr lang="zh-CN" altLang="en-US" sz="2400"/>
              <a:t>（</a:t>
            </a:r>
            <a:r>
              <a:rPr lang="en-US" altLang="zh-CN" sz="2400"/>
              <a:t>of a camera</a:t>
            </a:r>
            <a:r>
              <a:rPr lang="zh-CN" altLang="en-US" sz="2400"/>
              <a:t>摄影机或摄像机）</a:t>
            </a:r>
            <a:r>
              <a:rPr lang="en-US" altLang="zh-CN" sz="2400"/>
              <a:t>to show the objects that is being photographed from closer/further away, with the use of a zoom lens </a:t>
            </a:r>
            <a:r>
              <a:rPr lang="zh-CN" altLang="en-US" sz="2400"/>
              <a:t>（用变焦距镜头）拉近，推远；使画面放大</a:t>
            </a:r>
            <a:r>
              <a:rPr lang="en-US" altLang="zh-CN" sz="2400"/>
              <a:t>/</a:t>
            </a:r>
            <a:r>
              <a:rPr lang="zh-CN" altLang="en-US" sz="2400"/>
              <a:t>缩小</a:t>
            </a:r>
            <a:endParaRPr lang="zh-CN" altLang="en-US" sz="2400"/>
          </a:p>
          <a:p>
            <a:pPr lvl="1" algn="l">
              <a:lnSpc>
                <a:spcPct val="100000"/>
              </a:lnSpc>
              <a:buClrTx/>
              <a:buSzTx/>
              <a:buNone/>
            </a:pPr>
            <a:r>
              <a:rPr lang="zh-CN" altLang="en-US" sz="2400" b="1">
                <a:solidFill>
                  <a:srgbClr val="F8BAB0"/>
                </a:solidFill>
              </a:rPr>
              <a:t>镜头拉远，映入眼帘的是一名双臂展开，欢呼进球的足球运动员。</a:t>
            </a:r>
            <a:endParaRPr lang="zh-CN" altLang="en-US" sz="2400" b="1">
              <a:solidFill>
                <a:srgbClr val="F8BAB0"/>
              </a:solidFill>
            </a:endParaRPr>
          </a:p>
          <a:p>
            <a:pPr lvl="1" algn="l">
              <a:lnSpc>
                <a:spcPct val="100000"/>
              </a:lnSpc>
              <a:buClrTx/>
              <a:buSzTx/>
              <a:buNone/>
            </a:pPr>
            <a:r>
              <a:rPr lang="zh-CN" altLang="en-US" sz="2400" b="1">
                <a:solidFill>
                  <a:srgbClr val="F8BAB0"/>
                </a:solidFill>
              </a:rPr>
              <a:t>Then the view zoomed out to show a football player with his arms outstretched, celebrating a goal.</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zoom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4076700"/>
          </a:xfrm>
          <a:prstGeom prst="rect">
            <a:avLst/>
          </a:prstGeom>
          <a:noFill/>
        </p:spPr>
        <p:txBody>
          <a:bodyPr wrap="square" rtlCol="0">
            <a:spAutoFit/>
          </a:bodyPr>
          <a:p>
            <a:pPr algn="l">
              <a:lnSpc>
                <a:spcPct val="90000"/>
              </a:lnSpc>
            </a:pPr>
            <a:r>
              <a:rPr lang="en-US" altLang="zh-CN" sz="2400"/>
              <a:t>prep.	when you consider sth 考虑到；鉴于</a:t>
            </a:r>
            <a:endParaRPr lang="en-US" altLang="zh-CN" sz="2400"/>
          </a:p>
          <a:p>
            <a:pPr algn="l">
              <a:lnSpc>
                <a:spcPct val="90000"/>
              </a:lnSpc>
            </a:pPr>
            <a:endParaRPr lang="en-US" altLang="zh-CN" sz="2400"/>
          </a:p>
          <a:p>
            <a:pPr lvl="1" algn="l">
              <a:lnSpc>
                <a:spcPct val="90000"/>
              </a:lnSpc>
            </a:pPr>
            <a:r>
              <a:rPr lang="en-US" altLang="zh-CN" sz="2400"/>
              <a:t>Given his age (= considering how old heis), he's remarkably active. </a:t>
            </a:r>
            <a:endParaRPr lang="en-US" altLang="zh-CN" sz="2400"/>
          </a:p>
          <a:p>
            <a:pPr lvl="1" algn="l">
              <a:lnSpc>
                <a:spcPct val="90000"/>
              </a:lnSpc>
            </a:pPr>
            <a:r>
              <a:rPr lang="en-US" altLang="zh-CN" sz="2400"/>
              <a:t>考虑到他的年龄，他已是相当活跃的了。Given her interest in children, teachingseems the right job for her. </a:t>
            </a:r>
            <a:endParaRPr lang="en-US" altLang="zh-CN" sz="2400"/>
          </a:p>
          <a:p>
            <a:pPr lvl="1" algn="l">
              <a:lnSpc>
                <a:spcPct val="90000"/>
              </a:lnSpc>
            </a:pPr>
            <a:r>
              <a:rPr lang="en-US" altLang="zh-CN" sz="2400"/>
              <a:t>考虑到她喜欢孩子，教书看来是很适合她的工作。</a:t>
            </a:r>
            <a:endParaRPr lang="en-US" altLang="zh-CN" sz="2400"/>
          </a:p>
          <a:p>
            <a:pPr algn="l">
              <a:lnSpc>
                <a:spcPct val="90000"/>
              </a:lnSpc>
            </a:pPr>
            <a:endParaRPr lang="en-US" altLang="zh-CN" sz="2400"/>
          </a:p>
          <a:p>
            <a:pPr algn="l">
              <a:lnSpc>
                <a:spcPct val="90000"/>
              </a:lnSpc>
            </a:pPr>
            <a:r>
              <a:rPr lang="en-US" altLang="zh-CN" sz="2400"/>
              <a:t>given that …		</a:t>
            </a:r>
            <a:r>
              <a:rPr lang="en-US" altLang="zh-CN" sz="2400">
                <a:sym typeface="+mn-ea"/>
              </a:rPr>
              <a:t>conj.</a:t>
            </a:r>
            <a:endParaRPr lang="en-US" altLang="zh-CN" sz="2400">
              <a:sym typeface="+mn-ea"/>
            </a:endParaRPr>
          </a:p>
          <a:p>
            <a:pPr algn="l">
              <a:lnSpc>
                <a:spcPct val="90000"/>
              </a:lnSpc>
            </a:pPr>
            <a:endParaRPr lang="en-US" altLang="zh-CN" sz="2400"/>
          </a:p>
          <a:p>
            <a:pPr lvl="1" algn="l">
              <a:lnSpc>
                <a:spcPct val="90000"/>
              </a:lnSpc>
            </a:pPr>
            <a:r>
              <a:rPr lang="en-US" altLang="zh-CN" sz="2400"/>
              <a:t>It was surprising the government was re-elected, given that they had raised taxes so much.</a:t>
            </a:r>
            <a:endParaRPr lang="en-US" altLang="zh-CN" sz="2400"/>
          </a:p>
          <a:p>
            <a:pPr lvl="1" algn="l">
              <a:lnSpc>
                <a:spcPct val="90000"/>
              </a:lnSpc>
            </a:pPr>
            <a:r>
              <a:rPr lang="en-US" altLang="zh-CN" sz="2400"/>
              <a:t>令人惊奇的是，政府把税收提高这么多仍再次当选了。</a:t>
            </a:r>
            <a:endParaRPr lang="en-US" altLang="zh-CN"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given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348855" y="514350"/>
            <a:ext cx="304736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The advantages of speaking a second language</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
        <p:nvSpPr>
          <p:cNvPr id="5" name="文本框 4"/>
          <p:cNvSpPr txBox="1"/>
          <p:nvPr/>
        </p:nvSpPr>
        <p:spPr>
          <a:xfrm>
            <a:off x="1527810" y="4947285"/>
            <a:ext cx="3232150" cy="645160"/>
          </a:xfrm>
          <a:prstGeom prst="rect">
            <a:avLst/>
          </a:prstGeom>
          <a:noFill/>
        </p:spPr>
        <p:txBody>
          <a:bodyPr wrap="square" rtlCol="0" anchor="t">
            <a:spAutoFit/>
          </a:bodyPr>
          <a:p>
            <a:r>
              <a:rPr b="1">
                <a:solidFill>
                  <a:schemeClr val="bg2">
                    <a:lumMod val="50000"/>
                  </a:schemeClr>
                </a:solidFill>
              </a:rPr>
              <a:t>They are hard to measure. But it is a good idea anyway</a:t>
            </a:r>
            <a:r>
              <a:rPr lang="en-US" b="1">
                <a:solidFill>
                  <a:schemeClr val="bg2">
                    <a:lumMod val="50000"/>
                  </a:schemeClr>
                </a:solidFill>
              </a:rPr>
              <a:t>.</a:t>
            </a:r>
            <a:endParaRPr lang="en-US"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
        <p:nvSpPr>
          <p:cNvPr id="10" name="文本框 9"/>
          <p:cNvSpPr txBox="1"/>
          <p:nvPr/>
        </p:nvSpPr>
        <p:spPr>
          <a:xfrm>
            <a:off x="5565775" y="1645920"/>
            <a:ext cx="6078220" cy="3818890"/>
          </a:xfrm>
          <a:prstGeom prst="rect">
            <a:avLst/>
          </a:prstGeom>
          <a:noFill/>
        </p:spPr>
        <p:txBody>
          <a:bodyPr wrap="square" rtlCol="0">
            <a:spAutoFit/>
          </a:bodyPr>
          <a:p>
            <a:pPr>
              <a:lnSpc>
                <a:spcPct val="90000"/>
              </a:lnSpc>
            </a:pPr>
            <a:r>
              <a:rPr lang="en-US" altLang="zh-CN" sz="2400" b="1"/>
              <a:t>Para. 1	</a:t>
            </a:r>
            <a:endParaRPr lang="en-US" altLang="zh-CN" sz="2400" b="1"/>
          </a:p>
          <a:p>
            <a:pPr lvl="1">
              <a:lnSpc>
                <a:spcPct val="90000"/>
              </a:lnSpc>
            </a:pPr>
            <a:r>
              <a:rPr lang="en-US" altLang="zh-CN" sz="2400">
                <a:solidFill>
                  <a:srgbClr val="F8BAB0"/>
                </a:solidFill>
              </a:rPr>
              <a:t>the </a:t>
            </a:r>
            <a:r>
              <a:rPr lang="en-US" altLang="zh-CN" sz="2400" b="1">
                <a:solidFill>
                  <a:srgbClr val="F8BAB0"/>
                </a:solidFill>
              </a:rPr>
              <a:t>cause </a:t>
            </a:r>
            <a:r>
              <a:rPr lang="en-US" altLang="zh-CN" sz="2400">
                <a:solidFill>
                  <a:srgbClr val="F8BAB0"/>
                </a:solidFill>
              </a:rPr>
              <a:t>of misbelief</a:t>
            </a:r>
            <a:r>
              <a:rPr lang="en-US" altLang="zh-CN" sz="2400"/>
              <a:t> that bilingualism is </a:t>
            </a:r>
            <a:r>
              <a:rPr lang="en-US" altLang="zh-CN" sz="2400" u="sng">
                <a:solidFill>
                  <a:srgbClr val="F8BAB0"/>
                </a:solidFill>
              </a:rPr>
              <a:t>bad</a:t>
            </a:r>
            <a:r>
              <a:rPr lang="en-US" altLang="zh-CN" sz="2400"/>
              <a:t> for people</a:t>
            </a:r>
            <a:endParaRPr lang="en-US" altLang="zh-CN" sz="2400"/>
          </a:p>
          <a:p>
            <a:pPr marL="0" lvl="0" indent="0">
              <a:lnSpc>
                <a:spcPct val="90000"/>
              </a:lnSpc>
              <a:buNone/>
            </a:pPr>
            <a:r>
              <a:rPr lang="en-US" altLang="zh-CN" sz="2400" b="1">
                <a:solidFill>
                  <a:schemeClr val="tx1"/>
                </a:solidFill>
              </a:rPr>
              <a:t>Para. 2</a:t>
            </a:r>
            <a:endParaRPr lang="en-US" altLang="zh-CN" sz="2400" b="1"/>
          </a:p>
          <a:p>
            <a:pPr lvl="1">
              <a:lnSpc>
                <a:spcPct val="90000"/>
              </a:lnSpc>
            </a:pPr>
            <a:r>
              <a:rPr lang="en-US" altLang="zh-CN" sz="2400">
                <a:solidFill>
                  <a:srgbClr val="F8BAB0"/>
                </a:solidFill>
              </a:rPr>
              <a:t>a valid belief</a:t>
            </a:r>
            <a:r>
              <a:rPr lang="en-US" altLang="zh-CN" sz="2400"/>
              <a:t> that bilingualism is </a:t>
            </a:r>
            <a:r>
              <a:rPr lang="en-US" altLang="zh-CN" sz="2400" u="sng">
                <a:solidFill>
                  <a:srgbClr val="F8BAB0"/>
                </a:solidFill>
              </a:rPr>
              <a:t>good </a:t>
            </a:r>
            <a:r>
              <a:rPr lang="en-US" altLang="zh-CN" sz="2400"/>
              <a:t>for people </a:t>
            </a:r>
            <a:endParaRPr lang="en-US" altLang="zh-CN" sz="2400"/>
          </a:p>
          <a:p>
            <a:pPr marL="0" lvl="0" indent="0">
              <a:lnSpc>
                <a:spcPct val="90000"/>
              </a:lnSpc>
              <a:buNone/>
            </a:pPr>
            <a:r>
              <a:rPr lang="en-US" altLang="zh-CN" sz="2400" b="1">
                <a:solidFill>
                  <a:schemeClr val="tx1"/>
                </a:solidFill>
              </a:rPr>
              <a:t>Para. 3-4</a:t>
            </a:r>
            <a:endParaRPr lang="en-US" altLang="zh-CN" sz="2400" b="1">
              <a:solidFill>
                <a:schemeClr val="tx1"/>
              </a:solidFill>
            </a:endParaRPr>
          </a:p>
          <a:p>
            <a:pPr marL="457200" lvl="1" indent="0">
              <a:lnSpc>
                <a:spcPct val="90000"/>
              </a:lnSpc>
              <a:buNone/>
            </a:pPr>
            <a:r>
              <a:rPr lang="en-US" altLang="zh-CN" sz="2400">
                <a:solidFill>
                  <a:srgbClr val="F8BAB0"/>
                </a:solidFill>
              </a:rPr>
              <a:t>an assumed reason</a:t>
            </a:r>
            <a:r>
              <a:rPr lang="en-US" altLang="zh-CN" sz="2400">
                <a:solidFill>
                  <a:schemeClr val="tx1"/>
                </a:solidFill>
              </a:rPr>
              <a:t> why bilingual people have a variety of advantages</a:t>
            </a:r>
            <a:endParaRPr lang="en-US" altLang="zh-CN" sz="2400">
              <a:solidFill>
                <a:schemeClr val="tx1"/>
              </a:solidFill>
            </a:endParaRPr>
          </a:p>
          <a:p>
            <a:pPr marL="0" lvl="0" indent="0">
              <a:buNone/>
            </a:pPr>
            <a:r>
              <a:rPr lang="en-US" altLang="zh-CN" sz="2400" b="1">
                <a:solidFill>
                  <a:schemeClr val="tx1"/>
                </a:solidFill>
              </a:rPr>
              <a:t>Para. 5</a:t>
            </a:r>
            <a:endParaRPr lang="en-US" altLang="zh-CN" sz="2400" b="1">
              <a:solidFill>
                <a:schemeClr val="tx1"/>
              </a:solidFill>
            </a:endParaRPr>
          </a:p>
          <a:p>
            <a:pPr marL="457200" lvl="1" indent="0">
              <a:buNone/>
            </a:pPr>
            <a:r>
              <a:rPr lang="en-US" altLang="zh-CN" sz="2400"/>
              <a:t>the </a:t>
            </a:r>
            <a:r>
              <a:rPr lang="en-US" altLang="zh-CN" sz="2400" b="1">
                <a:solidFill>
                  <a:srgbClr val="F8BAB0"/>
                </a:solidFill>
              </a:rPr>
              <a:t>benefits </a:t>
            </a:r>
            <a:r>
              <a:rPr lang="en-US" altLang="zh-CN" sz="2400"/>
              <a:t>of bilingualism</a:t>
            </a:r>
            <a:endParaRPr lang="en-US" altLang="zh-CN" sz="2400">
              <a:solidFill>
                <a:schemeClr val="tx1"/>
              </a:solidFill>
            </a:endParaRPr>
          </a:p>
        </p:txBody>
      </p:sp>
      <p:pic>
        <p:nvPicPr>
          <p:cNvPr id="2" name="图片 1" descr="20200229_BKD001"/>
          <p:cNvPicPr>
            <a:picLocks noChangeAspect="1"/>
          </p:cNvPicPr>
          <p:nvPr/>
        </p:nvPicPr>
        <p:blipFill>
          <a:blip r:embed="rId2"/>
          <a:stretch>
            <a:fillRect/>
          </a:stretch>
        </p:blipFill>
        <p:spPr>
          <a:xfrm>
            <a:off x="546100" y="1597660"/>
            <a:ext cx="4866640" cy="3202940"/>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checkerboard(across)">
                                      <p:cBhvr>
                                        <p:cTn id="17" dur="500"/>
                                        <p:tgtEl>
                                          <p:spTgt spid="1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checkerboard(across)">
                                      <p:cBhvr>
                                        <p:cTn id="2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grpSp>
        <p:nvGrpSpPr>
          <p:cNvPr id="17" name="组合 16"/>
          <p:cNvGrpSpPr/>
          <p:nvPr/>
        </p:nvGrpSpPr>
        <p:grpSpPr>
          <a:xfrm>
            <a:off x="3074035" y="2181225"/>
            <a:ext cx="6043295" cy="2601536"/>
            <a:chOff x="3074276" y="1991709"/>
            <a:chExt cx="6043448" cy="2101801"/>
          </a:xfrm>
        </p:grpSpPr>
        <p:cxnSp>
          <p:nvCxnSpPr>
            <p:cNvPr id="18" name="直接连接符 17"/>
            <p:cNvCxnSpPr/>
            <p:nvPr/>
          </p:nvCxnSpPr>
          <p:spPr>
            <a:xfrm flipV="1">
              <a:off x="3074276" y="3469037"/>
              <a:ext cx="6043448" cy="1"/>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3484180" y="3646668"/>
              <a:ext cx="5223641" cy="446842"/>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3000" b="0" i="0" u="none" strike="noStrike" kern="1200" cap="none" spc="0" normalizeH="0" baseline="0" noProof="0" dirty="0">
                  <a:ln w="0"/>
                  <a:solidFill>
                    <a:srgbClr val="9FC5EB"/>
                  </a:solidFill>
                  <a:effectLst>
                    <a:outerShdw blurRad="38100" dist="19050" dir="2700000" algn="tl" rotWithShape="0">
                      <a:prstClr val="black">
                        <a:alpha val="40000"/>
                      </a:prstClr>
                    </a:outerShdw>
                  </a:effectLst>
                  <a:uLnTx/>
                  <a:uFillTx/>
                  <a:latin typeface="思源黑体 CN Normal" panose="020B0400000000000000" pitchFamily="34" charset="-122"/>
                  <a:ea typeface="思源黑体 CN Normal" panose="020B0400000000000000" pitchFamily="34" charset="-122"/>
                  <a:cs typeface="+mn-cs"/>
                </a:rPr>
                <a:t>试卷讲评</a:t>
              </a:r>
              <a:endParaRPr kumimoji="0" lang="en-US" altLang="zh-CN" sz="3000" b="0" i="0" u="none" strike="noStrike" kern="1200" cap="none" spc="0" normalizeH="0" baseline="0" noProof="0" dirty="0">
                <a:ln w="0"/>
                <a:solidFill>
                  <a:srgbClr val="9FC5EB"/>
                </a:solidFill>
                <a:effectLst>
                  <a:outerShdw blurRad="38100" dist="19050" dir="2700000" algn="tl" rotWithShape="0">
                    <a:prstClr val="black">
                      <a:alpha val="40000"/>
                    </a:prst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20" name="矩形 19"/>
            <p:cNvSpPr/>
            <p:nvPr/>
          </p:nvSpPr>
          <p:spPr>
            <a:xfrm>
              <a:off x="3484179" y="1991709"/>
              <a:ext cx="5223642" cy="15657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Z20</a:t>
              </a:r>
              <a:r>
                <a:rPr kumimoji="0" lang="zh-CN" altLang="en-US" sz="9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联盟</a:t>
              </a:r>
              <a:endParaRPr kumimoji="0" lang="zh-CN" altLang="en-US" sz="9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2020</a:t>
              </a:r>
              <a:r>
                <a:rPr kumimoji="0" lang="zh-CN" altLang="en-US" sz="3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届第三次联考</a:t>
              </a:r>
              <a:endParaRPr kumimoji="0" lang="zh-CN" altLang="en-US" sz="3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endParaRPr>
            </a:p>
          </p:txBody>
        </p:sp>
      </p:grpSp>
      <p:sp>
        <p:nvSpPr>
          <p:cNvPr id="4" name="文本框 3"/>
          <p:cNvSpPr txBox="1"/>
          <p:nvPr/>
        </p:nvSpPr>
        <p:spPr>
          <a:xfrm>
            <a:off x="3961130" y="5265420"/>
            <a:ext cx="3728720" cy="891540"/>
          </a:xfrm>
          <a:prstGeom prst="rect">
            <a:avLst/>
          </a:prstGeom>
          <a:noFill/>
        </p:spPr>
        <p:txBody>
          <a:bodyPr wrap="square" rtlCol="0">
            <a:spAutoFit/>
          </a:bodyPr>
          <a:p>
            <a:pPr algn="ctr"/>
            <a:r>
              <a:rPr lang="zh-CN" altLang="en-US" sz="2800" b="1">
                <a:latin typeface="黑体" panose="02010609060101010101" charset="-122"/>
                <a:ea typeface="黑体" panose="02010609060101010101" charset="-122"/>
                <a:cs typeface="Optima" panose="02000503060000020004" charset="0"/>
              </a:rPr>
              <a:t>桐乡市高级中学</a:t>
            </a:r>
            <a:endParaRPr lang="zh-CN" altLang="en-US" sz="2800" b="1">
              <a:latin typeface="黑体" panose="02010609060101010101" charset="-122"/>
              <a:ea typeface="黑体" panose="02010609060101010101" charset="-122"/>
              <a:cs typeface="Optima" panose="02000503060000020004" charset="0"/>
            </a:endParaRPr>
          </a:p>
          <a:p>
            <a:pPr algn="ctr"/>
            <a:r>
              <a:rPr lang="zh-CN" altLang="en-US" sz="2400" b="1">
                <a:latin typeface="黑体" panose="02010609060101010101" charset="-122"/>
                <a:ea typeface="黑体" panose="02010609060101010101" charset="-122"/>
                <a:cs typeface="Optima" panose="02000503060000020004" charset="0"/>
              </a:rPr>
              <a:t>冯燕娜</a:t>
            </a:r>
            <a:endParaRPr lang="zh-CN" altLang="en-US" sz="2400" b="1">
              <a:latin typeface="黑体" panose="02010609060101010101" charset="-122"/>
              <a:ea typeface="黑体" panose="02010609060101010101" charset="-122"/>
              <a:cs typeface="Optima" panose="020005030600000200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2416175"/>
          </a:xfrm>
          <a:prstGeom prst="rect">
            <a:avLst/>
          </a:prstGeom>
          <a:noFill/>
        </p:spPr>
        <p:txBody>
          <a:bodyPr wrap="square" rtlCol="0">
            <a:spAutoFit/>
          </a:bodyPr>
          <a:p>
            <a:pPr algn="l">
              <a:lnSpc>
                <a:spcPct val="90000"/>
              </a:lnSpc>
            </a:pPr>
            <a:r>
              <a:rPr lang="en-US" sz="2400"/>
              <a:t>adj. in bad health because of a lack of food or a lack of the right type of food</a:t>
            </a:r>
            <a:r>
              <a:rPr lang="zh-CN" altLang="en-US" sz="2400"/>
              <a:t>营养不良的；缺乏营养的</a:t>
            </a:r>
            <a:r>
              <a:rPr lang="en-US" altLang="zh-CN" sz="2400"/>
              <a:t>	</a:t>
            </a:r>
            <a:r>
              <a:rPr lang="zh-CN" altLang="en-US" sz="2400"/>
              <a:t>【</a:t>
            </a:r>
            <a:r>
              <a:rPr lang="en-US" altLang="zh-CN" sz="2400"/>
              <a:t>SYN</a:t>
            </a:r>
            <a:r>
              <a:rPr lang="zh-CN" altLang="en-US" sz="2400"/>
              <a:t>】</a:t>
            </a:r>
            <a:r>
              <a:rPr lang="en-US" altLang="zh-CN" sz="2400"/>
              <a:t>malnourished</a:t>
            </a:r>
            <a:endParaRPr lang="en-US" altLang="zh-CN" sz="2400"/>
          </a:p>
          <a:p>
            <a:pPr algn="l">
              <a:lnSpc>
                <a:spcPct val="90000"/>
              </a:lnSpc>
            </a:pPr>
            <a:endParaRPr lang="en-US" altLang="zh-CN" sz="2400"/>
          </a:p>
          <a:p>
            <a:pPr lvl="1" algn="l">
              <a:lnSpc>
                <a:spcPct val="90000"/>
              </a:lnSpc>
            </a:pPr>
            <a:r>
              <a:rPr lang="en-US" sz="2400"/>
              <a:t>严重营养不良的儿童</a:t>
            </a:r>
            <a:endParaRPr lang="en-US" sz="2400"/>
          </a:p>
          <a:p>
            <a:pPr lvl="1" algn="l">
              <a:lnSpc>
                <a:spcPct val="90000"/>
              </a:lnSpc>
            </a:pPr>
            <a:r>
              <a:rPr lang="en-US" sz="2400"/>
              <a:t>severely undernourished children</a:t>
            </a:r>
            <a:endParaRPr lang="en-US" sz="2400"/>
          </a:p>
          <a:p>
            <a:pPr marL="0" lvl="0" indent="0" algn="l">
              <a:lnSpc>
                <a:spcPct val="90000"/>
              </a:lnSpc>
              <a:buNone/>
            </a:pPr>
            <a:endParaRPr lang="en-US" sz="2400">
              <a:solidFill>
                <a:schemeClr val="tx1"/>
              </a:solidFill>
            </a:endParaRPr>
          </a:p>
          <a:p>
            <a:pPr marL="0" lvl="0" indent="0" algn="l">
              <a:lnSpc>
                <a:spcPct val="90000"/>
              </a:lnSpc>
              <a:buNone/>
            </a:pPr>
            <a:r>
              <a:rPr lang="en-US" altLang="zh-CN" sz="2400">
                <a:solidFill>
                  <a:schemeClr val="tx1"/>
                </a:solidFill>
              </a:rPr>
              <a:t>[U] undernourishment</a:t>
            </a:r>
            <a:endParaRPr lang="en-US" altLang="zh-CN" sz="2400">
              <a:solidFill>
                <a:schemeClr val="tx1"/>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undernourished</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992505" y="1683385"/>
            <a:ext cx="10438130" cy="4741545"/>
          </a:xfrm>
          <a:prstGeom prst="rect">
            <a:avLst/>
          </a:prstGeom>
          <a:noFill/>
        </p:spPr>
        <p:txBody>
          <a:bodyPr wrap="square" rtlCol="0">
            <a:spAutoFit/>
          </a:bodyPr>
          <a:p>
            <a:pPr algn="l">
              <a:lnSpc>
                <a:spcPct val="90000"/>
              </a:lnSpc>
            </a:pPr>
            <a:r>
              <a:rPr lang="en-US" sz="2400"/>
              <a:t>used to introduce extra information and emphasize what you are saying</a:t>
            </a:r>
            <a:endParaRPr lang="en-US" sz="2400"/>
          </a:p>
          <a:p>
            <a:pPr algn="l">
              <a:lnSpc>
                <a:spcPct val="90000"/>
              </a:lnSpc>
            </a:pPr>
            <a:r>
              <a:rPr lang="zh-CN" altLang="en-US" sz="2400">
                <a:solidFill>
                  <a:schemeClr val="tx1"/>
                </a:solidFill>
              </a:rPr>
              <a:t>更不用说；且不说</a:t>
            </a:r>
            <a:endParaRPr lang="zh-CN" altLang="en-US" sz="2400">
              <a:solidFill>
                <a:schemeClr val="tx1"/>
              </a:solidFill>
            </a:endParaRPr>
          </a:p>
          <a:p>
            <a:pPr lvl="1" algn="l">
              <a:lnSpc>
                <a:spcPct val="90000"/>
              </a:lnSpc>
            </a:pPr>
            <a:endParaRPr lang="zh-CN" altLang="en-US" sz="2400">
              <a:solidFill>
                <a:schemeClr val="tx1"/>
              </a:solidFill>
            </a:endParaRPr>
          </a:p>
          <a:p>
            <a:pPr lvl="1" algn="l">
              <a:lnSpc>
                <a:spcPct val="90000"/>
              </a:lnSpc>
            </a:pPr>
            <a:r>
              <a:rPr lang="zh-CN" altLang="en-US" sz="2400">
                <a:solidFill>
                  <a:schemeClr val="tx1"/>
                </a:solidFill>
              </a:rPr>
              <a:t>他在这个国家有两座大房子，更别提他在法国的别墅了。</a:t>
            </a:r>
            <a:endParaRPr lang="zh-CN" altLang="en-US" sz="2400">
              <a:solidFill>
                <a:schemeClr val="tx1"/>
              </a:solidFill>
            </a:endParaRPr>
          </a:p>
          <a:p>
            <a:pPr lvl="1" algn="l">
              <a:lnSpc>
                <a:spcPct val="90000"/>
              </a:lnSpc>
            </a:pPr>
            <a:r>
              <a:rPr lang="en-US" altLang="zh-CN" sz="2400">
                <a:solidFill>
                  <a:schemeClr val="tx1"/>
                </a:solidFill>
              </a:rPr>
              <a:t>He has two big houses in this country, not to mention his villa in France.</a:t>
            </a:r>
            <a:endParaRPr lang="en-US" altLang="zh-CN" sz="2400">
              <a:solidFill>
                <a:schemeClr val="tx1"/>
              </a:solidFill>
            </a:endParaRPr>
          </a:p>
          <a:p>
            <a:pPr algn="l">
              <a:lnSpc>
                <a:spcPct val="90000"/>
              </a:lnSpc>
            </a:pPr>
            <a:endParaRPr lang="en-US" altLang="zh-CN" sz="2400">
              <a:solidFill>
                <a:schemeClr val="tx1"/>
              </a:solidFill>
            </a:endParaRPr>
          </a:p>
          <a:p>
            <a:pPr lvl="1" algn="l">
              <a:lnSpc>
                <a:spcPct val="90000"/>
              </a:lnSpc>
              <a:buClrTx/>
              <a:buSzTx/>
              <a:buNone/>
            </a:pPr>
            <a:r>
              <a:rPr lang="zh-CN" altLang="en-US" sz="2400" b="1">
                <a:solidFill>
                  <a:srgbClr val="F8BAB0"/>
                </a:solidFill>
              </a:rPr>
              <a:t>显然，这些调查实际上是在判定这些移民的物质上的贫困程度；来自这些家庭的成员更有可能营养不良，积极性也没那么强，更不用说他们</a:t>
            </a:r>
            <a:r>
              <a:rPr lang="zh-CN" altLang="en-US" sz="2400" b="1">
                <a:solidFill>
                  <a:srgbClr val="F8BAB0"/>
                </a:solidFill>
                <a:sym typeface="+mn-ea"/>
              </a:rPr>
              <a:t>参加考试时</a:t>
            </a:r>
            <a:r>
              <a:rPr lang="zh-CN" altLang="en-US" sz="2400" b="1">
                <a:solidFill>
                  <a:srgbClr val="F8BAB0"/>
                </a:solidFill>
              </a:rPr>
              <a:t>用的是不是最擅长的那门语言。</a:t>
            </a:r>
            <a:endParaRPr lang="zh-CN" altLang="en-US" sz="2400" b="1">
              <a:solidFill>
                <a:srgbClr val="F8BAB0"/>
              </a:solidFill>
            </a:endParaRPr>
          </a:p>
          <a:p>
            <a:pPr lvl="1" algn="l">
              <a:lnSpc>
                <a:spcPct val="90000"/>
              </a:lnSpc>
              <a:buClrTx/>
              <a:buSzTx/>
              <a:buNone/>
            </a:pPr>
            <a:r>
              <a:rPr lang="zh-CN" altLang="en-US" sz="2400" b="1">
                <a:solidFill>
                  <a:srgbClr val="F8BAB0"/>
                </a:solidFill>
                <a:sym typeface="+mn-ea"/>
              </a:rPr>
              <a:t>Later it became clear that those surveys were actually measuring the material poverty of immigrants; memembers of such families were more likely to be undernourished and less motivated, not to mention the obvious fact that they often took the tests in a language that was not their best. </a:t>
            </a:r>
            <a:endParaRPr lang="zh-CN" altLang="en-US" sz="2400" b="1">
              <a:solidFill>
                <a:srgbClr val="F8BAB0"/>
              </a:solidFill>
              <a:sym typeface="+mn-ea"/>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not to mention</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942340" y="1786255"/>
            <a:ext cx="10856595" cy="4002405"/>
          </a:xfrm>
          <a:prstGeom prst="rect">
            <a:avLst/>
          </a:prstGeom>
          <a:noFill/>
        </p:spPr>
        <p:txBody>
          <a:bodyPr wrap="square" rtlCol="0">
            <a:spAutoFit/>
          </a:bodyPr>
          <a:p>
            <a:pPr algn="l">
              <a:lnSpc>
                <a:spcPct val="90000"/>
              </a:lnSpc>
            </a:pPr>
            <a:r>
              <a:rPr lang="en-US" sz="2400"/>
              <a:t>v. to think or accept that sth is true but without having proof of it	</a:t>
            </a:r>
            <a:endParaRPr lang="en-US" sz="2400"/>
          </a:p>
          <a:p>
            <a:pPr algn="l">
              <a:lnSpc>
                <a:spcPct val="90000"/>
              </a:lnSpc>
            </a:pPr>
            <a:r>
              <a:rPr lang="zh-CN" altLang="en-US" sz="2400"/>
              <a:t>假定；假设；认为</a:t>
            </a:r>
            <a:endParaRPr lang="zh-CN" altLang="en-US" sz="2400"/>
          </a:p>
          <a:p>
            <a:pPr algn="l">
              <a:lnSpc>
                <a:spcPct val="110000"/>
              </a:lnSpc>
            </a:pPr>
            <a:endParaRPr lang="zh-CN" altLang="en-US" sz="2400"/>
          </a:p>
          <a:p>
            <a:pPr lvl="1" algn="l">
              <a:lnSpc>
                <a:spcPct val="110000"/>
              </a:lnSpc>
              <a:buClrTx/>
              <a:buSzTx/>
              <a:buNone/>
            </a:pPr>
            <a:r>
              <a:rPr lang="en-US" sz="2400">
                <a:sym typeface="+mn-ea"/>
              </a:rPr>
              <a:t>普遍认为，紧张是工作过重所致。</a:t>
            </a:r>
            <a:endParaRPr lang="en-US" sz="2400">
              <a:sym typeface="+mn-ea"/>
            </a:endParaRPr>
          </a:p>
          <a:p>
            <a:pPr lvl="1" algn="l">
              <a:lnSpc>
                <a:spcPct val="110000"/>
              </a:lnSpc>
              <a:buClrTx/>
              <a:buSzTx/>
              <a:buNone/>
            </a:pPr>
            <a:r>
              <a:rPr lang="en-US" sz="2400">
                <a:sym typeface="+mn-ea"/>
              </a:rPr>
              <a:t>It is generally assumed that stress is caused by too much work.</a:t>
            </a:r>
            <a:endParaRPr lang="en-US" sz="2400">
              <a:sym typeface="+mn-ea"/>
            </a:endParaRPr>
          </a:p>
          <a:p>
            <a:pPr lvl="1" algn="l">
              <a:lnSpc>
                <a:spcPct val="110000"/>
              </a:lnSpc>
              <a:buClrTx/>
              <a:buSzTx/>
              <a:buNone/>
            </a:pPr>
            <a:r>
              <a:rPr lang="en-US" sz="2400">
                <a:sym typeface="+mn-ea"/>
              </a:rPr>
              <a:t>认为经济继续好转是有道理的。</a:t>
            </a:r>
            <a:endParaRPr lang="en-US" sz="2400">
              <a:sym typeface="+mn-ea"/>
            </a:endParaRPr>
          </a:p>
          <a:p>
            <a:pPr lvl="1" algn="l">
              <a:lnSpc>
                <a:spcPct val="110000"/>
              </a:lnSpc>
              <a:buClrTx/>
              <a:buSzTx/>
              <a:buNone/>
            </a:pPr>
            <a:r>
              <a:rPr lang="en-US" sz="2400">
                <a:sym typeface="+mn-ea"/>
              </a:rPr>
              <a:t>It is reasonable to assume that the economy will continue to improve.</a:t>
            </a:r>
            <a:endParaRPr lang="en-US" sz="2400">
              <a:sym typeface="+mn-ea"/>
            </a:endParaRPr>
          </a:p>
          <a:p>
            <a:pPr marL="0" lvl="0" indent="0" algn="l">
              <a:lnSpc>
                <a:spcPct val="110000"/>
              </a:lnSpc>
              <a:buClrTx/>
              <a:buSzTx/>
              <a:buNone/>
            </a:pPr>
            <a:endParaRPr lang="en-US" sz="2400">
              <a:solidFill>
                <a:schemeClr val="tx1"/>
              </a:solidFill>
              <a:sym typeface="+mn-ea"/>
            </a:endParaRPr>
          </a:p>
          <a:p>
            <a:pPr marL="0" lvl="0" indent="0" algn="l">
              <a:lnSpc>
                <a:spcPct val="110000"/>
              </a:lnSpc>
              <a:buClrTx/>
              <a:buSzTx/>
              <a:buNone/>
            </a:pPr>
            <a:r>
              <a:rPr lang="en-US" sz="2400">
                <a:solidFill>
                  <a:schemeClr val="tx1"/>
                </a:solidFill>
                <a:sym typeface="+mn-ea"/>
              </a:rPr>
              <a:t>n. assumption</a:t>
            </a:r>
            <a:endParaRPr lang="en-US" sz="2400">
              <a:solidFill>
                <a:schemeClr val="tx1"/>
              </a:solidFill>
              <a:sym typeface="+mn-ea"/>
            </a:endParaRPr>
          </a:p>
          <a:p>
            <a:pPr marL="0" lvl="0" indent="0" algn="l">
              <a:lnSpc>
                <a:spcPct val="110000"/>
              </a:lnSpc>
              <a:buClrTx/>
              <a:buSzTx/>
              <a:buNone/>
            </a:pPr>
            <a:r>
              <a:rPr lang="en-US" sz="2400">
                <a:solidFill>
                  <a:schemeClr val="tx1"/>
                </a:solidFill>
                <a:sym typeface="+mn-ea"/>
              </a:rPr>
              <a:t>adj. assumed</a:t>
            </a:r>
            <a:endParaRPr lang="en-US" sz="2400">
              <a:solidFill>
                <a:schemeClr val="tx1"/>
              </a:solidFill>
              <a:sym typeface="+mn-ea"/>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889125" y="14427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assmume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69315" y="2122170"/>
            <a:ext cx="10856595" cy="2785110"/>
          </a:xfrm>
          <a:prstGeom prst="rect">
            <a:avLst/>
          </a:prstGeom>
          <a:noFill/>
        </p:spPr>
        <p:txBody>
          <a:bodyPr wrap="square" rtlCol="0">
            <a:spAutoFit/>
          </a:bodyPr>
          <a:p>
            <a:pPr algn="l">
              <a:lnSpc>
                <a:spcPct val="110000"/>
              </a:lnSpc>
            </a:pPr>
            <a:r>
              <a:rPr lang="en-US" altLang="zh-CN" sz="2400">
                <a:solidFill>
                  <a:schemeClr val="tx1"/>
                </a:solidFill>
                <a:sym typeface="+mn-ea"/>
              </a:rPr>
              <a:t>to have information about what is happening or where sb/sth is  </a:t>
            </a:r>
            <a:r>
              <a:rPr lang="zh-CN" altLang="en-US" sz="2400">
                <a:solidFill>
                  <a:schemeClr val="tx1"/>
                </a:solidFill>
                <a:sym typeface="+mn-ea"/>
              </a:rPr>
              <a:t>了解</a:t>
            </a:r>
            <a:r>
              <a:rPr lang="en-US" altLang="zh-CN" sz="2400">
                <a:solidFill>
                  <a:schemeClr val="tx1"/>
                </a:solidFill>
                <a:sym typeface="+mn-ea"/>
              </a:rPr>
              <a:t>…</a:t>
            </a:r>
            <a:r>
              <a:rPr lang="zh-CN" altLang="en-US" sz="2400">
                <a:solidFill>
                  <a:schemeClr val="tx1"/>
                </a:solidFill>
                <a:sym typeface="+mn-ea"/>
              </a:rPr>
              <a:t>的动态</a:t>
            </a:r>
            <a:endParaRPr lang="zh-CN" altLang="en-US" sz="2400">
              <a:solidFill>
                <a:schemeClr val="tx1"/>
              </a:solidFill>
              <a:sym typeface="+mn-ea"/>
            </a:endParaRPr>
          </a:p>
          <a:p>
            <a:pPr algn="l">
              <a:lnSpc>
                <a:spcPct val="110000"/>
              </a:lnSpc>
            </a:pPr>
            <a:r>
              <a:rPr lang="zh-CN" altLang="en-US" sz="2400">
                <a:sym typeface="+mn-ea"/>
              </a:rPr>
              <a:t>【</a:t>
            </a:r>
            <a:r>
              <a:rPr lang="en-US" altLang="zh-CN" sz="2400">
                <a:sym typeface="+mn-ea"/>
              </a:rPr>
              <a:t>OPP</a:t>
            </a:r>
            <a:r>
              <a:rPr lang="zh-CN" altLang="en-US" sz="2400">
                <a:sym typeface="+mn-ea"/>
              </a:rPr>
              <a:t>】 </a:t>
            </a:r>
            <a:r>
              <a:rPr lang="en-US" altLang="zh-CN" sz="2400">
                <a:sym typeface="+mn-ea"/>
              </a:rPr>
              <a:t>lose track of…</a:t>
            </a:r>
            <a:endParaRPr lang="en-US" altLang="zh-CN" sz="2400">
              <a:solidFill>
                <a:schemeClr val="tx1"/>
              </a:solidFill>
              <a:sym typeface="+mn-ea"/>
            </a:endParaRPr>
          </a:p>
          <a:p>
            <a:pPr algn="l">
              <a:lnSpc>
                <a:spcPct val="110000"/>
              </a:lnSpc>
            </a:pPr>
            <a:endParaRPr lang="zh-CN" altLang="en-US" sz="2400">
              <a:solidFill>
                <a:schemeClr val="tx1"/>
              </a:solidFill>
              <a:sym typeface="+mn-ea"/>
            </a:endParaRPr>
          </a:p>
          <a:p>
            <a:pPr lvl="1" algn="l">
              <a:lnSpc>
                <a:spcPct val="110000"/>
              </a:lnSpc>
            </a:pPr>
            <a:r>
              <a:rPr lang="zh-CN" altLang="en-US" sz="2400">
                <a:solidFill>
                  <a:schemeClr val="tx1"/>
                </a:solidFill>
                <a:sym typeface="+mn-ea"/>
              </a:rPr>
              <a:t>银行账单有助于你了解你的资金使用情况。</a:t>
            </a:r>
            <a:endParaRPr lang="zh-CN" altLang="en-US" sz="2400">
              <a:solidFill>
                <a:schemeClr val="tx1"/>
              </a:solidFill>
              <a:sym typeface="+mn-ea"/>
            </a:endParaRPr>
          </a:p>
          <a:p>
            <a:pPr lvl="1" algn="l">
              <a:lnSpc>
                <a:spcPct val="110000"/>
              </a:lnSpc>
            </a:pPr>
            <a:r>
              <a:rPr lang="en-US" altLang="zh-CN" sz="2400">
                <a:solidFill>
                  <a:schemeClr val="tx1"/>
                </a:solidFill>
                <a:sym typeface="+mn-ea"/>
              </a:rPr>
              <a:t>Bank statements help you keep track of where your money is going.</a:t>
            </a:r>
            <a:endParaRPr lang="en-US" altLang="zh-CN" sz="2400">
              <a:solidFill>
                <a:schemeClr val="tx1"/>
              </a:solidFill>
              <a:sym typeface="+mn-ea"/>
            </a:endParaRPr>
          </a:p>
          <a:p>
            <a:pPr algn="l">
              <a:lnSpc>
                <a:spcPct val="90000"/>
              </a:lnSpc>
            </a:pPr>
            <a:endParaRPr lang="en-US" altLang="zh-CN" sz="2400">
              <a:solidFill>
                <a:schemeClr val="tx1"/>
              </a:solidFill>
              <a:sym typeface="+mn-ea"/>
            </a:endParaRPr>
          </a:p>
          <a:p>
            <a:pPr algn="l">
              <a:lnSpc>
                <a:spcPct val="90000"/>
              </a:lnSpc>
            </a:pPr>
            <a:endParaRPr lang="en-US" altLang="zh-CN" sz="2400">
              <a:solidFill>
                <a:schemeClr val="tx1"/>
              </a:solidFill>
              <a:sym typeface="+mn-ea"/>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819275" y="164719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keep track of…</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9714230" cy="3192145"/>
          </a:xfrm>
          <a:prstGeom prst="rect">
            <a:avLst/>
          </a:prstGeom>
          <a:noFill/>
        </p:spPr>
        <p:txBody>
          <a:bodyPr wrap="square" rtlCol="0">
            <a:spAutoFit/>
          </a:bodyPr>
          <a:p>
            <a:pPr algn="l">
              <a:lnSpc>
                <a:spcPct val="90000"/>
              </a:lnSpc>
            </a:pPr>
            <a:r>
              <a:rPr lang="en-US" altLang="zh-CN" sz="2400"/>
              <a:t>n. [sing.] the most important thing that you have to consider or accept; the essential point in a discussion, etc.  </a:t>
            </a:r>
            <a:r>
              <a:rPr lang="zh-CN" altLang="en-US" sz="2400"/>
              <a:t>要旨；基本论点；底线</a:t>
            </a:r>
            <a:endParaRPr lang="zh-CN" altLang="en-US" sz="2400"/>
          </a:p>
          <a:p>
            <a:pPr algn="l">
              <a:lnSpc>
                <a:spcPct val="90000"/>
              </a:lnSpc>
            </a:pPr>
            <a:endParaRPr lang="zh-CN" altLang="en-US" sz="2400"/>
          </a:p>
          <a:p>
            <a:pPr lvl="1" algn="l">
              <a:lnSpc>
                <a:spcPct val="90000"/>
              </a:lnSpc>
            </a:pPr>
            <a:r>
              <a:rPr lang="zh-CN" altLang="en-US" sz="2400"/>
              <a:t>底线是，我们今天必须做出决定。</a:t>
            </a:r>
            <a:endParaRPr lang="zh-CN" altLang="en-US" sz="2400"/>
          </a:p>
          <a:p>
            <a:pPr lvl="1" algn="l">
              <a:lnSpc>
                <a:spcPct val="90000"/>
              </a:lnSpc>
            </a:pPr>
            <a:r>
              <a:rPr lang="en-US" altLang="zh-CN" sz="2400"/>
              <a:t>The bottom line is that we have to make a decision today.</a:t>
            </a: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关键是学习另外一门语言有时能促进智力，虽然并不是总是这样。</a:t>
            </a:r>
            <a:endParaRPr lang="zh-CN" altLang="en-US" sz="2400" b="1">
              <a:solidFill>
                <a:srgbClr val="F8BAB0"/>
              </a:solidFill>
            </a:endParaRPr>
          </a:p>
          <a:p>
            <a:pPr lvl="1" algn="l">
              <a:lnSpc>
                <a:spcPct val="100000"/>
              </a:lnSpc>
              <a:buClrTx/>
              <a:buSzTx/>
              <a:buNone/>
            </a:pPr>
            <a:r>
              <a:rPr lang="zh-CN" altLang="en-US" sz="2400" b="1">
                <a:solidFill>
                  <a:srgbClr val="F8BAB0"/>
                </a:solidFill>
              </a:rPr>
              <a:t>The bottom line is that learning another language sometimes contributes to an intellectual boost, though not always.</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29740" y="155829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the bottom line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4" name="文本框2"/>
          <p:cNvSpPr/>
          <p:nvPr/>
        </p:nvSpPr>
        <p:spPr>
          <a:xfrm>
            <a:off x="7348855" y="514350"/>
            <a:ext cx="2425700" cy="521970"/>
          </a:xfrm>
          <a:prstGeom prst="rect">
            <a:avLst/>
          </a:prstGeom>
        </p:spPr>
        <p:txBody>
          <a:bodyPr wrap="square">
            <a:spAutoFit/>
          </a:bodyPr>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Will Eating Before Bed Make You Fat?</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p:cNvPicPr>
            <a:picLocks noChangeAspect="1"/>
          </p:cNvPicPr>
          <p:nvPr/>
        </p:nvPicPr>
        <p:blipFill>
          <a:blip r:embed="rId1"/>
          <a:stretch>
            <a:fillRect/>
          </a:stretch>
        </p:blipFill>
        <p:spPr>
          <a:xfrm>
            <a:off x="1856740" y="1252855"/>
            <a:ext cx="8769350" cy="478345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55345" y="2474595"/>
            <a:ext cx="10233025" cy="2490470"/>
          </a:xfrm>
          <a:prstGeom prst="rect">
            <a:avLst/>
          </a:prstGeom>
          <a:noFill/>
        </p:spPr>
        <p:txBody>
          <a:bodyPr wrap="square" rtlCol="0">
            <a:spAutoFit/>
          </a:bodyPr>
          <a:p>
            <a:pPr algn="l">
              <a:lnSpc>
                <a:spcPct val="90000"/>
              </a:lnSpc>
            </a:pPr>
            <a:r>
              <a:rPr lang="en-US" altLang="zh-CN" sz="2400"/>
              <a:t>to be about or connected with sb/sth  </a:t>
            </a:r>
            <a:r>
              <a:rPr lang="zh-CN" altLang="en-US" sz="2400"/>
              <a:t>关于；与</a:t>
            </a:r>
            <a:r>
              <a:rPr lang="en-US" altLang="zh-CN" sz="2400"/>
              <a:t>…</a:t>
            </a:r>
            <a:r>
              <a:rPr lang="zh-CN" altLang="en-US" sz="2400"/>
              <a:t>有关系</a:t>
            </a:r>
            <a:r>
              <a:rPr lang="en-US" altLang="zh-CN" sz="2400"/>
              <a:t>/</a:t>
            </a:r>
            <a:r>
              <a:rPr lang="zh-CN" altLang="en-US" sz="2400"/>
              <a:t>联系</a:t>
            </a:r>
            <a:endParaRPr lang="zh-CN" altLang="en-US" sz="2400"/>
          </a:p>
          <a:p>
            <a:pPr algn="l">
              <a:lnSpc>
                <a:spcPct val="90000"/>
              </a:lnSpc>
            </a:pPr>
            <a:endParaRPr lang="zh-CN" altLang="en-US" sz="2400"/>
          </a:p>
          <a:p>
            <a:pPr lvl="1" algn="l">
              <a:lnSpc>
                <a:spcPct val="90000"/>
              </a:lnSpc>
            </a:pPr>
            <a:r>
              <a:rPr lang="zh-CN" altLang="en-US" sz="2400"/>
              <a:t>品行和美德与经济状况没有太大关系。</a:t>
            </a:r>
            <a:endParaRPr lang="zh-CN" altLang="en-US" sz="2400"/>
          </a:p>
          <a:p>
            <a:pPr lvl="1" algn="l">
              <a:lnSpc>
                <a:spcPct val="90000"/>
              </a:lnSpc>
            </a:pPr>
            <a:r>
              <a:rPr lang="en-US" altLang="zh-CN" sz="2400"/>
              <a:t>Character and virtue have little to do with economic circumstances.</a:t>
            </a: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它和你什么时候吃东西没有关系。</a:t>
            </a:r>
            <a:endParaRPr lang="zh-CN" altLang="en-US" sz="2400" b="1">
              <a:solidFill>
                <a:srgbClr val="F8BAB0"/>
              </a:solidFill>
            </a:endParaRPr>
          </a:p>
          <a:p>
            <a:pPr lvl="1" algn="l">
              <a:lnSpc>
                <a:spcPct val="100000"/>
              </a:lnSpc>
              <a:buClrTx/>
              <a:buSzTx/>
              <a:buNone/>
            </a:pPr>
            <a:r>
              <a:rPr lang="en-US" altLang="zh-CN" sz="2400" b="1">
                <a:solidFill>
                  <a:srgbClr val="F8BAB0"/>
                </a:solidFill>
              </a:rPr>
              <a:t>It has little to do with the time when you eat.</a:t>
            </a:r>
            <a:endParaRPr lang="en-US" altLang="zh-CN" sz="2400" b="1">
              <a:solidFill>
                <a:srgbClr val="F8BAB0"/>
              </a:solidFill>
            </a:endParaRPr>
          </a:p>
        </p:txBody>
      </p:sp>
      <p:sp>
        <p:nvSpPr>
          <p:cNvPr id="11" name="文本框 10"/>
          <p:cNvSpPr txBox="1"/>
          <p:nvPr/>
        </p:nvSpPr>
        <p:spPr>
          <a:xfrm>
            <a:off x="1802130" y="177609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be/have to do with sb/sth</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7"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0"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55345" y="2474595"/>
            <a:ext cx="10233025" cy="2748280"/>
          </a:xfrm>
          <a:prstGeom prst="rect">
            <a:avLst/>
          </a:prstGeom>
          <a:noFill/>
        </p:spPr>
        <p:txBody>
          <a:bodyPr wrap="square" rtlCol="0">
            <a:spAutoFit/>
          </a:bodyPr>
          <a:p>
            <a:pPr algn="l">
              <a:lnSpc>
                <a:spcPct val="90000"/>
              </a:lnSpc>
            </a:pPr>
            <a:r>
              <a:rPr lang="en-US" sz="2400"/>
              <a:t>n. (informal) a small meal or amount of food, usually eaten in a hurry	</a:t>
            </a:r>
            <a:endParaRPr lang="en-US" sz="2400"/>
          </a:p>
          <a:p>
            <a:pPr algn="l">
              <a:lnSpc>
                <a:spcPct val="90000"/>
              </a:lnSpc>
            </a:pPr>
            <a:r>
              <a:rPr lang="zh-CN" altLang="en-US" sz="2400"/>
              <a:t>点心；小吃；快餐</a:t>
            </a:r>
            <a:endParaRPr lang="zh-CN" altLang="en-US" sz="2400"/>
          </a:p>
          <a:p>
            <a:pPr lvl="1" algn="l">
              <a:lnSpc>
                <a:spcPct val="90000"/>
              </a:lnSpc>
            </a:pPr>
            <a:r>
              <a:rPr lang="zh-CN" altLang="en-US" sz="2400"/>
              <a:t>快餐午饭</a:t>
            </a:r>
            <a:endParaRPr lang="zh-CN" altLang="en-US" sz="2400"/>
          </a:p>
          <a:p>
            <a:pPr lvl="1" algn="l">
              <a:lnSpc>
                <a:spcPct val="90000"/>
              </a:lnSpc>
            </a:pPr>
            <a:r>
              <a:rPr lang="en-US" altLang="zh-CN" sz="2400"/>
              <a:t>a snack lunch</a:t>
            </a:r>
            <a:endParaRPr lang="en-US" altLang="zh-CN" sz="2400"/>
          </a:p>
          <a:p>
            <a:pPr algn="l">
              <a:lnSpc>
                <a:spcPct val="90000"/>
              </a:lnSpc>
            </a:pPr>
            <a:endParaRPr lang="en-US" sz="2400"/>
          </a:p>
          <a:p>
            <a:pPr algn="l">
              <a:lnSpc>
                <a:spcPct val="90000"/>
              </a:lnSpc>
            </a:pPr>
            <a:r>
              <a:rPr lang="en-US" sz="2400"/>
              <a:t>vi. to eat snacks between or instead of main meals	</a:t>
            </a:r>
            <a:r>
              <a:rPr lang="zh-CN" altLang="en-US" sz="2400"/>
              <a:t>吃点心</a:t>
            </a:r>
            <a:r>
              <a:rPr lang="en-US" altLang="zh-CN" sz="2400"/>
              <a:t>/</a:t>
            </a:r>
            <a:r>
              <a:rPr lang="zh-CN" altLang="en-US" sz="2400"/>
              <a:t>快餐</a:t>
            </a:r>
            <a:r>
              <a:rPr lang="en-US" altLang="zh-CN" sz="2400"/>
              <a:t>/</a:t>
            </a:r>
            <a:r>
              <a:rPr lang="zh-CN" altLang="en-US" sz="2400"/>
              <a:t>小吃</a:t>
            </a:r>
            <a:endParaRPr lang="zh-CN" altLang="en-US" sz="2400"/>
          </a:p>
          <a:p>
            <a:pPr lvl="1" algn="l">
              <a:lnSpc>
                <a:spcPct val="90000"/>
              </a:lnSpc>
            </a:pPr>
            <a:r>
              <a:rPr lang="en-US" sz="2400"/>
              <a:t>作为点心，水果比巧克力更有益于健康。</a:t>
            </a:r>
            <a:endParaRPr lang="en-US" sz="2400"/>
          </a:p>
          <a:p>
            <a:pPr lvl="1" algn="l">
              <a:lnSpc>
                <a:spcPct val="90000"/>
              </a:lnSpc>
            </a:pPr>
            <a:r>
              <a:rPr lang="en-US" sz="2400"/>
              <a:t>It's healthier to snack on fruit rather than chocolate.</a:t>
            </a:r>
            <a:endParaRPr lang="en-US" sz="2400"/>
          </a:p>
        </p:txBody>
      </p:sp>
      <p:sp>
        <p:nvSpPr>
          <p:cNvPr id="11" name="文本框 10"/>
          <p:cNvSpPr txBox="1"/>
          <p:nvPr/>
        </p:nvSpPr>
        <p:spPr>
          <a:xfrm>
            <a:off x="1763395" y="168275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snack</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
        <p:nvSpPr>
          <p:cNvPr id="6" name="文本框 5"/>
          <p:cNvSpPr txBox="1"/>
          <p:nvPr/>
        </p:nvSpPr>
        <p:spPr>
          <a:xfrm>
            <a:off x="855345" y="2474595"/>
            <a:ext cx="10233025" cy="2416175"/>
          </a:xfrm>
          <a:prstGeom prst="rect">
            <a:avLst/>
          </a:prstGeom>
          <a:noFill/>
        </p:spPr>
        <p:txBody>
          <a:bodyPr wrap="square" rtlCol="0">
            <a:spAutoFit/>
          </a:bodyPr>
          <a:p>
            <a:pPr algn="l">
              <a:lnSpc>
                <a:spcPct val="90000"/>
              </a:lnSpc>
            </a:pPr>
            <a:r>
              <a:rPr lang="en-US" sz="2400"/>
              <a:t>vt. to eat or drink sth	   </a:t>
            </a:r>
            <a:r>
              <a:rPr lang="zh-CN" altLang="en-US" sz="2400"/>
              <a:t>吃；喝；饮</a:t>
            </a:r>
            <a:endParaRPr lang="zh-CN" altLang="en-US" sz="2400"/>
          </a:p>
          <a:p>
            <a:pPr algn="l">
              <a:lnSpc>
                <a:spcPct val="90000"/>
              </a:lnSpc>
            </a:pPr>
            <a:endParaRPr lang="zh-CN" altLang="en-US" sz="2400"/>
          </a:p>
          <a:p>
            <a:pPr lvl="1" algn="l">
              <a:lnSpc>
                <a:spcPct val="90000"/>
              </a:lnSpc>
            </a:pPr>
            <a:r>
              <a:rPr lang="zh-CN" altLang="en-US" sz="2400"/>
              <a:t>他死亡前喝了大量的酒。</a:t>
            </a:r>
            <a:endParaRPr lang="zh-CN" altLang="en-US" sz="2400"/>
          </a:p>
          <a:p>
            <a:pPr lvl="1" algn="l">
              <a:lnSpc>
                <a:spcPct val="90000"/>
              </a:lnSpc>
            </a:pPr>
            <a:r>
              <a:rPr lang="en-US" altLang="zh-CN" sz="2400"/>
              <a:t>Before he died he had consumed a large quantity of alchohol.</a:t>
            </a:r>
            <a:endParaRPr lang="zh-CN" altLang="en-US" sz="2400"/>
          </a:p>
          <a:p>
            <a:pPr lvl="1" algn="l">
              <a:lnSpc>
                <a:spcPct val="90000"/>
              </a:lnSpc>
            </a:pPr>
            <a:endParaRPr lang="zh-CN" altLang="en-US" sz="2400" b="1">
              <a:solidFill>
                <a:srgbClr val="F8BAB0"/>
              </a:solidFill>
            </a:endParaRPr>
          </a:p>
          <a:p>
            <a:pPr lvl="1" algn="l">
              <a:lnSpc>
                <a:spcPct val="90000"/>
              </a:lnSpc>
            </a:pPr>
            <a:r>
              <a:rPr lang="zh-CN" altLang="en-US" sz="2400" b="1">
                <a:solidFill>
                  <a:srgbClr val="F8BAB0"/>
                </a:solidFill>
              </a:rPr>
              <a:t>什么时候吃这些点心并不重要。</a:t>
            </a:r>
            <a:endParaRPr lang="zh-CN" altLang="en-US" sz="2400" b="1">
              <a:solidFill>
                <a:srgbClr val="F8BAB0"/>
              </a:solidFill>
            </a:endParaRPr>
          </a:p>
          <a:p>
            <a:pPr lvl="1" algn="l">
              <a:lnSpc>
                <a:spcPct val="90000"/>
              </a:lnSpc>
            </a:pPr>
            <a:r>
              <a:rPr lang="en-US" altLang="zh-CN" sz="2400" b="1">
                <a:solidFill>
                  <a:srgbClr val="F8BAB0"/>
                </a:solidFill>
              </a:rPr>
              <a:t>The time these snacks are consumed does not matter.</a:t>
            </a:r>
            <a:endParaRPr lang="en-US" altLang="zh-CN" sz="2400" b="1">
              <a:solidFill>
                <a:srgbClr val="F8BAB0"/>
              </a:solidFill>
            </a:endParaRPr>
          </a:p>
        </p:txBody>
      </p:sp>
      <p:sp>
        <p:nvSpPr>
          <p:cNvPr id="11" name="文本框 10"/>
          <p:cNvSpPr txBox="1"/>
          <p:nvPr/>
        </p:nvSpPr>
        <p:spPr>
          <a:xfrm>
            <a:off x="1818005" y="181483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consume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55345" y="2474595"/>
            <a:ext cx="9580880" cy="2822575"/>
          </a:xfrm>
          <a:prstGeom prst="rect">
            <a:avLst/>
          </a:prstGeom>
          <a:noFill/>
        </p:spPr>
        <p:txBody>
          <a:bodyPr wrap="square" rtlCol="0">
            <a:spAutoFit/>
          </a:bodyPr>
          <a:p>
            <a:pPr algn="l">
              <a:lnSpc>
                <a:spcPct val="90000"/>
              </a:lnSpc>
            </a:pPr>
            <a:r>
              <a:rPr lang="en-US" altLang="zh-CN" sz="2400"/>
              <a:t>conj. transitions to the following topic or effect from the prior information that you discussed    </a:t>
            </a:r>
            <a:r>
              <a:rPr lang="zh-CN" altLang="en-US" sz="2400"/>
              <a:t>因此；所以说；话虽如此</a:t>
            </a:r>
            <a:endParaRPr lang="en-US" altLang="zh-CN" sz="2400"/>
          </a:p>
          <a:p>
            <a:pPr algn="l">
              <a:lnSpc>
                <a:spcPct val="90000"/>
              </a:lnSpc>
            </a:pPr>
            <a:r>
              <a:rPr lang="zh-CN" altLang="en-US" sz="2400"/>
              <a:t>【</a:t>
            </a:r>
            <a:r>
              <a:rPr lang="en-US" altLang="zh-CN" sz="2400"/>
              <a:t>SYN</a:t>
            </a:r>
            <a:r>
              <a:rPr lang="zh-CN" altLang="en-US" sz="2400"/>
              <a:t>】</a:t>
            </a:r>
            <a:r>
              <a:rPr lang="en-US" altLang="zh-CN" sz="2400"/>
              <a:t>that said,/be that as it may,/ having said that,/nevertheless,/ with this in mind, this being said</a:t>
            </a:r>
            <a:endParaRPr lang="en-US" altLang="zh-CN" sz="2400"/>
          </a:p>
          <a:p>
            <a:pPr algn="l">
              <a:lnSpc>
                <a:spcPct val="90000"/>
              </a:lnSpc>
            </a:pP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所以我们可以说，睡前吃东西并不会变胖。</a:t>
            </a:r>
            <a:endParaRPr lang="zh-CN" altLang="en-US" sz="2400" b="1">
              <a:solidFill>
                <a:srgbClr val="F8BAB0"/>
              </a:solidFill>
            </a:endParaRPr>
          </a:p>
          <a:p>
            <a:pPr lvl="1" algn="l">
              <a:lnSpc>
                <a:spcPct val="100000"/>
              </a:lnSpc>
              <a:buClrTx/>
              <a:buSzTx/>
              <a:buNone/>
            </a:pPr>
            <a:r>
              <a:rPr lang="zh-CN" altLang="en-US" sz="2400" b="1">
                <a:solidFill>
                  <a:srgbClr val="F8BAB0"/>
                </a:solidFill>
              </a:rPr>
              <a:t>That being said, you will not get fat if you eat before bed.</a:t>
            </a:r>
            <a:endParaRPr lang="zh-CN" altLang="en-US" sz="2400" b="1">
              <a:solidFill>
                <a:srgbClr val="F8BAB0"/>
              </a:solidFill>
            </a:endParaRPr>
          </a:p>
        </p:txBody>
      </p:sp>
      <p:sp>
        <p:nvSpPr>
          <p:cNvPr id="11" name="文本框 10"/>
          <p:cNvSpPr txBox="1"/>
          <p:nvPr/>
        </p:nvSpPr>
        <p:spPr>
          <a:xfrm>
            <a:off x="1786890" y="17367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That being said,…</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文本框2"/>
          <p:cNvSpPr>
            <a:spLocks noChangeArrowheads="1"/>
          </p:cNvSpPr>
          <p:nvPr/>
        </p:nvSpPr>
        <p:spPr bwMode="auto">
          <a:xfrm>
            <a:off x="1452307" y="1141718"/>
            <a:ext cx="9287387" cy="738505"/>
          </a:xfrm>
          <a:prstGeom prst="rect">
            <a:avLst/>
          </a:prstGeom>
          <a:noFill/>
          <a:ln>
            <a:noFill/>
          </a:ln>
          <a:effec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rgbClr val="7188A8"/>
                </a:solidFill>
                <a:effectLst/>
                <a:uLnTx/>
                <a:uFillTx/>
                <a:latin typeface="Impact" panose="020B0806030902050204" charset="0"/>
                <a:ea typeface="思源黑体 CN Heavy" panose="020B0A00000000000000" pitchFamily="34" charset="-122"/>
                <a:cs typeface="Impact" panose="020B0806030902050204" charset="0"/>
                <a:sym typeface="+mn-lt"/>
              </a:rPr>
              <a:t>Contents</a:t>
            </a:r>
            <a:endParaRPr kumimoji="0" lang="en-US" altLang="zh-CN" sz="4800" b="1" i="0" u="none" strike="noStrike" kern="1200" cap="none" spc="0" normalizeH="0" baseline="0" noProof="0" dirty="0">
              <a:ln>
                <a:noFill/>
              </a:ln>
              <a:solidFill>
                <a:srgbClr val="7188A8"/>
              </a:solidFill>
              <a:effectLst/>
              <a:uLnTx/>
              <a:uFillTx/>
              <a:latin typeface="Impact" panose="020B0806030902050204" charset="0"/>
              <a:ea typeface="思源黑体 CN Heavy" panose="020B0A00000000000000" pitchFamily="34" charset="-122"/>
              <a:cs typeface="Impact" panose="020B0806030902050204" charset="0"/>
              <a:sym typeface="+mn-lt"/>
            </a:endParaRPr>
          </a:p>
        </p:txBody>
      </p:sp>
      <p:grpSp>
        <p:nvGrpSpPr>
          <p:cNvPr id="9" name="组合 8"/>
          <p:cNvGrpSpPr/>
          <p:nvPr/>
        </p:nvGrpSpPr>
        <p:grpSpPr>
          <a:xfrm>
            <a:off x="2272191" y="2739946"/>
            <a:ext cx="4555528" cy="762342"/>
            <a:chOff x="1685050" y="2134091"/>
            <a:chExt cx="4555528" cy="762342"/>
          </a:xfrm>
        </p:grpSpPr>
        <p:sp>
          <p:nvSpPr>
            <p:cNvPr id="10" name="矩形 9"/>
            <p:cNvSpPr/>
            <p:nvPr/>
          </p:nvSpPr>
          <p:spPr>
            <a:xfrm>
              <a:off x="1685050" y="2179737"/>
              <a:ext cx="556592" cy="556592"/>
            </a:xfrm>
            <a:prstGeom prst="rect">
              <a:avLst/>
            </a:prstGeom>
            <a:solidFill>
              <a:srgbClr val="F7B1A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rPr>
                <a:t>01</a:t>
              </a:r>
              <a:endParaRPr kumimoji="0" lang="zh-CN" altLang="en-US"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
          <p:nvSpPr>
            <p:cNvPr id="11" name="文本框 10"/>
            <p:cNvSpPr txBox="1"/>
            <p:nvPr/>
          </p:nvSpPr>
          <p:spPr>
            <a:xfrm>
              <a:off x="2241642" y="2134091"/>
              <a:ext cx="27736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阅读理解</a:t>
              </a:r>
              <a:r>
                <a:rPr kumimoji="0" lang="zh-CN" altLang="en-US"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（含七选五）</a:t>
              </a:r>
              <a:endParaRPr kumimoji="0" lang="zh-CN" altLang="en-US"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12" name="矩形 11"/>
            <p:cNvSpPr/>
            <p:nvPr/>
          </p:nvSpPr>
          <p:spPr>
            <a:xfrm>
              <a:off x="2272434" y="2482413"/>
              <a:ext cx="3968144" cy="414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050" noProof="0" dirty="0">
                  <a:ln>
                    <a:noFill/>
                  </a:ln>
                  <a:solidFill>
                    <a:prstClr val="white">
                      <a:lumMod val="50000"/>
                    </a:prstClr>
                  </a:solidFill>
                  <a:effectLst/>
                  <a:uLnTx/>
                  <a:uFillTx/>
                  <a:latin typeface="等线" panose="02010600030101010101" pitchFamily="2" charset="-122"/>
                  <a:ea typeface="等线" panose="02010600030101010101" pitchFamily="2" charset="-122"/>
                  <a:sym typeface="+mn-ea"/>
                </a:rPr>
                <a:t>Reading Comprehension</a:t>
              </a: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grpSp>
        <p:nvGrpSpPr>
          <p:cNvPr id="13" name="组合 12"/>
          <p:cNvGrpSpPr/>
          <p:nvPr/>
        </p:nvGrpSpPr>
        <p:grpSpPr>
          <a:xfrm>
            <a:off x="2272191" y="4544142"/>
            <a:ext cx="4555528" cy="762416"/>
            <a:chOff x="1685050" y="2594392"/>
            <a:chExt cx="4555528" cy="762416"/>
          </a:xfrm>
        </p:grpSpPr>
        <p:sp>
          <p:nvSpPr>
            <p:cNvPr id="14" name="矩形 13"/>
            <p:cNvSpPr/>
            <p:nvPr/>
          </p:nvSpPr>
          <p:spPr>
            <a:xfrm>
              <a:off x="1685050" y="2594392"/>
              <a:ext cx="556592" cy="556592"/>
            </a:xfrm>
            <a:prstGeom prst="rect">
              <a:avLst/>
            </a:prstGeom>
            <a:solidFill>
              <a:srgbClr val="7188A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rPr>
                <a:t>03</a:t>
              </a:r>
              <a:endParaRPr kumimoji="0" lang="zh-CN" altLang="en-US"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
          <p:nvSpPr>
            <p:cNvPr id="15" name="文本框 14"/>
            <p:cNvSpPr txBox="1"/>
            <p:nvPr/>
          </p:nvSpPr>
          <p:spPr>
            <a:xfrm>
              <a:off x="2241642" y="2594466"/>
              <a:ext cx="14020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语法填空</a:t>
              </a:r>
              <a:endPar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16" name="矩形 15"/>
            <p:cNvSpPr/>
            <p:nvPr/>
          </p:nvSpPr>
          <p:spPr>
            <a:xfrm>
              <a:off x="2272434" y="2942788"/>
              <a:ext cx="3968144" cy="414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050" noProof="0" dirty="0">
                  <a:ln>
                    <a:noFill/>
                  </a:ln>
                  <a:solidFill>
                    <a:prstClr val="white">
                      <a:lumMod val="50000"/>
                    </a:prstClr>
                  </a:solidFill>
                  <a:effectLst/>
                  <a:uLnTx/>
                  <a:uFillTx/>
                  <a:latin typeface="等线" panose="02010600030101010101" pitchFamily="2" charset="-122"/>
                  <a:ea typeface="等线" panose="02010600030101010101" pitchFamily="2" charset="-122"/>
                  <a:sym typeface="+mn-ea"/>
                </a:rPr>
                <a:t>Blank Filling</a:t>
              </a: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grpSp>
        <p:nvGrpSpPr>
          <p:cNvPr id="21" name="组合 20"/>
          <p:cNvGrpSpPr/>
          <p:nvPr/>
        </p:nvGrpSpPr>
        <p:grpSpPr>
          <a:xfrm>
            <a:off x="2271757" y="3648557"/>
            <a:ext cx="4555528" cy="556592"/>
            <a:chOff x="1685050" y="2179737"/>
            <a:chExt cx="4555528" cy="556592"/>
          </a:xfrm>
        </p:grpSpPr>
        <p:sp>
          <p:nvSpPr>
            <p:cNvPr id="22" name="矩形 21"/>
            <p:cNvSpPr/>
            <p:nvPr/>
          </p:nvSpPr>
          <p:spPr>
            <a:xfrm>
              <a:off x="1685050" y="2179737"/>
              <a:ext cx="556592" cy="556592"/>
            </a:xfrm>
            <a:prstGeom prst="rect">
              <a:avLst/>
            </a:prstGeom>
            <a:solidFill>
              <a:srgbClr val="96C0E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rPr>
                <a:t>02</a:t>
              </a:r>
              <a:endParaRPr kumimoji="0" lang="zh-CN" altLang="en-US"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
          <p:nvSpPr>
            <p:cNvPr id="23" name="文本框 22"/>
            <p:cNvSpPr txBox="1"/>
            <p:nvPr/>
          </p:nvSpPr>
          <p:spPr>
            <a:xfrm>
              <a:off x="2241642" y="2195051"/>
              <a:ext cx="14020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完型填空</a:t>
              </a:r>
              <a:endPar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24" name="矩形 23"/>
            <p:cNvSpPr/>
            <p:nvPr/>
          </p:nvSpPr>
          <p:spPr>
            <a:xfrm>
              <a:off x="2272434" y="2482413"/>
              <a:ext cx="3968144" cy="2527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grpSp>
        <p:nvGrpSpPr>
          <p:cNvPr id="25" name="组合 24"/>
          <p:cNvGrpSpPr/>
          <p:nvPr/>
        </p:nvGrpSpPr>
        <p:grpSpPr>
          <a:xfrm>
            <a:off x="7054274" y="4083841"/>
            <a:ext cx="3998936" cy="601052"/>
            <a:chOff x="2241642" y="2134091"/>
            <a:chExt cx="3998936" cy="601052"/>
          </a:xfrm>
        </p:grpSpPr>
        <p:sp>
          <p:nvSpPr>
            <p:cNvPr id="27" name="文本框 26"/>
            <p:cNvSpPr txBox="1"/>
            <p:nvPr/>
          </p:nvSpPr>
          <p:spPr>
            <a:xfrm>
              <a:off x="2241642" y="2134091"/>
              <a:ext cx="3098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28" name="矩形 27"/>
            <p:cNvSpPr/>
            <p:nvPr/>
          </p:nvSpPr>
          <p:spPr>
            <a:xfrm>
              <a:off x="2272434" y="2482413"/>
              <a:ext cx="3968144" cy="2527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cxnSp>
        <p:nvCxnSpPr>
          <p:cNvPr id="29" name="直接连接符 28"/>
          <p:cNvCxnSpPr/>
          <p:nvPr/>
        </p:nvCxnSpPr>
        <p:spPr>
          <a:xfrm flipV="1">
            <a:off x="4703445" y="1901190"/>
            <a:ext cx="2629535" cy="29210"/>
          </a:xfrm>
          <a:prstGeom prst="line">
            <a:avLst/>
          </a:prstGeom>
          <a:ln w="38100">
            <a:solidFill>
              <a:srgbClr val="7188A8"/>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958000" y="3952738"/>
            <a:ext cx="3968144" cy="252730"/>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rPr>
              <a:t>Cloze</a:t>
            </a:r>
            <a:endParaRPr kumimoji="0" lang="zh-CN" alt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椭圆 7"/>
          <p:cNvSpPr/>
          <p:nvPr/>
        </p:nvSpPr>
        <p:spPr>
          <a:xfrm>
            <a:off x="3789329" y="1122329"/>
            <a:ext cx="4613342" cy="4613342"/>
          </a:xfrm>
          <a:prstGeom prst="ellipse">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9" name="组合 8"/>
          <p:cNvGrpSpPr/>
          <p:nvPr/>
        </p:nvGrpSpPr>
        <p:grpSpPr>
          <a:xfrm>
            <a:off x="4230282" y="1901757"/>
            <a:ext cx="3731437" cy="2144743"/>
            <a:chOff x="4294963" y="2039833"/>
            <a:chExt cx="3731437" cy="2144743"/>
          </a:xfrm>
        </p:grpSpPr>
        <p:sp>
          <p:nvSpPr>
            <p:cNvPr id="10" name="矩形 9"/>
            <p:cNvSpPr/>
            <p:nvPr/>
          </p:nvSpPr>
          <p:spPr>
            <a:xfrm>
              <a:off x="4359646" y="3129424"/>
              <a:ext cx="3602071"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完型填空</a:t>
              </a:r>
              <a:endPar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1" name="矩形 10"/>
            <p:cNvSpPr/>
            <p:nvPr/>
          </p:nvSpPr>
          <p:spPr>
            <a:xfrm>
              <a:off x="5474881" y="2039833"/>
              <a:ext cx="1371600" cy="1198880"/>
            </a:xfrm>
            <a:prstGeom prst="rect">
              <a:avLst/>
            </a:prstGeom>
            <a:noFill/>
          </p:spPr>
          <p:txBody>
            <a:bodyPr wrap="square" lIns="91440" tIns="45720" rIns="91440" bIns="4572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2</a:t>
              </a:r>
              <a:endParaRPr kumimoji="0" lang="zh-CN" alt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2" name="文本框 11"/>
            <p:cNvSpPr txBox="1"/>
            <p:nvPr/>
          </p:nvSpPr>
          <p:spPr>
            <a:xfrm>
              <a:off x="4294963" y="3816276"/>
              <a:ext cx="3731437"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rPr>
                <a:t>Cloze</a:t>
              </a:r>
              <a:endPar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23545"/>
            <a:ext cx="3989705" cy="645160"/>
          </a:xfrm>
          <a:prstGeom prst="rect">
            <a:avLst/>
          </a:prstGeom>
        </p:spPr>
        <p:txBody>
          <a:bodyPr wrap="square">
            <a:spAutoFit/>
          </a:bodyPr>
          <a:lstStyle/>
          <a:p>
            <a:pPr>
              <a:lnSpc>
                <a:spcPct val="6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This Woman Gives Free Haircuts to Those Less Fortunate and Her Simple Act of Kindness is Starting to Spread</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5" name="文本框 4"/>
          <p:cNvSpPr txBox="1"/>
          <p:nvPr/>
        </p:nvSpPr>
        <p:spPr>
          <a:xfrm>
            <a:off x="1031875" y="5520690"/>
            <a:ext cx="3747770" cy="645160"/>
          </a:xfrm>
          <a:prstGeom prst="rect">
            <a:avLst/>
          </a:prstGeom>
          <a:noFill/>
        </p:spPr>
        <p:txBody>
          <a:bodyPr wrap="square" rtlCol="0" anchor="t">
            <a:spAutoFit/>
          </a:bodyPr>
          <a:p>
            <a:r>
              <a:rPr lang="zh-CN" altLang="en-US" b="1">
                <a:solidFill>
                  <a:schemeClr val="bg2">
                    <a:lumMod val="50000"/>
                  </a:schemeClr>
                </a:solidFill>
              </a:rPr>
              <a:t>Stellar and her magic chair, on the road to their next free haircut</a:t>
            </a:r>
            <a:r>
              <a:rPr lang="en-US" altLang="zh-CN" b="1">
                <a:solidFill>
                  <a:schemeClr val="bg2">
                    <a:lumMod val="50000"/>
                  </a:schemeClr>
                </a:solidFill>
              </a:rPr>
              <a:t>.</a:t>
            </a:r>
            <a:endParaRPr lang="en-US" altLang="zh-CN"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7" name="图片 6" descr="US200367A-1"/>
          <p:cNvPicPr>
            <a:picLocks noChangeAspect="1"/>
          </p:cNvPicPr>
          <p:nvPr/>
        </p:nvPicPr>
        <p:blipFill>
          <a:blip r:embed="rId2"/>
          <a:stretch>
            <a:fillRect/>
          </a:stretch>
        </p:blipFill>
        <p:spPr>
          <a:xfrm>
            <a:off x="1184910" y="1379220"/>
            <a:ext cx="3090545" cy="4141470"/>
          </a:xfrm>
          <a:prstGeom prst="rect">
            <a:avLst/>
          </a:prstGeom>
          <a:effectLst>
            <a:softEdge rad="127000"/>
          </a:effectLst>
        </p:spPr>
      </p:pic>
      <p:pic>
        <p:nvPicPr>
          <p:cNvPr id="9" name="图片 8" descr="haircut_pull-quote-2048x853"/>
          <p:cNvPicPr>
            <a:picLocks noChangeAspect="1"/>
          </p:cNvPicPr>
          <p:nvPr/>
        </p:nvPicPr>
        <p:blipFill>
          <a:blip r:embed="rId3"/>
          <a:stretch>
            <a:fillRect/>
          </a:stretch>
        </p:blipFill>
        <p:spPr>
          <a:xfrm>
            <a:off x="4486275" y="1969135"/>
            <a:ext cx="7112635" cy="2962275"/>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3636010"/>
          </a:xfrm>
          <a:prstGeom prst="rect">
            <a:avLst/>
          </a:prstGeom>
          <a:noFill/>
        </p:spPr>
        <p:txBody>
          <a:bodyPr wrap="square" rtlCol="0">
            <a:spAutoFit/>
          </a:bodyPr>
          <a:p>
            <a:pPr algn="l">
              <a:lnSpc>
                <a:spcPct val="90000"/>
              </a:lnSpc>
            </a:pPr>
            <a:r>
              <a:rPr lang="en-US" sz="2400"/>
              <a:t>adj. (severer, severest)</a:t>
            </a:r>
            <a:endParaRPr lang="en-US" sz="2400"/>
          </a:p>
          <a:p>
            <a:pPr algn="l">
              <a:lnSpc>
                <a:spcPct val="90000"/>
              </a:lnSpc>
            </a:pPr>
            <a:r>
              <a:rPr lang="en-US" sz="2400"/>
              <a:t>extremely bad or serious	</a:t>
            </a:r>
            <a:r>
              <a:rPr lang="zh-CN" altLang="en-US" sz="2400"/>
              <a:t>极为恶劣的；十分严重的</a:t>
            </a:r>
            <a:endParaRPr lang="zh-CN" altLang="en-US" sz="2400"/>
          </a:p>
          <a:p>
            <a:pPr algn="l">
              <a:lnSpc>
                <a:spcPct val="90000"/>
              </a:lnSpc>
            </a:pPr>
            <a:endParaRPr lang="zh-CN" altLang="en-US" sz="2400"/>
          </a:p>
          <a:p>
            <a:pPr lvl="1" algn="l">
              <a:lnSpc>
                <a:spcPct val="100000"/>
              </a:lnSpc>
            </a:pPr>
            <a:r>
              <a:rPr lang="en-US" sz="2400"/>
              <a:t>严重残疾</a:t>
            </a:r>
            <a:endParaRPr lang="en-US" sz="2400"/>
          </a:p>
          <a:p>
            <a:pPr lvl="1" algn="l">
              <a:lnSpc>
                <a:spcPct val="100000"/>
              </a:lnSpc>
            </a:pPr>
            <a:r>
              <a:rPr lang="en-US" sz="2400"/>
              <a:t>a severe handicap</a:t>
            </a:r>
            <a:endParaRPr lang="en-US" sz="2400"/>
          </a:p>
          <a:p>
            <a:pPr lvl="1" algn="l">
              <a:lnSpc>
                <a:spcPct val="100000"/>
              </a:lnSpc>
            </a:pPr>
            <a:r>
              <a:rPr lang="en-US" sz="2400">
                <a:sym typeface="+mn-ea"/>
              </a:rPr>
              <a:t>恶劣的天气情况</a:t>
            </a:r>
            <a:endParaRPr lang="en-US" sz="2400"/>
          </a:p>
          <a:p>
            <a:pPr lvl="1" algn="l">
              <a:lnSpc>
                <a:spcPct val="100000"/>
              </a:lnSpc>
            </a:pPr>
            <a:r>
              <a:rPr lang="en-US" sz="2400">
                <a:sym typeface="+mn-ea"/>
              </a:rPr>
              <a:t>severe weather conditions</a:t>
            </a:r>
            <a:endParaRPr lang="en-US" sz="2400"/>
          </a:p>
          <a:p>
            <a:pPr lvl="1" algn="l">
              <a:lnSpc>
                <a:spcPct val="100000"/>
              </a:lnSpc>
            </a:pPr>
            <a:r>
              <a:rPr lang="en-US" sz="2400"/>
              <a:t>他的伤很重。</a:t>
            </a:r>
            <a:endParaRPr lang="en-US" sz="2400"/>
          </a:p>
          <a:p>
            <a:pPr lvl="1" algn="l">
              <a:lnSpc>
                <a:spcPct val="100000"/>
              </a:lnSpc>
            </a:pPr>
            <a:r>
              <a:rPr lang="en-US" sz="2400"/>
              <a:t>His injuries are severe.</a:t>
            </a:r>
            <a:endParaRPr lang="en-US" sz="2400"/>
          </a:p>
          <a:p>
            <a:pPr lvl="1" algn="l">
              <a:lnSpc>
                <a:spcPct val="90000"/>
              </a:lnSpc>
            </a:pP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severe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3744595"/>
          </a:xfrm>
          <a:prstGeom prst="rect">
            <a:avLst/>
          </a:prstGeom>
          <a:noFill/>
        </p:spPr>
        <p:txBody>
          <a:bodyPr wrap="square" rtlCol="0">
            <a:spAutoFit/>
          </a:bodyPr>
          <a:p>
            <a:pPr algn="l">
              <a:lnSpc>
                <a:spcPct val="90000"/>
              </a:lnSpc>
            </a:pPr>
            <a:r>
              <a:rPr lang="en-US" sz="2400"/>
              <a:t>v. to plan or organize sth in advance	</a:t>
            </a:r>
            <a:r>
              <a:rPr lang="zh-CN" altLang="en-US" sz="2400"/>
              <a:t>安排；筹备</a:t>
            </a:r>
            <a:endParaRPr lang="zh-CN" altLang="en-US" sz="2400"/>
          </a:p>
          <a:p>
            <a:pPr algn="l">
              <a:lnSpc>
                <a:spcPct val="90000"/>
              </a:lnSpc>
            </a:pPr>
            <a:endParaRPr lang="zh-CN" altLang="en-US" sz="2400"/>
          </a:p>
          <a:p>
            <a:pPr lvl="1" algn="l">
              <a:lnSpc>
                <a:spcPct val="90000"/>
              </a:lnSpc>
            </a:pPr>
            <a:r>
              <a:rPr lang="en-US" sz="2400"/>
              <a:t>聚会很快就安排好了。</a:t>
            </a:r>
            <a:endParaRPr lang="en-US" sz="2400"/>
          </a:p>
          <a:p>
            <a:pPr lvl="1" algn="l">
              <a:lnSpc>
                <a:spcPct val="90000"/>
              </a:lnSpc>
            </a:pPr>
            <a:r>
              <a:rPr lang="en-US" sz="2400"/>
              <a:t>The party was arranged quickly.</a:t>
            </a:r>
            <a:endParaRPr lang="en-US" sz="2400"/>
          </a:p>
          <a:p>
            <a:pPr lvl="1" algn="l">
              <a:lnSpc>
                <a:spcPct val="90000"/>
              </a:lnSpc>
            </a:pPr>
            <a:r>
              <a:rPr lang="en-US" sz="2400"/>
              <a:t>我们按时在六点碰面。</a:t>
            </a:r>
            <a:endParaRPr lang="en-US" sz="2400"/>
          </a:p>
          <a:p>
            <a:pPr lvl="1" algn="l">
              <a:lnSpc>
                <a:spcPct val="90000"/>
              </a:lnSpc>
            </a:pPr>
            <a:r>
              <a:rPr lang="en-US" sz="2400"/>
              <a:t>We met at six, as arranged.</a:t>
            </a:r>
            <a:endParaRPr lang="en-US" sz="2400"/>
          </a:p>
          <a:p>
            <a:pPr lvl="1" algn="l">
              <a:lnSpc>
                <a:spcPct val="90000"/>
              </a:lnSpc>
            </a:pPr>
            <a:r>
              <a:rPr lang="en-US" sz="2400"/>
              <a:t>我们安排了一辆轿车到机场接我们。</a:t>
            </a:r>
            <a:endParaRPr lang="en-US" sz="2400"/>
          </a:p>
          <a:p>
            <a:pPr lvl="1" algn="l">
              <a:lnSpc>
                <a:spcPct val="90000"/>
              </a:lnSpc>
            </a:pPr>
            <a:r>
              <a:rPr lang="en-US" sz="2400"/>
              <a:t>We arranged for a car to collect us from the airport.</a:t>
            </a:r>
            <a:endParaRPr lang="en-US" sz="2400"/>
          </a:p>
          <a:p>
            <a:pPr algn="l">
              <a:lnSpc>
                <a:spcPct val="90000"/>
              </a:lnSpc>
            </a:pPr>
            <a:endParaRPr lang="en-US" altLang="zh-CN" sz="2400" b="1">
              <a:solidFill>
                <a:srgbClr val="F8BAB0"/>
              </a:solidFill>
            </a:endParaRPr>
          </a:p>
          <a:p>
            <a:pPr lvl="1" algn="l">
              <a:lnSpc>
                <a:spcPct val="90000"/>
              </a:lnSpc>
            </a:pPr>
            <a:r>
              <a:rPr lang="zh-CN" altLang="en-US" sz="2400" b="1">
                <a:solidFill>
                  <a:srgbClr val="F8BAB0"/>
                </a:solidFill>
              </a:rPr>
              <a:t>看到这个情况，她妈妈为</a:t>
            </a:r>
            <a:r>
              <a:rPr lang="en-US" altLang="zh-CN" sz="2400" b="1">
                <a:solidFill>
                  <a:srgbClr val="F8BAB0"/>
                </a:solidFill>
                <a:sym typeface="+mn-ea"/>
              </a:rPr>
              <a:t>Steller</a:t>
            </a:r>
            <a:r>
              <a:rPr lang="zh-CN" altLang="en-US" sz="2400" b="1">
                <a:solidFill>
                  <a:srgbClr val="F8BAB0"/>
                </a:solidFill>
              </a:rPr>
              <a:t>安排了第一次专业的理发。</a:t>
            </a:r>
            <a:endParaRPr lang="zh-CN" altLang="en-US" sz="2400" b="1">
              <a:solidFill>
                <a:srgbClr val="F8BAB0"/>
              </a:solidFill>
            </a:endParaRPr>
          </a:p>
          <a:p>
            <a:pPr lvl="1" algn="l">
              <a:lnSpc>
                <a:spcPct val="90000"/>
              </a:lnSpc>
            </a:pPr>
            <a:r>
              <a:rPr lang="en-US" altLang="zh-CN" sz="2400" b="1">
                <a:solidFill>
                  <a:srgbClr val="F8BAB0"/>
                </a:solidFill>
              </a:rPr>
              <a:t>Seeing this, her mother arranged for Steller's first professional haircut.</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arrange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503535" cy="3228975"/>
          </a:xfrm>
          <a:prstGeom prst="rect">
            <a:avLst/>
          </a:prstGeom>
          <a:noFill/>
        </p:spPr>
        <p:txBody>
          <a:bodyPr wrap="square" rtlCol="0">
            <a:spAutoFit/>
          </a:bodyPr>
          <a:p>
            <a:pPr algn="l">
              <a:lnSpc>
                <a:spcPct val="90000"/>
              </a:lnSpc>
            </a:pPr>
            <a:r>
              <a:rPr lang="en-US" altLang="zh-CN" sz="2400"/>
              <a:t>[C] a type or period of illness	</a:t>
            </a:r>
            <a:r>
              <a:rPr lang="zh-CN" altLang="en-US" sz="2400"/>
              <a:t>（某种）病；患病期</a:t>
            </a:r>
            <a:endParaRPr lang="zh-CN" altLang="en-US" sz="2400"/>
          </a:p>
          <a:p>
            <a:pPr algn="l">
              <a:lnSpc>
                <a:spcPct val="90000"/>
              </a:lnSpc>
            </a:pPr>
            <a:endParaRPr lang="zh-CN" altLang="en-US" sz="2400"/>
          </a:p>
          <a:p>
            <a:pPr lvl="1" algn="l">
              <a:lnSpc>
                <a:spcPct val="90000"/>
              </a:lnSpc>
            </a:pPr>
            <a:r>
              <a:rPr lang="zh-CN" altLang="en-US" sz="2400"/>
              <a:t>小病</a:t>
            </a:r>
            <a:r>
              <a:rPr lang="en-US" altLang="zh-CN" sz="2400"/>
              <a:t>/</a:t>
            </a:r>
            <a:r>
              <a:rPr lang="zh-CN" altLang="en-US" sz="2400"/>
              <a:t>重病</a:t>
            </a:r>
            <a:endParaRPr lang="zh-CN" altLang="en-US" sz="2400"/>
          </a:p>
          <a:p>
            <a:pPr lvl="1" algn="l">
              <a:lnSpc>
                <a:spcPct val="90000"/>
              </a:lnSpc>
            </a:pPr>
            <a:r>
              <a:rPr lang="en-US" altLang="zh-CN" sz="2400"/>
              <a:t>minor/serious illnesses</a:t>
            </a: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坐下来，有个人像对待普通人而不是仅仅把她当病人一样和她聊天，这让她感觉有人关心她，内心也没那么孤单了。</a:t>
            </a:r>
            <a:endParaRPr lang="zh-CN" altLang="en-US" sz="2400" b="1">
              <a:solidFill>
                <a:srgbClr val="F8BAB0"/>
              </a:solidFill>
            </a:endParaRPr>
          </a:p>
          <a:p>
            <a:pPr lvl="1" algn="l">
              <a:lnSpc>
                <a:spcPct val="100000"/>
              </a:lnSpc>
              <a:buClrTx/>
              <a:buSzTx/>
              <a:buNone/>
            </a:pPr>
            <a:r>
              <a:rPr lang="en-US" altLang="zh-CN" sz="2400" b="1">
                <a:solidFill>
                  <a:srgbClr val="F8BAB0"/>
                </a:solidFill>
              </a:rPr>
              <a:t>To sit down and have somebody look at her and talk to her like a person and not just an illness made her feel cared about and less alone.</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illness</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614045" y="2016125"/>
            <a:ext cx="10804525" cy="3192145"/>
          </a:xfrm>
          <a:prstGeom prst="rect">
            <a:avLst/>
          </a:prstGeom>
          <a:noFill/>
        </p:spPr>
        <p:txBody>
          <a:bodyPr wrap="square" rtlCol="0">
            <a:spAutoFit/>
          </a:bodyPr>
          <a:p>
            <a:pPr algn="l">
              <a:lnSpc>
                <a:spcPct val="90000"/>
              </a:lnSpc>
            </a:pPr>
            <a:r>
              <a:rPr lang="en-US" altLang="zh-CN" sz="2400"/>
              <a:t>to show sb that you are interested in them and/or want to help them	</a:t>
            </a:r>
            <a:endParaRPr lang="en-US" altLang="zh-CN" sz="2400"/>
          </a:p>
          <a:p>
            <a:pPr algn="l">
              <a:lnSpc>
                <a:spcPct val="90000"/>
              </a:lnSpc>
            </a:pPr>
            <a:r>
              <a:rPr lang="zh-CN" sz="2400"/>
              <a:t>表示对某人感兴趣；表示愿意提供援助</a:t>
            </a:r>
            <a:endParaRPr lang="zh-CN" sz="2400"/>
          </a:p>
          <a:p>
            <a:pPr algn="l">
              <a:lnSpc>
                <a:spcPct val="90000"/>
              </a:lnSpc>
            </a:pPr>
            <a:endParaRPr lang="zh-CN" sz="2400"/>
          </a:p>
          <a:p>
            <a:pPr lvl="1" algn="l">
              <a:lnSpc>
                <a:spcPct val="90000"/>
              </a:lnSpc>
            </a:pPr>
            <a:r>
              <a:rPr lang="zh-CN" sz="2400"/>
              <a:t>教会需要寻找新途径来为年轻人提供帮助。</a:t>
            </a:r>
            <a:endParaRPr lang="zh-CN" sz="2400"/>
          </a:p>
          <a:p>
            <a:pPr lvl="1" algn="l">
              <a:lnSpc>
                <a:spcPct val="90000"/>
              </a:lnSpc>
            </a:pPr>
            <a:r>
              <a:rPr lang="en-US" altLang="zh-CN" sz="2400"/>
              <a:t>The church needs to find new ways of reaching out to young people.</a:t>
            </a:r>
            <a:endParaRPr lang="en-US" altLang="zh-CN" sz="2400"/>
          </a:p>
          <a:p>
            <a:pPr algn="l">
              <a:lnSpc>
                <a:spcPct val="90000"/>
              </a:lnSpc>
            </a:pPr>
            <a:endParaRPr lang="zh-CN" sz="2400"/>
          </a:p>
          <a:p>
            <a:pPr lvl="1" algn="l">
              <a:lnSpc>
                <a:spcPct val="100000"/>
              </a:lnSpc>
              <a:buClrTx/>
              <a:buSzTx/>
              <a:buNone/>
            </a:pPr>
            <a:r>
              <a:rPr lang="zh-CN" altLang="en-US" sz="2400" b="1">
                <a:solidFill>
                  <a:srgbClr val="F8BAB0"/>
                </a:solidFill>
              </a:rPr>
              <a:t>毕业后不久，她开始了她的</a:t>
            </a:r>
            <a:r>
              <a:rPr lang="en-US" altLang="zh-CN" sz="2400" b="1">
                <a:solidFill>
                  <a:srgbClr val="F8BAB0"/>
                </a:solidFill>
              </a:rPr>
              <a:t>“</a:t>
            </a:r>
            <a:r>
              <a:rPr lang="zh-CN" altLang="en-US" sz="2400" b="1">
                <a:solidFill>
                  <a:srgbClr val="F8BAB0"/>
                </a:solidFill>
              </a:rPr>
              <a:t>红椅子工程</a:t>
            </a:r>
            <a:r>
              <a:rPr lang="en-US" altLang="zh-CN" sz="2400" b="1">
                <a:solidFill>
                  <a:srgbClr val="F8BAB0"/>
                </a:solidFill>
              </a:rPr>
              <a:t>”</a:t>
            </a:r>
            <a:r>
              <a:rPr lang="zh-CN" altLang="en-US" sz="2400" b="1">
                <a:solidFill>
                  <a:srgbClr val="F8BAB0"/>
                </a:solidFill>
              </a:rPr>
              <a:t>， 去街上</a:t>
            </a:r>
            <a:r>
              <a:rPr lang="zh-CN" altLang="en-US" sz="2400" b="1">
                <a:solidFill>
                  <a:srgbClr val="F8BAB0"/>
                </a:solidFill>
                <a:sym typeface="+mn-ea"/>
              </a:rPr>
              <a:t>帮助</a:t>
            </a:r>
            <a:r>
              <a:rPr lang="zh-CN" altLang="en-US" sz="2400" b="1">
                <a:solidFill>
                  <a:srgbClr val="F8BAB0"/>
                </a:solidFill>
              </a:rPr>
              <a:t>那些需要帮助的人。</a:t>
            </a:r>
            <a:endParaRPr lang="zh-CN" altLang="en-US" sz="2400" b="1">
              <a:solidFill>
                <a:srgbClr val="F8BAB0"/>
              </a:solidFill>
            </a:endParaRPr>
          </a:p>
          <a:p>
            <a:pPr lvl="1" algn="l">
              <a:lnSpc>
                <a:spcPct val="100000"/>
              </a:lnSpc>
              <a:buClrTx/>
              <a:buSzTx/>
              <a:buNone/>
            </a:pPr>
            <a:r>
              <a:rPr lang="en-US" altLang="zh-CN" sz="2400" b="1">
                <a:solidFill>
                  <a:srgbClr val="F8BAB0"/>
                </a:solidFill>
              </a:rPr>
              <a:t>Not long after finishing school, she began her Red Chair Project, reaching out to the people on the streets.</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4114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reach out to sb</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15975" y="1806575"/>
            <a:ext cx="10339070" cy="4295140"/>
          </a:xfrm>
          <a:prstGeom prst="rect">
            <a:avLst/>
          </a:prstGeom>
          <a:noFill/>
        </p:spPr>
        <p:txBody>
          <a:bodyPr wrap="square" rtlCol="0">
            <a:spAutoFit/>
          </a:bodyPr>
          <a:p>
            <a:pPr algn="l">
              <a:lnSpc>
                <a:spcPct val="80000"/>
              </a:lnSpc>
            </a:pPr>
            <a:r>
              <a:rPr lang="en-US" sz="2400"/>
              <a:t>vt. to repair or correct sth	</a:t>
            </a:r>
            <a:r>
              <a:rPr lang="zh-CN" altLang="en-US" sz="2400"/>
              <a:t>修理；校准；校正</a:t>
            </a:r>
            <a:endParaRPr lang="zh-CN" altLang="en-US" sz="2400"/>
          </a:p>
          <a:p>
            <a:pPr lvl="1" algn="l">
              <a:lnSpc>
                <a:spcPct val="80000"/>
              </a:lnSpc>
            </a:pPr>
            <a:r>
              <a:rPr lang="zh-CN" altLang="en-US" sz="2400"/>
              <a:t>我已经解决了这个问题。</a:t>
            </a:r>
            <a:endParaRPr lang="zh-CN" altLang="en-US" sz="2400"/>
          </a:p>
          <a:p>
            <a:pPr lvl="1" algn="l">
              <a:lnSpc>
                <a:spcPct val="80000"/>
              </a:lnSpc>
            </a:pPr>
            <a:r>
              <a:rPr lang="en-US" altLang="zh-CN" sz="2400"/>
              <a:t>I've fixed the problem.</a:t>
            </a:r>
            <a:endParaRPr lang="en-US" altLang="zh-CN" sz="2400"/>
          </a:p>
          <a:p>
            <a:pPr algn="l">
              <a:lnSpc>
                <a:spcPct val="80000"/>
              </a:lnSpc>
            </a:pPr>
            <a:endParaRPr lang="en-US" altLang="zh-CN" sz="2400"/>
          </a:p>
          <a:p>
            <a:pPr lvl="1" algn="l">
              <a:lnSpc>
                <a:spcPct val="80000"/>
              </a:lnSpc>
              <a:buClrTx/>
              <a:buSzTx/>
              <a:buNone/>
            </a:pPr>
            <a:r>
              <a:rPr lang="zh-CN" altLang="en-US" sz="2400" b="1">
                <a:solidFill>
                  <a:srgbClr val="F8BAB0"/>
                </a:solidFill>
              </a:rPr>
              <a:t>我想也许我会走过去问问他们是否需要免费的理发服务，虽然我没法解决他们的问题。</a:t>
            </a:r>
            <a:endParaRPr lang="zh-CN" altLang="en-US" sz="2400" b="1">
              <a:solidFill>
                <a:srgbClr val="F8BAB0"/>
              </a:solidFill>
            </a:endParaRPr>
          </a:p>
          <a:p>
            <a:pPr lvl="1" algn="l">
              <a:lnSpc>
                <a:spcPct val="80000"/>
              </a:lnSpc>
              <a:buClrTx/>
              <a:buSzTx/>
              <a:buNone/>
            </a:pPr>
            <a:r>
              <a:rPr lang="zh-CN" altLang="en-US" sz="2400" b="1">
                <a:solidFill>
                  <a:srgbClr val="F8BAB0"/>
                </a:solidFill>
              </a:rPr>
              <a:t>I thought maybe I'd go around and ask if they want free haircuts, though I couldn't fix their problems.</a:t>
            </a:r>
            <a:endParaRPr lang="zh-CN" altLang="en-US" sz="2400" b="1">
              <a:solidFill>
                <a:srgbClr val="F8BAB0"/>
              </a:solidFill>
            </a:endParaRPr>
          </a:p>
          <a:p>
            <a:pPr algn="l">
              <a:lnSpc>
                <a:spcPct val="80000"/>
              </a:lnSpc>
            </a:pPr>
            <a:endParaRPr lang="zh-CN" sz="2400"/>
          </a:p>
          <a:p>
            <a:pPr algn="l">
              <a:lnSpc>
                <a:spcPct val="80000"/>
              </a:lnSpc>
            </a:pPr>
            <a:r>
              <a:rPr lang="en-US" altLang="zh-CN" sz="2400"/>
              <a:t>[C] (informal) a solution to a problem, especially an easy or temporary one </a:t>
            </a:r>
            <a:endParaRPr lang="en-US" altLang="zh-CN" sz="2400"/>
          </a:p>
          <a:p>
            <a:pPr algn="l">
              <a:lnSpc>
                <a:spcPct val="80000"/>
              </a:lnSpc>
            </a:pPr>
            <a:r>
              <a:rPr lang="zh-CN" altLang="en-US" sz="2400"/>
              <a:t>（尤指简单的、暂时的）解决方法</a:t>
            </a:r>
            <a:endParaRPr lang="zh-CN" altLang="en-US" sz="2400"/>
          </a:p>
          <a:p>
            <a:pPr lvl="1" algn="l">
              <a:lnSpc>
                <a:spcPct val="80000"/>
              </a:lnSpc>
            </a:pPr>
            <a:r>
              <a:rPr lang="zh-CN" sz="2400"/>
              <a:t>钢铁工业的问题没有即时解决的办法。</a:t>
            </a:r>
            <a:endParaRPr lang="zh-CN" sz="2400"/>
          </a:p>
          <a:p>
            <a:pPr lvl="1" algn="l">
              <a:lnSpc>
                <a:spcPct val="80000"/>
              </a:lnSpc>
            </a:pPr>
            <a:r>
              <a:rPr lang="en-US" altLang="zh-CN" sz="2400"/>
              <a:t>There is no quick fix for the steel industry.</a:t>
            </a:r>
            <a:endParaRPr lang="zh-CN" sz="2400"/>
          </a:p>
          <a:p>
            <a:pPr lvl="1" algn="l">
              <a:lnSpc>
                <a:spcPct val="100000"/>
              </a:lnSpc>
              <a:buClrTx/>
              <a:buSzTx/>
              <a:buNone/>
            </a:pP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4114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fix</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339070" cy="1863725"/>
          </a:xfrm>
          <a:prstGeom prst="rect">
            <a:avLst/>
          </a:prstGeom>
          <a:noFill/>
        </p:spPr>
        <p:txBody>
          <a:bodyPr wrap="square" rtlCol="0">
            <a:spAutoFit/>
          </a:bodyPr>
          <a:p>
            <a:pPr algn="l">
              <a:lnSpc>
                <a:spcPct val="90000"/>
              </a:lnSpc>
            </a:pPr>
            <a:r>
              <a:rPr lang="zh-CN" altLang="en-US" sz="2400"/>
              <a:t>【</a:t>
            </a:r>
            <a:r>
              <a:rPr lang="en-US" altLang="zh-CN" sz="2400"/>
              <a:t>SYN</a:t>
            </a:r>
            <a:r>
              <a:rPr lang="zh-CN" altLang="en-US" sz="2400"/>
              <a:t>】</a:t>
            </a:r>
            <a:r>
              <a:rPr lang="en-US" sz="2400"/>
              <a:t>recover    </a:t>
            </a:r>
            <a:r>
              <a:rPr lang="zh-CN" altLang="en-US" sz="2400"/>
              <a:t>东山再起；重新振作；完全康复</a:t>
            </a:r>
            <a:endParaRPr lang="zh-CN" altLang="en-US" sz="2400"/>
          </a:p>
          <a:p>
            <a:pPr algn="l">
              <a:lnSpc>
                <a:spcPct val="90000"/>
              </a:lnSpc>
            </a:pPr>
            <a:endParaRPr lang="en-US" altLang="zh-CN" sz="2400"/>
          </a:p>
          <a:p>
            <a:pPr lvl="1" algn="l">
              <a:lnSpc>
                <a:spcPct val="100000"/>
              </a:lnSpc>
              <a:buClrTx/>
              <a:buSzTx/>
              <a:buNone/>
            </a:pPr>
            <a:r>
              <a:rPr lang="zh-CN" altLang="en-US" sz="2400" b="1">
                <a:solidFill>
                  <a:srgbClr val="F8BAB0"/>
                </a:solidFill>
              </a:rPr>
              <a:t>她听了很多别人那些关于失去、上瘾、努力重新振作的故事。</a:t>
            </a:r>
            <a:endParaRPr lang="zh-CN" altLang="en-US" sz="2400" b="1">
              <a:solidFill>
                <a:srgbClr val="F8BAB0"/>
              </a:solidFill>
            </a:endParaRPr>
          </a:p>
          <a:p>
            <a:pPr lvl="1" algn="l">
              <a:lnSpc>
                <a:spcPct val="100000"/>
              </a:lnSpc>
              <a:buClrTx/>
              <a:buSzTx/>
              <a:buNone/>
            </a:pPr>
            <a:r>
              <a:rPr lang="en-US" altLang="zh-CN" sz="2400" b="1">
                <a:solidFill>
                  <a:srgbClr val="F8BAB0"/>
                </a:solidFill>
              </a:rPr>
              <a:t>She listened to people's stories of loss, addiction, and struggle to get back on their feet.</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get back on one's feet</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828655" cy="3672840"/>
          </a:xfrm>
          <a:prstGeom prst="rect">
            <a:avLst/>
          </a:prstGeom>
          <a:noFill/>
        </p:spPr>
        <p:txBody>
          <a:bodyPr wrap="square" rtlCol="0">
            <a:spAutoFit/>
          </a:bodyPr>
          <a:p>
            <a:pPr algn="l">
              <a:lnSpc>
                <a:spcPct val="90000"/>
              </a:lnSpc>
            </a:pPr>
            <a:r>
              <a:rPr lang="en-US" altLang="zh-CN" sz="2400"/>
              <a:t>adv. according to what you have heard or read; according to the way sth appears</a:t>
            </a:r>
            <a:r>
              <a:rPr lang="zh-CN" altLang="en-US" sz="2400"/>
              <a:t>可见；看来；显然</a:t>
            </a:r>
            <a:endParaRPr lang="zh-CN" altLang="en-US" sz="2400"/>
          </a:p>
          <a:p>
            <a:pPr algn="l">
              <a:lnSpc>
                <a:spcPct val="90000"/>
              </a:lnSpc>
            </a:pPr>
            <a:endParaRPr lang="zh-CN" altLang="en-US" sz="2400"/>
          </a:p>
          <a:p>
            <a:pPr lvl="1" algn="l">
              <a:lnSpc>
                <a:spcPct val="100000"/>
              </a:lnSpc>
            </a:pPr>
            <a:r>
              <a:rPr lang="zh-CN" altLang="en-US" sz="2400"/>
              <a:t>看样子，他们很快就要离婚。</a:t>
            </a:r>
            <a:endParaRPr lang="zh-CN" altLang="en-US" sz="2400"/>
          </a:p>
          <a:p>
            <a:pPr lvl="1" algn="l">
              <a:lnSpc>
                <a:spcPct val="100000"/>
              </a:lnSpc>
            </a:pPr>
            <a:r>
              <a:rPr lang="en-US" altLang="zh-CN" sz="2400"/>
              <a:t>Apprarently they are getting divorced soon.</a:t>
            </a:r>
            <a:endParaRPr lang="en-US" altLang="zh-CN" sz="2400"/>
          </a:p>
          <a:p>
            <a:pPr lvl="1" algn="l">
              <a:lnSpc>
                <a:spcPct val="100000"/>
              </a:lnSpc>
            </a:pPr>
            <a:r>
              <a:rPr lang="zh-CN" altLang="en-US" sz="2400"/>
              <a:t>他停顿下来，显然陷入了沉思。</a:t>
            </a:r>
            <a:endParaRPr lang="zh-CN" altLang="en-US" sz="2400"/>
          </a:p>
          <a:p>
            <a:pPr lvl="1" algn="l">
              <a:lnSpc>
                <a:spcPct val="100000"/>
              </a:lnSpc>
            </a:pPr>
            <a:r>
              <a:rPr lang="en-US" altLang="zh-CN" sz="2400"/>
              <a:t>He paused, apparently lost in thought.</a:t>
            </a:r>
            <a:endParaRPr lang="en-US" altLang="zh-CN" sz="2400"/>
          </a:p>
          <a:p>
            <a:pPr algn="l">
              <a:lnSpc>
                <a:spcPct val="100000"/>
              </a:lnSpc>
            </a:pPr>
            <a:endParaRPr lang="en-US" altLang="zh-CN" sz="2400"/>
          </a:p>
          <a:p>
            <a:pPr lvl="1" algn="l">
              <a:lnSpc>
                <a:spcPct val="100000"/>
              </a:lnSpc>
              <a:buClrTx/>
              <a:buSzTx/>
              <a:buNone/>
            </a:pPr>
            <a:r>
              <a:rPr lang="zh-CN" altLang="en-US" sz="2400" b="1">
                <a:solidFill>
                  <a:srgbClr val="F8BAB0"/>
                </a:solidFill>
              </a:rPr>
              <a:t>看样子她对他人的关注奏效了。</a:t>
            </a:r>
            <a:endParaRPr lang="zh-CN" altLang="en-US" sz="2400" b="1">
              <a:solidFill>
                <a:srgbClr val="F8BAB0"/>
              </a:solidFill>
            </a:endParaRPr>
          </a:p>
          <a:p>
            <a:pPr lvl="1" algn="l">
              <a:lnSpc>
                <a:spcPct val="100000"/>
              </a:lnSpc>
              <a:buClrTx/>
              <a:buSzTx/>
              <a:buNone/>
            </a:pPr>
            <a:r>
              <a:rPr lang="en-US" altLang="zh-CN" sz="2400" b="1">
                <a:solidFill>
                  <a:srgbClr val="F8BAB0"/>
                </a:solidFill>
              </a:rPr>
              <a:t>The attention apparently worked.</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apparently</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828655" cy="2416175"/>
          </a:xfrm>
          <a:prstGeom prst="rect">
            <a:avLst/>
          </a:prstGeom>
          <a:noFill/>
        </p:spPr>
        <p:txBody>
          <a:bodyPr wrap="square" rtlCol="0">
            <a:spAutoFit/>
          </a:bodyPr>
          <a:p>
            <a:pPr algn="l">
              <a:lnSpc>
                <a:spcPct val="110000"/>
              </a:lnSpc>
            </a:pPr>
            <a:r>
              <a:rPr lang="en-US" sz="2400"/>
              <a:t>until now    </a:t>
            </a:r>
            <a:r>
              <a:rPr lang="zh-CN" altLang="en-US" sz="2400"/>
              <a:t>迄今为止；到目前为止；直到现在</a:t>
            </a:r>
            <a:endParaRPr lang="zh-CN" altLang="en-US" sz="2400"/>
          </a:p>
          <a:p>
            <a:pPr algn="l">
              <a:lnSpc>
                <a:spcPct val="110000"/>
              </a:lnSpc>
            </a:pPr>
            <a:endParaRPr lang="zh-CN" altLang="en-US" sz="2400"/>
          </a:p>
          <a:p>
            <a:pPr lvl="1" algn="l">
              <a:lnSpc>
                <a:spcPct val="110000"/>
              </a:lnSpc>
            </a:pPr>
            <a:r>
              <a:rPr lang="zh-CN" altLang="en-US" sz="2400"/>
              <a:t>到目前为止，我们已收到</a:t>
            </a:r>
            <a:r>
              <a:rPr lang="en-US" altLang="zh-CN" sz="2400"/>
              <a:t>200</a:t>
            </a:r>
            <a:r>
              <a:rPr lang="zh-CN" altLang="en-US" sz="2400"/>
              <a:t>多封回信。</a:t>
            </a:r>
            <a:endParaRPr lang="zh-CN" altLang="en-US" sz="2400"/>
          </a:p>
          <a:p>
            <a:pPr lvl="1" algn="l">
              <a:lnSpc>
                <a:spcPct val="110000"/>
              </a:lnSpc>
            </a:pPr>
            <a:r>
              <a:rPr lang="en-US" altLang="zh-CN" sz="2400"/>
              <a:t>To date, we have received over 200 replies.</a:t>
            </a:r>
            <a:endParaRPr lang="zh-CN" altLang="en-US" sz="2400"/>
          </a:p>
          <a:p>
            <a:pPr algn="l">
              <a:lnSpc>
                <a:spcPct val="90000"/>
              </a:lnSpc>
            </a:pPr>
            <a:endParaRPr lang="en-US" altLang="zh-CN" sz="2400"/>
          </a:p>
          <a:p>
            <a:pPr lvl="1" algn="l">
              <a:lnSpc>
                <a:spcPct val="100000"/>
              </a:lnSpc>
              <a:buClrTx/>
              <a:buSzTx/>
              <a:buNone/>
            </a:pP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to date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椭圆 7"/>
          <p:cNvSpPr/>
          <p:nvPr/>
        </p:nvSpPr>
        <p:spPr>
          <a:xfrm>
            <a:off x="3789329" y="1122329"/>
            <a:ext cx="4613342" cy="4613342"/>
          </a:xfrm>
          <a:prstGeom prst="ellipse">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9" name="组合 8"/>
          <p:cNvGrpSpPr/>
          <p:nvPr/>
        </p:nvGrpSpPr>
        <p:grpSpPr>
          <a:xfrm>
            <a:off x="4230282" y="1901757"/>
            <a:ext cx="3731437" cy="2144743"/>
            <a:chOff x="4294963" y="2039833"/>
            <a:chExt cx="3731437" cy="2144743"/>
          </a:xfrm>
        </p:grpSpPr>
        <p:sp>
          <p:nvSpPr>
            <p:cNvPr id="10" name="矩形 9"/>
            <p:cNvSpPr/>
            <p:nvPr/>
          </p:nvSpPr>
          <p:spPr>
            <a:xfrm>
              <a:off x="4359646" y="3129424"/>
              <a:ext cx="3602071"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阅读理解</a:t>
              </a:r>
              <a:endPar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1" name="矩形 10"/>
            <p:cNvSpPr/>
            <p:nvPr/>
          </p:nvSpPr>
          <p:spPr>
            <a:xfrm>
              <a:off x="5474881" y="2039833"/>
              <a:ext cx="1371600" cy="1198880"/>
            </a:xfrm>
            <a:prstGeom prst="rect">
              <a:avLst/>
            </a:prstGeom>
            <a:noFill/>
          </p:spPr>
          <p:txBody>
            <a:bodyPr wrap="square" lIns="91440" tIns="45720" rIns="91440" bIns="4572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1</a:t>
              </a:r>
              <a:endParaRPr kumimoji="0" 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2" name="文本框 11"/>
            <p:cNvSpPr txBox="1"/>
            <p:nvPr/>
          </p:nvSpPr>
          <p:spPr>
            <a:xfrm>
              <a:off x="4294963" y="3816276"/>
              <a:ext cx="3731437"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rPr>
                <a:t>Reading Comprehension</a:t>
              </a:r>
              <a:endPar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828655" cy="4594860"/>
          </a:xfrm>
          <a:prstGeom prst="rect">
            <a:avLst/>
          </a:prstGeom>
          <a:noFill/>
        </p:spPr>
        <p:txBody>
          <a:bodyPr wrap="square" rtlCol="0">
            <a:spAutoFit/>
          </a:bodyPr>
          <a:p>
            <a:pPr algn="l">
              <a:lnSpc>
                <a:spcPct val="90000"/>
              </a:lnSpc>
            </a:pPr>
            <a:r>
              <a:rPr lang="en-US" altLang="zh-CN" sz="2400"/>
              <a:t>[U] a strong feeling that sth/sb exists or is true; confident that sth/sb is good/right	</a:t>
            </a:r>
            <a:r>
              <a:rPr lang="zh-CN" altLang="en-US" sz="2400"/>
              <a:t>相信；信心</a:t>
            </a:r>
            <a:endParaRPr lang="zh-CN" altLang="en-US" sz="2400"/>
          </a:p>
          <a:p>
            <a:pPr algn="l">
              <a:lnSpc>
                <a:spcPct val="90000"/>
              </a:lnSpc>
            </a:pPr>
            <a:endParaRPr lang="zh-CN" altLang="en-US" sz="2400"/>
          </a:p>
          <a:p>
            <a:pPr lvl="1" algn="l">
              <a:lnSpc>
                <a:spcPct val="90000"/>
              </a:lnSpc>
            </a:pPr>
            <a:r>
              <a:rPr lang="zh-CN" sz="2400"/>
              <a:t>我佩服他对自己工作所抱的坚定信心。</a:t>
            </a:r>
            <a:endParaRPr lang="zh-CN" sz="2400"/>
          </a:p>
          <a:p>
            <a:pPr lvl="1" algn="l">
              <a:lnSpc>
                <a:spcPct val="90000"/>
              </a:lnSpc>
            </a:pPr>
            <a:r>
              <a:rPr lang="en-US" altLang="zh-CN" sz="2400"/>
              <a:t>I admire his passionate belief in what he is doing.</a:t>
            </a:r>
            <a:endParaRPr lang="en-US" altLang="zh-CN" sz="2400"/>
          </a:p>
          <a:p>
            <a:pPr lvl="1" algn="l">
              <a:lnSpc>
                <a:spcPct val="90000"/>
              </a:lnSpc>
            </a:pPr>
            <a:endParaRPr lang="en-US" altLang="zh-CN" sz="2400"/>
          </a:p>
          <a:p>
            <a:pPr lvl="1" algn="l">
              <a:lnSpc>
                <a:spcPct val="100000"/>
              </a:lnSpc>
              <a:buClrTx/>
              <a:buSzTx/>
              <a:buNone/>
            </a:pPr>
            <a:r>
              <a:rPr lang="zh-CN" sz="2400" b="1">
                <a:solidFill>
                  <a:srgbClr val="F8BAB0"/>
                </a:solidFill>
                <a:sym typeface="+mn-ea"/>
              </a:rPr>
              <a:t>到目前为止，</a:t>
            </a:r>
            <a:r>
              <a:rPr lang="en-US" altLang="zh-CN" sz="2400" b="1">
                <a:solidFill>
                  <a:srgbClr val="F8BAB0"/>
                </a:solidFill>
                <a:sym typeface="+mn-ea"/>
              </a:rPr>
              <a:t>Steller</a:t>
            </a:r>
            <a:r>
              <a:rPr lang="zh-CN" altLang="en-US" sz="2400" b="1">
                <a:solidFill>
                  <a:srgbClr val="F8BAB0"/>
                </a:solidFill>
                <a:sym typeface="+mn-ea"/>
              </a:rPr>
              <a:t>已经给</a:t>
            </a:r>
            <a:r>
              <a:rPr lang="en-US" altLang="zh-CN" sz="2400" b="1">
                <a:solidFill>
                  <a:srgbClr val="F8BAB0"/>
                </a:solidFill>
                <a:sym typeface="+mn-ea"/>
              </a:rPr>
              <a:t>30</a:t>
            </a:r>
            <a:r>
              <a:rPr lang="zh-CN" altLang="en-US" sz="2400" b="1">
                <a:solidFill>
                  <a:srgbClr val="F8BAB0"/>
                </a:solidFill>
                <a:sym typeface="+mn-ea"/>
              </a:rPr>
              <a:t>多个生活贫困的人理过发，这所有的一切都源于她坚信勿以善小而不为的理念。</a:t>
            </a:r>
            <a:endParaRPr lang="zh-CN" altLang="en-US" sz="2400" b="1">
              <a:solidFill>
                <a:srgbClr val="F8BAB0"/>
              </a:solidFill>
            </a:endParaRPr>
          </a:p>
          <a:p>
            <a:pPr lvl="1" algn="l">
              <a:lnSpc>
                <a:spcPct val="100000"/>
              </a:lnSpc>
              <a:buClrTx/>
              <a:buSzTx/>
              <a:buNone/>
            </a:pPr>
            <a:r>
              <a:rPr lang="en-US" altLang="zh-CN" sz="2400" b="1">
                <a:solidFill>
                  <a:srgbClr val="F8BAB0"/>
                </a:solidFill>
                <a:sym typeface="+mn-ea"/>
              </a:rPr>
              <a:t>To date, Steller has given over 30 haircuts to people who are all living in poverty, and it all began with a belief in simple acts of kindness.</a:t>
            </a:r>
            <a:endParaRPr lang="en-US" altLang="zh-CN" sz="2400" b="1">
              <a:solidFill>
                <a:srgbClr val="F8BAB0"/>
              </a:solidFill>
            </a:endParaRPr>
          </a:p>
          <a:p>
            <a:pPr lvl="1" algn="l">
              <a:lnSpc>
                <a:spcPct val="90000"/>
              </a:lnSpc>
            </a:pPr>
            <a:endParaRPr lang="zh-CN" altLang="en-US" sz="2400"/>
          </a:p>
          <a:p>
            <a:pPr algn="l">
              <a:lnSpc>
                <a:spcPct val="90000"/>
              </a:lnSpc>
            </a:pPr>
            <a:endParaRPr lang="en-US" altLang="zh-CN" sz="2400"/>
          </a:p>
          <a:p>
            <a:pPr lvl="1" algn="l">
              <a:lnSpc>
                <a:spcPct val="100000"/>
              </a:lnSpc>
              <a:buClrTx/>
              <a:buSzTx/>
              <a:buNone/>
            </a:pP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belief</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椭圆 7"/>
          <p:cNvSpPr/>
          <p:nvPr/>
        </p:nvSpPr>
        <p:spPr>
          <a:xfrm>
            <a:off x="3789329" y="1122329"/>
            <a:ext cx="4613342" cy="4613342"/>
          </a:xfrm>
          <a:prstGeom prst="ellipse">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9" name="组合 8"/>
          <p:cNvGrpSpPr/>
          <p:nvPr/>
        </p:nvGrpSpPr>
        <p:grpSpPr>
          <a:xfrm>
            <a:off x="4230282" y="1901757"/>
            <a:ext cx="3731437" cy="2144743"/>
            <a:chOff x="4294963" y="2039833"/>
            <a:chExt cx="3731437" cy="2144743"/>
          </a:xfrm>
        </p:grpSpPr>
        <p:sp>
          <p:nvSpPr>
            <p:cNvPr id="10" name="矩形 9"/>
            <p:cNvSpPr/>
            <p:nvPr/>
          </p:nvSpPr>
          <p:spPr>
            <a:xfrm>
              <a:off x="4359646" y="3129424"/>
              <a:ext cx="3602071"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语法填空</a:t>
              </a:r>
              <a:endPar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1" name="矩形 10"/>
            <p:cNvSpPr/>
            <p:nvPr/>
          </p:nvSpPr>
          <p:spPr>
            <a:xfrm>
              <a:off x="5474881" y="2039833"/>
              <a:ext cx="1371600" cy="1198880"/>
            </a:xfrm>
            <a:prstGeom prst="rect">
              <a:avLst/>
            </a:prstGeom>
            <a:noFill/>
          </p:spPr>
          <p:txBody>
            <a:bodyPr wrap="square" lIns="91440" tIns="45720" rIns="91440" bIns="4572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3</a:t>
              </a:r>
              <a:endParaRPr kumimoji="0" lang="zh-CN" alt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2" name="文本框 11"/>
            <p:cNvSpPr txBox="1"/>
            <p:nvPr/>
          </p:nvSpPr>
          <p:spPr>
            <a:xfrm>
              <a:off x="4294963" y="3816276"/>
              <a:ext cx="3731437"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rPr>
                <a:t>Blank Filling</a:t>
              </a:r>
              <a:endPar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937543" cy="571960"/>
            <a:chOff x="334963" y="455941"/>
            <a:chExt cx="1937543" cy="571960"/>
          </a:xfrm>
        </p:grpSpPr>
        <p:sp>
          <p:nvSpPr>
            <p:cNvPr id="14" name="文本框 13"/>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5" name="文本框 4"/>
          <p:cNvSpPr txBox="1"/>
          <p:nvPr/>
        </p:nvSpPr>
        <p:spPr>
          <a:xfrm>
            <a:off x="3616960" y="5109210"/>
            <a:ext cx="4775200" cy="922020"/>
          </a:xfrm>
          <a:prstGeom prst="rect">
            <a:avLst/>
          </a:prstGeom>
          <a:noFill/>
        </p:spPr>
        <p:txBody>
          <a:bodyPr wrap="square" rtlCol="0" anchor="t">
            <a:spAutoFit/>
          </a:bodyPr>
          <a:p>
            <a:r>
              <a:rPr b="1">
                <a:solidFill>
                  <a:schemeClr val="bg2">
                    <a:lumMod val="50000"/>
                  </a:schemeClr>
                </a:solidFill>
              </a:rPr>
              <a:t>Past the 2 p.m. slump, but not quite yet 5? Here's how to capitalize on your last hour at work, according to experts.</a:t>
            </a:r>
            <a:endParaRPr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3" name="图片 2" descr="workplace-collaboration-760x506 (1)"/>
          <p:cNvPicPr>
            <a:picLocks noChangeAspect="1"/>
          </p:cNvPicPr>
          <p:nvPr/>
        </p:nvPicPr>
        <p:blipFill>
          <a:blip r:embed="rId2"/>
          <a:stretch>
            <a:fillRect/>
          </a:stretch>
        </p:blipFill>
        <p:spPr>
          <a:xfrm>
            <a:off x="2513965" y="1551940"/>
            <a:ext cx="6221730" cy="3422015"/>
          </a:xfrm>
          <a:prstGeom prst="rect">
            <a:avLst/>
          </a:prstGeom>
          <a:effectLst>
            <a:softEdge rad="1270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430520" cy="388175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The last hour of anyone's workday is not always fruitful. As the hours of high productivity starts to fade, most of us begin watching the clock. But ___________(end) the workday with purpose can boost success both inside and outside of the office.</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185160" y="3592195"/>
            <a:ext cx="1507490" cy="521970"/>
          </a:xfrm>
          <a:prstGeom prst="rect">
            <a:avLst/>
          </a:prstGeom>
          <a:noFill/>
        </p:spPr>
        <p:txBody>
          <a:bodyPr wrap="square" rtlCol="0">
            <a:spAutoFit/>
          </a:bodyPr>
          <a:p>
            <a:r>
              <a:rPr lang="en-US" altLang="zh-CN" sz="2800" b="1">
                <a:solidFill>
                  <a:srgbClr val="F8B5AA"/>
                </a:solidFill>
              </a:rPr>
              <a:t>ending</a:t>
            </a:r>
            <a:endParaRPr lang="en-US" altLang="zh-CN" sz="2800" b="1">
              <a:solidFill>
                <a:srgbClr val="F8B5AA"/>
              </a:solidFill>
            </a:endParaRPr>
          </a:p>
        </p:txBody>
      </p: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cxnSp>
        <p:nvCxnSpPr>
          <p:cNvPr id="26" name="直接连接符 25"/>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6990715" y="244284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632700" y="2616835"/>
            <a:ext cx="4375150" cy="1198880"/>
          </a:xfrm>
          <a:prstGeom prst="rect">
            <a:avLst/>
          </a:prstGeom>
          <a:noFill/>
        </p:spPr>
        <p:txBody>
          <a:bodyPr wrap="square" rtlCol="0">
            <a:spAutoFit/>
          </a:bodyPr>
          <a:p>
            <a:r>
              <a:rPr lang="zh-CN" altLang="en-US" sz="2400" b="1"/>
              <a:t>考查非谓语动词</a:t>
            </a:r>
            <a:endParaRPr lang="zh-CN" altLang="en-US" sz="2400" b="1"/>
          </a:p>
          <a:p>
            <a:pPr lvl="1"/>
            <a:r>
              <a:rPr lang="zh-CN" altLang="en-US" sz="2400"/>
              <a:t>动名词</a:t>
            </a:r>
            <a:r>
              <a:rPr lang="en-US" altLang="zh-CN" sz="2400"/>
              <a:t>ending the workday with purpose</a:t>
            </a:r>
            <a:r>
              <a:rPr lang="zh-CN" altLang="en-US" sz="2400"/>
              <a:t>做主语</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388175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While many of us spend our last hour of work making a to-do list for tomorrow, __________(success) people review the day they just had, instead. It is suggested that the last hour of a day ____________(spend) on reflection</a:t>
            </a:r>
            <a:r>
              <a:rPr lang="en-US" altLang="zh-CN" sz="2800">
                <a:solidFill>
                  <a:schemeClr val="bg2">
                    <a:lumMod val="50000"/>
                  </a:schemeClr>
                </a:solidFill>
                <a:latin typeface="黑体" panose="02010609060101010101" charset="-122"/>
                <a:ea typeface="黑体" panose="02010609060101010101" charset="-122"/>
                <a:cs typeface="Calibri" panose="020F0502020204030204" pitchFamily="34" charset="0"/>
              </a:rPr>
              <a:t> ——</a:t>
            </a: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the failures and successes, however large or small.…</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829945"/>
          </a:xfrm>
          <a:prstGeom prst="rect">
            <a:avLst/>
          </a:prstGeom>
          <a:noFill/>
        </p:spPr>
        <p:txBody>
          <a:bodyPr wrap="square" rtlCol="0">
            <a:spAutoFit/>
          </a:bodyPr>
          <a:p>
            <a:r>
              <a:rPr lang="zh-CN" altLang="en-US" sz="2400" b="1"/>
              <a:t>考查词类转换</a:t>
            </a:r>
            <a:endParaRPr lang="zh-CN" altLang="en-US" sz="2400" b="1"/>
          </a:p>
          <a:p>
            <a:pPr lvl="1"/>
            <a:r>
              <a:rPr lang="en-US" sz="2400"/>
              <a:t> n. </a:t>
            </a:r>
            <a:r>
              <a:rPr lang="en-US" sz="2400">
                <a:sym typeface="+mn-ea"/>
              </a:rPr>
              <a:t>success</a:t>
            </a:r>
            <a:r>
              <a:rPr lang="en-US" sz="2400">
                <a:latin typeface="Arial" panose="020B0604020202020204" pitchFamily="34" charset="0"/>
                <a:cs typeface="Arial" panose="020B0604020202020204" pitchFamily="34" charset="0"/>
              </a:rPr>
              <a:t>→ </a:t>
            </a:r>
            <a:r>
              <a:rPr lang="en-US" sz="2400"/>
              <a:t>adj. successful</a:t>
            </a:r>
            <a:endParaRPr lang="en-US" sz="2400"/>
          </a:p>
        </p:txBody>
      </p:sp>
      <p:sp>
        <p:nvSpPr>
          <p:cNvPr id="4" name="文本框 3"/>
          <p:cNvSpPr txBox="1"/>
          <p:nvPr/>
        </p:nvSpPr>
        <p:spPr>
          <a:xfrm>
            <a:off x="2573655" y="2634615"/>
            <a:ext cx="2105660" cy="368300"/>
          </a:xfrm>
          <a:prstGeom prst="rect">
            <a:avLst/>
          </a:prstGeom>
          <a:noFill/>
        </p:spPr>
        <p:txBody>
          <a:bodyPr wrap="square" rtlCol="0">
            <a:spAutoFit/>
          </a:bodyPr>
          <a:p>
            <a:r>
              <a:rPr lang="en-US" altLang="zh-CN" sz="2800" b="1">
                <a:solidFill>
                  <a:srgbClr val="F8B5AA"/>
                </a:solidFill>
              </a:rPr>
              <a:t>successful</a:t>
            </a:r>
            <a:endParaRPr lang="en-US" altLang="zh-CN" sz="2800" b="1">
              <a:solidFill>
                <a:srgbClr val="F8B5AA"/>
              </a:solidFill>
            </a:endParaRPr>
          </a:p>
        </p:txBody>
      </p:sp>
      <p:sp>
        <p:nvSpPr>
          <p:cNvPr id="5" name="文本框 4"/>
          <p:cNvSpPr txBox="1"/>
          <p:nvPr/>
        </p:nvSpPr>
        <p:spPr>
          <a:xfrm>
            <a:off x="3011805" y="4113530"/>
            <a:ext cx="2105660" cy="521970"/>
          </a:xfrm>
          <a:prstGeom prst="rect">
            <a:avLst/>
          </a:prstGeom>
          <a:noFill/>
        </p:spPr>
        <p:txBody>
          <a:bodyPr wrap="square" rtlCol="0">
            <a:spAutoFit/>
          </a:bodyPr>
          <a:p>
            <a:r>
              <a:rPr lang="en-US" altLang="zh-CN" sz="2800" b="1">
                <a:solidFill>
                  <a:srgbClr val="F8B5AA"/>
                </a:solidFill>
              </a:rPr>
              <a:t>be spent</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272280"/>
            <a:ext cx="4375150" cy="1938020"/>
          </a:xfrm>
          <a:prstGeom prst="rect">
            <a:avLst/>
          </a:prstGeom>
          <a:noFill/>
        </p:spPr>
        <p:txBody>
          <a:bodyPr wrap="square" rtlCol="0">
            <a:spAutoFit/>
          </a:bodyPr>
          <a:p>
            <a:r>
              <a:rPr lang="zh-CN" altLang="en-US" sz="2400" b="1"/>
              <a:t>考查谓语动词</a:t>
            </a:r>
            <a:endParaRPr lang="zh-CN" altLang="en-US" sz="2400" b="1"/>
          </a:p>
          <a:p>
            <a:pPr lvl="1"/>
            <a:r>
              <a:rPr lang="en-US" sz="2400"/>
              <a:t>It is suggested that the last hour or day (should) be spent on reflection...</a:t>
            </a:r>
            <a:endParaRPr lang="en-US" sz="2400"/>
          </a:p>
          <a:p>
            <a:pPr lvl="1"/>
            <a:r>
              <a:rPr lang="zh-CN" altLang="en-US" sz="2400"/>
              <a:t>虚拟语气</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388175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While many of us spend our last hour of work making a to-do list for tomorrow, __________(success) people review the day they just had, instead. It is suggested that the last hour of a day ____________(spend) on reflection</a:t>
            </a:r>
            <a:r>
              <a:rPr lang="en-US" altLang="zh-CN" sz="2800">
                <a:solidFill>
                  <a:schemeClr val="bg2">
                    <a:lumMod val="50000"/>
                  </a:schemeClr>
                </a:solidFill>
                <a:latin typeface="黑体" panose="02010609060101010101" charset="-122"/>
                <a:ea typeface="黑体" panose="02010609060101010101" charset="-122"/>
                <a:cs typeface="Calibri" panose="020F0502020204030204" pitchFamily="34" charset="0"/>
              </a:rPr>
              <a:t> ——</a:t>
            </a: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the failures and successes, however large or small.…</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829945"/>
          </a:xfrm>
          <a:prstGeom prst="rect">
            <a:avLst/>
          </a:prstGeom>
          <a:noFill/>
        </p:spPr>
        <p:txBody>
          <a:bodyPr wrap="square" rtlCol="0">
            <a:spAutoFit/>
          </a:bodyPr>
          <a:p>
            <a:r>
              <a:rPr lang="zh-CN" altLang="en-US" sz="2400" b="1"/>
              <a:t>考查词类转换</a:t>
            </a:r>
            <a:endParaRPr lang="zh-CN" altLang="en-US" sz="2400" b="1"/>
          </a:p>
          <a:p>
            <a:pPr lvl="1"/>
            <a:r>
              <a:rPr lang="en-US" sz="2400"/>
              <a:t> n. </a:t>
            </a:r>
            <a:r>
              <a:rPr lang="en-US" sz="2400">
                <a:sym typeface="+mn-ea"/>
              </a:rPr>
              <a:t>success</a:t>
            </a:r>
            <a:r>
              <a:rPr lang="en-US" sz="2400">
                <a:latin typeface="Arial" panose="020B0604020202020204" pitchFamily="34" charset="0"/>
                <a:cs typeface="Arial" panose="020B0604020202020204" pitchFamily="34" charset="0"/>
              </a:rPr>
              <a:t>→ </a:t>
            </a:r>
            <a:r>
              <a:rPr lang="en-US" sz="2400"/>
              <a:t>adj. successful</a:t>
            </a:r>
            <a:endParaRPr lang="en-US" sz="2400"/>
          </a:p>
        </p:txBody>
      </p:sp>
      <p:sp>
        <p:nvSpPr>
          <p:cNvPr id="4" name="文本框 3"/>
          <p:cNvSpPr txBox="1"/>
          <p:nvPr/>
        </p:nvSpPr>
        <p:spPr>
          <a:xfrm>
            <a:off x="2573655" y="2634615"/>
            <a:ext cx="2105660" cy="368300"/>
          </a:xfrm>
          <a:prstGeom prst="rect">
            <a:avLst/>
          </a:prstGeom>
          <a:noFill/>
        </p:spPr>
        <p:txBody>
          <a:bodyPr wrap="square" rtlCol="0">
            <a:spAutoFit/>
          </a:bodyPr>
          <a:p>
            <a:r>
              <a:rPr lang="en-US" altLang="zh-CN" sz="2800" b="1">
                <a:solidFill>
                  <a:srgbClr val="F8B5AA"/>
                </a:solidFill>
              </a:rPr>
              <a:t>successful</a:t>
            </a:r>
            <a:endParaRPr lang="en-US" altLang="zh-CN" sz="2800" b="1">
              <a:solidFill>
                <a:srgbClr val="F8B5AA"/>
              </a:solidFill>
            </a:endParaRPr>
          </a:p>
        </p:txBody>
      </p:sp>
      <p:sp>
        <p:nvSpPr>
          <p:cNvPr id="5" name="文本框 4"/>
          <p:cNvSpPr txBox="1"/>
          <p:nvPr/>
        </p:nvSpPr>
        <p:spPr>
          <a:xfrm>
            <a:off x="3011805" y="4113530"/>
            <a:ext cx="2105660" cy="521970"/>
          </a:xfrm>
          <a:prstGeom prst="rect">
            <a:avLst/>
          </a:prstGeom>
          <a:noFill/>
        </p:spPr>
        <p:txBody>
          <a:bodyPr wrap="square" rtlCol="0">
            <a:spAutoFit/>
          </a:bodyPr>
          <a:p>
            <a:r>
              <a:rPr lang="en-US" altLang="zh-CN" sz="2800" b="1">
                <a:solidFill>
                  <a:srgbClr val="F8B5AA"/>
                </a:solidFill>
              </a:rPr>
              <a:t>be spent</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272280"/>
            <a:ext cx="4375150" cy="1938020"/>
          </a:xfrm>
          <a:prstGeom prst="rect">
            <a:avLst/>
          </a:prstGeom>
          <a:noFill/>
        </p:spPr>
        <p:txBody>
          <a:bodyPr wrap="square" rtlCol="0">
            <a:spAutoFit/>
          </a:bodyPr>
          <a:p>
            <a:r>
              <a:rPr lang="zh-CN" altLang="en-US" sz="2400" b="1"/>
              <a:t>考查谓语动词</a:t>
            </a:r>
            <a:endParaRPr lang="zh-CN" altLang="en-US" sz="2400" b="1"/>
          </a:p>
          <a:p>
            <a:pPr lvl="1"/>
            <a:r>
              <a:rPr lang="en-US" sz="2400"/>
              <a:t>It is suggested that the last hour or day (should) be spent on reflection...</a:t>
            </a:r>
            <a:endParaRPr lang="en-US" sz="2400"/>
          </a:p>
          <a:p>
            <a:pPr lvl="1"/>
            <a:r>
              <a:rPr lang="zh-CN" altLang="en-US" sz="2400"/>
              <a:t>虚拟语气</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293433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……Documenting our accomplishments will be helpful to our professional _________(grow) and bring more joy into our job. Besides, ______ action list is highly recommended. Forget the terrible “to-do” list, experts say.…</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1568450"/>
          </a:xfrm>
          <a:prstGeom prst="rect">
            <a:avLst/>
          </a:prstGeom>
          <a:noFill/>
        </p:spPr>
        <p:txBody>
          <a:bodyPr wrap="square" rtlCol="0">
            <a:spAutoFit/>
          </a:bodyPr>
          <a:p>
            <a:r>
              <a:rPr lang="zh-CN" altLang="en-US" sz="2400" b="1"/>
              <a:t>考查词类转换</a:t>
            </a:r>
            <a:endParaRPr lang="zh-CN" altLang="en-US" sz="2400" b="1"/>
          </a:p>
          <a:p>
            <a:pPr lvl="1"/>
            <a:r>
              <a:rPr lang="en-US" sz="2400"/>
              <a:t> v. </a:t>
            </a:r>
            <a:r>
              <a:rPr lang="en-US" sz="2400">
                <a:sym typeface="+mn-ea"/>
              </a:rPr>
              <a:t>grow</a:t>
            </a:r>
            <a:r>
              <a:rPr lang="en-US" sz="2400">
                <a:latin typeface="Arial" panose="020B0604020202020204" pitchFamily="34" charset="0"/>
                <a:cs typeface="Arial" panose="020B0604020202020204" pitchFamily="34" charset="0"/>
              </a:rPr>
              <a:t>→n</a:t>
            </a:r>
            <a:r>
              <a:rPr lang="en-US" sz="2400"/>
              <a:t>. growth</a:t>
            </a:r>
            <a:endParaRPr lang="en-US" sz="2400"/>
          </a:p>
          <a:p>
            <a:pPr lvl="1"/>
            <a:r>
              <a:rPr lang="en-US" sz="2400"/>
              <a:t>professional growth </a:t>
            </a:r>
            <a:endParaRPr lang="en-US" sz="2400"/>
          </a:p>
          <a:p>
            <a:pPr lvl="1"/>
            <a:r>
              <a:rPr lang="zh-CN" altLang="en-US" sz="2400"/>
              <a:t>职业成长</a:t>
            </a:r>
            <a:endParaRPr lang="zh-CN" altLang="en-US" sz="2400"/>
          </a:p>
        </p:txBody>
      </p:sp>
      <p:sp>
        <p:nvSpPr>
          <p:cNvPr id="4" name="文本框 3"/>
          <p:cNvSpPr txBox="1"/>
          <p:nvPr/>
        </p:nvSpPr>
        <p:spPr>
          <a:xfrm>
            <a:off x="1034415" y="2611120"/>
            <a:ext cx="3644900" cy="521970"/>
          </a:xfrm>
          <a:prstGeom prst="rect">
            <a:avLst/>
          </a:prstGeom>
          <a:noFill/>
        </p:spPr>
        <p:txBody>
          <a:bodyPr wrap="square" rtlCol="0">
            <a:spAutoFit/>
          </a:bodyPr>
          <a:p>
            <a:r>
              <a:rPr lang="en-US" altLang="zh-CN" sz="2800" b="1">
                <a:solidFill>
                  <a:srgbClr val="F8B5AA"/>
                </a:solidFill>
              </a:rPr>
              <a:t>growth</a:t>
            </a:r>
            <a:endParaRPr lang="en-US" altLang="zh-CN" sz="2800" b="1">
              <a:solidFill>
                <a:srgbClr val="F8B5AA"/>
              </a:solidFill>
            </a:endParaRPr>
          </a:p>
        </p:txBody>
      </p:sp>
      <p:sp>
        <p:nvSpPr>
          <p:cNvPr id="5" name="文本框 4"/>
          <p:cNvSpPr txBox="1"/>
          <p:nvPr/>
        </p:nvSpPr>
        <p:spPr>
          <a:xfrm>
            <a:off x="4161790" y="3133725"/>
            <a:ext cx="955675" cy="521970"/>
          </a:xfrm>
          <a:prstGeom prst="rect">
            <a:avLst/>
          </a:prstGeom>
          <a:noFill/>
        </p:spPr>
        <p:txBody>
          <a:bodyPr wrap="square" rtlCol="0">
            <a:spAutoFit/>
          </a:bodyPr>
          <a:p>
            <a:r>
              <a:rPr lang="en-US" altLang="zh-CN" sz="2800" b="1">
                <a:solidFill>
                  <a:srgbClr val="F8B5AA"/>
                </a:solidFill>
              </a:rPr>
              <a:t>an</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272280"/>
            <a:ext cx="4375150" cy="1198880"/>
          </a:xfrm>
          <a:prstGeom prst="rect">
            <a:avLst/>
          </a:prstGeom>
          <a:noFill/>
        </p:spPr>
        <p:txBody>
          <a:bodyPr wrap="square" rtlCol="0">
            <a:spAutoFit/>
          </a:bodyPr>
          <a:p>
            <a:r>
              <a:rPr lang="zh-CN" altLang="en-US" sz="2400" b="1"/>
              <a:t>考查冠词</a:t>
            </a:r>
            <a:endParaRPr lang="zh-CN" altLang="en-US" sz="2400" b="1"/>
          </a:p>
          <a:p>
            <a:r>
              <a:rPr lang="zh-CN" altLang="en-US" sz="2400"/>
              <a:t>        </a:t>
            </a:r>
            <a:r>
              <a:rPr lang="en-US" altLang="zh-CN" sz="2400"/>
              <a:t>an action </a:t>
            </a:r>
            <a:r>
              <a:rPr lang="en-US" altLang="zh-CN" sz="2400" b="1"/>
              <a:t>[ˈækʃn] </a:t>
            </a:r>
            <a:r>
              <a:rPr lang="en-US" altLang="zh-CN" sz="2400"/>
              <a:t>list </a:t>
            </a:r>
            <a:endParaRPr lang="en-US" altLang="zh-CN" sz="2400"/>
          </a:p>
          <a:p>
            <a:r>
              <a:rPr lang="en-US" altLang="zh-CN" sz="2400"/>
              <a:t>	</a:t>
            </a:r>
            <a:r>
              <a:rPr lang="zh-CN" altLang="en-US" sz="2400"/>
              <a:t>工作清单</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246062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…Rather than detailing the tasks that need to get done, action lists can encourage us to focus _____ finding solutions and __________(effective) accomplishing our projects.…</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829945"/>
          </a:xfrm>
          <a:prstGeom prst="rect">
            <a:avLst/>
          </a:prstGeom>
          <a:noFill/>
        </p:spPr>
        <p:txBody>
          <a:bodyPr wrap="square" rtlCol="0">
            <a:spAutoFit/>
          </a:bodyPr>
          <a:p>
            <a:r>
              <a:rPr lang="zh-CN" altLang="en-US" sz="2400" b="1"/>
              <a:t>考查动词短语</a:t>
            </a:r>
            <a:endParaRPr lang="zh-CN" altLang="en-US" sz="2400" b="1"/>
          </a:p>
          <a:p>
            <a:pPr lvl="1"/>
            <a:r>
              <a:rPr lang="en-US" sz="2400"/>
              <a:t> focus on sth </a:t>
            </a:r>
            <a:r>
              <a:rPr lang="zh-CN" altLang="en-US" sz="2400"/>
              <a:t>关注</a:t>
            </a:r>
            <a:r>
              <a:rPr lang="en-US" altLang="zh-CN" sz="2400"/>
              <a:t>…</a:t>
            </a:r>
            <a:endParaRPr lang="en-US" altLang="zh-CN" sz="2400"/>
          </a:p>
        </p:txBody>
      </p:sp>
      <p:sp>
        <p:nvSpPr>
          <p:cNvPr id="4" name="文本框 3"/>
          <p:cNvSpPr txBox="1"/>
          <p:nvPr/>
        </p:nvSpPr>
        <p:spPr>
          <a:xfrm>
            <a:off x="4210685" y="2686050"/>
            <a:ext cx="3644900" cy="521970"/>
          </a:xfrm>
          <a:prstGeom prst="rect">
            <a:avLst/>
          </a:prstGeom>
          <a:noFill/>
        </p:spPr>
        <p:txBody>
          <a:bodyPr wrap="square" rtlCol="0">
            <a:spAutoFit/>
          </a:bodyPr>
          <a:p>
            <a:r>
              <a:rPr lang="en-US" altLang="zh-CN" sz="2800" b="1">
                <a:solidFill>
                  <a:srgbClr val="F8B5AA"/>
                </a:solidFill>
              </a:rPr>
              <a:t>on</a:t>
            </a:r>
            <a:endParaRPr lang="en-US" altLang="zh-CN" sz="2800" b="1">
              <a:solidFill>
                <a:srgbClr val="F8B5AA"/>
              </a:solidFill>
            </a:endParaRPr>
          </a:p>
        </p:txBody>
      </p:sp>
      <p:sp>
        <p:nvSpPr>
          <p:cNvPr id="5" name="文本框 4"/>
          <p:cNvSpPr txBox="1"/>
          <p:nvPr/>
        </p:nvSpPr>
        <p:spPr>
          <a:xfrm>
            <a:off x="2942590" y="3208020"/>
            <a:ext cx="2213610" cy="521970"/>
          </a:xfrm>
          <a:prstGeom prst="rect">
            <a:avLst/>
          </a:prstGeom>
          <a:noFill/>
        </p:spPr>
        <p:txBody>
          <a:bodyPr wrap="square" rtlCol="0">
            <a:spAutoFit/>
          </a:bodyPr>
          <a:p>
            <a:r>
              <a:rPr lang="en-US" altLang="zh-CN" sz="2800" b="1">
                <a:solidFill>
                  <a:srgbClr val="F8B5AA"/>
                </a:solidFill>
              </a:rPr>
              <a:t>effectively</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404735" y="4272280"/>
            <a:ext cx="4608195" cy="1814830"/>
          </a:xfrm>
          <a:prstGeom prst="rect">
            <a:avLst/>
          </a:prstGeom>
          <a:noFill/>
        </p:spPr>
        <p:txBody>
          <a:bodyPr wrap="square" rtlCol="0">
            <a:spAutoFit/>
          </a:bodyPr>
          <a:p>
            <a:r>
              <a:rPr lang="zh-CN" altLang="en-US" sz="2400" b="1"/>
              <a:t>考查</a:t>
            </a:r>
            <a:r>
              <a:rPr lang="zh-CN" altLang="en-US" sz="2400" b="1">
                <a:sym typeface="+mn-ea"/>
              </a:rPr>
              <a:t>词类转换</a:t>
            </a:r>
            <a:endParaRPr lang="zh-CN" altLang="en-US" sz="2400" b="1">
              <a:sym typeface="+mn-ea"/>
            </a:endParaRPr>
          </a:p>
          <a:p>
            <a:pPr lvl="1"/>
            <a:r>
              <a:rPr lang="en-US" altLang="zh-CN" sz="2400"/>
              <a:t>adj. effecivean </a:t>
            </a:r>
            <a:r>
              <a:rPr lang="en-US" altLang="zh-CN" sz="2400">
                <a:sym typeface="+mn-ea"/>
              </a:rPr>
              <a:t>→adv. </a:t>
            </a:r>
            <a:r>
              <a:rPr lang="en-US" altLang="zh-CN" sz="2400"/>
              <a:t>effectivley</a:t>
            </a:r>
            <a:endParaRPr lang="en-US" altLang="zh-CN" sz="2400"/>
          </a:p>
          <a:p>
            <a:pPr lvl="1"/>
            <a:r>
              <a:rPr lang="zh-CN" altLang="en-US" sz="2000"/>
              <a:t>有效地完成我们的项目</a:t>
            </a:r>
            <a:endParaRPr lang="zh-CN" altLang="en-US" sz="2000"/>
          </a:p>
          <a:p>
            <a:pPr lvl="1"/>
            <a:r>
              <a:rPr lang="en-US" altLang="zh-CN" sz="2000"/>
              <a:t>effectively accomplish our projects</a:t>
            </a:r>
            <a:endParaRPr lang="en-US" altLang="zh-CN" sz="20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246062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……This ____________(provide) us with not only a concrete and positive way to begin tomorrow, but it will allow us _________(see) possibilities that we overlooked before.…</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19030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04735" y="1974215"/>
            <a:ext cx="4493260" cy="1568450"/>
          </a:xfrm>
          <a:prstGeom prst="rect">
            <a:avLst/>
          </a:prstGeom>
          <a:noFill/>
        </p:spPr>
        <p:txBody>
          <a:bodyPr wrap="square" rtlCol="0">
            <a:spAutoFit/>
          </a:bodyPr>
          <a:p>
            <a:r>
              <a:rPr lang="zh-CN" altLang="en-US" sz="2400" b="1"/>
              <a:t>考查谓语动词</a:t>
            </a:r>
            <a:endParaRPr lang="zh-CN" altLang="en-US" sz="2400" b="1"/>
          </a:p>
          <a:p>
            <a:pPr lvl="1"/>
            <a:r>
              <a:rPr lang="en-US" sz="2400"/>
              <a:t> not only…but also…</a:t>
            </a:r>
            <a:endParaRPr lang="en-US" sz="2400"/>
          </a:p>
          <a:p>
            <a:pPr lvl="1"/>
            <a:r>
              <a:rPr lang="en-US" sz="2400"/>
              <a:t>“</a:t>
            </a:r>
            <a:r>
              <a:rPr lang="zh-CN" altLang="en-US" sz="2400"/>
              <a:t>不但</a:t>
            </a:r>
            <a:r>
              <a:rPr lang="en-US" altLang="zh-CN" sz="2400"/>
              <a:t>…</a:t>
            </a:r>
            <a:r>
              <a:rPr lang="zh-CN" altLang="en-US" sz="2400"/>
              <a:t>；而且</a:t>
            </a:r>
            <a:r>
              <a:rPr lang="en-US" sz="2400"/>
              <a:t>” </a:t>
            </a:r>
            <a:r>
              <a:rPr lang="zh-CN" altLang="en-US" sz="2400"/>
              <a:t>前后并列</a:t>
            </a:r>
            <a:endParaRPr lang="zh-CN" altLang="en-US" sz="2400"/>
          </a:p>
          <a:p>
            <a:pPr lvl="1"/>
            <a:r>
              <a:rPr lang="en-US" altLang="zh-CN" sz="2400"/>
              <a:t>will provide… but it will allow</a:t>
            </a:r>
            <a:endParaRPr lang="en-US" altLang="zh-CN" sz="2400"/>
          </a:p>
        </p:txBody>
      </p:sp>
      <p:sp>
        <p:nvSpPr>
          <p:cNvPr id="4" name="文本框 3"/>
          <p:cNvSpPr txBox="1"/>
          <p:nvPr/>
        </p:nvSpPr>
        <p:spPr>
          <a:xfrm>
            <a:off x="2223770" y="1727835"/>
            <a:ext cx="3644900" cy="521970"/>
          </a:xfrm>
          <a:prstGeom prst="rect">
            <a:avLst/>
          </a:prstGeom>
          <a:noFill/>
        </p:spPr>
        <p:txBody>
          <a:bodyPr wrap="square" rtlCol="0">
            <a:spAutoFit/>
          </a:bodyPr>
          <a:p>
            <a:r>
              <a:rPr lang="en-US" altLang="zh-CN" sz="2800" b="1">
                <a:solidFill>
                  <a:srgbClr val="F8B5AA"/>
                </a:solidFill>
              </a:rPr>
              <a:t>will provide</a:t>
            </a:r>
            <a:endParaRPr lang="en-US" altLang="zh-CN" sz="2800" b="1">
              <a:solidFill>
                <a:srgbClr val="F8B5AA"/>
              </a:solidFill>
            </a:endParaRPr>
          </a:p>
        </p:txBody>
      </p:sp>
      <p:sp>
        <p:nvSpPr>
          <p:cNvPr id="5" name="文本框 4"/>
          <p:cNvSpPr txBox="1"/>
          <p:nvPr/>
        </p:nvSpPr>
        <p:spPr>
          <a:xfrm>
            <a:off x="2399030" y="3168015"/>
            <a:ext cx="3613785" cy="521970"/>
          </a:xfrm>
          <a:prstGeom prst="rect">
            <a:avLst/>
          </a:prstGeom>
          <a:noFill/>
        </p:spPr>
        <p:txBody>
          <a:bodyPr wrap="square" rtlCol="0">
            <a:spAutoFit/>
          </a:bodyPr>
          <a:p>
            <a:r>
              <a:rPr lang="en-US" altLang="zh-CN" sz="2800" b="1">
                <a:solidFill>
                  <a:srgbClr val="F8B5AA"/>
                </a:solidFill>
              </a:rPr>
              <a:t>to see</a:t>
            </a:r>
            <a:endParaRPr lang="en-US" altLang="zh-CN" sz="2800" b="1">
              <a:solidFill>
                <a:srgbClr val="F8B5AA"/>
              </a:solidFill>
            </a:endParaRPr>
          </a:p>
        </p:txBody>
      </p:sp>
      <p:grpSp>
        <p:nvGrpSpPr>
          <p:cNvPr id="6" name="组合 5"/>
          <p:cNvGrpSpPr/>
          <p:nvPr/>
        </p:nvGrpSpPr>
        <p:grpSpPr>
          <a:xfrm>
            <a:off x="6762750" y="383540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008755"/>
            <a:ext cx="4375150" cy="1198880"/>
          </a:xfrm>
          <a:prstGeom prst="rect">
            <a:avLst/>
          </a:prstGeom>
          <a:noFill/>
        </p:spPr>
        <p:txBody>
          <a:bodyPr wrap="square" rtlCol="0">
            <a:spAutoFit/>
          </a:bodyPr>
          <a:p>
            <a:r>
              <a:rPr lang="zh-CN" altLang="en-US" sz="2400" b="1"/>
              <a:t>考查非谓语</a:t>
            </a:r>
            <a:endParaRPr lang="zh-CN" altLang="en-US" sz="2400" b="1"/>
          </a:p>
          <a:p>
            <a:r>
              <a:rPr lang="zh-CN" altLang="en-US" sz="2400"/>
              <a:t>      </a:t>
            </a:r>
            <a:r>
              <a:rPr lang="en-US" sz="2400"/>
              <a:t>allow sb to do </a:t>
            </a:r>
            <a:endParaRPr lang="en-US" sz="2400"/>
          </a:p>
          <a:p>
            <a:r>
              <a:rPr lang="en-US" sz="2400"/>
              <a:t>      to see</a:t>
            </a:r>
            <a:r>
              <a:rPr lang="zh-CN" altLang="en-US" sz="2400"/>
              <a:t>做宾语</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430520" cy="246062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___________you aim to hit the ground running tomorrow or just want to feel some closure as you leave, learn to end your workday with a bang.</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809750" y="1727200"/>
            <a:ext cx="2882900" cy="521970"/>
          </a:xfrm>
          <a:prstGeom prst="rect">
            <a:avLst/>
          </a:prstGeom>
          <a:noFill/>
        </p:spPr>
        <p:txBody>
          <a:bodyPr wrap="square" rtlCol="0">
            <a:spAutoFit/>
          </a:bodyPr>
          <a:p>
            <a:r>
              <a:rPr lang="en-US" altLang="zh-CN" sz="2800" b="1">
                <a:solidFill>
                  <a:srgbClr val="F8B5AA"/>
                </a:solidFill>
              </a:rPr>
              <a:t>Whether</a:t>
            </a:r>
            <a:endParaRPr lang="en-US" altLang="zh-CN" sz="2800" b="1">
              <a:solidFill>
                <a:srgbClr val="F8B5AA"/>
              </a:solidFill>
            </a:endParaRPr>
          </a:p>
        </p:txBody>
      </p: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cxnSp>
        <p:nvCxnSpPr>
          <p:cNvPr id="26" name="直接连接符 25"/>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6784340" y="1418590"/>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562215" y="1755140"/>
            <a:ext cx="4041775" cy="3661410"/>
          </a:xfrm>
          <a:prstGeom prst="rect">
            <a:avLst/>
          </a:prstGeom>
          <a:noFill/>
        </p:spPr>
        <p:txBody>
          <a:bodyPr wrap="square" rtlCol="0">
            <a:spAutoFit/>
          </a:bodyPr>
          <a:p>
            <a:r>
              <a:rPr lang="zh-CN" altLang="en-US" sz="2400" b="1"/>
              <a:t>考查连词</a:t>
            </a:r>
            <a:endParaRPr lang="zh-CN" altLang="en-US" sz="2400" b="1"/>
          </a:p>
          <a:p>
            <a:pPr lvl="1"/>
            <a:r>
              <a:rPr lang="en-US" sz="2200"/>
              <a:t>whether…or…</a:t>
            </a:r>
            <a:endParaRPr lang="en-US" sz="2200"/>
          </a:p>
          <a:p>
            <a:pPr lvl="1"/>
            <a:r>
              <a:rPr lang="zh-CN" altLang="en-US" sz="2200"/>
              <a:t>（表示两种情况都真实）是</a:t>
            </a:r>
            <a:r>
              <a:rPr lang="en-US" altLang="zh-CN" sz="2200"/>
              <a:t>…</a:t>
            </a:r>
            <a:r>
              <a:rPr lang="zh-CN" altLang="en-US" sz="2200"/>
              <a:t>（还是）；或者</a:t>
            </a:r>
            <a:r>
              <a:rPr lang="en-US" altLang="zh-CN" sz="2200"/>
              <a:t>…</a:t>
            </a:r>
            <a:r>
              <a:rPr lang="zh-CN" altLang="en-US" sz="2200"/>
              <a:t>（或者）；不管</a:t>
            </a:r>
            <a:r>
              <a:rPr lang="en-US" altLang="zh-CN" sz="2200"/>
              <a:t>…</a:t>
            </a:r>
            <a:r>
              <a:rPr lang="zh-CN" altLang="en-US" sz="2200"/>
              <a:t>，（还是）</a:t>
            </a:r>
            <a:endParaRPr lang="zh-CN" altLang="en-US" sz="2200"/>
          </a:p>
          <a:p>
            <a:pPr lvl="1"/>
            <a:endParaRPr lang="zh-CN" altLang="en-US" sz="2400"/>
          </a:p>
          <a:p>
            <a:pPr lvl="1"/>
            <a:r>
              <a:rPr lang="zh-CN" altLang="en-US" sz="2400" b="1"/>
              <a:t>译</a:t>
            </a:r>
            <a:r>
              <a:rPr lang="zh-CN" altLang="en-US" sz="2400"/>
              <a:t>：不管你是想</a:t>
            </a:r>
            <a:r>
              <a:rPr lang="zh-CN" sz="2400"/>
              <a:t>明日快马加鞭还是想</a:t>
            </a:r>
            <a:r>
              <a:rPr lang="zh-CN" sz="2400"/>
              <a:t>在下班时能</a:t>
            </a:r>
            <a:r>
              <a:rPr lang="zh-CN" sz="2400"/>
              <a:t>找到一丝宽慰，学着成功地结束你的一天吧。</a:t>
            </a:r>
            <a:endParaRPr 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23545"/>
            <a:ext cx="3718560" cy="645160"/>
          </a:xfrm>
          <a:prstGeom prst="rect">
            <a:avLst/>
          </a:prstGeom>
        </p:spPr>
        <p:txBody>
          <a:bodyPr wrap="square">
            <a:spAutoFit/>
          </a:bodyPr>
          <a:lstStyle/>
          <a:p>
            <a:pPr>
              <a:lnSpc>
                <a:spcPct val="60000"/>
              </a:lnSpc>
              <a:spcBef>
                <a:spcPts val="2950"/>
              </a:spcBef>
              <a:defRPr/>
            </a:pP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 Man in His 60s Working Towards His Masters Proves That You</a:t>
            </a:r>
            <a:r>
              <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t>
            </a: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re Never too Old to Learn</a:t>
            </a:r>
            <a:endPar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pic>
        <p:nvPicPr>
          <p:cNvPr id="3" name="图片 2" descr="US200299A-1024x768"/>
          <p:cNvPicPr>
            <a:picLocks noChangeAspect="1"/>
          </p:cNvPicPr>
          <p:nvPr/>
        </p:nvPicPr>
        <p:blipFill>
          <a:blip r:embed="rId2"/>
          <a:stretch>
            <a:fillRect/>
          </a:stretch>
        </p:blipFill>
        <p:spPr>
          <a:xfrm>
            <a:off x="721360" y="1983105"/>
            <a:ext cx="4124960" cy="3110230"/>
          </a:xfrm>
          <a:prstGeom prst="rect">
            <a:avLst/>
          </a:prstGeom>
          <a:effectLst>
            <a:softEdge rad="127000"/>
          </a:effectLst>
        </p:spPr>
      </p:pic>
      <p:sp>
        <p:nvSpPr>
          <p:cNvPr id="5" name="文本框 4"/>
          <p:cNvSpPr txBox="1"/>
          <p:nvPr/>
        </p:nvSpPr>
        <p:spPr>
          <a:xfrm>
            <a:off x="1948815" y="5217795"/>
            <a:ext cx="2393950" cy="368300"/>
          </a:xfrm>
          <a:prstGeom prst="rect">
            <a:avLst/>
          </a:prstGeom>
          <a:noFill/>
        </p:spPr>
        <p:txBody>
          <a:bodyPr wrap="square" rtlCol="0" anchor="t">
            <a:spAutoFit/>
          </a:bodyPr>
          <a:p>
            <a:r>
              <a:rPr lang="zh-CN" altLang="en-US" b="1">
                <a:solidFill>
                  <a:schemeClr val="bg2">
                    <a:lumMod val="50000"/>
                  </a:schemeClr>
                </a:solidFill>
              </a:rPr>
              <a:t>Jerry Valencia</a:t>
            </a:r>
            <a:endParaRPr lang="zh-CN" altLang="en-US" b="1">
              <a:solidFill>
                <a:schemeClr val="bg2">
                  <a:lumMod val="50000"/>
                </a:schemeClr>
              </a:solidFill>
            </a:endParaRPr>
          </a:p>
        </p:txBody>
      </p:sp>
      <p:sp>
        <p:nvSpPr>
          <p:cNvPr id="6" name="文本框 5"/>
          <p:cNvSpPr txBox="1"/>
          <p:nvPr/>
        </p:nvSpPr>
        <p:spPr>
          <a:xfrm>
            <a:off x="5006340" y="1782445"/>
            <a:ext cx="6741795" cy="4189730"/>
          </a:xfrm>
          <a:prstGeom prst="rect">
            <a:avLst/>
          </a:prstGeom>
          <a:noFill/>
        </p:spPr>
        <p:txBody>
          <a:bodyPr wrap="square" rtlCol="0">
            <a:spAutoFit/>
          </a:bodyPr>
          <a:p>
            <a:pPr lvl="1">
              <a:lnSpc>
                <a:spcPct val="120000"/>
              </a:lnSpc>
            </a:pPr>
            <a:r>
              <a:rPr lang="en-US" altLang="zh-CN" sz="2400" b="1">
                <a:solidFill>
                  <a:srgbClr val="C00000"/>
                </a:solidFill>
              </a:rPr>
              <a:t>Never too old to learn.	</a:t>
            </a:r>
            <a:endParaRPr lang="en-US" altLang="zh-CN" sz="2400" b="1">
              <a:solidFill>
                <a:srgbClr val="C00000"/>
              </a:solidFill>
            </a:endParaRPr>
          </a:p>
          <a:p>
            <a:pPr lvl="1">
              <a:lnSpc>
                <a:spcPct val="120000"/>
              </a:lnSpc>
            </a:pPr>
            <a:r>
              <a:rPr lang="zh-CN" altLang="en-US" sz="2400" b="1">
                <a:solidFill>
                  <a:srgbClr val="C00000"/>
                </a:solidFill>
              </a:rPr>
              <a:t>活到老，学到老。</a:t>
            </a:r>
            <a:endParaRPr lang="en-US" altLang="zh-CN" sz="2400" b="1">
              <a:solidFill>
                <a:srgbClr val="C00000"/>
              </a:solidFill>
            </a:endParaRPr>
          </a:p>
          <a:p>
            <a:pPr lvl="1">
              <a:lnSpc>
                <a:spcPct val="120000"/>
              </a:lnSpc>
            </a:pPr>
            <a:r>
              <a:rPr lang="en-US" altLang="zh-CN" sz="2400"/>
              <a:t>Knowledge is power. 	</a:t>
            </a:r>
            <a:endParaRPr lang="en-US" altLang="zh-CN" sz="2400"/>
          </a:p>
          <a:p>
            <a:pPr lvl="1">
              <a:lnSpc>
                <a:spcPct val="120000"/>
              </a:lnSpc>
            </a:pPr>
            <a:r>
              <a:rPr lang="zh-CN" altLang="en-US" sz="2400"/>
              <a:t>知识就是力量。</a:t>
            </a:r>
            <a:endParaRPr lang="zh-CN" altLang="en-US" sz="2400"/>
          </a:p>
          <a:p>
            <a:pPr lvl="1">
              <a:lnSpc>
                <a:spcPct val="120000"/>
              </a:lnSpc>
            </a:pPr>
            <a:r>
              <a:rPr lang="en-US" altLang="zh-CN" sz="2400"/>
              <a:t>Time waits for no man.	</a:t>
            </a:r>
            <a:endParaRPr lang="en-US" altLang="zh-CN" sz="2400"/>
          </a:p>
          <a:p>
            <a:pPr lvl="1">
              <a:lnSpc>
                <a:spcPct val="120000"/>
              </a:lnSpc>
            </a:pPr>
            <a:r>
              <a:rPr lang="zh-CN" altLang="en-US" sz="2400"/>
              <a:t>岁月不待人。</a:t>
            </a:r>
            <a:endParaRPr lang="zh-CN" altLang="en-US" sz="2400"/>
          </a:p>
          <a:p>
            <a:pPr lvl="1">
              <a:lnSpc>
                <a:spcPct val="120000"/>
              </a:lnSpc>
            </a:pPr>
            <a:r>
              <a:rPr lang="en-US" altLang="zh-CN" sz="2400"/>
              <a:t>An idle youth, a needy age.		</a:t>
            </a:r>
            <a:endParaRPr lang="en-US" altLang="zh-CN" sz="2400"/>
          </a:p>
          <a:p>
            <a:pPr lvl="1">
              <a:lnSpc>
                <a:spcPct val="120000"/>
              </a:lnSpc>
            </a:pPr>
            <a:r>
              <a:rPr lang="zh-CN" altLang="en-US" sz="2400"/>
              <a:t>少壮不努力，老大徒伤悲。</a:t>
            </a:r>
            <a:endParaRPr lang="zh-CN" altLang="en-US" sz="2400"/>
          </a:p>
          <a:p>
            <a:endParaRPr lang="zh-CN" altLang="en-US"/>
          </a:p>
          <a:p>
            <a:r>
              <a:rPr lang="en-US" altLang="zh-CN"/>
              <a:t> </a:t>
            </a:r>
            <a:endParaRPr lang="en-US" altLang="zh-CN"/>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checkerboard(across)">
                                      <p:cBhvr>
                                        <p:cTn id="13" dur="500"/>
                                        <p:tgtEl>
                                          <p:spTgt spid="6">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checkerboard(across)">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checkerboard(across)">
                                      <p:cBhvr>
                                        <p:cTn id="21" dur="500"/>
                                        <p:tgtEl>
                                          <p:spTgt spid="6">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checkerboard(across)">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cxnSp>
        <p:nvCxnSpPr>
          <p:cNvPr id="18" name="直接连接符 17"/>
          <p:cNvCxnSpPr/>
          <p:nvPr/>
        </p:nvCxnSpPr>
        <p:spPr>
          <a:xfrm flipV="1">
            <a:off x="3025775" y="3686810"/>
            <a:ext cx="5593080" cy="317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490595" y="2172335"/>
            <a:ext cx="4770120" cy="1322070"/>
          </a:xfrm>
          <a:prstGeom prst="rect">
            <a:avLst/>
          </a:prstGeom>
          <a:noFill/>
        </p:spPr>
        <p:txBody>
          <a:bodyPr wrap="square" rtlCol="0">
            <a:spAutoFit/>
          </a:bodyPr>
          <a:p>
            <a:r>
              <a:rPr lang="en-US" altLang="zh-CN" sz="8000">
                <a:solidFill>
                  <a:srgbClr val="7389A9"/>
                </a:solidFill>
                <a:uFillTx/>
                <a:latin typeface="Impact" panose="020B0806030902050204" charset="0"/>
                <a:cs typeface="Impact" panose="020B0806030902050204" charset="0"/>
              </a:rPr>
              <a:t>Thank you!</a:t>
            </a:r>
            <a:endParaRPr lang="en-US" altLang="zh-CN" sz="8000">
              <a:solidFill>
                <a:srgbClr val="7389A9"/>
              </a:solidFill>
              <a:uFillTx/>
              <a:latin typeface="Impact" panose="020B0806030902050204" charset="0"/>
              <a:cs typeface="Impact" panose="020B080603090205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话题词汇</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343775" y="634365"/>
            <a:ext cx="3718560" cy="275590"/>
          </a:xfrm>
          <a:prstGeom prst="rect">
            <a:avLst/>
          </a:prstGeom>
        </p:spPr>
        <p:txBody>
          <a:bodyPr wrap="square">
            <a:spAutoFit/>
          </a:bodyPr>
          <a:lstStyle/>
          <a:p>
            <a:pPr>
              <a:lnSpc>
                <a:spcPct val="60000"/>
              </a:lnSpc>
              <a:spcBef>
                <a:spcPts val="2950"/>
              </a:spcBef>
              <a:defRPr/>
            </a:pPr>
            <a:r>
              <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Academic Life</a:t>
            </a:r>
            <a:endPar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6" name="文本框 5"/>
          <p:cNvSpPr txBox="1"/>
          <p:nvPr/>
        </p:nvSpPr>
        <p:spPr>
          <a:xfrm>
            <a:off x="2265045" y="2237740"/>
            <a:ext cx="3748405" cy="3743960"/>
          </a:xfrm>
          <a:prstGeom prst="rect">
            <a:avLst/>
          </a:prstGeom>
          <a:noFill/>
        </p:spPr>
        <p:txBody>
          <a:bodyPr wrap="square" rtlCol="0">
            <a:spAutoFit/>
          </a:bodyPr>
          <a:p>
            <a:pPr lvl="1">
              <a:lnSpc>
                <a:spcPct val="110000"/>
              </a:lnSpc>
            </a:pPr>
            <a:r>
              <a:rPr lang="zh-CN" altLang="en-US" sz="2400"/>
              <a:t>获得大学</a:t>
            </a:r>
            <a:r>
              <a:rPr lang="zh-CN" altLang="en-US" sz="2400"/>
              <a:t>文凭</a:t>
            </a:r>
            <a:r>
              <a:rPr lang="en-US" altLang="zh-CN" sz="2400"/>
              <a:t>	</a:t>
            </a:r>
            <a:endParaRPr lang="en-US" altLang="zh-CN" sz="2400"/>
          </a:p>
          <a:p>
            <a:pPr lvl="1">
              <a:lnSpc>
                <a:spcPct val="110000"/>
              </a:lnSpc>
            </a:pPr>
            <a:r>
              <a:rPr lang="zh-CN" altLang="en-US" sz="2400"/>
              <a:t>积极参与课堂讨论</a:t>
            </a:r>
            <a:endParaRPr lang="zh-CN" altLang="en-US" sz="2400"/>
          </a:p>
          <a:p>
            <a:pPr lvl="1">
              <a:lnSpc>
                <a:spcPct val="110000"/>
              </a:lnSpc>
            </a:pPr>
            <a:r>
              <a:rPr lang="zh-CN" altLang="en-US" sz="2400"/>
              <a:t>重新申请（课程）</a:t>
            </a:r>
            <a:endParaRPr lang="zh-CN" altLang="en-US" sz="2400"/>
          </a:p>
          <a:p>
            <a:pPr lvl="1">
              <a:lnSpc>
                <a:spcPct val="110000"/>
              </a:lnSpc>
            </a:pPr>
            <a:r>
              <a:rPr lang="zh-CN" altLang="en-US" sz="2400"/>
              <a:t>准备好助学贷款文件</a:t>
            </a:r>
            <a:endParaRPr lang="zh-CN" altLang="en-US" sz="2400"/>
          </a:p>
          <a:p>
            <a:pPr lvl="1">
              <a:lnSpc>
                <a:spcPct val="110000"/>
              </a:lnSpc>
            </a:pPr>
            <a:r>
              <a:rPr lang="zh-CN" altLang="en-US" sz="2400"/>
              <a:t>获得硕士学位</a:t>
            </a:r>
            <a:r>
              <a:rPr lang="en-US" altLang="zh-CN" sz="2400"/>
              <a:t>	</a:t>
            </a:r>
            <a:endParaRPr lang="en-US" altLang="zh-CN" sz="2400"/>
          </a:p>
          <a:p>
            <a:pPr lvl="1">
              <a:lnSpc>
                <a:spcPct val="110000"/>
              </a:lnSpc>
            </a:pPr>
            <a:r>
              <a:rPr lang="zh-CN" altLang="en-US" sz="2400" b="1">
                <a:solidFill>
                  <a:srgbClr val="778DAB"/>
                </a:solidFill>
              </a:rPr>
              <a:t>社区学院</a:t>
            </a:r>
            <a:r>
              <a:rPr lang="en-US" altLang="zh-CN" sz="2400" b="1">
                <a:solidFill>
                  <a:srgbClr val="778DAB"/>
                </a:solidFill>
              </a:rPr>
              <a:t>		</a:t>
            </a:r>
            <a:endParaRPr lang="en-US" altLang="zh-CN" sz="2400" b="1">
              <a:solidFill>
                <a:srgbClr val="778DAB"/>
              </a:solidFill>
            </a:endParaRPr>
          </a:p>
          <a:p>
            <a:pPr lvl="1">
              <a:lnSpc>
                <a:spcPct val="110000"/>
              </a:lnSpc>
            </a:pPr>
            <a:r>
              <a:rPr lang="zh-CN" altLang="en-US" sz="2400"/>
              <a:t>辍学</a:t>
            </a:r>
            <a:r>
              <a:rPr lang="en-US" altLang="zh-CN" sz="2400"/>
              <a:t>		</a:t>
            </a:r>
            <a:endParaRPr lang="en-US" altLang="zh-CN" sz="2400"/>
          </a:p>
          <a:p>
            <a:pPr lvl="1">
              <a:lnSpc>
                <a:spcPct val="110000"/>
              </a:lnSpc>
            </a:pPr>
            <a:r>
              <a:rPr lang="zh-CN" altLang="en-US" sz="2400"/>
              <a:t>获得足够的学分</a:t>
            </a:r>
            <a:r>
              <a:rPr lang="en-US" altLang="zh-CN" sz="2400"/>
              <a:t>		</a:t>
            </a:r>
            <a:endParaRPr lang="en-US" altLang="zh-CN" sz="2400"/>
          </a:p>
        </p:txBody>
      </p:sp>
      <p:pic>
        <p:nvPicPr>
          <p:cNvPr id="7" name="图片 6" descr="ACP-Book-Graphic"/>
          <p:cNvPicPr>
            <a:picLocks noChangeAspect="1"/>
          </p:cNvPicPr>
          <p:nvPr/>
        </p:nvPicPr>
        <p:blipFill>
          <a:blip r:embed="rId2"/>
          <a:stretch>
            <a:fillRect/>
          </a:stretch>
        </p:blipFill>
        <p:spPr>
          <a:xfrm>
            <a:off x="614045" y="2237740"/>
            <a:ext cx="2019300" cy="2938780"/>
          </a:xfrm>
          <a:prstGeom prst="rect">
            <a:avLst/>
          </a:prstGeom>
        </p:spPr>
      </p:pic>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110605" y="2237740"/>
            <a:ext cx="5443855" cy="5470525"/>
          </a:xfrm>
          <a:prstGeom prst="rect">
            <a:avLst/>
          </a:prstGeom>
          <a:noFill/>
        </p:spPr>
        <p:txBody>
          <a:bodyPr wrap="none" rtlCol="0" anchor="t">
            <a:spAutoFit/>
          </a:bodyPr>
          <a:p>
            <a:pPr marL="0" lvl="1" algn="l">
              <a:lnSpc>
                <a:spcPct val="110000"/>
              </a:lnSpc>
            </a:pPr>
            <a:r>
              <a:rPr lang="en-US" altLang="zh-CN" sz="2400">
                <a:sym typeface="+mn-ea"/>
              </a:rPr>
              <a:t>get one's college degree</a:t>
            </a:r>
            <a:endParaRPr lang="en-US" altLang="zh-CN" sz="2400">
              <a:sym typeface="+mn-ea"/>
            </a:endParaRPr>
          </a:p>
          <a:p>
            <a:pPr marL="0" lvl="1" algn="l">
              <a:lnSpc>
                <a:spcPct val="110000"/>
              </a:lnSpc>
            </a:pPr>
            <a:r>
              <a:rPr lang="en-US" altLang="zh-CN" sz="2400">
                <a:sym typeface="+mn-ea"/>
              </a:rPr>
              <a:t>jump into class discussion</a:t>
            </a:r>
            <a:endParaRPr lang="en-US" altLang="zh-CN" sz="2400">
              <a:sym typeface="+mn-ea"/>
            </a:endParaRPr>
          </a:p>
          <a:p>
            <a:pPr marL="0" lvl="1" algn="l">
              <a:lnSpc>
                <a:spcPct val="110000"/>
              </a:lnSpc>
            </a:pPr>
            <a:r>
              <a:rPr lang="en-US" altLang="zh-CN" sz="2400">
                <a:sym typeface="+mn-ea"/>
              </a:rPr>
              <a:t>reapply (for classes)</a:t>
            </a:r>
            <a:endParaRPr lang="en-US" altLang="zh-CN" sz="2400"/>
          </a:p>
          <a:p>
            <a:pPr marL="0" lvl="1" algn="l">
              <a:lnSpc>
                <a:spcPct val="110000"/>
              </a:lnSpc>
            </a:pPr>
            <a:r>
              <a:rPr lang="en-US" altLang="zh-CN" sz="2400">
                <a:sym typeface="+mn-ea"/>
              </a:rPr>
              <a:t>have one's student-loan papers in order</a:t>
            </a:r>
            <a:endParaRPr lang="en-US" altLang="zh-CN" sz="2400">
              <a:sym typeface="+mn-ea"/>
            </a:endParaRPr>
          </a:p>
          <a:p>
            <a:pPr marL="0" lvl="1" algn="l">
              <a:lnSpc>
                <a:spcPct val="110000"/>
              </a:lnSpc>
            </a:pPr>
            <a:r>
              <a:rPr lang="en-US" altLang="zh-CN" sz="2400">
                <a:sym typeface="+mn-ea"/>
              </a:rPr>
              <a:t>earn a master's degree</a:t>
            </a:r>
            <a:endParaRPr lang="en-US" altLang="zh-CN" sz="2400">
              <a:sym typeface="+mn-ea"/>
            </a:endParaRPr>
          </a:p>
          <a:p>
            <a:pPr marL="0" lvl="1" algn="l">
              <a:lnSpc>
                <a:spcPct val="110000"/>
              </a:lnSpc>
            </a:pPr>
            <a:r>
              <a:rPr lang="en-US" altLang="zh-CN" sz="2400" b="1">
                <a:solidFill>
                  <a:srgbClr val="778DAB"/>
                </a:solidFill>
                <a:sym typeface="+mn-ea"/>
              </a:rPr>
              <a:t>community college</a:t>
            </a:r>
            <a:r>
              <a:rPr lang="en-US" altLang="zh-CN" sz="2400" b="1">
                <a:solidFill>
                  <a:srgbClr val="7030A0"/>
                </a:solidFill>
                <a:sym typeface="+mn-ea"/>
              </a:rPr>
              <a:t> </a:t>
            </a:r>
            <a:endParaRPr lang="en-US" altLang="zh-CN" sz="2400" b="1">
              <a:solidFill>
                <a:srgbClr val="7030A0"/>
              </a:solidFill>
              <a:sym typeface="+mn-ea"/>
            </a:endParaRPr>
          </a:p>
          <a:p>
            <a:pPr marL="0" lvl="1" algn="l">
              <a:lnSpc>
                <a:spcPct val="110000"/>
              </a:lnSpc>
            </a:pPr>
            <a:r>
              <a:rPr lang="en-US" altLang="zh-CN" sz="2400">
                <a:sym typeface="+mn-ea"/>
              </a:rPr>
              <a:t>quit school/ drop out </a:t>
            </a:r>
            <a:endParaRPr lang="en-US" altLang="zh-CN" sz="2400">
              <a:sym typeface="+mn-ea"/>
            </a:endParaRPr>
          </a:p>
          <a:p>
            <a:pPr marL="0" lvl="1" algn="l">
              <a:lnSpc>
                <a:spcPct val="110000"/>
              </a:lnSpc>
            </a:pPr>
            <a:r>
              <a:rPr lang="en-US" altLang="zh-CN" sz="2400">
                <a:sym typeface="+mn-ea"/>
              </a:rPr>
              <a:t>earn enough credits</a:t>
            </a:r>
            <a:endParaRPr lang="en-US" altLang="zh-CN" sz="2400"/>
          </a:p>
          <a:p>
            <a:pPr marL="0" lvl="1" algn="l">
              <a:lnSpc>
                <a:spcPct val="110000"/>
              </a:lnSpc>
            </a:pPr>
            <a:endParaRPr lang="en-US" altLang="zh-CN"/>
          </a:p>
          <a:p>
            <a:pPr marL="0" lvl="1" algn="l">
              <a:lnSpc>
                <a:spcPct val="110000"/>
              </a:lnSpc>
            </a:pPr>
            <a:endParaRPr lang="en-US" altLang="zh-CN" b="1">
              <a:solidFill>
                <a:srgbClr val="7030A0"/>
              </a:solidFill>
            </a:endParaRPr>
          </a:p>
          <a:p>
            <a:pPr marL="0" lvl="1" algn="l">
              <a:lnSpc>
                <a:spcPct val="110000"/>
              </a:lnSpc>
            </a:pPr>
            <a:endParaRPr lang="en-US" altLang="zh-CN"/>
          </a:p>
          <a:p>
            <a:pPr marL="0" lvl="1" algn="l">
              <a:lnSpc>
                <a:spcPct val="110000"/>
              </a:lnSpc>
            </a:pPr>
            <a:endParaRPr lang="en-US" altLang="zh-CN">
              <a:sym typeface="+mn-ea"/>
            </a:endParaRPr>
          </a:p>
          <a:p>
            <a:pPr marL="0" lvl="1" algn="l">
              <a:lnSpc>
                <a:spcPct val="110000"/>
              </a:lnSpc>
            </a:pPr>
            <a:endParaRPr lang="en-US" altLang="zh-CN"/>
          </a:p>
          <a:p>
            <a:pPr marL="0" lvl="1" algn="l">
              <a:lnSpc>
                <a:spcPct val="110000"/>
              </a:lnSpc>
            </a:pPr>
            <a:endParaRPr lang="en-US" altLang="zh-CN"/>
          </a:p>
          <a:p>
            <a:pPr lvl="1">
              <a:lnSpc>
                <a:spcPct val="110000"/>
              </a:lnSpc>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23545"/>
            <a:ext cx="3718560" cy="645160"/>
          </a:xfrm>
          <a:prstGeom prst="rect">
            <a:avLst/>
          </a:prstGeom>
        </p:spPr>
        <p:txBody>
          <a:bodyPr wrap="square">
            <a:spAutoFit/>
          </a:bodyPr>
          <a:lstStyle/>
          <a:p>
            <a:pPr>
              <a:lnSpc>
                <a:spcPct val="60000"/>
              </a:lnSpc>
              <a:spcBef>
                <a:spcPts val="2950"/>
              </a:spcBef>
              <a:defRPr/>
            </a:pP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 Man in His 60s Working Towards His Masters Proves That You</a:t>
            </a:r>
            <a:r>
              <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t>
            </a: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re Never too Old to Learn</a:t>
            </a:r>
            <a:endPar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220845" y="1617345"/>
            <a:ext cx="7197725" cy="4154170"/>
          </a:xfrm>
          <a:prstGeom prst="rect">
            <a:avLst/>
          </a:prstGeom>
          <a:noFill/>
        </p:spPr>
        <p:txBody>
          <a:bodyPr wrap="square" rtlCol="0">
            <a:spAutoFit/>
          </a:bodyPr>
          <a:p>
            <a:pPr>
              <a:lnSpc>
                <a:spcPct val="100000"/>
              </a:lnSpc>
            </a:pPr>
            <a:r>
              <a:rPr lang="en-US" altLang="zh-CN" sz="2200"/>
              <a:t>        </a:t>
            </a:r>
            <a:r>
              <a:rPr lang="zh-CN" altLang="en-US" sz="2200"/>
              <a:t>美国社区学院</a:t>
            </a:r>
            <a:r>
              <a:rPr lang="en-US" altLang="zh-CN" sz="2200"/>
              <a:t>(Community College)</a:t>
            </a:r>
            <a:r>
              <a:rPr lang="zh-CN" altLang="en-US" sz="2200"/>
              <a:t>：美国的社区学院</a:t>
            </a:r>
            <a:r>
              <a:rPr lang="zh-CN" altLang="en-US" sz="2200"/>
              <a:t>提供两年制的初级高等教育</a:t>
            </a:r>
            <a:r>
              <a:rPr lang="en-US" altLang="zh-CN" sz="2200"/>
              <a:t>(two years of academic instruction)</a:t>
            </a:r>
            <a:r>
              <a:rPr lang="zh-CN" altLang="en-US" sz="2200"/>
              <a:t>，包括职业技术训练</a:t>
            </a:r>
            <a:r>
              <a:rPr lang="en-US" altLang="zh-CN" sz="2200"/>
              <a:t>(technical and vocational training)</a:t>
            </a:r>
            <a:r>
              <a:rPr lang="zh-CN" altLang="en-US" sz="2200"/>
              <a:t>，程度相当于中国的大专。</a:t>
            </a:r>
            <a:endParaRPr lang="zh-CN" altLang="en-US" sz="2200"/>
          </a:p>
          <a:p>
            <a:pPr>
              <a:lnSpc>
                <a:spcPct val="100000"/>
              </a:lnSpc>
            </a:pPr>
            <a:r>
              <a:rPr lang="zh-CN" altLang="en-US" sz="2200"/>
              <a:t>        美国共有一千两百多所社区学院</a:t>
            </a:r>
            <a:r>
              <a:rPr lang="zh-CN" altLang="en-US" sz="2200"/>
              <a:t>，拥有一千多万注册学生。社区学院的学生平均年龄是29岁，40%的学生21岁以下，六十岁以上的老人大学生也十分常见。其中60%的学生是边工作边读书。社区学院38%的资金来自州政府，学费收入占20%左右，自地方政府的资金接近20%，剩余的由其他形式的资金来源补足。</a:t>
            </a:r>
            <a:endParaRPr lang="zh-CN" altLang="en-US" sz="2200"/>
          </a:p>
          <a:p>
            <a:pPr>
              <a:lnSpc>
                <a:spcPct val="100000"/>
              </a:lnSpc>
            </a:pPr>
            <a:r>
              <a:rPr lang="zh-CN" altLang="en-US" sz="2200"/>
              <a:t>        社区学院的</a:t>
            </a:r>
            <a:r>
              <a:rPr lang="zh-CN" altLang="en-US" sz="2200"/>
              <a:t>年平均学费为两千多美元，</a:t>
            </a:r>
            <a:r>
              <a:rPr lang="zh-CN" altLang="en-US" sz="2200">
                <a:sym typeface="+mn-ea"/>
              </a:rPr>
              <a:t>不足公立大学的一半，</a:t>
            </a:r>
            <a:r>
              <a:rPr lang="zh-CN" altLang="en-US" sz="2200"/>
              <a:t>普通公立大学的年均学费接近六千美元。</a:t>
            </a:r>
            <a:endParaRPr lang="zh-CN" altLang="en-US" sz="2200"/>
          </a:p>
        </p:txBody>
      </p:sp>
      <p:pic>
        <p:nvPicPr>
          <p:cNvPr id="5" name="图片 4" descr="Alliman-Administration-Center-Hesston-College-Mennonite-college (1)"/>
          <p:cNvPicPr>
            <a:picLocks noChangeAspect="1"/>
          </p:cNvPicPr>
          <p:nvPr/>
        </p:nvPicPr>
        <p:blipFill>
          <a:blip r:embed="rId2"/>
          <a:stretch>
            <a:fillRect/>
          </a:stretch>
        </p:blipFill>
        <p:spPr>
          <a:xfrm>
            <a:off x="697230" y="1839595"/>
            <a:ext cx="3333750" cy="2228850"/>
          </a:xfrm>
          <a:prstGeom prst="rect">
            <a:avLst/>
          </a:prstGeom>
          <a:effectLst>
            <a:softEdge rad="127000"/>
          </a:effectLst>
        </p:spPr>
      </p:pic>
      <p:sp>
        <p:nvSpPr>
          <p:cNvPr id="9" name="文本框 8"/>
          <p:cNvSpPr txBox="1"/>
          <p:nvPr/>
        </p:nvSpPr>
        <p:spPr>
          <a:xfrm>
            <a:off x="1117600" y="4225290"/>
            <a:ext cx="2827020" cy="398780"/>
          </a:xfrm>
          <a:prstGeom prst="rect">
            <a:avLst/>
          </a:prstGeom>
          <a:noFill/>
        </p:spPr>
        <p:txBody>
          <a:bodyPr wrap="square" rtlCol="0">
            <a:spAutoFit/>
          </a:bodyPr>
          <a:p>
            <a:r>
              <a:rPr lang="zh-CN" altLang="en-US" sz="1800" b="1">
                <a:solidFill>
                  <a:schemeClr val="bg2">
                    <a:lumMod val="50000"/>
                  </a:schemeClr>
                </a:solidFill>
              </a:rPr>
              <a:t>C</a:t>
            </a:r>
            <a:r>
              <a:rPr lang="zh-CN" altLang="en-US" sz="1800" b="1">
                <a:solidFill>
                  <a:schemeClr val="bg2">
                    <a:lumMod val="50000"/>
                  </a:schemeClr>
                </a:solidFill>
              </a:rPr>
              <a:t>ommunity College</a:t>
            </a:r>
            <a:endParaRPr lang="zh-CN" altLang="en-US" sz="1800" b="1">
              <a:solidFill>
                <a:schemeClr val="bg2">
                  <a:lumMod val="5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622300" y="1853565"/>
            <a:ext cx="10948035" cy="4523105"/>
          </a:xfrm>
          <a:prstGeom prst="rect">
            <a:avLst/>
          </a:prstGeom>
          <a:noFill/>
        </p:spPr>
        <p:txBody>
          <a:bodyPr wrap="square" rtlCol="0">
            <a:spAutoFit/>
          </a:bodyPr>
          <a:p>
            <a:pPr algn="l"/>
            <a:r>
              <a:rPr lang="en-US" altLang="zh-CN" sz="2400"/>
              <a:t>vt. to hear, especially by accident, a conversation in which you are not involved	</a:t>
            </a:r>
            <a:r>
              <a:rPr lang="zh-CN" altLang="en-US" sz="2400"/>
              <a:t>偶然听到；无意中听到</a:t>
            </a:r>
            <a:endParaRPr lang="zh-CN" altLang="en-US" sz="2400"/>
          </a:p>
          <a:p>
            <a:pPr lvl="1" algn="l"/>
            <a:endParaRPr lang="en-US" altLang="zh-CN" sz="2400"/>
          </a:p>
          <a:p>
            <a:pPr lvl="1" algn="l"/>
            <a:r>
              <a:rPr lang="zh-CN" altLang="en-US" sz="2400">
                <a:sym typeface="+mn-ea"/>
              </a:rPr>
              <a:t>我碰巧听到他们吵嘴。</a:t>
            </a:r>
            <a:endParaRPr lang="zh-CN" altLang="en-US" sz="2400"/>
          </a:p>
          <a:p>
            <a:pPr lvl="1" algn="l"/>
            <a:r>
              <a:rPr lang="en-US" altLang="zh-CN" sz="2400">
                <a:sym typeface="+mn-ea"/>
              </a:rPr>
              <a:t>We overheard them arguing.</a:t>
            </a:r>
            <a:endParaRPr lang="zh-CN" altLang="en-US" sz="2400"/>
          </a:p>
          <a:p>
            <a:pPr algn="l"/>
            <a:endParaRPr lang="zh-CN" altLang="en-US" sz="2400" b="1"/>
          </a:p>
          <a:p>
            <a:pPr lvl="1" algn="l"/>
            <a:r>
              <a:rPr lang="zh-CN" altLang="en-US" sz="2400" b="1">
                <a:solidFill>
                  <a:srgbClr val="F8BAB0"/>
                </a:solidFill>
              </a:rPr>
              <a:t>我无意中听到</a:t>
            </a:r>
            <a:r>
              <a:rPr lang="en-US" altLang="zh-CN" sz="2400" b="1">
                <a:solidFill>
                  <a:srgbClr val="F8BAB0"/>
                </a:solidFill>
              </a:rPr>
              <a:t>Valencia</a:t>
            </a:r>
            <a:r>
              <a:rPr lang="zh-CN" altLang="en-US" sz="2400" b="1">
                <a:solidFill>
                  <a:srgbClr val="F8BAB0"/>
                </a:solidFill>
              </a:rPr>
              <a:t>说他想一直待在学校里直到拿到硕士学位，但是他花</a:t>
            </a:r>
            <a:r>
              <a:rPr lang="en-US" altLang="zh-CN" sz="2400" b="1">
                <a:solidFill>
                  <a:srgbClr val="F8BAB0"/>
                </a:solidFill>
              </a:rPr>
              <a:t>12</a:t>
            </a:r>
            <a:r>
              <a:rPr lang="zh-CN" altLang="en-US" sz="2400" b="1">
                <a:solidFill>
                  <a:srgbClr val="F8BAB0"/>
                </a:solidFill>
              </a:rPr>
              <a:t>年才读完了社区大学，他还有很长的路要走。</a:t>
            </a:r>
            <a:endParaRPr lang="zh-CN" altLang="en-US" sz="2400" b="1">
              <a:solidFill>
                <a:srgbClr val="F8BAB0"/>
              </a:solidFill>
            </a:endParaRPr>
          </a:p>
          <a:p>
            <a:pPr lvl="1" algn="l"/>
            <a:r>
              <a:rPr lang="en-US" altLang="zh-CN" sz="2400" b="1">
                <a:solidFill>
                  <a:srgbClr val="F8BAB0"/>
                </a:solidFill>
              </a:rPr>
              <a:t>I overheard Valencia say he wanted to stay in school until he earned a master's degree, but it had taken him 12 years to finish community college, so he had a long way </a:t>
            </a:r>
            <a:r>
              <a:rPr lang="zh-CN" altLang="en-US" sz="2400" b="1">
                <a:solidFill>
                  <a:srgbClr val="F8BAB0"/>
                </a:solidFill>
              </a:rPr>
              <a:t>to </a:t>
            </a:r>
            <a:r>
              <a:rPr lang="en-US" altLang="zh-CN" sz="2400" b="1">
                <a:solidFill>
                  <a:srgbClr val="F8BAB0"/>
                </a:solidFill>
              </a:rPr>
              <a:t>go.</a:t>
            </a:r>
            <a:endParaRPr lang="en-US" altLang="zh-CN" sz="2400" b="1">
              <a:solidFill>
                <a:srgbClr val="F8BAB0"/>
              </a:solidFill>
            </a:endParaRPr>
          </a:p>
          <a:p>
            <a:pPr algn="l"/>
            <a:endParaRPr lang="zh-CN" altLang="en-US"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442085"/>
            <a:ext cx="7948295" cy="474980"/>
          </a:xfrm>
          <a:prstGeom prst="rect">
            <a:avLst/>
          </a:prstGeom>
          <a:noFill/>
        </p:spPr>
        <p:txBody>
          <a:bodyPr wrap="square" rtlCol="0" anchor="t">
            <a:spAutoFit/>
          </a:bodyPr>
          <a:p>
            <a:pPr algn="ctr">
              <a:lnSpc>
                <a:spcPct val="80000"/>
              </a:lnSpc>
            </a:pPr>
            <a:r>
              <a:rPr lang="en-US" altLang="zh-CN" sz="4400" b="1" baseline="30000">
                <a:solidFill>
                  <a:schemeClr val="tx1">
                    <a:lumMod val="65000"/>
                    <a:lumOff val="35000"/>
                  </a:schemeClr>
                </a:solidFill>
                <a:latin typeface="Optima" panose="02000503060000020004" charset="0"/>
                <a:cs typeface="Optima" panose="02000503060000020004" charset="0"/>
                <a:sym typeface="+mn-ea"/>
              </a:rPr>
              <a:t>overhear</a:t>
            </a:r>
            <a:r>
              <a:rPr lang="zh-CN" altLang="en-US" sz="4400" b="1" baseline="30000">
                <a:solidFill>
                  <a:schemeClr val="tx1">
                    <a:lumMod val="65000"/>
                    <a:lumOff val="35000"/>
                  </a:schemeClr>
                </a:solidFill>
                <a:latin typeface="Optima" panose="02000503060000020004" charset="0"/>
                <a:cs typeface="Optima" panose="02000503060000020004" charset="0"/>
                <a:sym typeface="+mn-ea"/>
              </a:rPr>
              <a:t>（</a:t>
            </a:r>
            <a:r>
              <a:rPr lang="en-US" altLang="zh-CN" sz="4400" b="1" baseline="30000">
                <a:solidFill>
                  <a:schemeClr val="tx1">
                    <a:lumMod val="65000"/>
                    <a:lumOff val="35000"/>
                  </a:schemeClr>
                </a:solidFill>
                <a:latin typeface="Optima" panose="02000503060000020004" charset="0"/>
                <a:cs typeface="Optima" panose="02000503060000020004" charset="0"/>
                <a:sym typeface="+mn-ea"/>
              </a:rPr>
              <a:t>overheard, overheard</a:t>
            </a:r>
            <a:r>
              <a:rPr lang="zh-CN" altLang="en-US" sz="4400" b="1" baseline="30000">
                <a:solidFill>
                  <a:schemeClr val="tx1">
                    <a:lumMod val="65000"/>
                    <a:lumOff val="35000"/>
                  </a:schemeClr>
                </a:solidFill>
                <a:latin typeface="Optima" panose="02000503060000020004" charset="0"/>
                <a:cs typeface="Optima" panose="02000503060000020004" charset="0"/>
                <a:sym typeface="+mn-ea"/>
              </a:rPr>
              <a:t>）</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4"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622300" y="1783715"/>
            <a:ext cx="10948035" cy="3784600"/>
          </a:xfrm>
          <a:prstGeom prst="rect">
            <a:avLst/>
          </a:prstGeom>
          <a:noFill/>
        </p:spPr>
        <p:txBody>
          <a:bodyPr wrap="square" rtlCol="0">
            <a:spAutoFit/>
          </a:bodyPr>
          <a:p>
            <a:pPr algn="l"/>
            <a:r>
              <a:rPr lang="en-US" sz="2400"/>
              <a:t>adj. 1) very impressive; very beautiful	</a:t>
            </a:r>
            <a:r>
              <a:rPr lang="zh-CN" altLang="en-US" sz="2400"/>
              <a:t>壮丽的；雄伟的；华丽的</a:t>
            </a:r>
            <a:endParaRPr lang="zh-CN" altLang="en-US" sz="2400"/>
          </a:p>
          <a:p>
            <a:pPr lvl="1" algn="l"/>
            <a:r>
              <a:rPr lang="zh-CN" altLang="en-US" sz="2400"/>
              <a:t>壮丽的风景</a:t>
            </a:r>
            <a:r>
              <a:rPr lang="en-US" altLang="zh-CN" sz="2400"/>
              <a:t>	</a:t>
            </a:r>
            <a:endParaRPr lang="en-US" altLang="zh-CN" sz="2400"/>
          </a:p>
          <a:p>
            <a:pPr lvl="1" algn="l"/>
            <a:r>
              <a:rPr lang="en-US" altLang="zh-CN" sz="2400"/>
              <a:t>splendid scenery</a:t>
            </a:r>
            <a:endParaRPr lang="en-US" altLang="zh-CN" sz="2400"/>
          </a:p>
          <a:p>
            <a:pPr lvl="1" algn="l"/>
            <a:r>
              <a:rPr lang="zh-CN" altLang="en-US" sz="2400"/>
              <a:t>岿然独立</a:t>
            </a:r>
            <a:endParaRPr lang="zh-CN" altLang="en-US" sz="2400"/>
          </a:p>
          <a:p>
            <a:pPr lvl="1" algn="l"/>
            <a:r>
              <a:rPr lang="en-US" altLang="zh-CN" sz="2400"/>
              <a:t>in splendid isolation</a:t>
            </a:r>
            <a:endParaRPr lang="en-US" altLang="zh-CN" sz="2400"/>
          </a:p>
          <a:p>
            <a:pPr algn="l"/>
            <a:r>
              <a:rPr lang="en-US" altLang="zh-CN" sz="2400"/>
              <a:t>2) </a:t>
            </a:r>
            <a:r>
              <a:rPr lang="zh-CN" altLang="en-US" sz="2400"/>
              <a:t>（</a:t>
            </a:r>
            <a:r>
              <a:rPr lang="en-US" altLang="zh-CN" sz="2400"/>
              <a:t>old-fashioned) excellent; very good	</a:t>
            </a:r>
            <a:r>
              <a:rPr lang="zh-CN" altLang="en-US" sz="2400"/>
              <a:t>极佳的；非常好的 </a:t>
            </a:r>
            <a:endParaRPr lang="zh-CN" altLang="en-US" sz="2400"/>
          </a:p>
          <a:p>
            <a:pPr algn="l"/>
            <a:r>
              <a:rPr lang="zh-CN" altLang="en-US" sz="2400"/>
              <a:t>【</a:t>
            </a:r>
            <a:r>
              <a:rPr lang="en-US" altLang="zh-CN" sz="2400"/>
              <a:t>SYN</a:t>
            </a:r>
            <a:r>
              <a:rPr lang="zh-CN" altLang="en-US" sz="2400"/>
              <a:t>】</a:t>
            </a:r>
            <a:r>
              <a:rPr lang="en-US" altLang="zh-CN" sz="2400"/>
              <a:t>great</a:t>
            </a:r>
            <a:endParaRPr lang="en-US" altLang="zh-CN" sz="2400"/>
          </a:p>
          <a:p>
            <a:pPr lvl="1" algn="l"/>
            <a:r>
              <a:rPr lang="zh-CN" altLang="en-US" sz="2400"/>
              <a:t>这主意妙极了！</a:t>
            </a:r>
            <a:endParaRPr lang="zh-CN" altLang="en-US" sz="2400"/>
          </a:p>
          <a:p>
            <a:pPr lvl="1" algn="l"/>
            <a:r>
              <a:rPr lang="en-US" altLang="zh-CN" sz="2400"/>
              <a:t>What a splendid idea!</a:t>
            </a:r>
            <a:endParaRPr lang="en-US" altLang="zh-CN" sz="2400"/>
          </a:p>
          <a:p>
            <a:pPr lvl="1" algn="l"/>
            <a:r>
              <a:rPr lang="en-US" altLang="zh-CN" sz="2400"/>
              <a:t>adv. splendidly</a:t>
            </a:r>
            <a:endParaRPr lang="en-US" altLang="zh-CN"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splendid</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4"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88C9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88C9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88C9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14440</Words>
  <Application>WPS 演示</Application>
  <PresentationFormat>宽屏</PresentationFormat>
  <Paragraphs>878</Paragraphs>
  <Slides>50</Slides>
  <Notes>0</Notes>
  <HiddenSlides>0</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50</vt:i4>
      </vt:variant>
    </vt:vector>
  </HeadingPairs>
  <TitlesOfParts>
    <vt:vector size="72" baseType="lpstr">
      <vt:lpstr>Arial</vt:lpstr>
      <vt:lpstr>宋体</vt:lpstr>
      <vt:lpstr>Wingdings</vt:lpstr>
      <vt:lpstr>Times New Roman</vt:lpstr>
      <vt:lpstr>HelveticaNeue</vt:lpstr>
      <vt:lpstr>华文新魏</vt:lpstr>
      <vt:lpstr>思源黑体 CN Normal</vt:lpstr>
      <vt:lpstr>黑体</vt:lpstr>
      <vt:lpstr>思源黑体 CN Heavy</vt:lpstr>
      <vt:lpstr>Optima</vt:lpstr>
      <vt:lpstr>Impact</vt:lpstr>
      <vt:lpstr>Aharoni</vt:lpstr>
      <vt:lpstr>等线</vt:lpstr>
      <vt:lpstr>思源黑体 CN Bold</vt:lpstr>
      <vt:lpstr>Calibri</vt:lpstr>
      <vt:lpstr>思源黑体 CN Regular</vt:lpstr>
      <vt:lpstr>微软雅黑</vt:lpstr>
      <vt:lpstr>Arial Unicode MS</vt:lpstr>
      <vt:lpstr>等线 Light</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Epo ch</dc:creator>
  <cp:lastModifiedBy>曹小等</cp:lastModifiedBy>
  <cp:revision>109</cp:revision>
  <dcterms:created xsi:type="dcterms:W3CDTF">2020-03-05T12:33:00Z</dcterms:created>
  <dcterms:modified xsi:type="dcterms:W3CDTF">2020-06-15T05:42:08Z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