
<file path=[Content_Types].xml><?xml version="1.0" encoding="utf-8"?>
<Types xmlns="http://schemas.openxmlformats.org/package/2006/content-types">
  <Default Extension="jpeg" ContentType="image/jpeg"/>
  <Default Extension="png" ContentType="image/png"/>
  <Default Extension="gif" ContentType="image/gif"/>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handoutMasterIdLst>
    <p:handoutMasterId r:id="rId44"/>
  </p:handoutMasterIdLst>
  <p:sldIdLst>
    <p:sldId id="612" r:id="rId3"/>
    <p:sldId id="257" r:id="rId4"/>
    <p:sldId id="309" r:id="rId5"/>
    <p:sldId id="444" r:id="rId7"/>
    <p:sldId id="435" r:id="rId8"/>
    <p:sldId id="505" r:id="rId9"/>
    <p:sldId id="565" r:id="rId10"/>
    <p:sldId id="504" r:id="rId11"/>
    <p:sldId id="566" r:id="rId12"/>
    <p:sldId id="567" r:id="rId13"/>
    <p:sldId id="568" r:id="rId14"/>
    <p:sldId id="569" r:id="rId15"/>
    <p:sldId id="570" r:id="rId16"/>
    <p:sldId id="571" r:id="rId17"/>
    <p:sldId id="572" r:id="rId18"/>
    <p:sldId id="573" r:id="rId19"/>
    <p:sldId id="574" r:id="rId20"/>
    <p:sldId id="576" r:id="rId21"/>
    <p:sldId id="575" r:id="rId22"/>
    <p:sldId id="577" r:id="rId23"/>
    <p:sldId id="578" r:id="rId24"/>
    <p:sldId id="580" r:id="rId25"/>
    <p:sldId id="436" r:id="rId26"/>
    <p:sldId id="443" r:id="rId27"/>
    <p:sldId id="591" r:id="rId28"/>
    <p:sldId id="592" r:id="rId29"/>
    <p:sldId id="593" r:id="rId30"/>
    <p:sldId id="595" r:id="rId31"/>
    <p:sldId id="596" r:id="rId32"/>
    <p:sldId id="597" r:id="rId33"/>
    <p:sldId id="434" r:id="rId34"/>
    <p:sldId id="424" r:id="rId35"/>
    <p:sldId id="437" r:id="rId36"/>
    <p:sldId id="438" r:id="rId37"/>
    <p:sldId id="606" r:id="rId38"/>
    <p:sldId id="605" r:id="rId39"/>
    <p:sldId id="439" r:id="rId40"/>
    <p:sldId id="607" r:id="rId41"/>
    <p:sldId id="440" r:id="rId42"/>
    <p:sldId id="441" r:id="rId4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2" clrIdx="0"/>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005362"/>
    <a:srgbClr val="21FFE8"/>
    <a:srgbClr val="00CCBB"/>
    <a:srgbClr val="C69C38"/>
    <a:srgbClr val="00A698"/>
    <a:srgbClr val="00AC9E"/>
    <a:srgbClr val="D028D6"/>
    <a:srgbClr val="2E15E9"/>
    <a:srgbClr val="E0F90A"/>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778" autoAdjust="0"/>
    <p:restoredTop sz="94660"/>
  </p:normalViewPr>
  <p:slideViewPr>
    <p:cSldViewPr snapToGrid="0">
      <p:cViewPr varScale="1">
        <p:scale>
          <a:sx n="114" d="100"/>
          <a:sy n="114" d="100"/>
        </p:scale>
        <p:origin x="540" y="108"/>
      </p:cViewPr>
      <p:guideLst>
        <p:guide orient="horz" pos="2232"/>
        <p:guide pos="3934"/>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notesMaster" Target="notesMasters/notesMaster1.xml"/><Relationship Id="rId5" Type="http://schemas.openxmlformats.org/officeDocument/2006/relationships/slide" Target="slides/slide3.xml"/><Relationship Id="rId48" Type="http://schemas.openxmlformats.org/officeDocument/2006/relationships/commentAuthors" Target="commentAuthors.xml"/><Relationship Id="rId47" Type="http://schemas.openxmlformats.org/officeDocument/2006/relationships/tableStyles" Target="tableStyles.xml"/><Relationship Id="rId46" Type="http://schemas.openxmlformats.org/officeDocument/2006/relationships/viewProps" Target="viewProps.xml"/><Relationship Id="rId45" Type="http://schemas.openxmlformats.org/officeDocument/2006/relationships/presProps" Target="presProps.xml"/><Relationship Id="rId44" Type="http://schemas.openxmlformats.org/officeDocument/2006/relationships/handoutMaster" Target="handoutMasters/handoutMaster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2.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latin typeface="微软雅黑" panose="020B0503020204020204" charset="-122"/>
              <a:ea typeface="微软雅黑" panose="020B0503020204020204" charset="-122"/>
            </a:endParaRPr>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latin typeface="微软雅黑" panose="020B0503020204020204" charset="-122"/>
                <a:ea typeface="微软雅黑" panose="020B0503020204020204" charset="-122"/>
              </a:rPr>
            </a:fld>
            <a:endParaRPr lang="zh-CN" altLang="en-US">
              <a:latin typeface="微软雅黑" panose="020B0503020204020204" charset="-122"/>
              <a:ea typeface="微软雅黑" panose="020B0503020204020204" charset="-122"/>
            </a:endParaRPr>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latin typeface="微软雅黑" panose="020B0503020204020204" charset="-122"/>
              <a:ea typeface="微软雅黑" panose="020B0503020204020204" charset="-122"/>
            </a:endParaRPr>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latin typeface="微软雅黑" panose="020B0503020204020204" charset="-122"/>
                <a:ea typeface="微软雅黑" panose="020B0503020204020204" charset="-122"/>
              </a:rPr>
            </a:fld>
            <a:endParaRPr lang="zh-CN" altLang="en-US">
              <a:latin typeface="微软雅黑" panose="020B0503020204020204" charset="-122"/>
              <a:ea typeface="微软雅黑" panose="020B0503020204020204" charset="-122"/>
            </a:endParaRPr>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微软雅黑" panose="020B0503020204020204" charset="-122"/>
                <a:ea typeface="微软雅黑" panose="020B0503020204020204" charset="-122"/>
              </a:defRPr>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微软雅黑" panose="020B0503020204020204" charset="-122"/>
                <a:ea typeface="微软雅黑" panose="020B0503020204020204" charset="-122"/>
              </a:defRPr>
            </a:lvl1pPr>
          </a:lstStyle>
          <a:p>
            <a:fld id="{1AC49D05-6128-4D0D-A32A-06A5E73B386C}"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微软雅黑" panose="020B0503020204020204" charset="-122"/>
                <a:ea typeface="微软雅黑" panose="020B0503020204020204" charset="-122"/>
              </a:defRPr>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微软雅黑" panose="020B0503020204020204" charset="-122"/>
                <a:ea typeface="微软雅黑" panose="020B0503020204020204" charset="-122"/>
              </a:defRPr>
            </a:lvl1pPr>
          </a:lstStyle>
          <a:p>
            <a:fld id="{5849F42C-2DAE-424C-A4B8-3140182C3E9F}"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600" kern="1200">
        <a:solidFill>
          <a:schemeClr val="tx1"/>
        </a:solidFill>
        <a:latin typeface="微软雅黑" panose="020B0503020204020204" charset="-122"/>
        <a:ea typeface="微软雅黑" panose="020B0503020204020204" charset="-122"/>
        <a:cs typeface="+mn-cs"/>
      </a:defRPr>
    </a:lvl1pPr>
    <a:lvl2pPr marL="4572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2pPr>
    <a:lvl3pPr marL="9144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3pPr>
    <a:lvl4pPr marL="13716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4pPr>
    <a:lvl5pPr marL="1828800" algn="l" defTabSz="914400" rtl="0" eaLnBrk="1" latinLnBrk="0" hangingPunct="1">
      <a:defRPr sz="1200" kern="1200">
        <a:solidFill>
          <a:schemeClr val="tx1"/>
        </a:solidFill>
        <a:latin typeface="微软雅黑" panose="020B0503020204020204" charset="-122"/>
        <a:ea typeface="微软雅黑" panose="020B050302020402020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78F70782-008B-5B48-B01C-A994AC4AA046}" type="slidenum">
              <a:rPr kumimoji="1" lang="zh-CN" altLang="en-US" smtClean="0"/>
            </a:fld>
            <a:endParaRPr kumimoji="1" lang="zh-CN"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78F70782-008B-5B48-B01C-A994AC4AA046}" type="slidenum">
              <a:rPr kumimoji="1" lang="zh-CN" altLang="en-US" smtClean="0"/>
            </a:fld>
            <a:endParaRPr kumimoji="1" lang="zh-CN"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idx="2"/>
          </p:nvPr>
        </p:nvSpPr>
        <p:spPr/>
      </p:sp>
      <p:sp>
        <p:nvSpPr>
          <p:cNvPr id="3" name="文本占位符 2"/>
          <p:cNvSpPr>
            <a:spLocks noGrp="1"/>
          </p:cNvSpPr>
          <p:nvPr>
            <p:ph type="body" idx="3"/>
          </p:nvPr>
        </p:nvSpPr>
        <p:spPr/>
        <p:txBody>
          <a:bodyPr/>
          <a:lstStyle/>
          <a:p>
            <a:endParaRPr lang="zh-CN"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78F70782-008B-5B48-B01C-A994AC4AA046}" type="slidenum">
              <a:rPr kumimoji="1" lang="zh-CN" altLang="en-US" smtClean="0"/>
            </a:fld>
            <a:endParaRPr kumimoji="1" lang="zh-CN"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78F70782-008B-5B48-B01C-A994AC4AA046}" type="slidenum">
              <a:rPr kumimoji="1" lang="zh-CN" altLang="en-US" smtClean="0"/>
            </a:fld>
            <a:endParaRPr kumimoji="1" lang="zh-CN"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p:txBody>
          <a:bodyPr/>
          <a:lstStyle/>
          <a:p>
            <a:fld id="{78F70782-008B-5B48-B01C-A994AC4AA046}" type="slidenum">
              <a:rPr kumimoji="1" lang="zh-CN" altLang="en-US" smtClean="0"/>
            </a:fld>
            <a:endParaRPr kumimoji="1" lang="zh-CN"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chemeClr val="bg1">
            <a:lumMod val="95000"/>
          </a:schemeClr>
        </a:solidFill>
        <a:effectLst/>
      </p:bgPr>
    </p:bg>
    <p:spTree>
      <p:nvGrpSpPr>
        <p:cNvPr id="1" name=""/>
        <p:cNvGrpSpPr/>
        <p:nvPr/>
      </p:nvGrpSpPr>
      <p:grpSpPr>
        <a:xfrm>
          <a:off x="0" y="0"/>
          <a:ext cx="0" cy="0"/>
          <a:chOff x="0" y="0"/>
          <a:chExt cx="0" cy="0"/>
        </a:xfrm>
      </p:grpSpPr>
      <p:sp>
        <p:nvSpPr>
          <p:cNvPr id="3" name="矩形 2"/>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4" name="矩形 3"/>
          <p:cNvSpPr/>
          <p:nvPr userDrawn="1"/>
        </p:nvSpPr>
        <p:spPr>
          <a:xfrm>
            <a:off x="8409905" y="2"/>
            <a:ext cx="2846231" cy="6857998"/>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42"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out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endParaRPr kumimoji="1"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endParaRPr kumimoji="1" lang="zh-CN" altLang="en-US"/>
          </a:p>
        </p:txBody>
      </p:sp>
      <p:sp>
        <p:nvSpPr>
          <p:cNvPr id="5" name="日期占位符 4"/>
          <p:cNvSpPr>
            <a:spLocks noGrp="1"/>
          </p:cNvSpPr>
          <p:nvPr>
            <p:ph type="dt" sz="half" idx="10"/>
          </p:nvPr>
        </p:nvSpPr>
        <p:spPr/>
        <p:txBody>
          <a:bodyPr/>
          <a:lstStyle/>
          <a:p>
            <a:fld id="{9A00A2AD-B2CE-DC4F-8015-E18525983D45}" type="datetimeFigureOut">
              <a:rPr kumimoji="1" lang="zh-CN" altLang="en-US" smtClean="0"/>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3ECCDFA6-1E83-B64A-81A1-D9DB674537E5}" type="slidenum">
              <a:rPr kumimoji="1" lang="zh-CN" altLang="en-US" smtClean="0"/>
            </a:fld>
            <a:endParaRPr kumimoji="1"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kumimoji="1" lang="zh-CN" altLang="en-US"/>
              <a:t>单击此处编辑母版标题样式</a:t>
            </a:r>
            <a:endParaRPr kumimoji="1"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zh-CN" altLang="en-US"/>
              <a:t>单击此处编辑母版文本样式</a:t>
            </a:r>
            <a:endParaRPr kumimoji="1" lang="zh-CN" altLang="en-US"/>
          </a:p>
        </p:txBody>
      </p:sp>
      <p:sp>
        <p:nvSpPr>
          <p:cNvPr id="5" name="日期占位符 4"/>
          <p:cNvSpPr>
            <a:spLocks noGrp="1"/>
          </p:cNvSpPr>
          <p:nvPr>
            <p:ph type="dt" sz="half" idx="10"/>
          </p:nvPr>
        </p:nvSpPr>
        <p:spPr/>
        <p:txBody>
          <a:bodyPr/>
          <a:lstStyle/>
          <a:p>
            <a:fld id="{9A00A2AD-B2CE-DC4F-8015-E18525983D45}" type="datetimeFigureOut">
              <a:rPr kumimoji="1" lang="zh-CN" altLang="en-US" smtClean="0"/>
            </a:fld>
            <a:endParaRPr kumimoji="1" lang="zh-CN" altLang="en-US"/>
          </a:p>
        </p:txBody>
      </p:sp>
      <p:sp>
        <p:nvSpPr>
          <p:cNvPr id="6" name="页脚占位符 5"/>
          <p:cNvSpPr>
            <a:spLocks noGrp="1"/>
          </p:cNvSpPr>
          <p:nvPr>
            <p:ph type="ftr" sz="quarter" idx="11"/>
          </p:nvPr>
        </p:nvSpPr>
        <p:spPr/>
        <p:txBody>
          <a:bodyPr/>
          <a:lstStyle/>
          <a:p>
            <a:endParaRPr kumimoji="1" lang="zh-CN" altLang="en-US"/>
          </a:p>
        </p:txBody>
      </p:sp>
      <p:sp>
        <p:nvSpPr>
          <p:cNvPr id="7" name="幻灯片编号占位符 6"/>
          <p:cNvSpPr>
            <a:spLocks noGrp="1"/>
          </p:cNvSpPr>
          <p:nvPr>
            <p:ph type="sldNum" sz="quarter" idx="12"/>
          </p:nvPr>
        </p:nvSpPr>
        <p:spPr/>
        <p:txBody>
          <a:bodyPr/>
          <a:lstStyle/>
          <a:p>
            <a:fld id="{3ECCDFA6-1E83-B64A-81A1-D9DB674537E5}" type="slidenum">
              <a:rPr kumimoji="1" lang="zh-CN" altLang="en-US" smtClean="0"/>
            </a:fld>
            <a:endParaRPr kumimoji="1"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标题和竖排文本">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endParaRPr kumimoji="1" lang="zh-CN" altLang="en-US"/>
          </a:p>
        </p:txBody>
      </p:sp>
      <p:sp>
        <p:nvSpPr>
          <p:cNvPr id="3" name="竖排文本占位符 2"/>
          <p:cNvSpPr>
            <a:spLocks noGrp="1"/>
          </p:cNvSpPr>
          <p:nvPr>
            <p:ph type="body" orient="vert" idx="1"/>
          </p:nvPr>
        </p:nvSpPr>
        <p:spPr/>
        <p:txBody>
          <a:bodyPr vert="eaVert"/>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10"/>
          </p:nvPr>
        </p:nvSpPr>
        <p:spPr/>
        <p:txBody>
          <a:bodyPr/>
          <a:lstStyle/>
          <a:p>
            <a:fld id="{9A00A2AD-B2CE-DC4F-8015-E18525983D45}" type="datetimeFigureOut">
              <a:rPr kumimoji="1" lang="zh-CN" altLang="en-US" smtClean="0"/>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3ECCDFA6-1E83-B64A-81A1-D9DB674537E5}" type="slidenum">
              <a:rPr kumimoji="1" lang="zh-CN" altLang="en-US" smtClean="0"/>
            </a:fld>
            <a:endParaRPr kumimoji="1"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竖排标题和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kumimoji="1" lang="zh-CN" altLang="en-US"/>
              <a:t>单击此处编辑母版标题样式</a:t>
            </a:r>
            <a:endParaRPr kumimoji="1" lang="zh-CN" altLang="en-US"/>
          </a:p>
        </p:txBody>
      </p:sp>
      <p:sp>
        <p:nvSpPr>
          <p:cNvPr id="3" name="竖排文本占位符 2"/>
          <p:cNvSpPr>
            <a:spLocks noGrp="1"/>
          </p:cNvSpPr>
          <p:nvPr>
            <p:ph type="body" orient="vert" idx="1"/>
          </p:nvPr>
        </p:nvSpPr>
        <p:spPr>
          <a:xfrm>
            <a:off x="838200" y="365125"/>
            <a:ext cx="7734300" cy="5811838"/>
          </a:xfrm>
        </p:spPr>
        <p:txBody>
          <a:bodyPr vert="eaVert"/>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10"/>
          </p:nvPr>
        </p:nvSpPr>
        <p:spPr/>
        <p:txBody>
          <a:bodyPr/>
          <a:lstStyle/>
          <a:p>
            <a:fld id="{9A00A2AD-B2CE-DC4F-8015-E18525983D45}" type="datetimeFigureOut">
              <a:rPr kumimoji="1" lang="zh-CN" altLang="en-US" smtClean="0"/>
            </a:fld>
            <a:endParaRPr kumimoji="1" lang="zh-CN" altLang="en-US"/>
          </a:p>
        </p:txBody>
      </p:sp>
      <p:sp>
        <p:nvSpPr>
          <p:cNvPr id="5" name="页脚占位符 4"/>
          <p:cNvSpPr>
            <a:spLocks noGrp="1"/>
          </p:cNvSpPr>
          <p:nvPr>
            <p:ph type="ftr" sz="quarter" idx="11"/>
          </p:nvPr>
        </p:nvSpPr>
        <p:spPr/>
        <p:txBody>
          <a:bodyPr/>
          <a:lstStyle/>
          <a:p>
            <a:endParaRPr kumimoji="1" lang="zh-CN" altLang="en-US"/>
          </a:p>
        </p:txBody>
      </p:sp>
      <p:sp>
        <p:nvSpPr>
          <p:cNvPr id="6" name="幻灯片编号占位符 5"/>
          <p:cNvSpPr>
            <a:spLocks noGrp="1"/>
          </p:cNvSpPr>
          <p:nvPr>
            <p:ph type="sldNum" sz="quarter" idx="12"/>
          </p:nvPr>
        </p:nvSpPr>
        <p:spPr/>
        <p:txBody>
          <a:bodyPr/>
          <a:lstStyle/>
          <a:p>
            <a:fld id="{3ECCDFA6-1E83-B64A-81A1-D9DB674537E5}" type="slidenum">
              <a:rPr kumimoji="1" lang="zh-CN" altLang="en-US" smtClean="0"/>
            </a:fld>
            <a:endParaRPr kumimoji="1"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609600" y="1600200"/>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内容占位符 3"/>
          <p:cNvSpPr>
            <a:spLocks noGrp="1"/>
          </p:cNvSpPr>
          <p:nvPr>
            <p:ph sz="half" idx="2"/>
          </p:nvPr>
        </p:nvSpPr>
        <p:spPr>
          <a:xfrm>
            <a:off x="6197600" y="1600200"/>
            <a:ext cx="5384800" cy="4525963"/>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5" name="日期占位符 4"/>
          <p:cNvSpPr>
            <a:spLocks noGrp="1"/>
          </p:cNvSpPr>
          <p:nvPr>
            <p:ph type="dt" sz="half" idx="10"/>
          </p:nvPr>
        </p:nvSpPr>
        <p:spPr/>
        <p:txBody>
          <a:bodyPr/>
          <a:lstStyle/>
          <a:p>
            <a:fld id="{C355A0FF-2D89-4641-86DA-024CE1E6CE3E}"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1E43C43A-12A0-4D1F-A9C7-16B72AF95DA2}" type="slidenum">
              <a:rPr lang="zh-CN" altLang="en-US" smtClean="0"/>
            </a:fld>
            <a:endParaRPr lang="zh-CN" altLang="en-US"/>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45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pPr lvl="0"/>
            <a:endParaRPr lang="zh-CN" altLang="en-US" dirty="0">
              <a:latin typeface="Arial" panose="020B0604020202020204" pitchFamily="34" charset="0"/>
            </a:endParaRPr>
          </a:p>
        </p:txBody>
      </p:sp>
      <p:sp>
        <p:nvSpPr>
          <p:cNvPr id="5" name="页脚占位符 4"/>
          <p:cNvSpPr>
            <a:spLocks noGrp="1"/>
          </p:cNvSpPr>
          <p:nvPr>
            <p:ph type="ftr" sz="quarter" idx="11"/>
          </p:nvPr>
        </p:nvSpPr>
        <p:spPr/>
        <p:txBody>
          <a:bodyPr/>
          <a:lstStyle/>
          <a:p>
            <a:pPr lvl="0"/>
            <a:endParaRPr lang="zh-CN" altLang="en-US" dirty="0">
              <a:latin typeface="Arial" panose="020B0604020202020204" pitchFamily="34" charset="0"/>
            </a:endParaRPr>
          </a:p>
        </p:txBody>
      </p:sp>
      <p:sp>
        <p:nvSpPr>
          <p:cNvPr id="6" name="灯片编号占位符 5"/>
          <p:cNvSpPr>
            <a:spLocks noGrp="1"/>
          </p:cNvSpPr>
          <p:nvPr>
            <p:ph type="sldNum" sz="quarter" idx="12"/>
          </p:nvPr>
        </p:nvSpPr>
        <p:spPr/>
        <p:txBody>
          <a:bodyPr/>
          <a:lstStyle/>
          <a:p>
            <a:pPr lvl="0"/>
            <a:fld id="{9A0DB2DC-4C9A-4742-B13C-FB6460FD3503}" type="slidenum">
              <a:rPr lang="zh-CN" altLang="en-US" dirty="0">
                <a:latin typeface="Arial" panose="020B0604020202020204" pitchFamily="34" charset="0"/>
              </a:rPr>
            </a:fld>
            <a:endParaRPr lang="zh-CN" altLang="en-US" dirty="0">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cSld name="自定义版式">
    <p:bg>
      <p:bgPr>
        <a:solidFill>
          <a:schemeClr val="bg1"/>
        </a:solidFill>
        <a:effectLst/>
      </p:bgPr>
    </p:bg>
    <p:spTree>
      <p:nvGrpSpPr>
        <p:cNvPr id="1" name=""/>
        <p:cNvGrpSpPr/>
        <p:nvPr/>
      </p:nvGrpSpPr>
      <p:grpSpPr>
        <a:xfrm>
          <a:off x="0" y="0"/>
          <a:ext cx="0" cy="0"/>
          <a:chOff x="0" y="0"/>
          <a:chExt cx="0" cy="0"/>
        </a:xfrm>
      </p:grpSpPr>
      <p:sp>
        <p:nvSpPr>
          <p:cNvPr id="2" name="标题 1"/>
          <p:cNvSpPr>
            <a:spLocks noGrp="1"/>
          </p:cNvSpPr>
          <p:nvPr>
            <p:ph type="title"/>
          </p:nvPr>
        </p:nvSpPr>
        <p:spPr>
          <a:xfrm>
            <a:off x="645376" y="277586"/>
            <a:ext cx="8669258" cy="733488"/>
          </a:xfrm>
          <a:prstGeom prst="rect">
            <a:avLst/>
          </a:prstGeom>
        </p:spPr>
        <p:txBody>
          <a:bodyPr/>
          <a:lstStyle/>
          <a:p>
            <a:pPr fontAlgn="base"/>
            <a:r>
              <a:rPr lang="zh-CN" altLang="en-US" strike="noStrike" noProof="1"/>
              <a:t>单击此处编辑母版标题样式</a:t>
            </a:r>
            <a:endParaRPr lang="zh-CN" altLang="en-US" strike="noStrike" noProof="1"/>
          </a:p>
        </p:txBody>
      </p:sp>
      <p:sp>
        <p:nvSpPr>
          <p:cNvPr id="7" name="幻灯片编号占位符 2"/>
          <p:cNvSpPr>
            <a:spLocks noGrp="1"/>
          </p:cNvSpPr>
          <p:nvPr>
            <p:ph type="sldNum" sz="quarter" idx="4"/>
          </p:nvPr>
        </p:nvSpPr>
        <p:spPr>
          <a:xfrm>
            <a:off x="130175" y="6486525"/>
            <a:ext cx="1346200" cy="288925"/>
          </a:xfrm>
          <a:prstGeom prst="rect">
            <a:avLst/>
          </a:prstGeom>
        </p:spPr>
        <p:txBody>
          <a:bodyPr vert="horz" wrap="square" lIns="91440" tIns="45720" rIns="91440" bIns="45720" numCol="1" anchor="ctr" anchorCtr="0" compatLnSpc="1"/>
          <a:lstStyle>
            <a:lvl1pPr>
              <a:defRPr>
                <a:solidFill>
                  <a:srgbClr val="000000"/>
                </a:solidFill>
              </a:defRPr>
            </a:lvl1pPr>
          </a:lstStyle>
          <a:p>
            <a:pPr marL="0" marR="0" lvl="0" indent="0" algn="r" defTabSz="914400" rtl="0" eaLnBrk="1" fontAlgn="base" latinLnBrk="0" hangingPunct="1">
              <a:lnSpc>
                <a:spcPct val="100000"/>
              </a:lnSpc>
              <a:spcBef>
                <a:spcPct val="0"/>
              </a:spcBef>
              <a:spcAft>
                <a:spcPct val="0"/>
              </a:spcAft>
              <a:buClrTx/>
              <a:buSzTx/>
              <a:buFont typeface="Arial" panose="020B0604020202020204" pitchFamily="34" charset="0"/>
              <a:buNone/>
              <a:defRPr/>
            </a:pPr>
            <a:fld id="{DF076B01-FF31-4BA0-8113-5420592BE3C6}" type="slidenum">
              <a:rPr kumimoji="0" lang="en-US" altLang="zh-CN" sz="1200" b="0" i="0" u="none" strike="noStrike" kern="1200" cap="none" spc="0" normalizeH="0" baseline="0" noProof="0">
                <a:ln>
                  <a:noFill/>
                </a:ln>
                <a:solidFill>
                  <a:srgbClr val="000000"/>
                </a:solidFill>
                <a:effectLst/>
                <a:uLnTx/>
                <a:uFillTx/>
                <a:latin typeface="等线" panose="02010600030101010101" charset="-122"/>
                <a:ea typeface="等线" panose="02010600030101010101" charset="-122"/>
                <a:cs typeface="+mn-cs"/>
              </a:rPr>
            </a:fld>
            <a:endParaRPr kumimoji="0" lang="en-US" altLang="zh-CN" sz="1200" b="0" i="0" u="none" strike="noStrike" kern="1200" cap="none" spc="0" normalizeH="0" baseline="0" noProof="0">
              <a:ln>
                <a:noFill/>
              </a:ln>
              <a:solidFill>
                <a:srgbClr val="000000"/>
              </a:solidFill>
              <a:effectLst/>
              <a:uLnTx/>
              <a:uFillTx/>
              <a:latin typeface="等线" panose="02010600030101010101" charset="-122"/>
              <a:ea typeface="等线" panose="02010600030101010101" charset="-122"/>
              <a:cs typeface="+mn-cs"/>
            </a:endParaRPr>
          </a:p>
        </p:txBody>
      </p:sp>
      <p:sp>
        <p:nvSpPr>
          <p:cNvPr id="8" name="日期占位符 2"/>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
        <p:nvSpPr>
          <p:cNvPr id="9" name="页脚占位符 3"/>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defRPr/>
            </a:lvl1p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200" b="0" i="0" u="none" strike="noStrike" kern="1200" cap="none" spc="0" normalizeH="0" baseline="0" noProof="0">
              <a:ln>
                <a:noFill/>
              </a:ln>
              <a:solidFill>
                <a:schemeClr val="tx1">
                  <a:tint val="75000"/>
                </a:schemeClr>
              </a:solidFill>
              <a:effectLst/>
              <a:uLnTx/>
              <a:uFillTx/>
              <a:latin typeface="+mn-lt"/>
              <a:ea typeface="+mn-ea"/>
              <a:cs typeface="+mn-cs"/>
            </a:endParaRPr>
          </a:p>
        </p:txBody>
      </p:sp>
    </p:spTree>
  </p:cSld>
  <p:clrMapOvr>
    <a:masterClrMapping/>
  </p:clrMapOvr>
  <p:transition/>
</p:sldLayout>
</file>

<file path=ppt/slideLayouts/slideLayout17.xml><?xml version="1.0" encoding="utf-8"?>
<p:sldLayout xmlns:a="http://schemas.openxmlformats.org/drawingml/2006/main" xmlns:r="http://schemas.openxmlformats.org/officeDocument/2006/relationships" xmlns:p="http://schemas.openxmlformats.org/presentationml/2006/main" type="objOnly">
  <p:cSld name="内容">
    <p:bg>
      <p:bgPr>
        <a:solidFill>
          <a:schemeClr val="bg1"/>
        </a:solidFill>
        <a:effectLst/>
      </p:bgPr>
    </p:bg>
    <p:spTree>
      <p:nvGrpSpPr>
        <p:cNvPr id="1" name=""/>
        <p:cNvGrpSpPr/>
        <p:nvPr/>
      </p:nvGrpSpPr>
      <p:grpSpPr>
        <a:xfrm>
          <a:off x="0" y="0"/>
          <a:ext cx="0" cy="0"/>
          <a:chOff x="0" y="0"/>
          <a:chExt cx="0" cy="0"/>
        </a:xfrm>
      </p:grpSpPr>
      <p:sp>
        <p:nvSpPr>
          <p:cNvPr id="2" name="内容占位符 1"/>
          <p:cNvSpPr>
            <a:spLocks noGrp="1"/>
          </p:cNvSpPr>
          <p:nvPr>
            <p:ph/>
          </p:nvPr>
        </p:nvSpPr>
        <p:spPr>
          <a:xfrm>
            <a:off x="609600" y="244476"/>
            <a:ext cx="11184467" cy="5851525"/>
          </a:xfrm>
        </p:spPr>
        <p:txBody>
          <a:bodyPr/>
          <a:lstStyle/>
          <a:p>
            <a:pPr lvl="0" fontAlgn="base"/>
            <a:r>
              <a:rPr lang="zh-CN" altLang="en-US" strike="noStrike" noProof="1"/>
              <a:t>单击此处编辑母版文本样式</a:t>
            </a:r>
            <a:endParaRPr lang="zh-CN" altLang="en-US" strike="noStrike" noProof="1"/>
          </a:p>
          <a:p>
            <a:pPr lvl="1" fontAlgn="base"/>
            <a:r>
              <a:rPr lang="zh-CN" altLang="en-US" strike="noStrike" noProof="1"/>
              <a:t>第二级</a:t>
            </a:r>
            <a:endParaRPr lang="zh-CN" altLang="en-US" strike="noStrike" noProof="1"/>
          </a:p>
          <a:p>
            <a:pPr lvl="2" fontAlgn="base"/>
            <a:r>
              <a:rPr lang="zh-CN" altLang="en-US" strike="noStrike" noProof="1"/>
              <a:t>第三级</a:t>
            </a:r>
            <a:endParaRPr lang="zh-CN" altLang="en-US" strike="noStrike" noProof="1"/>
          </a:p>
          <a:p>
            <a:pPr lvl="3" fontAlgn="base"/>
            <a:r>
              <a:rPr lang="zh-CN" altLang="en-US" strike="noStrike" noProof="1"/>
              <a:t>第四级</a:t>
            </a:r>
            <a:endParaRPr lang="zh-CN" altLang="en-US" strike="noStrike" noProof="1"/>
          </a:p>
          <a:p>
            <a:pPr lvl="4" fontAlgn="base"/>
            <a:r>
              <a:rPr lang="zh-CN" altLang="en-US" strike="noStrike" noProof="1"/>
              <a:t>第五级</a:t>
            </a:r>
            <a:endParaRPr lang="zh-CN" altLang="en-US" strike="noStrike" noProof="1"/>
          </a:p>
        </p:txBody>
      </p:sp>
      <p:sp>
        <p:nvSpPr>
          <p:cNvPr id="11" name="日期占位符 2"/>
          <p:cNvSpPr>
            <a:spLocks noGrp="1"/>
          </p:cNvSpPr>
          <p:nvPr>
            <p:ph type="dt" sz="half" idx="2"/>
          </p:nvPr>
        </p:nvSpPr>
        <p:spPr>
          <a:xfrm>
            <a:off x="1117600" y="6245225"/>
            <a:ext cx="2535767" cy="476250"/>
          </a:xfrm>
          <a:prstGeom prst="rect">
            <a:avLst/>
          </a:prstGeom>
        </p:spPr>
        <p:txBody>
          <a:bodyPr vert="horz" anchor="b"/>
          <a:lstStyle>
            <a:lvl1pPr>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0" lang="zh-CN" altLang="zh-CN" sz="10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2" name="页脚占位符 3"/>
          <p:cNvSpPr>
            <a:spLocks noGrp="1"/>
          </p:cNvSpPr>
          <p:nvPr>
            <p:ph type="ftr" sz="quarter" idx="3"/>
          </p:nvPr>
        </p:nvSpPr>
        <p:spPr>
          <a:xfrm>
            <a:off x="4572000" y="6245225"/>
            <a:ext cx="3860800" cy="476250"/>
          </a:xfrm>
          <a:prstGeom prst="rect">
            <a:avLst/>
          </a:prstGeom>
        </p:spPr>
        <p:txBody>
          <a:bodyPr vert="horz" anchor="b"/>
          <a:lstStyle>
            <a:lvl1pPr>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0" lang="zh-CN" altLang="zh-CN" sz="1000" b="0" i="0" u="none" strike="noStrike" kern="1200" cap="none" spc="0" normalizeH="0" baseline="0" noProof="0">
              <a:ln>
                <a:noFill/>
              </a:ln>
              <a:solidFill>
                <a:schemeClr val="tx1"/>
              </a:solidFill>
              <a:effectLst/>
              <a:uLnTx/>
              <a:uFillTx/>
              <a:latin typeface="Arial" panose="020B0604020202020204" pitchFamily="34" charset="0"/>
              <a:ea typeface="宋体" panose="02010600030101010101" pitchFamily="2" charset="-122"/>
              <a:cs typeface="+mn-cs"/>
            </a:endParaRPr>
          </a:p>
        </p:txBody>
      </p:sp>
      <p:sp>
        <p:nvSpPr>
          <p:cNvPr id="16" name="灯片编号占位符 4"/>
          <p:cNvSpPr>
            <a:spLocks noGrp="1"/>
          </p:cNvSpPr>
          <p:nvPr>
            <p:ph type="sldNum" sz="quarter" idx="4"/>
          </p:nvPr>
        </p:nvSpPr>
        <p:spPr>
          <a:xfrm>
            <a:off x="9249833" y="6245225"/>
            <a:ext cx="2535767" cy="476250"/>
          </a:xfrm>
          <a:prstGeom prst="rect">
            <a:avLst/>
          </a:prstGeom>
        </p:spPr>
        <p:txBody>
          <a:bodyPr vert="horz" wrap="square" lIns="91440" tIns="45720" rIns="91440" bIns="45720" numCol="1" anchor="b" anchorCtr="0" compatLnSpc="1"/>
          <a:lstStyle/>
          <a:p>
            <a:pPr algn="r" fontAlgn="base"/>
            <a:fld id="{9A0DB2DC-4C9A-4742-B13C-FB6460FD3503}" type="slidenum">
              <a:rPr lang="zh-CN" altLang="zh-CN" strike="noStrike" noProof="1" dirty="0">
                <a:latin typeface="Arial" panose="020B0604020202020204" pitchFamily="34" charset="0"/>
                <a:ea typeface="宋体" panose="02010600030101010101" pitchFamily="2" charset="-122"/>
                <a:cs typeface="+mn-cs"/>
              </a:rPr>
            </a:fld>
            <a:endParaRPr lang="zh-CN" altLang="zh-CN" strike="noStrike" noProof="1"/>
          </a:p>
        </p:txBody>
      </p:sp>
    </p:spTree>
  </p:cSld>
  <p:clrMapOvr>
    <a:masterClrMapping/>
  </p:clrMapOvr>
  <p:transition spd="med">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节标题">
    <p:bg>
      <p:bgPr>
        <a:solidFill>
          <a:schemeClr val="bg1">
            <a:lumMod val="95000"/>
          </a:schemeClr>
        </a:solidFill>
        <a:effectLst/>
      </p:bgPr>
    </p:bg>
    <p:spTree>
      <p:nvGrpSpPr>
        <p:cNvPr id="1" name=""/>
        <p:cNvGrpSpPr/>
        <p:nvPr/>
      </p:nvGrpSpPr>
      <p:grpSpPr>
        <a:xfrm>
          <a:off x="0" y="0"/>
          <a:ext cx="0" cy="0"/>
          <a:chOff x="0" y="0"/>
          <a:chExt cx="0" cy="0"/>
        </a:xfrm>
      </p:grpSpPr>
      <p:sp>
        <p:nvSpPr>
          <p:cNvPr id="3" name="矩形 2"/>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2" name="矩形 1"/>
          <p:cNvSpPr/>
          <p:nvPr userDrawn="1"/>
        </p:nvSpPr>
        <p:spPr>
          <a:xfrm>
            <a:off x="822102" y="0"/>
            <a:ext cx="2846231" cy="6870877"/>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两项内容">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5" name="矩形 4"/>
          <p:cNvSpPr/>
          <p:nvPr userDrawn="1"/>
        </p:nvSpPr>
        <p:spPr>
          <a:xfrm rot="5400000">
            <a:off x="1581342" y="440641"/>
            <a:ext cx="2846231" cy="6008917"/>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矩形 5"/>
          <p:cNvSpPr/>
          <p:nvPr userDrawn="1"/>
        </p:nvSpPr>
        <p:spPr>
          <a:xfrm rot="5400000">
            <a:off x="9755152" y="2431367"/>
            <a:ext cx="2846231" cy="2027463"/>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矩形 2"/>
          <p:cNvSpPr/>
          <p:nvPr userDrawn="1"/>
        </p:nvSpPr>
        <p:spPr>
          <a:xfrm rot="5400000" flipH="1">
            <a:off x="645090" y="-398187"/>
            <a:ext cx="789141" cy="2079321"/>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文本框 5"/>
          <p:cNvSpPr txBox="1"/>
          <p:nvPr userDrawn="1"/>
        </p:nvSpPr>
        <p:spPr>
          <a:xfrm>
            <a:off x="649358" y="580296"/>
            <a:ext cx="1210588" cy="400110"/>
          </a:xfrm>
          <a:prstGeom prst="rect">
            <a:avLst/>
          </a:prstGeom>
          <a:noFill/>
        </p:spPr>
        <p:txBody>
          <a:bodyPr wrap="none" rtlCol="0">
            <a:spAutoFit/>
          </a:bodyPr>
          <a:lstStyle/>
          <a:p>
            <a:r>
              <a:rPr kumimoji="1" lang="zh-CN" altLang="en-US" sz="2000" b="0" dirty="0">
                <a:solidFill>
                  <a:schemeClr val="bg1"/>
                </a:solidFill>
                <a:latin typeface="+mj-lt"/>
              </a:rPr>
              <a:t>教学分析</a:t>
            </a:r>
            <a:endParaRPr kumimoji="1" lang="zh-CN" altLang="en-US" sz="2000" b="0" dirty="0">
              <a:solidFill>
                <a:schemeClr val="bg1"/>
              </a:solidFill>
              <a:latin typeface="+mj-lt"/>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教学设计">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矩形 2"/>
          <p:cNvSpPr/>
          <p:nvPr userDrawn="1"/>
        </p:nvSpPr>
        <p:spPr>
          <a:xfrm rot="5400000" flipH="1">
            <a:off x="645090" y="-398187"/>
            <a:ext cx="789141" cy="2079321"/>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文本框 5"/>
          <p:cNvSpPr txBox="1"/>
          <p:nvPr userDrawn="1"/>
        </p:nvSpPr>
        <p:spPr>
          <a:xfrm>
            <a:off x="649358" y="580296"/>
            <a:ext cx="1210588" cy="400110"/>
          </a:xfrm>
          <a:prstGeom prst="rect">
            <a:avLst/>
          </a:prstGeom>
          <a:noFill/>
        </p:spPr>
        <p:txBody>
          <a:bodyPr wrap="none" rtlCol="0">
            <a:spAutoFit/>
          </a:bodyPr>
          <a:lstStyle/>
          <a:p>
            <a:r>
              <a:rPr kumimoji="1" lang="zh-CN" altLang="en-US" sz="2000" b="0" dirty="0">
                <a:solidFill>
                  <a:schemeClr val="bg1"/>
                </a:solidFill>
                <a:latin typeface="+mj-lt"/>
              </a:rPr>
              <a:t>教学设计</a:t>
            </a:r>
            <a:endParaRPr kumimoji="1" lang="zh-CN" altLang="en-US" sz="2000" b="0" dirty="0">
              <a:solidFill>
                <a:schemeClr val="bg1"/>
              </a:solidFill>
              <a:latin typeface="+mj-lt"/>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教学过程">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矩形 2"/>
          <p:cNvSpPr/>
          <p:nvPr userDrawn="1"/>
        </p:nvSpPr>
        <p:spPr>
          <a:xfrm rot="5400000" flipH="1">
            <a:off x="645090" y="-398187"/>
            <a:ext cx="789141" cy="2079321"/>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文本框 5"/>
          <p:cNvSpPr txBox="1"/>
          <p:nvPr userDrawn="1"/>
        </p:nvSpPr>
        <p:spPr>
          <a:xfrm>
            <a:off x="649358" y="580296"/>
            <a:ext cx="1210588" cy="400110"/>
          </a:xfrm>
          <a:prstGeom prst="rect">
            <a:avLst/>
          </a:prstGeom>
          <a:noFill/>
        </p:spPr>
        <p:txBody>
          <a:bodyPr wrap="none" rtlCol="0">
            <a:spAutoFit/>
          </a:bodyPr>
          <a:lstStyle/>
          <a:p>
            <a:r>
              <a:rPr kumimoji="1" lang="zh-CN" altLang="en-US" sz="2000" b="0" dirty="0">
                <a:solidFill>
                  <a:schemeClr val="bg1"/>
                </a:solidFill>
                <a:latin typeface="+mj-lt"/>
              </a:rPr>
              <a:t>教学过程</a:t>
            </a:r>
            <a:endParaRPr kumimoji="1" lang="zh-CN" altLang="en-US" sz="2000" b="0" dirty="0">
              <a:solidFill>
                <a:schemeClr val="bg1"/>
              </a:solidFill>
              <a:latin typeface="+mj-lt"/>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1">
    <p:bg>
      <p:bgPr>
        <a:solidFill>
          <a:schemeClr val="bg1">
            <a:lumMod val="95000"/>
          </a:schemeClr>
        </a:solidFill>
        <a:effectLst/>
      </p:bgPr>
    </p:bg>
    <p:spTree>
      <p:nvGrpSpPr>
        <p:cNvPr id="1" name=""/>
        <p:cNvGrpSpPr/>
        <p:nvPr/>
      </p:nvGrpSpPr>
      <p:grpSpPr>
        <a:xfrm>
          <a:off x="0" y="0"/>
          <a:ext cx="0" cy="0"/>
          <a:chOff x="0" y="0"/>
          <a:chExt cx="0" cy="0"/>
        </a:xfrm>
      </p:grpSpPr>
      <p:sp>
        <p:nvSpPr>
          <p:cNvPr id="2" name="矩形 1"/>
          <p:cNvSpPr/>
          <p:nvPr userDrawn="1"/>
        </p:nvSpPr>
        <p:spPr>
          <a:xfrm>
            <a:off x="512465" y="553792"/>
            <a:ext cx="11181551" cy="5782615"/>
          </a:xfrm>
          <a:prstGeom prst="rect">
            <a:avLst/>
          </a:prstGeom>
          <a:solidFill>
            <a:schemeClr val="bg1"/>
          </a:solidFill>
          <a:ln>
            <a:noFill/>
          </a:ln>
          <a:effectLst>
            <a:outerShdw blurRad="190500" dist="76200" dir="5400000" algn="t" rotWithShape="0">
              <a:prstClr val="black">
                <a:alpha val="16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3" name="矩形 2"/>
          <p:cNvSpPr/>
          <p:nvPr userDrawn="1"/>
        </p:nvSpPr>
        <p:spPr>
          <a:xfrm rot="5400000" flipH="1">
            <a:off x="645090" y="-398187"/>
            <a:ext cx="789141" cy="2079321"/>
          </a:xfrm>
          <a:prstGeom prst="rect">
            <a:avLst/>
          </a:prstGeom>
          <a:solidFill>
            <a:schemeClr val="accent3">
              <a:alpha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zh-CN" altLang="en-US"/>
          </a:p>
        </p:txBody>
      </p:sp>
      <p:sp>
        <p:nvSpPr>
          <p:cNvPr id="6" name="文本框 5"/>
          <p:cNvSpPr txBox="1"/>
          <p:nvPr userDrawn="1"/>
        </p:nvSpPr>
        <p:spPr>
          <a:xfrm>
            <a:off x="649358" y="580296"/>
            <a:ext cx="1210588" cy="400110"/>
          </a:xfrm>
          <a:prstGeom prst="rect">
            <a:avLst/>
          </a:prstGeom>
          <a:noFill/>
        </p:spPr>
        <p:txBody>
          <a:bodyPr wrap="none" rtlCol="0">
            <a:spAutoFit/>
          </a:bodyPr>
          <a:lstStyle/>
          <a:p>
            <a:r>
              <a:rPr kumimoji="1" lang="zh-CN" altLang="en-US" sz="2000" b="0" dirty="0">
                <a:solidFill>
                  <a:schemeClr val="bg1"/>
                </a:solidFill>
                <a:latin typeface="+mj-lt"/>
              </a:rPr>
              <a:t>教学反思</a:t>
            </a:r>
            <a:endParaRPr kumimoji="1" lang="zh-CN" altLang="en-US" sz="2000" b="0" dirty="0">
              <a:solidFill>
                <a:schemeClr val="bg1"/>
              </a:solidFill>
              <a:latin typeface="+mj-lt"/>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1" lang="zh-CN" altLang="en-US"/>
              <a:t>单击此处编辑母版标题样式</a:t>
            </a:r>
            <a:endParaRPr kumimoji="1" lang="zh-CN" altLang="en-US"/>
          </a:p>
        </p:txBody>
      </p:sp>
      <p:sp>
        <p:nvSpPr>
          <p:cNvPr id="3" name="日期占位符 2"/>
          <p:cNvSpPr>
            <a:spLocks noGrp="1"/>
          </p:cNvSpPr>
          <p:nvPr>
            <p:ph type="dt" sz="half" idx="10"/>
          </p:nvPr>
        </p:nvSpPr>
        <p:spPr/>
        <p:txBody>
          <a:bodyPr/>
          <a:lstStyle/>
          <a:p>
            <a:fld id="{9A00A2AD-B2CE-DC4F-8015-E18525983D45}" type="datetimeFigureOut">
              <a:rPr kumimoji="1" lang="zh-CN" altLang="en-US" smtClean="0"/>
            </a:fld>
            <a:endParaRPr kumimoji="1" lang="zh-CN" altLang="en-US"/>
          </a:p>
        </p:txBody>
      </p:sp>
      <p:sp>
        <p:nvSpPr>
          <p:cNvPr id="4" name="页脚占位符 3"/>
          <p:cNvSpPr>
            <a:spLocks noGrp="1"/>
          </p:cNvSpPr>
          <p:nvPr>
            <p:ph type="ftr" sz="quarter" idx="11"/>
          </p:nvPr>
        </p:nvSpPr>
        <p:spPr/>
        <p:txBody>
          <a:bodyPr/>
          <a:lstStyle/>
          <a:p>
            <a:endParaRPr kumimoji="1" lang="zh-CN" altLang="en-US"/>
          </a:p>
        </p:txBody>
      </p:sp>
      <p:sp>
        <p:nvSpPr>
          <p:cNvPr id="5" name="幻灯片编号占位符 4"/>
          <p:cNvSpPr>
            <a:spLocks noGrp="1"/>
          </p:cNvSpPr>
          <p:nvPr>
            <p:ph type="sldNum" sz="quarter" idx="12"/>
          </p:nvPr>
        </p:nvSpPr>
        <p:spPr/>
        <p:txBody>
          <a:bodyPr/>
          <a:lstStyle/>
          <a:p>
            <a:fld id="{3ECCDFA6-1E83-B64A-81A1-D9DB674537E5}" type="slidenum">
              <a:rPr kumimoji="1" lang="zh-CN" altLang="en-US" smtClean="0"/>
            </a:fld>
            <a:endParaRPr kumimoji="1"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9A00A2AD-B2CE-DC4F-8015-E18525983D45}" type="datetimeFigureOut">
              <a:rPr kumimoji="1" lang="zh-CN" altLang="en-US" smtClean="0"/>
            </a:fld>
            <a:endParaRPr kumimoji="1" lang="zh-CN" altLang="en-US"/>
          </a:p>
        </p:txBody>
      </p:sp>
      <p:sp>
        <p:nvSpPr>
          <p:cNvPr id="3" name="页脚占位符 2"/>
          <p:cNvSpPr>
            <a:spLocks noGrp="1"/>
          </p:cNvSpPr>
          <p:nvPr>
            <p:ph type="ftr" sz="quarter" idx="11"/>
          </p:nvPr>
        </p:nvSpPr>
        <p:spPr/>
        <p:txBody>
          <a:bodyPr/>
          <a:lstStyle/>
          <a:p>
            <a:endParaRPr kumimoji="1" lang="zh-CN" altLang="en-US"/>
          </a:p>
        </p:txBody>
      </p:sp>
      <p:sp>
        <p:nvSpPr>
          <p:cNvPr id="4" name="幻灯片编号占位符 3"/>
          <p:cNvSpPr>
            <a:spLocks noGrp="1"/>
          </p:cNvSpPr>
          <p:nvPr>
            <p:ph type="sldNum" sz="quarter" idx="12"/>
          </p:nvPr>
        </p:nvSpPr>
        <p:spPr/>
        <p:txBody>
          <a:bodyPr/>
          <a:lstStyle/>
          <a:p>
            <a:fld id="{3ECCDFA6-1E83-B64A-81A1-D9DB674537E5}" type="slidenum">
              <a:rPr kumimoji="1" lang="zh-CN" altLang="en-US" smtClean="0"/>
            </a:fld>
            <a:endParaRPr kumimoji="1"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slideLayout" Target="../slideLayouts/slideLayout17.xml"/><Relationship Id="rId16" Type="http://schemas.openxmlformats.org/officeDocument/2006/relationships/slideLayout" Target="../slideLayouts/slideLayout16.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zh-CN" altLang="en-US"/>
              <a:t>单击此处编辑母版标题样式</a:t>
            </a:r>
            <a:endParaRPr kumimoji="1"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zh-CN" altLang="en-US"/>
              <a:t>单击此处编辑母版文本样式</a:t>
            </a:r>
            <a:endParaRPr kumimoji="1" lang="zh-CN" altLang="en-US"/>
          </a:p>
          <a:p>
            <a:pPr lvl="1"/>
            <a:r>
              <a:rPr kumimoji="1" lang="zh-CN" altLang="en-US"/>
              <a:t>二级</a:t>
            </a:r>
            <a:endParaRPr kumimoji="1" lang="zh-CN" altLang="en-US"/>
          </a:p>
          <a:p>
            <a:pPr lvl="2"/>
            <a:r>
              <a:rPr kumimoji="1" lang="zh-CN" altLang="en-US"/>
              <a:t>三级</a:t>
            </a:r>
            <a:endParaRPr kumimoji="1" lang="zh-CN" altLang="en-US"/>
          </a:p>
          <a:p>
            <a:pPr lvl="3"/>
            <a:r>
              <a:rPr kumimoji="1" lang="zh-CN" altLang="en-US"/>
              <a:t>四级</a:t>
            </a:r>
            <a:endParaRPr kumimoji="1" lang="zh-CN" altLang="en-US"/>
          </a:p>
          <a:p>
            <a:pPr lvl="4"/>
            <a:r>
              <a:rPr kumimoji="1" lang="zh-CN" altLang="en-US"/>
              <a:t>五级</a:t>
            </a:r>
            <a:endParaRPr kumimoji="1"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00A2AD-B2CE-DC4F-8015-E18525983D45}" type="datetimeFigureOut">
              <a:rPr kumimoji="1" lang="zh-CN" altLang="en-US" smtClean="0"/>
            </a:fld>
            <a:endParaRPr kumimoji="1"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zh-CN" altLang="en-US"/>
          </a:p>
        </p:txBody>
      </p:sp>
      <p:sp>
        <p:nvSpPr>
          <p:cNvPr id="6" name="幻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CCDFA6-1E83-B64A-81A1-D9DB674537E5}" type="slidenum">
              <a:rPr kumimoji="1" lang="zh-CN" altLang="en-US" smtClean="0"/>
            </a:fld>
            <a:endParaRPr kumimoji="1"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9.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tags" Target="../tags/tag2.xml"/></Relationships>
</file>

<file path=ppt/slides/_rels/slide1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1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2.png"/></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2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5.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8.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2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1.xml"/><Relationship Id="rId3" Type="http://schemas.openxmlformats.org/officeDocument/2006/relationships/slideLayout" Target="../slideLayouts/slideLayout17.xml"/><Relationship Id="rId2" Type="http://schemas.openxmlformats.org/officeDocument/2006/relationships/image" Target="../media/image4.png"/><Relationship Id="rId1" Type="http://schemas.openxmlformats.org/officeDocument/2006/relationships/image" Target="../media/image3.png"/></Relationships>
</file>

<file path=ppt/slides/_rels/slide30.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32.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34.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6.png"/></Relationships>
</file>

<file path=ppt/slides/_rels/slide36.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7.pn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7.png"/></Relationships>
</file>

<file path=ppt/slides/_rels/slide3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5.png"/></Relationships>
</file>

<file path=ppt/slides/_rels/slide40.xml.rels><?xml version="1.0" encoding="UTF-8" standalone="yes"?>
<Relationships xmlns="http://schemas.openxmlformats.org/package/2006/relationships"><Relationship Id="rId7" Type="http://schemas.openxmlformats.org/officeDocument/2006/relationships/notesSlide" Target="../notesSlides/notesSlide6.xml"/><Relationship Id="rId6" Type="http://schemas.openxmlformats.org/officeDocument/2006/relationships/slideLayout" Target="../slideLayouts/slideLayout2.xml"/><Relationship Id="rId5" Type="http://schemas.openxmlformats.org/officeDocument/2006/relationships/image" Target="../media/image12.GIF"/><Relationship Id="rId4" Type="http://schemas.openxmlformats.org/officeDocument/2006/relationships/image" Target="../media/image11.png"/><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image" Target="../media/image8.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tags" Target="../tags/tag1.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5145" y="511810"/>
            <a:ext cx="11177905" cy="593915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2. 运用衔接连贯理论，逻辑要严谨</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8" name="矩形: 圆角 12"/>
          <p:cNvSpPr/>
          <p:nvPr/>
        </p:nvSpPr>
        <p:spPr>
          <a:xfrm>
            <a:off x="2287270" y="2159000"/>
            <a:ext cx="734060" cy="427355"/>
          </a:xfrm>
          <a:prstGeom prst="roundRect">
            <a:avLst/>
          </a:prstGeom>
          <a:solidFill>
            <a:schemeClr val="accent4">
              <a:lumMod val="20000"/>
              <a:lumOff val="80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3" name="文本框 2"/>
          <p:cNvSpPr txBox="1"/>
          <p:nvPr/>
        </p:nvSpPr>
        <p:spPr>
          <a:xfrm>
            <a:off x="8565515" y="0"/>
            <a:ext cx="2540000" cy="398780"/>
          </a:xfrm>
          <a:prstGeom prst="rect">
            <a:avLst/>
          </a:prstGeom>
          <a:noFill/>
        </p:spPr>
        <p:txBody>
          <a:bodyPr wrap="square" rtlCol="0" anchor="t">
            <a:spAutoFit/>
          </a:bodyPr>
          <a:lstStyle/>
          <a:p>
            <a:r>
              <a:rPr lang="zh-CN" altLang="en-US" sz="2000" b="1">
                <a:solidFill>
                  <a:schemeClr val="bg1"/>
                </a:solidFill>
              </a:rPr>
              <a:t>2017年6月浙江卷</a:t>
            </a:r>
            <a:endParaRPr lang="zh-CN" altLang="en-US" sz="2000" b="1">
              <a:solidFill>
                <a:schemeClr val="bg1"/>
              </a:solidFill>
            </a:endParaRPr>
          </a:p>
        </p:txBody>
      </p:sp>
      <p:sp>
        <p:nvSpPr>
          <p:cNvPr id="13" name="矩形: 圆角 12"/>
          <p:cNvSpPr/>
          <p:nvPr/>
        </p:nvSpPr>
        <p:spPr>
          <a:xfrm>
            <a:off x="3456305" y="2694305"/>
            <a:ext cx="847090" cy="427355"/>
          </a:xfrm>
          <a:prstGeom prst="roundRect">
            <a:avLst/>
          </a:prstGeom>
          <a:solidFill>
            <a:srgbClr val="B4DCFA">
              <a:lumMod val="9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4" name="矩形: 圆角 12"/>
          <p:cNvSpPr/>
          <p:nvPr/>
        </p:nvSpPr>
        <p:spPr>
          <a:xfrm>
            <a:off x="6800850" y="3584575"/>
            <a:ext cx="1764030" cy="427355"/>
          </a:xfrm>
          <a:prstGeom prst="roundRect">
            <a:avLst/>
          </a:prstGeom>
          <a:solidFill>
            <a:srgbClr val="B4DCFA">
              <a:lumMod val="9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cxnSp>
        <p:nvCxnSpPr>
          <p:cNvPr id="9" name="直接箭头连接符 8"/>
          <p:cNvCxnSpPr/>
          <p:nvPr/>
        </p:nvCxnSpPr>
        <p:spPr>
          <a:xfrm>
            <a:off x="4303395" y="3121660"/>
            <a:ext cx="2644140" cy="427990"/>
          </a:xfrm>
          <a:prstGeom prst="straightConnector1">
            <a:avLst/>
          </a:prstGeom>
          <a:ln w="38100">
            <a:solidFill>
              <a:srgbClr val="0070C0"/>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0" name="文本框 9"/>
          <p:cNvSpPr txBox="1"/>
          <p:nvPr/>
        </p:nvSpPr>
        <p:spPr>
          <a:xfrm>
            <a:off x="635635" y="1243330"/>
            <a:ext cx="11067415" cy="2768600"/>
          </a:xfrm>
          <a:prstGeom prst="rect">
            <a:avLst/>
          </a:prstGeom>
          <a:noFill/>
        </p:spPr>
        <p:txBody>
          <a:bodyPr wrap="square" rtlCol="0" anchor="t">
            <a:spAutoFit/>
          </a:bodyPr>
          <a:lstStyle/>
          <a:p>
            <a:pPr algn="l">
              <a:lnSpc>
                <a:spcPts val="3480"/>
              </a:lnSpc>
            </a:pPr>
            <a:r>
              <a:rPr lang="zh-CN" altLang="en-US" sz="2400">
                <a:latin typeface="微软雅黑" panose="020B0503020204020204" charset="-122"/>
                <a:ea typeface="微软雅黑" panose="020B0503020204020204" charset="-122"/>
                <a:cs typeface="微软雅黑" panose="020B0503020204020204" charset="-122"/>
                <a:sym typeface="+mn-ea"/>
              </a:rPr>
              <a:t>The man-on-the-street interview is an interview in which a reporter hits the streets with a cameraman to interview people on the sport. </a:t>
            </a:r>
            <a:r>
              <a:rPr lang="zh-CN" altLang="en-US" sz="2400" u="sng">
                <a:latin typeface="微软雅黑" panose="020B0503020204020204" charset="-122"/>
                <a:ea typeface="微软雅黑" panose="020B0503020204020204" charset="-122"/>
                <a:cs typeface="微软雅黑" panose="020B0503020204020204" charset="-122"/>
                <a:sym typeface="+mn-ea"/>
              </a:rPr>
              <a:t>         </a:t>
            </a:r>
            <a:endParaRPr lang="zh-CN" altLang="en-US" sz="2400" u="sng">
              <a:latin typeface="微软雅黑" panose="020B0503020204020204" charset="-122"/>
              <a:ea typeface="微软雅黑" panose="020B0503020204020204" charset="-122"/>
              <a:cs typeface="微软雅黑" panose="020B0503020204020204" charset="-122"/>
            </a:endParaRPr>
          </a:p>
          <a:p>
            <a:pPr algn="l">
              <a:lnSpc>
                <a:spcPts val="3480"/>
              </a:lnSpc>
            </a:pPr>
            <a:r>
              <a:rPr lang="zh-CN" altLang="en-US" sz="2400" u="sng">
                <a:latin typeface="微软雅黑" panose="020B0503020204020204" charset="-122"/>
                <a:ea typeface="微软雅黑" panose="020B0503020204020204" charset="-122"/>
                <a:cs typeface="微软雅黑" panose="020B0503020204020204" charset="-122"/>
                <a:sym typeface="+mn-ea"/>
              </a:rPr>
              <a:t>      31       </a:t>
            </a:r>
            <a:r>
              <a:rPr lang="zh-CN" altLang="en-US" sz="2400">
                <a:latin typeface="微软雅黑" panose="020B0503020204020204" charset="-122"/>
                <a:ea typeface="微软雅黑" panose="020B0503020204020204" charset="-122"/>
                <a:cs typeface="微软雅黑" panose="020B0503020204020204" charset="-122"/>
                <a:sym typeface="+mn-ea"/>
              </a:rPr>
              <a:t>  But with these tips, your first man-on-the-street interview experience can be easy.</a:t>
            </a:r>
            <a:endParaRPr lang="zh-CN" altLang="en-US" sz="2400">
              <a:latin typeface="微软雅黑" panose="020B0503020204020204" charset="-122"/>
              <a:ea typeface="微软雅黑" panose="020B0503020204020204" charset="-122"/>
              <a:cs typeface="微软雅黑" panose="020B0503020204020204" charset="-122"/>
            </a:endParaRPr>
          </a:p>
          <a:p>
            <a:pPr algn="l">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algn="l">
              <a:lnSpc>
                <a:spcPts val="3480"/>
              </a:lnSpc>
            </a:pPr>
            <a:r>
              <a:rPr lang="zh-CN" altLang="en-US" sz="2400">
                <a:latin typeface="微软雅黑" panose="020B0503020204020204" charset="-122"/>
                <a:ea typeface="微软雅黑" panose="020B0503020204020204" charset="-122"/>
                <a:cs typeface="微软雅黑" panose="020B0503020204020204" charset="-122"/>
                <a:sym typeface="+mn-ea"/>
              </a:rPr>
              <a:t>D. For new reporters, this can seem like a challenging task.</a:t>
            </a:r>
            <a:endParaRPr lang="zh-CN" altLang="en-US"/>
          </a:p>
        </p:txBody>
      </p:sp>
      <p:sp>
        <p:nvSpPr>
          <p:cNvPr id="11" name="文本框 10"/>
          <p:cNvSpPr txBox="1"/>
          <p:nvPr/>
        </p:nvSpPr>
        <p:spPr>
          <a:xfrm>
            <a:off x="523875" y="4676775"/>
            <a:ext cx="11262360" cy="1568450"/>
          </a:xfrm>
          <a:prstGeom prst="rect">
            <a:avLst/>
          </a:prstGeom>
          <a:solidFill>
            <a:schemeClr val="accent3">
              <a:lumMod val="20000"/>
              <a:lumOff val="80000"/>
            </a:schemeClr>
          </a:solidFill>
        </p:spPr>
        <p:txBody>
          <a:bodyPr wrap="square" rtlCol="0" anchor="t">
            <a:spAutoFit/>
          </a:bodyPr>
          <a:lstStyle/>
          <a:p>
            <a:r>
              <a:rPr lang="en-US" altLang="zh-CN" sz="2400">
                <a:latin typeface="微软雅黑" panose="020B0503020204020204" charset="-122"/>
                <a:ea typeface="微软雅黑" panose="020B0503020204020204" charset="-122"/>
                <a:cs typeface="微软雅黑" panose="020B0503020204020204" charset="-122"/>
              </a:rPr>
              <a:t>     </a:t>
            </a:r>
            <a:r>
              <a:rPr lang="zh-CN" altLang="en-US" sz="2400">
                <a:latin typeface="微软雅黑" panose="020B0503020204020204" charset="-122"/>
                <a:ea typeface="微软雅黑" panose="020B0503020204020204" charset="-122"/>
                <a:cs typeface="微软雅黑" panose="020B0503020204020204" charset="-122"/>
              </a:rPr>
              <a:t>解此题可运用词汇衔接的反义词复现法。本段用来引入本文的话题。空白处的后一句话中有一个形容词"easy"，且该句是由But引导的，说明该句话与空白处在意义上是相反的。因此，在选项中找出" easy "的反义词" challenging "，将答案锁定为D项。</a:t>
            </a:r>
            <a:endParaRPr lang="zh-CN" altLang="en-US" sz="2400">
              <a:latin typeface="微软雅黑" panose="020B0503020204020204" charset="-122"/>
              <a:ea typeface="微软雅黑" panose="020B0503020204020204" charset="-122"/>
              <a:cs typeface="微软雅黑" panose="020B0503020204020204" charset="-122"/>
            </a:endParaRPr>
          </a:p>
        </p:txBody>
      </p:sp>
      <p:pic>
        <p:nvPicPr>
          <p:cNvPr id="22"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linds(horizontal)">
                                      <p:cBhvr>
                                        <p:cTn id="16" dur="500"/>
                                        <p:tgtEl>
                                          <p:spTgt spid="8"/>
                                        </p:tgtEl>
                                      </p:cBhvr>
                                    </p:animEffect>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13"/>
                                        </p:tgtEl>
                                        <p:attrNameLst>
                                          <p:attrName>style.visibility</p:attrName>
                                        </p:attrNameLst>
                                      </p:cBhvr>
                                      <p:to>
                                        <p:strVal val="visible"/>
                                      </p:to>
                                    </p:set>
                                    <p:animEffect transition="in" filter="blinds(horizontal)">
                                      <p:cBhvr>
                                        <p:cTn id="21" dur="500"/>
                                        <p:tgtEl>
                                          <p:spTgt spid="13"/>
                                        </p:tgtEl>
                                      </p:cBhvr>
                                    </p:animEffect>
                                  </p:childTnLst>
                                </p:cTn>
                              </p:par>
                              <p:par>
                                <p:cTn id="22" presetID="3" presetClass="entr" presetSubtype="10" fill="hold" grpId="0" nodeType="withEffect">
                                  <p:stCondLst>
                                    <p:cond delay="0"/>
                                  </p:stCondLst>
                                  <p:childTnLst>
                                    <p:set>
                                      <p:cBhvr>
                                        <p:cTn id="23" dur="1" fill="hold">
                                          <p:stCondLst>
                                            <p:cond delay="0"/>
                                          </p:stCondLst>
                                        </p:cTn>
                                        <p:tgtEl>
                                          <p:spTgt spid="4"/>
                                        </p:tgtEl>
                                        <p:attrNameLst>
                                          <p:attrName>style.visibility</p:attrName>
                                        </p:attrNameLst>
                                      </p:cBhvr>
                                      <p:to>
                                        <p:strVal val="visible"/>
                                      </p:to>
                                    </p:set>
                                    <p:animEffect transition="in" filter="blinds(horizontal)">
                                      <p:cBhvr>
                                        <p:cTn id="24" dur="500"/>
                                        <p:tgtEl>
                                          <p:spTgt spid="4"/>
                                        </p:tgtEl>
                                      </p:cBhvr>
                                    </p:animEffect>
                                  </p:childTnLst>
                                </p:cTn>
                              </p:par>
                              <p:par>
                                <p:cTn id="25" presetID="16" presetClass="entr" presetSubtype="21" fill="hold" nodeType="withEffect">
                                  <p:stCondLst>
                                    <p:cond delay="0"/>
                                  </p:stCondLst>
                                  <p:childTnLst>
                                    <p:set>
                                      <p:cBhvr>
                                        <p:cTn id="26" dur="1" fill="hold">
                                          <p:stCondLst>
                                            <p:cond delay="0"/>
                                          </p:stCondLst>
                                        </p:cTn>
                                        <p:tgtEl>
                                          <p:spTgt spid="9"/>
                                        </p:tgtEl>
                                        <p:attrNameLst>
                                          <p:attrName>style.visibility</p:attrName>
                                        </p:attrNameLst>
                                      </p:cBhvr>
                                      <p:to>
                                        <p:strVal val="visible"/>
                                      </p:to>
                                    </p:set>
                                    <p:animEffect transition="in" filter="barn(inVertical)">
                                      <p:cBhvr>
                                        <p:cTn id="27" dur="500"/>
                                        <p:tgtEl>
                                          <p:spTgt spid="9"/>
                                        </p:tgtEl>
                                      </p:cBhvr>
                                    </p:animEffect>
                                  </p:childTnLst>
                                </p:cTn>
                              </p:par>
                            </p:childTnLst>
                          </p:cTn>
                        </p:par>
                      </p:childTnLst>
                    </p:cTn>
                  </p:par>
                  <p:par>
                    <p:cTn id="28" fill="hold">
                      <p:stCondLst>
                        <p:cond delay="indefinite"/>
                      </p:stCondLst>
                      <p:childTnLst>
                        <p:par>
                          <p:cTn id="29" fill="hold">
                            <p:stCondLst>
                              <p:cond delay="0"/>
                            </p:stCondLst>
                            <p:childTnLst>
                              <p:par>
                                <p:cTn id="30" presetID="2" presetClass="entr" presetSubtype="4" fill="hold" grpId="0" nodeType="clickEffect">
                                  <p:stCondLst>
                                    <p:cond delay="0"/>
                                  </p:stCondLst>
                                  <p:childTnLst>
                                    <p:set>
                                      <p:cBhvr>
                                        <p:cTn id="31" dur="1" fill="hold">
                                          <p:stCondLst>
                                            <p:cond delay="0"/>
                                          </p:stCondLst>
                                        </p:cTn>
                                        <p:tgtEl>
                                          <p:spTgt spid="11"/>
                                        </p:tgtEl>
                                        <p:attrNameLst>
                                          <p:attrName>style.visibility</p:attrName>
                                        </p:attrNameLst>
                                      </p:cBhvr>
                                      <p:to>
                                        <p:strVal val="visible"/>
                                      </p:to>
                                    </p:set>
                                    <p:anim calcmode="lin" valueType="num">
                                      <p:cBhvr additive="base">
                                        <p:cTn id="32" dur="500" fill="hold"/>
                                        <p:tgtEl>
                                          <p:spTgt spid="11"/>
                                        </p:tgtEl>
                                        <p:attrNameLst>
                                          <p:attrName>ppt_x</p:attrName>
                                        </p:attrNameLst>
                                      </p:cBhvr>
                                      <p:tavLst>
                                        <p:tav tm="0">
                                          <p:val>
                                            <p:strVal val="#ppt_x"/>
                                          </p:val>
                                        </p:tav>
                                        <p:tav tm="100000">
                                          <p:val>
                                            <p:strVal val="#ppt_x"/>
                                          </p:val>
                                        </p:tav>
                                      </p:tavLst>
                                    </p:anim>
                                    <p:anim calcmode="lin" valueType="num">
                                      <p:cBhvr additive="base">
                                        <p:cTn id="33"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P spid="8" grpId="0" bldLvl="0" animBg="1"/>
      <p:bldP spid="8" grpId="1" animBg="1"/>
      <p:bldP spid="13" grpId="0" animBg="1"/>
      <p:bldP spid="13" grpId="1" animBg="1"/>
      <p:bldP spid="4" grpId="0" animBg="1"/>
      <p:bldP spid="4" grpId="1" animBg="1"/>
      <p:bldP spid="11" grpId="0" animBg="1"/>
      <p:bldP spid="11" grpId="1"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5145" y="511810"/>
            <a:ext cx="11177905" cy="593915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2. 运用衔接连贯理论，逻辑要严谨</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8" name="矩形: 圆角 12"/>
          <p:cNvSpPr/>
          <p:nvPr/>
        </p:nvSpPr>
        <p:spPr>
          <a:xfrm>
            <a:off x="6498590" y="1684655"/>
            <a:ext cx="4502785" cy="427355"/>
          </a:xfrm>
          <a:prstGeom prst="roundRect">
            <a:avLst/>
          </a:prstGeom>
          <a:solidFill>
            <a:schemeClr val="accent4">
              <a:lumMod val="20000"/>
              <a:lumOff val="80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3" name="文本框 2"/>
          <p:cNvSpPr txBox="1"/>
          <p:nvPr/>
        </p:nvSpPr>
        <p:spPr>
          <a:xfrm>
            <a:off x="8565515" y="0"/>
            <a:ext cx="2540000" cy="398780"/>
          </a:xfrm>
          <a:prstGeom prst="rect">
            <a:avLst/>
          </a:prstGeom>
          <a:noFill/>
        </p:spPr>
        <p:txBody>
          <a:bodyPr wrap="square" rtlCol="0" anchor="t">
            <a:spAutoFit/>
          </a:bodyPr>
          <a:lstStyle/>
          <a:p>
            <a:r>
              <a:rPr lang="zh-CN" altLang="en-US" sz="2000" b="1">
                <a:solidFill>
                  <a:schemeClr val="bg1"/>
                </a:solidFill>
              </a:rPr>
              <a:t>2018年6月浙江卷</a:t>
            </a:r>
            <a:endParaRPr lang="zh-CN" altLang="en-US" sz="2000" b="1">
              <a:solidFill>
                <a:schemeClr val="bg1"/>
              </a:solidFill>
            </a:endParaRPr>
          </a:p>
        </p:txBody>
      </p:sp>
      <p:sp>
        <p:nvSpPr>
          <p:cNvPr id="13" name="矩形: 圆角 12"/>
          <p:cNvSpPr/>
          <p:nvPr/>
        </p:nvSpPr>
        <p:spPr>
          <a:xfrm>
            <a:off x="5029835" y="3473450"/>
            <a:ext cx="1103630" cy="427355"/>
          </a:xfrm>
          <a:prstGeom prst="roundRect">
            <a:avLst/>
          </a:prstGeom>
          <a:solidFill>
            <a:srgbClr val="B4DCFA">
              <a:lumMod val="9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1" name="文本框 10"/>
          <p:cNvSpPr txBox="1"/>
          <p:nvPr/>
        </p:nvSpPr>
        <p:spPr>
          <a:xfrm>
            <a:off x="523875" y="4676775"/>
            <a:ext cx="11179175" cy="1198880"/>
          </a:xfrm>
          <a:prstGeom prst="rect">
            <a:avLst/>
          </a:prstGeom>
          <a:solidFill>
            <a:schemeClr val="accent3">
              <a:lumMod val="20000"/>
              <a:lumOff val="80000"/>
            </a:schemeClr>
          </a:solidFill>
        </p:spPr>
        <p:txBody>
          <a:bodyPr wrap="square" rtlCol="0" anchor="t">
            <a:spAutoFit/>
          </a:bodyPr>
          <a:lstStyle/>
          <a:p>
            <a:r>
              <a:rPr lang="en-US" altLang="zh-CN" sz="2400">
                <a:latin typeface="微软雅黑" panose="020B0503020204020204" charset="-122"/>
                <a:ea typeface="微软雅黑" panose="020B0503020204020204" charset="-122"/>
                <a:cs typeface="微软雅黑" panose="020B0503020204020204" charset="-122"/>
              </a:rPr>
              <a:t>     </a:t>
            </a:r>
            <a:r>
              <a:rPr lang="zh-CN" altLang="en-US" sz="2400">
                <a:latin typeface="微软雅黑" panose="020B0503020204020204" charset="-122"/>
                <a:ea typeface="微软雅黑" panose="020B0503020204020204" charset="-122"/>
                <a:cs typeface="微软雅黑" panose="020B0503020204020204" charset="-122"/>
              </a:rPr>
              <a:t>32题中“fresh and inviting”与“neat, clean, and in good repair”和“in great shape”是同义复现，而三个“keep”是同词复现，用同一词汇搭配或者同一领域的词汇在文章中共同出现，达到语义衔接的目的。</a:t>
            </a:r>
            <a:endParaRPr lang="zh-CN" altLang="en-US" sz="2400">
              <a:latin typeface="微软雅黑" panose="020B0503020204020204" charset="-122"/>
              <a:ea typeface="微软雅黑" panose="020B0503020204020204" charset="-122"/>
              <a:cs typeface="微软雅黑" panose="020B0503020204020204" charset="-122"/>
            </a:endParaRPr>
          </a:p>
        </p:txBody>
      </p:sp>
      <p:sp>
        <p:nvSpPr>
          <p:cNvPr id="5" name="矩形: 圆角 12"/>
          <p:cNvSpPr/>
          <p:nvPr/>
        </p:nvSpPr>
        <p:spPr>
          <a:xfrm>
            <a:off x="8565515" y="2207260"/>
            <a:ext cx="2216785" cy="427355"/>
          </a:xfrm>
          <a:prstGeom prst="roundRect">
            <a:avLst/>
          </a:prstGeom>
          <a:solidFill>
            <a:schemeClr val="accent4">
              <a:lumMod val="20000"/>
              <a:lumOff val="80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7" name="矩形: 圆角 12"/>
          <p:cNvSpPr/>
          <p:nvPr/>
        </p:nvSpPr>
        <p:spPr>
          <a:xfrm>
            <a:off x="635635" y="3900805"/>
            <a:ext cx="1193165" cy="427355"/>
          </a:xfrm>
          <a:prstGeom prst="roundRect">
            <a:avLst/>
          </a:prstGeom>
          <a:solidFill>
            <a:schemeClr val="accent4">
              <a:lumMod val="20000"/>
              <a:lumOff val="80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2" name="矩形: 圆角 12"/>
          <p:cNvSpPr/>
          <p:nvPr/>
        </p:nvSpPr>
        <p:spPr>
          <a:xfrm>
            <a:off x="3846830" y="2112010"/>
            <a:ext cx="1183005" cy="427355"/>
          </a:xfrm>
          <a:prstGeom prst="roundRect">
            <a:avLst/>
          </a:prstGeom>
          <a:solidFill>
            <a:srgbClr val="B4DCFA">
              <a:lumMod val="9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22" name="矩形: 圆角 12"/>
          <p:cNvSpPr/>
          <p:nvPr/>
        </p:nvSpPr>
        <p:spPr>
          <a:xfrm>
            <a:off x="2323465" y="1684655"/>
            <a:ext cx="1229995" cy="427355"/>
          </a:xfrm>
          <a:prstGeom prst="roundRect">
            <a:avLst/>
          </a:prstGeom>
          <a:solidFill>
            <a:srgbClr val="B4DCFA">
              <a:lumMod val="9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23" name="矩形: 圆角 12"/>
          <p:cNvSpPr/>
          <p:nvPr/>
        </p:nvSpPr>
        <p:spPr>
          <a:xfrm>
            <a:off x="9808210" y="3473450"/>
            <a:ext cx="1462405" cy="427355"/>
          </a:xfrm>
          <a:prstGeom prst="roundRect">
            <a:avLst/>
          </a:prstGeom>
          <a:solidFill>
            <a:schemeClr val="accent4">
              <a:lumMod val="20000"/>
              <a:lumOff val="80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0" name="文本框 9"/>
          <p:cNvSpPr txBox="1"/>
          <p:nvPr/>
        </p:nvSpPr>
        <p:spPr>
          <a:xfrm>
            <a:off x="523875" y="1113155"/>
            <a:ext cx="11067415" cy="3215005"/>
          </a:xfrm>
          <a:prstGeom prst="rect">
            <a:avLst/>
          </a:prstGeom>
          <a:noFill/>
        </p:spPr>
        <p:txBody>
          <a:bodyPr wrap="square" rtlCol="0" anchor="t">
            <a:spAutoFit/>
          </a:bodyPr>
          <a:lstStyle/>
          <a:p>
            <a:pPr algn="l">
              <a:lnSpc>
                <a:spcPts val="3480"/>
              </a:lnSpc>
            </a:pPr>
            <a:r>
              <a:rPr lang="en-US" altLang="zh-CN" sz="2400">
                <a:latin typeface="微软雅黑" panose="020B0503020204020204" charset="-122"/>
                <a:ea typeface="微软雅黑" panose="020B0503020204020204" charset="-122"/>
                <a:cs typeface="微软雅黑" panose="020B0503020204020204" charset="-122"/>
                <a:sym typeface="+mn-ea"/>
              </a:rPr>
              <a:t>       </a:t>
            </a:r>
            <a:r>
              <a:rPr lang="zh-CN" altLang="en-US" sz="2400">
                <a:latin typeface="微软雅黑" panose="020B0503020204020204" charset="-122"/>
                <a:ea typeface="微软雅黑" panose="020B0503020204020204" charset="-122"/>
                <a:cs typeface="微软雅黑" panose="020B0503020204020204" charset="-122"/>
                <a:sym typeface="+mn-ea"/>
              </a:rPr>
              <a:t>Perhaps one of the most important things you can do as a good neighbor is to keep your property (房产) neat, clean, and in good repair.  </a:t>
            </a:r>
            <a:r>
              <a:rPr lang="zh-CN" altLang="en-US" sz="2400" u="sng">
                <a:latin typeface="微软雅黑" panose="020B0503020204020204" charset="-122"/>
                <a:ea typeface="微软雅黑" panose="020B0503020204020204" charset="-122"/>
                <a:cs typeface="微软雅黑" panose="020B0503020204020204" charset="-122"/>
                <a:sym typeface="+mn-ea"/>
              </a:rPr>
              <a:t>        </a:t>
            </a:r>
            <a:endParaRPr lang="zh-CN" altLang="en-US" sz="2400" u="sng">
              <a:latin typeface="微软雅黑" panose="020B0503020204020204" charset="-122"/>
              <a:ea typeface="微软雅黑" panose="020B0503020204020204" charset="-122"/>
              <a:cs typeface="微软雅黑" panose="020B0503020204020204" charset="-122"/>
              <a:sym typeface="+mn-ea"/>
            </a:endParaRPr>
          </a:p>
          <a:p>
            <a:pPr algn="l">
              <a:lnSpc>
                <a:spcPts val="3480"/>
              </a:lnSpc>
            </a:pPr>
            <a:r>
              <a:rPr lang="zh-CN" altLang="en-US" sz="2400" u="sng">
                <a:latin typeface="微软雅黑" panose="020B0503020204020204" charset="-122"/>
                <a:ea typeface="微软雅黑" panose="020B0503020204020204" charset="-122"/>
                <a:cs typeface="微软雅黑" panose="020B0503020204020204" charset="-122"/>
                <a:sym typeface="+mn-ea"/>
              </a:rPr>
              <a:t>     32     </a:t>
            </a:r>
            <a:r>
              <a:rPr lang="zh-CN" altLang="en-US" sz="2400">
                <a:latin typeface="微软雅黑" panose="020B0503020204020204" charset="-122"/>
                <a:ea typeface="微软雅黑" panose="020B0503020204020204" charset="-122"/>
                <a:cs typeface="微软雅黑" panose="020B0503020204020204" charset="-122"/>
                <a:sym typeface="+mn-ea"/>
              </a:rPr>
              <a:t> By choosing to keep the outside of the home in great shape, you will help to improve the look and feel of the area.</a:t>
            </a:r>
            <a:endParaRPr lang="zh-CN" altLang="en-US" sz="2400">
              <a:latin typeface="微软雅黑" panose="020B0503020204020204" charset="-122"/>
              <a:ea typeface="微软雅黑" panose="020B0503020204020204" charset="-122"/>
              <a:cs typeface="微软雅黑" panose="020B0503020204020204" charset="-122"/>
              <a:sym typeface="+mn-ea"/>
            </a:endParaRPr>
          </a:p>
          <a:p>
            <a:pPr algn="l">
              <a:lnSpc>
                <a:spcPts val="3480"/>
              </a:lnSpc>
            </a:pPr>
            <a:endParaRPr lang="zh-CN" altLang="en-US" sz="2400">
              <a:latin typeface="微软雅黑" panose="020B0503020204020204" charset="-122"/>
              <a:ea typeface="微软雅黑" panose="020B0503020204020204" charset="-122"/>
              <a:cs typeface="微软雅黑" panose="020B0503020204020204" charset="-122"/>
              <a:sym typeface="+mn-ea"/>
            </a:endParaRPr>
          </a:p>
          <a:p>
            <a:pPr algn="l">
              <a:lnSpc>
                <a:spcPts val="3480"/>
              </a:lnSpc>
            </a:pPr>
            <a:r>
              <a:rPr lang="zh-CN" altLang="en-US" sz="2400">
                <a:latin typeface="微软雅黑" panose="020B0503020204020204" charset="-122"/>
                <a:ea typeface="微软雅黑" panose="020B0503020204020204" charset="-122"/>
                <a:cs typeface="微软雅黑" panose="020B0503020204020204" charset="-122"/>
                <a:sym typeface="+mn-ea"/>
              </a:rPr>
              <a:t>F.People tend to take pride in keeping everything in their street fresh and inviting.</a:t>
            </a:r>
            <a:endParaRPr lang="zh-CN" altLang="en-US" sz="2400">
              <a:latin typeface="微软雅黑" panose="020B0503020204020204" charset="-122"/>
              <a:ea typeface="微软雅黑" panose="020B0503020204020204" charset="-122"/>
              <a:cs typeface="微软雅黑" panose="020B0503020204020204" charset="-122"/>
              <a:sym typeface="+mn-ea"/>
            </a:endParaRPr>
          </a:p>
        </p:txBody>
      </p:sp>
      <p:pic>
        <p:nvPicPr>
          <p:cNvPr id="24"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linds(horizontal)">
                                      <p:cBhvr>
                                        <p:cTn id="16" dur="500"/>
                                        <p:tgtEl>
                                          <p:spTgt spid="8"/>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blinds(horizontal)">
                                      <p:cBhvr>
                                        <p:cTn id="19" dur="500"/>
                                        <p:tgtEl>
                                          <p:spTgt spid="5"/>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blinds(horizontal)">
                                      <p:cBhvr>
                                        <p:cTn id="22" dur="500"/>
                                        <p:tgtEl>
                                          <p:spTgt spid="23"/>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blinds(horizontal)">
                                      <p:cBhvr>
                                        <p:cTn id="25" dur="500"/>
                                        <p:tgtEl>
                                          <p:spTgt spid="7"/>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blinds(horizontal)">
                                      <p:cBhvr>
                                        <p:cTn id="30" dur="500"/>
                                        <p:tgtEl>
                                          <p:spTgt spid="13"/>
                                        </p:tgtEl>
                                      </p:cBhvr>
                                    </p:animEffect>
                                  </p:childTnLst>
                                </p:cTn>
                              </p:par>
                              <p:par>
                                <p:cTn id="31" presetID="3" presetClass="entr" presetSubtype="10" fill="hold" grpId="0" nodeType="with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blinds(horizontal)">
                                      <p:cBhvr>
                                        <p:cTn id="33" dur="500"/>
                                        <p:tgtEl>
                                          <p:spTgt spid="22"/>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blinds(horizontal)">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1"/>
                                        </p:tgtEl>
                                        <p:attrNameLst>
                                          <p:attrName>style.visibility</p:attrName>
                                        </p:attrNameLst>
                                      </p:cBhvr>
                                      <p:to>
                                        <p:strVal val="visible"/>
                                      </p:to>
                                    </p:set>
                                    <p:anim calcmode="lin" valueType="num">
                                      <p:cBhvr additive="base">
                                        <p:cTn id="41" dur="500" fill="hold"/>
                                        <p:tgtEl>
                                          <p:spTgt spid="11"/>
                                        </p:tgtEl>
                                        <p:attrNameLst>
                                          <p:attrName>ppt_x</p:attrName>
                                        </p:attrNameLst>
                                      </p:cBhvr>
                                      <p:tavLst>
                                        <p:tav tm="0">
                                          <p:val>
                                            <p:strVal val="#ppt_x"/>
                                          </p:val>
                                        </p:tav>
                                        <p:tav tm="100000">
                                          <p:val>
                                            <p:strVal val="#ppt_x"/>
                                          </p:val>
                                        </p:tav>
                                      </p:tavLst>
                                    </p:anim>
                                    <p:anim calcmode="lin" valueType="num">
                                      <p:cBhvr additive="base">
                                        <p:cTn id="4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P spid="8" grpId="0" bldLvl="0" animBg="1"/>
      <p:bldP spid="8" grpId="1" animBg="1"/>
      <p:bldP spid="13" grpId="0" bldLvl="0" animBg="1"/>
      <p:bldP spid="13" grpId="1" animBg="1"/>
      <p:bldP spid="11" grpId="0" bldLvl="0" animBg="1"/>
      <p:bldP spid="11" grpId="1" animBg="1"/>
      <p:bldP spid="5" grpId="0" bldLvl="0" animBg="1"/>
      <p:bldP spid="5" grpId="1" animBg="1"/>
      <p:bldP spid="7" grpId="0" bldLvl="0" animBg="1"/>
      <p:bldP spid="7" grpId="1" animBg="1"/>
      <p:bldP spid="12" grpId="0" bldLvl="0" animBg="1"/>
      <p:bldP spid="12" grpId="1" animBg="1"/>
      <p:bldP spid="22" grpId="0" bldLvl="0" animBg="1"/>
      <p:bldP spid="22" grpId="1" animBg="1"/>
      <p:bldP spid="23" grpId="0" bldLvl="0" animBg="1"/>
      <p:bldP spid="23"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30225" y="586740"/>
            <a:ext cx="11132185" cy="5892800"/>
          </a:xfrm>
          <a:prstGeom prst="rect">
            <a:avLst/>
          </a:prstGeom>
          <a:solidFill>
            <a:schemeClr val="bg1"/>
          </a:solidFill>
        </p:spPr>
        <p:txBody>
          <a:bodyPr wrap="square" rtlCol="0">
            <a:spAutoFit/>
          </a:bodyPr>
          <a:lstStyle/>
          <a:p>
            <a:pPr algn="l"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sym typeface="+mn-ea"/>
            </a:endParaRPr>
          </a:p>
          <a:p>
            <a:pPr algn="l"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algn="l"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algn="l"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algn="l"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algn="l"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algn="l"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algn="l"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algn="l"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algn="l"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algn="l"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algn="l"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algn="l"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3. 掌握主位推进理念，文脉要畅通</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4" name="矩形: 圆角 12"/>
          <p:cNvSpPr/>
          <p:nvPr/>
        </p:nvSpPr>
        <p:spPr>
          <a:xfrm>
            <a:off x="9069070" y="1568450"/>
            <a:ext cx="1214755" cy="396875"/>
          </a:xfrm>
          <a:prstGeom prst="roundRect">
            <a:avLst/>
          </a:prstGeom>
          <a:solidFill>
            <a:srgbClr val="B4DCFA">
              <a:lumMod val="9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1" name="矩形: 圆角 10"/>
          <p:cNvSpPr/>
          <p:nvPr/>
        </p:nvSpPr>
        <p:spPr>
          <a:xfrm>
            <a:off x="10054590" y="1965325"/>
            <a:ext cx="913130" cy="478155"/>
          </a:xfrm>
          <a:prstGeom prst="roundRect">
            <a:avLst/>
          </a:prstGeom>
          <a:solidFill>
            <a:srgbClr val="FF8021">
              <a:lumMod val="40000"/>
              <a:lumOff val="6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24" name="矩形: 圆角 12"/>
          <p:cNvSpPr/>
          <p:nvPr/>
        </p:nvSpPr>
        <p:spPr>
          <a:xfrm>
            <a:off x="10054590" y="3816350"/>
            <a:ext cx="1151890" cy="333375"/>
          </a:xfrm>
          <a:prstGeom prst="roundRect">
            <a:avLst/>
          </a:prstGeom>
          <a:solidFill>
            <a:srgbClr val="B4DCFA">
              <a:lumMod val="9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9" name="矩形: 圆角 10"/>
          <p:cNvSpPr/>
          <p:nvPr/>
        </p:nvSpPr>
        <p:spPr>
          <a:xfrm>
            <a:off x="9206865" y="4277995"/>
            <a:ext cx="723265" cy="366395"/>
          </a:xfrm>
          <a:prstGeom prst="roundRect">
            <a:avLst/>
          </a:prstGeom>
          <a:solidFill>
            <a:srgbClr val="FF8021">
              <a:lumMod val="40000"/>
              <a:lumOff val="6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0" name="矩形: 圆角 12"/>
          <p:cNvSpPr/>
          <p:nvPr/>
        </p:nvSpPr>
        <p:spPr>
          <a:xfrm>
            <a:off x="8085455" y="4277995"/>
            <a:ext cx="772795" cy="366395"/>
          </a:xfrm>
          <a:prstGeom prst="roundRect">
            <a:avLst/>
          </a:prstGeom>
          <a:solidFill>
            <a:srgbClr val="B4DCFA">
              <a:lumMod val="9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22" name="矩形: 圆角 10"/>
          <p:cNvSpPr/>
          <p:nvPr/>
        </p:nvSpPr>
        <p:spPr>
          <a:xfrm>
            <a:off x="7346315" y="3816350"/>
            <a:ext cx="913130" cy="367030"/>
          </a:xfrm>
          <a:prstGeom prst="roundRect">
            <a:avLst/>
          </a:prstGeom>
          <a:solidFill>
            <a:srgbClr val="FF8021">
              <a:lumMod val="40000"/>
              <a:lumOff val="6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3" name="矩形: 圆角 10"/>
          <p:cNvSpPr/>
          <p:nvPr/>
        </p:nvSpPr>
        <p:spPr>
          <a:xfrm>
            <a:off x="6134100" y="3816350"/>
            <a:ext cx="992505" cy="367030"/>
          </a:xfrm>
          <a:prstGeom prst="roundRect">
            <a:avLst/>
          </a:prstGeom>
          <a:solidFill>
            <a:srgbClr val="FF8021">
              <a:lumMod val="40000"/>
              <a:lumOff val="6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23" name="矩形: 圆角 10"/>
          <p:cNvSpPr/>
          <p:nvPr/>
        </p:nvSpPr>
        <p:spPr>
          <a:xfrm>
            <a:off x="4596130" y="4277360"/>
            <a:ext cx="913130" cy="367030"/>
          </a:xfrm>
          <a:prstGeom prst="roundRect">
            <a:avLst/>
          </a:prstGeom>
          <a:solidFill>
            <a:srgbClr val="FF8021">
              <a:lumMod val="40000"/>
              <a:lumOff val="6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2" name="矩形: 圆角 12"/>
          <p:cNvSpPr/>
          <p:nvPr/>
        </p:nvSpPr>
        <p:spPr>
          <a:xfrm>
            <a:off x="4214495" y="3815715"/>
            <a:ext cx="1294765" cy="351155"/>
          </a:xfrm>
          <a:prstGeom prst="roundRect">
            <a:avLst/>
          </a:prstGeom>
          <a:solidFill>
            <a:srgbClr val="B4DCFA">
              <a:lumMod val="9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8" name="矩形: 圆角 10"/>
          <p:cNvSpPr/>
          <p:nvPr/>
        </p:nvSpPr>
        <p:spPr>
          <a:xfrm>
            <a:off x="3301365" y="5117465"/>
            <a:ext cx="913130" cy="367030"/>
          </a:xfrm>
          <a:prstGeom prst="roundRect">
            <a:avLst/>
          </a:prstGeom>
          <a:solidFill>
            <a:srgbClr val="FF8021">
              <a:lumMod val="40000"/>
              <a:lumOff val="6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3" name="矩形: 圆角 12"/>
          <p:cNvSpPr/>
          <p:nvPr/>
        </p:nvSpPr>
        <p:spPr>
          <a:xfrm>
            <a:off x="1768475" y="5151120"/>
            <a:ext cx="1151890" cy="333375"/>
          </a:xfrm>
          <a:prstGeom prst="roundRect">
            <a:avLst/>
          </a:prstGeom>
          <a:solidFill>
            <a:srgbClr val="B4DCFA">
              <a:lumMod val="9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26" name="文本框 25"/>
          <p:cNvSpPr txBox="1"/>
          <p:nvPr/>
        </p:nvSpPr>
        <p:spPr>
          <a:xfrm>
            <a:off x="502920" y="1033145"/>
            <a:ext cx="11186795" cy="5000625"/>
          </a:xfrm>
          <a:prstGeom prst="rect">
            <a:avLst/>
          </a:prstGeom>
          <a:noFill/>
        </p:spPr>
        <p:txBody>
          <a:bodyPr wrap="square" rtlCol="0" anchor="t">
            <a:spAutoFit/>
          </a:bodyPr>
          <a:lstStyle/>
          <a:p>
            <a:pPr algn="l">
              <a:lnSpc>
                <a:spcPts val="3480"/>
              </a:lnSpc>
            </a:pPr>
            <a:r>
              <a:rPr lang="en-US" altLang="zh-CN" sz="2400">
                <a:latin typeface="微软雅黑" panose="020B0503020204020204" charset="-122"/>
                <a:ea typeface="微软雅黑" panose="020B0503020204020204" charset="-122"/>
                <a:cs typeface="微软雅黑" panose="020B0503020204020204" charset="-122"/>
                <a:sym typeface="+mn-ea"/>
              </a:rPr>
              <a:t>    </a:t>
            </a:r>
            <a:r>
              <a:rPr lang="zh-CN" altLang="en-US" sz="2400">
                <a:latin typeface="微软雅黑" panose="020B0503020204020204" charset="-122"/>
                <a:ea typeface="微软雅黑" panose="020B0503020204020204" charset="-122"/>
                <a:cs typeface="微软雅黑" panose="020B0503020204020204" charset="-122"/>
                <a:sym typeface="+mn-ea"/>
              </a:rPr>
              <a:t>语言学家普遍认为，一个句子可以划分为“</a:t>
            </a:r>
            <a:r>
              <a:rPr lang="zh-CN" altLang="en-US" sz="2400">
                <a:solidFill>
                  <a:srgbClr val="005362"/>
                </a:solidFill>
                <a:latin typeface="微软雅黑" panose="020B0503020204020204" charset="-122"/>
                <a:ea typeface="微软雅黑" panose="020B0503020204020204" charset="-122"/>
                <a:cs typeface="微软雅黑" panose="020B0503020204020204" charset="-122"/>
                <a:sym typeface="+mn-ea"/>
              </a:rPr>
              <a:t>主位(Theme)</a:t>
            </a:r>
            <a:r>
              <a:rPr lang="zh-CN" altLang="en-US" sz="2400">
                <a:latin typeface="微软雅黑" panose="020B0503020204020204" charset="-122"/>
                <a:ea typeface="微软雅黑" panose="020B0503020204020204" charset="-122"/>
                <a:cs typeface="微软雅黑" panose="020B0503020204020204" charset="-122"/>
                <a:sym typeface="+mn-ea"/>
              </a:rPr>
              <a:t>”和“</a:t>
            </a:r>
            <a:r>
              <a:rPr lang="zh-CN" altLang="en-US" sz="2400">
                <a:solidFill>
                  <a:srgbClr val="005362"/>
                </a:solidFill>
                <a:latin typeface="微软雅黑" panose="020B0503020204020204" charset="-122"/>
                <a:ea typeface="微软雅黑" panose="020B0503020204020204" charset="-122"/>
                <a:cs typeface="微软雅黑" panose="020B0503020204020204" charset="-122"/>
                <a:sym typeface="+mn-ea"/>
              </a:rPr>
              <a:t>述位(Rheme)</a:t>
            </a:r>
            <a:r>
              <a:rPr lang="zh-CN" altLang="en-US" sz="2400">
                <a:latin typeface="微软雅黑" panose="020B0503020204020204" charset="-122"/>
                <a:ea typeface="微软雅黑" panose="020B0503020204020204" charset="-122"/>
                <a:cs typeface="微软雅黑" panose="020B0503020204020204" charset="-122"/>
                <a:sym typeface="+mn-ea"/>
              </a:rPr>
              <a:t>”两大部分。</a:t>
            </a:r>
            <a:r>
              <a:rPr lang="zh-CN" altLang="en-US" sz="2400" b="1">
                <a:solidFill>
                  <a:srgbClr val="005362"/>
                </a:solidFill>
                <a:latin typeface="微软雅黑" panose="020B0503020204020204" charset="-122"/>
                <a:ea typeface="微软雅黑" panose="020B0503020204020204" charset="-122"/>
                <a:cs typeface="微软雅黑" panose="020B0503020204020204" charset="-122"/>
                <a:sym typeface="+mn-ea"/>
              </a:rPr>
              <a:t>主位</a:t>
            </a:r>
            <a:r>
              <a:rPr lang="zh-CN" altLang="en-US" sz="2400">
                <a:latin typeface="微软雅黑" panose="020B0503020204020204" charset="-122"/>
                <a:ea typeface="微软雅黑" panose="020B0503020204020204" charset="-122"/>
                <a:cs typeface="微软雅黑" panose="020B0503020204020204" charset="-122"/>
                <a:sym typeface="+mn-ea"/>
              </a:rPr>
              <a:t>是讲话的起点，通常是语法上的主语，一般表示已知信息。</a:t>
            </a:r>
            <a:r>
              <a:rPr lang="zh-CN" altLang="en-US" sz="2400" b="1">
                <a:solidFill>
                  <a:srgbClr val="005362"/>
                </a:solidFill>
                <a:latin typeface="微软雅黑" panose="020B0503020204020204" charset="-122"/>
                <a:ea typeface="微软雅黑" panose="020B0503020204020204" charset="-122"/>
                <a:cs typeface="微软雅黑" panose="020B0503020204020204" charset="-122"/>
                <a:sym typeface="+mn-ea"/>
              </a:rPr>
              <a:t>述位</a:t>
            </a:r>
            <a:r>
              <a:rPr lang="zh-CN" altLang="en-US" sz="2400">
                <a:latin typeface="微软雅黑" panose="020B0503020204020204" charset="-122"/>
                <a:ea typeface="微软雅黑" panose="020B0503020204020204" charset="-122"/>
                <a:cs typeface="微软雅黑" panose="020B0503020204020204" charset="-122"/>
                <a:sym typeface="+mn-ea"/>
              </a:rPr>
              <a:t>是围绕主位展开的部分，是对主位的叙述、描写和说明，一般表示引发的新信息。语篇的基本主位推进模式主要有四种：主位同一型、述位同一型、延续型和交叉型。</a:t>
            </a:r>
            <a:endParaRPr lang="zh-CN" altLang="en-US" sz="2400">
              <a:latin typeface="微软雅黑" panose="020B0503020204020204" charset="-122"/>
              <a:ea typeface="微软雅黑" panose="020B0503020204020204" charset="-122"/>
              <a:cs typeface="微软雅黑" panose="020B0503020204020204" charset="-122"/>
            </a:endParaRPr>
          </a:p>
          <a:p>
            <a:pPr algn="l">
              <a:lnSpc>
                <a:spcPts val="3480"/>
              </a:lnSpc>
            </a:pPr>
            <a:r>
              <a:rPr lang="zh-CN" altLang="en-US" sz="2400">
                <a:latin typeface="微软雅黑" panose="020B0503020204020204" charset="-122"/>
                <a:ea typeface="微软雅黑" panose="020B0503020204020204" charset="-122"/>
                <a:cs typeface="微软雅黑" panose="020B0503020204020204" charset="-122"/>
                <a:sym typeface="+mn-ea"/>
              </a:rPr>
              <a:t>     在语篇中，作者的行文思路就是如何向读者一步步传递重点信息，</a:t>
            </a:r>
            <a:r>
              <a:rPr lang="zh-CN" altLang="en-US" sz="2400">
                <a:solidFill>
                  <a:srgbClr val="005362"/>
                </a:solidFill>
                <a:latin typeface="微软雅黑" panose="020B0503020204020204" charset="-122"/>
                <a:ea typeface="微软雅黑" panose="020B0503020204020204" charset="-122"/>
                <a:cs typeface="微软雅黑" panose="020B0503020204020204" charset="-122"/>
                <a:sym typeface="+mn-ea"/>
              </a:rPr>
              <a:t>前后句子的主位和述位按照一定的内在语言规律不断地发生联系和变化</a:t>
            </a:r>
            <a:r>
              <a:rPr lang="zh-CN" altLang="en-US" sz="2400">
                <a:latin typeface="微软雅黑" panose="020B0503020204020204" charset="-122"/>
                <a:ea typeface="微软雅黑" panose="020B0503020204020204" charset="-122"/>
                <a:cs typeface="微软雅黑" panose="020B0503020204020204" charset="-122"/>
                <a:sym typeface="+mn-ea"/>
              </a:rPr>
              <a:t>，具体表现在</a:t>
            </a:r>
            <a:r>
              <a:rPr lang="zh-CN" altLang="en-US" sz="2400">
                <a:solidFill>
                  <a:srgbClr val="005362"/>
                </a:solidFill>
                <a:latin typeface="微软雅黑" panose="020B0503020204020204" charset="-122"/>
                <a:ea typeface="微软雅黑" panose="020B0503020204020204" charset="-122"/>
                <a:cs typeface="微软雅黑" panose="020B0503020204020204" charset="-122"/>
                <a:sym typeface="+mn-ea"/>
              </a:rPr>
              <a:t>句子的相互衔接和信息的演化推进，已知信息引发新信息，新信息又不断地成为已知信息，并以此为出发点再触发另一个新信息</a:t>
            </a:r>
            <a:r>
              <a:rPr lang="zh-CN" altLang="en-US" sz="2400">
                <a:latin typeface="微软雅黑" panose="020B0503020204020204" charset="-122"/>
                <a:ea typeface="微软雅黑" panose="020B0503020204020204" charset="-122"/>
                <a:cs typeface="微软雅黑" panose="020B0503020204020204" charset="-122"/>
                <a:sym typeface="+mn-ea"/>
              </a:rPr>
              <a:t>，也就是通常说的“</a:t>
            </a:r>
            <a:r>
              <a:rPr lang="zh-CN" altLang="en-US" sz="2400" b="1">
                <a:solidFill>
                  <a:srgbClr val="005362"/>
                </a:solidFill>
                <a:latin typeface="微软雅黑" panose="020B0503020204020204" charset="-122"/>
                <a:ea typeface="微软雅黑" panose="020B0503020204020204" charset="-122"/>
                <a:cs typeface="微软雅黑" panose="020B0503020204020204" charset="-122"/>
                <a:sym typeface="+mn-ea"/>
              </a:rPr>
              <a:t>前言搭后语</a:t>
            </a:r>
            <a:r>
              <a:rPr lang="zh-CN" altLang="en-US" sz="2400">
                <a:latin typeface="微软雅黑" panose="020B0503020204020204" charset="-122"/>
                <a:ea typeface="微软雅黑" panose="020B0503020204020204" charset="-122"/>
                <a:cs typeface="微软雅黑" panose="020B0503020204020204" charset="-122"/>
                <a:sym typeface="+mn-ea"/>
              </a:rPr>
              <a:t>”。</a:t>
            </a:r>
            <a:r>
              <a:rPr lang="zh-CN" altLang="en-US" sz="2400">
                <a:solidFill>
                  <a:srgbClr val="005362"/>
                </a:solidFill>
                <a:latin typeface="微软雅黑" panose="020B0503020204020204" charset="-122"/>
                <a:ea typeface="微软雅黑" panose="020B0503020204020204" charset="-122"/>
                <a:cs typeface="微软雅黑" panose="020B0503020204020204" charset="-122"/>
                <a:sym typeface="+mn-ea"/>
              </a:rPr>
              <a:t>随着各句主位的向前推进，整个语篇逐渐铺开，从而文章脉络畅通</a:t>
            </a:r>
            <a:r>
              <a:rPr lang="zh-CN" altLang="en-US" sz="2400">
                <a:latin typeface="微软雅黑" panose="020B0503020204020204" charset="-122"/>
                <a:ea typeface="微软雅黑" panose="020B0503020204020204" charset="-122"/>
                <a:cs typeface="微软雅黑" panose="020B0503020204020204" charset="-122"/>
                <a:sym typeface="+mn-ea"/>
              </a:rPr>
              <a:t>。</a:t>
            </a:r>
            <a:endParaRPr lang="zh-CN" altLang="en-US" sz="2400">
              <a:latin typeface="微软雅黑" panose="020B0503020204020204" charset="-122"/>
              <a:ea typeface="微软雅黑" panose="020B0503020204020204" charset="-122"/>
              <a:cs typeface="微软雅黑" panose="020B0503020204020204" charset="-122"/>
            </a:endParaRPr>
          </a:p>
          <a:p>
            <a:pPr algn="l">
              <a:lnSpc>
                <a:spcPts val="3480"/>
              </a:lnSpc>
            </a:pPr>
            <a:r>
              <a:rPr lang="zh-CN" altLang="en-US" sz="2400">
                <a:latin typeface="微软雅黑" panose="020B0503020204020204" charset="-122"/>
                <a:ea typeface="微软雅黑" panose="020B0503020204020204" charset="-122"/>
                <a:cs typeface="微软雅黑" panose="020B0503020204020204" charset="-122"/>
                <a:sym typeface="+mn-ea"/>
              </a:rPr>
              <a:t>     </a:t>
            </a:r>
            <a:r>
              <a:rPr lang="zh-CN" altLang="en-US" sz="2400" b="1">
                <a:solidFill>
                  <a:srgbClr val="005362"/>
                </a:solidFill>
                <a:latin typeface="微软雅黑" panose="020B0503020204020204" charset="-122"/>
                <a:ea typeface="微软雅黑" panose="020B0503020204020204" charset="-122"/>
                <a:cs typeface="微软雅黑" panose="020B0503020204020204" charset="-122"/>
                <a:sym typeface="+mn-ea"/>
              </a:rPr>
              <a:t> 分析已知信息和新信息是如何衔接和挂钩，可帮助学生准确地把握语篇的内部逻辑关系和作者原始的思路轨迹，有利于锁定新的信息。</a:t>
            </a:r>
            <a:endParaRPr lang="zh-CN" altLang="en-US"/>
          </a:p>
        </p:txBody>
      </p:sp>
      <p:pic>
        <p:nvPicPr>
          <p:cNvPr id="25"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4510" y="446405"/>
            <a:ext cx="11132185" cy="618553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3. 掌握主位推进理念，文脉要畅通</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3" name="文本框 2"/>
          <p:cNvSpPr txBox="1"/>
          <p:nvPr/>
        </p:nvSpPr>
        <p:spPr>
          <a:xfrm>
            <a:off x="8404225" y="47625"/>
            <a:ext cx="2682240" cy="398780"/>
          </a:xfrm>
          <a:prstGeom prst="rect">
            <a:avLst/>
          </a:prstGeom>
          <a:noFill/>
        </p:spPr>
        <p:txBody>
          <a:bodyPr wrap="square" rtlCol="0" anchor="t">
            <a:spAutoFit/>
          </a:bodyPr>
          <a:lstStyle/>
          <a:p>
            <a:r>
              <a:rPr lang="zh-CN" altLang="en-US" sz="2000" b="1">
                <a:solidFill>
                  <a:schemeClr val="bg1"/>
                </a:solidFill>
              </a:rPr>
              <a:t>2019年6月浙江高考卷</a:t>
            </a:r>
            <a:endParaRPr lang="zh-CN" altLang="en-US" sz="2000" b="1">
              <a:solidFill>
                <a:schemeClr val="bg1"/>
              </a:solidFill>
            </a:endParaRPr>
          </a:p>
        </p:txBody>
      </p:sp>
      <p:sp>
        <p:nvSpPr>
          <p:cNvPr id="4" name="文本框 3"/>
          <p:cNvSpPr txBox="1"/>
          <p:nvPr/>
        </p:nvSpPr>
        <p:spPr>
          <a:xfrm>
            <a:off x="529590" y="982980"/>
            <a:ext cx="11132820" cy="3169285"/>
          </a:xfrm>
          <a:prstGeom prst="rect">
            <a:avLst/>
          </a:prstGeom>
          <a:noFill/>
        </p:spPr>
        <p:txBody>
          <a:bodyPr wrap="square" rtlCol="0" anchor="t">
            <a:spAutoFit/>
          </a:bodyPr>
          <a:lstStyle/>
          <a:p>
            <a:r>
              <a:rPr lang="zh-CN" altLang="en-US" sz="2000"/>
              <a:t>    </a:t>
            </a:r>
            <a:r>
              <a:rPr lang="zh-CN" altLang="en-US" sz="2000" u="sng"/>
              <a:t>     33     </a:t>
            </a:r>
            <a:r>
              <a:rPr lang="zh-CN" altLang="en-US" sz="2000"/>
              <a:t> They were not sure how the Americans would react to the new type of music. Beatlemania hit New York on February 7, 1964. Hundreds of fans jammed the airport to greet them.  </a:t>
            </a:r>
            <a:r>
              <a:rPr lang="zh-CN" altLang="en-US" sz="2000" u="sng"/>
              <a:t>     34     </a:t>
            </a:r>
            <a:r>
              <a:rPr lang="zh-CN" altLang="en-US" sz="2000"/>
              <a:t> The concert was broadcast live and attracted the largest one night audience in the history of television up to that time. The Beatles were described as a British invasion (入侵) by local and nationwide newspapers at that time. Their victory in America was still remembered as a major turning point in the history of rock and roll. Thanks to the Beatles, a lot of opportunities were opened up to new faces on the market. </a:t>
            </a:r>
            <a:r>
              <a:rPr lang="zh-CN" altLang="en-US" sz="2000" u="sng"/>
              <a:t>     35    </a:t>
            </a:r>
            <a:r>
              <a:rPr lang="zh-CN" altLang="en-US" sz="2000" u="sng">
                <a:solidFill>
                  <a:schemeClr val="bg1"/>
                </a:solidFill>
              </a:rPr>
              <a:t> 。</a:t>
            </a:r>
            <a:endParaRPr lang="zh-CN" altLang="en-US" sz="2000" u="sng"/>
          </a:p>
          <a:p>
            <a:r>
              <a:rPr lang="zh-CN" altLang="en-US" sz="2000"/>
              <a:t>   A. They decided on a tour to the United States in 1964.</a:t>
            </a:r>
            <a:endParaRPr lang="zh-CN" altLang="en-US" sz="2000"/>
          </a:p>
          <a:p>
            <a:r>
              <a:rPr lang="zh-CN" altLang="en-US" sz="2000"/>
              <a:t>   E. Many rock bands were able to follow in the footsteps of the Beatles.</a:t>
            </a:r>
            <a:endParaRPr lang="zh-CN" altLang="en-US" sz="2000"/>
          </a:p>
          <a:p>
            <a:r>
              <a:rPr lang="zh-CN" altLang="en-US" sz="2000"/>
              <a:t>   G. They performed their first concert in America at CBS television’s 53rd street studio.</a:t>
            </a:r>
            <a:endParaRPr lang="zh-CN" altLang="en-US" sz="2000"/>
          </a:p>
        </p:txBody>
      </p:sp>
      <p:sp>
        <p:nvSpPr>
          <p:cNvPr id="11" name="文本框 10"/>
          <p:cNvSpPr txBox="1"/>
          <p:nvPr/>
        </p:nvSpPr>
        <p:spPr>
          <a:xfrm>
            <a:off x="524510" y="4407535"/>
            <a:ext cx="11179175" cy="2306955"/>
          </a:xfrm>
          <a:prstGeom prst="rect">
            <a:avLst/>
          </a:prstGeom>
          <a:solidFill>
            <a:schemeClr val="accent3">
              <a:lumMod val="20000"/>
              <a:lumOff val="80000"/>
            </a:schemeClr>
          </a:solidFill>
        </p:spPr>
        <p:txBody>
          <a:bodyPr wrap="square" rtlCol="0" anchor="t">
            <a:spAutoFit/>
          </a:bodyPr>
          <a:lstStyle/>
          <a:p>
            <a:r>
              <a:rPr lang="en-US" altLang="zh-CN" sz="2400">
                <a:latin typeface="微软雅黑" panose="020B0503020204020204" charset="-122"/>
                <a:ea typeface="微软雅黑" panose="020B0503020204020204" charset="-122"/>
                <a:cs typeface="微软雅黑" panose="020B0503020204020204" charset="-122"/>
              </a:rPr>
              <a:t>    </a:t>
            </a:r>
            <a:r>
              <a:rPr sz="2400">
                <a:latin typeface="微软雅黑" panose="020B0503020204020204" charset="-122"/>
                <a:ea typeface="微软雅黑" panose="020B0503020204020204" charset="-122"/>
                <a:cs typeface="微软雅黑" panose="020B0503020204020204" charset="-122"/>
              </a:rPr>
              <a:t>本段设了三空，这种情况较少见，但如果我们运用主位推进模式观察分析信息交互传递，这三空的信息还原就迎刃而解。</a:t>
            </a:r>
            <a:endParaRPr sz="2400">
              <a:latin typeface="微软雅黑" panose="020B0503020204020204" charset="-122"/>
              <a:ea typeface="微软雅黑" panose="020B0503020204020204" charset="-122"/>
              <a:cs typeface="微软雅黑" panose="020B0503020204020204" charset="-122"/>
            </a:endParaRPr>
          </a:p>
          <a:p>
            <a:r>
              <a:rPr sz="2400">
                <a:latin typeface="微软雅黑" panose="020B0503020204020204" charset="-122"/>
                <a:ea typeface="微软雅黑" panose="020B0503020204020204" charset="-122"/>
                <a:cs typeface="微软雅黑" panose="020B0503020204020204" charset="-122"/>
              </a:rPr>
              <a:t>     本段的叙述起点第33题我们不知道，但相对于第二句“They were not sure how the Americans would react to the new type of music”，我们推断作为第二句的</a:t>
            </a:r>
            <a:r>
              <a:rPr sz="2400">
                <a:solidFill>
                  <a:srgbClr val="FF0000"/>
                </a:solidFill>
                <a:latin typeface="微软雅黑" panose="020B0503020204020204" charset="-122"/>
                <a:ea typeface="微软雅黑" panose="020B0503020204020204" charset="-122"/>
                <a:cs typeface="微软雅黑" panose="020B0503020204020204" charset="-122"/>
              </a:rPr>
              <a:t>已知信息Americans</a:t>
            </a:r>
            <a:r>
              <a:rPr sz="2400">
                <a:latin typeface="微软雅黑" panose="020B0503020204020204" charset="-122"/>
                <a:ea typeface="微软雅黑" panose="020B0503020204020204" charset="-122"/>
                <a:cs typeface="微软雅黑" panose="020B0503020204020204" charset="-122"/>
              </a:rPr>
              <a:t>是第一句的述位（新信息），因此锁定A答案的</a:t>
            </a:r>
            <a:r>
              <a:rPr sz="2400">
                <a:solidFill>
                  <a:srgbClr val="FF0000"/>
                </a:solidFill>
                <a:latin typeface="微软雅黑" panose="020B0503020204020204" charset="-122"/>
                <a:ea typeface="微软雅黑" panose="020B0503020204020204" charset="-122"/>
                <a:cs typeface="微软雅黑" panose="020B0503020204020204" charset="-122"/>
              </a:rPr>
              <a:t>“the United States”</a:t>
            </a:r>
            <a:r>
              <a:rPr sz="2400">
                <a:latin typeface="微软雅黑" panose="020B0503020204020204" charset="-122"/>
                <a:ea typeface="微软雅黑" panose="020B0503020204020204" charset="-122"/>
                <a:cs typeface="微软雅黑" panose="020B0503020204020204" charset="-122"/>
              </a:rPr>
              <a:t>是主位同一型的推进模式。</a:t>
            </a:r>
            <a:endParaRPr sz="2400">
              <a:latin typeface="微软雅黑" panose="020B0503020204020204" charset="-122"/>
              <a:ea typeface="微软雅黑" panose="020B0503020204020204" charset="-122"/>
              <a:cs typeface="微软雅黑" panose="020B0503020204020204" charset="-122"/>
            </a:endParaRPr>
          </a:p>
        </p:txBody>
      </p:sp>
      <p:sp>
        <p:nvSpPr>
          <p:cNvPr id="13" name="矩形: 圆角 12"/>
          <p:cNvSpPr/>
          <p:nvPr/>
        </p:nvSpPr>
        <p:spPr>
          <a:xfrm>
            <a:off x="1040765" y="3160395"/>
            <a:ext cx="654050" cy="342265"/>
          </a:xfrm>
          <a:prstGeom prst="roundRect">
            <a:avLst/>
          </a:prstGeom>
          <a:solidFill>
            <a:srgbClr val="B4DCFA">
              <a:lumMod val="90000"/>
              <a:alpha val="49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5" name="矩形: 圆角 12"/>
          <p:cNvSpPr/>
          <p:nvPr/>
        </p:nvSpPr>
        <p:spPr>
          <a:xfrm>
            <a:off x="4681855" y="982980"/>
            <a:ext cx="1706245" cy="397510"/>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8" name="矩形: 圆角 10"/>
          <p:cNvSpPr/>
          <p:nvPr/>
        </p:nvSpPr>
        <p:spPr>
          <a:xfrm>
            <a:off x="3966210" y="3135630"/>
            <a:ext cx="1910715" cy="367030"/>
          </a:xfrm>
          <a:prstGeom prst="roundRect">
            <a:avLst/>
          </a:prstGeom>
          <a:solidFill>
            <a:srgbClr val="FF8021">
              <a:lumMod val="40000"/>
              <a:lumOff val="60000"/>
              <a:alpha val="48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6" name="矩形: 圆角 10"/>
          <p:cNvSpPr/>
          <p:nvPr/>
        </p:nvSpPr>
        <p:spPr>
          <a:xfrm>
            <a:off x="8004175" y="1013460"/>
            <a:ext cx="2464435" cy="367030"/>
          </a:xfrm>
          <a:prstGeom prst="roundRect">
            <a:avLst/>
          </a:prstGeom>
          <a:solidFill>
            <a:srgbClr val="FF8021">
              <a:lumMod val="40000"/>
              <a:lumOff val="6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7" name="矩形: 圆角 12"/>
          <p:cNvSpPr/>
          <p:nvPr/>
        </p:nvSpPr>
        <p:spPr>
          <a:xfrm>
            <a:off x="1848485" y="5923915"/>
            <a:ext cx="2833370" cy="397510"/>
          </a:xfrm>
          <a:prstGeom prst="roundRect">
            <a:avLst/>
          </a:prstGeom>
          <a:solidFill>
            <a:srgbClr val="B4DCFA">
              <a:lumMod val="90000"/>
              <a:alpha val="6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9" name="矩形: 圆角 10"/>
          <p:cNvSpPr/>
          <p:nvPr/>
        </p:nvSpPr>
        <p:spPr>
          <a:xfrm>
            <a:off x="6134100" y="5954395"/>
            <a:ext cx="2021205" cy="367030"/>
          </a:xfrm>
          <a:prstGeom prst="roundRect">
            <a:avLst/>
          </a:prstGeom>
          <a:solidFill>
            <a:srgbClr val="FF8021">
              <a:lumMod val="40000"/>
              <a:lumOff val="60000"/>
              <a:alpha val="49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0" name="矩形: 圆角 10"/>
          <p:cNvSpPr/>
          <p:nvPr/>
        </p:nvSpPr>
        <p:spPr>
          <a:xfrm>
            <a:off x="762000" y="6347460"/>
            <a:ext cx="2811780" cy="367030"/>
          </a:xfrm>
          <a:prstGeom prst="roundRect">
            <a:avLst/>
          </a:prstGeom>
          <a:solidFill>
            <a:srgbClr val="FF8021">
              <a:lumMod val="40000"/>
              <a:lumOff val="60000"/>
              <a:alpha val="49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cxnSp>
        <p:nvCxnSpPr>
          <p:cNvPr id="22" name="直接箭头连接符 21"/>
          <p:cNvCxnSpPr>
            <a:stCxn id="8" idx="0"/>
          </p:cNvCxnSpPr>
          <p:nvPr/>
        </p:nvCxnSpPr>
        <p:spPr>
          <a:xfrm flipV="1">
            <a:off x="4921885" y="1464945"/>
            <a:ext cx="784860" cy="1670685"/>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pic>
        <p:nvPicPr>
          <p:cNvPr id="23"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500" fill="hold"/>
                                        <p:tgtEl>
                                          <p:spTgt spid="11"/>
                                        </p:tgtEl>
                                        <p:attrNameLst>
                                          <p:attrName>ppt_x</p:attrName>
                                        </p:attrNameLst>
                                      </p:cBhvr>
                                      <p:tavLst>
                                        <p:tav tm="0">
                                          <p:val>
                                            <p:strVal val="#ppt_x"/>
                                          </p:val>
                                        </p:tav>
                                        <p:tav tm="100000">
                                          <p:val>
                                            <p:strVal val="#ppt_x"/>
                                          </p:val>
                                        </p:tav>
                                      </p:tavLst>
                                    </p:anim>
                                    <p:anim calcmode="lin" valueType="num">
                                      <p:cBhvr additive="base">
                                        <p:cTn id="17" dur="500" fill="hold"/>
                                        <p:tgtEl>
                                          <p:spTgt spid="11"/>
                                        </p:tgtEl>
                                        <p:attrNameLst>
                                          <p:attrName>ppt_y</p:attrName>
                                        </p:attrNameLst>
                                      </p:cBhvr>
                                      <p:tavLst>
                                        <p:tav tm="0">
                                          <p:val>
                                            <p:strVal val="1+#ppt_h/2"/>
                                          </p:val>
                                        </p:tav>
                                        <p:tav tm="100000">
                                          <p:val>
                                            <p:strVal val="#ppt_y"/>
                                          </p:val>
                                        </p:tav>
                                      </p:tavLst>
                                    </p:anim>
                                  </p:childTnLst>
                                </p:cTn>
                              </p:par>
                              <p:par>
                                <p:cTn id="18" presetID="2" presetClass="entr" presetSubtype="4" fill="hold" grpId="0" nodeType="withEffect">
                                  <p:stCondLst>
                                    <p:cond delay="0"/>
                                  </p:stCondLst>
                                  <p:childTnLst>
                                    <p:set>
                                      <p:cBhvr>
                                        <p:cTn id="19" dur="1" fill="hold">
                                          <p:stCondLst>
                                            <p:cond delay="0"/>
                                          </p:stCondLst>
                                        </p:cTn>
                                        <p:tgtEl>
                                          <p:spTgt spid="7"/>
                                        </p:tgtEl>
                                        <p:attrNameLst>
                                          <p:attrName>style.visibility</p:attrName>
                                        </p:attrNameLst>
                                      </p:cBhvr>
                                      <p:to>
                                        <p:strVal val="visible"/>
                                      </p:to>
                                    </p:set>
                                    <p:anim calcmode="lin" valueType="num">
                                      <p:cBhvr additive="base">
                                        <p:cTn id="20" dur="500" fill="hold"/>
                                        <p:tgtEl>
                                          <p:spTgt spid="7"/>
                                        </p:tgtEl>
                                        <p:attrNameLst>
                                          <p:attrName>ppt_x</p:attrName>
                                        </p:attrNameLst>
                                      </p:cBhvr>
                                      <p:tavLst>
                                        <p:tav tm="0">
                                          <p:val>
                                            <p:strVal val="#ppt_x"/>
                                          </p:val>
                                        </p:tav>
                                        <p:tav tm="100000">
                                          <p:val>
                                            <p:strVal val="#ppt_x"/>
                                          </p:val>
                                        </p:tav>
                                      </p:tavLst>
                                    </p:anim>
                                    <p:anim calcmode="lin" valueType="num">
                                      <p:cBhvr additive="base">
                                        <p:cTn id="21" dur="500" fill="hold"/>
                                        <p:tgtEl>
                                          <p:spTgt spid="7"/>
                                        </p:tgtEl>
                                        <p:attrNameLst>
                                          <p:attrName>ppt_y</p:attrName>
                                        </p:attrNameLst>
                                      </p:cBhvr>
                                      <p:tavLst>
                                        <p:tav tm="0">
                                          <p:val>
                                            <p:strVal val="1+#ppt_h/2"/>
                                          </p:val>
                                        </p:tav>
                                        <p:tav tm="100000">
                                          <p:val>
                                            <p:strVal val="#ppt_y"/>
                                          </p:val>
                                        </p:tav>
                                      </p:tavLst>
                                    </p:anim>
                                  </p:childTnLst>
                                </p:cTn>
                              </p:par>
                              <p:par>
                                <p:cTn id="22" presetID="2" presetClass="entr" presetSubtype="4" fill="hold" grpId="0" nodeType="withEffect">
                                  <p:stCondLst>
                                    <p:cond delay="0"/>
                                  </p:stCondLst>
                                  <p:childTnLst>
                                    <p:set>
                                      <p:cBhvr>
                                        <p:cTn id="23" dur="1" fill="hold">
                                          <p:stCondLst>
                                            <p:cond delay="0"/>
                                          </p:stCondLst>
                                        </p:cTn>
                                        <p:tgtEl>
                                          <p:spTgt spid="9"/>
                                        </p:tgtEl>
                                        <p:attrNameLst>
                                          <p:attrName>style.visibility</p:attrName>
                                        </p:attrNameLst>
                                      </p:cBhvr>
                                      <p:to>
                                        <p:strVal val="visible"/>
                                      </p:to>
                                    </p:set>
                                    <p:anim calcmode="lin" valueType="num">
                                      <p:cBhvr additive="base">
                                        <p:cTn id="24" dur="500" fill="hold"/>
                                        <p:tgtEl>
                                          <p:spTgt spid="9"/>
                                        </p:tgtEl>
                                        <p:attrNameLst>
                                          <p:attrName>ppt_x</p:attrName>
                                        </p:attrNameLst>
                                      </p:cBhvr>
                                      <p:tavLst>
                                        <p:tav tm="0">
                                          <p:val>
                                            <p:strVal val="#ppt_x"/>
                                          </p:val>
                                        </p:tav>
                                        <p:tav tm="100000">
                                          <p:val>
                                            <p:strVal val="#ppt_x"/>
                                          </p:val>
                                        </p:tav>
                                      </p:tavLst>
                                    </p:anim>
                                    <p:anim calcmode="lin" valueType="num">
                                      <p:cBhvr additive="base">
                                        <p:cTn id="25" dur="500" fill="hold"/>
                                        <p:tgtEl>
                                          <p:spTgt spid="9"/>
                                        </p:tgtEl>
                                        <p:attrNameLst>
                                          <p:attrName>ppt_y</p:attrName>
                                        </p:attrNameLst>
                                      </p:cBhvr>
                                      <p:tavLst>
                                        <p:tav tm="0">
                                          <p:val>
                                            <p:strVal val="1+#ppt_h/2"/>
                                          </p:val>
                                        </p:tav>
                                        <p:tav tm="100000">
                                          <p:val>
                                            <p:strVal val="#ppt_y"/>
                                          </p:val>
                                        </p:tav>
                                      </p:tavLst>
                                    </p:anim>
                                  </p:childTnLst>
                                </p:cTn>
                              </p:par>
                              <p:par>
                                <p:cTn id="26" presetID="2" presetClass="entr" presetSubtype="4" fill="hold" grpId="0" nodeType="withEffect">
                                  <p:stCondLst>
                                    <p:cond delay="0"/>
                                  </p:stCondLst>
                                  <p:childTnLst>
                                    <p:set>
                                      <p:cBhvr>
                                        <p:cTn id="27" dur="1" fill="hold">
                                          <p:stCondLst>
                                            <p:cond delay="0"/>
                                          </p:stCondLst>
                                        </p:cTn>
                                        <p:tgtEl>
                                          <p:spTgt spid="10"/>
                                        </p:tgtEl>
                                        <p:attrNameLst>
                                          <p:attrName>style.visibility</p:attrName>
                                        </p:attrNameLst>
                                      </p:cBhvr>
                                      <p:to>
                                        <p:strVal val="visible"/>
                                      </p:to>
                                    </p:set>
                                    <p:anim calcmode="lin" valueType="num">
                                      <p:cBhvr additive="base">
                                        <p:cTn id="28" dur="500" fill="hold"/>
                                        <p:tgtEl>
                                          <p:spTgt spid="10"/>
                                        </p:tgtEl>
                                        <p:attrNameLst>
                                          <p:attrName>ppt_x</p:attrName>
                                        </p:attrNameLst>
                                      </p:cBhvr>
                                      <p:tavLst>
                                        <p:tav tm="0">
                                          <p:val>
                                            <p:strVal val="#ppt_x"/>
                                          </p:val>
                                        </p:tav>
                                        <p:tav tm="100000">
                                          <p:val>
                                            <p:strVal val="#ppt_x"/>
                                          </p:val>
                                        </p:tav>
                                      </p:tavLst>
                                    </p:anim>
                                    <p:anim calcmode="lin" valueType="num">
                                      <p:cBhvr additive="base">
                                        <p:cTn id="29"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30" fill="hold">
                      <p:stCondLst>
                        <p:cond delay="indefinite"/>
                      </p:stCondLst>
                      <p:childTnLst>
                        <p:par>
                          <p:cTn id="31" fill="hold">
                            <p:stCondLst>
                              <p:cond delay="0"/>
                            </p:stCondLst>
                            <p:childTnLst>
                              <p:par>
                                <p:cTn id="32" presetID="29" presetClass="entr" presetSubtype="0"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 calcmode="lin" valueType="num">
                                      <p:cBhvr>
                                        <p:cTn id="34" dur="1000" fill="hold"/>
                                        <p:tgtEl>
                                          <p:spTgt spid="13"/>
                                        </p:tgtEl>
                                        <p:attrNameLst>
                                          <p:attrName>ppt_x</p:attrName>
                                        </p:attrNameLst>
                                      </p:cBhvr>
                                      <p:tavLst>
                                        <p:tav tm="0">
                                          <p:val>
                                            <p:strVal val="#ppt_x-.2"/>
                                          </p:val>
                                        </p:tav>
                                        <p:tav tm="100000">
                                          <p:val>
                                            <p:strVal val="#ppt_x"/>
                                          </p:val>
                                        </p:tav>
                                      </p:tavLst>
                                    </p:anim>
                                    <p:anim calcmode="lin" valueType="num">
                                      <p:cBhvr>
                                        <p:cTn id="35"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36" dur="1000"/>
                                        <p:tgtEl>
                                          <p:spTgt spid="13"/>
                                        </p:tgtEl>
                                      </p:cBhvr>
                                    </p:animEffect>
                                  </p:childTnLst>
                                </p:cTn>
                              </p:par>
                              <p:par>
                                <p:cTn id="37" presetID="29" presetClass="entr" presetSubtype="0" fill="hold" grpId="0" nodeType="withEffect">
                                  <p:stCondLst>
                                    <p:cond delay="0"/>
                                  </p:stCondLst>
                                  <p:childTnLst>
                                    <p:set>
                                      <p:cBhvr>
                                        <p:cTn id="38" dur="1" fill="hold">
                                          <p:stCondLst>
                                            <p:cond delay="0"/>
                                          </p:stCondLst>
                                        </p:cTn>
                                        <p:tgtEl>
                                          <p:spTgt spid="8"/>
                                        </p:tgtEl>
                                        <p:attrNameLst>
                                          <p:attrName>style.visibility</p:attrName>
                                        </p:attrNameLst>
                                      </p:cBhvr>
                                      <p:to>
                                        <p:strVal val="visible"/>
                                      </p:to>
                                    </p:set>
                                    <p:anim calcmode="lin" valueType="num">
                                      <p:cBhvr>
                                        <p:cTn id="39" dur="1000" fill="hold"/>
                                        <p:tgtEl>
                                          <p:spTgt spid="8"/>
                                        </p:tgtEl>
                                        <p:attrNameLst>
                                          <p:attrName>ppt_x</p:attrName>
                                        </p:attrNameLst>
                                      </p:cBhvr>
                                      <p:tavLst>
                                        <p:tav tm="0">
                                          <p:val>
                                            <p:strVal val="#ppt_x-.2"/>
                                          </p:val>
                                        </p:tav>
                                        <p:tav tm="100000">
                                          <p:val>
                                            <p:strVal val="#ppt_x"/>
                                          </p:val>
                                        </p:tav>
                                      </p:tavLst>
                                    </p:anim>
                                    <p:anim calcmode="lin" valueType="num">
                                      <p:cBhvr>
                                        <p:cTn id="40"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41" dur="1000"/>
                                        <p:tgtEl>
                                          <p:spTgt spid="8"/>
                                        </p:tgtEl>
                                      </p:cBhvr>
                                    </p:animEffect>
                                  </p:childTnLst>
                                </p:cTn>
                              </p:par>
                            </p:childTnLst>
                          </p:cTn>
                        </p:par>
                      </p:childTnLst>
                    </p:cTn>
                  </p:par>
                  <p:par>
                    <p:cTn id="42" fill="hold">
                      <p:stCondLst>
                        <p:cond delay="indefinite"/>
                      </p:stCondLst>
                      <p:childTnLst>
                        <p:par>
                          <p:cTn id="43" fill="hold">
                            <p:stCondLst>
                              <p:cond delay="0"/>
                            </p:stCondLst>
                            <p:childTnLst>
                              <p:par>
                                <p:cTn id="44" presetID="29" presetClass="entr" presetSubtype="0" fill="hold" grpId="0" nodeType="clickEffect">
                                  <p:stCondLst>
                                    <p:cond delay="0"/>
                                  </p:stCondLst>
                                  <p:childTnLst>
                                    <p:set>
                                      <p:cBhvr>
                                        <p:cTn id="45" dur="1" fill="hold">
                                          <p:stCondLst>
                                            <p:cond delay="0"/>
                                          </p:stCondLst>
                                        </p:cTn>
                                        <p:tgtEl>
                                          <p:spTgt spid="5"/>
                                        </p:tgtEl>
                                        <p:attrNameLst>
                                          <p:attrName>style.visibility</p:attrName>
                                        </p:attrNameLst>
                                      </p:cBhvr>
                                      <p:to>
                                        <p:strVal val="visible"/>
                                      </p:to>
                                    </p:set>
                                    <p:anim calcmode="lin" valueType="num">
                                      <p:cBhvr>
                                        <p:cTn id="46" dur="1000" fill="hold"/>
                                        <p:tgtEl>
                                          <p:spTgt spid="5"/>
                                        </p:tgtEl>
                                        <p:attrNameLst>
                                          <p:attrName>ppt_x</p:attrName>
                                        </p:attrNameLst>
                                      </p:cBhvr>
                                      <p:tavLst>
                                        <p:tav tm="0">
                                          <p:val>
                                            <p:strVal val="#ppt_x-.2"/>
                                          </p:val>
                                        </p:tav>
                                        <p:tav tm="100000">
                                          <p:val>
                                            <p:strVal val="#ppt_x"/>
                                          </p:val>
                                        </p:tav>
                                      </p:tavLst>
                                    </p:anim>
                                    <p:anim calcmode="lin" valueType="num">
                                      <p:cBhvr>
                                        <p:cTn id="47"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48" dur="1000"/>
                                        <p:tgtEl>
                                          <p:spTgt spid="5"/>
                                        </p:tgtEl>
                                      </p:cBhvr>
                                    </p:animEffect>
                                  </p:childTnLst>
                                </p:cTn>
                              </p:par>
                              <p:par>
                                <p:cTn id="49" presetID="29" presetClass="entr" presetSubtype="0" fill="hold" grpId="0" nodeType="withEffect">
                                  <p:stCondLst>
                                    <p:cond delay="0"/>
                                  </p:stCondLst>
                                  <p:childTnLst>
                                    <p:set>
                                      <p:cBhvr>
                                        <p:cTn id="50" dur="1" fill="hold">
                                          <p:stCondLst>
                                            <p:cond delay="0"/>
                                          </p:stCondLst>
                                        </p:cTn>
                                        <p:tgtEl>
                                          <p:spTgt spid="6"/>
                                        </p:tgtEl>
                                        <p:attrNameLst>
                                          <p:attrName>style.visibility</p:attrName>
                                        </p:attrNameLst>
                                      </p:cBhvr>
                                      <p:to>
                                        <p:strVal val="visible"/>
                                      </p:to>
                                    </p:set>
                                    <p:anim calcmode="lin" valueType="num">
                                      <p:cBhvr>
                                        <p:cTn id="51" dur="1000" fill="hold"/>
                                        <p:tgtEl>
                                          <p:spTgt spid="6"/>
                                        </p:tgtEl>
                                        <p:attrNameLst>
                                          <p:attrName>ppt_x</p:attrName>
                                        </p:attrNameLst>
                                      </p:cBhvr>
                                      <p:tavLst>
                                        <p:tav tm="0">
                                          <p:val>
                                            <p:strVal val="#ppt_x-.2"/>
                                          </p:val>
                                        </p:tav>
                                        <p:tav tm="100000">
                                          <p:val>
                                            <p:strVal val="#ppt_x"/>
                                          </p:val>
                                        </p:tav>
                                      </p:tavLst>
                                    </p:anim>
                                    <p:anim calcmode="lin" valueType="num">
                                      <p:cBhvr>
                                        <p:cTn id="52"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53" dur="1000"/>
                                        <p:tgtEl>
                                          <p:spTgt spid="6"/>
                                        </p:tgtEl>
                                      </p:cBhvr>
                                    </p:animEffect>
                                  </p:childTnLst>
                                </p:cTn>
                              </p:par>
                            </p:childTnLst>
                          </p:cTn>
                        </p:par>
                      </p:childTnLst>
                    </p:cTn>
                  </p:par>
                  <p:par>
                    <p:cTn id="54" fill="hold">
                      <p:stCondLst>
                        <p:cond delay="indefinite"/>
                      </p:stCondLst>
                      <p:childTnLst>
                        <p:par>
                          <p:cTn id="55" fill="hold">
                            <p:stCondLst>
                              <p:cond delay="0"/>
                            </p:stCondLst>
                            <p:childTnLst>
                              <p:par>
                                <p:cTn id="56" presetID="16" presetClass="entr" presetSubtype="21" fill="hold" nodeType="clickEffect">
                                  <p:stCondLst>
                                    <p:cond delay="0"/>
                                  </p:stCondLst>
                                  <p:childTnLst>
                                    <p:set>
                                      <p:cBhvr>
                                        <p:cTn id="57" dur="1" fill="hold">
                                          <p:stCondLst>
                                            <p:cond delay="0"/>
                                          </p:stCondLst>
                                        </p:cTn>
                                        <p:tgtEl>
                                          <p:spTgt spid="22"/>
                                        </p:tgtEl>
                                        <p:attrNameLst>
                                          <p:attrName>style.visibility</p:attrName>
                                        </p:attrNameLst>
                                      </p:cBhvr>
                                      <p:to>
                                        <p:strVal val="visible"/>
                                      </p:to>
                                    </p:set>
                                    <p:animEffect transition="in" filter="barn(inVertical)">
                                      <p:cBhvr>
                                        <p:cTn id="5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P spid="11" grpId="0" bldLvl="0" animBg="1"/>
      <p:bldP spid="11" grpId="1" animBg="1"/>
      <p:bldP spid="13" grpId="0" bldLvl="0" animBg="1"/>
      <p:bldP spid="13" grpId="1" animBg="1"/>
      <p:bldP spid="5" grpId="0" bldLvl="0" animBg="1"/>
      <p:bldP spid="5" grpId="1" animBg="1"/>
      <p:bldP spid="8" grpId="0" bldLvl="0" animBg="1"/>
      <p:bldP spid="8" grpId="1" animBg="1"/>
      <p:bldP spid="6" grpId="0" bldLvl="0" animBg="1"/>
      <p:bldP spid="6" grpId="1" animBg="1"/>
      <p:bldP spid="7" grpId="0" bldLvl="0" animBg="1"/>
      <p:bldP spid="7" grpId="1" animBg="1"/>
      <p:bldP spid="9" grpId="0" bldLvl="0" animBg="1"/>
      <p:bldP spid="9" grpId="1" animBg="1"/>
      <p:bldP spid="10" grpId="0" bldLvl="0" animBg="1"/>
      <p:bldP spid="10"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4510" y="446405"/>
            <a:ext cx="11132185" cy="618553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3. 掌握主位推进理念，文脉要畅通</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3" name="文本框 2"/>
          <p:cNvSpPr txBox="1"/>
          <p:nvPr/>
        </p:nvSpPr>
        <p:spPr>
          <a:xfrm>
            <a:off x="8404225" y="47625"/>
            <a:ext cx="2682240" cy="398780"/>
          </a:xfrm>
          <a:prstGeom prst="rect">
            <a:avLst/>
          </a:prstGeom>
          <a:noFill/>
        </p:spPr>
        <p:txBody>
          <a:bodyPr wrap="square" rtlCol="0" anchor="t">
            <a:spAutoFit/>
          </a:bodyPr>
          <a:lstStyle/>
          <a:p>
            <a:r>
              <a:rPr lang="zh-CN" altLang="en-US" sz="2000" b="1">
                <a:solidFill>
                  <a:schemeClr val="bg1"/>
                </a:solidFill>
              </a:rPr>
              <a:t>2019年6月浙江高考卷</a:t>
            </a:r>
            <a:endParaRPr lang="zh-CN" altLang="en-US" sz="2000" b="1">
              <a:solidFill>
                <a:schemeClr val="bg1"/>
              </a:solidFill>
            </a:endParaRPr>
          </a:p>
        </p:txBody>
      </p:sp>
      <p:sp>
        <p:nvSpPr>
          <p:cNvPr id="4" name="文本框 3"/>
          <p:cNvSpPr txBox="1"/>
          <p:nvPr/>
        </p:nvSpPr>
        <p:spPr>
          <a:xfrm>
            <a:off x="529590" y="982980"/>
            <a:ext cx="11132820" cy="3169285"/>
          </a:xfrm>
          <a:prstGeom prst="rect">
            <a:avLst/>
          </a:prstGeom>
          <a:noFill/>
        </p:spPr>
        <p:txBody>
          <a:bodyPr wrap="square" rtlCol="0" anchor="t">
            <a:spAutoFit/>
          </a:bodyPr>
          <a:lstStyle/>
          <a:p>
            <a:r>
              <a:rPr lang="zh-CN" altLang="en-US" sz="2000"/>
              <a:t>    </a:t>
            </a:r>
            <a:r>
              <a:rPr lang="zh-CN" altLang="en-US" sz="2000" u="sng"/>
              <a:t>     33     </a:t>
            </a:r>
            <a:r>
              <a:rPr lang="zh-CN" altLang="en-US" sz="2000"/>
              <a:t> They were not sure how the Americans would react to the new type of music. Beatlemania hit New York on February 7, 1964. Hundreds of fans jammed the airport to greet them.  </a:t>
            </a:r>
            <a:r>
              <a:rPr lang="zh-CN" altLang="en-US" sz="2000" u="sng"/>
              <a:t>     34     </a:t>
            </a:r>
            <a:r>
              <a:rPr lang="zh-CN" altLang="en-US" sz="2000"/>
              <a:t> The concert was broadcast live and attracted the largest one night audience in the history of television up to that time. The Beatles were described as a British invasion (入侵) by local and nationwide newspapers at that time. Their victory in America was still remembered as a major turning point in the history of rock and roll. Thanks to the Beatles, a lot of opportunities were opened up to new faces on the market. </a:t>
            </a:r>
            <a:r>
              <a:rPr lang="zh-CN" altLang="en-US" sz="2000" u="sng"/>
              <a:t>     35    </a:t>
            </a:r>
            <a:r>
              <a:rPr lang="zh-CN" altLang="en-US" sz="2000" u="sng">
                <a:solidFill>
                  <a:schemeClr val="bg1"/>
                </a:solidFill>
              </a:rPr>
              <a:t> 。</a:t>
            </a:r>
            <a:endParaRPr lang="zh-CN" altLang="en-US" sz="2000" u="sng"/>
          </a:p>
          <a:p>
            <a:r>
              <a:rPr lang="zh-CN" altLang="en-US" sz="2000"/>
              <a:t>   A. They decided on a tour to the United States in 1964.</a:t>
            </a:r>
            <a:endParaRPr lang="zh-CN" altLang="en-US" sz="2000"/>
          </a:p>
          <a:p>
            <a:r>
              <a:rPr lang="zh-CN" altLang="en-US" sz="2000"/>
              <a:t>   E. Many rock bands were able to follow in the footsteps of the Beatles.</a:t>
            </a:r>
            <a:endParaRPr lang="zh-CN" altLang="en-US" sz="2000"/>
          </a:p>
          <a:p>
            <a:r>
              <a:rPr lang="zh-CN" altLang="en-US" sz="2000"/>
              <a:t>   G. They performed their first concert in America at CBS television’s 53rd street studio.</a:t>
            </a:r>
            <a:endParaRPr lang="zh-CN" altLang="en-US" sz="2000"/>
          </a:p>
        </p:txBody>
      </p:sp>
      <p:sp>
        <p:nvSpPr>
          <p:cNvPr id="11" name="文本框 10"/>
          <p:cNvSpPr txBox="1"/>
          <p:nvPr/>
        </p:nvSpPr>
        <p:spPr>
          <a:xfrm>
            <a:off x="524510" y="4407535"/>
            <a:ext cx="11179175" cy="1198880"/>
          </a:xfrm>
          <a:prstGeom prst="rect">
            <a:avLst/>
          </a:prstGeom>
          <a:solidFill>
            <a:schemeClr val="accent3">
              <a:lumMod val="20000"/>
              <a:lumOff val="80000"/>
            </a:schemeClr>
          </a:solidFill>
        </p:spPr>
        <p:txBody>
          <a:bodyPr wrap="square" rtlCol="0" anchor="t">
            <a:spAutoFit/>
          </a:bodyPr>
          <a:lstStyle/>
          <a:p>
            <a:r>
              <a:rPr lang="en-US" altLang="zh-CN" sz="2400">
                <a:latin typeface="微软雅黑" panose="020B0503020204020204" charset="-122"/>
                <a:ea typeface="微软雅黑" panose="020B0503020204020204" charset="-122"/>
                <a:cs typeface="微软雅黑" panose="020B0503020204020204" charset="-122"/>
              </a:rPr>
              <a:t>    </a:t>
            </a:r>
            <a:r>
              <a:rPr sz="2400">
                <a:latin typeface="微软雅黑" panose="020B0503020204020204" charset="-122"/>
                <a:ea typeface="微软雅黑" panose="020B0503020204020204" charset="-122"/>
                <a:cs typeface="微软雅黑" panose="020B0503020204020204" charset="-122"/>
              </a:rPr>
              <a:t>通过第34题的前一句“greet them”和后一句的“The concert”，我们可以推断34题里有可以作为上句新信息的“they”和下句旧信息的“concert”，因此根据延续型的推进模式，我们很快锁定G答案。</a:t>
            </a:r>
            <a:endParaRPr sz="2400">
              <a:latin typeface="微软雅黑" panose="020B0503020204020204" charset="-122"/>
              <a:ea typeface="微软雅黑" panose="020B0503020204020204" charset="-122"/>
              <a:cs typeface="微软雅黑" panose="020B0503020204020204" charset="-122"/>
            </a:endParaRPr>
          </a:p>
        </p:txBody>
      </p:sp>
      <p:sp>
        <p:nvSpPr>
          <p:cNvPr id="13" name="矩形: 圆角 12"/>
          <p:cNvSpPr/>
          <p:nvPr/>
        </p:nvSpPr>
        <p:spPr>
          <a:xfrm>
            <a:off x="2417445" y="1586230"/>
            <a:ext cx="1337310" cy="39560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5" name="矩形: 圆角 12"/>
          <p:cNvSpPr/>
          <p:nvPr/>
        </p:nvSpPr>
        <p:spPr>
          <a:xfrm>
            <a:off x="1036320" y="3787140"/>
            <a:ext cx="803275"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6" name="矩形: 圆角 10"/>
          <p:cNvSpPr/>
          <p:nvPr/>
        </p:nvSpPr>
        <p:spPr>
          <a:xfrm>
            <a:off x="3079750" y="3785235"/>
            <a:ext cx="1831340" cy="367030"/>
          </a:xfrm>
          <a:prstGeom prst="roundRect">
            <a:avLst/>
          </a:prstGeom>
          <a:solidFill>
            <a:srgbClr val="FF8021">
              <a:lumMod val="40000"/>
              <a:lumOff val="6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7" name="矩形: 圆角 10"/>
          <p:cNvSpPr/>
          <p:nvPr/>
        </p:nvSpPr>
        <p:spPr>
          <a:xfrm>
            <a:off x="10093960" y="1330325"/>
            <a:ext cx="1134110" cy="367030"/>
          </a:xfrm>
          <a:prstGeom prst="roundRect">
            <a:avLst/>
          </a:prstGeom>
          <a:solidFill>
            <a:srgbClr val="FF8021">
              <a:lumMod val="40000"/>
              <a:lumOff val="6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8" name="矩形: 圆角 10"/>
          <p:cNvSpPr/>
          <p:nvPr/>
        </p:nvSpPr>
        <p:spPr>
          <a:xfrm>
            <a:off x="524510" y="1586230"/>
            <a:ext cx="949325" cy="367030"/>
          </a:xfrm>
          <a:prstGeom prst="roundRect">
            <a:avLst/>
          </a:prstGeom>
          <a:solidFill>
            <a:srgbClr val="FF8021">
              <a:lumMod val="40000"/>
              <a:lumOff val="6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cxnSp>
        <p:nvCxnSpPr>
          <p:cNvPr id="22" name="直接箭头连接符 21"/>
          <p:cNvCxnSpPr>
            <a:stCxn id="8" idx="2"/>
            <a:endCxn id="5" idx="0"/>
          </p:cNvCxnSpPr>
          <p:nvPr/>
        </p:nvCxnSpPr>
        <p:spPr>
          <a:xfrm>
            <a:off x="999490" y="1953260"/>
            <a:ext cx="438785" cy="183388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9" name="直接箭头连接符 8"/>
          <p:cNvCxnSpPr/>
          <p:nvPr/>
        </p:nvCxnSpPr>
        <p:spPr>
          <a:xfrm flipH="1" flipV="1">
            <a:off x="3331210" y="1987550"/>
            <a:ext cx="545465" cy="179959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pic>
        <p:nvPicPr>
          <p:cNvPr id="23"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500" fill="hold"/>
                                        <p:tgtEl>
                                          <p:spTgt spid="11"/>
                                        </p:tgtEl>
                                        <p:attrNameLst>
                                          <p:attrName>ppt_x</p:attrName>
                                        </p:attrNameLst>
                                      </p:cBhvr>
                                      <p:tavLst>
                                        <p:tav tm="0">
                                          <p:val>
                                            <p:strVal val="#ppt_x"/>
                                          </p:val>
                                        </p:tav>
                                        <p:tav tm="100000">
                                          <p:val>
                                            <p:strVal val="#ppt_x"/>
                                          </p:val>
                                        </p:tav>
                                      </p:tavLst>
                                    </p:anim>
                                    <p:anim calcmode="lin" valueType="num">
                                      <p:cBhvr additive="base">
                                        <p:cTn id="1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9"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1000" fill="hold"/>
                                        <p:tgtEl>
                                          <p:spTgt spid="5"/>
                                        </p:tgtEl>
                                        <p:attrNameLst>
                                          <p:attrName>ppt_x</p:attrName>
                                        </p:attrNameLst>
                                      </p:cBhvr>
                                      <p:tavLst>
                                        <p:tav tm="0">
                                          <p:val>
                                            <p:strVal val="#ppt_x-.2"/>
                                          </p:val>
                                        </p:tav>
                                        <p:tav tm="100000">
                                          <p:val>
                                            <p:strVal val="#ppt_x"/>
                                          </p:val>
                                        </p:tav>
                                      </p:tavLst>
                                    </p:anim>
                                    <p:anim calcmode="lin" valueType="num">
                                      <p:cBhvr>
                                        <p:cTn id="23"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24" dur="1000"/>
                                        <p:tgtEl>
                                          <p:spTgt spid="5"/>
                                        </p:tgtEl>
                                      </p:cBhvr>
                                    </p:animEffect>
                                  </p:childTnLst>
                                </p:cTn>
                              </p:par>
                              <p:par>
                                <p:cTn id="25" presetID="29"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p:cTn id="27" dur="1000" fill="hold"/>
                                        <p:tgtEl>
                                          <p:spTgt spid="7"/>
                                        </p:tgtEl>
                                        <p:attrNameLst>
                                          <p:attrName>ppt_x</p:attrName>
                                        </p:attrNameLst>
                                      </p:cBhvr>
                                      <p:tavLst>
                                        <p:tav tm="0">
                                          <p:val>
                                            <p:strVal val="#ppt_x-.2"/>
                                          </p:val>
                                        </p:tav>
                                        <p:tav tm="100000">
                                          <p:val>
                                            <p:strVal val="#ppt_x"/>
                                          </p:val>
                                        </p:tav>
                                      </p:tavLst>
                                    </p:anim>
                                    <p:anim calcmode="lin" valueType="num">
                                      <p:cBhvr>
                                        <p:cTn id="2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9" dur="1000"/>
                                        <p:tgtEl>
                                          <p:spTgt spid="7"/>
                                        </p:tgtEl>
                                      </p:cBhvr>
                                    </p:animEffect>
                                  </p:childTnLst>
                                </p:cTn>
                              </p:par>
                              <p:par>
                                <p:cTn id="30" presetID="29" presetClass="entr" presetSubtype="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 calcmode="lin" valueType="num">
                                      <p:cBhvr>
                                        <p:cTn id="32" dur="1000" fill="hold"/>
                                        <p:tgtEl>
                                          <p:spTgt spid="8"/>
                                        </p:tgtEl>
                                        <p:attrNameLst>
                                          <p:attrName>ppt_x</p:attrName>
                                        </p:attrNameLst>
                                      </p:cBhvr>
                                      <p:tavLst>
                                        <p:tav tm="0">
                                          <p:val>
                                            <p:strVal val="#ppt_x-.2"/>
                                          </p:val>
                                        </p:tav>
                                        <p:tav tm="100000">
                                          <p:val>
                                            <p:strVal val="#ppt_x"/>
                                          </p:val>
                                        </p:tav>
                                      </p:tavLst>
                                    </p:anim>
                                    <p:anim calcmode="lin" valueType="num">
                                      <p:cBhvr>
                                        <p:cTn id="33"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4" dur="1000"/>
                                        <p:tgtEl>
                                          <p:spTgt spid="8"/>
                                        </p:tgtEl>
                                      </p:cBhvr>
                                    </p:animEffect>
                                  </p:childTnLst>
                                </p:cTn>
                              </p:par>
                            </p:childTnLst>
                          </p:cTn>
                        </p:par>
                      </p:childTnLst>
                    </p:cTn>
                  </p:par>
                  <p:par>
                    <p:cTn id="35" fill="hold">
                      <p:stCondLst>
                        <p:cond delay="indefinite"/>
                      </p:stCondLst>
                      <p:childTnLst>
                        <p:par>
                          <p:cTn id="36" fill="hold">
                            <p:stCondLst>
                              <p:cond delay="0"/>
                            </p:stCondLst>
                            <p:childTnLst>
                              <p:par>
                                <p:cTn id="37" presetID="16" presetClass="entr" presetSubtype="21" fill="hold" nodeType="clickEffect">
                                  <p:stCondLst>
                                    <p:cond delay="0"/>
                                  </p:stCondLst>
                                  <p:childTnLst>
                                    <p:set>
                                      <p:cBhvr>
                                        <p:cTn id="38" dur="1" fill="hold">
                                          <p:stCondLst>
                                            <p:cond delay="0"/>
                                          </p:stCondLst>
                                        </p:cTn>
                                        <p:tgtEl>
                                          <p:spTgt spid="22"/>
                                        </p:tgtEl>
                                        <p:attrNameLst>
                                          <p:attrName>style.visibility</p:attrName>
                                        </p:attrNameLst>
                                      </p:cBhvr>
                                      <p:to>
                                        <p:strVal val="visible"/>
                                      </p:to>
                                    </p:set>
                                    <p:animEffect transition="in" filter="barn(inVertical)">
                                      <p:cBhvr>
                                        <p:cTn id="39" dur="500"/>
                                        <p:tgtEl>
                                          <p:spTgt spid="22"/>
                                        </p:tgtEl>
                                      </p:cBhvr>
                                    </p:animEffect>
                                  </p:childTnLst>
                                </p:cTn>
                              </p:par>
                            </p:childTnLst>
                          </p:cTn>
                        </p:par>
                      </p:childTnLst>
                    </p:cTn>
                  </p:par>
                  <p:par>
                    <p:cTn id="40" fill="hold">
                      <p:stCondLst>
                        <p:cond delay="indefinite"/>
                      </p:stCondLst>
                      <p:childTnLst>
                        <p:par>
                          <p:cTn id="41" fill="hold">
                            <p:stCondLst>
                              <p:cond delay="0"/>
                            </p:stCondLst>
                            <p:childTnLst>
                              <p:par>
                                <p:cTn id="42" presetID="29" presetClass="entr" presetSubtype="0" fill="hold" grpId="0" nodeType="clickEffect">
                                  <p:stCondLst>
                                    <p:cond delay="0"/>
                                  </p:stCondLst>
                                  <p:childTnLst>
                                    <p:set>
                                      <p:cBhvr>
                                        <p:cTn id="43" dur="1" fill="hold">
                                          <p:stCondLst>
                                            <p:cond delay="0"/>
                                          </p:stCondLst>
                                        </p:cTn>
                                        <p:tgtEl>
                                          <p:spTgt spid="6"/>
                                        </p:tgtEl>
                                        <p:attrNameLst>
                                          <p:attrName>style.visibility</p:attrName>
                                        </p:attrNameLst>
                                      </p:cBhvr>
                                      <p:to>
                                        <p:strVal val="visible"/>
                                      </p:to>
                                    </p:set>
                                    <p:anim calcmode="lin" valueType="num">
                                      <p:cBhvr>
                                        <p:cTn id="44" dur="1000" fill="hold"/>
                                        <p:tgtEl>
                                          <p:spTgt spid="6"/>
                                        </p:tgtEl>
                                        <p:attrNameLst>
                                          <p:attrName>ppt_x</p:attrName>
                                        </p:attrNameLst>
                                      </p:cBhvr>
                                      <p:tavLst>
                                        <p:tav tm="0">
                                          <p:val>
                                            <p:strVal val="#ppt_x-.2"/>
                                          </p:val>
                                        </p:tav>
                                        <p:tav tm="100000">
                                          <p:val>
                                            <p:strVal val="#ppt_x"/>
                                          </p:val>
                                        </p:tav>
                                      </p:tavLst>
                                    </p:anim>
                                    <p:anim calcmode="lin" valueType="num">
                                      <p:cBhvr>
                                        <p:cTn id="45"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46" dur="1000"/>
                                        <p:tgtEl>
                                          <p:spTgt spid="6"/>
                                        </p:tgtEl>
                                      </p:cBhvr>
                                    </p:animEffect>
                                  </p:childTnLst>
                                </p:cTn>
                              </p:par>
                              <p:par>
                                <p:cTn id="47" presetID="29" presetClass="entr" presetSubtype="0" fill="hold" grpId="0" nodeType="withEffect">
                                  <p:stCondLst>
                                    <p:cond delay="0"/>
                                  </p:stCondLst>
                                  <p:childTnLst>
                                    <p:set>
                                      <p:cBhvr>
                                        <p:cTn id="48" dur="1" fill="hold">
                                          <p:stCondLst>
                                            <p:cond delay="0"/>
                                          </p:stCondLst>
                                        </p:cTn>
                                        <p:tgtEl>
                                          <p:spTgt spid="13"/>
                                        </p:tgtEl>
                                        <p:attrNameLst>
                                          <p:attrName>style.visibility</p:attrName>
                                        </p:attrNameLst>
                                      </p:cBhvr>
                                      <p:to>
                                        <p:strVal val="visible"/>
                                      </p:to>
                                    </p:set>
                                    <p:anim calcmode="lin" valueType="num">
                                      <p:cBhvr>
                                        <p:cTn id="49" dur="1000" fill="hold"/>
                                        <p:tgtEl>
                                          <p:spTgt spid="13"/>
                                        </p:tgtEl>
                                        <p:attrNameLst>
                                          <p:attrName>ppt_x</p:attrName>
                                        </p:attrNameLst>
                                      </p:cBhvr>
                                      <p:tavLst>
                                        <p:tav tm="0">
                                          <p:val>
                                            <p:strVal val="#ppt_x-.2"/>
                                          </p:val>
                                        </p:tav>
                                        <p:tav tm="100000">
                                          <p:val>
                                            <p:strVal val="#ppt_x"/>
                                          </p:val>
                                        </p:tav>
                                      </p:tavLst>
                                    </p:anim>
                                    <p:anim calcmode="lin" valueType="num">
                                      <p:cBhvr>
                                        <p:cTn id="50"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51" dur="1000"/>
                                        <p:tgtEl>
                                          <p:spTgt spid="13"/>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nodeType="clickEffect">
                                  <p:stCondLst>
                                    <p:cond delay="0"/>
                                  </p:stCondLst>
                                  <p:childTnLst>
                                    <p:set>
                                      <p:cBhvr>
                                        <p:cTn id="55" dur="1" fill="hold">
                                          <p:stCondLst>
                                            <p:cond delay="0"/>
                                          </p:stCondLst>
                                        </p:cTn>
                                        <p:tgtEl>
                                          <p:spTgt spid="9"/>
                                        </p:tgtEl>
                                        <p:attrNameLst>
                                          <p:attrName>style.visibility</p:attrName>
                                        </p:attrNameLst>
                                      </p:cBhvr>
                                      <p:to>
                                        <p:strVal val="visible"/>
                                      </p:to>
                                    </p:set>
                                    <p:animEffect transition="in" filter="barn(inVertical)">
                                      <p:cBhvr>
                                        <p:cTn id="56"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P spid="11" grpId="0" bldLvl="0" animBg="1"/>
      <p:bldP spid="11" grpId="1" animBg="1"/>
      <p:bldP spid="13" grpId="0" animBg="1"/>
      <p:bldP spid="13" grpId="1" animBg="1"/>
      <p:bldP spid="5" grpId="0" animBg="1"/>
      <p:bldP spid="5" grpId="1" animBg="1"/>
      <p:bldP spid="6" grpId="0" animBg="1"/>
      <p:bldP spid="6" grpId="1" animBg="1"/>
      <p:bldP spid="7" grpId="0" bldLvl="0" animBg="1"/>
      <p:bldP spid="7" grpId="1" animBg="1"/>
      <p:bldP spid="8" grpId="0" bldLvl="0" animBg="1"/>
      <p:bldP spid="8"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4510" y="446405"/>
            <a:ext cx="11132185" cy="618553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3. 掌握主位推进理念，文脉要畅通</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3" name="文本框 2"/>
          <p:cNvSpPr txBox="1"/>
          <p:nvPr/>
        </p:nvSpPr>
        <p:spPr>
          <a:xfrm>
            <a:off x="8404225" y="47625"/>
            <a:ext cx="2682240" cy="398780"/>
          </a:xfrm>
          <a:prstGeom prst="rect">
            <a:avLst/>
          </a:prstGeom>
          <a:noFill/>
        </p:spPr>
        <p:txBody>
          <a:bodyPr wrap="square" rtlCol="0" anchor="t">
            <a:spAutoFit/>
          </a:bodyPr>
          <a:lstStyle/>
          <a:p>
            <a:r>
              <a:rPr lang="zh-CN" altLang="en-US" sz="2000" b="1">
                <a:solidFill>
                  <a:schemeClr val="bg1"/>
                </a:solidFill>
              </a:rPr>
              <a:t>2019年6月浙江高考卷</a:t>
            </a:r>
            <a:endParaRPr lang="zh-CN" altLang="en-US" sz="2000" b="1">
              <a:solidFill>
                <a:schemeClr val="bg1"/>
              </a:solidFill>
            </a:endParaRPr>
          </a:p>
        </p:txBody>
      </p:sp>
      <p:sp>
        <p:nvSpPr>
          <p:cNvPr id="4" name="文本框 3"/>
          <p:cNvSpPr txBox="1"/>
          <p:nvPr/>
        </p:nvSpPr>
        <p:spPr>
          <a:xfrm>
            <a:off x="529590" y="982980"/>
            <a:ext cx="11132820" cy="3169285"/>
          </a:xfrm>
          <a:prstGeom prst="rect">
            <a:avLst/>
          </a:prstGeom>
          <a:noFill/>
        </p:spPr>
        <p:txBody>
          <a:bodyPr wrap="square" rtlCol="0" anchor="t">
            <a:spAutoFit/>
          </a:bodyPr>
          <a:lstStyle/>
          <a:p>
            <a:r>
              <a:rPr lang="zh-CN" altLang="en-US" sz="2000"/>
              <a:t>    </a:t>
            </a:r>
            <a:r>
              <a:rPr lang="zh-CN" altLang="en-US" sz="2000" u="sng"/>
              <a:t>     33     </a:t>
            </a:r>
            <a:r>
              <a:rPr lang="zh-CN" altLang="en-US" sz="2000"/>
              <a:t> They were not sure how the Americans would react to the new type of music. Beatlemania hit New York on February 7, 1964. Hundreds of fans jammed the airport to greet them.  </a:t>
            </a:r>
            <a:r>
              <a:rPr lang="zh-CN" altLang="en-US" sz="2000" u="sng"/>
              <a:t>     34     </a:t>
            </a:r>
            <a:r>
              <a:rPr lang="zh-CN" altLang="en-US" sz="2000"/>
              <a:t> The concert was broadcast live and attracted the largest one night audience in the history of television up to that time. The Beatles were described as a British invasion (入侵) by local and nationwide newspapers at that time. Their victory in America was still remembered as a major turning point in the history of rock and roll. Thanks to the Beatles, a lot of opportunities were opened up to new faces on the market. </a:t>
            </a:r>
            <a:r>
              <a:rPr lang="zh-CN" altLang="en-US" sz="2000" u="sng"/>
              <a:t>     35    </a:t>
            </a:r>
            <a:r>
              <a:rPr lang="zh-CN" altLang="en-US" sz="2000" u="sng">
                <a:solidFill>
                  <a:schemeClr val="bg1"/>
                </a:solidFill>
              </a:rPr>
              <a:t> 。</a:t>
            </a:r>
            <a:endParaRPr lang="zh-CN" altLang="en-US" sz="2000" u="sng"/>
          </a:p>
          <a:p>
            <a:r>
              <a:rPr lang="zh-CN" altLang="en-US" sz="2000"/>
              <a:t>   A. They decided on a tour to the United States in 1964.</a:t>
            </a:r>
            <a:endParaRPr lang="zh-CN" altLang="en-US" sz="2000"/>
          </a:p>
          <a:p>
            <a:r>
              <a:rPr lang="zh-CN" altLang="en-US" sz="2000"/>
              <a:t>   E. Many rock bands were able to follow in the footsteps of the Beatles.</a:t>
            </a:r>
            <a:endParaRPr lang="zh-CN" altLang="en-US" sz="2000"/>
          </a:p>
          <a:p>
            <a:r>
              <a:rPr lang="zh-CN" altLang="en-US" sz="2000"/>
              <a:t>   G. They performed their first concert in America at CBS television’s 53rd street studio.</a:t>
            </a:r>
            <a:endParaRPr lang="zh-CN" altLang="en-US" sz="2000"/>
          </a:p>
        </p:txBody>
      </p:sp>
      <p:sp>
        <p:nvSpPr>
          <p:cNvPr id="11" name="文本框 10"/>
          <p:cNvSpPr txBox="1"/>
          <p:nvPr/>
        </p:nvSpPr>
        <p:spPr>
          <a:xfrm>
            <a:off x="524510" y="4407535"/>
            <a:ext cx="11179175" cy="1198880"/>
          </a:xfrm>
          <a:prstGeom prst="rect">
            <a:avLst/>
          </a:prstGeom>
          <a:solidFill>
            <a:schemeClr val="accent3">
              <a:lumMod val="20000"/>
              <a:lumOff val="80000"/>
            </a:schemeClr>
          </a:solidFill>
        </p:spPr>
        <p:txBody>
          <a:bodyPr wrap="square" rtlCol="0" anchor="t">
            <a:spAutoFit/>
          </a:bodyPr>
          <a:lstStyle/>
          <a:p>
            <a:r>
              <a:rPr lang="en-US" altLang="zh-CN" sz="2400">
                <a:latin typeface="微软雅黑" panose="020B0503020204020204" charset="-122"/>
                <a:ea typeface="微软雅黑" panose="020B0503020204020204" charset="-122"/>
                <a:cs typeface="微软雅黑" panose="020B0503020204020204" charset="-122"/>
              </a:rPr>
              <a:t>    </a:t>
            </a:r>
            <a:r>
              <a:rPr sz="2400">
                <a:latin typeface="微软雅黑" panose="020B0503020204020204" charset="-122"/>
                <a:ea typeface="微软雅黑" panose="020B0503020204020204" charset="-122"/>
                <a:cs typeface="微软雅黑" panose="020B0503020204020204" charset="-122"/>
              </a:rPr>
              <a:t>第35题的上句的述位是“new faces”，根据延续型的推进模式，行文思路很自然地演进到E选项，“Many rock bands ”主位（旧信息）与“new faces”是逻辑吻合的。 </a:t>
            </a:r>
            <a:endParaRPr sz="2400">
              <a:latin typeface="微软雅黑" panose="020B0503020204020204" charset="-122"/>
              <a:ea typeface="微软雅黑" panose="020B0503020204020204" charset="-122"/>
              <a:cs typeface="微软雅黑" panose="020B0503020204020204" charset="-122"/>
            </a:endParaRPr>
          </a:p>
        </p:txBody>
      </p:sp>
      <p:sp>
        <p:nvSpPr>
          <p:cNvPr id="5" name="矩形: 圆角 12"/>
          <p:cNvSpPr/>
          <p:nvPr/>
        </p:nvSpPr>
        <p:spPr>
          <a:xfrm>
            <a:off x="1035685" y="3420110"/>
            <a:ext cx="204470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7" name="矩形: 圆角 10"/>
          <p:cNvSpPr/>
          <p:nvPr/>
        </p:nvSpPr>
        <p:spPr>
          <a:xfrm>
            <a:off x="2700020" y="2832735"/>
            <a:ext cx="2980690" cy="367030"/>
          </a:xfrm>
          <a:prstGeom prst="roundRect">
            <a:avLst/>
          </a:prstGeom>
          <a:solidFill>
            <a:srgbClr val="FF8021">
              <a:lumMod val="40000"/>
              <a:lumOff val="6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cxnSp>
        <p:nvCxnSpPr>
          <p:cNvPr id="22" name="直接箭头连接符 21"/>
          <p:cNvCxnSpPr/>
          <p:nvPr/>
        </p:nvCxnSpPr>
        <p:spPr>
          <a:xfrm flipH="1">
            <a:off x="2587625" y="3083560"/>
            <a:ext cx="492125" cy="360680"/>
          </a:xfrm>
          <a:prstGeom prst="straightConnector1">
            <a:avLst/>
          </a:prstGeom>
          <a:ln w="57150">
            <a:solidFill>
              <a:srgbClr val="0070C0"/>
            </a:solidFill>
            <a:tailEnd type="triangle"/>
          </a:ln>
        </p:spPr>
        <p:style>
          <a:lnRef idx="1">
            <a:schemeClr val="accent1"/>
          </a:lnRef>
          <a:fillRef idx="0">
            <a:schemeClr val="accent1"/>
          </a:fillRef>
          <a:effectRef idx="0">
            <a:schemeClr val="accent1"/>
          </a:effectRef>
          <a:fontRef idx="minor">
            <a:schemeClr val="tx1"/>
          </a:fontRef>
        </p:style>
      </p:cxnSp>
      <p:pic>
        <p:nvPicPr>
          <p:cNvPr id="23"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500" fill="hold"/>
                                        <p:tgtEl>
                                          <p:spTgt spid="11"/>
                                        </p:tgtEl>
                                        <p:attrNameLst>
                                          <p:attrName>ppt_x</p:attrName>
                                        </p:attrNameLst>
                                      </p:cBhvr>
                                      <p:tavLst>
                                        <p:tav tm="0">
                                          <p:val>
                                            <p:strVal val="#ppt_x"/>
                                          </p:val>
                                        </p:tav>
                                        <p:tav tm="100000">
                                          <p:val>
                                            <p:strVal val="#ppt_x"/>
                                          </p:val>
                                        </p:tav>
                                      </p:tavLst>
                                    </p:anim>
                                    <p:anim calcmode="lin" valueType="num">
                                      <p:cBhvr additive="base">
                                        <p:cTn id="1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9" presetClass="entr" presetSubtype="0" fill="hold" grpId="0" nodeType="clickEffect">
                                  <p:stCondLst>
                                    <p:cond delay="0"/>
                                  </p:stCondLst>
                                  <p:childTnLst>
                                    <p:set>
                                      <p:cBhvr>
                                        <p:cTn id="21" dur="1" fill="hold">
                                          <p:stCondLst>
                                            <p:cond delay="0"/>
                                          </p:stCondLst>
                                        </p:cTn>
                                        <p:tgtEl>
                                          <p:spTgt spid="5"/>
                                        </p:tgtEl>
                                        <p:attrNameLst>
                                          <p:attrName>style.visibility</p:attrName>
                                        </p:attrNameLst>
                                      </p:cBhvr>
                                      <p:to>
                                        <p:strVal val="visible"/>
                                      </p:to>
                                    </p:set>
                                    <p:anim calcmode="lin" valueType="num">
                                      <p:cBhvr>
                                        <p:cTn id="22" dur="1000" fill="hold"/>
                                        <p:tgtEl>
                                          <p:spTgt spid="5"/>
                                        </p:tgtEl>
                                        <p:attrNameLst>
                                          <p:attrName>ppt_x</p:attrName>
                                        </p:attrNameLst>
                                      </p:cBhvr>
                                      <p:tavLst>
                                        <p:tav tm="0">
                                          <p:val>
                                            <p:strVal val="#ppt_x-.2"/>
                                          </p:val>
                                        </p:tav>
                                        <p:tav tm="100000">
                                          <p:val>
                                            <p:strVal val="#ppt_x"/>
                                          </p:val>
                                        </p:tav>
                                      </p:tavLst>
                                    </p:anim>
                                    <p:anim calcmode="lin" valueType="num">
                                      <p:cBhvr>
                                        <p:cTn id="23"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24" dur="1000"/>
                                        <p:tgtEl>
                                          <p:spTgt spid="5"/>
                                        </p:tgtEl>
                                      </p:cBhvr>
                                    </p:animEffect>
                                  </p:childTnLst>
                                </p:cTn>
                              </p:par>
                              <p:par>
                                <p:cTn id="25" presetID="29" presetClass="entr" presetSubtype="0" fill="hold" grpId="0" nodeType="withEffect">
                                  <p:stCondLst>
                                    <p:cond delay="0"/>
                                  </p:stCondLst>
                                  <p:childTnLst>
                                    <p:set>
                                      <p:cBhvr>
                                        <p:cTn id="26" dur="1" fill="hold">
                                          <p:stCondLst>
                                            <p:cond delay="0"/>
                                          </p:stCondLst>
                                        </p:cTn>
                                        <p:tgtEl>
                                          <p:spTgt spid="7"/>
                                        </p:tgtEl>
                                        <p:attrNameLst>
                                          <p:attrName>style.visibility</p:attrName>
                                        </p:attrNameLst>
                                      </p:cBhvr>
                                      <p:to>
                                        <p:strVal val="visible"/>
                                      </p:to>
                                    </p:set>
                                    <p:anim calcmode="lin" valueType="num">
                                      <p:cBhvr>
                                        <p:cTn id="27" dur="1000" fill="hold"/>
                                        <p:tgtEl>
                                          <p:spTgt spid="7"/>
                                        </p:tgtEl>
                                        <p:attrNameLst>
                                          <p:attrName>ppt_x</p:attrName>
                                        </p:attrNameLst>
                                      </p:cBhvr>
                                      <p:tavLst>
                                        <p:tav tm="0">
                                          <p:val>
                                            <p:strVal val="#ppt_x-.2"/>
                                          </p:val>
                                        </p:tav>
                                        <p:tav tm="100000">
                                          <p:val>
                                            <p:strVal val="#ppt_x"/>
                                          </p:val>
                                        </p:tav>
                                      </p:tavLst>
                                    </p:anim>
                                    <p:anim calcmode="lin" valueType="num">
                                      <p:cBhvr>
                                        <p:cTn id="2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29" dur="1000"/>
                                        <p:tgtEl>
                                          <p:spTgt spid="7"/>
                                        </p:tgtEl>
                                      </p:cBhvr>
                                    </p:animEffect>
                                  </p:childTnLst>
                                </p:cTn>
                              </p:par>
                            </p:childTnLst>
                          </p:cTn>
                        </p:par>
                      </p:childTnLst>
                    </p:cTn>
                  </p:par>
                  <p:par>
                    <p:cTn id="30" fill="hold">
                      <p:stCondLst>
                        <p:cond delay="indefinite"/>
                      </p:stCondLst>
                      <p:childTnLst>
                        <p:par>
                          <p:cTn id="31" fill="hold">
                            <p:stCondLst>
                              <p:cond delay="0"/>
                            </p:stCondLst>
                            <p:childTnLst>
                              <p:par>
                                <p:cTn id="32" presetID="16" presetClass="entr" presetSubtype="21" fill="hold" nodeType="click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barn(inVertical)">
                                      <p:cBhvr>
                                        <p:cTn id="34"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P spid="11" grpId="0" bldLvl="0" animBg="1"/>
      <p:bldP spid="11" grpId="1" animBg="1"/>
      <p:bldP spid="5" grpId="0" bldLvl="0" animBg="1"/>
      <p:bldP spid="5" grpId="1" animBg="1"/>
      <p:bldP spid="7" grpId="0" bldLvl="0" animBg="1"/>
      <p:bldP spid="7" grpId="1"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30225" y="255905"/>
            <a:ext cx="11132185" cy="610806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“七选五”阅读文章内设空的位置有三种：段首、段中和段尾，我们可以根据答案所在的位置和功能分别确定解题技巧。</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4. 熟悉空格功能位置，语境要合理 </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graphicFrame>
        <p:nvGraphicFramePr>
          <p:cNvPr id="3" name="表格 2"/>
          <p:cNvGraphicFramePr/>
          <p:nvPr>
            <p:custDataLst>
              <p:tags r:id="rId1"/>
            </p:custDataLst>
          </p:nvPr>
        </p:nvGraphicFramePr>
        <p:xfrm>
          <a:off x="596583" y="2105025"/>
          <a:ext cx="10937875" cy="4090670"/>
        </p:xfrm>
        <a:graphic>
          <a:graphicData uri="http://schemas.openxmlformats.org/drawingml/2006/table">
            <a:tbl>
              <a:tblPr firstRow="1" bandRow="1">
                <a:tableStyleId>{5940675A-B579-460E-94D1-54222C63F5DA}</a:tableStyleId>
              </a:tblPr>
              <a:tblGrid>
                <a:gridCol w="1485265"/>
                <a:gridCol w="4237355"/>
                <a:gridCol w="5215255"/>
              </a:tblGrid>
              <a:tr h="513080">
                <a:tc>
                  <a:txBody>
                    <a:bodyPr/>
                    <a:lstStyle/>
                    <a:p>
                      <a:pPr indent="0" algn="ctr">
                        <a:buNone/>
                      </a:pPr>
                      <a:r>
                        <a:rPr lang="en-US" sz="2400" b="1">
                          <a:solidFill>
                            <a:srgbClr val="000000"/>
                          </a:solidFill>
                          <a:latin typeface="Times New Roman" panose="02020603050405020304" charset="0"/>
                          <a:cs typeface="Times New Roman" panose="02020603050405020304" charset="0"/>
                        </a:rPr>
                        <a:t>出现位置</a:t>
                      </a:r>
                      <a:endParaRPr lang="en-US" altLang="en-US" sz="2400" b="1">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21FFE8"/>
                    </a:solidFill>
                  </a:tcPr>
                </a:tc>
                <a:tc>
                  <a:txBody>
                    <a:bodyPr/>
                    <a:lstStyle/>
                    <a:p>
                      <a:pPr indent="0" algn="ctr">
                        <a:buNone/>
                      </a:pPr>
                      <a:r>
                        <a:rPr lang="en-US" sz="2400" b="1">
                          <a:solidFill>
                            <a:srgbClr val="000000"/>
                          </a:solidFill>
                          <a:latin typeface="Times New Roman" panose="02020603050405020304" charset="0"/>
                          <a:cs typeface="Times New Roman" panose="02020603050405020304" charset="0"/>
                        </a:rPr>
                        <a:t>句子功能</a:t>
                      </a:r>
                      <a:endParaRPr lang="en-US" altLang="en-US" sz="2400" b="1">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21FFE8"/>
                    </a:solidFill>
                  </a:tcPr>
                </a:tc>
                <a:tc>
                  <a:txBody>
                    <a:bodyPr/>
                    <a:lstStyle/>
                    <a:p>
                      <a:pPr indent="0" algn="ctr">
                        <a:buNone/>
                      </a:pPr>
                      <a:r>
                        <a:rPr lang="en-US" sz="2400" b="1">
                          <a:solidFill>
                            <a:srgbClr val="000000"/>
                          </a:solidFill>
                          <a:latin typeface="Times New Roman" panose="02020603050405020304" charset="0"/>
                          <a:cs typeface="Times New Roman" panose="02020603050405020304" charset="0"/>
                        </a:rPr>
                        <a:t>解题方法</a:t>
                      </a:r>
                      <a:endParaRPr lang="en-US" altLang="en-US" sz="2400" b="1">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solidFill>
                      <a:srgbClr val="21FFE8"/>
                    </a:solidFill>
                  </a:tcPr>
                </a:tc>
              </a:tr>
              <a:tr h="1609725">
                <a:tc>
                  <a:txBody>
                    <a:bodyPr/>
                    <a:lstStyle/>
                    <a:p>
                      <a:pPr indent="0" algn="ctr">
                        <a:buNone/>
                      </a:pPr>
                      <a:r>
                        <a:rPr lang="en-US" sz="2400" b="1">
                          <a:solidFill>
                            <a:srgbClr val="000000"/>
                          </a:solidFill>
                          <a:latin typeface="Times New Roman" panose="02020603050405020304" charset="0"/>
                          <a:cs typeface="Times New Roman" panose="02020603050405020304" charset="0"/>
                        </a:rPr>
                        <a:t>段首</a:t>
                      </a:r>
                      <a:endParaRPr lang="en-US" altLang="en-US" sz="2400" b="1">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400" b="0">
                          <a:solidFill>
                            <a:srgbClr val="000000"/>
                          </a:solidFill>
                          <a:latin typeface="Times New Roman" panose="02020603050405020304" charset="0"/>
                          <a:cs typeface="Times New Roman" panose="02020603050405020304" charset="0"/>
                        </a:rPr>
                        <a:t>在标题类文章中，该空一般为</a:t>
                      </a:r>
                      <a:r>
                        <a:rPr lang="en-US" sz="2400" b="1">
                          <a:solidFill>
                            <a:srgbClr val="005362"/>
                          </a:solidFill>
                          <a:latin typeface="Times New Roman" panose="02020603050405020304" charset="0"/>
                          <a:cs typeface="Times New Roman" panose="02020603050405020304" charset="0"/>
                        </a:rPr>
                        <a:t>段落主旨句</a:t>
                      </a:r>
                      <a:r>
                        <a:rPr lang="en-US" sz="2400" b="0">
                          <a:solidFill>
                            <a:srgbClr val="000000"/>
                          </a:solidFill>
                          <a:latin typeface="Times New Roman" panose="02020603050405020304" charset="0"/>
                          <a:cs typeface="Times New Roman" panose="02020603050405020304" charset="0"/>
                        </a:rPr>
                        <a:t>。在非标题类文章中，该空可能是</a:t>
                      </a:r>
                      <a:r>
                        <a:rPr lang="en-US" sz="2400" b="1">
                          <a:solidFill>
                            <a:srgbClr val="005362"/>
                          </a:solidFill>
                          <a:latin typeface="Times New Roman" panose="02020603050405020304" charset="0"/>
                          <a:cs typeface="Times New Roman" panose="02020603050405020304" charset="0"/>
                        </a:rPr>
                        <a:t>主旨句</a:t>
                      </a:r>
                      <a:r>
                        <a:rPr lang="en-US" sz="2400" b="0">
                          <a:solidFill>
                            <a:srgbClr val="000000"/>
                          </a:solidFill>
                          <a:latin typeface="Times New Roman" panose="02020603050405020304" charset="0"/>
                          <a:cs typeface="Times New Roman" panose="02020603050405020304" charset="0"/>
                        </a:rPr>
                        <a:t>或</a:t>
                      </a:r>
                      <a:r>
                        <a:rPr lang="en-US" sz="2400" b="1">
                          <a:solidFill>
                            <a:srgbClr val="005362"/>
                          </a:solidFill>
                          <a:latin typeface="Times New Roman" panose="02020603050405020304" charset="0"/>
                          <a:cs typeface="Times New Roman" panose="02020603050405020304" charset="0"/>
                        </a:rPr>
                        <a:t>承上启下的过渡句</a:t>
                      </a:r>
                      <a:r>
                        <a:rPr lang="en-US" sz="2400" b="0">
                          <a:solidFill>
                            <a:srgbClr val="000000"/>
                          </a:solidFill>
                          <a:latin typeface="Times New Roman" panose="02020603050405020304" charset="0"/>
                          <a:cs typeface="Times New Roman" panose="02020603050405020304" charset="0"/>
                        </a:rPr>
                        <a:t>。</a:t>
                      </a:r>
                      <a:endParaRPr lang="en-US" altLang="en-US" sz="24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400" b="1">
                          <a:solidFill>
                            <a:srgbClr val="005362"/>
                          </a:solidFill>
                          <a:latin typeface="Times New Roman" panose="02020603050405020304" charset="0"/>
                          <a:cs typeface="Times New Roman" panose="02020603050405020304" charset="0"/>
                        </a:rPr>
                        <a:t>通读空格后整段的内容</a:t>
                      </a:r>
                      <a:r>
                        <a:rPr lang="en-US" sz="2400" b="0">
                          <a:solidFill>
                            <a:srgbClr val="000000"/>
                          </a:solidFill>
                          <a:latin typeface="Times New Roman" panose="02020603050405020304" charset="0"/>
                          <a:cs typeface="Times New Roman" panose="02020603050405020304" charset="0"/>
                        </a:rPr>
                        <a:t>，查找同义词或其他相关的词，确定本段主旨，推断出主题句，选择正确的答案。</a:t>
                      </a:r>
                      <a:endParaRPr lang="en-US" altLang="en-US" sz="24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859790">
                <a:tc>
                  <a:txBody>
                    <a:bodyPr/>
                    <a:lstStyle/>
                    <a:p>
                      <a:pPr indent="0" algn="ctr">
                        <a:buNone/>
                      </a:pPr>
                      <a:r>
                        <a:rPr lang="en-US" sz="2400" b="1">
                          <a:solidFill>
                            <a:srgbClr val="000000"/>
                          </a:solidFill>
                          <a:latin typeface="Times New Roman" panose="02020603050405020304" charset="0"/>
                          <a:cs typeface="Times New Roman" panose="02020603050405020304" charset="0"/>
                        </a:rPr>
                        <a:t>段尾</a:t>
                      </a:r>
                      <a:endParaRPr lang="en-US" altLang="en-US" sz="2400" b="1">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400" b="1">
                          <a:solidFill>
                            <a:srgbClr val="005362"/>
                          </a:solidFill>
                          <a:latin typeface="Times New Roman" panose="02020603050405020304" charset="0"/>
                          <a:cs typeface="Times New Roman" panose="02020603050405020304" charset="0"/>
                        </a:rPr>
                        <a:t>总结概括</a:t>
                      </a:r>
                      <a:r>
                        <a:rPr lang="en-US" sz="2400" b="0">
                          <a:solidFill>
                            <a:srgbClr val="000000"/>
                          </a:solidFill>
                          <a:latin typeface="Times New Roman" panose="02020603050405020304" charset="0"/>
                          <a:cs typeface="Times New Roman" panose="02020603050405020304" charset="0"/>
                        </a:rPr>
                        <a:t>，或</a:t>
                      </a:r>
                      <a:r>
                        <a:rPr lang="en-US" sz="2400" b="1">
                          <a:solidFill>
                            <a:srgbClr val="005362"/>
                          </a:solidFill>
                          <a:latin typeface="Times New Roman" panose="02020603050405020304" charset="0"/>
                          <a:cs typeface="Times New Roman" panose="02020603050405020304" charset="0"/>
                        </a:rPr>
                        <a:t>承上启下</a:t>
                      </a:r>
                      <a:r>
                        <a:rPr lang="en-US" sz="2400" b="0">
                          <a:solidFill>
                            <a:srgbClr val="000000"/>
                          </a:solidFill>
                          <a:latin typeface="Times New Roman" panose="02020603050405020304" charset="0"/>
                          <a:cs typeface="Times New Roman" panose="02020603050405020304" charset="0"/>
                        </a:rPr>
                        <a:t>。</a:t>
                      </a:r>
                      <a:endParaRPr lang="en-US" altLang="en-US" sz="24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400" b="0">
                          <a:solidFill>
                            <a:srgbClr val="000000"/>
                          </a:solidFill>
                          <a:latin typeface="KTJ" charset="0"/>
                          <a:cs typeface="KTJ" charset="0"/>
                        </a:rPr>
                        <a:t>在</a:t>
                      </a:r>
                      <a:r>
                        <a:rPr lang="en-US" sz="2400" b="1">
                          <a:solidFill>
                            <a:srgbClr val="005362"/>
                          </a:solidFill>
                          <a:latin typeface="Times New Roman" panose="02020603050405020304" charset="0"/>
                          <a:cs typeface="Times New Roman" panose="02020603050405020304" charset="0"/>
                        </a:rPr>
                        <a:t>选项中</a:t>
                      </a:r>
                      <a:r>
                        <a:rPr lang="en-US" sz="2400" b="0">
                          <a:solidFill>
                            <a:srgbClr val="000000"/>
                          </a:solidFill>
                          <a:latin typeface="KTJ" charset="0"/>
                          <a:cs typeface="KTJ" charset="0"/>
                        </a:rPr>
                        <a:t>查找表示</a:t>
                      </a:r>
                      <a:r>
                        <a:rPr lang="en-US" sz="2400" b="1">
                          <a:solidFill>
                            <a:srgbClr val="005362"/>
                          </a:solidFill>
                          <a:latin typeface="Times New Roman" panose="02020603050405020304" charset="0"/>
                          <a:cs typeface="Times New Roman" panose="02020603050405020304" charset="0"/>
                        </a:rPr>
                        <a:t>总结的信号词</a:t>
                      </a:r>
                      <a:r>
                        <a:rPr lang="en-US" sz="2400" b="0">
                          <a:solidFill>
                            <a:srgbClr val="000000"/>
                          </a:solidFill>
                          <a:latin typeface="KTJ" charset="0"/>
                          <a:cs typeface="KTJ" charset="0"/>
                        </a:rPr>
                        <a:t>或发现</a:t>
                      </a:r>
                      <a:r>
                        <a:rPr lang="en-US" sz="2400" b="1">
                          <a:solidFill>
                            <a:srgbClr val="005362"/>
                          </a:solidFill>
                          <a:latin typeface="Times New Roman" panose="02020603050405020304" charset="0"/>
                          <a:cs typeface="Times New Roman" panose="02020603050405020304" charset="0"/>
                        </a:rPr>
                        <a:t>前文的同义词句</a:t>
                      </a:r>
                      <a:r>
                        <a:rPr lang="en-US" sz="2400" b="0">
                          <a:solidFill>
                            <a:srgbClr val="000000"/>
                          </a:solidFill>
                          <a:latin typeface="KTJ" charset="0"/>
                          <a:cs typeface="KTJ" charset="0"/>
                        </a:rPr>
                        <a:t>。</a:t>
                      </a:r>
                      <a:endParaRPr lang="en-US" altLang="en-US" sz="2400" b="0">
                        <a:solidFill>
                          <a:srgbClr val="000000"/>
                        </a:solidFill>
                        <a:latin typeface="KTJ" charset="0"/>
                        <a:ea typeface="KTJ" charset="0"/>
                        <a:cs typeface="KTJ" charset="0"/>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108075">
                <a:tc>
                  <a:txBody>
                    <a:bodyPr/>
                    <a:lstStyle/>
                    <a:p>
                      <a:pPr indent="0" algn="ctr">
                        <a:buNone/>
                      </a:pPr>
                      <a:r>
                        <a:rPr lang="en-US" sz="2400" b="1">
                          <a:solidFill>
                            <a:srgbClr val="000000"/>
                          </a:solidFill>
                          <a:latin typeface="Times New Roman" panose="02020603050405020304" charset="0"/>
                          <a:cs typeface="Times New Roman" panose="02020603050405020304" charset="0"/>
                        </a:rPr>
                        <a:t>段中</a:t>
                      </a:r>
                      <a:endParaRPr lang="en-US" altLang="en-US" sz="2400" b="1">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nchor="ct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400" b="0">
                          <a:solidFill>
                            <a:srgbClr val="000000"/>
                          </a:solidFill>
                          <a:latin typeface="Times New Roman" panose="02020603050405020304" charset="0"/>
                          <a:cs typeface="Times New Roman" panose="02020603050405020304" charset="0"/>
                        </a:rPr>
                        <a:t>一般为</a:t>
                      </a:r>
                      <a:r>
                        <a:rPr lang="en-US" sz="2400" b="1">
                          <a:solidFill>
                            <a:srgbClr val="005362"/>
                          </a:solidFill>
                          <a:latin typeface="Times New Roman" panose="02020603050405020304" charset="0"/>
                          <a:cs typeface="Times New Roman" panose="02020603050405020304" charset="0"/>
                        </a:rPr>
                        <a:t>过渡功能</a:t>
                      </a:r>
                      <a:r>
                        <a:rPr lang="en-US" sz="2400" b="0">
                          <a:solidFill>
                            <a:srgbClr val="000000"/>
                          </a:solidFill>
                          <a:latin typeface="Times New Roman" panose="02020603050405020304" charset="0"/>
                          <a:cs typeface="Times New Roman" panose="02020603050405020304" charset="0"/>
                        </a:rPr>
                        <a:t>，起到承上启下的作用。</a:t>
                      </a:r>
                      <a:r>
                        <a:rPr lang="en-US" sz="2400" b="0">
                          <a:solidFill>
                            <a:srgbClr val="000000"/>
                          </a:solidFill>
                          <a:latin typeface="KTJ" charset="0"/>
                          <a:cs typeface="KTJ" charset="0"/>
                        </a:rPr>
                        <a:t>也有可能是细节注释</a:t>
                      </a:r>
                      <a:r>
                        <a:rPr lang="zh-CN" altLang="en-US" sz="2400" b="0">
                          <a:solidFill>
                            <a:srgbClr val="000000"/>
                          </a:solidFill>
                          <a:latin typeface="KTJ" charset="0"/>
                          <a:cs typeface="KTJ" charset="0"/>
                        </a:rPr>
                        <a:t>。</a:t>
                      </a:r>
                      <a:endParaRPr lang="zh-CN" altLang="en-US" sz="2400" b="0">
                        <a:solidFill>
                          <a:srgbClr val="000000"/>
                        </a:solidFill>
                        <a:latin typeface="KTJ" charset="0"/>
                        <a:ea typeface="Times New Roman" panose="02020603050405020304" charset="0"/>
                        <a:cs typeface="KTJ" charset="0"/>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lstStyle/>
                    <a:p>
                      <a:pPr indent="0">
                        <a:buNone/>
                      </a:pPr>
                      <a:r>
                        <a:rPr lang="en-US" sz="2400" b="0">
                          <a:solidFill>
                            <a:srgbClr val="000000"/>
                          </a:solidFill>
                          <a:latin typeface="Times New Roman" panose="02020603050405020304" charset="0"/>
                          <a:cs typeface="Times New Roman" panose="02020603050405020304" charset="0"/>
                        </a:rPr>
                        <a:t>浏览</a:t>
                      </a:r>
                      <a:r>
                        <a:rPr lang="en-US" sz="2400" b="1">
                          <a:solidFill>
                            <a:srgbClr val="005362"/>
                          </a:solidFill>
                          <a:latin typeface="Times New Roman" panose="02020603050405020304" charset="0"/>
                          <a:cs typeface="Times New Roman" panose="02020603050405020304" charset="0"/>
                        </a:rPr>
                        <a:t>空前</a:t>
                      </a:r>
                      <a:r>
                        <a:rPr lang="en-US" sz="2400" b="0">
                          <a:solidFill>
                            <a:srgbClr val="000000"/>
                          </a:solidFill>
                          <a:latin typeface="Times New Roman" panose="02020603050405020304" charset="0"/>
                          <a:cs typeface="Times New Roman" panose="02020603050405020304" charset="0"/>
                        </a:rPr>
                        <a:t>及</a:t>
                      </a:r>
                      <a:r>
                        <a:rPr lang="en-US" sz="2400" b="1">
                          <a:solidFill>
                            <a:srgbClr val="005362"/>
                          </a:solidFill>
                          <a:latin typeface="Times New Roman" panose="02020603050405020304" charset="0"/>
                          <a:cs typeface="Times New Roman" panose="02020603050405020304" charset="0"/>
                        </a:rPr>
                        <a:t>空后</a:t>
                      </a:r>
                      <a:r>
                        <a:rPr lang="en-US" sz="2400" b="0">
                          <a:solidFill>
                            <a:srgbClr val="000000"/>
                          </a:solidFill>
                          <a:latin typeface="Times New Roman" panose="02020603050405020304" charset="0"/>
                          <a:cs typeface="Times New Roman" panose="02020603050405020304" charset="0"/>
                        </a:rPr>
                        <a:t>的句子来确定</a:t>
                      </a:r>
                      <a:r>
                        <a:rPr lang="en-US" sz="2400" b="1">
                          <a:solidFill>
                            <a:srgbClr val="005362"/>
                          </a:solidFill>
                          <a:latin typeface="Times New Roman" panose="02020603050405020304" charset="0"/>
                          <a:cs typeface="Times New Roman" panose="02020603050405020304" charset="0"/>
                        </a:rPr>
                        <a:t>句间逻辑关系</a:t>
                      </a:r>
                      <a:r>
                        <a:rPr lang="en-US" sz="2400" b="0">
                          <a:solidFill>
                            <a:srgbClr val="000000"/>
                          </a:solidFill>
                          <a:latin typeface="Times New Roman" panose="02020603050405020304" charset="0"/>
                          <a:cs typeface="Times New Roman" panose="02020603050405020304" charset="0"/>
                        </a:rPr>
                        <a:t>。也可从</a:t>
                      </a:r>
                      <a:r>
                        <a:rPr lang="en-US" sz="2400" b="1">
                          <a:solidFill>
                            <a:srgbClr val="005362"/>
                          </a:solidFill>
                          <a:latin typeface="Times New Roman" panose="02020603050405020304" charset="0"/>
                          <a:cs typeface="Times New Roman" panose="02020603050405020304" charset="0"/>
                        </a:rPr>
                        <a:t>主题词语的同词或同义复现</a:t>
                      </a:r>
                      <a:r>
                        <a:rPr lang="en-US" sz="2400" b="0">
                          <a:solidFill>
                            <a:srgbClr val="000000"/>
                          </a:solidFill>
                          <a:latin typeface="Times New Roman" panose="02020603050405020304" charset="0"/>
                          <a:cs typeface="Times New Roman" panose="02020603050405020304" charset="0"/>
                        </a:rPr>
                        <a:t>进行判断。</a:t>
                      </a:r>
                      <a:endParaRPr lang="en-US" altLang="en-US" sz="2400" b="0">
                        <a:solidFill>
                          <a:srgbClr val="000000"/>
                        </a:solidFill>
                        <a:latin typeface="Times New Roman" panose="02020603050405020304" charset="0"/>
                        <a:ea typeface="Times New Roman" panose="02020603050405020304" charset="0"/>
                        <a:cs typeface="Times New Roman" panose="02020603050405020304" charset="0"/>
                      </a:endParaRPr>
                    </a:p>
                  </a:txBody>
                  <a:tcPr marL="68580" marR="68580" marT="0" marB="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pic>
        <p:nvPicPr>
          <p:cNvPr id="12" name="内容占位符 7" descr="水印"/>
          <p:cNvPicPr>
            <a:picLocks noChangeAspect="1"/>
          </p:cNvPicPr>
          <p:nvPr/>
        </p:nvPicPr>
        <p:blipFill>
          <a:blip r:embed="rId2"/>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nodeType="click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linds(horizontal)">
                                      <p:cBhvr>
                                        <p:cTn id="16"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4510" y="572770"/>
            <a:ext cx="11132185" cy="618553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4. 熟悉空格功能位置，语境要合理</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3" name="文本框 2"/>
          <p:cNvSpPr txBox="1"/>
          <p:nvPr/>
        </p:nvSpPr>
        <p:spPr>
          <a:xfrm>
            <a:off x="8404225" y="47625"/>
            <a:ext cx="2855595" cy="398780"/>
          </a:xfrm>
          <a:prstGeom prst="rect">
            <a:avLst/>
          </a:prstGeom>
          <a:noFill/>
        </p:spPr>
        <p:txBody>
          <a:bodyPr wrap="square" rtlCol="0" anchor="t">
            <a:spAutoFit/>
          </a:bodyPr>
          <a:lstStyle/>
          <a:p>
            <a:r>
              <a:rPr lang="zh-CN" altLang="en-US" sz="2000" b="1">
                <a:solidFill>
                  <a:schemeClr val="bg1"/>
                </a:solidFill>
              </a:rPr>
              <a:t>2018年11月浙江高考卷</a:t>
            </a:r>
            <a:endParaRPr lang="zh-CN" altLang="en-US" sz="2000" b="1">
              <a:solidFill>
                <a:schemeClr val="bg1"/>
              </a:solidFill>
            </a:endParaRPr>
          </a:p>
        </p:txBody>
      </p:sp>
      <p:sp>
        <p:nvSpPr>
          <p:cNvPr id="4" name="文本框 3"/>
          <p:cNvSpPr txBox="1"/>
          <p:nvPr/>
        </p:nvSpPr>
        <p:spPr>
          <a:xfrm>
            <a:off x="635635" y="982980"/>
            <a:ext cx="10911205" cy="3476625"/>
          </a:xfrm>
          <a:prstGeom prst="rect">
            <a:avLst/>
          </a:prstGeom>
          <a:noFill/>
        </p:spPr>
        <p:txBody>
          <a:bodyPr wrap="square" rtlCol="0" anchor="t">
            <a:spAutoFit/>
          </a:bodyPr>
          <a:lstStyle/>
          <a:p>
            <a:r>
              <a:rPr lang="zh-CN" altLang="en-US" sz="2000"/>
              <a:t>    Some people are so rude. Who sends an e-mail or a text message that just says "Thank you”?  Who leaves a voice mail message rather than texts you? Who asks for a fact easily found on the Internet? </a:t>
            </a:r>
            <a:r>
              <a:rPr lang="zh-CN" altLang="en-US" sz="2000" u="sng"/>
              <a:t>      31    </a:t>
            </a:r>
            <a:r>
              <a:rPr lang="zh-CN" altLang="en-US" sz="2000" u="sng">
                <a:solidFill>
                  <a:schemeClr val="bg1"/>
                </a:solidFill>
              </a:rPr>
              <a:t>   。</a:t>
            </a:r>
            <a:endParaRPr lang="zh-CN" altLang="en-US" sz="2000">
              <a:solidFill>
                <a:schemeClr val="bg1"/>
              </a:solidFill>
            </a:endParaRPr>
          </a:p>
          <a:p>
            <a:endParaRPr lang="zh-CN" altLang="en-US" sz="2000"/>
          </a:p>
          <a:p>
            <a:r>
              <a:rPr lang="zh-CN" altLang="en-US" sz="2000">
                <a:solidFill>
                  <a:srgbClr val="C00000"/>
                </a:solidFill>
              </a:rPr>
              <a:t>D.Don't these people realize that they're wasting your time?</a:t>
            </a:r>
            <a:endParaRPr lang="zh-CN" altLang="en-US" sz="2000">
              <a:solidFill>
                <a:srgbClr val="C00000"/>
              </a:solidFill>
            </a:endParaRPr>
          </a:p>
          <a:p>
            <a:endParaRPr lang="zh-CN" altLang="en-US" sz="2000"/>
          </a:p>
          <a:p>
            <a:r>
              <a:rPr lang="zh-CN" altLang="en-US" sz="2000"/>
              <a:t>    How to handle these differing standards? Easy: Consider your audience. Some people, especially older ones ,appreciate a thank-you message.  </a:t>
            </a:r>
            <a:r>
              <a:rPr lang="zh-CN" altLang="en-US" sz="2000" u="sng"/>
              <a:t>    35    </a:t>
            </a:r>
            <a:r>
              <a:rPr lang="zh-CN" altLang="en-US" sz="2000"/>
              <a:t> In traditional societies, the young learn from the old.But in modem societies, the old can also learn from the young.</a:t>
            </a:r>
            <a:r>
              <a:rPr lang="en-US" altLang="zh-CN" sz="2000"/>
              <a:t>..</a:t>
            </a:r>
            <a:endParaRPr lang="en-US" altLang="zh-CN" sz="2000"/>
          </a:p>
          <a:p>
            <a:endParaRPr lang="en-US" altLang="zh-CN" sz="2000"/>
          </a:p>
          <a:p>
            <a:r>
              <a:rPr lang="en-US" altLang="zh-CN" sz="2000">
                <a:solidFill>
                  <a:srgbClr val="C00000"/>
                </a:solidFill>
              </a:rPr>
              <a:t>B.Others,like me,want no reply.</a:t>
            </a:r>
            <a:endParaRPr lang="en-US" altLang="zh-CN" sz="2000">
              <a:solidFill>
                <a:srgbClr val="C00000"/>
              </a:solidFill>
            </a:endParaRPr>
          </a:p>
        </p:txBody>
      </p:sp>
      <p:sp>
        <p:nvSpPr>
          <p:cNvPr id="11" name="文本框 10"/>
          <p:cNvSpPr txBox="1"/>
          <p:nvPr/>
        </p:nvSpPr>
        <p:spPr>
          <a:xfrm>
            <a:off x="525145" y="4723130"/>
            <a:ext cx="11179175" cy="1568450"/>
          </a:xfrm>
          <a:prstGeom prst="rect">
            <a:avLst/>
          </a:prstGeom>
          <a:solidFill>
            <a:schemeClr val="accent3">
              <a:lumMod val="20000"/>
              <a:lumOff val="80000"/>
            </a:schemeClr>
          </a:solidFill>
        </p:spPr>
        <p:txBody>
          <a:bodyPr wrap="square" rtlCol="0" anchor="t">
            <a:spAutoFit/>
          </a:bodyPr>
          <a:lstStyle/>
          <a:p>
            <a:r>
              <a:rPr lang="en-US" altLang="zh-CN" sz="2400">
                <a:latin typeface="微软雅黑" panose="020B0503020204020204" charset="-122"/>
                <a:ea typeface="微软雅黑" panose="020B0503020204020204" charset="-122"/>
                <a:cs typeface="微软雅黑" panose="020B0503020204020204" charset="-122"/>
              </a:rPr>
              <a:t>    </a:t>
            </a:r>
            <a:r>
              <a:rPr sz="2400">
                <a:latin typeface="微软雅黑" panose="020B0503020204020204" charset="-122"/>
                <a:ea typeface="微软雅黑" panose="020B0503020204020204" charset="-122"/>
                <a:cs typeface="微软雅黑" panose="020B0503020204020204" charset="-122"/>
              </a:rPr>
              <a:t>31小题为段尾句，分析D选项中“these people”与前面的排比句属于上下义关系，故选D项。</a:t>
            </a:r>
            <a:endParaRPr sz="2400">
              <a:latin typeface="微软雅黑" panose="020B0503020204020204" charset="-122"/>
              <a:ea typeface="微软雅黑" panose="020B0503020204020204" charset="-122"/>
              <a:cs typeface="微软雅黑" panose="020B0503020204020204" charset="-122"/>
            </a:endParaRPr>
          </a:p>
          <a:p>
            <a:r>
              <a:rPr sz="2400">
                <a:latin typeface="微软雅黑" panose="020B0503020204020204" charset="-122"/>
                <a:ea typeface="微软雅黑" panose="020B0503020204020204" charset="-122"/>
                <a:cs typeface="微软雅黑" panose="020B0503020204020204" charset="-122"/>
              </a:rPr>
              <a:t>    35小题为段中句，分析空前句子来确定句间逻辑关系，“some people”可与“others”形成句式搭配，故选B项。</a:t>
            </a:r>
            <a:endParaRPr sz="2400">
              <a:latin typeface="微软雅黑" panose="020B0503020204020204" charset="-122"/>
              <a:ea typeface="微软雅黑" panose="020B0503020204020204" charset="-122"/>
              <a:cs typeface="微软雅黑" panose="020B0503020204020204" charset="-122"/>
            </a:endParaRPr>
          </a:p>
        </p:txBody>
      </p:sp>
      <p:sp>
        <p:nvSpPr>
          <p:cNvPr id="5" name="矩形: 圆角 12"/>
          <p:cNvSpPr/>
          <p:nvPr/>
        </p:nvSpPr>
        <p:spPr>
          <a:xfrm>
            <a:off x="3910965" y="982980"/>
            <a:ext cx="66802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7" name="矩形: 圆角 10"/>
          <p:cNvSpPr/>
          <p:nvPr/>
        </p:nvSpPr>
        <p:spPr>
          <a:xfrm>
            <a:off x="962025" y="4092575"/>
            <a:ext cx="812800" cy="367030"/>
          </a:xfrm>
          <a:prstGeom prst="roundRect">
            <a:avLst/>
          </a:prstGeom>
          <a:solidFill>
            <a:srgbClr val="FF8021">
              <a:lumMod val="40000"/>
              <a:lumOff val="6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cxnSp>
        <p:nvCxnSpPr>
          <p:cNvPr id="22" name="直接箭头连接符 21"/>
          <p:cNvCxnSpPr/>
          <p:nvPr/>
        </p:nvCxnSpPr>
        <p:spPr>
          <a:xfrm flipH="1" flipV="1">
            <a:off x="2065020" y="1623060"/>
            <a:ext cx="617220" cy="68072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6" name="矩形: 圆角 12"/>
          <p:cNvSpPr/>
          <p:nvPr/>
        </p:nvSpPr>
        <p:spPr>
          <a:xfrm>
            <a:off x="1552575" y="1348105"/>
            <a:ext cx="66802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8" name="矩形: 圆角 12"/>
          <p:cNvSpPr/>
          <p:nvPr/>
        </p:nvSpPr>
        <p:spPr>
          <a:xfrm>
            <a:off x="8123555" y="1348105"/>
            <a:ext cx="494665"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9" name="矩形: 圆角 12"/>
          <p:cNvSpPr/>
          <p:nvPr/>
        </p:nvSpPr>
        <p:spPr>
          <a:xfrm>
            <a:off x="1647825" y="2235200"/>
            <a:ext cx="150622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cxnSp>
        <p:nvCxnSpPr>
          <p:cNvPr id="10" name="直接箭头连接符 9"/>
          <p:cNvCxnSpPr/>
          <p:nvPr/>
        </p:nvCxnSpPr>
        <p:spPr>
          <a:xfrm flipV="1">
            <a:off x="2682240" y="1623060"/>
            <a:ext cx="5558155" cy="64897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flipV="1">
            <a:off x="2713990" y="1348105"/>
            <a:ext cx="1621155" cy="908685"/>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13" name="矩形: 圆角 10"/>
          <p:cNvSpPr/>
          <p:nvPr/>
        </p:nvSpPr>
        <p:spPr>
          <a:xfrm>
            <a:off x="9117330" y="2842260"/>
            <a:ext cx="1715135" cy="367030"/>
          </a:xfrm>
          <a:prstGeom prst="roundRect">
            <a:avLst/>
          </a:prstGeom>
          <a:solidFill>
            <a:srgbClr val="FF8021">
              <a:lumMod val="40000"/>
              <a:lumOff val="6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cxnSp>
        <p:nvCxnSpPr>
          <p:cNvPr id="23" name="直接箭头连接符 22"/>
          <p:cNvCxnSpPr>
            <a:endCxn id="13" idx="1"/>
          </p:cNvCxnSpPr>
          <p:nvPr/>
        </p:nvCxnSpPr>
        <p:spPr>
          <a:xfrm flipV="1">
            <a:off x="1732280" y="3025775"/>
            <a:ext cx="7385050" cy="1051560"/>
          </a:xfrm>
          <a:prstGeom prst="straightConnector1">
            <a:avLst/>
          </a:prstGeom>
          <a:ln w="38100">
            <a:solidFill>
              <a:schemeClr val="accent4">
                <a:lumMod val="40000"/>
                <a:lumOff val="60000"/>
              </a:schemeClr>
            </a:solidFill>
            <a:headEnd type="arrow"/>
            <a:tailEnd type="arrow"/>
          </a:ln>
        </p:spPr>
        <p:style>
          <a:lnRef idx="1">
            <a:schemeClr val="accent1"/>
          </a:lnRef>
          <a:fillRef idx="0">
            <a:schemeClr val="accent1"/>
          </a:fillRef>
          <a:effectRef idx="0">
            <a:schemeClr val="accent1"/>
          </a:effectRef>
          <a:fontRef idx="minor">
            <a:schemeClr val="tx1"/>
          </a:fontRef>
        </p:style>
      </p:cxnSp>
      <p:pic>
        <p:nvPicPr>
          <p:cNvPr id="24"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 presetClass="entr" presetSubtype="4" fill="hold" grpId="0" nodeType="clickEffect">
                                  <p:stCondLst>
                                    <p:cond delay="0"/>
                                  </p:stCondLst>
                                  <p:childTnLst>
                                    <p:set>
                                      <p:cBhvr>
                                        <p:cTn id="15" dur="1" fill="hold">
                                          <p:stCondLst>
                                            <p:cond delay="0"/>
                                          </p:stCondLst>
                                        </p:cTn>
                                        <p:tgtEl>
                                          <p:spTgt spid="11"/>
                                        </p:tgtEl>
                                        <p:attrNameLst>
                                          <p:attrName>style.visibility</p:attrName>
                                        </p:attrNameLst>
                                      </p:cBhvr>
                                      <p:to>
                                        <p:strVal val="visible"/>
                                      </p:to>
                                    </p:set>
                                    <p:anim calcmode="lin" valueType="num">
                                      <p:cBhvr additive="base">
                                        <p:cTn id="16" dur="500" fill="hold"/>
                                        <p:tgtEl>
                                          <p:spTgt spid="11"/>
                                        </p:tgtEl>
                                        <p:attrNameLst>
                                          <p:attrName>ppt_x</p:attrName>
                                        </p:attrNameLst>
                                      </p:cBhvr>
                                      <p:tavLst>
                                        <p:tav tm="0">
                                          <p:val>
                                            <p:strVal val="#ppt_x"/>
                                          </p:val>
                                        </p:tav>
                                        <p:tav tm="100000">
                                          <p:val>
                                            <p:strVal val="#ppt_x"/>
                                          </p:val>
                                        </p:tav>
                                      </p:tavLst>
                                    </p:anim>
                                    <p:anim calcmode="lin" valueType="num">
                                      <p:cBhvr additive="base">
                                        <p:cTn id="17"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9"/>
                                        </p:tgtEl>
                                        <p:attrNameLst>
                                          <p:attrName>style.visibility</p:attrName>
                                        </p:attrNameLst>
                                      </p:cBhvr>
                                      <p:to>
                                        <p:strVal val="visible"/>
                                      </p:to>
                                    </p:set>
                                    <p:animEffect transition="in" filter="blinds(horizontal)">
                                      <p:cBhvr>
                                        <p:cTn id="22" dur="500"/>
                                        <p:tgtEl>
                                          <p:spTgt spid="9"/>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nodeType="clickEffect">
                                  <p:stCondLst>
                                    <p:cond delay="0"/>
                                  </p:stCondLst>
                                  <p:childTnLst>
                                    <p:set>
                                      <p:cBhvr>
                                        <p:cTn id="26" dur="1" fill="hold">
                                          <p:stCondLst>
                                            <p:cond delay="0"/>
                                          </p:stCondLst>
                                        </p:cTn>
                                        <p:tgtEl>
                                          <p:spTgt spid="10"/>
                                        </p:tgtEl>
                                        <p:attrNameLst>
                                          <p:attrName>style.visibility</p:attrName>
                                        </p:attrNameLst>
                                      </p:cBhvr>
                                      <p:to>
                                        <p:strVal val="visible"/>
                                      </p:to>
                                    </p:set>
                                    <p:animEffect transition="in" filter="barn(inVertical)">
                                      <p:cBhvr>
                                        <p:cTn id="27" dur="500"/>
                                        <p:tgtEl>
                                          <p:spTgt spid="10"/>
                                        </p:tgtEl>
                                      </p:cBhvr>
                                    </p:animEffect>
                                  </p:childTnLst>
                                </p:cTn>
                              </p:par>
                              <p:par>
                                <p:cTn id="28" presetID="16" presetClass="entr" presetSubtype="21" fill="hold"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barn(inVertical)">
                                      <p:cBhvr>
                                        <p:cTn id="30" dur="500"/>
                                        <p:tgtEl>
                                          <p:spTgt spid="12"/>
                                        </p:tgtEl>
                                      </p:cBhvr>
                                    </p:animEffect>
                                  </p:childTnLst>
                                </p:cTn>
                              </p:par>
                              <p:par>
                                <p:cTn id="31" presetID="16" presetClass="entr" presetSubtype="21" fill="hold" nodeType="withEffect">
                                  <p:stCondLst>
                                    <p:cond delay="0"/>
                                  </p:stCondLst>
                                  <p:childTnLst>
                                    <p:set>
                                      <p:cBhvr>
                                        <p:cTn id="32" dur="1" fill="hold">
                                          <p:stCondLst>
                                            <p:cond delay="0"/>
                                          </p:stCondLst>
                                        </p:cTn>
                                        <p:tgtEl>
                                          <p:spTgt spid="22"/>
                                        </p:tgtEl>
                                        <p:attrNameLst>
                                          <p:attrName>style.visibility</p:attrName>
                                        </p:attrNameLst>
                                      </p:cBhvr>
                                      <p:to>
                                        <p:strVal val="visible"/>
                                      </p:to>
                                    </p:set>
                                    <p:animEffect transition="in" filter="barn(inVertical)">
                                      <p:cBhvr>
                                        <p:cTn id="33" dur="500"/>
                                        <p:tgtEl>
                                          <p:spTgt spid="22"/>
                                        </p:tgtEl>
                                      </p:cBhvr>
                                    </p:animEffect>
                                  </p:childTnLst>
                                </p:cTn>
                              </p:par>
                              <p:par>
                                <p:cTn id="34" presetID="3" presetClass="entr" presetSubtype="10" fill="hold" grpId="0" nodeType="with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blinds(horizontal)">
                                      <p:cBhvr>
                                        <p:cTn id="36" dur="500"/>
                                        <p:tgtEl>
                                          <p:spTgt spid="8"/>
                                        </p:tgtEl>
                                      </p:cBhvr>
                                    </p:animEffect>
                                  </p:childTnLst>
                                </p:cTn>
                              </p:par>
                              <p:par>
                                <p:cTn id="37" presetID="3" presetClass="entr" presetSubtype="10" fill="hold" grpId="0" nodeType="withEffect">
                                  <p:stCondLst>
                                    <p:cond delay="0"/>
                                  </p:stCondLst>
                                  <p:childTnLst>
                                    <p:set>
                                      <p:cBhvr>
                                        <p:cTn id="38" dur="1" fill="hold">
                                          <p:stCondLst>
                                            <p:cond delay="0"/>
                                          </p:stCondLst>
                                        </p:cTn>
                                        <p:tgtEl>
                                          <p:spTgt spid="5"/>
                                        </p:tgtEl>
                                        <p:attrNameLst>
                                          <p:attrName>style.visibility</p:attrName>
                                        </p:attrNameLst>
                                      </p:cBhvr>
                                      <p:to>
                                        <p:strVal val="visible"/>
                                      </p:to>
                                    </p:set>
                                    <p:animEffect transition="in" filter="blinds(horizontal)">
                                      <p:cBhvr>
                                        <p:cTn id="39" dur="500"/>
                                        <p:tgtEl>
                                          <p:spTgt spid="5"/>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blinds(horizontal)">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29" presetClass="entr" presetSubtype="0" fill="hold" grpId="0" nodeType="clickEffect">
                                  <p:stCondLst>
                                    <p:cond delay="0"/>
                                  </p:stCondLst>
                                  <p:childTnLst>
                                    <p:set>
                                      <p:cBhvr>
                                        <p:cTn id="46" dur="1" fill="hold">
                                          <p:stCondLst>
                                            <p:cond delay="0"/>
                                          </p:stCondLst>
                                        </p:cTn>
                                        <p:tgtEl>
                                          <p:spTgt spid="7"/>
                                        </p:tgtEl>
                                        <p:attrNameLst>
                                          <p:attrName>style.visibility</p:attrName>
                                        </p:attrNameLst>
                                      </p:cBhvr>
                                      <p:to>
                                        <p:strVal val="visible"/>
                                      </p:to>
                                    </p:set>
                                    <p:anim calcmode="lin" valueType="num">
                                      <p:cBhvr>
                                        <p:cTn id="47" dur="1000" fill="hold"/>
                                        <p:tgtEl>
                                          <p:spTgt spid="7"/>
                                        </p:tgtEl>
                                        <p:attrNameLst>
                                          <p:attrName>ppt_x</p:attrName>
                                        </p:attrNameLst>
                                      </p:cBhvr>
                                      <p:tavLst>
                                        <p:tav tm="0">
                                          <p:val>
                                            <p:strVal val="#ppt_x-.2"/>
                                          </p:val>
                                        </p:tav>
                                        <p:tav tm="100000">
                                          <p:val>
                                            <p:strVal val="#ppt_x"/>
                                          </p:val>
                                        </p:tav>
                                      </p:tavLst>
                                    </p:anim>
                                    <p:anim calcmode="lin" valueType="num">
                                      <p:cBhvr>
                                        <p:cTn id="4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49" dur="1000"/>
                                        <p:tgtEl>
                                          <p:spTgt spid="7"/>
                                        </p:tgtEl>
                                      </p:cBhvr>
                                    </p:animEffect>
                                  </p:childTnLst>
                                </p:cTn>
                              </p:par>
                            </p:childTnLst>
                          </p:cTn>
                        </p:par>
                      </p:childTnLst>
                    </p:cTn>
                  </p:par>
                  <p:par>
                    <p:cTn id="50" fill="hold">
                      <p:stCondLst>
                        <p:cond delay="indefinite"/>
                      </p:stCondLst>
                      <p:childTnLst>
                        <p:par>
                          <p:cTn id="51" fill="hold">
                            <p:stCondLst>
                              <p:cond delay="0"/>
                            </p:stCondLst>
                            <p:childTnLst>
                              <p:par>
                                <p:cTn id="52" presetID="16" presetClass="entr" presetSubtype="21" fill="hold" nodeType="clickEffect">
                                  <p:stCondLst>
                                    <p:cond delay="0"/>
                                  </p:stCondLst>
                                  <p:childTnLst>
                                    <p:set>
                                      <p:cBhvr>
                                        <p:cTn id="53" dur="1" fill="hold">
                                          <p:stCondLst>
                                            <p:cond delay="0"/>
                                          </p:stCondLst>
                                        </p:cTn>
                                        <p:tgtEl>
                                          <p:spTgt spid="23"/>
                                        </p:tgtEl>
                                        <p:attrNameLst>
                                          <p:attrName>style.visibility</p:attrName>
                                        </p:attrNameLst>
                                      </p:cBhvr>
                                      <p:to>
                                        <p:strVal val="visible"/>
                                      </p:to>
                                    </p:set>
                                    <p:animEffect transition="in" filter="barn(inVertical)">
                                      <p:cBhvr>
                                        <p:cTn id="54" dur="500"/>
                                        <p:tgtEl>
                                          <p:spTgt spid="23"/>
                                        </p:tgtEl>
                                      </p:cBhvr>
                                    </p:animEffect>
                                  </p:childTnLst>
                                </p:cTn>
                              </p:par>
                              <p:par>
                                <p:cTn id="55" presetID="29" presetClass="entr" presetSubtype="0" fill="hold" grpId="0" nodeType="withEffect">
                                  <p:stCondLst>
                                    <p:cond delay="0"/>
                                  </p:stCondLst>
                                  <p:childTnLst>
                                    <p:set>
                                      <p:cBhvr>
                                        <p:cTn id="56" dur="1" fill="hold">
                                          <p:stCondLst>
                                            <p:cond delay="0"/>
                                          </p:stCondLst>
                                        </p:cTn>
                                        <p:tgtEl>
                                          <p:spTgt spid="13"/>
                                        </p:tgtEl>
                                        <p:attrNameLst>
                                          <p:attrName>style.visibility</p:attrName>
                                        </p:attrNameLst>
                                      </p:cBhvr>
                                      <p:to>
                                        <p:strVal val="visible"/>
                                      </p:to>
                                    </p:set>
                                    <p:anim calcmode="lin" valueType="num">
                                      <p:cBhvr>
                                        <p:cTn id="57" dur="1000" fill="hold"/>
                                        <p:tgtEl>
                                          <p:spTgt spid="13"/>
                                        </p:tgtEl>
                                        <p:attrNameLst>
                                          <p:attrName>ppt_x</p:attrName>
                                        </p:attrNameLst>
                                      </p:cBhvr>
                                      <p:tavLst>
                                        <p:tav tm="0">
                                          <p:val>
                                            <p:strVal val="#ppt_x-.2"/>
                                          </p:val>
                                        </p:tav>
                                        <p:tav tm="100000">
                                          <p:val>
                                            <p:strVal val="#ppt_x"/>
                                          </p:val>
                                        </p:tav>
                                      </p:tavLst>
                                    </p:anim>
                                    <p:anim calcmode="lin" valueType="num">
                                      <p:cBhvr>
                                        <p:cTn id="58"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59"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P spid="11" grpId="0" bldLvl="0" animBg="1"/>
      <p:bldP spid="11" grpId="1" animBg="1"/>
      <p:bldP spid="5" grpId="0" animBg="1"/>
      <p:bldP spid="5" grpId="1" animBg="1"/>
      <p:bldP spid="7" grpId="0" animBg="1"/>
      <p:bldP spid="7" grpId="1" animBg="1"/>
      <p:bldP spid="6" grpId="0" animBg="1"/>
      <p:bldP spid="6" grpId="1" animBg="1"/>
      <p:bldP spid="8" grpId="0" animBg="1"/>
      <p:bldP spid="8" grpId="1" animBg="1"/>
      <p:bldP spid="9" grpId="0" animBg="1"/>
      <p:bldP spid="9" grpId="1" animBg="1"/>
      <p:bldP spid="13" grpId="0" animBg="1"/>
      <p:bldP spid="13"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30225" y="255905"/>
            <a:ext cx="11132185" cy="618553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句子和句子之间的逻辑关系常见的有</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指代关系、转折关系、因果关系、解释关系、并列关系、递进关系</a:t>
            </a:r>
            <a:r>
              <a:rPr lang="zh-CN" altLang="en-US" sz="2400">
                <a:latin typeface="微软雅黑" panose="020B0503020204020204" charset="-122"/>
                <a:ea typeface="微软雅黑" panose="020B0503020204020204" charset="-122"/>
                <a:cs typeface="微软雅黑" panose="020B0503020204020204" charset="-122"/>
              </a:rPr>
              <a:t>等，而且这些关系</a:t>
            </a:r>
            <a:r>
              <a:rPr lang="zh-CN" altLang="en-US" sz="2400">
                <a:solidFill>
                  <a:srgbClr val="005362"/>
                </a:solidFill>
                <a:latin typeface="微软雅黑" panose="020B0503020204020204" charset="-122"/>
                <a:ea typeface="微软雅黑" panose="020B0503020204020204" charset="-122"/>
                <a:cs typeface="微软雅黑" panose="020B0503020204020204" charset="-122"/>
              </a:rPr>
              <a:t>一般有明显的关联词</a:t>
            </a:r>
            <a:r>
              <a:rPr lang="zh-CN" altLang="en-US" sz="2400">
                <a:latin typeface="微软雅黑" panose="020B0503020204020204" charset="-122"/>
                <a:ea typeface="微软雅黑" panose="020B0503020204020204" charset="-122"/>
                <a:cs typeface="微软雅黑" panose="020B0503020204020204" charset="-122"/>
              </a:rPr>
              <a:t>。在解题过程中，我们要</a:t>
            </a:r>
            <a:r>
              <a:rPr lang="zh-CN" altLang="en-US" sz="2400">
                <a:solidFill>
                  <a:srgbClr val="005362"/>
                </a:solidFill>
                <a:latin typeface="微软雅黑" panose="020B0503020204020204" charset="-122"/>
                <a:ea typeface="微软雅黑" panose="020B0503020204020204" charset="-122"/>
                <a:cs typeface="微软雅黑" panose="020B0503020204020204" charset="-122"/>
              </a:rPr>
              <a:t>善于发现文段中存在的逻辑关系，明晰表示句际逻辑关系的关联词</a:t>
            </a:r>
            <a:r>
              <a:rPr lang="zh-CN" altLang="en-US" sz="2400">
                <a:latin typeface="微软雅黑" panose="020B0503020204020204" charset="-122"/>
                <a:ea typeface="微软雅黑" panose="020B0503020204020204" charset="-122"/>
                <a:cs typeface="微软雅黑" panose="020B0503020204020204" charset="-122"/>
              </a:rPr>
              <a:t>，帮助自己定位和匹配选项。</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表示指代关系的代词</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如 it, they, he, she, one, some 等；</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表示转折关系的关联词</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如 however, but, although, though, while, instead, nevertheless, still, yet, in spite of, on the contrary, in contrast, by contrast, in comparison, by comparison, otherwise 等；</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5</a:t>
            </a:r>
            <a:r>
              <a:rPr lang="en-US" altLang="zh-CN" sz="2800" b="1" dirty="0">
                <a:solidFill>
                  <a:sysClr val="window" lastClr="FFFFFF"/>
                </a:solidFill>
                <a:latin typeface="方正正粗黑简体" panose="02000000000000000000" pitchFamily="2" charset="-122"/>
                <a:ea typeface="方正正粗黑简体" panose="02000000000000000000" pitchFamily="2" charset="-122"/>
              </a:rPr>
              <a:t>. </a:t>
            </a: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寻找句际逻辑关系，信息要匹配 </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pic>
        <p:nvPicPr>
          <p:cNvPr id="11"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9" presetClass="entr" presetSubtype="0" fill="hold" nodeType="clickEffect">
                                  <p:stCondLst>
                                    <p:cond delay="0"/>
                                  </p:stCondLst>
                                  <p:childTnLst>
                                    <p:set>
                                      <p:cBhvr>
                                        <p:cTn id="15" dur="1" fill="hold">
                                          <p:stCondLst>
                                            <p:cond delay="0"/>
                                          </p:stCondLst>
                                        </p:cTn>
                                        <p:tgtEl>
                                          <p:spTgt spid="2">
                                            <p:txEl>
                                              <p:pRg st="5" end="5"/>
                                            </p:txEl>
                                          </p:spTgt>
                                        </p:tgtEl>
                                        <p:attrNameLst>
                                          <p:attrName>style.visibility</p:attrName>
                                        </p:attrNameLst>
                                      </p:cBhvr>
                                      <p:to>
                                        <p:strVal val="visible"/>
                                      </p:to>
                                    </p:set>
                                    <p:anim calcmode="lin" valueType="num">
                                      <p:cBhvr>
                                        <p:cTn id="16" dur="1000" fill="hold"/>
                                        <p:tgtEl>
                                          <p:spTgt spid="2">
                                            <p:txEl>
                                              <p:pRg st="5" end="5"/>
                                            </p:txEl>
                                          </p:spTgt>
                                        </p:tgtEl>
                                        <p:attrNameLst>
                                          <p:attrName>ppt_x</p:attrName>
                                        </p:attrNameLst>
                                      </p:cBhvr>
                                      <p:tavLst>
                                        <p:tav tm="0">
                                          <p:val>
                                            <p:strVal val="#ppt_x-.2"/>
                                          </p:val>
                                        </p:tav>
                                        <p:tav tm="100000">
                                          <p:val>
                                            <p:strVal val="#ppt_x"/>
                                          </p:val>
                                        </p:tav>
                                      </p:tavLst>
                                    </p:anim>
                                    <p:anim calcmode="lin" valueType="num">
                                      <p:cBhvr>
                                        <p:cTn id="17" dur="1000" fill="hold"/>
                                        <p:tgtEl>
                                          <p:spTgt spid="2">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18" dur="1000"/>
                                        <p:tgtEl>
                                          <p:spTgt spid="2">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9" presetClass="entr" presetSubtype="0" fill="hold" nodeType="clickEffect">
                                  <p:stCondLst>
                                    <p:cond delay="0"/>
                                  </p:stCondLst>
                                  <p:childTnLst>
                                    <p:set>
                                      <p:cBhvr>
                                        <p:cTn id="22" dur="1" fill="hold">
                                          <p:stCondLst>
                                            <p:cond delay="0"/>
                                          </p:stCondLst>
                                        </p:cTn>
                                        <p:tgtEl>
                                          <p:spTgt spid="2">
                                            <p:txEl>
                                              <p:pRg st="7" end="7"/>
                                            </p:txEl>
                                          </p:spTgt>
                                        </p:tgtEl>
                                        <p:attrNameLst>
                                          <p:attrName>style.visibility</p:attrName>
                                        </p:attrNameLst>
                                      </p:cBhvr>
                                      <p:to>
                                        <p:strVal val="visible"/>
                                      </p:to>
                                    </p:set>
                                    <p:anim calcmode="lin" valueType="num">
                                      <p:cBhvr>
                                        <p:cTn id="23" dur="1000" fill="hold"/>
                                        <p:tgtEl>
                                          <p:spTgt spid="2">
                                            <p:txEl>
                                              <p:pRg st="7" end="7"/>
                                            </p:txEl>
                                          </p:spTgt>
                                        </p:tgtEl>
                                        <p:attrNameLst>
                                          <p:attrName>ppt_x</p:attrName>
                                        </p:attrNameLst>
                                      </p:cBhvr>
                                      <p:tavLst>
                                        <p:tav tm="0">
                                          <p:val>
                                            <p:strVal val="#ppt_x-.2"/>
                                          </p:val>
                                        </p:tav>
                                        <p:tav tm="100000">
                                          <p:val>
                                            <p:strVal val="#ppt_x"/>
                                          </p:val>
                                        </p:tav>
                                      </p:tavLst>
                                    </p:anim>
                                    <p:anim calcmode="lin" valueType="num">
                                      <p:cBhvr>
                                        <p:cTn id="24" dur="1000" fill="hold"/>
                                        <p:tgtEl>
                                          <p:spTgt spid="2">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30225" y="255905"/>
            <a:ext cx="11132185" cy="5739130"/>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表示因果关系的关联词</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如 so, therefore, hence, consequently, then, thus, for that reason, as a result 等；</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表示解释关系的关联词</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如 in other words，in fact, as a matter of fact , for example, for instance, actually ,that is to say 等；</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表示并列或递进关系的关联词</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如 also, besides, in addition to, apart from, what is more, in addition, and, besides, also, furthermore, too 等。</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表示比较关系的关联词</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如 similarly, like, likewise（同样地）, in the same way/manner, equally 等。</a:t>
            </a:r>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5</a:t>
            </a:r>
            <a:r>
              <a:rPr lang="en-US" altLang="zh-CN" sz="2800" b="1" dirty="0">
                <a:solidFill>
                  <a:sysClr val="window" lastClr="FFFFFF"/>
                </a:solidFill>
                <a:latin typeface="方正正粗黑简体" panose="02000000000000000000" pitchFamily="2" charset="-122"/>
                <a:ea typeface="方正正粗黑简体" panose="02000000000000000000" pitchFamily="2" charset="-122"/>
              </a:rPr>
              <a:t>. </a:t>
            </a: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寻找句际逻辑关系，信息要匹配 </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pic>
        <p:nvPicPr>
          <p:cNvPr id="11"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9" presetClass="entr" presetSubtype="0" fill="hold" nodeType="clickEffect">
                                  <p:stCondLst>
                                    <p:cond delay="0"/>
                                  </p:stCondLst>
                                  <p:childTnLst>
                                    <p:set>
                                      <p:cBhvr>
                                        <p:cTn id="15" dur="1" fill="hold">
                                          <p:stCondLst>
                                            <p:cond delay="0"/>
                                          </p:stCondLst>
                                        </p:cTn>
                                        <p:tgtEl>
                                          <p:spTgt spid="2">
                                            <p:txEl>
                                              <p:pRg st="3" end="3"/>
                                            </p:txEl>
                                          </p:spTgt>
                                        </p:tgtEl>
                                        <p:attrNameLst>
                                          <p:attrName>style.visibility</p:attrName>
                                        </p:attrNameLst>
                                      </p:cBhvr>
                                      <p:to>
                                        <p:strVal val="visible"/>
                                      </p:to>
                                    </p:set>
                                    <p:anim calcmode="lin" valueType="num">
                                      <p:cBhvr>
                                        <p:cTn id="16" dur="1000" fill="hold"/>
                                        <p:tgtEl>
                                          <p:spTgt spid="2">
                                            <p:txEl>
                                              <p:pRg st="3" end="3"/>
                                            </p:txEl>
                                          </p:spTgt>
                                        </p:tgtEl>
                                        <p:attrNameLst>
                                          <p:attrName>ppt_x</p:attrName>
                                        </p:attrNameLst>
                                      </p:cBhvr>
                                      <p:tavLst>
                                        <p:tav tm="0">
                                          <p:val>
                                            <p:strVal val="#ppt_x-.2"/>
                                          </p:val>
                                        </p:tav>
                                        <p:tav tm="100000">
                                          <p:val>
                                            <p:strVal val="#ppt_x"/>
                                          </p:val>
                                        </p:tav>
                                      </p:tavLst>
                                    </p:anim>
                                    <p:anim calcmode="lin" valueType="num">
                                      <p:cBhvr>
                                        <p:cTn id="17" dur="1000" fill="hold"/>
                                        <p:tgtEl>
                                          <p:spTgt spid="2">
                                            <p:txEl>
                                              <p:pRg st="3" end="3"/>
                                            </p:txEl>
                                          </p:spTgt>
                                        </p:tgtEl>
                                        <p:attrNameLst>
                                          <p:attrName>ppt_y</p:attrName>
                                        </p:attrNameLst>
                                      </p:cBhvr>
                                      <p:tavLst>
                                        <p:tav tm="0">
                                          <p:val>
                                            <p:strVal val="#ppt_y"/>
                                          </p:val>
                                        </p:tav>
                                        <p:tav tm="100000">
                                          <p:val>
                                            <p:strVal val="#ppt_y"/>
                                          </p:val>
                                        </p:tav>
                                      </p:tavLst>
                                    </p:anim>
                                    <p:animEffect transition="in" filter="wipe(right)" prLst="gradientSize: 0.1">
                                      <p:cBhvr>
                                        <p:cTn id="18" dur="1000"/>
                                        <p:tgtEl>
                                          <p:spTgt spid="2">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9" presetClass="entr" presetSubtype="0" fill="hold" nodeType="click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p:cTn id="23" dur="1000" fill="hold"/>
                                        <p:tgtEl>
                                          <p:spTgt spid="2">
                                            <p:txEl>
                                              <p:pRg st="5" end="5"/>
                                            </p:txEl>
                                          </p:spTgt>
                                        </p:tgtEl>
                                        <p:attrNameLst>
                                          <p:attrName>ppt_x</p:attrName>
                                        </p:attrNameLst>
                                      </p:cBhvr>
                                      <p:tavLst>
                                        <p:tav tm="0">
                                          <p:val>
                                            <p:strVal val="#ppt_x-.2"/>
                                          </p:val>
                                        </p:tav>
                                        <p:tav tm="100000">
                                          <p:val>
                                            <p:strVal val="#ppt_x"/>
                                          </p:val>
                                        </p:tav>
                                      </p:tavLst>
                                    </p:anim>
                                    <p:anim calcmode="lin" valueType="num">
                                      <p:cBhvr>
                                        <p:cTn id="24" dur="1000" fill="hold"/>
                                        <p:tgtEl>
                                          <p:spTgt spid="2">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25" dur="1000"/>
                                        <p:tgtEl>
                                          <p:spTgt spid="2">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nodeType="clickEffect">
                                  <p:stCondLst>
                                    <p:cond delay="0"/>
                                  </p:stCondLst>
                                  <p:childTnLst>
                                    <p:set>
                                      <p:cBhvr>
                                        <p:cTn id="29" dur="1" fill="hold">
                                          <p:stCondLst>
                                            <p:cond delay="0"/>
                                          </p:stCondLst>
                                        </p:cTn>
                                        <p:tgtEl>
                                          <p:spTgt spid="2">
                                            <p:txEl>
                                              <p:pRg st="7" end="7"/>
                                            </p:txEl>
                                          </p:spTgt>
                                        </p:tgtEl>
                                        <p:attrNameLst>
                                          <p:attrName>style.visibility</p:attrName>
                                        </p:attrNameLst>
                                      </p:cBhvr>
                                      <p:to>
                                        <p:strVal val="visible"/>
                                      </p:to>
                                    </p:set>
                                    <p:anim calcmode="lin" valueType="num">
                                      <p:cBhvr>
                                        <p:cTn id="30" dur="1000" fill="hold"/>
                                        <p:tgtEl>
                                          <p:spTgt spid="2">
                                            <p:txEl>
                                              <p:pRg st="7" end="7"/>
                                            </p:txEl>
                                          </p:spTgt>
                                        </p:tgtEl>
                                        <p:attrNameLst>
                                          <p:attrName>ppt_x</p:attrName>
                                        </p:attrNameLst>
                                      </p:cBhvr>
                                      <p:tavLst>
                                        <p:tav tm="0">
                                          <p:val>
                                            <p:strVal val="#ppt_x-.2"/>
                                          </p:val>
                                        </p:tav>
                                        <p:tav tm="100000">
                                          <p:val>
                                            <p:strVal val="#ppt_x"/>
                                          </p:val>
                                        </p:tav>
                                      </p:tavLst>
                                    </p:anim>
                                    <p:anim calcmode="lin" valueType="num">
                                      <p:cBhvr>
                                        <p:cTn id="31" dur="1000" fill="hold"/>
                                        <p:tgtEl>
                                          <p:spTgt spid="2">
                                            <p:txEl>
                                              <p:pRg st="7" end="7"/>
                                            </p:txEl>
                                          </p:spTgt>
                                        </p:tgtEl>
                                        <p:attrNameLst>
                                          <p:attrName>ppt_y</p:attrName>
                                        </p:attrNameLst>
                                      </p:cBhvr>
                                      <p:tavLst>
                                        <p:tav tm="0">
                                          <p:val>
                                            <p:strVal val="#ppt_y"/>
                                          </p:val>
                                        </p:tav>
                                        <p:tav tm="100000">
                                          <p:val>
                                            <p:strVal val="#ppt_y"/>
                                          </p:val>
                                        </p:tav>
                                      </p:tavLst>
                                    </p:anim>
                                    <p:animEffect transition="in" filter="wipe(right)" prLst="gradientSize: 0.1">
                                      <p:cBhvr>
                                        <p:cTn id="32" dur="1000"/>
                                        <p:tgtEl>
                                          <p:spTgt spid="2">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9" presetClass="entr" presetSubtype="0" fill="hold" nodeType="clickEffect">
                                  <p:stCondLst>
                                    <p:cond delay="0"/>
                                  </p:stCondLst>
                                  <p:childTnLst>
                                    <p:set>
                                      <p:cBhvr>
                                        <p:cTn id="36" dur="1" fill="hold">
                                          <p:stCondLst>
                                            <p:cond delay="0"/>
                                          </p:stCondLst>
                                        </p:cTn>
                                        <p:tgtEl>
                                          <p:spTgt spid="2">
                                            <p:txEl>
                                              <p:pRg st="9" end="9"/>
                                            </p:txEl>
                                          </p:spTgt>
                                        </p:tgtEl>
                                        <p:attrNameLst>
                                          <p:attrName>style.visibility</p:attrName>
                                        </p:attrNameLst>
                                      </p:cBhvr>
                                      <p:to>
                                        <p:strVal val="visible"/>
                                      </p:to>
                                    </p:set>
                                    <p:anim calcmode="lin" valueType="num">
                                      <p:cBhvr>
                                        <p:cTn id="37" dur="1000" fill="hold"/>
                                        <p:tgtEl>
                                          <p:spTgt spid="2">
                                            <p:txEl>
                                              <p:pRg st="9" end="9"/>
                                            </p:txEl>
                                          </p:spTgt>
                                        </p:tgtEl>
                                        <p:attrNameLst>
                                          <p:attrName>ppt_x</p:attrName>
                                        </p:attrNameLst>
                                      </p:cBhvr>
                                      <p:tavLst>
                                        <p:tav tm="0">
                                          <p:val>
                                            <p:strVal val="#ppt_x-.2"/>
                                          </p:val>
                                        </p:tav>
                                        <p:tav tm="100000">
                                          <p:val>
                                            <p:strVal val="#ppt_x"/>
                                          </p:val>
                                        </p:tav>
                                      </p:tavLst>
                                    </p:anim>
                                    <p:anim calcmode="lin" valueType="num">
                                      <p:cBhvr>
                                        <p:cTn id="38" dur="1000" fill="hold"/>
                                        <p:tgtEl>
                                          <p:spTgt spid="2">
                                            <p:txEl>
                                              <p:pRg st="9" end="9"/>
                                            </p:txEl>
                                          </p:spTgt>
                                        </p:tgtEl>
                                        <p:attrNameLst>
                                          <p:attrName>ppt_y</p:attrName>
                                        </p:attrNameLst>
                                      </p:cBhvr>
                                      <p:tavLst>
                                        <p:tav tm="0">
                                          <p:val>
                                            <p:strVal val="#ppt_y"/>
                                          </p:val>
                                        </p:tav>
                                        <p:tav tm="100000">
                                          <p:val>
                                            <p:strVal val="#ppt_y"/>
                                          </p:val>
                                        </p:tav>
                                      </p:tavLst>
                                    </p:anim>
                                    <p:animEffect transition="in" filter="wipe(right)" prLst="gradientSize: 0.1">
                                      <p:cBhvr>
                                        <p:cTn id="39" dur="10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图片 1"/>
          <p:cNvPicPr>
            <a:picLocks noChangeAspect="1"/>
          </p:cNvPicPr>
          <p:nvPr/>
        </p:nvPicPr>
        <p:blipFill>
          <a:blip r:embed="rId1">
            <a:extLst>
              <a:ext uri="{28A0092B-C50C-407E-A947-70E740481C1C}">
                <a14:useLocalDpi xmlns:a14="http://schemas.microsoft.com/office/drawing/2010/main" val="0"/>
              </a:ext>
            </a:extLst>
          </a:blip>
          <a:stretch>
            <a:fillRect/>
          </a:stretch>
        </p:blipFill>
        <p:spPr>
          <a:xfrm>
            <a:off x="6214110" y="1352436"/>
            <a:ext cx="5401056" cy="5401056"/>
          </a:xfrm>
          <a:prstGeom prst="rect">
            <a:avLst/>
          </a:prstGeom>
          <a:ln>
            <a:noFill/>
          </a:ln>
          <a:effectLst>
            <a:outerShdw blurRad="292100" dist="139700" dir="2700000" algn="tl" rotWithShape="0">
              <a:srgbClr val="333333">
                <a:alpha val="65000"/>
              </a:srgbClr>
            </a:outerShdw>
          </a:effectLst>
        </p:spPr>
      </p:pic>
      <p:sp>
        <p:nvSpPr>
          <p:cNvPr id="3" name="文本框 2"/>
          <p:cNvSpPr txBox="1"/>
          <p:nvPr/>
        </p:nvSpPr>
        <p:spPr>
          <a:xfrm>
            <a:off x="511810" y="891540"/>
            <a:ext cx="9304020" cy="2122805"/>
          </a:xfrm>
          <a:prstGeom prst="rect">
            <a:avLst/>
          </a:prstGeom>
          <a:noFill/>
        </p:spPr>
        <p:txBody>
          <a:bodyPr wrap="square" rtlCol="0">
            <a:spAutoFit/>
            <a:scene3d>
              <a:camera prst="orthographicFront"/>
              <a:lightRig rig="threePt" dir="t"/>
            </a:scene3d>
          </a:bodyPr>
          <a:lstStyle/>
          <a:p>
            <a:pPr algn="l"/>
            <a:r>
              <a:rPr kumimoji="1" lang="zh-CN" altLang="en-US" sz="6000" b="1" spc="200" dirty="0">
                <a:ln w="22225">
                  <a:solidFill>
                    <a:schemeClr val="accent3">
                      <a:lumMod val="50000"/>
                    </a:schemeClr>
                  </a:solidFill>
                  <a:prstDash val="solid"/>
                </a:ln>
                <a:solidFill>
                  <a:schemeClr val="accent6">
                    <a:lumMod val="90000"/>
                    <a:lumOff val="10000"/>
                  </a:schemeClr>
                </a:solidFill>
                <a:effectLst/>
                <a:latin typeface="黑体" panose="02010609060101010101" pitchFamily="49" charset="-122"/>
                <a:ea typeface="黑体" panose="02010609060101010101" pitchFamily="49" charset="-122"/>
                <a:cs typeface="Franklin Gothic Demi Cond" panose="020B0706030402020204" charset="0"/>
              </a:rPr>
              <a:t>“七招五式”</a:t>
            </a:r>
            <a:endParaRPr kumimoji="1" lang="zh-CN" altLang="en-US" sz="6000" b="1" spc="200" dirty="0">
              <a:ln w="22225">
                <a:solidFill>
                  <a:schemeClr val="accent3">
                    <a:lumMod val="50000"/>
                  </a:schemeClr>
                </a:solidFill>
                <a:prstDash val="solid"/>
              </a:ln>
              <a:solidFill>
                <a:schemeClr val="accent6">
                  <a:lumMod val="90000"/>
                  <a:lumOff val="10000"/>
                </a:schemeClr>
              </a:solidFill>
              <a:effectLst/>
              <a:latin typeface="黑体" panose="02010609060101010101" pitchFamily="49" charset="-122"/>
              <a:ea typeface="黑体" panose="02010609060101010101" pitchFamily="49" charset="-122"/>
              <a:cs typeface="Franklin Gothic Demi Cond" panose="020B0706030402020204" charset="0"/>
            </a:endParaRPr>
          </a:p>
          <a:p>
            <a:pPr algn="l"/>
            <a:r>
              <a:rPr kumimoji="1" lang="en-US" altLang="zh-CN" sz="3600" b="1" spc="200" dirty="0">
                <a:ln w="22225">
                  <a:solidFill>
                    <a:schemeClr val="accent3">
                      <a:lumMod val="50000"/>
                    </a:schemeClr>
                  </a:solidFill>
                  <a:prstDash val="solid"/>
                </a:ln>
                <a:solidFill>
                  <a:schemeClr val="accent6">
                    <a:lumMod val="90000"/>
                    <a:lumOff val="10000"/>
                  </a:schemeClr>
                </a:solidFill>
                <a:effectLst/>
                <a:latin typeface="黑体" panose="02010609060101010101" pitchFamily="49" charset="-122"/>
                <a:ea typeface="黑体" panose="02010609060101010101" pitchFamily="49" charset="-122"/>
                <a:cs typeface="Franklin Gothic Demi Cond" panose="020B0706030402020204" charset="0"/>
              </a:rPr>
              <a:t>    </a:t>
            </a:r>
            <a:endParaRPr kumimoji="1" lang="en-US" altLang="zh-CN" sz="3600" b="1" spc="200" dirty="0">
              <a:ln w="22225">
                <a:solidFill>
                  <a:schemeClr val="accent3">
                    <a:lumMod val="50000"/>
                  </a:schemeClr>
                </a:solidFill>
                <a:prstDash val="solid"/>
              </a:ln>
              <a:solidFill>
                <a:schemeClr val="accent6">
                  <a:lumMod val="90000"/>
                  <a:lumOff val="10000"/>
                </a:schemeClr>
              </a:solidFill>
              <a:effectLst/>
              <a:latin typeface="黑体" panose="02010609060101010101" pitchFamily="49" charset="-122"/>
              <a:ea typeface="黑体" panose="02010609060101010101" pitchFamily="49" charset="-122"/>
              <a:cs typeface="Franklin Gothic Demi Cond" panose="020B0706030402020204" charset="0"/>
            </a:endParaRPr>
          </a:p>
          <a:p>
            <a:pPr algn="l"/>
            <a:r>
              <a:rPr kumimoji="1" lang="en-US" altLang="zh-CN" sz="3600" b="1" spc="200" dirty="0">
                <a:ln w="22225">
                  <a:solidFill>
                    <a:schemeClr val="accent3">
                      <a:lumMod val="50000"/>
                    </a:schemeClr>
                  </a:solidFill>
                  <a:prstDash val="solid"/>
                </a:ln>
                <a:solidFill>
                  <a:schemeClr val="accent6">
                    <a:lumMod val="90000"/>
                    <a:lumOff val="10000"/>
                  </a:schemeClr>
                </a:solidFill>
                <a:effectLst/>
                <a:latin typeface="黑体" panose="02010609060101010101" pitchFamily="49" charset="-122"/>
                <a:ea typeface="黑体" panose="02010609060101010101" pitchFamily="49" charset="-122"/>
                <a:cs typeface="Franklin Gothic Demi Cond" panose="020B0706030402020204" charset="0"/>
              </a:rPr>
              <a:t>      ——</a:t>
            </a:r>
            <a:r>
              <a:rPr kumimoji="1" lang="zh-CN" altLang="en-US" sz="3600" b="1" spc="200" dirty="0">
                <a:ln w="22225">
                  <a:solidFill>
                    <a:schemeClr val="accent3">
                      <a:lumMod val="50000"/>
                    </a:schemeClr>
                  </a:solidFill>
                  <a:prstDash val="solid"/>
                </a:ln>
                <a:solidFill>
                  <a:schemeClr val="accent6">
                    <a:lumMod val="90000"/>
                    <a:lumOff val="10000"/>
                  </a:schemeClr>
                </a:solidFill>
                <a:effectLst/>
                <a:latin typeface="黑体" panose="02010609060101010101" pitchFamily="49" charset="-122"/>
                <a:ea typeface="黑体" panose="02010609060101010101" pitchFamily="49" charset="-122"/>
                <a:cs typeface="Franklin Gothic Demi Cond" panose="020B0706030402020204" charset="0"/>
              </a:rPr>
              <a:t>谈七选五解题技巧和备考策略</a:t>
            </a:r>
            <a:endParaRPr kumimoji="1" lang="zh-CN" altLang="en-US" sz="3600" b="1" spc="200" dirty="0">
              <a:ln w="22225">
                <a:solidFill>
                  <a:schemeClr val="accent3">
                    <a:lumMod val="50000"/>
                  </a:schemeClr>
                </a:solidFill>
                <a:prstDash val="solid"/>
              </a:ln>
              <a:solidFill>
                <a:schemeClr val="accent6">
                  <a:lumMod val="90000"/>
                  <a:lumOff val="10000"/>
                </a:schemeClr>
              </a:solidFill>
              <a:effectLst/>
              <a:latin typeface="黑体" panose="02010609060101010101" pitchFamily="49" charset="-122"/>
              <a:ea typeface="黑体" panose="02010609060101010101" pitchFamily="49" charset="-122"/>
              <a:cs typeface="Franklin Gothic Demi Cond" panose="020B0706030402020204" charset="0"/>
            </a:endParaRPr>
          </a:p>
        </p:txBody>
      </p:sp>
      <p:sp>
        <p:nvSpPr>
          <p:cNvPr id="12" name="矩形 11"/>
          <p:cNvSpPr/>
          <p:nvPr/>
        </p:nvSpPr>
        <p:spPr>
          <a:xfrm>
            <a:off x="3905250" y="6336030"/>
            <a:ext cx="4168775" cy="521970"/>
          </a:xfrm>
          <a:prstGeom prst="rect">
            <a:avLst/>
          </a:prstGeom>
          <a:noFill/>
          <a:ln>
            <a:noFill/>
          </a:ln>
        </p:spPr>
        <p:txBody>
          <a:bodyPr wrap="square" rtlCol="0" anchor="t">
            <a:spAutoFit/>
            <a:scene3d>
              <a:camera prst="orthographicFront"/>
              <a:lightRig rig="threePt" dir="t"/>
            </a:scene3d>
          </a:bodyPr>
          <a:lstStyle/>
          <a:p>
            <a:pPr algn="ctr"/>
            <a:r>
              <a:rPr lang="zh-CN" altLang="en-US" sz="2800" b="1">
                <a:ln w="9525">
                  <a:solidFill>
                    <a:schemeClr val="bg1"/>
                  </a:solidFill>
                  <a:prstDash val="solid"/>
                </a:ln>
                <a:solidFill>
                  <a:srgbClr val="005362"/>
                </a:solidFill>
                <a:effectLst>
                  <a:outerShdw blurRad="12700" dist="38100" dir="2700000" algn="tl" rotWithShape="0">
                    <a:schemeClr val="bg1">
                      <a:lumMod val="50000"/>
                    </a:schemeClr>
                  </a:outerShdw>
                </a:effectLst>
              </a:rPr>
              <a:t> </a:t>
            </a:r>
            <a:r>
              <a:rPr lang="en-US" altLang="zh-CN" sz="2800" b="1">
                <a:solidFill>
                  <a:srgbClr val="005362"/>
                </a:solidFill>
                <a:effectLst>
                  <a:outerShdw blurRad="38100" dist="25400" dir="5400000" algn="ctr" rotWithShape="0">
                    <a:srgbClr val="6E747A">
                      <a:alpha val="43000"/>
                    </a:srgbClr>
                  </a:outerShdw>
                </a:effectLst>
              </a:rPr>
              <a:t>2020. 06</a:t>
            </a:r>
            <a:endParaRPr lang="en-US" altLang="zh-CN" sz="2800" b="1">
              <a:solidFill>
                <a:srgbClr val="005362"/>
              </a:solidFill>
              <a:effectLst>
                <a:outerShdw blurRad="38100" dist="25400" dir="5400000" algn="ctr" rotWithShape="0">
                  <a:srgbClr val="6E747A">
                    <a:alpha val="43000"/>
                  </a:srgbClr>
                </a:outerShdw>
              </a:effectLst>
            </a:endParaRPr>
          </a:p>
        </p:txBody>
      </p:sp>
      <p:sp>
        <p:nvSpPr>
          <p:cNvPr id="7" name="矩形 6"/>
          <p:cNvSpPr/>
          <p:nvPr/>
        </p:nvSpPr>
        <p:spPr>
          <a:xfrm>
            <a:off x="2476500" y="5814060"/>
            <a:ext cx="5374640" cy="521970"/>
          </a:xfrm>
          <a:prstGeom prst="rect">
            <a:avLst/>
          </a:prstGeom>
          <a:noFill/>
          <a:ln>
            <a:noFill/>
          </a:ln>
        </p:spPr>
        <p:txBody>
          <a:bodyPr wrap="square" rtlCol="0" anchor="t">
            <a:spAutoFit/>
          </a:bodyPr>
          <a:lstStyle/>
          <a:p>
            <a:pPr algn="ctr"/>
            <a:r>
              <a:rPr lang="zh-CN" altLang="en-US" sz="2800" b="1">
                <a:solidFill>
                  <a:srgbClr val="005362"/>
                </a:solidFill>
                <a:effectLst>
                  <a:outerShdw blurRad="38100" dist="19050" dir="2700000" algn="tl" rotWithShape="0">
                    <a:schemeClr val="dk1">
                      <a:alpha val="40000"/>
                    </a:schemeClr>
                  </a:outerShdw>
                </a:effectLst>
              </a:rPr>
              <a:t>浙江省常山一中 吴俊峰</a:t>
            </a:r>
            <a:endParaRPr lang="zh-CN" altLang="en-US" sz="2800" b="1">
              <a:solidFill>
                <a:srgbClr val="005362"/>
              </a:solidFill>
              <a:effectLst>
                <a:outerShdw blurRad="38100" dist="19050" dir="2700000" algn="tl" rotWithShape="0">
                  <a:schemeClr val="dk1">
                    <a:alpha val="40000"/>
                  </a:schemeClr>
                </a:outerShdw>
              </a:effectLs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53" presetClass="entr" presetSubtype="16" fill="hold" grpId="0" nodeType="afterEffect">
                                  <p:stCondLst>
                                    <p:cond delay="0"/>
                                  </p:stCondLst>
                                  <p:iterate type="lt">
                                    <p:tmPct val="10000"/>
                                  </p:iterate>
                                  <p:childTnLst>
                                    <p:set>
                                      <p:cBhvr>
                                        <p:cTn id="12" dur="1" fill="hold">
                                          <p:stCondLst>
                                            <p:cond delay="0"/>
                                          </p:stCondLst>
                                        </p:cTn>
                                        <p:tgtEl>
                                          <p:spTgt spid="3"/>
                                        </p:tgtEl>
                                        <p:attrNameLst>
                                          <p:attrName>style.visibility</p:attrName>
                                        </p:attrNameLst>
                                      </p:cBhvr>
                                      <p:to>
                                        <p:strVal val="visible"/>
                                      </p:to>
                                    </p:set>
                                    <p:anim calcmode="lin" valueType="num">
                                      <p:cBhvr>
                                        <p:cTn id="13" dur="500" fill="hold"/>
                                        <p:tgtEl>
                                          <p:spTgt spid="3"/>
                                        </p:tgtEl>
                                        <p:attrNameLst>
                                          <p:attrName>ppt_w</p:attrName>
                                        </p:attrNameLst>
                                      </p:cBhvr>
                                      <p:tavLst>
                                        <p:tav tm="0">
                                          <p:val>
                                            <p:fltVal val="0"/>
                                          </p:val>
                                        </p:tav>
                                        <p:tav tm="100000">
                                          <p:val>
                                            <p:strVal val="#ppt_w"/>
                                          </p:val>
                                        </p:tav>
                                      </p:tavLst>
                                    </p:anim>
                                    <p:anim calcmode="lin" valueType="num">
                                      <p:cBhvr>
                                        <p:cTn id="14" dur="500" fill="hold"/>
                                        <p:tgtEl>
                                          <p:spTgt spid="3"/>
                                        </p:tgtEl>
                                        <p:attrNameLst>
                                          <p:attrName>ppt_h</p:attrName>
                                        </p:attrNameLst>
                                      </p:cBhvr>
                                      <p:tavLst>
                                        <p:tav tm="0">
                                          <p:val>
                                            <p:fltVal val="0"/>
                                          </p:val>
                                        </p:tav>
                                        <p:tav tm="100000">
                                          <p:val>
                                            <p:strVal val="#ppt_h"/>
                                          </p:val>
                                        </p:tav>
                                      </p:tavLst>
                                    </p:anim>
                                    <p:animEffect transition="in" filter="fade">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30225" y="398145"/>
            <a:ext cx="11132185" cy="5739130"/>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 2019年6月浙江卷（下划线部分为答案）：</a:t>
            </a: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    </a:t>
            </a:r>
            <a:r>
              <a:rPr lang="zh-CN" altLang="en-US" sz="2400">
                <a:solidFill>
                  <a:schemeClr val="tx1"/>
                </a:solidFill>
                <a:latin typeface="微软雅黑" panose="020B0503020204020204" charset="-122"/>
                <a:ea typeface="微软雅黑" panose="020B0503020204020204" charset="-122"/>
                <a:cs typeface="微软雅黑" panose="020B0503020204020204" charset="-122"/>
              </a:rPr>
              <a:t> By mid-1963, the Beatles had been extremely popular in England.  </a:t>
            </a:r>
            <a:r>
              <a:rPr lang="zh-CN" altLang="en-US" sz="2400" u="sng">
                <a:solidFill>
                  <a:schemeClr val="tx1"/>
                </a:solidFill>
                <a:latin typeface="微软雅黑" panose="020B0503020204020204" charset="-122"/>
                <a:ea typeface="微软雅黑" panose="020B0503020204020204" charset="-122"/>
                <a:cs typeface="微软雅黑" panose="020B0503020204020204" charset="-122"/>
              </a:rPr>
              <a:t>Even their hairstyles became major trends at that time.</a:t>
            </a:r>
            <a:r>
              <a:rPr lang="zh-CN" altLang="en-US" sz="2400" b="1">
                <a:solidFill>
                  <a:srgbClr val="C00000"/>
                </a:solidFill>
                <a:latin typeface="微软雅黑" panose="020B0503020204020204" charset="-122"/>
                <a:ea typeface="微软雅黑" panose="020B0503020204020204" charset="-122"/>
                <a:cs typeface="微软雅黑" panose="020B0503020204020204" charset="-122"/>
              </a:rPr>
              <a:t>（even表递进关系）</a:t>
            </a: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2017年11月浙江卷</a:t>
            </a:r>
            <a:r>
              <a:rPr lang="zh-CN" altLang="en-US" sz="2400" b="1">
                <a:solidFill>
                  <a:srgbClr val="005362"/>
                </a:solidFill>
                <a:latin typeface="微软雅黑" panose="020B0503020204020204" charset="-122"/>
                <a:ea typeface="微软雅黑" panose="020B0503020204020204" charset="-122"/>
                <a:cs typeface="微软雅黑" panose="020B0503020204020204" charset="-122"/>
                <a:sym typeface="+mn-ea"/>
              </a:rPr>
              <a:t>（下划线部分为答案）</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a:t>
            </a: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     </a:t>
            </a:r>
            <a:r>
              <a:rPr lang="zh-CN" altLang="en-US" sz="2400">
                <a:latin typeface="微软雅黑" panose="020B0503020204020204" charset="-122"/>
                <a:ea typeface="微软雅黑" panose="020B0503020204020204" charset="-122"/>
                <a:cs typeface="微软雅黑" panose="020B0503020204020204" charset="-122"/>
              </a:rPr>
              <a:t>With some books, you may feel a connection right away.</a:t>
            </a:r>
            <a:r>
              <a:rPr lang="zh-CN" altLang="en-US" sz="2400" u="sng">
                <a:latin typeface="微软雅黑" panose="020B0503020204020204" charset="-122"/>
                <a:ea typeface="微软雅黑" panose="020B0503020204020204" charset="-122"/>
                <a:cs typeface="微软雅黑" panose="020B0503020204020204" charset="-122"/>
              </a:rPr>
              <a:t> But other books require a bit more work on your part.</a:t>
            </a:r>
            <a:r>
              <a:rPr lang="zh-CN" altLang="en-US" sz="2400" b="1">
                <a:solidFill>
                  <a:srgbClr val="C00000"/>
                </a:solidFill>
                <a:latin typeface="微软雅黑" panose="020B0503020204020204" charset="-122"/>
                <a:ea typeface="微软雅黑" panose="020B0503020204020204" charset="-122"/>
                <a:cs typeface="微软雅黑" panose="020B0503020204020204" charset="-122"/>
              </a:rPr>
              <a:t>（but表转折关系）</a:t>
            </a:r>
            <a:endParaRPr lang="zh-CN" altLang="en-US" sz="2400" b="1">
              <a:solidFill>
                <a:srgbClr val="C00000"/>
              </a:solidFill>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2016年10月浙江卷</a:t>
            </a:r>
            <a:r>
              <a:rPr lang="zh-CN" altLang="en-US" sz="2400" b="1">
                <a:solidFill>
                  <a:srgbClr val="005362"/>
                </a:solidFill>
                <a:latin typeface="微软雅黑" panose="020B0503020204020204" charset="-122"/>
                <a:ea typeface="微软雅黑" panose="020B0503020204020204" charset="-122"/>
                <a:cs typeface="微软雅黑" panose="020B0503020204020204" charset="-122"/>
                <a:sym typeface="+mn-ea"/>
              </a:rPr>
              <a:t>（下划线部分为答案）</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a:t>
            </a:r>
            <a:endParaRPr lang="zh-CN" altLang="en-US" sz="24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     </a:t>
            </a:r>
            <a:r>
              <a:rPr lang="zh-CN" altLang="en-US" sz="2400" u="sng">
                <a:latin typeface="微软雅黑" panose="020B0503020204020204" charset="-122"/>
                <a:ea typeface="微软雅黑" panose="020B0503020204020204" charset="-122"/>
                <a:cs typeface="微软雅黑" panose="020B0503020204020204" charset="-122"/>
              </a:rPr>
              <a:t>Find chances to do volunteer work that interests you.</a:t>
            </a:r>
            <a:r>
              <a:rPr lang="zh-CN" altLang="en-US" sz="2400">
                <a:latin typeface="微软雅黑" panose="020B0503020204020204" charset="-122"/>
                <a:ea typeface="微软雅黑" panose="020B0503020204020204" charset="-122"/>
                <a:cs typeface="微软雅黑" panose="020B0503020204020204" charset="-122"/>
              </a:rPr>
              <a:t> For example, if you love animals, volunteer at an animal shelter. If you love helping the environment, plant trees or pick up litter. </a:t>
            </a:r>
            <a:r>
              <a:rPr lang="zh-CN" altLang="en-US" sz="2400" b="1">
                <a:solidFill>
                  <a:srgbClr val="C00000"/>
                </a:solidFill>
                <a:latin typeface="微软雅黑" panose="020B0503020204020204" charset="-122"/>
                <a:ea typeface="微软雅黑" panose="020B0503020204020204" charset="-122"/>
                <a:cs typeface="微软雅黑" panose="020B0503020204020204" charset="-122"/>
              </a:rPr>
              <a:t>（For example表解释关系）</a:t>
            </a:r>
            <a:endParaRPr lang="zh-CN" altLang="en-US" sz="2400" b="1">
              <a:solidFill>
                <a:srgbClr val="C00000"/>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b="1">
              <a:solidFill>
                <a:srgbClr val="C00000"/>
              </a:solidFill>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5</a:t>
            </a:r>
            <a:r>
              <a:rPr lang="en-US" altLang="zh-CN" sz="2800" b="1" dirty="0">
                <a:solidFill>
                  <a:sysClr val="window" lastClr="FFFFFF"/>
                </a:solidFill>
                <a:latin typeface="方正正粗黑简体" panose="02000000000000000000" pitchFamily="2" charset="-122"/>
                <a:ea typeface="方正正粗黑简体" panose="02000000000000000000" pitchFamily="2" charset="-122"/>
              </a:rPr>
              <a:t>. </a:t>
            </a: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寻找句际逻辑关系，信息要匹配 </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pic>
        <p:nvPicPr>
          <p:cNvPr id="11"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30225" y="255905"/>
            <a:ext cx="11132185" cy="618553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解读各备选项的句式特征，明确各备选项的含义，</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根据文章整体结构与具体内容</a:t>
            </a:r>
            <a:r>
              <a:rPr lang="zh-CN" altLang="en-US" sz="2400">
                <a:latin typeface="微软雅黑" panose="020B0503020204020204" charset="-122"/>
                <a:ea typeface="微软雅黑" panose="020B0503020204020204" charset="-122"/>
                <a:cs typeface="微软雅黑" panose="020B0503020204020204" charset="-122"/>
              </a:rPr>
              <a:t>，抓住其</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关键词</a:t>
            </a:r>
            <a:r>
              <a:rPr lang="zh-CN" altLang="en-US" sz="2400">
                <a:latin typeface="微软雅黑" panose="020B0503020204020204" charset="-122"/>
                <a:ea typeface="微软雅黑" panose="020B0503020204020204" charset="-122"/>
                <a:cs typeface="微软雅黑" panose="020B0503020204020204" charset="-122"/>
              </a:rPr>
              <a:t>，</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对照关键内容与上下文语义关系</a:t>
            </a:r>
            <a:r>
              <a:rPr lang="zh-CN" altLang="en-US" sz="2400">
                <a:latin typeface="微软雅黑" panose="020B0503020204020204" charset="-122"/>
                <a:ea typeface="微软雅黑" panose="020B0503020204020204" charset="-122"/>
                <a:cs typeface="微软雅黑" panose="020B0503020204020204" charset="-122"/>
              </a:rPr>
              <a:t>做出选择。将选项填入文中，填入时要尤为注意</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各选项中出现的句子的衔接方式</a:t>
            </a:r>
            <a:r>
              <a:rPr lang="zh-CN" altLang="en-US" sz="2400">
                <a:latin typeface="微软雅黑" panose="020B0503020204020204" charset="-122"/>
                <a:ea typeface="微软雅黑" panose="020B0503020204020204" charset="-122"/>
                <a:cs typeface="微软雅黑" panose="020B0503020204020204" charset="-122"/>
              </a:rPr>
              <a:t>及</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句中的衔接标志词</a:t>
            </a:r>
            <a:r>
              <a:rPr lang="zh-CN" altLang="en-US" sz="2400">
                <a:latin typeface="微软雅黑" panose="020B0503020204020204" charset="-122"/>
                <a:ea typeface="微软雅黑" panose="020B0503020204020204" charset="-122"/>
                <a:cs typeface="微软雅黑" panose="020B0503020204020204" charset="-122"/>
              </a:rPr>
              <a:t>。</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同时，我们还应注意对</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相近选项的对比和分析</a:t>
            </a:r>
            <a:r>
              <a:rPr lang="zh-CN" altLang="en-US" sz="2400">
                <a:latin typeface="微软雅黑" panose="020B0503020204020204" charset="-122"/>
                <a:ea typeface="微软雅黑" panose="020B0503020204020204" charset="-122"/>
                <a:cs typeface="微软雅黑" panose="020B0503020204020204" charset="-122"/>
              </a:rPr>
              <a:t>，由于个别干扰项与某个正确选项的内容相近，具有很强的干扰性，这时就需要我们认真分析，仔细甄别，排除干扰，从而得出正确答案。</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sz="2800" b="1" dirty="0">
                <a:solidFill>
                  <a:sysClr val="window" lastClr="FFFFFF"/>
                </a:solidFill>
                <a:latin typeface="方正正粗黑简体" panose="02000000000000000000" pitchFamily="2" charset="-122"/>
                <a:ea typeface="方正正粗黑简体" panose="02000000000000000000" pitchFamily="2" charset="-122"/>
              </a:rPr>
              <a:t>6．解读选项句式特征，衔接要无缝</a:t>
            </a:r>
            <a:endParaRPr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3" name="文本框 2"/>
          <p:cNvSpPr txBox="1"/>
          <p:nvPr/>
        </p:nvSpPr>
        <p:spPr>
          <a:xfrm>
            <a:off x="718185" y="3703320"/>
            <a:ext cx="10546715" cy="2738120"/>
          </a:xfrm>
          <a:prstGeom prst="rect">
            <a:avLst/>
          </a:prstGeom>
          <a:noFill/>
        </p:spPr>
        <p:txBody>
          <a:bodyPr wrap="square" rtlCol="0" anchor="t">
            <a:spAutoFit/>
          </a:bodyPr>
          <a:lstStyle/>
          <a:p>
            <a:pPr algn="l">
              <a:lnSpc>
                <a:spcPts val="2580"/>
              </a:lnSpc>
            </a:pPr>
            <a:r>
              <a:rPr lang="zh-CN" altLang="en-US" sz="2000" b="1">
                <a:solidFill>
                  <a:srgbClr val="C00000"/>
                </a:solidFill>
                <a:latin typeface="微软雅黑" panose="020B0503020204020204" charset="-122"/>
                <a:ea typeface="微软雅黑" panose="020B0503020204020204" charset="-122"/>
                <a:cs typeface="微软雅黑" panose="020B0503020204020204" charset="-122"/>
                <a:sym typeface="+mn-ea"/>
              </a:rPr>
              <a:t>2018年11月浙江高考卷的选项：</a:t>
            </a:r>
            <a:endParaRPr lang="zh-CN" altLang="en-US" sz="2000" b="1">
              <a:solidFill>
                <a:srgbClr val="C00000"/>
              </a:solidFill>
              <a:latin typeface="微软雅黑" panose="020B0503020204020204" charset="-122"/>
              <a:ea typeface="微软雅黑" panose="020B0503020204020204" charset="-122"/>
              <a:cs typeface="微软雅黑" panose="020B0503020204020204" charset="-122"/>
              <a:sym typeface="+mn-ea"/>
            </a:endParaRPr>
          </a:p>
          <a:p>
            <a:pPr algn="l">
              <a:lnSpc>
                <a:spcPts val="2580"/>
              </a:lnSpc>
            </a:pPr>
            <a:r>
              <a:rPr lang="zh-CN" altLang="en-US" sz="2000" b="1">
                <a:latin typeface="微软雅黑" panose="020B0503020204020204" charset="-122"/>
                <a:ea typeface="微软雅黑" panose="020B0503020204020204" charset="-122"/>
                <a:cs typeface="微软雅黑" panose="020B0503020204020204" charset="-122"/>
                <a:sym typeface="+mn-ea"/>
              </a:rPr>
              <a:t>A. Then there is voice mail.</a:t>
            </a:r>
            <a:endParaRPr lang="zh-CN" altLang="en-US" sz="2000" b="1">
              <a:latin typeface="微软雅黑" panose="020B0503020204020204" charset="-122"/>
              <a:ea typeface="微软雅黑" panose="020B0503020204020204" charset="-122"/>
              <a:cs typeface="微软雅黑" panose="020B0503020204020204" charset="-122"/>
            </a:endParaRPr>
          </a:p>
          <a:p>
            <a:pPr algn="l">
              <a:lnSpc>
                <a:spcPts val="2580"/>
              </a:lnSpc>
            </a:pPr>
            <a:r>
              <a:rPr lang="zh-CN" altLang="en-US" sz="2000" b="1">
                <a:latin typeface="微软雅黑" panose="020B0503020204020204" charset="-122"/>
                <a:ea typeface="微软雅黑" panose="020B0503020204020204" charset="-122"/>
                <a:cs typeface="微软雅黑" panose="020B0503020204020204" charset="-122"/>
                <a:sym typeface="+mn-ea"/>
              </a:rPr>
              <a:t>B. Others,like me,want no reply.</a:t>
            </a:r>
            <a:endParaRPr lang="zh-CN" altLang="en-US" sz="2000" b="1">
              <a:latin typeface="微软雅黑" panose="020B0503020204020204" charset="-122"/>
              <a:ea typeface="微软雅黑" panose="020B0503020204020204" charset="-122"/>
              <a:cs typeface="微软雅黑" panose="020B0503020204020204" charset="-122"/>
            </a:endParaRPr>
          </a:p>
          <a:p>
            <a:pPr algn="l">
              <a:lnSpc>
                <a:spcPts val="2580"/>
              </a:lnSpc>
            </a:pPr>
            <a:r>
              <a:rPr lang="zh-CN" altLang="en-US" sz="2000" b="1">
                <a:latin typeface="微软雅黑" panose="020B0503020204020204" charset="-122"/>
                <a:ea typeface="微软雅黑" panose="020B0503020204020204" charset="-122"/>
                <a:cs typeface="微软雅黑" panose="020B0503020204020204" charset="-122"/>
                <a:sym typeface="+mn-ea"/>
              </a:rPr>
              <a:t>C. But people still ask these things.</a:t>
            </a:r>
            <a:endParaRPr lang="zh-CN" altLang="en-US" sz="2000" b="1">
              <a:latin typeface="微软雅黑" panose="020B0503020204020204" charset="-122"/>
              <a:ea typeface="微软雅黑" panose="020B0503020204020204" charset="-122"/>
              <a:cs typeface="微软雅黑" panose="020B0503020204020204" charset="-122"/>
            </a:endParaRPr>
          </a:p>
          <a:p>
            <a:pPr algn="l">
              <a:lnSpc>
                <a:spcPts val="2580"/>
              </a:lnSpc>
            </a:pPr>
            <a:r>
              <a:rPr lang="zh-CN" altLang="en-US" sz="2000" b="1">
                <a:latin typeface="微软雅黑" panose="020B0503020204020204" charset="-122"/>
                <a:ea typeface="微软雅黑" panose="020B0503020204020204" charset="-122"/>
                <a:cs typeface="微软雅黑" panose="020B0503020204020204" charset="-122"/>
                <a:sym typeface="+mn-ea"/>
              </a:rPr>
              <a:t>D. Don't these people realize that they're wasting your time?</a:t>
            </a:r>
            <a:endParaRPr lang="zh-CN" altLang="en-US" sz="2000" b="1">
              <a:latin typeface="微软雅黑" panose="020B0503020204020204" charset="-122"/>
              <a:ea typeface="微软雅黑" panose="020B0503020204020204" charset="-122"/>
              <a:cs typeface="微软雅黑" panose="020B0503020204020204" charset="-122"/>
            </a:endParaRPr>
          </a:p>
          <a:p>
            <a:pPr algn="l">
              <a:lnSpc>
                <a:spcPts val="2580"/>
              </a:lnSpc>
            </a:pPr>
            <a:r>
              <a:rPr lang="zh-CN" altLang="en-US" sz="2000" b="1">
                <a:latin typeface="微软雅黑" panose="020B0503020204020204" charset="-122"/>
                <a:ea typeface="微软雅黑" panose="020B0503020204020204" charset="-122"/>
                <a:cs typeface="微软雅黑" panose="020B0503020204020204" charset="-122"/>
                <a:sym typeface="+mn-ea"/>
              </a:rPr>
              <a:t>E. Won't new technology bring about changes in our daily life?</a:t>
            </a:r>
            <a:endParaRPr lang="zh-CN" altLang="en-US" sz="2000" b="1">
              <a:latin typeface="微软雅黑" panose="020B0503020204020204" charset="-122"/>
              <a:ea typeface="微软雅黑" panose="020B0503020204020204" charset="-122"/>
              <a:cs typeface="微软雅黑" panose="020B0503020204020204" charset="-122"/>
            </a:endParaRPr>
          </a:p>
          <a:p>
            <a:pPr algn="l">
              <a:lnSpc>
                <a:spcPts val="2580"/>
              </a:lnSpc>
            </a:pPr>
            <a:r>
              <a:rPr lang="zh-CN" altLang="en-US" sz="2000" b="1">
                <a:latin typeface="微软雅黑" panose="020B0503020204020204" charset="-122"/>
                <a:ea typeface="微软雅黑" panose="020B0503020204020204" charset="-122"/>
                <a:cs typeface="微软雅黑" panose="020B0503020204020204" charset="-122"/>
                <a:sym typeface="+mn-ea"/>
              </a:rPr>
              <a:t>F. Face-to-face communication makes comprehension much easier.</a:t>
            </a:r>
            <a:endParaRPr lang="zh-CN" altLang="en-US" sz="2000" b="1">
              <a:latin typeface="微软雅黑" panose="020B0503020204020204" charset="-122"/>
              <a:ea typeface="微软雅黑" panose="020B0503020204020204" charset="-122"/>
              <a:cs typeface="微软雅黑" panose="020B0503020204020204" charset="-122"/>
            </a:endParaRPr>
          </a:p>
          <a:p>
            <a:pPr algn="l">
              <a:lnSpc>
                <a:spcPts val="2580"/>
              </a:lnSpc>
            </a:pPr>
            <a:r>
              <a:rPr lang="zh-CN" altLang="en-US" sz="2000" b="1">
                <a:latin typeface="微软雅黑" panose="020B0503020204020204" charset="-122"/>
                <a:ea typeface="微软雅黑" panose="020B0503020204020204" charset="-122"/>
                <a:cs typeface="微软雅黑" panose="020B0503020204020204" charset="-122"/>
                <a:sym typeface="+mn-ea"/>
              </a:rPr>
              <a:t>G. When the telephone was invented,people didn't know how to greet a caller.</a:t>
            </a:r>
            <a:endParaRPr lang="zh-CN" altLang="en-US" b="1"/>
          </a:p>
        </p:txBody>
      </p:sp>
      <p:sp>
        <p:nvSpPr>
          <p:cNvPr id="8" name="矩形: 圆角 12"/>
          <p:cNvSpPr/>
          <p:nvPr/>
        </p:nvSpPr>
        <p:spPr>
          <a:xfrm>
            <a:off x="1141095" y="4086860"/>
            <a:ext cx="636905"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5" name="矩形: 圆角 12"/>
          <p:cNvSpPr/>
          <p:nvPr/>
        </p:nvSpPr>
        <p:spPr>
          <a:xfrm>
            <a:off x="1141095" y="4736465"/>
            <a:ext cx="494665"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6" name="矩形: 圆角 12"/>
          <p:cNvSpPr/>
          <p:nvPr/>
        </p:nvSpPr>
        <p:spPr>
          <a:xfrm>
            <a:off x="1884680" y="5101590"/>
            <a:ext cx="843280" cy="323215"/>
          </a:xfrm>
          <a:prstGeom prst="roundRect">
            <a:avLst/>
          </a:prstGeom>
          <a:solidFill>
            <a:schemeClr val="accent2">
              <a:lumMod val="40000"/>
              <a:lumOff val="60000"/>
              <a:alpha val="49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7" name="矩形: 圆角 12"/>
          <p:cNvSpPr/>
          <p:nvPr/>
        </p:nvSpPr>
        <p:spPr>
          <a:xfrm>
            <a:off x="1141095" y="4451985"/>
            <a:ext cx="843280" cy="284480"/>
          </a:xfrm>
          <a:prstGeom prst="roundRect">
            <a:avLst/>
          </a:prstGeom>
          <a:solidFill>
            <a:schemeClr val="accent2">
              <a:lumMod val="40000"/>
              <a:lumOff val="60000"/>
              <a:alpha val="49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9" name="矩形: 圆角 12"/>
          <p:cNvSpPr/>
          <p:nvPr/>
        </p:nvSpPr>
        <p:spPr>
          <a:xfrm>
            <a:off x="8107045" y="6076315"/>
            <a:ext cx="843280" cy="365125"/>
          </a:xfrm>
          <a:prstGeom prst="roundRect">
            <a:avLst/>
          </a:prstGeom>
          <a:solidFill>
            <a:srgbClr val="92D050">
              <a:alpha val="49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0" name="矩形: 圆角 12"/>
          <p:cNvSpPr/>
          <p:nvPr/>
        </p:nvSpPr>
        <p:spPr>
          <a:xfrm>
            <a:off x="1984375" y="5466715"/>
            <a:ext cx="606425" cy="286385"/>
          </a:xfrm>
          <a:prstGeom prst="roundRect">
            <a:avLst/>
          </a:prstGeom>
          <a:solidFill>
            <a:srgbClr val="92D050">
              <a:alpha val="49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1" name="矩形: 圆角 12"/>
          <p:cNvSpPr/>
          <p:nvPr/>
        </p:nvSpPr>
        <p:spPr>
          <a:xfrm>
            <a:off x="5638800" y="5466715"/>
            <a:ext cx="1033145" cy="286385"/>
          </a:xfrm>
          <a:prstGeom prst="roundRect">
            <a:avLst/>
          </a:prstGeom>
          <a:solidFill>
            <a:srgbClr val="92D050">
              <a:alpha val="49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2" name="矩形: 圆角 12"/>
          <p:cNvSpPr/>
          <p:nvPr/>
        </p:nvSpPr>
        <p:spPr>
          <a:xfrm>
            <a:off x="7684770" y="5753100"/>
            <a:ext cx="1588135" cy="286385"/>
          </a:xfrm>
          <a:prstGeom prst="roundRect">
            <a:avLst/>
          </a:prstGeom>
          <a:solidFill>
            <a:srgbClr val="92D050">
              <a:alpha val="49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3" name="矩形: 圆角 12"/>
          <p:cNvSpPr/>
          <p:nvPr/>
        </p:nvSpPr>
        <p:spPr>
          <a:xfrm>
            <a:off x="1085215" y="5789930"/>
            <a:ext cx="3709670" cy="250190"/>
          </a:xfrm>
          <a:prstGeom prst="roundRect">
            <a:avLst/>
          </a:prstGeom>
          <a:solidFill>
            <a:srgbClr val="92D050">
              <a:alpha val="49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22" name="矩形: 圆角 12"/>
          <p:cNvSpPr/>
          <p:nvPr/>
        </p:nvSpPr>
        <p:spPr>
          <a:xfrm flipH="1">
            <a:off x="7684770" y="1992630"/>
            <a:ext cx="237236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23" name="矩形: 圆角 12"/>
          <p:cNvSpPr/>
          <p:nvPr/>
        </p:nvSpPr>
        <p:spPr>
          <a:xfrm>
            <a:off x="5227955" y="1977390"/>
            <a:ext cx="2045335" cy="395605"/>
          </a:xfrm>
          <a:prstGeom prst="roundRect">
            <a:avLst/>
          </a:prstGeom>
          <a:solidFill>
            <a:schemeClr val="accent2">
              <a:lumMod val="40000"/>
              <a:lumOff val="60000"/>
              <a:alpha val="49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24" name="矩形: 圆角 12"/>
          <p:cNvSpPr/>
          <p:nvPr/>
        </p:nvSpPr>
        <p:spPr>
          <a:xfrm>
            <a:off x="3451860" y="1578610"/>
            <a:ext cx="4121150" cy="398780"/>
          </a:xfrm>
          <a:prstGeom prst="roundRect">
            <a:avLst/>
          </a:prstGeom>
          <a:solidFill>
            <a:srgbClr val="92D050">
              <a:alpha val="49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pic>
        <p:nvPicPr>
          <p:cNvPr id="25"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29" presetClass="entr" presetSubtype="0" fill="hold" grpId="0" nodeType="clickEffect">
                                  <p:stCondLst>
                                    <p:cond delay="0"/>
                                  </p:stCondLst>
                                  <p:childTnLst>
                                    <p:set>
                                      <p:cBhvr>
                                        <p:cTn id="15" dur="1" fill="hold">
                                          <p:stCondLst>
                                            <p:cond delay="0"/>
                                          </p:stCondLst>
                                        </p:cTn>
                                        <p:tgtEl>
                                          <p:spTgt spid="3"/>
                                        </p:tgtEl>
                                        <p:attrNameLst>
                                          <p:attrName>style.visibility</p:attrName>
                                        </p:attrNameLst>
                                      </p:cBhvr>
                                      <p:to>
                                        <p:strVal val="visible"/>
                                      </p:to>
                                    </p:set>
                                    <p:anim calcmode="lin" valueType="num">
                                      <p:cBhvr>
                                        <p:cTn id="16" dur="1000" fill="hold"/>
                                        <p:tgtEl>
                                          <p:spTgt spid="3"/>
                                        </p:tgtEl>
                                        <p:attrNameLst>
                                          <p:attrName>ppt_x</p:attrName>
                                        </p:attrNameLst>
                                      </p:cBhvr>
                                      <p:tavLst>
                                        <p:tav tm="0">
                                          <p:val>
                                            <p:strVal val="#ppt_x-.2"/>
                                          </p:val>
                                        </p:tav>
                                        <p:tav tm="100000">
                                          <p:val>
                                            <p:strVal val="#ppt_x"/>
                                          </p:val>
                                        </p:tav>
                                      </p:tavLst>
                                    </p:anim>
                                    <p:anim calcmode="lin" valueType="num">
                                      <p:cBhvr>
                                        <p:cTn id="17" dur="1000" fill="hold"/>
                                        <p:tgtEl>
                                          <p:spTgt spid="3"/>
                                        </p:tgtEl>
                                        <p:attrNameLst>
                                          <p:attrName>ppt_y</p:attrName>
                                        </p:attrNameLst>
                                      </p:cBhvr>
                                      <p:tavLst>
                                        <p:tav tm="0">
                                          <p:val>
                                            <p:strVal val="#ppt_y"/>
                                          </p:val>
                                        </p:tav>
                                        <p:tav tm="100000">
                                          <p:val>
                                            <p:strVal val="#ppt_y"/>
                                          </p:val>
                                        </p:tav>
                                      </p:tavLst>
                                    </p:anim>
                                    <p:animEffect transition="in" filter="wipe(right)" prLst="gradientSize: 0.1">
                                      <p:cBhvr>
                                        <p:cTn id="18" dur="1000"/>
                                        <p:tgtEl>
                                          <p:spTgt spid="3"/>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animEffect transition="in" filter="blinds(horizontal)">
                                      <p:cBhvr>
                                        <p:cTn id="23" dur="500"/>
                                        <p:tgtEl>
                                          <p:spTgt spid="8"/>
                                        </p:tgtEl>
                                      </p:cBhvr>
                                    </p:animEffect>
                                  </p:childTnLst>
                                </p:cTn>
                              </p:par>
                              <p:par>
                                <p:cTn id="24" presetID="3" presetClass="entr" presetSubtype="10" fill="hold" grpId="0" nodeType="withEffect">
                                  <p:stCondLst>
                                    <p:cond delay="0"/>
                                  </p:stCondLst>
                                  <p:childTnLst>
                                    <p:set>
                                      <p:cBhvr>
                                        <p:cTn id="25" dur="1" fill="hold">
                                          <p:stCondLst>
                                            <p:cond delay="0"/>
                                          </p:stCondLst>
                                        </p:cTn>
                                        <p:tgtEl>
                                          <p:spTgt spid="5"/>
                                        </p:tgtEl>
                                        <p:attrNameLst>
                                          <p:attrName>style.visibility</p:attrName>
                                        </p:attrNameLst>
                                      </p:cBhvr>
                                      <p:to>
                                        <p:strVal val="visible"/>
                                      </p:to>
                                    </p:set>
                                    <p:animEffect transition="in" filter="blinds(horizontal)">
                                      <p:cBhvr>
                                        <p:cTn id="26" dur="500"/>
                                        <p:tgtEl>
                                          <p:spTgt spid="5"/>
                                        </p:tgtEl>
                                      </p:cBhvr>
                                    </p:animEffec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ppt_x"/>
                                          </p:val>
                                        </p:tav>
                                        <p:tav tm="100000">
                                          <p:val>
                                            <p:strVal val="#ppt_x"/>
                                          </p:val>
                                        </p:tav>
                                      </p:tavLst>
                                    </p:anim>
                                    <p:anim calcmode="lin" valueType="num">
                                      <p:cBhvr additive="base">
                                        <p:cTn id="3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grpId="0"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blinds(horizontal)">
                                      <p:cBhvr>
                                        <p:cTn id="37" dur="500"/>
                                        <p:tgtEl>
                                          <p:spTgt spid="6"/>
                                        </p:tgtEl>
                                      </p:cBhvr>
                                    </p:animEffect>
                                  </p:childTnLst>
                                </p:cTn>
                              </p:par>
                              <p:par>
                                <p:cTn id="38" presetID="3" presetClass="entr" presetSubtype="10" fill="hold" grpId="0" nodeType="with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blinds(horizontal)">
                                      <p:cBhvr>
                                        <p:cTn id="40" dur="500"/>
                                        <p:tgtEl>
                                          <p:spTgt spid="7"/>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23"/>
                                        </p:tgtEl>
                                        <p:attrNameLst>
                                          <p:attrName>style.visibility</p:attrName>
                                        </p:attrNameLst>
                                      </p:cBhvr>
                                      <p:to>
                                        <p:strVal val="visible"/>
                                      </p:to>
                                    </p:set>
                                    <p:animEffect transition="in" filter="blinds(horizontal)">
                                      <p:cBhvr>
                                        <p:cTn id="45" dur="500"/>
                                        <p:tgtEl>
                                          <p:spTgt spid="23"/>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9"/>
                                        </p:tgtEl>
                                        <p:attrNameLst>
                                          <p:attrName>style.visibility</p:attrName>
                                        </p:attrNameLst>
                                      </p:cBhvr>
                                      <p:to>
                                        <p:strVal val="visible"/>
                                      </p:to>
                                    </p:set>
                                    <p:animEffect transition="in" filter="blinds(horizontal)">
                                      <p:cBhvr>
                                        <p:cTn id="50" dur="500"/>
                                        <p:tgtEl>
                                          <p:spTgt spid="9"/>
                                        </p:tgtEl>
                                      </p:cBhvr>
                                    </p:animEffect>
                                  </p:childTnLst>
                                </p:cTn>
                              </p:par>
                              <p:par>
                                <p:cTn id="51" presetID="3" presetClass="entr" presetSubtype="10" fill="hold" grpId="0" nodeType="with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blinds(horizontal)">
                                      <p:cBhvr>
                                        <p:cTn id="53" dur="500"/>
                                        <p:tgtEl>
                                          <p:spTgt spid="10"/>
                                        </p:tgtEl>
                                      </p:cBhvr>
                                    </p:animEffect>
                                  </p:childTnLst>
                                </p:cTn>
                              </p:par>
                              <p:par>
                                <p:cTn id="54" presetID="3" presetClass="entr" presetSubtype="10" fill="hold" grpId="0" nodeType="withEffect">
                                  <p:stCondLst>
                                    <p:cond delay="0"/>
                                  </p:stCondLst>
                                  <p:childTnLst>
                                    <p:set>
                                      <p:cBhvr>
                                        <p:cTn id="55" dur="1" fill="hold">
                                          <p:stCondLst>
                                            <p:cond delay="0"/>
                                          </p:stCondLst>
                                        </p:cTn>
                                        <p:tgtEl>
                                          <p:spTgt spid="11"/>
                                        </p:tgtEl>
                                        <p:attrNameLst>
                                          <p:attrName>style.visibility</p:attrName>
                                        </p:attrNameLst>
                                      </p:cBhvr>
                                      <p:to>
                                        <p:strVal val="visible"/>
                                      </p:to>
                                    </p:set>
                                    <p:animEffect transition="in" filter="blinds(horizontal)">
                                      <p:cBhvr>
                                        <p:cTn id="56" dur="500"/>
                                        <p:tgtEl>
                                          <p:spTgt spid="11"/>
                                        </p:tgtEl>
                                      </p:cBhvr>
                                    </p:animEffect>
                                  </p:childTnLst>
                                </p:cTn>
                              </p:par>
                              <p:par>
                                <p:cTn id="57" presetID="3" presetClass="entr" presetSubtype="10" fill="hold" grpId="0" nodeType="withEffect">
                                  <p:stCondLst>
                                    <p:cond delay="0"/>
                                  </p:stCondLst>
                                  <p:childTnLst>
                                    <p:set>
                                      <p:cBhvr>
                                        <p:cTn id="58" dur="1" fill="hold">
                                          <p:stCondLst>
                                            <p:cond delay="0"/>
                                          </p:stCondLst>
                                        </p:cTn>
                                        <p:tgtEl>
                                          <p:spTgt spid="12"/>
                                        </p:tgtEl>
                                        <p:attrNameLst>
                                          <p:attrName>style.visibility</p:attrName>
                                        </p:attrNameLst>
                                      </p:cBhvr>
                                      <p:to>
                                        <p:strVal val="visible"/>
                                      </p:to>
                                    </p:set>
                                    <p:animEffect transition="in" filter="blinds(horizontal)">
                                      <p:cBhvr>
                                        <p:cTn id="59" dur="500"/>
                                        <p:tgtEl>
                                          <p:spTgt spid="12"/>
                                        </p:tgtEl>
                                      </p:cBhvr>
                                    </p:animEffect>
                                  </p:childTnLst>
                                </p:cTn>
                              </p:par>
                              <p:par>
                                <p:cTn id="60" presetID="3" presetClass="entr" presetSubtype="10" fill="hold" grpId="0" nodeType="withEffect">
                                  <p:stCondLst>
                                    <p:cond delay="0"/>
                                  </p:stCondLst>
                                  <p:childTnLst>
                                    <p:set>
                                      <p:cBhvr>
                                        <p:cTn id="61" dur="1" fill="hold">
                                          <p:stCondLst>
                                            <p:cond delay="0"/>
                                          </p:stCondLst>
                                        </p:cTn>
                                        <p:tgtEl>
                                          <p:spTgt spid="13"/>
                                        </p:tgtEl>
                                        <p:attrNameLst>
                                          <p:attrName>style.visibility</p:attrName>
                                        </p:attrNameLst>
                                      </p:cBhvr>
                                      <p:to>
                                        <p:strVal val="visible"/>
                                      </p:to>
                                    </p:set>
                                    <p:animEffect transition="in" filter="blinds(horizontal)">
                                      <p:cBhvr>
                                        <p:cTn id="62" dur="500"/>
                                        <p:tgtEl>
                                          <p:spTgt spid="13"/>
                                        </p:tgtEl>
                                      </p:cBhvr>
                                    </p:animEffect>
                                  </p:childTnLst>
                                </p:cTn>
                              </p:par>
                            </p:childTnLst>
                          </p:cTn>
                        </p:par>
                      </p:childTnLst>
                    </p:cTn>
                  </p:par>
                  <p:par>
                    <p:cTn id="63" fill="hold">
                      <p:stCondLst>
                        <p:cond delay="indefinite"/>
                      </p:stCondLst>
                      <p:childTnLst>
                        <p:par>
                          <p:cTn id="64" fill="hold">
                            <p:stCondLst>
                              <p:cond delay="0"/>
                            </p:stCondLst>
                            <p:childTnLst>
                              <p:par>
                                <p:cTn id="65" presetID="3" presetClass="entr" presetSubtype="10" fill="hold" grpId="0" nodeType="clickEffect">
                                  <p:stCondLst>
                                    <p:cond delay="0"/>
                                  </p:stCondLst>
                                  <p:childTnLst>
                                    <p:set>
                                      <p:cBhvr>
                                        <p:cTn id="66" dur="1" fill="hold">
                                          <p:stCondLst>
                                            <p:cond delay="0"/>
                                          </p:stCondLst>
                                        </p:cTn>
                                        <p:tgtEl>
                                          <p:spTgt spid="24"/>
                                        </p:tgtEl>
                                        <p:attrNameLst>
                                          <p:attrName>style.visibility</p:attrName>
                                        </p:attrNameLst>
                                      </p:cBhvr>
                                      <p:to>
                                        <p:strVal val="visible"/>
                                      </p:to>
                                    </p:set>
                                    <p:animEffect transition="in" filter="blinds(horizontal)">
                                      <p:cBhvr>
                                        <p:cTn id="6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P spid="3" grpId="0"/>
      <p:bldP spid="3" grpId="1"/>
      <p:bldP spid="8" grpId="0" bldLvl="0" animBg="1"/>
      <p:bldP spid="8" grpId="1" animBg="1"/>
      <p:bldP spid="5" grpId="0" bldLvl="0" animBg="1"/>
      <p:bldP spid="5" grpId="1" animBg="1"/>
      <p:bldP spid="6" grpId="0" bldLvl="0" animBg="1"/>
      <p:bldP spid="6" grpId="1" animBg="1"/>
      <p:bldP spid="7" grpId="0" bldLvl="0" animBg="1"/>
      <p:bldP spid="7" grpId="1" animBg="1"/>
      <p:bldP spid="9" grpId="0" bldLvl="0" animBg="1"/>
      <p:bldP spid="9" grpId="1" animBg="1"/>
      <p:bldP spid="10" grpId="0" bldLvl="0" animBg="1"/>
      <p:bldP spid="10" grpId="1" animBg="1"/>
      <p:bldP spid="11" grpId="0" bldLvl="0" animBg="1"/>
      <p:bldP spid="11" grpId="1" animBg="1"/>
      <p:bldP spid="12" grpId="0" bldLvl="0" animBg="1"/>
      <p:bldP spid="12" grpId="1" animBg="1"/>
      <p:bldP spid="13" grpId="0" bldLvl="0" animBg="1"/>
      <p:bldP spid="13" grpId="1" animBg="1"/>
      <p:bldP spid="22" grpId="0" animBg="1"/>
      <p:bldP spid="22" grpId="1" animBg="1"/>
      <p:bldP spid="23" grpId="0" bldLvl="0" animBg="1"/>
      <p:bldP spid="23" grpId="1" animBg="1"/>
      <p:bldP spid="24" grpId="0" bldLvl="0" animBg="1"/>
      <p:bldP spid="24" grpId="1"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30225" y="194945"/>
            <a:ext cx="11132185" cy="618553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solidFill>
                  <a:schemeClr val="tx1"/>
                </a:solidFill>
                <a:latin typeface="微软雅黑" panose="020B0503020204020204" charset="-122"/>
                <a:ea typeface="微软雅黑" panose="020B0503020204020204" charset="-122"/>
                <a:cs typeface="微软雅黑" panose="020B0503020204020204" charset="-122"/>
              </a:rPr>
              <a:t>    在阅读理解中一些</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表示作者思路的过渡词</a:t>
            </a:r>
            <a:r>
              <a:rPr lang="zh-CN" altLang="en-US" sz="2400">
                <a:solidFill>
                  <a:schemeClr val="tx1"/>
                </a:solidFill>
                <a:latin typeface="微软雅黑" panose="020B0503020204020204" charset="-122"/>
                <a:ea typeface="微软雅黑" panose="020B0503020204020204" charset="-122"/>
                <a:cs typeface="微软雅黑" panose="020B0503020204020204" charset="-122"/>
              </a:rPr>
              <a:t>很重要，它们在阅读行进过程中起“</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路标”的指示作用</a:t>
            </a:r>
            <a:r>
              <a:rPr lang="zh-CN" altLang="en-US" sz="2400">
                <a:solidFill>
                  <a:schemeClr val="tx1"/>
                </a:solidFill>
                <a:latin typeface="微软雅黑" panose="020B0503020204020204" charset="-122"/>
                <a:ea typeface="微软雅黑" panose="020B0503020204020204" charset="-122"/>
                <a:cs typeface="微软雅黑" panose="020B0503020204020204" charset="-122"/>
              </a:rPr>
              <a:t>，</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表明作者态度</a:t>
            </a:r>
            <a:r>
              <a:rPr lang="zh-CN" altLang="en-US" sz="2400">
                <a:solidFill>
                  <a:schemeClr val="tx1"/>
                </a:solidFill>
                <a:latin typeface="微软雅黑" panose="020B0503020204020204" charset="-122"/>
                <a:ea typeface="微软雅黑" panose="020B0503020204020204" charset="-122"/>
                <a:cs typeface="微软雅黑" panose="020B0503020204020204" charset="-122"/>
              </a:rPr>
              <a:t>，</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填补逻辑鸿沟</a:t>
            </a:r>
            <a:r>
              <a:rPr lang="zh-CN" altLang="en-US" sz="2400">
                <a:solidFill>
                  <a:schemeClr val="tx1"/>
                </a:solidFill>
                <a:latin typeface="微软雅黑" panose="020B0503020204020204" charset="-122"/>
                <a:ea typeface="微软雅黑" panose="020B0503020204020204" charset="-122"/>
                <a:cs typeface="微软雅黑" panose="020B0503020204020204" charset="-122"/>
              </a:rPr>
              <a:t>。特别注意</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but </a:t>
            </a:r>
            <a:r>
              <a:rPr lang="zh-CN" altLang="en-US" sz="2400">
                <a:solidFill>
                  <a:schemeClr val="tx1"/>
                </a:solidFill>
                <a:latin typeface="微软雅黑" panose="020B0503020204020204" charset="-122"/>
                <a:ea typeface="微软雅黑" panose="020B0503020204020204" charset="-122"/>
                <a:cs typeface="微软雅黑" panose="020B0503020204020204" charset="-122"/>
              </a:rPr>
              <a:t>后的内容才是作者真正的观点，常见的还有以下几个连接标志：</a:t>
            </a:r>
            <a:r>
              <a:rPr lang="zh-CN" altLang="en-US" sz="2400" b="1">
                <a:solidFill>
                  <a:srgbClr val="005362"/>
                </a:solidFill>
                <a:latin typeface="微软雅黑" panose="020B0503020204020204" charset="-122"/>
                <a:ea typeface="微软雅黑" panose="020B0503020204020204" charset="-122"/>
                <a:cs typeface="微软雅黑" panose="020B0503020204020204" charset="-122"/>
              </a:rPr>
              <a:t>to be honest, to tell the truth, in fact, as a matter of fact, actually</a:t>
            </a:r>
            <a:r>
              <a:rPr lang="zh-CN" altLang="en-US" sz="2400">
                <a:solidFill>
                  <a:schemeClr val="tx1"/>
                </a:solidFill>
                <a:latin typeface="微软雅黑" panose="020B0503020204020204" charset="-122"/>
                <a:ea typeface="微软雅黑" panose="020B0503020204020204" charset="-122"/>
                <a:cs typeface="微软雅黑" panose="020B0503020204020204" charset="-122"/>
              </a:rPr>
              <a:t>等。</a:t>
            </a:r>
            <a:endParaRPr lang="zh-CN" altLang="en-US" sz="2400">
              <a:solidFill>
                <a:schemeClr val="tx1"/>
              </a:solidFill>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2000">
                <a:solidFill>
                  <a:srgbClr val="005362"/>
                </a:solidFill>
                <a:latin typeface="微软雅黑" panose="020B0503020204020204" charset="-122"/>
                <a:ea typeface="微软雅黑" panose="020B0503020204020204" charset="-122"/>
                <a:cs typeface="微软雅黑" panose="020B0503020204020204" charset="-122"/>
              </a:rPr>
              <a:t>例如2018年11月浙江卷</a:t>
            </a:r>
            <a:r>
              <a:rPr lang="en-US" altLang="zh-CN" sz="2000">
                <a:solidFill>
                  <a:srgbClr val="005362"/>
                </a:solidFill>
                <a:latin typeface="微软雅黑" panose="020B0503020204020204" charset="-122"/>
                <a:ea typeface="微软雅黑" panose="020B0503020204020204" charset="-122"/>
                <a:cs typeface="微软雅黑" panose="020B0503020204020204" charset="-122"/>
              </a:rPr>
              <a:t>:</a:t>
            </a:r>
            <a:r>
              <a:rPr lang="zh-CN" altLang="en-US" sz="2000">
                <a:solidFill>
                  <a:srgbClr val="005362"/>
                </a:solidFill>
                <a:latin typeface="微软雅黑" panose="020B0503020204020204" charset="-122"/>
                <a:ea typeface="微软雅黑" panose="020B0503020204020204" charset="-122"/>
                <a:cs typeface="微软雅黑" panose="020B0503020204020204" charset="-122"/>
              </a:rPr>
              <a:t>  In the age of the smart phone, there is no reason to ask once-acceptable questions about: the weather forecast, a business's phone number, or directions to a house, a restaurant, or an office, which can be easily found on a digital map. </a:t>
            </a:r>
            <a:r>
              <a:rPr lang="zh-CN" altLang="en-US" sz="2000" u="sng">
                <a:solidFill>
                  <a:srgbClr val="005362"/>
                </a:solidFill>
                <a:latin typeface="微软雅黑" panose="020B0503020204020204" charset="-122"/>
                <a:ea typeface="微软雅黑" panose="020B0503020204020204" charset="-122"/>
                <a:cs typeface="微软雅黑" panose="020B0503020204020204" charset="-122"/>
              </a:rPr>
              <a:t>    34    </a:t>
            </a:r>
            <a:r>
              <a:rPr lang="zh-CN" altLang="en-US" sz="2000">
                <a:solidFill>
                  <a:srgbClr val="005362"/>
                </a:solidFill>
                <a:latin typeface="微软雅黑" panose="020B0503020204020204" charset="-122"/>
                <a:ea typeface="微软雅黑" panose="020B0503020204020204" charset="-122"/>
                <a:cs typeface="微软雅黑" panose="020B0503020204020204" charset="-122"/>
              </a:rPr>
              <a:t>  And when you answer, they respond with a thank-you e-mail.</a:t>
            </a:r>
            <a:endParaRPr lang="zh-CN" altLang="en-US" sz="2000">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3480"/>
              </a:lnSpc>
            </a:pPr>
            <a:r>
              <a:rPr lang="en-US" altLang="zh-CN" sz="2000">
                <a:solidFill>
                  <a:srgbClr val="C00000"/>
                </a:solidFill>
                <a:latin typeface="微软雅黑" panose="020B0503020204020204" charset="-122"/>
                <a:ea typeface="微软雅黑" panose="020B0503020204020204" charset="-122"/>
                <a:cs typeface="微软雅黑" panose="020B0503020204020204" charset="-122"/>
              </a:rPr>
              <a:t>   C. </a:t>
            </a:r>
            <a:r>
              <a:rPr lang="zh-CN" altLang="en-US" sz="2000">
                <a:solidFill>
                  <a:srgbClr val="C00000"/>
                </a:solidFill>
                <a:latin typeface="微软雅黑" panose="020B0503020204020204" charset="-122"/>
                <a:ea typeface="微软雅黑" panose="020B0503020204020204" charset="-122"/>
                <a:cs typeface="微软雅黑" panose="020B0503020204020204" charset="-122"/>
              </a:rPr>
              <a:t>But people still ask these things. </a:t>
            </a:r>
            <a:endParaRPr lang="zh-CN" altLang="en-US" sz="2000">
              <a:solidFill>
                <a:srgbClr val="C00000"/>
              </a:solidFill>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000">
                <a:solidFill>
                  <a:schemeClr val="tx1"/>
                </a:solidFill>
                <a:latin typeface="微软雅黑" panose="020B0503020204020204" charset="-122"/>
                <a:ea typeface="微软雅黑" panose="020B0503020204020204" charset="-122"/>
                <a:cs typeface="微软雅黑" panose="020B0503020204020204" charset="-122"/>
              </a:rPr>
              <a:t>     在智能手机的时代，人们没有理由问一些曾经可以接受的问题</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 </a:t>
            </a:r>
            <a:r>
              <a:rPr lang="zh-CN" altLang="en-US" sz="2000">
                <a:solidFill>
                  <a:schemeClr val="tx1"/>
                </a:solidFill>
                <a:latin typeface="微软雅黑" panose="020B0503020204020204" charset="-122"/>
                <a:ea typeface="微软雅黑" panose="020B0503020204020204" charset="-122"/>
                <a:cs typeface="微软雅黑" panose="020B0503020204020204" charset="-122"/>
              </a:rPr>
              <a:t>如</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a:t>
            </a:r>
            <a:r>
              <a:rPr lang="zh-CN" altLang="en-US" sz="2000">
                <a:solidFill>
                  <a:schemeClr val="tx1"/>
                </a:solidFill>
                <a:latin typeface="微软雅黑" panose="020B0503020204020204" charset="-122"/>
                <a:ea typeface="微软雅黑" panose="020B0503020204020204" charset="-122"/>
                <a:cs typeface="微软雅黑" panose="020B0503020204020204" charset="-122"/>
              </a:rPr>
              <a:t>。但是人们仍然会问这些问题。当你回信时，他们会回复一封感谢信。此处</a:t>
            </a:r>
            <a:r>
              <a:rPr lang="en-US" altLang="zh-CN" sz="2000">
                <a:solidFill>
                  <a:schemeClr val="tx1"/>
                </a:solidFill>
                <a:latin typeface="微软雅黑" panose="020B0503020204020204" charset="-122"/>
                <a:ea typeface="微软雅黑" panose="020B0503020204020204" charset="-122"/>
                <a:cs typeface="微软雅黑" panose="020B0503020204020204" charset="-122"/>
              </a:rPr>
              <a:t>C</a:t>
            </a:r>
            <a:r>
              <a:rPr lang="zh-CN" altLang="en-US" sz="2000">
                <a:solidFill>
                  <a:schemeClr val="tx1"/>
                </a:solidFill>
                <a:latin typeface="微软雅黑" panose="020B0503020204020204" charset="-122"/>
                <a:ea typeface="微软雅黑" panose="020B0503020204020204" charset="-122"/>
                <a:cs typeface="微软雅黑" panose="020B0503020204020204" charset="-122"/>
              </a:rPr>
              <a:t>选项，but表明作者的态度观点，认为这是浪费时间，是不要的礼节。</a:t>
            </a:r>
            <a:endParaRPr lang="zh-CN" altLang="en-US" sz="2000">
              <a:solidFill>
                <a:schemeClr val="tx1"/>
              </a:solidFill>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sz="2800" b="1" dirty="0">
                <a:solidFill>
                  <a:sysClr val="window" lastClr="FFFFFF"/>
                </a:solidFill>
                <a:latin typeface="方正正粗黑简体" panose="02000000000000000000" pitchFamily="2" charset="-122"/>
                <a:ea typeface="方正正粗黑简体" panose="02000000000000000000" pitchFamily="2" charset="-122"/>
              </a:rPr>
              <a:t>7．理解路标词汇内涵，方向要明确</a:t>
            </a: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 </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8" name="矩形: 圆角 12"/>
          <p:cNvSpPr/>
          <p:nvPr/>
        </p:nvSpPr>
        <p:spPr>
          <a:xfrm>
            <a:off x="2470785" y="4578350"/>
            <a:ext cx="494665"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3" name="矩形: 圆角 12"/>
          <p:cNvSpPr/>
          <p:nvPr/>
        </p:nvSpPr>
        <p:spPr>
          <a:xfrm>
            <a:off x="1061720" y="4578350"/>
            <a:ext cx="494665"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pic>
        <p:nvPicPr>
          <p:cNvPr id="13"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8"/>
                                        </p:tgtEl>
                                        <p:attrNameLst>
                                          <p:attrName>style.visibility</p:attrName>
                                        </p:attrNameLst>
                                      </p:cBhvr>
                                      <p:to>
                                        <p:strVal val="visible"/>
                                      </p:to>
                                    </p:set>
                                    <p:animEffect transition="in" filter="blinds(horizontal)">
                                      <p:cBhvr>
                                        <p:cTn id="16" dur="500"/>
                                        <p:tgtEl>
                                          <p:spTgt spid="8"/>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3"/>
                                        </p:tgtEl>
                                        <p:attrNameLst>
                                          <p:attrName>style.visibility</p:attrName>
                                        </p:attrNameLst>
                                      </p:cBhvr>
                                      <p:to>
                                        <p:strVal val="visible"/>
                                      </p:to>
                                    </p:set>
                                    <p:animEffect transition="in" filter="blinds(horizontal)">
                                      <p:cBhvr>
                                        <p:cTn id="19"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P spid="8" grpId="0" bldLvl="0" animBg="1"/>
      <p:bldP spid="8" grpId="1" animBg="1"/>
      <p:bldP spid="3" grpId="0" bldLvl="0" animBg="1"/>
      <p:bldP spid="3" grpId="1"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4567936" y="2759203"/>
            <a:ext cx="5804535" cy="583565"/>
          </a:xfrm>
          <a:prstGeom prst="rect">
            <a:avLst/>
          </a:prstGeom>
          <a:noFill/>
        </p:spPr>
        <p:txBody>
          <a:bodyPr wrap="none" rtlCol="0">
            <a:spAutoFit/>
            <a:scene3d>
              <a:camera prst="orthographicFront"/>
              <a:lightRig rig="threePt" dir="t"/>
            </a:scene3d>
          </a:bodyPr>
          <a:lstStyle/>
          <a:p>
            <a:pPr algn="l"/>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以2020年1月浙江高考真题为例</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p:txBody>
      </p:sp>
      <p:sp>
        <p:nvSpPr>
          <p:cNvPr id="5" name="文本框 4"/>
          <p:cNvSpPr txBox="1"/>
          <p:nvPr/>
        </p:nvSpPr>
        <p:spPr>
          <a:xfrm>
            <a:off x="805815" y="554355"/>
            <a:ext cx="3043555" cy="3692525"/>
          </a:xfrm>
          <a:prstGeom prst="rect">
            <a:avLst/>
          </a:prstGeom>
          <a:noFill/>
        </p:spPr>
        <p:txBody>
          <a:bodyPr wrap="square" rtlCol="0">
            <a:spAutoFit/>
          </a:bodyPr>
          <a:lstStyle/>
          <a:p>
            <a:pPr algn="l" fontAlgn="auto">
              <a:lnSpc>
                <a:spcPts val="7020"/>
              </a:lnSpc>
            </a:pPr>
            <a:r>
              <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浙江高考分析</a:t>
            </a:r>
            <a:r>
              <a:rPr kumimoji="1" lang="en-US" sz="54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 </a:t>
            </a:r>
            <a:endParaRPr kumimoji="1" lang="en-US" sz="54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endParaRPr>
          </a:p>
          <a:p>
            <a:pPr algn="l" fontAlgn="auto">
              <a:lnSpc>
                <a:spcPts val="7020"/>
              </a:lnSpc>
            </a:pPr>
            <a:r>
              <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解题技巧七招</a:t>
            </a:r>
            <a:endParaRPr kumimoji="1" sz="3600" b="1" dirty="0">
              <a:solidFill>
                <a:schemeClr val="bg1"/>
              </a:solidFill>
              <a:latin typeface="黑体" panose="02010609060101010101" pitchFamily="49" charset="-122"/>
              <a:ea typeface="黑体" panose="02010609060101010101" pitchFamily="49" charset="-122"/>
              <a:cs typeface="微软雅黑" panose="020B0503020204020204" charset="-122"/>
            </a:endParaRPr>
          </a:p>
          <a:p>
            <a:pPr algn="l" fontAlgn="auto">
              <a:lnSpc>
                <a:spcPts val="7020"/>
              </a:lnSpc>
            </a:pPr>
            <a:r>
              <a:rPr kumimoji="1" sz="3600" b="1" dirty="0">
                <a:solidFill>
                  <a:schemeClr val="bg1"/>
                </a:solidFill>
                <a:latin typeface="黑体" panose="02010609060101010101" pitchFamily="49" charset="-122"/>
                <a:ea typeface="黑体" panose="02010609060101010101" pitchFamily="49" charset="-122"/>
                <a:cs typeface="微软雅黑" panose="020B0503020204020204" charset="-122"/>
              </a:rPr>
              <a:t>例析高考真题</a:t>
            </a:r>
            <a:endParaRPr kumimoji="1" sz="3600" b="1" dirty="0">
              <a:solidFill>
                <a:schemeClr val="bg1"/>
              </a:solidFill>
              <a:latin typeface="黑体" panose="02010609060101010101" pitchFamily="49" charset="-122"/>
              <a:ea typeface="黑体" panose="02010609060101010101" pitchFamily="49" charset="-122"/>
              <a:cs typeface="微软雅黑" panose="020B0503020204020204" charset="-122"/>
            </a:endParaRPr>
          </a:p>
          <a:p>
            <a:pPr algn="l" fontAlgn="auto">
              <a:lnSpc>
                <a:spcPts val="7020"/>
              </a:lnSpc>
            </a:pPr>
            <a:r>
              <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备考策略五式</a:t>
            </a:r>
            <a:endPar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endParaRPr>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811217" y="3152253"/>
            <a:ext cx="3032342" cy="3032342"/>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0.70"/>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par>
                                <p:cTn id="10" presetID="14" presetClass="entr" presetSubtype="1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19430" y="532765"/>
            <a:ext cx="11132185" cy="5908040"/>
          </a:xfrm>
          <a:prstGeom prst="rect">
            <a:avLst/>
          </a:prstGeom>
          <a:solidFill>
            <a:schemeClr val="bg1"/>
          </a:solidFill>
        </p:spPr>
        <p:txBody>
          <a:bodyPr wrap="square" rtlCol="0">
            <a:spAutoFit/>
          </a:bodyPr>
          <a:lstStyle/>
          <a:p>
            <a:r>
              <a:rPr lang="en-US" altLang="zh-CN" sz="1600" b="1">
                <a:latin typeface="微软雅黑" panose="020B0503020204020204" charset="-122"/>
                <a:ea typeface="微软雅黑" panose="020B0503020204020204" charset="-122"/>
                <a:cs typeface="微软雅黑" panose="020B0503020204020204" charset="-122"/>
              </a:rPr>
              <a:t>     </a:t>
            </a:r>
            <a:r>
              <a:rPr lang="zh-CN" altLang="en-US" sz="1600" b="1">
                <a:latin typeface="微软雅黑" panose="020B0503020204020204" charset="-122"/>
                <a:ea typeface="微软雅黑" panose="020B0503020204020204" charset="-122"/>
                <a:cs typeface="微软雅黑" panose="020B0503020204020204" charset="-122"/>
              </a:rPr>
              <a:t>Let’s take a minute to think about the water we use. The human body is 60% water and we need to drink lots of water to be healthy. When we are thirsty we just go to the kitchen and fill a glass with clean water.</a:t>
            </a:r>
            <a:endParaRPr lang="zh-CN" altLang="en-US" sz="1600" b="1">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latin typeface="微软雅黑" panose="020B0503020204020204" charset="-122"/>
                <a:ea typeface="微软雅黑" panose="020B0503020204020204" charset="-122"/>
                <a:cs typeface="微软雅黑" panose="020B0503020204020204" charset="-122"/>
              </a:rPr>
              <a:t>     </a:t>
            </a:r>
            <a:r>
              <a:rPr lang="zh-CN" altLang="en-US" sz="1600" b="1" u="sng">
                <a:latin typeface="微软雅黑" panose="020B0503020204020204" charset="-122"/>
                <a:ea typeface="微软雅黑" panose="020B0503020204020204" charset="-122"/>
                <a:cs typeface="微软雅黑" panose="020B0503020204020204" charset="-122"/>
              </a:rPr>
              <a:t>   31  </a:t>
            </a:r>
            <a:r>
              <a:rPr lang="zh-CN" altLang="en-US" sz="1600" b="1">
                <a:latin typeface="微软雅黑" panose="020B0503020204020204" charset="-122"/>
                <a:ea typeface="微软雅黑" panose="020B0503020204020204" charset="-122"/>
                <a:cs typeface="微软雅黑" panose="020B0503020204020204" charset="-122"/>
              </a:rPr>
              <a:t> For example, farmers, who produce the food we eat, use water to make the plants grow. When we turn on a light or switch on a TV or a computer we use energy and we need water to produce this energy.</a:t>
            </a:r>
            <a:endParaRPr lang="zh-CN" altLang="en-US" sz="1600" b="1">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latin typeface="微软雅黑" panose="020B0503020204020204" charset="-122"/>
                <a:ea typeface="微软雅黑" panose="020B0503020204020204" charset="-122"/>
                <a:cs typeface="微软雅黑" panose="020B0503020204020204" charset="-122"/>
              </a:rPr>
              <a:t>     The truth is that we are lucky enough to have clean water whenever we want, but this is not the case for many people around the world. </a:t>
            </a:r>
            <a:r>
              <a:rPr lang="zh-CN" altLang="en-US" sz="1600" b="1" u="sng">
                <a:latin typeface="微软雅黑" panose="020B0503020204020204" charset="-122"/>
                <a:ea typeface="微软雅黑" panose="020B0503020204020204" charset="-122"/>
                <a:cs typeface="微软雅黑" panose="020B0503020204020204" charset="-122"/>
              </a:rPr>
              <a:t> 32   </a:t>
            </a:r>
            <a:r>
              <a:rPr lang="zh-CN" altLang="en-US" sz="1600" b="1">
                <a:latin typeface="微软雅黑" panose="020B0503020204020204" charset="-122"/>
                <a:ea typeface="微软雅黑" panose="020B0503020204020204" charset="-122"/>
                <a:cs typeface="微软雅黑" panose="020B0503020204020204" charset="-122"/>
              </a:rPr>
              <a:t>That’s around one in 10 people in the world. If we drink dirty water, we can catch diseases from the bacteria and become ill. Every year over 500,000 children die from diarrhoea (腹泻) from dirty water. That’s around 1,400 children every day! Also, in some countries children walk many kilometres every day to get water. </a:t>
            </a:r>
            <a:r>
              <a:rPr lang="zh-CN" altLang="en-US" sz="1600" b="1" u="sng">
                <a:latin typeface="微软雅黑" panose="020B0503020204020204" charset="-122"/>
                <a:ea typeface="微软雅黑" panose="020B0503020204020204" charset="-122"/>
                <a:cs typeface="微软雅黑" panose="020B0503020204020204" charset="-122"/>
              </a:rPr>
              <a:t>  33  </a:t>
            </a:r>
            <a:r>
              <a:rPr lang="zh-CN" altLang="en-US" sz="1600" b="1">
                <a:latin typeface="微软雅黑" panose="020B0503020204020204" charset="-122"/>
                <a:ea typeface="微软雅黑" panose="020B0503020204020204" charset="-122"/>
                <a:cs typeface="微软雅黑" panose="020B0503020204020204" charset="-122"/>
              </a:rPr>
              <a:t> Therefore, they don’t have time to learn how to read or write and don’t get an education.</a:t>
            </a:r>
            <a:endParaRPr lang="zh-CN" altLang="en-US" sz="1600" b="1">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latin typeface="微软雅黑" panose="020B0503020204020204" charset="-122"/>
                <a:ea typeface="微软雅黑" panose="020B0503020204020204" charset="-122"/>
                <a:cs typeface="微软雅黑" panose="020B0503020204020204" charset="-122"/>
              </a:rPr>
              <a:t>      </a:t>
            </a:r>
            <a:r>
              <a:rPr lang="zh-CN" altLang="en-US" sz="1600" b="1" u="sng">
                <a:latin typeface="微软雅黑" panose="020B0503020204020204" charset="-122"/>
                <a:ea typeface="微软雅黑" panose="020B0503020204020204" charset="-122"/>
                <a:cs typeface="微软雅黑" panose="020B0503020204020204" charset="-122"/>
              </a:rPr>
              <a:t>  34  </a:t>
            </a:r>
            <a:r>
              <a:rPr lang="zh-CN" altLang="en-US" sz="1600" b="1">
                <a:latin typeface="微软雅黑" panose="020B0503020204020204" charset="-122"/>
                <a:ea typeface="微软雅黑" panose="020B0503020204020204" charset="-122"/>
                <a:cs typeface="微软雅黑" panose="020B0503020204020204" charset="-122"/>
              </a:rPr>
              <a:t> On this day every year, countries around the world hold events to educate people about the problems of dirty water and that clean water is something that everyone should have around the world. At one school in the UK, children between the ages of 10 and 15 walk 6km with six litres of water.  </a:t>
            </a:r>
            <a:r>
              <a:rPr lang="zh-CN" altLang="en-US" sz="1600" b="1" u="sng">
                <a:latin typeface="微软雅黑" panose="020B0503020204020204" charset="-122"/>
                <a:ea typeface="微软雅黑" panose="020B0503020204020204" charset="-122"/>
                <a:cs typeface="微软雅黑" panose="020B0503020204020204" charset="-122"/>
              </a:rPr>
              <a:t>  35        </a:t>
            </a:r>
            <a:r>
              <a:rPr lang="zh-CN" altLang="en-US" sz="1600" b="1">
                <a:latin typeface="微软雅黑" panose="020B0503020204020204" charset="-122"/>
                <a:ea typeface="微软雅黑" panose="020B0503020204020204" charset="-122"/>
                <a:cs typeface="微软雅黑" panose="020B0503020204020204" charset="-122"/>
              </a:rPr>
              <a:t>People give them money to do this and all the money helps get clean water to as many people as possible around the world.</a:t>
            </a:r>
            <a:endParaRPr lang="zh-CN" altLang="en-US" sz="1600" b="1">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A. We use water indirectly too.</a:t>
            </a: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B. Every system in our body depends on water to function.</a:t>
            </a: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C. It is to inspire people to learn more about water-related problems.</a:t>
            </a: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D. If children walk many hours a day to get water, they can’t go to school.</a:t>
            </a: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E. Did you know that around 750 million people do not have clean water to drink? </a:t>
            </a: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F. In 1993 the United Nations decided that March 22nd is the World Day for Water.</a:t>
            </a: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G. In this way, they know how it feels to walk a long distance carrying heavy bottles.</a:t>
            </a: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8371840" y="0"/>
            <a:ext cx="3188335" cy="368300"/>
          </a:xfrm>
          <a:prstGeom prst="rect">
            <a:avLst/>
          </a:prstGeom>
          <a:noFill/>
        </p:spPr>
        <p:txBody>
          <a:bodyPr wrap="square" rtlCol="0" anchor="t">
            <a:spAutoFit/>
          </a:bodyPr>
          <a:lstStyle/>
          <a:p>
            <a:r>
              <a:rPr lang="zh-CN" altLang="en-US" b="1" u="sng">
                <a:solidFill>
                  <a:schemeClr val="bg1"/>
                </a:solidFill>
                <a:latin typeface="微软雅黑" panose="020B0503020204020204" charset="-122"/>
                <a:ea typeface="微软雅黑" panose="020B0503020204020204" charset="-122"/>
                <a:cs typeface="微软雅黑" panose="020B0503020204020204" charset="-122"/>
              </a:rPr>
              <a:t>2020年1月浙江高考七选五</a:t>
            </a:r>
            <a:endParaRPr lang="zh-CN" altLang="en-US" b="1" u="sng">
              <a:solidFill>
                <a:schemeClr val="bg1"/>
              </a:solidFill>
              <a:latin typeface="微软雅黑" panose="020B0503020204020204" charset="-122"/>
              <a:ea typeface="微软雅黑" panose="020B0503020204020204" charset="-122"/>
              <a:cs typeface="微软雅黑" panose="020B0503020204020204" charset="-122"/>
            </a:endParaRPr>
          </a:p>
        </p:txBody>
      </p:sp>
      <p:pic>
        <p:nvPicPr>
          <p:cNvPr id="4"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9590" y="612140"/>
            <a:ext cx="11132185" cy="5631180"/>
          </a:xfrm>
          <a:prstGeom prst="rect">
            <a:avLst/>
          </a:prstGeom>
          <a:solidFill>
            <a:schemeClr val="bg1"/>
          </a:solidFill>
        </p:spPr>
        <p:txBody>
          <a:bodyPr wrap="square" rtlCol="0">
            <a:spAutoFit/>
          </a:bodyPr>
          <a:lstStyle/>
          <a:p>
            <a:r>
              <a:rPr lang="en-US" altLang="zh-CN" sz="1600" b="1">
                <a:latin typeface="微软雅黑" panose="020B0503020204020204" charset="-122"/>
                <a:ea typeface="微软雅黑" panose="020B0503020204020204" charset="-122"/>
                <a:cs typeface="微软雅黑" panose="020B0503020204020204" charset="-122"/>
              </a:rPr>
              <a:t>      </a:t>
            </a:r>
            <a:r>
              <a:rPr lang="zh-CN" altLang="en-US" sz="1600" b="1">
                <a:latin typeface="微软雅黑" panose="020B0503020204020204" charset="-122"/>
                <a:ea typeface="微软雅黑" panose="020B0503020204020204" charset="-122"/>
                <a:cs typeface="微软雅黑" panose="020B0503020204020204" charset="-122"/>
              </a:rPr>
              <a:t>Let’s take a minute to think about the water we use. The human body is 60% water and we need to drink lots of water to be healthy. When we are thirsty we just go to the kitchen and fill a glass with clean water.</a:t>
            </a:r>
            <a:endParaRPr lang="zh-CN" altLang="en-US" sz="1600" b="1">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latin typeface="微软雅黑" panose="020B0503020204020204" charset="-122"/>
                <a:ea typeface="微软雅黑" panose="020B0503020204020204" charset="-122"/>
                <a:cs typeface="微软雅黑" panose="020B0503020204020204" charset="-122"/>
              </a:rPr>
              <a:t>     </a:t>
            </a:r>
            <a:r>
              <a:rPr lang="zh-CN" altLang="en-US" sz="1600" b="1" u="sng">
                <a:latin typeface="微软雅黑" panose="020B0503020204020204" charset="-122"/>
                <a:ea typeface="微软雅黑" panose="020B0503020204020204" charset="-122"/>
                <a:cs typeface="微软雅黑" panose="020B0503020204020204" charset="-122"/>
              </a:rPr>
              <a:t>   31  </a:t>
            </a:r>
            <a:r>
              <a:rPr lang="zh-CN" altLang="en-US" sz="1600" b="1">
                <a:latin typeface="微软雅黑" panose="020B0503020204020204" charset="-122"/>
                <a:ea typeface="微软雅黑" panose="020B0503020204020204" charset="-122"/>
                <a:cs typeface="微软雅黑" panose="020B0503020204020204" charset="-122"/>
              </a:rPr>
              <a:t> For example, farmers, who produce the food we eat, use water to make the plants grow. When we turn on a light or switch on a TV or a computer we use energy and we need water to produce this energy.</a:t>
            </a:r>
            <a:endParaRPr lang="zh-CN" altLang="en-US" sz="1600" b="1">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latin typeface="微软雅黑" panose="020B0503020204020204" charset="-122"/>
                <a:ea typeface="微软雅黑" panose="020B0503020204020204" charset="-122"/>
                <a:cs typeface="微软雅黑" panose="020B0503020204020204" charset="-122"/>
              </a:rPr>
              <a:t>      The truth is that we are lucky enough to have clean water whenever we want, but this is not the case for many people around the world. </a:t>
            </a:r>
            <a:r>
              <a:rPr lang="zh-CN" altLang="en-US" sz="1600" b="1" u="sng">
                <a:latin typeface="微软雅黑" panose="020B0503020204020204" charset="-122"/>
                <a:ea typeface="微软雅黑" panose="020B0503020204020204" charset="-122"/>
                <a:cs typeface="微软雅黑" panose="020B0503020204020204" charset="-122"/>
              </a:rPr>
              <a:t> 32   </a:t>
            </a:r>
            <a:r>
              <a:rPr lang="zh-CN" altLang="en-US" sz="1600" b="1">
                <a:latin typeface="微软雅黑" panose="020B0503020204020204" charset="-122"/>
                <a:ea typeface="微软雅黑" panose="020B0503020204020204" charset="-122"/>
                <a:cs typeface="微软雅黑" panose="020B0503020204020204" charset="-122"/>
              </a:rPr>
              <a:t>That’s around one in 10 people in the world. If we drink dirty water, we can catch diseases from the bacteria and become ill. Every year over 500,000 children die from diarrhoea (腹泻) from dirty water. That’s around 1,400 children every day! Also, in some countries children walk many kilometres every day to get water. </a:t>
            </a:r>
            <a:r>
              <a:rPr lang="zh-CN" altLang="en-US" sz="1600" b="1" u="sng">
                <a:latin typeface="微软雅黑" panose="020B0503020204020204" charset="-122"/>
                <a:ea typeface="微软雅黑" panose="020B0503020204020204" charset="-122"/>
                <a:cs typeface="微软雅黑" panose="020B0503020204020204" charset="-122"/>
              </a:rPr>
              <a:t>  33  </a:t>
            </a:r>
            <a:r>
              <a:rPr lang="zh-CN" altLang="en-US" sz="1600" b="1">
                <a:latin typeface="微软雅黑" panose="020B0503020204020204" charset="-122"/>
                <a:ea typeface="微软雅黑" panose="020B0503020204020204" charset="-122"/>
                <a:cs typeface="微软雅黑" panose="020B0503020204020204" charset="-122"/>
              </a:rPr>
              <a:t> Therefore, they don’t have time to learn how to read or write and don’t get an education.</a:t>
            </a:r>
            <a:endParaRPr lang="zh-CN" altLang="en-US" sz="1600" b="1">
              <a:latin typeface="微软雅黑" panose="020B0503020204020204" charset="-122"/>
              <a:ea typeface="微软雅黑" panose="020B0503020204020204" charset="-122"/>
              <a:cs typeface="微软雅黑" panose="020B0503020204020204" charset="-122"/>
            </a:endParaRPr>
          </a:p>
          <a:p>
            <a:pPr fontAlgn="auto">
              <a:lnSpc>
                <a:spcPts val="1980"/>
              </a:lnSpc>
            </a:pPr>
            <a:r>
              <a:rPr lang="zh-CN" altLang="en-US" sz="1600" b="1">
                <a:latin typeface="微软雅黑" panose="020B0503020204020204" charset="-122"/>
                <a:ea typeface="微软雅黑" panose="020B0503020204020204" charset="-122"/>
                <a:cs typeface="微软雅黑" panose="020B0503020204020204" charset="-122"/>
              </a:rPr>
              <a:t>      </a:t>
            </a:r>
            <a:r>
              <a:rPr lang="zh-CN" altLang="en-US" sz="1600" b="1" u="sng">
                <a:latin typeface="微软雅黑" panose="020B0503020204020204" charset="-122"/>
                <a:ea typeface="微软雅黑" panose="020B0503020204020204" charset="-122"/>
                <a:cs typeface="微软雅黑" panose="020B0503020204020204" charset="-122"/>
              </a:rPr>
              <a:t>  34  </a:t>
            </a:r>
            <a:r>
              <a:rPr lang="zh-CN" altLang="en-US" sz="1600" b="1">
                <a:latin typeface="微软雅黑" panose="020B0503020204020204" charset="-122"/>
                <a:ea typeface="微软雅黑" panose="020B0503020204020204" charset="-122"/>
                <a:cs typeface="微软雅黑" panose="020B0503020204020204" charset="-122"/>
              </a:rPr>
              <a:t> On this day every year, countries around the world hold events to educate people about the problems of dirty water and that clean water is something that everyone should have around the world. At one school in the UK, children between the ages of 10 and 15 walk 6km with six litres of water.  </a:t>
            </a:r>
            <a:r>
              <a:rPr lang="zh-CN" altLang="en-US" sz="1600" b="1" u="sng">
                <a:latin typeface="微软雅黑" panose="020B0503020204020204" charset="-122"/>
                <a:ea typeface="微软雅黑" panose="020B0503020204020204" charset="-122"/>
                <a:cs typeface="微软雅黑" panose="020B0503020204020204" charset="-122"/>
              </a:rPr>
              <a:t>  35        </a:t>
            </a:r>
            <a:r>
              <a:rPr lang="zh-CN" altLang="en-US" sz="1600" b="1">
                <a:latin typeface="微软雅黑" panose="020B0503020204020204" charset="-122"/>
                <a:ea typeface="微软雅黑" panose="020B0503020204020204" charset="-122"/>
                <a:cs typeface="微软雅黑" panose="020B0503020204020204" charset="-122"/>
              </a:rPr>
              <a:t>People give them money to do this and all the money helps get clean water to as many people as possible around the world.</a:t>
            </a:r>
            <a:endParaRPr lang="zh-CN" altLang="en-US" sz="1600" b="1">
              <a:latin typeface="微软雅黑" panose="020B0503020204020204" charset="-122"/>
              <a:ea typeface="微软雅黑" panose="020B0503020204020204" charset="-122"/>
              <a:cs typeface="微软雅黑" panose="020B0503020204020204" charset="-122"/>
            </a:endParaRPr>
          </a:p>
          <a:p>
            <a:pPr fontAlgn="auto">
              <a:lnSpc>
                <a:spcPts val="19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     </a:t>
            </a:r>
            <a:r>
              <a:rPr lang="zh-CN" altLang="en-US" sz="2000" b="1">
                <a:solidFill>
                  <a:srgbClr val="005362"/>
                </a:solidFill>
                <a:latin typeface="微软雅黑" panose="020B0503020204020204" charset="-122"/>
                <a:ea typeface="微软雅黑" panose="020B0503020204020204" charset="-122"/>
                <a:cs typeface="微软雅黑" panose="020B0503020204020204" charset="-122"/>
              </a:rPr>
              <a:t>本文是一篇说明文，第一二段提出话题“水对人的直接和间接作用”， 第三段提出问题“缺乏清洁饮用水及其危害”，第四段提出“世界水日”，唤醒公众节水意识。</a:t>
            </a:r>
            <a:endParaRPr lang="zh-CN" altLang="en-US" sz="20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2000" b="1">
                <a:solidFill>
                  <a:srgbClr val="005362"/>
                </a:solidFill>
                <a:latin typeface="微软雅黑" panose="020B0503020204020204" charset="-122"/>
                <a:ea typeface="微软雅黑" panose="020B0503020204020204" charset="-122"/>
                <a:cs typeface="微软雅黑" panose="020B0503020204020204" charset="-122"/>
              </a:rPr>
              <a:t>    语篇篇章模式是：提出重要性→分析不足→解决方法，文章层层深入，脉络清晰。</a:t>
            </a:r>
            <a:endParaRPr lang="zh-CN" altLang="en-US" sz="20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8277860" y="111125"/>
            <a:ext cx="3188335" cy="368300"/>
          </a:xfrm>
          <a:prstGeom prst="rect">
            <a:avLst/>
          </a:prstGeom>
          <a:noFill/>
        </p:spPr>
        <p:txBody>
          <a:bodyPr wrap="square" rtlCol="0" anchor="t">
            <a:spAutoFit/>
          </a:bodyPr>
          <a:lstStyle/>
          <a:p>
            <a:r>
              <a:rPr lang="en-US" altLang="zh-CN" b="1" u="sng">
                <a:solidFill>
                  <a:schemeClr val="bg1"/>
                </a:solidFill>
                <a:latin typeface="微软雅黑" panose="020B0503020204020204" charset="-122"/>
                <a:ea typeface="微软雅黑" panose="020B0503020204020204" charset="-122"/>
                <a:cs typeface="微软雅黑" panose="020B0503020204020204" charset="-122"/>
              </a:rPr>
              <a:t> </a:t>
            </a:r>
            <a:r>
              <a:rPr lang="zh-CN" altLang="en-US" b="1" u="sng">
                <a:solidFill>
                  <a:schemeClr val="bg1"/>
                </a:solidFill>
                <a:latin typeface="微软雅黑" panose="020B0503020204020204" charset="-122"/>
                <a:ea typeface="微软雅黑" panose="020B0503020204020204" charset="-122"/>
                <a:cs typeface="微软雅黑" panose="020B0503020204020204" charset="-122"/>
              </a:rPr>
              <a:t>2020年1月浙江高考七选五</a:t>
            </a:r>
            <a:endParaRPr lang="zh-CN" altLang="en-US" b="1" u="sng">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8530590" y="6348095"/>
            <a:ext cx="2682240" cy="460375"/>
          </a:xfrm>
          <a:prstGeom prst="rect">
            <a:avLst/>
          </a:prstGeom>
          <a:noFill/>
        </p:spPr>
        <p:txBody>
          <a:bodyPr wrap="square" rtlCol="0" anchor="t">
            <a:spAutoFit/>
          </a:bodyPr>
          <a:lstStyle/>
          <a:p>
            <a:pPr algn="ctr"/>
            <a:r>
              <a:rPr lang="zh-CN" altLang="en-US" sz="2400" b="1">
                <a:solidFill>
                  <a:schemeClr val="bg1"/>
                </a:solidFill>
                <a:latin typeface="微软雅黑" panose="020B0503020204020204" charset="-122"/>
                <a:ea typeface="微软雅黑" panose="020B0503020204020204" charset="-122"/>
              </a:rPr>
              <a:t>立足语篇篇章模式</a:t>
            </a:r>
            <a:endParaRPr lang="zh-CN" altLang="en-US" sz="2400" b="1">
              <a:solidFill>
                <a:schemeClr val="bg1"/>
              </a:solidFill>
              <a:latin typeface="微软雅黑" panose="020B0503020204020204" charset="-122"/>
              <a:ea typeface="微软雅黑" panose="020B0503020204020204" charset="-122"/>
            </a:endParaRPr>
          </a:p>
        </p:txBody>
      </p:sp>
      <p:sp>
        <p:nvSpPr>
          <p:cNvPr id="14" name="矩形: 圆角 13"/>
          <p:cNvSpPr/>
          <p:nvPr/>
        </p:nvSpPr>
        <p:spPr>
          <a:xfrm>
            <a:off x="9417050" y="612140"/>
            <a:ext cx="2244725" cy="1022985"/>
          </a:xfrm>
          <a:prstGeom prst="roundRect">
            <a:avLst/>
          </a:prstGeom>
          <a:solidFill>
            <a:srgbClr val="A7EA52">
              <a:lumMod val="60000"/>
              <a:lumOff val="4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r>
              <a:rPr lang="zh-CN" altLang="en-US" sz="2400" b="1" dirty="0">
                <a:solidFill>
                  <a:sysClr val="windowText" lastClr="000000"/>
                </a:solidFill>
                <a:latin typeface="微软雅黑" panose="020B0503020204020204" charset="-122"/>
                <a:ea typeface="微软雅黑" panose="020B0503020204020204" charset="-122"/>
              </a:rPr>
              <a:t>提出重要性</a:t>
            </a:r>
            <a:endParaRPr lang="zh-CN" altLang="en-US" sz="2400" b="1" dirty="0">
              <a:solidFill>
                <a:sysClr val="windowText" lastClr="000000"/>
              </a:solidFill>
              <a:latin typeface="微软雅黑" panose="020B0503020204020204" charset="-122"/>
              <a:ea typeface="微软雅黑" panose="020B0503020204020204" charset="-122"/>
            </a:endParaRPr>
          </a:p>
        </p:txBody>
      </p:sp>
      <p:sp>
        <p:nvSpPr>
          <p:cNvPr id="5" name="矩形: 圆角 13"/>
          <p:cNvSpPr/>
          <p:nvPr/>
        </p:nvSpPr>
        <p:spPr>
          <a:xfrm>
            <a:off x="9417050" y="1926590"/>
            <a:ext cx="2244725" cy="1254125"/>
          </a:xfrm>
          <a:prstGeom prst="roundRect">
            <a:avLst/>
          </a:prstGeom>
          <a:solidFill>
            <a:schemeClr val="accent6">
              <a:lumMod val="25000"/>
              <a:lumOff val="75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r>
              <a:rPr lang="zh-CN" altLang="en-US" sz="2400" b="1" dirty="0">
                <a:solidFill>
                  <a:sysClr val="windowText" lastClr="000000"/>
                </a:solidFill>
                <a:latin typeface="微软雅黑" panose="020B0503020204020204" charset="-122"/>
                <a:ea typeface="微软雅黑" panose="020B0503020204020204" charset="-122"/>
              </a:rPr>
              <a:t>分析不足</a:t>
            </a:r>
            <a:endParaRPr lang="zh-CN" altLang="en-US" sz="2400" b="1" dirty="0">
              <a:solidFill>
                <a:sysClr val="windowText" lastClr="000000"/>
              </a:solidFill>
              <a:latin typeface="微软雅黑" panose="020B0503020204020204" charset="-122"/>
              <a:ea typeface="微软雅黑" panose="020B0503020204020204" charset="-122"/>
            </a:endParaRPr>
          </a:p>
        </p:txBody>
      </p:sp>
      <p:sp>
        <p:nvSpPr>
          <p:cNvPr id="6" name="矩形: 圆角 13"/>
          <p:cNvSpPr/>
          <p:nvPr/>
        </p:nvSpPr>
        <p:spPr>
          <a:xfrm>
            <a:off x="9417050" y="3472180"/>
            <a:ext cx="2244725" cy="1165225"/>
          </a:xfrm>
          <a:prstGeom prst="roundRect">
            <a:avLst/>
          </a:prstGeom>
          <a:solidFill>
            <a:srgbClr val="FFFF00"/>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r>
              <a:rPr lang="zh-CN" altLang="en-US" sz="2400" b="1" dirty="0">
                <a:solidFill>
                  <a:sysClr val="windowText" lastClr="000000"/>
                </a:solidFill>
                <a:latin typeface="微软雅黑" panose="020B0503020204020204" charset="-122"/>
                <a:ea typeface="微软雅黑" panose="020B0503020204020204" charset="-122"/>
              </a:rPr>
              <a:t>解决方法</a:t>
            </a:r>
            <a:endParaRPr lang="zh-CN" altLang="en-US" sz="2400" b="1" dirty="0">
              <a:solidFill>
                <a:sysClr val="windowText" lastClr="000000"/>
              </a:solidFill>
              <a:latin typeface="微软雅黑" panose="020B0503020204020204" charset="-122"/>
              <a:ea typeface="微软雅黑" panose="020B0503020204020204" charset="-122"/>
            </a:endParaRPr>
          </a:p>
        </p:txBody>
      </p:sp>
      <p:pic>
        <p:nvPicPr>
          <p:cNvPr id="8"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 calcmode="lin" valueType="num">
                                      <p:cBhvr>
                                        <p:cTn id="7" dur="1000" fill="hold"/>
                                        <p:tgtEl>
                                          <p:spTgt spid="2">
                                            <p:txEl>
                                              <p:pRg st="5" end="5"/>
                                            </p:txEl>
                                          </p:spTgt>
                                        </p:tgtEl>
                                        <p:attrNameLst>
                                          <p:attrName>ppt_x</p:attrName>
                                        </p:attrNameLst>
                                      </p:cBhvr>
                                      <p:tavLst>
                                        <p:tav tm="0">
                                          <p:val>
                                            <p:strVal val="#ppt_x-.2"/>
                                          </p:val>
                                        </p:tav>
                                        <p:tav tm="100000">
                                          <p:val>
                                            <p:strVal val="#ppt_x"/>
                                          </p:val>
                                        </p:tav>
                                      </p:tavLst>
                                    </p:anim>
                                    <p:anim calcmode="lin" valueType="num">
                                      <p:cBhvr>
                                        <p:cTn id="8" dur="1000" fill="hold"/>
                                        <p:tgtEl>
                                          <p:spTgt spid="2">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xEl>
                                              <p:pRg st="5" end="5"/>
                                            </p:txEl>
                                          </p:spTgt>
                                        </p:tgtEl>
                                      </p:cBhvr>
                                    </p:animEffect>
                                  </p:childTnLst>
                                </p:cTn>
                              </p:par>
                              <p:par>
                                <p:cTn id="10" presetID="29" presetClass="entr" presetSubtype="0" fill="hold" nodeType="withEffect">
                                  <p:stCondLst>
                                    <p:cond delay="0"/>
                                  </p:stCondLst>
                                  <p:childTnLst>
                                    <p:set>
                                      <p:cBhvr>
                                        <p:cTn id="11" dur="1" fill="hold">
                                          <p:stCondLst>
                                            <p:cond delay="0"/>
                                          </p:stCondLst>
                                        </p:cTn>
                                        <p:tgtEl>
                                          <p:spTgt spid="2">
                                            <p:txEl>
                                              <p:pRg st="6" end="6"/>
                                            </p:txEl>
                                          </p:spTgt>
                                        </p:tgtEl>
                                        <p:attrNameLst>
                                          <p:attrName>style.visibility</p:attrName>
                                        </p:attrNameLst>
                                      </p:cBhvr>
                                      <p:to>
                                        <p:strVal val="visible"/>
                                      </p:to>
                                    </p:set>
                                    <p:anim calcmode="lin" valueType="num">
                                      <p:cBhvr>
                                        <p:cTn id="12" dur="1000" fill="hold"/>
                                        <p:tgtEl>
                                          <p:spTgt spid="2">
                                            <p:txEl>
                                              <p:pRg st="6" end="6"/>
                                            </p:txEl>
                                          </p:spTgt>
                                        </p:tgtEl>
                                        <p:attrNameLst>
                                          <p:attrName>ppt_x</p:attrName>
                                        </p:attrNameLst>
                                      </p:cBhvr>
                                      <p:tavLst>
                                        <p:tav tm="0">
                                          <p:val>
                                            <p:strVal val="#ppt_x-.2"/>
                                          </p:val>
                                        </p:tav>
                                        <p:tav tm="100000">
                                          <p:val>
                                            <p:strVal val="#ppt_x"/>
                                          </p:val>
                                        </p:tav>
                                      </p:tavLst>
                                    </p:anim>
                                    <p:anim calcmode="lin" valueType="num">
                                      <p:cBhvr>
                                        <p:cTn id="13" dur="1000" fill="hold"/>
                                        <p:tgtEl>
                                          <p:spTgt spid="2">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
                                            <p:txEl>
                                              <p:pRg st="6" end="6"/>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6"/>
                                        </p:tgtEl>
                                        <p:attrNameLst>
                                          <p:attrName>style.visibility</p:attrName>
                                        </p:attrNameLst>
                                      </p:cBhvr>
                                      <p:to>
                                        <p:strVal val="visible"/>
                                      </p:to>
                                    </p:set>
                                    <p:anim calcmode="lin" valueType="num">
                                      <p:cBhvr additive="base">
                                        <p:cTn id="27" dur="500" fill="hold"/>
                                        <p:tgtEl>
                                          <p:spTgt spid="6"/>
                                        </p:tgtEl>
                                        <p:attrNameLst>
                                          <p:attrName>ppt_x</p:attrName>
                                        </p:attrNameLst>
                                      </p:cBhvr>
                                      <p:tavLst>
                                        <p:tav tm="0">
                                          <p:val>
                                            <p:strVal val="#ppt_x"/>
                                          </p:val>
                                        </p:tav>
                                        <p:tav tm="100000">
                                          <p:val>
                                            <p:strVal val="#ppt_x"/>
                                          </p:val>
                                        </p:tav>
                                      </p:tavLst>
                                    </p:anim>
                                    <p:anim calcmode="lin" valueType="num">
                                      <p:cBhvr additive="base">
                                        <p:cTn id="2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5" grpId="0" animBg="1"/>
      <p:bldP spid="5" grpId="1" animBg="1"/>
      <p:bldP spid="6" grpId="0" animBg="1"/>
      <p:bldP spid="6" grpId="1"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9590" y="742950"/>
            <a:ext cx="11132185" cy="5372100"/>
          </a:xfrm>
          <a:prstGeom prst="rect">
            <a:avLst/>
          </a:prstGeom>
          <a:solidFill>
            <a:schemeClr val="bg1"/>
          </a:solidFill>
        </p:spPr>
        <p:txBody>
          <a:bodyPr wrap="square" rtlCol="0">
            <a:spAutoFit/>
          </a:bodyPr>
          <a:lstStyle/>
          <a:p>
            <a:pPr fontAlgn="auto">
              <a:lnSpc>
                <a:spcPts val="2780"/>
              </a:lnSpc>
            </a:pPr>
            <a:r>
              <a:rPr lang="en-US" altLang="zh-CN" sz="1600">
                <a:latin typeface="微软雅黑" panose="020B0503020204020204" charset="-122"/>
                <a:ea typeface="微软雅黑" panose="020B0503020204020204" charset="-122"/>
                <a:cs typeface="微软雅黑" panose="020B0503020204020204" charset="-122"/>
              </a:rPr>
              <a:t>     </a:t>
            </a:r>
            <a:r>
              <a:rPr lang="en-US" altLang="zh-CN" sz="2400">
                <a:latin typeface="微软雅黑" panose="020B0503020204020204" charset="-122"/>
                <a:ea typeface="微软雅黑" panose="020B0503020204020204" charset="-122"/>
                <a:cs typeface="微软雅黑" panose="020B0503020204020204" charset="-122"/>
              </a:rPr>
              <a:t> </a:t>
            </a:r>
            <a:r>
              <a:rPr lang="zh-CN" altLang="en-US" sz="2400">
                <a:latin typeface="微软雅黑" panose="020B0503020204020204" charset="-122"/>
                <a:ea typeface="微软雅黑" panose="020B0503020204020204" charset="-122"/>
                <a:cs typeface="微软雅黑" panose="020B0503020204020204" charset="-122"/>
              </a:rPr>
              <a:t>Let’s take a minute to think about the water we use. The human body is 60% water and we need to drink lots of water to be healthy. When we are thirsty we just go to the kitchen and fill a glass with clean water.</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2780"/>
              </a:lnSpc>
            </a:pPr>
            <a:r>
              <a:rPr lang="zh-CN" altLang="en-US" sz="2400">
                <a:latin typeface="微软雅黑" panose="020B0503020204020204" charset="-122"/>
                <a:ea typeface="微软雅黑" panose="020B0503020204020204" charset="-122"/>
                <a:cs typeface="微软雅黑" panose="020B0503020204020204" charset="-122"/>
              </a:rPr>
              <a:t>     </a:t>
            </a:r>
            <a:r>
              <a:rPr lang="zh-CN" altLang="en-US" sz="2400" u="sng">
                <a:latin typeface="微软雅黑" panose="020B0503020204020204" charset="-122"/>
                <a:ea typeface="微软雅黑" panose="020B0503020204020204" charset="-122"/>
                <a:cs typeface="微软雅黑" panose="020B0503020204020204" charset="-122"/>
              </a:rPr>
              <a:t>   31  </a:t>
            </a:r>
            <a:r>
              <a:rPr lang="zh-CN" altLang="en-US" sz="2400">
                <a:latin typeface="微软雅黑" panose="020B0503020204020204" charset="-122"/>
                <a:ea typeface="微软雅黑" panose="020B0503020204020204" charset="-122"/>
                <a:cs typeface="微软雅黑" panose="020B0503020204020204" charset="-122"/>
              </a:rPr>
              <a:t> For example, farmers, who produce the food we eat, use water to make the plants grow. When we turn on a light or switch on a TV or a computer we use energy and we need water to produce this energy.</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27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solidFill>
                  <a:srgbClr val="C00000"/>
                </a:solidFill>
                <a:latin typeface="微软雅黑" panose="020B0503020204020204" charset="-122"/>
                <a:ea typeface="微软雅黑" panose="020B0503020204020204" charset="-122"/>
                <a:cs typeface="微软雅黑" panose="020B0503020204020204" charset="-122"/>
              </a:rPr>
              <a:t>A. We use water indirectly too.</a:t>
            </a:r>
            <a:endParaRPr lang="zh-CN" altLang="en-US" sz="2400">
              <a:solidFill>
                <a:srgbClr val="C00000"/>
              </a:solidFill>
              <a:latin typeface="微软雅黑" panose="020B0503020204020204" charset="-122"/>
              <a:ea typeface="微软雅黑" panose="020B0503020204020204" charset="-122"/>
              <a:cs typeface="微软雅黑" panose="020B0503020204020204" charset="-122"/>
            </a:endParaRPr>
          </a:p>
          <a:p>
            <a:pPr fontAlgn="auto">
              <a:lnSpc>
                <a:spcPts val="19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     </a:t>
            </a:r>
            <a:r>
              <a:rPr lang="zh-CN" altLang="en-US" sz="2000" b="1">
                <a:solidFill>
                  <a:srgbClr val="005362"/>
                </a:solidFill>
                <a:latin typeface="微软雅黑" panose="020B0503020204020204" charset="-122"/>
                <a:ea typeface="微软雅黑" panose="020B0503020204020204" charset="-122"/>
                <a:cs typeface="微软雅黑" panose="020B0503020204020204" charset="-122"/>
              </a:rPr>
              <a:t>31. 根据空格功能位置，此句为段首句，从后面的例证for example入手，按逻辑关系反推出前面主旨句的内容，因此本句既起承上启下又统领整段的作用，承接第一段人直接用水，引出第二段人间接用水，两段一起说明了水的重要性。故选A。</a:t>
            </a:r>
            <a:endParaRPr lang="zh-CN" altLang="en-US" sz="20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2580"/>
              </a:lnSpc>
            </a:pPr>
            <a:endParaRPr lang="zh-CN" altLang="en-US" sz="2000" b="1">
              <a:solidFill>
                <a:srgbClr val="005362"/>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8277860" y="205740"/>
            <a:ext cx="3188335" cy="368300"/>
          </a:xfrm>
          <a:prstGeom prst="rect">
            <a:avLst/>
          </a:prstGeom>
          <a:noFill/>
        </p:spPr>
        <p:txBody>
          <a:bodyPr wrap="square" rtlCol="0" anchor="t">
            <a:spAutoFit/>
          </a:bodyPr>
          <a:lstStyle/>
          <a:p>
            <a:r>
              <a:rPr lang="en-US" altLang="zh-CN" b="1" u="sng">
                <a:solidFill>
                  <a:schemeClr val="bg1"/>
                </a:solidFill>
                <a:latin typeface="微软雅黑" panose="020B0503020204020204" charset="-122"/>
                <a:ea typeface="微软雅黑" panose="020B0503020204020204" charset="-122"/>
                <a:cs typeface="微软雅黑" panose="020B0503020204020204" charset="-122"/>
              </a:rPr>
              <a:t> </a:t>
            </a:r>
            <a:r>
              <a:rPr lang="zh-CN" altLang="en-US" b="1" u="sng">
                <a:solidFill>
                  <a:schemeClr val="bg1"/>
                </a:solidFill>
                <a:latin typeface="微软雅黑" panose="020B0503020204020204" charset="-122"/>
                <a:ea typeface="微软雅黑" panose="020B0503020204020204" charset="-122"/>
                <a:cs typeface="微软雅黑" panose="020B0503020204020204" charset="-122"/>
              </a:rPr>
              <a:t>2020年1月浙江高考七选五</a:t>
            </a:r>
            <a:endParaRPr lang="zh-CN" altLang="en-US" b="1" u="sng">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8530590" y="6348095"/>
            <a:ext cx="2682240" cy="460375"/>
          </a:xfrm>
          <a:prstGeom prst="rect">
            <a:avLst/>
          </a:prstGeom>
          <a:noFill/>
        </p:spPr>
        <p:txBody>
          <a:bodyPr wrap="square" rtlCol="0" anchor="t">
            <a:spAutoFit/>
          </a:bodyPr>
          <a:lstStyle/>
          <a:p>
            <a:pPr algn="ctr"/>
            <a:r>
              <a:rPr lang="zh-CN" altLang="en-US" sz="2400" b="1">
                <a:solidFill>
                  <a:schemeClr val="bg1"/>
                </a:solidFill>
                <a:latin typeface="微软雅黑" panose="020B0503020204020204" charset="-122"/>
                <a:ea typeface="微软雅黑" panose="020B0503020204020204" charset="-122"/>
              </a:rPr>
              <a:t>熟悉空格功能位置</a:t>
            </a:r>
            <a:endParaRPr lang="zh-CN" altLang="en-US" sz="2400" b="1">
              <a:solidFill>
                <a:schemeClr val="bg1"/>
              </a:solidFill>
              <a:latin typeface="微软雅黑" panose="020B0503020204020204" charset="-122"/>
              <a:ea typeface="微软雅黑" panose="020B0503020204020204" charset="-122"/>
            </a:endParaRPr>
          </a:p>
        </p:txBody>
      </p:sp>
      <p:sp>
        <p:nvSpPr>
          <p:cNvPr id="7" name="矩形: 圆角 12"/>
          <p:cNvSpPr/>
          <p:nvPr/>
        </p:nvSpPr>
        <p:spPr>
          <a:xfrm>
            <a:off x="1869440" y="1839595"/>
            <a:ext cx="184023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8" name="矩形: 圆角 12"/>
          <p:cNvSpPr/>
          <p:nvPr/>
        </p:nvSpPr>
        <p:spPr>
          <a:xfrm>
            <a:off x="9625965" y="1839595"/>
            <a:ext cx="135001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9" name="矩形: 圆角 12"/>
          <p:cNvSpPr/>
          <p:nvPr/>
        </p:nvSpPr>
        <p:spPr>
          <a:xfrm>
            <a:off x="5480050" y="2615565"/>
            <a:ext cx="1650365"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0" name="矩形: 圆角 12"/>
          <p:cNvSpPr/>
          <p:nvPr/>
        </p:nvSpPr>
        <p:spPr>
          <a:xfrm>
            <a:off x="1553210" y="3343910"/>
            <a:ext cx="149225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1" name="矩形: 圆角 12"/>
          <p:cNvSpPr/>
          <p:nvPr/>
        </p:nvSpPr>
        <p:spPr>
          <a:xfrm>
            <a:off x="5844540" y="1839595"/>
            <a:ext cx="2686050" cy="365125"/>
          </a:xfrm>
          <a:prstGeom prst="roundRect">
            <a:avLst/>
          </a:prstGeom>
          <a:solidFill>
            <a:srgbClr val="FFFF00">
              <a:alpha val="48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2" name="矩形: 圆角 12"/>
          <p:cNvSpPr/>
          <p:nvPr/>
        </p:nvSpPr>
        <p:spPr>
          <a:xfrm>
            <a:off x="7523480" y="2615565"/>
            <a:ext cx="2875915" cy="365125"/>
          </a:xfrm>
          <a:prstGeom prst="roundRect">
            <a:avLst/>
          </a:prstGeom>
          <a:solidFill>
            <a:srgbClr val="FFFF00">
              <a:alpha val="48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3" name="矩形: 圆角 12"/>
          <p:cNvSpPr/>
          <p:nvPr/>
        </p:nvSpPr>
        <p:spPr>
          <a:xfrm>
            <a:off x="3045460" y="3343910"/>
            <a:ext cx="1292225" cy="365125"/>
          </a:xfrm>
          <a:prstGeom prst="roundRect">
            <a:avLst/>
          </a:prstGeom>
          <a:solidFill>
            <a:srgbClr val="FFFF00">
              <a:alpha val="48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5" name="矩形: 圆角 12"/>
          <p:cNvSpPr/>
          <p:nvPr/>
        </p:nvSpPr>
        <p:spPr>
          <a:xfrm>
            <a:off x="4467225" y="3343910"/>
            <a:ext cx="486410" cy="365125"/>
          </a:xfrm>
          <a:prstGeom prst="roundRect">
            <a:avLst/>
          </a:prstGeom>
          <a:solidFill>
            <a:schemeClr val="accent2">
              <a:lumMod val="40000"/>
              <a:lumOff val="60000"/>
              <a:alpha val="48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6" name="矩形: 圆角 12"/>
          <p:cNvSpPr/>
          <p:nvPr/>
        </p:nvSpPr>
        <p:spPr>
          <a:xfrm>
            <a:off x="4953635" y="1158875"/>
            <a:ext cx="2569845" cy="365125"/>
          </a:xfrm>
          <a:prstGeom prst="roundRect">
            <a:avLst/>
          </a:prstGeom>
          <a:solidFill>
            <a:schemeClr val="accent2">
              <a:lumMod val="40000"/>
              <a:lumOff val="60000"/>
              <a:alpha val="48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7" name="矩形: 圆角 12"/>
          <p:cNvSpPr/>
          <p:nvPr/>
        </p:nvSpPr>
        <p:spPr>
          <a:xfrm>
            <a:off x="889000" y="1158875"/>
            <a:ext cx="1578610" cy="365125"/>
          </a:xfrm>
          <a:prstGeom prst="roundRect">
            <a:avLst/>
          </a:prstGeom>
          <a:solidFill>
            <a:schemeClr val="accent2">
              <a:lumMod val="40000"/>
              <a:lumOff val="60000"/>
              <a:alpha val="48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pic>
        <p:nvPicPr>
          <p:cNvPr id="18"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2">
                                            <p:txEl>
                                              <p:pRg st="8" end="8"/>
                                            </p:txEl>
                                          </p:spTgt>
                                        </p:tgtEl>
                                        <p:attrNameLst>
                                          <p:attrName>style.visibility</p:attrName>
                                        </p:attrNameLst>
                                      </p:cBhvr>
                                      <p:to>
                                        <p:strVal val="visible"/>
                                      </p:to>
                                    </p:set>
                                    <p:anim calcmode="lin" valueType="num">
                                      <p:cBhvr>
                                        <p:cTn id="7" dur="1000" fill="hold"/>
                                        <p:tgtEl>
                                          <p:spTgt spid="2">
                                            <p:txEl>
                                              <p:pRg st="8" end="8"/>
                                            </p:txEl>
                                          </p:spTgt>
                                        </p:tgtEl>
                                        <p:attrNameLst>
                                          <p:attrName>ppt_x</p:attrName>
                                        </p:attrNameLst>
                                      </p:cBhvr>
                                      <p:tavLst>
                                        <p:tav tm="0">
                                          <p:val>
                                            <p:strVal val="#ppt_x-.2"/>
                                          </p:val>
                                        </p:tav>
                                        <p:tav tm="100000">
                                          <p:val>
                                            <p:strVal val="#ppt_x"/>
                                          </p:val>
                                        </p:tav>
                                      </p:tavLst>
                                    </p:anim>
                                    <p:anim calcmode="lin" valueType="num">
                                      <p:cBhvr>
                                        <p:cTn id="8" dur="1000" fill="hold"/>
                                        <p:tgtEl>
                                          <p:spTgt spid="2">
                                            <p:txEl>
                                              <p:pRg st="8" end="8"/>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xEl>
                                              <p:pRg st="8" end="8"/>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blinds(horizontal)">
                                      <p:cBhvr>
                                        <p:cTn id="14" dur="500"/>
                                        <p:tgtEl>
                                          <p:spTgt spid="7"/>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blinds(horizontal)">
                                      <p:cBhvr>
                                        <p:cTn id="17" dur="500"/>
                                        <p:tgtEl>
                                          <p:spTgt spid="8"/>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9"/>
                                        </p:tgtEl>
                                        <p:attrNameLst>
                                          <p:attrName>style.visibility</p:attrName>
                                        </p:attrNameLst>
                                      </p:cBhvr>
                                      <p:to>
                                        <p:strVal val="visible"/>
                                      </p:to>
                                    </p:set>
                                    <p:animEffect transition="in" filter="blinds(horizontal)">
                                      <p:cBhvr>
                                        <p:cTn id="20" dur="500"/>
                                        <p:tgtEl>
                                          <p:spTgt spid="9"/>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animEffect transition="in" filter="blinds(horizontal)">
                                      <p:cBhvr>
                                        <p:cTn id="23" dur="500"/>
                                        <p:tgtEl>
                                          <p:spTgt spid="10"/>
                                        </p:tgtEl>
                                      </p:cBhvr>
                                    </p:animEffect>
                                  </p:childTnLst>
                                </p:cTn>
                              </p:par>
                            </p:childTnLst>
                          </p:cTn>
                        </p:par>
                      </p:childTnLst>
                    </p:cTn>
                  </p:par>
                  <p:par>
                    <p:cTn id="24" fill="hold">
                      <p:stCondLst>
                        <p:cond delay="indefinite"/>
                      </p:stCondLst>
                      <p:childTnLst>
                        <p:par>
                          <p:cTn id="25" fill="hold">
                            <p:stCondLst>
                              <p:cond delay="0"/>
                            </p:stCondLst>
                            <p:childTnLst>
                              <p:par>
                                <p:cTn id="26" presetID="3" presetClass="entr" presetSubtype="10" fill="hold" grpId="0" nodeType="clickEffect">
                                  <p:stCondLst>
                                    <p:cond delay="0"/>
                                  </p:stCondLst>
                                  <p:childTnLst>
                                    <p:set>
                                      <p:cBhvr>
                                        <p:cTn id="27" dur="1" fill="hold">
                                          <p:stCondLst>
                                            <p:cond delay="0"/>
                                          </p:stCondLst>
                                        </p:cTn>
                                        <p:tgtEl>
                                          <p:spTgt spid="11"/>
                                        </p:tgtEl>
                                        <p:attrNameLst>
                                          <p:attrName>style.visibility</p:attrName>
                                        </p:attrNameLst>
                                      </p:cBhvr>
                                      <p:to>
                                        <p:strVal val="visible"/>
                                      </p:to>
                                    </p:set>
                                    <p:animEffect transition="in" filter="blinds(horizontal)">
                                      <p:cBhvr>
                                        <p:cTn id="28" dur="500"/>
                                        <p:tgtEl>
                                          <p:spTgt spid="11"/>
                                        </p:tgtEl>
                                      </p:cBhvr>
                                    </p:animEffect>
                                  </p:childTnLst>
                                </p:cTn>
                              </p:par>
                              <p:par>
                                <p:cTn id="29" presetID="3" presetClass="entr" presetSubtype="1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animEffect transition="in" filter="blinds(horizontal)">
                                      <p:cBhvr>
                                        <p:cTn id="31" dur="500"/>
                                        <p:tgtEl>
                                          <p:spTgt spid="12"/>
                                        </p:tgtEl>
                                      </p:cBhvr>
                                    </p:animEffect>
                                  </p:childTnLst>
                                </p:cTn>
                              </p:par>
                              <p:par>
                                <p:cTn id="32" presetID="3" presetClass="entr" presetSubtype="10" fill="hold" grpId="0" nodeType="with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blinds(horizontal)">
                                      <p:cBhvr>
                                        <p:cTn id="34" dur="500"/>
                                        <p:tgtEl>
                                          <p:spTgt spid="13"/>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Effect transition="in" filter="blinds(horizontal)">
                                      <p:cBhvr>
                                        <p:cTn id="39" dur="500"/>
                                        <p:tgtEl>
                                          <p:spTgt spid="15"/>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16"/>
                                        </p:tgtEl>
                                        <p:attrNameLst>
                                          <p:attrName>style.visibility</p:attrName>
                                        </p:attrNameLst>
                                      </p:cBhvr>
                                      <p:to>
                                        <p:strVal val="visible"/>
                                      </p:to>
                                    </p:set>
                                    <p:animEffect transition="in" filter="blinds(horizontal)">
                                      <p:cBhvr>
                                        <p:cTn id="42" dur="500"/>
                                        <p:tgtEl>
                                          <p:spTgt spid="16"/>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blinds(horizontal)">
                                      <p:cBhvr>
                                        <p:cTn id="45"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7" grpId="1" animBg="1"/>
      <p:bldP spid="8" grpId="0" bldLvl="0" animBg="1"/>
      <p:bldP spid="8" grpId="1" animBg="1"/>
      <p:bldP spid="9" grpId="0" bldLvl="0" animBg="1"/>
      <p:bldP spid="9" grpId="1" animBg="1"/>
      <p:bldP spid="10" grpId="0" bldLvl="0" animBg="1"/>
      <p:bldP spid="10" grpId="1" animBg="1"/>
      <p:bldP spid="11" grpId="0" bldLvl="0" animBg="1"/>
      <p:bldP spid="11" grpId="1" animBg="1"/>
      <p:bldP spid="12" grpId="0" bldLvl="0" animBg="1"/>
      <p:bldP spid="12" grpId="1" animBg="1"/>
      <p:bldP spid="13" grpId="0" bldLvl="0" animBg="1"/>
      <p:bldP spid="13" grpId="1" animBg="1"/>
      <p:bldP spid="15" grpId="0" bldLvl="0" animBg="1"/>
      <p:bldP spid="15" grpId="1" animBg="1"/>
      <p:bldP spid="16" grpId="0" bldLvl="0" animBg="1"/>
      <p:bldP spid="16" grpId="1" animBg="1"/>
      <p:bldP spid="17" grpId="0" bldLvl="0" animBg="1"/>
      <p:bldP spid="17" grpId="1"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9590" y="742950"/>
            <a:ext cx="11132185" cy="5487670"/>
          </a:xfrm>
          <a:prstGeom prst="rect">
            <a:avLst/>
          </a:prstGeom>
          <a:solidFill>
            <a:schemeClr val="bg1"/>
          </a:solidFill>
        </p:spPr>
        <p:txBody>
          <a:bodyPr wrap="square" rtlCol="0">
            <a:spAutoFit/>
          </a:bodyPr>
          <a:lstStyle/>
          <a:p>
            <a:pPr algn="l" fontAlgn="auto">
              <a:lnSpc>
                <a:spcPts val="2580"/>
              </a:lnSpc>
            </a:pPr>
            <a:r>
              <a:rPr lang="en-US" altLang="zh-CN" sz="1600">
                <a:latin typeface="微软雅黑" panose="020B0503020204020204" charset="-122"/>
                <a:ea typeface="微软雅黑" panose="020B0503020204020204" charset="-122"/>
                <a:cs typeface="微软雅黑" panose="020B0503020204020204" charset="-122"/>
              </a:rPr>
              <a:t>     </a:t>
            </a:r>
            <a:r>
              <a:rPr lang="zh-CN" altLang="en-US" sz="2400">
                <a:latin typeface="微软雅黑" panose="020B0503020204020204" charset="-122"/>
                <a:ea typeface="微软雅黑" panose="020B0503020204020204" charset="-122"/>
                <a:cs typeface="微软雅黑" panose="020B0503020204020204" charset="-122"/>
                <a:sym typeface="+mn-ea"/>
              </a:rPr>
              <a:t>The truth is that we are lucky enough to have clean water whenever we want, but this is not the case for many people around the world. </a:t>
            </a:r>
            <a:r>
              <a:rPr lang="zh-CN" altLang="en-US" sz="2400" u="sng">
                <a:latin typeface="微软雅黑" panose="020B0503020204020204" charset="-122"/>
                <a:ea typeface="微软雅黑" panose="020B0503020204020204" charset="-122"/>
                <a:cs typeface="微软雅黑" panose="020B0503020204020204" charset="-122"/>
                <a:sym typeface="+mn-ea"/>
              </a:rPr>
              <a:t> 32   </a:t>
            </a:r>
            <a:r>
              <a:rPr lang="zh-CN" altLang="en-US" sz="2400">
                <a:latin typeface="微软雅黑" panose="020B0503020204020204" charset="-122"/>
                <a:ea typeface="微软雅黑" panose="020B0503020204020204" charset="-122"/>
                <a:cs typeface="微软雅黑" panose="020B0503020204020204" charset="-122"/>
                <a:sym typeface="+mn-ea"/>
              </a:rPr>
              <a:t>That’s around one in 10 people in the world. If we drink dirty water, we can catch diseases from the bacteria and become ill. Every year over 500,000 children die from diarrhoea (腹泻) from dirty water. That’s around 1,400 children every day! Also, in some countries children walk many kilometres every day to get water. </a:t>
            </a:r>
            <a:r>
              <a:rPr lang="zh-CN" altLang="en-US" sz="2400" u="sng">
                <a:latin typeface="微软雅黑" panose="020B0503020204020204" charset="-122"/>
                <a:ea typeface="微软雅黑" panose="020B0503020204020204" charset="-122"/>
                <a:cs typeface="微软雅黑" panose="020B0503020204020204" charset="-122"/>
                <a:sym typeface="+mn-ea"/>
              </a:rPr>
              <a:t>  33  </a:t>
            </a:r>
            <a:r>
              <a:rPr lang="zh-CN" altLang="en-US" sz="2400">
                <a:latin typeface="微软雅黑" panose="020B0503020204020204" charset="-122"/>
                <a:ea typeface="微软雅黑" panose="020B0503020204020204" charset="-122"/>
                <a:cs typeface="微软雅黑" panose="020B0503020204020204" charset="-122"/>
                <a:sym typeface="+mn-ea"/>
              </a:rPr>
              <a:t> Therefore, they don’t have time to learn how to read or write and don’t get an education.</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27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solidFill>
                  <a:srgbClr val="C00000"/>
                </a:solidFill>
                <a:latin typeface="微软雅黑" panose="020B0503020204020204" charset="-122"/>
                <a:ea typeface="微软雅黑" panose="020B0503020204020204" charset="-122"/>
                <a:cs typeface="微软雅黑" panose="020B0503020204020204" charset="-122"/>
              </a:rPr>
              <a:t>E. Did you know that around 750 million people do not have clean water to drink? </a:t>
            </a:r>
            <a:endParaRPr lang="zh-CN" altLang="en-US" sz="2400">
              <a:solidFill>
                <a:srgbClr val="C00000"/>
              </a:solidFill>
              <a:latin typeface="微软雅黑" panose="020B0503020204020204" charset="-122"/>
              <a:ea typeface="微软雅黑" panose="020B0503020204020204" charset="-122"/>
              <a:cs typeface="微软雅黑" panose="020B0503020204020204" charset="-122"/>
            </a:endParaRPr>
          </a:p>
          <a:p>
            <a:pPr fontAlgn="auto">
              <a:lnSpc>
                <a:spcPts val="19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     </a:t>
            </a:r>
            <a:r>
              <a:rPr lang="zh-CN" altLang="en-US" sz="2000" b="1">
                <a:solidFill>
                  <a:srgbClr val="005362"/>
                </a:solidFill>
                <a:latin typeface="微软雅黑" panose="020B0503020204020204" charset="-122"/>
                <a:ea typeface="微软雅黑" panose="020B0503020204020204" charset="-122"/>
                <a:cs typeface="微软雅黑" panose="020B0503020204020204" charset="-122"/>
              </a:rPr>
              <a:t>32. 根据空格上句的述位新信息“many people don’t have clean water”和空格下句的主位旧信息“that人口数”，我们利用“主位推进模式”进行推断，此选项应该涉及“没有清洁饮用水的人口数量”。故选E。</a:t>
            </a:r>
            <a:endParaRPr lang="zh-CN" altLang="en-US" sz="2000" b="1">
              <a:solidFill>
                <a:srgbClr val="005362"/>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8277860" y="205740"/>
            <a:ext cx="3188335" cy="368300"/>
          </a:xfrm>
          <a:prstGeom prst="rect">
            <a:avLst/>
          </a:prstGeom>
          <a:noFill/>
        </p:spPr>
        <p:txBody>
          <a:bodyPr wrap="square" rtlCol="0" anchor="t">
            <a:spAutoFit/>
          </a:bodyPr>
          <a:lstStyle/>
          <a:p>
            <a:r>
              <a:rPr lang="en-US" altLang="zh-CN" b="1" u="sng">
                <a:solidFill>
                  <a:schemeClr val="bg1"/>
                </a:solidFill>
                <a:latin typeface="微软雅黑" panose="020B0503020204020204" charset="-122"/>
                <a:ea typeface="微软雅黑" panose="020B0503020204020204" charset="-122"/>
                <a:cs typeface="微软雅黑" panose="020B0503020204020204" charset="-122"/>
              </a:rPr>
              <a:t> </a:t>
            </a:r>
            <a:r>
              <a:rPr lang="zh-CN" altLang="en-US" b="1" u="sng">
                <a:solidFill>
                  <a:schemeClr val="bg1"/>
                </a:solidFill>
                <a:latin typeface="微软雅黑" panose="020B0503020204020204" charset="-122"/>
                <a:ea typeface="微软雅黑" panose="020B0503020204020204" charset="-122"/>
                <a:cs typeface="微软雅黑" panose="020B0503020204020204" charset="-122"/>
              </a:rPr>
              <a:t>2020年1月浙江高考七选五</a:t>
            </a:r>
            <a:endParaRPr lang="zh-CN" altLang="en-US" b="1" u="sng">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8530590" y="6348095"/>
            <a:ext cx="2682240" cy="460375"/>
          </a:xfrm>
          <a:prstGeom prst="rect">
            <a:avLst/>
          </a:prstGeom>
          <a:noFill/>
        </p:spPr>
        <p:txBody>
          <a:bodyPr wrap="square" rtlCol="0" anchor="t">
            <a:spAutoFit/>
          </a:bodyPr>
          <a:lstStyle/>
          <a:p>
            <a:pPr algn="ctr"/>
            <a:r>
              <a:rPr lang="zh-CN" altLang="en-US" sz="2400" b="1">
                <a:solidFill>
                  <a:schemeClr val="bg1"/>
                </a:solidFill>
                <a:latin typeface="微软雅黑" panose="020B0503020204020204" charset="-122"/>
                <a:ea typeface="微软雅黑" panose="020B0503020204020204" charset="-122"/>
              </a:rPr>
              <a:t>掌握主位推进理念</a:t>
            </a:r>
            <a:endParaRPr lang="zh-CN" altLang="en-US" sz="2400" b="1">
              <a:solidFill>
                <a:schemeClr val="bg1"/>
              </a:solidFill>
              <a:latin typeface="微软雅黑" panose="020B0503020204020204" charset="-122"/>
              <a:ea typeface="微软雅黑" panose="020B0503020204020204" charset="-122"/>
            </a:endParaRPr>
          </a:p>
        </p:txBody>
      </p:sp>
      <p:sp>
        <p:nvSpPr>
          <p:cNvPr id="10" name="矩形: 圆角 12"/>
          <p:cNvSpPr/>
          <p:nvPr/>
        </p:nvSpPr>
        <p:spPr>
          <a:xfrm>
            <a:off x="528955" y="1445260"/>
            <a:ext cx="98679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6" name="矩形: 圆角 12"/>
          <p:cNvSpPr/>
          <p:nvPr/>
        </p:nvSpPr>
        <p:spPr>
          <a:xfrm>
            <a:off x="3219450" y="5180965"/>
            <a:ext cx="1192530" cy="285750"/>
          </a:xfrm>
          <a:prstGeom prst="roundRect">
            <a:avLst/>
          </a:prstGeom>
          <a:solidFill>
            <a:schemeClr val="accent2">
              <a:lumMod val="40000"/>
              <a:lumOff val="60000"/>
              <a:alpha val="48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5" name="矩形: 圆角 12"/>
          <p:cNvSpPr/>
          <p:nvPr/>
        </p:nvSpPr>
        <p:spPr>
          <a:xfrm>
            <a:off x="5293360" y="1080770"/>
            <a:ext cx="4596765" cy="364490"/>
          </a:xfrm>
          <a:prstGeom prst="roundRect">
            <a:avLst/>
          </a:prstGeom>
          <a:solidFill>
            <a:schemeClr val="accent2">
              <a:lumMod val="40000"/>
              <a:lumOff val="60000"/>
              <a:alpha val="48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6" name="矩形: 圆角 12"/>
          <p:cNvSpPr/>
          <p:nvPr/>
        </p:nvSpPr>
        <p:spPr>
          <a:xfrm>
            <a:off x="529590" y="5466715"/>
            <a:ext cx="986155"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8" name="矩形: 圆角 12"/>
          <p:cNvSpPr/>
          <p:nvPr/>
        </p:nvSpPr>
        <p:spPr>
          <a:xfrm>
            <a:off x="3681095" y="3820795"/>
            <a:ext cx="3916045" cy="364490"/>
          </a:xfrm>
          <a:prstGeom prst="roundRect">
            <a:avLst/>
          </a:prstGeom>
          <a:solidFill>
            <a:schemeClr val="accent2">
              <a:lumMod val="40000"/>
              <a:lumOff val="60000"/>
              <a:alpha val="48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cxnSp>
        <p:nvCxnSpPr>
          <p:cNvPr id="22" name="直接箭头连接符 21"/>
          <p:cNvCxnSpPr>
            <a:endCxn id="18" idx="0"/>
          </p:cNvCxnSpPr>
          <p:nvPr/>
        </p:nvCxnSpPr>
        <p:spPr>
          <a:xfrm flipH="1">
            <a:off x="5639435" y="1433195"/>
            <a:ext cx="1168400" cy="238760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直接箭头连接符 18"/>
          <p:cNvCxnSpPr/>
          <p:nvPr/>
        </p:nvCxnSpPr>
        <p:spPr>
          <a:xfrm flipH="1" flipV="1">
            <a:off x="1250315" y="1860550"/>
            <a:ext cx="4258945" cy="1947545"/>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pic>
        <p:nvPicPr>
          <p:cNvPr id="12"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 calcmode="lin" valueType="num">
                                      <p:cBhvr>
                                        <p:cTn id="7" dur="1000" fill="hold"/>
                                        <p:tgtEl>
                                          <p:spTgt spid="2">
                                            <p:txEl>
                                              <p:pRg st="5" end="5"/>
                                            </p:txEl>
                                          </p:spTgt>
                                        </p:tgtEl>
                                        <p:attrNameLst>
                                          <p:attrName>ppt_x</p:attrName>
                                        </p:attrNameLst>
                                      </p:cBhvr>
                                      <p:tavLst>
                                        <p:tav tm="0">
                                          <p:val>
                                            <p:strVal val="#ppt_x-.2"/>
                                          </p:val>
                                        </p:tav>
                                        <p:tav tm="100000">
                                          <p:val>
                                            <p:strVal val="#ppt_x"/>
                                          </p:val>
                                        </p:tav>
                                      </p:tavLst>
                                    </p:anim>
                                    <p:anim calcmode="lin" valueType="num">
                                      <p:cBhvr>
                                        <p:cTn id="8" dur="1000" fill="hold"/>
                                        <p:tgtEl>
                                          <p:spTgt spid="2">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xEl>
                                              <p:pRg st="5" end="5"/>
                                            </p:txEl>
                                          </p:spTgt>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16"/>
                                        </p:tgtEl>
                                        <p:attrNameLst>
                                          <p:attrName>style.visibility</p:attrName>
                                        </p:attrNameLst>
                                      </p:cBhvr>
                                      <p:to>
                                        <p:strVal val="visible"/>
                                      </p:to>
                                    </p:set>
                                    <p:anim calcmode="lin" valueType="num">
                                      <p:cBhvr>
                                        <p:cTn id="12" dur="1000" fill="hold"/>
                                        <p:tgtEl>
                                          <p:spTgt spid="16"/>
                                        </p:tgtEl>
                                        <p:attrNameLst>
                                          <p:attrName>ppt_x</p:attrName>
                                        </p:attrNameLst>
                                      </p:cBhvr>
                                      <p:tavLst>
                                        <p:tav tm="0">
                                          <p:val>
                                            <p:strVal val="#ppt_x-.2"/>
                                          </p:val>
                                        </p:tav>
                                        <p:tav tm="100000">
                                          <p:val>
                                            <p:strVal val="#ppt_x"/>
                                          </p:val>
                                        </p:tav>
                                      </p:tavLst>
                                    </p:anim>
                                    <p:anim calcmode="lin" valueType="num">
                                      <p:cBhvr>
                                        <p:cTn id="13"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14" dur="1000"/>
                                        <p:tgtEl>
                                          <p:spTgt spid="16"/>
                                        </p:tgtEl>
                                      </p:cBhvr>
                                    </p:animEffect>
                                  </p:childTnLst>
                                </p:cTn>
                              </p:par>
                              <p:par>
                                <p:cTn id="15" presetID="29" presetClass="entr" presetSubtype="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p:cTn id="17" dur="1000" fill="hold"/>
                                        <p:tgtEl>
                                          <p:spTgt spid="6"/>
                                        </p:tgtEl>
                                        <p:attrNameLst>
                                          <p:attrName>ppt_x</p:attrName>
                                        </p:attrNameLst>
                                      </p:cBhvr>
                                      <p:tavLst>
                                        <p:tav tm="0">
                                          <p:val>
                                            <p:strVal val="#ppt_x-.2"/>
                                          </p:val>
                                        </p:tav>
                                        <p:tav tm="100000">
                                          <p:val>
                                            <p:strVal val="#ppt_x"/>
                                          </p:val>
                                        </p:tav>
                                      </p:tavLst>
                                    </p:anim>
                                    <p:anim calcmode="lin" valueType="num">
                                      <p:cBhvr>
                                        <p:cTn id="18"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19" dur="10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3" presetClass="entr" presetSubtype="10"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Effect transition="in" filter="blinds(horizontal)">
                                      <p:cBhvr>
                                        <p:cTn id="24" dur="500"/>
                                        <p:tgtEl>
                                          <p:spTgt spid="5"/>
                                        </p:tgtEl>
                                      </p:cBhvr>
                                    </p:animEffect>
                                  </p:childTnLst>
                                </p:cTn>
                              </p:par>
                              <p:par>
                                <p:cTn id="25" presetID="3" presetClass="entr" presetSubtype="10" fill="hold" grpId="0" nodeType="withEffect">
                                  <p:stCondLst>
                                    <p:cond delay="0"/>
                                  </p:stCondLst>
                                  <p:childTnLst>
                                    <p:set>
                                      <p:cBhvr>
                                        <p:cTn id="26" dur="1" fill="hold">
                                          <p:stCondLst>
                                            <p:cond delay="0"/>
                                          </p:stCondLst>
                                        </p:cTn>
                                        <p:tgtEl>
                                          <p:spTgt spid="18"/>
                                        </p:tgtEl>
                                        <p:attrNameLst>
                                          <p:attrName>style.visibility</p:attrName>
                                        </p:attrNameLst>
                                      </p:cBhvr>
                                      <p:to>
                                        <p:strVal val="visible"/>
                                      </p:to>
                                    </p:set>
                                    <p:animEffect transition="in" filter="blinds(horizontal)">
                                      <p:cBhvr>
                                        <p:cTn id="27" dur="500"/>
                                        <p:tgtEl>
                                          <p:spTgt spid="18"/>
                                        </p:tgtEl>
                                      </p:cBhvr>
                                    </p:animEffect>
                                  </p:childTnLst>
                                </p:cTn>
                              </p:par>
                              <p:par>
                                <p:cTn id="28" presetID="16" presetClass="entr" presetSubtype="21" fill="hold"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barn(inVertical)">
                                      <p:cBhvr>
                                        <p:cTn id="30" dur="500"/>
                                        <p:tgtEl>
                                          <p:spTgt spid="22"/>
                                        </p:tgtEl>
                                      </p:cBhvr>
                                    </p:animEffect>
                                  </p:childTnLst>
                                </p:cTn>
                              </p:par>
                            </p:childTnLst>
                          </p:cTn>
                        </p:par>
                      </p:childTnLst>
                    </p:cTn>
                  </p:par>
                  <p:par>
                    <p:cTn id="31" fill="hold">
                      <p:stCondLst>
                        <p:cond delay="indefinite"/>
                      </p:stCondLst>
                      <p:childTnLst>
                        <p:par>
                          <p:cTn id="32" fill="hold">
                            <p:stCondLst>
                              <p:cond delay="0"/>
                            </p:stCondLst>
                            <p:childTnLst>
                              <p:par>
                                <p:cTn id="33" presetID="16" presetClass="entr" presetSubtype="21"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animEffect transition="in" filter="barn(inVertical)">
                                      <p:cBhvr>
                                        <p:cTn id="35" dur="500"/>
                                        <p:tgtEl>
                                          <p:spTgt spid="19"/>
                                        </p:tgtEl>
                                      </p:cBhvr>
                                    </p:animEffect>
                                  </p:childTnLst>
                                </p:cTn>
                              </p:par>
                              <p:par>
                                <p:cTn id="36" presetID="3" presetClass="entr" presetSubtype="10" fill="hold" grpId="0" nodeType="withEffect">
                                  <p:stCondLst>
                                    <p:cond delay="0"/>
                                  </p:stCondLst>
                                  <p:childTnLst>
                                    <p:set>
                                      <p:cBhvr>
                                        <p:cTn id="37" dur="1" fill="hold">
                                          <p:stCondLst>
                                            <p:cond delay="0"/>
                                          </p:stCondLst>
                                        </p:cTn>
                                        <p:tgtEl>
                                          <p:spTgt spid="10"/>
                                        </p:tgtEl>
                                        <p:attrNameLst>
                                          <p:attrName>style.visibility</p:attrName>
                                        </p:attrNameLst>
                                      </p:cBhvr>
                                      <p:to>
                                        <p:strVal val="visible"/>
                                      </p:to>
                                    </p:set>
                                    <p:animEffect transition="in" filter="blinds(horizontal)">
                                      <p:cBhvr>
                                        <p:cTn id="38"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0" grpId="1" animBg="1"/>
      <p:bldP spid="16" grpId="0" animBg="1"/>
      <p:bldP spid="16" grpId="1" animBg="1"/>
      <p:bldP spid="5" grpId="0" animBg="1"/>
      <p:bldP spid="5" grpId="1" animBg="1"/>
      <p:bldP spid="6" grpId="0" animBg="1"/>
      <p:bldP spid="6" grpId="1" animBg="1"/>
      <p:bldP spid="18" grpId="0" animBg="1"/>
      <p:bldP spid="18" grpId="1"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9590" y="742950"/>
            <a:ext cx="11132185" cy="5233670"/>
          </a:xfrm>
          <a:prstGeom prst="rect">
            <a:avLst/>
          </a:prstGeom>
          <a:solidFill>
            <a:schemeClr val="bg1"/>
          </a:solidFill>
        </p:spPr>
        <p:txBody>
          <a:bodyPr wrap="square" rtlCol="0">
            <a:spAutoFit/>
          </a:bodyPr>
          <a:lstStyle/>
          <a:p>
            <a:pPr algn="l" fontAlgn="auto">
              <a:lnSpc>
                <a:spcPts val="2580"/>
              </a:lnSpc>
            </a:pPr>
            <a:r>
              <a:rPr lang="en-US" altLang="zh-CN" sz="1600">
                <a:latin typeface="微软雅黑" panose="020B0503020204020204" charset="-122"/>
                <a:ea typeface="微软雅黑" panose="020B0503020204020204" charset="-122"/>
                <a:cs typeface="微软雅黑" panose="020B0503020204020204" charset="-122"/>
              </a:rPr>
              <a:t>     </a:t>
            </a:r>
            <a:r>
              <a:rPr lang="zh-CN" altLang="en-US" sz="2400">
                <a:latin typeface="微软雅黑" panose="020B0503020204020204" charset="-122"/>
                <a:ea typeface="微软雅黑" panose="020B0503020204020204" charset="-122"/>
                <a:cs typeface="微软雅黑" panose="020B0503020204020204" charset="-122"/>
                <a:sym typeface="+mn-ea"/>
              </a:rPr>
              <a:t>The truth is that we are lucky enough to have clean water whenever we want, but this is not the case for many people around the world. </a:t>
            </a:r>
            <a:r>
              <a:rPr lang="zh-CN" altLang="en-US" sz="2400" u="sng">
                <a:latin typeface="微软雅黑" panose="020B0503020204020204" charset="-122"/>
                <a:ea typeface="微软雅黑" panose="020B0503020204020204" charset="-122"/>
                <a:cs typeface="微软雅黑" panose="020B0503020204020204" charset="-122"/>
                <a:sym typeface="+mn-ea"/>
              </a:rPr>
              <a:t> 32   </a:t>
            </a:r>
            <a:r>
              <a:rPr lang="zh-CN" altLang="en-US" sz="2400">
                <a:latin typeface="微软雅黑" panose="020B0503020204020204" charset="-122"/>
                <a:ea typeface="微软雅黑" panose="020B0503020204020204" charset="-122"/>
                <a:cs typeface="微软雅黑" panose="020B0503020204020204" charset="-122"/>
                <a:sym typeface="+mn-ea"/>
              </a:rPr>
              <a:t>That’s around one in 10 people in the world. If we drink dirty water, we can catch diseases from the bacteria and become ill. Every year over 500,000 children die from diarrhoea (腹泻) from dirty water. That’s around 1,400 children every day! Also, in some countries children walk many kilometres every day to get water. </a:t>
            </a:r>
            <a:r>
              <a:rPr lang="zh-CN" altLang="en-US" sz="2400" u="sng">
                <a:latin typeface="微软雅黑" panose="020B0503020204020204" charset="-122"/>
                <a:ea typeface="微软雅黑" panose="020B0503020204020204" charset="-122"/>
                <a:cs typeface="微软雅黑" panose="020B0503020204020204" charset="-122"/>
                <a:sym typeface="+mn-ea"/>
              </a:rPr>
              <a:t>  33  </a:t>
            </a:r>
            <a:r>
              <a:rPr lang="zh-CN" altLang="en-US" sz="2400">
                <a:latin typeface="微软雅黑" panose="020B0503020204020204" charset="-122"/>
                <a:ea typeface="微软雅黑" panose="020B0503020204020204" charset="-122"/>
                <a:cs typeface="微软雅黑" panose="020B0503020204020204" charset="-122"/>
                <a:sym typeface="+mn-ea"/>
              </a:rPr>
              <a:t> Therefore, they don’t have time to learn how to read or write and don’t get an education.</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27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solidFill>
                  <a:srgbClr val="C00000"/>
                </a:solidFill>
                <a:latin typeface="微软雅黑" panose="020B0503020204020204" charset="-122"/>
                <a:ea typeface="微软雅黑" panose="020B0503020204020204" charset="-122"/>
                <a:cs typeface="微软雅黑" panose="020B0503020204020204" charset="-122"/>
              </a:rPr>
              <a:t>D. If children walk many hours a day to get water, they can’t go to school.</a:t>
            </a:r>
            <a:endParaRPr lang="zh-CN" altLang="en-US" sz="2400">
              <a:solidFill>
                <a:srgbClr val="C00000"/>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solidFill>
                <a:srgbClr val="C00000"/>
              </a:solidFill>
              <a:latin typeface="微软雅黑" panose="020B0503020204020204" charset="-122"/>
              <a:ea typeface="微软雅黑" panose="020B0503020204020204" charset="-122"/>
              <a:cs typeface="微软雅黑" panose="020B0503020204020204" charset="-122"/>
            </a:endParaRPr>
          </a:p>
          <a:p>
            <a:pPr fontAlgn="auto">
              <a:lnSpc>
                <a:spcPts val="19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     </a:t>
            </a:r>
            <a:r>
              <a:rPr lang="zh-CN" altLang="en-US" sz="2000" b="1">
                <a:solidFill>
                  <a:srgbClr val="005362"/>
                </a:solidFill>
                <a:latin typeface="微软雅黑" panose="020B0503020204020204" charset="-122"/>
                <a:ea typeface="微软雅黑" panose="020B0503020204020204" charset="-122"/>
                <a:cs typeface="微软雅黑" panose="020B0503020204020204" charset="-122"/>
              </a:rPr>
              <a:t>33. 寻找句际逻辑关系，“Therefore”表因果关系，匹配表原因的信息；再借助代词线索，“they don’t have time to”中的they指代children, 故答案锁定为D。</a:t>
            </a:r>
            <a:endParaRPr lang="zh-CN" altLang="en-US" sz="20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2580"/>
              </a:lnSpc>
            </a:pPr>
            <a:endParaRPr lang="zh-CN" altLang="en-US" sz="2000" b="1">
              <a:solidFill>
                <a:srgbClr val="005362"/>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8277860" y="205740"/>
            <a:ext cx="3188335" cy="368300"/>
          </a:xfrm>
          <a:prstGeom prst="rect">
            <a:avLst/>
          </a:prstGeom>
          <a:noFill/>
        </p:spPr>
        <p:txBody>
          <a:bodyPr wrap="square" rtlCol="0" anchor="t">
            <a:spAutoFit/>
          </a:bodyPr>
          <a:lstStyle/>
          <a:p>
            <a:r>
              <a:rPr lang="en-US" altLang="zh-CN" b="1" u="sng">
                <a:solidFill>
                  <a:schemeClr val="bg1"/>
                </a:solidFill>
                <a:latin typeface="微软雅黑" panose="020B0503020204020204" charset="-122"/>
                <a:ea typeface="微软雅黑" panose="020B0503020204020204" charset="-122"/>
                <a:cs typeface="微软雅黑" panose="020B0503020204020204" charset="-122"/>
              </a:rPr>
              <a:t> </a:t>
            </a:r>
            <a:r>
              <a:rPr lang="zh-CN" altLang="en-US" b="1" u="sng">
                <a:solidFill>
                  <a:schemeClr val="bg1"/>
                </a:solidFill>
                <a:latin typeface="微软雅黑" panose="020B0503020204020204" charset="-122"/>
                <a:ea typeface="微软雅黑" panose="020B0503020204020204" charset="-122"/>
                <a:cs typeface="微软雅黑" panose="020B0503020204020204" charset="-122"/>
              </a:rPr>
              <a:t>2020年1月浙江高考七选五</a:t>
            </a:r>
            <a:endParaRPr lang="zh-CN" altLang="en-US" b="1" u="sng">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8530590" y="6348095"/>
            <a:ext cx="2682240" cy="460375"/>
          </a:xfrm>
          <a:prstGeom prst="rect">
            <a:avLst/>
          </a:prstGeom>
          <a:noFill/>
        </p:spPr>
        <p:txBody>
          <a:bodyPr wrap="square" rtlCol="0" anchor="t">
            <a:spAutoFit/>
          </a:bodyPr>
          <a:lstStyle/>
          <a:p>
            <a:pPr algn="ctr"/>
            <a:r>
              <a:rPr lang="zh-CN" altLang="en-US" sz="2400" b="1">
                <a:solidFill>
                  <a:schemeClr val="bg1"/>
                </a:solidFill>
                <a:latin typeface="微软雅黑" panose="020B0503020204020204" charset="-122"/>
                <a:ea typeface="微软雅黑" panose="020B0503020204020204" charset="-122"/>
              </a:rPr>
              <a:t>寻找句际逻辑关系</a:t>
            </a:r>
            <a:endParaRPr lang="zh-CN" altLang="en-US" sz="2400" b="1">
              <a:solidFill>
                <a:schemeClr val="bg1"/>
              </a:solidFill>
              <a:latin typeface="微软雅黑" panose="020B0503020204020204" charset="-122"/>
              <a:ea typeface="微软雅黑" panose="020B0503020204020204" charset="-122"/>
            </a:endParaRPr>
          </a:p>
        </p:txBody>
      </p:sp>
      <p:sp>
        <p:nvSpPr>
          <p:cNvPr id="13" name="矩形: 圆角 12"/>
          <p:cNvSpPr/>
          <p:nvPr/>
        </p:nvSpPr>
        <p:spPr>
          <a:xfrm>
            <a:off x="2493645" y="3817620"/>
            <a:ext cx="8972550" cy="365125"/>
          </a:xfrm>
          <a:prstGeom prst="roundRect">
            <a:avLst/>
          </a:prstGeom>
          <a:solidFill>
            <a:srgbClr val="FFFF00">
              <a:alpha val="48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6" name="矩形: 圆角 12"/>
          <p:cNvSpPr/>
          <p:nvPr/>
        </p:nvSpPr>
        <p:spPr>
          <a:xfrm>
            <a:off x="1301115" y="3817620"/>
            <a:ext cx="1192530" cy="381000"/>
          </a:xfrm>
          <a:prstGeom prst="roundRect">
            <a:avLst/>
          </a:prstGeom>
          <a:solidFill>
            <a:schemeClr val="accent2">
              <a:lumMod val="40000"/>
              <a:lumOff val="60000"/>
              <a:alpha val="48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5" name="矩形: 圆角 12"/>
          <p:cNvSpPr/>
          <p:nvPr/>
        </p:nvSpPr>
        <p:spPr>
          <a:xfrm>
            <a:off x="7914005" y="2743835"/>
            <a:ext cx="843915" cy="364490"/>
          </a:xfrm>
          <a:prstGeom prst="roundRect">
            <a:avLst/>
          </a:prstGeom>
          <a:solidFill>
            <a:schemeClr val="accent2">
              <a:lumMod val="40000"/>
              <a:lumOff val="60000"/>
              <a:alpha val="48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6" name="矩形: 圆角 12"/>
          <p:cNvSpPr/>
          <p:nvPr/>
        </p:nvSpPr>
        <p:spPr>
          <a:xfrm>
            <a:off x="6435725" y="2743200"/>
            <a:ext cx="137541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4" name="矩形: 圆角 12"/>
          <p:cNvSpPr/>
          <p:nvPr/>
        </p:nvSpPr>
        <p:spPr>
          <a:xfrm>
            <a:off x="5349875" y="4834255"/>
            <a:ext cx="1444625" cy="4286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7" name="矩形: 圆角 12"/>
          <p:cNvSpPr/>
          <p:nvPr/>
        </p:nvSpPr>
        <p:spPr>
          <a:xfrm>
            <a:off x="529590" y="3108325"/>
            <a:ext cx="8529320" cy="365125"/>
          </a:xfrm>
          <a:prstGeom prst="roundRect">
            <a:avLst/>
          </a:prstGeom>
          <a:solidFill>
            <a:srgbClr val="FFFF00">
              <a:alpha val="48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8" name="矩形: 圆角 12"/>
          <p:cNvSpPr/>
          <p:nvPr/>
        </p:nvSpPr>
        <p:spPr>
          <a:xfrm>
            <a:off x="8895715" y="2743835"/>
            <a:ext cx="2317115" cy="365125"/>
          </a:xfrm>
          <a:prstGeom prst="roundRect">
            <a:avLst/>
          </a:prstGeom>
          <a:solidFill>
            <a:srgbClr val="FFFF00">
              <a:alpha val="48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9" name="矩形: 圆角 12"/>
          <p:cNvSpPr/>
          <p:nvPr/>
        </p:nvSpPr>
        <p:spPr>
          <a:xfrm>
            <a:off x="6969125" y="4834255"/>
            <a:ext cx="2142490" cy="365125"/>
          </a:xfrm>
          <a:prstGeom prst="roundRect">
            <a:avLst/>
          </a:prstGeom>
          <a:solidFill>
            <a:srgbClr val="FFFF00">
              <a:alpha val="48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1" name="矩形: 圆角 12"/>
          <p:cNvSpPr/>
          <p:nvPr/>
        </p:nvSpPr>
        <p:spPr>
          <a:xfrm>
            <a:off x="10020300" y="4881880"/>
            <a:ext cx="1002665" cy="381000"/>
          </a:xfrm>
          <a:prstGeom prst="roundRect">
            <a:avLst/>
          </a:prstGeom>
          <a:solidFill>
            <a:schemeClr val="accent2">
              <a:lumMod val="40000"/>
              <a:lumOff val="60000"/>
              <a:alpha val="48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pic>
        <p:nvPicPr>
          <p:cNvPr id="15"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2">
                                            <p:txEl>
                                              <p:pRg st="5" end="5"/>
                                            </p:txEl>
                                          </p:spTgt>
                                        </p:tgtEl>
                                        <p:attrNameLst>
                                          <p:attrName>style.visibility</p:attrName>
                                        </p:attrNameLst>
                                      </p:cBhvr>
                                      <p:to>
                                        <p:strVal val="visible"/>
                                      </p:to>
                                    </p:set>
                                    <p:anim calcmode="lin" valueType="num">
                                      <p:cBhvr>
                                        <p:cTn id="7" dur="1000" fill="hold"/>
                                        <p:tgtEl>
                                          <p:spTgt spid="2">
                                            <p:txEl>
                                              <p:pRg st="5" end="5"/>
                                            </p:txEl>
                                          </p:spTgt>
                                        </p:tgtEl>
                                        <p:attrNameLst>
                                          <p:attrName>ppt_x</p:attrName>
                                        </p:attrNameLst>
                                      </p:cBhvr>
                                      <p:tavLst>
                                        <p:tav tm="0">
                                          <p:val>
                                            <p:strVal val="#ppt_x-.2"/>
                                          </p:val>
                                        </p:tav>
                                        <p:tav tm="100000">
                                          <p:val>
                                            <p:strVal val="#ppt_x"/>
                                          </p:val>
                                        </p:tav>
                                      </p:tavLst>
                                    </p:anim>
                                    <p:anim calcmode="lin" valueType="num">
                                      <p:cBhvr>
                                        <p:cTn id="8" dur="1000" fill="hold"/>
                                        <p:tgtEl>
                                          <p:spTgt spid="2">
                                            <p:txEl>
                                              <p:pRg st="5" end="5"/>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xEl>
                                              <p:pRg st="5" end="5"/>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14"/>
                                        </p:tgtEl>
                                        <p:attrNameLst>
                                          <p:attrName>style.visibility</p:attrName>
                                        </p:attrNameLst>
                                      </p:cBhvr>
                                      <p:to>
                                        <p:strVal val="visible"/>
                                      </p:to>
                                    </p:set>
                                    <p:animEffect transition="in" filter="blinds(horizontal)">
                                      <p:cBhvr>
                                        <p:cTn id="14" dur="500"/>
                                        <p:tgtEl>
                                          <p:spTgt spid="14"/>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blinds(horizontal)">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29" presetClass="entr" presetSubtype="0" fill="hold" grpId="0" nodeType="clickEffect">
                                  <p:stCondLst>
                                    <p:cond delay="0"/>
                                  </p:stCondLst>
                                  <p:childTnLst>
                                    <p:set>
                                      <p:cBhvr>
                                        <p:cTn id="21" dur="1" fill="hold">
                                          <p:stCondLst>
                                            <p:cond delay="0"/>
                                          </p:stCondLst>
                                        </p:cTn>
                                        <p:tgtEl>
                                          <p:spTgt spid="13"/>
                                        </p:tgtEl>
                                        <p:attrNameLst>
                                          <p:attrName>style.visibility</p:attrName>
                                        </p:attrNameLst>
                                      </p:cBhvr>
                                      <p:to>
                                        <p:strVal val="visible"/>
                                      </p:to>
                                    </p:set>
                                    <p:anim calcmode="lin" valueType="num">
                                      <p:cBhvr>
                                        <p:cTn id="22" dur="1000" fill="hold"/>
                                        <p:tgtEl>
                                          <p:spTgt spid="13"/>
                                        </p:tgtEl>
                                        <p:attrNameLst>
                                          <p:attrName>ppt_x</p:attrName>
                                        </p:attrNameLst>
                                      </p:cBhvr>
                                      <p:tavLst>
                                        <p:tav tm="0">
                                          <p:val>
                                            <p:strVal val="#ppt_x-.2"/>
                                          </p:val>
                                        </p:tav>
                                        <p:tav tm="100000">
                                          <p:val>
                                            <p:strVal val="#ppt_x"/>
                                          </p:val>
                                        </p:tav>
                                      </p:tavLst>
                                    </p:anim>
                                    <p:anim calcmode="lin" valueType="num">
                                      <p:cBhvr>
                                        <p:cTn id="23" dur="1000" fill="hold"/>
                                        <p:tgtEl>
                                          <p:spTgt spid="13"/>
                                        </p:tgtEl>
                                        <p:attrNameLst>
                                          <p:attrName>ppt_y</p:attrName>
                                        </p:attrNameLst>
                                      </p:cBhvr>
                                      <p:tavLst>
                                        <p:tav tm="0">
                                          <p:val>
                                            <p:strVal val="#ppt_y"/>
                                          </p:val>
                                        </p:tav>
                                        <p:tav tm="100000">
                                          <p:val>
                                            <p:strVal val="#ppt_y"/>
                                          </p:val>
                                        </p:tav>
                                      </p:tavLst>
                                    </p:anim>
                                    <p:animEffect transition="in" filter="wipe(right)" prLst="gradientSize: 0.1">
                                      <p:cBhvr>
                                        <p:cTn id="24" dur="1000"/>
                                        <p:tgtEl>
                                          <p:spTgt spid="13"/>
                                        </p:tgtEl>
                                      </p:cBhvr>
                                    </p:animEffect>
                                  </p:childTnLst>
                                </p:cTn>
                              </p:par>
                              <p:par>
                                <p:cTn id="25" presetID="29" presetClass="entr" presetSubtype="0" fill="hold" grpId="0" nodeType="withEffect">
                                  <p:stCondLst>
                                    <p:cond delay="0"/>
                                  </p:stCondLst>
                                  <p:childTnLst>
                                    <p:set>
                                      <p:cBhvr>
                                        <p:cTn id="26" dur="1" fill="hold">
                                          <p:stCondLst>
                                            <p:cond delay="0"/>
                                          </p:stCondLst>
                                        </p:cTn>
                                        <p:tgtEl>
                                          <p:spTgt spid="8"/>
                                        </p:tgtEl>
                                        <p:attrNameLst>
                                          <p:attrName>style.visibility</p:attrName>
                                        </p:attrNameLst>
                                      </p:cBhvr>
                                      <p:to>
                                        <p:strVal val="visible"/>
                                      </p:to>
                                    </p:set>
                                    <p:anim calcmode="lin" valueType="num">
                                      <p:cBhvr>
                                        <p:cTn id="27" dur="1000" fill="hold"/>
                                        <p:tgtEl>
                                          <p:spTgt spid="8"/>
                                        </p:tgtEl>
                                        <p:attrNameLst>
                                          <p:attrName>ppt_x</p:attrName>
                                        </p:attrNameLst>
                                      </p:cBhvr>
                                      <p:tavLst>
                                        <p:tav tm="0">
                                          <p:val>
                                            <p:strVal val="#ppt_x-.2"/>
                                          </p:val>
                                        </p:tav>
                                        <p:tav tm="100000">
                                          <p:val>
                                            <p:strVal val="#ppt_x"/>
                                          </p:val>
                                        </p:tav>
                                      </p:tavLst>
                                    </p:anim>
                                    <p:anim calcmode="lin" valueType="num">
                                      <p:cBhvr>
                                        <p:cTn id="28"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29" dur="1000"/>
                                        <p:tgtEl>
                                          <p:spTgt spid="8"/>
                                        </p:tgtEl>
                                      </p:cBhvr>
                                    </p:animEffect>
                                  </p:childTnLst>
                                </p:cTn>
                              </p:par>
                              <p:par>
                                <p:cTn id="30" presetID="29" presetClass="entr" presetSubtype="0" fill="hold" grpId="0" nodeType="withEffect">
                                  <p:stCondLst>
                                    <p:cond delay="0"/>
                                  </p:stCondLst>
                                  <p:childTnLst>
                                    <p:set>
                                      <p:cBhvr>
                                        <p:cTn id="31" dur="1" fill="hold">
                                          <p:stCondLst>
                                            <p:cond delay="0"/>
                                          </p:stCondLst>
                                        </p:cTn>
                                        <p:tgtEl>
                                          <p:spTgt spid="9"/>
                                        </p:tgtEl>
                                        <p:attrNameLst>
                                          <p:attrName>style.visibility</p:attrName>
                                        </p:attrNameLst>
                                      </p:cBhvr>
                                      <p:to>
                                        <p:strVal val="visible"/>
                                      </p:to>
                                    </p:set>
                                    <p:anim calcmode="lin" valueType="num">
                                      <p:cBhvr>
                                        <p:cTn id="32" dur="1000" fill="hold"/>
                                        <p:tgtEl>
                                          <p:spTgt spid="9"/>
                                        </p:tgtEl>
                                        <p:attrNameLst>
                                          <p:attrName>ppt_x</p:attrName>
                                        </p:attrNameLst>
                                      </p:cBhvr>
                                      <p:tavLst>
                                        <p:tav tm="0">
                                          <p:val>
                                            <p:strVal val="#ppt_x-.2"/>
                                          </p:val>
                                        </p:tav>
                                        <p:tav tm="100000">
                                          <p:val>
                                            <p:strVal val="#ppt_x"/>
                                          </p:val>
                                        </p:tav>
                                      </p:tavLst>
                                    </p:anim>
                                    <p:anim calcmode="lin" valueType="num">
                                      <p:cBhvr>
                                        <p:cTn id="33" dur="1000" fill="hold"/>
                                        <p:tgtEl>
                                          <p:spTgt spid="9"/>
                                        </p:tgtEl>
                                        <p:attrNameLst>
                                          <p:attrName>ppt_y</p:attrName>
                                        </p:attrNameLst>
                                      </p:cBhvr>
                                      <p:tavLst>
                                        <p:tav tm="0">
                                          <p:val>
                                            <p:strVal val="#ppt_y"/>
                                          </p:val>
                                        </p:tav>
                                        <p:tav tm="100000">
                                          <p:val>
                                            <p:strVal val="#ppt_y"/>
                                          </p:val>
                                        </p:tav>
                                      </p:tavLst>
                                    </p:anim>
                                    <p:animEffect transition="in" filter="wipe(right)" prLst="gradientSize: 0.1">
                                      <p:cBhvr>
                                        <p:cTn id="34" dur="1000"/>
                                        <p:tgtEl>
                                          <p:spTgt spid="9"/>
                                        </p:tgtEl>
                                      </p:cBhvr>
                                    </p:animEffect>
                                  </p:childTnLst>
                                </p:cTn>
                              </p:par>
                              <p:par>
                                <p:cTn id="35" presetID="29" presetClass="entr" presetSubtype="0" fill="hold" grpId="0" nodeType="with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p:cTn id="37" dur="1000" fill="hold"/>
                                        <p:tgtEl>
                                          <p:spTgt spid="7"/>
                                        </p:tgtEl>
                                        <p:attrNameLst>
                                          <p:attrName>ppt_x</p:attrName>
                                        </p:attrNameLst>
                                      </p:cBhvr>
                                      <p:tavLst>
                                        <p:tav tm="0">
                                          <p:val>
                                            <p:strVal val="#ppt_x-.2"/>
                                          </p:val>
                                        </p:tav>
                                        <p:tav tm="100000">
                                          <p:val>
                                            <p:strVal val="#ppt_x"/>
                                          </p:val>
                                        </p:tav>
                                      </p:tavLst>
                                    </p:anim>
                                    <p:anim calcmode="lin" valueType="num">
                                      <p:cBhvr>
                                        <p:cTn id="38" dur="1000" fill="hold"/>
                                        <p:tgtEl>
                                          <p:spTgt spid="7"/>
                                        </p:tgtEl>
                                        <p:attrNameLst>
                                          <p:attrName>ppt_y</p:attrName>
                                        </p:attrNameLst>
                                      </p:cBhvr>
                                      <p:tavLst>
                                        <p:tav tm="0">
                                          <p:val>
                                            <p:strVal val="#ppt_y"/>
                                          </p:val>
                                        </p:tav>
                                        <p:tav tm="100000">
                                          <p:val>
                                            <p:strVal val="#ppt_y"/>
                                          </p:val>
                                        </p:tav>
                                      </p:tavLst>
                                    </p:anim>
                                    <p:animEffect transition="in" filter="wipe(right)" prLst="gradientSize: 0.1">
                                      <p:cBhvr>
                                        <p:cTn id="39" dur="1000"/>
                                        <p:tgtEl>
                                          <p:spTgt spid="7"/>
                                        </p:tgtEl>
                                      </p:cBhvr>
                                    </p:animEffect>
                                  </p:childTnLst>
                                </p:cTn>
                              </p:par>
                            </p:childTnLst>
                          </p:cTn>
                        </p:par>
                      </p:childTnLst>
                    </p:cTn>
                  </p:par>
                  <p:par>
                    <p:cTn id="40" fill="hold">
                      <p:stCondLst>
                        <p:cond delay="indefinite"/>
                      </p:stCondLst>
                      <p:childTnLst>
                        <p:par>
                          <p:cTn id="41" fill="hold">
                            <p:stCondLst>
                              <p:cond delay="0"/>
                            </p:stCondLst>
                            <p:childTnLst>
                              <p:par>
                                <p:cTn id="42" presetID="29" presetClass="entr" presetSubtype="0"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 calcmode="lin" valueType="num">
                                      <p:cBhvr>
                                        <p:cTn id="44" dur="1000" fill="hold"/>
                                        <p:tgtEl>
                                          <p:spTgt spid="16"/>
                                        </p:tgtEl>
                                        <p:attrNameLst>
                                          <p:attrName>ppt_x</p:attrName>
                                        </p:attrNameLst>
                                      </p:cBhvr>
                                      <p:tavLst>
                                        <p:tav tm="0">
                                          <p:val>
                                            <p:strVal val="#ppt_x-.2"/>
                                          </p:val>
                                        </p:tav>
                                        <p:tav tm="100000">
                                          <p:val>
                                            <p:strVal val="#ppt_x"/>
                                          </p:val>
                                        </p:tav>
                                      </p:tavLst>
                                    </p:anim>
                                    <p:anim calcmode="lin" valueType="num">
                                      <p:cBhvr>
                                        <p:cTn id="45"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46" dur="1000"/>
                                        <p:tgtEl>
                                          <p:spTgt spid="16"/>
                                        </p:tgtEl>
                                      </p:cBhvr>
                                    </p:animEffect>
                                  </p:childTnLst>
                                </p:cTn>
                              </p:par>
                              <p:par>
                                <p:cTn id="47" presetID="29" presetClass="entr" presetSubtype="0" fill="hold" grpId="0" nodeType="withEffect">
                                  <p:stCondLst>
                                    <p:cond delay="0"/>
                                  </p:stCondLst>
                                  <p:childTnLst>
                                    <p:set>
                                      <p:cBhvr>
                                        <p:cTn id="48" dur="1" fill="hold">
                                          <p:stCondLst>
                                            <p:cond delay="0"/>
                                          </p:stCondLst>
                                        </p:cTn>
                                        <p:tgtEl>
                                          <p:spTgt spid="5"/>
                                        </p:tgtEl>
                                        <p:attrNameLst>
                                          <p:attrName>style.visibility</p:attrName>
                                        </p:attrNameLst>
                                      </p:cBhvr>
                                      <p:to>
                                        <p:strVal val="visible"/>
                                      </p:to>
                                    </p:set>
                                    <p:anim calcmode="lin" valueType="num">
                                      <p:cBhvr>
                                        <p:cTn id="49" dur="1000" fill="hold"/>
                                        <p:tgtEl>
                                          <p:spTgt spid="5"/>
                                        </p:tgtEl>
                                        <p:attrNameLst>
                                          <p:attrName>ppt_x</p:attrName>
                                        </p:attrNameLst>
                                      </p:cBhvr>
                                      <p:tavLst>
                                        <p:tav tm="0">
                                          <p:val>
                                            <p:strVal val="#ppt_x-.2"/>
                                          </p:val>
                                        </p:tav>
                                        <p:tav tm="100000">
                                          <p:val>
                                            <p:strVal val="#ppt_x"/>
                                          </p:val>
                                        </p:tav>
                                      </p:tavLst>
                                    </p:anim>
                                    <p:anim calcmode="lin" valueType="num">
                                      <p:cBhvr>
                                        <p:cTn id="50"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51" dur="1000"/>
                                        <p:tgtEl>
                                          <p:spTgt spid="5"/>
                                        </p:tgtEl>
                                      </p:cBhvr>
                                    </p:animEffect>
                                  </p:childTnLst>
                                </p:cTn>
                              </p:par>
                              <p:par>
                                <p:cTn id="52" presetID="29" presetClass="entr" presetSubtype="0" fill="hold" grpId="0" nodeType="withEffect">
                                  <p:stCondLst>
                                    <p:cond delay="0"/>
                                  </p:stCondLst>
                                  <p:childTnLst>
                                    <p:set>
                                      <p:cBhvr>
                                        <p:cTn id="53" dur="1" fill="hold">
                                          <p:stCondLst>
                                            <p:cond delay="0"/>
                                          </p:stCondLst>
                                        </p:cTn>
                                        <p:tgtEl>
                                          <p:spTgt spid="11"/>
                                        </p:tgtEl>
                                        <p:attrNameLst>
                                          <p:attrName>style.visibility</p:attrName>
                                        </p:attrNameLst>
                                      </p:cBhvr>
                                      <p:to>
                                        <p:strVal val="visible"/>
                                      </p:to>
                                    </p:set>
                                    <p:anim calcmode="lin" valueType="num">
                                      <p:cBhvr>
                                        <p:cTn id="54" dur="1000" fill="hold"/>
                                        <p:tgtEl>
                                          <p:spTgt spid="11"/>
                                        </p:tgtEl>
                                        <p:attrNameLst>
                                          <p:attrName>ppt_x</p:attrName>
                                        </p:attrNameLst>
                                      </p:cBhvr>
                                      <p:tavLst>
                                        <p:tav tm="0">
                                          <p:val>
                                            <p:strVal val="#ppt_x-.2"/>
                                          </p:val>
                                        </p:tav>
                                        <p:tav tm="100000">
                                          <p:val>
                                            <p:strVal val="#ppt_x"/>
                                          </p:val>
                                        </p:tav>
                                      </p:tavLst>
                                    </p:anim>
                                    <p:anim calcmode="lin" valueType="num">
                                      <p:cBhvr>
                                        <p:cTn id="55" dur="1000" fill="hold"/>
                                        <p:tgtEl>
                                          <p:spTgt spid="11"/>
                                        </p:tgtEl>
                                        <p:attrNameLst>
                                          <p:attrName>ppt_y</p:attrName>
                                        </p:attrNameLst>
                                      </p:cBhvr>
                                      <p:tavLst>
                                        <p:tav tm="0">
                                          <p:val>
                                            <p:strVal val="#ppt_y"/>
                                          </p:val>
                                        </p:tav>
                                        <p:tav tm="100000">
                                          <p:val>
                                            <p:strVal val="#ppt_y"/>
                                          </p:val>
                                        </p:tav>
                                      </p:tavLst>
                                    </p:anim>
                                    <p:animEffect transition="in" filter="wipe(right)" prLst="gradientSize: 0.1">
                                      <p:cBhvr>
                                        <p:cTn id="56"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P spid="16" grpId="0" animBg="1"/>
      <p:bldP spid="16" grpId="1" animBg="1"/>
      <p:bldP spid="5" grpId="0" animBg="1"/>
      <p:bldP spid="5" grpId="1" animBg="1"/>
      <p:bldP spid="6" grpId="0" animBg="1"/>
      <p:bldP spid="6" grpId="1" animBg="1"/>
      <p:bldP spid="14" grpId="0" animBg="1"/>
      <p:bldP spid="14" grpId="1" animBg="1"/>
      <p:bldP spid="7" grpId="0" animBg="1"/>
      <p:bldP spid="7" grpId="1" animBg="1"/>
      <p:bldP spid="8" grpId="0" animBg="1"/>
      <p:bldP spid="8" grpId="1" animBg="1"/>
      <p:bldP spid="9" grpId="0" bldLvl="0" animBg="1"/>
      <p:bldP spid="9" grpId="1" animBg="1"/>
      <p:bldP spid="11" grpId="0" bldLvl="0" animBg="1"/>
      <p:bldP spid="11" grpId="1"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9590" y="742950"/>
            <a:ext cx="11132185" cy="5423535"/>
          </a:xfrm>
          <a:prstGeom prst="rect">
            <a:avLst/>
          </a:prstGeom>
          <a:solidFill>
            <a:schemeClr val="bg1"/>
          </a:solidFill>
        </p:spPr>
        <p:txBody>
          <a:bodyPr wrap="square" rtlCol="0">
            <a:spAutoFit/>
          </a:bodyPr>
          <a:lstStyle/>
          <a:p>
            <a:pPr algn="l" fontAlgn="auto">
              <a:lnSpc>
                <a:spcPts val="2580"/>
              </a:lnSpc>
            </a:pPr>
            <a:r>
              <a:rPr lang="en-US" altLang="zh-CN" sz="1600">
                <a:latin typeface="微软雅黑" panose="020B0503020204020204" charset="-122"/>
                <a:ea typeface="微软雅黑" panose="020B0503020204020204" charset="-122"/>
                <a:cs typeface="微软雅黑" panose="020B0503020204020204" charset="-122"/>
              </a:rPr>
              <a:t>       </a:t>
            </a:r>
            <a:r>
              <a:rPr lang="en-US" altLang="zh-CN" sz="1600" u="sng">
                <a:latin typeface="微软雅黑" panose="020B0503020204020204" charset="-122"/>
                <a:ea typeface="微软雅黑" panose="020B0503020204020204" charset="-122"/>
                <a:cs typeface="微软雅黑" panose="020B0503020204020204" charset="-122"/>
              </a:rPr>
              <a:t>   </a:t>
            </a:r>
            <a:r>
              <a:rPr lang="zh-CN" altLang="en-US" sz="2400" u="sng">
                <a:latin typeface="微软雅黑" panose="020B0503020204020204" charset="-122"/>
                <a:ea typeface="微软雅黑" panose="020B0503020204020204" charset="-122"/>
                <a:cs typeface="微软雅黑" panose="020B0503020204020204" charset="-122"/>
                <a:sym typeface="+mn-ea"/>
              </a:rPr>
              <a:t>   34     </a:t>
            </a:r>
            <a:r>
              <a:rPr lang="zh-CN" altLang="en-US" sz="2400">
                <a:latin typeface="微软雅黑" panose="020B0503020204020204" charset="-122"/>
                <a:ea typeface="微软雅黑" panose="020B0503020204020204" charset="-122"/>
                <a:cs typeface="微软雅黑" panose="020B0503020204020204" charset="-122"/>
                <a:sym typeface="+mn-ea"/>
              </a:rPr>
              <a:t> On this day every year, countries around the world hold events to educate people about the problems of dirty water and that clean water is something that everyone should have around the world. At one school in the UK, children between the ages of 10 and 15 walk 6km with six litres of water. </a:t>
            </a:r>
            <a:r>
              <a:rPr lang="zh-CN" altLang="en-US" sz="2400" u="sng">
                <a:latin typeface="微软雅黑" panose="020B0503020204020204" charset="-122"/>
                <a:ea typeface="微软雅黑" panose="020B0503020204020204" charset="-122"/>
                <a:cs typeface="微软雅黑" panose="020B0503020204020204" charset="-122"/>
                <a:sym typeface="+mn-ea"/>
              </a:rPr>
              <a:t>       35      </a:t>
            </a:r>
            <a:r>
              <a:rPr lang="zh-CN" altLang="en-US" sz="2400">
                <a:latin typeface="微软雅黑" panose="020B0503020204020204" charset="-122"/>
                <a:ea typeface="微软雅黑" panose="020B0503020204020204" charset="-122"/>
                <a:cs typeface="微软雅黑" panose="020B0503020204020204" charset="-122"/>
                <a:sym typeface="+mn-ea"/>
              </a:rPr>
              <a:t>  People give them money to do this and all the money helps get clean water to as many people as possible around the world.</a:t>
            </a:r>
            <a:endParaRPr lang="zh-CN" altLang="en-US" sz="2400">
              <a:latin typeface="微软雅黑" panose="020B0503020204020204" charset="-122"/>
              <a:ea typeface="微软雅黑" panose="020B0503020204020204" charset="-122"/>
              <a:cs typeface="微软雅黑" panose="020B0503020204020204" charset="-122"/>
              <a:sym typeface="+mn-ea"/>
            </a:endParaRPr>
          </a:p>
          <a:p>
            <a:pPr algn="l" fontAlgn="auto">
              <a:lnSpc>
                <a:spcPts val="2580"/>
              </a:lnSpc>
            </a:pPr>
            <a:endParaRPr lang="zh-CN" altLang="en-US" sz="2400">
              <a:solidFill>
                <a:srgbClr val="C00000"/>
              </a:solidFill>
              <a:latin typeface="微软雅黑" panose="020B0503020204020204" charset="-122"/>
              <a:ea typeface="微软雅黑" panose="020B0503020204020204" charset="-122"/>
              <a:cs typeface="微软雅黑" panose="020B0503020204020204" charset="-122"/>
              <a:sym typeface="+mn-ea"/>
            </a:endParaRPr>
          </a:p>
          <a:p>
            <a:pPr algn="l" fontAlgn="auto">
              <a:lnSpc>
                <a:spcPts val="2580"/>
              </a:lnSpc>
            </a:pPr>
            <a:endParaRPr lang="zh-CN" altLang="en-US" sz="2400">
              <a:solidFill>
                <a:srgbClr val="C00000"/>
              </a:solidFill>
              <a:latin typeface="微软雅黑" panose="020B0503020204020204" charset="-122"/>
              <a:ea typeface="微软雅黑" panose="020B0503020204020204" charset="-122"/>
              <a:cs typeface="微软雅黑" panose="020B0503020204020204" charset="-122"/>
              <a:sym typeface="+mn-ea"/>
            </a:endParaRPr>
          </a:p>
          <a:p>
            <a:pPr algn="l" fontAlgn="auto">
              <a:lnSpc>
                <a:spcPts val="2580"/>
              </a:lnSpc>
            </a:pPr>
            <a:r>
              <a:rPr lang="zh-CN" altLang="en-US" sz="2400">
                <a:solidFill>
                  <a:srgbClr val="C00000"/>
                </a:solidFill>
                <a:latin typeface="微软雅黑" panose="020B0503020204020204" charset="-122"/>
                <a:ea typeface="微软雅黑" panose="020B0503020204020204" charset="-122"/>
                <a:cs typeface="微软雅黑" panose="020B0503020204020204" charset="-122"/>
              </a:rPr>
              <a:t>F. In 1993 the United Nations decided that March 22nd is the World Day for Water.</a:t>
            </a:r>
            <a:endParaRPr lang="zh-CN" altLang="en-US" sz="2400">
              <a:solidFill>
                <a:srgbClr val="C00000"/>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     </a:t>
            </a:r>
            <a:r>
              <a:rPr lang="zh-CN" altLang="en-US" sz="2000" b="1">
                <a:solidFill>
                  <a:srgbClr val="005362"/>
                </a:solidFill>
                <a:latin typeface="微软雅黑" panose="020B0503020204020204" charset="-122"/>
                <a:ea typeface="微软雅黑" panose="020B0503020204020204" charset="-122"/>
                <a:cs typeface="微软雅黑" panose="020B0503020204020204" charset="-122"/>
              </a:rPr>
              <a:t>34. 运用衔接连贯理论，根据空后的this day，this指代the World Day for Water，为语法衔接中的“替代”。故选F。</a:t>
            </a:r>
            <a:endParaRPr lang="zh-CN" altLang="en-US" sz="20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2580"/>
              </a:lnSpc>
            </a:pPr>
            <a:endParaRPr lang="zh-CN" altLang="en-US" sz="20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2580"/>
              </a:lnSpc>
            </a:pPr>
            <a:endParaRPr lang="zh-CN" altLang="en-US" sz="2000" b="1">
              <a:solidFill>
                <a:srgbClr val="005362"/>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8277860" y="205740"/>
            <a:ext cx="3188335" cy="368300"/>
          </a:xfrm>
          <a:prstGeom prst="rect">
            <a:avLst/>
          </a:prstGeom>
          <a:noFill/>
        </p:spPr>
        <p:txBody>
          <a:bodyPr wrap="square" rtlCol="0" anchor="t">
            <a:spAutoFit/>
          </a:bodyPr>
          <a:lstStyle/>
          <a:p>
            <a:r>
              <a:rPr lang="en-US" altLang="zh-CN" b="1" u="sng">
                <a:solidFill>
                  <a:schemeClr val="bg1"/>
                </a:solidFill>
                <a:latin typeface="微软雅黑" panose="020B0503020204020204" charset="-122"/>
                <a:ea typeface="微软雅黑" panose="020B0503020204020204" charset="-122"/>
                <a:cs typeface="微软雅黑" panose="020B0503020204020204" charset="-122"/>
              </a:rPr>
              <a:t> </a:t>
            </a:r>
            <a:r>
              <a:rPr lang="zh-CN" altLang="en-US" b="1" u="sng">
                <a:solidFill>
                  <a:schemeClr val="bg1"/>
                </a:solidFill>
                <a:latin typeface="微软雅黑" panose="020B0503020204020204" charset="-122"/>
                <a:ea typeface="微软雅黑" panose="020B0503020204020204" charset="-122"/>
                <a:cs typeface="微软雅黑" panose="020B0503020204020204" charset="-122"/>
              </a:rPr>
              <a:t>2020年1月浙江高考七选五</a:t>
            </a:r>
            <a:endParaRPr lang="zh-CN" altLang="en-US" b="1" u="sng">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8530590" y="6348095"/>
            <a:ext cx="2682240" cy="460375"/>
          </a:xfrm>
          <a:prstGeom prst="rect">
            <a:avLst/>
          </a:prstGeom>
          <a:noFill/>
        </p:spPr>
        <p:txBody>
          <a:bodyPr wrap="square" rtlCol="0" anchor="t">
            <a:spAutoFit/>
          </a:bodyPr>
          <a:lstStyle/>
          <a:p>
            <a:pPr algn="ctr"/>
            <a:r>
              <a:rPr lang="zh-CN" altLang="en-US" sz="2400" b="1">
                <a:solidFill>
                  <a:schemeClr val="bg1"/>
                </a:solidFill>
                <a:latin typeface="微软雅黑" panose="020B0503020204020204" charset="-122"/>
                <a:ea typeface="微软雅黑" panose="020B0503020204020204" charset="-122"/>
              </a:rPr>
              <a:t>运用衔接连贯理论</a:t>
            </a:r>
            <a:endParaRPr lang="zh-CN" altLang="en-US" sz="2400" b="1">
              <a:solidFill>
                <a:schemeClr val="bg1"/>
              </a:solidFill>
              <a:latin typeface="微软雅黑" panose="020B0503020204020204" charset="-122"/>
              <a:ea typeface="微软雅黑" panose="020B0503020204020204" charset="-122"/>
            </a:endParaRPr>
          </a:p>
        </p:txBody>
      </p:sp>
      <p:sp>
        <p:nvSpPr>
          <p:cNvPr id="6" name="矩形: 圆角 12"/>
          <p:cNvSpPr/>
          <p:nvPr/>
        </p:nvSpPr>
        <p:spPr>
          <a:xfrm>
            <a:off x="2921000" y="742950"/>
            <a:ext cx="112268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0" name="矩形: 圆角 12"/>
          <p:cNvSpPr/>
          <p:nvPr/>
        </p:nvSpPr>
        <p:spPr>
          <a:xfrm>
            <a:off x="6895465" y="3419475"/>
            <a:ext cx="177165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2" name="矩形: 圆角 12"/>
          <p:cNvSpPr/>
          <p:nvPr/>
        </p:nvSpPr>
        <p:spPr>
          <a:xfrm>
            <a:off x="9048750" y="3419475"/>
            <a:ext cx="216408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15" name="矩形: 圆角 12"/>
          <p:cNvSpPr/>
          <p:nvPr/>
        </p:nvSpPr>
        <p:spPr>
          <a:xfrm>
            <a:off x="529590" y="3784600"/>
            <a:ext cx="156591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pic>
        <p:nvPicPr>
          <p:cNvPr id="9"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 calcmode="lin" valueType="num">
                                      <p:cBhvr>
                                        <p:cTn id="7" dur="1000" fill="hold"/>
                                        <p:tgtEl>
                                          <p:spTgt spid="2">
                                            <p:txEl>
                                              <p:pRg st="6" end="6"/>
                                            </p:txEl>
                                          </p:spTgt>
                                        </p:tgtEl>
                                        <p:attrNameLst>
                                          <p:attrName>ppt_x</p:attrName>
                                        </p:attrNameLst>
                                      </p:cBhvr>
                                      <p:tavLst>
                                        <p:tav tm="0">
                                          <p:val>
                                            <p:strVal val="#ppt_x-.2"/>
                                          </p:val>
                                        </p:tav>
                                        <p:tav tm="100000">
                                          <p:val>
                                            <p:strVal val="#ppt_x"/>
                                          </p:val>
                                        </p:tav>
                                      </p:tavLst>
                                    </p:anim>
                                    <p:anim calcmode="lin" valueType="num">
                                      <p:cBhvr>
                                        <p:cTn id="8" dur="1000" fill="hold"/>
                                        <p:tgtEl>
                                          <p:spTgt spid="2">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3" presetClass="entr" presetSubtype="1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linds(horizontal)">
                                      <p:cBhvr>
                                        <p:cTn id="14" dur="500"/>
                                        <p:tgtEl>
                                          <p:spTgt spid="6"/>
                                        </p:tgtEl>
                                      </p:cBhvr>
                                    </p:animEffect>
                                  </p:childTnLst>
                                </p:cTn>
                              </p:par>
                              <p:par>
                                <p:cTn id="15" presetID="3" presetClass="entr" presetSubtype="1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blinds(horizontal)">
                                      <p:cBhvr>
                                        <p:cTn id="17" dur="500"/>
                                        <p:tgtEl>
                                          <p:spTgt spid="10"/>
                                        </p:tgtEl>
                                      </p:cBhvr>
                                    </p:animEffect>
                                  </p:childTnLst>
                                </p:cTn>
                              </p:par>
                              <p:par>
                                <p:cTn id="18" presetID="3" presetClass="entr" presetSubtype="10" fill="hold" grpId="0" nodeType="withEffect">
                                  <p:stCondLst>
                                    <p:cond delay="0"/>
                                  </p:stCondLst>
                                  <p:childTnLst>
                                    <p:set>
                                      <p:cBhvr>
                                        <p:cTn id="19" dur="1" fill="hold">
                                          <p:stCondLst>
                                            <p:cond delay="0"/>
                                          </p:stCondLst>
                                        </p:cTn>
                                        <p:tgtEl>
                                          <p:spTgt spid="12"/>
                                        </p:tgtEl>
                                        <p:attrNameLst>
                                          <p:attrName>style.visibility</p:attrName>
                                        </p:attrNameLst>
                                      </p:cBhvr>
                                      <p:to>
                                        <p:strVal val="visible"/>
                                      </p:to>
                                    </p:set>
                                    <p:animEffect transition="in" filter="blinds(horizontal)">
                                      <p:cBhvr>
                                        <p:cTn id="20" dur="500"/>
                                        <p:tgtEl>
                                          <p:spTgt spid="12"/>
                                        </p:tgtEl>
                                      </p:cBhvr>
                                    </p:animEffect>
                                  </p:childTnLst>
                                </p:cTn>
                              </p:par>
                              <p:par>
                                <p:cTn id="21" presetID="3" presetClass="entr" presetSubtype="10" fill="hold" grpId="0" nodeType="with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blinds(horizontal)">
                                      <p:cBhvr>
                                        <p:cTn id="23"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 grpId="1" animBg="1"/>
      <p:bldP spid="10" grpId="0" animBg="1"/>
      <p:bldP spid="10" grpId="1" animBg="1"/>
      <p:bldP spid="12" grpId="0" animBg="1"/>
      <p:bldP spid="12" grpId="1" animBg="1"/>
      <p:bldP spid="15" grpId="0" animBg="1"/>
      <p:bldP spid="15" grpId="1"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3754501" y="993268"/>
            <a:ext cx="7940675" cy="583565"/>
          </a:xfrm>
          <a:prstGeom prst="rect">
            <a:avLst/>
          </a:prstGeom>
          <a:noFill/>
        </p:spPr>
        <p:txBody>
          <a:bodyPr wrap="none" rtlCol="0">
            <a:spAutoFit/>
            <a:scene3d>
              <a:camera prst="orthographicFront"/>
              <a:lightRig rig="threePt" dir="t"/>
            </a:scene3d>
          </a:bodyPr>
          <a:lstStyle/>
          <a:p>
            <a:pPr algn="l"/>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浙江新高考英语卷“七选五”阅读理解试题</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p:txBody>
      </p:sp>
      <p:sp>
        <p:nvSpPr>
          <p:cNvPr id="5" name="文本框 4"/>
          <p:cNvSpPr txBox="1"/>
          <p:nvPr/>
        </p:nvSpPr>
        <p:spPr>
          <a:xfrm>
            <a:off x="805815" y="554355"/>
            <a:ext cx="3043555" cy="3692525"/>
          </a:xfrm>
          <a:prstGeom prst="rect">
            <a:avLst/>
          </a:prstGeom>
          <a:noFill/>
        </p:spPr>
        <p:txBody>
          <a:bodyPr wrap="square" rtlCol="0">
            <a:spAutoFit/>
          </a:bodyPr>
          <a:lstStyle/>
          <a:p>
            <a:pPr algn="l" fontAlgn="auto">
              <a:lnSpc>
                <a:spcPts val="7020"/>
              </a:lnSpc>
            </a:pPr>
            <a:r>
              <a:rPr kumimoji="1" sz="3600" b="1" dirty="0">
                <a:solidFill>
                  <a:schemeClr val="bg1"/>
                </a:solidFill>
                <a:latin typeface="黑体" panose="02010609060101010101" pitchFamily="49" charset="-122"/>
                <a:ea typeface="黑体" panose="02010609060101010101" pitchFamily="49" charset="-122"/>
                <a:cs typeface="微软雅黑" panose="020B0503020204020204" charset="-122"/>
              </a:rPr>
              <a:t>浙江高考分析</a:t>
            </a:r>
            <a:r>
              <a:rPr kumimoji="1" lang="en-US" sz="5400" b="1" dirty="0">
                <a:solidFill>
                  <a:schemeClr val="bg1"/>
                </a:solidFill>
                <a:latin typeface="黑体" panose="02010609060101010101" pitchFamily="49" charset="-122"/>
                <a:ea typeface="黑体" panose="02010609060101010101" pitchFamily="49" charset="-122"/>
                <a:cs typeface="微软雅黑" panose="020B0503020204020204" charset="-122"/>
              </a:rPr>
              <a:t> </a:t>
            </a:r>
            <a:endParaRPr kumimoji="1" lang="en-US" sz="5400" b="1" dirty="0">
              <a:solidFill>
                <a:schemeClr val="bg1"/>
              </a:solidFill>
              <a:latin typeface="黑体" panose="02010609060101010101" pitchFamily="49" charset="-122"/>
              <a:ea typeface="黑体" panose="02010609060101010101" pitchFamily="49" charset="-122"/>
              <a:cs typeface="微软雅黑" panose="020B0503020204020204" charset="-122"/>
            </a:endParaRPr>
          </a:p>
          <a:p>
            <a:pPr algn="l" fontAlgn="auto">
              <a:lnSpc>
                <a:spcPts val="7020"/>
              </a:lnSpc>
            </a:pPr>
            <a:r>
              <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解题技巧七招</a:t>
            </a:r>
            <a:endPar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endParaRPr>
          </a:p>
          <a:p>
            <a:pPr algn="l" fontAlgn="auto">
              <a:lnSpc>
                <a:spcPts val="7020"/>
              </a:lnSpc>
            </a:pPr>
            <a:r>
              <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例析高考真题</a:t>
            </a:r>
            <a:endPar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endParaRPr>
          </a:p>
          <a:p>
            <a:pPr algn="l" fontAlgn="auto">
              <a:lnSpc>
                <a:spcPts val="7020"/>
              </a:lnSpc>
            </a:pPr>
            <a:r>
              <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备考策略五式</a:t>
            </a:r>
            <a:endPar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endParaRPr>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631512" y="1361553"/>
            <a:ext cx="3032342" cy="3032342"/>
          </a:xfrm>
          <a:prstGeom prst="rect">
            <a:avLst/>
          </a:prstGeom>
        </p:spPr>
      </p:pic>
      <p:sp>
        <p:nvSpPr>
          <p:cNvPr id="2" name="文本框 1"/>
          <p:cNvSpPr txBox="1"/>
          <p:nvPr/>
        </p:nvSpPr>
        <p:spPr>
          <a:xfrm>
            <a:off x="4251960" y="2147570"/>
            <a:ext cx="7050405" cy="3215005"/>
          </a:xfrm>
          <a:prstGeom prst="rect">
            <a:avLst/>
          </a:prstGeom>
          <a:noFill/>
        </p:spPr>
        <p:txBody>
          <a:bodyPr wrap="square" rtlCol="0" anchor="t">
            <a:spAutoFit/>
          </a:bodyPr>
          <a:lstStyle/>
          <a:p>
            <a:pPr fontAlgn="auto">
              <a:lnSpc>
                <a:spcPts val="3480"/>
              </a:lnSpc>
            </a:pPr>
            <a:r>
              <a:rPr lang="en-US" altLang="zh-CN" sz="2400">
                <a:latin typeface="微软雅黑" panose="020B0503020204020204" charset="-122"/>
                <a:ea typeface="微软雅黑" panose="020B0503020204020204" charset="-122"/>
                <a:cs typeface="微软雅黑" panose="020B0503020204020204" charset="-122"/>
              </a:rPr>
              <a:t>     </a:t>
            </a:r>
            <a:r>
              <a:rPr lang="zh-CN" altLang="en-US" sz="2400">
                <a:latin typeface="微软雅黑" panose="020B0503020204020204" charset="-122"/>
                <a:ea typeface="微软雅黑" panose="020B0503020204020204" charset="-122"/>
                <a:cs typeface="微软雅黑" panose="020B0503020204020204" charset="-122"/>
              </a:rPr>
              <a:t>阅读理解“七选五”题型主要考查考生对文章的整体内容和结构以及上下文逻辑意义的理解和掌握。  </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该阅读题型的实质是句子填空，让学生将句子空白补充完整，使语篇内容合情，逻辑合理，行文合法，既考查考生对文章整体内容的理解能力，又考查考生对语篇结构的分析能力以及通过上下文的表述来进行逻辑思考和推理的能力。</a:t>
            </a:r>
            <a:endParaRPr lang="zh-CN" altLang="en-US" sz="2400">
              <a:latin typeface="微软雅黑" panose="020B0503020204020204" charset="-122"/>
              <a:ea typeface="微软雅黑" panose="020B0503020204020204" charset="-122"/>
              <a:cs typeface="微软雅黑" panose="020B0503020204020204" charset="-122"/>
            </a:endParaRPr>
          </a:p>
        </p:txBody>
      </p:sp>
      <p:pic>
        <p:nvPicPr>
          <p:cNvPr id="8" name="内容占位符 7" descr="水印"/>
          <p:cNvPicPr>
            <a:picLocks noGrp="1" noChangeAspect="1"/>
          </p:cNvPicPr>
          <p:nvPr userDrawn="1">
            <p:ph/>
          </p:nvPr>
        </p:nvPicPr>
        <p:blipFill>
          <a:blip r:embed="rId2"/>
          <a:stretch>
            <a:fillRect/>
          </a:stretch>
        </p:blipFill>
        <p:spPr>
          <a:xfrm>
            <a:off x="7606030" y="95250"/>
            <a:ext cx="4396105" cy="1422400"/>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0.70"/>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par>
                                <p:cTn id="10" presetID="14" presetClass="entr" presetSubtype="1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29590" y="742950"/>
            <a:ext cx="11132185" cy="5231130"/>
          </a:xfrm>
          <a:prstGeom prst="rect">
            <a:avLst/>
          </a:prstGeom>
          <a:solidFill>
            <a:schemeClr val="bg1"/>
          </a:solidFill>
        </p:spPr>
        <p:txBody>
          <a:bodyPr wrap="square" rtlCol="0">
            <a:spAutoFit/>
          </a:bodyPr>
          <a:lstStyle/>
          <a:p>
            <a:pPr algn="l" fontAlgn="auto">
              <a:lnSpc>
                <a:spcPts val="2580"/>
              </a:lnSpc>
            </a:pPr>
            <a:r>
              <a:rPr lang="en-US" altLang="zh-CN" sz="1600">
                <a:latin typeface="微软雅黑" panose="020B0503020204020204" charset="-122"/>
                <a:ea typeface="微软雅黑" panose="020B0503020204020204" charset="-122"/>
                <a:cs typeface="微软雅黑" panose="020B0503020204020204" charset="-122"/>
              </a:rPr>
              <a:t>       </a:t>
            </a:r>
            <a:r>
              <a:rPr lang="en-US" altLang="zh-CN" sz="1600" u="sng">
                <a:latin typeface="微软雅黑" panose="020B0503020204020204" charset="-122"/>
                <a:ea typeface="微软雅黑" panose="020B0503020204020204" charset="-122"/>
                <a:cs typeface="微软雅黑" panose="020B0503020204020204" charset="-122"/>
              </a:rPr>
              <a:t>   </a:t>
            </a:r>
            <a:r>
              <a:rPr lang="zh-CN" altLang="en-US" sz="2400" u="sng">
                <a:latin typeface="微软雅黑" panose="020B0503020204020204" charset="-122"/>
                <a:ea typeface="微软雅黑" panose="020B0503020204020204" charset="-122"/>
                <a:cs typeface="微软雅黑" panose="020B0503020204020204" charset="-122"/>
                <a:sym typeface="+mn-ea"/>
              </a:rPr>
              <a:t>   34     </a:t>
            </a:r>
            <a:r>
              <a:rPr lang="zh-CN" altLang="en-US" sz="2400">
                <a:latin typeface="微软雅黑" panose="020B0503020204020204" charset="-122"/>
                <a:ea typeface="微软雅黑" panose="020B0503020204020204" charset="-122"/>
                <a:cs typeface="微软雅黑" panose="020B0503020204020204" charset="-122"/>
                <a:sym typeface="+mn-ea"/>
              </a:rPr>
              <a:t> On this day every year, countries around the world hold events to educate people about the problems of dirty water and that clean water is something that everyone should have around the world. At one school in the UK, children between the ages of 10 and 15 walk 6km with six litres of water. </a:t>
            </a:r>
            <a:r>
              <a:rPr lang="zh-CN" altLang="en-US" sz="2400" u="sng">
                <a:latin typeface="微软雅黑" panose="020B0503020204020204" charset="-122"/>
                <a:ea typeface="微软雅黑" panose="020B0503020204020204" charset="-122"/>
                <a:cs typeface="微软雅黑" panose="020B0503020204020204" charset="-122"/>
                <a:sym typeface="+mn-ea"/>
              </a:rPr>
              <a:t>       35      </a:t>
            </a:r>
            <a:r>
              <a:rPr lang="zh-CN" altLang="en-US" sz="2400">
                <a:latin typeface="微软雅黑" panose="020B0503020204020204" charset="-122"/>
                <a:ea typeface="微软雅黑" panose="020B0503020204020204" charset="-122"/>
                <a:cs typeface="微软雅黑" panose="020B0503020204020204" charset="-122"/>
                <a:sym typeface="+mn-ea"/>
              </a:rPr>
              <a:t>  People give them money to do this and all the money helps get clean water to as many people as possible around the world.</a:t>
            </a:r>
            <a:endParaRPr lang="zh-CN" altLang="en-US" sz="2400">
              <a:latin typeface="微软雅黑" panose="020B0503020204020204" charset="-122"/>
              <a:ea typeface="微软雅黑" panose="020B0503020204020204" charset="-122"/>
              <a:cs typeface="微软雅黑" panose="020B0503020204020204" charset="-122"/>
              <a:sym typeface="+mn-ea"/>
            </a:endParaRPr>
          </a:p>
          <a:p>
            <a:pPr algn="l" fontAlgn="auto">
              <a:lnSpc>
                <a:spcPts val="2580"/>
              </a:lnSpc>
            </a:pPr>
            <a:endParaRPr lang="zh-CN" altLang="en-US" sz="2400">
              <a:solidFill>
                <a:srgbClr val="C00000"/>
              </a:solidFill>
              <a:latin typeface="微软雅黑" panose="020B0503020204020204" charset="-122"/>
              <a:ea typeface="微软雅黑" panose="020B0503020204020204" charset="-122"/>
              <a:cs typeface="微软雅黑" panose="020B0503020204020204" charset="-122"/>
              <a:sym typeface="+mn-ea"/>
            </a:endParaRPr>
          </a:p>
          <a:p>
            <a:pPr algn="l" fontAlgn="auto">
              <a:lnSpc>
                <a:spcPts val="2580"/>
              </a:lnSpc>
            </a:pPr>
            <a:endParaRPr lang="zh-CN" altLang="en-US" sz="2400">
              <a:solidFill>
                <a:srgbClr val="C00000"/>
              </a:solidFill>
              <a:latin typeface="微软雅黑" panose="020B0503020204020204" charset="-122"/>
              <a:ea typeface="微软雅黑" panose="020B0503020204020204" charset="-122"/>
              <a:cs typeface="微软雅黑" panose="020B0503020204020204" charset="-122"/>
              <a:sym typeface="+mn-ea"/>
            </a:endParaRPr>
          </a:p>
          <a:p>
            <a:pPr algn="l" fontAlgn="auto">
              <a:lnSpc>
                <a:spcPts val="2580"/>
              </a:lnSpc>
            </a:pPr>
            <a:r>
              <a:rPr lang="zh-CN" altLang="en-US" sz="2400">
                <a:solidFill>
                  <a:srgbClr val="C00000"/>
                </a:solidFill>
                <a:latin typeface="微软雅黑" panose="020B0503020204020204" charset="-122"/>
                <a:ea typeface="微软雅黑" panose="020B0503020204020204" charset="-122"/>
                <a:cs typeface="微软雅黑" panose="020B0503020204020204" charset="-122"/>
              </a:rPr>
              <a:t>G. In this way, they know how it feels to walk a long distance carrying heavy bottles.</a:t>
            </a:r>
            <a:endParaRPr lang="zh-CN" altLang="en-US" sz="2400">
              <a:solidFill>
                <a:srgbClr val="C00000"/>
              </a:solidFill>
              <a:latin typeface="微软雅黑" panose="020B0503020204020204" charset="-122"/>
              <a:ea typeface="微软雅黑" panose="020B0503020204020204" charset="-122"/>
              <a:cs typeface="微软雅黑" panose="020B0503020204020204" charset="-122"/>
            </a:endParaRPr>
          </a:p>
          <a:p>
            <a:pPr fontAlgn="auto">
              <a:lnSpc>
                <a:spcPts val="19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1980"/>
              </a:lnSpc>
            </a:pPr>
            <a:endParaRPr lang="zh-CN" altLang="en-US" sz="16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1600" b="1">
                <a:solidFill>
                  <a:srgbClr val="005362"/>
                </a:solidFill>
                <a:latin typeface="微软雅黑" panose="020B0503020204020204" charset="-122"/>
                <a:ea typeface="微软雅黑" panose="020B0503020204020204" charset="-122"/>
                <a:cs typeface="微软雅黑" panose="020B0503020204020204" charset="-122"/>
              </a:rPr>
              <a:t>     </a:t>
            </a:r>
            <a:r>
              <a:rPr lang="zh-CN" altLang="en-US" sz="2000" b="1">
                <a:solidFill>
                  <a:srgbClr val="005362"/>
                </a:solidFill>
                <a:latin typeface="微软雅黑" panose="020B0503020204020204" charset="-122"/>
                <a:ea typeface="微软雅黑" panose="020B0503020204020204" charset="-122"/>
                <a:cs typeface="微软雅黑" panose="020B0503020204020204" charset="-122"/>
              </a:rPr>
              <a:t>35. 运用衔接连贯，解读句式特征，选项G “In this way”，与空格前的“children between the ages of 10 and 15 walk 6km with six litres of water.”语义连贯合理。上下句的</a:t>
            </a:r>
            <a:r>
              <a:rPr lang="en-US" altLang="zh-CN" sz="2000" b="1">
                <a:solidFill>
                  <a:srgbClr val="005362"/>
                </a:solidFill>
                <a:latin typeface="微软雅黑" panose="020B0503020204020204" charset="-122"/>
                <a:ea typeface="微软雅黑" panose="020B0503020204020204" charset="-122"/>
                <a:cs typeface="微软雅黑" panose="020B0503020204020204" charset="-122"/>
              </a:rPr>
              <a:t>they </a:t>
            </a:r>
            <a:r>
              <a:rPr lang="zh-CN" altLang="en-US" sz="2000" b="1">
                <a:solidFill>
                  <a:srgbClr val="005362"/>
                </a:solidFill>
                <a:latin typeface="微软雅黑" panose="020B0503020204020204" charset="-122"/>
                <a:ea typeface="微软雅黑" panose="020B0503020204020204" charset="-122"/>
                <a:cs typeface="微软雅黑" panose="020B0503020204020204" charset="-122"/>
              </a:rPr>
              <a:t>与</a:t>
            </a:r>
            <a:r>
              <a:rPr lang="en-US" altLang="zh-CN" sz="2000" b="1">
                <a:solidFill>
                  <a:srgbClr val="005362"/>
                </a:solidFill>
                <a:latin typeface="微软雅黑" panose="020B0503020204020204" charset="-122"/>
                <a:ea typeface="微软雅黑" panose="020B0503020204020204" charset="-122"/>
                <a:cs typeface="微软雅黑" panose="020B0503020204020204" charset="-122"/>
              </a:rPr>
              <a:t>them </a:t>
            </a:r>
            <a:r>
              <a:rPr lang="zh-CN" altLang="en-US" sz="2000" b="1">
                <a:solidFill>
                  <a:srgbClr val="005362"/>
                </a:solidFill>
                <a:latin typeface="微软雅黑" panose="020B0503020204020204" charset="-122"/>
                <a:ea typeface="微软雅黑" panose="020B0503020204020204" charset="-122"/>
                <a:cs typeface="微软雅黑" panose="020B0503020204020204" charset="-122"/>
              </a:rPr>
              <a:t>是同词或同源词的重复，故选G。</a:t>
            </a:r>
            <a:endParaRPr lang="zh-CN" altLang="en-US" sz="2000" b="1">
              <a:solidFill>
                <a:srgbClr val="005362"/>
              </a:solidFill>
              <a:latin typeface="微软雅黑" panose="020B0503020204020204" charset="-122"/>
              <a:ea typeface="微软雅黑" panose="020B0503020204020204" charset="-122"/>
              <a:cs typeface="微软雅黑" panose="020B0503020204020204" charset="-122"/>
            </a:endParaRPr>
          </a:p>
          <a:p>
            <a:pPr fontAlgn="auto">
              <a:lnSpc>
                <a:spcPts val="2580"/>
              </a:lnSpc>
            </a:pPr>
            <a:endParaRPr lang="zh-CN" altLang="en-US" sz="2000" b="1">
              <a:solidFill>
                <a:srgbClr val="005362"/>
              </a:solidFill>
              <a:latin typeface="微软雅黑" panose="020B0503020204020204" charset="-122"/>
              <a:ea typeface="微软雅黑" panose="020B0503020204020204" charset="-122"/>
              <a:cs typeface="微软雅黑" panose="020B0503020204020204" charset="-122"/>
            </a:endParaRPr>
          </a:p>
        </p:txBody>
      </p:sp>
      <p:sp>
        <p:nvSpPr>
          <p:cNvPr id="3" name="文本框 2"/>
          <p:cNvSpPr txBox="1"/>
          <p:nvPr/>
        </p:nvSpPr>
        <p:spPr>
          <a:xfrm>
            <a:off x="8277860" y="205740"/>
            <a:ext cx="3188335" cy="368300"/>
          </a:xfrm>
          <a:prstGeom prst="rect">
            <a:avLst/>
          </a:prstGeom>
          <a:noFill/>
        </p:spPr>
        <p:txBody>
          <a:bodyPr wrap="square" rtlCol="0" anchor="t">
            <a:spAutoFit/>
          </a:bodyPr>
          <a:lstStyle/>
          <a:p>
            <a:r>
              <a:rPr lang="en-US" altLang="zh-CN" b="1" u="sng">
                <a:solidFill>
                  <a:schemeClr val="bg1"/>
                </a:solidFill>
                <a:latin typeface="微软雅黑" panose="020B0503020204020204" charset="-122"/>
                <a:ea typeface="微软雅黑" panose="020B0503020204020204" charset="-122"/>
                <a:cs typeface="微软雅黑" panose="020B0503020204020204" charset="-122"/>
              </a:rPr>
              <a:t> </a:t>
            </a:r>
            <a:r>
              <a:rPr lang="zh-CN" altLang="en-US" b="1" u="sng">
                <a:solidFill>
                  <a:schemeClr val="bg1"/>
                </a:solidFill>
                <a:latin typeface="微软雅黑" panose="020B0503020204020204" charset="-122"/>
                <a:ea typeface="微软雅黑" panose="020B0503020204020204" charset="-122"/>
                <a:cs typeface="微软雅黑" panose="020B0503020204020204" charset="-122"/>
              </a:rPr>
              <a:t>2020年1月浙江高考七选五</a:t>
            </a:r>
            <a:endParaRPr lang="zh-CN" altLang="en-US" b="1" u="sng">
              <a:solidFill>
                <a:schemeClr val="bg1"/>
              </a:solidFill>
              <a:latin typeface="微软雅黑" panose="020B0503020204020204" charset="-122"/>
              <a:ea typeface="微软雅黑" panose="020B0503020204020204" charset="-122"/>
              <a:cs typeface="微软雅黑" panose="020B0503020204020204" charset="-122"/>
            </a:endParaRPr>
          </a:p>
        </p:txBody>
      </p:sp>
      <p:sp>
        <p:nvSpPr>
          <p:cNvPr id="4" name="文本框 3"/>
          <p:cNvSpPr txBox="1"/>
          <p:nvPr/>
        </p:nvSpPr>
        <p:spPr>
          <a:xfrm>
            <a:off x="8530590" y="6348095"/>
            <a:ext cx="2682240" cy="460375"/>
          </a:xfrm>
          <a:prstGeom prst="rect">
            <a:avLst/>
          </a:prstGeom>
          <a:noFill/>
        </p:spPr>
        <p:txBody>
          <a:bodyPr wrap="square" rtlCol="0" anchor="t">
            <a:spAutoFit/>
          </a:bodyPr>
          <a:lstStyle/>
          <a:p>
            <a:pPr algn="ctr"/>
            <a:r>
              <a:rPr lang="zh-CN" altLang="en-US" sz="2400" b="1">
                <a:solidFill>
                  <a:schemeClr val="bg1"/>
                </a:solidFill>
                <a:latin typeface="微软雅黑" panose="020B0503020204020204" charset="-122"/>
                <a:ea typeface="微软雅黑" panose="020B0503020204020204" charset="-122"/>
              </a:rPr>
              <a:t>解读选项句式特征</a:t>
            </a:r>
            <a:endParaRPr lang="zh-CN" altLang="en-US" sz="2400" b="1">
              <a:solidFill>
                <a:schemeClr val="bg1"/>
              </a:solidFill>
              <a:latin typeface="微软雅黑" panose="020B0503020204020204" charset="-122"/>
              <a:ea typeface="微软雅黑" panose="020B0503020204020204" charset="-122"/>
            </a:endParaRPr>
          </a:p>
        </p:txBody>
      </p:sp>
      <p:sp>
        <p:nvSpPr>
          <p:cNvPr id="16" name="矩形: 圆角 12"/>
          <p:cNvSpPr/>
          <p:nvPr/>
        </p:nvSpPr>
        <p:spPr>
          <a:xfrm>
            <a:off x="984885" y="3344545"/>
            <a:ext cx="1508760" cy="381000"/>
          </a:xfrm>
          <a:prstGeom prst="roundRect">
            <a:avLst/>
          </a:prstGeom>
          <a:solidFill>
            <a:schemeClr val="accent2">
              <a:lumMod val="40000"/>
              <a:lumOff val="60000"/>
              <a:alpha val="48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6" name="矩形: 圆角 12"/>
          <p:cNvSpPr/>
          <p:nvPr/>
        </p:nvSpPr>
        <p:spPr>
          <a:xfrm>
            <a:off x="2667635" y="3360420"/>
            <a:ext cx="80518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5" name="矩形: 圆角 12"/>
          <p:cNvSpPr/>
          <p:nvPr/>
        </p:nvSpPr>
        <p:spPr>
          <a:xfrm>
            <a:off x="2157095" y="1713865"/>
            <a:ext cx="9171305" cy="381000"/>
          </a:xfrm>
          <a:prstGeom prst="roundRect">
            <a:avLst/>
          </a:prstGeom>
          <a:solidFill>
            <a:schemeClr val="accent2">
              <a:lumMod val="40000"/>
              <a:lumOff val="60000"/>
              <a:alpha val="48000"/>
            </a:scheme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sp>
        <p:nvSpPr>
          <p:cNvPr id="8" name="矩形: 圆角 12"/>
          <p:cNvSpPr/>
          <p:nvPr/>
        </p:nvSpPr>
        <p:spPr>
          <a:xfrm>
            <a:off x="5422900" y="2094865"/>
            <a:ext cx="805180" cy="365125"/>
          </a:xfrm>
          <a:prstGeom prst="roundRect">
            <a:avLst/>
          </a:prstGeom>
          <a:solidFill>
            <a:srgbClr val="B4DCFA">
              <a:lumMod val="90000"/>
              <a:alpha val="50000"/>
            </a:srgbClr>
          </a:solidFill>
          <a:ln>
            <a:noFill/>
          </a:ln>
        </p:spPr>
        <p:style>
          <a:lnRef idx="2">
            <a:srgbClr val="4E67C8">
              <a:shade val="50000"/>
            </a:srgbClr>
          </a:lnRef>
          <a:fillRef idx="1">
            <a:srgbClr val="4E67C8"/>
          </a:fillRef>
          <a:effectRef idx="0">
            <a:srgbClr val="4E67C8"/>
          </a:effectRef>
          <a:fontRef idx="minor">
            <a:sysClr val="window" lastClr="FFFFFF"/>
          </a:fontRef>
        </p:style>
        <p:txBody>
          <a:bodyPr rtlCol="0" anchor="ctr"/>
          <a:lstStyle/>
          <a:p>
            <a:pPr algn="ctr"/>
            <a:endParaRPr lang="zh-CN" altLang="en-US"/>
          </a:p>
        </p:txBody>
      </p:sp>
      <p:pic>
        <p:nvPicPr>
          <p:cNvPr id="9"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nodeType="clickEffect">
                                  <p:stCondLst>
                                    <p:cond delay="0"/>
                                  </p:stCondLst>
                                  <p:childTnLst>
                                    <p:set>
                                      <p:cBhvr>
                                        <p:cTn id="6" dur="1" fill="hold">
                                          <p:stCondLst>
                                            <p:cond delay="0"/>
                                          </p:stCondLst>
                                        </p:cTn>
                                        <p:tgtEl>
                                          <p:spTgt spid="2">
                                            <p:txEl>
                                              <p:pRg st="6" end="6"/>
                                            </p:txEl>
                                          </p:spTgt>
                                        </p:tgtEl>
                                        <p:attrNameLst>
                                          <p:attrName>style.visibility</p:attrName>
                                        </p:attrNameLst>
                                      </p:cBhvr>
                                      <p:to>
                                        <p:strVal val="visible"/>
                                      </p:to>
                                    </p:set>
                                    <p:anim calcmode="lin" valueType="num">
                                      <p:cBhvr>
                                        <p:cTn id="7" dur="1000" fill="hold"/>
                                        <p:tgtEl>
                                          <p:spTgt spid="2">
                                            <p:txEl>
                                              <p:pRg st="6" end="6"/>
                                            </p:txEl>
                                          </p:spTgt>
                                        </p:tgtEl>
                                        <p:attrNameLst>
                                          <p:attrName>ppt_x</p:attrName>
                                        </p:attrNameLst>
                                      </p:cBhvr>
                                      <p:tavLst>
                                        <p:tav tm="0">
                                          <p:val>
                                            <p:strVal val="#ppt_x-.2"/>
                                          </p:val>
                                        </p:tav>
                                        <p:tav tm="100000">
                                          <p:val>
                                            <p:strVal val="#ppt_x"/>
                                          </p:val>
                                        </p:tav>
                                      </p:tavLst>
                                    </p:anim>
                                    <p:anim calcmode="lin" valueType="num">
                                      <p:cBhvr>
                                        <p:cTn id="8" dur="1000" fill="hold"/>
                                        <p:tgtEl>
                                          <p:spTgt spid="2">
                                            <p:txEl>
                                              <p:pRg st="6" end="6"/>
                                            </p:txEl>
                                          </p:spTgt>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xEl>
                                              <p:pRg st="6" end="6"/>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1000" fill="hold"/>
                                        <p:tgtEl>
                                          <p:spTgt spid="5"/>
                                        </p:tgtEl>
                                        <p:attrNameLst>
                                          <p:attrName>ppt_x</p:attrName>
                                        </p:attrNameLst>
                                      </p:cBhvr>
                                      <p:tavLst>
                                        <p:tav tm="0">
                                          <p:val>
                                            <p:strVal val="#ppt_x-.2"/>
                                          </p:val>
                                        </p:tav>
                                        <p:tav tm="100000">
                                          <p:val>
                                            <p:strVal val="#ppt_x"/>
                                          </p:val>
                                        </p:tav>
                                      </p:tavLst>
                                    </p:anim>
                                    <p:anim calcmode="lin" valueType="num">
                                      <p:cBhvr>
                                        <p:cTn id="15" dur="1000" fill="hold"/>
                                        <p:tgtEl>
                                          <p:spTgt spid="5"/>
                                        </p:tgtEl>
                                        <p:attrNameLst>
                                          <p:attrName>ppt_y</p:attrName>
                                        </p:attrNameLst>
                                      </p:cBhvr>
                                      <p:tavLst>
                                        <p:tav tm="0">
                                          <p:val>
                                            <p:strVal val="#ppt_y"/>
                                          </p:val>
                                        </p:tav>
                                        <p:tav tm="100000">
                                          <p:val>
                                            <p:strVal val="#ppt_y"/>
                                          </p:val>
                                        </p:tav>
                                      </p:tavLst>
                                    </p:anim>
                                    <p:animEffect transition="in" filter="wipe(right)" prLst="gradientSize: 0.1">
                                      <p:cBhvr>
                                        <p:cTn id="16" dur="1000"/>
                                        <p:tgtEl>
                                          <p:spTgt spid="5"/>
                                        </p:tgtEl>
                                      </p:cBhvr>
                                    </p:animEffect>
                                  </p:childTnLst>
                                </p:cTn>
                              </p:par>
                              <p:par>
                                <p:cTn id="17" presetID="29" presetClass="entr" presetSubtype="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p:cTn id="19" dur="1000" fill="hold"/>
                                        <p:tgtEl>
                                          <p:spTgt spid="16"/>
                                        </p:tgtEl>
                                        <p:attrNameLst>
                                          <p:attrName>ppt_x</p:attrName>
                                        </p:attrNameLst>
                                      </p:cBhvr>
                                      <p:tavLst>
                                        <p:tav tm="0">
                                          <p:val>
                                            <p:strVal val="#ppt_x-.2"/>
                                          </p:val>
                                        </p:tav>
                                        <p:tav tm="100000">
                                          <p:val>
                                            <p:strVal val="#ppt_x"/>
                                          </p:val>
                                        </p:tav>
                                      </p:tavLst>
                                    </p:anim>
                                    <p:anim calcmode="lin" valueType="num">
                                      <p:cBhvr>
                                        <p:cTn id="20" dur="1000" fill="hold"/>
                                        <p:tgtEl>
                                          <p:spTgt spid="16"/>
                                        </p:tgtEl>
                                        <p:attrNameLst>
                                          <p:attrName>ppt_y</p:attrName>
                                        </p:attrNameLst>
                                      </p:cBhvr>
                                      <p:tavLst>
                                        <p:tav tm="0">
                                          <p:val>
                                            <p:strVal val="#ppt_y"/>
                                          </p:val>
                                        </p:tav>
                                        <p:tav tm="100000">
                                          <p:val>
                                            <p:strVal val="#ppt_y"/>
                                          </p:val>
                                        </p:tav>
                                      </p:tavLst>
                                    </p:anim>
                                    <p:animEffect transition="in" filter="wipe(right)" prLst="gradientSize: 0.1">
                                      <p:cBhvr>
                                        <p:cTn id="21" dur="1000"/>
                                        <p:tgtEl>
                                          <p:spTgt spid="16"/>
                                        </p:tgtEl>
                                      </p:cBhvr>
                                    </p:animEffect>
                                  </p:childTnLst>
                                </p:cTn>
                              </p:par>
                            </p:childTnLst>
                          </p:cTn>
                        </p:par>
                      </p:childTnLst>
                    </p:cTn>
                  </p:par>
                  <p:par>
                    <p:cTn id="22" fill="hold">
                      <p:stCondLst>
                        <p:cond delay="indefinite"/>
                      </p:stCondLst>
                      <p:childTnLst>
                        <p:par>
                          <p:cTn id="23" fill="hold">
                            <p:stCondLst>
                              <p:cond delay="0"/>
                            </p:stCondLst>
                            <p:childTnLst>
                              <p:par>
                                <p:cTn id="24" presetID="3" presetClass="entr" presetSubtype="1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blinds(horizontal)">
                                      <p:cBhvr>
                                        <p:cTn id="26" dur="500"/>
                                        <p:tgtEl>
                                          <p:spTgt spid="8"/>
                                        </p:tgtEl>
                                      </p:cBhvr>
                                    </p:animEffect>
                                  </p:childTnLst>
                                </p:cTn>
                              </p:par>
                              <p:par>
                                <p:cTn id="27" presetID="3" presetClass="entr" presetSubtype="10" fill="hold" grpId="0" nodeType="with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blinds(horizontal)">
                                      <p:cBhvr>
                                        <p:cTn id="2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16" grpId="1" animBg="1"/>
      <p:bldP spid="6" grpId="0" animBg="1"/>
      <p:bldP spid="6" grpId="1" animBg="1"/>
      <p:bldP spid="5" grpId="0" animBg="1"/>
      <p:bldP spid="5" grpId="1" animBg="1"/>
      <p:bldP spid="8" grpId="0" animBg="1"/>
      <p:bldP spid="8" grpId="1"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816932" y="3937113"/>
            <a:ext cx="3032342" cy="3032342"/>
          </a:xfrm>
          <a:prstGeom prst="rect">
            <a:avLst/>
          </a:prstGeom>
        </p:spPr>
      </p:pic>
      <p:sp>
        <p:nvSpPr>
          <p:cNvPr id="9" name="文本框 8"/>
          <p:cNvSpPr txBox="1"/>
          <p:nvPr/>
        </p:nvSpPr>
        <p:spPr>
          <a:xfrm>
            <a:off x="3941191" y="2351533"/>
            <a:ext cx="4309745" cy="2874010"/>
          </a:xfrm>
          <a:prstGeom prst="rect">
            <a:avLst/>
          </a:prstGeom>
          <a:noFill/>
        </p:spPr>
        <p:txBody>
          <a:bodyPr wrap="none" rtlCol="0">
            <a:spAutoFit/>
            <a:scene3d>
              <a:camera prst="orthographicFront"/>
              <a:lightRig rig="threePt" dir="t"/>
            </a:scene3d>
          </a:bodyPr>
          <a:lstStyle/>
          <a:p>
            <a:pPr algn="l" fontAlgn="auto">
              <a:lnSpc>
                <a:spcPts val="4340"/>
              </a:lnSpc>
            </a:pP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1. 训练科学的解题步骤</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a:p>
            <a:pPr algn="l" fontAlgn="auto">
              <a:lnSpc>
                <a:spcPts val="4340"/>
              </a:lnSpc>
            </a:pP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2. 养成良好的解题习惯</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a:p>
            <a:pPr algn="l" fontAlgn="auto">
              <a:lnSpc>
                <a:spcPts val="4340"/>
              </a:lnSpc>
            </a:pP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3. 学会逆向的出题意识</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a:p>
            <a:pPr algn="l" fontAlgn="auto">
              <a:lnSpc>
                <a:spcPts val="4340"/>
              </a:lnSpc>
            </a:pP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4. 组织互助的训练方法</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a:p>
            <a:pPr algn="l" fontAlgn="auto">
              <a:lnSpc>
                <a:spcPts val="4340"/>
              </a:lnSpc>
            </a:pP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5. 提升综合的阅读素养</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p:txBody>
      </p:sp>
      <p:sp>
        <p:nvSpPr>
          <p:cNvPr id="5" name="文本框 4"/>
          <p:cNvSpPr txBox="1"/>
          <p:nvPr/>
        </p:nvSpPr>
        <p:spPr>
          <a:xfrm>
            <a:off x="805815" y="554355"/>
            <a:ext cx="3043555" cy="3692525"/>
          </a:xfrm>
          <a:prstGeom prst="rect">
            <a:avLst/>
          </a:prstGeom>
          <a:noFill/>
        </p:spPr>
        <p:txBody>
          <a:bodyPr wrap="square" rtlCol="0">
            <a:spAutoFit/>
          </a:bodyPr>
          <a:lstStyle/>
          <a:p>
            <a:pPr algn="l" fontAlgn="auto">
              <a:lnSpc>
                <a:spcPts val="7020"/>
              </a:lnSpc>
            </a:pPr>
            <a:r>
              <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浙江高考分析</a:t>
            </a:r>
            <a:r>
              <a:rPr kumimoji="1" lang="en-US" sz="54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 </a:t>
            </a:r>
            <a:endParaRPr kumimoji="1" lang="en-US" sz="54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endParaRPr>
          </a:p>
          <a:p>
            <a:pPr algn="l" fontAlgn="auto">
              <a:lnSpc>
                <a:spcPts val="7020"/>
              </a:lnSpc>
            </a:pPr>
            <a:r>
              <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解题技巧七招</a:t>
            </a:r>
            <a:endPar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endParaRPr>
          </a:p>
          <a:p>
            <a:pPr algn="l" fontAlgn="auto">
              <a:lnSpc>
                <a:spcPts val="7020"/>
              </a:lnSpc>
            </a:pPr>
            <a:r>
              <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例析高考真题</a:t>
            </a:r>
            <a:endParaRPr kumimoji="1" sz="3600" b="1" dirty="0">
              <a:solidFill>
                <a:schemeClr val="bg1"/>
              </a:solidFill>
              <a:latin typeface="黑体" panose="02010609060101010101" pitchFamily="49" charset="-122"/>
              <a:ea typeface="黑体" panose="02010609060101010101" pitchFamily="49" charset="-122"/>
              <a:cs typeface="微软雅黑" panose="020B0503020204020204" charset="-122"/>
            </a:endParaRPr>
          </a:p>
          <a:p>
            <a:pPr algn="l" fontAlgn="auto">
              <a:lnSpc>
                <a:spcPts val="7020"/>
              </a:lnSpc>
            </a:pPr>
            <a:r>
              <a:rPr kumimoji="1" sz="3600" b="1" dirty="0">
                <a:solidFill>
                  <a:schemeClr val="bg1"/>
                </a:solidFill>
                <a:latin typeface="黑体" panose="02010609060101010101" pitchFamily="49" charset="-122"/>
                <a:ea typeface="黑体" panose="02010609060101010101" pitchFamily="49" charset="-122"/>
                <a:cs typeface="微软雅黑" panose="020B0503020204020204" charset="-122"/>
              </a:rPr>
              <a:t>备考策略五式</a:t>
            </a:r>
            <a:endParaRPr kumimoji="1" sz="3600" b="1" dirty="0">
              <a:solidFill>
                <a:schemeClr val="bg1"/>
              </a:solidFill>
              <a:latin typeface="黑体" panose="02010609060101010101" pitchFamily="49" charset="-122"/>
              <a:ea typeface="黑体" panose="02010609060101010101" pitchFamily="49" charset="-122"/>
              <a:cs typeface="微软雅黑" panose="020B0503020204020204" charset="-122"/>
            </a:endParaRPr>
          </a:p>
        </p:txBody>
      </p:sp>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0.70"/>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par>
                                <p:cTn id="10" presetID="14" presetClass="entr" presetSubtype="1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19430" y="659130"/>
            <a:ext cx="11132185" cy="6031230"/>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科学的解题步骤事半功倍，在考试的时候可以按照以下顺序来答题：</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en-US" altLang="zh-CN" sz="2400">
                <a:latin typeface="微软雅黑" panose="020B0503020204020204" charset="-122"/>
                <a:ea typeface="微软雅黑" panose="020B0503020204020204" charset="-122"/>
                <a:cs typeface="微软雅黑" panose="020B0503020204020204" charset="-122"/>
              </a:rPr>
              <a:t>    1. </a:t>
            </a:r>
            <a:r>
              <a:rPr lang="zh-CN" altLang="en-US" sz="2400">
                <a:latin typeface="微软雅黑" panose="020B0503020204020204" charset="-122"/>
                <a:ea typeface="微软雅黑" panose="020B0503020204020204" charset="-122"/>
                <a:cs typeface="微软雅黑" panose="020B0503020204020204" charset="-122"/>
              </a:rPr>
              <a:t>通读全文，可以先认真阅读首尾段，以及每一段的首句，了解文章的篇章结构和主旨大意。</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en-US" altLang="zh-CN" sz="2400">
                <a:latin typeface="微软雅黑" panose="020B0503020204020204" charset="-122"/>
                <a:ea typeface="微软雅黑" panose="020B0503020204020204" charset="-122"/>
                <a:cs typeface="微软雅黑" panose="020B0503020204020204" charset="-122"/>
              </a:rPr>
              <a:t>    2. </a:t>
            </a:r>
            <a:r>
              <a:rPr lang="zh-CN" altLang="en-US" sz="2400">
                <a:latin typeface="微软雅黑" panose="020B0503020204020204" charset="-122"/>
                <a:ea typeface="微软雅黑" panose="020B0503020204020204" charset="-122"/>
                <a:cs typeface="微软雅黑" panose="020B0503020204020204" charset="-122"/>
              </a:rPr>
              <a:t>仔细阅读七个选项，并用笔标注关键词，比如指示代词，关系连词，以及和所在空格前后句意义相关的实词（名词、动词和形容词）或短语。</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en-US" altLang="zh-CN" sz="2400">
                <a:latin typeface="微软雅黑" panose="020B0503020204020204" charset="-122"/>
                <a:ea typeface="微软雅黑" panose="020B0503020204020204" charset="-122"/>
                <a:cs typeface="微软雅黑" panose="020B0503020204020204" charset="-122"/>
              </a:rPr>
              <a:t>    3. </a:t>
            </a:r>
            <a:r>
              <a:rPr lang="zh-CN" altLang="en-US" sz="2400">
                <a:latin typeface="微软雅黑" panose="020B0503020204020204" charset="-122"/>
                <a:ea typeface="微软雅黑" panose="020B0503020204020204" charset="-122"/>
                <a:cs typeface="微软雅黑" panose="020B0503020204020204" charset="-122"/>
              </a:rPr>
              <a:t>细读每个空格的前一句和后一句，根据前后句的逻辑关系确定答案。</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en-US" altLang="zh-CN" sz="2400">
                <a:latin typeface="微软雅黑" panose="020B0503020204020204" charset="-122"/>
                <a:ea typeface="微软雅黑" panose="020B0503020204020204" charset="-122"/>
                <a:cs typeface="微软雅黑" panose="020B0503020204020204" charset="-122"/>
              </a:rPr>
              <a:t>    4. </a:t>
            </a:r>
            <a:r>
              <a:rPr lang="zh-CN" altLang="en-US" sz="2400">
                <a:latin typeface="微软雅黑" panose="020B0503020204020204" charset="-122"/>
                <a:ea typeface="微软雅黑" panose="020B0503020204020204" charset="-122"/>
                <a:cs typeface="微软雅黑" panose="020B0503020204020204" charset="-122"/>
              </a:rPr>
              <a:t>带进答案再读全文，确保补全后的短文意思通顺，前后连贯，结构完整。</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en-US" altLang="zh-CN" sz="2400">
                <a:latin typeface="微软雅黑" panose="020B0503020204020204" charset="-122"/>
                <a:ea typeface="微软雅黑" panose="020B0503020204020204" charset="-122"/>
                <a:cs typeface="微软雅黑" panose="020B0503020204020204" charset="-122"/>
              </a:rPr>
              <a:t>    5. </a:t>
            </a:r>
            <a:r>
              <a:rPr lang="zh-CN" altLang="en-US" sz="2400">
                <a:latin typeface="微软雅黑" panose="020B0503020204020204" charset="-122"/>
                <a:ea typeface="微软雅黑" panose="020B0503020204020204" charset="-122"/>
                <a:cs typeface="微软雅黑" panose="020B0503020204020204" charset="-122"/>
              </a:rPr>
              <a:t>将剩余两个干扰项带入原文，看是否符合语境，确定排除，从而确定所选答案准确无误。</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4721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382905" y="337820"/>
            <a:ext cx="4599305"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1. 训练科学的解题步骤</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pic>
        <p:nvPicPr>
          <p:cNvPr id="11"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19430" y="613410"/>
            <a:ext cx="11132185" cy="609282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在做题的过程中培养分析篇章结构的能力、概括文章及段落主旨的能力，形成抓关键信息词的意识，养成勾画出文章和选项中关键信息词的习惯。</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注意命题陷阱，切忌当同样的词在文中或节选段落中出现，就认为它们是正确的选项，我们所选的选项一定要符合上下文逻辑，确保文章内容严谨。</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此外，熟悉该题型的命题特征，掌握解题方法，灵活运用答题技巧，也能为准确理解文章，提高答题技能和得分率起到一定作用。</a:t>
            </a: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4721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382905" y="337820"/>
            <a:ext cx="4599305"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2. 养成良好的解题习惯</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pic>
        <p:nvPicPr>
          <p:cNvPr id="11"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19430" y="613410"/>
            <a:ext cx="11132185" cy="5723890"/>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在外刊外网上找类似高考的文本材料，以命题者的角度改编“七选五”试题，在改编时注重逻辑推理、语篇连贯、上下文衔接思维品质的训练，留空时加强对空格的逻辑分析。</a:t>
            </a:r>
            <a:r>
              <a:rPr lang="en-US" altLang="zh-CN" sz="2400">
                <a:solidFill>
                  <a:srgbClr val="C00000"/>
                </a:solidFill>
                <a:latin typeface="微软雅黑" panose="020B0503020204020204" charset="-122"/>
                <a:ea typeface="微软雅黑" panose="020B0503020204020204" charset="-122"/>
                <a:cs typeface="微软雅黑" panose="020B0503020204020204" charset="-122"/>
                <a:sym typeface="+mn-ea"/>
              </a:rPr>
              <a:t>(</a:t>
            </a:r>
            <a:r>
              <a:rPr lang="zh-CN" altLang="zh-CN" sz="2400">
                <a:solidFill>
                  <a:srgbClr val="C00000"/>
                </a:solidFill>
                <a:latin typeface="微软雅黑" panose="020B0503020204020204" charset="-122"/>
                <a:ea typeface="微软雅黑" panose="020B0503020204020204" charset="-122"/>
                <a:cs typeface="微软雅黑" panose="020B0503020204020204" charset="-122"/>
                <a:sym typeface="+mn-ea"/>
              </a:rPr>
              <a:t>见导学案第Ⅱ题</a:t>
            </a:r>
            <a:r>
              <a:rPr lang="en-US" altLang="zh-CN" sz="2400">
                <a:solidFill>
                  <a:srgbClr val="C00000"/>
                </a:solidFill>
                <a:latin typeface="微软雅黑" panose="020B0503020204020204" charset="-122"/>
                <a:ea typeface="微软雅黑" panose="020B0503020204020204" charset="-122"/>
                <a:cs typeface="微软雅黑" panose="020B0503020204020204" charset="-122"/>
                <a:sym typeface="+mn-ea"/>
              </a:rPr>
              <a:t>)</a:t>
            </a:r>
            <a:endParaRPr lang="zh-CN" altLang="en-US" sz="2400">
              <a:solidFill>
                <a:srgbClr val="C00000"/>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在命题过程中学会对篇章结构的把握、对语篇的评价和欣赏能力，调整自己的思维偏差，识破出题陷阱，总结出题规律。</a:t>
            </a: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r>
              <a:rPr lang="en-US" altLang="zh-CN" sz="2400">
                <a:solidFill>
                  <a:srgbClr val="C00000"/>
                </a:solidFill>
                <a:latin typeface="微软雅黑" panose="020B0503020204020204" charset="-122"/>
                <a:ea typeface="微软雅黑" panose="020B0503020204020204" charset="-122"/>
                <a:cs typeface="微软雅黑" panose="020B0503020204020204" charset="-122"/>
              </a:rPr>
              <a:t>  </a:t>
            </a: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4721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382905" y="337820"/>
            <a:ext cx="4599305"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3. 学会逆向的出题意识</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pic>
        <p:nvPicPr>
          <p:cNvPr id="11"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19430" y="613410"/>
            <a:ext cx="11132185" cy="5877560"/>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4721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382905" y="337820"/>
            <a:ext cx="4599305"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3. 学会逆向的出题意识</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pic>
        <p:nvPicPr>
          <p:cNvPr id="5" name="图片 4" descr="搜狗截图20200616160850"/>
          <p:cNvPicPr>
            <a:picLocks noChangeAspect="1"/>
          </p:cNvPicPr>
          <p:nvPr/>
        </p:nvPicPr>
        <p:blipFill>
          <a:blip r:embed="rId1"/>
          <a:stretch>
            <a:fillRect/>
          </a:stretch>
        </p:blipFill>
        <p:spPr>
          <a:xfrm>
            <a:off x="582295" y="983615"/>
            <a:ext cx="11068685" cy="5507355"/>
          </a:xfrm>
          <a:prstGeom prst="rect">
            <a:avLst/>
          </a:prstGeom>
        </p:spPr>
      </p:pic>
      <p:sp>
        <p:nvSpPr>
          <p:cNvPr id="6" name="文本框 5"/>
          <p:cNvSpPr txBox="1"/>
          <p:nvPr/>
        </p:nvSpPr>
        <p:spPr>
          <a:xfrm>
            <a:off x="8583295" y="110490"/>
            <a:ext cx="2540000" cy="460375"/>
          </a:xfrm>
          <a:prstGeom prst="rect">
            <a:avLst/>
          </a:prstGeom>
          <a:noFill/>
        </p:spPr>
        <p:txBody>
          <a:bodyPr wrap="square" rtlCol="0" anchor="t">
            <a:spAutoFit/>
          </a:bodyPr>
          <a:lstStyle/>
          <a:p>
            <a:r>
              <a:rPr lang="zh-CN" altLang="en-US" sz="2400" b="1">
                <a:solidFill>
                  <a:schemeClr val="bg1"/>
                </a:solidFill>
                <a:latin typeface="微软雅黑" panose="020B0503020204020204" charset="-122"/>
                <a:ea typeface="微软雅黑" panose="020B0503020204020204" charset="-122"/>
                <a:cs typeface="微软雅黑" panose="020B0503020204020204" charset="-122"/>
              </a:rPr>
              <a:t>导学案第Ⅱ题</a:t>
            </a:r>
            <a:endParaRPr lang="zh-CN" altLang="en-US" sz="2400" b="1">
              <a:solidFill>
                <a:schemeClr val="bg1"/>
              </a:solidFill>
              <a:latin typeface="微软雅黑" panose="020B0503020204020204" charset="-122"/>
              <a:ea typeface="微软雅黑" panose="020B0503020204020204" charset="-122"/>
              <a:cs typeface="微软雅黑" panose="020B0503020204020204" charset="-122"/>
            </a:endParaRPr>
          </a:p>
        </p:txBody>
      </p:sp>
      <p:pic>
        <p:nvPicPr>
          <p:cNvPr id="13" name="内容占位符 7" descr="水印"/>
          <p:cNvPicPr>
            <a:picLocks noChangeAspect="1"/>
          </p:cNvPicPr>
          <p:nvPr/>
        </p:nvPicPr>
        <p:blipFill>
          <a:blip r:embed="rId2"/>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382270" y="613410"/>
            <a:ext cx="11570970" cy="583120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r>
              <a:rPr lang="zh-CN" altLang="en-US" sz="2400">
                <a:latin typeface="微软雅黑" panose="020B0503020204020204" charset="-122"/>
                <a:ea typeface="微软雅黑" panose="020B0503020204020204" charset="-122"/>
                <a:cs typeface="微软雅黑" panose="020B0503020204020204" charset="-122"/>
              </a:rPr>
              <a:t>主题语境：人与社会——良好的人际关系与社会交往。</a:t>
            </a:r>
            <a:endParaRPr lang="zh-CN" altLang="en-US" sz="2400">
              <a:latin typeface="微软雅黑" panose="020B0503020204020204" charset="-122"/>
              <a:ea typeface="微软雅黑" panose="020B0503020204020204" charset="-122"/>
              <a:cs typeface="微软雅黑" panose="020B0503020204020204" charset="-122"/>
            </a:endParaRPr>
          </a:p>
          <a:p>
            <a:r>
              <a:rPr lang="zh-CN" altLang="en-US" sz="2400">
                <a:latin typeface="微软雅黑" panose="020B0503020204020204" charset="-122"/>
                <a:ea typeface="微软雅黑" panose="020B0503020204020204" charset="-122"/>
                <a:cs typeface="微软雅黑" panose="020B0503020204020204" charset="-122"/>
              </a:rPr>
              <a:t>语篇类型：说明文——问题解决模式。 </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2000">
                <a:latin typeface="微软雅黑" panose="020B0503020204020204" charset="-122"/>
                <a:ea typeface="微软雅黑" panose="020B0503020204020204" charset="-122"/>
                <a:cs typeface="微软雅黑" panose="020B0503020204020204" charset="-122"/>
              </a:rPr>
              <a:t>【文章大意】老话说得好: “客人像鱼，三天后发臭。”你如何摆脱朋友长时间呆在你家而引起的尴尬，又让对方觉得你是识大体的主人呢? 本文关于西方礼仪内容值得我们了解和学习。</a:t>
            </a:r>
            <a:endParaRPr lang="zh-CN" altLang="en-US" sz="2000">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2000">
                <a:solidFill>
                  <a:srgbClr val="C00000"/>
                </a:solidFill>
                <a:latin typeface="微软雅黑" panose="020B0503020204020204" charset="-122"/>
                <a:ea typeface="微软雅黑" panose="020B0503020204020204" charset="-122"/>
                <a:cs typeface="微软雅黑" panose="020B0503020204020204" charset="-122"/>
              </a:rPr>
              <a:t>31. G </a:t>
            </a:r>
            <a:r>
              <a:rPr lang="zh-CN" altLang="en-US" sz="2000">
                <a:latin typeface="微软雅黑" panose="020B0503020204020204" charset="-122"/>
                <a:ea typeface="微软雅黑" panose="020B0503020204020204" charset="-122"/>
                <a:cs typeface="微软雅黑" panose="020B0503020204020204" charset="-122"/>
              </a:rPr>
              <a:t>空格前“虽然一开始，朋友和家人在你家里会谈笑风生，一旦他们不受待见时，场面立马令人难堪”，空格后“那你如何摆脱这种尴尬，又让对方觉得你是识大体的主人呢?”显然此空是承上启下的过渡句，选G项“你渴望重回自己的生活空间，回归正常生活，这无可非议”上下文语义连贯。</a:t>
            </a:r>
            <a:endParaRPr lang="zh-CN" altLang="en-US" sz="2000">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2000">
                <a:solidFill>
                  <a:srgbClr val="C00000"/>
                </a:solidFill>
                <a:latin typeface="微软雅黑" panose="020B0503020204020204" charset="-122"/>
                <a:ea typeface="微软雅黑" panose="020B0503020204020204" charset="-122"/>
                <a:cs typeface="微软雅黑" panose="020B0503020204020204" charset="-122"/>
              </a:rPr>
              <a:t>32. C </a:t>
            </a:r>
            <a:r>
              <a:rPr lang="zh-CN" altLang="en-US" sz="2000">
                <a:latin typeface="微软雅黑" panose="020B0503020204020204" charset="-122"/>
                <a:ea typeface="微软雅黑" panose="020B0503020204020204" charset="-122"/>
                <a:cs typeface="微软雅黑" panose="020B0503020204020204" charset="-122"/>
              </a:rPr>
              <a:t> 根据文中“That means”表逻辑释义，选项“ The details are established right up front. ”与后面的内容“你和客人在来之前，就敲定他们的到访日期、做客时间和其他相关细节”形成进一步解释说明关系。故选C项。</a:t>
            </a:r>
            <a:endParaRPr lang="zh-CN" altLang="en-US" sz="2000">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2000">
                <a:solidFill>
                  <a:srgbClr val="C00000"/>
                </a:solidFill>
                <a:latin typeface="微软雅黑" panose="020B0503020204020204" charset="-122"/>
                <a:ea typeface="微软雅黑" panose="020B0503020204020204" charset="-122"/>
                <a:cs typeface="微软雅黑" panose="020B0503020204020204" charset="-122"/>
              </a:rPr>
              <a:t>33. B</a:t>
            </a:r>
            <a:r>
              <a:rPr lang="zh-CN" altLang="en-US" sz="2000">
                <a:latin typeface="微软雅黑" panose="020B0503020204020204" charset="-122"/>
                <a:ea typeface="微软雅黑" panose="020B0503020204020204" charset="-122"/>
                <a:cs typeface="微软雅黑" panose="020B0503020204020204" charset="-122"/>
              </a:rPr>
              <a:t>  根据逻辑关系线索，空格前后的“some subtle hints敲边鼓暗示”和“a little white lie善意的谎言”，与“ Hopefully your guests will understand希望客人能理解”形成解释关系，故选B项。</a:t>
            </a:r>
            <a:endParaRPr lang="zh-CN" altLang="en-US" sz="2000">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2000">
                <a:solidFill>
                  <a:srgbClr val="C00000"/>
                </a:solidFill>
                <a:latin typeface="微软雅黑" panose="020B0503020204020204" charset="-122"/>
                <a:ea typeface="微软雅黑" panose="020B0503020204020204" charset="-122"/>
                <a:cs typeface="微软雅黑" panose="020B0503020204020204" charset="-122"/>
              </a:rPr>
              <a:t>34. E </a:t>
            </a:r>
            <a:r>
              <a:rPr lang="zh-CN" altLang="en-US" sz="2000">
                <a:latin typeface="微软雅黑" panose="020B0503020204020204" charset="-122"/>
                <a:ea typeface="微软雅黑" panose="020B0503020204020204" charset="-122"/>
                <a:cs typeface="微软雅黑" panose="020B0503020204020204" charset="-122"/>
              </a:rPr>
              <a:t>空格前“必须明确告知他们需提前通知你才行——不要搞突然袭击式的拜访”与选项E“And if the dates they suggest don’t work for you, say so若他们的预约日期不妥，你就直说”形成递进的逻辑衔接。</a:t>
            </a:r>
            <a:endParaRPr lang="zh-CN" altLang="en-US" sz="2000">
              <a:latin typeface="微软雅黑" panose="020B0503020204020204" charset="-122"/>
              <a:ea typeface="微软雅黑" panose="020B0503020204020204" charset="-122"/>
              <a:cs typeface="微软雅黑" panose="020B0503020204020204" charset="-122"/>
            </a:endParaRPr>
          </a:p>
          <a:p>
            <a:pPr fontAlgn="auto">
              <a:lnSpc>
                <a:spcPts val="2580"/>
              </a:lnSpc>
            </a:pPr>
            <a:r>
              <a:rPr lang="zh-CN" altLang="en-US" sz="2000">
                <a:solidFill>
                  <a:srgbClr val="C00000"/>
                </a:solidFill>
                <a:latin typeface="微软雅黑" panose="020B0503020204020204" charset="-122"/>
                <a:ea typeface="微软雅黑" panose="020B0503020204020204" charset="-122"/>
                <a:cs typeface="微软雅黑" panose="020B0503020204020204" charset="-122"/>
              </a:rPr>
              <a:t>35. A</a:t>
            </a:r>
            <a:r>
              <a:rPr lang="zh-CN" altLang="en-US" sz="2000">
                <a:latin typeface="微软雅黑" panose="020B0503020204020204" charset="-122"/>
                <a:ea typeface="微软雅黑" panose="020B0503020204020204" charset="-122"/>
                <a:cs typeface="微软雅黑" panose="020B0503020204020204" charset="-122"/>
              </a:rPr>
              <a:t>“让他们自得其乐，自给自足——你也能喘口气”语义逻辑呈递进关系，故选A项。</a:t>
            </a:r>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4721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382905" y="337820"/>
            <a:ext cx="4599305"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3. 学会逆向的出题意识</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6" name="文本框 5"/>
          <p:cNvSpPr txBox="1"/>
          <p:nvPr/>
        </p:nvSpPr>
        <p:spPr>
          <a:xfrm>
            <a:off x="8583295" y="110490"/>
            <a:ext cx="2540000" cy="460375"/>
          </a:xfrm>
          <a:prstGeom prst="rect">
            <a:avLst/>
          </a:prstGeom>
          <a:noFill/>
        </p:spPr>
        <p:txBody>
          <a:bodyPr wrap="square" rtlCol="0" anchor="t">
            <a:spAutoFit/>
          </a:bodyPr>
          <a:lstStyle/>
          <a:p>
            <a:r>
              <a:rPr lang="zh-CN" altLang="en-US" sz="2400" b="1">
                <a:solidFill>
                  <a:schemeClr val="bg1"/>
                </a:solidFill>
                <a:latin typeface="微软雅黑" panose="020B0503020204020204" charset="-122"/>
                <a:ea typeface="微软雅黑" panose="020B0503020204020204" charset="-122"/>
                <a:cs typeface="微软雅黑" panose="020B0503020204020204" charset="-122"/>
              </a:rPr>
              <a:t>导学案第Ⅱ题</a:t>
            </a:r>
            <a:endParaRPr lang="zh-CN" altLang="en-US" sz="2400" b="1">
              <a:solidFill>
                <a:schemeClr val="bg1"/>
              </a:solidFill>
              <a:latin typeface="微软雅黑" panose="020B0503020204020204" charset="-122"/>
              <a:ea typeface="微软雅黑" panose="020B0503020204020204" charset="-122"/>
              <a:cs typeface="微软雅黑" panose="020B0503020204020204" charset="-122"/>
            </a:endParaRPr>
          </a:p>
        </p:txBody>
      </p:sp>
      <p:pic>
        <p:nvPicPr>
          <p:cNvPr id="12"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19430" y="613410"/>
            <a:ext cx="11132185" cy="5354320"/>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pPr algn="l"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将学生分成小组合作学习，将高考真题的答案还原之后发给每位组员，每人画文章结构的思维导图，分析句际段际的逻辑关系，玩挖空游戏，给同伴讲解自己挖空的依据，然后对照高考原题，看看所挖空是否正好是高考题的出题点。</a:t>
            </a:r>
            <a:r>
              <a:rPr lang="en-US" altLang="zh-CN" sz="2400">
                <a:solidFill>
                  <a:srgbClr val="C00000"/>
                </a:solidFill>
                <a:latin typeface="微软雅黑" panose="020B0503020204020204" charset="-122"/>
                <a:ea typeface="微软雅黑" panose="020B0503020204020204" charset="-122"/>
                <a:cs typeface="微软雅黑" panose="020B0503020204020204" charset="-122"/>
                <a:sym typeface="+mn-ea"/>
              </a:rPr>
              <a:t>(</a:t>
            </a:r>
            <a:r>
              <a:rPr lang="zh-CN" altLang="zh-CN" sz="2400">
                <a:solidFill>
                  <a:srgbClr val="C00000"/>
                </a:solidFill>
                <a:latin typeface="微软雅黑" panose="020B0503020204020204" charset="-122"/>
                <a:ea typeface="微软雅黑" panose="020B0503020204020204" charset="-122"/>
                <a:cs typeface="微软雅黑" panose="020B0503020204020204" charset="-122"/>
                <a:sym typeface="+mn-ea"/>
              </a:rPr>
              <a:t>见导学案第Ⅲ题</a:t>
            </a:r>
            <a:r>
              <a:rPr lang="en-US" altLang="zh-CN" sz="2400">
                <a:solidFill>
                  <a:srgbClr val="C00000"/>
                </a:solidFill>
                <a:latin typeface="微软雅黑" panose="020B0503020204020204" charset="-122"/>
                <a:ea typeface="微软雅黑" panose="020B0503020204020204" charset="-122"/>
                <a:cs typeface="微软雅黑" panose="020B0503020204020204" charset="-122"/>
                <a:sym typeface="+mn-ea"/>
              </a:rPr>
              <a:t>)</a:t>
            </a:r>
            <a:endParaRPr lang="zh-CN" altLang="en-US" sz="2400">
              <a:solidFill>
                <a:srgbClr val="C00000"/>
              </a:solidFill>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4721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382905" y="337820"/>
            <a:ext cx="4599305"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4. 组织互助的训练方法</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pic>
        <p:nvPicPr>
          <p:cNvPr id="3" name="图片 2" descr="搜狗截图20200616171210"/>
          <p:cNvPicPr>
            <a:picLocks noChangeAspect="1"/>
          </p:cNvPicPr>
          <p:nvPr/>
        </p:nvPicPr>
        <p:blipFill>
          <a:blip r:embed="rId1"/>
          <a:srcRect t="72968"/>
          <a:stretch>
            <a:fillRect/>
          </a:stretch>
        </p:blipFill>
        <p:spPr>
          <a:xfrm>
            <a:off x="974090" y="3001645"/>
            <a:ext cx="10243820" cy="3109595"/>
          </a:xfrm>
          <a:prstGeom prst="rect">
            <a:avLst/>
          </a:prstGeom>
        </p:spPr>
      </p:pic>
      <p:pic>
        <p:nvPicPr>
          <p:cNvPr id="12" name="内容占位符 7" descr="水印"/>
          <p:cNvPicPr>
            <a:picLocks noChangeAspect="1"/>
          </p:cNvPicPr>
          <p:nvPr/>
        </p:nvPicPr>
        <p:blipFill>
          <a:blip r:embed="rId2"/>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19430" y="613410"/>
            <a:ext cx="11132185" cy="593915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4721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382905" y="337820"/>
            <a:ext cx="4599305"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4. 组织互助的训练方法</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pic>
        <p:nvPicPr>
          <p:cNvPr id="3" name="图片 2" descr="搜狗截图20200616171210"/>
          <p:cNvPicPr>
            <a:picLocks noChangeAspect="1"/>
          </p:cNvPicPr>
          <p:nvPr/>
        </p:nvPicPr>
        <p:blipFill>
          <a:blip r:embed="rId1"/>
          <a:srcRect b="26772"/>
          <a:stretch>
            <a:fillRect/>
          </a:stretch>
        </p:blipFill>
        <p:spPr>
          <a:xfrm>
            <a:off x="519430" y="906145"/>
            <a:ext cx="11132185" cy="5647055"/>
          </a:xfrm>
          <a:prstGeom prst="rect">
            <a:avLst/>
          </a:prstGeom>
        </p:spPr>
      </p:pic>
      <p:sp>
        <p:nvSpPr>
          <p:cNvPr id="4" name="文本框 3"/>
          <p:cNvSpPr txBox="1"/>
          <p:nvPr/>
        </p:nvSpPr>
        <p:spPr>
          <a:xfrm>
            <a:off x="8536940" y="110490"/>
            <a:ext cx="2540000" cy="460375"/>
          </a:xfrm>
          <a:prstGeom prst="rect">
            <a:avLst/>
          </a:prstGeom>
          <a:noFill/>
        </p:spPr>
        <p:txBody>
          <a:bodyPr wrap="square" rtlCol="0" anchor="t">
            <a:spAutoFit/>
          </a:bodyPr>
          <a:lstStyle/>
          <a:p>
            <a:pPr algn="ctr"/>
            <a:r>
              <a:rPr lang="zh-CN" altLang="en-US" sz="2400" b="1">
                <a:solidFill>
                  <a:schemeClr val="bg1"/>
                </a:solidFill>
                <a:latin typeface="微软雅黑" panose="020B0503020204020204" charset="-122"/>
                <a:ea typeface="微软雅黑" panose="020B0503020204020204" charset="-122"/>
                <a:cs typeface="微软雅黑" panose="020B0503020204020204" charset="-122"/>
              </a:rPr>
              <a:t>导学案第Ⅲ题</a:t>
            </a:r>
            <a:endParaRPr lang="zh-CN" altLang="en-US" sz="2400" b="1">
              <a:solidFill>
                <a:schemeClr val="bg1"/>
              </a:solidFill>
              <a:latin typeface="微软雅黑" panose="020B0503020204020204" charset="-122"/>
              <a:ea typeface="微软雅黑" panose="020B0503020204020204" charset="-122"/>
              <a:cs typeface="微软雅黑" panose="020B0503020204020204" charset="-122"/>
            </a:endParaRPr>
          </a:p>
        </p:txBody>
      </p:sp>
      <p:pic>
        <p:nvPicPr>
          <p:cNvPr id="13" name="内容占位符 7" descr="水印"/>
          <p:cNvPicPr>
            <a:picLocks noChangeAspect="1"/>
          </p:cNvPicPr>
          <p:nvPr/>
        </p:nvPicPr>
        <p:blipFill>
          <a:blip r:embed="rId2"/>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19430" y="613410"/>
            <a:ext cx="11132185" cy="6015990"/>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做好“七选五”，我们要注重培养在阅读过程中整体把握文本大意并探索语篇结构及其意义的意识与能力。</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多阅读各种文体的文章可以熟悉各种文体的框架结构、语言特点和逻辑联系。考试过程中自然就会有较好的语感，能够尽早地进入阅读和思维状态、能更好理清文章脉络，从而更好地补入所缺部分，使文章变得完整和统一。</a:t>
            </a: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4721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382905" y="337820"/>
            <a:ext cx="4599305"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5. 提升综合的阅读素养</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pic>
        <p:nvPicPr>
          <p:cNvPr id="11"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8326755" y="0"/>
            <a:ext cx="3021965" cy="706755"/>
          </a:xfrm>
          <a:prstGeom prst="rect">
            <a:avLst/>
          </a:prstGeom>
          <a:noFill/>
        </p:spPr>
        <p:txBody>
          <a:bodyPr wrap="square" rtlCol="0" anchor="t">
            <a:spAutoFit/>
          </a:bodyPr>
          <a:lstStyle/>
          <a:p>
            <a:pPr algn="ctr"/>
            <a:r>
              <a:rPr lang="zh-CN" altLang="en-US" sz="2000" b="1" u="sng">
                <a:solidFill>
                  <a:schemeClr val="bg1"/>
                </a:solidFill>
                <a:latin typeface="微软雅黑" panose="020B0503020204020204" charset="-122"/>
                <a:ea typeface="微软雅黑" panose="020B0503020204020204" charset="-122"/>
                <a:cs typeface="微软雅黑" panose="020B0503020204020204" charset="-122"/>
              </a:rPr>
              <a:t>浙江新高考“七选五”</a:t>
            </a:r>
            <a:endParaRPr lang="zh-CN" altLang="en-US" sz="2000" b="1" u="sng">
              <a:solidFill>
                <a:schemeClr val="bg1"/>
              </a:solidFill>
              <a:latin typeface="微软雅黑" panose="020B0503020204020204" charset="-122"/>
              <a:ea typeface="微软雅黑" panose="020B0503020204020204" charset="-122"/>
              <a:cs typeface="微软雅黑" panose="020B0503020204020204" charset="-122"/>
            </a:endParaRPr>
          </a:p>
          <a:p>
            <a:pPr algn="ctr"/>
            <a:r>
              <a:rPr lang="zh-CN" altLang="en-US" sz="2000" b="1" u="sng">
                <a:solidFill>
                  <a:schemeClr val="bg1"/>
                </a:solidFill>
                <a:latin typeface="微软雅黑" panose="020B0503020204020204" charset="-122"/>
                <a:ea typeface="微软雅黑" panose="020B0503020204020204" charset="-122"/>
                <a:cs typeface="微软雅黑" panose="020B0503020204020204" charset="-122"/>
              </a:rPr>
              <a:t>试题特征统计表</a:t>
            </a:r>
            <a:endParaRPr lang="zh-CN" altLang="en-US" sz="2000" b="1" u="sng">
              <a:solidFill>
                <a:schemeClr val="bg1"/>
              </a:solidFill>
              <a:latin typeface="微软雅黑" panose="020B0503020204020204" charset="-122"/>
              <a:ea typeface="微软雅黑" panose="020B0503020204020204" charset="-122"/>
              <a:cs typeface="微软雅黑" panose="020B0503020204020204" charset="-122"/>
            </a:endParaRPr>
          </a:p>
        </p:txBody>
      </p:sp>
      <p:pic>
        <p:nvPicPr>
          <p:cNvPr id="5" name="图片 4" descr="搜狗截图20200610094319"/>
          <p:cNvPicPr>
            <a:picLocks noChangeAspect="1"/>
          </p:cNvPicPr>
          <p:nvPr/>
        </p:nvPicPr>
        <p:blipFill>
          <a:blip r:embed="rId1"/>
          <a:stretch>
            <a:fillRect/>
          </a:stretch>
        </p:blipFill>
        <p:spPr>
          <a:xfrm>
            <a:off x="511810" y="753745"/>
            <a:ext cx="11153775" cy="4569460"/>
          </a:xfrm>
          <a:prstGeom prst="rect">
            <a:avLst/>
          </a:prstGeom>
        </p:spPr>
      </p:pic>
      <p:sp>
        <p:nvSpPr>
          <p:cNvPr id="6" name="文本框 5"/>
          <p:cNvSpPr txBox="1"/>
          <p:nvPr/>
        </p:nvSpPr>
        <p:spPr>
          <a:xfrm>
            <a:off x="512445" y="5323205"/>
            <a:ext cx="11153140" cy="1198880"/>
          </a:xfrm>
          <a:prstGeom prst="rect">
            <a:avLst/>
          </a:prstGeom>
          <a:solidFill>
            <a:schemeClr val="bg1"/>
          </a:solidFill>
        </p:spPr>
        <p:txBody>
          <a:bodyPr wrap="square" rtlCol="0" anchor="t">
            <a:spAutoFit/>
          </a:bodyPr>
          <a:lstStyle/>
          <a:p>
            <a:r>
              <a:rPr lang="en-US" altLang="zh-CN" sz="2400">
                <a:latin typeface="微软雅黑" panose="020B0503020204020204" charset="-122"/>
                <a:ea typeface="微软雅黑" panose="020B0503020204020204" charset="-122"/>
                <a:cs typeface="微软雅黑" panose="020B0503020204020204" charset="-122"/>
              </a:rPr>
              <a:t>      </a:t>
            </a:r>
            <a:r>
              <a:rPr lang="zh-CN" altLang="en-US" sz="2400">
                <a:latin typeface="微软雅黑" panose="020B0503020204020204" charset="-122"/>
                <a:ea typeface="微软雅黑" panose="020B0503020204020204" charset="-122"/>
                <a:cs typeface="微软雅黑" panose="020B0503020204020204" charset="-122"/>
              </a:rPr>
              <a:t>文章的选材涉及贴近学生生活的、较为新颖和与时俱进的话题。文章多为说明文，结构严谨，层次分明，行文逻辑性强，注重</a:t>
            </a:r>
            <a:r>
              <a:rPr lang="zh-CN" altLang="en-US" sz="2400">
                <a:solidFill>
                  <a:srgbClr val="005362"/>
                </a:solidFill>
                <a:latin typeface="微软雅黑" panose="020B0503020204020204" charset="-122"/>
                <a:ea typeface="微软雅黑" panose="020B0503020204020204" charset="-122"/>
                <a:cs typeface="微软雅黑" panose="020B0503020204020204" charset="-122"/>
              </a:rPr>
              <a:t>内容的统一性</a:t>
            </a:r>
            <a:r>
              <a:rPr lang="zh-CN" altLang="en-US" sz="2400">
                <a:latin typeface="微软雅黑" panose="020B0503020204020204" charset="-122"/>
                <a:ea typeface="微软雅黑" panose="020B0503020204020204" charset="-122"/>
                <a:cs typeface="微软雅黑" panose="020B0503020204020204" charset="-122"/>
              </a:rPr>
              <a:t>、</a:t>
            </a:r>
            <a:r>
              <a:rPr lang="zh-CN" altLang="en-US" sz="2400">
                <a:solidFill>
                  <a:srgbClr val="005362"/>
                </a:solidFill>
                <a:latin typeface="微软雅黑" panose="020B0503020204020204" charset="-122"/>
                <a:ea typeface="微软雅黑" panose="020B0503020204020204" charset="-122"/>
                <a:cs typeface="微软雅黑" panose="020B0503020204020204" charset="-122"/>
              </a:rPr>
              <a:t>段落的连贯性</a:t>
            </a:r>
            <a:r>
              <a:rPr lang="zh-CN" altLang="en-US" sz="2400">
                <a:latin typeface="微软雅黑" panose="020B0503020204020204" charset="-122"/>
                <a:ea typeface="微软雅黑" panose="020B0503020204020204" charset="-122"/>
                <a:cs typeface="微软雅黑" panose="020B0503020204020204" charset="-122"/>
              </a:rPr>
              <a:t>以及</a:t>
            </a:r>
            <a:r>
              <a:rPr lang="zh-CN" altLang="en-US" sz="2400">
                <a:solidFill>
                  <a:srgbClr val="005362"/>
                </a:solidFill>
                <a:latin typeface="微软雅黑" panose="020B0503020204020204" charset="-122"/>
                <a:ea typeface="微软雅黑" panose="020B0503020204020204" charset="-122"/>
                <a:cs typeface="微软雅黑" panose="020B0503020204020204" charset="-122"/>
              </a:rPr>
              <a:t>段内句子之间的关联性</a:t>
            </a:r>
            <a:r>
              <a:rPr lang="zh-CN" altLang="en-US" sz="2400">
                <a:latin typeface="微软雅黑" panose="020B0503020204020204" charset="-122"/>
                <a:ea typeface="微软雅黑" panose="020B0503020204020204" charset="-122"/>
                <a:cs typeface="微软雅黑" panose="020B0503020204020204" charset="-122"/>
              </a:rPr>
              <a:t>。文章和选项总词数约为300词。</a:t>
            </a:r>
            <a:endParaRPr lang="zh-CN" altLang="en-US" sz="2400">
              <a:latin typeface="微软雅黑" panose="020B0503020204020204" charset="-122"/>
              <a:ea typeface="微软雅黑" panose="020B0503020204020204" charset="-122"/>
              <a:cs typeface="微软雅黑" panose="020B0503020204020204" charset="-122"/>
            </a:endParaRPr>
          </a:p>
        </p:txBody>
      </p:sp>
      <p:pic>
        <p:nvPicPr>
          <p:cNvPr id="8" name="内容占位符 7" descr="水印"/>
          <p:cNvPicPr>
            <a:picLocks noChangeAspect="1"/>
          </p:cNvPicPr>
          <p:nvPr userDrawn="1"/>
        </p:nvPicPr>
        <p:blipFill>
          <a:blip r:embed="rId2"/>
          <a:stretch>
            <a:fillRect/>
          </a:stretch>
        </p:blipFill>
        <p:spPr>
          <a:xfrm>
            <a:off x="7606030" y="95250"/>
            <a:ext cx="4396105" cy="1422400"/>
          </a:xfrm>
          <a:prstGeom prst="rect">
            <a:avLst/>
          </a:prstGeom>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1"/>
          <a:stretch>
            <a:fillRect/>
          </a:stretch>
        </p:blipFill>
        <p:spPr>
          <a:xfrm>
            <a:off x="499110" y="597535"/>
            <a:ext cx="11224260" cy="5767070"/>
          </a:xfrm>
          <a:prstGeom prst="rect">
            <a:avLst/>
          </a:prstGeom>
        </p:spPr>
      </p:pic>
      <p:pic>
        <p:nvPicPr>
          <p:cNvPr id="20496" name="Picture 60" descr="绿风车棍子"/>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48410" y="4308793"/>
            <a:ext cx="71438" cy="1658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 name="Picture 59" descr="绿风车"/>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5323" y="3767773"/>
            <a:ext cx="1217612" cy="1219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0" name="恭"/>
          <p:cNvPicPr>
            <a:picLocks noChangeAspect="1"/>
          </p:cNvPicPr>
          <p:nvPr/>
        </p:nvPicPr>
        <p:blipFill>
          <a:blip r:embed="rId4"/>
          <a:stretch>
            <a:fillRect/>
          </a:stretch>
        </p:blipFill>
        <p:spPr>
          <a:xfrm>
            <a:off x="273276" y="931272"/>
            <a:ext cx="814388" cy="717550"/>
          </a:xfrm>
          <a:prstGeom prst="rect">
            <a:avLst/>
          </a:prstGeom>
          <a:noFill/>
          <a:ln w="9525">
            <a:noFill/>
          </a:ln>
        </p:spPr>
      </p:pic>
      <p:pic>
        <p:nvPicPr>
          <p:cNvPr id="24582" name="禧"/>
          <p:cNvPicPr>
            <a:picLocks noChangeAspect="1"/>
          </p:cNvPicPr>
          <p:nvPr/>
        </p:nvPicPr>
        <p:blipFill>
          <a:blip r:embed="rId4"/>
          <a:stretch>
            <a:fillRect/>
          </a:stretch>
        </p:blipFill>
        <p:spPr>
          <a:xfrm rot="-8851461">
            <a:off x="8190884" y="4757"/>
            <a:ext cx="1063625" cy="936625"/>
          </a:xfrm>
          <a:prstGeom prst="rect">
            <a:avLst/>
          </a:prstGeom>
          <a:noFill/>
          <a:ln w="9525">
            <a:noFill/>
          </a:ln>
        </p:spPr>
      </p:pic>
      <p:grpSp>
        <p:nvGrpSpPr>
          <p:cNvPr id="24583" name="组合 13318"/>
          <p:cNvGrpSpPr/>
          <p:nvPr/>
        </p:nvGrpSpPr>
        <p:grpSpPr>
          <a:xfrm>
            <a:off x="458954" y="5530646"/>
            <a:ext cx="849312" cy="792163"/>
            <a:chOff x="0" y="0"/>
            <a:chExt cx="2069432" cy="2101266"/>
          </a:xfrm>
        </p:grpSpPr>
        <p:sp>
          <p:nvSpPr>
            <p:cNvPr id="69639" name="Freeform 1276"/>
            <p:cNvSpPr>
              <a:spLocks noEditPoints="1"/>
            </p:cNvSpPr>
            <p:nvPr/>
          </p:nvSpPr>
          <p:spPr>
            <a:xfrm>
              <a:off x="0" y="0"/>
              <a:ext cx="2069432" cy="1545248"/>
            </a:xfrm>
            <a:custGeom>
              <a:avLst/>
              <a:gdLst/>
              <a:ahLst/>
              <a:cxnLst>
                <a:cxn ang="0">
                  <a:pos x="1730973" y="912954"/>
                </a:cxn>
                <a:cxn ang="0">
                  <a:pos x="2008187" y="606486"/>
                </a:cxn>
                <a:cxn ang="0">
                  <a:pos x="2024304" y="387118"/>
                </a:cxn>
                <a:cxn ang="0">
                  <a:pos x="2046868" y="425830"/>
                </a:cxn>
                <a:cxn ang="0">
                  <a:pos x="1689069" y="522610"/>
                </a:cxn>
                <a:cxn ang="0">
                  <a:pos x="1689069" y="506480"/>
                </a:cxn>
                <a:cxn ang="0">
                  <a:pos x="1689069" y="506480"/>
                </a:cxn>
                <a:cxn ang="0">
                  <a:pos x="1689069" y="1403305"/>
                </a:cxn>
                <a:cxn ang="0">
                  <a:pos x="1602037" y="1138774"/>
                </a:cxn>
                <a:cxn ang="0">
                  <a:pos x="1689069" y="374215"/>
                </a:cxn>
                <a:cxn ang="0">
                  <a:pos x="1592367" y="719395"/>
                </a:cxn>
                <a:cxn ang="0">
                  <a:pos x="1289366" y="1483954"/>
                </a:cxn>
                <a:cxn ang="0">
                  <a:pos x="1266802" y="1458146"/>
                </a:cxn>
                <a:cxn ang="0">
                  <a:pos x="1286142" y="464542"/>
                </a:cxn>
                <a:cxn ang="0">
                  <a:pos x="1366728" y="735525"/>
                </a:cxn>
                <a:cxn ang="0">
                  <a:pos x="1466654" y="822627"/>
                </a:cxn>
                <a:cxn ang="0">
                  <a:pos x="1444090" y="1429112"/>
                </a:cxn>
                <a:cxn ang="0">
                  <a:pos x="1134642" y="664553"/>
                </a:cxn>
                <a:cxn ang="0">
                  <a:pos x="1150759" y="851661"/>
                </a:cxn>
                <a:cxn ang="0">
                  <a:pos x="1250685" y="432282"/>
                </a:cxn>
                <a:cxn ang="0">
                  <a:pos x="1137865" y="90328"/>
                </a:cxn>
                <a:cxn ang="0">
                  <a:pos x="1099184" y="1412983"/>
                </a:cxn>
                <a:cxn ang="0">
                  <a:pos x="1250685" y="1445242"/>
                </a:cxn>
                <a:cxn ang="0">
                  <a:pos x="1192663" y="1416209"/>
                </a:cxn>
                <a:cxn ang="0">
                  <a:pos x="957354" y="409700"/>
                </a:cxn>
                <a:cxn ang="0">
                  <a:pos x="1028269" y="116136"/>
                </a:cxn>
                <a:cxn ang="0">
                  <a:pos x="1086291" y="754881"/>
                </a:cxn>
                <a:cxn ang="0">
                  <a:pos x="1099184" y="1158130"/>
                </a:cxn>
                <a:cxn ang="0">
                  <a:pos x="889662" y="929084"/>
                </a:cxn>
                <a:cxn ang="0">
                  <a:pos x="1099184" y="1303299"/>
                </a:cxn>
                <a:cxn ang="0">
                  <a:pos x="1079844" y="1435564"/>
                </a:cxn>
                <a:cxn ang="0">
                  <a:pos x="689811" y="854887"/>
                </a:cxn>
                <a:cxn ang="0">
                  <a:pos x="667247" y="1029090"/>
                </a:cxn>
                <a:cxn ang="0">
                  <a:pos x="689811" y="912954"/>
                </a:cxn>
                <a:cxn ang="0">
                  <a:pos x="867098" y="929084"/>
                </a:cxn>
                <a:cxn ang="0">
                  <a:pos x="973471" y="577452"/>
                </a:cxn>
                <a:cxn ang="0">
                  <a:pos x="667247" y="1090384"/>
                </a:cxn>
                <a:cxn ang="0">
                  <a:pos x="667247" y="912954"/>
                </a:cxn>
                <a:cxn ang="0">
                  <a:pos x="573768" y="603260"/>
                </a:cxn>
                <a:cxn ang="0">
                  <a:pos x="496406" y="664553"/>
                </a:cxn>
                <a:cxn ang="0">
                  <a:pos x="499629" y="1109740"/>
                </a:cxn>
                <a:cxn ang="0">
                  <a:pos x="544757" y="1177485"/>
                </a:cxn>
                <a:cxn ang="0">
                  <a:pos x="667247" y="1129096"/>
                </a:cxn>
                <a:cxn ang="0">
                  <a:pos x="586661" y="1058124"/>
                </a:cxn>
                <a:cxn ang="0">
                  <a:pos x="454501" y="635520"/>
                </a:cxn>
                <a:cxn ang="0">
                  <a:pos x="496406" y="1116192"/>
                </a:cxn>
                <a:cxn ang="0">
                  <a:pos x="496406" y="664553"/>
                </a:cxn>
                <a:cxn ang="0">
                  <a:pos x="470618" y="1425886"/>
                </a:cxn>
                <a:cxn ang="0">
                  <a:pos x="454501" y="635520"/>
                </a:cxn>
                <a:cxn ang="0">
                  <a:pos x="454501" y="1193615"/>
                </a:cxn>
                <a:cxn ang="0">
                  <a:pos x="409374" y="1106514"/>
                </a:cxn>
                <a:cxn ang="0">
                  <a:pos x="270767" y="1096836"/>
                </a:cxn>
                <a:cxn ang="0">
                  <a:pos x="270767" y="929084"/>
                </a:cxn>
                <a:cxn ang="0">
                  <a:pos x="235309" y="1009734"/>
                </a:cxn>
                <a:cxn ang="0">
                  <a:pos x="58021" y="1006508"/>
                </a:cxn>
                <a:cxn ang="0">
                  <a:pos x="244979" y="1177485"/>
                </a:cxn>
                <a:cxn ang="0">
                  <a:pos x="270767" y="1112966"/>
                </a:cxn>
              </a:cxnLst>
              <a:rect l="0" t="0" r="0" b="0"/>
              <a:pathLst>
                <a:path w="642" h="479">
                  <a:moveTo>
                    <a:pt x="524" y="435"/>
                  </a:moveTo>
                  <a:cubicBezTo>
                    <a:pt x="539" y="424"/>
                    <a:pt x="557" y="404"/>
                    <a:pt x="553" y="374"/>
                  </a:cubicBezTo>
                  <a:cubicBezTo>
                    <a:pt x="548" y="335"/>
                    <a:pt x="539" y="313"/>
                    <a:pt x="524" y="297"/>
                  </a:cubicBezTo>
                  <a:cubicBezTo>
                    <a:pt x="524" y="435"/>
                    <a:pt x="524" y="435"/>
                    <a:pt x="524" y="435"/>
                  </a:cubicBezTo>
                  <a:close/>
                  <a:moveTo>
                    <a:pt x="524" y="278"/>
                  </a:moveTo>
                  <a:cubicBezTo>
                    <a:pt x="529" y="281"/>
                    <a:pt x="534" y="282"/>
                    <a:pt x="537" y="283"/>
                  </a:cubicBezTo>
                  <a:cubicBezTo>
                    <a:pt x="562" y="287"/>
                    <a:pt x="578" y="271"/>
                    <a:pt x="588" y="265"/>
                  </a:cubicBezTo>
                  <a:cubicBezTo>
                    <a:pt x="597" y="259"/>
                    <a:pt x="608" y="265"/>
                    <a:pt x="608" y="265"/>
                  </a:cubicBezTo>
                  <a:cubicBezTo>
                    <a:pt x="608" y="265"/>
                    <a:pt x="603" y="247"/>
                    <a:pt x="588" y="247"/>
                  </a:cubicBezTo>
                  <a:cubicBezTo>
                    <a:pt x="574" y="247"/>
                    <a:pt x="557" y="256"/>
                    <a:pt x="550" y="248"/>
                  </a:cubicBezTo>
                  <a:cubicBezTo>
                    <a:pt x="543" y="239"/>
                    <a:pt x="580" y="233"/>
                    <a:pt x="585" y="230"/>
                  </a:cubicBezTo>
                  <a:cubicBezTo>
                    <a:pt x="591" y="227"/>
                    <a:pt x="619" y="203"/>
                    <a:pt x="623" y="188"/>
                  </a:cubicBezTo>
                  <a:cubicBezTo>
                    <a:pt x="629" y="174"/>
                    <a:pt x="628" y="174"/>
                    <a:pt x="628" y="174"/>
                  </a:cubicBezTo>
                  <a:cubicBezTo>
                    <a:pt x="628" y="174"/>
                    <a:pt x="632" y="172"/>
                    <a:pt x="635" y="168"/>
                  </a:cubicBezTo>
                  <a:cubicBezTo>
                    <a:pt x="640" y="162"/>
                    <a:pt x="642" y="156"/>
                    <a:pt x="642" y="150"/>
                  </a:cubicBezTo>
                  <a:cubicBezTo>
                    <a:pt x="642" y="149"/>
                    <a:pt x="642" y="149"/>
                    <a:pt x="642" y="149"/>
                  </a:cubicBezTo>
                  <a:cubicBezTo>
                    <a:pt x="642" y="147"/>
                    <a:pt x="642" y="147"/>
                    <a:pt x="642" y="147"/>
                  </a:cubicBezTo>
                  <a:cubicBezTo>
                    <a:pt x="642" y="137"/>
                    <a:pt x="636" y="125"/>
                    <a:pt x="628" y="120"/>
                  </a:cubicBezTo>
                  <a:cubicBezTo>
                    <a:pt x="628" y="120"/>
                    <a:pt x="630" y="114"/>
                    <a:pt x="625" y="112"/>
                  </a:cubicBezTo>
                  <a:cubicBezTo>
                    <a:pt x="620" y="110"/>
                    <a:pt x="609" y="109"/>
                    <a:pt x="608" y="119"/>
                  </a:cubicBezTo>
                  <a:cubicBezTo>
                    <a:pt x="608" y="122"/>
                    <a:pt x="608" y="125"/>
                    <a:pt x="610" y="127"/>
                  </a:cubicBezTo>
                  <a:cubicBezTo>
                    <a:pt x="611" y="129"/>
                    <a:pt x="614" y="131"/>
                    <a:pt x="618" y="130"/>
                  </a:cubicBezTo>
                  <a:cubicBezTo>
                    <a:pt x="623" y="130"/>
                    <a:pt x="627" y="125"/>
                    <a:pt x="627" y="123"/>
                  </a:cubicBezTo>
                  <a:cubicBezTo>
                    <a:pt x="630" y="125"/>
                    <a:pt x="632" y="128"/>
                    <a:pt x="635" y="132"/>
                  </a:cubicBezTo>
                  <a:cubicBezTo>
                    <a:pt x="637" y="135"/>
                    <a:pt x="639" y="140"/>
                    <a:pt x="639" y="145"/>
                  </a:cubicBezTo>
                  <a:cubicBezTo>
                    <a:pt x="640" y="154"/>
                    <a:pt x="636" y="163"/>
                    <a:pt x="625" y="168"/>
                  </a:cubicBezTo>
                  <a:cubicBezTo>
                    <a:pt x="618" y="171"/>
                    <a:pt x="606" y="171"/>
                    <a:pt x="601" y="164"/>
                  </a:cubicBezTo>
                  <a:cubicBezTo>
                    <a:pt x="596" y="157"/>
                    <a:pt x="585" y="151"/>
                    <a:pt x="571" y="151"/>
                  </a:cubicBezTo>
                  <a:cubicBezTo>
                    <a:pt x="556" y="152"/>
                    <a:pt x="530" y="159"/>
                    <a:pt x="529" y="160"/>
                  </a:cubicBezTo>
                  <a:cubicBezTo>
                    <a:pt x="528" y="160"/>
                    <a:pt x="526" y="161"/>
                    <a:pt x="524" y="162"/>
                  </a:cubicBezTo>
                  <a:cubicBezTo>
                    <a:pt x="524" y="208"/>
                    <a:pt x="524" y="208"/>
                    <a:pt x="524" y="208"/>
                  </a:cubicBezTo>
                  <a:cubicBezTo>
                    <a:pt x="526" y="208"/>
                    <a:pt x="529" y="207"/>
                    <a:pt x="531" y="206"/>
                  </a:cubicBezTo>
                  <a:cubicBezTo>
                    <a:pt x="565" y="195"/>
                    <a:pt x="586" y="189"/>
                    <a:pt x="586" y="189"/>
                  </a:cubicBezTo>
                  <a:cubicBezTo>
                    <a:pt x="567" y="202"/>
                    <a:pt x="546" y="211"/>
                    <a:pt x="524" y="217"/>
                  </a:cubicBezTo>
                  <a:cubicBezTo>
                    <a:pt x="524" y="278"/>
                    <a:pt x="524" y="278"/>
                    <a:pt x="524" y="278"/>
                  </a:cubicBezTo>
                  <a:close/>
                  <a:moveTo>
                    <a:pt x="524" y="157"/>
                  </a:moveTo>
                  <a:cubicBezTo>
                    <a:pt x="524" y="116"/>
                    <a:pt x="524" y="116"/>
                    <a:pt x="524" y="116"/>
                  </a:cubicBezTo>
                  <a:cubicBezTo>
                    <a:pt x="538" y="114"/>
                    <a:pt x="549" y="113"/>
                    <a:pt x="551" y="113"/>
                  </a:cubicBezTo>
                  <a:cubicBezTo>
                    <a:pt x="554" y="112"/>
                    <a:pt x="562" y="95"/>
                    <a:pt x="562" y="95"/>
                  </a:cubicBezTo>
                  <a:cubicBezTo>
                    <a:pt x="562" y="95"/>
                    <a:pt x="562" y="99"/>
                    <a:pt x="560" y="108"/>
                  </a:cubicBezTo>
                  <a:cubicBezTo>
                    <a:pt x="558" y="116"/>
                    <a:pt x="552" y="128"/>
                    <a:pt x="546" y="133"/>
                  </a:cubicBezTo>
                  <a:cubicBezTo>
                    <a:pt x="542" y="137"/>
                    <a:pt x="531" y="149"/>
                    <a:pt x="524" y="157"/>
                  </a:cubicBezTo>
                  <a:close/>
                  <a:moveTo>
                    <a:pt x="455" y="452"/>
                  </a:moveTo>
                  <a:cubicBezTo>
                    <a:pt x="466" y="463"/>
                    <a:pt x="468" y="463"/>
                    <a:pt x="468" y="463"/>
                  </a:cubicBezTo>
                  <a:cubicBezTo>
                    <a:pt x="468" y="463"/>
                    <a:pt x="477" y="436"/>
                    <a:pt x="477" y="427"/>
                  </a:cubicBezTo>
                  <a:cubicBezTo>
                    <a:pt x="477" y="417"/>
                    <a:pt x="468" y="401"/>
                    <a:pt x="479" y="403"/>
                  </a:cubicBezTo>
                  <a:cubicBezTo>
                    <a:pt x="491" y="405"/>
                    <a:pt x="508" y="445"/>
                    <a:pt x="508" y="445"/>
                  </a:cubicBezTo>
                  <a:cubicBezTo>
                    <a:pt x="508" y="445"/>
                    <a:pt x="515" y="442"/>
                    <a:pt x="524" y="435"/>
                  </a:cubicBezTo>
                  <a:cubicBezTo>
                    <a:pt x="524" y="297"/>
                    <a:pt x="524" y="297"/>
                    <a:pt x="524" y="297"/>
                  </a:cubicBezTo>
                  <a:cubicBezTo>
                    <a:pt x="520" y="292"/>
                    <a:pt x="516" y="289"/>
                    <a:pt x="511" y="285"/>
                  </a:cubicBezTo>
                  <a:cubicBezTo>
                    <a:pt x="496" y="275"/>
                    <a:pt x="472" y="263"/>
                    <a:pt x="455" y="255"/>
                  </a:cubicBezTo>
                  <a:cubicBezTo>
                    <a:pt x="455" y="277"/>
                    <a:pt x="455" y="277"/>
                    <a:pt x="455" y="277"/>
                  </a:cubicBezTo>
                  <a:cubicBezTo>
                    <a:pt x="462" y="283"/>
                    <a:pt x="468" y="289"/>
                    <a:pt x="472" y="295"/>
                  </a:cubicBezTo>
                  <a:cubicBezTo>
                    <a:pt x="487" y="320"/>
                    <a:pt x="497" y="353"/>
                    <a:pt x="497" y="353"/>
                  </a:cubicBezTo>
                  <a:cubicBezTo>
                    <a:pt x="497" y="353"/>
                    <a:pt x="479" y="319"/>
                    <a:pt x="455" y="292"/>
                  </a:cubicBezTo>
                  <a:cubicBezTo>
                    <a:pt x="455" y="452"/>
                    <a:pt x="455" y="452"/>
                    <a:pt x="455" y="452"/>
                  </a:cubicBezTo>
                  <a:close/>
                  <a:moveTo>
                    <a:pt x="455" y="233"/>
                  </a:moveTo>
                  <a:cubicBezTo>
                    <a:pt x="455" y="158"/>
                    <a:pt x="455" y="158"/>
                    <a:pt x="455" y="158"/>
                  </a:cubicBezTo>
                  <a:cubicBezTo>
                    <a:pt x="463" y="144"/>
                    <a:pt x="479" y="135"/>
                    <a:pt x="495" y="125"/>
                  </a:cubicBezTo>
                  <a:cubicBezTo>
                    <a:pt x="504" y="121"/>
                    <a:pt x="515" y="118"/>
                    <a:pt x="524" y="116"/>
                  </a:cubicBezTo>
                  <a:cubicBezTo>
                    <a:pt x="524" y="157"/>
                    <a:pt x="524" y="157"/>
                    <a:pt x="524" y="157"/>
                  </a:cubicBezTo>
                  <a:cubicBezTo>
                    <a:pt x="520" y="162"/>
                    <a:pt x="517" y="166"/>
                    <a:pt x="517" y="166"/>
                  </a:cubicBezTo>
                  <a:cubicBezTo>
                    <a:pt x="517" y="166"/>
                    <a:pt x="521" y="164"/>
                    <a:pt x="524" y="162"/>
                  </a:cubicBezTo>
                  <a:cubicBezTo>
                    <a:pt x="524" y="208"/>
                    <a:pt x="524" y="208"/>
                    <a:pt x="524" y="208"/>
                  </a:cubicBezTo>
                  <a:cubicBezTo>
                    <a:pt x="492" y="218"/>
                    <a:pt x="462" y="222"/>
                    <a:pt x="462" y="222"/>
                  </a:cubicBezTo>
                  <a:cubicBezTo>
                    <a:pt x="473" y="224"/>
                    <a:pt x="484" y="224"/>
                    <a:pt x="494" y="223"/>
                  </a:cubicBezTo>
                  <a:cubicBezTo>
                    <a:pt x="505" y="222"/>
                    <a:pt x="515" y="220"/>
                    <a:pt x="524" y="217"/>
                  </a:cubicBezTo>
                  <a:cubicBezTo>
                    <a:pt x="524" y="278"/>
                    <a:pt x="524" y="278"/>
                    <a:pt x="524" y="278"/>
                  </a:cubicBezTo>
                  <a:cubicBezTo>
                    <a:pt x="502" y="268"/>
                    <a:pt x="473" y="242"/>
                    <a:pt x="459" y="234"/>
                  </a:cubicBezTo>
                  <a:cubicBezTo>
                    <a:pt x="458" y="234"/>
                    <a:pt x="456" y="233"/>
                    <a:pt x="455" y="233"/>
                  </a:cubicBezTo>
                  <a:close/>
                  <a:moveTo>
                    <a:pt x="388" y="453"/>
                  </a:moveTo>
                  <a:cubicBezTo>
                    <a:pt x="392" y="456"/>
                    <a:pt x="396" y="458"/>
                    <a:pt x="400" y="460"/>
                  </a:cubicBezTo>
                  <a:cubicBezTo>
                    <a:pt x="407" y="463"/>
                    <a:pt x="414" y="460"/>
                    <a:pt x="418" y="456"/>
                  </a:cubicBezTo>
                  <a:cubicBezTo>
                    <a:pt x="423" y="450"/>
                    <a:pt x="424" y="441"/>
                    <a:pt x="414" y="437"/>
                  </a:cubicBezTo>
                  <a:cubicBezTo>
                    <a:pt x="405" y="433"/>
                    <a:pt x="398" y="433"/>
                    <a:pt x="398" y="433"/>
                  </a:cubicBezTo>
                  <a:cubicBezTo>
                    <a:pt x="398" y="433"/>
                    <a:pt x="399" y="437"/>
                    <a:pt x="406" y="439"/>
                  </a:cubicBezTo>
                  <a:cubicBezTo>
                    <a:pt x="416" y="442"/>
                    <a:pt x="419" y="448"/>
                    <a:pt x="416" y="452"/>
                  </a:cubicBezTo>
                  <a:cubicBezTo>
                    <a:pt x="410" y="460"/>
                    <a:pt x="401" y="457"/>
                    <a:pt x="393" y="452"/>
                  </a:cubicBezTo>
                  <a:cubicBezTo>
                    <a:pt x="391" y="451"/>
                    <a:pt x="390" y="450"/>
                    <a:pt x="388" y="448"/>
                  </a:cubicBezTo>
                  <a:cubicBezTo>
                    <a:pt x="388" y="453"/>
                    <a:pt x="388" y="453"/>
                    <a:pt x="388" y="453"/>
                  </a:cubicBezTo>
                  <a:close/>
                  <a:moveTo>
                    <a:pt x="388" y="316"/>
                  </a:moveTo>
                  <a:cubicBezTo>
                    <a:pt x="388" y="134"/>
                    <a:pt x="388" y="134"/>
                    <a:pt x="388" y="134"/>
                  </a:cubicBezTo>
                  <a:cubicBezTo>
                    <a:pt x="400" y="164"/>
                    <a:pt x="392" y="227"/>
                    <a:pt x="392" y="227"/>
                  </a:cubicBezTo>
                  <a:cubicBezTo>
                    <a:pt x="411" y="212"/>
                    <a:pt x="409" y="175"/>
                    <a:pt x="399" y="144"/>
                  </a:cubicBezTo>
                  <a:cubicBezTo>
                    <a:pt x="396" y="134"/>
                    <a:pt x="393" y="125"/>
                    <a:pt x="388" y="117"/>
                  </a:cubicBezTo>
                  <a:cubicBezTo>
                    <a:pt x="388" y="29"/>
                    <a:pt x="388" y="29"/>
                    <a:pt x="388" y="29"/>
                  </a:cubicBezTo>
                  <a:cubicBezTo>
                    <a:pt x="392" y="31"/>
                    <a:pt x="395" y="33"/>
                    <a:pt x="398" y="35"/>
                  </a:cubicBezTo>
                  <a:cubicBezTo>
                    <a:pt x="418" y="50"/>
                    <a:pt x="427" y="78"/>
                    <a:pt x="436" y="107"/>
                  </a:cubicBezTo>
                  <a:cubicBezTo>
                    <a:pt x="445" y="136"/>
                    <a:pt x="426" y="188"/>
                    <a:pt x="420" y="197"/>
                  </a:cubicBezTo>
                  <a:cubicBezTo>
                    <a:pt x="414" y="206"/>
                    <a:pt x="424" y="228"/>
                    <a:pt x="424" y="228"/>
                  </a:cubicBezTo>
                  <a:cubicBezTo>
                    <a:pt x="424" y="228"/>
                    <a:pt x="440" y="218"/>
                    <a:pt x="445" y="213"/>
                  </a:cubicBezTo>
                  <a:cubicBezTo>
                    <a:pt x="449" y="208"/>
                    <a:pt x="446" y="189"/>
                    <a:pt x="451" y="169"/>
                  </a:cubicBezTo>
                  <a:cubicBezTo>
                    <a:pt x="452" y="165"/>
                    <a:pt x="453" y="161"/>
                    <a:pt x="455" y="158"/>
                  </a:cubicBezTo>
                  <a:cubicBezTo>
                    <a:pt x="455" y="233"/>
                    <a:pt x="455" y="233"/>
                    <a:pt x="455" y="233"/>
                  </a:cubicBezTo>
                  <a:cubicBezTo>
                    <a:pt x="441" y="228"/>
                    <a:pt x="439" y="248"/>
                    <a:pt x="439" y="248"/>
                  </a:cubicBezTo>
                  <a:cubicBezTo>
                    <a:pt x="439" y="248"/>
                    <a:pt x="446" y="251"/>
                    <a:pt x="455" y="255"/>
                  </a:cubicBezTo>
                  <a:cubicBezTo>
                    <a:pt x="455" y="277"/>
                    <a:pt x="455" y="277"/>
                    <a:pt x="455" y="277"/>
                  </a:cubicBezTo>
                  <a:cubicBezTo>
                    <a:pt x="437" y="261"/>
                    <a:pt x="414" y="251"/>
                    <a:pt x="414" y="251"/>
                  </a:cubicBezTo>
                  <a:cubicBezTo>
                    <a:pt x="414" y="251"/>
                    <a:pt x="428" y="260"/>
                    <a:pt x="453" y="289"/>
                  </a:cubicBezTo>
                  <a:cubicBezTo>
                    <a:pt x="454" y="290"/>
                    <a:pt x="454" y="291"/>
                    <a:pt x="455" y="292"/>
                  </a:cubicBezTo>
                  <a:cubicBezTo>
                    <a:pt x="455" y="452"/>
                    <a:pt x="455" y="452"/>
                    <a:pt x="455" y="452"/>
                  </a:cubicBezTo>
                  <a:cubicBezTo>
                    <a:pt x="453" y="449"/>
                    <a:pt x="451" y="447"/>
                    <a:pt x="448" y="443"/>
                  </a:cubicBezTo>
                  <a:cubicBezTo>
                    <a:pt x="432" y="424"/>
                    <a:pt x="413" y="371"/>
                    <a:pt x="412" y="365"/>
                  </a:cubicBezTo>
                  <a:cubicBezTo>
                    <a:pt x="411" y="358"/>
                    <a:pt x="410" y="299"/>
                    <a:pt x="403" y="292"/>
                  </a:cubicBezTo>
                  <a:cubicBezTo>
                    <a:pt x="396" y="286"/>
                    <a:pt x="394" y="306"/>
                    <a:pt x="388" y="316"/>
                  </a:cubicBezTo>
                  <a:close/>
                  <a:moveTo>
                    <a:pt x="341" y="182"/>
                  </a:moveTo>
                  <a:cubicBezTo>
                    <a:pt x="344" y="185"/>
                    <a:pt x="346" y="187"/>
                    <a:pt x="348" y="188"/>
                  </a:cubicBezTo>
                  <a:cubicBezTo>
                    <a:pt x="355" y="193"/>
                    <a:pt x="363" y="206"/>
                    <a:pt x="352" y="206"/>
                  </a:cubicBezTo>
                  <a:cubicBezTo>
                    <a:pt x="349" y="206"/>
                    <a:pt x="346" y="205"/>
                    <a:pt x="341" y="203"/>
                  </a:cubicBezTo>
                  <a:cubicBezTo>
                    <a:pt x="341" y="230"/>
                    <a:pt x="341" y="230"/>
                    <a:pt x="341" y="230"/>
                  </a:cubicBezTo>
                  <a:cubicBezTo>
                    <a:pt x="358" y="238"/>
                    <a:pt x="370" y="244"/>
                    <a:pt x="367" y="243"/>
                  </a:cubicBezTo>
                  <a:cubicBezTo>
                    <a:pt x="358" y="240"/>
                    <a:pt x="349" y="238"/>
                    <a:pt x="341" y="235"/>
                  </a:cubicBezTo>
                  <a:cubicBezTo>
                    <a:pt x="341" y="278"/>
                    <a:pt x="341" y="278"/>
                    <a:pt x="341" y="278"/>
                  </a:cubicBezTo>
                  <a:cubicBezTo>
                    <a:pt x="349" y="269"/>
                    <a:pt x="357" y="264"/>
                    <a:pt x="357" y="264"/>
                  </a:cubicBezTo>
                  <a:cubicBezTo>
                    <a:pt x="357" y="264"/>
                    <a:pt x="350" y="277"/>
                    <a:pt x="344" y="288"/>
                  </a:cubicBezTo>
                  <a:cubicBezTo>
                    <a:pt x="343" y="290"/>
                    <a:pt x="342" y="292"/>
                    <a:pt x="341" y="294"/>
                  </a:cubicBezTo>
                  <a:cubicBezTo>
                    <a:pt x="341" y="359"/>
                    <a:pt x="341" y="359"/>
                    <a:pt x="341" y="359"/>
                  </a:cubicBezTo>
                  <a:cubicBezTo>
                    <a:pt x="357" y="357"/>
                    <a:pt x="382" y="327"/>
                    <a:pt x="388" y="317"/>
                  </a:cubicBezTo>
                  <a:cubicBezTo>
                    <a:pt x="388" y="317"/>
                    <a:pt x="388" y="317"/>
                    <a:pt x="388" y="316"/>
                  </a:cubicBezTo>
                  <a:cubicBezTo>
                    <a:pt x="388" y="134"/>
                    <a:pt x="388" y="134"/>
                    <a:pt x="388" y="134"/>
                  </a:cubicBezTo>
                  <a:cubicBezTo>
                    <a:pt x="388" y="134"/>
                    <a:pt x="388" y="134"/>
                    <a:pt x="388" y="133"/>
                  </a:cubicBezTo>
                  <a:cubicBezTo>
                    <a:pt x="376" y="104"/>
                    <a:pt x="371" y="98"/>
                    <a:pt x="371" y="98"/>
                  </a:cubicBezTo>
                  <a:cubicBezTo>
                    <a:pt x="376" y="98"/>
                    <a:pt x="383" y="106"/>
                    <a:pt x="388" y="117"/>
                  </a:cubicBezTo>
                  <a:cubicBezTo>
                    <a:pt x="388" y="29"/>
                    <a:pt x="388" y="29"/>
                    <a:pt x="388" y="29"/>
                  </a:cubicBezTo>
                  <a:cubicBezTo>
                    <a:pt x="369" y="15"/>
                    <a:pt x="347" y="0"/>
                    <a:pt x="347" y="0"/>
                  </a:cubicBezTo>
                  <a:cubicBezTo>
                    <a:pt x="347" y="0"/>
                    <a:pt x="360" y="22"/>
                    <a:pt x="353" y="28"/>
                  </a:cubicBezTo>
                  <a:cubicBezTo>
                    <a:pt x="348" y="32"/>
                    <a:pt x="344" y="31"/>
                    <a:pt x="341" y="28"/>
                  </a:cubicBezTo>
                  <a:cubicBezTo>
                    <a:pt x="341" y="182"/>
                    <a:pt x="341" y="182"/>
                    <a:pt x="341" y="182"/>
                  </a:cubicBezTo>
                  <a:close/>
                  <a:moveTo>
                    <a:pt x="341" y="459"/>
                  </a:moveTo>
                  <a:cubicBezTo>
                    <a:pt x="351" y="479"/>
                    <a:pt x="351" y="479"/>
                    <a:pt x="351" y="479"/>
                  </a:cubicBezTo>
                  <a:cubicBezTo>
                    <a:pt x="351" y="479"/>
                    <a:pt x="364" y="478"/>
                    <a:pt x="359" y="466"/>
                  </a:cubicBezTo>
                  <a:cubicBezTo>
                    <a:pt x="355" y="459"/>
                    <a:pt x="350" y="448"/>
                    <a:pt x="341" y="438"/>
                  </a:cubicBezTo>
                  <a:cubicBezTo>
                    <a:pt x="341" y="459"/>
                    <a:pt x="341" y="459"/>
                    <a:pt x="341" y="459"/>
                  </a:cubicBezTo>
                  <a:close/>
                  <a:moveTo>
                    <a:pt x="341" y="411"/>
                  </a:moveTo>
                  <a:cubicBezTo>
                    <a:pt x="341" y="404"/>
                    <a:pt x="341" y="404"/>
                    <a:pt x="341" y="404"/>
                  </a:cubicBezTo>
                  <a:cubicBezTo>
                    <a:pt x="345" y="405"/>
                    <a:pt x="349" y="406"/>
                    <a:pt x="353" y="407"/>
                  </a:cubicBezTo>
                  <a:cubicBezTo>
                    <a:pt x="375" y="413"/>
                    <a:pt x="375" y="431"/>
                    <a:pt x="377" y="435"/>
                  </a:cubicBezTo>
                  <a:cubicBezTo>
                    <a:pt x="378" y="438"/>
                    <a:pt x="383" y="443"/>
                    <a:pt x="388" y="448"/>
                  </a:cubicBezTo>
                  <a:cubicBezTo>
                    <a:pt x="388" y="453"/>
                    <a:pt x="388" y="453"/>
                    <a:pt x="388" y="453"/>
                  </a:cubicBezTo>
                  <a:cubicBezTo>
                    <a:pt x="384" y="450"/>
                    <a:pt x="381" y="447"/>
                    <a:pt x="381" y="447"/>
                  </a:cubicBezTo>
                  <a:cubicBezTo>
                    <a:pt x="381" y="447"/>
                    <a:pt x="380" y="452"/>
                    <a:pt x="378" y="460"/>
                  </a:cubicBezTo>
                  <a:cubicBezTo>
                    <a:pt x="376" y="468"/>
                    <a:pt x="364" y="477"/>
                    <a:pt x="364" y="477"/>
                  </a:cubicBezTo>
                  <a:cubicBezTo>
                    <a:pt x="364" y="477"/>
                    <a:pt x="376" y="452"/>
                    <a:pt x="376" y="445"/>
                  </a:cubicBezTo>
                  <a:cubicBezTo>
                    <a:pt x="376" y="439"/>
                    <a:pt x="375" y="438"/>
                    <a:pt x="370" y="439"/>
                  </a:cubicBezTo>
                  <a:cubicBezTo>
                    <a:pt x="366" y="439"/>
                    <a:pt x="369" y="431"/>
                    <a:pt x="369" y="431"/>
                  </a:cubicBezTo>
                  <a:cubicBezTo>
                    <a:pt x="370" y="421"/>
                    <a:pt x="360" y="415"/>
                    <a:pt x="347" y="412"/>
                  </a:cubicBezTo>
                  <a:cubicBezTo>
                    <a:pt x="345" y="412"/>
                    <a:pt x="343" y="411"/>
                    <a:pt x="341" y="411"/>
                  </a:cubicBezTo>
                  <a:close/>
                  <a:moveTo>
                    <a:pt x="296" y="12"/>
                  </a:moveTo>
                  <a:cubicBezTo>
                    <a:pt x="296" y="12"/>
                    <a:pt x="301" y="26"/>
                    <a:pt x="295" y="34"/>
                  </a:cubicBezTo>
                  <a:cubicBezTo>
                    <a:pt x="289" y="42"/>
                    <a:pt x="274" y="89"/>
                    <a:pt x="297" y="127"/>
                  </a:cubicBezTo>
                  <a:cubicBezTo>
                    <a:pt x="315" y="158"/>
                    <a:pt x="331" y="174"/>
                    <a:pt x="341" y="182"/>
                  </a:cubicBezTo>
                  <a:cubicBezTo>
                    <a:pt x="341" y="28"/>
                    <a:pt x="341" y="28"/>
                    <a:pt x="341" y="28"/>
                  </a:cubicBezTo>
                  <a:cubicBezTo>
                    <a:pt x="340" y="26"/>
                    <a:pt x="339" y="24"/>
                    <a:pt x="338" y="22"/>
                  </a:cubicBezTo>
                  <a:cubicBezTo>
                    <a:pt x="335" y="16"/>
                    <a:pt x="329" y="6"/>
                    <a:pt x="329" y="6"/>
                  </a:cubicBezTo>
                  <a:cubicBezTo>
                    <a:pt x="329" y="6"/>
                    <a:pt x="338" y="28"/>
                    <a:pt x="334" y="32"/>
                  </a:cubicBezTo>
                  <a:cubicBezTo>
                    <a:pt x="330" y="37"/>
                    <a:pt x="324" y="43"/>
                    <a:pt x="319" y="36"/>
                  </a:cubicBezTo>
                  <a:cubicBezTo>
                    <a:pt x="313" y="28"/>
                    <a:pt x="311" y="20"/>
                    <a:pt x="306" y="16"/>
                  </a:cubicBezTo>
                  <a:cubicBezTo>
                    <a:pt x="302" y="13"/>
                    <a:pt x="296" y="12"/>
                    <a:pt x="296" y="12"/>
                  </a:cubicBezTo>
                  <a:close/>
                  <a:moveTo>
                    <a:pt x="341" y="203"/>
                  </a:moveTo>
                  <a:cubicBezTo>
                    <a:pt x="341" y="230"/>
                    <a:pt x="341" y="230"/>
                    <a:pt x="341" y="230"/>
                  </a:cubicBezTo>
                  <a:cubicBezTo>
                    <a:pt x="308" y="215"/>
                    <a:pt x="259" y="193"/>
                    <a:pt x="273" y="202"/>
                  </a:cubicBezTo>
                  <a:cubicBezTo>
                    <a:pt x="294" y="216"/>
                    <a:pt x="313" y="227"/>
                    <a:pt x="337" y="234"/>
                  </a:cubicBezTo>
                  <a:cubicBezTo>
                    <a:pt x="338" y="234"/>
                    <a:pt x="340" y="235"/>
                    <a:pt x="341" y="235"/>
                  </a:cubicBezTo>
                  <a:cubicBezTo>
                    <a:pt x="341" y="278"/>
                    <a:pt x="341" y="278"/>
                    <a:pt x="341" y="278"/>
                  </a:cubicBezTo>
                  <a:cubicBezTo>
                    <a:pt x="337" y="284"/>
                    <a:pt x="332" y="292"/>
                    <a:pt x="330" y="301"/>
                  </a:cubicBezTo>
                  <a:cubicBezTo>
                    <a:pt x="324" y="326"/>
                    <a:pt x="325" y="351"/>
                    <a:pt x="325" y="351"/>
                  </a:cubicBezTo>
                  <a:cubicBezTo>
                    <a:pt x="325" y="351"/>
                    <a:pt x="335" y="312"/>
                    <a:pt x="341" y="294"/>
                  </a:cubicBezTo>
                  <a:cubicBezTo>
                    <a:pt x="341" y="359"/>
                    <a:pt x="341" y="359"/>
                    <a:pt x="341" y="359"/>
                  </a:cubicBezTo>
                  <a:cubicBezTo>
                    <a:pt x="341" y="359"/>
                    <a:pt x="340" y="359"/>
                    <a:pt x="339" y="359"/>
                  </a:cubicBezTo>
                  <a:cubicBezTo>
                    <a:pt x="324" y="359"/>
                    <a:pt x="326" y="377"/>
                    <a:pt x="326" y="377"/>
                  </a:cubicBezTo>
                  <a:cubicBezTo>
                    <a:pt x="326" y="377"/>
                    <a:pt x="313" y="365"/>
                    <a:pt x="308" y="338"/>
                  </a:cubicBezTo>
                  <a:cubicBezTo>
                    <a:pt x="305" y="313"/>
                    <a:pt x="323" y="278"/>
                    <a:pt x="328" y="269"/>
                  </a:cubicBezTo>
                  <a:cubicBezTo>
                    <a:pt x="321" y="270"/>
                    <a:pt x="310" y="272"/>
                    <a:pt x="300" y="275"/>
                  </a:cubicBezTo>
                  <a:cubicBezTo>
                    <a:pt x="289" y="279"/>
                    <a:pt x="281" y="283"/>
                    <a:pt x="276" y="288"/>
                  </a:cubicBezTo>
                  <a:cubicBezTo>
                    <a:pt x="270" y="294"/>
                    <a:pt x="266" y="302"/>
                    <a:pt x="264" y="313"/>
                  </a:cubicBezTo>
                  <a:cubicBezTo>
                    <a:pt x="264" y="313"/>
                    <a:pt x="270" y="310"/>
                    <a:pt x="275" y="311"/>
                  </a:cubicBezTo>
                  <a:cubicBezTo>
                    <a:pt x="280" y="312"/>
                    <a:pt x="275" y="322"/>
                    <a:pt x="272" y="323"/>
                  </a:cubicBezTo>
                  <a:cubicBezTo>
                    <a:pt x="269" y="324"/>
                    <a:pt x="261" y="318"/>
                    <a:pt x="261" y="318"/>
                  </a:cubicBezTo>
                  <a:cubicBezTo>
                    <a:pt x="256" y="334"/>
                    <a:pt x="259" y="406"/>
                    <a:pt x="296" y="405"/>
                  </a:cubicBezTo>
                  <a:cubicBezTo>
                    <a:pt x="313" y="405"/>
                    <a:pt x="326" y="402"/>
                    <a:pt x="341" y="404"/>
                  </a:cubicBezTo>
                  <a:cubicBezTo>
                    <a:pt x="341" y="411"/>
                    <a:pt x="341" y="411"/>
                    <a:pt x="341" y="411"/>
                  </a:cubicBezTo>
                  <a:cubicBezTo>
                    <a:pt x="324" y="409"/>
                    <a:pt x="305" y="411"/>
                    <a:pt x="303" y="413"/>
                  </a:cubicBezTo>
                  <a:cubicBezTo>
                    <a:pt x="303" y="413"/>
                    <a:pt x="307" y="414"/>
                    <a:pt x="325" y="424"/>
                  </a:cubicBezTo>
                  <a:cubicBezTo>
                    <a:pt x="331" y="427"/>
                    <a:pt x="336" y="432"/>
                    <a:pt x="341" y="438"/>
                  </a:cubicBezTo>
                  <a:cubicBezTo>
                    <a:pt x="341" y="459"/>
                    <a:pt x="341" y="459"/>
                    <a:pt x="341" y="459"/>
                  </a:cubicBezTo>
                  <a:cubicBezTo>
                    <a:pt x="335" y="445"/>
                    <a:pt x="335" y="445"/>
                    <a:pt x="335" y="445"/>
                  </a:cubicBezTo>
                  <a:cubicBezTo>
                    <a:pt x="315" y="432"/>
                    <a:pt x="315" y="432"/>
                    <a:pt x="315" y="432"/>
                  </a:cubicBezTo>
                  <a:cubicBezTo>
                    <a:pt x="315" y="432"/>
                    <a:pt x="294" y="421"/>
                    <a:pt x="275" y="406"/>
                  </a:cubicBezTo>
                  <a:cubicBezTo>
                    <a:pt x="257" y="391"/>
                    <a:pt x="250" y="352"/>
                    <a:pt x="251" y="339"/>
                  </a:cubicBezTo>
                  <a:cubicBezTo>
                    <a:pt x="252" y="327"/>
                    <a:pt x="257" y="294"/>
                    <a:pt x="256" y="274"/>
                  </a:cubicBezTo>
                  <a:cubicBezTo>
                    <a:pt x="255" y="257"/>
                    <a:pt x="252" y="249"/>
                    <a:pt x="247" y="245"/>
                  </a:cubicBezTo>
                  <a:cubicBezTo>
                    <a:pt x="232" y="237"/>
                    <a:pt x="211" y="245"/>
                    <a:pt x="214" y="265"/>
                  </a:cubicBezTo>
                  <a:cubicBezTo>
                    <a:pt x="216" y="273"/>
                    <a:pt x="220" y="281"/>
                    <a:pt x="221" y="283"/>
                  </a:cubicBezTo>
                  <a:cubicBezTo>
                    <a:pt x="225" y="283"/>
                    <a:pt x="228" y="283"/>
                    <a:pt x="229" y="281"/>
                  </a:cubicBezTo>
                  <a:cubicBezTo>
                    <a:pt x="232" y="277"/>
                    <a:pt x="232" y="270"/>
                    <a:pt x="232" y="270"/>
                  </a:cubicBezTo>
                  <a:cubicBezTo>
                    <a:pt x="232" y="270"/>
                    <a:pt x="239" y="286"/>
                    <a:pt x="234" y="304"/>
                  </a:cubicBezTo>
                  <a:cubicBezTo>
                    <a:pt x="229" y="319"/>
                    <a:pt x="211" y="334"/>
                    <a:pt x="207" y="336"/>
                  </a:cubicBezTo>
                  <a:cubicBezTo>
                    <a:pt x="207" y="319"/>
                    <a:pt x="207" y="319"/>
                    <a:pt x="207" y="319"/>
                  </a:cubicBezTo>
                  <a:cubicBezTo>
                    <a:pt x="209" y="317"/>
                    <a:pt x="211" y="316"/>
                    <a:pt x="212" y="314"/>
                  </a:cubicBezTo>
                  <a:cubicBezTo>
                    <a:pt x="219" y="304"/>
                    <a:pt x="226" y="291"/>
                    <a:pt x="226" y="291"/>
                  </a:cubicBezTo>
                  <a:cubicBezTo>
                    <a:pt x="226" y="291"/>
                    <a:pt x="214" y="305"/>
                    <a:pt x="209" y="310"/>
                  </a:cubicBezTo>
                  <a:cubicBezTo>
                    <a:pt x="208" y="311"/>
                    <a:pt x="208" y="312"/>
                    <a:pt x="207" y="312"/>
                  </a:cubicBezTo>
                  <a:cubicBezTo>
                    <a:pt x="207" y="283"/>
                    <a:pt x="207" y="283"/>
                    <a:pt x="207" y="283"/>
                  </a:cubicBezTo>
                  <a:cubicBezTo>
                    <a:pt x="209" y="283"/>
                    <a:pt x="211" y="283"/>
                    <a:pt x="214" y="283"/>
                  </a:cubicBezTo>
                  <a:cubicBezTo>
                    <a:pt x="213" y="279"/>
                    <a:pt x="211" y="274"/>
                    <a:pt x="210" y="270"/>
                  </a:cubicBezTo>
                  <a:cubicBezTo>
                    <a:pt x="207" y="261"/>
                    <a:pt x="207" y="252"/>
                    <a:pt x="212" y="245"/>
                  </a:cubicBezTo>
                  <a:cubicBezTo>
                    <a:pt x="217" y="240"/>
                    <a:pt x="222" y="237"/>
                    <a:pt x="227" y="236"/>
                  </a:cubicBezTo>
                  <a:cubicBezTo>
                    <a:pt x="243" y="232"/>
                    <a:pt x="254" y="241"/>
                    <a:pt x="259" y="252"/>
                  </a:cubicBezTo>
                  <a:cubicBezTo>
                    <a:pt x="264" y="265"/>
                    <a:pt x="262" y="279"/>
                    <a:pt x="264" y="293"/>
                  </a:cubicBezTo>
                  <a:cubicBezTo>
                    <a:pt x="264" y="293"/>
                    <a:pt x="266" y="291"/>
                    <a:pt x="269" y="288"/>
                  </a:cubicBezTo>
                  <a:cubicBezTo>
                    <a:pt x="278" y="279"/>
                    <a:pt x="284" y="275"/>
                    <a:pt x="297" y="271"/>
                  </a:cubicBezTo>
                  <a:cubicBezTo>
                    <a:pt x="321" y="263"/>
                    <a:pt x="321" y="263"/>
                    <a:pt x="321" y="263"/>
                  </a:cubicBezTo>
                  <a:cubicBezTo>
                    <a:pt x="307" y="258"/>
                    <a:pt x="280" y="246"/>
                    <a:pt x="267" y="227"/>
                  </a:cubicBezTo>
                  <a:cubicBezTo>
                    <a:pt x="249" y="201"/>
                    <a:pt x="252" y="173"/>
                    <a:pt x="252" y="173"/>
                  </a:cubicBezTo>
                  <a:cubicBezTo>
                    <a:pt x="252" y="173"/>
                    <a:pt x="258" y="184"/>
                    <a:pt x="264" y="188"/>
                  </a:cubicBezTo>
                  <a:cubicBezTo>
                    <a:pt x="270" y="194"/>
                    <a:pt x="295" y="179"/>
                    <a:pt x="302" y="179"/>
                  </a:cubicBezTo>
                  <a:cubicBezTo>
                    <a:pt x="308" y="179"/>
                    <a:pt x="327" y="195"/>
                    <a:pt x="341" y="203"/>
                  </a:cubicBezTo>
                  <a:close/>
                  <a:moveTo>
                    <a:pt x="207" y="391"/>
                  </a:moveTo>
                  <a:cubicBezTo>
                    <a:pt x="211" y="392"/>
                    <a:pt x="215" y="393"/>
                    <a:pt x="217" y="392"/>
                  </a:cubicBezTo>
                  <a:cubicBezTo>
                    <a:pt x="226" y="389"/>
                    <a:pt x="229" y="400"/>
                    <a:pt x="229" y="400"/>
                  </a:cubicBezTo>
                  <a:cubicBezTo>
                    <a:pt x="229" y="400"/>
                    <a:pt x="234" y="390"/>
                    <a:pt x="231" y="374"/>
                  </a:cubicBezTo>
                  <a:cubicBezTo>
                    <a:pt x="229" y="359"/>
                    <a:pt x="211" y="341"/>
                    <a:pt x="207" y="338"/>
                  </a:cubicBezTo>
                  <a:cubicBezTo>
                    <a:pt x="207" y="350"/>
                    <a:pt x="207" y="350"/>
                    <a:pt x="207" y="350"/>
                  </a:cubicBezTo>
                  <a:cubicBezTo>
                    <a:pt x="209" y="352"/>
                    <a:pt x="211" y="354"/>
                    <a:pt x="212" y="357"/>
                  </a:cubicBezTo>
                  <a:cubicBezTo>
                    <a:pt x="220" y="370"/>
                    <a:pt x="224" y="385"/>
                    <a:pt x="224" y="385"/>
                  </a:cubicBezTo>
                  <a:cubicBezTo>
                    <a:pt x="224" y="385"/>
                    <a:pt x="214" y="368"/>
                    <a:pt x="207" y="358"/>
                  </a:cubicBezTo>
                  <a:lnTo>
                    <a:pt x="207" y="391"/>
                  </a:lnTo>
                  <a:close/>
                  <a:moveTo>
                    <a:pt x="207" y="283"/>
                  </a:moveTo>
                  <a:cubicBezTo>
                    <a:pt x="206" y="283"/>
                    <a:pt x="206" y="283"/>
                    <a:pt x="205" y="283"/>
                  </a:cubicBezTo>
                  <a:cubicBezTo>
                    <a:pt x="201" y="284"/>
                    <a:pt x="188" y="305"/>
                    <a:pt x="182" y="307"/>
                  </a:cubicBezTo>
                  <a:cubicBezTo>
                    <a:pt x="176" y="310"/>
                    <a:pt x="178" y="300"/>
                    <a:pt x="181" y="296"/>
                  </a:cubicBezTo>
                  <a:cubicBezTo>
                    <a:pt x="184" y="292"/>
                    <a:pt x="193" y="279"/>
                    <a:pt x="199" y="253"/>
                  </a:cubicBezTo>
                  <a:cubicBezTo>
                    <a:pt x="204" y="227"/>
                    <a:pt x="188" y="203"/>
                    <a:pt x="183" y="199"/>
                  </a:cubicBezTo>
                  <a:cubicBezTo>
                    <a:pt x="178" y="196"/>
                    <a:pt x="178" y="187"/>
                    <a:pt x="178" y="187"/>
                  </a:cubicBezTo>
                  <a:cubicBezTo>
                    <a:pt x="178" y="187"/>
                    <a:pt x="175" y="188"/>
                    <a:pt x="173" y="192"/>
                  </a:cubicBezTo>
                  <a:cubicBezTo>
                    <a:pt x="171" y="195"/>
                    <a:pt x="171" y="200"/>
                    <a:pt x="169" y="205"/>
                  </a:cubicBezTo>
                  <a:cubicBezTo>
                    <a:pt x="168" y="210"/>
                    <a:pt x="164" y="208"/>
                    <a:pt x="160" y="206"/>
                  </a:cubicBezTo>
                  <a:cubicBezTo>
                    <a:pt x="157" y="203"/>
                    <a:pt x="158" y="190"/>
                    <a:pt x="158" y="190"/>
                  </a:cubicBezTo>
                  <a:cubicBezTo>
                    <a:pt x="158" y="190"/>
                    <a:pt x="157" y="197"/>
                    <a:pt x="156" y="200"/>
                  </a:cubicBezTo>
                  <a:cubicBezTo>
                    <a:pt x="156" y="203"/>
                    <a:pt x="155" y="205"/>
                    <a:pt x="154" y="206"/>
                  </a:cubicBezTo>
                  <a:cubicBezTo>
                    <a:pt x="154" y="302"/>
                    <a:pt x="154" y="302"/>
                    <a:pt x="154" y="302"/>
                  </a:cubicBezTo>
                  <a:cubicBezTo>
                    <a:pt x="158" y="315"/>
                    <a:pt x="164" y="326"/>
                    <a:pt x="164" y="326"/>
                  </a:cubicBezTo>
                  <a:cubicBezTo>
                    <a:pt x="164" y="326"/>
                    <a:pt x="159" y="326"/>
                    <a:pt x="155" y="319"/>
                  </a:cubicBezTo>
                  <a:cubicBezTo>
                    <a:pt x="154" y="318"/>
                    <a:pt x="154" y="317"/>
                    <a:pt x="154" y="316"/>
                  </a:cubicBezTo>
                  <a:cubicBezTo>
                    <a:pt x="154" y="346"/>
                    <a:pt x="154" y="346"/>
                    <a:pt x="154" y="346"/>
                  </a:cubicBezTo>
                  <a:cubicBezTo>
                    <a:pt x="154" y="344"/>
                    <a:pt x="155" y="344"/>
                    <a:pt x="155" y="344"/>
                  </a:cubicBezTo>
                  <a:cubicBezTo>
                    <a:pt x="155" y="344"/>
                    <a:pt x="155" y="345"/>
                    <a:pt x="154" y="346"/>
                  </a:cubicBezTo>
                  <a:cubicBezTo>
                    <a:pt x="154" y="459"/>
                    <a:pt x="154" y="459"/>
                    <a:pt x="154" y="459"/>
                  </a:cubicBezTo>
                  <a:cubicBezTo>
                    <a:pt x="157" y="466"/>
                    <a:pt x="164" y="474"/>
                    <a:pt x="164" y="474"/>
                  </a:cubicBezTo>
                  <a:cubicBezTo>
                    <a:pt x="164" y="474"/>
                    <a:pt x="165" y="474"/>
                    <a:pt x="171" y="460"/>
                  </a:cubicBezTo>
                  <a:cubicBezTo>
                    <a:pt x="177" y="445"/>
                    <a:pt x="178" y="412"/>
                    <a:pt x="177" y="408"/>
                  </a:cubicBezTo>
                  <a:cubicBezTo>
                    <a:pt x="177" y="404"/>
                    <a:pt x="166" y="370"/>
                    <a:pt x="169" y="365"/>
                  </a:cubicBezTo>
                  <a:cubicBezTo>
                    <a:pt x="172" y="361"/>
                    <a:pt x="177" y="372"/>
                    <a:pt x="182" y="377"/>
                  </a:cubicBezTo>
                  <a:cubicBezTo>
                    <a:pt x="186" y="380"/>
                    <a:pt x="197" y="387"/>
                    <a:pt x="207" y="391"/>
                  </a:cubicBezTo>
                  <a:cubicBezTo>
                    <a:pt x="207" y="358"/>
                    <a:pt x="207" y="358"/>
                    <a:pt x="207" y="358"/>
                  </a:cubicBezTo>
                  <a:cubicBezTo>
                    <a:pt x="205" y="356"/>
                    <a:pt x="203" y="353"/>
                    <a:pt x="202" y="352"/>
                  </a:cubicBezTo>
                  <a:cubicBezTo>
                    <a:pt x="196" y="347"/>
                    <a:pt x="190" y="341"/>
                    <a:pt x="190" y="341"/>
                  </a:cubicBezTo>
                  <a:cubicBezTo>
                    <a:pt x="190" y="341"/>
                    <a:pt x="199" y="343"/>
                    <a:pt x="207" y="350"/>
                  </a:cubicBezTo>
                  <a:cubicBezTo>
                    <a:pt x="207" y="338"/>
                    <a:pt x="207" y="338"/>
                    <a:pt x="207" y="338"/>
                  </a:cubicBezTo>
                  <a:cubicBezTo>
                    <a:pt x="206" y="337"/>
                    <a:pt x="206" y="337"/>
                    <a:pt x="206" y="337"/>
                  </a:cubicBezTo>
                  <a:cubicBezTo>
                    <a:pt x="206" y="337"/>
                    <a:pt x="206" y="337"/>
                    <a:pt x="207" y="336"/>
                  </a:cubicBezTo>
                  <a:cubicBezTo>
                    <a:pt x="207" y="319"/>
                    <a:pt x="207" y="319"/>
                    <a:pt x="207" y="319"/>
                  </a:cubicBezTo>
                  <a:cubicBezTo>
                    <a:pt x="197" y="326"/>
                    <a:pt x="180" y="330"/>
                    <a:pt x="180" y="330"/>
                  </a:cubicBezTo>
                  <a:cubicBezTo>
                    <a:pt x="182" y="328"/>
                    <a:pt x="182" y="328"/>
                    <a:pt x="182" y="328"/>
                  </a:cubicBezTo>
                  <a:cubicBezTo>
                    <a:pt x="182" y="328"/>
                    <a:pt x="199" y="318"/>
                    <a:pt x="207" y="312"/>
                  </a:cubicBezTo>
                  <a:lnTo>
                    <a:pt x="207" y="283"/>
                  </a:lnTo>
                  <a:close/>
                  <a:moveTo>
                    <a:pt x="154" y="206"/>
                  </a:moveTo>
                  <a:cubicBezTo>
                    <a:pt x="152" y="207"/>
                    <a:pt x="151" y="208"/>
                    <a:pt x="149" y="206"/>
                  </a:cubicBezTo>
                  <a:cubicBezTo>
                    <a:pt x="144" y="204"/>
                    <a:pt x="147" y="189"/>
                    <a:pt x="147" y="189"/>
                  </a:cubicBezTo>
                  <a:cubicBezTo>
                    <a:pt x="147" y="189"/>
                    <a:pt x="144" y="192"/>
                    <a:pt x="141" y="197"/>
                  </a:cubicBezTo>
                  <a:cubicBezTo>
                    <a:pt x="141" y="314"/>
                    <a:pt x="141" y="314"/>
                    <a:pt x="141" y="314"/>
                  </a:cubicBezTo>
                  <a:cubicBezTo>
                    <a:pt x="141" y="314"/>
                    <a:pt x="141" y="314"/>
                    <a:pt x="142" y="315"/>
                  </a:cubicBezTo>
                  <a:cubicBezTo>
                    <a:pt x="147" y="319"/>
                    <a:pt x="145" y="333"/>
                    <a:pt x="145" y="333"/>
                  </a:cubicBezTo>
                  <a:cubicBezTo>
                    <a:pt x="145" y="333"/>
                    <a:pt x="143" y="332"/>
                    <a:pt x="141" y="331"/>
                  </a:cubicBezTo>
                  <a:cubicBezTo>
                    <a:pt x="141" y="359"/>
                    <a:pt x="141" y="359"/>
                    <a:pt x="141" y="359"/>
                  </a:cubicBezTo>
                  <a:cubicBezTo>
                    <a:pt x="146" y="353"/>
                    <a:pt x="151" y="348"/>
                    <a:pt x="154" y="346"/>
                  </a:cubicBezTo>
                  <a:cubicBezTo>
                    <a:pt x="154" y="316"/>
                    <a:pt x="154" y="316"/>
                    <a:pt x="154" y="316"/>
                  </a:cubicBezTo>
                  <a:cubicBezTo>
                    <a:pt x="151" y="308"/>
                    <a:pt x="148" y="293"/>
                    <a:pt x="144" y="282"/>
                  </a:cubicBezTo>
                  <a:cubicBezTo>
                    <a:pt x="141" y="270"/>
                    <a:pt x="152" y="250"/>
                    <a:pt x="152" y="250"/>
                  </a:cubicBezTo>
                  <a:cubicBezTo>
                    <a:pt x="152" y="250"/>
                    <a:pt x="149" y="253"/>
                    <a:pt x="148" y="273"/>
                  </a:cubicBezTo>
                  <a:cubicBezTo>
                    <a:pt x="147" y="281"/>
                    <a:pt x="150" y="292"/>
                    <a:pt x="154" y="302"/>
                  </a:cubicBezTo>
                  <a:cubicBezTo>
                    <a:pt x="154" y="206"/>
                    <a:pt x="154" y="206"/>
                    <a:pt x="154" y="206"/>
                  </a:cubicBezTo>
                  <a:close/>
                  <a:moveTo>
                    <a:pt x="141" y="452"/>
                  </a:moveTo>
                  <a:cubicBezTo>
                    <a:pt x="141" y="370"/>
                    <a:pt x="141" y="370"/>
                    <a:pt x="141" y="370"/>
                  </a:cubicBezTo>
                  <a:cubicBezTo>
                    <a:pt x="147" y="357"/>
                    <a:pt x="151" y="350"/>
                    <a:pt x="154" y="346"/>
                  </a:cubicBezTo>
                  <a:cubicBezTo>
                    <a:pt x="154" y="459"/>
                    <a:pt x="154" y="459"/>
                    <a:pt x="154" y="459"/>
                  </a:cubicBezTo>
                  <a:cubicBezTo>
                    <a:pt x="153" y="458"/>
                    <a:pt x="152" y="456"/>
                    <a:pt x="152" y="456"/>
                  </a:cubicBezTo>
                  <a:cubicBezTo>
                    <a:pt x="150" y="450"/>
                    <a:pt x="152" y="439"/>
                    <a:pt x="146" y="442"/>
                  </a:cubicBezTo>
                  <a:cubicBezTo>
                    <a:pt x="144" y="443"/>
                    <a:pt x="142" y="448"/>
                    <a:pt x="141" y="452"/>
                  </a:cubicBezTo>
                  <a:close/>
                  <a:moveTo>
                    <a:pt x="141" y="197"/>
                  </a:moveTo>
                  <a:cubicBezTo>
                    <a:pt x="136" y="203"/>
                    <a:pt x="130" y="212"/>
                    <a:pt x="125" y="219"/>
                  </a:cubicBezTo>
                  <a:cubicBezTo>
                    <a:pt x="116" y="231"/>
                    <a:pt x="116" y="248"/>
                    <a:pt x="116" y="266"/>
                  </a:cubicBezTo>
                  <a:cubicBezTo>
                    <a:pt x="116" y="284"/>
                    <a:pt x="135" y="309"/>
                    <a:pt x="141" y="314"/>
                  </a:cubicBezTo>
                  <a:cubicBezTo>
                    <a:pt x="141" y="197"/>
                    <a:pt x="141" y="197"/>
                    <a:pt x="141" y="197"/>
                  </a:cubicBezTo>
                  <a:close/>
                  <a:moveTo>
                    <a:pt x="141" y="331"/>
                  </a:moveTo>
                  <a:cubicBezTo>
                    <a:pt x="141" y="359"/>
                    <a:pt x="141" y="359"/>
                    <a:pt x="141" y="359"/>
                  </a:cubicBezTo>
                  <a:cubicBezTo>
                    <a:pt x="136" y="365"/>
                    <a:pt x="132" y="373"/>
                    <a:pt x="130" y="380"/>
                  </a:cubicBezTo>
                  <a:cubicBezTo>
                    <a:pt x="126" y="397"/>
                    <a:pt x="127" y="417"/>
                    <a:pt x="127" y="417"/>
                  </a:cubicBezTo>
                  <a:cubicBezTo>
                    <a:pt x="127" y="417"/>
                    <a:pt x="131" y="393"/>
                    <a:pt x="140" y="373"/>
                  </a:cubicBezTo>
                  <a:cubicBezTo>
                    <a:pt x="140" y="372"/>
                    <a:pt x="141" y="371"/>
                    <a:pt x="141" y="370"/>
                  </a:cubicBezTo>
                  <a:cubicBezTo>
                    <a:pt x="141" y="452"/>
                    <a:pt x="141" y="452"/>
                    <a:pt x="141" y="452"/>
                  </a:cubicBezTo>
                  <a:cubicBezTo>
                    <a:pt x="139" y="461"/>
                    <a:pt x="138" y="472"/>
                    <a:pt x="138" y="472"/>
                  </a:cubicBezTo>
                  <a:cubicBezTo>
                    <a:pt x="138" y="472"/>
                    <a:pt x="104" y="468"/>
                    <a:pt x="99" y="440"/>
                  </a:cubicBezTo>
                  <a:cubicBezTo>
                    <a:pt x="94" y="411"/>
                    <a:pt x="96" y="395"/>
                    <a:pt x="107" y="381"/>
                  </a:cubicBezTo>
                  <a:cubicBezTo>
                    <a:pt x="117" y="367"/>
                    <a:pt x="140" y="347"/>
                    <a:pt x="140" y="347"/>
                  </a:cubicBezTo>
                  <a:cubicBezTo>
                    <a:pt x="140" y="347"/>
                    <a:pt x="135" y="334"/>
                    <a:pt x="127" y="343"/>
                  </a:cubicBezTo>
                  <a:cubicBezTo>
                    <a:pt x="118" y="351"/>
                    <a:pt x="104" y="378"/>
                    <a:pt x="91" y="385"/>
                  </a:cubicBezTo>
                  <a:cubicBezTo>
                    <a:pt x="89" y="386"/>
                    <a:pt x="86" y="387"/>
                    <a:pt x="84" y="387"/>
                  </a:cubicBezTo>
                  <a:cubicBezTo>
                    <a:pt x="84" y="345"/>
                    <a:pt x="84" y="345"/>
                    <a:pt x="84" y="345"/>
                  </a:cubicBezTo>
                  <a:cubicBezTo>
                    <a:pt x="97" y="344"/>
                    <a:pt x="114" y="341"/>
                    <a:pt x="114" y="341"/>
                  </a:cubicBezTo>
                  <a:cubicBezTo>
                    <a:pt x="123" y="336"/>
                    <a:pt x="123" y="336"/>
                    <a:pt x="123" y="336"/>
                  </a:cubicBezTo>
                  <a:cubicBezTo>
                    <a:pt x="123" y="336"/>
                    <a:pt x="104" y="340"/>
                    <a:pt x="84" y="340"/>
                  </a:cubicBezTo>
                  <a:cubicBezTo>
                    <a:pt x="84" y="288"/>
                    <a:pt x="84" y="288"/>
                    <a:pt x="84" y="288"/>
                  </a:cubicBezTo>
                  <a:cubicBezTo>
                    <a:pt x="85" y="288"/>
                    <a:pt x="86" y="288"/>
                    <a:pt x="86" y="288"/>
                  </a:cubicBezTo>
                  <a:cubicBezTo>
                    <a:pt x="100" y="291"/>
                    <a:pt x="113" y="294"/>
                    <a:pt x="119" y="305"/>
                  </a:cubicBezTo>
                  <a:cubicBezTo>
                    <a:pt x="126" y="315"/>
                    <a:pt x="128" y="326"/>
                    <a:pt x="131" y="328"/>
                  </a:cubicBezTo>
                  <a:cubicBezTo>
                    <a:pt x="133" y="329"/>
                    <a:pt x="138" y="331"/>
                    <a:pt x="141" y="331"/>
                  </a:cubicBezTo>
                  <a:close/>
                  <a:moveTo>
                    <a:pt x="84" y="288"/>
                  </a:moveTo>
                  <a:cubicBezTo>
                    <a:pt x="71" y="286"/>
                    <a:pt x="53" y="291"/>
                    <a:pt x="52" y="291"/>
                  </a:cubicBezTo>
                  <a:cubicBezTo>
                    <a:pt x="50" y="291"/>
                    <a:pt x="42" y="283"/>
                    <a:pt x="42" y="283"/>
                  </a:cubicBezTo>
                  <a:cubicBezTo>
                    <a:pt x="42" y="283"/>
                    <a:pt x="43" y="286"/>
                    <a:pt x="46" y="290"/>
                  </a:cubicBezTo>
                  <a:cubicBezTo>
                    <a:pt x="48" y="294"/>
                    <a:pt x="54" y="300"/>
                    <a:pt x="59" y="302"/>
                  </a:cubicBezTo>
                  <a:cubicBezTo>
                    <a:pt x="63" y="304"/>
                    <a:pt x="81" y="314"/>
                    <a:pt x="81" y="314"/>
                  </a:cubicBezTo>
                  <a:cubicBezTo>
                    <a:pt x="81" y="314"/>
                    <a:pt x="74" y="313"/>
                    <a:pt x="73" y="313"/>
                  </a:cubicBezTo>
                  <a:cubicBezTo>
                    <a:pt x="73" y="313"/>
                    <a:pt x="56" y="314"/>
                    <a:pt x="48" y="316"/>
                  </a:cubicBezTo>
                  <a:cubicBezTo>
                    <a:pt x="40" y="318"/>
                    <a:pt x="35" y="324"/>
                    <a:pt x="33" y="329"/>
                  </a:cubicBezTo>
                  <a:cubicBezTo>
                    <a:pt x="31" y="334"/>
                    <a:pt x="25" y="335"/>
                    <a:pt x="20" y="335"/>
                  </a:cubicBezTo>
                  <a:cubicBezTo>
                    <a:pt x="10" y="336"/>
                    <a:pt x="4" y="327"/>
                    <a:pt x="8" y="318"/>
                  </a:cubicBezTo>
                  <a:cubicBezTo>
                    <a:pt x="9" y="314"/>
                    <a:pt x="11" y="311"/>
                    <a:pt x="11" y="311"/>
                  </a:cubicBezTo>
                  <a:cubicBezTo>
                    <a:pt x="11" y="311"/>
                    <a:pt x="15" y="313"/>
                    <a:pt x="18" y="312"/>
                  </a:cubicBezTo>
                  <a:cubicBezTo>
                    <a:pt x="21" y="312"/>
                    <a:pt x="22" y="311"/>
                    <a:pt x="21" y="305"/>
                  </a:cubicBezTo>
                  <a:cubicBezTo>
                    <a:pt x="19" y="299"/>
                    <a:pt x="12" y="302"/>
                    <a:pt x="10" y="304"/>
                  </a:cubicBezTo>
                  <a:cubicBezTo>
                    <a:pt x="8" y="307"/>
                    <a:pt x="9" y="310"/>
                    <a:pt x="9" y="310"/>
                  </a:cubicBezTo>
                  <a:cubicBezTo>
                    <a:pt x="0" y="319"/>
                    <a:pt x="3" y="336"/>
                    <a:pt x="19" y="338"/>
                  </a:cubicBezTo>
                  <a:cubicBezTo>
                    <a:pt x="19" y="338"/>
                    <a:pt x="19" y="340"/>
                    <a:pt x="25" y="347"/>
                  </a:cubicBezTo>
                  <a:cubicBezTo>
                    <a:pt x="42" y="369"/>
                    <a:pt x="61" y="356"/>
                    <a:pt x="76" y="365"/>
                  </a:cubicBezTo>
                  <a:cubicBezTo>
                    <a:pt x="78" y="365"/>
                    <a:pt x="78" y="366"/>
                    <a:pt x="78" y="367"/>
                  </a:cubicBezTo>
                  <a:cubicBezTo>
                    <a:pt x="75" y="373"/>
                    <a:pt x="64" y="371"/>
                    <a:pt x="55" y="374"/>
                  </a:cubicBezTo>
                  <a:cubicBezTo>
                    <a:pt x="47" y="376"/>
                    <a:pt x="48" y="388"/>
                    <a:pt x="48" y="388"/>
                  </a:cubicBezTo>
                  <a:cubicBezTo>
                    <a:pt x="48" y="388"/>
                    <a:pt x="53" y="382"/>
                    <a:pt x="60" y="384"/>
                  </a:cubicBezTo>
                  <a:cubicBezTo>
                    <a:pt x="65" y="385"/>
                    <a:pt x="74" y="390"/>
                    <a:pt x="84" y="387"/>
                  </a:cubicBezTo>
                  <a:cubicBezTo>
                    <a:pt x="84" y="345"/>
                    <a:pt x="84" y="345"/>
                    <a:pt x="84" y="345"/>
                  </a:cubicBezTo>
                  <a:cubicBezTo>
                    <a:pt x="82" y="345"/>
                    <a:pt x="81" y="345"/>
                    <a:pt x="79" y="346"/>
                  </a:cubicBezTo>
                  <a:cubicBezTo>
                    <a:pt x="66" y="346"/>
                    <a:pt x="46" y="340"/>
                    <a:pt x="46" y="340"/>
                  </a:cubicBezTo>
                  <a:cubicBezTo>
                    <a:pt x="46" y="340"/>
                    <a:pt x="59" y="340"/>
                    <a:pt x="80" y="340"/>
                  </a:cubicBezTo>
                  <a:cubicBezTo>
                    <a:pt x="82" y="340"/>
                    <a:pt x="83" y="340"/>
                    <a:pt x="84" y="340"/>
                  </a:cubicBezTo>
                  <a:lnTo>
                    <a:pt x="84" y="288"/>
                  </a:lnTo>
                  <a:close/>
                </a:path>
              </a:pathLst>
            </a:custGeom>
            <a:gradFill rotWithShape="1">
              <a:gsLst>
                <a:gs pos="0">
                  <a:srgbClr val="FFFF99"/>
                </a:gs>
                <a:gs pos="100000">
                  <a:srgbClr val="FFFF00"/>
                </a:gs>
              </a:gsLst>
              <a:lin ang="1800000"/>
              <a:tileRect/>
            </a:gradFill>
            <a:ln w="9525">
              <a:noFill/>
            </a:ln>
          </p:spPr>
          <p:txBody>
            <a:bodyPr/>
            <a:lstStyle/>
            <a:p>
              <a:endParaRPr lang="zh-CN" altLang="en-US"/>
            </a:p>
          </p:txBody>
        </p:sp>
        <p:sp>
          <p:nvSpPr>
            <p:cNvPr id="69640" name="Freeform 1281"/>
            <p:cNvSpPr>
              <a:spLocks noEditPoints="1"/>
            </p:cNvSpPr>
            <p:nvPr/>
          </p:nvSpPr>
          <p:spPr>
            <a:xfrm>
              <a:off x="693070" y="1283703"/>
              <a:ext cx="925512" cy="817563"/>
            </a:xfrm>
            <a:custGeom>
              <a:avLst/>
              <a:gdLst/>
              <a:ahLst/>
              <a:cxnLst>
                <a:cxn ang="0">
                  <a:pos x="768137" y="345027"/>
                </a:cxn>
                <a:cxn ang="0">
                  <a:pos x="588281" y="438784"/>
                </a:cxn>
                <a:cxn ang="0">
                  <a:pos x="588281" y="457535"/>
                </a:cxn>
                <a:cxn ang="0">
                  <a:pos x="865560" y="603797"/>
                </a:cxn>
                <a:cxn ang="0">
                  <a:pos x="884295" y="570044"/>
                </a:cxn>
                <a:cxn ang="0">
                  <a:pos x="906777" y="525040"/>
                </a:cxn>
                <a:cxn ang="0">
                  <a:pos x="689450" y="270021"/>
                </a:cxn>
                <a:cxn ang="0">
                  <a:pos x="678209" y="150012"/>
                </a:cxn>
                <a:cxn ang="0">
                  <a:pos x="607016" y="198765"/>
                </a:cxn>
                <a:cxn ang="0">
                  <a:pos x="588281" y="225017"/>
                </a:cxn>
                <a:cxn ang="0">
                  <a:pos x="577040" y="296273"/>
                </a:cxn>
                <a:cxn ang="0">
                  <a:pos x="513341" y="266271"/>
                </a:cxn>
                <a:cxn ang="0">
                  <a:pos x="588281" y="153762"/>
                </a:cxn>
                <a:cxn ang="0">
                  <a:pos x="457135" y="33753"/>
                </a:cxn>
                <a:cxn ang="0">
                  <a:pos x="490859" y="217517"/>
                </a:cxn>
                <a:cxn ang="0">
                  <a:pos x="457135" y="375029"/>
                </a:cxn>
                <a:cxn ang="0">
                  <a:pos x="588281" y="566294"/>
                </a:cxn>
                <a:cxn ang="0">
                  <a:pos x="494606" y="356277"/>
                </a:cxn>
                <a:cxn ang="0">
                  <a:pos x="588281" y="318775"/>
                </a:cxn>
                <a:cxn ang="0">
                  <a:pos x="475871" y="491288"/>
                </a:cxn>
                <a:cxn ang="0">
                  <a:pos x="457135" y="33753"/>
                </a:cxn>
                <a:cxn ang="0">
                  <a:pos x="370954" y="180014"/>
                </a:cxn>
                <a:cxn ang="0">
                  <a:pos x="314749" y="311274"/>
                </a:cxn>
                <a:cxn ang="0">
                  <a:pos x="314749" y="375029"/>
                </a:cxn>
                <a:cxn ang="0">
                  <a:pos x="314749" y="408782"/>
                </a:cxn>
                <a:cxn ang="0">
                  <a:pos x="389689" y="423783"/>
                </a:cxn>
                <a:cxn ang="0">
                  <a:pos x="318496" y="678802"/>
                </a:cxn>
                <a:cxn ang="0">
                  <a:pos x="382195" y="675052"/>
                </a:cxn>
                <a:cxn ang="0">
                  <a:pos x="400930" y="712555"/>
                </a:cxn>
                <a:cxn ang="0">
                  <a:pos x="427159" y="412532"/>
                </a:cxn>
                <a:cxn ang="0">
                  <a:pos x="457135" y="112509"/>
                </a:cxn>
                <a:cxn ang="0">
                  <a:pos x="457135" y="33753"/>
                </a:cxn>
                <a:cxn ang="0">
                  <a:pos x="104916" y="67505"/>
                </a:cxn>
                <a:cxn ang="0">
                  <a:pos x="116157" y="172513"/>
                </a:cxn>
                <a:cxn ang="0">
                  <a:pos x="0" y="228768"/>
                </a:cxn>
                <a:cxn ang="0">
                  <a:pos x="314749" y="375029"/>
                </a:cxn>
                <a:cxn ang="0">
                  <a:pos x="157375" y="273771"/>
                </a:cxn>
                <a:cxn ang="0">
                  <a:pos x="314749" y="183764"/>
                </a:cxn>
                <a:cxn ang="0">
                  <a:pos x="138639" y="528791"/>
                </a:cxn>
                <a:cxn ang="0">
                  <a:pos x="217327" y="506289"/>
                </a:cxn>
                <a:cxn ang="0">
                  <a:pos x="206086" y="731306"/>
                </a:cxn>
                <a:cxn ang="0">
                  <a:pos x="292267" y="813813"/>
                </a:cxn>
                <a:cxn ang="0">
                  <a:pos x="273532" y="798812"/>
                </a:cxn>
                <a:cxn ang="0">
                  <a:pos x="254797" y="705054"/>
                </a:cxn>
                <a:cxn ang="0">
                  <a:pos x="303508" y="543792"/>
                </a:cxn>
                <a:cxn ang="0">
                  <a:pos x="314749" y="495038"/>
                </a:cxn>
              </a:cxnLst>
              <a:rect l="0" t="0" r="0" b="0"/>
              <a:pathLst>
                <a:path w="247" h="218">
                  <a:moveTo>
                    <a:pt x="247" y="138"/>
                  </a:moveTo>
                  <a:cubicBezTo>
                    <a:pt x="247" y="138"/>
                    <a:pt x="240" y="134"/>
                    <a:pt x="240" y="129"/>
                  </a:cubicBezTo>
                  <a:cubicBezTo>
                    <a:pt x="239" y="123"/>
                    <a:pt x="228" y="99"/>
                    <a:pt x="205" y="92"/>
                  </a:cubicBezTo>
                  <a:cubicBezTo>
                    <a:pt x="182" y="84"/>
                    <a:pt x="167" y="85"/>
                    <a:pt x="162" y="86"/>
                  </a:cubicBezTo>
                  <a:cubicBezTo>
                    <a:pt x="161" y="86"/>
                    <a:pt x="159" y="86"/>
                    <a:pt x="157" y="85"/>
                  </a:cubicBezTo>
                  <a:cubicBezTo>
                    <a:pt x="157" y="117"/>
                    <a:pt x="157" y="117"/>
                    <a:pt x="157" y="117"/>
                  </a:cubicBezTo>
                  <a:cubicBezTo>
                    <a:pt x="161" y="119"/>
                    <a:pt x="163" y="121"/>
                    <a:pt x="166" y="122"/>
                  </a:cubicBezTo>
                  <a:cubicBezTo>
                    <a:pt x="182" y="130"/>
                    <a:pt x="186" y="130"/>
                    <a:pt x="186" y="130"/>
                  </a:cubicBezTo>
                  <a:cubicBezTo>
                    <a:pt x="186" y="130"/>
                    <a:pt x="166" y="130"/>
                    <a:pt x="157" y="122"/>
                  </a:cubicBezTo>
                  <a:cubicBezTo>
                    <a:pt x="157" y="151"/>
                    <a:pt x="157" y="151"/>
                    <a:pt x="157" y="151"/>
                  </a:cubicBezTo>
                  <a:cubicBezTo>
                    <a:pt x="171" y="159"/>
                    <a:pt x="184" y="167"/>
                    <a:pt x="198" y="165"/>
                  </a:cubicBezTo>
                  <a:cubicBezTo>
                    <a:pt x="211" y="164"/>
                    <a:pt x="231" y="161"/>
                    <a:pt x="231" y="161"/>
                  </a:cubicBezTo>
                  <a:cubicBezTo>
                    <a:pt x="231" y="161"/>
                    <a:pt x="218" y="157"/>
                    <a:pt x="219" y="152"/>
                  </a:cubicBezTo>
                  <a:cubicBezTo>
                    <a:pt x="219" y="147"/>
                    <a:pt x="224" y="147"/>
                    <a:pt x="227" y="149"/>
                  </a:cubicBezTo>
                  <a:cubicBezTo>
                    <a:pt x="230" y="151"/>
                    <a:pt x="236" y="152"/>
                    <a:pt x="236" y="152"/>
                  </a:cubicBezTo>
                  <a:cubicBezTo>
                    <a:pt x="236" y="152"/>
                    <a:pt x="225" y="147"/>
                    <a:pt x="225" y="143"/>
                  </a:cubicBezTo>
                  <a:cubicBezTo>
                    <a:pt x="224" y="140"/>
                    <a:pt x="225" y="136"/>
                    <a:pt x="229" y="137"/>
                  </a:cubicBezTo>
                  <a:cubicBezTo>
                    <a:pt x="234" y="138"/>
                    <a:pt x="238" y="140"/>
                    <a:pt x="242" y="140"/>
                  </a:cubicBezTo>
                  <a:cubicBezTo>
                    <a:pt x="245" y="140"/>
                    <a:pt x="247" y="138"/>
                    <a:pt x="247" y="138"/>
                  </a:cubicBezTo>
                  <a:close/>
                  <a:moveTo>
                    <a:pt x="157" y="78"/>
                  </a:moveTo>
                  <a:cubicBezTo>
                    <a:pt x="166" y="75"/>
                    <a:pt x="182" y="74"/>
                    <a:pt x="184" y="72"/>
                  </a:cubicBezTo>
                  <a:cubicBezTo>
                    <a:pt x="187" y="70"/>
                    <a:pt x="192" y="55"/>
                    <a:pt x="196" y="55"/>
                  </a:cubicBezTo>
                  <a:cubicBezTo>
                    <a:pt x="201" y="55"/>
                    <a:pt x="206" y="57"/>
                    <a:pt x="206" y="57"/>
                  </a:cubicBezTo>
                  <a:cubicBezTo>
                    <a:pt x="206" y="57"/>
                    <a:pt x="198" y="44"/>
                    <a:pt x="181" y="40"/>
                  </a:cubicBezTo>
                  <a:cubicBezTo>
                    <a:pt x="174" y="38"/>
                    <a:pt x="165" y="39"/>
                    <a:pt x="157" y="41"/>
                  </a:cubicBezTo>
                  <a:cubicBezTo>
                    <a:pt x="157" y="54"/>
                    <a:pt x="157" y="54"/>
                    <a:pt x="157" y="54"/>
                  </a:cubicBezTo>
                  <a:cubicBezTo>
                    <a:pt x="159" y="53"/>
                    <a:pt x="161" y="53"/>
                    <a:pt x="162" y="53"/>
                  </a:cubicBezTo>
                  <a:cubicBezTo>
                    <a:pt x="174" y="52"/>
                    <a:pt x="188" y="52"/>
                    <a:pt x="188" y="52"/>
                  </a:cubicBezTo>
                  <a:cubicBezTo>
                    <a:pt x="188" y="52"/>
                    <a:pt x="170" y="55"/>
                    <a:pt x="164" y="57"/>
                  </a:cubicBezTo>
                  <a:cubicBezTo>
                    <a:pt x="162" y="58"/>
                    <a:pt x="160" y="58"/>
                    <a:pt x="157" y="60"/>
                  </a:cubicBezTo>
                  <a:lnTo>
                    <a:pt x="157" y="78"/>
                  </a:lnTo>
                  <a:close/>
                  <a:moveTo>
                    <a:pt x="157" y="85"/>
                  </a:moveTo>
                  <a:cubicBezTo>
                    <a:pt x="154" y="84"/>
                    <a:pt x="151" y="82"/>
                    <a:pt x="154" y="79"/>
                  </a:cubicBezTo>
                  <a:cubicBezTo>
                    <a:pt x="155" y="79"/>
                    <a:pt x="156" y="78"/>
                    <a:pt x="157" y="78"/>
                  </a:cubicBezTo>
                  <a:cubicBezTo>
                    <a:pt x="157" y="60"/>
                    <a:pt x="157" y="60"/>
                    <a:pt x="157" y="60"/>
                  </a:cubicBezTo>
                  <a:cubicBezTo>
                    <a:pt x="149" y="64"/>
                    <a:pt x="137" y="71"/>
                    <a:pt x="137" y="71"/>
                  </a:cubicBezTo>
                  <a:cubicBezTo>
                    <a:pt x="135" y="70"/>
                    <a:pt x="135" y="70"/>
                    <a:pt x="135" y="70"/>
                  </a:cubicBezTo>
                  <a:cubicBezTo>
                    <a:pt x="135" y="70"/>
                    <a:pt x="147" y="58"/>
                    <a:pt x="157" y="54"/>
                  </a:cubicBezTo>
                  <a:cubicBezTo>
                    <a:pt x="157" y="41"/>
                    <a:pt x="157" y="41"/>
                    <a:pt x="157" y="41"/>
                  </a:cubicBezTo>
                  <a:cubicBezTo>
                    <a:pt x="148" y="43"/>
                    <a:pt x="141" y="47"/>
                    <a:pt x="141" y="47"/>
                  </a:cubicBezTo>
                  <a:cubicBezTo>
                    <a:pt x="141" y="47"/>
                    <a:pt x="136" y="20"/>
                    <a:pt x="124" y="10"/>
                  </a:cubicBezTo>
                  <a:cubicBezTo>
                    <a:pt x="123" y="10"/>
                    <a:pt x="123" y="9"/>
                    <a:pt x="122" y="9"/>
                  </a:cubicBezTo>
                  <a:cubicBezTo>
                    <a:pt x="122" y="23"/>
                    <a:pt x="122" y="23"/>
                    <a:pt x="122" y="23"/>
                  </a:cubicBezTo>
                  <a:cubicBezTo>
                    <a:pt x="124" y="26"/>
                    <a:pt x="127" y="29"/>
                    <a:pt x="128" y="33"/>
                  </a:cubicBezTo>
                  <a:cubicBezTo>
                    <a:pt x="135" y="45"/>
                    <a:pt x="131" y="58"/>
                    <a:pt x="131" y="58"/>
                  </a:cubicBezTo>
                  <a:cubicBezTo>
                    <a:pt x="131" y="58"/>
                    <a:pt x="129" y="50"/>
                    <a:pt x="127" y="43"/>
                  </a:cubicBezTo>
                  <a:cubicBezTo>
                    <a:pt x="127" y="41"/>
                    <a:pt x="125" y="36"/>
                    <a:pt x="122" y="30"/>
                  </a:cubicBezTo>
                  <a:cubicBezTo>
                    <a:pt x="122" y="100"/>
                    <a:pt x="122" y="100"/>
                    <a:pt x="122" y="100"/>
                  </a:cubicBezTo>
                  <a:cubicBezTo>
                    <a:pt x="125" y="102"/>
                    <a:pt x="129" y="105"/>
                    <a:pt x="130" y="108"/>
                  </a:cubicBezTo>
                  <a:cubicBezTo>
                    <a:pt x="131" y="114"/>
                    <a:pt x="142" y="142"/>
                    <a:pt x="156" y="150"/>
                  </a:cubicBezTo>
                  <a:cubicBezTo>
                    <a:pt x="157" y="151"/>
                    <a:pt x="157" y="151"/>
                    <a:pt x="157" y="151"/>
                  </a:cubicBezTo>
                  <a:cubicBezTo>
                    <a:pt x="157" y="122"/>
                    <a:pt x="157" y="122"/>
                    <a:pt x="157" y="122"/>
                  </a:cubicBezTo>
                  <a:cubicBezTo>
                    <a:pt x="157" y="121"/>
                    <a:pt x="157" y="121"/>
                    <a:pt x="157" y="121"/>
                  </a:cubicBezTo>
                  <a:cubicBezTo>
                    <a:pt x="149" y="112"/>
                    <a:pt x="136" y="102"/>
                    <a:pt x="132" y="95"/>
                  </a:cubicBezTo>
                  <a:cubicBezTo>
                    <a:pt x="128" y="89"/>
                    <a:pt x="130" y="86"/>
                    <a:pt x="130" y="86"/>
                  </a:cubicBezTo>
                  <a:cubicBezTo>
                    <a:pt x="130" y="86"/>
                    <a:pt x="144" y="106"/>
                    <a:pt x="157" y="117"/>
                  </a:cubicBezTo>
                  <a:cubicBezTo>
                    <a:pt x="157" y="85"/>
                    <a:pt x="157" y="85"/>
                    <a:pt x="157" y="85"/>
                  </a:cubicBezTo>
                  <a:close/>
                  <a:moveTo>
                    <a:pt x="122" y="171"/>
                  </a:moveTo>
                  <a:cubicBezTo>
                    <a:pt x="122" y="122"/>
                    <a:pt x="122" y="122"/>
                    <a:pt x="122" y="122"/>
                  </a:cubicBezTo>
                  <a:cubicBezTo>
                    <a:pt x="124" y="125"/>
                    <a:pt x="126" y="128"/>
                    <a:pt x="127" y="131"/>
                  </a:cubicBezTo>
                  <a:cubicBezTo>
                    <a:pt x="133" y="140"/>
                    <a:pt x="130" y="152"/>
                    <a:pt x="125" y="164"/>
                  </a:cubicBezTo>
                  <a:cubicBezTo>
                    <a:pt x="125" y="167"/>
                    <a:pt x="123" y="169"/>
                    <a:pt x="122" y="171"/>
                  </a:cubicBezTo>
                  <a:close/>
                  <a:moveTo>
                    <a:pt x="122" y="9"/>
                  </a:moveTo>
                  <a:cubicBezTo>
                    <a:pt x="111" y="0"/>
                    <a:pt x="102" y="1"/>
                    <a:pt x="102" y="1"/>
                  </a:cubicBezTo>
                  <a:cubicBezTo>
                    <a:pt x="102" y="1"/>
                    <a:pt x="109" y="7"/>
                    <a:pt x="103" y="13"/>
                  </a:cubicBezTo>
                  <a:cubicBezTo>
                    <a:pt x="97" y="18"/>
                    <a:pt x="97" y="41"/>
                    <a:pt x="99" y="48"/>
                  </a:cubicBezTo>
                  <a:cubicBezTo>
                    <a:pt x="100" y="54"/>
                    <a:pt x="107" y="63"/>
                    <a:pt x="102" y="63"/>
                  </a:cubicBezTo>
                  <a:cubicBezTo>
                    <a:pt x="99" y="63"/>
                    <a:pt x="91" y="56"/>
                    <a:pt x="84" y="49"/>
                  </a:cubicBezTo>
                  <a:cubicBezTo>
                    <a:pt x="84" y="83"/>
                    <a:pt x="84" y="83"/>
                    <a:pt x="84" y="83"/>
                  </a:cubicBezTo>
                  <a:cubicBezTo>
                    <a:pt x="104" y="85"/>
                    <a:pt x="112" y="84"/>
                    <a:pt x="112" y="84"/>
                  </a:cubicBezTo>
                  <a:cubicBezTo>
                    <a:pt x="112" y="84"/>
                    <a:pt x="98" y="89"/>
                    <a:pt x="84" y="89"/>
                  </a:cubicBezTo>
                  <a:cubicBezTo>
                    <a:pt x="84" y="100"/>
                    <a:pt x="84" y="100"/>
                    <a:pt x="84" y="100"/>
                  </a:cubicBezTo>
                  <a:cubicBezTo>
                    <a:pt x="95" y="97"/>
                    <a:pt x="104" y="94"/>
                    <a:pt x="104" y="94"/>
                  </a:cubicBezTo>
                  <a:cubicBezTo>
                    <a:pt x="104" y="94"/>
                    <a:pt x="111" y="104"/>
                    <a:pt x="101" y="107"/>
                  </a:cubicBezTo>
                  <a:cubicBezTo>
                    <a:pt x="97" y="108"/>
                    <a:pt x="91" y="108"/>
                    <a:pt x="84" y="109"/>
                  </a:cubicBezTo>
                  <a:cubicBezTo>
                    <a:pt x="84" y="132"/>
                    <a:pt x="84" y="132"/>
                    <a:pt x="84" y="132"/>
                  </a:cubicBezTo>
                  <a:cubicBezTo>
                    <a:pt x="90" y="125"/>
                    <a:pt x="96" y="118"/>
                    <a:pt x="96" y="118"/>
                  </a:cubicBezTo>
                  <a:cubicBezTo>
                    <a:pt x="104" y="113"/>
                    <a:pt x="104" y="113"/>
                    <a:pt x="104" y="113"/>
                  </a:cubicBezTo>
                  <a:cubicBezTo>
                    <a:pt x="104" y="113"/>
                    <a:pt x="94" y="125"/>
                    <a:pt x="84" y="139"/>
                  </a:cubicBezTo>
                  <a:cubicBezTo>
                    <a:pt x="84" y="182"/>
                    <a:pt x="84" y="182"/>
                    <a:pt x="84" y="182"/>
                  </a:cubicBezTo>
                  <a:cubicBezTo>
                    <a:pt x="84" y="182"/>
                    <a:pt x="85" y="182"/>
                    <a:pt x="85" y="181"/>
                  </a:cubicBezTo>
                  <a:cubicBezTo>
                    <a:pt x="91" y="176"/>
                    <a:pt x="99" y="164"/>
                    <a:pt x="99" y="163"/>
                  </a:cubicBezTo>
                  <a:cubicBezTo>
                    <a:pt x="99" y="162"/>
                    <a:pt x="102" y="156"/>
                    <a:pt x="102" y="156"/>
                  </a:cubicBezTo>
                  <a:cubicBezTo>
                    <a:pt x="102" y="156"/>
                    <a:pt x="102" y="175"/>
                    <a:pt x="102" y="180"/>
                  </a:cubicBezTo>
                  <a:cubicBezTo>
                    <a:pt x="101" y="185"/>
                    <a:pt x="103" y="191"/>
                    <a:pt x="105" y="195"/>
                  </a:cubicBezTo>
                  <a:cubicBezTo>
                    <a:pt x="108" y="199"/>
                    <a:pt x="109" y="201"/>
                    <a:pt x="109" y="201"/>
                  </a:cubicBezTo>
                  <a:cubicBezTo>
                    <a:pt x="109" y="201"/>
                    <a:pt x="106" y="191"/>
                    <a:pt x="107" y="190"/>
                  </a:cubicBezTo>
                  <a:cubicBezTo>
                    <a:pt x="108" y="189"/>
                    <a:pt x="117" y="181"/>
                    <a:pt x="122" y="171"/>
                  </a:cubicBezTo>
                  <a:cubicBezTo>
                    <a:pt x="122" y="122"/>
                    <a:pt x="122" y="122"/>
                    <a:pt x="122" y="122"/>
                  </a:cubicBezTo>
                  <a:cubicBezTo>
                    <a:pt x="118" y="117"/>
                    <a:pt x="114" y="113"/>
                    <a:pt x="114" y="110"/>
                  </a:cubicBezTo>
                  <a:cubicBezTo>
                    <a:pt x="114" y="107"/>
                    <a:pt x="117" y="97"/>
                    <a:pt x="117" y="97"/>
                  </a:cubicBezTo>
                  <a:cubicBezTo>
                    <a:pt x="117" y="97"/>
                    <a:pt x="119" y="98"/>
                    <a:pt x="122" y="100"/>
                  </a:cubicBezTo>
                  <a:cubicBezTo>
                    <a:pt x="122" y="30"/>
                    <a:pt x="122" y="30"/>
                    <a:pt x="122" y="30"/>
                  </a:cubicBezTo>
                  <a:cubicBezTo>
                    <a:pt x="117" y="21"/>
                    <a:pt x="112" y="11"/>
                    <a:pt x="112" y="11"/>
                  </a:cubicBezTo>
                  <a:cubicBezTo>
                    <a:pt x="112" y="11"/>
                    <a:pt x="117" y="16"/>
                    <a:pt x="122" y="23"/>
                  </a:cubicBezTo>
                  <a:lnTo>
                    <a:pt x="122" y="9"/>
                  </a:lnTo>
                  <a:close/>
                  <a:moveTo>
                    <a:pt x="84" y="49"/>
                  </a:moveTo>
                  <a:cubicBezTo>
                    <a:pt x="78" y="43"/>
                    <a:pt x="73" y="38"/>
                    <a:pt x="72" y="37"/>
                  </a:cubicBezTo>
                  <a:cubicBezTo>
                    <a:pt x="69" y="35"/>
                    <a:pt x="42" y="20"/>
                    <a:pt x="28" y="18"/>
                  </a:cubicBezTo>
                  <a:cubicBezTo>
                    <a:pt x="15" y="16"/>
                    <a:pt x="13" y="17"/>
                    <a:pt x="13" y="17"/>
                  </a:cubicBezTo>
                  <a:cubicBezTo>
                    <a:pt x="13" y="17"/>
                    <a:pt x="19" y="32"/>
                    <a:pt x="23" y="35"/>
                  </a:cubicBezTo>
                  <a:cubicBezTo>
                    <a:pt x="26" y="39"/>
                    <a:pt x="36" y="43"/>
                    <a:pt x="31" y="46"/>
                  </a:cubicBezTo>
                  <a:cubicBezTo>
                    <a:pt x="25" y="49"/>
                    <a:pt x="3" y="39"/>
                    <a:pt x="3" y="39"/>
                  </a:cubicBezTo>
                  <a:cubicBezTo>
                    <a:pt x="3" y="39"/>
                    <a:pt x="0" y="47"/>
                    <a:pt x="0" y="56"/>
                  </a:cubicBezTo>
                  <a:cubicBezTo>
                    <a:pt x="0" y="61"/>
                    <a:pt x="0" y="61"/>
                    <a:pt x="0" y="61"/>
                  </a:cubicBezTo>
                  <a:cubicBezTo>
                    <a:pt x="0" y="69"/>
                    <a:pt x="3" y="78"/>
                    <a:pt x="11" y="85"/>
                  </a:cubicBezTo>
                  <a:cubicBezTo>
                    <a:pt x="31" y="102"/>
                    <a:pt x="45" y="107"/>
                    <a:pt x="61" y="105"/>
                  </a:cubicBezTo>
                  <a:cubicBezTo>
                    <a:pt x="68" y="105"/>
                    <a:pt x="76" y="102"/>
                    <a:pt x="84" y="100"/>
                  </a:cubicBezTo>
                  <a:cubicBezTo>
                    <a:pt x="84" y="89"/>
                    <a:pt x="84" y="89"/>
                    <a:pt x="84" y="89"/>
                  </a:cubicBezTo>
                  <a:cubicBezTo>
                    <a:pt x="80" y="89"/>
                    <a:pt x="76" y="88"/>
                    <a:pt x="73" y="87"/>
                  </a:cubicBezTo>
                  <a:cubicBezTo>
                    <a:pt x="57" y="83"/>
                    <a:pt x="42" y="73"/>
                    <a:pt x="42" y="73"/>
                  </a:cubicBezTo>
                  <a:cubicBezTo>
                    <a:pt x="42" y="73"/>
                    <a:pt x="62" y="80"/>
                    <a:pt x="83" y="83"/>
                  </a:cubicBezTo>
                  <a:cubicBezTo>
                    <a:pt x="83" y="83"/>
                    <a:pt x="84" y="83"/>
                    <a:pt x="84" y="83"/>
                  </a:cubicBezTo>
                  <a:cubicBezTo>
                    <a:pt x="84" y="49"/>
                    <a:pt x="84" y="49"/>
                    <a:pt x="84" y="49"/>
                  </a:cubicBezTo>
                  <a:close/>
                  <a:moveTo>
                    <a:pt x="84" y="109"/>
                  </a:moveTo>
                  <a:cubicBezTo>
                    <a:pt x="72" y="110"/>
                    <a:pt x="58" y="112"/>
                    <a:pt x="51" y="116"/>
                  </a:cubicBezTo>
                  <a:cubicBezTo>
                    <a:pt x="39" y="123"/>
                    <a:pt x="39" y="135"/>
                    <a:pt x="37" y="141"/>
                  </a:cubicBezTo>
                  <a:cubicBezTo>
                    <a:pt x="36" y="147"/>
                    <a:pt x="29" y="149"/>
                    <a:pt x="29" y="149"/>
                  </a:cubicBezTo>
                  <a:cubicBezTo>
                    <a:pt x="29" y="149"/>
                    <a:pt x="37" y="154"/>
                    <a:pt x="43" y="149"/>
                  </a:cubicBezTo>
                  <a:cubicBezTo>
                    <a:pt x="49" y="144"/>
                    <a:pt x="52" y="134"/>
                    <a:pt x="58" y="135"/>
                  </a:cubicBezTo>
                  <a:cubicBezTo>
                    <a:pt x="65" y="136"/>
                    <a:pt x="52" y="152"/>
                    <a:pt x="50" y="155"/>
                  </a:cubicBezTo>
                  <a:cubicBezTo>
                    <a:pt x="50" y="158"/>
                    <a:pt x="47" y="178"/>
                    <a:pt x="50" y="186"/>
                  </a:cubicBezTo>
                  <a:cubicBezTo>
                    <a:pt x="53" y="193"/>
                    <a:pt x="55" y="195"/>
                    <a:pt x="55" y="195"/>
                  </a:cubicBezTo>
                  <a:cubicBezTo>
                    <a:pt x="55" y="195"/>
                    <a:pt x="51" y="206"/>
                    <a:pt x="58" y="211"/>
                  </a:cubicBezTo>
                  <a:cubicBezTo>
                    <a:pt x="65" y="216"/>
                    <a:pt x="73" y="215"/>
                    <a:pt x="73" y="215"/>
                  </a:cubicBezTo>
                  <a:cubicBezTo>
                    <a:pt x="73" y="215"/>
                    <a:pt x="75" y="218"/>
                    <a:pt x="78" y="217"/>
                  </a:cubicBezTo>
                  <a:cubicBezTo>
                    <a:pt x="81" y="216"/>
                    <a:pt x="86" y="212"/>
                    <a:pt x="82" y="208"/>
                  </a:cubicBezTo>
                  <a:cubicBezTo>
                    <a:pt x="78" y="204"/>
                    <a:pt x="76" y="205"/>
                    <a:pt x="75" y="207"/>
                  </a:cubicBezTo>
                  <a:cubicBezTo>
                    <a:pt x="73" y="209"/>
                    <a:pt x="73" y="213"/>
                    <a:pt x="73" y="213"/>
                  </a:cubicBezTo>
                  <a:cubicBezTo>
                    <a:pt x="73" y="213"/>
                    <a:pt x="62" y="213"/>
                    <a:pt x="59" y="209"/>
                  </a:cubicBezTo>
                  <a:cubicBezTo>
                    <a:pt x="57" y="204"/>
                    <a:pt x="55" y="198"/>
                    <a:pt x="57" y="194"/>
                  </a:cubicBezTo>
                  <a:cubicBezTo>
                    <a:pt x="59" y="191"/>
                    <a:pt x="64" y="186"/>
                    <a:pt x="68" y="188"/>
                  </a:cubicBezTo>
                  <a:cubicBezTo>
                    <a:pt x="73" y="188"/>
                    <a:pt x="79" y="187"/>
                    <a:pt x="84" y="182"/>
                  </a:cubicBezTo>
                  <a:cubicBezTo>
                    <a:pt x="84" y="139"/>
                    <a:pt x="84" y="139"/>
                    <a:pt x="84" y="139"/>
                  </a:cubicBezTo>
                  <a:cubicBezTo>
                    <a:pt x="83" y="141"/>
                    <a:pt x="82" y="143"/>
                    <a:pt x="81" y="145"/>
                  </a:cubicBezTo>
                  <a:cubicBezTo>
                    <a:pt x="71" y="162"/>
                    <a:pt x="65" y="172"/>
                    <a:pt x="65" y="172"/>
                  </a:cubicBezTo>
                  <a:cubicBezTo>
                    <a:pt x="65" y="172"/>
                    <a:pt x="70" y="153"/>
                    <a:pt x="76" y="143"/>
                  </a:cubicBezTo>
                  <a:cubicBezTo>
                    <a:pt x="79" y="140"/>
                    <a:pt x="81" y="136"/>
                    <a:pt x="84" y="132"/>
                  </a:cubicBezTo>
                  <a:lnTo>
                    <a:pt x="84" y="109"/>
                  </a:lnTo>
                  <a:close/>
                </a:path>
              </a:pathLst>
            </a:custGeom>
            <a:gradFill rotWithShape="1">
              <a:gsLst>
                <a:gs pos="0">
                  <a:srgbClr val="FFFF99"/>
                </a:gs>
                <a:gs pos="100000">
                  <a:srgbClr val="FFFF00"/>
                </a:gs>
              </a:gsLst>
              <a:lin ang="18900000" scaled="1"/>
              <a:tileRect/>
            </a:gradFill>
            <a:ln w="9525">
              <a:noFill/>
            </a:ln>
          </p:spPr>
          <p:txBody>
            <a:bodyPr/>
            <a:lstStyle/>
            <a:p>
              <a:endParaRPr lang="zh-CN" altLang="en-US"/>
            </a:p>
          </p:txBody>
        </p:sp>
      </p:grpSp>
      <p:pic>
        <p:nvPicPr>
          <p:cNvPr id="24581" name="新"/>
          <p:cNvPicPr>
            <a:picLocks noChangeAspect="1"/>
          </p:cNvPicPr>
          <p:nvPr/>
        </p:nvPicPr>
        <p:blipFill>
          <a:blip r:embed="rId4"/>
          <a:stretch>
            <a:fillRect/>
          </a:stretch>
        </p:blipFill>
        <p:spPr>
          <a:xfrm rot="2553795">
            <a:off x="8751094" y="3426250"/>
            <a:ext cx="715963" cy="631825"/>
          </a:xfrm>
          <a:prstGeom prst="rect">
            <a:avLst/>
          </a:prstGeom>
          <a:noFill/>
          <a:ln w="9525">
            <a:noFill/>
          </a:ln>
        </p:spPr>
      </p:pic>
      <p:pic>
        <p:nvPicPr>
          <p:cNvPr id="35845" name="Picture 5" descr="gifbj073"/>
          <p:cNvPicPr>
            <a:picLocks noChangeAspect="1"/>
          </p:cNvPicPr>
          <p:nvPr/>
        </p:nvPicPr>
        <p:blipFill>
          <a:blip r:embed="rId5"/>
          <a:stretch>
            <a:fillRect/>
          </a:stretch>
        </p:blipFill>
        <p:spPr>
          <a:xfrm>
            <a:off x="1248410" y="2129790"/>
            <a:ext cx="4276725" cy="4495800"/>
          </a:xfrm>
          <a:prstGeom prst="rect">
            <a:avLst/>
          </a:prstGeom>
          <a:noFill/>
          <a:ln w="9525">
            <a:noFill/>
          </a:ln>
        </p:spPr>
      </p:pic>
      <p:sp>
        <p:nvSpPr>
          <p:cNvPr id="35844" name="Text Box 4"/>
          <p:cNvSpPr txBox="1"/>
          <p:nvPr/>
        </p:nvSpPr>
        <p:spPr>
          <a:xfrm>
            <a:off x="5396865" y="3408680"/>
            <a:ext cx="5844540" cy="1198880"/>
          </a:xfrm>
          <a:prstGeom prst="rect">
            <a:avLst/>
          </a:prstGeom>
          <a:noFill/>
          <a:ln w="9525">
            <a:noFill/>
          </a:ln>
        </p:spPr>
        <p:txBody>
          <a:bodyPr wrap="square">
            <a:spAutoFit/>
          </a:bodyPr>
          <a:lstStyle/>
          <a:p>
            <a:pPr>
              <a:spcBef>
                <a:spcPct val="50000"/>
              </a:spcBef>
            </a:pPr>
            <a:r>
              <a:rPr lang="en-US" altLang="zh-CN" sz="7200" b="1">
                <a:solidFill>
                  <a:srgbClr val="005362"/>
                </a:solidFill>
                <a:latin typeface="Comic Sans MS" panose="030F0702030302020204" pitchFamily="66" charset="0"/>
              </a:rPr>
              <a:t>Thank you!</a:t>
            </a:r>
            <a:endParaRPr lang="en-US" altLang="zh-CN" sz="7200" b="1">
              <a:solidFill>
                <a:srgbClr val="005362"/>
              </a:solidFill>
              <a:latin typeface="Comic Sans MS" panose="030F0702030302020204" pitchFamily="66" charset="0"/>
            </a:endParaRPr>
          </a:p>
        </p:txBody>
      </p:sp>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repeatCount="indefinite" fill="hold" nodeType="withEffect">
                                  <p:stCondLst>
                                    <p:cond delay="0"/>
                                  </p:stCondLst>
                                  <p:childTnLst>
                                    <p:animRot by="21600000">
                                      <p:cBhvr>
                                        <p:cTn id="6" dur="5000" fill="hold"/>
                                        <p:tgtEl>
                                          <p:spTgt spid="42"/>
                                        </p:tgtEl>
                                        <p:attrNameLst>
                                          <p:attrName>r</p:attrName>
                                        </p:attrNameLst>
                                      </p:cBhvr>
                                    </p:animRot>
                                  </p:childTnLst>
                                </p:cTn>
                              </p:par>
                              <p:par>
                                <p:cTn id="7" presetID="8" presetClass="emph" presetSubtype="0" repeatCount="4000" fill="hold" nodeType="withEffect">
                                  <p:stCondLst>
                                    <p:cond delay="500"/>
                                  </p:stCondLst>
                                  <p:childTnLst>
                                    <p:animRot by="21600000">
                                      <p:cBhvr>
                                        <p:cTn id="8" dur="1000" fill="hold"/>
                                        <p:tgtEl>
                                          <p:spTgt spid="24580"/>
                                        </p:tgtEl>
                                        <p:attrNameLst>
                                          <p:attrName>r</p:attrName>
                                        </p:attrNameLst>
                                      </p:cBhvr>
                                    </p:animRot>
                                  </p:childTnLst>
                                </p:cTn>
                              </p:par>
                              <p:par>
                                <p:cTn id="9" presetID="0" presetClass="path" presetSubtype="0" accel="50000" decel="50000" fill="hold" nodeType="withEffect">
                                  <p:stCondLst>
                                    <p:cond delay="500"/>
                                  </p:stCondLst>
                                  <p:childTnLst>
                                    <p:animMotion origin="layout" path="M 4.44444E-6 -0.11944 C 0.00416 -0.13333 0.00781 -0.14699 0.01527 -0.15416 C 0.02257 -0.1618 0.03628 -0.16689 0.04583 -0.16435 C 0.05416 -0.16134 0.06267 -0.1456 0.06805 -0.13796 C 0.07378 -0.13032 0.07222 -0.12268 0.07951 -0.11944 C 0.0868 -0.1162 0.10104 -0.11319 0.10972 -0.11944 C 0.1184 -0.12569 0.12239 -0.15 0.13107 -0.15648 C 0.13975 -0.16319 0.15347 -0.1662 0.16284 -0.15972 C 0.17239 -0.15347 0.17795 -0.125 0.18888 -0.11851 C 0.19947 -0.1118 0.2177 -0.11273 0.2276 -0.11944 C 0.23784 -0.12615 0.24062 -0.15185 0.25069 -0.15856 C 0.26059 -0.1655 0.27829 -0.16759 0.28645 -0.16088 C 0.29461 -0.15393 0.29253 -0.12546 0.2993 -0.11736 C 0.30711 -0.10902 0.32309 -0.11134 0.3309 -0.11273 C 0.33888 -0.11458 0.34496 -0.12314 0.34809 -0.12708 C 0.35208 -0.13078 0.35329 -0.13333 0.35451 -0.13588 " pathEditMode="relative" rAng="0" ptsTypes="AAAAAAAAAAAAAAAA">
                                      <p:cBhvr>
                                        <p:cTn id="10" dur="1000" fill="hold"/>
                                        <p:tgtEl>
                                          <p:spTgt spid="24580"/>
                                        </p:tgtEl>
                                        <p:attrNameLst>
                                          <p:attrName>ppt_x</p:attrName>
                                          <p:attrName>ppt_y</p:attrName>
                                        </p:attrNameLst>
                                      </p:cBhvr>
                                      <p:rCtr x="17726" y="-1898"/>
                                    </p:animMotion>
                                  </p:childTnLst>
                                </p:cTn>
                              </p:par>
                              <p:par>
                                <p:cTn id="11" presetID="8" presetClass="emph" presetSubtype="0" repeatCount="9000" fill="hold" nodeType="withEffect">
                                  <p:stCondLst>
                                    <p:cond delay="1000"/>
                                  </p:stCondLst>
                                  <p:childTnLst>
                                    <p:animRot by="21600000">
                                      <p:cBhvr>
                                        <p:cTn id="12" dur="500" fill="hold"/>
                                        <p:tgtEl>
                                          <p:spTgt spid="24582"/>
                                        </p:tgtEl>
                                        <p:attrNameLst>
                                          <p:attrName>r</p:attrName>
                                        </p:attrNameLst>
                                      </p:cBhvr>
                                    </p:animRot>
                                  </p:childTnLst>
                                </p:cTn>
                              </p:par>
                              <p:par>
                                <p:cTn id="13" presetID="0" presetClass="path" presetSubtype="0" accel="50000" decel="50000" fill="hold" nodeType="withEffect">
                                  <p:stCondLst>
                                    <p:cond delay="800"/>
                                  </p:stCondLst>
                                  <p:childTnLst>
                                    <p:animMotion origin="layout" path="M -0.06684 -0.04977 C -0.075 -0.06018 -0.08142 -0.07106 -0.09114 -0.07546 C -0.10034 -0.08009 -0.11527 -0.08264 -0.12396 -0.07986 C -0.13264 -0.07708 -0.13784 -0.06504 -0.14323 -0.05833 C -0.14896 -0.05208 -0.15086 -0.04305 -0.15729 -0.04004 C -0.16371 -0.0368 -0.175 -0.0331 -0.18298 -0.03842 C -0.19184 -0.04421 -0.19774 -0.06504 -0.2059 -0.07129 C -0.21389 -0.07754 -0.22413 -0.07986 -0.23211 -0.07847 C -0.24027 -0.07708 -0.24896 -0.06875 -0.25521 -0.0625 C -0.26024 -0.05648 -0.26076 -0.0456 -0.26545 -0.0412 C -0.26961 -0.03704 -0.27691 -0.03588 -0.28264 -0.03588 C -0.28767 -0.03518 -0.29392 -0.03055 -0.29982 -0.03727 C -0.30625 -0.04352 -0.31198 -0.0669 -0.31909 -0.07407 C -0.32639 -0.08148 -0.33593 -0.08287 -0.34357 -0.08079 C -0.35104 -0.07847 -0.35868 -0.0662 -0.36441 -0.05833 C -0.37083 -0.05069 -0.37326 -0.04004 -0.38055 -0.03588 C -0.38663 -0.03194 -0.39461 -0.02616 -0.40399 -0.0331 C -0.41319 -0.03866 -0.42743 -0.06273 -0.43559 -0.07129 C -0.44444 -0.07986 -0.45 -0.08102 -0.45659 -0.08264 C -0.46284 -0.08287 -0.46961 -0.08241 -0.47448 -0.07847 C -0.47899 -0.07407 -0.48073 -0.06504 -0.48455 -0.05833 C -0.48836 -0.05208 -0.49114 -0.04305 -0.49687 -0.04004 C -0.5026 -0.0368 -0.51198 -0.0331 -0.51909 -0.03842 C -0.52691 -0.04444 -0.5335 -0.05926 -0.53871 -0.07407 " pathEditMode="relative" rAng="0" ptsTypes="AAAAAAAAAAAAAAAAAAAAAAAA">
                                      <p:cBhvr>
                                        <p:cTn id="14" dur="1000" fill="hold"/>
                                        <p:tgtEl>
                                          <p:spTgt spid="24582"/>
                                        </p:tgtEl>
                                        <p:attrNameLst>
                                          <p:attrName>ppt_x</p:attrName>
                                          <p:attrName>ppt_y</p:attrName>
                                        </p:attrNameLst>
                                      </p:cBhvr>
                                      <p:rCtr x="-23594" y="-671"/>
                                    </p:animMotion>
                                  </p:childTnLst>
                                </p:cTn>
                              </p:par>
                              <p:par>
                                <p:cTn id="15" presetID="10" presetClass="entr" presetSubtype="0" fill="hold" nodeType="withEffect">
                                  <p:stCondLst>
                                    <p:cond delay="800"/>
                                  </p:stCondLst>
                                  <p:childTnLst>
                                    <p:set>
                                      <p:cBhvr>
                                        <p:cTn id="16" dur="1" fill="hold">
                                          <p:stCondLst>
                                            <p:cond delay="0"/>
                                          </p:stCondLst>
                                        </p:cTn>
                                        <p:tgtEl>
                                          <p:spTgt spid="24583"/>
                                        </p:tgtEl>
                                        <p:attrNameLst>
                                          <p:attrName>style.visibility</p:attrName>
                                        </p:attrNameLst>
                                      </p:cBhvr>
                                      <p:to>
                                        <p:strVal val="visible"/>
                                      </p:to>
                                    </p:set>
                                    <p:animEffect transition="in" filter="fade">
                                      <p:cBhvr>
                                        <p:cTn id="17" dur="2000"/>
                                        <p:tgtEl>
                                          <p:spTgt spid="24583"/>
                                        </p:tgtEl>
                                      </p:cBhvr>
                                    </p:animEffect>
                                  </p:childTnLst>
                                </p:cTn>
                              </p:par>
                              <p:par>
                                <p:cTn id="18" presetID="8" presetClass="emph" presetSubtype="0" repeatCount="9000" fill="hold" nodeType="withEffect">
                                  <p:stCondLst>
                                    <p:cond delay="500"/>
                                  </p:stCondLst>
                                  <p:childTnLst>
                                    <p:animRot by="21600000">
                                      <p:cBhvr>
                                        <p:cTn id="19" dur="500" fill="hold"/>
                                        <p:tgtEl>
                                          <p:spTgt spid="24581"/>
                                        </p:tgtEl>
                                        <p:attrNameLst>
                                          <p:attrName>r</p:attrName>
                                        </p:attrNameLst>
                                      </p:cBhvr>
                                    </p:animRot>
                                  </p:childTnLst>
                                </p:cTn>
                              </p:par>
                              <p:par>
                                <p:cTn id="20" presetID="0" presetClass="path" presetSubtype="0" accel="50000" decel="50000" fill="hold" nodeType="withEffect">
                                  <p:stCondLst>
                                    <p:cond delay="500"/>
                                  </p:stCondLst>
                                  <p:childTnLst>
                                    <p:animMotion origin="layout" path="M -5.55556E-7 -0.19305 C -0.00868 -0.2037 -0.01649 -0.21435 -0.02604 -0.22037 C -0.03559 -0.22685 -0.04878 -0.23264 -0.05746 -0.23102 C -0.06615 -0.22986 -0.07326 -0.21991 -0.07812 -0.21273 C -0.08299 -0.20625 -0.08229 -0.19421 -0.08785 -0.19004 C -0.09305 -0.18588 -0.10243 -0.18287 -0.1099 -0.18866 C -0.11719 -0.19421 -0.1243 -0.21736 -0.13177 -0.22338 C -0.13941 -0.22963 -0.14896 -0.23102 -0.15555 -0.22477 C -0.1625 -0.21875 -0.16493 -0.19305 -0.17274 -0.1868 C -0.1809 -0.18125 -0.19583 -0.18403 -0.20469 -0.19004 C -0.21302 -0.19606 -0.21788 -0.21759 -0.22517 -0.22338 C -0.23281 -0.22893 -0.24132 -0.22986 -0.24861 -0.22338 C -0.25625 -0.21736 -0.2599 -0.19051 -0.2691 -0.18541 C -0.27899 -0.1794 -0.29549 -0.18495 -0.30538 -0.19166 C -0.31597 -0.19838 -0.3224 -0.22037 -0.32934 -0.22639 C -0.33646 -0.23264 -0.34288 -0.22963 -0.34844 -0.22801 C -0.35365 -0.22639 -0.35746 -0.22407 -0.36215 -0.21736 C -0.36719 -0.21065 -0.36892 -0.1919 -0.37656 -0.1868 C -0.3842 -0.18194 -0.40052 -0.18055 -0.40816 -0.1868 C -0.41562 -0.19329 -0.41562 -0.21736 -0.42222 -0.22477 C -0.42882 -0.23241 -0.44132 -0.23333 -0.4474 -0.23102 C -0.45399 -0.22824 -0.45833 -0.21551 -0.46163 -0.20833 C -0.46545 -0.20116 -0.46597 -0.19259 -0.46962 -0.18866 C -0.47378 -0.18449 -0.48055 -0.18009 -0.48559 -0.18403 C -0.49097 -0.1875 -0.49722 -0.20579 -0.50052 -0.20995 " pathEditMode="relative" rAng="0" ptsTypes="AAAAAAAAAAAAAAAAAAAAAAAAA">
                                      <p:cBhvr>
                                        <p:cTn id="21" dur="1000" fill="hold"/>
                                        <p:tgtEl>
                                          <p:spTgt spid="24581"/>
                                        </p:tgtEl>
                                        <p:attrNameLst>
                                          <p:attrName>ppt_x</p:attrName>
                                          <p:attrName>ppt_y</p:attrName>
                                        </p:attrNameLst>
                                      </p:cBhvr>
                                      <p:rCtr x="-25035" y="-143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文本框 8"/>
          <p:cNvSpPr txBox="1"/>
          <p:nvPr/>
        </p:nvSpPr>
        <p:spPr>
          <a:xfrm>
            <a:off x="3849116" y="1099313"/>
            <a:ext cx="6351270" cy="3987165"/>
          </a:xfrm>
          <a:prstGeom prst="rect">
            <a:avLst/>
          </a:prstGeom>
          <a:noFill/>
        </p:spPr>
        <p:txBody>
          <a:bodyPr wrap="none" rtlCol="0">
            <a:spAutoFit/>
            <a:scene3d>
              <a:camera prst="orthographicFront"/>
              <a:lightRig rig="threePt" dir="t"/>
            </a:scene3d>
          </a:bodyPr>
          <a:lstStyle/>
          <a:p>
            <a:pPr algn="l" fontAlgn="auto">
              <a:lnSpc>
                <a:spcPts val="4340"/>
              </a:lnSpc>
            </a:pP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1. 立足语篇篇章模式，结构要清晰</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a:p>
            <a:pPr algn="l" fontAlgn="auto">
              <a:lnSpc>
                <a:spcPts val="4340"/>
              </a:lnSpc>
            </a:pP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2. 运用衔接连贯理论，逻辑要严谨</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a:p>
            <a:pPr algn="l" fontAlgn="auto">
              <a:lnSpc>
                <a:spcPts val="4340"/>
              </a:lnSpc>
            </a:pP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3. 掌握主位推进理念，文脉要畅通</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a:p>
            <a:pPr algn="l" fontAlgn="auto">
              <a:lnSpc>
                <a:spcPts val="4340"/>
              </a:lnSpc>
            </a:pP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4. 熟悉空格功能位置，语境要合理</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a:p>
            <a:pPr algn="l" fontAlgn="auto">
              <a:lnSpc>
                <a:spcPts val="4340"/>
              </a:lnSpc>
            </a:pP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5. 寻找句际逻辑关系，信息要匹配</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a:p>
            <a:pPr algn="l" fontAlgn="auto">
              <a:lnSpc>
                <a:spcPts val="4340"/>
              </a:lnSpc>
            </a:pP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6</a:t>
            </a:r>
            <a:r>
              <a:rPr kumimoji="1" lang="en-US" altLang="zh-CN"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 </a:t>
            </a: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解读选项句式特征，衔接要无缝</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a:p>
            <a:pPr algn="l" fontAlgn="auto">
              <a:lnSpc>
                <a:spcPts val="4340"/>
              </a:lnSpc>
            </a:pP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7</a:t>
            </a:r>
            <a:r>
              <a:rPr kumimoji="1" lang="en-US" altLang="zh-CN"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 </a:t>
            </a:r>
            <a:r>
              <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rPr>
              <a:t>理解路标词汇内涵，方向要明确</a:t>
            </a:r>
            <a:endParaRPr kumimoji="1" lang="zh-CN" altLang="en-US" sz="3200" b="1" dirty="0">
              <a:ln w="22225">
                <a:solidFill>
                  <a:schemeClr val="accent3">
                    <a:lumMod val="50000"/>
                  </a:schemeClr>
                </a:solidFill>
                <a:prstDash val="solid"/>
              </a:ln>
              <a:solidFill>
                <a:schemeClr val="accent6">
                  <a:lumMod val="90000"/>
                  <a:lumOff val="10000"/>
                </a:schemeClr>
              </a:solidFill>
              <a:effectLst/>
              <a:ea typeface="黑体" panose="02010609060101010101" pitchFamily="49" charset="-122"/>
            </a:endParaRPr>
          </a:p>
        </p:txBody>
      </p:sp>
      <p:sp>
        <p:nvSpPr>
          <p:cNvPr id="5" name="文本框 4"/>
          <p:cNvSpPr txBox="1"/>
          <p:nvPr/>
        </p:nvSpPr>
        <p:spPr>
          <a:xfrm>
            <a:off x="805815" y="554355"/>
            <a:ext cx="3043555" cy="3692525"/>
          </a:xfrm>
          <a:prstGeom prst="rect">
            <a:avLst/>
          </a:prstGeom>
          <a:noFill/>
        </p:spPr>
        <p:txBody>
          <a:bodyPr wrap="square" rtlCol="0">
            <a:spAutoFit/>
          </a:bodyPr>
          <a:lstStyle/>
          <a:p>
            <a:pPr algn="l" fontAlgn="auto">
              <a:lnSpc>
                <a:spcPts val="7020"/>
              </a:lnSpc>
            </a:pPr>
            <a:r>
              <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浙江高考分析</a:t>
            </a:r>
            <a:r>
              <a:rPr kumimoji="1" lang="en-US" sz="5400" b="1" dirty="0">
                <a:solidFill>
                  <a:schemeClr val="bg1"/>
                </a:solidFill>
                <a:latin typeface="黑体" panose="02010609060101010101" pitchFamily="49" charset="-122"/>
                <a:ea typeface="黑体" panose="02010609060101010101" pitchFamily="49" charset="-122"/>
                <a:cs typeface="微软雅黑" panose="020B0503020204020204" charset="-122"/>
              </a:rPr>
              <a:t> </a:t>
            </a:r>
            <a:endParaRPr kumimoji="1" lang="en-US" sz="5400" b="1" dirty="0">
              <a:solidFill>
                <a:schemeClr val="bg1"/>
              </a:solidFill>
              <a:latin typeface="黑体" panose="02010609060101010101" pitchFamily="49" charset="-122"/>
              <a:ea typeface="黑体" panose="02010609060101010101" pitchFamily="49" charset="-122"/>
              <a:cs typeface="微软雅黑" panose="020B0503020204020204" charset="-122"/>
            </a:endParaRPr>
          </a:p>
          <a:p>
            <a:pPr algn="l" fontAlgn="auto">
              <a:lnSpc>
                <a:spcPts val="7020"/>
              </a:lnSpc>
            </a:pPr>
            <a:r>
              <a:rPr kumimoji="1" sz="3600" b="1" dirty="0">
                <a:solidFill>
                  <a:schemeClr val="bg1"/>
                </a:solidFill>
                <a:latin typeface="黑体" panose="02010609060101010101" pitchFamily="49" charset="-122"/>
                <a:ea typeface="黑体" panose="02010609060101010101" pitchFamily="49" charset="-122"/>
                <a:cs typeface="微软雅黑" panose="020B0503020204020204" charset="-122"/>
              </a:rPr>
              <a:t>解题技巧七招</a:t>
            </a:r>
            <a:endParaRPr kumimoji="1" sz="3600" b="1" dirty="0">
              <a:solidFill>
                <a:schemeClr val="bg1"/>
              </a:solidFill>
              <a:latin typeface="黑体" panose="02010609060101010101" pitchFamily="49" charset="-122"/>
              <a:ea typeface="黑体" panose="02010609060101010101" pitchFamily="49" charset="-122"/>
              <a:cs typeface="微软雅黑" panose="020B0503020204020204" charset="-122"/>
            </a:endParaRPr>
          </a:p>
          <a:p>
            <a:pPr algn="l" fontAlgn="auto">
              <a:lnSpc>
                <a:spcPts val="7020"/>
              </a:lnSpc>
            </a:pPr>
            <a:r>
              <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例析高考真题</a:t>
            </a:r>
            <a:endPar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endParaRPr>
          </a:p>
          <a:p>
            <a:pPr algn="l" fontAlgn="auto">
              <a:lnSpc>
                <a:spcPts val="7020"/>
              </a:lnSpc>
            </a:pPr>
            <a:r>
              <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rPr>
              <a:t>备考策略五式</a:t>
            </a:r>
            <a:endParaRPr kumimoji="1" sz="3600" b="1" dirty="0">
              <a:solidFill>
                <a:schemeClr val="accent6">
                  <a:lumMod val="90000"/>
                  <a:lumOff val="10000"/>
                </a:schemeClr>
              </a:solidFill>
              <a:latin typeface="黑体" panose="02010609060101010101" pitchFamily="49" charset="-122"/>
              <a:ea typeface="黑体" panose="02010609060101010101" pitchFamily="49" charset="-122"/>
              <a:cs typeface="微软雅黑" panose="020B0503020204020204" charset="-122"/>
            </a:endParaRPr>
          </a:p>
        </p:txBody>
      </p:sp>
      <p:pic>
        <p:nvPicPr>
          <p:cNvPr id="3" name="图片 2"/>
          <p:cNvPicPr>
            <a:picLocks noChangeAspect="1"/>
          </p:cNvPicPr>
          <p:nvPr/>
        </p:nvPicPr>
        <p:blipFill>
          <a:blip r:embed="rId1" cstate="print">
            <a:extLst>
              <a:ext uri="{28A0092B-C50C-407E-A947-70E740481C1C}">
                <a14:useLocalDpi xmlns:a14="http://schemas.microsoft.com/office/drawing/2010/main" val="0"/>
              </a:ext>
            </a:extLst>
          </a:blip>
          <a:stretch>
            <a:fillRect/>
          </a:stretch>
        </p:blipFill>
        <p:spPr>
          <a:xfrm>
            <a:off x="805502" y="2306433"/>
            <a:ext cx="3032342" cy="3032342"/>
          </a:xfrm>
          <a:prstGeom prst="rect">
            <a:avLst/>
          </a:prstGeom>
        </p:spPr>
      </p:pic>
    </p:spTree>
  </p:cSld>
  <p:clrMapOvr>
    <a:masterClrMapping/>
  </p:clrMapOvr>
  <mc:AlternateContent xmlns:mc="http://schemas.openxmlformats.org/markup-compatibility/2006">
    <mc:Choice xmlns:p14="http://schemas.microsoft.com/office/powerpoint/2010/main" Requires="p14">
      <p:transition spd="slow" p14:dur="1200">
        <p14:prism dir="u"/>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5" presetClass="entr" presetSubtype="0"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strVal val="#ppt_w*0.70"/>
                                          </p:val>
                                        </p:tav>
                                        <p:tav tm="100000">
                                          <p:val>
                                            <p:strVal val="#ppt_w"/>
                                          </p:val>
                                        </p:tav>
                                      </p:tavLst>
                                    </p:anim>
                                    <p:anim calcmode="lin" valueType="num">
                                      <p:cBhvr>
                                        <p:cTn id="8" dur="1000" fill="hold"/>
                                        <p:tgtEl>
                                          <p:spTgt spid="9"/>
                                        </p:tgtEl>
                                        <p:attrNameLst>
                                          <p:attrName>ppt_h</p:attrName>
                                        </p:attrNameLst>
                                      </p:cBhvr>
                                      <p:tavLst>
                                        <p:tav tm="0">
                                          <p:val>
                                            <p:strVal val="#ppt_h"/>
                                          </p:val>
                                        </p:tav>
                                        <p:tav tm="100000">
                                          <p:val>
                                            <p:strVal val="#ppt_h"/>
                                          </p:val>
                                        </p:tav>
                                      </p:tavLst>
                                    </p:anim>
                                    <p:animEffect transition="in" filter="fade">
                                      <p:cBhvr>
                                        <p:cTn id="9" dur="1000"/>
                                        <p:tgtEl>
                                          <p:spTgt spid="9"/>
                                        </p:tgtEl>
                                      </p:cBhvr>
                                    </p:animEffect>
                                  </p:childTnLst>
                                </p:cTn>
                              </p:par>
                              <p:par>
                                <p:cTn id="10" presetID="14" presetClass="entr" presetSubtype="10" fill="hold" grpId="0" nodeType="with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randombar(horizontal)">
                                      <p:cBhvr>
                                        <p:cTn id="12"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30225" y="194945"/>
            <a:ext cx="11132185" cy="648779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080"/>
              </a:lnSpc>
            </a:pPr>
            <a:r>
              <a:rPr lang="zh-CN" altLang="en-US" sz="2400">
                <a:latin typeface="微软雅黑" panose="020B0503020204020204" charset="-122"/>
                <a:ea typeface="微软雅黑" panose="020B0503020204020204" charset="-122"/>
                <a:cs typeface="微软雅黑" panose="020B0503020204020204" charset="-122"/>
              </a:rPr>
              <a:t>   </a:t>
            </a:r>
            <a:r>
              <a:rPr lang="zh-CN" altLang="en-US" sz="2000" b="1">
                <a:latin typeface="微软雅黑" panose="020B0503020204020204" charset="-122"/>
                <a:ea typeface="微软雅黑" panose="020B0503020204020204" charset="-122"/>
                <a:cs typeface="微软雅黑" panose="020B0503020204020204" charset="-122"/>
              </a:rPr>
              <a:t>  篇章模式（textual pattern）指某一语篇所具备的特殊的结构，由篇章类型所决定。掌握篇章模式有助于学生把握语篇之骨架和精要。“七选五”要求学生具备</a:t>
            </a:r>
            <a:r>
              <a:rPr lang="zh-CN" altLang="en-US" sz="2000" b="1">
                <a:solidFill>
                  <a:schemeClr val="accent3"/>
                </a:solidFill>
                <a:latin typeface="微软雅黑" panose="020B0503020204020204" charset="-122"/>
                <a:ea typeface="微软雅黑" panose="020B0503020204020204" charset="-122"/>
                <a:cs typeface="微软雅黑" panose="020B0503020204020204" charset="-122"/>
              </a:rPr>
              <a:t>解构语篇的能力</a:t>
            </a:r>
            <a:r>
              <a:rPr lang="zh-CN" altLang="en-US" sz="2000" b="1">
                <a:latin typeface="微软雅黑" panose="020B0503020204020204" charset="-122"/>
                <a:ea typeface="微软雅黑" panose="020B0503020204020204" charset="-122"/>
                <a:cs typeface="微软雅黑" panose="020B0503020204020204" charset="-122"/>
              </a:rPr>
              <a:t>，运用</a:t>
            </a:r>
            <a:r>
              <a:rPr lang="zh-CN" altLang="en-US" sz="2000" b="1">
                <a:solidFill>
                  <a:schemeClr val="accent3"/>
                </a:solidFill>
                <a:latin typeface="微软雅黑" panose="020B0503020204020204" charset="-122"/>
                <a:ea typeface="微软雅黑" panose="020B0503020204020204" charset="-122"/>
                <a:cs typeface="微软雅黑" panose="020B0503020204020204" charset="-122"/>
              </a:rPr>
              <a:t>语篇分析手段</a:t>
            </a:r>
            <a:r>
              <a:rPr lang="zh-CN" altLang="en-US" sz="2000" b="1">
                <a:latin typeface="微软雅黑" panose="020B0503020204020204" charset="-122"/>
                <a:ea typeface="微软雅黑" panose="020B0503020204020204" charset="-122"/>
                <a:cs typeface="微软雅黑" panose="020B0503020204020204" charset="-122"/>
              </a:rPr>
              <a:t>，从</a:t>
            </a:r>
            <a:r>
              <a:rPr lang="zh-CN" altLang="en-US" sz="2000" b="1">
                <a:solidFill>
                  <a:schemeClr val="accent3"/>
                </a:solidFill>
                <a:latin typeface="微软雅黑" panose="020B0503020204020204" charset="-122"/>
                <a:ea typeface="微软雅黑" panose="020B0503020204020204" charset="-122"/>
                <a:cs typeface="微软雅黑" panose="020B0503020204020204" charset="-122"/>
              </a:rPr>
              <a:t>语境、信息、结构</a:t>
            </a:r>
            <a:r>
              <a:rPr lang="zh-CN" altLang="en-US" sz="2000" b="1">
                <a:latin typeface="微软雅黑" panose="020B0503020204020204" charset="-122"/>
                <a:ea typeface="微软雅黑" panose="020B0503020204020204" charset="-122"/>
                <a:cs typeface="微软雅黑" panose="020B0503020204020204" charset="-122"/>
              </a:rPr>
              <a:t>等层面分析文本，理清文本内在的错综复杂的关系。该题型常考的语篇模式主要有两种</a:t>
            </a:r>
            <a:r>
              <a:rPr lang="en-US" altLang="zh-CN" sz="2000" b="1">
                <a:latin typeface="微软雅黑" panose="020B0503020204020204" charset="-122"/>
                <a:ea typeface="微软雅黑" panose="020B0503020204020204" charset="-122"/>
                <a:cs typeface="微软雅黑" panose="020B0503020204020204" charset="-122"/>
              </a:rPr>
              <a:t>,</a:t>
            </a:r>
            <a:r>
              <a:rPr lang="zh-CN" altLang="zh-CN" sz="2000" b="1">
                <a:latin typeface="微软雅黑" panose="020B0503020204020204" charset="-122"/>
                <a:ea typeface="微软雅黑" panose="020B0503020204020204" charset="-122"/>
                <a:cs typeface="微软雅黑" panose="020B0503020204020204" charset="-122"/>
              </a:rPr>
              <a:t> 概括具体模式和问题解决模式：</a:t>
            </a:r>
            <a:endParaRPr lang="zh-CN" altLang="zh-CN" sz="2000" b="1">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22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87960" y="300990"/>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1. 立足语篇篇章模式，结构要清晰</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cxnSp>
        <p:nvCxnSpPr>
          <p:cNvPr id="32" name="直接箭头连接符 31"/>
          <p:cNvCxnSpPr/>
          <p:nvPr/>
        </p:nvCxnSpPr>
        <p:spPr>
          <a:xfrm>
            <a:off x="-68584" y="4113981"/>
            <a:ext cx="12195177" cy="0"/>
          </a:xfrm>
          <a:prstGeom prst="straightConnector1">
            <a:avLst/>
          </a:prstGeom>
          <a:noFill/>
          <a:ln w="152400" cap="flat" cmpd="sng" algn="ctr">
            <a:solidFill>
              <a:srgbClr val="A6A6A6">
                <a:alpha val="52941"/>
              </a:srgbClr>
            </a:solidFill>
            <a:prstDash val="solid"/>
            <a:miter lim="800000"/>
            <a:tailEnd type="arrow"/>
          </a:ln>
          <a:effectLst/>
        </p:spPr>
      </p:cxnSp>
      <p:grpSp>
        <p:nvGrpSpPr>
          <p:cNvPr id="41" name="组合 40"/>
          <p:cNvGrpSpPr/>
          <p:nvPr/>
        </p:nvGrpSpPr>
        <p:grpSpPr>
          <a:xfrm>
            <a:off x="1866214" y="3266192"/>
            <a:ext cx="881649" cy="825350"/>
            <a:chOff x="1399514" y="3016325"/>
            <a:chExt cx="881649" cy="825350"/>
          </a:xfrm>
        </p:grpSpPr>
        <p:sp>
          <p:nvSpPr>
            <p:cNvPr id="42" name="橢圓 5"/>
            <p:cNvSpPr/>
            <p:nvPr/>
          </p:nvSpPr>
          <p:spPr>
            <a:xfrm>
              <a:off x="1399514" y="3016325"/>
              <a:ext cx="827193" cy="825350"/>
            </a:xfrm>
            <a:prstGeom prst="ellipse">
              <a:avLst/>
            </a:prstGeom>
            <a:gradFill>
              <a:gsLst>
                <a:gs pos="0">
                  <a:srgbClr val="DC4A1B"/>
                </a:gs>
                <a:gs pos="100000">
                  <a:srgbClr val="F66C47"/>
                </a:gs>
              </a:gsLst>
              <a:lin ang="5400000" scaled="1"/>
            </a:gradFill>
            <a:ln w="120650" cap="flat" cmpd="sng" algn="ctr">
              <a:gradFill flip="none" rotWithShape="1">
                <a:gsLst>
                  <a:gs pos="0">
                    <a:sysClr val="window" lastClr="FFFFFF">
                      <a:lumMod val="78000"/>
                    </a:sysClr>
                  </a:gs>
                  <a:gs pos="100000">
                    <a:sysClr val="window" lastClr="FFFFFF">
                      <a:lumMod val="98000"/>
                    </a:sysClr>
                  </a:gs>
                </a:gsLst>
                <a:lin ang="5400000" scaled="1"/>
                <a:tileRect/>
              </a:gradFill>
              <a:prstDash val="solid"/>
            </a:ln>
            <a:effectLst>
              <a:innerShdw blurRad="330200" dist="165100" dir="16200000">
                <a:prstClr val="black">
                  <a:alpha val="53000"/>
                </a:prstClr>
              </a:innerShdw>
            </a:effectLst>
          </p:spPr>
          <p:txBody>
            <a:bodyPr rtlCol="0" anchor="ctr"/>
            <a:lstStyle/>
            <a:p>
              <a:pPr algn="ctr"/>
              <a:endParaRPr lang="zh-TW" altLang="en-US" sz="2800">
                <a:solidFill>
                  <a:sysClr val="window" lastClr="FFFFFF"/>
                </a:solidFill>
                <a:effectLst>
                  <a:outerShdw blurRad="38100" dist="38100" dir="2700000" algn="tl">
                    <a:srgbClr val="000000">
                      <a:alpha val="43137"/>
                    </a:srgbClr>
                  </a:outerShdw>
                </a:effectLst>
                <a:latin typeface="DIN-BoldItalic" pitchFamily="50" charset="0"/>
              </a:endParaRPr>
            </a:p>
          </p:txBody>
        </p:sp>
        <p:sp>
          <p:nvSpPr>
            <p:cNvPr id="43" name="文本框 9"/>
            <p:cNvSpPr txBox="1"/>
            <p:nvPr/>
          </p:nvSpPr>
          <p:spPr>
            <a:xfrm>
              <a:off x="1399514" y="3212976"/>
              <a:ext cx="881649" cy="437515"/>
            </a:xfrm>
            <a:prstGeom prst="rect">
              <a:avLst/>
            </a:prstGeom>
            <a:noFill/>
          </p:spPr>
          <p:txBody>
            <a:bodyPr wrap="square" lIns="68580" tIns="34290" rIns="68580" bIns="34290" rtlCol="0">
              <a:spAutoFit/>
            </a:bodyPr>
            <a:lstStyle/>
            <a:p>
              <a:pPr marL="0" lvl="1" algn="ctr"/>
              <a:r>
                <a:rPr lang="en-US" altLang="ko-KR" sz="2400" b="1" kern="0" dirty="0">
                  <a:solidFill>
                    <a:sysClr val="window" lastClr="FFFFFF"/>
                  </a:solidFill>
                  <a:latin typeface="Impact MT Std" pitchFamily="34" charset="0"/>
                  <a:ea typeface="微软雅黑" panose="020B0503020204020204" charset="-122"/>
                </a:rPr>
                <a:t>1</a:t>
              </a:r>
              <a:endParaRPr lang="en-US" altLang="ko-KR" sz="2400" b="1" kern="0" dirty="0">
                <a:solidFill>
                  <a:sysClr val="window" lastClr="FFFFFF"/>
                </a:solidFill>
                <a:latin typeface="Impact MT Std" pitchFamily="34" charset="0"/>
                <a:ea typeface="微软雅黑" panose="020B0503020204020204" charset="-122"/>
              </a:endParaRPr>
            </a:p>
          </p:txBody>
        </p:sp>
      </p:grpSp>
      <p:sp>
        <p:nvSpPr>
          <p:cNvPr id="44" name="矩形 43"/>
          <p:cNvSpPr/>
          <p:nvPr/>
        </p:nvSpPr>
        <p:spPr>
          <a:xfrm>
            <a:off x="635635" y="2618740"/>
            <a:ext cx="3498850" cy="645160"/>
          </a:xfrm>
          <a:prstGeom prst="rect">
            <a:avLst/>
          </a:prstGeom>
        </p:spPr>
        <p:txBody>
          <a:bodyPr wrap="square">
            <a:spAutoFit/>
          </a:bodyPr>
          <a:lstStyle/>
          <a:p>
            <a:pPr algn="ctr">
              <a:spcBef>
                <a:spcPct val="0"/>
              </a:spcBef>
              <a:buFont typeface="Arial" panose="020B0604020202020204" pitchFamily="34" charset="0"/>
              <a:buNone/>
            </a:pPr>
            <a:r>
              <a:rPr lang="zh-CN" altLang="en-US" b="1" dirty="0">
                <a:solidFill>
                  <a:srgbClr val="F66C47"/>
                </a:solidFill>
                <a:latin typeface="微软雅黑" panose="020B0503020204020204" charset="-122"/>
                <a:ea typeface="微软雅黑" panose="020B0503020204020204" charset="-122"/>
                <a:cs typeface="Arial" panose="020B0604020202020204" pitchFamily="34" charset="0"/>
              </a:rPr>
              <a:t>概括陈述</a:t>
            </a:r>
            <a:endParaRPr lang="zh-CN" altLang="en-US" b="1" dirty="0">
              <a:solidFill>
                <a:srgbClr val="F66C47"/>
              </a:solidFill>
              <a:latin typeface="微软雅黑" panose="020B0503020204020204" charset="-122"/>
              <a:ea typeface="微软雅黑" panose="020B0503020204020204" charset="-122"/>
              <a:cs typeface="Arial" panose="020B0604020202020204" pitchFamily="34" charset="0"/>
            </a:endParaRPr>
          </a:p>
          <a:p>
            <a:pPr algn="ctr">
              <a:spcBef>
                <a:spcPct val="0"/>
              </a:spcBef>
              <a:buFont typeface="Arial" panose="020B0604020202020204" pitchFamily="34" charset="0"/>
              <a:buNone/>
            </a:pPr>
            <a:r>
              <a:rPr lang="zh-CN" altLang="en-US" b="1" dirty="0">
                <a:solidFill>
                  <a:srgbClr val="F66C47"/>
                </a:solidFill>
                <a:latin typeface="微软雅黑" panose="020B0503020204020204" charset="-122"/>
                <a:ea typeface="微软雅黑" panose="020B0503020204020204" charset="-122"/>
                <a:cs typeface="Arial" panose="020B0604020202020204" pitchFamily="34" charset="0"/>
              </a:rPr>
              <a:t>(general statement)</a:t>
            </a:r>
            <a:endParaRPr lang="zh-CN" altLang="en-US" b="1" kern="100" dirty="0">
              <a:solidFill>
                <a:srgbClr val="F66C47"/>
              </a:solidFill>
              <a:latin typeface="微软雅黑" panose="020B0503020204020204" charset="-122"/>
              <a:ea typeface="微软雅黑" panose="020B0503020204020204" charset="-122"/>
              <a:cs typeface="Arial" panose="020B0604020202020204" pitchFamily="34" charset="0"/>
            </a:endParaRPr>
          </a:p>
        </p:txBody>
      </p:sp>
      <p:grpSp>
        <p:nvGrpSpPr>
          <p:cNvPr id="49" name="组合 48"/>
          <p:cNvGrpSpPr/>
          <p:nvPr/>
        </p:nvGrpSpPr>
        <p:grpSpPr>
          <a:xfrm>
            <a:off x="5588947" y="3263652"/>
            <a:ext cx="881649" cy="825350"/>
            <a:chOff x="1399514" y="3016325"/>
            <a:chExt cx="881649" cy="825350"/>
          </a:xfrm>
        </p:grpSpPr>
        <p:sp>
          <p:nvSpPr>
            <p:cNvPr id="50" name="橢圓 5"/>
            <p:cNvSpPr/>
            <p:nvPr/>
          </p:nvSpPr>
          <p:spPr>
            <a:xfrm>
              <a:off x="1399514" y="3016325"/>
              <a:ext cx="827193" cy="825350"/>
            </a:xfrm>
            <a:prstGeom prst="ellipse">
              <a:avLst/>
            </a:prstGeom>
            <a:solidFill>
              <a:srgbClr val="C00000"/>
            </a:solidFill>
            <a:ln w="120650" cap="flat" cmpd="sng" algn="ctr">
              <a:gradFill flip="none" rotWithShape="1">
                <a:gsLst>
                  <a:gs pos="0">
                    <a:sysClr val="window" lastClr="FFFFFF">
                      <a:lumMod val="78000"/>
                    </a:sysClr>
                  </a:gs>
                  <a:gs pos="100000">
                    <a:sysClr val="window" lastClr="FFFFFF">
                      <a:lumMod val="98000"/>
                    </a:sysClr>
                  </a:gs>
                </a:gsLst>
                <a:lin ang="5400000" scaled="1"/>
                <a:tileRect/>
              </a:gradFill>
              <a:prstDash val="solid"/>
            </a:ln>
            <a:effectLst>
              <a:innerShdw blurRad="330200" dist="165100" dir="16200000">
                <a:prstClr val="black">
                  <a:alpha val="53000"/>
                </a:prstClr>
              </a:innerShdw>
            </a:effectLst>
          </p:spPr>
          <p:txBody>
            <a:bodyPr rtlCol="0" anchor="ctr"/>
            <a:lstStyle/>
            <a:p>
              <a:pPr algn="ctr"/>
              <a:endParaRPr lang="zh-TW" altLang="en-US" sz="2800">
                <a:solidFill>
                  <a:srgbClr val="C00000"/>
                </a:solidFill>
                <a:effectLst>
                  <a:outerShdw blurRad="38100" dist="38100" dir="2700000" algn="tl">
                    <a:srgbClr val="000000">
                      <a:alpha val="43137"/>
                    </a:srgbClr>
                  </a:outerShdw>
                </a:effectLst>
                <a:latin typeface="DIN-BoldItalic" pitchFamily="50" charset="0"/>
              </a:endParaRPr>
            </a:p>
          </p:txBody>
        </p:sp>
        <p:sp>
          <p:nvSpPr>
            <p:cNvPr id="51" name="文本框 9"/>
            <p:cNvSpPr txBox="1"/>
            <p:nvPr/>
          </p:nvSpPr>
          <p:spPr>
            <a:xfrm>
              <a:off x="1399514" y="3212976"/>
              <a:ext cx="881649" cy="437515"/>
            </a:xfrm>
            <a:prstGeom prst="rect">
              <a:avLst/>
            </a:prstGeom>
            <a:noFill/>
          </p:spPr>
          <p:txBody>
            <a:bodyPr wrap="square" lIns="68580" tIns="34290" rIns="68580" bIns="34290" rtlCol="0">
              <a:spAutoFit/>
            </a:bodyPr>
            <a:lstStyle/>
            <a:p>
              <a:pPr marL="0" lvl="1" algn="ctr"/>
              <a:r>
                <a:rPr lang="en-US" sz="2400" b="1" dirty="0">
                  <a:solidFill>
                    <a:sysClr val="window" lastClr="FFFFFF"/>
                  </a:solidFill>
                  <a:latin typeface="Impact MT Std" pitchFamily="34" charset="0"/>
                  <a:ea typeface="微软雅黑" panose="020B0503020204020204" charset="-122"/>
                </a:rPr>
                <a:t>2</a:t>
              </a:r>
              <a:endParaRPr lang="en-US" sz="2400" b="1" kern="0" dirty="0">
                <a:solidFill>
                  <a:sysClr val="window" lastClr="FFFFFF"/>
                </a:solidFill>
                <a:latin typeface="Impact MT Std" pitchFamily="34" charset="0"/>
                <a:ea typeface="微软雅黑" panose="020B0503020204020204" charset="-122"/>
              </a:endParaRPr>
            </a:p>
          </p:txBody>
        </p:sp>
      </p:grpSp>
      <p:sp>
        <p:nvSpPr>
          <p:cNvPr id="52" name="矩形 51"/>
          <p:cNvSpPr/>
          <p:nvPr/>
        </p:nvSpPr>
        <p:spPr>
          <a:xfrm>
            <a:off x="4693547" y="2618507"/>
            <a:ext cx="2805430" cy="645160"/>
          </a:xfrm>
          <a:prstGeom prst="rect">
            <a:avLst/>
          </a:prstGeom>
        </p:spPr>
        <p:txBody>
          <a:bodyPr wrap="none">
            <a:spAutoFit/>
          </a:bodyPr>
          <a:lstStyle/>
          <a:p>
            <a:pPr algn="ctr">
              <a:spcBef>
                <a:spcPct val="0"/>
              </a:spcBef>
              <a:buFont typeface="Arial" panose="020B0604020202020204" pitchFamily="34" charset="0"/>
              <a:buNone/>
            </a:pPr>
            <a:r>
              <a:rPr lang="zh-CN" altLang="en-US" b="1" dirty="0">
                <a:solidFill>
                  <a:srgbClr val="C00000"/>
                </a:solidFill>
                <a:latin typeface="微软雅黑" panose="020B0503020204020204" charset="-122"/>
                <a:ea typeface="微软雅黑" panose="020B0503020204020204" charset="-122"/>
                <a:cs typeface="Arial" panose="020B0604020202020204" pitchFamily="34" charset="0"/>
              </a:rPr>
              <a:t>具体陈述/具体细节或举例</a:t>
            </a:r>
            <a:endParaRPr lang="zh-CN" altLang="en-US" b="1" dirty="0">
              <a:solidFill>
                <a:srgbClr val="C00000"/>
              </a:solidFill>
              <a:latin typeface="微软雅黑" panose="020B0503020204020204" charset="-122"/>
              <a:ea typeface="微软雅黑" panose="020B0503020204020204" charset="-122"/>
              <a:cs typeface="Arial" panose="020B0604020202020204" pitchFamily="34" charset="0"/>
            </a:endParaRPr>
          </a:p>
          <a:p>
            <a:pPr algn="ctr">
              <a:spcBef>
                <a:spcPct val="0"/>
              </a:spcBef>
              <a:buFont typeface="Arial" panose="020B0604020202020204" pitchFamily="34" charset="0"/>
              <a:buNone/>
            </a:pPr>
            <a:r>
              <a:rPr lang="zh-CN" altLang="en-US" b="1" dirty="0">
                <a:solidFill>
                  <a:srgbClr val="C00000"/>
                </a:solidFill>
                <a:latin typeface="微软雅黑" panose="020B0503020204020204" charset="-122"/>
                <a:ea typeface="微软雅黑" panose="020B0503020204020204" charset="-122"/>
                <a:cs typeface="Arial" panose="020B0604020202020204" pitchFamily="34" charset="0"/>
              </a:rPr>
              <a:t>(details/examples)</a:t>
            </a:r>
            <a:endParaRPr lang="zh-CN" altLang="en-US" b="1" dirty="0">
              <a:solidFill>
                <a:srgbClr val="C00000"/>
              </a:solidFill>
              <a:latin typeface="微软雅黑" panose="020B0503020204020204" charset="-122"/>
              <a:ea typeface="微软雅黑" panose="020B0503020204020204" charset="-122"/>
              <a:cs typeface="Arial" panose="020B0604020202020204" pitchFamily="34" charset="0"/>
            </a:endParaRPr>
          </a:p>
        </p:txBody>
      </p:sp>
      <p:grpSp>
        <p:nvGrpSpPr>
          <p:cNvPr id="57" name="组合 56"/>
          <p:cNvGrpSpPr/>
          <p:nvPr/>
        </p:nvGrpSpPr>
        <p:grpSpPr>
          <a:xfrm>
            <a:off x="9757393" y="3263652"/>
            <a:ext cx="881649" cy="825350"/>
            <a:chOff x="1399514" y="3016325"/>
            <a:chExt cx="881649" cy="825350"/>
          </a:xfrm>
        </p:grpSpPr>
        <p:sp>
          <p:nvSpPr>
            <p:cNvPr id="58" name="橢圓 5"/>
            <p:cNvSpPr/>
            <p:nvPr/>
          </p:nvSpPr>
          <p:spPr>
            <a:xfrm>
              <a:off x="1399514" y="3016325"/>
              <a:ext cx="827193" cy="825350"/>
            </a:xfrm>
            <a:prstGeom prst="ellipse">
              <a:avLst/>
            </a:prstGeom>
            <a:gradFill>
              <a:gsLst>
                <a:gs pos="0">
                  <a:srgbClr val="026C68"/>
                </a:gs>
                <a:gs pos="100000">
                  <a:srgbClr val="059188"/>
                </a:gs>
              </a:gsLst>
              <a:lin ang="5400000" scaled="1"/>
            </a:gradFill>
            <a:ln w="120650" cap="flat" cmpd="sng" algn="ctr">
              <a:gradFill flip="none" rotWithShape="1">
                <a:gsLst>
                  <a:gs pos="0">
                    <a:sysClr val="window" lastClr="FFFFFF">
                      <a:lumMod val="78000"/>
                    </a:sysClr>
                  </a:gs>
                  <a:gs pos="100000">
                    <a:sysClr val="window" lastClr="FFFFFF">
                      <a:lumMod val="98000"/>
                    </a:sysClr>
                  </a:gs>
                </a:gsLst>
                <a:lin ang="5400000" scaled="1"/>
                <a:tileRect/>
              </a:gradFill>
              <a:prstDash val="solid"/>
            </a:ln>
            <a:effectLst>
              <a:innerShdw blurRad="330200" dist="165100" dir="16200000">
                <a:prstClr val="black">
                  <a:alpha val="53000"/>
                </a:prstClr>
              </a:innerShdw>
            </a:effectLst>
          </p:spPr>
          <p:txBody>
            <a:bodyPr rtlCol="0" anchor="ctr"/>
            <a:lstStyle/>
            <a:p>
              <a:pPr algn="ctr"/>
              <a:endParaRPr lang="zh-TW" altLang="en-US" sz="2800">
                <a:solidFill>
                  <a:sysClr val="window" lastClr="FFFFFF"/>
                </a:solidFill>
                <a:effectLst>
                  <a:outerShdw blurRad="38100" dist="38100" dir="2700000" algn="tl">
                    <a:srgbClr val="000000">
                      <a:alpha val="43137"/>
                    </a:srgbClr>
                  </a:outerShdw>
                </a:effectLst>
                <a:latin typeface="DIN-BoldItalic" pitchFamily="50" charset="0"/>
              </a:endParaRPr>
            </a:p>
          </p:txBody>
        </p:sp>
        <p:sp>
          <p:nvSpPr>
            <p:cNvPr id="59" name="文本框 9"/>
            <p:cNvSpPr txBox="1"/>
            <p:nvPr/>
          </p:nvSpPr>
          <p:spPr>
            <a:xfrm>
              <a:off x="1399514" y="3212976"/>
              <a:ext cx="881649" cy="437515"/>
            </a:xfrm>
            <a:prstGeom prst="rect">
              <a:avLst/>
            </a:prstGeom>
            <a:noFill/>
          </p:spPr>
          <p:txBody>
            <a:bodyPr wrap="square" lIns="68580" tIns="34290" rIns="68580" bIns="34290" rtlCol="0">
              <a:spAutoFit/>
            </a:bodyPr>
            <a:lstStyle/>
            <a:p>
              <a:pPr marL="0" lvl="1" algn="ctr"/>
              <a:r>
                <a:rPr lang="en-US" sz="2400" b="1" dirty="0">
                  <a:solidFill>
                    <a:sysClr val="window" lastClr="FFFFFF"/>
                  </a:solidFill>
                  <a:latin typeface="Impact MT Std" pitchFamily="34" charset="0"/>
                  <a:ea typeface="微软雅黑" panose="020B0503020204020204" charset="-122"/>
                </a:rPr>
                <a:t>3</a:t>
              </a:r>
              <a:endParaRPr lang="en-US" sz="2400" b="1" kern="0" dirty="0">
                <a:solidFill>
                  <a:sysClr val="window" lastClr="FFFFFF"/>
                </a:solidFill>
                <a:latin typeface="Impact MT Std" pitchFamily="34" charset="0"/>
                <a:ea typeface="微软雅黑" panose="020B0503020204020204" charset="-122"/>
              </a:endParaRPr>
            </a:p>
          </p:txBody>
        </p:sp>
      </p:grpSp>
      <p:sp>
        <p:nvSpPr>
          <p:cNvPr id="60" name="矩形 59"/>
          <p:cNvSpPr/>
          <p:nvPr/>
        </p:nvSpPr>
        <p:spPr>
          <a:xfrm>
            <a:off x="8802205" y="2621072"/>
            <a:ext cx="2791460" cy="645160"/>
          </a:xfrm>
          <a:prstGeom prst="rect">
            <a:avLst/>
          </a:prstGeom>
        </p:spPr>
        <p:txBody>
          <a:bodyPr wrap="none">
            <a:spAutoFit/>
          </a:bodyPr>
          <a:lstStyle/>
          <a:p>
            <a:pPr algn="ctr">
              <a:spcBef>
                <a:spcPct val="0"/>
              </a:spcBef>
              <a:buFont typeface="Arial" panose="020B0604020202020204" pitchFamily="34" charset="0"/>
              <a:buNone/>
            </a:pPr>
            <a:r>
              <a:rPr lang="zh-CN" altLang="en-US" b="1" dirty="0">
                <a:solidFill>
                  <a:srgbClr val="059188"/>
                </a:solidFill>
                <a:latin typeface="微软雅黑" panose="020B0503020204020204" charset="-122"/>
                <a:ea typeface="微软雅黑" panose="020B0503020204020204" charset="-122"/>
                <a:cs typeface="Arial" panose="020B0604020202020204" pitchFamily="34" charset="0"/>
              </a:rPr>
              <a:t>总结陈述/评价</a:t>
            </a:r>
            <a:endParaRPr lang="zh-CN" altLang="en-US" b="1" dirty="0">
              <a:solidFill>
                <a:srgbClr val="059188"/>
              </a:solidFill>
              <a:latin typeface="微软雅黑" panose="020B0503020204020204" charset="-122"/>
              <a:ea typeface="微软雅黑" panose="020B0503020204020204" charset="-122"/>
              <a:cs typeface="Arial" panose="020B0604020202020204" pitchFamily="34" charset="0"/>
            </a:endParaRPr>
          </a:p>
          <a:p>
            <a:pPr algn="ctr">
              <a:spcBef>
                <a:spcPct val="0"/>
              </a:spcBef>
              <a:buFont typeface="Arial" panose="020B0604020202020204" pitchFamily="34" charset="0"/>
              <a:buNone/>
            </a:pPr>
            <a:r>
              <a:rPr lang="zh-CN" altLang="en-US" b="1" dirty="0">
                <a:solidFill>
                  <a:srgbClr val="059188"/>
                </a:solidFill>
                <a:latin typeface="微软雅黑" panose="020B0503020204020204" charset="-122"/>
                <a:ea typeface="微软雅黑" panose="020B0503020204020204" charset="-122"/>
                <a:cs typeface="Arial" panose="020B0604020202020204" pitchFamily="34" charset="0"/>
              </a:rPr>
              <a:t>(conclusion/comment)</a:t>
            </a:r>
            <a:endParaRPr lang="zh-CN" altLang="en-US" b="1" dirty="0">
              <a:solidFill>
                <a:srgbClr val="059188"/>
              </a:solidFill>
              <a:latin typeface="微软雅黑" panose="020B0503020204020204" charset="-122"/>
              <a:ea typeface="微软雅黑" panose="020B0503020204020204" charset="-122"/>
              <a:cs typeface="Arial" panose="020B0604020202020204" pitchFamily="34" charset="0"/>
            </a:endParaRPr>
          </a:p>
        </p:txBody>
      </p:sp>
      <p:cxnSp>
        <p:nvCxnSpPr>
          <p:cNvPr id="86" name="直接箭头连接符 85"/>
          <p:cNvCxnSpPr/>
          <p:nvPr/>
        </p:nvCxnSpPr>
        <p:spPr>
          <a:xfrm>
            <a:off x="-99064" y="5016951"/>
            <a:ext cx="12195177" cy="0"/>
          </a:xfrm>
          <a:prstGeom prst="straightConnector1">
            <a:avLst/>
          </a:prstGeom>
          <a:noFill/>
          <a:ln w="152400" cap="flat" cmpd="sng" algn="ctr">
            <a:solidFill>
              <a:srgbClr val="A6A6A6">
                <a:alpha val="52941"/>
              </a:srgbClr>
            </a:solidFill>
            <a:prstDash val="solid"/>
            <a:miter lim="800000"/>
            <a:tailEnd type="arrow"/>
          </a:ln>
          <a:effectLst/>
        </p:spPr>
      </p:cxnSp>
      <p:grpSp>
        <p:nvGrpSpPr>
          <p:cNvPr id="87" name="组合 86"/>
          <p:cNvGrpSpPr/>
          <p:nvPr/>
        </p:nvGrpSpPr>
        <p:grpSpPr>
          <a:xfrm>
            <a:off x="1380970" y="5051500"/>
            <a:ext cx="881649" cy="825350"/>
            <a:chOff x="1399514" y="3016325"/>
            <a:chExt cx="881649" cy="825350"/>
          </a:xfrm>
        </p:grpSpPr>
        <p:sp>
          <p:nvSpPr>
            <p:cNvPr id="88" name="橢圓 5"/>
            <p:cNvSpPr/>
            <p:nvPr/>
          </p:nvSpPr>
          <p:spPr>
            <a:xfrm>
              <a:off x="1399514" y="3016325"/>
              <a:ext cx="827193" cy="825350"/>
            </a:xfrm>
            <a:prstGeom prst="ellipse">
              <a:avLst/>
            </a:prstGeom>
            <a:gradFill>
              <a:gsLst>
                <a:gs pos="0">
                  <a:srgbClr val="DC4A1B"/>
                </a:gs>
                <a:gs pos="100000">
                  <a:srgbClr val="F66C47"/>
                </a:gs>
              </a:gsLst>
              <a:lin ang="5400000" scaled="1"/>
            </a:gradFill>
            <a:ln w="120650" cap="flat" cmpd="sng" algn="ctr">
              <a:gradFill flip="none" rotWithShape="1">
                <a:gsLst>
                  <a:gs pos="0">
                    <a:sysClr val="window" lastClr="FFFFFF">
                      <a:lumMod val="78000"/>
                    </a:sysClr>
                  </a:gs>
                  <a:gs pos="100000">
                    <a:sysClr val="window" lastClr="FFFFFF">
                      <a:lumMod val="98000"/>
                    </a:sysClr>
                  </a:gs>
                </a:gsLst>
                <a:lin ang="5400000" scaled="1"/>
                <a:tileRect/>
              </a:gradFill>
              <a:prstDash val="solid"/>
            </a:ln>
            <a:effectLst>
              <a:innerShdw blurRad="330200" dist="165100" dir="16200000">
                <a:prstClr val="black">
                  <a:alpha val="53000"/>
                </a:prstClr>
              </a:innerShdw>
            </a:effectLst>
          </p:spPr>
          <p:txBody>
            <a:bodyPr rtlCol="0" anchor="ctr"/>
            <a:lstStyle/>
            <a:p>
              <a:pPr algn="ctr"/>
              <a:endParaRPr lang="zh-TW" altLang="en-US" sz="2800">
                <a:solidFill>
                  <a:sysClr val="window" lastClr="FFFFFF"/>
                </a:solidFill>
                <a:effectLst>
                  <a:outerShdw blurRad="38100" dist="38100" dir="2700000" algn="tl">
                    <a:srgbClr val="000000">
                      <a:alpha val="43137"/>
                    </a:srgbClr>
                  </a:outerShdw>
                </a:effectLst>
                <a:latin typeface="DIN-BoldItalic" pitchFamily="50" charset="0"/>
              </a:endParaRPr>
            </a:p>
          </p:txBody>
        </p:sp>
        <p:sp>
          <p:nvSpPr>
            <p:cNvPr id="89" name="文本框 9"/>
            <p:cNvSpPr txBox="1"/>
            <p:nvPr/>
          </p:nvSpPr>
          <p:spPr>
            <a:xfrm>
              <a:off x="1399514" y="3212976"/>
              <a:ext cx="881649" cy="437515"/>
            </a:xfrm>
            <a:prstGeom prst="rect">
              <a:avLst/>
            </a:prstGeom>
            <a:noFill/>
          </p:spPr>
          <p:txBody>
            <a:bodyPr wrap="square" lIns="68580" tIns="34290" rIns="68580" bIns="34290" rtlCol="0">
              <a:spAutoFit/>
            </a:bodyPr>
            <a:lstStyle/>
            <a:p>
              <a:pPr marL="0" lvl="1" algn="ctr"/>
              <a:r>
                <a:rPr lang="en-US" sz="2400" b="1" dirty="0">
                  <a:solidFill>
                    <a:sysClr val="window" lastClr="FFFFFF"/>
                  </a:solidFill>
                  <a:latin typeface="Impact MT Std" pitchFamily="34" charset="0"/>
                  <a:ea typeface="微软雅黑" panose="020B0503020204020204" charset="-122"/>
                </a:rPr>
                <a:t>1</a:t>
              </a:r>
              <a:endParaRPr lang="en-US" sz="2400" b="1" kern="0" dirty="0">
                <a:solidFill>
                  <a:sysClr val="window" lastClr="FFFFFF"/>
                </a:solidFill>
                <a:latin typeface="Impact MT Std" pitchFamily="34" charset="0"/>
                <a:ea typeface="微软雅黑" panose="020B0503020204020204" charset="-122"/>
              </a:endParaRPr>
            </a:p>
          </p:txBody>
        </p:sp>
      </p:grpSp>
      <p:sp>
        <p:nvSpPr>
          <p:cNvPr id="90" name="矩形 89"/>
          <p:cNvSpPr/>
          <p:nvPr/>
        </p:nvSpPr>
        <p:spPr>
          <a:xfrm>
            <a:off x="1133069" y="5912247"/>
            <a:ext cx="1377315" cy="645160"/>
          </a:xfrm>
          <a:prstGeom prst="rect">
            <a:avLst/>
          </a:prstGeom>
        </p:spPr>
        <p:txBody>
          <a:bodyPr wrap="none">
            <a:spAutoFit/>
          </a:bodyPr>
          <a:lstStyle/>
          <a:p>
            <a:pPr algn="ctr">
              <a:spcBef>
                <a:spcPct val="0"/>
              </a:spcBef>
              <a:buFont typeface="Arial" panose="020B0604020202020204" pitchFamily="34" charset="0"/>
              <a:buNone/>
            </a:pPr>
            <a:r>
              <a:rPr lang="zh-CN" altLang="en-US" b="1" dirty="0">
                <a:solidFill>
                  <a:srgbClr val="F66C47"/>
                </a:solidFill>
                <a:latin typeface="微软雅黑" panose="020B0503020204020204" charset="-122"/>
                <a:ea typeface="微软雅黑" panose="020B0503020204020204" charset="-122"/>
                <a:cs typeface="Arial" panose="020B0604020202020204" pitchFamily="34" charset="0"/>
              </a:rPr>
              <a:t>情境</a:t>
            </a:r>
            <a:endParaRPr lang="zh-CN" altLang="en-US" b="1" dirty="0">
              <a:solidFill>
                <a:srgbClr val="F66C47"/>
              </a:solidFill>
              <a:latin typeface="微软雅黑" panose="020B0503020204020204" charset="-122"/>
              <a:ea typeface="微软雅黑" panose="020B0503020204020204" charset="-122"/>
              <a:cs typeface="Arial" panose="020B0604020202020204" pitchFamily="34" charset="0"/>
            </a:endParaRPr>
          </a:p>
          <a:p>
            <a:pPr algn="ctr">
              <a:spcBef>
                <a:spcPct val="0"/>
              </a:spcBef>
              <a:buFont typeface="Arial" panose="020B0604020202020204" pitchFamily="34" charset="0"/>
              <a:buNone/>
            </a:pPr>
            <a:r>
              <a:rPr lang="zh-CN" altLang="en-US" b="1" dirty="0">
                <a:solidFill>
                  <a:srgbClr val="F66C47"/>
                </a:solidFill>
                <a:latin typeface="微软雅黑" panose="020B0503020204020204" charset="-122"/>
                <a:ea typeface="微软雅黑" panose="020B0503020204020204" charset="-122"/>
                <a:cs typeface="Arial" panose="020B0604020202020204" pitchFamily="34" charset="0"/>
              </a:rPr>
              <a:t>(situation)</a:t>
            </a:r>
            <a:endParaRPr lang="zh-CN" altLang="en-US" b="1" dirty="0">
              <a:solidFill>
                <a:srgbClr val="F66C47"/>
              </a:solidFill>
              <a:latin typeface="微软雅黑" panose="020B0503020204020204" charset="-122"/>
              <a:ea typeface="微软雅黑" panose="020B0503020204020204" charset="-122"/>
              <a:cs typeface="Arial" panose="020B0604020202020204" pitchFamily="34" charset="0"/>
            </a:endParaRPr>
          </a:p>
        </p:txBody>
      </p:sp>
      <p:grpSp>
        <p:nvGrpSpPr>
          <p:cNvPr id="91" name="组合 90"/>
          <p:cNvGrpSpPr/>
          <p:nvPr/>
        </p:nvGrpSpPr>
        <p:grpSpPr>
          <a:xfrm>
            <a:off x="4027754" y="5016887"/>
            <a:ext cx="881649" cy="825350"/>
            <a:chOff x="1399514" y="3016325"/>
            <a:chExt cx="881649" cy="825350"/>
          </a:xfrm>
        </p:grpSpPr>
        <p:sp>
          <p:nvSpPr>
            <p:cNvPr id="92" name="橢圓 5"/>
            <p:cNvSpPr/>
            <p:nvPr/>
          </p:nvSpPr>
          <p:spPr>
            <a:xfrm>
              <a:off x="1399514" y="3016325"/>
              <a:ext cx="827193" cy="825350"/>
            </a:xfrm>
            <a:prstGeom prst="ellipse">
              <a:avLst/>
            </a:prstGeom>
            <a:solidFill>
              <a:srgbClr val="C00000"/>
            </a:solidFill>
            <a:ln w="120650" cap="flat" cmpd="sng" algn="ctr">
              <a:gradFill flip="none" rotWithShape="1">
                <a:gsLst>
                  <a:gs pos="0">
                    <a:sysClr val="window" lastClr="FFFFFF">
                      <a:lumMod val="78000"/>
                    </a:sysClr>
                  </a:gs>
                  <a:gs pos="100000">
                    <a:sysClr val="window" lastClr="FFFFFF">
                      <a:lumMod val="98000"/>
                    </a:sysClr>
                  </a:gs>
                </a:gsLst>
                <a:lin ang="5400000" scaled="1"/>
                <a:tileRect/>
              </a:gradFill>
              <a:prstDash val="solid"/>
            </a:ln>
            <a:effectLst>
              <a:innerShdw blurRad="330200" dist="165100" dir="16200000">
                <a:prstClr val="black">
                  <a:alpha val="53000"/>
                </a:prstClr>
              </a:innerShdw>
            </a:effectLst>
          </p:spPr>
          <p:txBody>
            <a:bodyPr rtlCol="0" anchor="ctr"/>
            <a:lstStyle/>
            <a:p>
              <a:pPr algn="ctr"/>
              <a:endParaRPr lang="zh-TW" altLang="en-US" sz="2800">
                <a:solidFill>
                  <a:sysClr val="window" lastClr="FFFFFF"/>
                </a:solidFill>
                <a:effectLst>
                  <a:outerShdw blurRad="38100" dist="38100" dir="2700000" algn="tl">
                    <a:srgbClr val="000000">
                      <a:alpha val="43137"/>
                    </a:srgbClr>
                  </a:outerShdw>
                </a:effectLst>
                <a:latin typeface="DIN-BoldItalic" pitchFamily="50" charset="0"/>
              </a:endParaRPr>
            </a:p>
          </p:txBody>
        </p:sp>
        <p:sp>
          <p:nvSpPr>
            <p:cNvPr id="93" name="文本框 9"/>
            <p:cNvSpPr txBox="1"/>
            <p:nvPr/>
          </p:nvSpPr>
          <p:spPr>
            <a:xfrm>
              <a:off x="1399514" y="3212976"/>
              <a:ext cx="881649" cy="437515"/>
            </a:xfrm>
            <a:prstGeom prst="rect">
              <a:avLst/>
            </a:prstGeom>
            <a:noFill/>
          </p:spPr>
          <p:txBody>
            <a:bodyPr wrap="square" lIns="68580" tIns="34290" rIns="68580" bIns="34290" rtlCol="0">
              <a:spAutoFit/>
            </a:bodyPr>
            <a:lstStyle/>
            <a:p>
              <a:pPr marL="0" lvl="1" algn="ctr"/>
              <a:r>
                <a:rPr lang="en-US" sz="2400" b="1" dirty="0">
                  <a:solidFill>
                    <a:sysClr val="window" lastClr="FFFFFF"/>
                  </a:solidFill>
                  <a:latin typeface="Impact MT Std" pitchFamily="34" charset="0"/>
                  <a:ea typeface="微软雅黑" panose="020B0503020204020204" charset="-122"/>
                </a:rPr>
                <a:t>2</a:t>
              </a:r>
              <a:endParaRPr lang="en-US" sz="2400" b="1" kern="0" dirty="0">
                <a:solidFill>
                  <a:sysClr val="window" lastClr="FFFFFF"/>
                </a:solidFill>
                <a:latin typeface="Impact MT Std" pitchFamily="34" charset="0"/>
                <a:ea typeface="微软雅黑" panose="020B0503020204020204" charset="-122"/>
              </a:endParaRPr>
            </a:p>
          </p:txBody>
        </p:sp>
      </p:grpSp>
      <p:sp>
        <p:nvSpPr>
          <p:cNvPr id="94" name="矩形 93"/>
          <p:cNvSpPr/>
          <p:nvPr/>
        </p:nvSpPr>
        <p:spPr>
          <a:xfrm>
            <a:off x="3800108" y="5865922"/>
            <a:ext cx="1337310" cy="645160"/>
          </a:xfrm>
          <a:prstGeom prst="rect">
            <a:avLst/>
          </a:prstGeom>
        </p:spPr>
        <p:txBody>
          <a:bodyPr wrap="none">
            <a:spAutoFit/>
          </a:bodyPr>
          <a:lstStyle/>
          <a:p>
            <a:pPr algn="ctr">
              <a:spcBef>
                <a:spcPct val="0"/>
              </a:spcBef>
              <a:buFont typeface="Arial" panose="020B0604020202020204" pitchFamily="34" charset="0"/>
              <a:buNone/>
            </a:pPr>
            <a:r>
              <a:rPr lang="zh-CN" altLang="en-US" b="1" dirty="0">
                <a:solidFill>
                  <a:srgbClr val="C00000"/>
                </a:solidFill>
                <a:latin typeface="微软雅黑" panose="020B0503020204020204" charset="-122"/>
                <a:ea typeface="微软雅黑" panose="020B0503020204020204" charset="-122"/>
                <a:cs typeface="Arial" panose="020B0604020202020204" pitchFamily="34" charset="0"/>
              </a:rPr>
              <a:t>问题</a:t>
            </a:r>
            <a:endParaRPr lang="zh-CN" altLang="en-US" b="1" dirty="0">
              <a:solidFill>
                <a:srgbClr val="C00000"/>
              </a:solidFill>
              <a:latin typeface="微软雅黑" panose="020B0503020204020204" charset="-122"/>
              <a:ea typeface="微软雅黑" panose="020B0503020204020204" charset="-122"/>
              <a:cs typeface="Arial" panose="020B0604020202020204" pitchFamily="34" charset="0"/>
            </a:endParaRPr>
          </a:p>
          <a:p>
            <a:pPr algn="ctr">
              <a:spcBef>
                <a:spcPct val="0"/>
              </a:spcBef>
              <a:buFont typeface="Arial" panose="020B0604020202020204" pitchFamily="34" charset="0"/>
              <a:buNone/>
            </a:pPr>
            <a:r>
              <a:rPr lang="zh-CN" altLang="en-US" b="1" dirty="0">
                <a:solidFill>
                  <a:srgbClr val="C00000"/>
                </a:solidFill>
                <a:latin typeface="微软雅黑" panose="020B0503020204020204" charset="-122"/>
                <a:ea typeface="微软雅黑" panose="020B0503020204020204" charset="-122"/>
                <a:cs typeface="Arial" panose="020B0604020202020204" pitchFamily="34" charset="0"/>
              </a:rPr>
              <a:t>(problem)</a:t>
            </a:r>
            <a:endParaRPr lang="zh-CN" altLang="en-US" b="1" dirty="0">
              <a:solidFill>
                <a:srgbClr val="C00000"/>
              </a:solidFill>
              <a:latin typeface="微软雅黑" panose="020B0503020204020204" charset="-122"/>
              <a:ea typeface="微软雅黑" panose="020B0503020204020204" charset="-122"/>
              <a:cs typeface="Arial" panose="020B0604020202020204" pitchFamily="34" charset="0"/>
            </a:endParaRPr>
          </a:p>
        </p:txBody>
      </p:sp>
      <p:grpSp>
        <p:nvGrpSpPr>
          <p:cNvPr id="95" name="组合 94"/>
          <p:cNvGrpSpPr/>
          <p:nvPr/>
        </p:nvGrpSpPr>
        <p:grpSpPr>
          <a:xfrm>
            <a:off x="7054423" y="5054987"/>
            <a:ext cx="881649" cy="825350"/>
            <a:chOff x="1399514" y="3016325"/>
            <a:chExt cx="881649" cy="825350"/>
          </a:xfrm>
        </p:grpSpPr>
        <p:sp>
          <p:nvSpPr>
            <p:cNvPr id="96" name="橢圓 5"/>
            <p:cNvSpPr/>
            <p:nvPr/>
          </p:nvSpPr>
          <p:spPr>
            <a:xfrm>
              <a:off x="1399514" y="3016325"/>
              <a:ext cx="827193" cy="825350"/>
            </a:xfrm>
            <a:prstGeom prst="ellipse">
              <a:avLst/>
            </a:prstGeom>
            <a:solidFill>
              <a:srgbClr val="FFC000"/>
            </a:solidFill>
            <a:ln w="120650" cap="flat" cmpd="sng" algn="ctr">
              <a:gradFill flip="none" rotWithShape="1">
                <a:gsLst>
                  <a:gs pos="0">
                    <a:sysClr val="window" lastClr="FFFFFF">
                      <a:lumMod val="78000"/>
                    </a:sysClr>
                  </a:gs>
                  <a:gs pos="100000">
                    <a:sysClr val="window" lastClr="FFFFFF">
                      <a:lumMod val="98000"/>
                    </a:sysClr>
                  </a:gs>
                </a:gsLst>
                <a:lin ang="5400000" scaled="1"/>
                <a:tileRect/>
              </a:gradFill>
              <a:prstDash val="solid"/>
            </a:ln>
            <a:effectLst>
              <a:innerShdw blurRad="330200" dist="165100" dir="16200000">
                <a:prstClr val="black">
                  <a:alpha val="53000"/>
                </a:prstClr>
              </a:innerShdw>
            </a:effectLst>
          </p:spPr>
          <p:txBody>
            <a:bodyPr rtlCol="0" anchor="ctr"/>
            <a:lstStyle/>
            <a:p>
              <a:pPr algn="ctr"/>
              <a:endParaRPr lang="zh-TW" altLang="en-US" sz="2800">
                <a:solidFill>
                  <a:sysClr val="window" lastClr="FFFFFF"/>
                </a:solidFill>
                <a:effectLst>
                  <a:outerShdw blurRad="38100" dist="38100" dir="2700000" algn="tl">
                    <a:srgbClr val="000000">
                      <a:alpha val="43137"/>
                    </a:srgbClr>
                  </a:outerShdw>
                </a:effectLst>
                <a:latin typeface="DIN-BoldItalic" pitchFamily="50" charset="0"/>
              </a:endParaRPr>
            </a:p>
          </p:txBody>
        </p:sp>
        <p:sp>
          <p:nvSpPr>
            <p:cNvPr id="97" name="文本框 9"/>
            <p:cNvSpPr txBox="1"/>
            <p:nvPr/>
          </p:nvSpPr>
          <p:spPr>
            <a:xfrm>
              <a:off x="1399514" y="3212976"/>
              <a:ext cx="881649" cy="437515"/>
            </a:xfrm>
            <a:prstGeom prst="rect">
              <a:avLst/>
            </a:prstGeom>
            <a:noFill/>
          </p:spPr>
          <p:txBody>
            <a:bodyPr wrap="square" lIns="68580" tIns="34290" rIns="68580" bIns="34290" rtlCol="0">
              <a:spAutoFit/>
            </a:bodyPr>
            <a:lstStyle/>
            <a:p>
              <a:pPr marL="0" lvl="1" algn="ctr"/>
              <a:r>
                <a:rPr lang="en-US" sz="2400" b="1" dirty="0">
                  <a:solidFill>
                    <a:sysClr val="window" lastClr="FFFFFF"/>
                  </a:solidFill>
                  <a:latin typeface="Impact MT Std" pitchFamily="34" charset="0"/>
                  <a:ea typeface="微软雅黑" panose="020B0503020204020204" charset="-122"/>
                </a:rPr>
                <a:t>3</a:t>
              </a:r>
              <a:endParaRPr lang="en-US" sz="2400" b="1" kern="0" dirty="0">
                <a:solidFill>
                  <a:sysClr val="window" lastClr="FFFFFF"/>
                </a:solidFill>
                <a:latin typeface="Impact MT Std" pitchFamily="34" charset="0"/>
                <a:ea typeface="微软雅黑" panose="020B0503020204020204" charset="-122"/>
              </a:endParaRPr>
            </a:p>
          </p:txBody>
        </p:sp>
      </p:grpSp>
      <p:sp>
        <p:nvSpPr>
          <p:cNvPr id="98" name="矩形 97"/>
          <p:cNvSpPr/>
          <p:nvPr/>
        </p:nvSpPr>
        <p:spPr>
          <a:xfrm>
            <a:off x="6270783" y="5912222"/>
            <a:ext cx="2448560" cy="645160"/>
          </a:xfrm>
          <a:prstGeom prst="rect">
            <a:avLst/>
          </a:prstGeom>
        </p:spPr>
        <p:txBody>
          <a:bodyPr wrap="none">
            <a:spAutoFit/>
          </a:bodyPr>
          <a:lstStyle/>
          <a:p>
            <a:pPr algn="ctr">
              <a:spcBef>
                <a:spcPct val="0"/>
              </a:spcBef>
              <a:buFont typeface="Arial" panose="020B0604020202020204" pitchFamily="34" charset="0"/>
              <a:buNone/>
            </a:pPr>
            <a:r>
              <a:rPr lang="zh-CN" altLang="en-US" b="1" dirty="0">
                <a:solidFill>
                  <a:srgbClr val="C69C38"/>
                </a:solidFill>
                <a:latin typeface="微软雅黑" panose="020B0503020204020204" charset="-122"/>
                <a:ea typeface="微软雅黑" panose="020B0503020204020204" charset="-122"/>
                <a:cs typeface="Arial" panose="020B0604020202020204" pitchFamily="34" charset="0"/>
              </a:rPr>
              <a:t>反应/解决</a:t>
            </a:r>
            <a:endParaRPr lang="zh-CN" altLang="en-US" b="1" dirty="0">
              <a:solidFill>
                <a:srgbClr val="C69C38"/>
              </a:solidFill>
              <a:latin typeface="微软雅黑" panose="020B0503020204020204" charset="-122"/>
              <a:ea typeface="微软雅黑" panose="020B0503020204020204" charset="-122"/>
              <a:cs typeface="Arial" panose="020B0604020202020204" pitchFamily="34" charset="0"/>
            </a:endParaRPr>
          </a:p>
          <a:p>
            <a:pPr algn="ctr">
              <a:spcBef>
                <a:spcPct val="0"/>
              </a:spcBef>
              <a:buFont typeface="Arial" panose="020B0604020202020204" pitchFamily="34" charset="0"/>
              <a:buNone/>
            </a:pPr>
            <a:r>
              <a:rPr lang="zh-CN" altLang="en-US" b="1" dirty="0">
                <a:solidFill>
                  <a:srgbClr val="C69C38"/>
                </a:solidFill>
                <a:latin typeface="微软雅黑" panose="020B0503020204020204" charset="-122"/>
                <a:ea typeface="微软雅黑" panose="020B0503020204020204" charset="-122"/>
                <a:cs typeface="Arial" panose="020B0604020202020204" pitchFamily="34" charset="0"/>
              </a:rPr>
              <a:t>(response/solution)</a:t>
            </a:r>
            <a:endParaRPr lang="zh-CN" altLang="en-US" b="1" dirty="0">
              <a:solidFill>
                <a:srgbClr val="C69C38"/>
              </a:solidFill>
              <a:latin typeface="微软雅黑" panose="020B0503020204020204" charset="-122"/>
              <a:ea typeface="微软雅黑" panose="020B0503020204020204" charset="-122"/>
              <a:cs typeface="Arial" panose="020B0604020202020204" pitchFamily="34" charset="0"/>
            </a:endParaRPr>
          </a:p>
        </p:txBody>
      </p:sp>
      <p:grpSp>
        <p:nvGrpSpPr>
          <p:cNvPr id="103" name="组合 102"/>
          <p:cNvGrpSpPr/>
          <p:nvPr/>
        </p:nvGrpSpPr>
        <p:grpSpPr>
          <a:xfrm>
            <a:off x="10030086" y="5051177"/>
            <a:ext cx="881649" cy="825350"/>
            <a:chOff x="1399514" y="3016325"/>
            <a:chExt cx="881649" cy="825350"/>
          </a:xfrm>
        </p:grpSpPr>
        <p:sp>
          <p:nvSpPr>
            <p:cNvPr id="104" name="橢圓 5"/>
            <p:cNvSpPr/>
            <p:nvPr/>
          </p:nvSpPr>
          <p:spPr>
            <a:xfrm>
              <a:off x="1399514" y="3016325"/>
              <a:ext cx="827193" cy="825350"/>
            </a:xfrm>
            <a:prstGeom prst="ellipse">
              <a:avLst/>
            </a:prstGeom>
            <a:gradFill>
              <a:gsLst>
                <a:gs pos="1000">
                  <a:srgbClr val="026C68"/>
                </a:gs>
                <a:gs pos="100000">
                  <a:srgbClr val="059188"/>
                </a:gs>
              </a:gsLst>
              <a:lin ang="5400000" scaled="1"/>
            </a:gradFill>
            <a:ln w="120650" cap="flat" cmpd="sng" algn="ctr">
              <a:gradFill flip="none" rotWithShape="1">
                <a:gsLst>
                  <a:gs pos="0">
                    <a:sysClr val="window" lastClr="FFFFFF">
                      <a:lumMod val="78000"/>
                    </a:sysClr>
                  </a:gs>
                  <a:gs pos="100000">
                    <a:sysClr val="window" lastClr="FFFFFF">
                      <a:lumMod val="98000"/>
                    </a:sysClr>
                  </a:gs>
                </a:gsLst>
                <a:lin ang="5400000" scaled="1"/>
                <a:tileRect/>
              </a:gradFill>
              <a:prstDash val="solid"/>
            </a:ln>
            <a:effectLst>
              <a:innerShdw blurRad="330200" dist="165100" dir="16200000">
                <a:prstClr val="black">
                  <a:alpha val="53000"/>
                </a:prstClr>
              </a:innerShdw>
            </a:effectLst>
          </p:spPr>
          <p:txBody>
            <a:bodyPr rtlCol="0" anchor="ctr"/>
            <a:lstStyle/>
            <a:p>
              <a:pPr algn="ctr"/>
              <a:endParaRPr lang="zh-TW" altLang="en-US" sz="2800">
                <a:solidFill>
                  <a:sysClr val="window" lastClr="FFFFFF"/>
                </a:solidFill>
                <a:effectLst>
                  <a:outerShdw blurRad="38100" dist="38100" dir="2700000" algn="tl">
                    <a:srgbClr val="000000">
                      <a:alpha val="43137"/>
                    </a:srgbClr>
                  </a:outerShdw>
                </a:effectLst>
                <a:latin typeface="DIN-BoldItalic" pitchFamily="50" charset="0"/>
              </a:endParaRPr>
            </a:p>
          </p:txBody>
        </p:sp>
        <p:sp>
          <p:nvSpPr>
            <p:cNvPr id="105" name="文本框 9"/>
            <p:cNvSpPr txBox="1"/>
            <p:nvPr/>
          </p:nvSpPr>
          <p:spPr>
            <a:xfrm>
              <a:off x="1399514" y="3212976"/>
              <a:ext cx="881649" cy="437515"/>
            </a:xfrm>
            <a:prstGeom prst="rect">
              <a:avLst/>
            </a:prstGeom>
            <a:noFill/>
          </p:spPr>
          <p:txBody>
            <a:bodyPr wrap="square" lIns="68580" tIns="34290" rIns="68580" bIns="34290" rtlCol="0">
              <a:spAutoFit/>
            </a:bodyPr>
            <a:lstStyle/>
            <a:p>
              <a:pPr marL="0" lvl="1" algn="ctr"/>
              <a:r>
                <a:rPr lang="en-US" sz="2400" b="1" dirty="0">
                  <a:solidFill>
                    <a:sysClr val="window" lastClr="FFFFFF"/>
                  </a:solidFill>
                  <a:latin typeface="Impact MT Std" pitchFamily="34" charset="0"/>
                  <a:ea typeface="微软雅黑" panose="020B0503020204020204" charset="-122"/>
                </a:rPr>
                <a:t>4</a:t>
              </a:r>
              <a:endParaRPr lang="en-US" sz="2400" b="1" kern="0" dirty="0">
                <a:solidFill>
                  <a:sysClr val="window" lastClr="FFFFFF"/>
                </a:solidFill>
                <a:latin typeface="Impact MT Std" pitchFamily="34" charset="0"/>
                <a:ea typeface="微软雅黑" panose="020B0503020204020204" charset="-122"/>
              </a:endParaRPr>
            </a:p>
          </p:txBody>
        </p:sp>
      </p:grpSp>
      <p:sp>
        <p:nvSpPr>
          <p:cNvPr id="106" name="矩形 105"/>
          <p:cNvSpPr/>
          <p:nvPr/>
        </p:nvSpPr>
        <p:spPr>
          <a:xfrm>
            <a:off x="9036034" y="5912222"/>
            <a:ext cx="2324100" cy="645160"/>
          </a:xfrm>
          <a:prstGeom prst="rect">
            <a:avLst/>
          </a:prstGeom>
        </p:spPr>
        <p:txBody>
          <a:bodyPr wrap="none">
            <a:spAutoFit/>
          </a:bodyPr>
          <a:lstStyle/>
          <a:p>
            <a:pPr algn="ctr">
              <a:spcBef>
                <a:spcPct val="0"/>
              </a:spcBef>
              <a:buFont typeface="Arial" panose="020B0604020202020204" pitchFamily="34" charset="0"/>
              <a:buNone/>
            </a:pPr>
            <a:r>
              <a:rPr lang="zh-CN" altLang="en-US" b="1" dirty="0">
                <a:solidFill>
                  <a:srgbClr val="059188"/>
                </a:solidFill>
                <a:latin typeface="微软雅黑" panose="020B0503020204020204" charset="-122"/>
                <a:ea typeface="微软雅黑" panose="020B0503020204020204" charset="-122"/>
                <a:cs typeface="Arial" panose="020B0604020202020204" pitchFamily="34" charset="0"/>
              </a:rPr>
              <a:t>评价/结果</a:t>
            </a:r>
            <a:endParaRPr lang="zh-CN" altLang="en-US" b="1" dirty="0">
              <a:solidFill>
                <a:srgbClr val="059188"/>
              </a:solidFill>
              <a:latin typeface="微软雅黑" panose="020B0503020204020204" charset="-122"/>
              <a:ea typeface="微软雅黑" panose="020B0503020204020204" charset="-122"/>
              <a:cs typeface="Arial" panose="020B0604020202020204" pitchFamily="34" charset="0"/>
            </a:endParaRPr>
          </a:p>
          <a:p>
            <a:pPr algn="ctr">
              <a:spcBef>
                <a:spcPct val="0"/>
              </a:spcBef>
              <a:buFont typeface="Arial" panose="020B0604020202020204" pitchFamily="34" charset="0"/>
              <a:buNone/>
            </a:pPr>
            <a:r>
              <a:rPr lang="zh-CN" altLang="en-US" b="1" dirty="0">
                <a:solidFill>
                  <a:srgbClr val="059188"/>
                </a:solidFill>
                <a:latin typeface="微软雅黑" panose="020B0503020204020204" charset="-122"/>
                <a:ea typeface="微软雅黑" panose="020B0503020204020204" charset="-122"/>
                <a:cs typeface="Arial" panose="020B0604020202020204" pitchFamily="34" charset="0"/>
              </a:rPr>
              <a:t>(evaluation/result)</a:t>
            </a:r>
            <a:endParaRPr lang="zh-CN" altLang="en-US" b="1" dirty="0">
              <a:solidFill>
                <a:srgbClr val="059188"/>
              </a:solidFill>
              <a:latin typeface="微软雅黑" panose="020B0503020204020204" charset="-122"/>
              <a:ea typeface="微软雅黑" panose="020B0503020204020204" charset="-122"/>
              <a:cs typeface="Arial" panose="020B0604020202020204" pitchFamily="34" charset="0"/>
            </a:endParaRPr>
          </a:p>
        </p:txBody>
      </p:sp>
      <p:sp>
        <p:nvSpPr>
          <p:cNvPr id="111" name="文本框 110"/>
          <p:cNvSpPr txBox="1"/>
          <p:nvPr/>
        </p:nvSpPr>
        <p:spPr>
          <a:xfrm>
            <a:off x="524510" y="3897630"/>
            <a:ext cx="6037580" cy="398780"/>
          </a:xfrm>
          <a:prstGeom prst="rect">
            <a:avLst/>
          </a:prstGeom>
          <a:noFill/>
        </p:spPr>
        <p:txBody>
          <a:bodyPr wrap="square" rtlCol="0" anchor="t">
            <a:spAutoFit/>
          </a:bodyPr>
          <a:lstStyle/>
          <a:p>
            <a:r>
              <a:rPr lang="zh-CN" altLang="en-US" sz="2000" b="1"/>
              <a:t>概括具体模式(General—Specific Pattern)</a:t>
            </a:r>
            <a:endParaRPr lang="zh-CN" altLang="en-US" sz="2000" b="1"/>
          </a:p>
        </p:txBody>
      </p:sp>
      <p:sp>
        <p:nvSpPr>
          <p:cNvPr id="112" name="文本框 111"/>
          <p:cNvSpPr txBox="1"/>
          <p:nvPr/>
        </p:nvSpPr>
        <p:spPr>
          <a:xfrm>
            <a:off x="524510" y="4814570"/>
            <a:ext cx="5462270" cy="398780"/>
          </a:xfrm>
          <a:prstGeom prst="rect">
            <a:avLst/>
          </a:prstGeom>
          <a:noFill/>
        </p:spPr>
        <p:txBody>
          <a:bodyPr wrap="square" rtlCol="0" anchor="t">
            <a:spAutoFit/>
          </a:bodyPr>
          <a:lstStyle/>
          <a:p>
            <a:r>
              <a:rPr lang="zh-CN" altLang="en-US" sz="2000" b="1"/>
              <a:t>问题解决模式(Problem—Solution Pattern)</a:t>
            </a:r>
            <a:endParaRPr lang="zh-CN" altLang="en-US" sz="2000" b="1"/>
          </a:p>
        </p:txBody>
      </p:sp>
      <p:pic>
        <p:nvPicPr>
          <p:cNvPr id="8" name="内容占位符 7" descr="水印"/>
          <p:cNvPicPr>
            <a:picLocks noChangeAspect="1"/>
          </p:cNvPicPr>
          <p:nvPr userDrawn="1"/>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par>
                          <p:cTn id="12" fill="hold">
                            <p:stCondLst>
                              <p:cond delay="0"/>
                            </p:stCondLst>
                            <p:childTnLst>
                              <p:par>
                                <p:cTn id="13" presetID="2" presetClass="entr" presetSubtype="4" fill="hold" nodeType="afterEffect">
                                  <p:stCondLst>
                                    <p:cond delay="0"/>
                                  </p:stCondLst>
                                  <p:childTnLst>
                                    <p:set>
                                      <p:cBhvr>
                                        <p:cTn id="14" dur="1" fill="hold">
                                          <p:stCondLst>
                                            <p:cond delay="0"/>
                                          </p:stCondLst>
                                        </p:cTn>
                                        <p:tgtEl>
                                          <p:spTgt spid="41"/>
                                        </p:tgtEl>
                                        <p:attrNameLst>
                                          <p:attrName>style.visibility</p:attrName>
                                        </p:attrNameLst>
                                      </p:cBhvr>
                                      <p:to>
                                        <p:strVal val="visible"/>
                                      </p:to>
                                    </p:set>
                                    <p:anim calcmode="lin" valueType="num">
                                      <p:cBhvr additive="base">
                                        <p:cTn id="15" dur="500" fill="hold"/>
                                        <p:tgtEl>
                                          <p:spTgt spid="41"/>
                                        </p:tgtEl>
                                        <p:attrNameLst>
                                          <p:attrName>ppt_x</p:attrName>
                                        </p:attrNameLst>
                                      </p:cBhvr>
                                      <p:tavLst>
                                        <p:tav tm="0">
                                          <p:val>
                                            <p:strVal val="#ppt_x"/>
                                          </p:val>
                                        </p:tav>
                                        <p:tav tm="100000">
                                          <p:val>
                                            <p:strVal val="#ppt_x"/>
                                          </p:val>
                                        </p:tav>
                                      </p:tavLst>
                                    </p:anim>
                                    <p:anim calcmode="lin" valueType="num">
                                      <p:cBhvr additive="base">
                                        <p:cTn id="16" dur="500" fill="hold"/>
                                        <p:tgtEl>
                                          <p:spTgt spid="41"/>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42" presetClass="entr" presetSubtype="0" fill="hold" grpId="0" nodeType="afterEffect">
                                  <p:stCondLst>
                                    <p:cond delay="0"/>
                                  </p:stCondLst>
                                  <p:childTnLst>
                                    <p:set>
                                      <p:cBhvr>
                                        <p:cTn id="19" dur="1" fill="hold">
                                          <p:stCondLst>
                                            <p:cond delay="0"/>
                                          </p:stCondLst>
                                        </p:cTn>
                                        <p:tgtEl>
                                          <p:spTgt spid="44"/>
                                        </p:tgtEl>
                                        <p:attrNameLst>
                                          <p:attrName>style.visibility</p:attrName>
                                        </p:attrNameLst>
                                      </p:cBhvr>
                                      <p:to>
                                        <p:strVal val="visible"/>
                                      </p:to>
                                    </p:set>
                                    <p:animEffect transition="in" filter="fade">
                                      <p:cBhvr>
                                        <p:cTn id="20" dur="1000"/>
                                        <p:tgtEl>
                                          <p:spTgt spid="44"/>
                                        </p:tgtEl>
                                      </p:cBhvr>
                                    </p:animEffect>
                                    <p:anim calcmode="lin" valueType="num">
                                      <p:cBhvr>
                                        <p:cTn id="21" dur="1000" fill="hold"/>
                                        <p:tgtEl>
                                          <p:spTgt spid="44"/>
                                        </p:tgtEl>
                                        <p:attrNameLst>
                                          <p:attrName>ppt_x</p:attrName>
                                        </p:attrNameLst>
                                      </p:cBhvr>
                                      <p:tavLst>
                                        <p:tav tm="0">
                                          <p:val>
                                            <p:strVal val="#ppt_x"/>
                                          </p:val>
                                        </p:tav>
                                        <p:tav tm="100000">
                                          <p:val>
                                            <p:strVal val="#ppt_x"/>
                                          </p:val>
                                        </p:tav>
                                      </p:tavLst>
                                    </p:anim>
                                    <p:anim calcmode="lin" valueType="num">
                                      <p:cBhvr>
                                        <p:cTn id="22" dur="1000" fill="hold"/>
                                        <p:tgtEl>
                                          <p:spTgt spid="44"/>
                                        </p:tgtEl>
                                        <p:attrNameLst>
                                          <p:attrName>ppt_y</p:attrName>
                                        </p:attrNameLst>
                                      </p:cBhvr>
                                      <p:tavLst>
                                        <p:tav tm="0">
                                          <p:val>
                                            <p:strVal val="#ppt_y+.1"/>
                                          </p:val>
                                        </p:tav>
                                        <p:tav tm="100000">
                                          <p:val>
                                            <p:strVal val="#ppt_y"/>
                                          </p:val>
                                        </p:tav>
                                      </p:tavLst>
                                    </p:anim>
                                  </p:childTnLst>
                                </p:cTn>
                              </p:par>
                            </p:childTnLst>
                          </p:cTn>
                        </p:par>
                        <p:par>
                          <p:cTn id="23" fill="hold">
                            <p:stCondLst>
                              <p:cond delay="1500"/>
                            </p:stCondLst>
                            <p:childTnLst>
                              <p:par>
                                <p:cTn id="24" presetID="2" presetClass="entr" presetSubtype="4" fill="hold" nodeType="afterEffect">
                                  <p:stCondLst>
                                    <p:cond delay="0"/>
                                  </p:stCondLst>
                                  <p:childTnLst>
                                    <p:set>
                                      <p:cBhvr>
                                        <p:cTn id="25" dur="1" fill="hold">
                                          <p:stCondLst>
                                            <p:cond delay="0"/>
                                          </p:stCondLst>
                                        </p:cTn>
                                        <p:tgtEl>
                                          <p:spTgt spid="49"/>
                                        </p:tgtEl>
                                        <p:attrNameLst>
                                          <p:attrName>style.visibility</p:attrName>
                                        </p:attrNameLst>
                                      </p:cBhvr>
                                      <p:to>
                                        <p:strVal val="visible"/>
                                      </p:to>
                                    </p:set>
                                    <p:anim calcmode="lin" valueType="num">
                                      <p:cBhvr additive="base">
                                        <p:cTn id="26" dur="500" fill="hold"/>
                                        <p:tgtEl>
                                          <p:spTgt spid="49"/>
                                        </p:tgtEl>
                                        <p:attrNameLst>
                                          <p:attrName>ppt_x</p:attrName>
                                        </p:attrNameLst>
                                      </p:cBhvr>
                                      <p:tavLst>
                                        <p:tav tm="0">
                                          <p:val>
                                            <p:strVal val="#ppt_x"/>
                                          </p:val>
                                        </p:tav>
                                        <p:tav tm="100000">
                                          <p:val>
                                            <p:strVal val="#ppt_x"/>
                                          </p:val>
                                        </p:tav>
                                      </p:tavLst>
                                    </p:anim>
                                    <p:anim calcmode="lin" valueType="num">
                                      <p:cBhvr additive="base">
                                        <p:cTn id="27" dur="500" fill="hold"/>
                                        <p:tgtEl>
                                          <p:spTgt spid="49"/>
                                        </p:tgtEl>
                                        <p:attrNameLst>
                                          <p:attrName>ppt_y</p:attrName>
                                        </p:attrNameLst>
                                      </p:cBhvr>
                                      <p:tavLst>
                                        <p:tav tm="0">
                                          <p:val>
                                            <p:strVal val="1+#ppt_h/2"/>
                                          </p:val>
                                        </p:tav>
                                        <p:tav tm="100000">
                                          <p:val>
                                            <p:strVal val="#ppt_y"/>
                                          </p:val>
                                        </p:tav>
                                      </p:tavLst>
                                    </p:anim>
                                  </p:childTnLst>
                                </p:cTn>
                              </p:par>
                            </p:childTnLst>
                          </p:cTn>
                        </p:par>
                        <p:par>
                          <p:cTn id="28" fill="hold">
                            <p:stCondLst>
                              <p:cond delay="2000"/>
                            </p:stCondLst>
                            <p:childTnLst>
                              <p:par>
                                <p:cTn id="29" presetID="42" presetClass="entr" presetSubtype="0" fill="hold" grpId="0" nodeType="afterEffect">
                                  <p:stCondLst>
                                    <p:cond delay="0"/>
                                  </p:stCondLst>
                                  <p:childTnLst>
                                    <p:set>
                                      <p:cBhvr>
                                        <p:cTn id="30" dur="1" fill="hold">
                                          <p:stCondLst>
                                            <p:cond delay="0"/>
                                          </p:stCondLst>
                                        </p:cTn>
                                        <p:tgtEl>
                                          <p:spTgt spid="52"/>
                                        </p:tgtEl>
                                        <p:attrNameLst>
                                          <p:attrName>style.visibility</p:attrName>
                                        </p:attrNameLst>
                                      </p:cBhvr>
                                      <p:to>
                                        <p:strVal val="visible"/>
                                      </p:to>
                                    </p:set>
                                    <p:animEffect transition="in" filter="fade">
                                      <p:cBhvr>
                                        <p:cTn id="31" dur="1000"/>
                                        <p:tgtEl>
                                          <p:spTgt spid="52"/>
                                        </p:tgtEl>
                                      </p:cBhvr>
                                    </p:animEffect>
                                    <p:anim calcmode="lin" valueType="num">
                                      <p:cBhvr>
                                        <p:cTn id="32" dur="1000" fill="hold"/>
                                        <p:tgtEl>
                                          <p:spTgt spid="52"/>
                                        </p:tgtEl>
                                        <p:attrNameLst>
                                          <p:attrName>ppt_x</p:attrName>
                                        </p:attrNameLst>
                                      </p:cBhvr>
                                      <p:tavLst>
                                        <p:tav tm="0">
                                          <p:val>
                                            <p:strVal val="#ppt_x"/>
                                          </p:val>
                                        </p:tav>
                                        <p:tav tm="100000">
                                          <p:val>
                                            <p:strVal val="#ppt_x"/>
                                          </p:val>
                                        </p:tav>
                                      </p:tavLst>
                                    </p:anim>
                                    <p:anim calcmode="lin" valueType="num">
                                      <p:cBhvr>
                                        <p:cTn id="33" dur="1000" fill="hold"/>
                                        <p:tgtEl>
                                          <p:spTgt spid="52"/>
                                        </p:tgtEl>
                                        <p:attrNameLst>
                                          <p:attrName>ppt_y</p:attrName>
                                        </p:attrNameLst>
                                      </p:cBhvr>
                                      <p:tavLst>
                                        <p:tav tm="0">
                                          <p:val>
                                            <p:strVal val="#ppt_y+.1"/>
                                          </p:val>
                                        </p:tav>
                                        <p:tav tm="100000">
                                          <p:val>
                                            <p:strVal val="#ppt_y"/>
                                          </p:val>
                                        </p:tav>
                                      </p:tavLst>
                                    </p:anim>
                                  </p:childTnLst>
                                </p:cTn>
                              </p:par>
                            </p:childTnLst>
                          </p:cTn>
                        </p:par>
                        <p:par>
                          <p:cTn id="34" fill="hold">
                            <p:stCondLst>
                              <p:cond delay="3000"/>
                            </p:stCondLst>
                            <p:childTnLst>
                              <p:par>
                                <p:cTn id="35" presetID="2" presetClass="entr" presetSubtype="4" fill="hold" nodeType="afterEffect">
                                  <p:stCondLst>
                                    <p:cond delay="0"/>
                                  </p:stCondLst>
                                  <p:childTnLst>
                                    <p:set>
                                      <p:cBhvr>
                                        <p:cTn id="36" dur="1" fill="hold">
                                          <p:stCondLst>
                                            <p:cond delay="0"/>
                                          </p:stCondLst>
                                        </p:cTn>
                                        <p:tgtEl>
                                          <p:spTgt spid="57"/>
                                        </p:tgtEl>
                                        <p:attrNameLst>
                                          <p:attrName>style.visibility</p:attrName>
                                        </p:attrNameLst>
                                      </p:cBhvr>
                                      <p:to>
                                        <p:strVal val="visible"/>
                                      </p:to>
                                    </p:set>
                                    <p:anim calcmode="lin" valueType="num">
                                      <p:cBhvr additive="base">
                                        <p:cTn id="37" dur="500" fill="hold"/>
                                        <p:tgtEl>
                                          <p:spTgt spid="57"/>
                                        </p:tgtEl>
                                        <p:attrNameLst>
                                          <p:attrName>ppt_x</p:attrName>
                                        </p:attrNameLst>
                                      </p:cBhvr>
                                      <p:tavLst>
                                        <p:tav tm="0">
                                          <p:val>
                                            <p:strVal val="#ppt_x"/>
                                          </p:val>
                                        </p:tav>
                                        <p:tav tm="100000">
                                          <p:val>
                                            <p:strVal val="#ppt_x"/>
                                          </p:val>
                                        </p:tav>
                                      </p:tavLst>
                                    </p:anim>
                                    <p:anim calcmode="lin" valueType="num">
                                      <p:cBhvr additive="base">
                                        <p:cTn id="38" dur="500" fill="hold"/>
                                        <p:tgtEl>
                                          <p:spTgt spid="57"/>
                                        </p:tgtEl>
                                        <p:attrNameLst>
                                          <p:attrName>ppt_y</p:attrName>
                                        </p:attrNameLst>
                                      </p:cBhvr>
                                      <p:tavLst>
                                        <p:tav tm="0">
                                          <p:val>
                                            <p:strVal val="1+#ppt_h/2"/>
                                          </p:val>
                                        </p:tav>
                                        <p:tav tm="100000">
                                          <p:val>
                                            <p:strVal val="#ppt_y"/>
                                          </p:val>
                                        </p:tav>
                                      </p:tavLst>
                                    </p:anim>
                                  </p:childTnLst>
                                </p:cTn>
                              </p:par>
                            </p:childTnLst>
                          </p:cTn>
                        </p:par>
                        <p:par>
                          <p:cTn id="39" fill="hold">
                            <p:stCondLst>
                              <p:cond delay="3500"/>
                            </p:stCondLst>
                            <p:childTnLst>
                              <p:par>
                                <p:cTn id="40" presetID="42" presetClass="entr" presetSubtype="0" fill="hold" grpId="0" nodeType="afterEffect">
                                  <p:stCondLst>
                                    <p:cond delay="0"/>
                                  </p:stCondLst>
                                  <p:childTnLst>
                                    <p:set>
                                      <p:cBhvr>
                                        <p:cTn id="41" dur="1" fill="hold">
                                          <p:stCondLst>
                                            <p:cond delay="0"/>
                                          </p:stCondLst>
                                        </p:cTn>
                                        <p:tgtEl>
                                          <p:spTgt spid="60"/>
                                        </p:tgtEl>
                                        <p:attrNameLst>
                                          <p:attrName>style.visibility</p:attrName>
                                        </p:attrNameLst>
                                      </p:cBhvr>
                                      <p:to>
                                        <p:strVal val="visible"/>
                                      </p:to>
                                    </p:set>
                                    <p:animEffect transition="in" filter="fade">
                                      <p:cBhvr>
                                        <p:cTn id="42" dur="1000"/>
                                        <p:tgtEl>
                                          <p:spTgt spid="60"/>
                                        </p:tgtEl>
                                      </p:cBhvr>
                                    </p:animEffect>
                                    <p:anim calcmode="lin" valueType="num">
                                      <p:cBhvr>
                                        <p:cTn id="43" dur="1000" fill="hold"/>
                                        <p:tgtEl>
                                          <p:spTgt spid="60"/>
                                        </p:tgtEl>
                                        <p:attrNameLst>
                                          <p:attrName>ppt_x</p:attrName>
                                        </p:attrNameLst>
                                      </p:cBhvr>
                                      <p:tavLst>
                                        <p:tav tm="0">
                                          <p:val>
                                            <p:strVal val="#ppt_x"/>
                                          </p:val>
                                        </p:tav>
                                        <p:tav tm="100000">
                                          <p:val>
                                            <p:strVal val="#ppt_x"/>
                                          </p:val>
                                        </p:tav>
                                      </p:tavLst>
                                    </p:anim>
                                    <p:anim calcmode="lin" valueType="num">
                                      <p:cBhvr>
                                        <p:cTn id="44" dur="1000" fill="hold"/>
                                        <p:tgtEl>
                                          <p:spTgt spid="60"/>
                                        </p:tgtEl>
                                        <p:attrNameLst>
                                          <p:attrName>ppt_y</p:attrName>
                                        </p:attrNameLst>
                                      </p:cBhvr>
                                      <p:tavLst>
                                        <p:tav tm="0">
                                          <p:val>
                                            <p:strVal val="#ppt_y+.1"/>
                                          </p:val>
                                        </p:tav>
                                        <p:tav tm="100000">
                                          <p:val>
                                            <p:strVal val="#ppt_y"/>
                                          </p:val>
                                        </p:tav>
                                      </p:tavLst>
                                    </p:anim>
                                  </p:childTnLst>
                                </p:cTn>
                              </p:par>
                            </p:childTnLst>
                          </p:cTn>
                        </p:par>
                        <p:par>
                          <p:cTn id="45" fill="hold">
                            <p:stCondLst>
                              <p:cond delay="4500"/>
                            </p:stCondLst>
                            <p:childTnLst>
                              <p:par>
                                <p:cTn id="46" presetID="2" presetClass="entr" presetSubtype="4" fill="hold" nodeType="afterEffect">
                                  <p:stCondLst>
                                    <p:cond delay="0"/>
                                  </p:stCondLst>
                                  <p:childTnLst>
                                    <p:set>
                                      <p:cBhvr>
                                        <p:cTn id="47" dur="1" fill="hold">
                                          <p:stCondLst>
                                            <p:cond delay="0"/>
                                          </p:stCondLst>
                                        </p:cTn>
                                        <p:tgtEl>
                                          <p:spTgt spid="87"/>
                                        </p:tgtEl>
                                        <p:attrNameLst>
                                          <p:attrName>style.visibility</p:attrName>
                                        </p:attrNameLst>
                                      </p:cBhvr>
                                      <p:to>
                                        <p:strVal val="visible"/>
                                      </p:to>
                                    </p:set>
                                    <p:anim calcmode="lin" valueType="num">
                                      <p:cBhvr additive="base">
                                        <p:cTn id="48" dur="500" fill="hold"/>
                                        <p:tgtEl>
                                          <p:spTgt spid="87"/>
                                        </p:tgtEl>
                                        <p:attrNameLst>
                                          <p:attrName>ppt_x</p:attrName>
                                        </p:attrNameLst>
                                      </p:cBhvr>
                                      <p:tavLst>
                                        <p:tav tm="0">
                                          <p:val>
                                            <p:strVal val="#ppt_x"/>
                                          </p:val>
                                        </p:tav>
                                        <p:tav tm="100000">
                                          <p:val>
                                            <p:strVal val="#ppt_x"/>
                                          </p:val>
                                        </p:tav>
                                      </p:tavLst>
                                    </p:anim>
                                    <p:anim calcmode="lin" valueType="num">
                                      <p:cBhvr additive="base">
                                        <p:cTn id="49" dur="500" fill="hold"/>
                                        <p:tgtEl>
                                          <p:spTgt spid="87"/>
                                        </p:tgtEl>
                                        <p:attrNameLst>
                                          <p:attrName>ppt_y</p:attrName>
                                        </p:attrNameLst>
                                      </p:cBhvr>
                                      <p:tavLst>
                                        <p:tav tm="0">
                                          <p:val>
                                            <p:strVal val="1+#ppt_h/2"/>
                                          </p:val>
                                        </p:tav>
                                        <p:tav tm="100000">
                                          <p:val>
                                            <p:strVal val="#ppt_y"/>
                                          </p:val>
                                        </p:tav>
                                      </p:tavLst>
                                    </p:anim>
                                  </p:childTnLst>
                                </p:cTn>
                              </p:par>
                            </p:childTnLst>
                          </p:cTn>
                        </p:par>
                        <p:par>
                          <p:cTn id="50" fill="hold">
                            <p:stCondLst>
                              <p:cond delay="5000"/>
                            </p:stCondLst>
                            <p:childTnLst>
                              <p:par>
                                <p:cTn id="51" presetID="42" presetClass="entr" presetSubtype="0" fill="hold" grpId="0" nodeType="afterEffect">
                                  <p:stCondLst>
                                    <p:cond delay="0"/>
                                  </p:stCondLst>
                                  <p:childTnLst>
                                    <p:set>
                                      <p:cBhvr>
                                        <p:cTn id="52" dur="1" fill="hold">
                                          <p:stCondLst>
                                            <p:cond delay="0"/>
                                          </p:stCondLst>
                                        </p:cTn>
                                        <p:tgtEl>
                                          <p:spTgt spid="90"/>
                                        </p:tgtEl>
                                        <p:attrNameLst>
                                          <p:attrName>style.visibility</p:attrName>
                                        </p:attrNameLst>
                                      </p:cBhvr>
                                      <p:to>
                                        <p:strVal val="visible"/>
                                      </p:to>
                                    </p:set>
                                    <p:animEffect transition="in" filter="fade">
                                      <p:cBhvr>
                                        <p:cTn id="53" dur="1000"/>
                                        <p:tgtEl>
                                          <p:spTgt spid="90"/>
                                        </p:tgtEl>
                                      </p:cBhvr>
                                    </p:animEffect>
                                    <p:anim calcmode="lin" valueType="num">
                                      <p:cBhvr>
                                        <p:cTn id="54" dur="1000" fill="hold"/>
                                        <p:tgtEl>
                                          <p:spTgt spid="90"/>
                                        </p:tgtEl>
                                        <p:attrNameLst>
                                          <p:attrName>ppt_x</p:attrName>
                                        </p:attrNameLst>
                                      </p:cBhvr>
                                      <p:tavLst>
                                        <p:tav tm="0">
                                          <p:val>
                                            <p:strVal val="#ppt_x"/>
                                          </p:val>
                                        </p:tav>
                                        <p:tav tm="100000">
                                          <p:val>
                                            <p:strVal val="#ppt_x"/>
                                          </p:val>
                                        </p:tav>
                                      </p:tavLst>
                                    </p:anim>
                                    <p:anim calcmode="lin" valueType="num">
                                      <p:cBhvr>
                                        <p:cTn id="55" dur="1000" fill="hold"/>
                                        <p:tgtEl>
                                          <p:spTgt spid="90"/>
                                        </p:tgtEl>
                                        <p:attrNameLst>
                                          <p:attrName>ppt_y</p:attrName>
                                        </p:attrNameLst>
                                      </p:cBhvr>
                                      <p:tavLst>
                                        <p:tav tm="0">
                                          <p:val>
                                            <p:strVal val="#ppt_y+.1"/>
                                          </p:val>
                                        </p:tav>
                                        <p:tav tm="100000">
                                          <p:val>
                                            <p:strVal val="#ppt_y"/>
                                          </p:val>
                                        </p:tav>
                                      </p:tavLst>
                                    </p:anim>
                                  </p:childTnLst>
                                </p:cTn>
                              </p:par>
                            </p:childTnLst>
                          </p:cTn>
                        </p:par>
                        <p:par>
                          <p:cTn id="56" fill="hold">
                            <p:stCondLst>
                              <p:cond delay="6000"/>
                            </p:stCondLst>
                            <p:childTnLst>
                              <p:par>
                                <p:cTn id="57" presetID="2" presetClass="entr" presetSubtype="4" fill="hold" nodeType="afterEffect">
                                  <p:stCondLst>
                                    <p:cond delay="0"/>
                                  </p:stCondLst>
                                  <p:childTnLst>
                                    <p:set>
                                      <p:cBhvr>
                                        <p:cTn id="58" dur="1" fill="hold">
                                          <p:stCondLst>
                                            <p:cond delay="0"/>
                                          </p:stCondLst>
                                        </p:cTn>
                                        <p:tgtEl>
                                          <p:spTgt spid="91"/>
                                        </p:tgtEl>
                                        <p:attrNameLst>
                                          <p:attrName>style.visibility</p:attrName>
                                        </p:attrNameLst>
                                      </p:cBhvr>
                                      <p:to>
                                        <p:strVal val="visible"/>
                                      </p:to>
                                    </p:set>
                                    <p:anim calcmode="lin" valueType="num">
                                      <p:cBhvr additive="base">
                                        <p:cTn id="59" dur="500" fill="hold"/>
                                        <p:tgtEl>
                                          <p:spTgt spid="91"/>
                                        </p:tgtEl>
                                        <p:attrNameLst>
                                          <p:attrName>ppt_x</p:attrName>
                                        </p:attrNameLst>
                                      </p:cBhvr>
                                      <p:tavLst>
                                        <p:tav tm="0">
                                          <p:val>
                                            <p:strVal val="#ppt_x"/>
                                          </p:val>
                                        </p:tav>
                                        <p:tav tm="100000">
                                          <p:val>
                                            <p:strVal val="#ppt_x"/>
                                          </p:val>
                                        </p:tav>
                                      </p:tavLst>
                                    </p:anim>
                                    <p:anim calcmode="lin" valueType="num">
                                      <p:cBhvr additive="base">
                                        <p:cTn id="60" dur="500" fill="hold"/>
                                        <p:tgtEl>
                                          <p:spTgt spid="91"/>
                                        </p:tgtEl>
                                        <p:attrNameLst>
                                          <p:attrName>ppt_y</p:attrName>
                                        </p:attrNameLst>
                                      </p:cBhvr>
                                      <p:tavLst>
                                        <p:tav tm="0">
                                          <p:val>
                                            <p:strVal val="1+#ppt_h/2"/>
                                          </p:val>
                                        </p:tav>
                                        <p:tav tm="100000">
                                          <p:val>
                                            <p:strVal val="#ppt_y"/>
                                          </p:val>
                                        </p:tav>
                                      </p:tavLst>
                                    </p:anim>
                                  </p:childTnLst>
                                </p:cTn>
                              </p:par>
                            </p:childTnLst>
                          </p:cTn>
                        </p:par>
                        <p:par>
                          <p:cTn id="61" fill="hold">
                            <p:stCondLst>
                              <p:cond delay="6500"/>
                            </p:stCondLst>
                            <p:childTnLst>
                              <p:par>
                                <p:cTn id="62" presetID="42" presetClass="entr" presetSubtype="0" fill="hold" grpId="0" nodeType="afterEffect">
                                  <p:stCondLst>
                                    <p:cond delay="0"/>
                                  </p:stCondLst>
                                  <p:childTnLst>
                                    <p:set>
                                      <p:cBhvr>
                                        <p:cTn id="63" dur="1" fill="hold">
                                          <p:stCondLst>
                                            <p:cond delay="0"/>
                                          </p:stCondLst>
                                        </p:cTn>
                                        <p:tgtEl>
                                          <p:spTgt spid="94"/>
                                        </p:tgtEl>
                                        <p:attrNameLst>
                                          <p:attrName>style.visibility</p:attrName>
                                        </p:attrNameLst>
                                      </p:cBhvr>
                                      <p:to>
                                        <p:strVal val="visible"/>
                                      </p:to>
                                    </p:set>
                                    <p:animEffect transition="in" filter="fade">
                                      <p:cBhvr>
                                        <p:cTn id="64" dur="1000"/>
                                        <p:tgtEl>
                                          <p:spTgt spid="94"/>
                                        </p:tgtEl>
                                      </p:cBhvr>
                                    </p:animEffect>
                                    <p:anim calcmode="lin" valueType="num">
                                      <p:cBhvr>
                                        <p:cTn id="65" dur="1000" fill="hold"/>
                                        <p:tgtEl>
                                          <p:spTgt spid="94"/>
                                        </p:tgtEl>
                                        <p:attrNameLst>
                                          <p:attrName>ppt_x</p:attrName>
                                        </p:attrNameLst>
                                      </p:cBhvr>
                                      <p:tavLst>
                                        <p:tav tm="0">
                                          <p:val>
                                            <p:strVal val="#ppt_x"/>
                                          </p:val>
                                        </p:tav>
                                        <p:tav tm="100000">
                                          <p:val>
                                            <p:strVal val="#ppt_x"/>
                                          </p:val>
                                        </p:tav>
                                      </p:tavLst>
                                    </p:anim>
                                    <p:anim calcmode="lin" valueType="num">
                                      <p:cBhvr>
                                        <p:cTn id="66" dur="1000" fill="hold"/>
                                        <p:tgtEl>
                                          <p:spTgt spid="94"/>
                                        </p:tgtEl>
                                        <p:attrNameLst>
                                          <p:attrName>ppt_y</p:attrName>
                                        </p:attrNameLst>
                                      </p:cBhvr>
                                      <p:tavLst>
                                        <p:tav tm="0">
                                          <p:val>
                                            <p:strVal val="#ppt_y+.1"/>
                                          </p:val>
                                        </p:tav>
                                        <p:tav tm="100000">
                                          <p:val>
                                            <p:strVal val="#ppt_y"/>
                                          </p:val>
                                        </p:tav>
                                      </p:tavLst>
                                    </p:anim>
                                  </p:childTnLst>
                                </p:cTn>
                              </p:par>
                            </p:childTnLst>
                          </p:cTn>
                        </p:par>
                        <p:par>
                          <p:cTn id="67" fill="hold">
                            <p:stCondLst>
                              <p:cond delay="7500"/>
                            </p:stCondLst>
                            <p:childTnLst>
                              <p:par>
                                <p:cTn id="68" presetID="2" presetClass="entr" presetSubtype="4" fill="hold" nodeType="afterEffect">
                                  <p:stCondLst>
                                    <p:cond delay="0"/>
                                  </p:stCondLst>
                                  <p:childTnLst>
                                    <p:set>
                                      <p:cBhvr>
                                        <p:cTn id="69" dur="1" fill="hold">
                                          <p:stCondLst>
                                            <p:cond delay="0"/>
                                          </p:stCondLst>
                                        </p:cTn>
                                        <p:tgtEl>
                                          <p:spTgt spid="95"/>
                                        </p:tgtEl>
                                        <p:attrNameLst>
                                          <p:attrName>style.visibility</p:attrName>
                                        </p:attrNameLst>
                                      </p:cBhvr>
                                      <p:to>
                                        <p:strVal val="visible"/>
                                      </p:to>
                                    </p:set>
                                    <p:anim calcmode="lin" valueType="num">
                                      <p:cBhvr additive="base">
                                        <p:cTn id="70" dur="500" fill="hold"/>
                                        <p:tgtEl>
                                          <p:spTgt spid="95"/>
                                        </p:tgtEl>
                                        <p:attrNameLst>
                                          <p:attrName>ppt_x</p:attrName>
                                        </p:attrNameLst>
                                      </p:cBhvr>
                                      <p:tavLst>
                                        <p:tav tm="0">
                                          <p:val>
                                            <p:strVal val="#ppt_x"/>
                                          </p:val>
                                        </p:tav>
                                        <p:tav tm="100000">
                                          <p:val>
                                            <p:strVal val="#ppt_x"/>
                                          </p:val>
                                        </p:tav>
                                      </p:tavLst>
                                    </p:anim>
                                    <p:anim calcmode="lin" valueType="num">
                                      <p:cBhvr additive="base">
                                        <p:cTn id="71" dur="500" fill="hold"/>
                                        <p:tgtEl>
                                          <p:spTgt spid="95"/>
                                        </p:tgtEl>
                                        <p:attrNameLst>
                                          <p:attrName>ppt_y</p:attrName>
                                        </p:attrNameLst>
                                      </p:cBhvr>
                                      <p:tavLst>
                                        <p:tav tm="0">
                                          <p:val>
                                            <p:strVal val="1+#ppt_h/2"/>
                                          </p:val>
                                        </p:tav>
                                        <p:tav tm="100000">
                                          <p:val>
                                            <p:strVal val="#ppt_y"/>
                                          </p:val>
                                        </p:tav>
                                      </p:tavLst>
                                    </p:anim>
                                  </p:childTnLst>
                                </p:cTn>
                              </p:par>
                            </p:childTnLst>
                          </p:cTn>
                        </p:par>
                        <p:par>
                          <p:cTn id="72" fill="hold">
                            <p:stCondLst>
                              <p:cond delay="8000"/>
                            </p:stCondLst>
                            <p:childTnLst>
                              <p:par>
                                <p:cTn id="73" presetID="42" presetClass="entr" presetSubtype="0" fill="hold" grpId="0" nodeType="afterEffect">
                                  <p:stCondLst>
                                    <p:cond delay="0"/>
                                  </p:stCondLst>
                                  <p:childTnLst>
                                    <p:set>
                                      <p:cBhvr>
                                        <p:cTn id="74" dur="1" fill="hold">
                                          <p:stCondLst>
                                            <p:cond delay="0"/>
                                          </p:stCondLst>
                                        </p:cTn>
                                        <p:tgtEl>
                                          <p:spTgt spid="98"/>
                                        </p:tgtEl>
                                        <p:attrNameLst>
                                          <p:attrName>style.visibility</p:attrName>
                                        </p:attrNameLst>
                                      </p:cBhvr>
                                      <p:to>
                                        <p:strVal val="visible"/>
                                      </p:to>
                                    </p:set>
                                    <p:animEffect transition="in" filter="fade">
                                      <p:cBhvr>
                                        <p:cTn id="75" dur="1000"/>
                                        <p:tgtEl>
                                          <p:spTgt spid="98"/>
                                        </p:tgtEl>
                                      </p:cBhvr>
                                    </p:animEffect>
                                    <p:anim calcmode="lin" valueType="num">
                                      <p:cBhvr>
                                        <p:cTn id="76" dur="1000" fill="hold"/>
                                        <p:tgtEl>
                                          <p:spTgt spid="98"/>
                                        </p:tgtEl>
                                        <p:attrNameLst>
                                          <p:attrName>ppt_x</p:attrName>
                                        </p:attrNameLst>
                                      </p:cBhvr>
                                      <p:tavLst>
                                        <p:tav tm="0">
                                          <p:val>
                                            <p:strVal val="#ppt_x"/>
                                          </p:val>
                                        </p:tav>
                                        <p:tav tm="100000">
                                          <p:val>
                                            <p:strVal val="#ppt_x"/>
                                          </p:val>
                                        </p:tav>
                                      </p:tavLst>
                                    </p:anim>
                                    <p:anim calcmode="lin" valueType="num">
                                      <p:cBhvr>
                                        <p:cTn id="77" dur="1000" fill="hold"/>
                                        <p:tgtEl>
                                          <p:spTgt spid="98"/>
                                        </p:tgtEl>
                                        <p:attrNameLst>
                                          <p:attrName>ppt_y</p:attrName>
                                        </p:attrNameLst>
                                      </p:cBhvr>
                                      <p:tavLst>
                                        <p:tav tm="0">
                                          <p:val>
                                            <p:strVal val="#ppt_y+.1"/>
                                          </p:val>
                                        </p:tav>
                                        <p:tav tm="100000">
                                          <p:val>
                                            <p:strVal val="#ppt_y"/>
                                          </p:val>
                                        </p:tav>
                                      </p:tavLst>
                                    </p:anim>
                                  </p:childTnLst>
                                </p:cTn>
                              </p:par>
                            </p:childTnLst>
                          </p:cTn>
                        </p:par>
                        <p:par>
                          <p:cTn id="78" fill="hold">
                            <p:stCondLst>
                              <p:cond delay="9000"/>
                            </p:stCondLst>
                            <p:childTnLst>
                              <p:par>
                                <p:cTn id="79" presetID="2" presetClass="entr" presetSubtype="4" fill="hold" nodeType="afterEffect">
                                  <p:stCondLst>
                                    <p:cond delay="0"/>
                                  </p:stCondLst>
                                  <p:childTnLst>
                                    <p:set>
                                      <p:cBhvr>
                                        <p:cTn id="80" dur="1" fill="hold">
                                          <p:stCondLst>
                                            <p:cond delay="0"/>
                                          </p:stCondLst>
                                        </p:cTn>
                                        <p:tgtEl>
                                          <p:spTgt spid="103"/>
                                        </p:tgtEl>
                                        <p:attrNameLst>
                                          <p:attrName>style.visibility</p:attrName>
                                        </p:attrNameLst>
                                      </p:cBhvr>
                                      <p:to>
                                        <p:strVal val="visible"/>
                                      </p:to>
                                    </p:set>
                                    <p:anim calcmode="lin" valueType="num">
                                      <p:cBhvr additive="base">
                                        <p:cTn id="81" dur="500" fill="hold"/>
                                        <p:tgtEl>
                                          <p:spTgt spid="103"/>
                                        </p:tgtEl>
                                        <p:attrNameLst>
                                          <p:attrName>ppt_x</p:attrName>
                                        </p:attrNameLst>
                                      </p:cBhvr>
                                      <p:tavLst>
                                        <p:tav tm="0">
                                          <p:val>
                                            <p:strVal val="#ppt_x"/>
                                          </p:val>
                                        </p:tav>
                                        <p:tav tm="100000">
                                          <p:val>
                                            <p:strVal val="#ppt_x"/>
                                          </p:val>
                                        </p:tav>
                                      </p:tavLst>
                                    </p:anim>
                                    <p:anim calcmode="lin" valueType="num">
                                      <p:cBhvr additive="base">
                                        <p:cTn id="82" dur="500" fill="hold"/>
                                        <p:tgtEl>
                                          <p:spTgt spid="103"/>
                                        </p:tgtEl>
                                        <p:attrNameLst>
                                          <p:attrName>ppt_y</p:attrName>
                                        </p:attrNameLst>
                                      </p:cBhvr>
                                      <p:tavLst>
                                        <p:tav tm="0">
                                          <p:val>
                                            <p:strVal val="1+#ppt_h/2"/>
                                          </p:val>
                                        </p:tav>
                                        <p:tav tm="100000">
                                          <p:val>
                                            <p:strVal val="#ppt_y"/>
                                          </p:val>
                                        </p:tav>
                                      </p:tavLst>
                                    </p:anim>
                                  </p:childTnLst>
                                </p:cTn>
                              </p:par>
                            </p:childTnLst>
                          </p:cTn>
                        </p:par>
                        <p:par>
                          <p:cTn id="83" fill="hold">
                            <p:stCondLst>
                              <p:cond delay="9500"/>
                            </p:stCondLst>
                            <p:childTnLst>
                              <p:par>
                                <p:cTn id="84" presetID="42" presetClass="entr" presetSubtype="0" fill="hold" grpId="0" nodeType="afterEffect">
                                  <p:stCondLst>
                                    <p:cond delay="0"/>
                                  </p:stCondLst>
                                  <p:childTnLst>
                                    <p:set>
                                      <p:cBhvr>
                                        <p:cTn id="85" dur="1" fill="hold">
                                          <p:stCondLst>
                                            <p:cond delay="0"/>
                                          </p:stCondLst>
                                        </p:cTn>
                                        <p:tgtEl>
                                          <p:spTgt spid="106"/>
                                        </p:tgtEl>
                                        <p:attrNameLst>
                                          <p:attrName>style.visibility</p:attrName>
                                        </p:attrNameLst>
                                      </p:cBhvr>
                                      <p:to>
                                        <p:strVal val="visible"/>
                                      </p:to>
                                    </p:set>
                                    <p:animEffect transition="in" filter="fade">
                                      <p:cBhvr>
                                        <p:cTn id="86" dur="1000"/>
                                        <p:tgtEl>
                                          <p:spTgt spid="106"/>
                                        </p:tgtEl>
                                      </p:cBhvr>
                                    </p:animEffect>
                                    <p:anim calcmode="lin" valueType="num">
                                      <p:cBhvr>
                                        <p:cTn id="87" dur="1000" fill="hold"/>
                                        <p:tgtEl>
                                          <p:spTgt spid="106"/>
                                        </p:tgtEl>
                                        <p:attrNameLst>
                                          <p:attrName>ppt_x</p:attrName>
                                        </p:attrNameLst>
                                      </p:cBhvr>
                                      <p:tavLst>
                                        <p:tav tm="0">
                                          <p:val>
                                            <p:strVal val="#ppt_x"/>
                                          </p:val>
                                        </p:tav>
                                        <p:tav tm="100000">
                                          <p:val>
                                            <p:strVal val="#ppt_x"/>
                                          </p:val>
                                        </p:tav>
                                      </p:tavLst>
                                    </p:anim>
                                    <p:anim calcmode="lin" valueType="num">
                                      <p:cBhvr>
                                        <p:cTn id="88" dur="1000" fill="hold"/>
                                        <p:tgtEl>
                                          <p:spTgt spid="106"/>
                                        </p:tgtEl>
                                        <p:attrNameLst>
                                          <p:attrName>ppt_y</p:attrName>
                                        </p:attrNameLst>
                                      </p:cBhvr>
                                      <p:tavLst>
                                        <p:tav tm="0">
                                          <p:val>
                                            <p:strVal val="#ppt_y+.1"/>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9" presetClass="entr" presetSubtype="0" fill="hold" nodeType="clickEffect">
                                  <p:stCondLst>
                                    <p:cond delay="0"/>
                                  </p:stCondLst>
                                  <p:childTnLst>
                                    <p:set>
                                      <p:cBhvr>
                                        <p:cTn id="92" dur="1" fill="hold">
                                          <p:stCondLst>
                                            <p:cond delay="0"/>
                                          </p:stCondLst>
                                        </p:cTn>
                                        <p:tgtEl>
                                          <p:spTgt spid="2">
                                            <p:txEl>
                                              <p:pRg st="2" end="2"/>
                                            </p:txEl>
                                          </p:spTgt>
                                        </p:tgtEl>
                                        <p:attrNameLst>
                                          <p:attrName>style.visibility</p:attrName>
                                        </p:attrNameLst>
                                      </p:cBhvr>
                                      <p:to>
                                        <p:strVal val="visible"/>
                                      </p:to>
                                    </p:set>
                                    <p:anim calcmode="lin" valueType="num">
                                      <p:cBhvr>
                                        <p:cTn id="93" dur="1000" fill="hold"/>
                                        <p:tgtEl>
                                          <p:spTgt spid="2">
                                            <p:txEl>
                                              <p:pRg st="2" end="2"/>
                                            </p:txEl>
                                          </p:spTgt>
                                        </p:tgtEl>
                                        <p:attrNameLst>
                                          <p:attrName>ppt_x</p:attrName>
                                        </p:attrNameLst>
                                      </p:cBhvr>
                                      <p:tavLst>
                                        <p:tav tm="0">
                                          <p:val>
                                            <p:strVal val="#ppt_x-.2"/>
                                          </p:val>
                                        </p:tav>
                                        <p:tav tm="100000">
                                          <p:val>
                                            <p:strVal val="#ppt_x"/>
                                          </p:val>
                                        </p:tav>
                                      </p:tavLst>
                                    </p:anim>
                                    <p:anim calcmode="lin" valueType="num">
                                      <p:cBhvr>
                                        <p:cTn id="94" dur="1000" fill="hold"/>
                                        <p:tgtEl>
                                          <p:spTgt spid="2">
                                            <p:txEl>
                                              <p:pRg st="2" end="2"/>
                                            </p:txEl>
                                          </p:spTgt>
                                        </p:tgtEl>
                                        <p:attrNameLst>
                                          <p:attrName>ppt_y</p:attrName>
                                        </p:attrNameLst>
                                      </p:cBhvr>
                                      <p:tavLst>
                                        <p:tav tm="0">
                                          <p:val>
                                            <p:strVal val="#ppt_y"/>
                                          </p:val>
                                        </p:tav>
                                        <p:tav tm="100000">
                                          <p:val>
                                            <p:strVal val="#ppt_y"/>
                                          </p:val>
                                        </p:tav>
                                      </p:tavLst>
                                    </p:anim>
                                    <p:animEffect transition="in" filter="wipe(right)" prLst="gradientSize: 0.1">
                                      <p:cBhvr>
                                        <p:cTn id="95" dur="1000"/>
                                        <p:tgtEl>
                                          <p:spTgt spid="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P spid="44" grpId="0"/>
      <p:bldP spid="52" grpId="0"/>
      <p:bldP spid="60" grpId="0"/>
      <p:bldP spid="90" grpId="0"/>
      <p:bldP spid="94" grpId="0"/>
      <p:bldP spid="98" grpId="0"/>
      <p:bldP spid="10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30225" y="495300"/>
            <a:ext cx="11132185" cy="6247130"/>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87960" y="300990"/>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1. 立足语篇篇章模式，结构要清晰</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13" name="矩形: 圆角 12"/>
          <p:cNvSpPr/>
          <p:nvPr/>
        </p:nvSpPr>
        <p:spPr>
          <a:xfrm>
            <a:off x="1996440" y="2303780"/>
            <a:ext cx="3816985" cy="33274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B0F0"/>
              </a:solidFill>
            </a:endParaRPr>
          </a:p>
        </p:txBody>
      </p:sp>
      <p:sp>
        <p:nvSpPr>
          <p:cNvPr id="6" name="矩形: 圆角 12"/>
          <p:cNvSpPr/>
          <p:nvPr/>
        </p:nvSpPr>
        <p:spPr>
          <a:xfrm>
            <a:off x="951230" y="3114040"/>
            <a:ext cx="1045210" cy="30861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B0F0"/>
              </a:solidFill>
            </a:endParaRPr>
          </a:p>
        </p:txBody>
      </p:sp>
      <p:sp>
        <p:nvSpPr>
          <p:cNvPr id="7" name="矩形: 圆角 12"/>
          <p:cNvSpPr/>
          <p:nvPr/>
        </p:nvSpPr>
        <p:spPr>
          <a:xfrm>
            <a:off x="1141095" y="4034155"/>
            <a:ext cx="1045210" cy="30861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B0F0"/>
              </a:solidFill>
            </a:endParaRPr>
          </a:p>
        </p:txBody>
      </p:sp>
      <p:sp>
        <p:nvSpPr>
          <p:cNvPr id="8" name="矩形: 圆角 12"/>
          <p:cNvSpPr/>
          <p:nvPr/>
        </p:nvSpPr>
        <p:spPr>
          <a:xfrm>
            <a:off x="1141095" y="4999990"/>
            <a:ext cx="1045210" cy="30861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B0F0"/>
              </a:solidFill>
            </a:endParaRPr>
          </a:p>
        </p:txBody>
      </p:sp>
      <p:sp>
        <p:nvSpPr>
          <p:cNvPr id="9" name="矩形: 圆角 12"/>
          <p:cNvSpPr/>
          <p:nvPr/>
        </p:nvSpPr>
        <p:spPr>
          <a:xfrm>
            <a:off x="3880485" y="1935480"/>
            <a:ext cx="1045210" cy="308610"/>
          </a:xfrm>
          <a:prstGeom prst="round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rgbClr val="00B0F0"/>
              </a:solidFill>
            </a:endParaRPr>
          </a:p>
        </p:txBody>
      </p:sp>
      <p:sp>
        <p:nvSpPr>
          <p:cNvPr id="3" name="文本框 2"/>
          <p:cNvSpPr txBox="1"/>
          <p:nvPr/>
        </p:nvSpPr>
        <p:spPr>
          <a:xfrm>
            <a:off x="718185" y="982980"/>
            <a:ext cx="10716260" cy="5015865"/>
          </a:xfrm>
          <a:prstGeom prst="rect">
            <a:avLst/>
          </a:prstGeom>
          <a:noFill/>
        </p:spPr>
        <p:txBody>
          <a:bodyPr wrap="square" rtlCol="0" anchor="t">
            <a:spAutoFit/>
          </a:bodyPr>
          <a:lstStyle/>
          <a:p>
            <a:r>
              <a:rPr lang="en-US" altLang="zh-CN"/>
              <a:t>  </a:t>
            </a:r>
            <a:r>
              <a:rPr lang="en-US" altLang="zh-CN" sz="2000"/>
              <a:t> </a:t>
            </a:r>
            <a:r>
              <a:rPr lang="zh-CN" altLang="en-US" sz="2000"/>
              <a:t>Moving into a new home in a new neighborhood is an exciting experience. Of course, you want to make sure that you become an accepted and valuable part of your new neighborhood. The easiest way to accomplish this is to make sure you conduct yourself as a good neighbor should.  </a:t>
            </a:r>
            <a:r>
              <a:rPr lang="zh-CN" altLang="en-US" sz="2000" u="sng"/>
              <a:t>       31     </a:t>
            </a:r>
            <a:r>
              <a:rPr lang="zh-CN" altLang="en-US" sz="2000"/>
              <a:t> </a:t>
            </a:r>
            <a:r>
              <a:rPr lang="en-US" altLang="zh-CN" sz="2000">
                <a:solidFill>
                  <a:schemeClr val="bg1"/>
                </a:solidFill>
              </a:rPr>
              <a:t>.</a:t>
            </a:r>
            <a:endParaRPr lang="zh-CN" altLang="en-US" sz="2000"/>
          </a:p>
          <a:p>
            <a:r>
              <a:rPr lang="zh-CN" altLang="en-US" sz="2000"/>
              <a:t>     Perhaps one of the most important things you can do as a good neighbor is to keep your property(房产)neat, clean, and in good repair. </a:t>
            </a:r>
            <a:r>
              <a:rPr lang="zh-CN" altLang="en-US" sz="2000" u="sng"/>
              <a:t>       32       </a:t>
            </a:r>
            <a:r>
              <a:rPr lang="zh-CN" altLang="en-US" sz="2000"/>
              <a:t> By choosing to keep the outside of the home in great shape, you will help to improve the look and feel of the area.</a:t>
            </a:r>
            <a:endParaRPr lang="zh-CN" altLang="en-US" sz="2000"/>
          </a:p>
          <a:p>
            <a:r>
              <a:rPr lang="zh-CN" altLang="en-US" sz="2000"/>
              <a:t>      Second, take the overall appearance of the neighborhood seriously. When going for a walk, take along a small garbage bag. </a:t>
            </a:r>
            <a:r>
              <a:rPr lang="zh-CN" altLang="en-US" sz="2000" u="sng"/>
              <a:t>      33      </a:t>
            </a:r>
            <a:r>
              <a:rPr lang="zh-CN" altLang="en-US" sz="2000"/>
              <a:t> This small act will let your neighbors know that you care about the area.</a:t>
            </a:r>
            <a:endParaRPr lang="zh-CN" altLang="en-US" sz="2000"/>
          </a:p>
          <a:p>
            <a:r>
              <a:rPr lang="zh-CN" altLang="en-US" sz="2000"/>
              <a:t>     </a:t>
            </a:r>
            <a:r>
              <a:rPr lang="zh-CN" altLang="en-US" sz="2000" u="sng"/>
              <a:t>       34     </a:t>
            </a:r>
            <a:r>
              <a:rPr lang="zh-CN" altLang="en-US" sz="2000"/>
              <a:t> If a neighbor is going to be out of the town, offer to collect mail and newspapers. If a neighbor suffers an illness, offer to do the grocery shopping. Let them know that you are there to help in any way that is acceptable, while still respecting the privacy of your neighbor.</a:t>
            </a:r>
            <a:endParaRPr lang="zh-CN" altLang="en-US" sz="2000"/>
          </a:p>
          <a:p>
            <a:r>
              <a:rPr lang="zh-CN" altLang="en-US" sz="2000"/>
              <a:t>     </a:t>
            </a:r>
            <a:r>
              <a:rPr lang="zh-CN" altLang="en-US" sz="2000" u="sng"/>
              <a:t>       35      </a:t>
            </a:r>
            <a:r>
              <a:rPr lang="zh-CN" altLang="en-US" sz="2000"/>
              <a:t> By following the basic rules of respecting others, taking care of what belongs to you, and taking pride in the appearance of the neighborhood in general, you will quickly become a good neighbor that everyone appreciates.</a:t>
            </a:r>
            <a:endParaRPr lang="en-US" altLang="zh-CN" sz="2000">
              <a:solidFill>
                <a:schemeClr val="accent6">
                  <a:lumMod val="90000"/>
                  <a:lumOff val="10000"/>
                </a:schemeClr>
              </a:solidFill>
            </a:endParaRPr>
          </a:p>
        </p:txBody>
      </p:sp>
      <p:sp>
        <p:nvSpPr>
          <p:cNvPr id="4" name="文本框 3"/>
          <p:cNvSpPr txBox="1"/>
          <p:nvPr/>
        </p:nvSpPr>
        <p:spPr>
          <a:xfrm>
            <a:off x="2576195" y="1935480"/>
            <a:ext cx="9086215" cy="368300"/>
          </a:xfrm>
          <a:prstGeom prst="rect">
            <a:avLst/>
          </a:prstGeom>
          <a:noFill/>
        </p:spPr>
        <p:txBody>
          <a:bodyPr wrap="square" rtlCol="0" anchor="t">
            <a:spAutoFit/>
          </a:bodyPr>
          <a:lstStyle/>
          <a:p>
            <a:r>
              <a:rPr lang="zh-CN" altLang="en-US" b="1">
                <a:solidFill>
                  <a:srgbClr val="002060"/>
                </a:solidFill>
              </a:rPr>
              <a:t>G.Here are a few</a:t>
            </a:r>
            <a:r>
              <a:rPr lang="zh-CN" altLang="en-US" b="1">
                <a:solidFill>
                  <a:srgbClr val="FF0000"/>
                </a:solidFill>
              </a:rPr>
              <a:t> tips</a:t>
            </a:r>
            <a:r>
              <a:rPr lang="zh-CN" altLang="en-US" b="1">
                <a:solidFill>
                  <a:srgbClr val="002060"/>
                </a:solidFill>
              </a:rPr>
              <a:t> to help you win over everyone in the neighborhood quickly.</a:t>
            </a:r>
            <a:endParaRPr lang="zh-CN" altLang="en-US" b="1">
              <a:solidFill>
                <a:srgbClr val="002060"/>
              </a:solidFill>
            </a:endParaRPr>
          </a:p>
        </p:txBody>
      </p:sp>
      <p:cxnSp>
        <p:nvCxnSpPr>
          <p:cNvPr id="10" name="直接箭头连接符 9"/>
          <p:cNvCxnSpPr/>
          <p:nvPr/>
        </p:nvCxnSpPr>
        <p:spPr>
          <a:xfrm flipH="1">
            <a:off x="2517140" y="2240915"/>
            <a:ext cx="1947545" cy="189865"/>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flipH="1">
            <a:off x="1996440" y="2272030"/>
            <a:ext cx="2562860" cy="95885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直接箭头连接符 11"/>
          <p:cNvCxnSpPr/>
          <p:nvPr/>
        </p:nvCxnSpPr>
        <p:spPr>
          <a:xfrm flipH="1">
            <a:off x="1996440" y="2303780"/>
            <a:ext cx="2578735" cy="185420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cxnSp>
        <p:nvCxnSpPr>
          <p:cNvPr id="22" name="直接箭头连接符 21"/>
          <p:cNvCxnSpPr/>
          <p:nvPr/>
        </p:nvCxnSpPr>
        <p:spPr>
          <a:xfrm flipH="1">
            <a:off x="1826895" y="2351405"/>
            <a:ext cx="2764155" cy="2788920"/>
          </a:xfrm>
          <a:prstGeom prst="straightConnector1">
            <a:avLst/>
          </a:prstGeom>
          <a:ln w="38100">
            <a:solidFill>
              <a:srgbClr val="0070C0"/>
            </a:solidFill>
            <a:tailEnd type="triangle"/>
          </a:ln>
        </p:spPr>
        <p:style>
          <a:lnRef idx="1">
            <a:schemeClr val="accent1"/>
          </a:lnRef>
          <a:fillRef idx="0">
            <a:schemeClr val="accent1"/>
          </a:fillRef>
          <a:effectRef idx="0">
            <a:schemeClr val="accent1"/>
          </a:effectRef>
          <a:fontRef idx="minor">
            <a:schemeClr val="tx1"/>
          </a:fontRef>
        </p:style>
      </p:cxnSp>
      <p:sp>
        <p:nvSpPr>
          <p:cNvPr id="23" name="文本框 22"/>
          <p:cNvSpPr txBox="1"/>
          <p:nvPr/>
        </p:nvSpPr>
        <p:spPr>
          <a:xfrm>
            <a:off x="530225" y="5308600"/>
            <a:ext cx="11172190" cy="1322070"/>
          </a:xfrm>
          <a:prstGeom prst="rect">
            <a:avLst/>
          </a:prstGeom>
          <a:solidFill>
            <a:schemeClr val="accent6">
              <a:lumMod val="10000"/>
              <a:lumOff val="90000"/>
            </a:schemeClr>
          </a:solidFill>
        </p:spPr>
        <p:txBody>
          <a:bodyPr wrap="square" rtlCol="0" anchor="t">
            <a:spAutoFit/>
          </a:bodyPr>
          <a:lstStyle/>
          <a:p>
            <a:r>
              <a:rPr lang="en-US" altLang="zh-CN" sz="2000" b="1"/>
              <a:t>    </a:t>
            </a:r>
            <a:r>
              <a:rPr lang="zh-CN" altLang="en-US" sz="2000" b="1"/>
              <a:t>以问题“a few tips to help you win over everyone in the neighborhood quickly”为中心，积极探讨不同的方法和策略，是一个典型的“</a:t>
            </a:r>
            <a:r>
              <a:rPr lang="zh-CN" altLang="en-US" sz="2000" b="1">
                <a:solidFill>
                  <a:srgbClr val="FF0000"/>
                </a:solidFill>
              </a:rPr>
              <a:t>问题解决模式</a:t>
            </a:r>
            <a:r>
              <a:rPr lang="zh-CN" altLang="en-US" sz="2000" b="1"/>
              <a:t>”。把握了篇章类型与模式，我们就能较快锁定文章主旨，厘清文章脉络，根据</a:t>
            </a:r>
            <a:r>
              <a:rPr lang="zh-CN" altLang="en-US" sz="2000" b="1">
                <a:solidFill>
                  <a:srgbClr val="FF0000"/>
                </a:solidFill>
              </a:rPr>
              <a:t>观点和结构一致的原则</a:t>
            </a:r>
            <a:r>
              <a:rPr lang="zh-CN" altLang="en-US" sz="2000" b="1"/>
              <a:t>，预测判断34和35题的内容。</a:t>
            </a:r>
            <a:endParaRPr lang="zh-CN" altLang="en-US" sz="2000" b="1"/>
          </a:p>
          <a:p>
            <a:r>
              <a:rPr lang="zh-CN" altLang="en-US" sz="2000" b="1"/>
              <a:t>  立足篇章的结构分析，将提升我们的语篇意识，帮助</a:t>
            </a:r>
            <a:r>
              <a:rPr lang="zh-CN" altLang="en-US" sz="2000" b="1">
                <a:solidFill>
                  <a:srgbClr val="FF0000"/>
                </a:solidFill>
              </a:rPr>
              <a:t>厘清结构，抓住核心，提炼主旨，快速答题</a:t>
            </a:r>
            <a:r>
              <a:rPr lang="zh-CN" altLang="en-US" sz="2000" b="1"/>
              <a:t>。</a:t>
            </a:r>
            <a:endParaRPr lang="zh-CN" altLang="en-US" sz="2000" b="1"/>
          </a:p>
        </p:txBody>
      </p:sp>
      <p:sp>
        <p:nvSpPr>
          <p:cNvPr id="24" name="文本框 23"/>
          <p:cNvSpPr txBox="1"/>
          <p:nvPr/>
        </p:nvSpPr>
        <p:spPr>
          <a:xfrm>
            <a:off x="8418195" y="110490"/>
            <a:ext cx="2855595" cy="398780"/>
          </a:xfrm>
          <a:prstGeom prst="rect">
            <a:avLst/>
          </a:prstGeom>
          <a:noFill/>
        </p:spPr>
        <p:txBody>
          <a:bodyPr wrap="square" rtlCol="0" anchor="t">
            <a:spAutoFit/>
          </a:bodyPr>
          <a:lstStyle/>
          <a:p>
            <a:pPr algn="ctr"/>
            <a:r>
              <a:rPr lang="zh-CN" altLang="en-US"/>
              <a:t> </a:t>
            </a:r>
            <a:r>
              <a:rPr lang="zh-CN" altLang="en-US" sz="2000" b="1">
                <a:solidFill>
                  <a:schemeClr val="bg1"/>
                </a:solidFill>
              </a:rPr>
              <a:t>2018年6月浙江卷</a:t>
            </a:r>
            <a:endParaRPr lang="zh-CN" altLang="en-US" sz="2000" b="1">
              <a:solidFill>
                <a:schemeClr val="bg1"/>
              </a:solidFill>
            </a:endParaRPr>
          </a:p>
        </p:txBody>
      </p:sp>
      <p:pic>
        <p:nvPicPr>
          <p:cNvPr id="25"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blinds(horizontal)">
                                      <p:cBhvr>
                                        <p:cTn id="16" dur="500"/>
                                        <p:tgtEl>
                                          <p:spTgt spid="13"/>
                                        </p:tgtEl>
                                      </p:cBhvr>
                                    </p:animEffect>
                                  </p:childTnLst>
                                </p:cTn>
                              </p:par>
                              <p:par>
                                <p:cTn id="17" presetID="3" presetClass="entr" presetSubtype="1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blinds(horizontal)">
                                      <p:cBhvr>
                                        <p:cTn id="19" dur="500"/>
                                        <p:tgtEl>
                                          <p:spTgt spid="6"/>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blinds(horizontal)">
                                      <p:cBhvr>
                                        <p:cTn id="22" dur="500"/>
                                        <p:tgtEl>
                                          <p:spTgt spid="7"/>
                                        </p:tgtEl>
                                      </p:cBhvr>
                                    </p:animEffect>
                                  </p:childTnLst>
                                </p:cTn>
                              </p:par>
                              <p:par>
                                <p:cTn id="23" presetID="3" presetClass="entr" presetSubtype="10" fill="hold" grpId="0" nodeType="with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linds(horizontal)">
                                      <p:cBhvr>
                                        <p:cTn id="25" dur="500"/>
                                        <p:tgtEl>
                                          <p:spTgt spid="8"/>
                                        </p:tgtEl>
                                      </p:cBhvr>
                                    </p:animEffect>
                                  </p:childTnLst>
                                </p:cTn>
                              </p:par>
                            </p:childTnLst>
                          </p:cTn>
                        </p:par>
                      </p:childTnLst>
                    </p:cTn>
                  </p:par>
                  <p:par>
                    <p:cTn id="26" fill="hold">
                      <p:stCondLst>
                        <p:cond delay="indefinite"/>
                      </p:stCondLst>
                      <p:childTnLst>
                        <p:par>
                          <p:cTn id="27" fill="hold">
                            <p:stCondLst>
                              <p:cond delay="0"/>
                            </p:stCondLst>
                            <p:childTnLst>
                              <p:par>
                                <p:cTn id="28" presetID="29" presetClass="entr" presetSubtype="0" fill="hold" grpId="0" nodeType="click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p:cTn id="30" dur="1000" fill="hold"/>
                                        <p:tgtEl>
                                          <p:spTgt spid="4"/>
                                        </p:tgtEl>
                                        <p:attrNameLst>
                                          <p:attrName>ppt_x</p:attrName>
                                        </p:attrNameLst>
                                      </p:cBhvr>
                                      <p:tavLst>
                                        <p:tav tm="0">
                                          <p:val>
                                            <p:strVal val="#ppt_x-.2"/>
                                          </p:val>
                                        </p:tav>
                                        <p:tav tm="100000">
                                          <p:val>
                                            <p:strVal val="#ppt_x"/>
                                          </p:val>
                                        </p:tav>
                                      </p:tavLst>
                                    </p:anim>
                                    <p:anim calcmode="lin" valueType="num">
                                      <p:cBhvr>
                                        <p:cTn id="31"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32" dur="1000"/>
                                        <p:tgtEl>
                                          <p:spTgt spid="4"/>
                                        </p:tgtEl>
                                      </p:cBhvr>
                                    </p:animEffect>
                                  </p:childTnLst>
                                </p:cTn>
                              </p:par>
                              <p:par>
                                <p:cTn id="33" presetID="3" presetClass="entr" presetSubtype="10" fill="hold" grpId="0" nodeType="withEffect">
                                  <p:stCondLst>
                                    <p:cond delay="0"/>
                                  </p:stCondLst>
                                  <p:childTnLst>
                                    <p:set>
                                      <p:cBhvr>
                                        <p:cTn id="34" dur="1" fill="hold">
                                          <p:stCondLst>
                                            <p:cond delay="0"/>
                                          </p:stCondLst>
                                        </p:cTn>
                                        <p:tgtEl>
                                          <p:spTgt spid="9"/>
                                        </p:tgtEl>
                                        <p:attrNameLst>
                                          <p:attrName>style.visibility</p:attrName>
                                        </p:attrNameLst>
                                      </p:cBhvr>
                                      <p:to>
                                        <p:strVal val="visible"/>
                                      </p:to>
                                    </p:set>
                                    <p:animEffect transition="in" filter="blinds(horizontal)">
                                      <p:cBhvr>
                                        <p:cTn id="35" dur="500"/>
                                        <p:tgtEl>
                                          <p:spTgt spid="9"/>
                                        </p:tgtEl>
                                      </p:cBhvr>
                                    </p:animEffect>
                                  </p:childTnLst>
                                </p:cTn>
                              </p:par>
                            </p:childTnLst>
                          </p:cTn>
                        </p:par>
                      </p:childTnLst>
                    </p:cTn>
                  </p:par>
                  <p:par>
                    <p:cTn id="36" fill="hold">
                      <p:stCondLst>
                        <p:cond delay="indefinite"/>
                      </p:stCondLst>
                      <p:childTnLst>
                        <p:par>
                          <p:cTn id="37" fill="hold">
                            <p:stCondLst>
                              <p:cond delay="0"/>
                            </p:stCondLst>
                            <p:childTnLst>
                              <p:par>
                                <p:cTn id="38" presetID="16" presetClass="entr" presetSubtype="21" fill="hold" nodeType="clickEffect">
                                  <p:stCondLst>
                                    <p:cond delay="0"/>
                                  </p:stCondLst>
                                  <p:childTnLst>
                                    <p:set>
                                      <p:cBhvr>
                                        <p:cTn id="39" dur="1" fill="hold">
                                          <p:stCondLst>
                                            <p:cond delay="0"/>
                                          </p:stCondLst>
                                        </p:cTn>
                                        <p:tgtEl>
                                          <p:spTgt spid="10"/>
                                        </p:tgtEl>
                                        <p:attrNameLst>
                                          <p:attrName>style.visibility</p:attrName>
                                        </p:attrNameLst>
                                      </p:cBhvr>
                                      <p:to>
                                        <p:strVal val="visible"/>
                                      </p:to>
                                    </p:set>
                                    <p:animEffect transition="in" filter="barn(inVertical)">
                                      <p:cBhvr>
                                        <p:cTn id="40" dur="500"/>
                                        <p:tgtEl>
                                          <p:spTgt spid="10"/>
                                        </p:tgtEl>
                                      </p:cBhvr>
                                    </p:animEffect>
                                  </p:childTnLst>
                                </p:cTn>
                              </p:par>
                              <p:par>
                                <p:cTn id="41" presetID="16" presetClass="entr" presetSubtype="21" fill="hold" nodeType="with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barn(inVertical)">
                                      <p:cBhvr>
                                        <p:cTn id="43" dur="500"/>
                                        <p:tgtEl>
                                          <p:spTgt spid="11"/>
                                        </p:tgtEl>
                                      </p:cBhvr>
                                    </p:animEffect>
                                  </p:childTnLst>
                                </p:cTn>
                              </p:par>
                              <p:par>
                                <p:cTn id="44" presetID="16" presetClass="entr" presetSubtype="21" fill="hold" nodeType="withEffect">
                                  <p:stCondLst>
                                    <p:cond delay="0"/>
                                  </p:stCondLst>
                                  <p:childTnLst>
                                    <p:set>
                                      <p:cBhvr>
                                        <p:cTn id="45" dur="1" fill="hold">
                                          <p:stCondLst>
                                            <p:cond delay="0"/>
                                          </p:stCondLst>
                                        </p:cTn>
                                        <p:tgtEl>
                                          <p:spTgt spid="12"/>
                                        </p:tgtEl>
                                        <p:attrNameLst>
                                          <p:attrName>style.visibility</p:attrName>
                                        </p:attrNameLst>
                                      </p:cBhvr>
                                      <p:to>
                                        <p:strVal val="visible"/>
                                      </p:to>
                                    </p:set>
                                    <p:animEffect transition="in" filter="barn(inVertical)">
                                      <p:cBhvr>
                                        <p:cTn id="46" dur="500"/>
                                        <p:tgtEl>
                                          <p:spTgt spid="12"/>
                                        </p:tgtEl>
                                      </p:cBhvr>
                                    </p:animEffect>
                                  </p:childTnLst>
                                </p:cTn>
                              </p:par>
                              <p:par>
                                <p:cTn id="47" presetID="16" presetClass="entr" presetSubtype="21" fill="hold" nodeType="withEffect">
                                  <p:stCondLst>
                                    <p:cond delay="0"/>
                                  </p:stCondLst>
                                  <p:childTnLst>
                                    <p:set>
                                      <p:cBhvr>
                                        <p:cTn id="48" dur="1" fill="hold">
                                          <p:stCondLst>
                                            <p:cond delay="0"/>
                                          </p:stCondLst>
                                        </p:cTn>
                                        <p:tgtEl>
                                          <p:spTgt spid="22"/>
                                        </p:tgtEl>
                                        <p:attrNameLst>
                                          <p:attrName>style.visibility</p:attrName>
                                        </p:attrNameLst>
                                      </p:cBhvr>
                                      <p:to>
                                        <p:strVal val="visible"/>
                                      </p:to>
                                    </p:set>
                                    <p:animEffect transition="in" filter="barn(inVertical)">
                                      <p:cBhvr>
                                        <p:cTn id="49" dur="500"/>
                                        <p:tgtEl>
                                          <p:spTgt spid="22"/>
                                        </p:tgtEl>
                                      </p:cBhvr>
                                    </p:animEffect>
                                  </p:childTnLst>
                                </p:cTn>
                              </p:par>
                            </p:childTnLst>
                          </p:cTn>
                        </p:par>
                      </p:childTnLst>
                    </p:cTn>
                  </p:par>
                  <p:par>
                    <p:cTn id="50" fill="hold">
                      <p:stCondLst>
                        <p:cond delay="indefinite"/>
                      </p:stCondLst>
                      <p:childTnLst>
                        <p:par>
                          <p:cTn id="51" fill="hold">
                            <p:stCondLst>
                              <p:cond delay="0"/>
                            </p:stCondLst>
                            <p:childTnLst>
                              <p:par>
                                <p:cTn id="52" presetID="2" presetClass="entr" presetSubtype="4" fill="hold" grpId="0" nodeType="clickEffect">
                                  <p:stCondLst>
                                    <p:cond delay="0"/>
                                  </p:stCondLst>
                                  <p:childTnLst>
                                    <p:set>
                                      <p:cBhvr>
                                        <p:cTn id="53" dur="1" fill="hold">
                                          <p:stCondLst>
                                            <p:cond delay="0"/>
                                          </p:stCondLst>
                                        </p:cTn>
                                        <p:tgtEl>
                                          <p:spTgt spid="23"/>
                                        </p:tgtEl>
                                        <p:attrNameLst>
                                          <p:attrName>style.visibility</p:attrName>
                                        </p:attrNameLst>
                                      </p:cBhvr>
                                      <p:to>
                                        <p:strVal val="visible"/>
                                      </p:to>
                                    </p:set>
                                    <p:anim calcmode="lin" valueType="num">
                                      <p:cBhvr additive="base">
                                        <p:cTn id="54" dur="500" fill="hold"/>
                                        <p:tgtEl>
                                          <p:spTgt spid="23"/>
                                        </p:tgtEl>
                                        <p:attrNameLst>
                                          <p:attrName>ppt_x</p:attrName>
                                        </p:attrNameLst>
                                      </p:cBhvr>
                                      <p:tavLst>
                                        <p:tav tm="0">
                                          <p:val>
                                            <p:strVal val="#ppt_x"/>
                                          </p:val>
                                        </p:tav>
                                        <p:tav tm="100000">
                                          <p:val>
                                            <p:strVal val="#ppt_x"/>
                                          </p:val>
                                        </p:tav>
                                      </p:tavLst>
                                    </p:anim>
                                    <p:anim calcmode="lin" valueType="num">
                                      <p:cBhvr additive="base">
                                        <p:cTn id="55"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P spid="13" grpId="0" animBg="1"/>
      <p:bldP spid="13" grpId="1" animBg="1"/>
      <p:bldP spid="6" grpId="0" animBg="1"/>
      <p:bldP spid="6" grpId="1" animBg="1"/>
      <p:bldP spid="7" grpId="0" animBg="1"/>
      <p:bldP spid="7" grpId="1" animBg="1"/>
      <p:bldP spid="8" grpId="0" animBg="1"/>
      <p:bldP spid="8" grpId="1" animBg="1"/>
      <p:bldP spid="9" grpId="0" animBg="1"/>
      <p:bldP spid="9" grpId="1" animBg="1"/>
      <p:bldP spid="4" grpId="0"/>
      <p:bldP spid="4" grpId="1"/>
      <p:bldP spid="23" grpId="0" bldLvl="0" animBg="1"/>
      <p:bldP spid="23" grpId="1"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530225" y="255905"/>
            <a:ext cx="11132185" cy="610806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连贯(coherence)是围绕一个共同的话题来链接与连贯全文，指的是篇章的语义关联，是篇章的无形网络，存在于篇章的底层；衔接是篇章的一种语言显性特征，是篇章的有形网络。语篇衔接的实现主要依赖两种手段：</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2. 运用衔接连贯理论，逻辑要严谨</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5" name="文本框 4"/>
          <p:cNvSpPr txBox="1"/>
          <p:nvPr>
            <p:custDataLst>
              <p:tags r:id="rId1"/>
            </p:custDataLst>
          </p:nvPr>
        </p:nvSpPr>
        <p:spPr>
          <a:xfrm>
            <a:off x="1946910" y="2513965"/>
            <a:ext cx="9513570" cy="3425190"/>
          </a:xfrm>
          <a:prstGeom prst="rect">
            <a:avLst/>
          </a:prstGeom>
          <a:noFill/>
        </p:spPr>
        <p:txBody>
          <a:bodyPr wrap="square" lIns="76200" tIns="0" rIns="61913" bIns="0" rtlCol="0">
            <a:noAutofit/>
          </a:bodyPr>
          <a:lstStyle>
            <a:defPPr>
              <a:defRPr lang="zh-CN"/>
            </a:defPPr>
            <a:lvl1pPr fontAlgn="auto">
              <a:lnSpc>
                <a:spcPct val="130000"/>
              </a:lnSpc>
              <a:spcAft>
                <a:spcPts val="1000"/>
              </a:spcAft>
              <a:defRPr sz="1600" spc="150"/>
            </a:lvl1pPr>
          </a:lstStyle>
          <a:p>
            <a:pPr defTabSz="685800">
              <a:lnSpc>
                <a:spcPts val="2000"/>
              </a:lnSpc>
              <a:spcAft>
                <a:spcPts val="750"/>
              </a:spcAft>
            </a:pPr>
            <a:r>
              <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rPr>
              <a:t>           </a:t>
            </a:r>
            <a:endPar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endParaRPr>
          </a:p>
          <a:p>
            <a:pPr defTabSz="685800">
              <a:lnSpc>
                <a:spcPts val="2000"/>
              </a:lnSpc>
              <a:spcAft>
                <a:spcPts val="750"/>
              </a:spcAft>
            </a:pPr>
            <a:r>
              <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rPr>
              <a:t>     </a:t>
            </a:r>
            <a:r>
              <a:rPr lang="en-US" altLang="zh-CN" sz="2400" b="1" spc="113" dirty="0">
                <a:solidFill>
                  <a:srgbClr val="002060"/>
                </a:solidFill>
                <a:latin typeface="微软雅黑" panose="020B0503020204020204" charset="-122"/>
                <a:ea typeface="微软雅黑" panose="020B0503020204020204" charset="-122"/>
                <a:sym typeface="微软雅黑" panose="020B0503020204020204" charset="-122"/>
              </a:rPr>
              <a:t> </a:t>
            </a:r>
            <a:r>
              <a:rPr lang="en-US" altLang="zh-CN" sz="2400" b="1" spc="113" dirty="0">
                <a:solidFill>
                  <a:srgbClr val="005362"/>
                </a:solidFill>
                <a:latin typeface="微软雅黑" panose="020B0503020204020204" charset="-122"/>
                <a:ea typeface="微软雅黑" panose="020B0503020204020204" charset="-122"/>
                <a:sym typeface="微软雅黑" panose="020B0503020204020204" charset="-122"/>
              </a:rPr>
              <a:t>   </a:t>
            </a:r>
            <a:r>
              <a:rPr sz="2400" b="1" spc="113" dirty="0" err="1">
                <a:solidFill>
                  <a:srgbClr val="005362"/>
                </a:solidFill>
                <a:latin typeface="微软雅黑" panose="020B0503020204020204" charset="-122"/>
                <a:ea typeface="微软雅黑" panose="020B0503020204020204" charset="-122"/>
                <a:sym typeface="微软雅黑" panose="020B0503020204020204" charset="-122"/>
              </a:rPr>
              <a:t>语法衔接</a:t>
            </a:r>
            <a:r>
              <a:rPr lang="zh-CN" altLang="en-US" sz="2400" b="1" spc="113" dirty="0">
                <a:solidFill>
                  <a:prstClr val="black"/>
                </a:solidFill>
                <a:latin typeface="微软雅黑" panose="020B0503020204020204" charset="-122"/>
                <a:ea typeface="微软雅黑" panose="020B0503020204020204" charset="-122"/>
                <a:sym typeface="微软雅黑" panose="020B0503020204020204" charset="-122"/>
              </a:rPr>
              <a:t> </a:t>
            </a:r>
            <a:r>
              <a:rPr sz="2400" b="1" spc="113" dirty="0">
                <a:solidFill>
                  <a:srgbClr val="002060"/>
                </a:solidFill>
                <a:latin typeface="微软雅黑" panose="020B0503020204020204" charset="-122"/>
                <a:ea typeface="微软雅黑" panose="020B0503020204020204" charset="-122"/>
                <a:sym typeface="微软雅黑" panose="020B0503020204020204" charset="-122"/>
              </a:rPr>
              <a:t>grammatical cohesion</a:t>
            </a:r>
            <a:r>
              <a:rPr lang="zh-CN" altLang="en-US" sz="2400" b="1" spc="113" dirty="0">
                <a:solidFill>
                  <a:srgbClr val="002060"/>
                </a:solidFill>
                <a:latin typeface="微软雅黑" panose="020B0503020204020204" charset="-122"/>
                <a:ea typeface="微软雅黑" panose="020B0503020204020204" charset="-122"/>
                <a:sym typeface="微软雅黑" panose="020B0503020204020204" charset="-122"/>
              </a:rPr>
              <a:t>：</a:t>
            </a:r>
            <a:r>
              <a:rPr lang="zh-CN" altLang="en-US" sz="2400" b="1" spc="113" dirty="0">
                <a:solidFill>
                  <a:prstClr val="black"/>
                </a:solidFill>
                <a:latin typeface="微软雅黑" panose="020B0503020204020204" charset="-122"/>
                <a:ea typeface="微软雅黑" panose="020B0503020204020204" charset="-122"/>
                <a:sym typeface="微软雅黑" panose="020B0503020204020204" charset="-122"/>
              </a:rPr>
              <a:t>照应、替代、省略  </a:t>
            </a:r>
            <a:endParaRPr lang="zh-CN" altLang="en-US" sz="2400" b="1" spc="113" dirty="0">
              <a:solidFill>
                <a:prstClr val="black"/>
              </a:solidFill>
              <a:latin typeface="微软雅黑" panose="020B0503020204020204" charset="-122"/>
              <a:ea typeface="微软雅黑" panose="020B0503020204020204" charset="-122"/>
              <a:sym typeface="微软雅黑" panose="020B0503020204020204" charset="-122"/>
            </a:endParaRPr>
          </a:p>
          <a:p>
            <a:pPr defTabSz="685800">
              <a:lnSpc>
                <a:spcPts val="2000"/>
              </a:lnSpc>
              <a:spcAft>
                <a:spcPts val="750"/>
              </a:spcAft>
            </a:pPr>
            <a:r>
              <a:rPr lang="zh-CN" altLang="en-US" sz="2400" b="1" spc="113" dirty="0">
                <a:solidFill>
                  <a:prstClr val="black"/>
                </a:solidFill>
                <a:latin typeface="微软雅黑" panose="020B0503020204020204" charset="-122"/>
                <a:ea typeface="微软雅黑" panose="020B0503020204020204" charset="-122"/>
                <a:sym typeface="微软雅黑" panose="020B0503020204020204" charset="-122"/>
              </a:rPr>
              <a:t>                      和连接</a:t>
            </a:r>
            <a:endParaRPr lang="zh-CN" altLang="en-US" sz="2400" b="1" spc="113" dirty="0">
              <a:solidFill>
                <a:prstClr val="black"/>
              </a:solidFill>
              <a:latin typeface="微软雅黑" panose="020B0503020204020204" charset="-122"/>
              <a:ea typeface="微软雅黑" panose="020B0503020204020204" charset="-122"/>
              <a:sym typeface="微软雅黑" panose="020B0503020204020204" charset="-122"/>
            </a:endParaRPr>
          </a:p>
          <a:p>
            <a:pPr defTabSz="685800">
              <a:lnSpc>
                <a:spcPts val="2000"/>
              </a:lnSpc>
              <a:spcAft>
                <a:spcPts val="750"/>
              </a:spcAft>
            </a:pPr>
            <a:endParaRPr lang="zh-CN" altLang="en-US" sz="2400" b="1" spc="113" dirty="0">
              <a:solidFill>
                <a:prstClr val="black"/>
              </a:solidFill>
              <a:latin typeface="微软雅黑" panose="020B0503020204020204" charset="-122"/>
              <a:ea typeface="微软雅黑" panose="020B0503020204020204" charset="-122"/>
              <a:sym typeface="微软雅黑" panose="020B0503020204020204" charset="-122"/>
            </a:endParaRPr>
          </a:p>
          <a:p>
            <a:pPr defTabSz="685800">
              <a:lnSpc>
                <a:spcPts val="2000"/>
              </a:lnSpc>
              <a:spcAft>
                <a:spcPts val="750"/>
              </a:spcAft>
            </a:pPr>
            <a:r>
              <a:rPr sz="2400" b="1" spc="113" dirty="0">
                <a:solidFill>
                  <a:prstClr val="black"/>
                </a:solidFill>
                <a:latin typeface="微软雅黑" panose="020B0503020204020204" charset="-122"/>
                <a:ea typeface="微软雅黑" panose="020B0503020204020204" charset="-122"/>
                <a:sym typeface="微软雅黑" panose="020B0503020204020204" charset="-122"/>
              </a:rPr>
              <a:t> </a:t>
            </a:r>
            <a:endParaRPr sz="2400" b="1" spc="113" dirty="0">
              <a:solidFill>
                <a:prstClr val="black"/>
              </a:solidFill>
              <a:latin typeface="微软雅黑" panose="020B0503020204020204" charset="-122"/>
              <a:ea typeface="微软雅黑" panose="020B0503020204020204" charset="-122"/>
              <a:sym typeface="微软雅黑" panose="020B0503020204020204" charset="-122"/>
            </a:endParaRPr>
          </a:p>
          <a:p>
            <a:pPr defTabSz="685800">
              <a:lnSpc>
                <a:spcPts val="2000"/>
              </a:lnSpc>
              <a:spcAft>
                <a:spcPts val="750"/>
              </a:spcAft>
            </a:pPr>
            <a:r>
              <a:rPr sz="2400" b="1" spc="113" dirty="0">
                <a:solidFill>
                  <a:prstClr val="black"/>
                </a:solidFill>
                <a:latin typeface="微软雅黑" panose="020B0503020204020204" charset="-122"/>
                <a:ea typeface="微软雅黑" panose="020B0503020204020204" charset="-122"/>
                <a:sym typeface="微软雅黑" panose="020B0503020204020204" charset="-122"/>
              </a:rPr>
              <a:t>         </a:t>
            </a:r>
            <a:r>
              <a:rPr sz="2400" b="1" spc="113" dirty="0" err="1">
                <a:solidFill>
                  <a:srgbClr val="005362"/>
                </a:solidFill>
                <a:latin typeface="微软雅黑" panose="020B0503020204020204" charset="-122"/>
                <a:ea typeface="微软雅黑" panose="020B0503020204020204" charset="-122"/>
                <a:sym typeface="微软雅黑" panose="020B0503020204020204" charset="-122"/>
              </a:rPr>
              <a:t>词汇衔接</a:t>
            </a:r>
            <a:r>
              <a:rPr lang="en-US" altLang="zh-CN" sz="2400" b="1" spc="113" dirty="0">
                <a:solidFill>
                  <a:srgbClr val="005362"/>
                </a:solidFill>
                <a:latin typeface="微软雅黑" panose="020B0503020204020204" charset="-122"/>
                <a:ea typeface="微软雅黑" panose="020B0503020204020204" charset="-122"/>
                <a:sym typeface="微软雅黑" panose="020B0503020204020204" charset="-122"/>
              </a:rPr>
              <a:t> </a:t>
            </a:r>
            <a:r>
              <a:rPr sz="2400" b="1" spc="113" dirty="0">
                <a:solidFill>
                  <a:srgbClr val="002060"/>
                </a:solidFill>
                <a:latin typeface="微软雅黑" panose="020B0503020204020204" charset="-122"/>
                <a:ea typeface="微软雅黑" panose="020B0503020204020204" charset="-122"/>
                <a:sym typeface="微软雅黑" panose="020B0503020204020204" charset="-122"/>
              </a:rPr>
              <a:t>lexical cohesion</a:t>
            </a:r>
            <a:r>
              <a:rPr lang="zh-CN" altLang="en-US" sz="2400" b="1" spc="113" dirty="0">
                <a:solidFill>
                  <a:srgbClr val="002060"/>
                </a:solidFill>
                <a:latin typeface="微软雅黑" panose="020B0503020204020204" charset="-122"/>
                <a:ea typeface="微软雅黑" panose="020B0503020204020204" charset="-122"/>
                <a:sym typeface="微软雅黑" panose="020B0503020204020204" charset="-122"/>
              </a:rPr>
              <a:t>：</a:t>
            </a:r>
            <a:r>
              <a:rPr lang="zh-CN" altLang="en-US" sz="2400" b="1" spc="113" dirty="0">
                <a:solidFill>
                  <a:prstClr val="black"/>
                </a:solidFill>
                <a:latin typeface="微软雅黑" panose="020B0503020204020204" charset="-122"/>
                <a:ea typeface="微软雅黑" panose="020B0503020204020204" charset="-122"/>
                <a:sym typeface="微软雅黑" panose="020B0503020204020204" charset="-122"/>
              </a:rPr>
              <a:t>语篇中使用一些相互之间存</a:t>
            </a:r>
            <a:endPar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endParaRPr>
          </a:p>
          <a:p>
            <a:pPr defTabSz="685800">
              <a:lnSpc>
                <a:spcPts val="2000"/>
              </a:lnSpc>
              <a:spcAft>
                <a:spcPts val="750"/>
              </a:spcAft>
            </a:pPr>
            <a:r>
              <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rPr>
              <a:t>                    </a:t>
            </a:r>
            <a:r>
              <a:rPr lang="zh-CN" altLang="en-US" sz="2400" b="1" spc="113" dirty="0">
                <a:solidFill>
                  <a:prstClr val="black"/>
                </a:solidFill>
                <a:latin typeface="微软雅黑" panose="020B0503020204020204" charset="-122"/>
                <a:ea typeface="微软雅黑" panose="020B0503020204020204" charset="-122"/>
                <a:sym typeface="微软雅黑" panose="020B0503020204020204" charset="-122"/>
              </a:rPr>
              <a:t>在意义联系的词语，从而建立一个贯穿语篇的语义</a:t>
            </a:r>
            <a:endPar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endParaRPr>
          </a:p>
          <a:p>
            <a:pPr defTabSz="685800">
              <a:lnSpc>
                <a:spcPts val="2000"/>
              </a:lnSpc>
              <a:spcAft>
                <a:spcPts val="750"/>
              </a:spcAft>
            </a:pPr>
            <a:r>
              <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rPr>
              <a:t>                    </a:t>
            </a:r>
            <a:r>
              <a:rPr lang="zh-CN" altLang="en-US" sz="2400" b="1" spc="113" dirty="0">
                <a:solidFill>
                  <a:prstClr val="black"/>
                </a:solidFill>
                <a:latin typeface="微软雅黑" panose="020B0503020204020204" charset="-122"/>
                <a:ea typeface="微软雅黑" panose="020B0503020204020204" charset="-122"/>
                <a:sym typeface="微软雅黑" panose="020B0503020204020204" charset="-122"/>
              </a:rPr>
              <a:t>链条，保证语篇的连贯性。</a:t>
            </a:r>
            <a:endParaRPr lang="zh-CN" altLang="en-US" sz="2400" b="1" spc="113" dirty="0">
              <a:solidFill>
                <a:prstClr val="black"/>
              </a:solidFill>
              <a:latin typeface="微软雅黑" panose="020B0503020204020204" charset="-122"/>
              <a:ea typeface="微软雅黑" panose="020B0503020204020204" charset="-122"/>
              <a:sym typeface="微软雅黑" panose="020B0503020204020204" charset="-122"/>
            </a:endParaRPr>
          </a:p>
          <a:p>
            <a:pPr defTabSz="685800">
              <a:lnSpc>
                <a:spcPts val="2000"/>
              </a:lnSpc>
              <a:spcAft>
                <a:spcPts val="750"/>
              </a:spcAft>
            </a:pPr>
            <a:r>
              <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rPr>
              <a:t>                     </a:t>
            </a:r>
            <a:r>
              <a:rPr lang="en-US" altLang="zh-CN" sz="2400" b="1" spc="113" dirty="0">
                <a:solidFill>
                  <a:srgbClr val="002060"/>
                </a:solidFill>
                <a:latin typeface="微软雅黑" panose="020B0503020204020204" charset="-122"/>
                <a:ea typeface="微软雅黑" panose="020B0503020204020204" charset="-122"/>
                <a:sym typeface="微软雅黑" panose="020B0503020204020204" charset="-122"/>
              </a:rPr>
              <a:t>词汇复现</a:t>
            </a:r>
            <a:r>
              <a:rPr lang="zh-CN" altLang="en-US" sz="2400" b="1" spc="113" dirty="0">
                <a:solidFill>
                  <a:srgbClr val="002060"/>
                </a:solidFill>
                <a:latin typeface="微软雅黑" panose="020B0503020204020204" charset="-122"/>
                <a:ea typeface="微软雅黑" panose="020B0503020204020204" charset="-122"/>
                <a:sym typeface="微软雅黑" panose="020B0503020204020204" charset="-122"/>
              </a:rPr>
              <a:t>和词汇同现：</a:t>
            </a:r>
            <a:r>
              <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rPr>
              <a:t>重复、同义/反义、上下义/</a:t>
            </a:r>
            <a:endPar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endParaRPr>
          </a:p>
          <a:p>
            <a:pPr defTabSz="685800">
              <a:lnSpc>
                <a:spcPts val="2000"/>
              </a:lnSpc>
              <a:spcAft>
                <a:spcPts val="750"/>
              </a:spcAft>
            </a:pPr>
            <a:r>
              <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rPr>
              <a:t>                     局部—整体关系和搭配  </a:t>
            </a:r>
            <a:endPar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endParaRPr>
          </a:p>
          <a:p>
            <a:pPr defTabSz="685800">
              <a:lnSpc>
                <a:spcPts val="2000"/>
              </a:lnSpc>
              <a:spcAft>
                <a:spcPts val="750"/>
              </a:spcAft>
            </a:pPr>
            <a:r>
              <a:rPr lang="en-US" altLang="zh-CN" sz="2400" b="1" spc="113" dirty="0">
                <a:solidFill>
                  <a:prstClr val="black"/>
                </a:solidFill>
                <a:latin typeface="微软雅黑" panose="020B0503020204020204" charset="-122"/>
                <a:ea typeface="微软雅黑" panose="020B0503020204020204" charset="-122"/>
                <a:sym typeface="微软雅黑" panose="020B0503020204020204" charset="-122"/>
              </a:rPr>
              <a:t>   </a:t>
            </a:r>
            <a:endParaRPr lang="zh-CN" altLang="en-US" sz="2400" spc="113" dirty="0">
              <a:solidFill>
                <a:sysClr val="windowText" lastClr="000000">
                  <a:lumMod val="75000"/>
                  <a:lumOff val="25000"/>
                </a:sysClr>
              </a:solidFill>
              <a:latin typeface="Arial" panose="020B0604020202020204" pitchFamily="34" charset="0"/>
              <a:ea typeface="微软雅黑" panose="020B0503020204020204" charset="-122"/>
              <a:sym typeface="微软雅黑" panose="020B0503020204020204" charset="-122"/>
            </a:endParaRPr>
          </a:p>
        </p:txBody>
      </p:sp>
      <p:sp>
        <p:nvSpPr>
          <p:cNvPr id="6" name="文本框 5"/>
          <p:cNvSpPr txBox="1"/>
          <p:nvPr/>
        </p:nvSpPr>
        <p:spPr>
          <a:xfrm>
            <a:off x="905084" y="3472088"/>
            <a:ext cx="1578453" cy="461665"/>
          </a:xfrm>
          <a:prstGeom prst="rect">
            <a:avLst/>
          </a:prstGeom>
          <a:noFill/>
        </p:spPr>
        <p:txBody>
          <a:bodyPr wrap="square" rtlCol="0">
            <a:spAutoFit/>
          </a:bodyPr>
          <a:lstStyle/>
          <a:p>
            <a:pPr defTabSz="685800"/>
            <a:r>
              <a:rPr lang="zh-CN" altLang="en-US" sz="2400" b="1" dirty="0">
                <a:solidFill>
                  <a:srgbClr val="005362"/>
                </a:solidFill>
                <a:latin typeface="Arial" panose="020B0604020202020204"/>
                <a:ea typeface="微软雅黑" panose="020B0503020204020204" charset="-122"/>
              </a:rPr>
              <a:t>衔接手段</a:t>
            </a:r>
            <a:endParaRPr lang="zh-CN" altLang="en-US" sz="2400" b="1" dirty="0">
              <a:solidFill>
                <a:srgbClr val="005362"/>
              </a:solidFill>
              <a:latin typeface="Arial" panose="020B0604020202020204"/>
              <a:ea typeface="微软雅黑" panose="020B0503020204020204" charset="-122"/>
            </a:endParaRPr>
          </a:p>
        </p:txBody>
      </p:sp>
      <p:sp>
        <p:nvSpPr>
          <p:cNvPr id="7" name="左大括号 6"/>
          <p:cNvSpPr/>
          <p:nvPr/>
        </p:nvSpPr>
        <p:spPr>
          <a:xfrm>
            <a:off x="2593800" y="2863210"/>
            <a:ext cx="233607" cy="1679730"/>
          </a:xfrm>
          <a:prstGeom prst="leftBrace">
            <a:avLst/>
          </a:prstGeom>
          <a:ln w="19050"/>
        </p:spPr>
        <p:style>
          <a:lnRef idx="1">
            <a:srgbClr val="5B9BD5"/>
          </a:lnRef>
          <a:fillRef idx="0">
            <a:srgbClr val="5B9BD5"/>
          </a:fillRef>
          <a:effectRef idx="0">
            <a:srgbClr val="5B9BD5"/>
          </a:effectRef>
          <a:fontRef idx="minor">
            <a:sysClr val="windowText" lastClr="000000"/>
          </a:fontRef>
        </p:style>
        <p:txBody>
          <a:bodyPr rtlCol="0" anchor="ctr"/>
          <a:lstStyle/>
          <a:p>
            <a:pPr algn="ctr" defTabSz="685800"/>
            <a:endParaRPr lang="zh-CN" altLang="en-US" sz="1350">
              <a:solidFill>
                <a:prstClr val="black"/>
              </a:solidFill>
              <a:latin typeface="Arial" panose="020B0604020202020204"/>
              <a:ea typeface="微软雅黑" panose="020B0503020204020204" charset="-122"/>
            </a:endParaRPr>
          </a:p>
        </p:txBody>
      </p:sp>
      <p:pic>
        <p:nvPicPr>
          <p:cNvPr id="22" name="内容占位符 7" descr="水印"/>
          <p:cNvPicPr>
            <a:picLocks noChangeAspect="1"/>
          </p:cNvPicPr>
          <p:nvPr/>
        </p:nvPicPr>
        <p:blipFill>
          <a:blip r:embed="rId2"/>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文本框 1"/>
          <p:cNvSpPr txBox="1"/>
          <p:nvPr/>
        </p:nvSpPr>
        <p:spPr>
          <a:xfrm>
            <a:off x="635635" y="375285"/>
            <a:ext cx="11132185" cy="6108065"/>
          </a:xfrm>
          <a:prstGeom prst="rect">
            <a:avLst/>
          </a:prstGeom>
          <a:solidFill>
            <a:schemeClr val="bg1"/>
          </a:solidFill>
        </p:spPr>
        <p:txBody>
          <a:bodyPr wrap="square" rtlCol="0">
            <a:spAutoFit/>
          </a:bodyPr>
          <a:lstStyle/>
          <a:p>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r>
              <a:rPr lang="zh-CN" altLang="en-US" sz="2400">
                <a:latin typeface="微软雅黑" panose="020B0503020204020204" charset="-122"/>
                <a:ea typeface="微软雅黑" panose="020B0503020204020204" charset="-122"/>
                <a:cs typeface="微软雅黑" panose="020B0503020204020204" charset="-122"/>
              </a:rPr>
              <a:t>    </a:t>
            </a: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pPr fontAlgn="auto">
              <a:lnSpc>
                <a:spcPts val="3480"/>
              </a:lnSpc>
            </a:pPr>
            <a:endParaRPr lang="zh-CN" altLang="en-US" sz="2400">
              <a:latin typeface="微软雅黑" panose="020B0503020204020204" charset="-122"/>
              <a:ea typeface="微软雅黑" panose="020B0503020204020204" charset="-122"/>
              <a:cs typeface="微软雅黑" panose="020B0503020204020204" charset="-122"/>
            </a:endParaRPr>
          </a:p>
          <a:p>
            <a:endParaRPr lang="zh-CN" altLang="en-US" sz="2400">
              <a:latin typeface="微软雅黑" panose="020B0503020204020204" charset="-122"/>
              <a:ea typeface="微软雅黑" panose="020B0503020204020204" charset="-122"/>
              <a:cs typeface="微软雅黑" panose="020B0503020204020204" charset="-122"/>
            </a:endParaRPr>
          </a:p>
        </p:txBody>
      </p:sp>
      <p:grpSp>
        <p:nvGrpSpPr>
          <p:cNvPr id="14" name="组合 13"/>
          <p:cNvGrpSpPr/>
          <p:nvPr/>
        </p:nvGrpSpPr>
        <p:grpSpPr>
          <a:xfrm>
            <a:off x="126365" y="110490"/>
            <a:ext cx="6118860" cy="872490"/>
            <a:chOff x="196209" y="198456"/>
            <a:chExt cx="3227998" cy="872300"/>
          </a:xfrm>
        </p:grpSpPr>
        <p:sp>
          <p:nvSpPr>
            <p:cNvPr id="15" name="矩形 14"/>
            <p:cNvSpPr/>
            <p:nvPr/>
          </p:nvSpPr>
          <p:spPr>
            <a:xfrm rot="16200000">
              <a:off x="-118611" y="545743"/>
              <a:ext cx="872300" cy="177726"/>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nvGrpSpPr>
            <p:cNvPr id="16" name="组合 15"/>
            <p:cNvGrpSpPr/>
            <p:nvPr/>
          </p:nvGrpSpPr>
          <p:grpSpPr>
            <a:xfrm>
              <a:off x="406399" y="283028"/>
              <a:ext cx="3017808" cy="772197"/>
              <a:chOff x="217713" y="319314"/>
              <a:chExt cx="2607005" cy="772197"/>
            </a:xfrm>
            <a:solidFill>
              <a:sysClr val="windowText" lastClr="000000">
                <a:lumMod val="75000"/>
                <a:lumOff val="25000"/>
              </a:sysClr>
            </a:solidFill>
          </p:grpSpPr>
          <p:sp>
            <p:nvSpPr>
              <p:cNvPr id="19" name="矩形 18"/>
              <p:cNvSpPr/>
              <p:nvPr/>
            </p:nvSpPr>
            <p:spPr>
              <a:xfrm>
                <a:off x="268308" y="380311"/>
                <a:ext cx="2556410" cy="711200"/>
              </a:xfrm>
              <a:prstGeom prst="rect">
                <a:avLst/>
              </a:prstGeom>
              <a:solidFill>
                <a:sysClr val="windowText" lastClr="000000">
                  <a:lumMod val="50000"/>
                  <a:lumOff val="50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20" name="矩形 19"/>
              <p:cNvSpPr/>
              <p:nvPr/>
            </p:nvSpPr>
            <p:spPr>
              <a:xfrm>
                <a:off x="217713" y="319314"/>
                <a:ext cx="2556410" cy="711200"/>
              </a:xfrm>
              <a:prstGeom prst="rect">
                <a:avLst/>
              </a:prstGeom>
              <a:solidFill>
                <a:srgbClr val="00A698"/>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17" name="矩形 16"/>
            <p:cNvSpPr/>
            <p:nvPr/>
          </p:nvSpPr>
          <p:spPr>
            <a:xfrm>
              <a:off x="473603" y="312056"/>
              <a:ext cx="58057" cy="638628"/>
            </a:xfrm>
            <a:prstGeom prst="rect">
              <a:avLst/>
            </a:prstGeom>
            <a:solidFill>
              <a:sysClr val="windowText" lastClr="000000">
                <a:lumMod val="75000"/>
                <a:lumOff val="25000"/>
              </a:sysClr>
            </a:soli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sp>
          <p:nvSpPr>
            <p:cNvPr id="18" name="矩形 17"/>
            <p:cNvSpPr/>
            <p:nvPr/>
          </p:nvSpPr>
          <p:spPr>
            <a:xfrm rot="16200000">
              <a:off x="32960" y="475304"/>
              <a:ext cx="638627" cy="312129"/>
            </a:xfrm>
            <a:prstGeom prst="rect">
              <a:avLst/>
            </a:prstGeom>
            <a:gradFill>
              <a:gsLst>
                <a:gs pos="0">
                  <a:sysClr val="windowText" lastClr="000000">
                    <a:lumMod val="25000"/>
                    <a:lumOff val="75000"/>
                  </a:sysClr>
                </a:gs>
                <a:gs pos="29000">
                  <a:srgbClr val="5F5F5F">
                    <a:lumMod val="33000"/>
                    <a:lumOff val="67000"/>
                  </a:srgbClr>
                </a:gs>
                <a:gs pos="80000">
                  <a:sysClr val="windowText" lastClr="000000">
                    <a:lumMod val="69000"/>
                    <a:lumOff val="31000"/>
                  </a:sysClr>
                </a:gs>
                <a:gs pos="100000">
                  <a:sysClr val="window" lastClr="FFFFFF">
                    <a:lumMod val="75000"/>
                  </a:sysClr>
                </a:gs>
              </a:gsLst>
              <a:lin ang="5400000" scaled="0"/>
            </a:gradFill>
            <a:ln>
              <a:noFill/>
            </a:ln>
          </p:spPr>
          <p:style>
            <a:lnRef idx="2">
              <a:srgbClr val="188186">
                <a:shade val="50000"/>
              </a:srgbClr>
            </a:lnRef>
            <a:fillRef idx="1">
              <a:srgbClr val="188186"/>
            </a:fillRef>
            <a:effectRef idx="0">
              <a:srgbClr val="188186"/>
            </a:effectRef>
            <a:fontRef idx="minor">
              <a:sysClr val="window" lastClr="FFFFFF"/>
            </a:fontRef>
          </p:style>
          <p:txBody>
            <a:bodyPr rtlCol="0" anchor="ctr"/>
            <a:lstStyle/>
            <a:p>
              <a:pPr algn="ctr"/>
              <a:endParaRPr lang="zh-CN" altLang="en-US"/>
            </a:p>
          </p:txBody>
        </p:sp>
      </p:grpSp>
      <p:sp>
        <p:nvSpPr>
          <p:cNvPr id="21" name="文本框 22"/>
          <p:cNvSpPr>
            <a:spLocks noChangeArrowheads="1"/>
          </p:cNvSpPr>
          <p:nvPr/>
        </p:nvSpPr>
        <p:spPr bwMode="auto">
          <a:xfrm>
            <a:off x="126365" y="294005"/>
            <a:ext cx="5750560" cy="499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68580" tIns="34290" rIns="68580" bIns="34290">
            <a:spAutoFit/>
          </a:bodyPr>
          <a:lstStyle/>
          <a:p>
            <a:pPr algn="ctr"/>
            <a:r>
              <a:rPr lang="zh-CN" altLang="en-US" sz="2800" b="1" dirty="0">
                <a:solidFill>
                  <a:sysClr val="window" lastClr="FFFFFF"/>
                </a:solidFill>
                <a:latin typeface="方正正粗黑简体" panose="02000000000000000000" pitchFamily="2" charset="-122"/>
                <a:ea typeface="方正正粗黑简体" panose="02000000000000000000" pitchFamily="2" charset="-122"/>
              </a:rPr>
              <a:t>2. 运用衔接连贯理论，逻辑要严谨</a:t>
            </a:r>
            <a:endParaRPr lang="zh-CN" altLang="en-US" sz="2800" b="1" dirty="0">
              <a:solidFill>
                <a:sysClr val="window" lastClr="FFFFFF"/>
              </a:solidFill>
              <a:latin typeface="方正正粗黑简体" panose="02000000000000000000" pitchFamily="2" charset="-122"/>
              <a:ea typeface="方正正粗黑简体" panose="02000000000000000000" pitchFamily="2" charset="-122"/>
            </a:endParaRPr>
          </a:p>
        </p:txBody>
      </p:sp>
      <p:sp>
        <p:nvSpPr>
          <p:cNvPr id="9" name="椭圆 8"/>
          <p:cNvSpPr/>
          <p:nvPr/>
        </p:nvSpPr>
        <p:spPr>
          <a:xfrm>
            <a:off x="3189605" y="1972310"/>
            <a:ext cx="2470150" cy="3378835"/>
          </a:xfrm>
          <a:prstGeom prst="ellipse">
            <a:avLst/>
          </a:prstGeom>
          <a:noFill/>
          <a:ln w="28575" cap="flat" cmpd="sng" algn="ctr">
            <a:solidFill>
              <a:srgbClr val="A6A6A6"/>
            </a:solidFill>
            <a:prstDash val="solid"/>
            <a:headEnd type="none" w="lg" len="lg"/>
            <a:tailEnd type="triangle" w="sm" len="med"/>
          </a:ln>
          <a:effectLst/>
        </p:spPr>
        <p:txBody>
          <a:bodyPr rtlCol="0" anchor="ctr"/>
          <a:lstStyle/>
          <a:p>
            <a:pPr algn="ctr"/>
            <a:endParaRPr lang="zh-CN" altLang="en-US">
              <a:solidFill>
                <a:prstClr val="black"/>
              </a:solidFill>
              <a:latin typeface="DIN-BoldItalic" pitchFamily="50" charset="0"/>
            </a:endParaRPr>
          </a:p>
        </p:txBody>
      </p:sp>
      <p:grpSp>
        <p:nvGrpSpPr>
          <p:cNvPr id="10" name="组合 9"/>
          <p:cNvGrpSpPr/>
          <p:nvPr/>
        </p:nvGrpSpPr>
        <p:grpSpPr>
          <a:xfrm>
            <a:off x="3852575" y="2905857"/>
            <a:ext cx="1528675" cy="1528675"/>
            <a:chOff x="2494238" y="1545926"/>
            <a:chExt cx="1170130" cy="1170130"/>
          </a:xfrm>
        </p:grpSpPr>
        <p:sp>
          <p:nvSpPr>
            <p:cNvPr id="11" name="椭圆 10"/>
            <p:cNvSpPr/>
            <p:nvPr/>
          </p:nvSpPr>
          <p:spPr>
            <a:xfrm>
              <a:off x="2494238" y="1545926"/>
              <a:ext cx="1170130" cy="1170130"/>
            </a:xfrm>
            <a:prstGeom prst="ellipse">
              <a:avLst/>
            </a:prstGeom>
            <a:solidFill>
              <a:sysClr val="window" lastClr="FFFFFF">
                <a:lumMod val="95000"/>
              </a:sysClr>
            </a:solidFill>
            <a:ln w="25400" cap="flat" cmpd="sng" algn="ctr">
              <a:noFill/>
              <a:prstDash val="solid"/>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txBody>
            <a:bodyPr rtlCol="0" anchor="ctr"/>
            <a:lstStyle/>
            <a:p>
              <a:pPr algn="ctr"/>
              <a:endParaRPr lang="zh-CN" altLang="en-US" sz="3600">
                <a:solidFill>
                  <a:sysClr val="window" lastClr="FFFFFF"/>
                </a:solidFill>
              </a:endParaRPr>
            </a:p>
          </p:txBody>
        </p:sp>
        <p:sp>
          <p:nvSpPr>
            <p:cNvPr id="12" name="椭圆 11"/>
            <p:cNvSpPr/>
            <p:nvPr/>
          </p:nvSpPr>
          <p:spPr>
            <a:xfrm>
              <a:off x="2633023" y="1684711"/>
              <a:ext cx="892559" cy="892559"/>
            </a:xfrm>
            <a:prstGeom prst="ellipse">
              <a:avLst/>
            </a:prstGeom>
            <a:gradFill>
              <a:gsLst>
                <a:gs pos="0">
                  <a:srgbClr val="DC4A1B"/>
                </a:gs>
                <a:gs pos="100000">
                  <a:srgbClr val="F66C47"/>
                </a:gs>
              </a:gsLst>
              <a:lin ang="5400000" scaled="1"/>
            </a:gradFill>
            <a:ln w="120650" cap="flat" cmpd="sng" algn="ctr">
              <a:gradFill flip="none" rotWithShape="1">
                <a:gsLst>
                  <a:gs pos="0">
                    <a:sysClr val="window" lastClr="FFFFFF">
                      <a:lumMod val="78000"/>
                    </a:sysClr>
                  </a:gs>
                  <a:gs pos="100000">
                    <a:sysClr val="window" lastClr="FFFFFF">
                      <a:lumMod val="98000"/>
                    </a:sysClr>
                  </a:gs>
                </a:gsLst>
                <a:lin ang="5400000" scaled="1"/>
                <a:tileRect/>
              </a:gradFill>
              <a:prstDash val="solid"/>
            </a:ln>
            <a:effectLst>
              <a:innerShdw blurRad="330200" dist="165100" dir="16200000">
                <a:prstClr val="black">
                  <a:alpha val="53000"/>
                </a:prstClr>
              </a:innerShdw>
            </a:effectLst>
          </p:spPr>
          <p:txBody>
            <a:bodyPr rtlCol="0" anchor="ctr"/>
            <a:lstStyle/>
            <a:p>
              <a:pPr algn="ctr"/>
              <a:r>
                <a:rPr lang="zh-CN" altLang="en-US" sz="2400" b="1">
                  <a:solidFill>
                    <a:sysClr val="window" lastClr="FFFFFF"/>
                  </a:solidFill>
                  <a:effectLst>
                    <a:outerShdw blurRad="38100" dist="38100" dir="2700000" algn="tl">
                      <a:srgbClr val="000000">
                        <a:alpha val="43137"/>
                      </a:srgbClr>
                    </a:outerShdw>
                  </a:effectLst>
                  <a:latin typeface="DIN-BoldItalic" pitchFamily="50" charset="0"/>
                </a:rPr>
                <a:t>词汇同现</a:t>
              </a:r>
              <a:endParaRPr lang="zh-CN" altLang="en-US" sz="2400" b="1">
                <a:solidFill>
                  <a:sysClr val="window" lastClr="FFFFFF"/>
                </a:solidFill>
                <a:effectLst>
                  <a:outerShdw blurRad="38100" dist="38100" dir="2700000" algn="tl">
                    <a:srgbClr val="000000">
                      <a:alpha val="43137"/>
                    </a:srgbClr>
                  </a:outerShdw>
                </a:effectLst>
                <a:latin typeface="DIN-BoldItalic" pitchFamily="50" charset="0"/>
              </a:endParaRPr>
            </a:p>
          </p:txBody>
        </p:sp>
      </p:grpSp>
      <p:sp>
        <p:nvSpPr>
          <p:cNvPr id="13" name="椭圆 12"/>
          <p:cNvSpPr/>
          <p:nvPr/>
        </p:nvSpPr>
        <p:spPr>
          <a:xfrm flipH="1">
            <a:off x="6583680" y="1981200"/>
            <a:ext cx="2458720" cy="3378835"/>
          </a:xfrm>
          <a:prstGeom prst="ellipse">
            <a:avLst/>
          </a:prstGeom>
          <a:noFill/>
          <a:ln w="28575" cap="flat" cmpd="sng" algn="ctr">
            <a:solidFill>
              <a:srgbClr val="A6A6A6"/>
            </a:solidFill>
            <a:prstDash val="solid"/>
            <a:headEnd type="none" w="lg" len="lg"/>
            <a:tailEnd type="triangle" w="sm" len="med"/>
          </a:ln>
          <a:effectLst/>
        </p:spPr>
        <p:txBody>
          <a:bodyPr rtlCol="0" anchor="ctr"/>
          <a:lstStyle/>
          <a:p>
            <a:pPr algn="ctr"/>
            <a:endParaRPr lang="zh-CN" altLang="en-US">
              <a:solidFill>
                <a:prstClr val="black"/>
              </a:solidFill>
              <a:latin typeface="DIN-BoldItalic" pitchFamily="50" charset="0"/>
            </a:endParaRPr>
          </a:p>
        </p:txBody>
      </p:sp>
      <p:grpSp>
        <p:nvGrpSpPr>
          <p:cNvPr id="3" name="组合 2"/>
          <p:cNvGrpSpPr/>
          <p:nvPr/>
        </p:nvGrpSpPr>
        <p:grpSpPr>
          <a:xfrm flipH="1">
            <a:off x="7217152" y="2863947"/>
            <a:ext cx="1528675" cy="1528675"/>
            <a:chOff x="2494238" y="1545926"/>
            <a:chExt cx="1170130" cy="1170130"/>
          </a:xfrm>
        </p:grpSpPr>
        <p:sp>
          <p:nvSpPr>
            <p:cNvPr id="4" name="椭圆 3"/>
            <p:cNvSpPr/>
            <p:nvPr/>
          </p:nvSpPr>
          <p:spPr>
            <a:xfrm>
              <a:off x="2494238" y="1545926"/>
              <a:ext cx="1170130" cy="1170130"/>
            </a:xfrm>
            <a:prstGeom prst="ellipse">
              <a:avLst/>
            </a:prstGeom>
            <a:solidFill>
              <a:sysClr val="window" lastClr="FFFFFF">
                <a:lumMod val="95000"/>
              </a:sysClr>
            </a:solidFill>
            <a:ln w="25400" cap="flat" cmpd="sng" algn="ctr">
              <a:noFill/>
              <a:prstDash val="solid"/>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txBody>
            <a:bodyPr rtlCol="0" anchor="ctr"/>
            <a:lstStyle/>
            <a:p>
              <a:pPr algn="ctr"/>
              <a:endParaRPr lang="zh-CN" altLang="en-US" sz="3600">
                <a:solidFill>
                  <a:sysClr val="window" lastClr="FFFFFF"/>
                </a:solidFill>
              </a:endParaRPr>
            </a:p>
          </p:txBody>
        </p:sp>
        <p:sp>
          <p:nvSpPr>
            <p:cNvPr id="8" name="椭圆 7"/>
            <p:cNvSpPr/>
            <p:nvPr/>
          </p:nvSpPr>
          <p:spPr>
            <a:xfrm>
              <a:off x="2633023" y="1684711"/>
              <a:ext cx="892559" cy="892559"/>
            </a:xfrm>
            <a:prstGeom prst="ellipse">
              <a:avLst/>
            </a:prstGeom>
            <a:gradFill>
              <a:gsLst>
                <a:gs pos="0">
                  <a:srgbClr val="DC4A1B"/>
                </a:gs>
                <a:gs pos="100000">
                  <a:srgbClr val="F66C47"/>
                </a:gs>
              </a:gsLst>
              <a:lin ang="5400000" scaled="1"/>
            </a:gradFill>
            <a:ln w="120650" cap="flat" cmpd="sng" algn="ctr">
              <a:gradFill flip="none" rotWithShape="1">
                <a:gsLst>
                  <a:gs pos="0">
                    <a:sysClr val="window" lastClr="FFFFFF">
                      <a:lumMod val="78000"/>
                    </a:sysClr>
                  </a:gs>
                  <a:gs pos="100000">
                    <a:sysClr val="window" lastClr="FFFFFF">
                      <a:lumMod val="98000"/>
                    </a:sysClr>
                  </a:gs>
                </a:gsLst>
                <a:lin ang="5400000" scaled="1"/>
                <a:tileRect/>
              </a:gradFill>
              <a:prstDash val="solid"/>
            </a:ln>
            <a:effectLst>
              <a:innerShdw blurRad="330200" dist="165100" dir="16200000">
                <a:prstClr val="black">
                  <a:alpha val="53000"/>
                </a:prstClr>
              </a:innerShdw>
            </a:effectLst>
          </p:spPr>
          <p:txBody>
            <a:bodyPr rtlCol="0" anchor="ctr"/>
            <a:lstStyle/>
            <a:p>
              <a:pPr algn="ctr"/>
              <a:r>
                <a:rPr lang="zh-CN" altLang="en-US" sz="2400" b="1">
                  <a:solidFill>
                    <a:sysClr val="window" lastClr="FFFFFF"/>
                  </a:solidFill>
                  <a:effectLst>
                    <a:outerShdw blurRad="38100" dist="38100" dir="2700000" algn="tl">
                      <a:srgbClr val="000000">
                        <a:alpha val="43137"/>
                      </a:srgbClr>
                    </a:outerShdw>
                  </a:effectLst>
                  <a:latin typeface="DIN-BoldItalic" pitchFamily="50" charset="0"/>
                </a:rPr>
                <a:t>词汇复现</a:t>
              </a:r>
              <a:endParaRPr lang="zh-CN" altLang="en-US" sz="2400" b="1">
                <a:solidFill>
                  <a:sysClr val="window" lastClr="FFFFFF"/>
                </a:solidFill>
                <a:effectLst>
                  <a:outerShdw blurRad="38100" dist="38100" dir="2700000" algn="tl">
                    <a:srgbClr val="000000">
                      <a:alpha val="43137"/>
                    </a:srgbClr>
                  </a:outerShdw>
                </a:effectLst>
                <a:latin typeface="DIN-BoldItalic" pitchFamily="50" charset="0"/>
              </a:endParaRPr>
            </a:p>
          </p:txBody>
        </p:sp>
      </p:grpSp>
      <p:grpSp>
        <p:nvGrpSpPr>
          <p:cNvPr id="22" name="组合 21"/>
          <p:cNvGrpSpPr/>
          <p:nvPr/>
        </p:nvGrpSpPr>
        <p:grpSpPr>
          <a:xfrm>
            <a:off x="5061535" y="3294604"/>
            <a:ext cx="2236173" cy="714855"/>
            <a:chOff x="4968629" y="3252252"/>
            <a:chExt cx="2236173" cy="714855"/>
          </a:xfrm>
        </p:grpSpPr>
        <p:sp>
          <p:nvSpPr>
            <p:cNvPr id="23" name="圆角矩形 22"/>
            <p:cNvSpPr/>
            <p:nvPr/>
          </p:nvSpPr>
          <p:spPr>
            <a:xfrm>
              <a:off x="4968629" y="3252252"/>
              <a:ext cx="2236173" cy="714855"/>
            </a:xfrm>
            <a:prstGeom prst="roundRect">
              <a:avLst>
                <a:gd name="adj" fmla="val 50000"/>
              </a:avLst>
            </a:prstGeom>
            <a:gradFill>
              <a:gsLst>
                <a:gs pos="0">
                  <a:srgbClr val="DC4A1B"/>
                </a:gs>
                <a:gs pos="100000">
                  <a:srgbClr val="F66C47"/>
                </a:gs>
              </a:gsLst>
              <a:lin ang="5400000" scaled="1"/>
            </a:gradFill>
            <a:ln w="25400" cap="flat" cmpd="sng" algn="ctr">
              <a:noFill/>
              <a:prstDash val="solid"/>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txBody>
            <a:bodyPr rtlCol="0" anchor="ctr"/>
            <a:lstStyle/>
            <a:p>
              <a:pPr algn="ctr"/>
              <a:endParaRPr lang="zh-CN" altLang="en-US" sz="3600">
                <a:solidFill>
                  <a:srgbClr val="00B0F0"/>
                </a:solidFill>
              </a:endParaRPr>
            </a:p>
          </p:txBody>
        </p:sp>
        <p:sp>
          <p:nvSpPr>
            <p:cNvPr id="24" name="TextBox 27"/>
            <p:cNvSpPr txBox="1"/>
            <p:nvPr/>
          </p:nvSpPr>
          <p:spPr>
            <a:xfrm>
              <a:off x="4968629" y="3327249"/>
              <a:ext cx="2236173" cy="583565"/>
            </a:xfrm>
            <a:prstGeom prst="rect">
              <a:avLst/>
            </a:prstGeom>
            <a:noFill/>
          </p:spPr>
          <p:txBody>
            <a:bodyPr wrap="square" rtlCol="0" anchor="ctr">
              <a:spAutoFit/>
            </a:bodyPr>
            <a:lstStyle/>
            <a:p>
              <a:pPr marL="0" lvl="1" algn="ctr"/>
              <a:r>
                <a:rPr lang="zh-CN" altLang="en-US" sz="3200" b="1" dirty="0">
                  <a:solidFill>
                    <a:sysClr val="window" lastClr="FFFFFF"/>
                  </a:solidFill>
                  <a:latin typeface="微软雅黑" panose="020B0503020204020204" charset="-122"/>
                  <a:ea typeface="微软雅黑" panose="020B0503020204020204" charset="-122"/>
                </a:rPr>
                <a:t>词汇衔接</a:t>
              </a:r>
              <a:endParaRPr lang="zh-CN" altLang="en-US" sz="3200" b="1" dirty="0">
                <a:solidFill>
                  <a:sysClr val="window" lastClr="FFFFFF"/>
                </a:solidFill>
                <a:latin typeface="微软雅黑" panose="020B0503020204020204" charset="-122"/>
                <a:ea typeface="微软雅黑" panose="020B0503020204020204" charset="-122"/>
              </a:endParaRPr>
            </a:p>
          </p:txBody>
        </p:sp>
      </p:grpSp>
      <p:sp>
        <p:nvSpPr>
          <p:cNvPr id="25" name="弧形 24"/>
          <p:cNvSpPr/>
          <p:nvPr/>
        </p:nvSpPr>
        <p:spPr>
          <a:xfrm flipV="1">
            <a:off x="4875322" y="3088704"/>
            <a:ext cx="2422785" cy="2422784"/>
          </a:xfrm>
          <a:prstGeom prst="arc">
            <a:avLst>
              <a:gd name="adj1" fmla="val 13200300"/>
              <a:gd name="adj2" fmla="val 19353242"/>
            </a:avLst>
          </a:prstGeom>
          <a:noFill/>
          <a:ln w="28575" cap="flat" cmpd="sng" algn="ctr">
            <a:solidFill>
              <a:srgbClr val="A6A6A6"/>
            </a:solidFill>
            <a:prstDash val="sysDash"/>
            <a:headEnd type="none" w="lg" len="lg"/>
            <a:tailEnd type="triangle" w="sm" len="med"/>
          </a:ln>
          <a:effectLst/>
        </p:spPr>
        <p:txBody>
          <a:bodyPr rtlCol="0" anchor="ctr"/>
          <a:lstStyle/>
          <a:p>
            <a:pPr algn="ctr"/>
            <a:endParaRPr lang="zh-CN" altLang="en-US">
              <a:solidFill>
                <a:prstClr val="black"/>
              </a:solidFill>
              <a:latin typeface="DIN-BoldItalic" pitchFamily="50" charset="0"/>
            </a:endParaRPr>
          </a:p>
        </p:txBody>
      </p:sp>
      <p:sp>
        <p:nvSpPr>
          <p:cNvPr id="26" name="弧形 25"/>
          <p:cNvSpPr/>
          <p:nvPr/>
        </p:nvSpPr>
        <p:spPr>
          <a:xfrm rot="10800000" flipV="1">
            <a:off x="4875322" y="1832984"/>
            <a:ext cx="2422785" cy="2422784"/>
          </a:xfrm>
          <a:prstGeom prst="arc">
            <a:avLst>
              <a:gd name="adj1" fmla="val 13200300"/>
              <a:gd name="adj2" fmla="val 19353242"/>
            </a:avLst>
          </a:prstGeom>
          <a:noFill/>
          <a:ln w="28575" cap="flat" cmpd="sng" algn="ctr">
            <a:solidFill>
              <a:srgbClr val="A6A6A6"/>
            </a:solidFill>
            <a:prstDash val="sysDash"/>
            <a:headEnd type="none" w="lg" len="lg"/>
            <a:tailEnd type="triangle" w="sm" len="med"/>
          </a:ln>
          <a:effectLst/>
        </p:spPr>
        <p:txBody>
          <a:bodyPr rtlCol="0" anchor="ctr"/>
          <a:lstStyle/>
          <a:p>
            <a:pPr algn="ctr"/>
            <a:endParaRPr lang="zh-CN" altLang="en-US">
              <a:solidFill>
                <a:prstClr val="black"/>
              </a:solidFill>
              <a:latin typeface="DIN-BoldItalic" pitchFamily="50" charset="0"/>
            </a:endParaRPr>
          </a:p>
        </p:txBody>
      </p:sp>
      <p:grpSp>
        <p:nvGrpSpPr>
          <p:cNvPr id="41" name="组合 40"/>
          <p:cNvGrpSpPr/>
          <p:nvPr/>
        </p:nvGrpSpPr>
        <p:grpSpPr>
          <a:xfrm>
            <a:off x="3442970" y="1514475"/>
            <a:ext cx="1310005" cy="1024890"/>
            <a:chOff x="2656939" y="1556792"/>
            <a:chExt cx="1024827" cy="1024579"/>
          </a:xfrm>
        </p:grpSpPr>
        <p:sp>
          <p:nvSpPr>
            <p:cNvPr id="42" name="椭圆 41"/>
            <p:cNvSpPr/>
            <p:nvPr/>
          </p:nvSpPr>
          <p:spPr>
            <a:xfrm>
              <a:off x="2656939" y="1556792"/>
              <a:ext cx="1024580" cy="1024579"/>
            </a:xfrm>
            <a:prstGeom prst="ellipse">
              <a:avLst/>
            </a:prstGeom>
            <a:gradFill>
              <a:gsLst>
                <a:gs pos="1000">
                  <a:srgbClr val="C72319"/>
                </a:gs>
                <a:gs pos="100000">
                  <a:srgbClr val="F34347"/>
                </a:gs>
              </a:gsLst>
              <a:lin ang="5400000" scaled="1"/>
            </a:gradFill>
            <a:ln w="25400" cap="flat" cmpd="sng" algn="ctr">
              <a:noFill/>
              <a:prstDash val="solid"/>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txBody>
            <a:bodyPr rtlCol="0" anchor="ctr"/>
            <a:lstStyle/>
            <a:p>
              <a:pPr algn="ctr"/>
              <a:endParaRPr lang="zh-CN" altLang="en-US" sz="3600">
                <a:solidFill>
                  <a:sysClr val="window" lastClr="FFFFFF"/>
                </a:solidFill>
              </a:endParaRPr>
            </a:p>
          </p:txBody>
        </p:sp>
        <p:sp>
          <p:nvSpPr>
            <p:cNvPr id="43" name="矩形 42"/>
            <p:cNvSpPr/>
            <p:nvPr/>
          </p:nvSpPr>
          <p:spPr>
            <a:xfrm>
              <a:off x="2711086" y="1746599"/>
              <a:ext cx="970680" cy="706541"/>
            </a:xfrm>
            <a:prstGeom prst="rect">
              <a:avLst/>
            </a:prstGeom>
          </p:spPr>
          <p:txBody>
            <a:bodyPr wrap="square">
              <a:spAutoFit/>
            </a:bodyPr>
            <a:lstStyle/>
            <a:p>
              <a:pPr marL="0" lvl="1" algn="ctr"/>
              <a:r>
                <a:rPr lang="zh-CN" altLang="en-US" sz="2000" b="1" dirty="0">
                  <a:solidFill>
                    <a:sysClr val="window" lastClr="FFFFFF"/>
                  </a:solidFill>
                  <a:latin typeface="微软雅黑" panose="020B0503020204020204" charset="-122"/>
                  <a:ea typeface="微软雅黑" panose="020B0503020204020204" charset="-122"/>
                </a:rPr>
                <a:t>话题词汇的同现</a:t>
              </a:r>
              <a:endParaRPr lang="zh-CN" altLang="en-US" sz="2000" b="1" dirty="0">
                <a:solidFill>
                  <a:sysClr val="window" lastClr="FFFFFF"/>
                </a:solidFill>
                <a:latin typeface="微软雅黑" panose="020B0503020204020204" charset="-122"/>
                <a:ea typeface="微软雅黑" panose="020B0503020204020204" charset="-122"/>
              </a:endParaRPr>
            </a:p>
          </p:txBody>
        </p:sp>
      </p:grpSp>
      <p:grpSp>
        <p:nvGrpSpPr>
          <p:cNvPr id="44" name="组合 43"/>
          <p:cNvGrpSpPr/>
          <p:nvPr/>
        </p:nvGrpSpPr>
        <p:grpSpPr>
          <a:xfrm>
            <a:off x="6650990" y="906145"/>
            <a:ext cx="1786890" cy="1226185"/>
            <a:chOff x="8551124" y="1660932"/>
            <a:chExt cx="1024579" cy="1024579"/>
          </a:xfrm>
        </p:grpSpPr>
        <p:sp>
          <p:nvSpPr>
            <p:cNvPr id="45" name="椭圆 44"/>
            <p:cNvSpPr/>
            <p:nvPr/>
          </p:nvSpPr>
          <p:spPr>
            <a:xfrm flipH="1">
              <a:off x="8551124" y="1660932"/>
              <a:ext cx="1024579" cy="1024579"/>
            </a:xfrm>
            <a:prstGeom prst="ellipse">
              <a:avLst/>
            </a:prstGeom>
            <a:gradFill>
              <a:gsLst>
                <a:gs pos="0">
                  <a:srgbClr val="03435C"/>
                </a:gs>
                <a:gs pos="100000">
                  <a:srgbClr val="037A9B"/>
                </a:gs>
              </a:gsLst>
              <a:lin ang="5400000" scaled="1"/>
            </a:gradFill>
            <a:ln w="25400" cap="flat" cmpd="sng" algn="ctr">
              <a:noFill/>
              <a:prstDash val="solid"/>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txBody>
            <a:bodyPr rtlCol="0" anchor="ctr"/>
            <a:lstStyle/>
            <a:p>
              <a:pPr algn="ctr"/>
              <a:endParaRPr lang="zh-CN" altLang="en-US" sz="3600">
                <a:solidFill>
                  <a:sysClr val="window" lastClr="FFFFFF"/>
                </a:solidFill>
              </a:endParaRPr>
            </a:p>
          </p:txBody>
        </p:sp>
        <p:sp>
          <p:nvSpPr>
            <p:cNvPr id="46" name="矩形 45"/>
            <p:cNvSpPr/>
            <p:nvPr/>
          </p:nvSpPr>
          <p:spPr>
            <a:xfrm>
              <a:off x="8572239" y="1870419"/>
              <a:ext cx="1003310" cy="590552"/>
            </a:xfrm>
            <a:prstGeom prst="rect">
              <a:avLst/>
            </a:prstGeom>
          </p:spPr>
          <p:txBody>
            <a:bodyPr wrap="square">
              <a:spAutoFit/>
            </a:bodyPr>
            <a:lstStyle/>
            <a:p>
              <a:pPr marL="0" lvl="1" algn="ctr"/>
              <a:r>
                <a:rPr lang="zh-CN" altLang="en-US" sz="2000" b="1" dirty="0">
                  <a:solidFill>
                    <a:sysClr val="window" lastClr="FFFFFF"/>
                  </a:solidFill>
                  <a:latin typeface="微软雅黑" panose="020B0503020204020204" charset="-122"/>
                  <a:ea typeface="微软雅黑" panose="020B0503020204020204" charset="-122"/>
                </a:rPr>
                <a:t>同词或同源词</a:t>
              </a:r>
              <a:endParaRPr lang="zh-CN" altLang="en-US" sz="2000" b="1" dirty="0">
                <a:solidFill>
                  <a:sysClr val="window" lastClr="FFFFFF"/>
                </a:solidFill>
                <a:latin typeface="微软雅黑" panose="020B0503020204020204" charset="-122"/>
                <a:ea typeface="微软雅黑" panose="020B0503020204020204" charset="-122"/>
              </a:endParaRPr>
            </a:p>
            <a:p>
              <a:pPr marL="0" lvl="1" algn="ctr"/>
              <a:r>
                <a:rPr lang="zh-CN" altLang="en-US" sz="2000" b="1" dirty="0">
                  <a:solidFill>
                    <a:sysClr val="window" lastClr="FFFFFF"/>
                  </a:solidFill>
                  <a:latin typeface="微软雅黑" panose="020B0503020204020204" charset="-122"/>
                  <a:ea typeface="微软雅黑" panose="020B0503020204020204" charset="-122"/>
                </a:rPr>
                <a:t>的重复</a:t>
              </a:r>
              <a:endParaRPr lang="zh-CN" altLang="en-US" sz="2000" b="1" dirty="0">
                <a:solidFill>
                  <a:sysClr val="window" lastClr="FFFFFF"/>
                </a:solidFill>
                <a:latin typeface="微软雅黑" panose="020B0503020204020204" charset="-122"/>
                <a:ea typeface="微软雅黑" panose="020B0503020204020204" charset="-122"/>
              </a:endParaRPr>
            </a:p>
          </p:txBody>
        </p:sp>
      </p:grpSp>
      <p:grpSp>
        <p:nvGrpSpPr>
          <p:cNvPr id="50" name="组合 49"/>
          <p:cNvGrpSpPr/>
          <p:nvPr/>
        </p:nvGrpSpPr>
        <p:grpSpPr>
          <a:xfrm>
            <a:off x="8437564" y="2269490"/>
            <a:ext cx="1506959" cy="1024579"/>
            <a:chOff x="9361919" y="3080416"/>
            <a:chExt cx="1024794" cy="1024579"/>
          </a:xfrm>
        </p:grpSpPr>
        <p:sp>
          <p:nvSpPr>
            <p:cNvPr id="51" name="椭圆 50"/>
            <p:cNvSpPr/>
            <p:nvPr/>
          </p:nvSpPr>
          <p:spPr>
            <a:xfrm flipH="1">
              <a:off x="9362134" y="3080416"/>
              <a:ext cx="1024579" cy="1024579"/>
            </a:xfrm>
            <a:prstGeom prst="ellipse">
              <a:avLst/>
            </a:prstGeom>
            <a:gradFill>
              <a:gsLst>
                <a:gs pos="1000">
                  <a:srgbClr val="C72319"/>
                </a:gs>
                <a:gs pos="100000">
                  <a:srgbClr val="F34347"/>
                </a:gs>
              </a:gsLst>
              <a:lin ang="5400000" scaled="1"/>
            </a:gradFill>
            <a:ln w="25400" cap="flat" cmpd="sng" algn="ctr">
              <a:noFill/>
              <a:prstDash val="solid"/>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txBody>
            <a:bodyPr rtlCol="0" anchor="ctr"/>
            <a:lstStyle/>
            <a:p>
              <a:pPr algn="ctr"/>
              <a:endParaRPr lang="zh-CN" altLang="en-US" sz="3600">
                <a:solidFill>
                  <a:sysClr val="window" lastClr="FFFFFF"/>
                </a:solidFill>
              </a:endParaRPr>
            </a:p>
          </p:txBody>
        </p:sp>
        <p:sp>
          <p:nvSpPr>
            <p:cNvPr id="52" name="矩形 51"/>
            <p:cNvSpPr/>
            <p:nvPr/>
          </p:nvSpPr>
          <p:spPr>
            <a:xfrm>
              <a:off x="9361919" y="3239801"/>
              <a:ext cx="1024292" cy="706755"/>
            </a:xfrm>
            <a:prstGeom prst="rect">
              <a:avLst/>
            </a:prstGeom>
          </p:spPr>
          <p:txBody>
            <a:bodyPr wrap="square">
              <a:spAutoFit/>
            </a:bodyPr>
            <a:lstStyle/>
            <a:p>
              <a:pPr marL="0" lvl="1" algn="ctr"/>
              <a:r>
                <a:rPr lang="zh-CN" altLang="en-US" sz="2000" b="1" dirty="0">
                  <a:solidFill>
                    <a:sysClr val="window" lastClr="FFFFFF"/>
                  </a:solidFill>
                  <a:latin typeface="微软雅黑" panose="020B0503020204020204" charset="-122"/>
                  <a:ea typeface="微软雅黑" panose="020B0503020204020204" charset="-122"/>
                </a:rPr>
                <a:t>同/近义词复现</a:t>
              </a:r>
              <a:endParaRPr lang="zh-CN" altLang="en-US" sz="2000" b="1" kern="0" dirty="0">
                <a:solidFill>
                  <a:sysClr val="window" lastClr="FFFFFF"/>
                </a:solidFill>
                <a:latin typeface="微软雅黑" panose="020B0503020204020204" charset="-122"/>
                <a:ea typeface="微软雅黑" panose="020B0503020204020204" charset="-122"/>
              </a:endParaRPr>
            </a:p>
          </p:txBody>
        </p:sp>
      </p:grpSp>
      <p:grpSp>
        <p:nvGrpSpPr>
          <p:cNvPr id="53" name="组合 52"/>
          <p:cNvGrpSpPr/>
          <p:nvPr/>
        </p:nvGrpSpPr>
        <p:grpSpPr>
          <a:xfrm>
            <a:off x="3333750" y="4778375"/>
            <a:ext cx="1453666" cy="1024890"/>
            <a:chOff x="2656939" y="4495639"/>
            <a:chExt cx="1024580" cy="1024579"/>
          </a:xfrm>
        </p:grpSpPr>
        <p:sp>
          <p:nvSpPr>
            <p:cNvPr id="54" name="椭圆 53"/>
            <p:cNvSpPr/>
            <p:nvPr/>
          </p:nvSpPr>
          <p:spPr>
            <a:xfrm>
              <a:off x="2656939" y="4495639"/>
              <a:ext cx="1024580" cy="1024579"/>
            </a:xfrm>
            <a:prstGeom prst="ellipse">
              <a:avLst/>
            </a:prstGeom>
            <a:gradFill>
              <a:gsLst>
                <a:gs pos="0">
                  <a:srgbClr val="03435C"/>
                </a:gs>
                <a:gs pos="100000">
                  <a:srgbClr val="037A9B"/>
                </a:gs>
              </a:gsLst>
              <a:lin ang="5400000" scaled="1"/>
            </a:gradFill>
            <a:ln w="25400" cap="flat" cmpd="sng" algn="ctr">
              <a:noFill/>
              <a:prstDash val="solid"/>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txBody>
            <a:bodyPr rtlCol="0" anchor="ctr"/>
            <a:lstStyle/>
            <a:p>
              <a:pPr algn="ctr"/>
              <a:endParaRPr lang="zh-CN" altLang="en-US" sz="3600">
                <a:solidFill>
                  <a:sysClr val="window" lastClr="FFFFFF"/>
                </a:solidFill>
              </a:endParaRPr>
            </a:p>
          </p:txBody>
        </p:sp>
        <p:sp>
          <p:nvSpPr>
            <p:cNvPr id="55" name="矩形 54"/>
            <p:cNvSpPr/>
            <p:nvPr/>
          </p:nvSpPr>
          <p:spPr>
            <a:xfrm>
              <a:off x="2782704" y="4675924"/>
              <a:ext cx="772943" cy="706541"/>
            </a:xfrm>
            <a:prstGeom prst="rect">
              <a:avLst/>
            </a:prstGeom>
          </p:spPr>
          <p:txBody>
            <a:bodyPr wrap="square">
              <a:spAutoFit/>
            </a:bodyPr>
            <a:lstStyle/>
            <a:p>
              <a:pPr marL="0" lvl="1" algn="ctr"/>
              <a:r>
                <a:rPr lang="zh-CN" altLang="en-US" sz="2000" b="1" dirty="0">
                  <a:solidFill>
                    <a:sysClr val="window" lastClr="FFFFFF"/>
                  </a:solidFill>
                  <a:latin typeface="微软雅黑" panose="020B0503020204020204" charset="-122"/>
                  <a:ea typeface="微软雅黑" panose="020B0503020204020204" charset="-122"/>
                </a:rPr>
                <a:t>反义词</a:t>
              </a:r>
              <a:endParaRPr lang="zh-CN" altLang="en-US" sz="2000" b="1" dirty="0">
                <a:solidFill>
                  <a:sysClr val="window" lastClr="FFFFFF"/>
                </a:solidFill>
                <a:latin typeface="微软雅黑" panose="020B0503020204020204" charset="-122"/>
                <a:ea typeface="微软雅黑" panose="020B0503020204020204" charset="-122"/>
              </a:endParaRPr>
            </a:p>
            <a:p>
              <a:pPr marL="0" lvl="1" algn="ctr"/>
              <a:r>
                <a:rPr lang="zh-CN" altLang="en-US" sz="2000" b="1" dirty="0">
                  <a:solidFill>
                    <a:sysClr val="window" lastClr="FFFFFF"/>
                  </a:solidFill>
                  <a:latin typeface="微软雅黑" panose="020B0503020204020204" charset="-122"/>
                  <a:ea typeface="微软雅黑" panose="020B0503020204020204" charset="-122"/>
                </a:rPr>
                <a:t>关系</a:t>
              </a:r>
              <a:endParaRPr lang="zh-CN" altLang="en-US" sz="2000" b="1" dirty="0">
                <a:solidFill>
                  <a:sysClr val="window" lastClr="FFFFFF"/>
                </a:solidFill>
                <a:latin typeface="微软雅黑" panose="020B0503020204020204" charset="-122"/>
                <a:ea typeface="微软雅黑" panose="020B0503020204020204" charset="-122"/>
              </a:endParaRPr>
            </a:p>
          </p:txBody>
        </p:sp>
      </p:grpSp>
      <p:grpSp>
        <p:nvGrpSpPr>
          <p:cNvPr id="56" name="组合 55"/>
          <p:cNvGrpSpPr/>
          <p:nvPr/>
        </p:nvGrpSpPr>
        <p:grpSpPr>
          <a:xfrm>
            <a:off x="7298055" y="4799330"/>
            <a:ext cx="1529080" cy="1024579"/>
            <a:chOff x="8529394" y="4495639"/>
            <a:chExt cx="1067884" cy="1024579"/>
          </a:xfrm>
        </p:grpSpPr>
        <p:sp>
          <p:nvSpPr>
            <p:cNvPr id="57" name="椭圆 56"/>
            <p:cNvSpPr/>
            <p:nvPr/>
          </p:nvSpPr>
          <p:spPr>
            <a:xfrm flipH="1">
              <a:off x="8551124" y="4495639"/>
              <a:ext cx="1024579" cy="1024579"/>
            </a:xfrm>
            <a:prstGeom prst="ellipse">
              <a:avLst/>
            </a:prstGeom>
            <a:gradFill>
              <a:gsLst>
                <a:gs pos="0">
                  <a:srgbClr val="026C68"/>
                </a:gs>
                <a:gs pos="100000">
                  <a:srgbClr val="059188"/>
                </a:gs>
              </a:gsLst>
              <a:lin ang="5400000" scaled="1"/>
            </a:gradFill>
            <a:ln w="25400" cap="flat" cmpd="sng" algn="ctr">
              <a:noFill/>
              <a:prstDash val="solid"/>
            </a:ln>
            <a:effectLst>
              <a:outerShdw blurRad="152400" dist="63500" dir="8100000" algn="tl" rotWithShape="0">
                <a:prstClr val="black">
                  <a:alpha val="30000"/>
                </a:prstClr>
              </a:outerShdw>
            </a:effectLst>
            <a:scene3d>
              <a:camera prst="orthographicFront"/>
              <a:lightRig rig="threePt" dir="t"/>
            </a:scene3d>
            <a:sp3d prstMaterial="softEdge">
              <a:bevelT w="38100" h="6350"/>
            </a:sp3d>
          </p:spPr>
          <p:txBody>
            <a:bodyPr rtlCol="0" anchor="ctr"/>
            <a:lstStyle/>
            <a:p>
              <a:pPr algn="ctr"/>
              <a:endParaRPr lang="zh-CN" altLang="en-US" sz="3600">
                <a:solidFill>
                  <a:sysClr val="window" lastClr="FFFFFF"/>
                </a:solidFill>
              </a:endParaRPr>
            </a:p>
          </p:txBody>
        </p:sp>
        <p:sp>
          <p:nvSpPr>
            <p:cNvPr id="58" name="矩形 57"/>
            <p:cNvSpPr/>
            <p:nvPr/>
          </p:nvSpPr>
          <p:spPr>
            <a:xfrm>
              <a:off x="8529394" y="4731859"/>
              <a:ext cx="1067884" cy="706755"/>
            </a:xfrm>
            <a:prstGeom prst="rect">
              <a:avLst/>
            </a:prstGeom>
          </p:spPr>
          <p:txBody>
            <a:bodyPr wrap="square">
              <a:spAutoFit/>
            </a:bodyPr>
            <a:lstStyle/>
            <a:p>
              <a:pPr marL="0" lvl="1" algn="ctr"/>
              <a:r>
                <a:rPr lang="zh-CN" altLang="en-US" sz="2000" b="1" dirty="0">
                  <a:solidFill>
                    <a:sysClr val="window" lastClr="FFFFFF"/>
                  </a:solidFill>
                  <a:latin typeface="微软雅黑" panose="020B0503020204020204" charset="-122"/>
                  <a:ea typeface="微软雅黑" panose="020B0503020204020204" charset="-122"/>
                </a:rPr>
                <a:t>上/下义词复现</a:t>
              </a:r>
              <a:endParaRPr lang="zh-CN" altLang="en-US" sz="2000" b="1" dirty="0">
                <a:solidFill>
                  <a:sysClr val="window" lastClr="FFFFFF"/>
                </a:solidFill>
                <a:latin typeface="微软雅黑" panose="020B0503020204020204" charset="-122"/>
                <a:ea typeface="微软雅黑" panose="020B0503020204020204" charset="-122"/>
              </a:endParaRPr>
            </a:p>
          </p:txBody>
        </p:sp>
      </p:grpSp>
      <p:sp>
        <p:nvSpPr>
          <p:cNvPr id="59" name="矩形 58"/>
          <p:cNvSpPr/>
          <p:nvPr/>
        </p:nvSpPr>
        <p:spPr>
          <a:xfrm>
            <a:off x="8437880" y="554355"/>
            <a:ext cx="3522980" cy="1309370"/>
          </a:xfrm>
          <a:prstGeom prst="rect">
            <a:avLst/>
          </a:prstGeom>
        </p:spPr>
        <p:txBody>
          <a:bodyPr wrap="square" anchor="ctr">
            <a:spAutoFit/>
          </a:bodyPr>
          <a:lstStyle/>
          <a:p>
            <a:pPr marL="0" lvl="1" indent="-285750" algn="l" defTabSz="685800" fontAlgn="ctr">
              <a:lnSpc>
                <a:spcPts val="1900"/>
              </a:lnSpc>
              <a:spcBef>
                <a:spcPts val="1000"/>
              </a:spcBef>
              <a:buFont typeface="Wingdings" panose="05000000000000000000" charset="0"/>
              <a:buChar char="l"/>
            </a:pPr>
            <a:r>
              <a:rPr lang="zh-CN" altLang="en-US"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Many teenagers don't know about </a:t>
            </a:r>
            <a:r>
              <a:rPr lang="en-US" altLang="zh-CN" b="1" u="sng" dirty="0">
                <a:solidFill>
                  <a:srgbClr val="00B050"/>
                </a:solidFill>
                <a:latin typeface="Segoe UI Black" panose="020B0A02040204020203" charset="0"/>
                <a:ea typeface="微软雅黑" panose="020B0503020204020204" charset="-122"/>
                <a:cs typeface="Segoe UI Black" panose="020B0A02040204020203" charset="0"/>
                <a:sym typeface="微软雅黑" panose="020B0503020204020204" charset="-122"/>
              </a:rPr>
              <a:t>tattoo inks</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well and think</a:t>
            </a:r>
            <a:r>
              <a:rPr lang="en-US" altLang="zh-CN" b="1" u="sng"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a:t>
            </a:r>
            <a:r>
              <a:rPr lang="en-US" altLang="zh-CN" b="1" u="sng" dirty="0">
                <a:solidFill>
                  <a:srgbClr val="00B050"/>
                </a:solidFill>
                <a:latin typeface="Segoe UI Black" panose="020B0A02040204020203" charset="0"/>
                <a:ea typeface="微软雅黑" panose="020B0503020204020204" charset="-122"/>
                <a:cs typeface="Segoe UI Black" panose="020B0A02040204020203" charset="0"/>
                <a:sym typeface="微软雅黑" panose="020B0503020204020204" charset="-122"/>
              </a:rPr>
              <a:t>tattoo inks</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are safe to use. </a:t>
            </a:r>
            <a:r>
              <a:rPr lang="en-US" altLang="zh-CN" b="1" u="sng" dirty="0">
                <a:solidFill>
                  <a:srgbClr val="00B050"/>
                </a:solidFill>
                <a:latin typeface="Segoe UI Black" panose="020B0A02040204020203" charset="0"/>
                <a:ea typeface="微软雅黑" panose="020B0503020204020204" charset="-122"/>
                <a:cs typeface="Segoe UI Black" panose="020B0A02040204020203" charset="0"/>
                <a:sym typeface="微软雅黑" panose="020B0503020204020204" charset="-122"/>
              </a:rPr>
              <a:t>Tattoo inks</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are made to be injected into the skin. </a:t>
            </a:r>
            <a:endParaRPr lang="zh-CN" altLang="en-US" dirty="0">
              <a:solidFill>
                <a:sysClr val="window" lastClr="FFFFFF">
                  <a:lumMod val="50000"/>
                </a:sysClr>
              </a:solidFill>
              <a:latin typeface="微软雅黑" panose="020B0503020204020204" charset="-122"/>
              <a:ea typeface="微软雅黑" panose="020B0503020204020204" charset="-122"/>
            </a:endParaRPr>
          </a:p>
        </p:txBody>
      </p:sp>
      <p:sp>
        <p:nvSpPr>
          <p:cNvPr id="60" name="矩形 59"/>
          <p:cNvSpPr/>
          <p:nvPr/>
        </p:nvSpPr>
        <p:spPr>
          <a:xfrm>
            <a:off x="9030335" y="3104198"/>
            <a:ext cx="2813685" cy="1309370"/>
          </a:xfrm>
          <a:prstGeom prst="rect">
            <a:avLst/>
          </a:prstGeom>
        </p:spPr>
        <p:txBody>
          <a:bodyPr wrap="square" anchor="ctr">
            <a:spAutoFit/>
          </a:bodyPr>
          <a:lstStyle/>
          <a:p>
            <a:pPr marL="0" lvl="1" indent="-285750" algn="l" defTabSz="685800" fontAlgn="ctr">
              <a:lnSpc>
                <a:spcPts val="1900"/>
              </a:lnSpc>
              <a:spcBef>
                <a:spcPts val="1000"/>
              </a:spcBef>
              <a:buFont typeface="Wingdings" panose="05000000000000000000" charset="0"/>
              <a:buChar char="l"/>
            </a:pP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Everything </a:t>
            </a:r>
            <a:r>
              <a:rPr lang="en-US" altLang="zh-CN" b="1" u="sng" dirty="0">
                <a:solidFill>
                  <a:srgbClr val="00B050"/>
                </a:solidFill>
                <a:latin typeface="Segoe UI Black" panose="020B0A02040204020203" charset="0"/>
                <a:ea typeface="微软雅黑" panose="020B0503020204020204" charset="-122"/>
                <a:cs typeface="Segoe UI Black" panose="020B0A02040204020203" charset="0"/>
                <a:sym typeface="微软雅黑" panose="020B0503020204020204" charset="-122"/>
              </a:rPr>
              <a:t>faded</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into mist. The past was </a:t>
            </a:r>
            <a:r>
              <a:rPr lang="en-US" altLang="zh-CN" b="1" u="sng" dirty="0">
                <a:solidFill>
                  <a:srgbClr val="00B050"/>
                </a:solidFill>
                <a:latin typeface="Segoe UI Black" panose="020B0A02040204020203" charset="0"/>
                <a:ea typeface="微软雅黑" panose="020B0503020204020204" charset="-122"/>
                <a:cs typeface="Segoe UI Black" panose="020B0A02040204020203" charset="0"/>
                <a:sym typeface="微软雅黑" panose="020B0503020204020204" charset="-122"/>
              </a:rPr>
              <a:t>erased</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the erasure was </a:t>
            </a:r>
            <a:r>
              <a:rPr lang="en-US" altLang="zh-CN" b="1" u="sng" dirty="0">
                <a:solidFill>
                  <a:srgbClr val="00B050"/>
                </a:solidFill>
                <a:latin typeface="Segoe UI Black" panose="020B0A02040204020203" charset="0"/>
                <a:ea typeface="微软雅黑" panose="020B0503020204020204" charset="-122"/>
                <a:cs typeface="Segoe UI Black" panose="020B0A02040204020203" charset="0"/>
                <a:sym typeface="微软雅黑" panose="020B0503020204020204" charset="-122"/>
              </a:rPr>
              <a:t>forgotten</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the lie became truth.</a:t>
            </a:r>
            <a:endParaRPr lang="zh-CN" altLang="en-US" dirty="0">
              <a:solidFill>
                <a:sysClr val="window" lastClr="FFFFFF">
                  <a:lumMod val="50000"/>
                </a:sysClr>
              </a:solidFill>
              <a:latin typeface="微软雅黑" panose="020B0503020204020204" charset="-122"/>
              <a:ea typeface="微软雅黑" panose="020B0503020204020204" charset="-122"/>
            </a:endParaRPr>
          </a:p>
        </p:txBody>
      </p:sp>
      <p:sp>
        <p:nvSpPr>
          <p:cNvPr id="61" name="矩形 60"/>
          <p:cNvSpPr/>
          <p:nvPr/>
        </p:nvSpPr>
        <p:spPr>
          <a:xfrm>
            <a:off x="8745855" y="4685983"/>
            <a:ext cx="3098165" cy="1797050"/>
          </a:xfrm>
          <a:prstGeom prst="rect">
            <a:avLst/>
          </a:prstGeom>
        </p:spPr>
        <p:txBody>
          <a:bodyPr wrap="square" anchor="ctr">
            <a:spAutoFit/>
          </a:bodyPr>
          <a:lstStyle/>
          <a:p>
            <a:pPr marL="0" lvl="1" indent="-285750" algn="l" defTabSz="685800" fontAlgn="ctr">
              <a:lnSpc>
                <a:spcPts val="1900"/>
              </a:lnSpc>
              <a:spcBef>
                <a:spcPts val="1000"/>
              </a:spcBef>
              <a:buFont typeface="Wingdings" panose="05000000000000000000" charset="0"/>
              <a:buChar char="l"/>
            </a:pP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As the sun was rapidly sinking, everything changed </a:t>
            </a:r>
            <a:r>
              <a:rPr lang="en-US" altLang="zh-CN" b="1" u="sng" dirty="0">
                <a:solidFill>
                  <a:srgbClr val="00B050"/>
                </a:solidFill>
                <a:latin typeface="Segoe UI Black" panose="020B0A02040204020203" charset="0"/>
                <a:ea typeface="微软雅黑" panose="020B0503020204020204" charset="-122"/>
                <a:cs typeface="Segoe UI Black" panose="020B0A02040204020203" charset="0"/>
                <a:sym typeface="微软雅黑" panose="020B0503020204020204" charset="-122"/>
              </a:rPr>
              <a:t>colors</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The white clouds had turned </a:t>
            </a:r>
            <a:r>
              <a:rPr lang="en-US" altLang="zh-CN" b="1" u="sng" dirty="0">
                <a:solidFill>
                  <a:srgbClr val="00B050"/>
                </a:solidFill>
                <a:latin typeface="Segoe UI Black" panose="020B0A02040204020203" charset="0"/>
                <a:ea typeface="微软雅黑" panose="020B0503020204020204" charset="-122"/>
                <a:cs typeface="Segoe UI Black" panose="020B0A02040204020203" charset="0"/>
                <a:sym typeface="微软雅黑" panose="020B0503020204020204" charset="-122"/>
              </a:rPr>
              <a:t>red</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the hills were </a:t>
            </a:r>
            <a:r>
              <a:rPr lang="en-US" altLang="zh-CN" b="1" u="sng" dirty="0">
                <a:solidFill>
                  <a:srgbClr val="00B050"/>
                </a:solidFill>
                <a:latin typeface="Segoe UI Black" panose="020B0A02040204020203" charset="0"/>
                <a:ea typeface="微软雅黑" panose="020B0503020204020204" charset="-122"/>
                <a:cs typeface="Segoe UI Black" panose="020B0A02040204020203" charset="0"/>
                <a:sym typeface="微软雅黑" panose="020B0503020204020204" charset="-122"/>
              </a:rPr>
              <a:t>violet</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the woods </a:t>
            </a:r>
            <a:r>
              <a:rPr lang="en-US" altLang="zh-CN" b="1" u="sng" dirty="0">
                <a:solidFill>
                  <a:srgbClr val="00B050"/>
                </a:solidFill>
                <a:latin typeface="Segoe UI Black" panose="020B0A02040204020203" charset="0"/>
                <a:ea typeface="微软雅黑" panose="020B0503020204020204" charset="-122"/>
                <a:cs typeface="Segoe UI Black" panose="020B0A02040204020203" charset="0"/>
                <a:sym typeface="微软雅黑" panose="020B0503020204020204" charset="-122"/>
              </a:rPr>
              <a:t>purple</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the valleys </a:t>
            </a:r>
            <a:r>
              <a:rPr lang="en-US" altLang="zh-CN" b="1" u="sng" dirty="0">
                <a:solidFill>
                  <a:srgbClr val="00B050"/>
                </a:solidFill>
                <a:latin typeface="Segoe UI Black" panose="020B0A02040204020203" charset="0"/>
                <a:ea typeface="微软雅黑" panose="020B0503020204020204" charset="-122"/>
                <a:cs typeface="Segoe UI Black" panose="020B0A02040204020203" charset="0"/>
                <a:sym typeface="微软雅黑" panose="020B0503020204020204" charset="-122"/>
              </a:rPr>
              <a:t>black</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a:t>
            </a:r>
            <a:endParaRPr lang="zh-CN" altLang="en-US" dirty="0">
              <a:solidFill>
                <a:sysClr val="window" lastClr="FFFFFF">
                  <a:lumMod val="50000"/>
                </a:sysClr>
              </a:solidFill>
              <a:latin typeface="微软雅黑" panose="020B0503020204020204" charset="-122"/>
              <a:ea typeface="微软雅黑" panose="020B0503020204020204" charset="-122"/>
            </a:endParaRPr>
          </a:p>
        </p:txBody>
      </p:sp>
      <p:sp>
        <p:nvSpPr>
          <p:cNvPr id="63" name="矩形 62"/>
          <p:cNvSpPr/>
          <p:nvPr/>
        </p:nvSpPr>
        <p:spPr>
          <a:xfrm>
            <a:off x="524510" y="994410"/>
            <a:ext cx="3242310" cy="3014980"/>
          </a:xfrm>
          <a:prstGeom prst="rect">
            <a:avLst/>
          </a:prstGeom>
        </p:spPr>
        <p:txBody>
          <a:bodyPr wrap="square" anchor="ctr">
            <a:spAutoFit/>
          </a:bodyPr>
          <a:lstStyle/>
          <a:p>
            <a:pPr marL="0" lvl="1" indent="-285750" algn="l" defTabSz="685800" fontAlgn="ctr">
              <a:lnSpc>
                <a:spcPts val="1900"/>
              </a:lnSpc>
              <a:spcBef>
                <a:spcPts val="1000"/>
              </a:spcBef>
              <a:buFont typeface="Wingdings" panose="05000000000000000000" charset="0"/>
              <a:buChar char="l"/>
            </a:pPr>
            <a:r>
              <a:rPr lang="zh-CN" altLang="en-US"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He led me </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to</a:t>
            </a:r>
            <a:r>
              <a:rPr lang="zh-CN" altLang="en-US"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 the crowded </a:t>
            </a:r>
            <a:r>
              <a:rPr lang="zh-CN" altLang="en-US" b="1" dirty="0">
                <a:solidFill>
                  <a:srgbClr val="C00000"/>
                </a:solidFill>
                <a:latin typeface="Arial Rounded MT Bold" panose="020F0704030504030204" pitchFamily="34" charset="0"/>
                <a:ea typeface="微软雅黑" panose="020B0503020204020204" charset="-122"/>
                <a:cs typeface="Arial Rounded MT Bold" panose="020F0704030504030204" pitchFamily="34" charset="0"/>
                <a:sym typeface="+mn-ea"/>
              </a:rPr>
              <a:t>shop </a:t>
            </a:r>
            <a:r>
              <a:rPr lang="zh-CN" altLang="en-US"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and to a bench with a large professional </a:t>
            </a:r>
            <a:r>
              <a:rPr lang="zh-CN" altLang="en-US" b="1" dirty="0">
                <a:solidFill>
                  <a:srgbClr val="C00000"/>
                </a:solidFill>
                <a:latin typeface="Arial Rounded MT Bold" panose="020F0704030504030204" pitchFamily="34" charset="0"/>
                <a:ea typeface="微软雅黑" panose="020B0503020204020204" charset="-122"/>
                <a:cs typeface="Arial Rounded MT Bold" panose="020F0704030504030204" pitchFamily="34" charset="0"/>
                <a:sym typeface="+mn-ea"/>
              </a:rPr>
              <a:t>karaoke</a:t>
            </a:r>
            <a:r>
              <a:rPr lang="zh-CN" altLang="en-US"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 </a:t>
            </a:r>
            <a:r>
              <a:rPr lang="zh-CN" altLang="en-US" b="1" dirty="0">
                <a:solidFill>
                  <a:srgbClr val="C00000"/>
                </a:solidFill>
                <a:latin typeface="Arial Rounded MT Bold" panose="020F0704030504030204" pitchFamily="34" charset="0"/>
                <a:ea typeface="微软雅黑" panose="020B0503020204020204" charset="-122"/>
                <a:cs typeface="Arial Rounded MT Bold" panose="020F0704030504030204" pitchFamily="34" charset="0"/>
                <a:sym typeface="+mn-ea"/>
              </a:rPr>
              <a:t>box</a:t>
            </a:r>
            <a:r>
              <a:rPr lang="zh-CN" altLang="en-US"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 on it. He placed his  large hand  </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lovingly</a:t>
            </a:r>
            <a:r>
              <a:rPr lang="zh-CN" altLang="en-US"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  on his</a:t>
            </a:r>
            <a:r>
              <a:rPr lang="zh-CN" altLang="en-US" b="1" dirty="0">
                <a:solidFill>
                  <a:srgbClr val="C00000"/>
                </a:solidFill>
                <a:latin typeface="Arial Rounded MT Bold" panose="020F0704030504030204" pitchFamily="34" charset="0"/>
                <a:ea typeface="微软雅黑" panose="020B0503020204020204" charset="-122"/>
                <a:cs typeface="Arial Rounded MT Bold" panose="020F0704030504030204" pitchFamily="34" charset="0"/>
                <a:sym typeface="+mn-ea"/>
              </a:rPr>
              <a:t> treasure</a:t>
            </a:r>
            <a:r>
              <a:rPr lang="zh-CN" altLang="en-US"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 and said</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a:t>
            </a:r>
            <a:r>
              <a:rPr lang="zh-CN" altLang="en-US"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 "I have 800 </a:t>
            </a:r>
            <a:r>
              <a:rPr lang="zh-CN" altLang="en-US" b="1" dirty="0">
                <a:solidFill>
                  <a:srgbClr val="C00000"/>
                </a:solidFill>
                <a:latin typeface="Arial Rounded MT Bold" panose="020F0704030504030204" pitchFamily="34" charset="0"/>
                <a:ea typeface="微软雅黑" panose="020B0503020204020204" charset="-122"/>
                <a:cs typeface="Arial Rounded MT Bold" panose="020F0704030504030204" pitchFamily="34" charset="0"/>
                <a:sym typeface="+mn-ea"/>
              </a:rPr>
              <a:t>karaoke songs</a:t>
            </a:r>
            <a:r>
              <a:rPr lang="zh-CN" altLang="en-US"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 in here. You can take your  </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pick</a:t>
            </a:r>
            <a:r>
              <a:rPr lang="zh-CN" altLang="en-US"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  and I'll </a:t>
            </a:r>
            <a:r>
              <a:rPr lang="zh-CN" altLang="en-US" b="1" dirty="0">
                <a:solidFill>
                  <a:srgbClr val="C00000"/>
                </a:solidFill>
                <a:latin typeface="Arial Rounded MT Bold" panose="020F0704030504030204" pitchFamily="34" charset="0"/>
                <a:ea typeface="微软雅黑" panose="020B0503020204020204" charset="-122"/>
                <a:cs typeface="Arial Rounded MT Bold" panose="020F0704030504030204" pitchFamily="34" charset="0"/>
                <a:sym typeface="+mn-ea"/>
              </a:rPr>
              <a:t>record</a:t>
            </a:r>
            <a:r>
              <a:rPr lang="zh-CN" altLang="en-US"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mn-ea"/>
              </a:rPr>
              <a:t> them for you. That should get you started."</a:t>
            </a:r>
            <a:endParaRPr lang="zh-CN" altLang="en-US" dirty="0">
              <a:solidFill>
                <a:sysClr val="window" lastClr="FFFFFF">
                  <a:lumMod val="50000"/>
                </a:sysClr>
              </a:solidFill>
              <a:latin typeface="微软雅黑" panose="020B0503020204020204" charset="-122"/>
              <a:ea typeface="微软雅黑" panose="020B0503020204020204" charset="-122"/>
            </a:endParaRPr>
          </a:p>
        </p:txBody>
      </p:sp>
      <p:sp>
        <p:nvSpPr>
          <p:cNvPr id="64" name="矩形 63"/>
          <p:cNvSpPr/>
          <p:nvPr/>
        </p:nvSpPr>
        <p:spPr>
          <a:xfrm>
            <a:off x="525145" y="4413568"/>
            <a:ext cx="2994025" cy="2040255"/>
          </a:xfrm>
          <a:prstGeom prst="rect">
            <a:avLst/>
          </a:prstGeom>
        </p:spPr>
        <p:txBody>
          <a:bodyPr wrap="square" anchor="ctr">
            <a:spAutoFit/>
          </a:bodyPr>
          <a:lstStyle/>
          <a:p>
            <a:pPr marL="0" lvl="1" indent="-285750" algn="l" defTabSz="685800" fontAlgn="ctr">
              <a:lnSpc>
                <a:spcPts val="1900"/>
              </a:lnSpc>
              <a:spcBef>
                <a:spcPts val="1000"/>
              </a:spcBef>
              <a:buFont typeface="Wingdings" panose="05000000000000000000" charset="0"/>
              <a:buChar char="l"/>
            </a:pP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Focusing on the </a:t>
            </a:r>
            <a:r>
              <a:rPr lang="en-US" altLang="zh-CN" b="1" dirty="0">
                <a:solidFill>
                  <a:srgbClr val="C00000"/>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positive</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has been shown to have </a:t>
            </a:r>
            <a:r>
              <a:rPr lang="en-US" altLang="zh-CN" b="1" dirty="0">
                <a:solidFill>
                  <a:srgbClr val="E4ECF8">
                    <a:lumMod val="50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benefits</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to one's health and well-being, </a:t>
            </a:r>
            <a:r>
              <a:rPr lang="en-US" altLang="zh-CN" b="1" dirty="0" err="1">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jusst</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as focusing on the </a:t>
            </a:r>
            <a:r>
              <a:rPr lang="en-US" altLang="zh-CN" b="1" dirty="0">
                <a:solidFill>
                  <a:srgbClr val="C00000"/>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negative</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 has been proven to have a </a:t>
            </a:r>
            <a:r>
              <a:rPr lang="en-US" altLang="zh-CN" b="1" dirty="0">
                <a:solidFill>
                  <a:srgbClr val="E4ECF8">
                    <a:lumMod val="50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harmful effect</a:t>
            </a:r>
            <a:r>
              <a:rPr lang="en-US" altLang="zh-CN" b="1" dirty="0">
                <a:solidFill>
                  <a:srgbClr val="000000">
                    <a:lumMod val="75000"/>
                    <a:lumOff val="25000"/>
                  </a:srgbClr>
                </a:solidFill>
                <a:latin typeface="Arial Rounded MT Bold" panose="020F0704030504030204" pitchFamily="34" charset="0"/>
                <a:ea typeface="微软雅黑" panose="020B0503020204020204" charset="-122"/>
                <a:cs typeface="Arial Rounded MT Bold" panose="020F0704030504030204" pitchFamily="34" charset="0"/>
                <a:sym typeface="微软雅黑" panose="020B0503020204020204" charset="-122"/>
              </a:rPr>
              <a:t>.</a:t>
            </a:r>
            <a:endParaRPr lang="zh-CN" altLang="en-US" dirty="0">
              <a:solidFill>
                <a:sysClr val="window" lastClr="FFFFFF">
                  <a:lumMod val="50000"/>
                </a:sysClr>
              </a:solidFill>
              <a:latin typeface="微软雅黑" panose="020B0503020204020204" charset="-122"/>
              <a:ea typeface="微软雅黑" panose="020B0503020204020204" charset="-122"/>
            </a:endParaRPr>
          </a:p>
        </p:txBody>
      </p:sp>
      <p:pic>
        <p:nvPicPr>
          <p:cNvPr id="47" name="内容占位符 7" descr="水印"/>
          <p:cNvPicPr>
            <a:picLocks noChangeAspect="1"/>
          </p:cNvPicPr>
          <p:nvPr/>
        </p:nvPicPr>
        <p:blipFill>
          <a:blip r:embed="rId1"/>
          <a:stretch>
            <a:fillRect/>
          </a:stretch>
        </p:blipFill>
        <p:spPr>
          <a:xfrm>
            <a:off x="7606030" y="95250"/>
            <a:ext cx="4396105" cy="14224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2" fill="hold" nodeType="with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wipe(right)">
                                      <p:cBhvr>
                                        <p:cTn id="7" dur="750"/>
                                        <p:tgtEl>
                                          <p:spTgt spid="14"/>
                                        </p:tgtEl>
                                      </p:cBhvr>
                                    </p:animEffect>
                                  </p:childTnLst>
                                </p:cTn>
                              </p:par>
                              <p:par>
                                <p:cTn id="8" presetID="2" presetClass="entr" presetSubtype="2" fill="hold" grpId="0" nodeType="withEffect">
                                  <p:stCondLst>
                                    <p:cond delay="0"/>
                                  </p:stCondLst>
                                  <p:iterate type="lt">
                                    <p:tmPct val="10000"/>
                                  </p:iterate>
                                  <p:childTnLst>
                                    <p:set>
                                      <p:cBhvr>
                                        <p:cTn id="9" dur="1" fill="hold">
                                          <p:stCondLst>
                                            <p:cond delay="0"/>
                                          </p:stCondLst>
                                        </p:cTn>
                                        <p:tgtEl>
                                          <p:spTgt spid="21"/>
                                        </p:tgtEl>
                                        <p:attrNameLst>
                                          <p:attrName>style.visibility</p:attrName>
                                        </p:attrNameLst>
                                      </p:cBhvr>
                                      <p:to>
                                        <p:strVal val="visible"/>
                                      </p:to>
                                    </p:set>
                                    <p:anim calcmode="lin" valueType="num">
                                      <p:cBhvr>
                                        <p:cTn id="10" dur="750" fill="hold"/>
                                        <p:tgtEl>
                                          <p:spTgt spid="21"/>
                                        </p:tgtEl>
                                        <p:attrNameLst>
                                          <p:attrName>ppt_x</p:attrName>
                                        </p:attrNameLst>
                                      </p:cBhvr>
                                      <p:tavLst>
                                        <p:tav tm="0">
                                          <p:val>
                                            <p:strVal val="1+#ppt_w/2"/>
                                          </p:val>
                                        </p:tav>
                                        <p:tav tm="100000">
                                          <p:val>
                                            <p:strVal val="#ppt_x"/>
                                          </p:val>
                                        </p:tav>
                                      </p:tavLst>
                                    </p:anim>
                                    <p:anim calcmode="lin" valueType="num">
                                      <p:cBhvr>
                                        <p:cTn id="11" dur="750" fill="hold"/>
                                        <p:tgtEl>
                                          <p:spTgt spid="21"/>
                                        </p:tgtEl>
                                        <p:attrNameLst>
                                          <p:attrName>ppt_y</p:attrName>
                                        </p:attrNameLst>
                                      </p:cBhvr>
                                      <p:tavLst>
                                        <p:tav tm="0">
                                          <p:val>
                                            <p:strVal val="#ppt_y"/>
                                          </p:val>
                                        </p:tav>
                                        <p:tav tm="100000">
                                          <p:val>
                                            <p:strVal val="#ppt_y"/>
                                          </p:val>
                                        </p:tav>
                                      </p:tavLst>
                                    </p:anim>
                                  </p:childTnLst>
                                </p:cTn>
                              </p:par>
                            </p:childTnLst>
                          </p:cTn>
                        </p:par>
                        <p:par>
                          <p:cTn id="12" fill="hold">
                            <p:stCondLst>
                              <p:cond delay="0"/>
                            </p:stCondLst>
                            <p:childTnLst>
                              <p:par>
                                <p:cTn id="13" presetID="10" presetClass="entr" presetSubtype="0" fill="hold" nodeType="afterEffect">
                                  <p:stCondLst>
                                    <p:cond delay="0"/>
                                  </p:stCondLst>
                                  <p:childTnLst>
                                    <p:set>
                                      <p:cBhvr>
                                        <p:cTn id="14" dur="1" fill="hold">
                                          <p:stCondLst>
                                            <p:cond delay="0"/>
                                          </p:stCondLst>
                                        </p:cTn>
                                        <p:tgtEl>
                                          <p:spTgt spid="22"/>
                                        </p:tgtEl>
                                        <p:attrNameLst>
                                          <p:attrName>style.visibility</p:attrName>
                                        </p:attrNameLst>
                                      </p:cBhvr>
                                      <p:to>
                                        <p:strVal val="visible"/>
                                      </p:to>
                                    </p:set>
                                    <p:animEffect transition="in" filter="fade">
                                      <p:cBhvr>
                                        <p:cTn id="15" dur="500"/>
                                        <p:tgtEl>
                                          <p:spTgt spid="22"/>
                                        </p:tgtEl>
                                      </p:cBhvr>
                                    </p:animEffect>
                                  </p:childTnLst>
                                </p:cTn>
                              </p:par>
                              <p:par>
                                <p:cTn id="16" presetID="22" presetClass="entr" presetSubtype="4" fill="hold" grpId="0" nodeType="withEffect">
                                  <p:stCondLst>
                                    <p:cond delay="500"/>
                                  </p:stCondLst>
                                  <p:childTnLst>
                                    <p:set>
                                      <p:cBhvr>
                                        <p:cTn id="17" dur="1" fill="hold">
                                          <p:stCondLst>
                                            <p:cond delay="0"/>
                                          </p:stCondLst>
                                        </p:cTn>
                                        <p:tgtEl>
                                          <p:spTgt spid="9"/>
                                        </p:tgtEl>
                                        <p:attrNameLst>
                                          <p:attrName>style.visibility</p:attrName>
                                        </p:attrNameLst>
                                      </p:cBhvr>
                                      <p:to>
                                        <p:strVal val="visible"/>
                                      </p:to>
                                    </p:set>
                                    <p:animEffect transition="in" filter="wipe(down)">
                                      <p:cBhvr>
                                        <p:cTn id="18" dur="500"/>
                                        <p:tgtEl>
                                          <p:spTgt spid="9"/>
                                        </p:tgtEl>
                                      </p:cBhvr>
                                    </p:animEffect>
                                  </p:childTnLst>
                                </p:cTn>
                              </p:par>
                              <p:par>
                                <p:cTn id="19" presetID="22" presetClass="entr" presetSubtype="4" fill="hold" grpId="0" nodeType="withEffect">
                                  <p:stCondLst>
                                    <p:cond delay="500"/>
                                  </p:stCondLst>
                                  <p:childTnLst>
                                    <p:set>
                                      <p:cBhvr>
                                        <p:cTn id="20" dur="1" fill="hold">
                                          <p:stCondLst>
                                            <p:cond delay="0"/>
                                          </p:stCondLst>
                                        </p:cTn>
                                        <p:tgtEl>
                                          <p:spTgt spid="13"/>
                                        </p:tgtEl>
                                        <p:attrNameLst>
                                          <p:attrName>style.visibility</p:attrName>
                                        </p:attrNameLst>
                                      </p:cBhvr>
                                      <p:to>
                                        <p:strVal val="visible"/>
                                      </p:to>
                                    </p:set>
                                    <p:animEffect transition="in" filter="wipe(down)">
                                      <p:cBhvr>
                                        <p:cTn id="21" dur="500"/>
                                        <p:tgtEl>
                                          <p:spTgt spid="13"/>
                                        </p:tgtEl>
                                      </p:cBhvr>
                                    </p:animEffect>
                                  </p:childTnLst>
                                </p:cTn>
                              </p:par>
                            </p:childTnLst>
                          </p:cTn>
                        </p:par>
                        <p:par>
                          <p:cTn id="22" fill="hold">
                            <p:stCondLst>
                              <p:cond delay="500"/>
                            </p:stCondLst>
                            <p:childTnLst>
                              <p:par>
                                <p:cTn id="23" presetID="22" presetClass="entr" presetSubtype="2" fill="hold" grpId="0" nodeType="afterEffect">
                                  <p:stCondLst>
                                    <p:cond delay="0"/>
                                  </p:stCondLst>
                                  <p:childTnLst>
                                    <p:set>
                                      <p:cBhvr>
                                        <p:cTn id="24" dur="1" fill="hold">
                                          <p:stCondLst>
                                            <p:cond delay="0"/>
                                          </p:stCondLst>
                                        </p:cTn>
                                        <p:tgtEl>
                                          <p:spTgt spid="26"/>
                                        </p:tgtEl>
                                        <p:attrNameLst>
                                          <p:attrName>style.visibility</p:attrName>
                                        </p:attrNameLst>
                                      </p:cBhvr>
                                      <p:to>
                                        <p:strVal val="visible"/>
                                      </p:to>
                                    </p:set>
                                    <p:animEffect transition="in" filter="wipe(right)">
                                      <p:cBhvr>
                                        <p:cTn id="25" dur="500"/>
                                        <p:tgtEl>
                                          <p:spTgt spid="26"/>
                                        </p:tgtEl>
                                      </p:cBhvr>
                                    </p:animEffect>
                                  </p:childTnLst>
                                </p:cTn>
                              </p:par>
                            </p:childTnLst>
                          </p:cTn>
                        </p:par>
                        <p:par>
                          <p:cTn id="26" fill="hold">
                            <p:stCondLst>
                              <p:cond delay="1000"/>
                            </p:stCondLst>
                            <p:childTnLst>
                              <p:par>
                                <p:cTn id="27" presetID="53" presetClass="entr" presetSubtype="16" fill="hold" nodeType="afterEffect">
                                  <p:stCondLst>
                                    <p:cond delay="0"/>
                                  </p:stCondLst>
                                  <p:childTnLst>
                                    <p:set>
                                      <p:cBhvr>
                                        <p:cTn id="28" dur="1" fill="hold">
                                          <p:stCondLst>
                                            <p:cond delay="0"/>
                                          </p:stCondLst>
                                        </p:cTn>
                                        <p:tgtEl>
                                          <p:spTgt spid="10"/>
                                        </p:tgtEl>
                                        <p:attrNameLst>
                                          <p:attrName>style.visibility</p:attrName>
                                        </p:attrNameLst>
                                      </p:cBhvr>
                                      <p:to>
                                        <p:strVal val="visible"/>
                                      </p:to>
                                    </p:set>
                                    <p:anim calcmode="lin" valueType="num">
                                      <p:cBhvr>
                                        <p:cTn id="29" dur="500" fill="hold"/>
                                        <p:tgtEl>
                                          <p:spTgt spid="10"/>
                                        </p:tgtEl>
                                        <p:attrNameLst>
                                          <p:attrName>ppt_w</p:attrName>
                                        </p:attrNameLst>
                                      </p:cBhvr>
                                      <p:tavLst>
                                        <p:tav tm="0">
                                          <p:val>
                                            <p:fltVal val="0"/>
                                          </p:val>
                                        </p:tav>
                                        <p:tav tm="100000">
                                          <p:val>
                                            <p:strVal val="#ppt_w"/>
                                          </p:val>
                                        </p:tav>
                                      </p:tavLst>
                                    </p:anim>
                                    <p:anim calcmode="lin" valueType="num">
                                      <p:cBhvr>
                                        <p:cTn id="30" dur="500" fill="hold"/>
                                        <p:tgtEl>
                                          <p:spTgt spid="10"/>
                                        </p:tgtEl>
                                        <p:attrNameLst>
                                          <p:attrName>ppt_h</p:attrName>
                                        </p:attrNameLst>
                                      </p:cBhvr>
                                      <p:tavLst>
                                        <p:tav tm="0">
                                          <p:val>
                                            <p:fltVal val="0"/>
                                          </p:val>
                                        </p:tav>
                                        <p:tav tm="100000">
                                          <p:val>
                                            <p:strVal val="#ppt_h"/>
                                          </p:val>
                                        </p:tav>
                                      </p:tavLst>
                                    </p:anim>
                                    <p:animEffect transition="in" filter="fade">
                                      <p:cBhvr>
                                        <p:cTn id="31" dur="500"/>
                                        <p:tgtEl>
                                          <p:spTgt spid="10"/>
                                        </p:tgtEl>
                                      </p:cBhvr>
                                    </p:animEffect>
                                  </p:childTnLst>
                                </p:cTn>
                              </p:par>
                              <p:par>
                                <p:cTn id="32" presetID="2" presetClass="entr" presetSubtype="8" fill="hold" nodeType="withEffect">
                                  <p:stCondLst>
                                    <p:cond delay="500"/>
                                  </p:stCondLst>
                                  <p:childTnLst>
                                    <p:set>
                                      <p:cBhvr>
                                        <p:cTn id="33" dur="1" fill="hold">
                                          <p:stCondLst>
                                            <p:cond delay="0"/>
                                          </p:stCondLst>
                                        </p:cTn>
                                        <p:tgtEl>
                                          <p:spTgt spid="41"/>
                                        </p:tgtEl>
                                        <p:attrNameLst>
                                          <p:attrName>style.visibility</p:attrName>
                                        </p:attrNameLst>
                                      </p:cBhvr>
                                      <p:to>
                                        <p:strVal val="visible"/>
                                      </p:to>
                                    </p:set>
                                    <p:anim calcmode="lin" valueType="num">
                                      <p:cBhvr additive="base">
                                        <p:cTn id="34" dur="500" fill="hold"/>
                                        <p:tgtEl>
                                          <p:spTgt spid="41"/>
                                        </p:tgtEl>
                                        <p:attrNameLst>
                                          <p:attrName>ppt_x</p:attrName>
                                        </p:attrNameLst>
                                      </p:cBhvr>
                                      <p:tavLst>
                                        <p:tav tm="0">
                                          <p:val>
                                            <p:strVal val="0-#ppt_w/2"/>
                                          </p:val>
                                        </p:tav>
                                        <p:tav tm="100000">
                                          <p:val>
                                            <p:strVal val="#ppt_x"/>
                                          </p:val>
                                        </p:tav>
                                      </p:tavLst>
                                    </p:anim>
                                    <p:anim calcmode="lin" valueType="num">
                                      <p:cBhvr additive="base">
                                        <p:cTn id="35" dur="500" fill="hold"/>
                                        <p:tgtEl>
                                          <p:spTgt spid="41"/>
                                        </p:tgtEl>
                                        <p:attrNameLst>
                                          <p:attrName>ppt_y</p:attrName>
                                        </p:attrNameLst>
                                      </p:cBhvr>
                                      <p:tavLst>
                                        <p:tav tm="0">
                                          <p:val>
                                            <p:strVal val="#ppt_y"/>
                                          </p:val>
                                        </p:tav>
                                        <p:tav tm="100000">
                                          <p:val>
                                            <p:strVal val="#ppt_y"/>
                                          </p:val>
                                        </p:tav>
                                      </p:tavLst>
                                    </p:anim>
                                  </p:childTnLst>
                                </p:cTn>
                              </p:par>
                              <p:par>
                                <p:cTn id="36" presetID="2" presetClass="entr" presetSubtype="8" fill="hold" nodeType="withEffect">
                                  <p:stCondLst>
                                    <p:cond delay="500"/>
                                  </p:stCondLst>
                                  <p:childTnLst>
                                    <p:set>
                                      <p:cBhvr>
                                        <p:cTn id="37" dur="1" fill="hold">
                                          <p:stCondLst>
                                            <p:cond delay="0"/>
                                          </p:stCondLst>
                                        </p:cTn>
                                        <p:tgtEl>
                                          <p:spTgt spid="53"/>
                                        </p:tgtEl>
                                        <p:attrNameLst>
                                          <p:attrName>style.visibility</p:attrName>
                                        </p:attrNameLst>
                                      </p:cBhvr>
                                      <p:to>
                                        <p:strVal val="visible"/>
                                      </p:to>
                                    </p:set>
                                    <p:anim calcmode="lin" valueType="num">
                                      <p:cBhvr additive="base">
                                        <p:cTn id="38" dur="500" fill="hold"/>
                                        <p:tgtEl>
                                          <p:spTgt spid="53"/>
                                        </p:tgtEl>
                                        <p:attrNameLst>
                                          <p:attrName>ppt_x</p:attrName>
                                        </p:attrNameLst>
                                      </p:cBhvr>
                                      <p:tavLst>
                                        <p:tav tm="0">
                                          <p:val>
                                            <p:strVal val="0-#ppt_w/2"/>
                                          </p:val>
                                        </p:tav>
                                        <p:tav tm="100000">
                                          <p:val>
                                            <p:strVal val="#ppt_x"/>
                                          </p:val>
                                        </p:tav>
                                      </p:tavLst>
                                    </p:anim>
                                    <p:anim calcmode="lin" valueType="num">
                                      <p:cBhvr additive="base">
                                        <p:cTn id="39" dur="500" fill="hold"/>
                                        <p:tgtEl>
                                          <p:spTgt spid="53"/>
                                        </p:tgtEl>
                                        <p:attrNameLst>
                                          <p:attrName>ppt_y</p:attrName>
                                        </p:attrNameLst>
                                      </p:cBhvr>
                                      <p:tavLst>
                                        <p:tav tm="0">
                                          <p:val>
                                            <p:strVal val="#ppt_y"/>
                                          </p:val>
                                        </p:tav>
                                        <p:tav tm="100000">
                                          <p:val>
                                            <p:strVal val="#ppt_y"/>
                                          </p:val>
                                        </p:tav>
                                      </p:tavLst>
                                    </p:anim>
                                  </p:childTnLst>
                                </p:cTn>
                              </p:par>
                              <p:par>
                                <p:cTn id="40" presetID="2" presetClass="entr" presetSubtype="8" fill="hold" grpId="0" nodeType="withEffect">
                                  <p:stCondLst>
                                    <p:cond delay="1000"/>
                                  </p:stCondLst>
                                  <p:childTnLst>
                                    <p:set>
                                      <p:cBhvr>
                                        <p:cTn id="41" dur="1" fill="hold">
                                          <p:stCondLst>
                                            <p:cond delay="0"/>
                                          </p:stCondLst>
                                        </p:cTn>
                                        <p:tgtEl>
                                          <p:spTgt spid="63"/>
                                        </p:tgtEl>
                                        <p:attrNameLst>
                                          <p:attrName>style.visibility</p:attrName>
                                        </p:attrNameLst>
                                      </p:cBhvr>
                                      <p:to>
                                        <p:strVal val="visible"/>
                                      </p:to>
                                    </p:set>
                                    <p:anim calcmode="lin" valueType="num">
                                      <p:cBhvr additive="base">
                                        <p:cTn id="42" dur="500" fill="hold"/>
                                        <p:tgtEl>
                                          <p:spTgt spid="63"/>
                                        </p:tgtEl>
                                        <p:attrNameLst>
                                          <p:attrName>ppt_x</p:attrName>
                                        </p:attrNameLst>
                                      </p:cBhvr>
                                      <p:tavLst>
                                        <p:tav tm="0">
                                          <p:val>
                                            <p:strVal val="0-#ppt_w/2"/>
                                          </p:val>
                                        </p:tav>
                                        <p:tav tm="100000">
                                          <p:val>
                                            <p:strVal val="#ppt_x"/>
                                          </p:val>
                                        </p:tav>
                                      </p:tavLst>
                                    </p:anim>
                                    <p:anim calcmode="lin" valueType="num">
                                      <p:cBhvr additive="base">
                                        <p:cTn id="43" dur="500" fill="hold"/>
                                        <p:tgtEl>
                                          <p:spTgt spid="63"/>
                                        </p:tgtEl>
                                        <p:attrNameLst>
                                          <p:attrName>ppt_y</p:attrName>
                                        </p:attrNameLst>
                                      </p:cBhvr>
                                      <p:tavLst>
                                        <p:tav tm="0">
                                          <p:val>
                                            <p:strVal val="#ppt_y"/>
                                          </p:val>
                                        </p:tav>
                                        <p:tav tm="100000">
                                          <p:val>
                                            <p:strVal val="#ppt_y"/>
                                          </p:val>
                                        </p:tav>
                                      </p:tavLst>
                                    </p:anim>
                                  </p:childTnLst>
                                </p:cTn>
                              </p:par>
                              <p:par>
                                <p:cTn id="44" presetID="2" presetClass="entr" presetSubtype="8" fill="hold" grpId="0" nodeType="withEffect">
                                  <p:stCondLst>
                                    <p:cond delay="1000"/>
                                  </p:stCondLst>
                                  <p:childTnLst>
                                    <p:set>
                                      <p:cBhvr>
                                        <p:cTn id="45" dur="1" fill="hold">
                                          <p:stCondLst>
                                            <p:cond delay="0"/>
                                          </p:stCondLst>
                                        </p:cTn>
                                        <p:tgtEl>
                                          <p:spTgt spid="64"/>
                                        </p:tgtEl>
                                        <p:attrNameLst>
                                          <p:attrName>style.visibility</p:attrName>
                                        </p:attrNameLst>
                                      </p:cBhvr>
                                      <p:to>
                                        <p:strVal val="visible"/>
                                      </p:to>
                                    </p:set>
                                    <p:anim calcmode="lin" valueType="num">
                                      <p:cBhvr additive="base">
                                        <p:cTn id="46" dur="500" fill="hold"/>
                                        <p:tgtEl>
                                          <p:spTgt spid="64"/>
                                        </p:tgtEl>
                                        <p:attrNameLst>
                                          <p:attrName>ppt_x</p:attrName>
                                        </p:attrNameLst>
                                      </p:cBhvr>
                                      <p:tavLst>
                                        <p:tav tm="0">
                                          <p:val>
                                            <p:strVal val="0-#ppt_w/2"/>
                                          </p:val>
                                        </p:tav>
                                        <p:tav tm="100000">
                                          <p:val>
                                            <p:strVal val="#ppt_x"/>
                                          </p:val>
                                        </p:tav>
                                      </p:tavLst>
                                    </p:anim>
                                    <p:anim calcmode="lin" valueType="num">
                                      <p:cBhvr additive="base">
                                        <p:cTn id="47" dur="500" fill="hold"/>
                                        <p:tgtEl>
                                          <p:spTgt spid="64"/>
                                        </p:tgtEl>
                                        <p:attrNameLst>
                                          <p:attrName>ppt_y</p:attrName>
                                        </p:attrNameLst>
                                      </p:cBhvr>
                                      <p:tavLst>
                                        <p:tav tm="0">
                                          <p:val>
                                            <p:strVal val="#ppt_y"/>
                                          </p:val>
                                        </p:tav>
                                        <p:tav tm="100000">
                                          <p:val>
                                            <p:strVal val="#ppt_y"/>
                                          </p:val>
                                        </p:tav>
                                      </p:tavLst>
                                    </p:anim>
                                  </p:childTnLst>
                                </p:cTn>
                              </p:par>
                            </p:childTnLst>
                          </p:cTn>
                        </p:par>
                        <p:par>
                          <p:cTn id="48" fill="hold">
                            <p:stCondLst>
                              <p:cond delay="1500"/>
                            </p:stCondLst>
                            <p:childTnLst>
                              <p:par>
                                <p:cTn id="49" presetID="22" presetClass="entr" presetSubtype="8" fill="hold" grpId="0" nodeType="afterEffect">
                                  <p:stCondLst>
                                    <p:cond delay="0"/>
                                  </p:stCondLst>
                                  <p:childTnLst>
                                    <p:set>
                                      <p:cBhvr>
                                        <p:cTn id="50" dur="1" fill="hold">
                                          <p:stCondLst>
                                            <p:cond delay="0"/>
                                          </p:stCondLst>
                                        </p:cTn>
                                        <p:tgtEl>
                                          <p:spTgt spid="25"/>
                                        </p:tgtEl>
                                        <p:attrNameLst>
                                          <p:attrName>style.visibility</p:attrName>
                                        </p:attrNameLst>
                                      </p:cBhvr>
                                      <p:to>
                                        <p:strVal val="visible"/>
                                      </p:to>
                                    </p:set>
                                    <p:animEffect transition="in" filter="wipe(left)">
                                      <p:cBhvr>
                                        <p:cTn id="51" dur="500"/>
                                        <p:tgtEl>
                                          <p:spTgt spid="25"/>
                                        </p:tgtEl>
                                      </p:cBhvr>
                                    </p:animEffect>
                                  </p:childTnLst>
                                </p:cTn>
                              </p:par>
                            </p:childTnLst>
                          </p:cTn>
                        </p:par>
                        <p:par>
                          <p:cTn id="52" fill="hold">
                            <p:stCondLst>
                              <p:cond delay="2000"/>
                            </p:stCondLst>
                            <p:childTnLst>
                              <p:par>
                                <p:cTn id="53" presetID="53" presetClass="entr" presetSubtype="16" fill="hold" nodeType="afterEffect">
                                  <p:stCondLst>
                                    <p:cond delay="0"/>
                                  </p:stCondLst>
                                  <p:childTnLst>
                                    <p:set>
                                      <p:cBhvr>
                                        <p:cTn id="54" dur="1" fill="hold">
                                          <p:stCondLst>
                                            <p:cond delay="0"/>
                                          </p:stCondLst>
                                        </p:cTn>
                                        <p:tgtEl>
                                          <p:spTgt spid="3"/>
                                        </p:tgtEl>
                                        <p:attrNameLst>
                                          <p:attrName>style.visibility</p:attrName>
                                        </p:attrNameLst>
                                      </p:cBhvr>
                                      <p:to>
                                        <p:strVal val="visible"/>
                                      </p:to>
                                    </p:set>
                                    <p:anim calcmode="lin" valueType="num">
                                      <p:cBhvr>
                                        <p:cTn id="55" dur="500" fill="hold"/>
                                        <p:tgtEl>
                                          <p:spTgt spid="3"/>
                                        </p:tgtEl>
                                        <p:attrNameLst>
                                          <p:attrName>ppt_w</p:attrName>
                                        </p:attrNameLst>
                                      </p:cBhvr>
                                      <p:tavLst>
                                        <p:tav tm="0">
                                          <p:val>
                                            <p:fltVal val="0"/>
                                          </p:val>
                                        </p:tav>
                                        <p:tav tm="100000">
                                          <p:val>
                                            <p:strVal val="#ppt_w"/>
                                          </p:val>
                                        </p:tav>
                                      </p:tavLst>
                                    </p:anim>
                                    <p:anim calcmode="lin" valueType="num">
                                      <p:cBhvr>
                                        <p:cTn id="56" dur="500" fill="hold"/>
                                        <p:tgtEl>
                                          <p:spTgt spid="3"/>
                                        </p:tgtEl>
                                        <p:attrNameLst>
                                          <p:attrName>ppt_h</p:attrName>
                                        </p:attrNameLst>
                                      </p:cBhvr>
                                      <p:tavLst>
                                        <p:tav tm="0">
                                          <p:val>
                                            <p:fltVal val="0"/>
                                          </p:val>
                                        </p:tav>
                                        <p:tav tm="100000">
                                          <p:val>
                                            <p:strVal val="#ppt_h"/>
                                          </p:val>
                                        </p:tav>
                                      </p:tavLst>
                                    </p:anim>
                                    <p:animEffect transition="in" filter="fade">
                                      <p:cBhvr>
                                        <p:cTn id="57" dur="500"/>
                                        <p:tgtEl>
                                          <p:spTgt spid="3"/>
                                        </p:tgtEl>
                                      </p:cBhvr>
                                    </p:animEffect>
                                  </p:childTnLst>
                                </p:cTn>
                              </p:par>
                              <p:par>
                                <p:cTn id="58" presetID="2" presetClass="entr" presetSubtype="2" fill="hold" nodeType="withEffect">
                                  <p:stCondLst>
                                    <p:cond delay="500"/>
                                  </p:stCondLst>
                                  <p:childTnLst>
                                    <p:set>
                                      <p:cBhvr>
                                        <p:cTn id="59" dur="1" fill="hold">
                                          <p:stCondLst>
                                            <p:cond delay="0"/>
                                          </p:stCondLst>
                                        </p:cTn>
                                        <p:tgtEl>
                                          <p:spTgt spid="44"/>
                                        </p:tgtEl>
                                        <p:attrNameLst>
                                          <p:attrName>style.visibility</p:attrName>
                                        </p:attrNameLst>
                                      </p:cBhvr>
                                      <p:to>
                                        <p:strVal val="visible"/>
                                      </p:to>
                                    </p:set>
                                    <p:anim calcmode="lin" valueType="num">
                                      <p:cBhvr additive="base">
                                        <p:cTn id="60" dur="500" fill="hold"/>
                                        <p:tgtEl>
                                          <p:spTgt spid="44"/>
                                        </p:tgtEl>
                                        <p:attrNameLst>
                                          <p:attrName>ppt_x</p:attrName>
                                        </p:attrNameLst>
                                      </p:cBhvr>
                                      <p:tavLst>
                                        <p:tav tm="0">
                                          <p:val>
                                            <p:strVal val="1+#ppt_w/2"/>
                                          </p:val>
                                        </p:tav>
                                        <p:tav tm="100000">
                                          <p:val>
                                            <p:strVal val="#ppt_x"/>
                                          </p:val>
                                        </p:tav>
                                      </p:tavLst>
                                    </p:anim>
                                    <p:anim calcmode="lin" valueType="num">
                                      <p:cBhvr additive="base">
                                        <p:cTn id="61" dur="500" fill="hold"/>
                                        <p:tgtEl>
                                          <p:spTgt spid="44"/>
                                        </p:tgtEl>
                                        <p:attrNameLst>
                                          <p:attrName>ppt_y</p:attrName>
                                        </p:attrNameLst>
                                      </p:cBhvr>
                                      <p:tavLst>
                                        <p:tav tm="0">
                                          <p:val>
                                            <p:strVal val="#ppt_y"/>
                                          </p:val>
                                        </p:tav>
                                        <p:tav tm="100000">
                                          <p:val>
                                            <p:strVal val="#ppt_y"/>
                                          </p:val>
                                        </p:tav>
                                      </p:tavLst>
                                    </p:anim>
                                  </p:childTnLst>
                                </p:cTn>
                              </p:par>
                              <p:par>
                                <p:cTn id="62" presetID="2" presetClass="entr" presetSubtype="2" fill="hold" nodeType="withEffect">
                                  <p:stCondLst>
                                    <p:cond delay="500"/>
                                  </p:stCondLst>
                                  <p:childTnLst>
                                    <p:set>
                                      <p:cBhvr>
                                        <p:cTn id="63" dur="1" fill="hold">
                                          <p:stCondLst>
                                            <p:cond delay="0"/>
                                          </p:stCondLst>
                                        </p:cTn>
                                        <p:tgtEl>
                                          <p:spTgt spid="50"/>
                                        </p:tgtEl>
                                        <p:attrNameLst>
                                          <p:attrName>style.visibility</p:attrName>
                                        </p:attrNameLst>
                                      </p:cBhvr>
                                      <p:to>
                                        <p:strVal val="visible"/>
                                      </p:to>
                                    </p:set>
                                    <p:anim calcmode="lin" valueType="num">
                                      <p:cBhvr additive="base">
                                        <p:cTn id="64" dur="500" fill="hold"/>
                                        <p:tgtEl>
                                          <p:spTgt spid="50"/>
                                        </p:tgtEl>
                                        <p:attrNameLst>
                                          <p:attrName>ppt_x</p:attrName>
                                        </p:attrNameLst>
                                      </p:cBhvr>
                                      <p:tavLst>
                                        <p:tav tm="0">
                                          <p:val>
                                            <p:strVal val="1+#ppt_w/2"/>
                                          </p:val>
                                        </p:tav>
                                        <p:tav tm="100000">
                                          <p:val>
                                            <p:strVal val="#ppt_x"/>
                                          </p:val>
                                        </p:tav>
                                      </p:tavLst>
                                    </p:anim>
                                    <p:anim calcmode="lin" valueType="num">
                                      <p:cBhvr additive="base">
                                        <p:cTn id="65" dur="500" fill="hold"/>
                                        <p:tgtEl>
                                          <p:spTgt spid="50"/>
                                        </p:tgtEl>
                                        <p:attrNameLst>
                                          <p:attrName>ppt_y</p:attrName>
                                        </p:attrNameLst>
                                      </p:cBhvr>
                                      <p:tavLst>
                                        <p:tav tm="0">
                                          <p:val>
                                            <p:strVal val="#ppt_y"/>
                                          </p:val>
                                        </p:tav>
                                        <p:tav tm="100000">
                                          <p:val>
                                            <p:strVal val="#ppt_y"/>
                                          </p:val>
                                        </p:tav>
                                      </p:tavLst>
                                    </p:anim>
                                  </p:childTnLst>
                                </p:cTn>
                              </p:par>
                              <p:par>
                                <p:cTn id="66" presetID="2" presetClass="entr" presetSubtype="2" fill="hold" nodeType="withEffect">
                                  <p:stCondLst>
                                    <p:cond delay="500"/>
                                  </p:stCondLst>
                                  <p:childTnLst>
                                    <p:set>
                                      <p:cBhvr>
                                        <p:cTn id="67" dur="1" fill="hold">
                                          <p:stCondLst>
                                            <p:cond delay="0"/>
                                          </p:stCondLst>
                                        </p:cTn>
                                        <p:tgtEl>
                                          <p:spTgt spid="56"/>
                                        </p:tgtEl>
                                        <p:attrNameLst>
                                          <p:attrName>style.visibility</p:attrName>
                                        </p:attrNameLst>
                                      </p:cBhvr>
                                      <p:to>
                                        <p:strVal val="visible"/>
                                      </p:to>
                                    </p:set>
                                    <p:anim calcmode="lin" valueType="num">
                                      <p:cBhvr additive="base">
                                        <p:cTn id="68" dur="500" fill="hold"/>
                                        <p:tgtEl>
                                          <p:spTgt spid="56"/>
                                        </p:tgtEl>
                                        <p:attrNameLst>
                                          <p:attrName>ppt_x</p:attrName>
                                        </p:attrNameLst>
                                      </p:cBhvr>
                                      <p:tavLst>
                                        <p:tav tm="0">
                                          <p:val>
                                            <p:strVal val="1+#ppt_w/2"/>
                                          </p:val>
                                        </p:tav>
                                        <p:tav tm="100000">
                                          <p:val>
                                            <p:strVal val="#ppt_x"/>
                                          </p:val>
                                        </p:tav>
                                      </p:tavLst>
                                    </p:anim>
                                    <p:anim calcmode="lin" valueType="num">
                                      <p:cBhvr additive="base">
                                        <p:cTn id="69" dur="500" fill="hold"/>
                                        <p:tgtEl>
                                          <p:spTgt spid="56"/>
                                        </p:tgtEl>
                                        <p:attrNameLst>
                                          <p:attrName>ppt_y</p:attrName>
                                        </p:attrNameLst>
                                      </p:cBhvr>
                                      <p:tavLst>
                                        <p:tav tm="0">
                                          <p:val>
                                            <p:strVal val="#ppt_y"/>
                                          </p:val>
                                        </p:tav>
                                        <p:tav tm="100000">
                                          <p:val>
                                            <p:strVal val="#ppt_y"/>
                                          </p:val>
                                        </p:tav>
                                      </p:tavLst>
                                    </p:anim>
                                  </p:childTnLst>
                                </p:cTn>
                              </p:par>
                              <p:par>
                                <p:cTn id="70" presetID="2" presetClass="entr" presetSubtype="2" fill="hold" grpId="0" nodeType="withEffect">
                                  <p:stCondLst>
                                    <p:cond delay="1000"/>
                                  </p:stCondLst>
                                  <p:childTnLst>
                                    <p:set>
                                      <p:cBhvr>
                                        <p:cTn id="71" dur="1" fill="hold">
                                          <p:stCondLst>
                                            <p:cond delay="0"/>
                                          </p:stCondLst>
                                        </p:cTn>
                                        <p:tgtEl>
                                          <p:spTgt spid="59"/>
                                        </p:tgtEl>
                                        <p:attrNameLst>
                                          <p:attrName>style.visibility</p:attrName>
                                        </p:attrNameLst>
                                      </p:cBhvr>
                                      <p:to>
                                        <p:strVal val="visible"/>
                                      </p:to>
                                    </p:set>
                                    <p:anim calcmode="lin" valueType="num">
                                      <p:cBhvr additive="base">
                                        <p:cTn id="72" dur="500" fill="hold"/>
                                        <p:tgtEl>
                                          <p:spTgt spid="59"/>
                                        </p:tgtEl>
                                        <p:attrNameLst>
                                          <p:attrName>ppt_x</p:attrName>
                                        </p:attrNameLst>
                                      </p:cBhvr>
                                      <p:tavLst>
                                        <p:tav tm="0">
                                          <p:val>
                                            <p:strVal val="1+#ppt_w/2"/>
                                          </p:val>
                                        </p:tav>
                                        <p:tav tm="100000">
                                          <p:val>
                                            <p:strVal val="#ppt_x"/>
                                          </p:val>
                                        </p:tav>
                                      </p:tavLst>
                                    </p:anim>
                                    <p:anim calcmode="lin" valueType="num">
                                      <p:cBhvr additive="base">
                                        <p:cTn id="73" dur="500" fill="hold"/>
                                        <p:tgtEl>
                                          <p:spTgt spid="59"/>
                                        </p:tgtEl>
                                        <p:attrNameLst>
                                          <p:attrName>ppt_y</p:attrName>
                                        </p:attrNameLst>
                                      </p:cBhvr>
                                      <p:tavLst>
                                        <p:tav tm="0">
                                          <p:val>
                                            <p:strVal val="#ppt_y"/>
                                          </p:val>
                                        </p:tav>
                                        <p:tav tm="100000">
                                          <p:val>
                                            <p:strVal val="#ppt_y"/>
                                          </p:val>
                                        </p:tav>
                                      </p:tavLst>
                                    </p:anim>
                                  </p:childTnLst>
                                </p:cTn>
                              </p:par>
                              <p:par>
                                <p:cTn id="74" presetID="2" presetClass="entr" presetSubtype="2" fill="hold" grpId="0" nodeType="withEffect">
                                  <p:stCondLst>
                                    <p:cond delay="1000"/>
                                  </p:stCondLst>
                                  <p:childTnLst>
                                    <p:set>
                                      <p:cBhvr>
                                        <p:cTn id="75" dur="1" fill="hold">
                                          <p:stCondLst>
                                            <p:cond delay="0"/>
                                          </p:stCondLst>
                                        </p:cTn>
                                        <p:tgtEl>
                                          <p:spTgt spid="60"/>
                                        </p:tgtEl>
                                        <p:attrNameLst>
                                          <p:attrName>style.visibility</p:attrName>
                                        </p:attrNameLst>
                                      </p:cBhvr>
                                      <p:to>
                                        <p:strVal val="visible"/>
                                      </p:to>
                                    </p:set>
                                    <p:anim calcmode="lin" valueType="num">
                                      <p:cBhvr additive="base">
                                        <p:cTn id="76" dur="500" fill="hold"/>
                                        <p:tgtEl>
                                          <p:spTgt spid="60"/>
                                        </p:tgtEl>
                                        <p:attrNameLst>
                                          <p:attrName>ppt_x</p:attrName>
                                        </p:attrNameLst>
                                      </p:cBhvr>
                                      <p:tavLst>
                                        <p:tav tm="0">
                                          <p:val>
                                            <p:strVal val="1+#ppt_w/2"/>
                                          </p:val>
                                        </p:tav>
                                        <p:tav tm="100000">
                                          <p:val>
                                            <p:strVal val="#ppt_x"/>
                                          </p:val>
                                        </p:tav>
                                      </p:tavLst>
                                    </p:anim>
                                    <p:anim calcmode="lin" valueType="num">
                                      <p:cBhvr additive="base">
                                        <p:cTn id="77" dur="500" fill="hold"/>
                                        <p:tgtEl>
                                          <p:spTgt spid="60"/>
                                        </p:tgtEl>
                                        <p:attrNameLst>
                                          <p:attrName>ppt_y</p:attrName>
                                        </p:attrNameLst>
                                      </p:cBhvr>
                                      <p:tavLst>
                                        <p:tav tm="0">
                                          <p:val>
                                            <p:strVal val="#ppt_y"/>
                                          </p:val>
                                        </p:tav>
                                        <p:tav tm="100000">
                                          <p:val>
                                            <p:strVal val="#ppt_y"/>
                                          </p:val>
                                        </p:tav>
                                      </p:tavLst>
                                    </p:anim>
                                  </p:childTnLst>
                                </p:cTn>
                              </p:par>
                              <p:par>
                                <p:cTn id="78" presetID="2" presetClass="entr" presetSubtype="2" fill="hold" grpId="0" nodeType="withEffect">
                                  <p:stCondLst>
                                    <p:cond delay="1000"/>
                                  </p:stCondLst>
                                  <p:childTnLst>
                                    <p:set>
                                      <p:cBhvr>
                                        <p:cTn id="79" dur="1" fill="hold">
                                          <p:stCondLst>
                                            <p:cond delay="0"/>
                                          </p:stCondLst>
                                        </p:cTn>
                                        <p:tgtEl>
                                          <p:spTgt spid="61"/>
                                        </p:tgtEl>
                                        <p:attrNameLst>
                                          <p:attrName>style.visibility</p:attrName>
                                        </p:attrNameLst>
                                      </p:cBhvr>
                                      <p:to>
                                        <p:strVal val="visible"/>
                                      </p:to>
                                    </p:set>
                                    <p:anim calcmode="lin" valueType="num">
                                      <p:cBhvr additive="base">
                                        <p:cTn id="80" dur="500" fill="hold"/>
                                        <p:tgtEl>
                                          <p:spTgt spid="61"/>
                                        </p:tgtEl>
                                        <p:attrNameLst>
                                          <p:attrName>ppt_x</p:attrName>
                                        </p:attrNameLst>
                                      </p:cBhvr>
                                      <p:tavLst>
                                        <p:tav tm="0">
                                          <p:val>
                                            <p:strVal val="1+#ppt_w/2"/>
                                          </p:val>
                                        </p:tav>
                                        <p:tav tm="100000">
                                          <p:val>
                                            <p:strVal val="#ppt_x"/>
                                          </p:val>
                                        </p:tav>
                                      </p:tavLst>
                                    </p:anim>
                                    <p:anim calcmode="lin" valueType="num">
                                      <p:cBhvr additive="base">
                                        <p:cTn id="81" dur="500" fill="hold"/>
                                        <p:tgtEl>
                                          <p:spTgt spid="61"/>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bldLvl="0" autoUpdateAnimBg="0"/>
      <p:bldP spid="9" grpId="0" bldLvl="0" animBg="1"/>
      <p:bldP spid="13" grpId="0" bldLvl="0" animBg="1"/>
      <p:bldP spid="25" grpId="0" bldLvl="0" animBg="1"/>
      <p:bldP spid="26" grpId="0" bldLvl="0" animBg="1"/>
      <p:bldP spid="59" grpId="0"/>
      <p:bldP spid="60" grpId="0"/>
      <p:bldP spid="61" grpId="0"/>
      <p:bldP spid="63" grpId="0"/>
      <p:bldP spid="64" grpId="0"/>
    </p:bldLst>
  </p:timing>
</p:sld>
</file>

<file path=ppt/tags/tag1.xml><?xml version="1.0" encoding="utf-8"?>
<p:tagLst xmlns:p="http://schemas.openxmlformats.org/presentationml/2006/main">
  <p:tag name="KSO_WM_UNIT_NOCLEAR" val="0"/>
  <p:tag name="KSO_WM_UNIT_VALUE" val="460"/>
  <p:tag name="KSO_WM_UNIT_HIGHLIGHT" val="0"/>
  <p:tag name="KSO_WM_UNIT_COMPATIBLE" val="0"/>
  <p:tag name="KSO_WM_UNIT_DIAGRAM_ISNUMVISUAL" val="0"/>
  <p:tag name="KSO_WM_UNIT_DIAGRAM_ISREFERUNIT" val="0"/>
  <p:tag name="KSO_WM_UNIT_TYPE" val="f"/>
  <p:tag name="KSO_WM_UNIT_INDEX" val="1"/>
  <p:tag name="KSO_WM_UNIT_ID" val="diagram20198659_1*f*1"/>
  <p:tag name="KSO_WM_TEMPLATE_CATEGORY" val="diagram"/>
  <p:tag name="KSO_WM_TEMPLATE_INDEX" val="20198659"/>
  <p:tag name="KSO_WM_UNIT_LAYERLEVEL" val="1"/>
  <p:tag name="KSO_WM_TAG_VERSION" val="1.0"/>
  <p:tag name="KSO_WM_BEAUTIFY_FLAG" val="#wm#"/>
  <p:tag name="KSO_WM_UNIT_PRESET_TEXT" val="点击此处添加正文，文字是您思想的提炼，为了演示发布的良好效果，请言简意赅的阐述观点。&#10;您的正文已经经简明扼要，字字珠玑，但信息却千丝万缕、错综复杂，需要用更多的文字来表述；但请您尽可能提炼思想的精髓，否则容易造成观者的阅读压力，适得其反。&#10;正如我们都希望改变世界，希望给别人带去光明，但更多时候我们只需要播下一颗种子，自然有微风吹拂，雨露滋养。恰如其分的表达观点，往往事半功倍。&#10;当您的正文内容到达这个限度时，或许已经不纯粹作用于演示，极大可能运用于阅读领域；无论是传播观点、知识分享还是汇报工作，内容的详尽固然重要，但请一定注意信息框架的清晰，这样才能使内容层次分明，页面简洁易读。"/>
</p:tagLst>
</file>

<file path=ppt/tags/tag2.xml><?xml version="1.0" encoding="utf-8"?>
<p:tagLst xmlns:p="http://schemas.openxmlformats.org/presentationml/2006/main">
  <p:tag name="KSO_WM_UNIT_TABLE_BEAUTIFY" val="smartTable{44ee977d-bf81-4a73-a740-4712ae974c26}"/>
</p:tagLst>
</file>

<file path=ppt/theme/theme1.xml><?xml version="1.0" encoding="utf-8"?>
<a:theme xmlns:a="http://schemas.openxmlformats.org/drawingml/2006/main" name="Office 主题">
  <a:themeElements>
    <a:clrScheme name="自定义 161">
      <a:dk1>
        <a:sysClr val="windowText" lastClr="000000"/>
      </a:dk1>
      <a:lt1>
        <a:sysClr val="window" lastClr="FFFFFF"/>
      </a:lt1>
      <a:dk2>
        <a:srgbClr val="1F497D"/>
      </a:dk2>
      <a:lt2>
        <a:srgbClr val="EEECE1"/>
      </a:lt2>
      <a:accent1>
        <a:srgbClr val="0070C0"/>
      </a:accent1>
      <a:accent2>
        <a:srgbClr val="E94744"/>
      </a:accent2>
      <a:accent3>
        <a:srgbClr val="009288"/>
      </a:accent3>
      <a:accent4>
        <a:srgbClr val="F36F00"/>
      </a:accent4>
      <a:accent5>
        <a:srgbClr val="70AD47"/>
      </a:accent5>
      <a:accent6>
        <a:srgbClr val="005364"/>
      </a:accent6>
      <a:hlink>
        <a:srgbClr val="FF0066"/>
      </a:hlink>
      <a:folHlink>
        <a:srgbClr val="0070C0"/>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20962</Words>
  <Application>WPS 演示</Application>
  <PresentationFormat>宽屏</PresentationFormat>
  <Paragraphs>711</Paragraphs>
  <Slides>40</Slides>
  <Notes>6</Notes>
  <HiddenSlides>0</HiddenSlides>
  <MMClips>0</MMClips>
  <ScaleCrop>false</ScaleCrop>
  <HeadingPairs>
    <vt:vector size="6" baseType="variant">
      <vt:variant>
        <vt:lpstr>已用的字体</vt:lpstr>
      </vt:variant>
      <vt:variant>
        <vt:i4>20</vt:i4>
      </vt:variant>
      <vt:variant>
        <vt:lpstr>主题</vt:lpstr>
      </vt:variant>
      <vt:variant>
        <vt:i4>1</vt:i4>
      </vt:variant>
      <vt:variant>
        <vt:lpstr>幻灯片标题</vt:lpstr>
      </vt:variant>
      <vt:variant>
        <vt:i4>40</vt:i4>
      </vt:variant>
    </vt:vector>
  </HeadingPairs>
  <TitlesOfParts>
    <vt:vector size="61" baseType="lpstr">
      <vt:lpstr>Arial</vt:lpstr>
      <vt:lpstr>宋体</vt:lpstr>
      <vt:lpstr>Wingdings</vt:lpstr>
      <vt:lpstr>Arial</vt:lpstr>
      <vt:lpstr>等线</vt:lpstr>
      <vt:lpstr>微软雅黑</vt:lpstr>
      <vt:lpstr>Times New Roman</vt:lpstr>
      <vt:lpstr>HelveticaNeue</vt:lpstr>
      <vt:lpstr>华文新魏</vt:lpstr>
      <vt:lpstr>黑体</vt:lpstr>
      <vt:lpstr>Franklin Gothic Demi Cond</vt:lpstr>
      <vt:lpstr>方正正粗黑简体</vt:lpstr>
      <vt:lpstr>DIN-BoldItalic</vt:lpstr>
      <vt:lpstr>Impact MT Std</vt:lpstr>
      <vt:lpstr>Wingdings</vt:lpstr>
      <vt:lpstr>Arial Rounded MT Bold</vt:lpstr>
      <vt:lpstr>Segoe UI Black</vt:lpstr>
      <vt:lpstr>Arial Unicode MS</vt:lpstr>
      <vt:lpstr>KTJ</vt:lpstr>
      <vt:lpstr>Comic Sans MS</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ASUS</dc:creator>
  <cp:lastModifiedBy>曹小等</cp:lastModifiedBy>
  <cp:revision>67</cp:revision>
  <dcterms:created xsi:type="dcterms:W3CDTF">2019-10-31T04:00:00Z</dcterms:created>
  <dcterms:modified xsi:type="dcterms:W3CDTF">2020-06-16T09:38:28Z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2052-11.1.0.9584</vt:lpwstr>
  </property>
</Properties>
</file>