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8" r:id="rId3"/>
  </p:sldMasterIdLst>
  <p:notesMasterIdLst>
    <p:notesMasterId r:id="rId6"/>
  </p:notesMasterIdLst>
  <p:sldIdLst>
    <p:sldId id="530" r:id="rId4"/>
    <p:sldId id="256" r:id="rId5"/>
    <p:sldId id="434" r:id="rId7"/>
    <p:sldId id="331" r:id="rId8"/>
    <p:sldId id="336" r:id="rId9"/>
    <p:sldId id="257" r:id="rId10"/>
    <p:sldId id="334" r:id="rId11"/>
    <p:sldId id="335" r:id="rId12"/>
    <p:sldId id="384" r:id="rId13"/>
    <p:sldId id="385" r:id="rId14"/>
    <p:sldId id="456" r:id="rId15"/>
    <p:sldId id="515" r:id="rId16"/>
    <p:sldId id="516" r:id="rId17"/>
    <p:sldId id="376" r:id="rId18"/>
    <p:sldId id="517" r:id="rId19"/>
    <p:sldId id="379" r:id="rId20"/>
    <p:sldId id="380" r:id="rId21"/>
    <p:sldId id="381" r:id="rId22"/>
    <p:sldId id="519" r:id="rId23"/>
    <p:sldId id="382" r:id="rId24"/>
    <p:sldId id="510" r:id="rId25"/>
    <p:sldId id="383" r:id="rId26"/>
    <p:sldId id="388" r:id="rId27"/>
    <p:sldId id="518" r:id="rId28"/>
    <p:sldId id="431" r:id="rId29"/>
    <p:sldId id="294"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67A400"/>
    <a:srgbClr val="77B878"/>
    <a:srgbClr val="92D4D8"/>
    <a:srgbClr val="70A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22" autoAdjust="0"/>
    <p:restoredTop sz="96131" autoAdjust="0"/>
  </p:normalViewPr>
  <p:slideViewPr>
    <p:cSldViewPr snapToGrid="0">
      <p:cViewPr varScale="1">
        <p:scale>
          <a:sx n="110" d="100"/>
          <a:sy n="110" d="100"/>
        </p:scale>
        <p:origin x="-894" y="-96"/>
      </p:cViewPr>
      <p:guideLst>
        <p:guide orient="horz" pos="2074"/>
        <p:guide pos="3840"/>
      </p:guideLst>
    </p:cSldViewPr>
  </p:slideViewPr>
  <p:notesTextViewPr>
    <p:cViewPr>
      <p:scale>
        <a:sx n="1" d="1"/>
        <a:sy n="1" d="1"/>
      </p:scale>
      <p:origin x="0" y="168"/>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1A9ADE-05B3-4CB8-BD92-1240D6A71F7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354A5B-24AA-476F-907E-DD292D787E7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t> 亮亮图文旗舰店</a:t>
            </a:r>
            <a:r>
              <a:rPr lang="en-US" altLang="zh-CN" dirty="0" smtClean="0"/>
              <a:t>https://liangliangtuwen.tmall.com</a:t>
            </a:r>
            <a:endParaRPr lang="en-US"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 亮亮图文旗舰店</a:t>
            </a:r>
            <a:r>
              <a:rPr lang="en-US" altLang="zh-CN" dirty="0" smtClean="0"/>
              <a:t>https://liangliangtuwen.tmall.com</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3A354A5B-24AA-476F-907E-DD292D787E7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 亮亮图文旗舰店</a:t>
            </a:r>
            <a:r>
              <a:rPr lang="en-US" altLang="zh-CN" smtClean="0"/>
              <a:t>https://liangliangtuwen.tmall.com</a:t>
            </a:r>
            <a:endParaRPr lang="en-US" altLang="zh-CN" smtClean="0"/>
          </a:p>
          <a:p>
            <a:endParaRPr lang="zh-CN" altLang="en-US"/>
          </a:p>
        </p:txBody>
      </p:sp>
      <p:sp>
        <p:nvSpPr>
          <p:cNvPr id="4" name="灯片编号占位符 3"/>
          <p:cNvSpPr>
            <a:spLocks noGrp="1"/>
          </p:cNvSpPr>
          <p:nvPr>
            <p:ph type="sldNum" sz="quarter" idx="10"/>
          </p:nvPr>
        </p:nvSpPr>
        <p:spPr/>
        <p:txBody>
          <a:bodyPr/>
          <a:lstStyle/>
          <a:p>
            <a:fld id="{3A354A5B-24AA-476F-907E-DD292D787E7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Title+ SubTitle_Footer">
    <p:spTree>
      <p:nvGrpSpPr>
        <p:cNvPr id="1" name=""/>
        <p:cNvGrpSpPr/>
        <p:nvPr/>
      </p:nvGrpSpPr>
      <p:grpSpPr>
        <a:xfrm>
          <a:off x="0" y="0"/>
          <a:ext cx="0" cy="0"/>
          <a:chOff x="0" y="0"/>
          <a:chExt cx="0" cy="0"/>
        </a:xfrm>
      </p:grpSpPr>
      <p:sp>
        <p:nvSpPr>
          <p:cNvPr id="2" name="Title 1"/>
          <p:cNvSpPr>
            <a:spLocks noGrp="1"/>
          </p:cNvSpPr>
          <p:nvPr>
            <p:ph type="title"/>
          </p:nvPr>
        </p:nvSpPr>
        <p:spPr>
          <a:xfrm>
            <a:off x="1026584" y="356628"/>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endParaRPr lang="en-US" dirty="0"/>
          </a:p>
        </p:txBody>
      </p:sp>
      <p:sp>
        <p:nvSpPr>
          <p:cNvPr id="15" name="Text Placeholder 3"/>
          <p:cNvSpPr>
            <a:spLocks noGrp="1"/>
          </p:cNvSpPr>
          <p:nvPr>
            <p:ph type="body" sz="half" idx="2"/>
          </p:nvPr>
        </p:nvSpPr>
        <p:spPr>
          <a:xfrm>
            <a:off x="1026584" y="825950"/>
            <a:ext cx="5486400" cy="267661"/>
          </a:xfrm>
          <a:prstGeom prst="rect">
            <a:avLst/>
          </a:prstGeom>
        </p:spPr>
        <p:txBody>
          <a:bodyPr wrap="none" lIns="0" tIns="0" rIns="0" bIns="0" anchor="ctr">
            <a:noAutofit/>
          </a:bodyPr>
          <a:lstStyle>
            <a:lvl1pPr marL="0" indent="0" algn="l">
              <a:buNone/>
              <a:defRPr sz="1865" b="1" baseline="0">
                <a:solidFill>
                  <a:schemeClr val="bg1">
                    <a:lumMod val="75000"/>
                  </a:schemeClr>
                </a:solidFill>
              </a:defRPr>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endParaRPr lang="en-US" dirty="0" smtClean="0"/>
          </a:p>
        </p:txBody>
      </p:sp>
      <p:grpSp>
        <p:nvGrpSpPr>
          <p:cNvPr id="8" name="Group 7"/>
          <p:cNvGrpSpPr/>
          <p:nvPr userDrawn="1"/>
        </p:nvGrpSpPr>
        <p:grpSpPr>
          <a:xfrm>
            <a:off x="0" y="6731802"/>
            <a:ext cx="12192000" cy="126199"/>
            <a:chOff x="0" y="2573904"/>
            <a:chExt cx="8767278" cy="44695"/>
          </a:xfrm>
        </p:grpSpPr>
        <p:grpSp>
          <p:nvGrpSpPr>
            <p:cNvPr id="9" name="Group 43"/>
            <p:cNvGrpSpPr/>
            <p:nvPr/>
          </p:nvGrpSpPr>
          <p:grpSpPr>
            <a:xfrm>
              <a:off x="0" y="2573904"/>
              <a:ext cx="3752335" cy="44695"/>
              <a:chOff x="0" y="2573904"/>
              <a:chExt cx="3752335" cy="44695"/>
            </a:xfrm>
          </p:grpSpPr>
          <p:sp>
            <p:nvSpPr>
              <p:cNvPr id="18" name="Rectangle 17"/>
              <p:cNvSpPr/>
              <p:nvPr/>
            </p:nvSpPr>
            <p:spPr>
              <a:xfrm>
                <a:off x="0" y="2573904"/>
                <a:ext cx="1262608" cy="446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Rectangle 19"/>
              <p:cNvSpPr/>
              <p:nvPr/>
            </p:nvSpPr>
            <p:spPr>
              <a:xfrm>
                <a:off x="2489727" y="2573904"/>
                <a:ext cx="1262608" cy="446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10" name="Group 44"/>
            <p:cNvGrpSpPr/>
            <p:nvPr/>
          </p:nvGrpSpPr>
          <p:grpSpPr>
            <a:xfrm>
              <a:off x="3752335" y="2573904"/>
              <a:ext cx="5014943" cy="44695"/>
              <a:chOff x="0" y="2573904"/>
              <a:chExt cx="5014943" cy="44695"/>
            </a:xfrm>
          </p:grpSpPr>
          <p:sp>
            <p:nvSpPr>
              <p:cNvPr id="12" name="Rectangle 11"/>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p:cNvSpPr/>
              <p:nvPr/>
            </p:nvSpPr>
            <p:spPr>
              <a:xfrm>
                <a:off x="1262608"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p:cNvSpPr/>
              <p:nvPr/>
            </p:nvSpPr>
            <p:spPr>
              <a:xfrm>
                <a:off x="2489727" y="2573904"/>
                <a:ext cx="1262608" cy="446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Rectangle 15"/>
              <p:cNvSpPr/>
              <p:nvPr/>
            </p:nvSpPr>
            <p:spPr>
              <a:xfrm>
                <a:off x="3752335"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
        <p:nvSpPr>
          <p:cNvPr id="31" name="Flowchart: Off-page Connector 30"/>
          <p:cNvSpPr/>
          <p:nvPr userDrawn="1"/>
        </p:nvSpPr>
        <p:spPr>
          <a:xfrm>
            <a:off x="11496242" y="317598"/>
            <a:ext cx="384047" cy="314532"/>
          </a:xfrm>
          <a:prstGeom prst="flowChartOffpage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2" name="Slide Number Placeholder 4"/>
          <p:cNvSpPr>
            <a:spLocks noGrp="1"/>
          </p:cNvSpPr>
          <p:nvPr>
            <p:ph type="sldNum" sz="quarter" idx="12"/>
          </p:nvPr>
        </p:nvSpPr>
        <p:spPr>
          <a:xfrm>
            <a:off x="11389494" y="263969"/>
            <a:ext cx="610241" cy="366183"/>
          </a:xfrm>
          <a:prstGeom prst="rect">
            <a:avLst/>
          </a:prstGeom>
        </p:spPr>
        <p:txBody>
          <a:bodyPr anchor="ctr"/>
          <a:lstStyle>
            <a:lvl1pPr algn="ctr">
              <a:defRPr sz="1335" b="1">
                <a:solidFill>
                  <a:schemeClr val="bg1"/>
                </a:solidFill>
              </a:defRPr>
            </a:lvl1pPr>
          </a:lstStyle>
          <a:p>
            <a:fld id="{C136B7D2-B98C-44FD-8D04-7EC62A564975}" type="slidenum">
              <a:rPr lang="en-US" smtClean="0"/>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23058" y="265374"/>
            <a:ext cx="10515600" cy="466148"/>
          </a:xfrm>
        </p:spPr>
        <p:txBody>
          <a:bodyPr>
            <a:normAutofit/>
          </a:bodyPr>
          <a:lstStyle>
            <a:lvl1pPr marL="457200" indent="-457200">
              <a:buFont typeface="Wingdings" panose="05000000000000000000" pitchFamily="2" charset="2"/>
              <a:buChar char="ü"/>
              <a:defRPr sz="3200" b="1">
                <a:solidFill>
                  <a:srgbClr val="77B878"/>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image" Target="../media/image2.png"/><Relationship Id="rId20" Type="http://schemas.openxmlformats.org/officeDocument/2006/relationships/image" Target="../media/image1.jpeg"/><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image" Target="../media/image2.png"/><Relationship Id="rId1"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cstate="print">
            <a:lum/>
          </a:blip>
          <a:srcRect/>
          <a:stretch>
            <a:fillRect l="-28000" r="-28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8" name="图片 7" descr="水印"/>
          <p:cNvPicPr>
            <a:picLocks noChangeAspect="1"/>
          </p:cNvPicPr>
          <p:nvPr userDrawn="1"/>
        </p:nvPicPr>
        <p:blipFill>
          <a:blip r:embed="rId21"/>
          <a:stretch>
            <a:fillRect/>
          </a:stretch>
        </p:blipFill>
        <p:spPr>
          <a:xfrm>
            <a:off x="6779895" y="3175"/>
            <a:ext cx="5351780" cy="173228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 cstate="print">
            <a:lum/>
          </a:blip>
          <a:srcRect/>
          <a:stretch>
            <a:fillRect l="-28000" r="-28000"/>
          </a:stretch>
        </a:blipFill>
        <a:effectLst/>
      </p:bgPr>
    </p:bg>
    <p:spTree>
      <p:nvGrpSpPr>
        <p:cNvPr id="1" name=""/>
        <p:cNvGrpSpPr/>
        <p:nvPr/>
      </p:nvGrpSpPr>
      <p:grpSpPr>
        <a:xfrm>
          <a:off x="0" y="0"/>
          <a:ext cx="0" cy="0"/>
          <a:chOff x="0" y="0"/>
          <a:chExt cx="0" cy="0"/>
        </a:xfrm>
      </p:grpSpPr>
      <p:pic>
        <p:nvPicPr>
          <p:cNvPr id="8" name="图片 7" descr="水印"/>
          <p:cNvPicPr>
            <a:picLocks noChangeAspect="1"/>
          </p:cNvPicPr>
          <p:nvPr userDrawn="1"/>
        </p:nvPicPr>
        <p:blipFill>
          <a:blip r:embed="rId2"/>
          <a:stretch>
            <a:fillRect/>
          </a:stretch>
        </p:blipFill>
        <p:spPr>
          <a:xfrm>
            <a:off x="6779895" y="3175"/>
            <a:ext cx="5351780" cy="1732280"/>
          </a:xfrm>
          <a:prstGeom prst="rect">
            <a:avLst/>
          </a:prstGeom>
        </p:spPr>
      </p:pic>
    </p:spTree>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3" Type="http://schemas.openxmlformats.org/officeDocument/2006/relationships/slideLayout" Target="../slideLayouts/slideLayout7.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95250" y="151765"/>
            <a:ext cx="12192000" cy="6857365"/>
          </a:xfrm>
        </p:spPr>
        <p:txBody>
          <a:bodyPr/>
          <a:p>
            <a:pPr marL="0" indent="0">
              <a:buNone/>
            </a:pPr>
            <a:r>
              <a:rPr lang="en-US" altLang="zh-CN" b="1">
                <a:solidFill>
                  <a:schemeClr val="accent1"/>
                </a:solidFill>
                <a:effectLst>
                  <a:outerShdw blurRad="38100" dist="25400" dir="5400000" algn="ctr" rotWithShape="0">
                    <a:srgbClr val="6E747A">
                      <a:alpha val="43000"/>
                    </a:srgbClr>
                  </a:outerShdw>
                </a:effectLst>
              </a:rPr>
              <a:t>        Find out the </a:t>
            </a:r>
            <a:r>
              <a:rPr lang="en-US" altLang="zh-CN" b="1">
                <a:solidFill>
                  <a:schemeClr val="accent1"/>
                </a:solidFill>
                <a:effectLst>
                  <a:outerShdw blurRad="38100" dist="25400" dir="5400000" algn="ctr" rotWithShape="0">
                    <a:srgbClr val="6E747A">
                      <a:alpha val="43000"/>
                    </a:srgbClr>
                  </a:outerShdw>
                </a:effectLst>
                <a:sym typeface="+mn-ea"/>
              </a:rPr>
              <a:t>I</a:t>
            </a:r>
            <a:r>
              <a:rPr lang="zh-CN" altLang="en-US" b="1">
                <a:solidFill>
                  <a:schemeClr val="accent1"/>
                </a:solidFill>
                <a:effectLst>
                  <a:outerShdw blurRad="38100" dist="25400" dir="5400000" algn="ctr" rotWithShape="0">
                    <a:srgbClr val="6E747A">
                      <a:alpha val="43000"/>
                    </a:srgbClr>
                  </a:outerShdw>
                </a:effectLst>
                <a:sym typeface="+mn-ea"/>
              </a:rPr>
              <a:t>nanimate</a:t>
            </a:r>
            <a:r>
              <a:rPr lang="en-US" altLang="zh-CN" b="1">
                <a:solidFill>
                  <a:schemeClr val="accent1"/>
                </a:solidFill>
                <a:effectLst>
                  <a:outerShdw blurRad="38100" dist="25400" dir="5400000" algn="ctr" rotWithShape="0">
                    <a:srgbClr val="6E747A">
                      <a:alpha val="43000"/>
                    </a:srgbClr>
                  </a:outerShdw>
                </a:effectLst>
                <a:sym typeface="+mn-ea"/>
              </a:rPr>
              <a:t>-</a:t>
            </a:r>
            <a:r>
              <a:rPr lang="zh-CN" altLang="en-US" b="1">
                <a:solidFill>
                  <a:schemeClr val="accent1"/>
                </a:solidFill>
                <a:effectLst>
                  <a:outerShdw blurRad="38100" dist="25400" dir="5400000" algn="ctr" rotWithShape="0">
                    <a:srgbClr val="6E747A">
                      <a:alpha val="43000"/>
                    </a:srgbClr>
                  </a:outerShdw>
                </a:effectLst>
                <a:sym typeface="+mn-ea"/>
              </a:rPr>
              <a:t> </a:t>
            </a:r>
            <a:r>
              <a:rPr lang="en-US" altLang="zh-CN" b="1">
                <a:solidFill>
                  <a:schemeClr val="accent1"/>
                </a:solidFill>
                <a:effectLst>
                  <a:outerShdw blurRad="38100" dist="25400" dir="5400000" algn="ctr" rotWithShape="0">
                    <a:srgbClr val="6E747A">
                      <a:alpha val="43000"/>
                    </a:srgbClr>
                  </a:outerShdw>
                </a:effectLst>
                <a:sym typeface="+mn-ea"/>
              </a:rPr>
              <a:t>S</a:t>
            </a:r>
            <a:r>
              <a:rPr lang="zh-CN" altLang="en-US" b="1">
                <a:solidFill>
                  <a:schemeClr val="accent1"/>
                </a:solidFill>
                <a:effectLst>
                  <a:outerShdw blurRad="38100" dist="25400" dir="5400000" algn="ctr" rotWithShape="0">
                    <a:srgbClr val="6E747A">
                      <a:alpha val="43000"/>
                    </a:srgbClr>
                  </a:outerShdw>
                </a:effectLst>
                <a:sym typeface="+mn-ea"/>
              </a:rPr>
              <a:t>ubject</a:t>
            </a:r>
            <a:r>
              <a:rPr lang="en-US" altLang="zh-CN" b="1">
                <a:solidFill>
                  <a:schemeClr val="accent1"/>
                </a:solidFill>
                <a:effectLst>
                  <a:outerShdw blurRad="38100" dist="25400" dir="5400000" algn="ctr" rotWithShape="0">
                    <a:srgbClr val="6E747A">
                      <a:alpha val="43000"/>
                    </a:srgbClr>
                  </a:outerShdw>
                </a:effectLst>
                <a:sym typeface="+mn-ea"/>
              </a:rPr>
              <a:t>s Sentences in this passage:</a:t>
            </a:r>
            <a:endParaRPr lang="en-US" altLang="zh-CN" b="1">
              <a:solidFill>
                <a:schemeClr val="accent1"/>
              </a:solidFill>
              <a:effectLst>
                <a:outerShdw blurRad="38100" dist="25400" dir="5400000" algn="ctr" rotWithShape="0">
                  <a:srgbClr val="6E747A">
                    <a:alpha val="43000"/>
                  </a:srgbClr>
                </a:outerShdw>
              </a:effectLst>
            </a:endParaRPr>
          </a:p>
          <a:p>
            <a:pPr marL="0" indent="0">
              <a:buNone/>
            </a:pPr>
            <a:r>
              <a:rPr lang="zh-CN" altLang="en-US"/>
              <a:t>     </a:t>
            </a:r>
            <a:r>
              <a:rPr lang="zh-CN" altLang="en-US" i="1"/>
              <a:t>The car abruptly stopped in front of him.</a:t>
            </a:r>
            <a:r>
              <a:rPr lang="zh-CN" altLang="en-US"/>
              <a:t> A woman hurriedly opened the door and stretched out her hand, shouting, “Get in!”Mac grabbed her hand without hesitation, le</a:t>
            </a:r>
            <a:r>
              <a:rPr lang="en-US" altLang="zh-CN"/>
              <a:t>ft</a:t>
            </a:r>
            <a:r>
              <a:rPr lang="zh-CN" altLang="en-US"/>
              <a:t> his </a:t>
            </a:r>
            <a:r>
              <a:rPr lang="zh-CN" altLang="en-US" u="sng"/>
              <a:t>bicycle</a:t>
            </a:r>
            <a:r>
              <a:rPr lang="zh-CN" altLang="en-US"/>
              <a:t> lying on the road and </a:t>
            </a:r>
            <a:r>
              <a:rPr lang="zh-CN" altLang="en-US" u="sng"/>
              <a:t>jumped</a:t>
            </a:r>
            <a:r>
              <a:rPr lang="zh-CN" altLang="en-US"/>
              <a:t> into the car. The moment he shut the door, he caught the glimpse of the fierce eyes and hungry look of the </a:t>
            </a:r>
            <a:r>
              <a:rPr lang="zh-CN" altLang="en-US" u="sng"/>
              <a:t>wolf </a:t>
            </a:r>
            <a:r>
              <a:rPr lang="zh-CN" altLang="en-US"/>
              <a:t>by the door. A cold feeling crept over his heart and made him shiver. However, the car had left the wolf far behind, which made him sigh with relief. </a:t>
            </a:r>
            <a:r>
              <a:rPr lang="zh-CN" altLang="en-US" u="sng"/>
              <a:t>Mac</a:t>
            </a:r>
            <a:r>
              <a:rPr lang="zh-CN" altLang="en-US"/>
              <a:t> thanked Paul and Becky and afterwards they pulled over by the road to wait for Mac</a:t>
            </a:r>
            <a:r>
              <a:rPr lang="en-US" altLang="zh-CN"/>
              <a:t>'</a:t>
            </a:r>
            <a:r>
              <a:rPr lang="zh-CN" altLang="en-US"/>
              <a:t>s friends.</a:t>
            </a:r>
            <a:endParaRPr lang="zh-CN" altLang="en-US"/>
          </a:p>
          <a:p>
            <a:pPr marL="0" indent="0">
              <a:buNone/>
            </a:pPr>
            <a:r>
              <a:rPr lang="zh-CN" altLang="en-US"/>
              <a:t>     </a:t>
            </a:r>
            <a:r>
              <a:rPr lang="zh-CN" altLang="en-US" i="1"/>
              <a:t> A few minutes later, the two other cyclists arrived.</a:t>
            </a:r>
            <a:r>
              <a:rPr lang="zh-CN" altLang="en-US"/>
              <a:t> As soon as they met, his friends</a:t>
            </a:r>
            <a:r>
              <a:rPr lang="en-US" altLang="zh-CN"/>
              <a:t>' </a:t>
            </a:r>
            <a:r>
              <a:rPr lang="zh-CN" altLang="en-US"/>
              <a:t>worried look </a:t>
            </a:r>
            <a:r>
              <a:rPr lang="en-US" altLang="zh-CN"/>
              <a:t>faded</a:t>
            </a:r>
            <a:r>
              <a:rPr lang="zh-CN" altLang="en-US"/>
              <a:t> away. “Where have you been? We saw your bicycle on the road. ”His friend asked and these words like a </a:t>
            </a:r>
            <a:r>
              <a:rPr lang="en-US" altLang="zh-CN"/>
              <a:t>ray</a:t>
            </a:r>
            <a:r>
              <a:rPr lang="zh-CN" altLang="en-US"/>
              <a:t> of sunshine warmed his heart. After Mac explained to them, they said farewell to </a:t>
            </a:r>
            <a:r>
              <a:rPr lang="zh-CN" altLang="en-US" u="sng"/>
              <a:t>Paul </a:t>
            </a:r>
            <a:r>
              <a:rPr lang="zh-CN" altLang="en-US"/>
              <a:t>and Becky in sincere indebtedness. On the way home, night breeze made him at ease and he couldn</a:t>
            </a:r>
            <a:r>
              <a:rPr lang="en-US" altLang="zh-CN"/>
              <a:t>'</a:t>
            </a:r>
            <a:r>
              <a:rPr lang="zh-CN" altLang="en-US"/>
              <a:t>t wait to share his experi</a:t>
            </a:r>
            <a:r>
              <a:rPr lang="zh-CN" altLang="en-US"/>
              <a:t>ence with his wife and children and show the kindness of the world.</a:t>
            </a:r>
            <a:endParaRPr lang="zh-CN" altLang="en-US"/>
          </a:p>
        </p:txBody>
      </p:sp>
      <p:cxnSp>
        <p:nvCxnSpPr>
          <p:cNvPr id="20" name="直接连接符 19"/>
          <p:cNvCxnSpPr/>
          <p:nvPr/>
        </p:nvCxnSpPr>
        <p:spPr>
          <a:xfrm>
            <a:off x="6393815" y="2572385"/>
            <a:ext cx="5193030" cy="25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95250" y="3000375"/>
            <a:ext cx="3419475" cy="165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5034915" y="3016885"/>
            <a:ext cx="69030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95250" y="3413125"/>
            <a:ext cx="4068445" cy="311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8531225" y="4208780"/>
            <a:ext cx="3406775" cy="158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95250" y="4632960"/>
            <a:ext cx="5826125" cy="158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7029450" y="5042535"/>
            <a:ext cx="49085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95250" y="5408930"/>
            <a:ext cx="43059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7283450" y="5760720"/>
            <a:ext cx="49085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95250" y="6139180"/>
            <a:ext cx="3070860" cy="19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par>
                                <p:cTn id="24" presetID="3"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par>
                                <p:cTn id="32" presetID="3" presetClass="entr" presetSubtype="1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linds(horizontal)">
                                      <p:cBhvr>
                                        <p:cTn id="39" dur="500"/>
                                        <p:tgtEl>
                                          <p:spTgt spid="11"/>
                                        </p:tgtEl>
                                      </p:cBhvr>
                                    </p:animEffect>
                                  </p:childTnLst>
                                </p:cTn>
                              </p:par>
                              <p:par>
                                <p:cTn id="40" presetID="3" presetClass="entr" presetSubtype="1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87325" y="299085"/>
            <a:ext cx="11846560" cy="6259830"/>
          </a:xfrm>
        </p:spPr>
        <p:txBody>
          <a:bodyPr>
            <a:normAutofit fontScale="90000"/>
          </a:bodyPr>
          <a:p>
            <a:pPr marL="0" indent="0">
              <a:buNone/>
            </a:pPr>
            <a:r>
              <a:rPr lang="en-US" sz="3555" dirty="0">
                <a:solidFill>
                  <a:schemeClr val="tx1"/>
                </a:solidFill>
                <a:latin typeface="+mn-ea"/>
                <a:ea typeface="+mn-ea"/>
                <a:cs typeface="+mn-cs"/>
              </a:rPr>
              <a:t>（1）A cold feeling crept over his heart and made him shiver.</a:t>
            </a:r>
            <a:r>
              <a:rPr lang="en-US" sz="3555" dirty="0">
                <a:solidFill>
                  <a:schemeClr val="tx2"/>
                </a:solidFill>
                <a:latin typeface="+mn-ea"/>
                <a:ea typeface="+mn-ea"/>
                <a:cs typeface="+mn-cs"/>
              </a:rPr>
              <a:t>     </a:t>
            </a:r>
            <a:br>
              <a:rPr lang="en-US" sz="3555" dirty="0">
                <a:solidFill>
                  <a:schemeClr val="tx2"/>
                </a:solidFill>
                <a:latin typeface="+mn-ea"/>
                <a:ea typeface="+mn-ea"/>
                <a:cs typeface="+mn-cs"/>
              </a:rPr>
            </a:br>
            <a:br>
              <a:rPr lang="en-US" sz="3555" dirty="0">
                <a:solidFill>
                  <a:schemeClr val="tx2"/>
                </a:solidFill>
                <a:latin typeface="+mn-ea"/>
                <a:ea typeface="+mn-ea"/>
                <a:cs typeface="+mn-cs"/>
              </a:rPr>
            </a:br>
            <a:r>
              <a:rPr lang="en-US" sz="3555" dirty="0">
                <a:solidFill>
                  <a:schemeClr val="tx1"/>
                </a:solidFill>
                <a:latin typeface="+mn-ea"/>
                <a:ea typeface="+mn-ea"/>
                <a:cs typeface="+mn-cs"/>
              </a:rPr>
              <a:t>（2）However, the car had left the wolf far behind, which made him sigh with relief.</a:t>
            </a:r>
            <a:br>
              <a:rPr lang="en-US" sz="3555" dirty="0">
                <a:solidFill>
                  <a:schemeClr val="tx2"/>
                </a:solidFill>
                <a:latin typeface="+mn-ea"/>
                <a:ea typeface="+mn-ea"/>
                <a:cs typeface="+mn-cs"/>
              </a:rPr>
            </a:br>
            <a:r>
              <a:rPr lang="en-US" sz="3555" dirty="0">
                <a:solidFill>
                  <a:schemeClr val="tx2"/>
                </a:solidFill>
                <a:latin typeface="+mn-ea"/>
                <a:ea typeface="+mn-ea"/>
                <a:cs typeface="+mn-cs"/>
              </a:rPr>
              <a:t>          </a:t>
            </a:r>
            <a:br>
              <a:rPr lang="en-US" sz="3555" dirty="0">
                <a:solidFill>
                  <a:schemeClr val="tx2"/>
                </a:solidFill>
                <a:latin typeface="+mn-ea"/>
                <a:ea typeface="+mn-ea"/>
                <a:cs typeface="+mn-cs"/>
              </a:rPr>
            </a:br>
            <a:r>
              <a:rPr lang="en-US" sz="3555" dirty="0">
                <a:solidFill>
                  <a:schemeClr val="tx1"/>
                </a:solidFill>
                <a:latin typeface="+mn-ea"/>
                <a:ea typeface="+mn-ea"/>
                <a:cs typeface="+mn-cs"/>
              </a:rPr>
              <a:t>（3）As soon as they met, his friends' worried look faded away.</a:t>
            </a:r>
            <a:br>
              <a:rPr lang="en-US" sz="3555" dirty="0">
                <a:solidFill>
                  <a:schemeClr val="tx2"/>
                </a:solidFill>
                <a:latin typeface="+mn-ea"/>
                <a:ea typeface="+mn-ea"/>
                <a:cs typeface="+mn-cs"/>
              </a:rPr>
            </a:br>
            <a:r>
              <a:rPr lang="en-US" sz="3555" dirty="0">
                <a:solidFill>
                  <a:schemeClr val="tx2"/>
                </a:solidFill>
                <a:latin typeface="+mn-ea"/>
                <a:ea typeface="+mn-ea"/>
                <a:cs typeface="+mn-cs"/>
              </a:rPr>
              <a:t> </a:t>
            </a:r>
            <a:br>
              <a:rPr lang="en-US" sz="3555" dirty="0">
                <a:solidFill>
                  <a:schemeClr val="tx2"/>
                </a:solidFill>
                <a:latin typeface="+mn-ea"/>
                <a:ea typeface="+mn-ea"/>
                <a:cs typeface="+mn-cs"/>
              </a:rPr>
            </a:br>
            <a:r>
              <a:rPr lang="en-US" sz="3555" dirty="0">
                <a:solidFill>
                  <a:schemeClr val="tx1"/>
                </a:solidFill>
                <a:latin typeface="+mn-ea"/>
                <a:ea typeface="+mn-ea"/>
                <a:cs typeface="+mn-cs"/>
              </a:rPr>
              <a:t>（4）These words like a ray of sunshine warmed his heart.</a:t>
            </a:r>
            <a:br>
              <a:rPr lang="en-US" sz="3555" dirty="0">
                <a:solidFill>
                  <a:schemeClr val="tx2"/>
                </a:solidFill>
                <a:latin typeface="+mn-ea"/>
                <a:ea typeface="+mn-ea"/>
                <a:cs typeface="+mn-cs"/>
              </a:rPr>
            </a:br>
            <a:br>
              <a:rPr lang="en-US" sz="3555" dirty="0">
                <a:solidFill>
                  <a:schemeClr val="tx2"/>
                </a:solidFill>
                <a:latin typeface="+mn-ea"/>
                <a:ea typeface="+mn-ea"/>
                <a:cs typeface="+mn-cs"/>
              </a:rPr>
            </a:br>
            <a:r>
              <a:rPr lang="en-US" sz="3555" dirty="0">
                <a:solidFill>
                  <a:schemeClr val="tx1"/>
                </a:solidFill>
                <a:latin typeface="+mn-ea"/>
                <a:ea typeface="+mn-ea"/>
                <a:cs typeface="+mn-cs"/>
              </a:rPr>
              <a:t>（5）On the way home, night breeze made him at ease.</a:t>
            </a:r>
            <a:br>
              <a:rPr lang="en-US" sz="3555" dirty="0">
                <a:solidFill>
                  <a:schemeClr val="tx2"/>
                </a:solidFill>
                <a:latin typeface="+mn-ea"/>
                <a:ea typeface="+mn-ea"/>
                <a:cs typeface="+mn-cs"/>
              </a:rPr>
            </a:br>
            <a:endParaRPr lang="zh-CN" altLang="en-US" sz="3555"/>
          </a:p>
        </p:txBody>
      </p:sp>
      <p:sp>
        <p:nvSpPr>
          <p:cNvPr id="3" name="文本框 2"/>
          <p:cNvSpPr txBox="1"/>
          <p:nvPr/>
        </p:nvSpPr>
        <p:spPr>
          <a:xfrm>
            <a:off x="1930400" y="930275"/>
            <a:ext cx="9215755" cy="583565"/>
          </a:xfrm>
          <a:prstGeom prst="rect">
            <a:avLst/>
          </a:prstGeom>
          <a:noFill/>
        </p:spPr>
        <p:txBody>
          <a:bodyPr wrap="square" rtlCol="0">
            <a:spAutoFit/>
          </a:bodyPr>
          <a:p>
            <a:r>
              <a:rPr lang="en-US" sz="3200" b="1" dirty="0">
                <a:solidFill>
                  <a:schemeClr val="accent1"/>
                </a:solidFill>
                <a:effectLst>
                  <a:outerShdw blurRad="38100" dist="25400" dir="5400000" algn="ctr" rotWithShape="0">
                    <a:srgbClr val="6E747A">
                      <a:alpha val="43000"/>
                    </a:srgbClr>
                  </a:outerShdw>
                </a:effectLst>
                <a:latin typeface="+mn-ea"/>
                <a:sym typeface="+mn-ea"/>
              </a:rPr>
              <a:t>一种冰冷的感觉爬上他的心头，使得他发抖。</a:t>
            </a:r>
            <a:endParaRPr lang="en-US" altLang="en-US" sz="3200" b="1" dirty="0">
              <a:solidFill>
                <a:schemeClr val="accent1"/>
              </a:solidFill>
              <a:effectLst>
                <a:outerShdw blurRad="38100" dist="25400" dir="5400000" algn="ctr" rotWithShape="0">
                  <a:srgbClr val="6E747A">
                    <a:alpha val="43000"/>
                  </a:srgbClr>
                </a:outerShdw>
              </a:effectLst>
              <a:latin typeface="+mn-ea"/>
              <a:sym typeface="+mn-ea"/>
            </a:endParaRPr>
          </a:p>
        </p:txBody>
      </p:sp>
      <p:sp>
        <p:nvSpPr>
          <p:cNvPr id="4" name="文本框 3"/>
          <p:cNvSpPr txBox="1"/>
          <p:nvPr/>
        </p:nvSpPr>
        <p:spPr>
          <a:xfrm>
            <a:off x="1376045" y="2468245"/>
            <a:ext cx="10324465" cy="583565"/>
          </a:xfrm>
          <a:prstGeom prst="rect">
            <a:avLst/>
          </a:prstGeom>
          <a:noFill/>
        </p:spPr>
        <p:txBody>
          <a:bodyPr wrap="square" rtlCol="0">
            <a:spAutoFit/>
          </a:bodyPr>
          <a:p>
            <a:r>
              <a:rPr lang="en-US" sz="3200" b="1" dirty="0">
                <a:solidFill>
                  <a:schemeClr val="accent1"/>
                </a:solidFill>
                <a:effectLst>
                  <a:outerShdw blurRad="38100" dist="25400" dir="5400000" algn="ctr" rotWithShape="0">
                    <a:srgbClr val="6E747A">
                      <a:alpha val="43000"/>
                    </a:srgbClr>
                  </a:outerShdw>
                </a:effectLst>
                <a:latin typeface="+mn-ea"/>
                <a:sym typeface="+mn-ea"/>
              </a:rPr>
              <a:t> 然而，汽车把狼远远地甩在后面，这使他松了一口气。</a:t>
            </a:r>
            <a:endParaRPr lang="en-US" altLang="en-US" sz="3200" b="1" dirty="0">
              <a:solidFill>
                <a:schemeClr val="accent1"/>
              </a:solidFill>
              <a:effectLst>
                <a:outerShdw blurRad="38100" dist="25400" dir="5400000" algn="ctr" rotWithShape="0">
                  <a:srgbClr val="6E747A">
                    <a:alpha val="43000"/>
                  </a:srgbClr>
                </a:outerShdw>
              </a:effectLst>
              <a:latin typeface="+mn-ea"/>
              <a:sym typeface="+mn-ea"/>
            </a:endParaRPr>
          </a:p>
        </p:txBody>
      </p:sp>
      <p:sp>
        <p:nvSpPr>
          <p:cNvPr id="5" name="文本框 4"/>
          <p:cNvSpPr txBox="1"/>
          <p:nvPr/>
        </p:nvSpPr>
        <p:spPr>
          <a:xfrm>
            <a:off x="1470660" y="3770630"/>
            <a:ext cx="10721340" cy="583565"/>
          </a:xfrm>
          <a:prstGeom prst="rect">
            <a:avLst/>
          </a:prstGeom>
          <a:noFill/>
        </p:spPr>
        <p:txBody>
          <a:bodyPr wrap="square" rtlCol="0">
            <a:spAutoFit/>
            <a:scene3d>
              <a:camera prst="orthographicFront"/>
              <a:lightRig rig="threePt" dir="t"/>
            </a:scene3d>
          </a:bodyPr>
          <a:p>
            <a:r>
              <a:rPr lang="zh-CN" altLang="en-US" sz="3200" b="1" dirty="0">
                <a:solidFill>
                  <a:schemeClr val="accent1"/>
                </a:solidFill>
                <a:effectLst>
                  <a:outerShdw blurRad="38100" dist="25400" dir="5400000" algn="ctr" rotWithShape="0">
                    <a:srgbClr val="6E747A">
                      <a:alpha val="43000"/>
                    </a:srgbClr>
                  </a:outerShdw>
                </a:effectLst>
                <a:latin typeface="+mn-ea"/>
                <a:sym typeface="+mn-ea"/>
              </a:rPr>
              <a:t>他们</a:t>
            </a:r>
            <a:r>
              <a:rPr lang="en-US" sz="3200" b="1" dirty="0">
                <a:solidFill>
                  <a:schemeClr val="accent1"/>
                </a:solidFill>
                <a:effectLst>
                  <a:outerShdw blurRad="38100" dist="25400" dir="5400000" algn="ctr" rotWithShape="0">
                    <a:srgbClr val="6E747A">
                      <a:alpha val="43000"/>
                    </a:srgbClr>
                  </a:outerShdw>
                </a:effectLst>
                <a:latin typeface="+mn-ea"/>
                <a:sym typeface="+mn-ea"/>
              </a:rPr>
              <a:t>一见面，</a:t>
            </a:r>
            <a:r>
              <a:rPr lang="zh-CN" altLang="en-US" sz="3200" b="1" dirty="0">
                <a:solidFill>
                  <a:schemeClr val="accent1"/>
                </a:solidFill>
                <a:effectLst>
                  <a:outerShdw blurRad="38100" dist="25400" dir="5400000" algn="ctr" rotWithShape="0">
                    <a:srgbClr val="6E747A">
                      <a:alpha val="43000"/>
                    </a:srgbClr>
                  </a:outerShdw>
                </a:effectLst>
                <a:latin typeface="+mn-ea"/>
                <a:sym typeface="+mn-ea"/>
              </a:rPr>
              <a:t>他朋友</a:t>
            </a:r>
            <a:r>
              <a:rPr lang="en-US" sz="3200" b="1" dirty="0">
                <a:solidFill>
                  <a:schemeClr val="accent1"/>
                </a:solidFill>
                <a:effectLst>
                  <a:outerShdw blurRad="38100" dist="25400" dir="5400000" algn="ctr" rotWithShape="0">
                    <a:srgbClr val="6E747A">
                      <a:alpha val="43000"/>
                    </a:srgbClr>
                  </a:outerShdw>
                </a:effectLst>
                <a:latin typeface="+mn-ea"/>
                <a:sym typeface="+mn-ea"/>
              </a:rPr>
              <a:t>忧虑的神色就消失了。</a:t>
            </a:r>
            <a:endParaRPr lang="en-US" sz="3200" b="1" dirty="0">
              <a:solidFill>
                <a:schemeClr val="accent1"/>
              </a:solidFill>
              <a:effectLst>
                <a:outerShdw blurRad="38100" dist="25400" dir="5400000" algn="ctr" rotWithShape="0">
                  <a:srgbClr val="6E747A">
                    <a:alpha val="43000"/>
                  </a:srgbClr>
                </a:outerShdw>
              </a:effectLst>
              <a:latin typeface="+mn-ea"/>
              <a:sym typeface="+mn-ea"/>
            </a:endParaRPr>
          </a:p>
        </p:txBody>
      </p:sp>
      <p:sp>
        <p:nvSpPr>
          <p:cNvPr id="6" name="文本框 5"/>
          <p:cNvSpPr txBox="1"/>
          <p:nvPr/>
        </p:nvSpPr>
        <p:spPr>
          <a:xfrm>
            <a:off x="1470660" y="4845050"/>
            <a:ext cx="8106410" cy="583565"/>
          </a:xfrm>
          <a:prstGeom prst="rect">
            <a:avLst/>
          </a:prstGeom>
          <a:noFill/>
        </p:spPr>
        <p:txBody>
          <a:bodyPr wrap="square" rtlCol="0">
            <a:spAutoFit/>
          </a:bodyPr>
          <a:p>
            <a:r>
              <a:rPr lang="en-US" sz="3200" b="1" dirty="0">
                <a:solidFill>
                  <a:schemeClr val="accent1"/>
                </a:solidFill>
                <a:effectLst>
                  <a:outerShdw blurRad="38100" dist="25400" dir="5400000" algn="ctr" rotWithShape="0">
                    <a:srgbClr val="6E747A">
                      <a:alpha val="43000"/>
                    </a:srgbClr>
                  </a:outerShdw>
                </a:effectLst>
                <a:latin typeface="+mn-ea"/>
                <a:sym typeface="+mn-ea"/>
              </a:rPr>
              <a:t>这些话像一缕阳光温暖了他的心</a:t>
            </a:r>
            <a:r>
              <a:rPr lang="zh-CN" altLang="en-US" sz="3200" b="1" dirty="0">
                <a:solidFill>
                  <a:schemeClr val="accent1"/>
                </a:solidFill>
                <a:effectLst>
                  <a:outerShdw blurRad="38100" dist="25400" dir="5400000" algn="ctr" rotWithShape="0">
                    <a:srgbClr val="6E747A">
                      <a:alpha val="43000"/>
                    </a:srgbClr>
                  </a:outerShdw>
                </a:effectLst>
                <a:latin typeface="+mn-ea"/>
                <a:sym typeface="+mn-ea"/>
              </a:rPr>
              <a:t>。</a:t>
            </a:r>
            <a:endParaRPr lang="zh-CN" altLang="en-US" sz="3200" b="1" dirty="0">
              <a:solidFill>
                <a:schemeClr val="accent1"/>
              </a:solidFill>
              <a:effectLst>
                <a:outerShdw blurRad="38100" dist="25400" dir="5400000" algn="ctr" rotWithShape="0">
                  <a:srgbClr val="6E747A">
                    <a:alpha val="43000"/>
                  </a:srgbClr>
                </a:outerShdw>
              </a:effectLst>
              <a:latin typeface="+mn-ea"/>
              <a:sym typeface="+mn-ea"/>
            </a:endParaRPr>
          </a:p>
        </p:txBody>
      </p:sp>
      <p:sp>
        <p:nvSpPr>
          <p:cNvPr id="7" name="文本框 6"/>
          <p:cNvSpPr txBox="1"/>
          <p:nvPr/>
        </p:nvSpPr>
        <p:spPr>
          <a:xfrm>
            <a:off x="1376045" y="5975350"/>
            <a:ext cx="6777355" cy="583565"/>
          </a:xfrm>
          <a:prstGeom prst="rect">
            <a:avLst/>
          </a:prstGeom>
          <a:noFill/>
        </p:spPr>
        <p:txBody>
          <a:bodyPr wrap="square" rtlCol="0">
            <a:spAutoFit/>
          </a:bodyPr>
          <a:p>
            <a:r>
              <a:rPr lang="zh-CN" altLang="en-US" sz="3200" b="1">
                <a:solidFill>
                  <a:schemeClr val="accent1"/>
                </a:solidFill>
                <a:effectLst>
                  <a:outerShdw blurRad="38100" dist="25400" dir="5400000" algn="ctr" rotWithShape="0">
                    <a:srgbClr val="6E747A">
                      <a:alpha val="43000"/>
                    </a:srgbClr>
                  </a:outerShdw>
                </a:effectLst>
              </a:rPr>
              <a:t>回家的路上，晚风使他倍感轻松。</a:t>
            </a:r>
            <a:endParaRPr lang="zh-CN" altLang="en-US" sz="3200" b="1">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9"/>
          <p:cNvSpPr/>
          <p:nvPr/>
        </p:nvSpPr>
        <p:spPr>
          <a:xfrm>
            <a:off x="4915535" y="3186430"/>
            <a:ext cx="2712720" cy="768350"/>
          </a:xfrm>
          <a:prstGeom prst="rect">
            <a:avLst/>
          </a:prstGeom>
        </p:spPr>
        <p:txBody>
          <a:bodyPr wrap="square">
            <a:spAutoFit/>
          </a:bodyPr>
          <a:lstStyle/>
          <a:p>
            <a:pPr algn="ctr"/>
            <a:r>
              <a:rPr lang="en-US" sz="4400" b="1" dirty="0">
                <a:solidFill>
                  <a:schemeClr val="accent1"/>
                </a:solidFill>
                <a:effectLst>
                  <a:outerShdw blurRad="38100" dist="25400" dir="5400000" algn="ctr" rotWithShape="0">
                    <a:srgbClr val="6E747A">
                      <a:alpha val="43000"/>
                    </a:srgbClr>
                  </a:outerShdw>
                </a:effectLst>
                <a:latin typeface="+mn-ea"/>
              </a:rPr>
              <a:t>Function</a:t>
            </a:r>
            <a:endParaRPr lang="en-US" sz="4400" b="1" dirty="0">
              <a:solidFill>
                <a:schemeClr val="accent1"/>
              </a:solidFill>
              <a:effectLst>
                <a:outerShdw blurRad="38100" dist="25400" dir="5400000" algn="ctr" rotWithShape="0">
                  <a:srgbClr val="6E747A">
                    <a:alpha val="43000"/>
                  </a:srgbClr>
                </a:outerShdw>
              </a:effectLst>
              <a:latin typeface="+mn-ea"/>
            </a:endParaRPr>
          </a:p>
        </p:txBody>
      </p:sp>
      <p:cxnSp>
        <p:nvCxnSpPr>
          <p:cNvPr id="4" name="Straight Connector 41"/>
          <p:cNvCxnSpPr/>
          <p:nvPr/>
        </p:nvCxnSpPr>
        <p:spPr>
          <a:xfrm>
            <a:off x="4915720" y="3032978"/>
            <a:ext cx="271180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Oval 23"/>
          <p:cNvSpPr/>
          <p:nvPr/>
        </p:nvSpPr>
        <p:spPr>
          <a:xfrm>
            <a:off x="5609553" y="1419165"/>
            <a:ext cx="1324136" cy="1324136"/>
          </a:xfrm>
          <a:prstGeom prst="ellipse">
            <a:avLst/>
          </a:prstGeom>
          <a:noFill/>
          <a:ln w="381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b="1" dirty="0">
              <a:solidFill>
                <a:schemeClr val="tx2"/>
              </a:solidFill>
              <a:latin typeface="+mj-ea"/>
              <a:ea typeface="+mj-ea"/>
            </a:endParaRPr>
          </a:p>
        </p:txBody>
      </p:sp>
      <p:sp>
        <p:nvSpPr>
          <p:cNvPr id="6" name="矩形 5"/>
          <p:cNvSpPr/>
          <p:nvPr/>
        </p:nvSpPr>
        <p:spPr>
          <a:xfrm>
            <a:off x="5934436" y="1342569"/>
            <a:ext cx="674371" cy="1446550"/>
          </a:xfrm>
          <a:prstGeom prst="rect">
            <a:avLst/>
          </a:prstGeom>
        </p:spPr>
        <p:txBody>
          <a:bodyPr wrap="square">
            <a:spAutoFit/>
          </a:bodyPr>
          <a:lstStyle/>
          <a:p>
            <a:pPr algn="ctr"/>
            <a:r>
              <a:rPr lang="en-US" altLang="zh-CN" sz="8800" b="1" dirty="0" smtClean="0">
                <a:solidFill>
                  <a:schemeClr val="tx2"/>
                </a:solidFill>
                <a:latin typeface="+mj-ea"/>
                <a:ea typeface="+mj-ea"/>
              </a:rPr>
              <a:t>2</a:t>
            </a:r>
            <a:endParaRPr lang="zh-CN" altLang="en-US" sz="8800" b="1" dirty="0">
              <a:solidFill>
                <a:schemeClr val="tx2"/>
              </a:solidFill>
              <a:latin typeface="+mj-ea"/>
              <a:ea typeface="+mj-ea"/>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7237" y="1640674"/>
            <a:ext cx="6226790" cy="62267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500"/>
                            </p:stCondLst>
                            <p:childTnLst>
                              <p:par>
                                <p:cTn id="19" presetID="18" presetClass="entr" presetSubtype="12"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Left)">
                                      <p:cBhvr>
                                        <p:cTn id="21" dur="500"/>
                                        <p:tgtEl>
                                          <p:spTgt spid="4"/>
                                        </p:tgtEl>
                                      </p:cBhvr>
                                    </p:animEffect>
                                  </p:childTnLst>
                                </p:cTn>
                              </p:par>
                              <p:par>
                                <p:cTn id="22" presetID="42" presetClass="entr" presetSubtype="0" fill="hold" nodeType="withEffect">
                                  <p:stCondLst>
                                    <p:cond delay="35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ldLvl="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flipH="1">
            <a:off x="4091596" y="1657307"/>
            <a:ext cx="3947741" cy="3791097"/>
            <a:chOff x="4122668" y="1649312"/>
            <a:chExt cx="3947741" cy="3791975"/>
          </a:xfrm>
        </p:grpSpPr>
        <p:sp>
          <p:nvSpPr>
            <p:cNvPr id="33" name="Freeform 414"/>
            <p:cNvSpPr>
              <a:spLocks noEditPoints="1"/>
            </p:cNvSpPr>
            <p:nvPr/>
          </p:nvSpPr>
          <p:spPr bwMode="auto">
            <a:xfrm>
              <a:off x="4516955" y="2019261"/>
              <a:ext cx="3159167" cy="3168902"/>
            </a:xfrm>
            <a:custGeom>
              <a:avLst/>
              <a:gdLst>
                <a:gd name="T0" fmla="*/ 137 w 274"/>
                <a:gd name="T1" fmla="*/ 0 h 274"/>
                <a:gd name="T2" fmla="*/ 0 w 274"/>
                <a:gd name="T3" fmla="*/ 137 h 274"/>
                <a:gd name="T4" fmla="*/ 137 w 274"/>
                <a:gd name="T5" fmla="*/ 274 h 274"/>
                <a:gd name="T6" fmla="*/ 274 w 274"/>
                <a:gd name="T7" fmla="*/ 137 h 274"/>
                <a:gd name="T8" fmla="*/ 137 w 274"/>
                <a:gd name="T9" fmla="*/ 0 h 274"/>
                <a:gd name="T10" fmla="*/ 137 w 274"/>
                <a:gd name="T11" fmla="*/ 239 h 274"/>
                <a:gd name="T12" fmla="*/ 34 w 274"/>
                <a:gd name="T13" fmla="*/ 137 h 274"/>
                <a:gd name="T14" fmla="*/ 137 w 274"/>
                <a:gd name="T15" fmla="*/ 34 h 274"/>
                <a:gd name="T16" fmla="*/ 240 w 274"/>
                <a:gd name="T17" fmla="*/ 137 h 274"/>
                <a:gd name="T18" fmla="*/ 137 w 274"/>
                <a:gd name="T19" fmla="*/ 239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 h="274">
                  <a:moveTo>
                    <a:pt x="137" y="0"/>
                  </a:moveTo>
                  <a:cubicBezTo>
                    <a:pt x="61" y="0"/>
                    <a:pt x="0" y="61"/>
                    <a:pt x="0" y="137"/>
                  </a:cubicBezTo>
                  <a:cubicBezTo>
                    <a:pt x="0" y="212"/>
                    <a:pt x="61" y="274"/>
                    <a:pt x="137" y="274"/>
                  </a:cubicBezTo>
                  <a:cubicBezTo>
                    <a:pt x="213" y="274"/>
                    <a:pt x="274" y="212"/>
                    <a:pt x="274" y="137"/>
                  </a:cubicBezTo>
                  <a:cubicBezTo>
                    <a:pt x="274" y="61"/>
                    <a:pt x="213" y="0"/>
                    <a:pt x="137" y="0"/>
                  </a:cubicBezTo>
                  <a:close/>
                  <a:moveTo>
                    <a:pt x="137" y="239"/>
                  </a:moveTo>
                  <a:cubicBezTo>
                    <a:pt x="80" y="239"/>
                    <a:pt x="34" y="193"/>
                    <a:pt x="34" y="137"/>
                  </a:cubicBezTo>
                  <a:cubicBezTo>
                    <a:pt x="34" y="80"/>
                    <a:pt x="80" y="34"/>
                    <a:pt x="137" y="34"/>
                  </a:cubicBezTo>
                  <a:cubicBezTo>
                    <a:pt x="194" y="34"/>
                    <a:pt x="240" y="80"/>
                    <a:pt x="240" y="137"/>
                  </a:cubicBezTo>
                  <a:cubicBezTo>
                    <a:pt x="240" y="193"/>
                    <a:pt x="194" y="239"/>
                    <a:pt x="137" y="239"/>
                  </a:cubicBezTo>
                  <a:close/>
                </a:path>
              </a:pathLst>
            </a:custGeom>
            <a:solidFill>
              <a:schemeClr val="tx2"/>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4" name="Freeform 415"/>
            <p:cNvSpPr/>
            <p:nvPr/>
          </p:nvSpPr>
          <p:spPr bwMode="auto">
            <a:xfrm>
              <a:off x="4507220" y="4044244"/>
              <a:ext cx="885929" cy="934607"/>
            </a:xfrm>
            <a:custGeom>
              <a:avLst/>
              <a:gdLst>
                <a:gd name="T0" fmla="*/ 49 w 77"/>
                <a:gd name="T1" fmla="*/ 81 h 81"/>
                <a:gd name="T2" fmla="*/ 77 w 77"/>
                <a:gd name="T3" fmla="*/ 44 h 81"/>
                <a:gd name="T4" fmla="*/ 43 w 77"/>
                <a:gd name="T5" fmla="*/ 0 h 81"/>
                <a:gd name="T6" fmla="*/ 0 w 77"/>
                <a:gd name="T7" fmla="*/ 17 h 81"/>
                <a:gd name="T8" fmla="*/ 49 w 77"/>
                <a:gd name="T9" fmla="*/ 81 h 81"/>
              </a:gdLst>
              <a:ahLst/>
              <a:cxnLst>
                <a:cxn ang="0">
                  <a:pos x="T0" y="T1"/>
                </a:cxn>
                <a:cxn ang="0">
                  <a:pos x="T2" y="T3"/>
                </a:cxn>
                <a:cxn ang="0">
                  <a:pos x="T4" y="T5"/>
                </a:cxn>
                <a:cxn ang="0">
                  <a:pos x="T6" y="T7"/>
                </a:cxn>
                <a:cxn ang="0">
                  <a:pos x="T8" y="T9"/>
                </a:cxn>
              </a:cxnLst>
              <a:rect l="0" t="0" r="r" b="b"/>
              <a:pathLst>
                <a:path w="77" h="81">
                  <a:moveTo>
                    <a:pt x="49" y="81"/>
                  </a:moveTo>
                  <a:cubicBezTo>
                    <a:pt x="77" y="44"/>
                    <a:pt x="77" y="44"/>
                    <a:pt x="77" y="44"/>
                  </a:cubicBezTo>
                  <a:cubicBezTo>
                    <a:pt x="62" y="32"/>
                    <a:pt x="50" y="17"/>
                    <a:pt x="43" y="0"/>
                  </a:cubicBezTo>
                  <a:cubicBezTo>
                    <a:pt x="0" y="17"/>
                    <a:pt x="0" y="17"/>
                    <a:pt x="0" y="17"/>
                  </a:cubicBezTo>
                  <a:cubicBezTo>
                    <a:pt x="10" y="43"/>
                    <a:pt x="27" y="65"/>
                    <a:pt x="49" y="81"/>
                  </a:cubicBezTo>
                  <a:close/>
                </a:path>
              </a:pathLst>
            </a:custGeom>
            <a:solidFill>
              <a:schemeClr val="accent4"/>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5" name="Freeform 416"/>
            <p:cNvSpPr/>
            <p:nvPr/>
          </p:nvSpPr>
          <p:spPr bwMode="auto">
            <a:xfrm>
              <a:off x="5553785" y="4725728"/>
              <a:ext cx="545187" cy="598732"/>
            </a:xfrm>
            <a:custGeom>
              <a:avLst/>
              <a:gdLst>
                <a:gd name="T0" fmla="*/ 15 w 47"/>
                <a:gd name="T1" fmla="*/ 0 h 52"/>
                <a:gd name="T2" fmla="*/ 0 w 47"/>
                <a:gd name="T3" fmla="*/ 44 h 52"/>
                <a:gd name="T4" fmla="*/ 47 w 47"/>
                <a:gd name="T5" fmla="*/ 52 h 52"/>
                <a:gd name="T6" fmla="*/ 47 w 47"/>
                <a:gd name="T7" fmla="*/ 5 h 52"/>
                <a:gd name="T8" fmla="*/ 15 w 47"/>
                <a:gd name="T9" fmla="*/ 0 h 52"/>
              </a:gdLst>
              <a:ahLst/>
              <a:cxnLst>
                <a:cxn ang="0">
                  <a:pos x="T0" y="T1"/>
                </a:cxn>
                <a:cxn ang="0">
                  <a:pos x="T2" y="T3"/>
                </a:cxn>
                <a:cxn ang="0">
                  <a:pos x="T4" y="T5"/>
                </a:cxn>
                <a:cxn ang="0">
                  <a:pos x="T6" y="T7"/>
                </a:cxn>
                <a:cxn ang="0">
                  <a:pos x="T8" y="T9"/>
                </a:cxn>
              </a:cxnLst>
              <a:rect l="0" t="0" r="r" b="b"/>
              <a:pathLst>
                <a:path w="47" h="52">
                  <a:moveTo>
                    <a:pt x="15" y="0"/>
                  </a:moveTo>
                  <a:cubicBezTo>
                    <a:pt x="0" y="44"/>
                    <a:pt x="0" y="44"/>
                    <a:pt x="0" y="44"/>
                  </a:cubicBezTo>
                  <a:cubicBezTo>
                    <a:pt x="15" y="49"/>
                    <a:pt x="31" y="52"/>
                    <a:pt x="47" y="52"/>
                  </a:cubicBezTo>
                  <a:cubicBezTo>
                    <a:pt x="47" y="5"/>
                    <a:pt x="47" y="5"/>
                    <a:pt x="47" y="5"/>
                  </a:cubicBezTo>
                  <a:cubicBezTo>
                    <a:pt x="36" y="5"/>
                    <a:pt x="25" y="3"/>
                    <a:pt x="15" y="0"/>
                  </a:cubicBezTo>
                  <a:close/>
                </a:path>
              </a:pathLst>
            </a:custGeom>
            <a:solidFill>
              <a:schemeClr val="accent5"/>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6" name="Freeform 417"/>
            <p:cNvSpPr/>
            <p:nvPr/>
          </p:nvSpPr>
          <p:spPr bwMode="auto">
            <a:xfrm>
              <a:off x="5071878" y="1902435"/>
              <a:ext cx="793442" cy="754501"/>
            </a:xfrm>
            <a:custGeom>
              <a:avLst/>
              <a:gdLst>
                <a:gd name="T0" fmla="*/ 28 w 69"/>
                <a:gd name="T1" fmla="*/ 65 h 65"/>
                <a:gd name="T2" fmla="*/ 69 w 69"/>
                <a:gd name="T3" fmla="*/ 46 h 65"/>
                <a:gd name="T4" fmla="*/ 60 w 69"/>
                <a:gd name="T5" fmla="*/ 0 h 65"/>
                <a:gd name="T6" fmla="*/ 0 w 69"/>
                <a:gd name="T7" fmla="*/ 27 h 65"/>
                <a:gd name="T8" fmla="*/ 28 w 69"/>
                <a:gd name="T9" fmla="*/ 65 h 65"/>
              </a:gdLst>
              <a:ahLst/>
              <a:cxnLst>
                <a:cxn ang="0">
                  <a:pos x="T0" y="T1"/>
                </a:cxn>
                <a:cxn ang="0">
                  <a:pos x="T2" y="T3"/>
                </a:cxn>
                <a:cxn ang="0">
                  <a:pos x="T4" y="T5"/>
                </a:cxn>
                <a:cxn ang="0">
                  <a:pos x="T6" y="T7"/>
                </a:cxn>
                <a:cxn ang="0">
                  <a:pos x="T8" y="T9"/>
                </a:cxn>
              </a:cxnLst>
              <a:rect l="0" t="0" r="r" b="b"/>
              <a:pathLst>
                <a:path w="69" h="65">
                  <a:moveTo>
                    <a:pt x="28" y="65"/>
                  </a:moveTo>
                  <a:cubicBezTo>
                    <a:pt x="40" y="55"/>
                    <a:pt x="54" y="49"/>
                    <a:pt x="69" y="46"/>
                  </a:cubicBezTo>
                  <a:cubicBezTo>
                    <a:pt x="60" y="0"/>
                    <a:pt x="60" y="0"/>
                    <a:pt x="60" y="0"/>
                  </a:cubicBezTo>
                  <a:cubicBezTo>
                    <a:pt x="38" y="5"/>
                    <a:pt x="17" y="14"/>
                    <a:pt x="0" y="27"/>
                  </a:cubicBezTo>
                  <a:lnTo>
                    <a:pt x="28" y="65"/>
                  </a:lnTo>
                  <a:close/>
                </a:path>
              </a:pathLst>
            </a:custGeom>
            <a:solidFill>
              <a:schemeClr val="accent6"/>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7" name="Freeform 418"/>
            <p:cNvSpPr/>
            <p:nvPr/>
          </p:nvSpPr>
          <p:spPr bwMode="auto">
            <a:xfrm>
              <a:off x="6537069" y="3265404"/>
              <a:ext cx="1533340" cy="2175883"/>
            </a:xfrm>
            <a:custGeom>
              <a:avLst/>
              <a:gdLst>
                <a:gd name="T0" fmla="*/ 65 w 133"/>
                <a:gd name="T1" fmla="*/ 29 h 188"/>
                <a:gd name="T2" fmla="*/ 0 w 133"/>
                <a:gd name="T3" fmla="*/ 124 h 188"/>
                <a:gd name="T4" fmla="*/ 26 w 133"/>
                <a:gd name="T5" fmla="*/ 188 h 188"/>
                <a:gd name="T6" fmla="*/ 133 w 133"/>
                <a:gd name="T7" fmla="*/ 29 h 188"/>
                <a:gd name="T8" fmla="*/ 131 w 133"/>
                <a:gd name="T9" fmla="*/ 0 h 188"/>
                <a:gd name="T10" fmla="*/ 63 w 133"/>
                <a:gd name="T11" fmla="*/ 12 h 188"/>
                <a:gd name="T12" fmla="*/ 65 w 133"/>
                <a:gd name="T13" fmla="*/ 29 h 188"/>
              </a:gdLst>
              <a:ahLst/>
              <a:cxnLst>
                <a:cxn ang="0">
                  <a:pos x="T0" y="T1"/>
                </a:cxn>
                <a:cxn ang="0">
                  <a:pos x="T2" y="T3"/>
                </a:cxn>
                <a:cxn ang="0">
                  <a:pos x="T4" y="T5"/>
                </a:cxn>
                <a:cxn ang="0">
                  <a:pos x="T6" y="T7"/>
                </a:cxn>
                <a:cxn ang="0">
                  <a:pos x="T8" y="T9"/>
                </a:cxn>
                <a:cxn ang="0">
                  <a:pos x="T10" y="T11"/>
                </a:cxn>
                <a:cxn ang="0">
                  <a:pos x="T12" y="T13"/>
                </a:cxn>
              </a:cxnLst>
              <a:rect l="0" t="0" r="r" b="b"/>
              <a:pathLst>
                <a:path w="133" h="188">
                  <a:moveTo>
                    <a:pt x="65" y="29"/>
                  </a:moveTo>
                  <a:cubicBezTo>
                    <a:pt x="65" y="72"/>
                    <a:pt x="38" y="109"/>
                    <a:pt x="0" y="124"/>
                  </a:cubicBezTo>
                  <a:cubicBezTo>
                    <a:pt x="26" y="188"/>
                    <a:pt x="26" y="188"/>
                    <a:pt x="26" y="188"/>
                  </a:cubicBezTo>
                  <a:cubicBezTo>
                    <a:pt x="89" y="162"/>
                    <a:pt x="133" y="101"/>
                    <a:pt x="133" y="29"/>
                  </a:cubicBezTo>
                  <a:cubicBezTo>
                    <a:pt x="133" y="19"/>
                    <a:pt x="132" y="10"/>
                    <a:pt x="131" y="0"/>
                  </a:cubicBezTo>
                  <a:cubicBezTo>
                    <a:pt x="63" y="12"/>
                    <a:pt x="63" y="12"/>
                    <a:pt x="63" y="12"/>
                  </a:cubicBezTo>
                  <a:cubicBezTo>
                    <a:pt x="64" y="17"/>
                    <a:pt x="65" y="23"/>
                    <a:pt x="65" y="29"/>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8" name="Freeform 419"/>
            <p:cNvSpPr/>
            <p:nvPr/>
          </p:nvSpPr>
          <p:spPr bwMode="auto">
            <a:xfrm>
              <a:off x="4122668" y="2330797"/>
              <a:ext cx="1061169" cy="1270482"/>
            </a:xfrm>
            <a:custGeom>
              <a:avLst/>
              <a:gdLst>
                <a:gd name="T0" fmla="*/ 92 w 92"/>
                <a:gd name="T1" fmla="*/ 44 h 110"/>
                <a:gd name="T2" fmla="*/ 40 w 92"/>
                <a:gd name="T3" fmla="*/ 0 h 110"/>
                <a:gd name="T4" fmla="*/ 0 w 92"/>
                <a:gd name="T5" fmla="*/ 110 h 110"/>
                <a:gd name="T6" fmla="*/ 68 w 92"/>
                <a:gd name="T7" fmla="*/ 110 h 110"/>
                <a:gd name="T8" fmla="*/ 92 w 92"/>
                <a:gd name="T9" fmla="*/ 44 h 110"/>
              </a:gdLst>
              <a:ahLst/>
              <a:cxnLst>
                <a:cxn ang="0">
                  <a:pos x="T0" y="T1"/>
                </a:cxn>
                <a:cxn ang="0">
                  <a:pos x="T2" y="T3"/>
                </a:cxn>
                <a:cxn ang="0">
                  <a:pos x="T4" y="T5"/>
                </a:cxn>
                <a:cxn ang="0">
                  <a:pos x="T6" y="T7"/>
                </a:cxn>
                <a:cxn ang="0">
                  <a:pos x="T8" y="T9"/>
                </a:cxn>
              </a:cxnLst>
              <a:rect l="0" t="0" r="r" b="b"/>
              <a:pathLst>
                <a:path w="92" h="110">
                  <a:moveTo>
                    <a:pt x="92" y="44"/>
                  </a:moveTo>
                  <a:cubicBezTo>
                    <a:pt x="40" y="0"/>
                    <a:pt x="40" y="0"/>
                    <a:pt x="40" y="0"/>
                  </a:cubicBezTo>
                  <a:cubicBezTo>
                    <a:pt x="15" y="30"/>
                    <a:pt x="0" y="68"/>
                    <a:pt x="0" y="110"/>
                  </a:cubicBezTo>
                  <a:cubicBezTo>
                    <a:pt x="68" y="110"/>
                    <a:pt x="68" y="110"/>
                    <a:pt x="68" y="110"/>
                  </a:cubicBezTo>
                  <a:cubicBezTo>
                    <a:pt x="68" y="85"/>
                    <a:pt x="77" y="62"/>
                    <a:pt x="92" y="44"/>
                  </a:cubicBezTo>
                  <a:close/>
                </a:path>
              </a:pathLst>
            </a:custGeom>
            <a:solidFill>
              <a:schemeClr val="accent3"/>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9" name="Freeform 420"/>
            <p:cNvSpPr/>
            <p:nvPr/>
          </p:nvSpPr>
          <p:spPr bwMode="auto">
            <a:xfrm>
              <a:off x="6293682" y="1649312"/>
              <a:ext cx="1635562" cy="1504133"/>
            </a:xfrm>
            <a:custGeom>
              <a:avLst/>
              <a:gdLst>
                <a:gd name="T0" fmla="*/ 11 w 142"/>
                <a:gd name="T1" fmla="*/ 0 h 130"/>
                <a:gd name="T2" fmla="*/ 0 w 142"/>
                <a:gd name="T3" fmla="*/ 67 h 130"/>
                <a:gd name="T4" fmla="*/ 78 w 142"/>
                <a:gd name="T5" fmla="*/ 130 h 130"/>
                <a:gd name="T6" fmla="*/ 142 w 142"/>
                <a:gd name="T7" fmla="*/ 105 h 130"/>
                <a:gd name="T8" fmla="*/ 11 w 142"/>
                <a:gd name="T9" fmla="*/ 0 h 130"/>
              </a:gdLst>
              <a:ahLst/>
              <a:cxnLst>
                <a:cxn ang="0">
                  <a:pos x="T0" y="T1"/>
                </a:cxn>
                <a:cxn ang="0">
                  <a:pos x="T2" y="T3"/>
                </a:cxn>
                <a:cxn ang="0">
                  <a:pos x="T4" y="T5"/>
                </a:cxn>
                <a:cxn ang="0">
                  <a:pos x="T6" y="T7"/>
                </a:cxn>
                <a:cxn ang="0">
                  <a:pos x="T8" y="T9"/>
                </a:cxn>
              </a:cxnLst>
              <a:rect l="0" t="0" r="r" b="b"/>
              <a:pathLst>
                <a:path w="142" h="130">
                  <a:moveTo>
                    <a:pt x="11" y="0"/>
                  </a:moveTo>
                  <a:cubicBezTo>
                    <a:pt x="0" y="67"/>
                    <a:pt x="0" y="67"/>
                    <a:pt x="0" y="67"/>
                  </a:cubicBezTo>
                  <a:cubicBezTo>
                    <a:pt x="36" y="73"/>
                    <a:pt x="65" y="98"/>
                    <a:pt x="78" y="130"/>
                  </a:cubicBezTo>
                  <a:cubicBezTo>
                    <a:pt x="142" y="105"/>
                    <a:pt x="142" y="105"/>
                    <a:pt x="142" y="105"/>
                  </a:cubicBezTo>
                  <a:cubicBezTo>
                    <a:pt x="120" y="50"/>
                    <a:pt x="71" y="10"/>
                    <a:pt x="11" y="0"/>
                  </a:cubicBez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40" name="组合 39"/>
          <p:cNvGrpSpPr/>
          <p:nvPr/>
        </p:nvGrpSpPr>
        <p:grpSpPr>
          <a:xfrm>
            <a:off x="6608619" y="163355"/>
            <a:ext cx="5532174" cy="2644776"/>
            <a:chOff x="6655890" y="496196"/>
            <a:chExt cx="5532174" cy="2645388"/>
          </a:xfrm>
        </p:grpSpPr>
        <p:grpSp>
          <p:nvGrpSpPr>
            <p:cNvPr id="41" name="组合 40"/>
            <p:cNvGrpSpPr/>
            <p:nvPr/>
          </p:nvGrpSpPr>
          <p:grpSpPr>
            <a:xfrm>
              <a:off x="6913754" y="496196"/>
              <a:ext cx="5274310" cy="2645388"/>
              <a:chOff x="6429908" y="518280"/>
              <a:chExt cx="8618864" cy="2645388"/>
            </a:xfrm>
          </p:grpSpPr>
          <p:sp>
            <p:nvSpPr>
              <p:cNvPr id="43" name="文本框 32"/>
              <p:cNvSpPr txBox="1"/>
              <p:nvPr/>
            </p:nvSpPr>
            <p:spPr>
              <a:xfrm>
                <a:off x="6429908" y="518280"/>
                <a:ext cx="8618864" cy="1076574"/>
              </a:xfrm>
              <a:prstGeom prst="rect">
                <a:avLst/>
              </a:prstGeom>
            </p:spPr>
            <p:txBody>
              <a:bodyPr wrap="square">
                <a:spAutoFit/>
              </a:bodyPr>
              <a:lstStyle>
                <a:defPPr>
                  <a:defRPr lang="zh-CN"/>
                </a:defPPr>
                <a:lvl1pPr>
                  <a:defRPr sz="2400">
                    <a:latin typeface="方正正大黑简体" panose="02000000000000000000" pitchFamily="2" charset="-122"/>
                    <a:ea typeface="方正正大黑简体" panose="02000000000000000000" pitchFamily="2" charset="-122"/>
                  </a:defRPr>
                </a:lvl1pPr>
              </a:lstStyle>
              <a:p>
                <a:pPr marL="0" indent="0">
                  <a:buNone/>
                </a:pPr>
                <a:r>
                  <a:rPr lang="zh-CN" altLang="en-US" sz="3200">
                    <a:solidFill>
                      <a:srgbClr val="FF0000"/>
                    </a:solidFill>
                    <a:sym typeface="+mn-ea"/>
                  </a:rPr>
                  <a:t>三、减少人称主语的使用，增加表达的客观性</a:t>
                </a:r>
                <a:endParaRPr lang="zh-CN" altLang="en-US" sz="3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4" name="矩形 1"/>
              <p:cNvSpPr>
                <a:spLocks noChangeArrowheads="1"/>
              </p:cNvSpPr>
              <p:nvPr/>
            </p:nvSpPr>
            <p:spPr bwMode="auto">
              <a:xfrm>
                <a:off x="7162501" y="1594855"/>
                <a:ext cx="7732696" cy="15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indent="0">
                  <a:buNone/>
                </a:pPr>
                <a:r>
                  <a:rPr lang="zh-CN" altLang="en-US" sz="2400">
                    <a:sym typeface="+mn-ea"/>
                  </a:rPr>
                  <a:t>We carried out more experiments and found some exciting results</a:t>
                </a:r>
                <a:r>
                  <a:rPr lang="en-US" altLang="zh-CN" sz="2400">
                    <a:sym typeface="+mn-ea"/>
                  </a:rPr>
                  <a:t>.</a:t>
                </a:r>
                <a:endParaRPr lang="en-US" altLang="zh-CN" sz="2400">
                  <a:sym typeface="+mn-ea"/>
                </a:endParaRPr>
              </a:p>
              <a:p>
                <a:pPr marL="0" indent="0">
                  <a:buNone/>
                </a:pPr>
                <a:r>
                  <a:rPr lang="zh-CN" altLang="en-US" sz="2400">
                    <a:sym typeface="+mn-ea"/>
                  </a:rPr>
                  <a:t>Further experiments gave us some exciting results</a:t>
                </a:r>
                <a:r>
                  <a:rPr lang="en-US" altLang="zh-CN" sz="2400">
                    <a:sym typeface="+mn-ea"/>
                  </a:rPr>
                  <a:t>.</a:t>
                </a:r>
                <a:endPar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42" name="任意多边形 41"/>
            <p:cNvSpPr/>
            <p:nvPr/>
          </p:nvSpPr>
          <p:spPr>
            <a:xfrm>
              <a:off x="6655890" y="1572442"/>
              <a:ext cx="1075765" cy="820271"/>
            </a:xfrm>
            <a:custGeom>
              <a:avLst/>
              <a:gdLst>
                <a:gd name="connsiteX0" fmla="*/ 0 w 1089212"/>
                <a:gd name="connsiteY0" fmla="*/ 524436 h 524436"/>
                <a:gd name="connsiteX1" fmla="*/ 403412 w 1089212"/>
                <a:gd name="connsiteY1" fmla="*/ 0 h 524436"/>
                <a:gd name="connsiteX2" fmla="*/ 1089212 w 1089212"/>
                <a:gd name="connsiteY2" fmla="*/ 0 h 524436"/>
                <a:gd name="connsiteX3" fmla="*/ 1089212 w 1089212"/>
                <a:gd name="connsiteY3" fmla="*/ 13447 h 524436"/>
                <a:gd name="connsiteX0-1" fmla="*/ 0 w 1075765"/>
                <a:gd name="connsiteY0-2" fmla="*/ 820271 h 820271"/>
                <a:gd name="connsiteX1-3" fmla="*/ 389965 w 1075765"/>
                <a:gd name="connsiteY1-4" fmla="*/ 0 h 820271"/>
                <a:gd name="connsiteX2-5" fmla="*/ 1075765 w 1075765"/>
                <a:gd name="connsiteY2-6" fmla="*/ 0 h 820271"/>
                <a:gd name="connsiteX3-7" fmla="*/ 1075765 w 1075765"/>
                <a:gd name="connsiteY3-8" fmla="*/ 13447 h 820271"/>
              </a:gdLst>
              <a:ahLst/>
              <a:cxnLst>
                <a:cxn ang="0">
                  <a:pos x="connsiteX0-1" y="connsiteY0-2"/>
                </a:cxn>
                <a:cxn ang="0">
                  <a:pos x="connsiteX1-3" y="connsiteY1-4"/>
                </a:cxn>
                <a:cxn ang="0">
                  <a:pos x="connsiteX2-5" y="connsiteY2-6"/>
                </a:cxn>
                <a:cxn ang="0">
                  <a:pos x="connsiteX3-7" y="connsiteY3-8"/>
                </a:cxn>
              </a:cxnLst>
              <a:rect l="l" t="t" r="r" b="b"/>
              <a:pathLst>
                <a:path w="1075765" h="820271">
                  <a:moveTo>
                    <a:pt x="0" y="820271"/>
                  </a:moveTo>
                  <a:lnTo>
                    <a:pt x="389965" y="0"/>
                  </a:lnTo>
                  <a:lnTo>
                    <a:pt x="1075765" y="0"/>
                  </a:lnTo>
                  <a:lnTo>
                    <a:pt x="1075765" y="13447"/>
                  </a:lnTo>
                </a:path>
              </a:pathLst>
            </a:custGeom>
            <a:noFill/>
            <a:ln>
              <a:solidFill>
                <a:schemeClr val="tx1">
                  <a:lumMod val="75000"/>
                  <a:lumOff val="25000"/>
                </a:schemeClr>
              </a:solidFill>
              <a:prstDash val="dash"/>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6296863" y="3657199"/>
            <a:ext cx="5969001" cy="3014344"/>
            <a:chOff x="6035524" y="3798917"/>
            <a:chExt cx="5969001" cy="3015042"/>
          </a:xfrm>
        </p:grpSpPr>
        <p:sp>
          <p:nvSpPr>
            <p:cNvPr id="51" name="任意多边形 50"/>
            <p:cNvSpPr/>
            <p:nvPr/>
          </p:nvSpPr>
          <p:spPr>
            <a:xfrm>
              <a:off x="7140831" y="4468169"/>
              <a:ext cx="1089211" cy="385027"/>
            </a:xfrm>
            <a:custGeom>
              <a:avLst/>
              <a:gdLst>
                <a:gd name="connsiteX0" fmla="*/ 0 w 1089212"/>
                <a:gd name="connsiteY0" fmla="*/ 524436 h 524436"/>
                <a:gd name="connsiteX1" fmla="*/ 403412 w 1089212"/>
                <a:gd name="connsiteY1" fmla="*/ 0 h 524436"/>
                <a:gd name="connsiteX2" fmla="*/ 1089212 w 1089212"/>
                <a:gd name="connsiteY2" fmla="*/ 0 h 524436"/>
                <a:gd name="connsiteX3" fmla="*/ 1089212 w 1089212"/>
                <a:gd name="connsiteY3" fmla="*/ 13447 h 524436"/>
                <a:gd name="connsiteX0-1" fmla="*/ 0 w 1075765"/>
                <a:gd name="connsiteY0-2" fmla="*/ 820271 h 820271"/>
                <a:gd name="connsiteX1-3" fmla="*/ 389965 w 1075765"/>
                <a:gd name="connsiteY1-4" fmla="*/ 0 h 820271"/>
                <a:gd name="connsiteX2-5" fmla="*/ 1075765 w 1075765"/>
                <a:gd name="connsiteY2-6" fmla="*/ 0 h 820271"/>
                <a:gd name="connsiteX3-7" fmla="*/ 1075765 w 1075765"/>
                <a:gd name="connsiteY3-8" fmla="*/ 13447 h 820271"/>
                <a:gd name="connsiteX0-9" fmla="*/ 0 w 981636"/>
                <a:gd name="connsiteY0-10" fmla="*/ 497542 h 497542"/>
                <a:gd name="connsiteX1-11" fmla="*/ 295836 w 981636"/>
                <a:gd name="connsiteY1-12" fmla="*/ 0 h 497542"/>
                <a:gd name="connsiteX2-13" fmla="*/ 981636 w 981636"/>
                <a:gd name="connsiteY2-14" fmla="*/ 0 h 497542"/>
                <a:gd name="connsiteX3-15" fmla="*/ 981636 w 981636"/>
                <a:gd name="connsiteY3-16" fmla="*/ 13447 h 497542"/>
                <a:gd name="connsiteX0-17" fmla="*/ 0 w 1116106"/>
                <a:gd name="connsiteY0-18" fmla="*/ 578224 h 578224"/>
                <a:gd name="connsiteX1-19" fmla="*/ 430306 w 1116106"/>
                <a:gd name="connsiteY1-20" fmla="*/ 0 h 578224"/>
                <a:gd name="connsiteX2-21" fmla="*/ 1116106 w 1116106"/>
                <a:gd name="connsiteY2-22" fmla="*/ 0 h 578224"/>
                <a:gd name="connsiteX3-23" fmla="*/ 1116106 w 1116106"/>
                <a:gd name="connsiteY3-24" fmla="*/ 13447 h 578224"/>
                <a:gd name="connsiteX0-25" fmla="*/ 0 w 1196788"/>
                <a:gd name="connsiteY0-26" fmla="*/ 430306 h 430306"/>
                <a:gd name="connsiteX1-27" fmla="*/ 510988 w 1196788"/>
                <a:gd name="connsiteY1-28" fmla="*/ 0 h 430306"/>
                <a:gd name="connsiteX2-29" fmla="*/ 1196788 w 1196788"/>
                <a:gd name="connsiteY2-30" fmla="*/ 0 h 430306"/>
                <a:gd name="connsiteX3-31" fmla="*/ 1196788 w 1196788"/>
                <a:gd name="connsiteY3-32" fmla="*/ 13447 h 430306"/>
                <a:gd name="connsiteX0-33" fmla="*/ 0 w 1196788"/>
                <a:gd name="connsiteY0-34" fmla="*/ 497541 h 497541"/>
                <a:gd name="connsiteX1-35" fmla="*/ 510988 w 1196788"/>
                <a:gd name="connsiteY1-36" fmla="*/ 0 h 497541"/>
                <a:gd name="connsiteX2-37" fmla="*/ 1196788 w 1196788"/>
                <a:gd name="connsiteY2-38" fmla="*/ 0 h 497541"/>
                <a:gd name="connsiteX3-39" fmla="*/ 1196788 w 1196788"/>
                <a:gd name="connsiteY3-40" fmla="*/ 13447 h 497541"/>
                <a:gd name="connsiteX0-41" fmla="*/ 0 w 1089211"/>
                <a:gd name="connsiteY0-42" fmla="*/ 0 h 322729"/>
                <a:gd name="connsiteX1-43" fmla="*/ 403411 w 1089211"/>
                <a:gd name="connsiteY1-44" fmla="*/ 309282 h 322729"/>
                <a:gd name="connsiteX2-45" fmla="*/ 1089211 w 1089211"/>
                <a:gd name="connsiteY2-46" fmla="*/ 309282 h 322729"/>
                <a:gd name="connsiteX3-47" fmla="*/ 1089211 w 1089211"/>
                <a:gd name="connsiteY3-48" fmla="*/ 322729 h 322729"/>
              </a:gdLst>
              <a:ahLst/>
              <a:cxnLst>
                <a:cxn ang="0">
                  <a:pos x="connsiteX0-1" y="connsiteY0-2"/>
                </a:cxn>
                <a:cxn ang="0">
                  <a:pos x="connsiteX1-3" y="connsiteY1-4"/>
                </a:cxn>
                <a:cxn ang="0">
                  <a:pos x="connsiteX2-5" y="connsiteY2-6"/>
                </a:cxn>
                <a:cxn ang="0">
                  <a:pos x="connsiteX3-7" y="connsiteY3-8"/>
                </a:cxn>
              </a:cxnLst>
              <a:rect l="l" t="t" r="r" b="b"/>
              <a:pathLst>
                <a:path w="1089211" h="322729">
                  <a:moveTo>
                    <a:pt x="0" y="0"/>
                  </a:moveTo>
                  <a:lnTo>
                    <a:pt x="403411" y="309282"/>
                  </a:lnTo>
                  <a:lnTo>
                    <a:pt x="1089211" y="309282"/>
                  </a:lnTo>
                  <a:lnTo>
                    <a:pt x="1089211" y="322729"/>
                  </a:lnTo>
                </a:path>
              </a:pathLst>
            </a:custGeom>
            <a:noFill/>
            <a:ln>
              <a:solidFill>
                <a:schemeClr val="tx1">
                  <a:lumMod val="75000"/>
                  <a:lumOff val="25000"/>
                </a:schemeClr>
              </a:solidFill>
              <a:prstDash val="dash"/>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52" name="组合 51"/>
            <p:cNvGrpSpPr/>
            <p:nvPr/>
          </p:nvGrpSpPr>
          <p:grpSpPr>
            <a:xfrm>
              <a:off x="6035524" y="3798917"/>
              <a:ext cx="5969001" cy="3015042"/>
              <a:chOff x="4212372" y="450399"/>
              <a:chExt cx="9754074" cy="3015042"/>
            </a:xfrm>
          </p:grpSpPr>
          <p:sp>
            <p:nvSpPr>
              <p:cNvPr id="53" name="文本框 58"/>
              <p:cNvSpPr txBox="1"/>
              <p:nvPr/>
            </p:nvSpPr>
            <p:spPr>
              <a:xfrm>
                <a:off x="6622874" y="450399"/>
                <a:ext cx="7343572" cy="1076574"/>
              </a:xfrm>
              <a:prstGeom prst="rect">
                <a:avLst/>
              </a:prstGeom>
            </p:spPr>
            <p:txBody>
              <a:bodyPr wrap="square">
                <a:spAutoFit/>
              </a:bodyPr>
              <a:lstStyle>
                <a:defPPr>
                  <a:defRPr lang="zh-CN"/>
                </a:defPPr>
                <a:lvl1pPr>
                  <a:defRPr sz="2400">
                    <a:latin typeface="方正正大黑简体" panose="02000000000000000000" pitchFamily="2" charset="-122"/>
                    <a:ea typeface="方正正大黑简体" panose="02000000000000000000" pitchFamily="2" charset="-122"/>
                  </a:defRPr>
                </a:lvl1pPr>
              </a:lstStyle>
              <a:p>
                <a:pPr marL="0" indent="0">
                  <a:buNone/>
                </a:pPr>
                <a:r>
                  <a:rPr lang="zh-CN" altLang="en-US" sz="3200">
                    <a:solidFill>
                      <a:srgbClr val="FF0000"/>
                    </a:solidFill>
                    <a:sym typeface="+mn-ea"/>
                  </a:rPr>
                  <a:t>四、文学作品中给人一种庄重、典雅的感觉</a:t>
                </a:r>
                <a:endParaRPr lang="zh-CN" altLang="en-US" sz="3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4" name="矩形 1"/>
              <p:cNvSpPr>
                <a:spLocks noChangeArrowheads="1"/>
              </p:cNvSpPr>
              <p:nvPr/>
            </p:nvSpPr>
            <p:spPr bwMode="auto">
              <a:xfrm>
                <a:off x="4212372" y="1526972"/>
                <a:ext cx="9223825" cy="1938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indent="0">
                  <a:buNone/>
                </a:pPr>
                <a:r>
                  <a:rPr lang="en-US" altLang="zh-CN" sz="2400">
                    <a:sym typeface="+mn-ea"/>
                  </a:rPr>
                  <a:t>          </a:t>
                </a:r>
                <a:r>
                  <a:rPr lang="zh-CN" altLang="en-US" sz="2400">
                    <a:sym typeface="+mn-ea"/>
                  </a:rPr>
                  <a:t>Thus, the gathering dusk often finds me hastening home in a hurrying crowd. Whether it rains or snows, windy or foggy, it is the longing to home that quickens my step.  </a:t>
                </a:r>
                <a:endParaRPr lang="zh-CN" altLang="en-US" sz="2400"/>
              </a:p>
            </p:txBody>
          </p:sp>
        </p:grpSp>
      </p:grpSp>
      <p:grpSp>
        <p:nvGrpSpPr>
          <p:cNvPr id="60" name="组合 59"/>
          <p:cNvGrpSpPr/>
          <p:nvPr/>
        </p:nvGrpSpPr>
        <p:grpSpPr>
          <a:xfrm>
            <a:off x="222885" y="3576320"/>
            <a:ext cx="4833620" cy="3094990"/>
            <a:chOff x="589953" y="4307362"/>
            <a:chExt cx="4070461" cy="2257152"/>
          </a:xfrm>
        </p:grpSpPr>
        <p:grpSp>
          <p:nvGrpSpPr>
            <p:cNvPr id="61" name="组合 60"/>
            <p:cNvGrpSpPr/>
            <p:nvPr/>
          </p:nvGrpSpPr>
          <p:grpSpPr>
            <a:xfrm>
              <a:off x="589953" y="4307362"/>
              <a:ext cx="3977416" cy="2257152"/>
              <a:chOff x="22478" y="1058055"/>
              <a:chExt cx="6303957" cy="2257152"/>
            </a:xfrm>
          </p:grpSpPr>
          <p:sp>
            <p:nvSpPr>
              <p:cNvPr id="63" name="文本框 35"/>
              <p:cNvSpPr txBox="1"/>
              <p:nvPr/>
            </p:nvSpPr>
            <p:spPr>
              <a:xfrm>
                <a:off x="23326" y="1058055"/>
                <a:ext cx="5352176" cy="1143858"/>
              </a:xfrm>
              <a:prstGeom prst="rect">
                <a:avLst/>
              </a:prstGeom>
            </p:spPr>
            <p:txBody>
              <a:bodyPr wrap="square">
                <a:spAutoFit/>
              </a:bodyPr>
              <a:lstStyle>
                <a:defPPr>
                  <a:defRPr lang="zh-CN"/>
                </a:defPPr>
                <a:lvl1pPr>
                  <a:defRPr sz="2400">
                    <a:latin typeface="方正正大黑简体" panose="02000000000000000000" pitchFamily="2" charset="-122"/>
                    <a:ea typeface="方正正大黑简体" panose="02000000000000000000" pitchFamily="2" charset="-122"/>
                  </a:defRPr>
                </a:lvl1pPr>
              </a:lstStyle>
              <a:p>
                <a:pPr marL="0" indent="0">
                  <a:buNone/>
                </a:pPr>
                <a:r>
                  <a:rPr lang="zh-CN" altLang="en-US" sz="3200">
                    <a:solidFill>
                      <a:srgbClr val="FF0000"/>
                    </a:solidFill>
                    <a:sym typeface="+mn-ea"/>
                  </a:rPr>
                  <a:t>二、使语言更生动，表达丰富，句子瞬间充满生命力</a:t>
                </a:r>
                <a:endParaRPr lang="zh-CN" altLang="en-US" sz="3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4" name="矩形 1"/>
              <p:cNvSpPr>
                <a:spLocks noChangeArrowheads="1"/>
              </p:cNvSpPr>
              <p:nvPr/>
            </p:nvSpPr>
            <p:spPr bwMode="auto">
              <a:xfrm>
                <a:off x="22478" y="2171349"/>
                <a:ext cx="6303957" cy="114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Wingdings" panose="05000000000000000000" charset="0"/>
                  <a:buChar char="Ø"/>
                </a:pPr>
                <a:r>
                  <a:rPr lang="zh-CN" altLang="en-US" sz="2400">
                    <a:sym typeface="+mn-ea"/>
                  </a:rPr>
                  <a:t>I was so excited and words slipped out of my mouth …</a:t>
                </a:r>
                <a:endParaRPr lang="zh-CN" altLang="en-US" sz="2400">
                  <a:sym typeface="+mn-ea"/>
                </a:endParaRPr>
              </a:p>
              <a:p>
                <a:pPr marL="342900" indent="-342900">
                  <a:buFont typeface="Wingdings" panose="05000000000000000000" charset="0"/>
                  <a:buChar char="Ø"/>
                </a:pPr>
                <a:r>
                  <a:rPr lang="zh-CN" altLang="en-US" sz="2400">
                    <a:sym typeface="+mn-ea"/>
                  </a:rPr>
                  <a:t>The thick carpet killed the sound of my footsteps.</a:t>
                </a:r>
                <a:endPar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62" name="任意多边形 61"/>
            <p:cNvSpPr/>
            <p:nvPr/>
          </p:nvSpPr>
          <p:spPr>
            <a:xfrm flipH="1">
              <a:off x="3056721" y="4468058"/>
              <a:ext cx="1603693" cy="667328"/>
            </a:xfrm>
            <a:custGeom>
              <a:avLst/>
              <a:gdLst>
                <a:gd name="connsiteX0" fmla="*/ 0 w 1089212"/>
                <a:gd name="connsiteY0" fmla="*/ 524436 h 524436"/>
                <a:gd name="connsiteX1" fmla="*/ 403412 w 1089212"/>
                <a:gd name="connsiteY1" fmla="*/ 0 h 524436"/>
                <a:gd name="connsiteX2" fmla="*/ 1089212 w 1089212"/>
                <a:gd name="connsiteY2" fmla="*/ 0 h 524436"/>
                <a:gd name="connsiteX3" fmla="*/ 1089212 w 1089212"/>
                <a:gd name="connsiteY3" fmla="*/ 13447 h 524436"/>
                <a:gd name="connsiteX0-1" fmla="*/ 0 w 1075765"/>
                <a:gd name="connsiteY0-2" fmla="*/ 820271 h 820271"/>
                <a:gd name="connsiteX1-3" fmla="*/ 389965 w 1075765"/>
                <a:gd name="connsiteY1-4" fmla="*/ 0 h 820271"/>
                <a:gd name="connsiteX2-5" fmla="*/ 1075765 w 1075765"/>
                <a:gd name="connsiteY2-6" fmla="*/ 0 h 820271"/>
                <a:gd name="connsiteX3-7" fmla="*/ 1075765 w 1075765"/>
                <a:gd name="connsiteY3-8" fmla="*/ 13447 h 820271"/>
                <a:gd name="connsiteX0-9" fmla="*/ 0 w 981636"/>
                <a:gd name="connsiteY0-10" fmla="*/ 497542 h 497542"/>
                <a:gd name="connsiteX1-11" fmla="*/ 295836 w 981636"/>
                <a:gd name="connsiteY1-12" fmla="*/ 0 h 497542"/>
                <a:gd name="connsiteX2-13" fmla="*/ 981636 w 981636"/>
                <a:gd name="connsiteY2-14" fmla="*/ 0 h 497542"/>
                <a:gd name="connsiteX3-15" fmla="*/ 981636 w 981636"/>
                <a:gd name="connsiteY3-16" fmla="*/ 13447 h 497542"/>
                <a:gd name="connsiteX0-17" fmla="*/ 0 w 1116106"/>
                <a:gd name="connsiteY0-18" fmla="*/ 578224 h 578224"/>
                <a:gd name="connsiteX1-19" fmla="*/ 430306 w 1116106"/>
                <a:gd name="connsiteY1-20" fmla="*/ 0 h 578224"/>
                <a:gd name="connsiteX2-21" fmla="*/ 1116106 w 1116106"/>
                <a:gd name="connsiteY2-22" fmla="*/ 0 h 578224"/>
                <a:gd name="connsiteX3-23" fmla="*/ 1116106 w 1116106"/>
                <a:gd name="connsiteY3-24" fmla="*/ 13447 h 578224"/>
                <a:gd name="connsiteX0-25" fmla="*/ 0 w 1196788"/>
                <a:gd name="connsiteY0-26" fmla="*/ 430306 h 430306"/>
                <a:gd name="connsiteX1-27" fmla="*/ 510988 w 1196788"/>
                <a:gd name="connsiteY1-28" fmla="*/ 0 h 430306"/>
                <a:gd name="connsiteX2-29" fmla="*/ 1196788 w 1196788"/>
                <a:gd name="connsiteY2-30" fmla="*/ 0 h 430306"/>
                <a:gd name="connsiteX3-31" fmla="*/ 1196788 w 1196788"/>
                <a:gd name="connsiteY3-32" fmla="*/ 13447 h 430306"/>
                <a:gd name="connsiteX0-33" fmla="*/ 0 w 1196788"/>
                <a:gd name="connsiteY0-34" fmla="*/ 497541 h 497541"/>
                <a:gd name="connsiteX1-35" fmla="*/ 510988 w 1196788"/>
                <a:gd name="connsiteY1-36" fmla="*/ 0 h 497541"/>
                <a:gd name="connsiteX2-37" fmla="*/ 1196788 w 1196788"/>
                <a:gd name="connsiteY2-38" fmla="*/ 0 h 497541"/>
                <a:gd name="connsiteX3-39" fmla="*/ 1196788 w 1196788"/>
                <a:gd name="connsiteY3-40" fmla="*/ 13447 h 497541"/>
                <a:gd name="connsiteX0-41" fmla="*/ 0 w 1089211"/>
                <a:gd name="connsiteY0-42" fmla="*/ 0 h 322729"/>
                <a:gd name="connsiteX1-43" fmla="*/ 403411 w 1089211"/>
                <a:gd name="connsiteY1-44" fmla="*/ 309282 h 322729"/>
                <a:gd name="connsiteX2-45" fmla="*/ 1089211 w 1089211"/>
                <a:gd name="connsiteY2-46" fmla="*/ 309282 h 322729"/>
                <a:gd name="connsiteX3-47" fmla="*/ 1089211 w 1089211"/>
                <a:gd name="connsiteY3-48" fmla="*/ 322729 h 322729"/>
                <a:gd name="connsiteX0-49" fmla="*/ 0 w 860611"/>
                <a:gd name="connsiteY0-50" fmla="*/ 0 h 820270"/>
                <a:gd name="connsiteX1-51" fmla="*/ 174811 w 860611"/>
                <a:gd name="connsiteY1-52" fmla="*/ 806823 h 820270"/>
                <a:gd name="connsiteX2-53" fmla="*/ 860611 w 860611"/>
                <a:gd name="connsiteY2-54" fmla="*/ 806823 h 820270"/>
                <a:gd name="connsiteX3-55" fmla="*/ 860611 w 860611"/>
                <a:gd name="connsiteY3-56" fmla="*/ 820270 h 820270"/>
                <a:gd name="connsiteX0-57" fmla="*/ 0 w 1210235"/>
                <a:gd name="connsiteY0-58" fmla="*/ 0 h 524435"/>
                <a:gd name="connsiteX1-59" fmla="*/ 524435 w 1210235"/>
                <a:gd name="connsiteY1-60" fmla="*/ 510988 h 524435"/>
                <a:gd name="connsiteX2-61" fmla="*/ 1210235 w 1210235"/>
                <a:gd name="connsiteY2-62" fmla="*/ 510988 h 524435"/>
                <a:gd name="connsiteX3-63" fmla="*/ 1210235 w 1210235"/>
                <a:gd name="connsiteY3-64" fmla="*/ 524435 h 524435"/>
              </a:gdLst>
              <a:ahLst/>
              <a:cxnLst>
                <a:cxn ang="0">
                  <a:pos x="connsiteX0-1" y="connsiteY0-2"/>
                </a:cxn>
                <a:cxn ang="0">
                  <a:pos x="connsiteX1-3" y="connsiteY1-4"/>
                </a:cxn>
                <a:cxn ang="0">
                  <a:pos x="connsiteX2-5" y="connsiteY2-6"/>
                </a:cxn>
                <a:cxn ang="0">
                  <a:pos x="connsiteX3-7" y="connsiteY3-8"/>
                </a:cxn>
              </a:cxnLst>
              <a:rect l="l" t="t" r="r" b="b"/>
              <a:pathLst>
                <a:path w="1210235" h="524435">
                  <a:moveTo>
                    <a:pt x="0" y="0"/>
                  </a:moveTo>
                  <a:lnTo>
                    <a:pt x="524435" y="510988"/>
                  </a:lnTo>
                  <a:lnTo>
                    <a:pt x="1210235" y="510988"/>
                  </a:lnTo>
                  <a:lnTo>
                    <a:pt x="1210235" y="524435"/>
                  </a:lnTo>
                </a:path>
              </a:pathLst>
            </a:custGeom>
            <a:noFill/>
            <a:ln>
              <a:solidFill>
                <a:schemeClr val="tx1">
                  <a:lumMod val="75000"/>
                  <a:lumOff val="25000"/>
                </a:schemeClr>
              </a:solidFill>
              <a:prstDash val="dash"/>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65" name="组合 64"/>
          <p:cNvGrpSpPr/>
          <p:nvPr/>
        </p:nvGrpSpPr>
        <p:grpSpPr>
          <a:xfrm>
            <a:off x="222885" y="947420"/>
            <a:ext cx="5164455" cy="2583179"/>
            <a:chOff x="904422" y="1508204"/>
            <a:chExt cx="5192527" cy="1899866"/>
          </a:xfrm>
        </p:grpSpPr>
        <p:grpSp>
          <p:nvGrpSpPr>
            <p:cNvPr id="66" name="组合 65"/>
            <p:cNvGrpSpPr/>
            <p:nvPr/>
          </p:nvGrpSpPr>
          <p:grpSpPr>
            <a:xfrm>
              <a:off x="904422" y="1508204"/>
              <a:ext cx="5192527" cy="1899866"/>
              <a:chOff x="233640" y="1686414"/>
              <a:chExt cx="8229833" cy="1899866"/>
            </a:xfrm>
          </p:grpSpPr>
          <p:sp>
            <p:nvSpPr>
              <p:cNvPr id="68" name="文本框 66"/>
              <p:cNvSpPr txBox="1"/>
              <p:nvPr/>
            </p:nvSpPr>
            <p:spPr>
              <a:xfrm>
                <a:off x="234652" y="1686414"/>
                <a:ext cx="8228821" cy="791611"/>
              </a:xfrm>
              <a:prstGeom prst="rect">
                <a:avLst/>
              </a:prstGeom>
            </p:spPr>
            <p:txBody>
              <a:bodyPr wrap="square">
                <a:spAutoFit/>
              </a:bodyPr>
              <a:lstStyle>
                <a:defPPr>
                  <a:defRPr lang="zh-CN"/>
                </a:defPPr>
                <a:lvl1pPr>
                  <a:defRPr sz="2400">
                    <a:latin typeface="方正正大黑简体" panose="02000000000000000000" pitchFamily="2" charset="-122"/>
                    <a:ea typeface="方正正大黑简体" panose="02000000000000000000" pitchFamily="2" charset="-122"/>
                  </a:defRPr>
                </a:lvl1pPr>
              </a:lstStyle>
              <a:p>
                <a:pPr marL="0" indent="0">
                  <a:buNone/>
                </a:pPr>
                <a:r>
                  <a:rPr lang="zh-CN" altLang="en-US" sz="3200">
                    <a:solidFill>
                      <a:srgbClr val="FF0000"/>
                    </a:solidFill>
                    <a:sym typeface="+mn-ea"/>
                  </a:rPr>
                  <a:t>一、增加主语多样性，</a:t>
                </a:r>
                <a:endParaRPr lang="zh-CN" altLang="en-US" sz="3200">
                  <a:solidFill>
                    <a:srgbClr val="FF0000"/>
                  </a:solidFill>
                  <a:sym typeface="+mn-ea"/>
                </a:endParaRPr>
              </a:p>
              <a:p>
                <a:pPr marL="0" indent="0">
                  <a:buNone/>
                </a:pPr>
                <a:r>
                  <a:rPr lang="zh-CN" altLang="en-US" sz="3200">
                    <a:solidFill>
                      <a:srgbClr val="FF0000"/>
                    </a:solidFill>
                    <a:sym typeface="+mn-ea"/>
                  </a:rPr>
                  <a:t>丰富句型</a:t>
                </a:r>
                <a:endParaRPr lang="zh-CN" altLang="en-US" sz="3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9" name="矩形 1"/>
              <p:cNvSpPr>
                <a:spLocks noChangeArrowheads="1"/>
              </p:cNvSpPr>
              <p:nvPr/>
            </p:nvSpPr>
            <p:spPr bwMode="auto">
              <a:xfrm>
                <a:off x="233640" y="2432723"/>
                <a:ext cx="7237153" cy="115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400">
                    <a:sym typeface="+mn-ea"/>
                  </a:rPr>
                  <a:t>Life has taught me that success is not final. So I always stay humble and never let it go to my head.</a:t>
                </a:r>
                <a:endPar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67" name="任意多边形 66"/>
            <p:cNvSpPr/>
            <p:nvPr/>
          </p:nvSpPr>
          <p:spPr>
            <a:xfrm flipH="1">
              <a:off x="3601241" y="1918254"/>
              <a:ext cx="1870025" cy="450681"/>
            </a:xfrm>
            <a:custGeom>
              <a:avLst/>
              <a:gdLst>
                <a:gd name="connsiteX0" fmla="*/ 0 w 1089212"/>
                <a:gd name="connsiteY0" fmla="*/ 524436 h 524436"/>
                <a:gd name="connsiteX1" fmla="*/ 403412 w 1089212"/>
                <a:gd name="connsiteY1" fmla="*/ 0 h 524436"/>
                <a:gd name="connsiteX2" fmla="*/ 1089212 w 1089212"/>
                <a:gd name="connsiteY2" fmla="*/ 0 h 524436"/>
                <a:gd name="connsiteX3" fmla="*/ 1089212 w 1089212"/>
                <a:gd name="connsiteY3" fmla="*/ 13447 h 524436"/>
                <a:gd name="connsiteX0-1" fmla="*/ 0 w 1075765"/>
                <a:gd name="connsiteY0-2" fmla="*/ 820271 h 820271"/>
                <a:gd name="connsiteX1-3" fmla="*/ 389965 w 1075765"/>
                <a:gd name="connsiteY1-4" fmla="*/ 0 h 820271"/>
                <a:gd name="connsiteX2-5" fmla="*/ 1075765 w 1075765"/>
                <a:gd name="connsiteY2-6" fmla="*/ 0 h 820271"/>
                <a:gd name="connsiteX3-7" fmla="*/ 1075765 w 1075765"/>
                <a:gd name="connsiteY3-8" fmla="*/ 13447 h 820271"/>
                <a:gd name="connsiteX0-9" fmla="*/ 0 w 981636"/>
                <a:gd name="connsiteY0-10" fmla="*/ 497542 h 497542"/>
                <a:gd name="connsiteX1-11" fmla="*/ 295836 w 981636"/>
                <a:gd name="connsiteY1-12" fmla="*/ 0 h 497542"/>
                <a:gd name="connsiteX2-13" fmla="*/ 981636 w 981636"/>
                <a:gd name="connsiteY2-14" fmla="*/ 0 h 497542"/>
                <a:gd name="connsiteX3-15" fmla="*/ 981636 w 981636"/>
                <a:gd name="connsiteY3-16" fmla="*/ 13447 h 497542"/>
                <a:gd name="connsiteX0-17" fmla="*/ 0 w 1116106"/>
                <a:gd name="connsiteY0-18" fmla="*/ 578224 h 578224"/>
                <a:gd name="connsiteX1-19" fmla="*/ 430306 w 1116106"/>
                <a:gd name="connsiteY1-20" fmla="*/ 0 h 578224"/>
                <a:gd name="connsiteX2-21" fmla="*/ 1116106 w 1116106"/>
                <a:gd name="connsiteY2-22" fmla="*/ 0 h 578224"/>
                <a:gd name="connsiteX3-23" fmla="*/ 1116106 w 1116106"/>
                <a:gd name="connsiteY3-24" fmla="*/ 13447 h 578224"/>
                <a:gd name="connsiteX0-25" fmla="*/ 0 w 1196788"/>
                <a:gd name="connsiteY0-26" fmla="*/ 430306 h 430306"/>
                <a:gd name="connsiteX1-27" fmla="*/ 510988 w 1196788"/>
                <a:gd name="connsiteY1-28" fmla="*/ 0 h 430306"/>
                <a:gd name="connsiteX2-29" fmla="*/ 1196788 w 1196788"/>
                <a:gd name="connsiteY2-30" fmla="*/ 0 h 430306"/>
                <a:gd name="connsiteX3-31" fmla="*/ 1196788 w 1196788"/>
                <a:gd name="connsiteY3-32" fmla="*/ 13447 h 430306"/>
                <a:gd name="connsiteX0-33" fmla="*/ 0 w 1196788"/>
                <a:gd name="connsiteY0-34" fmla="*/ 497541 h 497541"/>
                <a:gd name="connsiteX1-35" fmla="*/ 510988 w 1196788"/>
                <a:gd name="connsiteY1-36" fmla="*/ 0 h 497541"/>
                <a:gd name="connsiteX2-37" fmla="*/ 1196788 w 1196788"/>
                <a:gd name="connsiteY2-38" fmla="*/ 0 h 497541"/>
                <a:gd name="connsiteX3-39" fmla="*/ 1196788 w 1196788"/>
                <a:gd name="connsiteY3-40" fmla="*/ 13447 h 497541"/>
                <a:gd name="connsiteX0-41" fmla="*/ 0 w 1089211"/>
                <a:gd name="connsiteY0-42" fmla="*/ 0 h 322729"/>
                <a:gd name="connsiteX1-43" fmla="*/ 403411 w 1089211"/>
                <a:gd name="connsiteY1-44" fmla="*/ 309282 h 322729"/>
                <a:gd name="connsiteX2-45" fmla="*/ 1089211 w 1089211"/>
                <a:gd name="connsiteY2-46" fmla="*/ 309282 h 322729"/>
                <a:gd name="connsiteX3-47" fmla="*/ 1089211 w 1089211"/>
                <a:gd name="connsiteY3-48" fmla="*/ 322729 h 322729"/>
                <a:gd name="connsiteX0-49" fmla="*/ 0 w 860611"/>
                <a:gd name="connsiteY0-50" fmla="*/ 0 h 820270"/>
                <a:gd name="connsiteX1-51" fmla="*/ 174811 w 860611"/>
                <a:gd name="connsiteY1-52" fmla="*/ 806823 h 820270"/>
                <a:gd name="connsiteX2-53" fmla="*/ 860611 w 860611"/>
                <a:gd name="connsiteY2-54" fmla="*/ 806823 h 820270"/>
                <a:gd name="connsiteX3-55" fmla="*/ 860611 w 860611"/>
                <a:gd name="connsiteY3-56" fmla="*/ 820270 h 820270"/>
                <a:gd name="connsiteX0-57" fmla="*/ 0 w 1210235"/>
                <a:gd name="connsiteY0-58" fmla="*/ 0 h 524435"/>
                <a:gd name="connsiteX1-59" fmla="*/ 524435 w 1210235"/>
                <a:gd name="connsiteY1-60" fmla="*/ 510988 h 524435"/>
                <a:gd name="connsiteX2-61" fmla="*/ 1210235 w 1210235"/>
                <a:gd name="connsiteY2-62" fmla="*/ 510988 h 524435"/>
                <a:gd name="connsiteX3-63" fmla="*/ 1210235 w 1210235"/>
                <a:gd name="connsiteY3-64" fmla="*/ 524435 h 524435"/>
                <a:gd name="connsiteX0-65" fmla="*/ 0 w 1546411"/>
                <a:gd name="connsiteY0-66" fmla="*/ 443753 h 443753"/>
                <a:gd name="connsiteX1-67" fmla="*/ 860611 w 1546411"/>
                <a:gd name="connsiteY1-68" fmla="*/ 0 h 443753"/>
                <a:gd name="connsiteX2-69" fmla="*/ 1546411 w 1546411"/>
                <a:gd name="connsiteY2-70" fmla="*/ 0 h 443753"/>
                <a:gd name="connsiteX3-71" fmla="*/ 1546411 w 1546411"/>
                <a:gd name="connsiteY3-72" fmla="*/ 13447 h 443753"/>
                <a:gd name="connsiteX0-73" fmla="*/ 0 w 1385047"/>
                <a:gd name="connsiteY0-74" fmla="*/ 860612 h 860612"/>
                <a:gd name="connsiteX1-75" fmla="*/ 699247 w 1385047"/>
                <a:gd name="connsiteY1-76" fmla="*/ 0 h 860612"/>
                <a:gd name="connsiteX2-77" fmla="*/ 1385047 w 1385047"/>
                <a:gd name="connsiteY2-78" fmla="*/ 0 h 860612"/>
                <a:gd name="connsiteX3-79" fmla="*/ 1385047 w 1385047"/>
                <a:gd name="connsiteY3-80" fmla="*/ 13447 h 860612"/>
              </a:gdLst>
              <a:ahLst/>
              <a:cxnLst>
                <a:cxn ang="0">
                  <a:pos x="connsiteX0-1" y="connsiteY0-2"/>
                </a:cxn>
                <a:cxn ang="0">
                  <a:pos x="connsiteX1-3" y="connsiteY1-4"/>
                </a:cxn>
                <a:cxn ang="0">
                  <a:pos x="connsiteX2-5" y="connsiteY2-6"/>
                </a:cxn>
                <a:cxn ang="0">
                  <a:pos x="connsiteX3-7" y="connsiteY3-8"/>
                </a:cxn>
              </a:cxnLst>
              <a:rect l="l" t="t" r="r" b="b"/>
              <a:pathLst>
                <a:path w="1385047" h="860612">
                  <a:moveTo>
                    <a:pt x="0" y="860612"/>
                  </a:moveTo>
                  <a:lnTo>
                    <a:pt x="699247" y="0"/>
                  </a:lnTo>
                  <a:lnTo>
                    <a:pt x="1385047" y="0"/>
                  </a:lnTo>
                  <a:lnTo>
                    <a:pt x="1385047" y="13447"/>
                  </a:lnTo>
                </a:path>
              </a:pathLst>
            </a:custGeom>
            <a:noFill/>
            <a:ln>
              <a:solidFill>
                <a:schemeClr val="tx1">
                  <a:lumMod val="75000"/>
                  <a:lumOff val="25000"/>
                </a:schemeClr>
              </a:solidFill>
              <a:prstDash val="dash"/>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a:xfrm>
            <a:off x="935990" y="106680"/>
            <a:ext cx="4010025" cy="730885"/>
          </a:xfrm>
        </p:spPr>
        <p:txBody>
          <a:bodyPr>
            <a:normAutofit fontScale="90000"/>
          </a:bodyPr>
          <a:lstStyle/>
          <a:p>
            <a:pPr marL="0" indent="0">
              <a:buNone/>
            </a:pPr>
            <a:r>
              <a:rPr lang="en-US" sz="4890" dirty="0">
                <a:latin typeface="微软雅黑" panose="020B0503020204020204" pitchFamily="34" charset="-122"/>
                <a:ea typeface="微软雅黑" panose="020B0503020204020204" pitchFamily="34" charset="-122"/>
                <a:cs typeface="+mn-ea"/>
              </a:rPr>
              <a:t>Function:</a:t>
            </a:r>
            <a:endParaRPr lang="en-US" sz="489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14:presetBounceEnd="50000">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9"/>
          <p:cNvSpPr/>
          <p:nvPr/>
        </p:nvSpPr>
        <p:spPr>
          <a:xfrm>
            <a:off x="4564424" y="3186598"/>
            <a:ext cx="3414395" cy="768350"/>
          </a:xfrm>
          <a:prstGeom prst="rect">
            <a:avLst/>
          </a:prstGeom>
        </p:spPr>
        <p:txBody>
          <a:bodyPr wrap="none">
            <a:spAutoFit/>
          </a:bodyPr>
          <a:lstStyle/>
          <a:p>
            <a:pPr algn="ctr"/>
            <a:r>
              <a:rPr lang="en-US" sz="4400" b="1" dirty="0">
                <a:solidFill>
                  <a:schemeClr val="accent1"/>
                </a:solidFill>
                <a:effectLst>
                  <a:outerShdw blurRad="38100" dist="25400" dir="5400000" algn="ctr" rotWithShape="0">
                    <a:srgbClr val="6E747A">
                      <a:alpha val="43000"/>
                    </a:srgbClr>
                  </a:outerShdw>
                </a:effectLst>
                <a:latin typeface="+mn-ea"/>
              </a:rPr>
              <a:t>Application</a:t>
            </a:r>
            <a:endParaRPr lang="en-US" sz="4400" b="1" dirty="0">
              <a:solidFill>
                <a:schemeClr val="accent1"/>
              </a:solidFill>
              <a:effectLst>
                <a:outerShdw blurRad="38100" dist="25400" dir="5400000" algn="ctr" rotWithShape="0">
                  <a:srgbClr val="6E747A">
                    <a:alpha val="43000"/>
                  </a:srgbClr>
                </a:outerShdw>
              </a:effectLst>
              <a:latin typeface="+mn-ea"/>
            </a:endParaRPr>
          </a:p>
        </p:txBody>
      </p:sp>
      <p:cxnSp>
        <p:nvCxnSpPr>
          <p:cNvPr id="4" name="Straight Connector 41"/>
          <p:cNvCxnSpPr/>
          <p:nvPr/>
        </p:nvCxnSpPr>
        <p:spPr>
          <a:xfrm>
            <a:off x="4915720" y="3032978"/>
            <a:ext cx="271180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Oval 23"/>
          <p:cNvSpPr/>
          <p:nvPr/>
        </p:nvSpPr>
        <p:spPr>
          <a:xfrm>
            <a:off x="5609553" y="1419165"/>
            <a:ext cx="1324136" cy="1324136"/>
          </a:xfrm>
          <a:prstGeom prst="ellipse">
            <a:avLst/>
          </a:prstGeom>
          <a:noFill/>
          <a:ln w="381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b="1" dirty="0">
              <a:solidFill>
                <a:schemeClr val="tx2"/>
              </a:solidFill>
              <a:latin typeface="+mj-ea"/>
              <a:ea typeface="+mj-ea"/>
            </a:endParaRPr>
          </a:p>
        </p:txBody>
      </p:sp>
      <p:sp>
        <p:nvSpPr>
          <p:cNvPr id="6" name="矩形 5"/>
          <p:cNvSpPr/>
          <p:nvPr/>
        </p:nvSpPr>
        <p:spPr>
          <a:xfrm>
            <a:off x="5934436" y="1342569"/>
            <a:ext cx="674371" cy="1445260"/>
          </a:xfrm>
          <a:prstGeom prst="rect">
            <a:avLst/>
          </a:prstGeom>
        </p:spPr>
        <p:txBody>
          <a:bodyPr wrap="square">
            <a:spAutoFit/>
          </a:bodyPr>
          <a:lstStyle/>
          <a:p>
            <a:pPr algn="ctr"/>
            <a:r>
              <a:rPr lang="en-US" sz="8800" b="1" dirty="0" smtClean="0">
                <a:solidFill>
                  <a:schemeClr val="tx2"/>
                </a:solidFill>
                <a:latin typeface="+mj-ea"/>
                <a:ea typeface="+mj-ea"/>
              </a:rPr>
              <a:t>3</a:t>
            </a:r>
            <a:endParaRPr lang="en-US" sz="8800" b="1" dirty="0">
              <a:solidFill>
                <a:schemeClr val="tx2"/>
              </a:solidFill>
              <a:latin typeface="+mj-ea"/>
              <a:ea typeface="+mj-ea"/>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7237" y="1640674"/>
            <a:ext cx="6226790" cy="62267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500"/>
                            </p:stCondLst>
                            <p:childTnLst>
                              <p:par>
                                <p:cTn id="19" presetID="18" presetClass="entr" presetSubtype="12"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Left)">
                                      <p:cBhvr>
                                        <p:cTn id="21" dur="500"/>
                                        <p:tgtEl>
                                          <p:spTgt spid="4"/>
                                        </p:tgtEl>
                                      </p:cBhvr>
                                    </p:animEffect>
                                  </p:childTnLst>
                                </p:cTn>
                              </p:par>
                              <p:par>
                                <p:cTn id="22" presetID="42" presetClass="entr" presetSubtype="0" fill="hold" nodeType="withEffect">
                                  <p:stCondLst>
                                    <p:cond delay="35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ldLvl="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543560" y="729615"/>
            <a:ext cx="11443335" cy="5746750"/>
          </a:xfrm>
          <a:prstGeom prst="roundRect">
            <a:avLst>
              <a:gd name="adj" fmla="val 11271"/>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 name="TextBox 7"/>
          <p:cNvSpPr>
            <a:spLocks noChangeArrowheads="1"/>
          </p:cNvSpPr>
          <p:nvPr/>
        </p:nvSpPr>
        <p:spPr bwMode="auto">
          <a:xfrm>
            <a:off x="543560" y="880745"/>
            <a:ext cx="11647805" cy="42818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indent="0" fontAlgn="auto">
              <a:lnSpc>
                <a:spcPct val="120000"/>
              </a:lnSpc>
              <a:buNone/>
            </a:pPr>
            <a:r>
              <a:rPr lang="en-US" sz="3600" b="1" dirty="0">
                <a:solidFill>
                  <a:schemeClr val="tx2"/>
                </a:solidFill>
                <a:latin typeface="微软雅黑" panose="020B0503020204020204" pitchFamily="34" charset="-122"/>
                <a:ea typeface="微软雅黑" panose="020B0503020204020204" pitchFamily="34" charset="-122"/>
                <a:sym typeface="+mn-ea"/>
              </a:rPr>
              <a:t>  </a:t>
            </a:r>
            <a:endParaRPr lang="en-US" sz="3600" b="1" dirty="0">
              <a:solidFill>
                <a:schemeClr val="tx2"/>
              </a:solidFill>
              <a:latin typeface="微软雅黑" panose="020B0503020204020204" pitchFamily="34" charset="-122"/>
              <a:ea typeface="微软雅黑" panose="020B0503020204020204" pitchFamily="34" charset="-122"/>
              <a:sym typeface="+mn-ea"/>
            </a:endParaRPr>
          </a:p>
          <a:p>
            <a:pPr marL="0" indent="0" fontAlgn="auto">
              <a:lnSpc>
                <a:spcPct val="120000"/>
              </a:lnSpc>
              <a:buNone/>
            </a:pPr>
            <a:endParaRPr lang="en-US" sz="3600" b="1" dirty="0">
              <a:solidFill>
                <a:schemeClr val="tx2"/>
              </a:solidFill>
              <a:latin typeface="微软雅黑" panose="020B0503020204020204" pitchFamily="34" charset="-122"/>
              <a:ea typeface="微软雅黑" panose="020B0503020204020204" pitchFamily="34" charset="-122"/>
              <a:sym typeface="+mn-ea"/>
            </a:endParaRPr>
          </a:p>
          <a:p>
            <a:pPr marL="0" indent="0" fontAlgn="auto">
              <a:lnSpc>
                <a:spcPct val="120000"/>
              </a:lnSpc>
              <a:buNone/>
            </a:pPr>
            <a:r>
              <a:rPr lang="en-US" altLang="zh-CN" sz="2400">
                <a:sym typeface="+mn-ea"/>
              </a:rPr>
              <a:t>                                   </a:t>
            </a:r>
            <a:endParaRPr lang="zh-CN" altLang="en-US" sz="2400"/>
          </a:p>
          <a:p>
            <a:pPr marL="0" indent="0" fontAlgn="auto">
              <a:lnSpc>
                <a:spcPct val="120000"/>
              </a:lnSpc>
              <a:buNone/>
            </a:pPr>
            <a:endParaRPr lang="en-US" sz="3200" b="1" dirty="0">
              <a:solidFill>
                <a:schemeClr val="tx2"/>
              </a:solidFill>
              <a:latin typeface="微软雅黑" panose="020B0503020204020204" pitchFamily="34" charset="-122"/>
              <a:ea typeface="微软雅黑" panose="020B0503020204020204" pitchFamily="34" charset="-122"/>
              <a:sym typeface="+mn-ea"/>
            </a:endParaRPr>
          </a:p>
          <a:p>
            <a:pPr marL="0" indent="0" fontAlgn="auto">
              <a:lnSpc>
                <a:spcPct val="120000"/>
              </a:lnSpc>
              <a:buNone/>
            </a:pPr>
            <a:r>
              <a:rPr lang="en-US" sz="3200" b="1" dirty="0">
                <a:solidFill>
                  <a:schemeClr val="tx2"/>
                </a:solidFill>
                <a:latin typeface="微软雅黑" panose="020B0503020204020204" pitchFamily="34" charset="-122"/>
                <a:ea typeface="微软雅黑" panose="020B0503020204020204" pitchFamily="34" charset="-122"/>
                <a:sym typeface="+mn-ea"/>
              </a:rPr>
              <a:t>                   </a:t>
            </a:r>
            <a:endParaRPr lang="en-US" altLang="zh-CN" sz="2400">
              <a:sym typeface="+mn-ea"/>
            </a:endParaRPr>
          </a:p>
          <a:p>
            <a:pPr marL="0" indent="0" fontAlgn="auto">
              <a:lnSpc>
                <a:spcPct val="120000"/>
              </a:lnSpc>
              <a:buNone/>
            </a:pPr>
            <a:r>
              <a:rPr lang="en-US" altLang="zh-CN" sz="2400">
                <a:sym typeface="+mn-ea"/>
              </a:rPr>
              <a:t>                                  </a:t>
            </a:r>
            <a:endParaRPr lang="en-US" altLang="zh-CN" sz="2400">
              <a:sym typeface="+mn-ea"/>
            </a:endParaRPr>
          </a:p>
          <a:p>
            <a:pPr marL="0" indent="0" fontAlgn="auto">
              <a:lnSpc>
                <a:spcPct val="120000"/>
              </a:lnSpc>
              <a:buNone/>
            </a:pPr>
            <a:endParaRPr lang="en-US" altLang="zh-CN" sz="2400">
              <a:sym typeface="+mn-ea"/>
            </a:endParaRPr>
          </a:p>
          <a:p>
            <a:pPr marL="0" indent="0" fontAlgn="auto">
              <a:lnSpc>
                <a:spcPct val="120000"/>
              </a:lnSpc>
              <a:buNone/>
            </a:pP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66400" y="0"/>
            <a:ext cx="1720850" cy="1720850"/>
          </a:xfrm>
          <a:prstGeom prst="rect">
            <a:avLst/>
          </a:prstGeom>
        </p:spPr>
      </p:pic>
      <p:sp>
        <p:nvSpPr>
          <p:cNvPr id="3" name="文本框 2"/>
          <p:cNvSpPr txBox="1"/>
          <p:nvPr/>
        </p:nvSpPr>
        <p:spPr>
          <a:xfrm>
            <a:off x="840740" y="1198880"/>
            <a:ext cx="9784080" cy="521970"/>
          </a:xfrm>
          <a:prstGeom prst="rect">
            <a:avLst/>
          </a:prstGeom>
          <a:noFill/>
        </p:spPr>
        <p:txBody>
          <a:bodyPr wrap="square" rtlCol="0">
            <a:spAutoFit/>
          </a:bodyPr>
          <a:p>
            <a:r>
              <a:rPr lang="zh-CN" altLang="en-US" sz="2800" b="1">
                <a:solidFill>
                  <a:schemeClr val="tx1"/>
                </a:solidFill>
                <a:sym typeface="+mn-ea"/>
              </a:rPr>
              <a:t>（NSEFC）Book 1 Unit 5</a:t>
            </a:r>
            <a:endParaRPr lang="zh-CN" altLang="en-US" sz="2800" b="1">
              <a:solidFill>
                <a:schemeClr val="tx1"/>
              </a:solidFill>
              <a:sym typeface="+mn-ea"/>
            </a:endParaRPr>
          </a:p>
        </p:txBody>
      </p:sp>
      <p:sp>
        <p:nvSpPr>
          <p:cNvPr id="16" name="文本框 15"/>
          <p:cNvSpPr txBox="1"/>
          <p:nvPr/>
        </p:nvSpPr>
        <p:spPr>
          <a:xfrm>
            <a:off x="947420" y="4323080"/>
            <a:ext cx="10297160" cy="953135"/>
          </a:xfrm>
          <a:prstGeom prst="rect">
            <a:avLst/>
          </a:prstGeom>
          <a:noFill/>
          <a:ln w="28575">
            <a:solidFill>
              <a:schemeClr val="tx2"/>
            </a:solidFill>
          </a:ln>
        </p:spPr>
        <p:txBody>
          <a:bodyPr wrap="square" rtlCol="0">
            <a:spAutoFit/>
          </a:bodyPr>
          <a:p>
            <a:r>
              <a:rPr lang="zh-CN" altLang="en-US" sz="2800">
                <a:sym typeface="+mn-ea"/>
              </a:rPr>
              <a:t>过去三十年里，很多法律不断地阻碍我们行使自己的权利，阻止我们的进步，直到今天，我们步入了一个丝毫没有权利的境地。</a:t>
            </a:r>
            <a:endParaRPr lang="zh-CN" altLang="en-US" sz="2800"/>
          </a:p>
        </p:txBody>
      </p:sp>
      <p:sp>
        <p:nvSpPr>
          <p:cNvPr id="19" name="文本框 18"/>
          <p:cNvSpPr txBox="1"/>
          <p:nvPr/>
        </p:nvSpPr>
        <p:spPr>
          <a:xfrm>
            <a:off x="840740" y="1720850"/>
            <a:ext cx="11040110" cy="2379345"/>
          </a:xfrm>
          <a:prstGeom prst="rect">
            <a:avLst/>
          </a:prstGeom>
          <a:noFill/>
        </p:spPr>
        <p:txBody>
          <a:bodyPr wrap="square" rtlCol="0">
            <a:spAutoFit/>
          </a:bodyPr>
          <a:p>
            <a:pPr marL="0" indent="0" fontAlgn="auto">
              <a:lnSpc>
                <a:spcPct val="120000"/>
              </a:lnSpc>
              <a:buNone/>
            </a:pPr>
            <a:r>
              <a:rPr lang="zh-CN" altLang="en-US" sz="3200">
                <a:solidFill>
                  <a:srgbClr val="FF0000"/>
                </a:solidFill>
                <a:sym typeface="+mn-ea"/>
              </a:rPr>
              <a:t> </a:t>
            </a:r>
            <a:r>
              <a:rPr lang="zh-CN" altLang="en-US" sz="3200">
                <a:sym typeface="+mn-ea"/>
              </a:rPr>
              <a:t>The last thirty years have seen the greatest number of laws stopping our rights and progress,until today we have reached a stage where we have almost no rights at all.</a:t>
            </a:r>
            <a:endParaRPr lang="zh-CN" altLang="en-US" sz="3200"/>
          </a:p>
          <a:p>
            <a:pPr marL="0" indent="0" fontAlgn="auto">
              <a:lnSpc>
                <a:spcPct val="120000"/>
              </a:lnSpc>
              <a:buNone/>
            </a:pPr>
            <a:r>
              <a:rPr lang="zh-CN" altLang="en-US" sz="2800">
                <a:solidFill>
                  <a:srgbClr val="FF0000"/>
                </a:solidFill>
                <a:sym typeface="+mn-ea"/>
              </a:rPr>
              <a:t>  </a:t>
            </a:r>
            <a:endParaRPr lang="zh-CN" altLang="en-US" sz="2800"/>
          </a:p>
        </p:txBody>
      </p:sp>
      <p:cxnSp>
        <p:nvCxnSpPr>
          <p:cNvPr id="5" name="直接连接符 4"/>
          <p:cNvCxnSpPr/>
          <p:nvPr/>
        </p:nvCxnSpPr>
        <p:spPr>
          <a:xfrm>
            <a:off x="1104900" y="2327910"/>
            <a:ext cx="3406775" cy="158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圆角矩形 24"/>
          <p:cNvSpPr/>
          <p:nvPr/>
        </p:nvSpPr>
        <p:spPr>
          <a:xfrm>
            <a:off x="4627880" y="1925955"/>
            <a:ext cx="2014855" cy="401955"/>
          </a:xfrm>
          <a:prstGeom prst="roundRect">
            <a:avLst>
              <a:gd name="adj" fmla="val 16667"/>
            </a:avLst>
          </a:prstGeom>
          <a:noFill/>
          <a:ln w="50800"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6" name="文本框 5"/>
          <p:cNvSpPr txBox="1"/>
          <p:nvPr/>
        </p:nvSpPr>
        <p:spPr>
          <a:xfrm>
            <a:off x="840740" y="122555"/>
            <a:ext cx="10377805" cy="1076325"/>
          </a:xfrm>
          <a:prstGeom prst="rect">
            <a:avLst/>
          </a:prstGeom>
          <a:noFill/>
        </p:spPr>
        <p:txBody>
          <a:bodyPr wrap="square" rtlCol="0">
            <a:spAutoFit/>
          </a:bodyPr>
          <a:p>
            <a:pPr marL="0" indent="0">
              <a:buNone/>
            </a:pPr>
            <a:r>
              <a:rPr lang="en-US" altLang="zh-CN" sz="3200" b="1">
                <a:solidFill>
                  <a:schemeClr val="accent1"/>
                </a:solidFill>
                <a:effectLst>
                  <a:outerShdw blurRad="38100" dist="25400" dir="5400000" algn="ctr" rotWithShape="0">
                    <a:srgbClr val="6E747A">
                      <a:alpha val="43000"/>
                    </a:srgbClr>
                  </a:outerShdw>
                </a:effectLst>
                <a:sym typeface="+mn-ea"/>
              </a:rPr>
              <a:t>Category 1: </a:t>
            </a:r>
            <a:r>
              <a:rPr lang="zh-CN" altLang="en-US" sz="3200" b="1">
                <a:solidFill>
                  <a:schemeClr val="accent1"/>
                </a:solidFill>
                <a:sym typeface="+mn-ea"/>
              </a:rPr>
              <a:t>使用时间、地点名词做主语，谓语动词用</a:t>
            </a:r>
            <a:r>
              <a:rPr lang="en-US" altLang="zh-CN" sz="3200" b="1">
                <a:solidFill>
                  <a:schemeClr val="accent1"/>
                </a:solidFill>
                <a:sym typeface="+mn-ea"/>
              </a:rPr>
              <a:t>“witness”</a:t>
            </a:r>
            <a:r>
              <a:rPr lang="zh-CN" altLang="en-US" sz="3200" b="1">
                <a:solidFill>
                  <a:schemeClr val="accent1"/>
                </a:solidFill>
                <a:sym typeface="+mn-ea"/>
              </a:rPr>
              <a:t>、</a:t>
            </a:r>
            <a:r>
              <a:rPr lang="en-US" altLang="zh-CN" sz="3200" b="1">
                <a:solidFill>
                  <a:schemeClr val="accent1"/>
                </a:solidFill>
                <a:sym typeface="+mn-ea"/>
              </a:rPr>
              <a:t> “see”</a:t>
            </a:r>
            <a:r>
              <a:rPr lang="zh-CN" altLang="en-US" sz="3200" b="1">
                <a:solidFill>
                  <a:schemeClr val="accent1"/>
                </a:solidFill>
                <a:sym typeface="+mn-ea"/>
              </a:rPr>
              <a:t>、 </a:t>
            </a:r>
            <a:r>
              <a:rPr lang="en-US" altLang="zh-CN" sz="3200" b="1">
                <a:solidFill>
                  <a:schemeClr val="accent1"/>
                </a:solidFill>
                <a:sym typeface="+mn-ea"/>
              </a:rPr>
              <a:t>“find” </a:t>
            </a:r>
            <a:r>
              <a:rPr lang="zh-CN" altLang="en-US" sz="3200" b="1">
                <a:solidFill>
                  <a:schemeClr val="accent1"/>
                </a:solidFill>
                <a:sym typeface="+mn-ea"/>
              </a:rPr>
              <a:t>来表达发生的事情。</a:t>
            </a:r>
            <a:endParaRPr lang="zh-CN" altLang="en-US" sz="3200" b="1">
              <a:solidFill>
                <a:schemeClr val="accent1"/>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543560" y="729615"/>
            <a:ext cx="11443335" cy="5746750"/>
          </a:xfrm>
          <a:prstGeom prst="roundRect">
            <a:avLst>
              <a:gd name="adj" fmla="val 11271"/>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 name="TextBox 7"/>
          <p:cNvSpPr>
            <a:spLocks noChangeArrowheads="1"/>
          </p:cNvSpPr>
          <p:nvPr/>
        </p:nvSpPr>
        <p:spPr bwMode="auto">
          <a:xfrm>
            <a:off x="543560" y="880745"/>
            <a:ext cx="11647805" cy="42818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indent="0" fontAlgn="auto">
              <a:lnSpc>
                <a:spcPct val="120000"/>
              </a:lnSpc>
              <a:buNone/>
            </a:pPr>
            <a:r>
              <a:rPr lang="en-US" sz="3600" b="1" dirty="0">
                <a:solidFill>
                  <a:schemeClr val="tx2"/>
                </a:solidFill>
                <a:latin typeface="微软雅黑" panose="020B0503020204020204" pitchFamily="34" charset="-122"/>
                <a:ea typeface="微软雅黑" panose="020B0503020204020204" pitchFamily="34" charset="-122"/>
                <a:sym typeface="+mn-ea"/>
              </a:rPr>
              <a:t>  </a:t>
            </a:r>
            <a:endParaRPr lang="en-US" sz="3600" b="1" dirty="0">
              <a:solidFill>
                <a:schemeClr val="tx2"/>
              </a:solidFill>
              <a:latin typeface="微软雅黑" panose="020B0503020204020204" pitchFamily="34" charset="-122"/>
              <a:ea typeface="微软雅黑" panose="020B0503020204020204" pitchFamily="34" charset="-122"/>
              <a:sym typeface="+mn-ea"/>
            </a:endParaRPr>
          </a:p>
          <a:p>
            <a:pPr marL="0" indent="0" fontAlgn="auto">
              <a:lnSpc>
                <a:spcPct val="120000"/>
              </a:lnSpc>
              <a:buNone/>
            </a:pPr>
            <a:endParaRPr lang="en-US" sz="3600" b="1" dirty="0">
              <a:solidFill>
                <a:schemeClr val="tx2"/>
              </a:solidFill>
              <a:latin typeface="微软雅黑" panose="020B0503020204020204" pitchFamily="34" charset="-122"/>
              <a:ea typeface="微软雅黑" panose="020B0503020204020204" pitchFamily="34" charset="-122"/>
              <a:sym typeface="+mn-ea"/>
            </a:endParaRPr>
          </a:p>
          <a:p>
            <a:pPr marL="0" indent="0" fontAlgn="auto">
              <a:lnSpc>
                <a:spcPct val="120000"/>
              </a:lnSpc>
              <a:buNone/>
            </a:pPr>
            <a:r>
              <a:rPr lang="en-US" altLang="zh-CN" sz="2400">
                <a:sym typeface="+mn-ea"/>
              </a:rPr>
              <a:t>                                   </a:t>
            </a:r>
            <a:endParaRPr lang="zh-CN" altLang="en-US" sz="2400"/>
          </a:p>
          <a:p>
            <a:pPr marL="0" indent="0" fontAlgn="auto">
              <a:lnSpc>
                <a:spcPct val="120000"/>
              </a:lnSpc>
              <a:buNone/>
            </a:pPr>
            <a:endParaRPr lang="en-US" sz="3200" b="1" dirty="0">
              <a:solidFill>
                <a:schemeClr val="tx2"/>
              </a:solidFill>
              <a:latin typeface="微软雅黑" panose="020B0503020204020204" pitchFamily="34" charset="-122"/>
              <a:ea typeface="微软雅黑" panose="020B0503020204020204" pitchFamily="34" charset="-122"/>
              <a:sym typeface="+mn-ea"/>
            </a:endParaRPr>
          </a:p>
          <a:p>
            <a:pPr marL="0" indent="0" fontAlgn="auto">
              <a:lnSpc>
                <a:spcPct val="120000"/>
              </a:lnSpc>
              <a:buNone/>
            </a:pPr>
            <a:r>
              <a:rPr lang="en-US" sz="3200" b="1" dirty="0">
                <a:solidFill>
                  <a:schemeClr val="tx2"/>
                </a:solidFill>
                <a:latin typeface="微软雅黑" panose="020B0503020204020204" pitchFamily="34" charset="-122"/>
                <a:ea typeface="微软雅黑" panose="020B0503020204020204" pitchFamily="34" charset="-122"/>
                <a:sym typeface="+mn-ea"/>
              </a:rPr>
              <a:t>                   </a:t>
            </a:r>
            <a:endParaRPr lang="en-US" altLang="zh-CN" sz="2400">
              <a:sym typeface="+mn-ea"/>
            </a:endParaRPr>
          </a:p>
          <a:p>
            <a:pPr marL="0" indent="0" fontAlgn="auto">
              <a:lnSpc>
                <a:spcPct val="120000"/>
              </a:lnSpc>
              <a:buNone/>
            </a:pPr>
            <a:r>
              <a:rPr lang="en-US" altLang="zh-CN" sz="2400">
                <a:sym typeface="+mn-ea"/>
              </a:rPr>
              <a:t>                                  </a:t>
            </a:r>
            <a:endParaRPr lang="en-US" altLang="zh-CN" sz="2400">
              <a:sym typeface="+mn-ea"/>
            </a:endParaRPr>
          </a:p>
          <a:p>
            <a:pPr marL="0" indent="0" fontAlgn="auto">
              <a:lnSpc>
                <a:spcPct val="120000"/>
              </a:lnSpc>
              <a:buNone/>
            </a:pPr>
            <a:endParaRPr lang="en-US" altLang="zh-CN" sz="2400">
              <a:sym typeface="+mn-ea"/>
            </a:endParaRPr>
          </a:p>
          <a:p>
            <a:pPr marL="0" indent="0" fontAlgn="auto">
              <a:lnSpc>
                <a:spcPct val="120000"/>
              </a:lnSpc>
              <a:buNone/>
            </a:pP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66400" y="0"/>
            <a:ext cx="1720850" cy="1720850"/>
          </a:xfrm>
          <a:prstGeom prst="rect">
            <a:avLst/>
          </a:prstGeom>
        </p:spPr>
      </p:pic>
      <p:sp>
        <p:nvSpPr>
          <p:cNvPr id="3" name="文本框 2"/>
          <p:cNvSpPr txBox="1"/>
          <p:nvPr/>
        </p:nvSpPr>
        <p:spPr>
          <a:xfrm>
            <a:off x="751840" y="3100070"/>
            <a:ext cx="9784080" cy="521970"/>
          </a:xfrm>
          <a:prstGeom prst="rect">
            <a:avLst/>
          </a:prstGeom>
          <a:noFill/>
        </p:spPr>
        <p:txBody>
          <a:bodyPr wrap="square" rtlCol="0">
            <a:spAutoFit/>
          </a:bodyPr>
          <a:p>
            <a:r>
              <a:rPr lang="zh-CN" altLang="en-US" sz="2800">
                <a:sym typeface="+mn-ea"/>
              </a:rPr>
              <a:t>We will hold the lecture on Tang poetry in our school hall.</a:t>
            </a:r>
            <a:endParaRPr lang="zh-CN" altLang="en-US" sz="2800"/>
          </a:p>
        </p:txBody>
      </p:sp>
      <p:sp>
        <p:nvSpPr>
          <p:cNvPr id="14" name="文本框 13"/>
          <p:cNvSpPr txBox="1"/>
          <p:nvPr/>
        </p:nvSpPr>
        <p:spPr>
          <a:xfrm>
            <a:off x="735965" y="4321175"/>
            <a:ext cx="9357360" cy="521970"/>
          </a:xfrm>
          <a:prstGeom prst="rect">
            <a:avLst/>
          </a:prstGeom>
          <a:noFill/>
          <a:ln w="28575">
            <a:solidFill>
              <a:schemeClr val="tx2"/>
            </a:solidFill>
          </a:ln>
        </p:spPr>
        <p:txBody>
          <a:bodyPr wrap="square" rtlCol="0">
            <a:spAutoFit/>
          </a:bodyPr>
          <a:p>
            <a:r>
              <a:rPr lang="en-US" altLang="zh-CN">
                <a:sym typeface="+mn-ea"/>
              </a:rPr>
              <a:t>  </a:t>
            </a:r>
            <a:r>
              <a:rPr lang="zh-CN" altLang="en-US" sz="2800">
                <a:sym typeface="+mn-ea"/>
              </a:rPr>
              <a:t>申请加入球队的时间截止本周日。</a:t>
            </a:r>
            <a:r>
              <a:rPr lang="en-US" altLang="zh-CN" sz="2800">
                <a:sym typeface="+mn-ea"/>
              </a:rPr>
              <a:t>(</a:t>
            </a:r>
            <a:r>
              <a:rPr lang="zh-CN" altLang="en-US" sz="2800">
                <a:sym typeface="+mn-ea"/>
              </a:rPr>
              <a:t>通知</a:t>
            </a:r>
            <a:r>
              <a:rPr lang="en-US" altLang="zh-CN" sz="2800">
                <a:sym typeface="+mn-ea"/>
              </a:rPr>
              <a:t>)</a:t>
            </a:r>
            <a:endParaRPr lang="zh-CN" altLang="en-US" sz="2800"/>
          </a:p>
        </p:txBody>
      </p:sp>
      <p:sp>
        <p:nvSpPr>
          <p:cNvPr id="16" name="文本框 15"/>
          <p:cNvSpPr txBox="1"/>
          <p:nvPr/>
        </p:nvSpPr>
        <p:spPr>
          <a:xfrm>
            <a:off x="735965" y="2401570"/>
            <a:ext cx="9357360" cy="521970"/>
          </a:xfrm>
          <a:prstGeom prst="rect">
            <a:avLst/>
          </a:prstGeom>
          <a:noFill/>
          <a:ln w="28575">
            <a:solidFill>
              <a:schemeClr val="tx2"/>
            </a:solidFill>
          </a:ln>
        </p:spPr>
        <p:txBody>
          <a:bodyPr wrap="square" rtlCol="0">
            <a:spAutoFit/>
          </a:bodyPr>
          <a:p>
            <a:r>
              <a:rPr lang="zh-CN" altLang="en-US" sz="2800">
                <a:sym typeface="+mn-ea"/>
              </a:rPr>
              <a:t>我们将在学校礼堂举办这次唐诗讲座。</a:t>
            </a:r>
            <a:r>
              <a:rPr lang="en-US" altLang="zh-CN" sz="2800">
                <a:sym typeface="+mn-ea"/>
              </a:rPr>
              <a:t>(</a:t>
            </a:r>
            <a:r>
              <a:rPr lang="zh-CN" altLang="en-US" sz="2800">
                <a:sym typeface="+mn-ea"/>
              </a:rPr>
              <a:t>通知</a:t>
            </a:r>
            <a:r>
              <a:rPr lang="en-US" altLang="zh-CN" sz="2800">
                <a:sym typeface="+mn-ea"/>
              </a:rPr>
              <a:t>)</a:t>
            </a:r>
            <a:endParaRPr lang="zh-CN" altLang="en-US" sz="2800"/>
          </a:p>
        </p:txBody>
      </p:sp>
      <p:sp>
        <p:nvSpPr>
          <p:cNvPr id="17" name="文本框 16"/>
          <p:cNvSpPr txBox="1"/>
          <p:nvPr/>
        </p:nvSpPr>
        <p:spPr>
          <a:xfrm>
            <a:off x="751840" y="3622040"/>
            <a:ext cx="10184130" cy="521970"/>
          </a:xfrm>
          <a:prstGeom prst="rect">
            <a:avLst/>
          </a:prstGeom>
          <a:noFill/>
          <a:ln w="28575">
            <a:solidFill>
              <a:schemeClr val="bg1"/>
            </a:solidFill>
          </a:ln>
        </p:spPr>
        <p:txBody>
          <a:bodyPr wrap="square" rtlCol="0">
            <a:spAutoFit/>
          </a:bodyPr>
          <a:p>
            <a:r>
              <a:rPr lang="en-US" altLang="zh-CN" sz="2800">
                <a:sym typeface="+mn-ea"/>
              </a:rPr>
              <a:t> </a:t>
            </a:r>
            <a:r>
              <a:rPr lang="zh-CN" altLang="en-US" sz="2800">
                <a:sym typeface="+mn-ea"/>
              </a:rPr>
              <a:t>     </a:t>
            </a:r>
            <a:r>
              <a:rPr lang="zh-CN" altLang="en-US" sz="2800">
                <a:solidFill>
                  <a:srgbClr val="FF0000"/>
                </a:solidFill>
                <a:sym typeface="+mn-ea"/>
              </a:rPr>
              <a:t> </a:t>
            </a:r>
            <a:r>
              <a:rPr lang="zh-CN" altLang="en-US" sz="2800" b="1" u="sng">
                <a:solidFill>
                  <a:srgbClr val="FF0000"/>
                </a:solidFill>
                <a:sym typeface="+mn-ea"/>
              </a:rPr>
              <a:t>Our school hall </a:t>
            </a:r>
            <a:r>
              <a:rPr lang="zh-CN" altLang="en-US" sz="2800">
                <a:sym typeface="+mn-ea"/>
              </a:rPr>
              <a:t>will see the lecture on Tang poetry. </a:t>
            </a:r>
            <a:endParaRPr lang="zh-CN" altLang="en-US" sz="2800"/>
          </a:p>
        </p:txBody>
      </p:sp>
      <p:sp>
        <p:nvSpPr>
          <p:cNvPr id="19" name="文本框 18"/>
          <p:cNvSpPr txBox="1"/>
          <p:nvPr/>
        </p:nvSpPr>
        <p:spPr>
          <a:xfrm>
            <a:off x="735965" y="880745"/>
            <a:ext cx="10280650" cy="681990"/>
          </a:xfrm>
          <a:prstGeom prst="rect">
            <a:avLst/>
          </a:prstGeom>
          <a:noFill/>
        </p:spPr>
        <p:txBody>
          <a:bodyPr wrap="square" rtlCol="0">
            <a:spAutoFit/>
          </a:bodyPr>
          <a:p>
            <a:pPr marL="0" indent="0" fontAlgn="auto">
              <a:lnSpc>
                <a:spcPct val="120000"/>
              </a:lnSpc>
              <a:buNone/>
            </a:pPr>
            <a:r>
              <a:rPr lang="zh-CN" altLang="en-US" sz="3200">
                <a:solidFill>
                  <a:srgbClr val="FF0000"/>
                </a:solidFill>
                <a:sym typeface="+mn-ea"/>
              </a:rPr>
              <a:t> </a:t>
            </a:r>
            <a:r>
              <a:rPr lang="en-US" altLang="zh-CN" sz="3200">
                <a:solidFill>
                  <a:srgbClr val="FF0000"/>
                </a:solidFill>
                <a:sym typeface="+mn-ea"/>
              </a:rPr>
              <a:t>eg: </a:t>
            </a:r>
            <a:r>
              <a:rPr lang="zh-CN" altLang="en-US" sz="3200">
                <a:solidFill>
                  <a:srgbClr val="FF0000"/>
                </a:solidFill>
                <a:sym typeface="+mn-ea"/>
              </a:rPr>
              <a:t>I grow up in my hometown. </a:t>
            </a:r>
            <a:r>
              <a:rPr lang="zh-CN" altLang="en-US" sz="2800">
                <a:solidFill>
                  <a:srgbClr val="FF0000"/>
                </a:solidFill>
                <a:sym typeface="+mn-ea"/>
              </a:rPr>
              <a:t>  </a:t>
            </a:r>
            <a:endParaRPr lang="zh-CN" altLang="en-US" sz="2800"/>
          </a:p>
        </p:txBody>
      </p:sp>
      <p:sp>
        <p:nvSpPr>
          <p:cNvPr id="20" name="文本框 19"/>
          <p:cNvSpPr txBox="1"/>
          <p:nvPr/>
        </p:nvSpPr>
        <p:spPr>
          <a:xfrm>
            <a:off x="854075" y="1562735"/>
            <a:ext cx="9580245" cy="681990"/>
          </a:xfrm>
          <a:prstGeom prst="rect">
            <a:avLst/>
          </a:prstGeom>
          <a:noFill/>
        </p:spPr>
        <p:txBody>
          <a:bodyPr wrap="square" rtlCol="0">
            <a:spAutoFit/>
          </a:bodyPr>
          <a:p>
            <a:pPr marL="0" indent="0" fontAlgn="auto">
              <a:lnSpc>
                <a:spcPct val="120000"/>
              </a:lnSpc>
              <a:buNone/>
            </a:pPr>
            <a:r>
              <a:rPr lang="zh-CN" altLang="en-US" sz="3200">
                <a:solidFill>
                  <a:srgbClr val="FF0000"/>
                </a:solidFill>
                <a:sym typeface="+mn-ea"/>
              </a:rPr>
              <a:t>         My hometown has witnessed my growth</a:t>
            </a:r>
            <a:r>
              <a:rPr lang="en-US" altLang="zh-CN" sz="3200">
                <a:solidFill>
                  <a:srgbClr val="FF0000"/>
                </a:solidFill>
                <a:sym typeface="+mn-ea"/>
              </a:rPr>
              <a:t>.</a:t>
            </a:r>
            <a:endParaRPr lang="en-US" altLang="zh-CN" sz="3200">
              <a:solidFill>
                <a:srgbClr val="FF0000"/>
              </a:solidFill>
              <a:sym typeface="+mn-ea"/>
            </a:endParaRPr>
          </a:p>
        </p:txBody>
      </p:sp>
      <p:sp>
        <p:nvSpPr>
          <p:cNvPr id="6" name="文本框 5"/>
          <p:cNvSpPr txBox="1"/>
          <p:nvPr/>
        </p:nvSpPr>
        <p:spPr>
          <a:xfrm>
            <a:off x="751840" y="4987925"/>
            <a:ext cx="10718165" cy="521970"/>
          </a:xfrm>
          <a:prstGeom prst="rect">
            <a:avLst/>
          </a:prstGeom>
          <a:noFill/>
          <a:ln w="28575">
            <a:solidFill>
              <a:schemeClr val="bg1"/>
            </a:solidFill>
          </a:ln>
        </p:spPr>
        <p:txBody>
          <a:bodyPr wrap="square" rtlCol="0">
            <a:spAutoFit/>
          </a:bodyPr>
          <a:p>
            <a:r>
              <a:rPr lang="zh-CN" altLang="en-US" sz="2800">
                <a:sym typeface="+mn-ea"/>
              </a:rPr>
              <a:t> The deadline for joining the table tennis team is this Sunday.</a:t>
            </a:r>
            <a:r>
              <a:rPr lang="zh-CN" altLang="en-US" sz="2800">
                <a:sym typeface="+mn-ea"/>
              </a:rPr>
              <a:t> </a:t>
            </a:r>
            <a:endParaRPr lang="zh-CN" altLang="en-US" sz="2800"/>
          </a:p>
        </p:txBody>
      </p:sp>
      <p:sp>
        <p:nvSpPr>
          <p:cNvPr id="7" name="文本框 6"/>
          <p:cNvSpPr txBox="1"/>
          <p:nvPr/>
        </p:nvSpPr>
        <p:spPr>
          <a:xfrm>
            <a:off x="751840" y="5523230"/>
            <a:ext cx="10184130" cy="953135"/>
          </a:xfrm>
          <a:prstGeom prst="rect">
            <a:avLst/>
          </a:prstGeom>
          <a:noFill/>
          <a:ln w="28575">
            <a:solidFill>
              <a:schemeClr val="bg1"/>
            </a:solidFill>
          </a:ln>
        </p:spPr>
        <p:txBody>
          <a:bodyPr wrap="square" rtlCol="0">
            <a:spAutoFit/>
          </a:bodyPr>
          <a:p>
            <a:r>
              <a:rPr lang="en-US" altLang="zh-CN" sz="2800">
                <a:sym typeface="+mn-ea"/>
              </a:rPr>
              <a:t>     </a:t>
            </a:r>
            <a:r>
              <a:rPr lang="zh-CN" altLang="en-US" sz="2800" b="1" u="sng">
                <a:solidFill>
                  <a:srgbClr val="FF0000"/>
                </a:solidFill>
                <a:sym typeface="+mn-ea"/>
              </a:rPr>
              <a:t>This Sunday</a:t>
            </a:r>
            <a:r>
              <a:rPr lang="zh-CN" altLang="en-US" sz="2800">
                <a:sym typeface="+mn-ea"/>
              </a:rPr>
              <a:t> will witness the </a:t>
            </a:r>
            <a:r>
              <a:rPr lang="en-US" altLang="zh-CN" sz="2800">
                <a:sym typeface="+mn-ea"/>
              </a:rPr>
              <a:t>deadline for</a:t>
            </a:r>
            <a:r>
              <a:rPr lang="zh-CN" altLang="en-US" sz="2800">
                <a:sym typeface="+mn-ea"/>
              </a:rPr>
              <a:t> join</a:t>
            </a:r>
            <a:r>
              <a:rPr lang="en-US" altLang="zh-CN" sz="2800">
                <a:sym typeface="+mn-ea"/>
              </a:rPr>
              <a:t>ing</a:t>
            </a:r>
            <a:r>
              <a:rPr lang="zh-CN" altLang="en-US" sz="2800">
                <a:sym typeface="+mn-ea"/>
              </a:rPr>
              <a:t> the table tennis team.</a:t>
            </a:r>
            <a:endParaRPr lang="zh-CN" altLang="en-US" sz="2800"/>
          </a:p>
        </p:txBody>
      </p:sp>
      <p:sp>
        <p:nvSpPr>
          <p:cNvPr id="8" name="右箭头 7"/>
          <p:cNvSpPr/>
          <p:nvPr/>
        </p:nvSpPr>
        <p:spPr>
          <a:xfrm>
            <a:off x="1139825" y="1865630"/>
            <a:ext cx="60071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右箭头 8"/>
          <p:cNvSpPr/>
          <p:nvPr/>
        </p:nvSpPr>
        <p:spPr>
          <a:xfrm>
            <a:off x="735965" y="3844925"/>
            <a:ext cx="60071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右箭头 9"/>
          <p:cNvSpPr/>
          <p:nvPr/>
        </p:nvSpPr>
        <p:spPr>
          <a:xfrm>
            <a:off x="735965" y="5761990"/>
            <a:ext cx="60071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3" grpId="0"/>
      <p:bldP spid="17" grpId="0" bldLvl="0" animBg="1"/>
      <p:bldP spid="14" grpId="0" bldLvl="0" animBg="1"/>
      <p:bldP spid="19" grpId="0"/>
      <p:bldP spid="20" grpId="0"/>
      <p:bldP spid="6" grpId="0" bldLvl="0" animBg="1"/>
      <p:bldP spid="7" grpId="0" bldLvl="0" animBg="1"/>
      <p:bldP spid="8" grpId="0" bldLvl="0" animBg="1"/>
      <p:bldP spid="9" grpId="0" bldLvl="0" animBg="1"/>
      <p:bldP spid="1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543560" y="729615"/>
            <a:ext cx="11443335" cy="5746750"/>
          </a:xfrm>
          <a:prstGeom prst="roundRect">
            <a:avLst>
              <a:gd name="adj" fmla="val 11271"/>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 name="TextBox 7"/>
          <p:cNvSpPr>
            <a:spLocks noChangeArrowheads="1"/>
          </p:cNvSpPr>
          <p:nvPr/>
        </p:nvSpPr>
        <p:spPr bwMode="auto">
          <a:xfrm>
            <a:off x="543560" y="880745"/>
            <a:ext cx="11647805" cy="42818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indent="0" fontAlgn="auto">
              <a:lnSpc>
                <a:spcPct val="120000"/>
              </a:lnSpc>
              <a:buNone/>
            </a:pPr>
            <a:r>
              <a:rPr lang="en-US" sz="3600" b="1" dirty="0">
                <a:solidFill>
                  <a:schemeClr val="tx2"/>
                </a:solidFill>
                <a:latin typeface="微软雅黑" panose="020B0503020204020204" pitchFamily="34" charset="-122"/>
                <a:ea typeface="微软雅黑" panose="020B0503020204020204" pitchFamily="34" charset="-122"/>
                <a:sym typeface="+mn-ea"/>
              </a:rPr>
              <a:t>  </a:t>
            </a:r>
            <a:endParaRPr lang="en-US" sz="3600" b="1" dirty="0">
              <a:solidFill>
                <a:schemeClr val="tx2"/>
              </a:solidFill>
              <a:latin typeface="微软雅黑" panose="020B0503020204020204" pitchFamily="34" charset="-122"/>
              <a:ea typeface="微软雅黑" panose="020B0503020204020204" pitchFamily="34" charset="-122"/>
              <a:sym typeface="+mn-ea"/>
            </a:endParaRPr>
          </a:p>
          <a:p>
            <a:pPr marL="0" indent="0" fontAlgn="auto">
              <a:lnSpc>
                <a:spcPct val="120000"/>
              </a:lnSpc>
              <a:buNone/>
            </a:pPr>
            <a:endParaRPr lang="en-US" sz="3600" b="1" dirty="0">
              <a:solidFill>
                <a:schemeClr val="tx2"/>
              </a:solidFill>
              <a:latin typeface="微软雅黑" panose="020B0503020204020204" pitchFamily="34" charset="-122"/>
              <a:ea typeface="微软雅黑" panose="020B0503020204020204" pitchFamily="34" charset="-122"/>
              <a:sym typeface="+mn-ea"/>
            </a:endParaRPr>
          </a:p>
          <a:p>
            <a:pPr marL="0" indent="0" fontAlgn="auto">
              <a:lnSpc>
                <a:spcPct val="120000"/>
              </a:lnSpc>
              <a:buNone/>
            </a:pPr>
            <a:r>
              <a:rPr lang="en-US" altLang="zh-CN" sz="2400">
                <a:sym typeface="+mn-ea"/>
              </a:rPr>
              <a:t>                                   </a:t>
            </a:r>
            <a:endParaRPr lang="zh-CN" altLang="en-US" sz="2400"/>
          </a:p>
          <a:p>
            <a:pPr marL="0" indent="0" fontAlgn="auto">
              <a:lnSpc>
                <a:spcPct val="120000"/>
              </a:lnSpc>
              <a:buNone/>
            </a:pPr>
            <a:endParaRPr lang="en-US" sz="3200" b="1" dirty="0">
              <a:solidFill>
                <a:schemeClr val="tx2"/>
              </a:solidFill>
              <a:latin typeface="微软雅黑" panose="020B0503020204020204" pitchFamily="34" charset="-122"/>
              <a:ea typeface="微软雅黑" panose="020B0503020204020204" pitchFamily="34" charset="-122"/>
              <a:sym typeface="+mn-ea"/>
            </a:endParaRPr>
          </a:p>
          <a:p>
            <a:pPr marL="0" indent="0" fontAlgn="auto">
              <a:lnSpc>
                <a:spcPct val="120000"/>
              </a:lnSpc>
              <a:buNone/>
            </a:pPr>
            <a:r>
              <a:rPr lang="en-US" sz="3200" b="1" dirty="0">
                <a:solidFill>
                  <a:schemeClr val="tx2"/>
                </a:solidFill>
                <a:latin typeface="微软雅黑" panose="020B0503020204020204" pitchFamily="34" charset="-122"/>
                <a:ea typeface="微软雅黑" panose="020B0503020204020204" pitchFamily="34" charset="-122"/>
                <a:sym typeface="+mn-ea"/>
              </a:rPr>
              <a:t>                   </a:t>
            </a:r>
            <a:endParaRPr lang="en-US" altLang="zh-CN" sz="2400">
              <a:sym typeface="+mn-ea"/>
            </a:endParaRPr>
          </a:p>
          <a:p>
            <a:pPr marL="0" indent="0" fontAlgn="auto">
              <a:lnSpc>
                <a:spcPct val="120000"/>
              </a:lnSpc>
              <a:buNone/>
            </a:pPr>
            <a:r>
              <a:rPr lang="en-US" altLang="zh-CN" sz="2400">
                <a:sym typeface="+mn-ea"/>
              </a:rPr>
              <a:t>                                  </a:t>
            </a:r>
            <a:endParaRPr lang="en-US" altLang="zh-CN" sz="2400">
              <a:sym typeface="+mn-ea"/>
            </a:endParaRPr>
          </a:p>
          <a:p>
            <a:pPr marL="0" indent="0" fontAlgn="auto">
              <a:lnSpc>
                <a:spcPct val="120000"/>
              </a:lnSpc>
              <a:buNone/>
            </a:pPr>
            <a:endParaRPr lang="en-US" altLang="zh-CN" sz="2400">
              <a:sym typeface="+mn-ea"/>
            </a:endParaRPr>
          </a:p>
          <a:p>
            <a:pPr marL="0" indent="0" fontAlgn="auto">
              <a:lnSpc>
                <a:spcPct val="120000"/>
              </a:lnSpc>
              <a:buNone/>
            </a:pP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66400" y="0"/>
            <a:ext cx="1720850" cy="1720850"/>
          </a:xfrm>
          <a:prstGeom prst="rect">
            <a:avLst/>
          </a:prstGeom>
        </p:spPr>
      </p:pic>
      <p:sp>
        <p:nvSpPr>
          <p:cNvPr id="19" name="文本框 18"/>
          <p:cNvSpPr txBox="1"/>
          <p:nvPr/>
        </p:nvSpPr>
        <p:spPr>
          <a:xfrm>
            <a:off x="8978900" y="47625"/>
            <a:ext cx="3615055" cy="681990"/>
          </a:xfrm>
          <a:prstGeom prst="rect">
            <a:avLst/>
          </a:prstGeom>
          <a:noFill/>
        </p:spPr>
        <p:txBody>
          <a:bodyPr wrap="square" rtlCol="0">
            <a:spAutoFit/>
          </a:bodyPr>
          <a:p>
            <a:pPr marL="0" indent="0" fontAlgn="auto">
              <a:lnSpc>
                <a:spcPct val="120000"/>
              </a:lnSpc>
              <a:buNone/>
            </a:pPr>
            <a:r>
              <a:rPr lang="en-US" altLang="zh-CN" sz="3200" b="1">
                <a:solidFill>
                  <a:schemeClr val="accent1"/>
                </a:solidFill>
                <a:effectLst>
                  <a:outerShdw blurRad="38100" dist="25400" dir="5400000" algn="ctr" rotWithShape="0">
                    <a:srgbClr val="6E747A">
                      <a:alpha val="43000"/>
                    </a:srgbClr>
                  </a:outerShdw>
                </a:effectLst>
                <a:sym typeface="+mn-ea"/>
              </a:rPr>
              <a:t>Have a try:</a:t>
            </a:r>
            <a:r>
              <a:rPr lang="zh-CN" altLang="en-US" sz="2800" b="1">
                <a:solidFill>
                  <a:schemeClr val="accent1"/>
                </a:solidFill>
                <a:effectLst>
                  <a:outerShdw blurRad="38100" dist="25400" dir="5400000" algn="ctr" rotWithShape="0">
                    <a:srgbClr val="6E747A">
                      <a:alpha val="43000"/>
                    </a:srgbClr>
                  </a:outerShdw>
                </a:effectLst>
                <a:sym typeface="+mn-ea"/>
              </a:rPr>
              <a:t> </a:t>
            </a:r>
            <a:r>
              <a:rPr lang="zh-CN" altLang="en-US" sz="2800">
                <a:solidFill>
                  <a:srgbClr val="FF0000"/>
                </a:solidFill>
                <a:sym typeface="+mn-ea"/>
              </a:rPr>
              <a:t> </a:t>
            </a:r>
            <a:endParaRPr lang="zh-CN" altLang="en-US" sz="2800"/>
          </a:p>
        </p:txBody>
      </p:sp>
      <p:sp>
        <p:nvSpPr>
          <p:cNvPr id="7" name="文本框 6"/>
          <p:cNvSpPr txBox="1"/>
          <p:nvPr/>
        </p:nvSpPr>
        <p:spPr>
          <a:xfrm>
            <a:off x="154940" y="461645"/>
            <a:ext cx="12037060" cy="5692775"/>
          </a:xfrm>
          <a:prstGeom prst="rect">
            <a:avLst/>
          </a:prstGeom>
          <a:noFill/>
          <a:ln w="28575">
            <a:solidFill>
              <a:schemeClr val="bg1"/>
            </a:solidFill>
          </a:ln>
        </p:spPr>
        <p:txBody>
          <a:bodyPr wrap="square" rtlCol="0">
            <a:spAutoFit/>
          </a:bodyPr>
          <a:p>
            <a:pPr marL="0" indent="0">
              <a:buNone/>
            </a:pPr>
            <a:r>
              <a:rPr lang="en-US" altLang="zh-CN" sz="2800">
                <a:sym typeface="+mn-ea"/>
              </a:rPr>
              <a:t>1. </a:t>
            </a:r>
            <a:r>
              <a:rPr lang="zh-CN" altLang="en-US" sz="2800">
                <a:sym typeface="+mn-ea"/>
              </a:rPr>
              <a:t>我叔叔将于8月6日到达伦敦。（邮件）</a:t>
            </a:r>
            <a:endParaRPr lang="zh-CN" altLang="en-US" sz="2800" b="1">
              <a:solidFill>
                <a:schemeClr val="accent1"/>
              </a:solidFill>
            </a:endParaRPr>
          </a:p>
          <a:p>
            <a:pPr marL="0" indent="0">
              <a:buNone/>
            </a:pPr>
            <a:r>
              <a:rPr lang="zh-CN" altLang="en-US" sz="2800">
                <a:sym typeface="+mn-ea"/>
              </a:rPr>
              <a:t>   </a:t>
            </a:r>
            <a:r>
              <a:rPr lang="zh-CN" altLang="en-US" sz="2800" u="sng">
                <a:sym typeface="+mn-ea"/>
              </a:rPr>
              <a:t> </a:t>
            </a:r>
            <a:r>
              <a:rPr lang="en-US" altLang="zh-CN" sz="2800" u="sng">
                <a:sym typeface="+mn-ea"/>
              </a:rPr>
              <a:t>__________________________</a:t>
            </a:r>
            <a:r>
              <a:rPr lang="zh-CN" altLang="en-US" sz="2800">
                <a:sym typeface="+mn-ea"/>
              </a:rPr>
              <a:t> my uncle’s arrival in London.</a:t>
            </a:r>
            <a:endParaRPr lang="zh-CN" altLang="en-US" sz="2800"/>
          </a:p>
          <a:p>
            <a:pPr marL="0" indent="0">
              <a:buNone/>
            </a:pPr>
            <a:r>
              <a:rPr lang="en-US" altLang="zh-CN" sz="2800">
                <a:sym typeface="+mn-ea"/>
              </a:rPr>
              <a:t>2. </a:t>
            </a:r>
            <a:r>
              <a:rPr lang="zh-CN" altLang="en-US" sz="2800">
                <a:sym typeface="+mn-ea"/>
              </a:rPr>
              <a:t>这次剪纸艺术展将在艺术楼举办。</a:t>
            </a:r>
            <a:r>
              <a:rPr lang="en-US" altLang="zh-CN" sz="2800">
                <a:sym typeface="+mn-ea"/>
              </a:rPr>
              <a:t>(</a:t>
            </a:r>
            <a:r>
              <a:rPr lang="zh-CN" altLang="zh-CN" sz="2800">
                <a:sym typeface="+mn-ea"/>
              </a:rPr>
              <a:t>通知</a:t>
            </a:r>
            <a:r>
              <a:rPr lang="en-US" altLang="zh-CN" sz="2800">
                <a:sym typeface="+mn-ea"/>
              </a:rPr>
              <a:t>)</a:t>
            </a:r>
            <a:endParaRPr lang="zh-CN" altLang="en-US" sz="2800"/>
          </a:p>
          <a:p>
            <a:pPr marL="0" indent="0">
              <a:buNone/>
            </a:pPr>
            <a:r>
              <a:rPr lang="en-US" altLang="zh-CN" sz="2800">
                <a:sym typeface="+mn-ea"/>
              </a:rPr>
              <a:t>______________________________</a:t>
            </a:r>
            <a:r>
              <a:rPr lang="zh-CN" altLang="en-US" sz="2800">
                <a:sym typeface="+mn-ea"/>
              </a:rPr>
              <a:t> this paper-cutting art exhibition.</a:t>
            </a:r>
            <a:endParaRPr lang="zh-CN" altLang="en-US" sz="2800"/>
          </a:p>
          <a:p>
            <a:pPr marL="0" indent="0">
              <a:buNone/>
            </a:pPr>
            <a:r>
              <a:rPr lang="en-US" altLang="zh-CN" sz="2800">
                <a:sym typeface="+mn-ea"/>
              </a:rPr>
              <a:t>3. </a:t>
            </a:r>
            <a:r>
              <a:rPr lang="zh-CN" altLang="en-US" sz="2800">
                <a:sym typeface="+mn-ea"/>
              </a:rPr>
              <a:t>上周日，我们进行了一次非同寻常的徒步旅行，让我们每个人都兴奋不已。</a:t>
            </a:r>
            <a:r>
              <a:rPr lang="en-US" altLang="zh-CN" sz="2800">
                <a:sym typeface="+mn-ea"/>
              </a:rPr>
              <a:t>__________________________________________</a:t>
            </a:r>
            <a:r>
              <a:rPr lang="zh-CN" altLang="en-US" sz="2800">
                <a:sym typeface="+mn-ea"/>
              </a:rPr>
              <a:t>, which excited the nerves of every</a:t>
            </a:r>
            <a:r>
              <a:rPr lang="en-US" altLang="zh-CN" sz="2800">
                <a:sym typeface="+mn-ea"/>
              </a:rPr>
              <a:t>one of us</a:t>
            </a:r>
            <a:r>
              <a:rPr lang="zh-CN" altLang="en-US" sz="2800">
                <a:sym typeface="+mn-ea"/>
              </a:rPr>
              <a:t>.</a:t>
            </a:r>
            <a:r>
              <a:rPr lang="en-US" altLang="zh-CN" sz="2800">
                <a:sym typeface="+mn-ea"/>
              </a:rPr>
              <a:t>(</a:t>
            </a:r>
            <a:r>
              <a:rPr lang="zh-CN" altLang="en-US" sz="2800">
                <a:sym typeface="+mn-ea"/>
              </a:rPr>
              <a:t>报导</a:t>
            </a:r>
            <a:r>
              <a:rPr lang="en-US" altLang="zh-CN" sz="2800">
                <a:sym typeface="+mn-ea"/>
              </a:rPr>
              <a:t>)</a:t>
            </a:r>
            <a:endParaRPr lang="en-US" altLang="zh-CN" sz="2800">
              <a:sym typeface="+mn-ea"/>
            </a:endParaRPr>
          </a:p>
          <a:p>
            <a:pPr marL="0" indent="0">
              <a:buNone/>
            </a:pPr>
            <a:r>
              <a:rPr lang="en-US" altLang="zh-CN" sz="2800">
                <a:sym typeface="+mn-ea"/>
              </a:rPr>
              <a:t>4.上周五下午，我们学校和德国姐妹学校在操场上进行了一场足球友谊赛</a:t>
            </a:r>
            <a:r>
              <a:rPr lang="zh-CN" altLang="zh-CN" sz="2800">
                <a:sym typeface="+mn-ea"/>
              </a:rPr>
              <a:t>。</a:t>
            </a:r>
            <a:r>
              <a:rPr lang="en-US" altLang="zh-CN" sz="2800">
                <a:sym typeface="+mn-ea"/>
              </a:rPr>
              <a:t>___________________________   </a:t>
            </a:r>
            <a:r>
              <a:rPr lang="zh-CN" altLang="en-US" sz="2800">
                <a:sym typeface="+mn-ea"/>
              </a:rPr>
              <a:t>a friendly football match between our school and the German sister school on the playground.（报导）</a:t>
            </a:r>
            <a:endParaRPr lang="zh-CN" altLang="en-US" sz="2800"/>
          </a:p>
          <a:p>
            <a:pPr marL="0" indent="0">
              <a:buNone/>
            </a:pPr>
            <a:r>
              <a:rPr lang="en-US" altLang="zh-CN" sz="2800">
                <a:sym typeface="+mn-ea"/>
              </a:rPr>
              <a:t>5</a:t>
            </a:r>
            <a:r>
              <a:rPr lang="zh-CN" altLang="en-US" sz="2800">
                <a:sym typeface="+mn-ea"/>
              </a:rPr>
              <a:t>.近十年来，青少年使用社交网站的人数呈爆炸式增长。</a:t>
            </a:r>
            <a:endParaRPr lang="zh-CN" altLang="en-US" sz="2800"/>
          </a:p>
          <a:p>
            <a:pPr marL="0" indent="0">
              <a:buNone/>
            </a:pPr>
            <a:r>
              <a:rPr lang="en-US" altLang="zh-CN" sz="2800">
                <a:sym typeface="+mn-ea"/>
              </a:rPr>
              <a:t>_____________________________</a:t>
            </a:r>
            <a:r>
              <a:rPr lang="zh-CN" altLang="en-US" sz="2800">
                <a:sym typeface="+mn-ea"/>
              </a:rPr>
              <a:t> an explosive growth in the number of teenage users of social networking websites</a:t>
            </a:r>
            <a:r>
              <a:rPr lang="en-US" altLang="zh-CN" sz="2800">
                <a:sym typeface="+mn-ea"/>
              </a:rPr>
              <a:t>.(</a:t>
            </a:r>
            <a:r>
              <a:rPr lang="zh-CN" altLang="en-US" sz="2800">
                <a:sym typeface="+mn-ea"/>
              </a:rPr>
              <a:t>概要写作</a:t>
            </a:r>
            <a:r>
              <a:rPr lang="en-US" altLang="zh-CN" sz="2800">
                <a:sym typeface="+mn-ea"/>
              </a:rPr>
              <a:t>)</a:t>
            </a:r>
            <a:endParaRPr lang="zh-CN" altLang="en-US" sz="2800"/>
          </a:p>
        </p:txBody>
      </p:sp>
      <p:sp>
        <p:nvSpPr>
          <p:cNvPr id="11" name="文本框 10"/>
          <p:cNvSpPr txBox="1"/>
          <p:nvPr/>
        </p:nvSpPr>
        <p:spPr>
          <a:xfrm>
            <a:off x="751840" y="880745"/>
            <a:ext cx="5288280" cy="521970"/>
          </a:xfrm>
          <a:prstGeom prst="rect">
            <a:avLst/>
          </a:prstGeom>
          <a:noFill/>
        </p:spPr>
        <p:txBody>
          <a:bodyPr wrap="square" rtlCol="0">
            <a:spAutoFit/>
          </a:bodyPr>
          <a:p>
            <a:r>
              <a:rPr lang="zh-CN" altLang="en-US" sz="2800" b="1">
                <a:solidFill>
                  <a:schemeClr val="accent1"/>
                </a:solidFill>
                <a:effectLst>
                  <a:outerShdw blurRad="38100" dist="25400" dir="5400000" algn="ctr" rotWithShape="0">
                    <a:srgbClr val="6E747A">
                      <a:alpha val="43000"/>
                    </a:srgbClr>
                  </a:outerShdw>
                </a:effectLst>
                <a:sym typeface="+mn-ea"/>
              </a:rPr>
              <a:t>The day, August 6th, will see</a:t>
            </a:r>
            <a:endParaRPr lang="zh-CN" altLang="en-US" sz="2800" b="1">
              <a:solidFill>
                <a:schemeClr val="accent1"/>
              </a:solidFill>
              <a:effectLst>
                <a:outerShdw blurRad="38100" dist="25400" dir="5400000" algn="ctr" rotWithShape="0">
                  <a:srgbClr val="6E747A">
                    <a:alpha val="43000"/>
                  </a:srgbClr>
                </a:outerShdw>
              </a:effectLst>
              <a:sym typeface="+mn-ea"/>
            </a:endParaRPr>
          </a:p>
        </p:txBody>
      </p:sp>
      <p:sp>
        <p:nvSpPr>
          <p:cNvPr id="15" name="文本框 14"/>
          <p:cNvSpPr txBox="1"/>
          <p:nvPr/>
        </p:nvSpPr>
        <p:spPr>
          <a:xfrm>
            <a:off x="751840" y="1720850"/>
            <a:ext cx="5288280" cy="521970"/>
          </a:xfrm>
          <a:prstGeom prst="rect">
            <a:avLst/>
          </a:prstGeom>
          <a:noFill/>
        </p:spPr>
        <p:txBody>
          <a:bodyPr wrap="square" rtlCol="0">
            <a:spAutoFit/>
          </a:bodyPr>
          <a:p>
            <a:r>
              <a:rPr lang="zh-CN" altLang="en-US" sz="2800" b="1">
                <a:solidFill>
                  <a:schemeClr val="accent1"/>
                </a:solidFill>
                <a:effectLst>
                  <a:outerShdw blurRad="38100" dist="25400" dir="5400000" algn="ctr" rotWithShape="0">
                    <a:srgbClr val="6E747A">
                      <a:alpha val="43000"/>
                    </a:srgbClr>
                  </a:outerShdw>
                </a:effectLst>
                <a:sym typeface="+mn-ea"/>
              </a:rPr>
              <a:t>The Art Building will witness</a:t>
            </a:r>
            <a:endParaRPr lang="zh-CN" altLang="en-US" sz="2800" b="1">
              <a:solidFill>
                <a:schemeClr val="accent1"/>
              </a:solidFill>
              <a:effectLst>
                <a:outerShdw blurRad="38100" dist="25400" dir="5400000" algn="ctr" rotWithShape="0">
                  <a:srgbClr val="6E747A">
                    <a:alpha val="43000"/>
                  </a:srgbClr>
                </a:outerShdw>
              </a:effectLst>
              <a:sym typeface="+mn-ea"/>
            </a:endParaRPr>
          </a:p>
        </p:txBody>
      </p:sp>
      <p:sp>
        <p:nvSpPr>
          <p:cNvPr id="18" name="文本框 17"/>
          <p:cNvSpPr txBox="1"/>
          <p:nvPr/>
        </p:nvSpPr>
        <p:spPr>
          <a:xfrm>
            <a:off x="297180" y="2559050"/>
            <a:ext cx="8597265" cy="521970"/>
          </a:xfrm>
          <a:prstGeom prst="rect">
            <a:avLst/>
          </a:prstGeom>
          <a:noFill/>
        </p:spPr>
        <p:txBody>
          <a:bodyPr wrap="square" rtlCol="0">
            <a:spAutoFit/>
          </a:bodyPr>
          <a:p>
            <a:r>
              <a:rPr lang="zh-CN" altLang="en-US" sz="2800" b="1">
                <a:solidFill>
                  <a:schemeClr val="accent1"/>
                </a:solidFill>
                <a:effectLst>
                  <a:outerShdw blurRad="38100" dist="25400" dir="5400000" algn="ctr" rotWithShape="0">
                    <a:srgbClr val="6E747A">
                      <a:alpha val="43000"/>
                    </a:srgbClr>
                  </a:outerShdw>
                </a:effectLst>
                <a:sym typeface="+mn-ea"/>
              </a:rPr>
              <a:t>Last Sunday witnessed an extraordinary hiking</a:t>
            </a:r>
            <a:endParaRPr lang="zh-CN" altLang="en-US" sz="2800" b="1">
              <a:solidFill>
                <a:schemeClr val="accent1"/>
              </a:solidFill>
              <a:effectLst>
                <a:outerShdw blurRad="38100" dist="25400" dir="5400000" algn="ctr" rotWithShape="0">
                  <a:srgbClr val="6E747A">
                    <a:alpha val="43000"/>
                  </a:srgbClr>
                </a:outerShdw>
              </a:effectLst>
              <a:sym typeface="+mn-ea"/>
            </a:endParaRPr>
          </a:p>
        </p:txBody>
      </p:sp>
      <p:sp>
        <p:nvSpPr>
          <p:cNvPr id="21" name="文本框 20"/>
          <p:cNvSpPr txBox="1"/>
          <p:nvPr/>
        </p:nvSpPr>
        <p:spPr>
          <a:xfrm>
            <a:off x="154940" y="3900170"/>
            <a:ext cx="5743575" cy="521970"/>
          </a:xfrm>
          <a:prstGeom prst="rect">
            <a:avLst/>
          </a:prstGeom>
          <a:noFill/>
        </p:spPr>
        <p:txBody>
          <a:bodyPr wrap="square" rtlCol="0">
            <a:spAutoFit/>
          </a:bodyPr>
          <a:p>
            <a:r>
              <a:rPr lang="zh-CN" altLang="en-US" sz="2800" b="1">
                <a:solidFill>
                  <a:schemeClr val="accent1"/>
                </a:solidFill>
                <a:effectLst>
                  <a:outerShdw blurRad="38100" dist="25400" dir="5400000" algn="ctr" rotWithShape="0">
                    <a:srgbClr val="6E747A">
                      <a:alpha val="43000"/>
                    </a:srgbClr>
                  </a:outerShdw>
                </a:effectLst>
                <a:sym typeface="+mn-ea"/>
              </a:rPr>
              <a:t>Last Friday afternoon witnessed</a:t>
            </a:r>
            <a:endParaRPr lang="zh-CN" altLang="en-US" sz="2800" b="1">
              <a:solidFill>
                <a:schemeClr val="accent1"/>
              </a:solidFill>
              <a:effectLst>
                <a:outerShdw blurRad="38100" dist="25400" dir="5400000" algn="ctr" rotWithShape="0">
                  <a:srgbClr val="6E747A">
                    <a:alpha val="43000"/>
                  </a:srgbClr>
                </a:outerShdw>
              </a:effectLst>
              <a:sym typeface="+mn-ea"/>
            </a:endParaRPr>
          </a:p>
        </p:txBody>
      </p:sp>
      <p:sp>
        <p:nvSpPr>
          <p:cNvPr id="22" name="文本框 21"/>
          <p:cNvSpPr txBox="1"/>
          <p:nvPr/>
        </p:nvSpPr>
        <p:spPr>
          <a:xfrm>
            <a:off x="297180" y="5162550"/>
            <a:ext cx="6057265" cy="521970"/>
          </a:xfrm>
          <a:prstGeom prst="rect">
            <a:avLst/>
          </a:prstGeom>
          <a:noFill/>
        </p:spPr>
        <p:txBody>
          <a:bodyPr wrap="square" rtlCol="0">
            <a:spAutoFit/>
          </a:bodyPr>
          <a:p>
            <a:r>
              <a:rPr lang="zh-CN" altLang="en-US" sz="2800" b="1">
                <a:solidFill>
                  <a:schemeClr val="accent1"/>
                </a:solidFill>
                <a:effectLst>
                  <a:outerShdw blurRad="38100" dist="25400" dir="5400000" algn="ctr" rotWithShape="0">
                    <a:srgbClr val="6E747A">
                      <a:alpha val="43000"/>
                    </a:srgbClr>
                  </a:outerShdw>
                </a:effectLst>
                <a:sym typeface="+mn-ea"/>
              </a:rPr>
              <a:t>The recent decade has witnessed</a:t>
            </a:r>
            <a:endParaRPr lang="zh-CN" altLang="en-US" sz="2800" b="1">
              <a:solidFill>
                <a:schemeClr val="accent1"/>
              </a:solidFill>
              <a:effectLst>
                <a:outerShdw blurRad="38100" dist="25400" dir="5400000" algn="ctr" rotWithShape="0">
                  <a:srgbClr val="6E747A">
                    <a:alpha val="43000"/>
                  </a:srgbClr>
                </a:outerShdw>
              </a:effectLst>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1" grpId="0"/>
      <p:bldP spid="15" grpId="0"/>
      <p:bldP spid="18"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543560" y="729615"/>
            <a:ext cx="11443335" cy="5746750"/>
          </a:xfrm>
          <a:prstGeom prst="roundRect">
            <a:avLst>
              <a:gd name="adj" fmla="val 11271"/>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 name="TextBox 7"/>
          <p:cNvSpPr>
            <a:spLocks noChangeArrowheads="1"/>
          </p:cNvSpPr>
          <p:nvPr/>
        </p:nvSpPr>
        <p:spPr bwMode="auto">
          <a:xfrm>
            <a:off x="543560" y="880745"/>
            <a:ext cx="11647805" cy="42818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indent="0" fontAlgn="auto">
              <a:lnSpc>
                <a:spcPct val="120000"/>
              </a:lnSpc>
              <a:buNone/>
            </a:pPr>
            <a:r>
              <a:rPr lang="en-US" sz="3600" b="1" dirty="0">
                <a:solidFill>
                  <a:schemeClr val="tx2"/>
                </a:solidFill>
                <a:latin typeface="微软雅黑" panose="020B0503020204020204" pitchFamily="34" charset="-122"/>
                <a:ea typeface="微软雅黑" panose="020B0503020204020204" pitchFamily="34" charset="-122"/>
                <a:sym typeface="+mn-ea"/>
              </a:rPr>
              <a:t>  </a:t>
            </a:r>
            <a:endParaRPr lang="en-US" sz="3600" b="1" dirty="0">
              <a:solidFill>
                <a:schemeClr val="tx2"/>
              </a:solidFill>
              <a:latin typeface="微软雅黑" panose="020B0503020204020204" pitchFamily="34" charset="-122"/>
              <a:ea typeface="微软雅黑" panose="020B0503020204020204" pitchFamily="34" charset="-122"/>
              <a:sym typeface="+mn-ea"/>
            </a:endParaRPr>
          </a:p>
          <a:p>
            <a:pPr marL="0" indent="0" fontAlgn="auto">
              <a:lnSpc>
                <a:spcPct val="120000"/>
              </a:lnSpc>
              <a:buNone/>
            </a:pPr>
            <a:endParaRPr lang="en-US" sz="3600" b="1" dirty="0">
              <a:solidFill>
                <a:schemeClr val="tx2"/>
              </a:solidFill>
              <a:latin typeface="微软雅黑" panose="020B0503020204020204" pitchFamily="34" charset="-122"/>
              <a:ea typeface="微软雅黑" panose="020B0503020204020204" pitchFamily="34" charset="-122"/>
              <a:sym typeface="+mn-ea"/>
            </a:endParaRPr>
          </a:p>
          <a:p>
            <a:pPr marL="0" indent="0" fontAlgn="auto">
              <a:lnSpc>
                <a:spcPct val="120000"/>
              </a:lnSpc>
              <a:buNone/>
            </a:pPr>
            <a:r>
              <a:rPr lang="en-US" altLang="zh-CN" sz="2400">
                <a:sym typeface="+mn-ea"/>
              </a:rPr>
              <a:t>                                   </a:t>
            </a:r>
            <a:endParaRPr lang="zh-CN" altLang="en-US" sz="2400"/>
          </a:p>
          <a:p>
            <a:pPr marL="0" indent="0" fontAlgn="auto">
              <a:lnSpc>
                <a:spcPct val="120000"/>
              </a:lnSpc>
              <a:buNone/>
            </a:pPr>
            <a:endParaRPr lang="en-US" sz="3200" b="1" dirty="0">
              <a:solidFill>
                <a:schemeClr val="tx2"/>
              </a:solidFill>
              <a:latin typeface="微软雅黑" panose="020B0503020204020204" pitchFamily="34" charset="-122"/>
              <a:ea typeface="微软雅黑" panose="020B0503020204020204" pitchFamily="34" charset="-122"/>
              <a:sym typeface="+mn-ea"/>
            </a:endParaRPr>
          </a:p>
          <a:p>
            <a:pPr marL="0" indent="0" fontAlgn="auto">
              <a:lnSpc>
                <a:spcPct val="120000"/>
              </a:lnSpc>
              <a:buNone/>
            </a:pPr>
            <a:r>
              <a:rPr lang="en-US" sz="3200" b="1" dirty="0">
                <a:solidFill>
                  <a:schemeClr val="tx2"/>
                </a:solidFill>
                <a:latin typeface="微软雅黑" panose="020B0503020204020204" pitchFamily="34" charset="-122"/>
                <a:ea typeface="微软雅黑" panose="020B0503020204020204" pitchFamily="34" charset="-122"/>
                <a:sym typeface="+mn-ea"/>
              </a:rPr>
              <a:t>                   </a:t>
            </a:r>
            <a:endParaRPr lang="en-US" altLang="zh-CN" sz="2400">
              <a:sym typeface="+mn-ea"/>
            </a:endParaRPr>
          </a:p>
          <a:p>
            <a:pPr marL="0" indent="0" fontAlgn="auto">
              <a:lnSpc>
                <a:spcPct val="120000"/>
              </a:lnSpc>
              <a:buNone/>
            </a:pPr>
            <a:r>
              <a:rPr lang="en-US" altLang="zh-CN" sz="2400">
                <a:sym typeface="+mn-ea"/>
              </a:rPr>
              <a:t>                                  </a:t>
            </a:r>
            <a:endParaRPr lang="en-US" altLang="zh-CN" sz="2400">
              <a:sym typeface="+mn-ea"/>
            </a:endParaRPr>
          </a:p>
          <a:p>
            <a:pPr marL="0" indent="0" fontAlgn="auto">
              <a:lnSpc>
                <a:spcPct val="120000"/>
              </a:lnSpc>
              <a:buNone/>
            </a:pPr>
            <a:endParaRPr lang="en-US" altLang="zh-CN" sz="2400">
              <a:sym typeface="+mn-ea"/>
            </a:endParaRPr>
          </a:p>
          <a:p>
            <a:pPr marL="0" indent="0" fontAlgn="auto">
              <a:lnSpc>
                <a:spcPct val="120000"/>
              </a:lnSpc>
              <a:buNone/>
            </a:pP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66400" y="0"/>
            <a:ext cx="1720850" cy="1720850"/>
          </a:xfrm>
          <a:prstGeom prst="rect">
            <a:avLst/>
          </a:prstGeom>
        </p:spPr>
      </p:pic>
      <p:sp>
        <p:nvSpPr>
          <p:cNvPr id="16" name="文本框 15"/>
          <p:cNvSpPr txBox="1"/>
          <p:nvPr/>
        </p:nvSpPr>
        <p:spPr>
          <a:xfrm>
            <a:off x="263525" y="783590"/>
            <a:ext cx="12003405" cy="5692775"/>
          </a:xfrm>
          <a:prstGeom prst="rect">
            <a:avLst/>
          </a:prstGeom>
          <a:noFill/>
          <a:ln w="28575">
            <a:solidFill>
              <a:schemeClr val="tx2"/>
            </a:solidFill>
          </a:ln>
        </p:spPr>
        <p:txBody>
          <a:bodyPr wrap="square" rtlCol="0">
            <a:spAutoFit/>
          </a:bodyPr>
          <a:p>
            <a:pPr marL="0" indent="0">
              <a:buNone/>
            </a:pPr>
            <a:r>
              <a:rPr lang="zh-CN" altLang="en-US" sz="2800">
                <a:solidFill>
                  <a:schemeClr val="tx1">
                    <a:lumMod val="95000"/>
                    <a:lumOff val="5000"/>
                  </a:schemeClr>
                </a:solidFill>
                <a:sym typeface="+mn-ea"/>
              </a:rPr>
              <a:t>1.Courage </a:t>
            </a:r>
            <a:r>
              <a:rPr lang="zh-CN" altLang="en-US" sz="2800" u="sng">
                <a:solidFill>
                  <a:schemeClr val="tx1">
                    <a:lumMod val="95000"/>
                    <a:lumOff val="5000"/>
                  </a:schemeClr>
                </a:solidFill>
                <a:sym typeface="+mn-ea"/>
              </a:rPr>
              <a:t>desert</a:t>
            </a:r>
            <a:r>
              <a:rPr lang="zh-CN" altLang="en-US" sz="2800">
                <a:solidFill>
                  <a:schemeClr val="tx1">
                    <a:lumMod val="95000"/>
                    <a:lumOff val="5000"/>
                  </a:schemeClr>
                </a:solidFill>
                <a:sym typeface="+mn-ea"/>
              </a:rPr>
              <a:t>ed him. </a:t>
            </a:r>
            <a:endParaRPr lang="zh-CN" altLang="en-US" sz="2800">
              <a:solidFill>
                <a:schemeClr val="tx1">
                  <a:lumMod val="95000"/>
                  <a:lumOff val="5000"/>
                </a:schemeClr>
              </a:solidFill>
              <a:sym typeface="+mn-ea"/>
            </a:endParaRPr>
          </a:p>
          <a:p>
            <a:pPr marL="0" indent="0">
              <a:buNone/>
            </a:pPr>
            <a:r>
              <a:rPr lang="zh-CN" altLang="en-US" sz="2800">
                <a:solidFill>
                  <a:schemeClr val="tx1">
                    <a:lumMod val="95000"/>
                    <a:lumOff val="5000"/>
                  </a:schemeClr>
                </a:solidFill>
                <a:sym typeface="+mn-ea"/>
              </a:rPr>
              <a:t>2.Anxiety </a:t>
            </a:r>
            <a:r>
              <a:rPr lang="zh-CN" altLang="en-US" sz="2800" u="sng">
                <a:solidFill>
                  <a:schemeClr val="tx1">
                    <a:lumMod val="95000"/>
                    <a:lumOff val="5000"/>
                  </a:schemeClr>
                </a:solidFill>
                <a:sym typeface="+mn-ea"/>
              </a:rPr>
              <a:t>tore</a:t>
            </a:r>
            <a:r>
              <a:rPr lang="zh-CN" altLang="en-US" sz="2800">
                <a:solidFill>
                  <a:schemeClr val="tx1">
                    <a:lumMod val="95000"/>
                    <a:lumOff val="5000"/>
                  </a:schemeClr>
                </a:solidFill>
                <a:sym typeface="+mn-ea"/>
              </a:rPr>
              <a:t> him into pieces. </a:t>
            </a:r>
            <a:endParaRPr lang="zh-CN" altLang="en-US" sz="2800">
              <a:solidFill>
                <a:schemeClr val="tx1">
                  <a:lumMod val="95000"/>
                  <a:lumOff val="5000"/>
                </a:schemeClr>
              </a:solidFill>
            </a:endParaRPr>
          </a:p>
          <a:p>
            <a:pPr marL="0" indent="0">
              <a:buNone/>
            </a:pPr>
            <a:r>
              <a:rPr lang="zh-CN" altLang="en-US" sz="2800">
                <a:solidFill>
                  <a:schemeClr val="tx1">
                    <a:lumMod val="95000"/>
                    <a:lumOff val="5000"/>
                  </a:schemeClr>
                </a:solidFill>
                <a:sym typeface="+mn-ea"/>
              </a:rPr>
              <a:t>3.By now optimism had </a:t>
            </a:r>
            <a:r>
              <a:rPr lang="zh-CN" altLang="en-US" sz="2800" u="sng">
                <a:solidFill>
                  <a:schemeClr val="tx1">
                    <a:lumMod val="95000"/>
                    <a:lumOff val="5000"/>
                  </a:schemeClr>
                </a:solidFill>
                <a:sym typeface="+mn-ea"/>
              </a:rPr>
              <a:t>given way to</a:t>
            </a:r>
            <a:r>
              <a:rPr lang="zh-CN" altLang="en-US" sz="2800">
                <a:solidFill>
                  <a:schemeClr val="tx1">
                    <a:lumMod val="95000"/>
                    <a:lumOff val="5000"/>
                  </a:schemeClr>
                </a:solidFill>
                <a:sym typeface="+mn-ea"/>
              </a:rPr>
              <a:t> doubt.</a:t>
            </a:r>
            <a:endParaRPr lang="zh-CN" altLang="en-US" sz="2800">
              <a:solidFill>
                <a:schemeClr val="tx1">
                  <a:lumMod val="95000"/>
                  <a:lumOff val="5000"/>
                </a:schemeClr>
              </a:solidFill>
            </a:endParaRPr>
          </a:p>
          <a:p>
            <a:pPr marL="0" indent="0">
              <a:buNone/>
            </a:pPr>
            <a:r>
              <a:rPr lang="zh-CN" altLang="en-US" sz="2800">
                <a:solidFill>
                  <a:schemeClr val="tx1">
                    <a:lumMod val="95000"/>
                    <a:lumOff val="5000"/>
                  </a:schemeClr>
                </a:solidFill>
                <a:sym typeface="+mn-ea"/>
              </a:rPr>
              <a:t>4.Anger</a:t>
            </a:r>
            <a:r>
              <a:rPr lang="zh-CN" altLang="en-US" sz="2800" u="sng">
                <a:solidFill>
                  <a:schemeClr val="tx1">
                    <a:lumMod val="95000"/>
                    <a:lumOff val="5000"/>
                  </a:schemeClr>
                </a:solidFill>
                <a:sym typeface="+mn-ea"/>
              </a:rPr>
              <a:t> choked </a:t>
            </a:r>
            <a:r>
              <a:rPr lang="zh-CN" altLang="en-US" sz="2800">
                <a:solidFill>
                  <a:schemeClr val="tx1">
                    <a:lumMod val="95000"/>
                    <a:lumOff val="5000"/>
                  </a:schemeClr>
                </a:solidFill>
                <a:sym typeface="+mn-ea"/>
              </a:rPr>
              <a:t>my words. </a:t>
            </a:r>
            <a:endParaRPr lang="zh-CN" altLang="en-US" sz="2800">
              <a:solidFill>
                <a:schemeClr val="tx1">
                  <a:lumMod val="95000"/>
                  <a:lumOff val="5000"/>
                </a:schemeClr>
              </a:solidFill>
            </a:endParaRPr>
          </a:p>
          <a:p>
            <a:pPr marL="0" indent="0">
              <a:buNone/>
            </a:pPr>
            <a:r>
              <a:rPr lang="zh-CN" altLang="en-US" sz="2800">
                <a:solidFill>
                  <a:schemeClr val="tx1">
                    <a:lumMod val="95000"/>
                    <a:lumOff val="5000"/>
                  </a:schemeClr>
                </a:solidFill>
                <a:sym typeface="+mn-ea"/>
              </a:rPr>
              <a:t>5.Astonishment </a:t>
            </a:r>
            <a:r>
              <a:rPr lang="zh-CN" altLang="en-US" sz="2800" u="sng">
                <a:solidFill>
                  <a:schemeClr val="tx1">
                    <a:lumMod val="95000"/>
                    <a:lumOff val="5000"/>
                  </a:schemeClr>
                </a:solidFill>
                <a:sym typeface="+mn-ea"/>
              </a:rPr>
              <a:t>deprived</a:t>
            </a:r>
            <a:r>
              <a:rPr lang="zh-CN" altLang="en-US" sz="2800">
                <a:solidFill>
                  <a:schemeClr val="tx1">
                    <a:lumMod val="95000"/>
                    <a:lumOff val="5000"/>
                  </a:schemeClr>
                </a:solidFill>
                <a:sym typeface="+mn-ea"/>
              </a:rPr>
              <a:t> me </a:t>
            </a:r>
            <a:r>
              <a:rPr lang="zh-CN" altLang="en-US" sz="2800" u="sng">
                <a:solidFill>
                  <a:schemeClr val="tx1">
                    <a:lumMod val="95000"/>
                    <a:lumOff val="5000"/>
                  </a:schemeClr>
                </a:solidFill>
                <a:sym typeface="+mn-ea"/>
              </a:rPr>
              <a:t>of</a:t>
            </a:r>
            <a:r>
              <a:rPr lang="zh-CN" altLang="en-US" sz="2800">
                <a:solidFill>
                  <a:schemeClr val="tx1">
                    <a:lumMod val="95000"/>
                    <a:lumOff val="5000"/>
                  </a:schemeClr>
                </a:solidFill>
                <a:sym typeface="+mn-ea"/>
              </a:rPr>
              <a:t> my power of speech. </a:t>
            </a:r>
            <a:endParaRPr lang="zh-CN" altLang="en-US" sz="2800">
              <a:solidFill>
                <a:schemeClr val="tx1">
                  <a:lumMod val="95000"/>
                  <a:lumOff val="5000"/>
                </a:schemeClr>
              </a:solidFill>
            </a:endParaRPr>
          </a:p>
          <a:p>
            <a:pPr marL="0" indent="0">
              <a:buNone/>
            </a:pPr>
            <a:r>
              <a:rPr lang="zh-CN" altLang="en-US" sz="2800">
                <a:solidFill>
                  <a:schemeClr val="tx1">
                    <a:lumMod val="95000"/>
                    <a:lumOff val="5000"/>
                  </a:schemeClr>
                </a:solidFill>
                <a:sym typeface="+mn-ea"/>
              </a:rPr>
              <a:t>6.A chill of horror suddenly </a:t>
            </a:r>
            <a:r>
              <a:rPr lang="zh-CN" altLang="en-US" sz="2800" u="sng">
                <a:solidFill>
                  <a:schemeClr val="tx1">
                    <a:lumMod val="95000"/>
                    <a:lumOff val="5000"/>
                  </a:schemeClr>
                </a:solidFill>
                <a:sym typeface="+mn-ea"/>
              </a:rPr>
              <a:t>swept over</a:t>
            </a:r>
            <a:r>
              <a:rPr lang="zh-CN" altLang="en-US" sz="2800">
                <a:solidFill>
                  <a:schemeClr val="tx1">
                    <a:lumMod val="95000"/>
                    <a:lumOff val="5000"/>
                  </a:schemeClr>
                </a:solidFill>
                <a:sym typeface="+mn-ea"/>
              </a:rPr>
              <a:t> him.</a:t>
            </a:r>
            <a:endParaRPr lang="zh-CN" altLang="en-US" sz="2800">
              <a:solidFill>
                <a:schemeClr val="tx1">
                  <a:lumMod val="95000"/>
                  <a:lumOff val="5000"/>
                </a:schemeClr>
              </a:solidFill>
            </a:endParaRPr>
          </a:p>
          <a:p>
            <a:pPr marL="0" indent="0">
              <a:buNone/>
            </a:pPr>
            <a:r>
              <a:rPr lang="zh-CN" altLang="en-US" sz="2800">
                <a:solidFill>
                  <a:schemeClr val="tx1">
                    <a:lumMod val="95000"/>
                    <a:lumOff val="5000"/>
                  </a:schemeClr>
                </a:solidFill>
                <a:sym typeface="+mn-ea"/>
              </a:rPr>
              <a:t>7.Despair </a:t>
            </a:r>
            <a:r>
              <a:rPr lang="zh-CN" altLang="en-US" sz="2800" u="sng">
                <a:solidFill>
                  <a:schemeClr val="tx1">
                    <a:lumMod val="95000"/>
                    <a:lumOff val="5000"/>
                  </a:schemeClr>
                </a:solidFill>
                <a:sym typeface="+mn-ea"/>
              </a:rPr>
              <a:t>seized </a:t>
            </a:r>
            <a:r>
              <a:rPr lang="zh-CN" altLang="en-US" sz="2800">
                <a:solidFill>
                  <a:schemeClr val="tx1">
                    <a:lumMod val="95000"/>
                    <a:lumOff val="5000"/>
                  </a:schemeClr>
                </a:solidFill>
                <a:sym typeface="+mn-ea"/>
              </a:rPr>
              <a:t>him at the thought of his failure in the exam.</a:t>
            </a:r>
            <a:endParaRPr lang="zh-CN" altLang="en-US" sz="2800">
              <a:solidFill>
                <a:schemeClr val="tx1">
                  <a:lumMod val="95000"/>
                  <a:lumOff val="5000"/>
                </a:schemeClr>
              </a:solidFill>
            </a:endParaRPr>
          </a:p>
          <a:p>
            <a:pPr marL="0" indent="0">
              <a:buNone/>
            </a:pPr>
            <a:r>
              <a:rPr lang="zh-CN" altLang="en-US" sz="2800">
                <a:solidFill>
                  <a:schemeClr val="tx1">
                    <a:lumMod val="95000"/>
                    <a:lumOff val="5000"/>
                  </a:schemeClr>
                </a:solidFill>
                <a:sym typeface="+mn-ea"/>
              </a:rPr>
              <a:t>                                                                    </a:t>
            </a:r>
            <a:endParaRPr lang="zh-CN" altLang="en-US" sz="2800">
              <a:solidFill>
                <a:schemeClr val="tx1">
                  <a:lumMod val="95000"/>
                  <a:lumOff val="5000"/>
                </a:schemeClr>
              </a:solidFill>
            </a:endParaRPr>
          </a:p>
          <a:p>
            <a:pPr marL="0" indent="0">
              <a:buNone/>
            </a:pPr>
            <a:r>
              <a:rPr lang="en-US" altLang="zh-CN" sz="2800">
                <a:solidFill>
                  <a:schemeClr val="tx1">
                    <a:lumMod val="95000"/>
                    <a:lumOff val="5000"/>
                  </a:schemeClr>
                </a:solidFill>
                <a:sym typeface="+mn-ea"/>
              </a:rPr>
              <a:t>8. </a:t>
            </a:r>
            <a:r>
              <a:rPr lang="zh-CN" altLang="en-US" sz="2800">
                <a:solidFill>
                  <a:schemeClr val="tx1">
                    <a:lumMod val="95000"/>
                    <a:lumOff val="5000"/>
                  </a:schemeClr>
                </a:solidFill>
                <a:sym typeface="+mn-ea"/>
              </a:rPr>
              <a:t>Fear </a:t>
            </a:r>
            <a:r>
              <a:rPr lang="zh-CN" altLang="en-US" sz="2800" u="sng">
                <a:solidFill>
                  <a:schemeClr val="tx1">
                    <a:lumMod val="95000"/>
                    <a:lumOff val="5000"/>
                  </a:schemeClr>
                </a:solidFill>
                <a:sym typeface="+mn-ea"/>
              </a:rPr>
              <a:t>rooted her to the ground</a:t>
            </a:r>
            <a:r>
              <a:rPr lang="zh-CN" altLang="en-US" sz="2800">
                <a:solidFill>
                  <a:schemeClr val="tx1">
                    <a:lumMod val="95000"/>
                    <a:lumOff val="5000"/>
                  </a:schemeClr>
                </a:solidFill>
                <a:sym typeface="+mn-ea"/>
              </a:rPr>
              <a:t>.    </a:t>
            </a:r>
            <a:endParaRPr lang="zh-CN" altLang="en-US" sz="2800">
              <a:solidFill>
                <a:schemeClr val="tx1">
                  <a:lumMod val="95000"/>
                  <a:lumOff val="5000"/>
                </a:schemeClr>
              </a:solidFill>
            </a:endParaRPr>
          </a:p>
          <a:p>
            <a:pPr marL="0" indent="0">
              <a:buNone/>
            </a:pPr>
            <a:r>
              <a:rPr lang="en-US" altLang="zh-CN" sz="2800">
                <a:solidFill>
                  <a:schemeClr val="tx1">
                    <a:lumMod val="95000"/>
                    <a:lumOff val="5000"/>
                  </a:schemeClr>
                </a:solidFill>
                <a:sym typeface="+mn-ea"/>
              </a:rPr>
              <a:t>9. </a:t>
            </a:r>
            <a:r>
              <a:rPr lang="zh-CN" altLang="en-US" sz="2800">
                <a:solidFill>
                  <a:schemeClr val="tx1">
                    <a:lumMod val="95000"/>
                    <a:lumOff val="5000"/>
                  </a:schemeClr>
                </a:solidFill>
                <a:sym typeface="+mn-ea"/>
              </a:rPr>
              <a:t>A</a:t>
            </a:r>
            <a:r>
              <a:rPr lang="en-US" altLang="zh-CN" sz="2800">
                <a:solidFill>
                  <a:schemeClr val="tx1">
                    <a:lumMod val="95000"/>
                    <a:lumOff val="5000"/>
                  </a:schemeClr>
                </a:solidFill>
                <a:sym typeface="+mn-ea"/>
              </a:rPr>
              <a:t>n</a:t>
            </a:r>
            <a:r>
              <a:rPr lang="zh-CN" altLang="en-US" sz="2800">
                <a:solidFill>
                  <a:schemeClr val="tx1">
                    <a:lumMod val="95000"/>
                    <a:lumOff val="5000"/>
                  </a:schemeClr>
                </a:solidFill>
                <a:sym typeface="+mn-ea"/>
              </a:rPr>
              <a:t> </a:t>
            </a:r>
            <a:r>
              <a:rPr lang="en-US" altLang="zh-CN" sz="2800">
                <a:solidFill>
                  <a:schemeClr val="tx1">
                    <a:lumMod val="95000"/>
                    <a:lumOff val="5000"/>
                  </a:schemeClr>
                </a:solidFill>
                <a:sym typeface="+mn-ea"/>
              </a:rPr>
              <a:t>embarrassed</a:t>
            </a:r>
            <a:r>
              <a:rPr lang="zh-CN" altLang="en-US" sz="2800">
                <a:solidFill>
                  <a:schemeClr val="tx1">
                    <a:lumMod val="95000"/>
                    <a:lumOff val="5000"/>
                  </a:schemeClr>
                </a:solidFill>
                <a:sym typeface="+mn-ea"/>
              </a:rPr>
              <a:t> laugh </a:t>
            </a:r>
            <a:r>
              <a:rPr lang="zh-CN" altLang="en-US" sz="2800" u="sng">
                <a:solidFill>
                  <a:schemeClr val="tx1">
                    <a:lumMod val="95000"/>
                    <a:lumOff val="5000"/>
                  </a:schemeClr>
                </a:solidFill>
                <a:sym typeface="+mn-ea"/>
              </a:rPr>
              <a:t>escapes</a:t>
            </a:r>
            <a:r>
              <a:rPr lang="zh-CN" altLang="en-US" sz="2800">
                <a:solidFill>
                  <a:schemeClr val="tx1">
                    <a:lumMod val="95000"/>
                    <a:lumOff val="5000"/>
                  </a:schemeClr>
                </a:solidFill>
                <a:sym typeface="+mn-ea"/>
              </a:rPr>
              <a:t> my throat.</a:t>
            </a:r>
            <a:endParaRPr lang="zh-CN" altLang="en-US" sz="2800">
              <a:solidFill>
                <a:schemeClr val="tx1">
                  <a:lumMod val="95000"/>
                  <a:lumOff val="5000"/>
                </a:schemeClr>
              </a:solidFill>
            </a:endParaRPr>
          </a:p>
          <a:p>
            <a:pPr marL="0" indent="0">
              <a:buNone/>
            </a:pPr>
            <a:endParaRPr lang="en-US" altLang="zh-CN" sz="2800">
              <a:solidFill>
                <a:schemeClr val="tx1">
                  <a:lumMod val="95000"/>
                  <a:lumOff val="5000"/>
                </a:schemeClr>
              </a:solidFill>
              <a:sym typeface="+mn-ea"/>
            </a:endParaRPr>
          </a:p>
          <a:p>
            <a:pPr marL="0" indent="0">
              <a:buNone/>
            </a:pPr>
            <a:r>
              <a:rPr lang="en-US" altLang="zh-CN" sz="2800">
                <a:solidFill>
                  <a:schemeClr val="tx1">
                    <a:lumMod val="95000"/>
                    <a:lumOff val="5000"/>
                  </a:schemeClr>
                </a:solidFill>
                <a:sym typeface="+mn-ea"/>
              </a:rPr>
              <a:t>10.</a:t>
            </a:r>
            <a:r>
              <a:rPr lang="zh-CN" altLang="en-US" sz="2800">
                <a:solidFill>
                  <a:schemeClr val="tx1">
                    <a:lumMod val="95000"/>
                    <a:lumOff val="5000"/>
                  </a:schemeClr>
                </a:solidFill>
                <a:sym typeface="+mn-ea"/>
              </a:rPr>
              <a:t>Disappointment </a:t>
            </a:r>
            <a:r>
              <a:rPr lang="zh-CN" altLang="en-US" sz="2800" u="sng">
                <a:solidFill>
                  <a:schemeClr val="tx1">
                    <a:lumMod val="95000"/>
                    <a:lumOff val="5000"/>
                  </a:schemeClr>
                </a:solidFill>
                <a:sym typeface="+mn-ea"/>
              </a:rPr>
              <a:t>t</a:t>
            </a:r>
            <a:r>
              <a:rPr lang="en-US" altLang="zh-CN" sz="2800" u="sng">
                <a:solidFill>
                  <a:schemeClr val="tx1">
                    <a:lumMod val="95000"/>
                    <a:lumOff val="5000"/>
                  </a:schemeClr>
                </a:solidFill>
                <a:sym typeface="+mn-ea"/>
              </a:rPr>
              <a:t>ook </a:t>
            </a:r>
            <a:r>
              <a:rPr lang="zh-CN" altLang="en-US" sz="2800" u="sng">
                <a:solidFill>
                  <a:schemeClr val="tx1">
                    <a:lumMod val="95000"/>
                    <a:lumOff val="5000"/>
                  </a:schemeClr>
                </a:solidFill>
                <a:sym typeface="+mn-ea"/>
              </a:rPr>
              <a:t>possession of </a:t>
            </a:r>
            <a:r>
              <a:rPr lang="en-US" altLang="zh-CN" sz="2800">
                <a:solidFill>
                  <a:schemeClr val="tx1">
                    <a:lumMod val="95000"/>
                    <a:lumOff val="5000"/>
                  </a:schemeClr>
                </a:solidFill>
                <a:sym typeface="+mn-ea"/>
              </a:rPr>
              <a:t>me</a:t>
            </a:r>
            <a:r>
              <a:rPr lang="zh-CN" altLang="en-US" sz="2800">
                <a:solidFill>
                  <a:schemeClr val="tx1">
                    <a:lumMod val="95000"/>
                    <a:lumOff val="5000"/>
                  </a:schemeClr>
                </a:solidFill>
                <a:sym typeface="+mn-ea"/>
              </a:rPr>
              <a:t> due to the </a:t>
            </a:r>
            <a:r>
              <a:rPr lang="en-US" altLang="zh-CN" sz="2800">
                <a:solidFill>
                  <a:schemeClr val="tx1">
                    <a:lumMod val="95000"/>
                    <a:lumOff val="5000"/>
                  </a:schemeClr>
                </a:solidFill>
                <a:sym typeface="+mn-ea"/>
              </a:rPr>
              <a:t>failure of my exam.</a:t>
            </a:r>
            <a:endParaRPr lang="en-US" altLang="zh-CN" sz="2800">
              <a:solidFill>
                <a:schemeClr val="tx1">
                  <a:lumMod val="95000"/>
                  <a:lumOff val="5000"/>
                </a:schemeClr>
              </a:solidFill>
            </a:endParaRPr>
          </a:p>
          <a:p>
            <a:pPr marL="0" indent="0">
              <a:buNone/>
            </a:pPr>
            <a:r>
              <a:rPr lang="en-US" altLang="zh-CN" sz="2800">
                <a:solidFill>
                  <a:schemeClr val="tx1">
                    <a:lumMod val="95000"/>
                    <a:lumOff val="5000"/>
                  </a:schemeClr>
                </a:solidFill>
                <a:sym typeface="+mn-ea"/>
              </a:rPr>
              <a:t>                                                                                </a:t>
            </a:r>
            <a:endParaRPr lang="zh-CN" altLang="en-US" sz="2800">
              <a:solidFill>
                <a:schemeClr val="tx1">
                  <a:lumMod val="95000"/>
                  <a:lumOff val="5000"/>
                </a:schemeClr>
              </a:solidFill>
            </a:endParaRPr>
          </a:p>
        </p:txBody>
      </p:sp>
      <p:sp>
        <p:nvSpPr>
          <p:cNvPr id="12" name="文本框 11"/>
          <p:cNvSpPr txBox="1"/>
          <p:nvPr/>
        </p:nvSpPr>
        <p:spPr>
          <a:xfrm>
            <a:off x="694690" y="146050"/>
            <a:ext cx="10377805" cy="583565"/>
          </a:xfrm>
          <a:prstGeom prst="rect">
            <a:avLst/>
          </a:prstGeom>
          <a:noFill/>
        </p:spPr>
        <p:txBody>
          <a:bodyPr wrap="square" rtlCol="0">
            <a:spAutoFit/>
          </a:bodyPr>
          <a:p>
            <a:pPr marL="0" indent="0">
              <a:buNone/>
            </a:pPr>
            <a:r>
              <a:rPr lang="en-US" altLang="zh-CN" sz="3200" b="1">
                <a:solidFill>
                  <a:schemeClr val="accent1"/>
                </a:solidFill>
                <a:effectLst>
                  <a:outerShdw blurRad="38100" dist="25400" dir="5400000" algn="ctr" rotWithShape="0">
                    <a:srgbClr val="6E747A">
                      <a:alpha val="43000"/>
                    </a:srgbClr>
                  </a:outerShdw>
                </a:effectLst>
                <a:sym typeface="+mn-ea"/>
              </a:rPr>
              <a:t>Category 2: </a:t>
            </a:r>
            <a:r>
              <a:rPr lang="zh-CN" altLang="en-US" sz="3200" b="1">
                <a:solidFill>
                  <a:schemeClr val="accent1"/>
                </a:solidFill>
                <a:effectLst>
                  <a:outerShdw blurRad="38100" dist="25400" dir="5400000" algn="ctr" rotWithShape="0">
                    <a:srgbClr val="6E747A">
                      <a:alpha val="43000"/>
                    </a:srgbClr>
                  </a:outerShdw>
                </a:effectLst>
                <a:sym typeface="+mn-ea"/>
              </a:rPr>
              <a:t>情感类名词或心理活动名词作主语</a:t>
            </a:r>
            <a:endParaRPr lang="zh-CN" altLang="en-US" sz="3200" b="1">
              <a:solidFill>
                <a:schemeClr val="accent1"/>
              </a:solidFill>
              <a:effectLst>
                <a:outerShdw blurRad="38100" dist="25400" dir="5400000" algn="ctr" rotWithShape="0">
                  <a:srgbClr val="6E747A">
                    <a:alpha val="43000"/>
                  </a:srgbClr>
                </a:outerShdw>
              </a:effectLst>
              <a:sym typeface="+mn-ea"/>
            </a:endParaRPr>
          </a:p>
        </p:txBody>
      </p:sp>
      <p:sp>
        <p:nvSpPr>
          <p:cNvPr id="5" name="文本框 4"/>
          <p:cNvSpPr txBox="1"/>
          <p:nvPr/>
        </p:nvSpPr>
        <p:spPr>
          <a:xfrm>
            <a:off x="4417060" y="729615"/>
            <a:ext cx="5636895" cy="521970"/>
          </a:xfrm>
          <a:prstGeom prst="rect">
            <a:avLst/>
          </a:prstGeom>
          <a:noFill/>
        </p:spPr>
        <p:txBody>
          <a:bodyPr wrap="square" rtlCol="0">
            <a:spAutoFit/>
          </a:bodyPr>
          <a:p>
            <a:r>
              <a:rPr lang="zh-CN" altLang="en-US" sz="2800" b="1">
                <a:solidFill>
                  <a:schemeClr val="accent1"/>
                </a:solidFill>
                <a:effectLst>
                  <a:outerShdw blurRad="38100" dist="25400" dir="5400000" algn="ctr" rotWithShape="0">
                    <a:srgbClr val="6E747A">
                      <a:alpha val="43000"/>
                    </a:srgbClr>
                  </a:outerShdw>
                </a:effectLst>
                <a:sym typeface="+mn-ea"/>
              </a:rPr>
              <a:t>他没有了勇气。</a:t>
            </a:r>
            <a:r>
              <a:rPr lang="en-US" altLang="zh-CN" sz="2800" b="1">
                <a:solidFill>
                  <a:schemeClr val="tx1"/>
                </a:solidFill>
                <a:sym typeface="+mn-ea"/>
              </a:rPr>
              <a:t>desert “</a:t>
            </a:r>
            <a:r>
              <a:rPr lang="zh-CN" altLang="en-US" sz="2800" b="1">
                <a:solidFill>
                  <a:schemeClr val="tx1"/>
                </a:solidFill>
                <a:sym typeface="+mn-ea"/>
              </a:rPr>
              <a:t>舍弃</a:t>
            </a:r>
            <a:r>
              <a:rPr lang="en-US" altLang="zh-CN" sz="2800" b="1">
                <a:solidFill>
                  <a:schemeClr val="tx1"/>
                </a:solidFill>
                <a:sym typeface="+mn-ea"/>
              </a:rPr>
              <a:t>”</a:t>
            </a:r>
            <a:endParaRPr lang="en-US" altLang="zh-CN" sz="2800" b="1">
              <a:solidFill>
                <a:schemeClr val="tx1"/>
              </a:solidFill>
              <a:sym typeface="+mn-ea"/>
            </a:endParaRPr>
          </a:p>
        </p:txBody>
      </p:sp>
      <p:sp>
        <p:nvSpPr>
          <p:cNvPr id="11" name="文本框 10"/>
          <p:cNvSpPr txBox="1"/>
          <p:nvPr/>
        </p:nvSpPr>
        <p:spPr>
          <a:xfrm>
            <a:off x="5177155" y="1251585"/>
            <a:ext cx="4291330" cy="521970"/>
          </a:xfrm>
          <a:prstGeom prst="rect">
            <a:avLst/>
          </a:prstGeom>
          <a:noFill/>
        </p:spPr>
        <p:txBody>
          <a:bodyPr wrap="square" rtlCol="0">
            <a:spAutoFit/>
          </a:bodyPr>
          <a:p>
            <a:r>
              <a:rPr lang="zh-CN" altLang="en-US" sz="2800" b="1">
                <a:solidFill>
                  <a:schemeClr val="accent1"/>
                </a:solidFill>
                <a:effectLst>
                  <a:outerShdw blurRad="38100" dist="25400" dir="5400000" algn="ctr" rotWithShape="0">
                    <a:srgbClr val="6E747A">
                      <a:alpha val="43000"/>
                    </a:srgbClr>
                  </a:outerShdw>
                </a:effectLst>
                <a:sym typeface="+mn-ea"/>
              </a:rPr>
              <a:t>他焦虑万分，肝肠寸断。</a:t>
            </a:r>
            <a:endParaRPr lang="zh-CN" altLang="en-US" sz="2800" b="1">
              <a:solidFill>
                <a:schemeClr val="accent1"/>
              </a:solidFill>
              <a:effectLst>
                <a:outerShdw blurRad="38100" dist="25400" dir="5400000" algn="ctr" rotWithShape="0">
                  <a:srgbClr val="6E747A">
                    <a:alpha val="43000"/>
                  </a:srgbClr>
                </a:outerShdw>
              </a:effectLst>
              <a:sym typeface="+mn-ea"/>
            </a:endParaRPr>
          </a:p>
        </p:txBody>
      </p:sp>
      <p:sp>
        <p:nvSpPr>
          <p:cNvPr id="15" name="文本框 14"/>
          <p:cNvSpPr txBox="1"/>
          <p:nvPr/>
        </p:nvSpPr>
        <p:spPr>
          <a:xfrm>
            <a:off x="7204075" y="1622425"/>
            <a:ext cx="4291330" cy="521970"/>
          </a:xfrm>
          <a:prstGeom prst="rect">
            <a:avLst/>
          </a:prstGeom>
          <a:noFill/>
        </p:spPr>
        <p:txBody>
          <a:bodyPr wrap="square" rtlCol="0">
            <a:spAutoFit/>
          </a:bodyPr>
          <a:p>
            <a:r>
              <a:rPr lang="zh-CN" altLang="en-US" sz="2800" b="1">
                <a:solidFill>
                  <a:schemeClr val="accent1"/>
                </a:solidFill>
                <a:effectLst>
                  <a:outerShdw blurRad="38100" dist="25400" dir="5400000" algn="ctr" rotWithShape="0">
                    <a:srgbClr val="6E747A">
                      <a:alpha val="43000"/>
                    </a:srgbClr>
                  </a:outerShdw>
                </a:effectLst>
                <a:sym typeface="+mn-ea"/>
              </a:rPr>
              <a:t>现在，乐观变成了怀疑。</a:t>
            </a:r>
            <a:endParaRPr lang="zh-CN" altLang="en-US" sz="2800" b="1">
              <a:solidFill>
                <a:schemeClr val="accent1"/>
              </a:solidFill>
              <a:effectLst>
                <a:outerShdw blurRad="38100" dist="25400" dir="5400000" algn="ctr" rotWithShape="0">
                  <a:srgbClr val="6E747A">
                    <a:alpha val="43000"/>
                  </a:srgbClr>
                </a:outerShdw>
              </a:effectLst>
              <a:sym typeface="+mn-ea"/>
            </a:endParaRPr>
          </a:p>
        </p:txBody>
      </p:sp>
      <p:sp>
        <p:nvSpPr>
          <p:cNvPr id="18" name="文本框 17"/>
          <p:cNvSpPr txBox="1"/>
          <p:nvPr/>
        </p:nvSpPr>
        <p:spPr>
          <a:xfrm>
            <a:off x="4725035" y="2144395"/>
            <a:ext cx="6574155" cy="521970"/>
          </a:xfrm>
          <a:prstGeom prst="rect">
            <a:avLst/>
          </a:prstGeom>
          <a:noFill/>
        </p:spPr>
        <p:txBody>
          <a:bodyPr wrap="square" rtlCol="0">
            <a:spAutoFit/>
          </a:bodyPr>
          <a:p>
            <a:r>
              <a:rPr lang="zh-CN" altLang="en-US" sz="2800" b="1">
                <a:solidFill>
                  <a:schemeClr val="accent1"/>
                </a:solidFill>
                <a:effectLst>
                  <a:outerShdw blurRad="38100" dist="25400" dir="5400000" algn="ctr" rotWithShape="0">
                    <a:srgbClr val="6E747A">
                      <a:alpha val="43000"/>
                    </a:srgbClr>
                  </a:outerShdw>
                </a:effectLst>
                <a:sym typeface="+mn-ea"/>
              </a:rPr>
              <a:t>我气得说不出话。</a:t>
            </a:r>
            <a:r>
              <a:rPr lang="en-US" altLang="zh-CN" sz="2800" b="1">
                <a:solidFill>
                  <a:schemeClr val="tx1"/>
                </a:solidFill>
                <a:sym typeface="+mn-ea"/>
              </a:rPr>
              <a:t>choke “</a:t>
            </a:r>
            <a:r>
              <a:rPr lang="zh-CN" altLang="en-US" sz="2800" b="1">
                <a:solidFill>
                  <a:schemeClr val="tx1"/>
                </a:solidFill>
                <a:sym typeface="+mn-ea"/>
              </a:rPr>
              <a:t>阻塞；抑制</a:t>
            </a:r>
            <a:r>
              <a:rPr lang="en-US" altLang="zh-CN" sz="2800" b="1">
                <a:solidFill>
                  <a:schemeClr val="tx1"/>
                </a:solidFill>
                <a:sym typeface="+mn-ea"/>
              </a:rPr>
              <a:t>”</a:t>
            </a:r>
            <a:endParaRPr lang="en-US" altLang="zh-CN" sz="2800" b="1">
              <a:solidFill>
                <a:schemeClr val="tx1"/>
              </a:solidFill>
              <a:sym typeface="+mn-ea"/>
            </a:endParaRPr>
          </a:p>
        </p:txBody>
      </p:sp>
      <p:sp>
        <p:nvSpPr>
          <p:cNvPr id="21" name="文本框 20"/>
          <p:cNvSpPr txBox="1"/>
          <p:nvPr/>
        </p:nvSpPr>
        <p:spPr>
          <a:xfrm>
            <a:off x="8644890" y="2524760"/>
            <a:ext cx="3752850" cy="521970"/>
          </a:xfrm>
          <a:prstGeom prst="rect">
            <a:avLst/>
          </a:prstGeom>
          <a:noFill/>
        </p:spPr>
        <p:txBody>
          <a:bodyPr wrap="square" rtlCol="0">
            <a:spAutoFit/>
            <a:scene3d>
              <a:camera prst="orthographicFront"/>
              <a:lightRig rig="threePt" dir="t"/>
            </a:scene3d>
          </a:bodyPr>
          <a:p>
            <a:r>
              <a:rPr lang="zh-CN" altLang="en-US" sz="2800" b="1">
                <a:solidFill>
                  <a:schemeClr val="accent1"/>
                </a:solidFill>
                <a:effectLst>
                  <a:outerShdw blurRad="38100" dist="25400" dir="5400000" algn="ctr" rotWithShape="0">
                    <a:srgbClr val="6E747A">
                      <a:alpha val="43000"/>
                    </a:srgbClr>
                  </a:outerShdw>
                </a:effectLst>
                <a:sym typeface="+mn-ea"/>
              </a:rPr>
              <a:t>我惊讶得说不出话来。</a:t>
            </a:r>
            <a:endParaRPr lang="zh-CN" altLang="en-US" sz="2800" b="1">
              <a:solidFill>
                <a:schemeClr val="accent1"/>
              </a:solidFill>
              <a:effectLst>
                <a:outerShdw blurRad="38100" dist="25400" dir="5400000" algn="ctr" rotWithShape="0">
                  <a:srgbClr val="6E747A">
                    <a:alpha val="43000"/>
                  </a:srgbClr>
                </a:outerShdw>
              </a:effectLst>
              <a:sym typeface="+mn-ea"/>
            </a:endParaRPr>
          </a:p>
        </p:txBody>
      </p:sp>
      <p:sp>
        <p:nvSpPr>
          <p:cNvPr id="22" name="文本框 21"/>
          <p:cNvSpPr txBox="1"/>
          <p:nvPr/>
        </p:nvSpPr>
        <p:spPr>
          <a:xfrm>
            <a:off x="7092950" y="2920365"/>
            <a:ext cx="3752850" cy="521970"/>
          </a:xfrm>
          <a:prstGeom prst="rect">
            <a:avLst/>
          </a:prstGeom>
          <a:noFill/>
        </p:spPr>
        <p:txBody>
          <a:bodyPr wrap="square" rtlCol="0">
            <a:spAutoFit/>
            <a:scene3d>
              <a:camera prst="orthographicFront"/>
              <a:lightRig rig="threePt" dir="t"/>
            </a:scene3d>
          </a:bodyPr>
          <a:p>
            <a:r>
              <a:rPr lang="zh-CN" altLang="en-US" sz="2800" b="1">
                <a:solidFill>
                  <a:schemeClr val="accent1"/>
                </a:solidFill>
                <a:effectLst>
                  <a:outerShdw blurRad="38100" dist="25400" dir="5400000" algn="ctr" rotWithShape="0">
                    <a:srgbClr val="6E747A">
                      <a:alpha val="43000"/>
                    </a:srgbClr>
                  </a:outerShdw>
                </a:effectLst>
                <a:sym typeface="+mn-ea"/>
              </a:rPr>
              <a:t>他突然感到不寒而栗。</a:t>
            </a:r>
            <a:endParaRPr lang="zh-CN" altLang="en-US" sz="2800" b="1">
              <a:solidFill>
                <a:schemeClr val="accent1"/>
              </a:solidFill>
              <a:effectLst>
                <a:outerShdw blurRad="38100" dist="25400" dir="5400000" algn="ctr" rotWithShape="0">
                  <a:srgbClr val="6E747A">
                    <a:alpha val="43000"/>
                  </a:srgbClr>
                </a:outerShdw>
              </a:effectLst>
              <a:sym typeface="+mn-ea"/>
            </a:endParaRPr>
          </a:p>
        </p:txBody>
      </p:sp>
      <p:sp>
        <p:nvSpPr>
          <p:cNvPr id="23" name="文本框 22"/>
          <p:cNvSpPr txBox="1"/>
          <p:nvPr/>
        </p:nvSpPr>
        <p:spPr>
          <a:xfrm>
            <a:off x="6744970" y="3681095"/>
            <a:ext cx="4940300" cy="521970"/>
          </a:xfrm>
          <a:prstGeom prst="rect">
            <a:avLst/>
          </a:prstGeom>
          <a:noFill/>
        </p:spPr>
        <p:txBody>
          <a:bodyPr wrap="square" rtlCol="0">
            <a:spAutoFit/>
            <a:scene3d>
              <a:camera prst="orthographicFront"/>
              <a:lightRig rig="threePt" dir="t"/>
            </a:scene3d>
          </a:bodyPr>
          <a:p>
            <a:r>
              <a:rPr lang="zh-CN" altLang="en-US" sz="2800" b="1">
                <a:solidFill>
                  <a:schemeClr val="accent1"/>
                </a:solidFill>
                <a:effectLst>
                  <a:outerShdw blurRad="38100" dist="25400" dir="5400000" algn="ctr" rotWithShape="0">
                    <a:srgbClr val="6E747A">
                      <a:alpha val="43000"/>
                    </a:srgbClr>
                  </a:outerShdw>
                </a:effectLst>
                <a:sym typeface="+mn-ea"/>
              </a:rPr>
              <a:t>想到考试的失败，他万念俱灰。</a:t>
            </a:r>
            <a:endParaRPr lang="zh-CN" altLang="en-US" sz="2800" b="1">
              <a:solidFill>
                <a:schemeClr val="accent1"/>
              </a:solidFill>
              <a:effectLst>
                <a:outerShdw blurRad="38100" dist="25400" dir="5400000" algn="ctr" rotWithShape="0">
                  <a:srgbClr val="6E747A">
                    <a:alpha val="43000"/>
                  </a:srgbClr>
                </a:outerShdw>
              </a:effectLst>
              <a:sym typeface="+mn-ea"/>
            </a:endParaRPr>
          </a:p>
        </p:txBody>
      </p:sp>
      <p:sp>
        <p:nvSpPr>
          <p:cNvPr id="24" name="文本框 23"/>
          <p:cNvSpPr txBox="1"/>
          <p:nvPr/>
        </p:nvSpPr>
        <p:spPr>
          <a:xfrm>
            <a:off x="5400040" y="4203065"/>
            <a:ext cx="6587490" cy="521970"/>
          </a:xfrm>
          <a:prstGeom prst="rect">
            <a:avLst/>
          </a:prstGeom>
          <a:noFill/>
        </p:spPr>
        <p:txBody>
          <a:bodyPr wrap="square" rtlCol="0">
            <a:spAutoFit/>
          </a:bodyPr>
          <a:p>
            <a:r>
              <a:rPr lang="zh-CN" altLang="en-US" sz="2800" b="1">
                <a:solidFill>
                  <a:schemeClr val="accent1"/>
                </a:solidFill>
                <a:effectLst>
                  <a:outerShdw blurRad="38100" dist="25400" dir="5400000" algn="ctr" rotWithShape="0">
                    <a:srgbClr val="6E747A">
                      <a:alpha val="43000"/>
                    </a:srgbClr>
                  </a:outerShdw>
                </a:effectLst>
                <a:sym typeface="+mn-ea"/>
              </a:rPr>
              <a:t>恐惧使她站在地上一动不动。</a:t>
            </a:r>
            <a:r>
              <a:rPr lang="en-US" altLang="zh-CN" sz="2800" b="1">
                <a:solidFill>
                  <a:schemeClr val="tx1"/>
                </a:solidFill>
                <a:sym typeface="+mn-ea"/>
              </a:rPr>
              <a:t>root “</a:t>
            </a:r>
            <a:r>
              <a:rPr lang="zh-CN" altLang="en-US" sz="2800" b="1">
                <a:solidFill>
                  <a:schemeClr val="tx1"/>
                </a:solidFill>
                <a:sym typeface="+mn-ea"/>
              </a:rPr>
              <a:t>固定</a:t>
            </a:r>
            <a:r>
              <a:rPr lang="en-US" altLang="zh-CN" sz="2800" b="1">
                <a:solidFill>
                  <a:schemeClr val="tx1"/>
                </a:solidFill>
                <a:sym typeface="+mn-ea"/>
              </a:rPr>
              <a:t>”</a:t>
            </a:r>
            <a:endParaRPr lang="en-US" altLang="zh-CN" sz="2800" b="1">
              <a:solidFill>
                <a:schemeClr val="tx1"/>
              </a:solidFill>
              <a:sym typeface="+mn-ea"/>
            </a:endParaRPr>
          </a:p>
        </p:txBody>
      </p:sp>
      <p:sp>
        <p:nvSpPr>
          <p:cNvPr id="25" name="文本框 24"/>
          <p:cNvSpPr txBox="1"/>
          <p:nvPr/>
        </p:nvSpPr>
        <p:spPr>
          <a:xfrm>
            <a:off x="5811520" y="4725035"/>
            <a:ext cx="6475730" cy="953135"/>
          </a:xfrm>
          <a:prstGeom prst="rect">
            <a:avLst/>
          </a:prstGeom>
          <a:noFill/>
        </p:spPr>
        <p:txBody>
          <a:bodyPr wrap="square" rtlCol="0">
            <a:spAutoFit/>
          </a:bodyPr>
          <a:p>
            <a:pPr marL="0" indent="0">
              <a:buNone/>
            </a:pPr>
            <a:r>
              <a:rPr lang="en-US" altLang="zh-CN" sz="2800" b="1">
                <a:solidFill>
                  <a:schemeClr val="accent1"/>
                </a:solidFill>
                <a:sym typeface="+mn-ea"/>
              </a:rPr>
              <a:t>                </a:t>
            </a:r>
            <a:r>
              <a:rPr lang="zh-CN" altLang="en-US" sz="2800" b="1">
                <a:solidFill>
                  <a:schemeClr val="accent1"/>
                </a:solidFill>
                <a:effectLst>
                  <a:outerShdw blurRad="38100" dist="25400" dir="5400000" algn="ctr" rotWithShape="0">
                    <a:srgbClr val="6E747A">
                      <a:alpha val="43000"/>
                    </a:srgbClr>
                  </a:outerShdw>
                </a:effectLst>
                <a:sym typeface="+mn-ea"/>
              </a:rPr>
              <a:t>我不由自主尴尬地笑了一声。</a:t>
            </a:r>
            <a:endParaRPr lang="zh-CN" altLang="en-US" sz="2800" b="1">
              <a:solidFill>
                <a:schemeClr val="accent1"/>
              </a:solidFill>
              <a:sym typeface="+mn-ea"/>
            </a:endParaRPr>
          </a:p>
          <a:p>
            <a:pPr marL="0" indent="0">
              <a:buNone/>
            </a:pPr>
            <a:r>
              <a:rPr lang="en-US" altLang="zh-CN" sz="2800" b="1">
                <a:solidFill>
                  <a:schemeClr val="tx1"/>
                </a:solidFill>
                <a:sym typeface="+mn-ea"/>
              </a:rPr>
              <a:t>escape “</a:t>
            </a:r>
            <a:r>
              <a:rPr lang="zh-CN" altLang="en-US" sz="2800" b="1">
                <a:solidFill>
                  <a:schemeClr val="tx1"/>
                </a:solidFill>
                <a:sym typeface="+mn-ea"/>
              </a:rPr>
              <a:t>声音（不自觉地）</a:t>
            </a:r>
            <a:r>
              <a:rPr lang="en-US" altLang="zh-CN" sz="2800" b="1">
                <a:solidFill>
                  <a:schemeClr val="tx1"/>
                </a:solidFill>
                <a:sym typeface="+mn-ea"/>
              </a:rPr>
              <a:t>” </a:t>
            </a:r>
            <a:r>
              <a:rPr lang="zh-CN" altLang="en-US" sz="2800" b="1">
                <a:solidFill>
                  <a:schemeClr val="tx1"/>
                </a:solidFill>
                <a:sym typeface="+mn-ea"/>
              </a:rPr>
              <a:t>由</a:t>
            </a:r>
            <a:r>
              <a:rPr lang="en-US" altLang="zh-CN" sz="2800" b="1">
                <a:solidFill>
                  <a:schemeClr val="tx1"/>
                </a:solidFill>
                <a:sym typeface="+mn-ea"/>
              </a:rPr>
              <a:t>...</a:t>
            </a:r>
            <a:r>
              <a:rPr lang="zh-CN" altLang="en-US" sz="2800" b="1">
                <a:solidFill>
                  <a:schemeClr val="tx1"/>
                </a:solidFill>
                <a:sym typeface="+mn-ea"/>
              </a:rPr>
              <a:t>发出</a:t>
            </a:r>
            <a:endParaRPr lang="zh-CN" altLang="en-US" sz="2800" b="1">
              <a:solidFill>
                <a:schemeClr val="tx1"/>
              </a:solidFill>
              <a:sym typeface="+mn-ea"/>
            </a:endParaRPr>
          </a:p>
        </p:txBody>
      </p:sp>
      <p:sp>
        <p:nvSpPr>
          <p:cNvPr id="26" name="文本框 25"/>
          <p:cNvSpPr txBox="1"/>
          <p:nvPr/>
        </p:nvSpPr>
        <p:spPr>
          <a:xfrm>
            <a:off x="7806055" y="5793105"/>
            <a:ext cx="3689350" cy="521970"/>
          </a:xfrm>
          <a:prstGeom prst="rect">
            <a:avLst/>
          </a:prstGeom>
          <a:noFill/>
        </p:spPr>
        <p:txBody>
          <a:bodyPr wrap="square" rtlCol="0">
            <a:spAutoFit/>
            <a:scene3d>
              <a:camera prst="orthographicFront"/>
              <a:lightRig rig="threePt" dir="t"/>
            </a:scene3d>
          </a:bodyPr>
          <a:p>
            <a:pPr marL="0" indent="0">
              <a:buNone/>
            </a:pPr>
            <a:r>
              <a:rPr lang="zh-CN" altLang="en-US" sz="2800" b="1">
                <a:solidFill>
                  <a:schemeClr val="accent1"/>
                </a:solidFill>
                <a:effectLst>
                  <a:outerShdw blurRad="38100" dist="25400" dir="5400000" algn="ctr" rotWithShape="0">
                    <a:srgbClr val="6E747A">
                      <a:alpha val="43000"/>
                    </a:srgbClr>
                  </a:outerShdw>
                </a:effectLst>
                <a:sym typeface="+mn-ea"/>
              </a:rPr>
              <a:t>考试失败让我很失望。</a:t>
            </a:r>
            <a:endParaRPr lang="zh-CN" altLang="en-US" sz="2800" b="1">
              <a:solidFill>
                <a:schemeClr val="accent1"/>
              </a:solidFill>
              <a:effectLst>
                <a:outerShdw blurRad="38100" dist="25400" dir="5400000" algn="ctr" rotWithShape="0">
                  <a:srgbClr val="6E747A">
                    <a:alpha val="43000"/>
                  </a:srgbClr>
                </a:outerShdw>
              </a:effectLst>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5" grpId="0"/>
      <p:bldP spid="11" grpId="0"/>
      <p:bldP spid="15" grpId="0"/>
      <p:bldP spid="18" grpId="0"/>
      <p:bldP spid="21" grpId="0"/>
      <p:bldP spid="22" grpId="0"/>
      <p:bldP spid="23" grpId="0"/>
      <p:bldP spid="24" grpId="0"/>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nvSpPr>
        <p:spPr>
          <a:xfrm>
            <a:off x="170180" y="387985"/>
            <a:ext cx="11851640" cy="6308090"/>
          </a:xfrm>
          <a:prstGeom prst="rect">
            <a:avLst/>
          </a:prstGeom>
        </p:spPr>
        <p:txBody>
          <a:bodyPr vert="horz" lIns="91440" tIns="45720" rIns="91440" bIns="45720" rtlCol="0">
            <a:normAutofit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accent1"/>
                </a:solidFill>
              </a:rPr>
              <a:t>      </a:t>
            </a:r>
            <a:r>
              <a:rPr lang="zh-CN" altLang="en-US" b="1">
                <a:solidFill>
                  <a:schemeClr val="accent1"/>
                </a:solidFill>
              </a:rPr>
              <a:t>高中常见情感类的词及其转化：</a:t>
            </a:r>
            <a:endParaRPr lang="zh-CN" altLang="en-US" b="1">
              <a:solidFill>
                <a:schemeClr val="accent1"/>
              </a:solidFill>
            </a:endParaRPr>
          </a:p>
          <a:p>
            <a:pPr marL="0" indent="0">
              <a:buNone/>
            </a:pPr>
            <a:r>
              <a:rPr lang="zh-CN" altLang="en-US"/>
              <a:t>admire — admiration;    amaze — amazement;         annoy —annoyance;</a:t>
            </a:r>
            <a:endParaRPr lang="zh-CN" altLang="en-US"/>
          </a:p>
          <a:p>
            <a:pPr marL="0" indent="0">
              <a:buNone/>
            </a:pPr>
            <a:r>
              <a:rPr lang="zh-CN" altLang="en-US"/>
              <a:t>angry — anger;             anxious— anxiety;          astonish — astonishment;</a:t>
            </a:r>
            <a:endParaRPr lang="zh-CN" altLang="en-US"/>
          </a:p>
          <a:p>
            <a:pPr marL="0" indent="0">
              <a:buNone/>
            </a:pPr>
            <a:r>
              <a:rPr lang="zh-CN" altLang="en-US"/>
              <a:t>bitter — bitterness;      bore — boredom;             delight — delight;</a:t>
            </a:r>
            <a:endParaRPr lang="zh-CN" altLang="en-US"/>
          </a:p>
          <a:p>
            <a:pPr marL="0" indent="0">
              <a:buNone/>
            </a:pPr>
            <a:r>
              <a:rPr lang="zh-CN" altLang="en-US"/>
              <a:t>despair—despair;        disappoint—disappointment;   </a:t>
            </a:r>
            <a:endParaRPr lang="zh-CN" altLang="en-US"/>
          </a:p>
          <a:p>
            <a:pPr marL="0" indent="0">
              <a:buNone/>
            </a:pPr>
            <a:r>
              <a:rPr lang="zh-CN" altLang="en-US"/>
              <a:t>embarrass —embarrassment;     eager — eagerness； </a:t>
            </a:r>
            <a:endParaRPr lang="zh-CN" altLang="en-US"/>
          </a:p>
          <a:p>
            <a:pPr marL="0" indent="0">
              <a:buNone/>
            </a:pPr>
            <a:r>
              <a:rPr lang="zh-CN" altLang="en-US"/>
              <a:t>happy — happiness;       horrify — horror;   joy — joy;          </a:t>
            </a:r>
            <a:endParaRPr lang="zh-CN" altLang="en-US"/>
          </a:p>
          <a:p>
            <a:pPr marL="0" indent="0">
              <a:buNone/>
            </a:pPr>
            <a:r>
              <a:rPr lang="zh-CN" altLang="en-US"/>
              <a:t>lonely— loneliness;        puzzle — puzzlement;</a:t>
            </a:r>
            <a:endParaRPr lang="zh-CN" altLang="en-US"/>
          </a:p>
          <a:p>
            <a:pPr marL="0" indent="0">
              <a:buNone/>
            </a:pPr>
            <a:r>
              <a:rPr lang="zh-CN" altLang="en-US"/>
              <a:t>regret — regret;              relieve— relief ;                sad — sadness;</a:t>
            </a:r>
            <a:endParaRPr lang="zh-CN" altLang="en-US"/>
          </a:p>
          <a:p>
            <a:pPr marL="0" indent="0">
              <a:buNone/>
            </a:pPr>
            <a:r>
              <a:rPr lang="zh-CN" altLang="en-US"/>
              <a:t>satisfy — satisfaction;    shame——shame;            sorry — sorrow;</a:t>
            </a:r>
            <a:endParaRPr lang="zh-CN" altLang="en-US"/>
          </a:p>
          <a:p>
            <a:pPr marL="0" indent="0">
              <a:buNone/>
            </a:pPr>
            <a:r>
              <a:rPr lang="zh-CN" altLang="en-US"/>
              <a:t>surprise — surprise</a:t>
            </a:r>
            <a:r>
              <a:rPr lang="en-US" altLang="zh-CN"/>
              <a:t>...</a:t>
            </a:r>
            <a:endParaRPr lang="zh-CN" altLang="en-US"/>
          </a:p>
          <a:p>
            <a:pPr marL="0" indent="0" fontAlgn="auto">
              <a:lnSpc>
                <a:spcPts val="3760"/>
              </a:lnSpc>
              <a:buNone/>
            </a:pPr>
            <a:r>
              <a:rPr lang="zh-CN" altLang="en-US"/>
              <a:t>    在这些情感名词之后，带上动词诸如</a:t>
            </a:r>
            <a:r>
              <a:rPr lang="zh-CN" altLang="en-US">
                <a:solidFill>
                  <a:srgbClr val="C00000"/>
                </a:solidFill>
              </a:rPr>
              <a:t>seize, grip,visit, haunt, come over, well up, take possession of </a:t>
            </a:r>
            <a:r>
              <a:rPr lang="zh-CN" altLang="en-US"/>
              <a:t>等，就能写出精彩的情感无灵主语。</a:t>
            </a: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1478915" y="1985645"/>
            <a:ext cx="10307320" cy="1214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sz="5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无灵主语句，让写作地道且</a:t>
            </a:r>
            <a:r>
              <a:rPr lang="zh-CN" sz="5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灵动</a:t>
            </a:r>
            <a:endParaRPr lang="zh-CN" altLang="zh-CN" sz="5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p:txBody>
      </p:sp>
      <p:sp>
        <p:nvSpPr>
          <p:cNvPr id="18" name="Rectangle 3"/>
          <p:cNvSpPr txBox="1">
            <a:spLocks noChangeArrowheads="1"/>
          </p:cNvSpPr>
          <p:nvPr/>
        </p:nvSpPr>
        <p:spPr bwMode="auto">
          <a:xfrm>
            <a:off x="575945" y="127635"/>
            <a:ext cx="8075930" cy="13214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en-US" altLang="zh-CN" sz="4400" i="1" dirty="0">
                <a:solidFill>
                  <a:schemeClr val="accent1"/>
                </a:solidFill>
                <a:effectLst>
                  <a:outerShdw blurRad="38100" dist="25400" dir="5400000" algn="ctr" rotWithShape="0">
                    <a:srgbClr val="6E747A">
                      <a:alpha val="43000"/>
                    </a:srgbClr>
                  </a:outerShdw>
                </a:effectLst>
                <a:latin typeface="Impact" panose="020B0806030902050204" pitchFamily="34" charset="0"/>
              </a:rPr>
              <a:t> Inanimate-Subjects Sentences</a:t>
            </a:r>
            <a:endParaRPr lang="en-US" altLang="zh-CN" sz="4400" i="1" dirty="0">
              <a:solidFill>
                <a:schemeClr val="accent1"/>
              </a:solidFill>
              <a:effectLst>
                <a:outerShdw blurRad="38100" dist="25400" dir="5400000" algn="ctr" rotWithShape="0">
                  <a:srgbClr val="6E747A">
                    <a:alpha val="43000"/>
                  </a:srgbClr>
                </a:outerShdw>
              </a:effectLst>
              <a:latin typeface="Impact" panose="020B0806030902050204" pitchFamily="34" charset="0"/>
            </a:endParaRPr>
          </a:p>
        </p:txBody>
      </p:sp>
      <p:sp>
        <p:nvSpPr>
          <p:cNvPr id="19" name="矩形 18"/>
          <p:cNvSpPr/>
          <p:nvPr/>
        </p:nvSpPr>
        <p:spPr>
          <a:xfrm>
            <a:off x="8041640" y="4716145"/>
            <a:ext cx="3449955" cy="1076325"/>
          </a:xfrm>
          <a:prstGeom prst="rect">
            <a:avLst/>
          </a:prstGeom>
        </p:spPr>
        <p:txBody>
          <a:bodyPr wrap="square">
            <a:spAutoFit/>
          </a:bodyPr>
          <a:lstStyle/>
          <a:p>
            <a:r>
              <a:rPr lang="zh-CN" sz="3200" b="1" dirty="0">
                <a:solidFill>
                  <a:schemeClr val="accent1"/>
                </a:solidFill>
                <a:latin typeface="微软雅黑" panose="020B0503020204020204" pitchFamily="34" charset="-122"/>
                <a:ea typeface="微软雅黑" panose="020B0503020204020204" pitchFamily="34" charset="-122"/>
                <a:cs typeface="+mj-cs"/>
              </a:rPr>
              <a:t>浙江省常山一中</a:t>
            </a:r>
            <a:endParaRPr lang="zh-CN" sz="3200" b="1" dirty="0">
              <a:solidFill>
                <a:schemeClr val="accent1"/>
              </a:solidFill>
              <a:latin typeface="微软雅黑" panose="020B0503020204020204" pitchFamily="34" charset="-122"/>
              <a:ea typeface="微软雅黑" panose="020B0503020204020204" pitchFamily="34" charset="-122"/>
              <a:cs typeface="+mj-cs"/>
            </a:endParaRPr>
          </a:p>
          <a:p>
            <a:r>
              <a:rPr lang="zh-CN" sz="3200" b="1" dirty="0">
                <a:solidFill>
                  <a:schemeClr val="accent1"/>
                </a:solidFill>
                <a:latin typeface="微软雅黑" panose="020B0503020204020204" pitchFamily="34" charset="-122"/>
                <a:ea typeface="微软雅黑" panose="020B0503020204020204" pitchFamily="34" charset="-122"/>
                <a:cs typeface="+mj-cs"/>
              </a:rPr>
              <a:t>         刘英</a:t>
            </a:r>
            <a:endParaRPr lang="zh-CN" sz="3200" b="1" dirty="0">
              <a:solidFill>
                <a:schemeClr val="accent1"/>
              </a:solidFill>
              <a:latin typeface="微软雅黑" panose="020B0503020204020204" pitchFamily="34" charset="-122"/>
              <a:ea typeface="微软雅黑" panose="020B0503020204020204" pitchFamily="34" charset="-122"/>
              <a:cs typeface="+mj-cs"/>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41425" y="2168525"/>
            <a:ext cx="5457825" cy="51454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13690" y="5935980"/>
            <a:ext cx="11358245" cy="1106805"/>
          </a:xfrm>
          <a:prstGeom prst="rect">
            <a:avLst/>
          </a:prstGeom>
          <a:noFill/>
        </p:spPr>
        <p:txBody>
          <a:bodyPr wrap="square" rtlCol="0" anchor="t">
            <a:spAutoFit/>
          </a:bodyPr>
          <a:p>
            <a:pPr marL="0" indent="0">
              <a:buNone/>
            </a:pPr>
            <a:endParaRPr lang="zh-CN" altLang="en-US"/>
          </a:p>
          <a:p>
            <a:pPr marL="0" indent="0">
              <a:buNone/>
            </a:pPr>
            <a:r>
              <a:rPr lang="en-US" altLang="zh-CN" sz="2400" b="1">
                <a:sym typeface="+mn-ea"/>
              </a:rPr>
              <a:t>T</a:t>
            </a:r>
            <a:r>
              <a:rPr lang="zh-CN" altLang="en-US" sz="2400" b="1">
                <a:sym typeface="+mn-ea"/>
              </a:rPr>
              <a:t>he thought of his failure in the first exam gave him the strength to strive.</a:t>
            </a:r>
            <a:endParaRPr lang="zh-CN" altLang="en-US" sz="2400" b="1"/>
          </a:p>
          <a:p>
            <a:pPr marL="0" indent="0">
              <a:buNone/>
            </a:pPr>
            <a:endParaRPr lang="zh-CN" altLang="en-US" sz="2400" b="1"/>
          </a:p>
        </p:txBody>
      </p:sp>
      <p:sp>
        <p:nvSpPr>
          <p:cNvPr id="3" name="文本框 2"/>
          <p:cNvSpPr txBox="1"/>
          <p:nvPr/>
        </p:nvSpPr>
        <p:spPr>
          <a:xfrm>
            <a:off x="695960" y="205740"/>
            <a:ext cx="8628380" cy="583565"/>
          </a:xfrm>
          <a:prstGeom prst="rect">
            <a:avLst/>
          </a:prstGeom>
          <a:noFill/>
        </p:spPr>
        <p:txBody>
          <a:bodyPr wrap="square" rtlCol="0">
            <a:spAutoFit/>
          </a:bodyPr>
          <a:p>
            <a:pPr marL="0" indent="0">
              <a:buNone/>
            </a:pPr>
            <a:r>
              <a:rPr lang="en-US" altLang="zh-CN" sz="3200" b="1">
                <a:solidFill>
                  <a:schemeClr val="accent1"/>
                </a:solidFill>
                <a:effectLst>
                  <a:outerShdw blurRad="38100" dist="25400" dir="5400000" algn="ctr" rotWithShape="0">
                    <a:srgbClr val="6E747A">
                      <a:alpha val="43000"/>
                    </a:srgbClr>
                  </a:outerShdw>
                </a:effectLst>
                <a:sym typeface="+mn-ea"/>
              </a:rPr>
              <a:t>Category  3</a:t>
            </a:r>
            <a:r>
              <a:rPr lang="zh-CN" altLang="en-US" sz="3200" b="1">
                <a:solidFill>
                  <a:schemeClr val="accent1"/>
                </a:solidFill>
                <a:effectLst>
                  <a:outerShdw blurRad="38100" dist="25400" dir="5400000" algn="ctr" rotWithShape="0">
                    <a:srgbClr val="6E747A">
                      <a:alpha val="43000"/>
                    </a:srgbClr>
                  </a:outerShdw>
                </a:effectLst>
                <a:sym typeface="+mn-ea"/>
              </a:rPr>
              <a:t>：主语是具有动词意味的名词</a:t>
            </a:r>
            <a:endParaRPr lang="zh-CN" altLang="en-US" sz="3200" b="1">
              <a:solidFill>
                <a:schemeClr val="accent1"/>
              </a:solidFill>
              <a:effectLst>
                <a:outerShdw blurRad="38100" dist="25400" dir="5400000" algn="ctr" rotWithShape="0">
                  <a:srgbClr val="6E747A">
                    <a:alpha val="43000"/>
                  </a:srgbClr>
                </a:outerShdw>
              </a:effectLst>
              <a:sym typeface="+mn-ea"/>
            </a:endParaRPr>
          </a:p>
        </p:txBody>
      </p:sp>
      <p:sp>
        <p:nvSpPr>
          <p:cNvPr id="4" name="文本框 3"/>
          <p:cNvSpPr txBox="1"/>
          <p:nvPr/>
        </p:nvSpPr>
        <p:spPr>
          <a:xfrm>
            <a:off x="521970" y="789305"/>
            <a:ext cx="11149965" cy="521970"/>
          </a:xfrm>
          <a:prstGeom prst="rect">
            <a:avLst/>
          </a:prstGeom>
          <a:noFill/>
        </p:spPr>
        <p:txBody>
          <a:bodyPr wrap="square" rtlCol="0">
            <a:spAutoFit/>
          </a:bodyPr>
          <a:p>
            <a:pPr marL="0" indent="0">
              <a:buNone/>
            </a:pPr>
            <a:r>
              <a:rPr lang="en-US" altLang="zh-CN" sz="2800" b="1">
                <a:solidFill>
                  <a:schemeClr val="accent1"/>
                </a:solidFill>
                <a:effectLst>
                  <a:outerShdw blurRad="38100" dist="25400" dir="5400000" algn="ctr" rotWithShape="0">
                    <a:srgbClr val="6E747A">
                      <a:alpha val="43000"/>
                    </a:srgbClr>
                  </a:outerShdw>
                </a:effectLst>
                <a:sym typeface="+mn-ea"/>
              </a:rPr>
              <a:t>eg: </a:t>
            </a:r>
            <a:r>
              <a:rPr lang="en-US" altLang="zh-CN" sz="2800" b="1">
                <a:solidFill>
                  <a:srgbClr val="FF0000"/>
                </a:solidFill>
                <a:sym typeface="+mn-ea"/>
              </a:rPr>
              <a:t> </a:t>
            </a:r>
            <a:r>
              <a:rPr lang="zh-CN" altLang="en-US" sz="2800" b="1">
                <a:sym typeface="+mn-ea"/>
              </a:rPr>
              <a:t>A ten minutes</a:t>
            </a:r>
            <a:r>
              <a:rPr lang="en-US" altLang="zh-CN" sz="2800" b="1">
                <a:sym typeface="+mn-ea"/>
              </a:rPr>
              <a:t>' </a:t>
            </a:r>
            <a:r>
              <a:rPr lang="zh-CN" altLang="en-US" sz="2800" b="1">
                <a:sym typeface="+mn-ea"/>
              </a:rPr>
              <a:t>walk brought us to the destination.</a:t>
            </a:r>
            <a:endParaRPr lang="zh-CN" altLang="en-US" sz="2800" b="1"/>
          </a:p>
        </p:txBody>
      </p:sp>
      <p:sp>
        <p:nvSpPr>
          <p:cNvPr id="5" name="文本框 4"/>
          <p:cNvSpPr txBox="1"/>
          <p:nvPr/>
        </p:nvSpPr>
        <p:spPr>
          <a:xfrm>
            <a:off x="416560" y="1630680"/>
            <a:ext cx="9847580" cy="1383665"/>
          </a:xfrm>
          <a:prstGeom prst="rect">
            <a:avLst/>
          </a:prstGeom>
          <a:noFill/>
        </p:spPr>
        <p:txBody>
          <a:bodyPr wrap="square" rtlCol="0">
            <a:spAutoFit/>
          </a:bodyPr>
          <a:p>
            <a:pPr marL="0" indent="0">
              <a:buNone/>
            </a:pPr>
            <a:r>
              <a:rPr lang="zh-CN" altLang="en-US" sz="2800" b="1">
                <a:solidFill>
                  <a:srgbClr val="FF0000"/>
                </a:solidFill>
                <a:sym typeface="+mn-ea"/>
              </a:rPr>
              <a:t>常见表达：</a:t>
            </a:r>
            <a:endParaRPr lang="zh-CN" altLang="en-US" sz="2800" b="1">
              <a:solidFill>
                <a:srgbClr val="FF0000"/>
              </a:solidFill>
            </a:endParaRPr>
          </a:p>
          <a:p>
            <a:pPr marL="0" indent="0">
              <a:buNone/>
            </a:pPr>
            <a:r>
              <a:rPr lang="en-US" altLang="zh-CN" sz="2800" b="1">
                <a:solidFill>
                  <a:srgbClr val="FF0000"/>
                </a:solidFill>
                <a:sym typeface="+mn-ea"/>
              </a:rPr>
              <a:t>The sight of...</a:t>
            </a:r>
            <a:r>
              <a:rPr lang="zh-CN" altLang="en-US" sz="2800" b="1">
                <a:solidFill>
                  <a:srgbClr val="FF0000"/>
                </a:solidFill>
                <a:sym typeface="+mn-ea"/>
              </a:rPr>
              <a:t>看到</a:t>
            </a:r>
            <a:r>
              <a:rPr lang="en-US" altLang="zh-CN" sz="2800" b="1">
                <a:solidFill>
                  <a:srgbClr val="FF0000"/>
                </a:solidFill>
                <a:sym typeface="+mn-ea"/>
              </a:rPr>
              <a:t>...</a:t>
            </a:r>
            <a:endParaRPr lang="en-US" altLang="zh-CN" sz="2800" b="1">
              <a:solidFill>
                <a:srgbClr val="FF0000"/>
              </a:solidFill>
            </a:endParaRPr>
          </a:p>
          <a:p>
            <a:pPr marL="0" indent="0">
              <a:buNone/>
            </a:pPr>
            <a:r>
              <a:rPr lang="en-US" altLang="zh-CN" sz="2800" b="1">
                <a:solidFill>
                  <a:srgbClr val="FF0000"/>
                </a:solidFill>
                <a:sym typeface="+mn-ea"/>
              </a:rPr>
              <a:t>The thought of...</a:t>
            </a:r>
            <a:r>
              <a:rPr lang="zh-CN" altLang="en-US" sz="2800" b="1">
                <a:solidFill>
                  <a:srgbClr val="FF0000"/>
                </a:solidFill>
                <a:sym typeface="+mn-ea"/>
              </a:rPr>
              <a:t>想到</a:t>
            </a:r>
            <a:r>
              <a:rPr lang="en-US" altLang="zh-CN" sz="2800" b="1">
                <a:solidFill>
                  <a:srgbClr val="FF0000"/>
                </a:solidFill>
                <a:sym typeface="+mn-ea"/>
              </a:rPr>
              <a:t>...</a:t>
            </a:r>
            <a:endParaRPr lang="zh-CN" altLang="en-US" sz="2800" b="1"/>
          </a:p>
        </p:txBody>
      </p:sp>
      <p:sp>
        <p:nvSpPr>
          <p:cNvPr id="6" name="文本框 5"/>
          <p:cNvSpPr txBox="1"/>
          <p:nvPr/>
        </p:nvSpPr>
        <p:spPr>
          <a:xfrm>
            <a:off x="416560" y="3014345"/>
            <a:ext cx="7441565" cy="829945"/>
          </a:xfrm>
          <a:prstGeom prst="rect">
            <a:avLst/>
          </a:prstGeom>
          <a:noFill/>
        </p:spPr>
        <p:txBody>
          <a:bodyPr wrap="square" rtlCol="0">
            <a:spAutoFit/>
          </a:bodyPr>
          <a:p>
            <a:pPr marL="0" indent="0">
              <a:buNone/>
            </a:pPr>
            <a:r>
              <a:rPr lang="en-US" altLang="zh-CN" sz="2400" b="1">
                <a:solidFill>
                  <a:schemeClr val="accent1"/>
                </a:solidFill>
                <a:effectLst>
                  <a:outerShdw blurRad="38100" dist="25400" dir="5400000" algn="ctr" rotWithShape="0">
                    <a:srgbClr val="6E747A">
                      <a:alpha val="43000"/>
                    </a:srgbClr>
                  </a:outerShdw>
                </a:effectLst>
                <a:sym typeface="+mn-ea"/>
              </a:rPr>
              <a:t>eg: </a:t>
            </a:r>
            <a:r>
              <a:rPr lang="zh-CN" altLang="en-US" sz="2400" b="1">
                <a:solidFill>
                  <a:schemeClr val="accent1"/>
                </a:solidFill>
                <a:effectLst>
                  <a:outerShdw blurRad="38100" dist="25400" dir="5400000" algn="ctr" rotWithShape="0">
                    <a:srgbClr val="6E747A">
                      <a:alpha val="43000"/>
                    </a:srgbClr>
                  </a:outerShdw>
                </a:effectLst>
                <a:sym typeface="+mn-ea"/>
              </a:rPr>
              <a:t>一看到闹钟，我就知道我迟到了。</a:t>
            </a:r>
            <a:endParaRPr lang="zh-CN" altLang="en-US" sz="2400" b="1">
              <a:solidFill>
                <a:schemeClr val="accent1"/>
              </a:solidFill>
              <a:effectLst>
                <a:outerShdw blurRad="38100" dist="25400" dir="5400000" algn="ctr" rotWithShape="0">
                  <a:srgbClr val="6E747A">
                    <a:alpha val="43000"/>
                  </a:srgbClr>
                </a:outerShdw>
              </a:effectLst>
              <a:sym typeface="+mn-ea"/>
            </a:endParaRPr>
          </a:p>
          <a:p>
            <a:pPr marL="0" indent="0">
              <a:buNone/>
            </a:pPr>
            <a:r>
              <a:rPr lang="zh-CN" altLang="en-US" sz="2400" b="1" u="sng">
                <a:solidFill>
                  <a:schemeClr val="accent1"/>
                </a:solidFill>
                <a:effectLst>
                  <a:outerShdw blurRad="38100" dist="25400" dir="5400000" algn="ctr" rotWithShape="0">
                    <a:srgbClr val="6E747A">
                      <a:alpha val="43000"/>
                    </a:srgbClr>
                  </a:outerShdw>
                </a:effectLst>
                <a:sym typeface="+mn-ea"/>
              </a:rPr>
              <a:t>The sight of the clock reminded me that I was late.</a:t>
            </a:r>
            <a:endParaRPr lang="zh-CN" altLang="en-US" sz="2400" b="1" u="sng">
              <a:solidFill>
                <a:schemeClr val="accent1"/>
              </a:solidFill>
              <a:effectLst>
                <a:outerShdw blurRad="38100" dist="25400" dir="5400000" algn="ctr" rotWithShape="0">
                  <a:srgbClr val="6E747A">
                    <a:alpha val="43000"/>
                  </a:srgbClr>
                </a:outerShdw>
              </a:effectLst>
              <a:sym typeface="+mn-ea"/>
            </a:endParaRPr>
          </a:p>
        </p:txBody>
      </p:sp>
      <p:sp>
        <p:nvSpPr>
          <p:cNvPr id="8" name="文本框 7"/>
          <p:cNvSpPr txBox="1"/>
          <p:nvPr/>
        </p:nvSpPr>
        <p:spPr>
          <a:xfrm>
            <a:off x="695960" y="3844290"/>
            <a:ext cx="6096000" cy="460375"/>
          </a:xfrm>
          <a:prstGeom prst="rect">
            <a:avLst/>
          </a:prstGeom>
          <a:noFill/>
        </p:spPr>
        <p:txBody>
          <a:bodyPr wrap="square" rtlCol="0">
            <a:spAutoFit/>
          </a:bodyPr>
          <a:p>
            <a:r>
              <a:rPr lang="en-US" altLang="zh-CN">
                <a:sym typeface="+mn-ea"/>
              </a:rPr>
              <a:t> </a:t>
            </a:r>
            <a:r>
              <a:rPr lang="zh-CN" altLang="en-US" sz="2400" b="1">
                <a:solidFill>
                  <a:schemeClr val="tx1"/>
                </a:solidFill>
                <a:sym typeface="+mn-ea"/>
              </a:rPr>
              <a:t>看到这个情景，我心中满是恐惧。</a:t>
            </a:r>
            <a:endParaRPr lang="zh-CN" altLang="en-US" sz="2400" b="1">
              <a:solidFill>
                <a:schemeClr val="tx1"/>
              </a:solidFill>
              <a:sym typeface="+mn-ea"/>
            </a:endParaRPr>
          </a:p>
        </p:txBody>
      </p:sp>
      <p:sp>
        <p:nvSpPr>
          <p:cNvPr id="9" name="文本框 8"/>
          <p:cNvSpPr txBox="1"/>
          <p:nvPr/>
        </p:nvSpPr>
        <p:spPr>
          <a:xfrm>
            <a:off x="521970" y="4304665"/>
            <a:ext cx="7235190" cy="460375"/>
          </a:xfrm>
          <a:prstGeom prst="rect">
            <a:avLst/>
          </a:prstGeom>
          <a:noFill/>
        </p:spPr>
        <p:txBody>
          <a:bodyPr wrap="square" rtlCol="0">
            <a:spAutoFit/>
          </a:bodyPr>
          <a:p>
            <a:pPr marL="0" indent="0">
              <a:buNone/>
            </a:pPr>
            <a:r>
              <a:rPr lang="zh-CN" altLang="en-US" sz="2400" b="1">
                <a:solidFill>
                  <a:schemeClr val="tx1"/>
                </a:solidFill>
                <a:sym typeface="+mn-ea"/>
              </a:rPr>
              <a:t>The sight of the scene filled me with horror.</a:t>
            </a:r>
            <a:endParaRPr lang="zh-CN" altLang="en-US" sz="2400" b="1">
              <a:solidFill>
                <a:schemeClr val="tx1"/>
              </a:solidFill>
              <a:sym typeface="+mn-ea"/>
            </a:endParaRPr>
          </a:p>
        </p:txBody>
      </p:sp>
      <p:sp>
        <p:nvSpPr>
          <p:cNvPr id="10" name="文本框 9"/>
          <p:cNvSpPr txBox="1"/>
          <p:nvPr/>
        </p:nvSpPr>
        <p:spPr>
          <a:xfrm>
            <a:off x="416560" y="4829175"/>
            <a:ext cx="8121650" cy="829945"/>
          </a:xfrm>
          <a:prstGeom prst="rect">
            <a:avLst/>
          </a:prstGeom>
          <a:noFill/>
        </p:spPr>
        <p:txBody>
          <a:bodyPr wrap="square" rtlCol="0">
            <a:spAutoFit/>
          </a:bodyPr>
          <a:p>
            <a:pPr marL="0" indent="0">
              <a:buNone/>
            </a:pPr>
            <a:r>
              <a:rPr lang="en-US" altLang="zh-CN" sz="2400" b="1">
                <a:solidFill>
                  <a:schemeClr val="accent1"/>
                </a:solidFill>
                <a:effectLst>
                  <a:outerShdw blurRad="38100" dist="25400" dir="5400000" algn="ctr" rotWithShape="0">
                    <a:srgbClr val="6E747A">
                      <a:alpha val="43000"/>
                    </a:srgbClr>
                  </a:outerShdw>
                </a:effectLst>
                <a:sym typeface="+mn-ea"/>
              </a:rPr>
              <a:t>eg: </a:t>
            </a:r>
            <a:r>
              <a:rPr lang="zh-CN" altLang="en-US" sz="2400" b="1">
                <a:solidFill>
                  <a:schemeClr val="accent1"/>
                </a:solidFill>
                <a:effectLst>
                  <a:outerShdw blurRad="38100" dist="25400" dir="5400000" algn="ctr" rotWithShape="0">
                    <a:srgbClr val="6E747A">
                      <a:alpha val="43000"/>
                    </a:srgbClr>
                  </a:outerShdw>
                </a:effectLst>
                <a:sym typeface="+mn-ea"/>
              </a:rPr>
              <a:t>想到你们即将回国，我们很难过。</a:t>
            </a:r>
            <a:endParaRPr lang="zh-CN" altLang="en-US" sz="2400" b="1">
              <a:solidFill>
                <a:schemeClr val="accent1"/>
              </a:solidFill>
              <a:effectLst>
                <a:outerShdw blurRad="38100" dist="25400" dir="5400000" algn="ctr" rotWithShape="0">
                  <a:srgbClr val="6E747A">
                    <a:alpha val="43000"/>
                  </a:srgbClr>
                </a:outerShdw>
              </a:effectLst>
            </a:endParaRPr>
          </a:p>
          <a:p>
            <a:pPr marL="0" indent="0">
              <a:buNone/>
            </a:pPr>
            <a:r>
              <a:rPr lang="zh-CN" altLang="en-US" sz="2400" b="1" u="sng">
                <a:solidFill>
                  <a:schemeClr val="accent1"/>
                </a:solidFill>
                <a:effectLst>
                  <a:outerShdw blurRad="38100" dist="25400" dir="5400000" algn="ctr" rotWithShape="0">
                    <a:srgbClr val="6E747A">
                      <a:alpha val="43000"/>
                    </a:srgbClr>
                  </a:outerShdw>
                </a:effectLst>
                <a:sym typeface="+mn-ea"/>
              </a:rPr>
              <a:t>The thought of your departure for home pains us .</a:t>
            </a:r>
            <a:endParaRPr lang="zh-CN" altLang="en-US" sz="2400" b="1" u="sng">
              <a:solidFill>
                <a:schemeClr val="accent1"/>
              </a:solidFill>
              <a:effectLst>
                <a:outerShdw blurRad="38100" dist="25400" dir="5400000" algn="ctr" rotWithShape="0">
                  <a:srgbClr val="6E747A">
                    <a:alpha val="43000"/>
                  </a:srgbClr>
                </a:outerShdw>
              </a:effectLst>
              <a:sym typeface="+mn-ea"/>
            </a:endParaRPr>
          </a:p>
        </p:txBody>
      </p:sp>
      <p:sp>
        <p:nvSpPr>
          <p:cNvPr id="12" name="文本框 11"/>
          <p:cNvSpPr txBox="1"/>
          <p:nvPr/>
        </p:nvSpPr>
        <p:spPr>
          <a:xfrm>
            <a:off x="416560" y="5770245"/>
            <a:ext cx="7235190" cy="460375"/>
          </a:xfrm>
          <a:prstGeom prst="rect">
            <a:avLst/>
          </a:prstGeom>
          <a:noFill/>
        </p:spPr>
        <p:txBody>
          <a:bodyPr wrap="square" rtlCol="0">
            <a:spAutoFit/>
          </a:bodyPr>
          <a:p>
            <a:pPr marL="0" indent="0">
              <a:buNone/>
            </a:pPr>
            <a:r>
              <a:rPr lang="zh-CN" altLang="en-US" sz="2400" b="1">
                <a:sym typeface="+mn-ea"/>
              </a:rPr>
              <a:t>想到他第一次考试不及格，他就有了奋斗的力量。</a:t>
            </a:r>
            <a:endParaRPr lang="zh-CN" altLang="en-US" sz="2400" b="1">
              <a:solidFill>
                <a:schemeClr val="tx1"/>
              </a:solidFill>
              <a:sym typeface="+mn-ea"/>
            </a:endParaRPr>
          </a:p>
        </p:txBody>
      </p:sp>
      <p:sp>
        <p:nvSpPr>
          <p:cNvPr id="7" name="文本框 6"/>
          <p:cNvSpPr txBox="1"/>
          <p:nvPr/>
        </p:nvSpPr>
        <p:spPr>
          <a:xfrm>
            <a:off x="5636895" y="1311275"/>
            <a:ext cx="4971415" cy="521970"/>
          </a:xfrm>
          <a:prstGeom prst="rect">
            <a:avLst/>
          </a:prstGeom>
          <a:noFill/>
        </p:spPr>
        <p:txBody>
          <a:bodyPr wrap="square" rtlCol="0">
            <a:spAutoFit/>
          </a:bodyPr>
          <a:p>
            <a:pPr marL="0" indent="0">
              <a:buNone/>
            </a:pPr>
            <a:r>
              <a:rPr lang="zh-CN" altLang="en-US" b="1">
                <a:sym typeface="+mn-ea"/>
              </a:rPr>
              <a:t> </a:t>
            </a:r>
            <a:r>
              <a:rPr lang="zh-CN" altLang="en-US" sz="2800" b="1">
                <a:sym typeface="+mn-ea"/>
              </a:rPr>
              <a:t>我们步行十分钟就到了目的地。</a:t>
            </a:r>
            <a:endParaRPr lang="zh-CN" altLang="en-US" sz="2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P spid="8" grpId="0"/>
      <p:bldP spid="9" grpId="0"/>
      <p:bldP spid="12" grpId="0"/>
      <p:bldP spid="2"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68655" y="95885"/>
            <a:ext cx="7536180" cy="583565"/>
          </a:xfrm>
          <a:prstGeom prst="rect">
            <a:avLst/>
          </a:prstGeom>
          <a:noFill/>
        </p:spPr>
        <p:txBody>
          <a:bodyPr wrap="square" rtlCol="0">
            <a:spAutoFit/>
          </a:bodyPr>
          <a:p>
            <a:pPr marL="0" indent="0">
              <a:buNone/>
            </a:pPr>
            <a:r>
              <a:rPr lang="en-US" altLang="zh-CN" sz="3200" b="1">
                <a:solidFill>
                  <a:schemeClr val="accent1"/>
                </a:solidFill>
                <a:effectLst>
                  <a:outerShdw blurRad="38100" dist="25400" dir="5400000" algn="ctr" rotWithShape="0">
                    <a:srgbClr val="6E747A">
                      <a:alpha val="43000"/>
                    </a:srgbClr>
                  </a:outerShdw>
                </a:effectLst>
                <a:sym typeface="+mn-ea"/>
              </a:rPr>
              <a:t>Category  </a:t>
            </a:r>
            <a:r>
              <a:rPr lang="zh-CN" altLang="en-US" sz="3200" b="1">
                <a:solidFill>
                  <a:schemeClr val="accent1"/>
                </a:solidFill>
                <a:effectLst>
                  <a:outerShdw blurRad="38100" dist="25400" dir="5400000" algn="ctr" rotWithShape="0">
                    <a:srgbClr val="6E747A">
                      <a:alpha val="43000"/>
                    </a:srgbClr>
                  </a:outerShdw>
                </a:effectLst>
                <a:sym typeface="+mn-ea"/>
              </a:rPr>
              <a:t>4．使用抽象名词作主语</a:t>
            </a:r>
            <a:endParaRPr lang="zh-CN" altLang="en-US" sz="3200" b="1">
              <a:solidFill>
                <a:schemeClr val="accent1"/>
              </a:solidFill>
              <a:effectLst>
                <a:outerShdw blurRad="38100" dist="25400" dir="5400000" algn="ctr" rotWithShape="0">
                  <a:srgbClr val="6E747A">
                    <a:alpha val="43000"/>
                  </a:srgbClr>
                </a:outerShdw>
              </a:effectLst>
              <a:sym typeface="+mn-ea"/>
            </a:endParaRPr>
          </a:p>
        </p:txBody>
      </p:sp>
      <p:sp>
        <p:nvSpPr>
          <p:cNvPr id="3" name="内容占位符 2"/>
          <p:cNvSpPr>
            <a:spLocks noGrp="1"/>
          </p:cNvSpPr>
          <p:nvPr/>
        </p:nvSpPr>
        <p:spPr>
          <a:xfrm>
            <a:off x="110490" y="679450"/>
            <a:ext cx="12367260" cy="6678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b="1">
                <a:solidFill>
                  <a:srgbClr val="FF0000"/>
                </a:solidFill>
              </a:rPr>
              <a:t>应用文：</a:t>
            </a:r>
            <a:endParaRPr lang="zh-CN" altLang="en-US" b="1">
              <a:solidFill>
                <a:srgbClr val="FF0000"/>
              </a:solidFill>
            </a:endParaRPr>
          </a:p>
          <a:p>
            <a:pPr marL="0" indent="0">
              <a:buNone/>
            </a:pPr>
            <a:r>
              <a:rPr lang="en-US" altLang="zh-CN"/>
              <a:t>1.</a:t>
            </a:r>
            <a:r>
              <a:rPr lang="zh-CN" altLang="en-US"/>
              <a:t>见信安好！</a:t>
            </a:r>
            <a:r>
              <a:rPr lang="en-US" altLang="zh-CN"/>
              <a:t>(</a:t>
            </a:r>
            <a:r>
              <a:rPr lang="zh-CN" altLang="zh-CN"/>
              <a:t>应用文招呼句</a:t>
            </a:r>
            <a:r>
              <a:rPr lang="en-US" altLang="zh-CN"/>
              <a:t>)</a:t>
            </a:r>
            <a:endParaRPr lang="zh-CN" altLang="en-US"/>
          </a:p>
          <a:p>
            <a:pPr marL="0" algn="l">
              <a:buClrTx/>
              <a:buSzTx/>
              <a:buNone/>
            </a:pPr>
            <a:endParaRPr lang="en-US" altLang="zh-CN"/>
          </a:p>
          <a:p>
            <a:pPr marL="0" algn="l">
              <a:buClrTx/>
              <a:buSzTx/>
              <a:buNone/>
            </a:pPr>
            <a:r>
              <a:rPr lang="en-US" altLang="zh-CN"/>
              <a:t>2.</a:t>
            </a:r>
            <a:r>
              <a:rPr lang="zh-CN" altLang="en-US"/>
              <a:t>我无法用言语来表达我衷心的感谢。（感谢信）</a:t>
            </a:r>
            <a:endParaRPr lang="zh-CN" altLang="en-US"/>
          </a:p>
          <a:p>
            <a:pPr marL="0" algn="l">
              <a:buClrTx/>
              <a:buSzTx/>
              <a:buNone/>
            </a:pPr>
            <a:endParaRPr lang="en-US" altLang="zh-CN"/>
          </a:p>
          <a:p>
            <a:pPr marL="0" algn="l">
              <a:buClrTx/>
              <a:buSzTx/>
              <a:buNone/>
            </a:pPr>
            <a:r>
              <a:rPr lang="en-US" altLang="zh-CN"/>
              <a:t>3</a:t>
            </a:r>
            <a:r>
              <a:rPr lang="zh-CN" altLang="en-US"/>
              <a:t>.希望得到你立即的回复。</a:t>
            </a:r>
            <a:r>
              <a:rPr lang="en-US" altLang="zh-CN"/>
              <a:t>(</a:t>
            </a:r>
            <a:r>
              <a:rPr lang="zh-CN" altLang="en-US"/>
              <a:t>申请信）</a:t>
            </a:r>
            <a:endParaRPr lang="zh-CN" altLang="en-US"/>
          </a:p>
          <a:p>
            <a:pPr marL="0" algn="l">
              <a:buClrTx/>
              <a:buSzTx/>
              <a:buNone/>
            </a:pPr>
            <a:endParaRPr lang="en-US" altLang="zh-CN"/>
          </a:p>
          <a:p>
            <a:pPr marL="0" algn="l">
              <a:buClrTx/>
              <a:buSzTx/>
              <a:buNone/>
            </a:pPr>
            <a:r>
              <a:rPr lang="en-US" altLang="zh-CN"/>
              <a:t>4</a:t>
            </a:r>
            <a:r>
              <a:rPr lang="zh-CN" altLang="en-US"/>
              <a:t>.你的出席一定会给我们的活动添彩。</a:t>
            </a:r>
            <a:r>
              <a:rPr lang="en-US" altLang="zh-CN"/>
              <a:t>(</a:t>
            </a:r>
            <a:r>
              <a:rPr lang="zh-CN" altLang="en-US"/>
              <a:t>邀请信</a:t>
            </a:r>
            <a:r>
              <a:rPr lang="en-US" altLang="zh-CN"/>
              <a:t>)</a:t>
            </a:r>
            <a:endParaRPr lang="en-US" altLang="zh-CN"/>
          </a:p>
          <a:p>
            <a:pPr marL="0" algn="l">
              <a:buClrTx/>
              <a:buSzTx/>
              <a:buNone/>
            </a:pPr>
            <a:endParaRPr lang="en-US" altLang="zh-CN"/>
          </a:p>
          <a:p>
            <a:pPr marL="0" algn="l">
              <a:buClrTx/>
              <a:buSzTx/>
              <a:buNone/>
            </a:pPr>
            <a:r>
              <a:rPr lang="en-US" altLang="zh-CN"/>
              <a:t>5</a:t>
            </a:r>
            <a:r>
              <a:rPr lang="zh-CN" altLang="en-US"/>
              <a:t>.我忙得不可开交，完全忘记了我们的约会。</a:t>
            </a:r>
            <a:r>
              <a:rPr lang="en-US" altLang="zh-CN">
                <a:sym typeface="+mn-ea"/>
              </a:rPr>
              <a:t>(</a:t>
            </a:r>
            <a:r>
              <a:rPr lang="zh-CN" altLang="en-US">
                <a:sym typeface="+mn-ea"/>
              </a:rPr>
              <a:t>道歉信</a:t>
            </a:r>
            <a:r>
              <a:rPr lang="en-US" altLang="zh-CN">
                <a:sym typeface="+mn-ea"/>
              </a:rPr>
              <a:t>)</a:t>
            </a:r>
            <a:endParaRPr lang="zh-CN" altLang="en-US"/>
          </a:p>
          <a:p>
            <a:pPr marL="0" algn="l">
              <a:buClrTx/>
              <a:buSzTx/>
              <a:buNone/>
            </a:pPr>
            <a:endParaRPr lang="zh-CN" altLang="en-US"/>
          </a:p>
          <a:p>
            <a:pPr marL="0" algn="l">
              <a:buClrTx/>
              <a:buSzTx/>
              <a:buNone/>
            </a:pPr>
            <a:endParaRPr lang="en-US" altLang="zh-CN"/>
          </a:p>
        </p:txBody>
      </p:sp>
      <p:sp>
        <p:nvSpPr>
          <p:cNvPr id="4" name="文本框 3"/>
          <p:cNvSpPr txBox="1"/>
          <p:nvPr/>
        </p:nvSpPr>
        <p:spPr>
          <a:xfrm>
            <a:off x="316230" y="1578610"/>
            <a:ext cx="6396990" cy="583565"/>
          </a:xfrm>
          <a:prstGeom prst="rect">
            <a:avLst/>
          </a:prstGeom>
          <a:noFill/>
        </p:spPr>
        <p:txBody>
          <a:bodyPr wrap="square" rtlCol="0">
            <a:spAutoFit/>
            <a:scene3d>
              <a:camera prst="orthographicFront"/>
              <a:lightRig rig="threePt" dir="t"/>
            </a:scene3d>
          </a:bodyPr>
          <a:p>
            <a:r>
              <a:rPr lang="zh-CN" altLang="en-US" sz="3200" b="1">
                <a:solidFill>
                  <a:schemeClr val="accent1"/>
                </a:solidFill>
                <a:effectLst>
                  <a:outerShdw blurRad="38100" dist="25400" dir="5400000" algn="ctr" rotWithShape="0">
                    <a:srgbClr val="6E747A">
                      <a:alpha val="43000"/>
                    </a:srgbClr>
                  </a:outerShdw>
                </a:effectLst>
                <a:sym typeface="+mn-ea"/>
              </a:rPr>
              <a:t>Hope this email finds you well. </a:t>
            </a:r>
            <a:endParaRPr lang="zh-CN" altLang="en-US" sz="3200" b="1">
              <a:solidFill>
                <a:schemeClr val="accent1"/>
              </a:solidFill>
              <a:effectLst>
                <a:outerShdw blurRad="38100" dist="25400" dir="5400000" algn="ctr" rotWithShape="0">
                  <a:srgbClr val="6E747A">
                    <a:alpha val="43000"/>
                  </a:srgbClr>
                </a:outerShdw>
              </a:effectLst>
              <a:sym typeface="+mn-ea"/>
            </a:endParaRPr>
          </a:p>
        </p:txBody>
      </p:sp>
      <p:sp>
        <p:nvSpPr>
          <p:cNvPr id="5" name="文本框 4"/>
          <p:cNvSpPr txBox="1"/>
          <p:nvPr/>
        </p:nvSpPr>
        <p:spPr>
          <a:xfrm>
            <a:off x="236855" y="2595880"/>
            <a:ext cx="11511280" cy="583565"/>
          </a:xfrm>
          <a:prstGeom prst="rect">
            <a:avLst/>
          </a:prstGeom>
          <a:noFill/>
        </p:spPr>
        <p:txBody>
          <a:bodyPr wrap="square" rtlCol="0">
            <a:spAutoFit/>
          </a:bodyPr>
          <a:p>
            <a:r>
              <a:rPr lang="zh-CN" altLang="en-US" sz="3200" b="1">
                <a:solidFill>
                  <a:schemeClr val="accent1"/>
                </a:solidFill>
                <a:effectLst>
                  <a:outerShdw blurRad="38100" dist="25400" dir="5400000" algn="ctr" rotWithShape="0">
                    <a:srgbClr val="6E747A">
                      <a:alpha val="43000"/>
                    </a:srgbClr>
                  </a:outerShdw>
                </a:effectLst>
                <a:sym typeface="+mn-ea"/>
              </a:rPr>
              <a:t>Words fail me when I try to express my heartfelt gratitude .</a:t>
            </a:r>
            <a:endParaRPr lang="zh-CN" altLang="en-US" sz="3200" b="1">
              <a:solidFill>
                <a:schemeClr val="accent1"/>
              </a:solidFill>
              <a:effectLst>
                <a:outerShdw blurRad="38100" dist="25400" dir="5400000" algn="ctr" rotWithShape="0">
                  <a:srgbClr val="6E747A">
                    <a:alpha val="43000"/>
                  </a:srgbClr>
                </a:outerShdw>
              </a:effectLst>
              <a:sym typeface="+mn-ea"/>
            </a:endParaRPr>
          </a:p>
        </p:txBody>
      </p:sp>
      <p:sp>
        <p:nvSpPr>
          <p:cNvPr id="6" name="文本框 5"/>
          <p:cNvSpPr txBox="1"/>
          <p:nvPr/>
        </p:nvSpPr>
        <p:spPr>
          <a:xfrm>
            <a:off x="165735" y="3612515"/>
            <a:ext cx="10529570" cy="583565"/>
          </a:xfrm>
          <a:prstGeom prst="rect">
            <a:avLst/>
          </a:prstGeom>
          <a:noFill/>
        </p:spPr>
        <p:txBody>
          <a:bodyPr wrap="square" rtlCol="0">
            <a:spAutoFit/>
          </a:bodyPr>
          <a:p>
            <a:r>
              <a:rPr lang="zh-CN" altLang="en-US" sz="3200" b="1">
                <a:solidFill>
                  <a:schemeClr val="accent1"/>
                </a:solidFill>
                <a:effectLst>
                  <a:outerShdw blurRad="38100" dist="25400" dir="5400000" algn="ctr" rotWithShape="0">
                    <a:srgbClr val="6E747A">
                      <a:alpha val="43000"/>
                    </a:srgbClr>
                  </a:outerShdw>
                </a:effectLst>
                <a:sym typeface="+mn-ea"/>
              </a:rPr>
              <a:t>Your prompt reply will be highly appreciated.</a:t>
            </a:r>
            <a:endParaRPr lang="zh-CN" altLang="en-US" sz="3200" b="1">
              <a:solidFill>
                <a:schemeClr val="accent1"/>
              </a:solidFill>
              <a:effectLst>
                <a:outerShdw blurRad="38100" dist="25400" dir="5400000" algn="ctr" rotWithShape="0">
                  <a:srgbClr val="6E747A">
                    <a:alpha val="43000"/>
                  </a:srgbClr>
                </a:outerShdw>
              </a:effectLst>
              <a:sym typeface="+mn-ea"/>
            </a:endParaRPr>
          </a:p>
        </p:txBody>
      </p:sp>
      <p:sp>
        <p:nvSpPr>
          <p:cNvPr id="7" name="文本框 6"/>
          <p:cNvSpPr txBox="1"/>
          <p:nvPr/>
        </p:nvSpPr>
        <p:spPr>
          <a:xfrm>
            <a:off x="236855" y="4699000"/>
            <a:ext cx="11859895" cy="583565"/>
          </a:xfrm>
          <a:prstGeom prst="rect">
            <a:avLst/>
          </a:prstGeom>
          <a:noFill/>
        </p:spPr>
        <p:txBody>
          <a:bodyPr wrap="square" rtlCol="0">
            <a:spAutoFit/>
          </a:bodyPr>
          <a:p>
            <a:r>
              <a:rPr lang="zh-CN" altLang="en-US" sz="3200" b="1">
                <a:solidFill>
                  <a:schemeClr val="accent1"/>
                </a:solidFill>
                <a:effectLst>
                  <a:outerShdw blurRad="38100" dist="25400" dir="5400000" algn="ctr" rotWithShape="0">
                    <a:srgbClr val="6E747A">
                      <a:alpha val="43000"/>
                    </a:srgbClr>
                  </a:outerShdw>
                </a:effectLst>
                <a:sym typeface="+mn-ea"/>
              </a:rPr>
              <a:t>Your </a:t>
            </a:r>
            <a:r>
              <a:rPr lang="en-US" altLang="zh-CN" sz="3200" b="1">
                <a:solidFill>
                  <a:schemeClr val="accent1"/>
                </a:solidFill>
                <a:effectLst>
                  <a:outerShdw blurRad="38100" dist="25400" dir="5400000" algn="ctr" rotWithShape="0">
                    <a:srgbClr val="6E747A">
                      <a:alpha val="43000"/>
                    </a:srgbClr>
                  </a:outerShdw>
                </a:effectLst>
                <a:sym typeface="+mn-ea"/>
              </a:rPr>
              <a:t>presence</a:t>
            </a:r>
            <a:r>
              <a:rPr lang="zh-CN" altLang="en-US" sz="3200" b="1">
                <a:solidFill>
                  <a:schemeClr val="accent1"/>
                </a:solidFill>
                <a:effectLst>
                  <a:outerShdw blurRad="38100" dist="25400" dir="5400000" algn="ctr" rotWithShape="0">
                    <a:srgbClr val="6E747A">
                      <a:alpha val="43000"/>
                    </a:srgbClr>
                  </a:outerShdw>
                </a:effectLst>
                <a:sym typeface="+mn-ea"/>
              </a:rPr>
              <a:t>  will surely add color to our activity.</a:t>
            </a:r>
            <a:endParaRPr lang="zh-CN" altLang="en-US" sz="3200" b="1">
              <a:solidFill>
                <a:schemeClr val="accent1"/>
              </a:solidFill>
              <a:effectLst>
                <a:outerShdw blurRad="38100" dist="25400" dir="5400000" algn="ctr" rotWithShape="0">
                  <a:srgbClr val="6E747A">
                    <a:alpha val="43000"/>
                  </a:srgbClr>
                </a:outerShdw>
              </a:effectLst>
              <a:sym typeface="+mn-ea"/>
            </a:endParaRPr>
          </a:p>
        </p:txBody>
      </p:sp>
      <p:sp>
        <p:nvSpPr>
          <p:cNvPr id="10" name="文本框 9"/>
          <p:cNvSpPr txBox="1"/>
          <p:nvPr/>
        </p:nvSpPr>
        <p:spPr>
          <a:xfrm>
            <a:off x="316230" y="5664835"/>
            <a:ext cx="11352530" cy="1076325"/>
          </a:xfrm>
          <a:prstGeom prst="rect">
            <a:avLst/>
          </a:prstGeom>
          <a:noFill/>
        </p:spPr>
        <p:txBody>
          <a:bodyPr wrap="square" rtlCol="0">
            <a:spAutoFit/>
          </a:bodyPr>
          <a:p>
            <a:pPr marL="0" algn="l">
              <a:buClrTx/>
              <a:buSzTx/>
              <a:buNone/>
            </a:pPr>
            <a:r>
              <a:rPr lang="en-US" altLang="zh-CN" sz="3200" b="1">
                <a:solidFill>
                  <a:schemeClr val="accent1"/>
                </a:solidFill>
                <a:effectLst>
                  <a:outerShdw blurRad="38100" dist="25400" dir="5400000" algn="ctr" rotWithShape="0">
                    <a:srgbClr val="6E747A">
                      <a:alpha val="43000"/>
                    </a:srgbClr>
                  </a:outerShdw>
                </a:effectLst>
                <a:sym typeface="+mn-ea"/>
              </a:rPr>
              <a:t>I was wrapped up in my business, and t</a:t>
            </a:r>
            <a:r>
              <a:rPr lang="zh-CN" altLang="en-US" sz="3200" b="1">
                <a:solidFill>
                  <a:schemeClr val="accent1"/>
                </a:solidFill>
                <a:effectLst>
                  <a:outerShdw blurRad="38100" dist="25400" dir="5400000" algn="ctr" rotWithShape="0">
                    <a:srgbClr val="6E747A">
                      <a:alpha val="43000"/>
                    </a:srgbClr>
                  </a:outerShdw>
                </a:effectLst>
                <a:sym typeface="+mn-ea"/>
              </a:rPr>
              <a:t>he appointment slipped my mind absolutely.  </a:t>
            </a:r>
            <a:r>
              <a:rPr lang="zh-CN" altLang="en-US">
                <a:sym typeface="+mn-ea"/>
              </a:rPr>
              <a:t>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69290" y="95885"/>
            <a:ext cx="7536180" cy="583565"/>
          </a:xfrm>
          <a:prstGeom prst="rect">
            <a:avLst/>
          </a:prstGeom>
          <a:noFill/>
        </p:spPr>
        <p:txBody>
          <a:bodyPr wrap="square" rtlCol="0">
            <a:spAutoFit/>
          </a:bodyPr>
          <a:p>
            <a:pPr marL="0" indent="0">
              <a:buNone/>
            </a:pPr>
            <a:r>
              <a:rPr lang="en-US" altLang="zh-CN" sz="3200" b="1">
                <a:solidFill>
                  <a:schemeClr val="accent1"/>
                </a:solidFill>
                <a:effectLst>
                  <a:outerShdw blurRad="38100" dist="25400" dir="5400000" algn="ctr" rotWithShape="0">
                    <a:srgbClr val="6E747A">
                      <a:alpha val="43000"/>
                    </a:srgbClr>
                  </a:outerShdw>
                </a:effectLst>
                <a:sym typeface="+mn-ea"/>
              </a:rPr>
              <a:t>Category  </a:t>
            </a:r>
            <a:r>
              <a:rPr lang="zh-CN" altLang="en-US" sz="3200" b="1">
                <a:solidFill>
                  <a:schemeClr val="accent1"/>
                </a:solidFill>
                <a:effectLst>
                  <a:outerShdw blurRad="38100" dist="25400" dir="5400000" algn="ctr" rotWithShape="0">
                    <a:srgbClr val="6E747A">
                      <a:alpha val="43000"/>
                    </a:srgbClr>
                  </a:outerShdw>
                </a:effectLst>
                <a:sym typeface="+mn-ea"/>
              </a:rPr>
              <a:t>4．使用抽象名词作主语</a:t>
            </a:r>
            <a:endParaRPr lang="zh-CN" altLang="en-US" sz="3200" b="1">
              <a:solidFill>
                <a:schemeClr val="accent1"/>
              </a:solidFill>
              <a:effectLst>
                <a:outerShdw blurRad="38100" dist="25400" dir="5400000" algn="ctr" rotWithShape="0">
                  <a:srgbClr val="6E747A">
                    <a:alpha val="43000"/>
                  </a:srgbClr>
                </a:outerShdw>
              </a:effectLst>
              <a:sym typeface="+mn-ea"/>
            </a:endParaRPr>
          </a:p>
        </p:txBody>
      </p:sp>
      <p:sp>
        <p:nvSpPr>
          <p:cNvPr id="3" name="内容占位符 2"/>
          <p:cNvSpPr>
            <a:spLocks noGrp="1"/>
          </p:cNvSpPr>
          <p:nvPr/>
        </p:nvSpPr>
        <p:spPr>
          <a:xfrm>
            <a:off x="110490" y="679450"/>
            <a:ext cx="11824970" cy="5848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a:buClrTx/>
              <a:buSzTx/>
              <a:buNone/>
            </a:pPr>
            <a:r>
              <a:rPr lang="zh-CN" altLang="en-US" b="1">
                <a:solidFill>
                  <a:srgbClr val="FF0000"/>
                </a:solidFill>
              </a:rPr>
              <a:t>读后续写：</a:t>
            </a:r>
            <a:endParaRPr lang="zh-CN" altLang="en-US" b="1">
              <a:solidFill>
                <a:srgbClr val="FF0000"/>
              </a:solidFill>
            </a:endParaRPr>
          </a:p>
          <a:p>
            <a:pPr marL="0" algn="l">
              <a:buClrTx/>
              <a:buSzTx/>
              <a:buNone/>
            </a:pPr>
            <a:r>
              <a:rPr lang="en-US" altLang="zh-CN"/>
              <a:t>1.Spring finds a beautiful sunny Paris. </a:t>
            </a:r>
            <a:endParaRPr lang="en-US" altLang="zh-CN"/>
          </a:p>
          <a:p>
            <a:pPr marL="0" algn="l">
              <a:buClrTx/>
              <a:buSzTx/>
              <a:buNone/>
            </a:pPr>
            <a:endParaRPr lang="en-US" altLang="zh-CN"/>
          </a:p>
          <a:p>
            <a:pPr marL="0" algn="l">
              <a:buClrTx/>
              <a:buSzTx/>
              <a:buNone/>
            </a:pPr>
            <a:r>
              <a:rPr lang="en-US" altLang="zh-CN"/>
              <a:t>2.The film srtikes its terror into my heart. </a:t>
            </a:r>
            <a:endParaRPr lang="en-US" altLang="zh-CN"/>
          </a:p>
          <a:p>
            <a:pPr marL="0" algn="l">
              <a:buClrTx/>
              <a:buSzTx/>
              <a:buNone/>
            </a:pPr>
            <a:endParaRPr lang="en-US" altLang="zh-CN"/>
          </a:p>
          <a:p>
            <a:pPr marL="0" algn="l">
              <a:buClrTx/>
              <a:buSzTx/>
              <a:buNone/>
            </a:pPr>
            <a:r>
              <a:rPr lang="en-US" altLang="zh-CN"/>
              <a:t>3.The experience will take root in my mind.</a:t>
            </a:r>
            <a:endParaRPr lang="en-US" altLang="zh-CN"/>
          </a:p>
          <a:p>
            <a:pPr marL="0" algn="l">
              <a:buClrTx/>
              <a:buSzTx/>
              <a:buNone/>
            </a:pPr>
            <a:endParaRPr lang="en-US" altLang="zh-CN"/>
          </a:p>
          <a:p>
            <a:pPr marL="0" algn="l">
              <a:buClrTx/>
              <a:buSzTx/>
              <a:buNone/>
            </a:pPr>
            <a:r>
              <a:rPr lang="en-US" altLang="zh-CN"/>
              <a:t>4.A sudden shower killed the wind.</a:t>
            </a:r>
            <a:endParaRPr lang="en-US" altLang="zh-CN"/>
          </a:p>
          <a:p>
            <a:pPr marL="0" algn="l">
              <a:buClrTx/>
              <a:buSzTx/>
              <a:buNone/>
            </a:pPr>
            <a:endParaRPr lang="en-US" altLang="zh-CN"/>
          </a:p>
          <a:p>
            <a:pPr marL="0" algn="l">
              <a:buClrTx/>
              <a:buSzTx/>
              <a:buNone/>
            </a:pPr>
            <a:r>
              <a:rPr lang="en-US" altLang="zh-CN"/>
              <a:t>5.A strange peace came over her when she was alone.</a:t>
            </a:r>
            <a:endParaRPr lang="en-US" altLang="zh-CN"/>
          </a:p>
          <a:p>
            <a:pPr marL="0" algn="l">
              <a:buClrTx/>
              <a:buSzTx/>
              <a:buNone/>
            </a:pPr>
            <a:r>
              <a:rPr lang="en-US" altLang="zh-CN"/>
              <a:t> </a:t>
            </a:r>
            <a:endParaRPr lang="en-US" altLang="zh-CN"/>
          </a:p>
        </p:txBody>
      </p:sp>
      <p:sp>
        <p:nvSpPr>
          <p:cNvPr id="5" name="文本框 4"/>
          <p:cNvSpPr txBox="1"/>
          <p:nvPr/>
        </p:nvSpPr>
        <p:spPr>
          <a:xfrm>
            <a:off x="394970" y="1738630"/>
            <a:ext cx="7568565" cy="583565"/>
          </a:xfrm>
          <a:prstGeom prst="rect">
            <a:avLst/>
          </a:prstGeom>
          <a:noFill/>
        </p:spPr>
        <p:txBody>
          <a:bodyPr wrap="square" rtlCol="0">
            <a:spAutoFit/>
          </a:bodyPr>
          <a:p>
            <a:pPr marL="0" algn="l">
              <a:buClrTx/>
              <a:buSzTx/>
              <a:buNone/>
            </a:pPr>
            <a:r>
              <a:rPr lang="en-US" altLang="zh-CN" sz="3200" b="1">
                <a:solidFill>
                  <a:schemeClr val="accent1"/>
                </a:solidFill>
                <a:sym typeface="+mn-ea"/>
              </a:rPr>
              <a:t>春天，巴黎阳光灿烂，景色优美。</a:t>
            </a:r>
            <a:endParaRPr lang="en-US" altLang="zh-CN" sz="3200" b="1">
              <a:solidFill>
                <a:schemeClr val="accent1"/>
              </a:solidFill>
              <a:sym typeface="+mn-ea"/>
            </a:endParaRPr>
          </a:p>
        </p:txBody>
      </p:sp>
      <p:sp>
        <p:nvSpPr>
          <p:cNvPr id="6" name="文本框 5"/>
          <p:cNvSpPr txBox="1"/>
          <p:nvPr/>
        </p:nvSpPr>
        <p:spPr>
          <a:xfrm>
            <a:off x="410845" y="2752090"/>
            <a:ext cx="6001385" cy="583565"/>
          </a:xfrm>
          <a:prstGeom prst="rect">
            <a:avLst/>
          </a:prstGeom>
          <a:noFill/>
        </p:spPr>
        <p:txBody>
          <a:bodyPr wrap="square" rtlCol="0">
            <a:spAutoFit/>
          </a:bodyPr>
          <a:p>
            <a:pPr marL="0" algn="l">
              <a:buClrTx/>
              <a:buSzTx/>
              <a:buNone/>
            </a:pPr>
            <a:r>
              <a:rPr lang="zh-CN" altLang="en-US" sz="3200" b="1">
                <a:solidFill>
                  <a:schemeClr val="accent1"/>
                </a:solidFill>
                <a:sym typeface="+mn-ea"/>
              </a:rPr>
              <a:t>这部电影很恐怖</a:t>
            </a:r>
            <a:r>
              <a:rPr lang="en-US" altLang="zh-CN" sz="3200" b="1">
                <a:solidFill>
                  <a:schemeClr val="accent1"/>
                </a:solidFill>
                <a:sym typeface="+mn-ea"/>
              </a:rPr>
              <a:t>。</a:t>
            </a:r>
            <a:endParaRPr lang="en-US" altLang="zh-CN" sz="3200" b="1">
              <a:solidFill>
                <a:schemeClr val="accent1"/>
              </a:solidFill>
              <a:sym typeface="+mn-ea"/>
            </a:endParaRPr>
          </a:p>
        </p:txBody>
      </p:sp>
      <p:sp>
        <p:nvSpPr>
          <p:cNvPr id="7" name="文本框 6"/>
          <p:cNvSpPr txBox="1"/>
          <p:nvPr/>
        </p:nvSpPr>
        <p:spPr>
          <a:xfrm>
            <a:off x="394970" y="3726815"/>
            <a:ext cx="6364605" cy="583565"/>
          </a:xfrm>
          <a:prstGeom prst="rect">
            <a:avLst/>
          </a:prstGeom>
          <a:noFill/>
        </p:spPr>
        <p:txBody>
          <a:bodyPr wrap="square" rtlCol="0">
            <a:spAutoFit/>
          </a:bodyPr>
          <a:p>
            <a:pPr marL="0" algn="l">
              <a:buClrTx/>
              <a:buSzTx/>
              <a:buNone/>
            </a:pPr>
            <a:r>
              <a:rPr lang="en-US" altLang="zh-CN" sz="3200" b="1">
                <a:solidFill>
                  <a:schemeClr val="accent1"/>
                </a:solidFill>
                <a:sym typeface="+mn-ea"/>
              </a:rPr>
              <a:t> 我会永远记住这次经历。</a:t>
            </a:r>
            <a:endParaRPr lang="en-US" altLang="zh-CN" sz="3200" b="1">
              <a:solidFill>
                <a:schemeClr val="accent1"/>
              </a:solidFill>
              <a:sym typeface="+mn-ea"/>
            </a:endParaRPr>
          </a:p>
        </p:txBody>
      </p:sp>
      <p:sp>
        <p:nvSpPr>
          <p:cNvPr id="8" name="文本框 7"/>
          <p:cNvSpPr txBox="1"/>
          <p:nvPr/>
        </p:nvSpPr>
        <p:spPr>
          <a:xfrm>
            <a:off x="410845" y="4790440"/>
            <a:ext cx="5161915" cy="583565"/>
          </a:xfrm>
          <a:prstGeom prst="rect">
            <a:avLst/>
          </a:prstGeom>
          <a:noFill/>
        </p:spPr>
        <p:txBody>
          <a:bodyPr wrap="square" rtlCol="0">
            <a:spAutoFit/>
          </a:bodyPr>
          <a:p>
            <a:pPr marL="0" algn="l">
              <a:buClrTx/>
              <a:buSzTx/>
              <a:buNone/>
            </a:pPr>
            <a:r>
              <a:rPr lang="en-US" altLang="zh-CN" sz="3200" b="1">
                <a:solidFill>
                  <a:schemeClr val="accent1"/>
                </a:solidFill>
                <a:sym typeface="+mn-ea"/>
              </a:rPr>
              <a:t>突然下了一阵雨，风停了。</a:t>
            </a:r>
            <a:endParaRPr lang="en-US" altLang="zh-CN" sz="3200" b="1">
              <a:solidFill>
                <a:schemeClr val="accent1"/>
              </a:solidFill>
              <a:sym typeface="+mn-ea"/>
            </a:endParaRPr>
          </a:p>
        </p:txBody>
      </p:sp>
      <p:sp>
        <p:nvSpPr>
          <p:cNvPr id="9" name="文本框 8"/>
          <p:cNvSpPr txBox="1"/>
          <p:nvPr/>
        </p:nvSpPr>
        <p:spPr>
          <a:xfrm>
            <a:off x="410845" y="5791835"/>
            <a:ext cx="8693150" cy="583565"/>
          </a:xfrm>
          <a:prstGeom prst="rect">
            <a:avLst/>
          </a:prstGeom>
          <a:noFill/>
        </p:spPr>
        <p:txBody>
          <a:bodyPr wrap="square" rtlCol="0">
            <a:spAutoFit/>
          </a:bodyPr>
          <a:p>
            <a:pPr marL="0" algn="l">
              <a:buClrTx/>
              <a:buSzTx/>
              <a:buNone/>
            </a:pPr>
            <a:r>
              <a:rPr lang="en-US" altLang="zh-CN" sz="3200" b="1">
                <a:solidFill>
                  <a:schemeClr val="accent1"/>
                </a:solidFill>
                <a:sym typeface="+mn-ea"/>
              </a:rPr>
              <a:t>她一个人的时候，她总感觉有一种奇怪的平静</a:t>
            </a:r>
            <a:r>
              <a:rPr lang="zh-CN" altLang="en-US" sz="3200" b="1">
                <a:solidFill>
                  <a:schemeClr val="accent1"/>
                </a:solidFill>
                <a:sym typeface="+mn-ea"/>
              </a:rPr>
              <a:t>。</a:t>
            </a:r>
            <a:endParaRPr lang="zh-CN" altLang="en-US" sz="3200" b="1">
              <a:solidFill>
                <a:schemeClr val="accent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9"/>
          <p:cNvSpPr/>
          <p:nvPr/>
        </p:nvSpPr>
        <p:spPr>
          <a:xfrm>
            <a:off x="5067344" y="3186598"/>
            <a:ext cx="2408555" cy="768350"/>
          </a:xfrm>
          <a:prstGeom prst="rect">
            <a:avLst/>
          </a:prstGeom>
        </p:spPr>
        <p:txBody>
          <a:bodyPr wrap="none">
            <a:spAutoFit/>
          </a:bodyPr>
          <a:lstStyle/>
          <a:p>
            <a:pPr algn="ctr"/>
            <a:r>
              <a:rPr lang="en-US" sz="4400" b="1" dirty="0">
                <a:solidFill>
                  <a:schemeClr val="accent1"/>
                </a:solidFill>
                <a:effectLst>
                  <a:outerShdw blurRad="38100" dist="25400" dir="5400000" algn="ctr" rotWithShape="0">
                    <a:srgbClr val="6E747A">
                      <a:alpha val="43000"/>
                    </a:srgbClr>
                  </a:outerShdw>
                </a:effectLst>
                <a:latin typeface="+mn-ea"/>
              </a:rPr>
              <a:t>Practice</a:t>
            </a:r>
            <a:endParaRPr lang="en-US" sz="4400" b="1" dirty="0">
              <a:solidFill>
                <a:schemeClr val="accent1"/>
              </a:solidFill>
              <a:effectLst>
                <a:outerShdw blurRad="38100" dist="25400" dir="5400000" algn="ctr" rotWithShape="0">
                  <a:srgbClr val="6E747A">
                    <a:alpha val="43000"/>
                  </a:srgbClr>
                </a:outerShdw>
              </a:effectLst>
              <a:latin typeface="+mn-ea"/>
            </a:endParaRPr>
          </a:p>
        </p:txBody>
      </p:sp>
      <p:cxnSp>
        <p:nvCxnSpPr>
          <p:cNvPr id="4" name="Straight Connector 41"/>
          <p:cNvCxnSpPr/>
          <p:nvPr/>
        </p:nvCxnSpPr>
        <p:spPr>
          <a:xfrm>
            <a:off x="4915720" y="3032978"/>
            <a:ext cx="271180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Oval 23"/>
          <p:cNvSpPr/>
          <p:nvPr/>
        </p:nvSpPr>
        <p:spPr>
          <a:xfrm>
            <a:off x="5609553" y="1419165"/>
            <a:ext cx="1324136" cy="1324136"/>
          </a:xfrm>
          <a:prstGeom prst="ellipse">
            <a:avLst/>
          </a:prstGeom>
          <a:noFill/>
          <a:ln w="381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b="1" dirty="0">
              <a:solidFill>
                <a:schemeClr val="tx2"/>
              </a:solidFill>
              <a:latin typeface="+mj-ea"/>
              <a:ea typeface="+mj-ea"/>
            </a:endParaRPr>
          </a:p>
        </p:txBody>
      </p:sp>
      <p:sp>
        <p:nvSpPr>
          <p:cNvPr id="6" name="矩形 5"/>
          <p:cNvSpPr/>
          <p:nvPr/>
        </p:nvSpPr>
        <p:spPr>
          <a:xfrm>
            <a:off x="5934436" y="1342569"/>
            <a:ext cx="674371" cy="1445260"/>
          </a:xfrm>
          <a:prstGeom prst="rect">
            <a:avLst/>
          </a:prstGeom>
        </p:spPr>
        <p:txBody>
          <a:bodyPr wrap="square">
            <a:spAutoFit/>
          </a:bodyPr>
          <a:lstStyle/>
          <a:p>
            <a:pPr algn="ctr"/>
            <a:r>
              <a:rPr lang="en-US" sz="8800" b="1" dirty="0">
                <a:solidFill>
                  <a:schemeClr val="tx2"/>
                </a:solidFill>
                <a:latin typeface="+mj-ea"/>
                <a:ea typeface="+mj-ea"/>
              </a:rPr>
              <a:t>4</a:t>
            </a:r>
            <a:endParaRPr lang="en-US" sz="8800" b="1" dirty="0">
              <a:solidFill>
                <a:schemeClr val="tx2"/>
              </a:solidFill>
              <a:latin typeface="+mj-ea"/>
              <a:ea typeface="+mj-ea"/>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7237" y="1640674"/>
            <a:ext cx="6226790" cy="62267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500"/>
                            </p:stCondLst>
                            <p:childTnLst>
                              <p:par>
                                <p:cTn id="19" presetID="18" presetClass="entr" presetSubtype="12"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Left)">
                                      <p:cBhvr>
                                        <p:cTn id="21" dur="500"/>
                                        <p:tgtEl>
                                          <p:spTgt spid="4"/>
                                        </p:tgtEl>
                                      </p:cBhvr>
                                    </p:animEffect>
                                  </p:childTnLst>
                                </p:cTn>
                              </p:par>
                              <p:par>
                                <p:cTn id="22" presetID="42" presetClass="entr" presetSubtype="0" fill="hold" nodeType="withEffect">
                                  <p:stCondLst>
                                    <p:cond delay="35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ldLvl="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nvSpPr>
        <p:spPr>
          <a:xfrm>
            <a:off x="0" y="-635"/>
            <a:ext cx="12192635" cy="685927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200"/>
              <a:t>   </a:t>
            </a:r>
            <a:endParaRPr lang="en-US" altLang="zh-CN" sz="3200"/>
          </a:p>
          <a:p>
            <a:pPr marL="0" indent="0">
              <a:buNone/>
            </a:pPr>
            <a:r>
              <a:rPr lang="zh-CN" altLang="en-US" sz="2800"/>
              <a:t>   Travelling alone, which is my favourite, has many advantages. First, you only need to pay money for yourself, so you don’t have to pay large sums of money and you don</a:t>
            </a:r>
            <a:r>
              <a:rPr lang="en-US" altLang="zh-CN" sz="2800"/>
              <a:t>'</a:t>
            </a:r>
            <a:r>
              <a:rPr lang="zh-CN" altLang="en-US" sz="2800"/>
              <a:t>t need to worry about others. Second, </a:t>
            </a:r>
            <a:r>
              <a:rPr lang="en-US" altLang="zh-CN" sz="2800"/>
              <a:t>you can get more </a:t>
            </a:r>
            <a:r>
              <a:rPr lang="zh-CN" altLang="en-US" sz="2800"/>
              <a:t>privacy</a:t>
            </a:r>
            <a:r>
              <a:rPr lang="en-US" altLang="zh-CN" sz="2800"/>
              <a:t>. You can be freer </a:t>
            </a:r>
            <a:r>
              <a:rPr lang="en-US" sz="2800"/>
              <a:t>to</a:t>
            </a:r>
            <a:r>
              <a:rPr lang="zh-CN" altLang="en-US" sz="2800"/>
              <a:t> do whatever you want. Third, if there aren</a:t>
            </a:r>
            <a:r>
              <a:rPr lang="en-US" altLang="zh-CN" sz="2800"/>
              <a:t>'</a:t>
            </a:r>
            <a:r>
              <a:rPr lang="zh-CN" altLang="en-US" sz="2800"/>
              <a:t>t so many people, you can have a quicker trip, which means you don</a:t>
            </a:r>
            <a:r>
              <a:rPr lang="en-US" altLang="zh-CN" sz="2800"/>
              <a:t>'</a:t>
            </a:r>
            <a:r>
              <a:rPr lang="zh-CN" altLang="en-US" sz="2800"/>
              <a:t>t have to waste time visiting one place.</a:t>
            </a:r>
            <a:endParaRPr lang="zh-CN" altLang="en-US" sz="2800"/>
          </a:p>
          <a:p>
            <a:pPr marL="0" indent="0">
              <a:buNone/>
            </a:pPr>
            <a:endParaRPr lang="zh-CN" altLang="en-US" sz="2800"/>
          </a:p>
          <a:p>
            <a:pPr marL="0" indent="0">
              <a:buNone/>
            </a:pPr>
            <a:endParaRPr lang="zh-CN" altLang="en-US" sz="2800"/>
          </a:p>
          <a:p>
            <a:pPr marL="0" indent="0">
              <a:buNone/>
            </a:pPr>
            <a:r>
              <a:rPr lang="zh-CN" altLang="en-US" sz="2800"/>
              <a:t>   Travelling alone, which is my favourite, has many advantages. First, you only need to pay for yourself,                                                        and                                                             . Second,                                       </a:t>
            </a:r>
            <a:endParaRPr lang="zh-CN" altLang="en-US" sz="2800"/>
          </a:p>
          <a:p>
            <a:pPr marL="0" indent="0">
              <a:buNone/>
            </a:pPr>
            <a:r>
              <a:rPr lang="zh-CN" altLang="en-US" sz="2800"/>
              <a:t>                                                                                                              Third, if there aren</a:t>
            </a:r>
            <a:r>
              <a:rPr lang="en-US" altLang="zh-CN" sz="2800"/>
              <a:t>'</a:t>
            </a:r>
            <a:r>
              <a:rPr lang="zh-CN" altLang="en-US" sz="2800"/>
              <a:t>t so many tourists,                                                         , </a:t>
            </a:r>
            <a:endParaRPr lang="en-US" altLang="zh-CN" sz="3200"/>
          </a:p>
        </p:txBody>
      </p:sp>
      <p:sp>
        <p:nvSpPr>
          <p:cNvPr id="2" name="下箭头 1"/>
          <p:cNvSpPr/>
          <p:nvPr/>
        </p:nvSpPr>
        <p:spPr>
          <a:xfrm>
            <a:off x="5274945" y="2778125"/>
            <a:ext cx="233680" cy="9347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 name="直接连接符 4"/>
          <p:cNvCxnSpPr/>
          <p:nvPr/>
        </p:nvCxnSpPr>
        <p:spPr>
          <a:xfrm flipV="1">
            <a:off x="5984875" y="1242695"/>
            <a:ext cx="5858510" cy="317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173355" y="1574800"/>
            <a:ext cx="1362075" cy="158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4796790" y="3887470"/>
            <a:ext cx="6094730" cy="521970"/>
          </a:xfrm>
          <a:prstGeom prst="rect">
            <a:avLst/>
          </a:prstGeom>
          <a:noFill/>
        </p:spPr>
        <p:txBody>
          <a:bodyPr wrap="square" rtlCol="0">
            <a:spAutoFit/>
          </a:bodyPr>
          <a:p>
            <a:r>
              <a:rPr lang="zh-CN" altLang="en-US" sz="2800">
                <a:solidFill>
                  <a:srgbClr val="FF0000"/>
                </a:solidFill>
                <a:sym typeface="+mn-ea"/>
              </a:rPr>
              <a:t>so large sums of money will be saved</a:t>
            </a:r>
            <a:endParaRPr lang="zh-CN" altLang="en-US" sz="2800">
              <a:solidFill>
                <a:srgbClr val="FF0000"/>
              </a:solidFill>
              <a:sym typeface="+mn-ea"/>
            </a:endParaRPr>
          </a:p>
        </p:txBody>
      </p:sp>
      <p:cxnSp>
        <p:nvCxnSpPr>
          <p:cNvPr id="7" name="直接连接符 6"/>
          <p:cNvCxnSpPr/>
          <p:nvPr/>
        </p:nvCxnSpPr>
        <p:spPr>
          <a:xfrm>
            <a:off x="2232660" y="1574800"/>
            <a:ext cx="61747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757555" y="4234815"/>
            <a:ext cx="6236970" cy="521970"/>
          </a:xfrm>
          <a:prstGeom prst="rect">
            <a:avLst/>
          </a:prstGeom>
          <a:noFill/>
        </p:spPr>
        <p:txBody>
          <a:bodyPr wrap="square" rtlCol="0">
            <a:spAutoFit/>
          </a:bodyPr>
          <a:p>
            <a:r>
              <a:rPr lang="zh-CN" altLang="en-US" sz="2800">
                <a:solidFill>
                  <a:srgbClr val="FF0000"/>
                </a:solidFill>
                <a:sym typeface="+mn-ea"/>
              </a:rPr>
              <a:t>there is no need to worry about others</a:t>
            </a:r>
            <a:r>
              <a:rPr lang="en-US" altLang="zh-CN" sz="2800">
                <a:solidFill>
                  <a:srgbClr val="FF0000"/>
                </a:solidFill>
                <a:sym typeface="+mn-ea"/>
              </a:rPr>
              <a:t>.</a:t>
            </a:r>
            <a:endParaRPr lang="en-US" altLang="zh-CN" sz="2800">
              <a:solidFill>
                <a:srgbClr val="FF0000"/>
              </a:solidFill>
              <a:sym typeface="+mn-ea"/>
            </a:endParaRPr>
          </a:p>
        </p:txBody>
      </p:sp>
      <p:cxnSp>
        <p:nvCxnSpPr>
          <p:cNvPr id="9" name="直接连接符 8"/>
          <p:cNvCxnSpPr/>
          <p:nvPr/>
        </p:nvCxnSpPr>
        <p:spPr>
          <a:xfrm flipV="1">
            <a:off x="9958705" y="1574800"/>
            <a:ext cx="1852930" cy="158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173355" y="1907540"/>
            <a:ext cx="1852930" cy="158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73355" y="4234815"/>
            <a:ext cx="14222095" cy="953135"/>
          </a:xfrm>
          <a:prstGeom prst="rect">
            <a:avLst/>
          </a:prstGeom>
          <a:noFill/>
        </p:spPr>
        <p:txBody>
          <a:bodyPr wrap="square" rtlCol="0">
            <a:spAutoFit/>
          </a:bodyPr>
          <a:p>
            <a:r>
              <a:rPr lang="en-US" altLang="zh-CN" sz="2800">
                <a:solidFill>
                  <a:srgbClr val="FF0000"/>
                </a:solidFill>
                <a:sym typeface="+mn-ea"/>
              </a:rPr>
              <a:t>                                                                                 </a:t>
            </a:r>
            <a:r>
              <a:rPr lang="zh-CN" altLang="en-US" sz="2800">
                <a:solidFill>
                  <a:srgbClr val="FF0000"/>
                </a:solidFill>
                <a:sym typeface="+mn-ea"/>
              </a:rPr>
              <a:t>travelling alone enjoys </a:t>
            </a:r>
            <a:endParaRPr lang="zh-CN" altLang="en-US" sz="2800">
              <a:solidFill>
                <a:srgbClr val="FF0000"/>
              </a:solidFill>
              <a:sym typeface="+mn-ea"/>
            </a:endParaRPr>
          </a:p>
          <a:p>
            <a:r>
              <a:rPr lang="zh-CN" altLang="en-US" sz="2800">
                <a:solidFill>
                  <a:srgbClr val="FF0000"/>
                </a:solidFill>
                <a:sym typeface="+mn-ea"/>
              </a:rPr>
              <a:t>more privacy. </a:t>
            </a:r>
            <a:endParaRPr lang="en-US" altLang="zh-CN" sz="2800">
              <a:solidFill>
                <a:srgbClr val="FF0000"/>
              </a:solidFill>
              <a:sym typeface="+mn-ea"/>
            </a:endParaRPr>
          </a:p>
        </p:txBody>
      </p:sp>
      <p:cxnSp>
        <p:nvCxnSpPr>
          <p:cNvPr id="12" name="直接连接符 11"/>
          <p:cNvCxnSpPr/>
          <p:nvPr/>
        </p:nvCxnSpPr>
        <p:spPr>
          <a:xfrm>
            <a:off x="2342515" y="1891665"/>
            <a:ext cx="6318250" cy="4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2468880" y="4665980"/>
            <a:ext cx="8944610" cy="521970"/>
          </a:xfrm>
          <a:prstGeom prst="rect">
            <a:avLst/>
          </a:prstGeom>
          <a:noFill/>
        </p:spPr>
        <p:txBody>
          <a:bodyPr wrap="square" rtlCol="0">
            <a:spAutoFit/>
          </a:bodyPr>
          <a:p>
            <a:r>
              <a:rPr lang="zh-CN" altLang="en-US" sz="2800">
                <a:solidFill>
                  <a:srgbClr val="FF0000"/>
                </a:solidFill>
                <a:sym typeface="+mn-ea"/>
              </a:rPr>
              <a:t>A freer trip grants that you can do whatever you want.</a:t>
            </a:r>
            <a:endParaRPr lang="zh-CN" altLang="en-US" sz="2800">
              <a:solidFill>
                <a:srgbClr val="FF0000"/>
              </a:solidFill>
              <a:sym typeface="+mn-ea"/>
            </a:endParaRPr>
          </a:p>
        </p:txBody>
      </p:sp>
      <p:cxnSp>
        <p:nvCxnSpPr>
          <p:cNvPr id="15" name="直接连接符 14"/>
          <p:cNvCxnSpPr/>
          <p:nvPr/>
        </p:nvCxnSpPr>
        <p:spPr>
          <a:xfrm>
            <a:off x="4131945" y="2256155"/>
            <a:ext cx="42278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5160645" y="5085715"/>
            <a:ext cx="5366385" cy="521970"/>
          </a:xfrm>
          <a:prstGeom prst="rect">
            <a:avLst/>
          </a:prstGeom>
          <a:noFill/>
        </p:spPr>
        <p:txBody>
          <a:bodyPr wrap="square" rtlCol="0">
            <a:spAutoFit/>
          </a:bodyPr>
          <a:p>
            <a:r>
              <a:rPr lang="zh-CN" altLang="en-US" sz="2800">
                <a:solidFill>
                  <a:srgbClr val="FF0000"/>
                </a:solidFill>
                <a:sym typeface="+mn-ea"/>
              </a:rPr>
              <a:t>a quicker trip will be experienced</a:t>
            </a:r>
            <a:endParaRPr lang="zh-CN" altLang="en-US" sz="2800">
              <a:solidFill>
                <a:srgbClr val="FF0000"/>
              </a:solidFill>
              <a:sym typeface="+mn-ea"/>
            </a:endParaRPr>
          </a:p>
        </p:txBody>
      </p:sp>
      <p:cxnSp>
        <p:nvCxnSpPr>
          <p:cNvPr id="17" name="直接连接符 16"/>
          <p:cNvCxnSpPr/>
          <p:nvPr/>
        </p:nvCxnSpPr>
        <p:spPr>
          <a:xfrm>
            <a:off x="8597265" y="2303145"/>
            <a:ext cx="26441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0" y="2651760"/>
            <a:ext cx="6966585" cy="165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174625" y="5085715"/>
            <a:ext cx="11843385" cy="953135"/>
          </a:xfrm>
          <a:prstGeom prst="rect">
            <a:avLst/>
          </a:prstGeom>
          <a:noFill/>
        </p:spPr>
        <p:txBody>
          <a:bodyPr wrap="square" rtlCol="0">
            <a:spAutoFit/>
          </a:bodyPr>
          <a:p>
            <a:pPr marL="0" indent="0">
              <a:buNone/>
            </a:pPr>
            <a:r>
              <a:rPr lang="en-US" altLang="zh-CN" sz="2800">
                <a:solidFill>
                  <a:srgbClr val="FF0000"/>
                </a:solidFill>
                <a:sym typeface="+mn-ea"/>
              </a:rPr>
              <a:t>                                                                                                          </a:t>
            </a:r>
            <a:r>
              <a:rPr lang="zh-CN" altLang="en-US" sz="2800">
                <a:solidFill>
                  <a:srgbClr val="FF0000"/>
                </a:solidFill>
                <a:sym typeface="+mn-ea"/>
              </a:rPr>
              <a:t>which </a:t>
            </a:r>
            <a:endParaRPr lang="zh-CN" altLang="en-US" sz="2800">
              <a:solidFill>
                <a:srgbClr val="FF0000"/>
              </a:solidFill>
              <a:sym typeface="+mn-ea"/>
            </a:endParaRPr>
          </a:p>
          <a:p>
            <a:pPr marL="0" indent="0">
              <a:buNone/>
            </a:pPr>
            <a:r>
              <a:rPr lang="zh-CN" altLang="en-US" sz="2800">
                <a:solidFill>
                  <a:srgbClr val="FF0000"/>
                </a:solidFill>
                <a:sym typeface="+mn-ea"/>
              </a:rPr>
              <a:t>saves time on visiting one place.</a:t>
            </a:r>
            <a:endParaRPr lang="zh-CN" altLang="en-US" sz="2800">
              <a:solidFill>
                <a:srgbClr val="FF0000"/>
              </a:solidFill>
              <a:sym typeface="+mn-ea"/>
            </a:endParaRPr>
          </a:p>
        </p:txBody>
      </p:sp>
      <p:sp>
        <p:nvSpPr>
          <p:cNvPr id="21" name="圆角矩形 20"/>
          <p:cNvSpPr/>
          <p:nvPr/>
        </p:nvSpPr>
        <p:spPr>
          <a:xfrm>
            <a:off x="11090910" y="561975"/>
            <a:ext cx="720725" cy="363855"/>
          </a:xfrm>
          <a:prstGeom prst="roundRect">
            <a:avLst>
              <a:gd name="adj" fmla="val 16667"/>
            </a:avLst>
          </a:prstGeom>
          <a:noFill/>
          <a:ln w="50800"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4" name="圆角矩形 13"/>
          <p:cNvSpPr/>
          <p:nvPr/>
        </p:nvSpPr>
        <p:spPr>
          <a:xfrm>
            <a:off x="6273800" y="878840"/>
            <a:ext cx="720725" cy="363855"/>
          </a:xfrm>
          <a:prstGeom prst="roundRect">
            <a:avLst>
              <a:gd name="adj" fmla="val 16667"/>
            </a:avLst>
          </a:prstGeom>
          <a:noFill/>
          <a:ln w="50800"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20" name="圆角矩形 19"/>
          <p:cNvSpPr/>
          <p:nvPr/>
        </p:nvSpPr>
        <p:spPr>
          <a:xfrm>
            <a:off x="9649460" y="1226820"/>
            <a:ext cx="720725" cy="363855"/>
          </a:xfrm>
          <a:prstGeom prst="roundRect">
            <a:avLst>
              <a:gd name="adj" fmla="val 16667"/>
            </a:avLst>
          </a:prstGeom>
          <a:noFill/>
          <a:ln w="50800"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22" name="圆角矩形 21"/>
          <p:cNvSpPr/>
          <p:nvPr/>
        </p:nvSpPr>
        <p:spPr>
          <a:xfrm>
            <a:off x="2342515" y="1242695"/>
            <a:ext cx="657860" cy="363855"/>
          </a:xfrm>
          <a:prstGeom prst="roundRect">
            <a:avLst>
              <a:gd name="adj" fmla="val 16667"/>
            </a:avLst>
          </a:prstGeom>
          <a:noFill/>
          <a:ln w="50800"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23" name="圆角矩形 22"/>
          <p:cNvSpPr/>
          <p:nvPr/>
        </p:nvSpPr>
        <p:spPr>
          <a:xfrm>
            <a:off x="2310765" y="1606550"/>
            <a:ext cx="720725" cy="363855"/>
          </a:xfrm>
          <a:prstGeom prst="roundRect">
            <a:avLst>
              <a:gd name="adj" fmla="val 16667"/>
            </a:avLst>
          </a:prstGeom>
          <a:noFill/>
          <a:ln w="50800"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24" name="圆角矩形 23"/>
          <p:cNvSpPr/>
          <p:nvPr/>
        </p:nvSpPr>
        <p:spPr>
          <a:xfrm>
            <a:off x="10370185" y="1923415"/>
            <a:ext cx="720725" cy="363855"/>
          </a:xfrm>
          <a:prstGeom prst="roundRect">
            <a:avLst>
              <a:gd name="adj" fmla="val 16667"/>
            </a:avLst>
          </a:prstGeom>
          <a:noFill/>
          <a:ln w="50800"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25" name="圆角矩形 24"/>
          <p:cNvSpPr/>
          <p:nvPr/>
        </p:nvSpPr>
        <p:spPr>
          <a:xfrm>
            <a:off x="3744595" y="1907540"/>
            <a:ext cx="720725" cy="363855"/>
          </a:xfrm>
          <a:prstGeom prst="roundRect">
            <a:avLst>
              <a:gd name="adj" fmla="val 16667"/>
            </a:avLst>
          </a:prstGeom>
          <a:noFill/>
          <a:ln w="50800"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p:bldP spid="8" grpId="0"/>
      <p:bldP spid="11" grpId="0"/>
      <p:bldP spid="13" grpId="0"/>
      <p:bldP spid="16" grpId="0"/>
      <p:bldP spid="19" grpId="0"/>
      <p:bldP spid="21" grpId="0" animBg="1"/>
      <p:bldP spid="14" grpId="0" animBg="1"/>
      <p:bldP spid="22" grpId="0" animBg="1"/>
      <p:bldP spid="20" grpId="0" animBg="1"/>
      <p:bldP spid="23" grpId="0" animBg="1"/>
      <p:bldP spid="25"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93750" y="126365"/>
            <a:ext cx="2929255" cy="583565"/>
          </a:xfrm>
          <a:prstGeom prst="rect">
            <a:avLst/>
          </a:prstGeom>
          <a:noFill/>
        </p:spPr>
        <p:txBody>
          <a:bodyPr wrap="square" rtlCol="0">
            <a:spAutoFit/>
          </a:bodyPr>
          <a:p>
            <a:r>
              <a:rPr lang="en-US" altLang="zh-CN" sz="3200" b="1">
                <a:solidFill>
                  <a:schemeClr val="accent1"/>
                </a:solidFill>
                <a:effectLst>
                  <a:outerShdw blurRad="38100" dist="25400" dir="5400000" algn="ctr" rotWithShape="0">
                    <a:srgbClr val="6E747A">
                      <a:alpha val="43000"/>
                    </a:srgbClr>
                  </a:outerShdw>
                </a:effectLst>
                <a:latin typeface="+mn-ea"/>
              </a:rPr>
              <a:t>Give it a try</a:t>
            </a:r>
            <a:r>
              <a:rPr lang="zh-CN" altLang="en-US" sz="3200" b="1">
                <a:solidFill>
                  <a:schemeClr val="accent1"/>
                </a:solidFill>
                <a:effectLst>
                  <a:outerShdw blurRad="38100" dist="25400" dir="5400000" algn="ctr" rotWithShape="0">
                    <a:srgbClr val="6E747A">
                      <a:alpha val="43000"/>
                    </a:srgbClr>
                  </a:outerShdw>
                </a:effectLst>
                <a:latin typeface="+mn-ea"/>
              </a:rPr>
              <a:t>：</a:t>
            </a:r>
            <a:endParaRPr lang="zh-CN" altLang="en-US" sz="3200" b="1">
              <a:solidFill>
                <a:schemeClr val="accent1"/>
              </a:solidFill>
              <a:effectLst>
                <a:outerShdw blurRad="38100" dist="25400" dir="5400000" algn="ctr" rotWithShape="0">
                  <a:srgbClr val="6E747A">
                    <a:alpha val="43000"/>
                  </a:srgbClr>
                </a:outerShdw>
              </a:effectLst>
              <a:latin typeface="+mn-ea"/>
            </a:endParaRPr>
          </a:p>
        </p:txBody>
      </p:sp>
      <p:sp>
        <p:nvSpPr>
          <p:cNvPr id="4" name="文本框 3"/>
          <p:cNvSpPr txBox="1"/>
          <p:nvPr/>
        </p:nvSpPr>
        <p:spPr>
          <a:xfrm>
            <a:off x="191135" y="583565"/>
            <a:ext cx="11809730" cy="2676525"/>
          </a:xfrm>
          <a:prstGeom prst="rect">
            <a:avLst/>
          </a:prstGeom>
          <a:noFill/>
        </p:spPr>
        <p:txBody>
          <a:bodyPr wrap="square" rtlCol="0">
            <a:spAutoFit/>
          </a:bodyPr>
          <a:p>
            <a:r>
              <a:rPr lang="en-US" altLang="zh-CN" sz="2800"/>
              <a:t>    </a:t>
            </a:r>
            <a:r>
              <a:rPr lang="zh-CN" altLang="en-US" sz="2800"/>
              <a:t>When I was young, I was shy. </a:t>
            </a:r>
            <a:r>
              <a:rPr lang="en-US" altLang="zh-CN" sz="2800"/>
              <a:t> At 14 years old, it was my turn to give a presentation in class.</a:t>
            </a:r>
            <a:r>
              <a:rPr lang="en-US" altLang="zh-CN" sz="2800">
                <a:sym typeface="+mn-ea"/>
              </a:rPr>
              <a:t>Seeing so many classmates, I was fearful. </a:t>
            </a:r>
            <a:r>
              <a:rPr lang="en-US" altLang="zh-CN" sz="2800"/>
              <a:t>Although having well prepared, I suddenly lost my courage. I forgot all the words absolutely. After class,  my teacher encouraged me to be courageous and not to hide away.From then on, I became more confident instead of being shy, and I would remember the experience forever.</a:t>
            </a:r>
            <a:r>
              <a:rPr lang="en-US" altLang="zh-CN" sz="2000"/>
              <a:t>(</a:t>
            </a:r>
            <a:r>
              <a:rPr lang="zh-CN" altLang="en-US" sz="2000"/>
              <a:t>改编自</a:t>
            </a:r>
            <a:r>
              <a:rPr lang="en-US" altLang="zh-CN" sz="2000"/>
              <a:t>2020</a:t>
            </a:r>
            <a:r>
              <a:rPr lang="zh-CN" altLang="en-US" sz="2000"/>
              <a:t>天津卷首考</a:t>
            </a:r>
            <a:r>
              <a:rPr lang="en-US" altLang="zh-CN" sz="2000"/>
              <a:t>)</a:t>
            </a:r>
            <a:endParaRPr lang="en-US" altLang="zh-CN" sz="2000"/>
          </a:p>
        </p:txBody>
      </p:sp>
      <p:sp>
        <p:nvSpPr>
          <p:cNvPr id="6" name="文本框 5"/>
          <p:cNvSpPr txBox="1"/>
          <p:nvPr/>
        </p:nvSpPr>
        <p:spPr>
          <a:xfrm>
            <a:off x="388620" y="3419475"/>
            <a:ext cx="7944485" cy="521970"/>
          </a:xfrm>
          <a:prstGeom prst="rect">
            <a:avLst/>
          </a:prstGeom>
          <a:noFill/>
        </p:spPr>
        <p:txBody>
          <a:bodyPr wrap="square" rtlCol="0">
            <a:spAutoFit/>
          </a:bodyPr>
          <a:p>
            <a:r>
              <a:rPr lang="zh-CN" altLang="en-US" sz="2800" b="1">
                <a:solidFill>
                  <a:schemeClr val="tx1"/>
                </a:solidFill>
              </a:rPr>
              <a:t>Shyness took over my life when I was young.</a:t>
            </a:r>
            <a:endParaRPr lang="zh-CN" altLang="en-US" sz="2800" b="1">
              <a:solidFill>
                <a:schemeClr val="tx1"/>
              </a:solidFill>
            </a:endParaRPr>
          </a:p>
        </p:txBody>
      </p:sp>
      <p:sp>
        <p:nvSpPr>
          <p:cNvPr id="7" name="文本框 6"/>
          <p:cNvSpPr txBox="1"/>
          <p:nvPr/>
        </p:nvSpPr>
        <p:spPr>
          <a:xfrm>
            <a:off x="84455" y="3941445"/>
            <a:ext cx="12001500" cy="1383665"/>
          </a:xfrm>
          <a:prstGeom prst="rect">
            <a:avLst/>
          </a:prstGeom>
          <a:noFill/>
        </p:spPr>
        <p:txBody>
          <a:bodyPr wrap="square" rtlCol="0">
            <a:spAutoFit/>
          </a:bodyPr>
          <a:p>
            <a:r>
              <a:rPr lang="en-US" altLang="zh-CN" sz="2800">
                <a:sym typeface="+mn-ea"/>
              </a:rPr>
              <a:t>                                                                              </a:t>
            </a:r>
            <a:r>
              <a:rPr lang="en-US" altLang="zh-CN" sz="2800" b="1">
                <a:sym typeface="+mn-ea"/>
              </a:rPr>
              <a:t>    </a:t>
            </a:r>
            <a:endParaRPr lang="en-US" altLang="zh-CN" sz="2800" b="1">
              <a:sym typeface="+mn-ea"/>
            </a:endParaRPr>
          </a:p>
          <a:p>
            <a:r>
              <a:rPr lang="en-US" altLang="zh-CN" sz="2800" b="1">
                <a:sym typeface="+mn-ea"/>
              </a:rPr>
              <a:t>                               </a:t>
            </a:r>
            <a:r>
              <a:rPr lang="en-US" altLang="zh-CN" sz="2800" b="1">
                <a:solidFill>
                  <a:schemeClr val="tx1"/>
                </a:solidFill>
                <a:sym typeface="+mn-ea"/>
              </a:rPr>
              <a:t> </a:t>
            </a:r>
            <a:r>
              <a:rPr lang="en-US" altLang="zh-CN" sz="2800" b="1">
                <a:solidFill>
                  <a:schemeClr val="tx1"/>
                </a:solidFill>
                <a:effectLst>
                  <a:outerShdw blurRad="38100" dist="25400" dir="5400000" algn="ctr" rotWithShape="0">
                    <a:srgbClr val="6E747A">
                      <a:alpha val="43000"/>
                    </a:srgbClr>
                  </a:outerShdw>
                </a:effectLst>
                <a:sym typeface="+mn-ea"/>
              </a:rPr>
              <a:t>My courage deserted me suddenly despite  full preparations. </a:t>
            </a:r>
            <a:endParaRPr lang="en-US" altLang="zh-CN" sz="2800" b="1">
              <a:solidFill>
                <a:schemeClr val="tx1"/>
              </a:solidFill>
              <a:effectLst>
                <a:outerShdw blurRad="38100" dist="25400" dir="5400000" algn="ctr" rotWithShape="0">
                  <a:srgbClr val="6E747A">
                    <a:alpha val="43000"/>
                  </a:srgbClr>
                </a:outerShdw>
              </a:effectLst>
              <a:sym typeface="+mn-ea"/>
            </a:endParaRPr>
          </a:p>
        </p:txBody>
      </p:sp>
      <p:sp>
        <p:nvSpPr>
          <p:cNvPr id="8" name="文本框 7"/>
          <p:cNvSpPr txBox="1"/>
          <p:nvPr/>
        </p:nvSpPr>
        <p:spPr>
          <a:xfrm>
            <a:off x="0" y="3941445"/>
            <a:ext cx="12697460" cy="953135"/>
          </a:xfrm>
          <a:prstGeom prst="rect">
            <a:avLst/>
          </a:prstGeom>
          <a:noFill/>
        </p:spPr>
        <p:txBody>
          <a:bodyPr wrap="square" rtlCol="0">
            <a:spAutoFit/>
          </a:bodyPr>
          <a:p>
            <a:r>
              <a:rPr lang="en-US" altLang="zh-CN" sz="2800" b="1">
                <a:solidFill>
                  <a:schemeClr val="accent1"/>
                </a:solidFill>
              </a:rPr>
              <a:t>                                                                 </a:t>
            </a:r>
            <a:r>
              <a:rPr lang="en-US" altLang="zh-CN" sz="2800" b="1">
                <a:solidFill>
                  <a:schemeClr val="accent1"/>
                </a:solidFill>
                <a:effectLst>
                  <a:outerShdw blurRad="38100" dist="25400" dir="5400000" algn="ctr" rotWithShape="0">
                    <a:srgbClr val="6E747A">
                      <a:alpha val="43000"/>
                    </a:srgbClr>
                  </a:outerShdw>
                </a:effectLst>
              </a:rPr>
              <a:t>  </a:t>
            </a:r>
            <a:r>
              <a:rPr lang="en-US" altLang="zh-CN" sz="2800" b="1">
                <a:solidFill>
                  <a:schemeClr val="tx1"/>
                </a:solidFill>
                <a:effectLst>
                  <a:outerShdw blurRad="38100" dist="25400" dir="5400000" algn="ctr" rotWithShape="0">
                    <a:srgbClr val="6E747A">
                      <a:alpha val="43000"/>
                    </a:srgbClr>
                  </a:outerShdw>
                </a:effectLst>
              </a:rPr>
              <a:t>The sight of so many classmates filled me with fear.</a:t>
            </a:r>
            <a:endParaRPr lang="en-US" altLang="zh-CN" sz="2800" b="1">
              <a:solidFill>
                <a:schemeClr val="tx1"/>
              </a:solidFill>
              <a:effectLst>
                <a:outerShdw blurRad="38100" dist="25400" dir="5400000" algn="ctr" rotWithShape="0">
                  <a:srgbClr val="6E747A">
                    <a:alpha val="43000"/>
                  </a:srgbClr>
                </a:outerShdw>
              </a:effectLst>
            </a:endParaRPr>
          </a:p>
        </p:txBody>
      </p:sp>
      <p:sp>
        <p:nvSpPr>
          <p:cNvPr id="9" name="文本框 8"/>
          <p:cNvSpPr txBox="1"/>
          <p:nvPr/>
        </p:nvSpPr>
        <p:spPr>
          <a:xfrm>
            <a:off x="2308225" y="4803140"/>
            <a:ext cx="7162800" cy="521970"/>
          </a:xfrm>
          <a:prstGeom prst="rect">
            <a:avLst/>
          </a:prstGeom>
          <a:noFill/>
        </p:spPr>
        <p:txBody>
          <a:bodyPr wrap="square" rtlCol="0">
            <a:spAutoFit/>
          </a:bodyPr>
          <a:p>
            <a:r>
              <a:rPr lang="en-US" altLang="zh-CN" sz="2800" b="1">
                <a:solidFill>
                  <a:schemeClr val="tx1"/>
                </a:solidFill>
              </a:rPr>
              <a:t>All the words slipped my mind absolutely.</a:t>
            </a:r>
            <a:endParaRPr lang="en-US" altLang="zh-CN" sz="2800" b="1">
              <a:solidFill>
                <a:schemeClr val="tx1"/>
              </a:solidFill>
            </a:endParaRPr>
          </a:p>
        </p:txBody>
      </p:sp>
      <p:sp>
        <p:nvSpPr>
          <p:cNvPr id="10" name="文本框 9"/>
          <p:cNvSpPr txBox="1"/>
          <p:nvPr/>
        </p:nvSpPr>
        <p:spPr>
          <a:xfrm>
            <a:off x="0" y="3419475"/>
            <a:ext cx="12300585" cy="953135"/>
          </a:xfrm>
          <a:prstGeom prst="rect">
            <a:avLst/>
          </a:prstGeom>
          <a:noFill/>
        </p:spPr>
        <p:txBody>
          <a:bodyPr wrap="square" rtlCol="0">
            <a:spAutoFit/>
          </a:bodyPr>
          <a:p>
            <a:r>
              <a:rPr lang="en-US" altLang="zh-CN" sz="2800" b="1">
                <a:solidFill>
                  <a:schemeClr val="accent1"/>
                </a:solidFill>
                <a:sym typeface="+mn-ea"/>
              </a:rPr>
              <a:t>   </a:t>
            </a:r>
            <a:r>
              <a:rPr lang="en-US" altLang="zh-CN" sz="2800" b="1">
                <a:solidFill>
                  <a:schemeClr val="tx1"/>
                </a:solidFill>
                <a:sym typeface="+mn-ea"/>
              </a:rPr>
              <a:t> </a:t>
            </a:r>
            <a:r>
              <a:rPr lang="en-US" altLang="zh-CN" sz="2800" b="1">
                <a:solidFill>
                  <a:schemeClr val="tx1"/>
                </a:solidFill>
                <a:effectLst>
                  <a:outerShdw blurRad="38100" dist="25400" dir="5400000" algn="ctr" rotWithShape="0">
                    <a:srgbClr val="6E747A">
                      <a:alpha val="43000"/>
                    </a:srgbClr>
                  </a:outerShdw>
                </a:effectLst>
                <a:sym typeface="+mn-ea"/>
              </a:rPr>
              <a:t>                                                                             </a:t>
            </a:r>
            <a:r>
              <a:rPr lang="en-US" altLang="zh-CN" sz="2800" b="1">
                <a:solidFill>
                  <a:schemeClr val="tx1"/>
                </a:solidFill>
                <a:effectLst>
                  <a:outerShdw blurRad="38100" dist="25400" dir="5400000" algn="ctr" rotWithShape="0">
                    <a:srgbClr val="6E747A">
                      <a:alpha val="43000"/>
                    </a:srgbClr>
                  </a:outerShdw>
                </a:effectLst>
                <a:sym typeface="+mn-ea"/>
              </a:rPr>
              <a:t>14 years old witnessed  my turn to give a presentation in class.</a:t>
            </a:r>
            <a:endParaRPr lang="en-US" altLang="zh-CN" sz="2800" b="1">
              <a:solidFill>
                <a:schemeClr val="tx1"/>
              </a:solidFill>
              <a:effectLst>
                <a:outerShdw blurRad="38100" dist="25400" dir="5400000" algn="ctr" rotWithShape="0">
                  <a:srgbClr val="6E747A">
                    <a:alpha val="43000"/>
                  </a:srgbClr>
                </a:outerShdw>
              </a:effectLst>
              <a:sym typeface="+mn-ea"/>
            </a:endParaRPr>
          </a:p>
        </p:txBody>
      </p:sp>
      <p:sp>
        <p:nvSpPr>
          <p:cNvPr id="11" name="文本框 10"/>
          <p:cNvSpPr txBox="1"/>
          <p:nvPr/>
        </p:nvSpPr>
        <p:spPr>
          <a:xfrm>
            <a:off x="-54610" y="4803140"/>
            <a:ext cx="12301220" cy="1383665"/>
          </a:xfrm>
          <a:prstGeom prst="rect">
            <a:avLst/>
          </a:prstGeom>
          <a:noFill/>
        </p:spPr>
        <p:txBody>
          <a:bodyPr wrap="square" rtlCol="0">
            <a:spAutoFit/>
          </a:bodyPr>
          <a:p>
            <a:r>
              <a:rPr lang="en-US" altLang="zh-CN" sz="2800" b="1">
                <a:solidFill>
                  <a:schemeClr val="tx1"/>
                </a:solidFill>
                <a:sym typeface="+mn-ea"/>
              </a:rPr>
              <a:t>                        </a:t>
            </a:r>
            <a:r>
              <a:rPr lang="en-US" altLang="zh-CN" sz="2800" b="1">
                <a:solidFill>
                  <a:schemeClr val="tx1"/>
                </a:solidFill>
                <a:effectLst>
                  <a:outerShdw blurRad="38100" dist="25400" dir="5400000" algn="ctr" rotWithShape="0">
                    <a:srgbClr val="6E747A">
                      <a:alpha val="43000"/>
                    </a:srgbClr>
                  </a:outerShdw>
                </a:effectLst>
                <a:sym typeface="+mn-ea"/>
              </a:rPr>
              <a:t>                                                                        After class,  my teacher encouraged me to be courageous and not to hide away. From then on,my shyness gave way to my courage ,</a:t>
            </a:r>
            <a:endParaRPr lang="en-US" altLang="zh-CN" sz="2800" b="1">
              <a:solidFill>
                <a:schemeClr val="tx1"/>
              </a:solidFill>
              <a:effectLst>
                <a:outerShdw blurRad="38100" dist="25400" dir="5400000" algn="ctr" rotWithShape="0">
                  <a:srgbClr val="6E747A">
                    <a:alpha val="43000"/>
                  </a:srgbClr>
                </a:outerShdw>
              </a:effectLst>
              <a:sym typeface="+mn-ea"/>
            </a:endParaRPr>
          </a:p>
        </p:txBody>
      </p:sp>
      <p:sp>
        <p:nvSpPr>
          <p:cNvPr id="12" name="文本框 11"/>
          <p:cNvSpPr txBox="1"/>
          <p:nvPr/>
        </p:nvSpPr>
        <p:spPr>
          <a:xfrm>
            <a:off x="84455" y="5699760"/>
            <a:ext cx="12317095" cy="953135"/>
          </a:xfrm>
          <a:prstGeom prst="rect">
            <a:avLst/>
          </a:prstGeom>
          <a:noFill/>
        </p:spPr>
        <p:txBody>
          <a:bodyPr wrap="square" rtlCol="0">
            <a:spAutoFit/>
          </a:bodyPr>
          <a:p>
            <a:r>
              <a:rPr lang="en-US" altLang="zh-CN" sz="2800" b="1">
                <a:solidFill>
                  <a:schemeClr val="tx1"/>
                </a:solidFill>
              </a:rPr>
              <a:t>                                                                                         </a:t>
            </a:r>
            <a:r>
              <a:rPr lang="en-US" altLang="zh-CN" sz="2800" b="1">
                <a:solidFill>
                  <a:schemeClr val="tx1"/>
                </a:solidFill>
                <a:effectLst>
                  <a:outerShdw blurRad="38100" dist="25400" dir="5400000" algn="ctr" rotWithShape="0">
                    <a:srgbClr val="6E747A">
                      <a:alpha val="43000"/>
                    </a:srgbClr>
                  </a:outerShdw>
                </a:effectLst>
              </a:rPr>
              <a:t>and the experience would take root in my mind forever.</a:t>
            </a:r>
            <a:endParaRPr lang="en-US" altLang="zh-CN" sz="2800" b="1">
              <a:solidFill>
                <a:schemeClr val="tx1"/>
              </a:solidFill>
              <a:effectLst>
                <a:outerShdw blurRad="38100" dist="25400" dir="5400000" algn="ctr" rotWithShape="0">
                  <a:srgbClr val="6E747A">
                    <a:alpha val="43000"/>
                  </a:srgbClr>
                </a:outerShdw>
              </a:effectLst>
            </a:endParaRPr>
          </a:p>
        </p:txBody>
      </p:sp>
      <p:cxnSp>
        <p:nvCxnSpPr>
          <p:cNvPr id="13" name="直接连接符 12"/>
          <p:cNvCxnSpPr/>
          <p:nvPr/>
        </p:nvCxnSpPr>
        <p:spPr>
          <a:xfrm>
            <a:off x="617220" y="1033780"/>
            <a:ext cx="4788535" cy="533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620385" y="1033780"/>
            <a:ext cx="6000115" cy="120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20345" y="1473200"/>
            <a:ext cx="3372485" cy="158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723005" y="1473200"/>
            <a:ext cx="6362065" cy="317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0417175" y="1457325"/>
            <a:ext cx="1362075" cy="317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388620" y="1923415"/>
            <a:ext cx="7606030" cy="406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8216265" y="1916430"/>
            <a:ext cx="31667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20345" y="2319020"/>
            <a:ext cx="1773555" cy="247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2136140" y="2343785"/>
            <a:ext cx="9674860" cy="317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67970" y="2771140"/>
            <a:ext cx="11447780" cy="158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91135" y="3190240"/>
            <a:ext cx="741680" cy="88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1262380" y="3215005"/>
            <a:ext cx="6985635" cy="158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71220" y="902970"/>
            <a:ext cx="10876280" cy="1938020"/>
          </a:xfrm>
          <a:prstGeom prst="rect">
            <a:avLst/>
          </a:prstGeom>
          <a:noFill/>
        </p:spPr>
        <p:txBody>
          <a:bodyPr wrap="square" rtlCol="0">
            <a:spAutoFit/>
          </a:bodyPr>
          <a:p>
            <a:r>
              <a:rPr lang="en-US" altLang="zh-CN" sz="4000" b="1">
                <a:solidFill>
                  <a:schemeClr val="accent1"/>
                </a:solidFill>
                <a:effectLst>
                  <a:outerShdw blurRad="38100" dist="25400" dir="5400000" algn="ctr" rotWithShape="0">
                    <a:srgbClr val="6E747A">
                      <a:alpha val="43000"/>
                    </a:srgbClr>
                  </a:outerShdw>
                </a:effectLst>
              </a:rPr>
              <a:t>Tip:</a:t>
            </a:r>
            <a:r>
              <a:rPr lang="zh-CN" altLang="en-US" sz="4000" b="1">
                <a:solidFill>
                  <a:schemeClr val="accent1"/>
                </a:solidFill>
                <a:effectLst>
                  <a:outerShdw blurRad="38100" dist="25400" dir="5400000" algn="ctr" rotWithShape="0">
                    <a:srgbClr val="6E747A">
                      <a:alpha val="43000"/>
                    </a:srgbClr>
                  </a:outerShdw>
                </a:effectLst>
              </a:rPr>
              <a:t>只有掌握了一些典型的英语句型，你才能了解英语思维，掌握了它，你的英语表达就更地道了。</a:t>
            </a:r>
            <a:endParaRPr lang="zh-CN" altLang="en-US" sz="4000" b="1">
              <a:solidFill>
                <a:schemeClr val="accent1"/>
              </a:solidFill>
              <a:effectLst>
                <a:outerShdw blurRad="38100" dist="25400" dir="5400000" algn="ctr" rotWithShape="0">
                  <a:srgbClr val="6E747A">
                    <a:alpha val="43000"/>
                  </a:srgbClr>
                </a:outerShdw>
              </a:effectLst>
            </a:endParaRPr>
          </a:p>
        </p:txBody>
      </p:sp>
      <p:sp>
        <p:nvSpPr>
          <p:cNvPr id="2" name="Rectangle 3"/>
          <p:cNvSpPr txBox="1">
            <a:spLocks noChangeArrowheads="1"/>
          </p:cNvSpPr>
          <p:nvPr/>
        </p:nvSpPr>
        <p:spPr bwMode="auto">
          <a:xfrm>
            <a:off x="3671570" y="4191635"/>
            <a:ext cx="8520430" cy="677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en-US" altLang="zh-CN" sz="5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May the coming month bring you success!</a:t>
            </a:r>
            <a:endParaRPr lang="en-US" altLang="zh-CN" sz="5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18" name="Rectangle 3"/>
          <p:cNvSpPr txBox="1">
            <a:spLocks noChangeArrowheads="1"/>
          </p:cNvSpPr>
          <p:nvPr/>
        </p:nvSpPr>
        <p:spPr bwMode="auto">
          <a:xfrm>
            <a:off x="760730" y="782320"/>
            <a:ext cx="11097895" cy="244983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scene3d>
              <a:camera prst="orthographicFront"/>
              <a:lightRig rig="threePt" dir="t"/>
            </a:scene3d>
          </a:bodyPr>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indent="0">
              <a:buNone/>
            </a:pPr>
            <a:r>
              <a:rPr lang="en-US" altLang="zh-CN" sz="3200">
                <a:solidFill>
                  <a:schemeClr val="accent1"/>
                </a:solidFill>
                <a:effectLst>
                  <a:outerShdw blurRad="38100" dist="25400" dir="5400000" algn="ctr" rotWithShape="0">
                    <a:srgbClr val="6E747A">
                      <a:alpha val="43000"/>
                    </a:srgbClr>
                  </a:outerShdw>
                </a:effectLst>
                <a:sym typeface="+mn-ea"/>
              </a:rPr>
              <a:t>Tip: Only the grasp of some sentence structures typical in English can give you a glance of what English thinking really is, and once you have a good command of that, you'll be more native-like.</a:t>
            </a:r>
            <a:endParaRPr lang="en-US" altLang="zh-CN" sz="3200" dirty="0">
              <a:solidFill>
                <a:schemeClr val="accent1"/>
              </a:solidFill>
              <a:effectLst>
                <a:outerShdw blurRad="38100" dist="25400" dir="5400000" algn="ctr" rotWithShape="0">
                  <a:srgbClr val="6E747A">
                    <a:alpha val="43000"/>
                  </a:srgbClr>
                </a:outerShdw>
              </a:effectLst>
              <a:latin typeface="Impact" panose="020B0806030902050204" pitchFamily="34" charset="0"/>
              <a:sym typeface="+mn-ea"/>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7970" y="2203450"/>
            <a:ext cx="4503420" cy="4654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2"/>
                                        </p:tgtEl>
                                        <p:attrNameLst>
                                          <p:attrName>ppt_y</p:attrName>
                                        </p:attrNameLst>
                                      </p:cBhvr>
                                      <p:tavLst>
                                        <p:tav tm="0">
                                          <p:val>
                                            <p:strVal val="#ppt_y"/>
                                          </p:val>
                                        </p:tav>
                                        <p:tav tm="100000">
                                          <p:val>
                                            <p:strVal val="#ppt_y"/>
                                          </p:val>
                                        </p:tav>
                                      </p:tavLst>
                                    </p:anim>
                                    <p:anim calcmode="lin" valueType="num">
                                      <p:cBhvr>
                                        <p:cTn id="2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18"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2020-06-04 21-16-57">
            <a:hlinkClick r:id="" action="ppaction://media"/>
          </p:cNvPr>
          <p:cNvPicPr>
            <a:picLocks noChangeAspect="1"/>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2065" y="0"/>
            <a:ext cx="12211903" cy="6876000"/>
          </a:xfrm>
          <a:prstGeom prst="rect">
            <a:avLst/>
          </a:prstGeom>
        </p:spPr>
      </p:pic>
    </p:spTree>
  </p:cSld>
  <p:clrMapOvr>
    <a:masterClrMapping/>
  </p:clrMapOvr>
  <p:timing>
    <p:tnLst>
      <p:par>
        <p:cTn id="1" dur="indefinite" restart="never" nodeType="tmRoot">
          <p:childTnLst>
            <p:video fullScrn="0">
              <p:cMediaNode vol="100000">
                <p:cTn id="2" fill="hold" display="1">
                  <p:stCondLst>
                    <p:cond delay="indefinite"/>
                  </p:stCondLst>
                  <p:endCondLst>
                    <p:cond evt="onNext">
                      <p:tgtEl>
                        <p:sldTgt/>
                      </p:tgtEl>
                    </p:cond>
                    <p:cond evt="onPrev">
                      <p:tgtEl>
                        <p:sldTgt/>
                      </p:tgtEl>
                    </p:cond>
                  </p:end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456680" y="1341755"/>
            <a:ext cx="5487670" cy="953135"/>
          </a:xfrm>
          <a:prstGeom prst="rect">
            <a:avLst/>
          </a:prstGeom>
          <a:noFill/>
          <a:ln w="38100">
            <a:solidFill>
              <a:schemeClr val="bg1"/>
            </a:solidFill>
          </a:ln>
        </p:spPr>
        <p:txBody>
          <a:bodyPr wrap="square" rtlCol="0">
            <a:spAutoFit/>
          </a:bodyPr>
          <a:p>
            <a:r>
              <a:rPr lang="zh-CN" sz="28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看了视频后，我深受鼓舞。</a:t>
            </a:r>
            <a:endParaRPr lang="zh-CN" sz="28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endParaRPr>
          </a:p>
          <a:p>
            <a:r>
              <a:rPr lang="zh-CN" sz="2800" b="1" kern="0"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mn-ea"/>
              </a:rPr>
              <a:t>（从属连词</a:t>
            </a:r>
            <a:r>
              <a:rPr lang="en-US" altLang="zh-CN" sz="2800" b="1" kern="0"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mn-ea"/>
              </a:rPr>
              <a:t>+</a:t>
            </a:r>
            <a:r>
              <a:rPr lang="zh-CN" sz="2800" b="1" kern="0"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mn-ea"/>
              </a:rPr>
              <a:t>非谓语动词做状语）</a:t>
            </a:r>
            <a:r>
              <a:rPr lang="en-US" sz="28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 </a:t>
            </a:r>
            <a:endParaRPr lang="en-US" sz="28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文本框 8"/>
          <p:cNvSpPr txBox="1"/>
          <p:nvPr/>
        </p:nvSpPr>
        <p:spPr>
          <a:xfrm>
            <a:off x="6271895" y="1313815"/>
            <a:ext cx="5673090" cy="953135"/>
          </a:xfrm>
          <a:prstGeom prst="rect">
            <a:avLst/>
          </a:prstGeom>
          <a:solidFill>
            <a:schemeClr val="bg1"/>
          </a:solidFill>
          <a:ln w="38100">
            <a:solidFill>
              <a:schemeClr val="tx2"/>
            </a:solidFill>
          </a:ln>
        </p:spPr>
        <p:txBody>
          <a:bodyPr wrap="square" rtlCol="0">
            <a:spAutoFit/>
          </a:bodyPr>
          <a:p>
            <a:r>
              <a:rPr lang="en-US" sz="28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After watching the video, I felt inspired/encouraged. </a:t>
            </a:r>
            <a:endParaRPr lang="en-US" sz="28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文本框 10"/>
          <p:cNvSpPr txBox="1"/>
          <p:nvPr/>
        </p:nvSpPr>
        <p:spPr>
          <a:xfrm>
            <a:off x="4067175" y="2976880"/>
            <a:ext cx="7236460" cy="953135"/>
          </a:xfrm>
          <a:prstGeom prst="rect">
            <a:avLst/>
          </a:prstGeom>
          <a:noFill/>
        </p:spPr>
        <p:txBody>
          <a:bodyPr wrap="square" rtlCol="0">
            <a:spAutoFit/>
          </a:bodyPr>
          <a:p>
            <a:r>
              <a:rPr lang="zh-CN" altLang="en-US" sz="2800" b="1"/>
              <a:t>我深受鼓舞，坚定了自己的信念，勇往直前。</a:t>
            </a:r>
            <a:endParaRPr lang="zh-CN" altLang="en-US" sz="2800" b="1"/>
          </a:p>
          <a:p>
            <a:r>
              <a:rPr lang="en-US" altLang="zh-CN" sz="2800" b="1"/>
              <a:t>                                      </a:t>
            </a:r>
            <a:r>
              <a:rPr lang="zh-CN" altLang="en-US" sz="2800" b="1">
                <a:solidFill>
                  <a:srgbClr val="FF0000"/>
                </a:solidFill>
              </a:rPr>
              <a:t>（</a:t>
            </a:r>
            <a:r>
              <a:rPr lang="en-US" altLang="zh-CN" sz="2800" b="1">
                <a:solidFill>
                  <a:srgbClr val="FF0000"/>
                </a:solidFill>
                <a:sym typeface="+mn-ea"/>
              </a:rPr>
              <a:t>so...that...</a:t>
            </a:r>
            <a:r>
              <a:rPr lang="zh-CN" altLang="en-US" sz="2800" b="1">
                <a:solidFill>
                  <a:srgbClr val="FF0000"/>
                </a:solidFill>
              </a:rPr>
              <a:t>倒装句）</a:t>
            </a:r>
            <a:endParaRPr lang="zh-CN" altLang="en-US" sz="2800" b="1">
              <a:solidFill>
                <a:srgbClr val="FF0000"/>
              </a:solidFill>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5270" y="1120775"/>
            <a:ext cx="2821305" cy="3029585"/>
          </a:xfrm>
          <a:prstGeom prst="rect">
            <a:avLst/>
          </a:prstGeom>
        </p:spPr>
      </p:pic>
      <p:sp>
        <p:nvSpPr>
          <p:cNvPr id="30" name="TextBox 29"/>
          <p:cNvSpPr txBox="1"/>
          <p:nvPr>
            <p:custDataLst>
              <p:tags r:id="rId2"/>
            </p:custDataLst>
          </p:nvPr>
        </p:nvSpPr>
        <p:spPr>
          <a:xfrm>
            <a:off x="2777648" y="1313517"/>
            <a:ext cx="937683" cy="681990"/>
          </a:xfrm>
          <a:prstGeom prst="rect">
            <a:avLst/>
          </a:prstGeom>
          <a:noFill/>
        </p:spPr>
        <p:txBody>
          <a:bodyPr>
            <a:spAutoFit/>
          </a:bodyPr>
          <a:lstStyle/>
          <a:p>
            <a:pPr algn="r" eaLnBrk="1" fontAlgn="auto" hangingPunct="1">
              <a:lnSpc>
                <a:spcPct val="120000"/>
              </a:lnSpc>
              <a:spcBef>
                <a:spcPts val="0"/>
              </a:spcBef>
              <a:spcAft>
                <a:spcPts val="0"/>
              </a:spcAft>
              <a:defRPr/>
            </a:pPr>
            <a:r>
              <a:rPr lang="en-US" sz="3200" kern="0" dirty="0" smtClean="0">
                <a:solidFill>
                  <a:schemeClr val="tx2"/>
                </a:solidFill>
                <a:latin typeface="Impact" panose="020B0806030902050204" pitchFamily="34" charset="0"/>
                <a:ea typeface="华文隶书" panose="02010800040101010101" pitchFamily="2" charset="-122"/>
                <a:cs typeface="Verdana" panose="020B0604030504040204" pitchFamily="34" charset="0"/>
              </a:rPr>
              <a:t>02</a:t>
            </a:r>
            <a:endParaRPr lang="en-US" sz="3200" kern="0" dirty="0" smtClean="0">
              <a:solidFill>
                <a:schemeClr val="tx2"/>
              </a:solidFill>
              <a:latin typeface="Impact" panose="020B0806030902050204" pitchFamily="34" charset="0"/>
              <a:ea typeface="华文隶书" panose="02010800040101010101" pitchFamily="2" charset="-122"/>
              <a:cs typeface="Verdana" panose="020B0604030504040204" pitchFamily="34" charset="0"/>
            </a:endParaRPr>
          </a:p>
        </p:txBody>
      </p:sp>
      <p:sp>
        <p:nvSpPr>
          <p:cNvPr id="31" name="TextBox 30"/>
          <p:cNvSpPr txBox="1"/>
          <p:nvPr>
            <p:custDataLst>
              <p:tags r:id="rId3"/>
            </p:custDataLst>
          </p:nvPr>
        </p:nvSpPr>
        <p:spPr>
          <a:xfrm>
            <a:off x="3069113" y="2295022"/>
            <a:ext cx="937683" cy="681990"/>
          </a:xfrm>
          <a:prstGeom prst="rect">
            <a:avLst/>
          </a:prstGeom>
          <a:noFill/>
        </p:spPr>
        <p:txBody>
          <a:bodyPr>
            <a:spAutoFit/>
          </a:bodyPr>
          <a:lstStyle/>
          <a:p>
            <a:pPr algn="r" eaLnBrk="1" fontAlgn="auto" hangingPunct="1">
              <a:lnSpc>
                <a:spcPct val="120000"/>
              </a:lnSpc>
              <a:spcBef>
                <a:spcPts val="0"/>
              </a:spcBef>
              <a:spcAft>
                <a:spcPts val="0"/>
              </a:spcAft>
              <a:defRPr/>
            </a:pPr>
            <a:r>
              <a:rPr lang="en-US" sz="3200" kern="0" dirty="0" smtClean="0">
                <a:solidFill>
                  <a:schemeClr val="tx2"/>
                </a:solidFill>
                <a:latin typeface="Impact" panose="020B0806030902050204" pitchFamily="34" charset="0"/>
                <a:ea typeface="华文隶书" panose="02010800040101010101" pitchFamily="2" charset="-122"/>
                <a:cs typeface="Verdana" panose="020B0604030504040204" pitchFamily="34" charset="0"/>
              </a:rPr>
              <a:t>03</a:t>
            </a:r>
            <a:endParaRPr lang="en-US" sz="3200" kern="0" dirty="0" smtClean="0">
              <a:solidFill>
                <a:schemeClr val="tx2"/>
              </a:solidFill>
              <a:latin typeface="Impact" panose="020B0806030902050204" pitchFamily="34" charset="0"/>
              <a:ea typeface="华文隶书" panose="02010800040101010101" pitchFamily="2" charset="-122"/>
              <a:cs typeface="Verdana" panose="020B0604030504040204" pitchFamily="34" charset="0"/>
            </a:endParaRPr>
          </a:p>
        </p:txBody>
      </p:sp>
      <p:sp>
        <p:nvSpPr>
          <p:cNvPr id="32" name="TextBox 31"/>
          <p:cNvSpPr txBox="1"/>
          <p:nvPr>
            <p:custDataLst>
              <p:tags r:id="rId4"/>
            </p:custDataLst>
          </p:nvPr>
        </p:nvSpPr>
        <p:spPr>
          <a:xfrm>
            <a:off x="3069113" y="4218116"/>
            <a:ext cx="937683" cy="681990"/>
          </a:xfrm>
          <a:prstGeom prst="rect">
            <a:avLst/>
          </a:prstGeom>
          <a:noFill/>
        </p:spPr>
        <p:txBody>
          <a:bodyPr>
            <a:spAutoFit/>
          </a:bodyPr>
          <a:lstStyle/>
          <a:p>
            <a:pPr algn="r" eaLnBrk="1" fontAlgn="auto" hangingPunct="1">
              <a:lnSpc>
                <a:spcPct val="120000"/>
              </a:lnSpc>
              <a:spcBef>
                <a:spcPts val="0"/>
              </a:spcBef>
              <a:spcAft>
                <a:spcPts val="0"/>
              </a:spcAft>
              <a:defRPr/>
            </a:pPr>
            <a:r>
              <a:rPr lang="en-US" sz="3200" kern="0" dirty="0" smtClean="0">
                <a:solidFill>
                  <a:schemeClr val="tx2"/>
                </a:solidFill>
                <a:latin typeface="Impact" panose="020B0806030902050204" pitchFamily="34" charset="0"/>
                <a:ea typeface="华文隶书" panose="02010800040101010101" pitchFamily="2" charset="-122"/>
                <a:cs typeface="Verdana" panose="020B0604030504040204" pitchFamily="34" charset="0"/>
              </a:rPr>
              <a:t>04</a:t>
            </a:r>
            <a:endParaRPr lang="en-US" sz="3200" kern="0" dirty="0" smtClean="0">
              <a:solidFill>
                <a:schemeClr val="tx2"/>
              </a:solidFill>
              <a:latin typeface="Impact" panose="020B0806030902050204" pitchFamily="34" charset="0"/>
              <a:ea typeface="华文隶书" panose="02010800040101010101" pitchFamily="2" charset="-122"/>
              <a:cs typeface="Verdana" panose="020B0604030504040204" pitchFamily="34" charset="0"/>
            </a:endParaRPr>
          </a:p>
        </p:txBody>
      </p:sp>
      <p:sp>
        <p:nvSpPr>
          <p:cNvPr id="34" name="矩形 33"/>
          <p:cNvSpPr/>
          <p:nvPr>
            <p:custDataLst>
              <p:tags r:id="rId5"/>
            </p:custDataLst>
          </p:nvPr>
        </p:nvSpPr>
        <p:spPr>
          <a:xfrm>
            <a:off x="3715385" y="1438910"/>
            <a:ext cx="2389505" cy="431800"/>
          </a:xfrm>
          <a:prstGeom prst="rect">
            <a:avLst/>
          </a:prstGeom>
          <a:solidFill>
            <a:schemeClr val="bg1"/>
          </a:solidFill>
          <a:ln w="25400" cap="flat" cmpd="sng" algn="ctr">
            <a:noFill/>
            <a:prstDash val="solid"/>
          </a:ln>
          <a:effectLst/>
        </p:spPr>
        <p:txBody>
          <a:bodyPr lIns="120000" tIns="62400" rIns="120000" bIns="62400" anchor="ctr">
            <a:noAutofit/>
          </a:bodyPr>
          <a:lstStyle/>
          <a:p>
            <a:pPr algn="ctr" eaLnBrk="1" fontAlgn="auto" hangingPunct="1">
              <a:spcBef>
                <a:spcPts val="0"/>
              </a:spcBef>
              <a:spcAft>
                <a:spcPts val="0"/>
              </a:spcAft>
              <a:defRPr/>
            </a:pPr>
            <a:r>
              <a:rPr lang="en-US" sz="3200" b="1" kern="0"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Arial" panose="020B0604020202020204" pitchFamily="34" charset="0"/>
              </a:rPr>
              <a:t>grammar</a:t>
            </a:r>
            <a:endParaRPr lang="en-US" sz="3200" b="1" kern="0"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Arial" panose="020B0604020202020204" pitchFamily="34" charset="0"/>
            </a:endParaRPr>
          </a:p>
        </p:txBody>
      </p:sp>
      <p:sp>
        <p:nvSpPr>
          <p:cNvPr id="37" name="矩形 36"/>
          <p:cNvSpPr/>
          <p:nvPr>
            <p:custDataLst>
              <p:tags r:id="rId6"/>
            </p:custDataLst>
          </p:nvPr>
        </p:nvSpPr>
        <p:spPr>
          <a:xfrm>
            <a:off x="4244340" y="2419985"/>
            <a:ext cx="5404485" cy="431800"/>
          </a:xfrm>
          <a:prstGeom prst="rect">
            <a:avLst/>
          </a:prstGeom>
          <a:solidFill>
            <a:schemeClr val="bg1"/>
          </a:solidFill>
          <a:ln w="25400" cap="flat" cmpd="sng" algn="ctr">
            <a:noFill/>
            <a:prstDash val="solid"/>
          </a:ln>
          <a:effectLst/>
        </p:spPr>
        <p:txBody>
          <a:bodyPr lIns="120000" tIns="62400" rIns="120000" bIns="62400" anchor="ctr">
            <a:noAutofit/>
          </a:bodyPr>
          <a:lstStyle/>
          <a:p>
            <a:pPr algn="ctr" eaLnBrk="1" fontAlgn="auto" hangingPunct="1">
              <a:spcBef>
                <a:spcPts val="0"/>
              </a:spcBef>
              <a:spcAft>
                <a:spcPts val="0"/>
              </a:spcAft>
              <a:defRPr/>
            </a:pPr>
            <a:r>
              <a:rPr lang="en-US" altLang="zh-CN" sz="3200" b="1" kern="0"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Arial" panose="020B0604020202020204" pitchFamily="34" charset="0"/>
              </a:rPr>
              <a:t>special sentence pattern</a:t>
            </a:r>
            <a:endParaRPr lang="en-US" altLang="zh-CN" sz="3200" b="1" kern="0"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Arial" panose="020B0604020202020204" pitchFamily="34" charset="0"/>
            </a:endParaRPr>
          </a:p>
        </p:txBody>
      </p:sp>
      <p:sp>
        <p:nvSpPr>
          <p:cNvPr id="41" name="TextBox 40"/>
          <p:cNvSpPr txBox="1"/>
          <p:nvPr>
            <p:custDataLst>
              <p:tags r:id="rId7"/>
            </p:custDataLst>
          </p:nvPr>
        </p:nvSpPr>
        <p:spPr>
          <a:xfrm>
            <a:off x="2003425" y="200025"/>
            <a:ext cx="1206500" cy="681990"/>
          </a:xfrm>
          <a:prstGeom prst="rect">
            <a:avLst/>
          </a:prstGeom>
          <a:noFill/>
        </p:spPr>
        <p:txBody>
          <a:bodyPr wrap="square">
            <a:spAutoFit/>
          </a:bodyPr>
          <a:lstStyle/>
          <a:p>
            <a:pPr algn="r" eaLnBrk="1" fontAlgn="auto" hangingPunct="1">
              <a:lnSpc>
                <a:spcPct val="120000"/>
              </a:lnSpc>
              <a:spcBef>
                <a:spcPts val="0"/>
              </a:spcBef>
              <a:spcAft>
                <a:spcPts val="0"/>
              </a:spcAft>
              <a:defRPr/>
            </a:pPr>
            <a:r>
              <a:rPr lang="en-US" sz="3200" kern="0" dirty="0">
                <a:solidFill>
                  <a:schemeClr val="tx2"/>
                </a:solidFill>
                <a:latin typeface="Impact" panose="020B0806030902050204" pitchFamily="34" charset="0"/>
                <a:ea typeface="华文隶书" panose="02010800040101010101" pitchFamily="2" charset="-122"/>
                <a:cs typeface="Verdana" panose="020B0604030504040204" pitchFamily="34" charset="0"/>
              </a:rPr>
              <a:t>01</a:t>
            </a:r>
            <a:endParaRPr lang="en-US" sz="3200" kern="0" dirty="0">
              <a:solidFill>
                <a:schemeClr val="tx2"/>
              </a:solidFill>
              <a:latin typeface="Impact" panose="020B0806030902050204" pitchFamily="34" charset="0"/>
              <a:ea typeface="华文隶书" panose="02010800040101010101" pitchFamily="2" charset="-122"/>
              <a:cs typeface="Verdana" panose="020B0604030504040204" pitchFamily="34" charset="0"/>
            </a:endParaRPr>
          </a:p>
        </p:txBody>
      </p:sp>
      <p:sp>
        <p:nvSpPr>
          <p:cNvPr id="42" name="矩形 41"/>
          <p:cNvSpPr/>
          <p:nvPr>
            <p:custDataLst>
              <p:tags r:id="rId8"/>
            </p:custDataLst>
          </p:nvPr>
        </p:nvSpPr>
        <p:spPr>
          <a:xfrm>
            <a:off x="3209925" y="325120"/>
            <a:ext cx="6028055" cy="431800"/>
          </a:xfrm>
          <a:prstGeom prst="rect">
            <a:avLst/>
          </a:prstGeom>
          <a:solidFill>
            <a:schemeClr val="bg1"/>
          </a:solidFill>
          <a:ln w="25400" cap="flat" cmpd="sng" algn="ctr">
            <a:noFill/>
            <a:prstDash val="solid"/>
          </a:ln>
          <a:effectLst/>
        </p:spPr>
        <p:txBody>
          <a:bodyPr lIns="120000" tIns="62400" rIns="120000" bIns="62400" anchor="ctr">
            <a:noAutofit/>
          </a:bodyPr>
          <a:lstStyle/>
          <a:p>
            <a:pPr algn="ctr" eaLnBrk="1" fontAlgn="auto" hangingPunct="1">
              <a:spcBef>
                <a:spcPts val="0"/>
              </a:spcBef>
              <a:spcAft>
                <a:spcPts val="0"/>
              </a:spcAft>
              <a:defRPr/>
            </a:pPr>
            <a:r>
              <a:rPr lang="en-US" sz="3200" b="1" kern="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Arial" panose="020B0604020202020204" pitchFamily="34" charset="0"/>
              </a:rPr>
              <a:t> vocabulary</a:t>
            </a:r>
            <a:r>
              <a:rPr lang="en-US" sz="32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       </a:t>
            </a:r>
            <a:r>
              <a:rPr lang="en-US" sz="2800" b="1" kern="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I felt ________</a:t>
            </a:r>
            <a:r>
              <a:rPr lang="en-US" sz="32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   </a:t>
            </a:r>
            <a:endParaRPr lang="en-US" sz="32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Freeform 5"/>
          <p:cNvSpPr/>
          <p:nvPr/>
        </p:nvSpPr>
        <p:spPr bwMode="auto">
          <a:xfrm>
            <a:off x="2160905" y="993140"/>
            <a:ext cx="1315720" cy="5386705"/>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tx2"/>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06" tIns="45703" rIns="91406" bIns="45703" numCol="1" anchor="t" anchorCtr="0" compatLnSpc="1"/>
          <a:p>
            <a:endParaRPr lang="zh-CN" altLang="en-US"/>
          </a:p>
        </p:txBody>
      </p:sp>
      <p:sp>
        <p:nvSpPr>
          <p:cNvPr id="4" name="矩形 3"/>
          <p:cNvSpPr/>
          <p:nvPr>
            <p:custDataLst>
              <p:tags r:id="rId9"/>
            </p:custDataLst>
          </p:nvPr>
        </p:nvSpPr>
        <p:spPr>
          <a:xfrm>
            <a:off x="7695565" y="325120"/>
            <a:ext cx="4249420" cy="431800"/>
          </a:xfrm>
          <a:prstGeom prst="rect">
            <a:avLst/>
          </a:prstGeom>
          <a:solidFill>
            <a:schemeClr val="bg1"/>
          </a:solidFill>
          <a:ln w="28575" cap="flat" cmpd="sng" algn="ctr">
            <a:solidFill>
              <a:schemeClr val="tx2"/>
            </a:solidFill>
            <a:prstDash val="solid"/>
          </a:ln>
          <a:effectLst/>
        </p:spPr>
        <p:txBody>
          <a:bodyPr lIns="120000" tIns="62400" rIns="120000" bIns="62400" anchor="ctr">
            <a:noAutofit/>
          </a:bodyPr>
          <a:p>
            <a:pPr algn="ctr" eaLnBrk="1" fontAlgn="auto" hangingPunct="1">
              <a:spcBef>
                <a:spcPts val="0"/>
              </a:spcBef>
              <a:spcAft>
                <a:spcPts val="0"/>
              </a:spcAft>
              <a:defRPr/>
            </a:pPr>
            <a:r>
              <a:rPr lang="en-US" sz="28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 inspired/encouraged</a:t>
            </a:r>
            <a:r>
              <a:rPr lang="en-US" sz="1865"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a:t>
            </a:r>
            <a:endParaRPr lang="en-US" sz="1865"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文本框 5"/>
          <p:cNvSpPr txBox="1"/>
          <p:nvPr/>
        </p:nvSpPr>
        <p:spPr>
          <a:xfrm>
            <a:off x="4067175" y="2952115"/>
            <a:ext cx="7877175" cy="953135"/>
          </a:xfrm>
          <a:prstGeom prst="rect">
            <a:avLst/>
          </a:prstGeom>
          <a:solidFill>
            <a:schemeClr val="bg1"/>
          </a:solidFill>
          <a:ln w="28575">
            <a:solidFill>
              <a:schemeClr val="tx2"/>
            </a:solidFill>
          </a:ln>
        </p:spPr>
        <p:txBody>
          <a:bodyPr wrap="square" rtlCol="0">
            <a:spAutoFit/>
          </a:bodyPr>
          <a:p>
            <a:r>
              <a:rPr lang="en-US" sz="2800" b="1" u="sng"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So</a:t>
            </a:r>
            <a:r>
              <a:rPr lang="en-US" sz="28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 inspired was I </a:t>
            </a:r>
            <a:r>
              <a:rPr lang="en-US" sz="2800" b="1" u="sng"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that</a:t>
            </a:r>
            <a:r>
              <a:rPr lang="en-US" sz="28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 I strengthened my mind to </a:t>
            </a:r>
            <a:r>
              <a:rPr lang="en-US" sz="2800" b="1" u="sng"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surge on</a:t>
            </a:r>
            <a:r>
              <a:rPr lang="zh-CN" sz="2800" b="1" u="sng"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奔涌向前</a:t>
            </a:r>
            <a:r>
              <a:rPr lang="en-US" sz="28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a:t>
            </a:r>
            <a:endParaRPr lang="en-US" sz="28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文本框 6"/>
          <p:cNvSpPr txBox="1"/>
          <p:nvPr/>
        </p:nvSpPr>
        <p:spPr>
          <a:xfrm>
            <a:off x="2715260" y="4900295"/>
            <a:ext cx="9229090" cy="953135"/>
          </a:xfrm>
          <a:prstGeom prst="rect">
            <a:avLst/>
          </a:prstGeom>
          <a:noFill/>
          <a:ln w="28575">
            <a:solidFill>
              <a:schemeClr val="tx2"/>
            </a:solidFill>
          </a:ln>
        </p:spPr>
        <p:txBody>
          <a:bodyPr wrap="square" rtlCol="0">
            <a:spAutoFit/>
          </a:bodyPr>
          <a:p>
            <a:r>
              <a:rPr lang="en-US" sz="2800" b="1" u="sng"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Encouragement seized me</a:t>
            </a:r>
            <a:r>
              <a:rPr lang="en-US" sz="28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 after  I watched the video</a:t>
            </a:r>
            <a:r>
              <a:rPr lang="en-US" sz="28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 </a:t>
            </a:r>
            <a:endParaRPr lang="en-US" sz="28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文本框 7"/>
          <p:cNvSpPr txBox="1"/>
          <p:nvPr/>
        </p:nvSpPr>
        <p:spPr>
          <a:xfrm>
            <a:off x="2161540" y="6092825"/>
            <a:ext cx="9782810" cy="521970"/>
          </a:xfrm>
          <a:prstGeom prst="rect">
            <a:avLst/>
          </a:prstGeom>
          <a:noFill/>
          <a:ln w="28575">
            <a:solidFill>
              <a:schemeClr val="tx2"/>
            </a:solidFill>
          </a:ln>
        </p:spPr>
        <p:txBody>
          <a:bodyPr wrap="square" rtlCol="0">
            <a:spAutoFit/>
          </a:bodyPr>
          <a:p>
            <a:r>
              <a:rPr lang="en-US" sz="28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T</a:t>
            </a:r>
            <a:r>
              <a:rPr lang="en-US" sz="2800" b="1" u="sng"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he sight of the video filled me</a:t>
            </a:r>
            <a:r>
              <a:rPr lang="en-US" sz="28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 with encouragement.</a:t>
            </a:r>
            <a:r>
              <a:rPr lang="en-US" sz="28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 </a:t>
            </a:r>
            <a:endParaRPr lang="en-US" sz="28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矩形 2"/>
          <p:cNvSpPr/>
          <p:nvPr>
            <p:custDataLst>
              <p:tags r:id="rId10"/>
            </p:custDataLst>
          </p:nvPr>
        </p:nvSpPr>
        <p:spPr>
          <a:xfrm>
            <a:off x="4124960" y="4343400"/>
            <a:ext cx="6033135" cy="431800"/>
          </a:xfrm>
          <a:prstGeom prst="rect">
            <a:avLst/>
          </a:prstGeom>
          <a:solidFill>
            <a:schemeClr val="bg1"/>
          </a:solidFill>
          <a:ln w="25400" cap="flat" cmpd="sng" algn="ctr">
            <a:noFill/>
            <a:prstDash val="solid"/>
          </a:ln>
          <a:effectLst/>
        </p:spPr>
        <p:txBody>
          <a:bodyPr lIns="120000" tIns="62400" rIns="120000" bIns="62400" anchor="ctr">
            <a:noAutofit/>
          </a:bodyPr>
          <a:p>
            <a:pPr algn="ctr" eaLnBrk="1" fontAlgn="auto" hangingPunct="1">
              <a:spcBef>
                <a:spcPts val="0"/>
              </a:spcBef>
              <a:spcAft>
                <a:spcPts val="0"/>
              </a:spcAft>
              <a:defRPr/>
            </a:pPr>
            <a:r>
              <a:rPr lang="en-US" altLang="zh-CN" sz="3200" dirty="0">
                <a:solidFill>
                  <a:schemeClr val="accent1"/>
                </a:solidFill>
                <a:effectLst>
                  <a:outerShdw blurRad="38100" dist="25400" dir="5400000" algn="ctr" rotWithShape="0">
                    <a:srgbClr val="6E747A">
                      <a:alpha val="43000"/>
                    </a:srgbClr>
                  </a:outerShdw>
                </a:effectLst>
                <a:latin typeface="Impact" panose="020B0806030902050204" pitchFamily="34" charset="0"/>
                <a:sym typeface="+mn-ea"/>
              </a:rPr>
              <a:t>Authentic Sentences</a:t>
            </a:r>
            <a:r>
              <a:rPr lang="zh-CN" altLang="en-US" sz="3200" b="1" dirty="0">
                <a:solidFill>
                  <a:schemeClr val="accent1"/>
                </a:solidFill>
                <a:effectLst>
                  <a:outerShdw blurRad="38100" dist="25400" dir="5400000" algn="ctr" rotWithShape="0">
                    <a:srgbClr val="6E747A">
                      <a:alpha val="43000"/>
                    </a:srgbClr>
                  </a:outerShdw>
                </a:effectLst>
                <a:latin typeface="Impact" panose="020B0806030902050204" pitchFamily="34" charset="0"/>
                <a:sym typeface="+mn-ea"/>
              </a:rPr>
              <a:t>地道表达</a:t>
            </a:r>
            <a:endParaRPr lang="zh-CN" altLang="en-US" sz="3200" b="1" kern="0" dirty="0" smtClean="0">
              <a:solidFill>
                <a:schemeClr val="accent1"/>
              </a:solidFill>
              <a:effectLst>
                <a:outerShdw blurRad="38100" dist="25400" dir="5400000" algn="ctr" rotWithShape="0">
                  <a:srgbClr val="6E747A">
                    <a:alpha val="43000"/>
                  </a:srgbClr>
                </a:outerShdw>
              </a:effectLst>
              <a:latin typeface="Impact" panose="020B0806030902050204" pitchFamily="34" charset="0"/>
              <a:ea typeface="微软雅黑" panose="020B0503020204020204" pitchFamily="34" charset="-122"/>
              <a:cs typeface="Arial" panose="020B0604020202020204" pitchFamily="34" charset="0"/>
              <a:sym typeface="+mn-ea"/>
            </a:endParaRPr>
          </a:p>
        </p:txBody>
      </p:sp>
      <p:sp>
        <p:nvSpPr>
          <p:cNvPr id="12" name="文本框 11"/>
          <p:cNvSpPr txBox="1"/>
          <p:nvPr/>
        </p:nvSpPr>
        <p:spPr>
          <a:xfrm>
            <a:off x="14605" y="4218305"/>
            <a:ext cx="3700780" cy="1076325"/>
          </a:xfrm>
          <a:prstGeom prst="rect">
            <a:avLst/>
          </a:prstGeom>
          <a:noFill/>
        </p:spPr>
        <p:txBody>
          <a:bodyPr wrap="square" rtlCol="0">
            <a:spAutoFit/>
          </a:bodyPr>
          <a:p>
            <a:r>
              <a:rPr lang="en-US" altLang="zh-CN" sz="3200" b="1">
                <a:solidFill>
                  <a:srgbClr val="FF0000"/>
                </a:solidFill>
              </a:rPr>
              <a:t>Surge on, young generations!</a:t>
            </a:r>
            <a:endParaRPr lang="en-US" altLang="zh-CN" sz="3200" b="1">
              <a:solidFill>
                <a:srgbClr val="FF0000"/>
              </a:solidFill>
            </a:endParaRPr>
          </a:p>
        </p:txBody>
      </p:sp>
      <p:sp>
        <p:nvSpPr>
          <p:cNvPr id="38" name="矩形 37"/>
          <p:cNvSpPr/>
          <p:nvPr>
            <p:custDataLst>
              <p:tags r:id="rId11"/>
            </p:custDataLst>
          </p:nvPr>
        </p:nvSpPr>
        <p:spPr>
          <a:xfrm>
            <a:off x="4067175" y="4343400"/>
            <a:ext cx="7728585" cy="431800"/>
          </a:xfrm>
          <a:prstGeom prst="rect">
            <a:avLst/>
          </a:prstGeom>
          <a:solidFill>
            <a:schemeClr val="bg1"/>
          </a:solidFill>
          <a:ln w="25400" cap="flat" cmpd="sng" algn="ctr">
            <a:noFill/>
            <a:prstDash val="solid"/>
          </a:ln>
          <a:effectLst/>
        </p:spPr>
        <p:txBody>
          <a:bodyPr lIns="120000" tIns="62400" rIns="120000" bIns="62400" anchor="ctr">
            <a:noAutofit/>
          </a:bodyPr>
          <a:lstStyle/>
          <a:p>
            <a:pPr algn="ctr" eaLnBrk="1" fontAlgn="auto" hangingPunct="1">
              <a:spcBef>
                <a:spcPts val="0"/>
              </a:spcBef>
              <a:spcAft>
                <a:spcPts val="0"/>
              </a:spcAft>
              <a:defRPr/>
            </a:pPr>
            <a:r>
              <a:rPr lang="en-US" altLang="zh-CN" sz="3200" dirty="0">
                <a:solidFill>
                  <a:srgbClr val="FF0000"/>
                </a:solidFill>
                <a:latin typeface="Impact" panose="020B0806030902050204" pitchFamily="34" charset="0"/>
                <a:sym typeface="+mn-ea"/>
              </a:rPr>
              <a:t>Inanimate-Subjects Sentences</a:t>
            </a:r>
            <a:r>
              <a:rPr lang="zh-CN" altLang="en-US" sz="3200" b="1" dirty="0">
                <a:solidFill>
                  <a:srgbClr val="FF0000"/>
                </a:solidFill>
                <a:latin typeface="Impact" panose="020B0806030902050204" pitchFamily="34" charset="0"/>
                <a:sym typeface="+mn-ea"/>
              </a:rPr>
              <a:t>无灵主语句</a:t>
            </a:r>
            <a:endParaRPr lang="zh-CN" altLang="en-US" sz="3200" b="1" kern="0" dirty="0" smtClean="0">
              <a:solidFill>
                <a:srgbClr val="FF0000"/>
              </a:solidFill>
              <a:latin typeface="Impact" panose="020B0806030902050204" pitchFamily="34" charset="0"/>
              <a:ea typeface="微软雅黑" panose="020B0503020204020204" pitchFamily="34" charset="-122"/>
              <a:cs typeface="Arial" panose="020B0604020202020204" pitchFamily="34" charset="0"/>
              <a:sym typeface="+mn-ea"/>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spd="slow" p14:dur="1600">
        <p14:prism dir="d"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1"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750" fill="hold"/>
                                        <p:tgtEl>
                                          <p:spTgt spid="41"/>
                                        </p:tgtEl>
                                        <p:attrNameLst>
                                          <p:attrName>ppt_w</p:attrName>
                                        </p:attrNameLst>
                                      </p:cBhvr>
                                      <p:tavLst>
                                        <p:tav tm="0">
                                          <p:val>
                                            <p:fltVal val="0"/>
                                          </p:val>
                                        </p:tav>
                                        <p:tav tm="100000">
                                          <p:val>
                                            <p:strVal val="#ppt_w"/>
                                          </p:val>
                                        </p:tav>
                                      </p:tavLst>
                                    </p:anim>
                                    <p:anim calcmode="lin" valueType="num">
                                      <p:cBhvr>
                                        <p:cTn id="8" dur="750" fill="hold"/>
                                        <p:tgtEl>
                                          <p:spTgt spid="41"/>
                                        </p:tgtEl>
                                        <p:attrNameLst>
                                          <p:attrName>ppt_h</p:attrName>
                                        </p:attrNameLst>
                                      </p:cBhvr>
                                      <p:tavLst>
                                        <p:tav tm="0">
                                          <p:val>
                                            <p:fltVal val="0"/>
                                          </p:val>
                                        </p:tav>
                                        <p:tav tm="100000">
                                          <p:val>
                                            <p:strVal val="#ppt_h"/>
                                          </p:val>
                                        </p:tav>
                                      </p:tavLst>
                                    </p:anim>
                                    <p:anim calcmode="lin" valueType="num">
                                      <p:cBhvr>
                                        <p:cTn id="9" dur="750" fill="hold"/>
                                        <p:tgtEl>
                                          <p:spTgt spid="41"/>
                                        </p:tgtEl>
                                        <p:attrNameLst>
                                          <p:attrName>style.rotation</p:attrName>
                                        </p:attrNameLst>
                                      </p:cBhvr>
                                      <p:tavLst>
                                        <p:tav tm="0">
                                          <p:val>
                                            <p:fltVal val="360"/>
                                          </p:val>
                                        </p:tav>
                                        <p:tav tm="100000">
                                          <p:val>
                                            <p:fltVal val="0"/>
                                          </p:val>
                                        </p:tav>
                                      </p:tavLst>
                                    </p:anim>
                                    <p:animEffect transition="in" filter="fade">
                                      <p:cBhvr>
                                        <p:cTn id="10" dur="750"/>
                                        <p:tgtEl>
                                          <p:spTgt spid="41"/>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left)">
                                      <p:cBhvr>
                                        <p:cTn id="14" dur="75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1"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750" fill="hold"/>
                                        <p:tgtEl>
                                          <p:spTgt spid="30"/>
                                        </p:tgtEl>
                                        <p:attrNameLst>
                                          <p:attrName>ppt_w</p:attrName>
                                        </p:attrNameLst>
                                      </p:cBhvr>
                                      <p:tavLst>
                                        <p:tav tm="0">
                                          <p:val>
                                            <p:fltVal val="0"/>
                                          </p:val>
                                        </p:tav>
                                        <p:tav tm="100000">
                                          <p:val>
                                            <p:strVal val="#ppt_w"/>
                                          </p:val>
                                        </p:tav>
                                      </p:tavLst>
                                    </p:anim>
                                    <p:anim calcmode="lin" valueType="num">
                                      <p:cBhvr>
                                        <p:cTn id="24" dur="750" fill="hold"/>
                                        <p:tgtEl>
                                          <p:spTgt spid="30"/>
                                        </p:tgtEl>
                                        <p:attrNameLst>
                                          <p:attrName>ppt_h</p:attrName>
                                        </p:attrNameLst>
                                      </p:cBhvr>
                                      <p:tavLst>
                                        <p:tav tm="0">
                                          <p:val>
                                            <p:fltVal val="0"/>
                                          </p:val>
                                        </p:tav>
                                        <p:tav tm="100000">
                                          <p:val>
                                            <p:strVal val="#ppt_h"/>
                                          </p:val>
                                        </p:tav>
                                      </p:tavLst>
                                    </p:anim>
                                    <p:anim calcmode="lin" valueType="num">
                                      <p:cBhvr>
                                        <p:cTn id="25" dur="750" fill="hold"/>
                                        <p:tgtEl>
                                          <p:spTgt spid="30"/>
                                        </p:tgtEl>
                                        <p:attrNameLst>
                                          <p:attrName>style.rotation</p:attrName>
                                        </p:attrNameLst>
                                      </p:cBhvr>
                                      <p:tavLst>
                                        <p:tav tm="0">
                                          <p:val>
                                            <p:fltVal val="360"/>
                                          </p:val>
                                        </p:tav>
                                        <p:tav tm="100000">
                                          <p:val>
                                            <p:fltVal val="0"/>
                                          </p:val>
                                        </p:tav>
                                      </p:tavLst>
                                    </p:anim>
                                    <p:animEffect transition="in" filter="fade">
                                      <p:cBhvr>
                                        <p:cTn id="26" dur="750"/>
                                        <p:tgtEl>
                                          <p:spTgt spid="30"/>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75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grpId="1" nodeType="click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750" fill="hold"/>
                                        <p:tgtEl>
                                          <p:spTgt spid="31"/>
                                        </p:tgtEl>
                                        <p:attrNameLst>
                                          <p:attrName>ppt_w</p:attrName>
                                        </p:attrNameLst>
                                      </p:cBhvr>
                                      <p:tavLst>
                                        <p:tav tm="0">
                                          <p:val>
                                            <p:fltVal val="0"/>
                                          </p:val>
                                        </p:tav>
                                        <p:tav tm="100000">
                                          <p:val>
                                            <p:strVal val="#ppt_w"/>
                                          </p:val>
                                        </p:tav>
                                      </p:tavLst>
                                    </p:anim>
                                    <p:anim calcmode="lin" valueType="num">
                                      <p:cBhvr>
                                        <p:cTn id="47" dur="750" fill="hold"/>
                                        <p:tgtEl>
                                          <p:spTgt spid="31"/>
                                        </p:tgtEl>
                                        <p:attrNameLst>
                                          <p:attrName>ppt_h</p:attrName>
                                        </p:attrNameLst>
                                      </p:cBhvr>
                                      <p:tavLst>
                                        <p:tav tm="0">
                                          <p:val>
                                            <p:fltVal val="0"/>
                                          </p:val>
                                        </p:tav>
                                        <p:tav tm="100000">
                                          <p:val>
                                            <p:strVal val="#ppt_h"/>
                                          </p:val>
                                        </p:tav>
                                      </p:tavLst>
                                    </p:anim>
                                    <p:anim calcmode="lin" valueType="num">
                                      <p:cBhvr>
                                        <p:cTn id="48" dur="750" fill="hold"/>
                                        <p:tgtEl>
                                          <p:spTgt spid="31"/>
                                        </p:tgtEl>
                                        <p:attrNameLst>
                                          <p:attrName>style.rotation</p:attrName>
                                        </p:attrNameLst>
                                      </p:cBhvr>
                                      <p:tavLst>
                                        <p:tav tm="0">
                                          <p:val>
                                            <p:fltVal val="360"/>
                                          </p:val>
                                        </p:tav>
                                        <p:tav tm="100000">
                                          <p:val>
                                            <p:fltVal val="0"/>
                                          </p:val>
                                        </p:tav>
                                      </p:tavLst>
                                    </p:anim>
                                    <p:animEffect transition="in" filter="fade">
                                      <p:cBhvr>
                                        <p:cTn id="49" dur="750"/>
                                        <p:tgtEl>
                                          <p:spTgt spid="31"/>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left)">
                                      <p:cBhvr>
                                        <p:cTn id="52" dur="75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1"/>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9" presetClass="entr" presetSubtype="0" decel="100000" fill="hold" grpId="1"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p:cTn id="67" dur="750" fill="hold"/>
                                        <p:tgtEl>
                                          <p:spTgt spid="32"/>
                                        </p:tgtEl>
                                        <p:attrNameLst>
                                          <p:attrName>ppt_w</p:attrName>
                                        </p:attrNameLst>
                                      </p:cBhvr>
                                      <p:tavLst>
                                        <p:tav tm="0">
                                          <p:val>
                                            <p:fltVal val="0"/>
                                          </p:val>
                                        </p:tav>
                                        <p:tav tm="100000">
                                          <p:val>
                                            <p:strVal val="#ppt_w"/>
                                          </p:val>
                                        </p:tav>
                                      </p:tavLst>
                                    </p:anim>
                                    <p:anim calcmode="lin" valueType="num">
                                      <p:cBhvr>
                                        <p:cTn id="68" dur="750" fill="hold"/>
                                        <p:tgtEl>
                                          <p:spTgt spid="32"/>
                                        </p:tgtEl>
                                        <p:attrNameLst>
                                          <p:attrName>ppt_h</p:attrName>
                                        </p:attrNameLst>
                                      </p:cBhvr>
                                      <p:tavLst>
                                        <p:tav tm="0">
                                          <p:val>
                                            <p:fltVal val="0"/>
                                          </p:val>
                                        </p:tav>
                                        <p:tav tm="100000">
                                          <p:val>
                                            <p:strVal val="#ppt_h"/>
                                          </p:val>
                                        </p:tav>
                                      </p:tavLst>
                                    </p:anim>
                                    <p:anim calcmode="lin" valueType="num">
                                      <p:cBhvr>
                                        <p:cTn id="69" dur="750" fill="hold"/>
                                        <p:tgtEl>
                                          <p:spTgt spid="32"/>
                                        </p:tgtEl>
                                        <p:attrNameLst>
                                          <p:attrName>style.rotation</p:attrName>
                                        </p:attrNameLst>
                                      </p:cBhvr>
                                      <p:tavLst>
                                        <p:tav tm="0">
                                          <p:val>
                                            <p:fltVal val="360"/>
                                          </p:val>
                                        </p:tav>
                                        <p:tav tm="100000">
                                          <p:val>
                                            <p:fltVal val="0"/>
                                          </p:val>
                                        </p:tav>
                                      </p:tavLst>
                                    </p:anim>
                                    <p:animEffect transition="in" filter="fade">
                                      <p:cBhvr>
                                        <p:cTn id="70" dur="750"/>
                                        <p:tgtEl>
                                          <p:spTgt spid="32"/>
                                        </p:tgtEl>
                                      </p:cBhvr>
                                    </p:animEffect>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wipe(left)">
                                      <p:cBhvr>
                                        <p:cTn id="74" dur="750"/>
                                        <p:tgtEl>
                                          <p:spTgt spid="3"/>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3"/>
                                        </p:tgtEl>
                                        <p:attrNameLst>
                                          <p:attrName>style.visibility</p:attrName>
                                        </p:attrNameLst>
                                      </p:cBhvr>
                                      <p:to>
                                        <p:strVal val="hidden"/>
                                      </p:to>
                                    </p:set>
                                  </p:childTnLst>
                                </p:cTn>
                              </p:par>
                            </p:childTnLst>
                          </p:cTn>
                        </p:par>
                        <p:par>
                          <p:cTn id="79" fill="hold">
                            <p:stCondLst>
                              <p:cond delay="0"/>
                            </p:stCondLst>
                            <p:childTnLst>
                              <p:par>
                                <p:cTn id="80" presetID="22" presetClass="entr" presetSubtype="8" fill="hold" grpId="0" nodeType="after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wipe(left)">
                                      <p:cBhvr>
                                        <p:cTn id="82" dur="750"/>
                                        <p:tgtEl>
                                          <p:spTgt spid="38"/>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nodeType="clickEffect">
                                  <p:stCondLst>
                                    <p:cond delay="0"/>
                                  </p:stCondLst>
                                  <p:childTnLst>
                                    <p:set>
                                      <p:cBhvr>
                                        <p:cTn id="94" dur="1" fill="hold">
                                          <p:stCondLst>
                                            <p:cond delay="0"/>
                                          </p:stCondLst>
                                        </p:cTn>
                                        <p:tgtEl>
                                          <p:spTgt spid="2"/>
                                        </p:tgtEl>
                                        <p:attrNameLst>
                                          <p:attrName>style.visibility</p:attrName>
                                        </p:attrNameLst>
                                      </p:cBhvr>
                                      <p:to>
                                        <p:strVal val="visible"/>
                                      </p:to>
                                    </p:set>
                                    <p:anim calcmode="lin" valueType="num">
                                      <p:cBhvr additive="base">
                                        <p:cTn id="95" dur="1250" fill="hold"/>
                                        <p:tgtEl>
                                          <p:spTgt spid="2"/>
                                        </p:tgtEl>
                                        <p:attrNameLst>
                                          <p:attrName>ppt_x</p:attrName>
                                        </p:attrNameLst>
                                      </p:cBhvr>
                                      <p:tavLst>
                                        <p:tav tm="0">
                                          <p:val>
                                            <p:strVal val="0-#ppt_w/2"/>
                                          </p:val>
                                        </p:tav>
                                        <p:tav tm="100000">
                                          <p:val>
                                            <p:strVal val="#ppt_x"/>
                                          </p:val>
                                        </p:tav>
                                      </p:tavLst>
                                    </p:anim>
                                    <p:anim calcmode="lin" valueType="num">
                                      <p:cBhvr additive="base">
                                        <p:cTn id="96" dur="1250" fill="hold"/>
                                        <p:tgtEl>
                                          <p:spTgt spid="2"/>
                                        </p:tgtEl>
                                        <p:attrNameLst>
                                          <p:attrName>ppt_y</p:attrName>
                                        </p:attrNameLst>
                                      </p:cBhvr>
                                      <p:tavLst>
                                        <p:tav tm="0">
                                          <p:val>
                                            <p:strVal val="#ppt_y"/>
                                          </p:val>
                                        </p:tav>
                                        <p:tav tm="100000">
                                          <p:val>
                                            <p:strVal val="#ppt_y"/>
                                          </p:val>
                                        </p:tav>
                                      </p:tavLst>
                                    </p:anim>
                                  </p:childTnLst>
                                </p:cTn>
                              </p:par>
                            </p:childTnLst>
                          </p:cTn>
                        </p:par>
                        <p:par>
                          <p:cTn id="97" fill="hold">
                            <p:stCondLst>
                              <p:cond delay="1500"/>
                            </p:stCondLst>
                            <p:childTnLst>
                              <p:par>
                                <p:cTn id="98" presetID="1" presetClass="entr" presetSubtype="0" fill="hold" grpId="0" nodeType="afterEffect">
                                  <p:stCondLst>
                                    <p:cond delay="0"/>
                                  </p:stCondLst>
                                  <p:childTnLst>
                                    <p:set>
                                      <p:cBhvr>
                                        <p:cTn id="9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1"/>
      <p:bldP spid="31" grpId="1"/>
      <p:bldP spid="32" grpId="1"/>
      <p:bldP spid="34" grpId="0" bldLvl="0" animBg="1"/>
      <p:bldP spid="37" grpId="0" bldLvl="0" animBg="1"/>
      <p:bldP spid="38" grpId="0" bldLvl="0" animBg="1"/>
      <p:bldP spid="41" grpId="1"/>
      <p:bldP spid="42" grpId="0" bldLvl="0" animBg="1"/>
      <p:bldP spid="4" grpId="0" bldLvl="0" animBg="1"/>
      <p:bldP spid="5" grpId="0" bldLvl="0" animBg="1"/>
      <p:bldP spid="6" grpId="0" bldLvl="0" animBg="1"/>
      <p:bldP spid="7" grpId="0" bldLvl="0" animBg="1"/>
      <p:bldP spid="8" grpId="0" bldLvl="0" animBg="1"/>
      <p:bldP spid="3" grpId="0" bldLvl="0" animBg="1"/>
      <p:bldP spid="9" grpId="0" bldLvl="0" animBg="1"/>
      <p:bldP spid="5" grpId="1" bldLvl="0" animBg="1"/>
      <p:bldP spid="11" grpId="0"/>
      <p:bldP spid="11" grpId="1"/>
      <p:bldP spid="3" grpId="1" bldLvl="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9"/>
          <p:cNvSpPr/>
          <p:nvPr/>
        </p:nvSpPr>
        <p:spPr>
          <a:xfrm>
            <a:off x="4415834" y="3137703"/>
            <a:ext cx="3711575" cy="768350"/>
          </a:xfrm>
          <a:prstGeom prst="rect">
            <a:avLst/>
          </a:prstGeom>
        </p:spPr>
        <p:txBody>
          <a:bodyPr wrap="none">
            <a:spAutoFit/>
          </a:bodyPr>
          <a:lstStyle/>
          <a:p>
            <a:pPr algn="ctr"/>
            <a:r>
              <a:rPr lang="en-US" sz="4400" b="1" dirty="0">
                <a:solidFill>
                  <a:schemeClr val="accent1"/>
                </a:solidFill>
                <a:effectLst>
                  <a:outerShdw blurRad="38100" dist="25400" dir="5400000" algn="ctr" rotWithShape="0">
                    <a:srgbClr val="6E747A">
                      <a:alpha val="43000"/>
                    </a:srgbClr>
                  </a:outerShdw>
                </a:effectLst>
                <a:latin typeface="+mn-ea"/>
              </a:rPr>
              <a:t>Introduction</a:t>
            </a:r>
            <a:endParaRPr lang="en-US" sz="4400" b="1" dirty="0">
              <a:solidFill>
                <a:schemeClr val="accent1"/>
              </a:solidFill>
              <a:effectLst>
                <a:outerShdw blurRad="38100" dist="25400" dir="5400000" algn="ctr" rotWithShape="0">
                  <a:srgbClr val="6E747A">
                    <a:alpha val="43000"/>
                  </a:srgbClr>
                </a:outerShdw>
              </a:effectLst>
              <a:latin typeface="+mn-ea"/>
            </a:endParaRPr>
          </a:p>
        </p:txBody>
      </p:sp>
      <p:cxnSp>
        <p:nvCxnSpPr>
          <p:cNvPr id="4" name="Straight Connector 41"/>
          <p:cNvCxnSpPr/>
          <p:nvPr/>
        </p:nvCxnSpPr>
        <p:spPr>
          <a:xfrm>
            <a:off x="4915720" y="3032978"/>
            <a:ext cx="271180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Oval 23"/>
          <p:cNvSpPr/>
          <p:nvPr/>
        </p:nvSpPr>
        <p:spPr>
          <a:xfrm>
            <a:off x="5609553" y="1419165"/>
            <a:ext cx="1324136" cy="1324136"/>
          </a:xfrm>
          <a:prstGeom prst="ellipse">
            <a:avLst/>
          </a:prstGeom>
          <a:noFill/>
          <a:ln w="381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b="1" dirty="0">
              <a:solidFill>
                <a:schemeClr val="tx2"/>
              </a:solidFill>
              <a:latin typeface="+mj-ea"/>
              <a:ea typeface="+mj-ea"/>
            </a:endParaRPr>
          </a:p>
        </p:txBody>
      </p:sp>
      <p:sp>
        <p:nvSpPr>
          <p:cNvPr id="6" name="矩形 5"/>
          <p:cNvSpPr/>
          <p:nvPr/>
        </p:nvSpPr>
        <p:spPr>
          <a:xfrm>
            <a:off x="5934436" y="1342569"/>
            <a:ext cx="674371" cy="1446550"/>
          </a:xfrm>
          <a:prstGeom prst="rect">
            <a:avLst/>
          </a:prstGeom>
        </p:spPr>
        <p:txBody>
          <a:bodyPr wrap="square">
            <a:spAutoFit/>
          </a:bodyPr>
          <a:lstStyle/>
          <a:p>
            <a:pPr algn="ctr"/>
            <a:r>
              <a:rPr lang="en-US" altLang="zh-CN" sz="8800" b="1" dirty="0">
                <a:solidFill>
                  <a:schemeClr val="tx2"/>
                </a:solidFill>
                <a:latin typeface="+mj-ea"/>
                <a:ea typeface="+mj-ea"/>
              </a:rPr>
              <a:t>1</a:t>
            </a:r>
            <a:endParaRPr lang="zh-CN" altLang="en-US" sz="8800" b="1" dirty="0">
              <a:solidFill>
                <a:schemeClr val="tx2"/>
              </a:solidFill>
              <a:latin typeface="+mj-ea"/>
              <a:ea typeface="+mj-ea"/>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7237" y="1624799"/>
            <a:ext cx="6226790" cy="62267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500"/>
                            </p:stCondLst>
                            <p:childTnLst>
                              <p:par>
                                <p:cTn id="19" presetID="18" presetClass="entr" presetSubtype="12"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Left)">
                                      <p:cBhvr>
                                        <p:cTn id="21" dur="500"/>
                                        <p:tgtEl>
                                          <p:spTgt spid="4"/>
                                        </p:tgtEl>
                                      </p:cBhvr>
                                    </p:animEffect>
                                  </p:childTnLst>
                                </p:cTn>
                              </p:par>
                              <p:par>
                                <p:cTn id="22" presetID="42" presetClass="entr" presetSubtype="0" fill="hold" nodeType="withEffect">
                                  <p:stCondLst>
                                    <p:cond delay="35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ldLvl="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543560" y="729615"/>
            <a:ext cx="11443335" cy="5746750"/>
          </a:xfrm>
          <a:prstGeom prst="roundRect">
            <a:avLst>
              <a:gd name="adj" fmla="val 11271"/>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TextBox 31"/>
          <p:cNvSpPr txBox="1"/>
          <p:nvPr/>
        </p:nvSpPr>
        <p:spPr>
          <a:xfrm flipH="1">
            <a:off x="633730" y="0"/>
            <a:ext cx="4065270" cy="768350"/>
          </a:xfrm>
          <a:prstGeom prst="rect">
            <a:avLst/>
          </a:prstGeom>
          <a:noFill/>
        </p:spPr>
        <p:txBody>
          <a:bodyPr wrap="square" rtlCol="0">
            <a:spAutoFit/>
          </a:bodyPr>
          <a:lstStyle/>
          <a:p>
            <a:pPr algn="ctr"/>
            <a:r>
              <a:rPr lang="en-US" sz="4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Introduction</a:t>
            </a:r>
            <a:endParaRPr lang="en-US" sz="4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13" name="TextBox 7"/>
          <p:cNvSpPr>
            <a:spLocks noChangeArrowheads="1"/>
          </p:cNvSpPr>
          <p:nvPr/>
        </p:nvSpPr>
        <p:spPr bwMode="auto">
          <a:xfrm>
            <a:off x="543560" y="729615"/>
            <a:ext cx="12058650" cy="59061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indent="0" fontAlgn="auto">
              <a:lnSpc>
                <a:spcPct val="120000"/>
              </a:lnSpc>
              <a:buNone/>
            </a:pPr>
            <a:r>
              <a:rPr lang="en-US" sz="3600" b="1" dirty="0">
                <a:solidFill>
                  <a:schemeClr val="tx2"/>
                </a:solidFill>
                <a:latin typeface="微软雅黑" panose="020B0503020204020204" pitchFamily="34" charset="-122"/>
                <a:ea typeface="微软雅黑" panose="020B0503020204020204" pitchFamily="34" charset="-122"/>
                <a:sym typeface="+mn-ea"/>
              </a:rPr>
              <a:t> </a:t>
            </a:r>
            <a:r>
              <a:rPr lang="zh-CN" altLang="en-US" sz="3600">
                <a:sym typeface="+mn-ea"/>
              </a:rPr>
              <a:t> </a:t>
            </a:r>
            <a:endParaRPr lang="en-US" altLang="zh-CN" sz="2800"/>
          </a:p>
          <a:p>
            <a:pPr marL="0" indent="0" fontAlgn="auto">
              <a:lnSpc>
                <a:spcPct val="120000"/>
              </a:lnSpc>
              <a:buNone/>
            </a:pPr>
            <a:endParaRPr lang="zh-CN" sz="3200" b="1" dirty="0">
              <a:solidFill>
                <a:schemeClr val="tx2"/>
              </a:solidFill>
              <a:latin typeface="微软雅黑" panose="020B0503020204020204" pitchFamily="34" charset="-122"/>
              <a:ea typeface="微软雅黑" panose="020B0503020204020204" pitchFamily="34" charset="-122"/>
              <a:sym typeface="+mn-ea"/>
            </a:endParaRPr>
          </a:p>
          <a:p>
            <a:pPr marL="0" indent="0" fontAlgn="auto">
              <a:lnSpc>
                <a:spcPct val="120000"/>
              </a:lnSpc>
              <a:buNone/>
            </a:pPr>
            <a:r>
              <a:rPr lang="zh-CN" sz="2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无灵主语inanimate subject</a:t>
            </a:r>
            <a:endParaRPr lang="en-US" sz="2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a:p>
            <a:pPr marL="0" indent="0" fontAlgn="auto">
              <a:lnSpc>
                <a:spcPct val="120000"/>
              </a:lnSpc>
              <a:buNone/>
            </a:pPr>
            <a:endParaRPr lang="en-US" sz="2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a:p>
            <a:pPr marL="0" indent="0" fontAlgn="auto">
              <a:lnSpc>
                <a:spcPct val="120000"/>
              </a:lnSpc>
              <a:buNone/>
            </a:pPr>
            <a:r>
              <a:rPr lang="en-US" sz="2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有灵动词animate verb </a:t>
            </a:r>
            <a:endParaRPr lang="en-US" sz="2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a:p>
            <a:pPr marL="0" indent="0" fontAlgn="auto">
              <a:lnSpc>
                <a:spcPct val="120000"/>
              </a:lnSpc>
              <a:buNone/>
            </a:pPr>
            <a:endParaRPr lang="en-US" sz="2800" b="1" dirty="0">
              <a:solidFill>
                <a:schemeClr val="tx2"/>
              </a:solidFill>
              <a:latin typeface="微软雅黑" panose="020B0503020204020204" pitchFamily="34" charset="-122"/>
              <a:ea typeface="微软雅黑" panose="020B0503020204020204" pitchFamily="34" charset="-122"/>
              <a:sym typeface="+mn-ea"/>
            </a:endParaRPr>
          </a:p>
          <a:p>
            <a:pPr marL="0" indent="0" fontAlgn="auto">
              <a:lnSpc>
                <a:spcPct val="120000"/>
              </a:lnSpc>
              <a:buNone/>
            </a:pPr>
            <a:r>
              <a:rPr lang="en-US" sz="2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汉语常用句子结构：</a:t>
            </a:r>
            <a:endParaRPr lang="en-US" altLang="zh-CN" sz="2800">
              <a:solidFill>
                <a:schemeClr val="accent1"/>
              </a:solidFill>
              <a:effectLst>
                <a:outerShdw blurRad="38100" dist="25400" dir="5400000" algn="ctr" rotWithShape="0">
                  <a:srgbClr val="6E747A">
                    <a:alpha val="43000"/>
                  </a:srgbClr>
                </a:outerShdw>
              </a:effectLst>
              <a:sym typeface="+mn-ea"/>
            </a:endParaRPr>
          </a:p>
          <a:p>
            <a:pPr marL="0" indent="0" fontAlgn="auto">
              <a:lnSpc>
                <a:spcPct val="120000"/>
              </a:lnSpc>
              <a:buNone/>
            </a:pPr>
            <a:r>
              <a:rPr lang="en-US" altLang="zh-CN" sz="2800">
                <a:solidFill>
                  <a:schemeClr val="accent1"/>
                </a:solidFill>
                <a:effectLst>
                  <a:outerShdw blurRad="38100" dist="25400" dir="5400000" algn="ctr" rotWithShape="0">
                    <a:srgbClr val="6E747A">
                      <a:alpha val="43000"/>
                    </a:srgbClr>
                  </a:outerShdw>
                </a:effectLst>
                <a:sym typeface="+mn-ea"/>
              </a:rPr>
              <a:t>                            </a:t>
            </a:r>
            <a:endParaRPr lang="en-US" sz="2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a:p>
            <a:pPr marL="0" indent="0" fontAlgn="auto">
              <a:lnSpc>
                <a:spcPct val="120000"/>
              </a:lnSpc>
              <a:buNone/>
            </a:pPr>
            <a:r>
              <a:rPr lang="en-US" sz="2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英语常用句子结构：</a:t>
            </a:r>
            <a:endParaRPr lang="en-US" sz="3200" b="1" dirty="0">
              <a:solidFill>
                <a:schemeClr val="tx2"/>
              </a:solidFill>
              <a:latin typeface="微软雅黑" panose="020B0503020204020204" pitchFamily="34" charset="-122"/>
              <a:ea typeface="微软雅黑" panose="020B0503020204020204" pitchFamily="34" charset="-122"/>
              <a:sym typeface="+mn-ea"/>
            </a:endParaRPr>
          </a:p>
          <a:p>
            <a:pPr marL="0" indent="0" fontAlgn="auto">
              <a:lnSpc>
                <a:spcPct val="120000"/>
              </a:lnSpc>
              <a:buNone/>
            </a:pPr>
            <a:r>
              <a:rPr lang="en-US" sz="3200" b="1" dirty="0">
                <a:solidFill>
                  <a:schemeClr val="tx2"/>
                </a:solidFill>
                <a:latin typeface="微软雅黑" panose="020B0503020204020204" pitchFamily="34" charset="-122"/>
                <a:ea typeface="微软雅黑" panose="020B0503020204020204" pitchFamily="34" charset="-122"/>
                <a:sym typeface="+mn-ea"/>
              </a:rPr>
              <a:t>                   </a:t>
            </a:r>
            <a:endParaRPr lang="en-US" altLang="zh-CN" sz="2400">
              <a:sym typeface="+mn-ea"/>
            </a:endParaRPr>
          </a:p>
          <a:p>
            <a:pPr marL="0" indent="0" fontAlgn="auto">
              <a:lnSpc>
                <a:spcPct val="120000"/>
              </a:lnSpc>
              <a:buNone/>
            </a:pP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66400" y="0"/>
            <a:ext cx="1720850" cy="1720850"/>
          </a:xfrm>
          <a:prstGeom prst="rect">
            <a:avLst/>
          </a:prstGeom>
        </p:spPr>
      </p:pic>
      <p:sp>
        <p:nvSpPr>
          <p:cNvPr id="3" name="文本框 2"/>
          <p:cNvSpPr txBox="1"/>
          <p:nvPr/>
        </p:nvSpPr>
        <p:spPr>
          <a:xfrm>
            <a:off x="4406900" y="4537075"/>
            <a:ext cx="6159500" cy="521970"/>
          </a:xfrm>
          <a:prstGeom prst="rect">
            <a:avLst/>
          </a:prstGeom>
          <a:noFill/>
        </p:spPr>
        <p:txBody>
          <a:bodyPr wrap="square" rtlCol="0">
            <a:spAutoFit/>
          </a:bodyPr>
          <a:p>
            <a:r>
              <a:rPr lang="zh-CN" altLang="en-US" sz="2800" b="1">
                <a:solidFill>
                  <a:srgbClr val="FF0000"/>
                </a:solidFill>
                <a:sym typeface="+mn-ea"/>
              </a:rPr>
              <a:t>  </a:t>
            </a:r>
            <a:r>
              <a:rPr lang="zh-CN" altLang="en-US" sz="2400" b="1">
                <a:solidFill>
                  <a:srgbClr val="FF0000"/>
                </a:solidFill>
                <a:sym typeface="+mn-ea"/>
              </a:rPr>
              <a:t>I love </a:t>
            </a:r>
            <a:r>
              <a:rPr lang="en-US" altLang="zh-CN" sz="2400" b="1">
                <a:solidFill>
                  <a:srgbClr val="FF0000"/>
                </a:solidFill>
                <a:sym typeface="+mn-ea"/>
              </a:rPr>
              <a:t>all my students</a:t>
            </a:r>
            <a:r>
              <a:rPr lang="zh-CN" altLang="en-US" sz="2400" b="1">
                <a:solidFill>
                  <a:srgbClr val="FF0000"/>
                </a:solidFill>
                <a:sym typeface="+mn-ea"/>
              </a:rPr>
              <a:t>. (有灵主语 I ）</a:t>
            </a:r>
            <a:endParaRPr lang="zh-CN" altLang="en-US" sz="2400"/>
          </a:p>
        </p:txBody>
      </p:sp>
      <p:sp>
        <p:nvSpPr>
          <p:cNvPr id="14" name="文本框 13"/>
          <p:cNvSpPr txBox="1"/>
          <p:nvPr/>
        </p:nvSpPr>
        <p:spPr>
          <a:xfrm>
            <a:off x="4431030" y="5786755"/>
            <a:ext cx="7555865" cy="521970"/>
          </a:xfrm>
          <a:prstGeom prst="rect">
            <a:avLst/>
          </a:prstGeom>
          <a:noFill/>
        </p:spPr>
        <p:txBody>
          <a:bodyPr wrap="square" rtlCol="0">
            <a:spAutoFit/>
          </a:bodyPr>
          <a:p>
            <a:r>
              <a:rPr lang="en-US" altLang="zh-CN">
                <a:sym typeface="+mn-ea"/>
              </a:rPr>
              <a:t>  </a:t>
            </a:r>
            <a:r>
              <a:rPr lang="zh-CN" altLang="en-US" sz="2800" b="1">
                <a:solidFill>
                  <a:srgbClr val="FF0000"/>
                </a:solidFill>
                <a:sym typeface="+mn-ea"/>
              </a:rPr>
              <a:t>  </a:t>
            </a:r>
            <a:r>
              <a:rPr lang="zh-CN" altLang="en-US" sz="2400" b="1">
                <a:solidFill>
                  <a:srgbClr val="FF0000"/>
                </a:solidFill>
                <a:sym typeface="+mn-ea"/>
              </a:rPr>
              <a:t>My love goes to </a:t>
            </a:r>
            <a:r>
              <a:rPr lang="en-US" altLang="zh-CN" sz="2400" b="1">
                <a:solidFill>
                  <a:srgbClr val="FF0000"/>
                </a:solidFill>
                <a:sym typeface="+mn-ea"/>
              </a:rPr>
              <a:t>all my students</a:t>
            </a:r>
            <a:r>
              <a:rPr lang="zh-CN" altLang="en-US" sz="2400" b="1">
                <a:solidFill>
                  <a:srgbClr val="FF0000"/>
                </a:solidFill>
                <a:sym typeface="+mn-ea"/>
              </a:rPr>
              <a:t>.(无灵主语 love）</a:t>
            </a:r>
            <a:endParaRPr lang="zh-CN" altLang="en-US" sz="2400"/>
          </a:p>
        </p:txBody>
      </p:sp>
      <p:sp>
        <p:nvSpPr>
          <p:cNvPr id="16" name="文本框 15"/>
          <p:cNvSpPr txBox="1"/>
          <p:nvPr/>
        </p:nvSpPr>
        <p:spPr>
          <a:xfrm>
            <a:off x="4431665" y="4076700"/>
            <a:ext cx="7555865" cy="460375"/>
          </a:xfrm>
          <a:prstGeom prst="rect">
            <a:avLst/>
          </a:prstGeom>
          <a:noFill/>
          <a:ln w="28575">
            <a:solidFill>
              <a:schemeClr val="tx2"/>
            </a:solidFill>
          </a:ln>
        </p:spPr>
        <p:txBody>
          <a:bodyPr wrap="square" rtlCol="0">
            <a:spAutoFit/>
          </a:bodyPr>
          <a:p>
            <a:r>
              <a:rPr lang="en-US" altLang="zh-CN" sz="2400">
                <a:sym typeface="+mn-ea"/>
              </a:rPr>
              <a:t>animate subject(有灵主语)+animate verb(有灵动词)</a:t>
            </a:r>
            <a:endParaRPr lang="en-US" altLang="zh-CN" sz="2400">
              <a:sym typeface="+mn-ea"/>
            </a:endParaRPr>
          </a:p>
        </p:txBody>
      </p:sp>
      <p:sp>
        <p:nvSpPr>
          <p:cNvPr id="17" name="文本框 16"/>
          <p:cNvSpPr txBox="1"/>
          <p:nvPr/>
        </p:nvSpPr>
        <p:spPr>
          <a:xfrm>
            <a:off x="4431030" y="5264785"/>
            <a:ext cx="7555865" cy="521970"/>
          </a:xfrm>
          <a:prstGeom prst="rect">
            <a:avLst/>
          </a:prstGeom>
          <a:noFill/>
          <a:ln w="28575">
            <a:solidFill>
              <a:schemeClr val="tx2"/>
            </a:solidFill>
          </a:ln>
        </p:spPr>
        <p:txBody>
          <a:bodyPr wrap="square" rtlCol="0">
            <a:spAutoFit/>
          </a:bodyPr>
          <a:p>
            <a:r>
              <a:rPr lang="en-US" altLang="zh-CN" sz="2800">
                <a:sym typeface="+mn-ea"/>
              </a:rPr>
              <a:t> </a:t>
            </a:r>
            <a:r>
              <a:rPr lang="en-US" altLang="zh-CN" sz="2400">
                <a:sym typeface="+mn-ea"/>
              </a:rPr>
              <a:t>inanimate subject(无灵主语)+animate verb(有灵动词)</a:t>
            </a:r>
            <a:endParaRPr lang="zh-CN" altLang="en-US" sz="2400"/>
          </a:p>
        </p:txBody>
      </p:sp>
      <p:sp>
        <p:nvSpPr>
          <p:cNvPr id="19" name="文本框 18"/>
          <p:cNvSpPr txBox="1"/>
          <p:nvPr/>
        </p:nvSpPr>
        <p:spPr>
          <a:xfrm>
            <a:off x="5569585" y="2079625"/>
            <a:ext cx="6418580" cy="607695"/>
          </a:xfrm>
          <a:prstGeom prst="rect">
            <a:avLst/>
          </a:prstGeom>
          <a:noFill/>
          <a:ln>
            <a:solidFill>
              <a:schemeClr val="tx2"/>
            </a:solidFill>
          </a:ln>
        </p:spPr>
        <p:txBody>
          <a:bodyPr wrap="square" rtlCol="0">
            <a:spAutoFit/>
          </a:bodyPr>
          <a:p>
            <a:pPr marL="0" indent="0" fontAlgn="auto">
              <a:lnSpc>
                <a:spcPct val="120000"/>
              </a:lnSpc>
              <a:buNone/>
            </a:pPr>
            <a:r>
              <a:rPr lang="zh-CN" altLang="en-US" sz="2800">
                <a:sym typeface="+mn-ea"/>
              </a:rPr>
              <a:t> </a:t>
            </a:r>
            <a:r>
              <a:rPr lang="en-US" altLang="zh-CN" sz="2800">
                <a:sym typeface="+mn-ea"/>
              </a:rPr>
              <a:t> </a:t>
            </a:r>
            <a:r>
              <a:rPr lang="zh-CN" altLang="en-US" sz="2400">
                <a:sym typeface="+mn-ea"/>
              </a:rPr>
              <a:t>物品、动作、情感、时间、地点等</a:t>
            </a:r>
            <a:endParaRPr lang="zh-CN" altLang="en-US" sz="2400"/>
          </a:p>
        </p:txBody>
      </p:sp>
      <p:sp>
        <p:nvSpPr>
          <p:cNvPr id="20" name="文本框 19"/>
          <p:cNvSpPr txBox="1"/>
          <p:nvPr/>
        </p:nvSpPr>
        <p:spPr>
          <a:xfrm>
            <a:off x="4431030" y="2781935"/>
            <a:ext cx="7555865" cy="1050925"/>
          </a:xfrm>
          <a:prstGeom prst="rect">
            <a:avLst/>
          </a:prstGeom>
          <a:noFill/>
          <a:ln>
            <a:solidFill>
              <a:schemeClr val="tx2"/>
            </a:solidFill>
          </a:ln>
        </p:spPr>
        <p:txBody>
          <a:bodyPr wrap="square" rtlCol="0">
            <a:spAutoFit/>
          </a:bodyPr>
          <a:p>
            <a:pPr marL="0" indent="0" fontAlgn="auto">
              <a:lnSpc>
                <a:spcPct val="120000"/>
              </a:lnSpc>
              <a:buNone/>
            </a:pPr>
            <a:r>
              <a:rPr lang="en-US" altLang="zh-CN" sz="2800">
                <a:sym typeface="+mn-ea"/>
              </a:rPr>
              <a:t> </a:t>
            </a:r>
            <a:r>
              <a:rPr lang="en-US" altLang="zh-CN" sz="2400">
                <a:sym typeface="+mn-ea"/>
              </a:rPr>
              <a:t>有生命的事物的动作和行为，如：see、find、bring、give、escape、witness</a:t>
            </a:r>
            <a:r>
              <a:rPr lang="zh-CN" altLang="en-US" sz="2400">
                <a:sym typeface="+mn-ea"/>
              </a:rPr>
              <a:t>、</a:t>
            </a:r>
            <a:r>
              <a:rPr lang="en-US" altLang="zh-CN" sz="2400">
                <a:sym typeface="+mn-ea"/>
              </a:rPr>
              <a:t>seize</a:t>
            </a:r>
            <a:r>
              <a:rPr lang="zh-CN" altLang="en-US" sz="2400">
                <a:sym typeface="+mn-ea"/>
              </a:rPr>
              <a:t>、</a:t>
            </a:r>
            <a:r>
              <a:rPr lang="en-US" altLang="zh-CN" sz="2400">
                <a:sym typeface="+mn-ea"/>
              </a:rPr>
              <a:t>deny...</a:t>
            </a:r>
            <a:endParaRPr lang="zh-CN" altLang="en-US" sz="2400"/>
          </a:p>
        </p:txBody>
      </p:sp>
      <p:sp>
        <p:nvSpPr>
          <p:cNvPr id="5" name="文本框 4"/>
          <p:cNvSpPr txBox="1"/>
          <p:nvPr/>
        </p:nvSpPr>
        <p:spPr>
          <a:xfrm>
            <a:off x="843915" y="880745"/>
            <a:ext cx="10744835" cy="953135"/>
          </a:xfrm>
          <a:prstGeom prst="rect">
            <a:avLst/>
          </a:prstGeom>
          <a:noFill/>
          <a:ln w="28575">
            <a:solidFill>
              <a:schemeClr val="tx2"/>
            </a:solidFill>
          </a:ln>
        </p:spPr>
        <p:txBody>
          <a:bodyPr wrap="square" rtlCol="0">
            <a:spAutoFit/>
          </a:bodyPr>
          <a:p>
            <a:r>
              <a:rPr lang="en-US" altLang="zh-CN" sz="2800" b="1">
                <a:solidFill>
                  <a:srgbClr val="FF0000"/>
                </a:solidFill>
                <a:sym typeface="+mn-ea"/>
              </a:rPr>
              <a:t> </a:t>
            </a:r>
            <a:r>
              <a:rPr lang="zh-CN" altLang="en-US" sz="2800" b="1">
                <a:solidFill>
                  <a:srgbClr val="FF0000"/>
                </a:solidFill>
                <a:sym typeface="+mn-ea"/>
              </a:rPr>
              <a:t>无灵主语句：</a:t>
            </a:r>
            <a:endParaRPr lang="en-US" altLang="zh-CN" sz="2800" b="1">
              <a:solidFill>
                <a:srgbClr val="FF0000"/>
              </a:solidFill>
              <a:sym typeface="+mn-ea"/>
            </a:endParaRPr>
          </a:p>
          <a:p>
            <a:r>
              <a:rPr lang="en-US" altLang="zh-CN" sz="2800" b="1">
                <a:sym typeface="+mn-ea"/>
              </a:rPr>
              <a:t>inanimate subject(无灵主语)+animate verb(有灵动词)</a:t>
            </a:r>
            <a:endParaRPr lang="zh-CN" altLang="en-US" sz="2800" b="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3" grpId="0"/>
      <p:bldP spid="17" grpId="0" bldLvl="0" animBg="1"/>
      <p:bldP spid="14" grpId="0"/>
      <p:bldP spid="19" grpId="0" bldLvl="0" animBg="1"/>
      <p:bldP spid="20" grpId="0" bldLvl="0" animBg="1"/>
      <p:bldP spid="5" grpId="0" bldLvl="0" animBg="1"/>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8247247" y="2805200"/>
            <a:ext cx="3727616" cy="3780675"/>
            <a:chOff x="1331640" y="1707654"/>
            <a:chExt cx="2796076" cy="2835506"/>
          </a:xfrm>
        </p:grpSpPr>
        <p:sp>
          <p:nvSpPr>
            <p:cNvPr id="36" name="等腰三角形 5"/>
            <p:cNvSpPr/>
            <p:nvPr/>
          </p:nvSpPr>
          <p:spPr>
            <a:xfrm>
              <a:off x="1608861" y="1707654"/>
              <a:ext cx="1247249" cy="1186339"/>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1" fmla="*/ 0 w 2405548"/>
                <a:gd name="connsiteY0-2" fmla="*/ 553019 h 553019"/>
                <a:gd name="connsiteX1-3" fmla="*/ 1937496 w 2405548"/>
                <a:gd name="connsiteY1-4" fmla="*/ 0 h 553019"/>
                <a:gd name="connsiteX2-5" fmla="*/ 2405548 w 2405548"/>
                <a:gd name="connsiteY2-6" fmla="*/ 432048 h 553019"/>
                <a:gd name="connsiteX3-7" fmla="*/ 0 w 2405548"/>
                <a:gd name="connsiteY3-8" fmla="*/ 553019 h 553019"/>
                <a:gd name="connsiteX0-9" fmla="*/ 0 w 2405548"/>
                <a:gd name="connsiteY0-10" fmla="*/ 1186339 h 1186339"/>
                <a:gd name="connsiteX1-11" fmla="*/ 1247249 w 2405548"/>
                <a:gd name="connsiteY1-12" fmla="*/ 0 h 1186339"/>
                <a:gd name="connsiteX2-13" fmla="*/ 2405548 w 2405548"/>
                <a:gd name="connsiteY2-14" fmla="*/ 1065368 h 1186339"/>
                <a:gd name="connsiteX3-15" fmla="*/ 0 w 2405548"/>
                <a:gd name="connsiteY3-16" fmla="*/ 1186339 h 1186339"/>
                <a:gd name="connsiteX0-17" fmla="*/ 0 w 1247249"/>
                <a:gd name="connsiteY0-18" fmla="*/ 1186339 h 1186339"/>
                <a:gd name="connsiteX1-19" fmla="*/ 1247249 w 1247249"/>
                <a:gd name="connsiteY1-20" fmla="*/ 0 h 1186339"/>
                <a:gd name="connsiteX2-21" fmla="*/ 1227858 w 1247249"/>
                <a:gd name="connsiteY2-22" fmla="*/ 634853 h 1186339"/>
                <a:gd name="connsiteX3-23" fmla="*/ 0 w 1247249"/>
                <a:gd name="connsiteY3-24" fmla="*/ 1186339 h 1186339"/>
                <a:gd name="connsiteX0-25" fmla="*/ 0 w 1247249"/>
                <a:gd name="connsiteY0-26" fmla="*/ 1186339 h 1186339"/>
                <a:gd name="connsiteX1-27" fmla="*/ 1247249 w 1247249"/>
                <a:gd name="connsiteY1-28" fmla="*/ 0 h 1186339"/>
                <a:gd name="connsiteX2-29" fmla="*/ 1227858 w 1247249"/>
                <a:gd name="connsiteY2-30" fmla="*/ 634853 h 1186339"/>
                <a:gd name="connsiteX3-31" fmla="*/ 0 w 1247249"/>
                <a:gd name="connsiteY3-32" fmla="*/ 1186339 h 1186339"/>
                <a:gd name="connsiteX0-33" fmla="*/ 0 w 1247249"/>
                <a:gd name="connsiteY0-34" fmla="*/ 1186339 h 1186339"/>
                <a:gd name="connsiteX1-35" fmla="*/ 1247249 w 1247249"/>
                <a:gd name="connsiteY1-36" fmla="*/ 0 h 1186339"/>
                <a:gd name="connsiteX2-37" fmla="*/ 1227858 w 1247249"/>
                <a:gd name="connsiteY2-38" fmla="*/ 634853 h 1186339"/>
                <a:gd name="connsiteX3-39" fmla="*/ 0 w 1247249"/>
                <a:gd name="connsiteY3-40" fmla="*/ 1186339 h 1186339"/>
                <a:gd name="connsiteX0-41" fmla="*/ 0 w 1247249"/>
                <a:gd name="connsiteY0-42" fmla="*/ 1186339 h 1186339"/>
                <a:gd name="connsiteX1-43" fmla="*/ 1247249 w 1247249"/>
                <a:gd name="connsiteY1-44" fmla="*/ 0 h 1186339"/>
                <a:gd name="connsiteX2-45" fmla="*/ 1227858 w 1247249"/>
                <a:gd name="connsiteY2-46" fmla="*/ 634853 h 1186339"/>
                <a:gd name="connsiteX3-47" fmla="*/ 0 w 1247249"/>
                <a:gd name="connsiteY3-48" fmla="*/ 1186339 h 1186339"/>
                <a:gd name="connsiteX0-49" fmla="*/ 0 w 1247249"/>
                <a:gd name="connsiteY0-50" fmla="*/ 1186339 h 1186339"/>
                <a:gd name="connsiteX1-51" fmla="*/ 1247249 w 1247249"/>
                <a:gd name="connsiteY1-52" fmla="*/ 0 h 1186339"/>
                <a:gd name="connsiteX2-53" fmla="*/ 1227858 w 1247249"/>
                <a:gd name="connsiteY2-54" fmla="*/ 634853 h 1186339"/>
                <a:gd name="connsiteX3-55" fmla="*/ 0 w 1247249"/>
                <a:gd name="connsiteY3-56" fmla="*/ 1186339 h 1186339"/>
                <a:gd name="connsiteX0-57" fmla="*/ 0 w 1247249"/>
                <a:gd name="connsiteY0-58" fmla="*/ 1186339 h 1186339"/>
                <a:gd name="connsiteX1-59" fmla="*/ 1247249 w 1247249"/>
                <a:gd name="connsiteY1-60" fmla="*/ 0 h 1186339"/>
                <a:gd name="connsiteX2-61" fmla="*/ 1227858 w 1247249"/>
                <a:gd name="connsiteY2-62" fmla="*/ 634853 h 1186339"/>
                <a:gd name="connsiteX3-63" fmla="*/ 0 w 1247249"/>
                <a:gd name="connsiteY3-64" fmla="*/ 1186339 h 1186339"/>
                <a:gd name="connsiteX0-65" fmla="*/ 0 w 1247249"/>
                <a:gd name="connsiteY0-66" fmla="*/ 1186339 h 1186339"/>
                <a:gd name="connsiteX1-67" fmla="*/ 1247249 w 1247249"/>
                <a:gd name="connsiteY1-68" fmla="*/ 0 h 1186339"/>
                <a:gd name="connsiteX2-69" fmla="*/ 1227858 w 1247249"/>
                <a:gd name="connsiteY2-70" fmla="*/ 634853 h 1186339"/>
                <a:gd name="connsiteX3-71" fmla="*/ 0 w 1247249"/>
                <a:gd name="connsiteY3-72" fmla="*/ 1186339 h 1186339"/>
                <a:gd name="connsiteX0-73" fmla="*/ 0 w 1247249"/>
                <a:gd name="connsiteY0-74" fmla="*/ 1186339 h 1186339"/>
                <a:gd name="connsiteX1-75" fmla="*/ 1247249 w 1247249"/>
                <a:gd name="connsiteY1-76" fmla="*/ 0 h 1186339"/>
                <a:gd name="connsiteX2-77" fmla="*/ 1227858 w 1247249"/>
                <a:gd name="connsiteY2-78" fmla="*/ 634853 h 1186339"/>
                <a:gd name="connsiteX3-79" fmla="*/ 0 w 1247249"/>
                <a:gd name="connsiteY3-80" fmla="*/ 1186339 h 1186339"/>
                <a:gd name="connsiteX0-81" fmla="*/ 0 w 1247249"/>
                <a:gd name="connsiteY0-82" fmla="*/ 1186339 h 1186339"/>
                <a:gd name="connsiteX1-83" fmla="*/ 1247249 w 1247249"/>
                <a:gd name="connsiteY1-84" fmla="*/ 0 h 1186339"/>
                <a:gd name="connsiteX2-85" fmla="*/ 1227858 w 1247249"/>
                <a:gd name="connsiteY2-86" fmla="*/ 634853 h 1186339"/>
                <a:gd name="connsiteX3-87" fmla="*/ 0 w 1247249"/>
                <a:gd name="connsiteY3-88" fmla="*/ 1186339 h 1186339"/>
                <a:gd name="connsiteX0-89" fmla="*/ 0 w 1247249"/>
                <a:gd name="connsiteY0-90" fmla="*/ 1186339 h 1186339"/>
                <a:gd name="connsiteX1-91" fmla="*/ 1247249 w 1247249"/>
                <a:gd name="connsiteY1-92" fmla="*/ 0 h 1186339"/>
                <a:gd name="connsiteX2-93" fmla="*/ 1227858 w 1247249"/>
                <a:gd name="connsiteY2-94" fmla="*/ 634853 h 1186339"/>
                <a:gd name="connsiteX3-95" fmla="*/ 0 w 1247249"/>
                <a:gd name="connsiteY3-96" fmla="*/ 1186339 h 1186339"/>
                <a:gd name="connsiteX0-97" fmla="*/ 0 w 1247249"/>
                <a:gd name="connsiteY0-98" fmla="*/ 1186339 h 1186339"/>
                <a:gd name="connsiteX1-99" fmla="*/ 1247249 w 1247249"/>
                <a:gd name="connsiteY1-100" fmla="*/ 0 h 1186339"/>
                <a:gd name="connsiteX2-101" fmla="*/ 1231416 w 1247249"/>
                <a:gd name="connsiteY2-102" fmla="*/ 638411 h 1186339"/>
                <a:gd name="connsiteX3-103" fmla="*/ 0 w 1247249"/>
                <a:gd name="connsiteY3-104" fmla="*/ 1186339 h 1186339"/>
                <a:gd name="connsiteX0-105" fmla="*/ 0 w 1247249"/>
                <a:gd name="connsiteY0-106" fmla="*/ 1186339 h 1186339"/>
                <a:gd name="connsiteX1-107" fmla="*/ 1247249 w 1247249"/>
                <a:gd name="connsiteY1-108" fmla="*/ 0 h 1186339"/>
                <a:gd name="connsiteX2-109" fmla="*/ 1231416 w 1247249"/>
                <a:gd name="connsiteY2-110" fmla="*/ 638411 h 1186339"/>
                <a:gd name="connsiteX3-111" fmla="*/ 0 w 1247249"/>
                <a:gd name="connsiteY3-112" fmla="*/ 1186339 h 1186339"/>
                <a:gd name="connsiteX0-113" fmla="*/ 0 w 1247249"/>
                <a:gd name="connsiteY0-114" fmla="*/ 1186339 h 1186339"/>
                <a:gd name="connsiteX1-115" fmla="*/ 1247249 w 1247249"/>
                <a:gd name="connsiteY1-116" fmla="*/ 0 h 1186339"/>
                <a:gd name="connsiteX2-117" fmla="*/ 1231416 w 1247249"/>
                <a:gd name="connsiteY2-118" fmla="*/ 638411 h 1186339"/>
                <a:gd name="connsiteX3-119" fmla="*/ 0 w 1247249"/>
                <a:gd name="connsiteY3-120" fmla="*/ 1186339 h 1186339"/>
              </a:gdLst>
              <a:ahLst/>
              <a:cxnLst>
                <a:cxn ang="0">
                  <a:pos x="connsiteX0-1" y="connsiteY0-2"/>
                </a:cxn>
                <a:cxn ang="0">
                  <a:pos x="connsiteX1-3" y="connsiteY1-4"/>
                </a:cxn>
                <a:cxn ang="0">
                  <a:pos x="connsiteX2-5" y="connsiteY2-6"/>
                </a:cxn>
                <a:cxn ang="0">
                  <a:pos x="connsiteX3-7" y="connsiteY3-8"/>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37" name="等腰三角形 5"/>
            <p:cNvSpPr/>
            <p:nvPr/>
          </p:nvSpPr>
          <p:spPr>
            <a:xfrm>
              <a:off x="1619672" y="2445005"/>
              <a:ext cx="1234974" cy="634853"/>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1" fmla="*/ 0 w 2405548"/>
                <a:gd name="connsiteY0-2" fmla="*/ 553019 h 553019"/>
                <a:gd name="connsiteX1-3" fmla="*/ 1937496 w 2405548"/>
                <a:gd name="connsiteY1-4" fmla="*/ 0 h 553019"/>
                <a:gd name="connsiteX2-5" fmla="*/ 2405548 w 2405548"/>
                <a:gd name="connsiteY2-6" fmla="*/ 432048 h 553019"/>
                <a:gd name="connsiteX3-7" fmla="*/ 0 w 2405548"/>
                <a:gd name="connsiteY3-8" fmla="*/ 553019 h 553019"/>
                <a:gd name="connsiteX0-9" fmla="*/ 0 w 2405548"/>
                <a:gd name="connsiteY0-10" fmla="*/ 1186339 h 1186339"/>
                <a:gd name="connsiteX1-11" fmla="*/ 1247249 w 2405548"/>
                <a:gd name="connsiteY1-12" fmla="*/ 0 h 1186339"/>
                <a:gd name="connsiteX2-13" fmla="*/ 2405548 w 2405548"/>
                <a:gd name="connsiteY2-14" fmla="*/ 1065368 h 1186339"/>
                <a:gd name="connsiteX3-15" fmla="*/ 0 w 2405548"/>
                <a:gd name="connsiteY3-16" fmla="*/ 1186339 h 1186339"/>
                <a:gd name="connsiteX0-17" fmla="*/ 0 w 1247249"/>
                <a:gd name="connsiteY0-18" fmla="*/ 1186339 h 1186339"/>
                <a:gd name="connsiteX1-19" fmla="*/ 1247249 w 1247249"/>
                <a:gd name="connsiteY1-20" fmla="*/ 0 h 1186339"/>
                <a:gd name="connsiteX2-21" fmla="*/ 1227858 w 1247249"/>
                <a:gd name="connsiteY2-22" fmla="*/ 634853 h 1186339"/>
                <a:gd name="connsiteX3-23" fmla="*/ 0 w 1247249"/>
                <a:gd name="connsiteY3-24" fmla="*/ 1186339 h 1186339"/>
                <a:gd name="connsiteX0-25" fmla="*/ 0 w 1247249"/>
                <a:gd name="connsiteY0-26" fmla="*/ 1186339 h 1186339"/>
                <a:gd name="connsiteX1-27" fmla="*/ 1247249 w 1247249"/>
                <a:gd name="connsiteY1-28" fmla="*/ 0 h 1186339"/>
                <a:gd name="connsiteX2-29" fmla="*/ 1227858 w 1247249"/>
                <a:gd name="connsiteY2-30" fmla="*/ 634853 h 1186339"/>
                <a:gd name="connsiteX3-31" fmla="*/ 0 w 1247249"/>
                <a:gd name="connsiteY3-32" fmla="*/ 1186339 h 1186339"/>
                <a:gd name="connsiteX0-33" fmla="*/ 0 w 1247249"/>
                <a:gd name="connsiteY0-34" fmla="*/ 1186339 h 1186339"/>
                <a:gd name="connsiteX1-35" fmla="*/ 1247249 w 1247249"/>
                <a:gd name="connsiteY1-36" fmla="*/ 0 h 1186339"/>
                <a:gd name="connsiteX2-37" fmla="*/ 1227858 w 1247249"/>
                <a:gd name="connsiteY2-38" fmla="*/ 634853 h 1186339"/>
                <a:gd name="connsiteX3-39" fmla="*/ 0 w 1247249"/>
                <a:gd name="connsiteY3-40" fmla="*/ 1186339 h 1186339"/>
                <a:gd name="connsiteX0-41" fmla="*/ 0 w 1247249"/>
                <a:gd name="connsiteY0-42" fmla="*/ 1186339 h 1186339"/>
                <a:gd name="connsiteX1-43" fmla="*/ 1247249 w 1247249"/>
                <a:gd name="connsiteY1-44" fmla="*/ 0 h 1186339"/>
                <a:gd name="connsiteX2-45" fmla="*/ 1227858 w 1247249"/>
                <a:gd name="connsiteY2-46" fmla="*/ 634853 h 1186339"/>
                <a:gd name="connsiteX3-47" fmla="*/ 0 w 1247249"/>
                <a:gd name="connsiteY3-48" fmla="*/ 1186339 h 1186339"/>
                <a:gd name="connsiteX0-49" fmla="*/ 0 w 1247249"/>
                <a:gd name="connsiteY0-50" fmla="*/ 1186339 h 1186339"/>
                <a:gd name="connsiteX1-51" fmla="*/ 1247249 w 1247249"/>
                <a:gd name="connsiteY1-52" fmla="*/ 0 h 1186339"/>
                <a:gd name="connsiteX2-53" fmla="*/ 1227858 w 1247249"/>
                <a:gd name="connsiteY2-54" fmla="*/ 634853 h 1186339"/>
                <a:gd name="connsiteX3-55" fmla="*/ 0 w 1247249"/>
                <a:gd name="connsiteY3-56" fmla="*/ 1186339 h 1186339"/>
                <a:gd name="connsiteX0-57" fmla="*/ 0 w 1247249"/>
                <a:gd name="connsiteY0-58" fmla="*/ 1186339 h 1186339"/>
                <a:gd name="connsiteX1-59" fmla="*/ 1247249 w 1247249"/>
                <a:gd name="connsiteY1-60" fmla="*/ 0 h 1186339"/>
                <a:gd name="connsiteX2-61" fmla="*/ 1227858 w 1247249"/>
                <a:gd name="connsiteY2-62" fmla="*/ 634853 h 1186339"/>
                <a:gd name="connsiteX3-63" fmla="*/ 0 w 1247249"/>
                <a:gd name="connsiteY3-64" fmla="*/ 1186339 h 1186339"/>
                <a:gd name="connsiteX0-65" fmla="*/ 0 w 1247249"/>
                <a:gd name="connsiteY0-66" fmla="*/ 1186339 h 1186339"/>
                <a:gd name="connsiteX1-67" fmla="*/ 1247249 w 1247249"/>
                <a:gd name="connsiteY1-68" fmla="*/ 0 h 1186339"/>
                <a:gd name="connsiteX2-69" fmla="*/ 1227858 w 1247249"/>
                <a:gd name="connsiteY2-70" fmla="*/ 634853 h 1186339"/>
                <a:gd name="connsiteX3-71" fmla="*/ 0 w 1247249"/>
                <a:gd name="connsiteY3-72" fmla="*/ 1186339 h 1186339"/>
                <a:gd name="connsiteX0-73" fmla="*/ 0 w 1247249"/>
                <a:gd name="connsiteY0-74" fmla="*/ 1186339 h 1186339"/>
                <a:gd name="connsiteX1-75" fmla="*/ 1247249 w 1247249"/>
                <a:gd name="connsiteY1-76" fmla="*/ 0 h 1186339"/>
                <a:gd name="connsiteX2-77" fmla="*/ 1227858 w 1247249"/>
                <a:gd name="connsiteY2-78" fmla="*/ 634853 h 1186339"/>
                <a:gd name="connsiteX3-79" fmla="*/ 0 w 1247249"/>
                <a:gd name="connsiteY3-80" fmla="*/ 1186339 h 1186339"/>
                <a:gd name="connsiteX0-81" fmla="*/ 0 w 1247249"/>
                <a:gd name="connsiteY0-82" fmla="*/ 1186339 h 1186339"/>
                <a:gd name="connsiteX1-83" fmla="*/ 1247249 w 1247249"/>
                <a:gd name="connsiteY1-84" fmla="*/ 0 h 1186339"/>
                <a:gd name="connsiteX2-85" fmla="*/ 1227858 w 1247249"/>
                <a:gd name="connsiteY2-86" fmla="*/ 634853 h 1186339"/>
                <a:gd name="connsiteX3-87" fmla="*/ 0 w 1247249"/>
                <a:gd name="connsiteY3-88" fmla="*/ 1186339 h 1186339"/>
                <a:gd name="connsiteX0-89" fmla="*/ 0 w 1247249"/>
                <a:gd name="connsiteY0-90" fmla="*/ 1186339 h 1186339"/>
                <a:gd name="connsiteX1-91" fmla="*/ 1247249 w 1247249"/>
                <a:gd name="connsiteY1-92" fmla="*/ 0 h 1186339"/>
                <a:gd name="connsiteX2-93" fmla="*/ 1227858 w 1247249"/>
                <a:gd name="connsiteY2-94" fmla="*/ 634853 h 1186339"/>
                <a:gd name="connsiteX3-95" fmla="*/ 0 w 1247249"/>
                <a:gd name="connsiteY3-96" fmla="*/ 1186339 h 1186339"/>
                <a:gd name="connsiteX0-97" fmla="*/ 0 w 1247249"/>
                <a:gd name="connsiteY0-98" fmla="*/ 1186339 h 1186339"/>
                <a:gd name="connsiteX1-99" fmla="*/ 1247249 w 1247249"/>
                <a:gd name="connsiteY1-100" fmla="*/ 0 h 1186339"/>
                <a:gd name="connsiteX2-101" fmla="*/ 1231416 w 1247249"/>
                <a:gd name="connsiteY2-102" fmla="*/ 638411 h 1186339"/>
                <a:gd name="connsiteX3-103" fmla="*/ 0 w 1247249"/>
                <a:gd name="connsiteY3-104" fmla="*/ 1186339 h 1186339"/>
                <a:gd name="connsiteX0-105" fmla="*/ 0 w 1247249"/>
                <a:gd name="connsiteY0-106" fmla="*/ 1186339 h 1186339"/>
                <a:gd name="connsiteX1-107" fmla="*/ 1247249 w 1247249"/>
                <a:gd name="connsiteY1-108" fmla="*/ 0 h 1186339"/>
                <a:gd name="connsiteX2-109" fmla="*/ 1231416 w 1247249"/>
                <a:gd name="connsiteY2-110" fmla="*/ 638411 h 1186339"/>
                <a:gd name="connsiteX3-111" fmla="*/ 0 w 1247249"/>
                <a:gd name="connsiteY3-112" fmla="*/ 1186339 h 1186339"/>
                <a:gd name="connsiteX0-113" fmla="*/ 0 w 1247249"/>
                <a:gd name="connsiteY0-114" fmla="*/ 1186339 h 1186339"/>
                <a:gd name="connsiteX1-115" fmla="*/ 1247249 w 1247249"/>
                <a:gd name="connsiteY1-116" fmla="*/ 0 h 1186339"/>
                <a:gd name="connsiteX2-117" fmla="*/ 1231416 w 1247249"/>
                <a:gd name="connsiteY2-118" fmla="*/ 638411 h 1186339"/>
                <a:gd name="connsiteX3-119" fmla="*/ 0 w 1247249"/>
                <a:gd name="connsiteY3-120" fmla="*/ 1186339 h 1186339"/>
                <a:gd name="connsiteX0-121" fmla="*/ 0 w 1240133"/>
                <a:gd name="connsiteY0-122" fmla="*/ 652643 h 652643"/>
                <a:gd name="connsiteX1-123" fmla="*/ 1240133 w 1240133"/>
                <a:gd name="connsiteY1-124" fmla="*/ 0 h 652643"/>
                <a:gd name="connsiteX2-125" fmla="*/ 1224300 w 1240133"/>
                <a:gd name="connsiteY2-126" fmla="*/ 638411 h 652643"/>
                <a:gd name="connsiteX3-127" fmla="*/ 0 w 1240133"/>
                <a:gd name="connsiteY3-128" fmla="*/ 652643 h 652643"/>
                <a:gd name="connsiteX0-129" fmla="*/ 0 w 1233017"/>
                <a:gd name="connsiteY0-130" fmla="*/ 629932 h 629932"/>
                <a:gd name="connsiteX1-131" fmla="*/ 1233017 w 1233017"/>
                <a:gd name="connsiteY1-132" fmla="*/ 9311 h 629932"/>
                <a:gd name="connsiteX2-133" fmla="*/ 1224300 w 1233017"/>
                <a:gd name="connsiteY2-134" fmla="*/ 615700 h 629932"/>
                <a:gd name="connsiteX3-135" fmla="*/ 0 w 1233017"/>
                <a:gd name="connsiteY3-136" fmla="*/ 629932 h 629932"/>
                <a:gd name="connsiteX0-137" fmla="*/ 0 w 1233017"/>
                <a:gd name="connsiteY0-138" fmla="*/ 629932 h 644164"/>
                <a:gd name="connsiteX1-139" fmla="*/ 1233017 w 1233017"/>
                <a:gd name="connsiteY1-140" fmla="*/ 9311 h 644164"/>
                <a:gd name="connsiteX2-141" fmla="*/ 1224300 w 1233017"/>
                <a:gd name="connsiteY2-142" fmla="*/ 644164 h 644164"/>
                <a:gd name="connsiteX3-143" fmla="*/ 0 w 1233017"/>
                <a:gd name="connsiteY3-144" fmla="*/ 629932 h 644164"/>
                <a:gd name="connsiteX0-145" fmla="*/ 0 w 1233017"/>
                <a:gd name="connsiteY0-146" fmla="*/ 629932 h 644164"/>
                <a:gd name="connsiteX1-147" fmla="*/ 1233017 w 1233017"/>
                <a:gd name="connsiteY1-148" fmla="*/ 9311 h 644164"/>
                <a:gd name="connsiteX2-149" fmla="*/ 1224300 w 1233017"/>
                <a:gd name="connsiteY2-150" fmla="*/ 644164 h 644164"/>
                <a:gd name="connsiteX3-151" fmla="*/ 0 w 1233017"/>
                <a:gd name="connsiteY3-152" fmla="*/ 629932 h 644164"/>
                <a:gd name="connsiteX0-153" fmla="*/ 0 w 1233017"/>
                <a:gd name="connsiteY0-154" fmla="*/ 629932 h 644164"/>
                <a:gd name="connsiteX1-155" fmla="*/ 1233017 w 1233017"/>
                <a:gd name="connsiteY1-156" fmla="*/ 9311 h 644164"/>
                <a:gd name="connsiteX2-157" fmla="*/ 1224300 w 1233017"/>
                <a:gd name="connsiteY2-158" fmla="*/ 644164 h 644164"/>
                <a:gd name="connsiteX3-159" fmla="*/ 0 w 1233017"/>
                <a:gd name="connsiteY3-160" fmla="*/ 629932 h 644164"/>
                <a:gd name="connsiteX0-161" fmla="*/ 0 w 1233017"/>
                <a:gd name="connsiteY0-162" fmla="*/ 629932 h 640606"/>
                <a:gd name="connsiteX1-163" fmla="*/ 1233017 w 1233017"/>
                <a:gd name="connsiteY1-164" fmla="*/ 9311 h 640606"/>
                <a:gd name="connsiteX2-165" fmla="*/ 1227858 w 1233017"/>
                <a:gd name="connsiteY2-166" fmla="*/ 640606 h 640606"/>
                <a:gd name="connsiteX3-167" fmla="*/ 0 w 1233017"/>
                <a:gd name="connsiteY3-168" fmla="*/ 629932 h 640606"/>
                <a:gd name="connsiteX0-169" fmla="*/ 0 w 1225901"/>
                <a:gd name="connsiteY0-170" fmla="*/ 632363 h 639479"/>
                <a:gd name="connsiteX1-171" fmla="*/ 1225901 w 1225901"/>
                <a:gd name="connsiteY1-172" fmla="*/ 8184 h 639479"/>
                <a:gd name="connsiteX2-173" fmla="*/ 1220742 w 1225901"/>
                <a:gd name="connsiteY2-174" fmla="*/ 639479 h 639479"/>
                <a:gd name="connsiteX3-175" fmla="*/ 0 w 1225901"/>
                <a:gd name="connsiteY3-176" fmla="*/ 632363 h 639479"/>
                <a:gd name="connsiteX0-177" fmla="*/ 0 w 1225901"/>
                <a:gd name="connsiteY0-178" fmla="*/ 624179 h 631295"/>
                <a:gd name="connsiteX1-179" fmla="*/ 1225901 w 1225901"/>
                <a:gd name="connsiteY1-180" fmla="*/ 0 h 631295"/>
                <a:gd name="connsiteX2-181" fmla="*/ 1220742 w 1225901"/>
                <a:gd name="connsiteY2-182" fmla="*/ 631295 h 631295"/>
                <a:gd name="connsiteX3-183" fmla="*/ 0 w 1225901"/>
                <a:gd name="connsiteY3-184" fmla="*/ 624179 h 631295"/>
                <a:gd name="connsiteX0-185" fmla="*/ 0 w 1225901"/>
                <a:gd name="connsiteY0-186" fmla="*/ 624179 h 631295"/>
                <a:gd name="connsiteX1-187" fmla="*/ 1225901 w 1225901"/>
                <a:gd name="connsiteY1-188" fmla="*/ 0 h 631295"/>
                <a:gd name="connsiteX2-189" fmla="*/ 1220742 w 1225901"/>
                <a:gd name="connsiteY2-190" fmla="*/ 631295 h 631295"/>
                <a:gd name="connsiteX3-191" fmla="*/ 0 w 1225901"/>
                <a:gd name="connsiteY3-192" fmla="*/ 624179 h 631295"/>
                <a:gd name="connsiteX0-193" fmla="*/ 0 w 1225901"/>
                <a:gd name="connsiteY0-194" fmla="*/ 624179 h 631295"/>
                <a:gd name="connsiteX1-195" fmla="*/ 1225901 w 1225901"/>
                <a:gd name="connsiteY1-196" fmla="*/ 0 h 631295"/>
                <a:gd name="connsiteX2-197" fmla="*/ 1220742 w 1225901"/>
                <a:gd name="connsiteY2-198" fmla="*/ 631295 h 631295"/>
                <a:gd name="connsiteX3-199" fmla="*/ 0 w 1225901"/>
                <a:gd name="connsiteY3-200" fmla="*/ 624179 h 631295"/>
                <a:gd name="connsiteX0-201" fmla="*/ 0 w 1225901"/>
                <a:gd name="connsiteY0-202" fmla="*/ 624179 h 631295"/>
                <a:gd name="connsiteX1-203" fmla="*/ 1225901 w 1225901"/>
                <a:gd name="connsiteY1-204" fmla="*/ 0 h 631295"/>
                <a:gd name="connsiteX2-205" fmla="*/ 1220742 w 1225901"/>
                <a:gd name="connsiteY2-206" fmla="*/ 631295 h 631295"/>
                <a:gd name="connsiteX3-207" fmla="*/ 0 w 1225901"/>
                <a:gd name="connsiteY3-208" fmla="*/ 624179 h 631295"/>
                <a:gd name="connsiteX0-209" fmla="*/ 0 w 1218785"/>
                <a:gd name="connsiteY0-210" fmla="*/ 631295 h 631295"/>
                <a:gd name="connsiteX1-211" fmla="*/ 1218785 w 1218785"/>
                <a:gd name="connsiteY1-212" fmla="*/ 0 h 631295"/>
                <a:gd name="connsiteX2-213" fmla="*/ 1213626 w 1218785"/>
                <a:gd name="connsiteY2-214" fmla="*/ 631295 h 631295"/>
                <a:gd name="connsiteX3-215" fmla="*/ 0 w 1218785"/>
                <a:gd name="connsiteY3-216" fmla="*/ 631295 h 631295"/>
                <a:gd name="connsiteX0-217" fmla="*/ 0 w 1229459"/>
                <a:gd name="connsiteY0-218" fmla="*/ 631295 h 631295"/>
                <a:gd name="connsiteX1-219" fmla="*/ 1229459 w 1229459"/>
                <a:gd name="connsiteY1-220" fmla="*/ 0 h 631295"/>
                <a:gd name="connsiteX2-221" fmla="*/ 1224300 w 1229459"/>
                <a:gd name="connsiteY2-222" fmla="*/ 631295 h 631295"/>
                <a:gd name="connsiteX3-223" fmla="*/ 0 w 1229459"/>
                <a:gd name="connsiteY3-224" fmla="*/ 631295 h 631295"/>
                <a:gd name="connsiteX0-225" fmla="*/ 0 w 1231416"/>
                <a:gd name="connsiteY0-226" fmla="*/ 631295 h 634853"/>
                <a:gd name="connsiteX1-227" fmla="*/ 1229459 w 1231416"/>
                <a:gd name="connsiteY1-228" fmla="*/ 0 h 634853"/>
                <a:gd name="connsiteX2-229" fmla="*/ 1231416 w 1231416"/>
                <a:gd name="connsiteY2-230" fmla="*/ 634853 h 634853"/>
                <a:gd name="connsiteX3-231" fmla="*/ 0 w 1231416"/>
                <a:gd name="connsiteY3-232" fmla="*/ 631295 h 634853"/>
                <a:gd name="connsiteX0-233" fmla="*/ 0 w 1234974"/>
                <a:gd name="connsiteY0-234" fmla="*/ 634853 h 634853"/>
                <a:gd name="connsiteX1-235" fmla="*/ 1233017 w 1234974"/>
                <a:gd name="connsiteY1-236" fmla="*/ 0 h 634853"/>
                <a:gd name="connsiteX2-237" fmla="*/ 1234974 w 1234974"/>
                <a:gd name="connsiteY2-238" fmla="*/ 634853 h 634853"/>
                <a:gd name="connsiteX3-239" fmla="*/ 0 w 1234974"/>
                <a:gd name="connsiteY3-240" fmla="*/ 634853 h 634853"/>
              </a:gdLst>
              <a:ahLst/>
              <a:cxnLst>
                <a:cxn ang="0">
                  <a:pos x="connsiteX0-1" y="connsiteY0-2"/>
                </a:cxn>
                <a:cxn ang="0">
                  <a:pos x="connsiteX1-3" y="connsiteY1-4"/>
                </a:cxn>
                <a:cxn ang="0">
                  <a:pos x="connsiteX2-5" y="connsiteY2-6"/>
                </a:cxn>
                <a:cxn ang="0">
                  <a:pos x="connsiteX3-7" y="connsiteY3-8"/>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38" name="等腰三角形 5"/>
            <p:cNvSpPr/>
            <p:nvPr/>
          </p:nvSpPr>
          <p:spPr>
            <a:xfrm flipV="1">
              <a:off x="1608861" y="3167482"/>
              <a:ext cx="1234974" cy="634853"/>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1" fmla="*/ 0 w 2405548"/>
                <a:gd name="connsiteY0-2" fmla="*/ 553019 h 553019"/>
                <a:gd name="connsiteX1-3" fmla="*/ 1937496 w 2405548"/>
                <a:gd name="connsiteY1-4" fmla="*/ 0 h 553019"/>
                <a:gd name="connsiteX2-5" fmla="*/ 2405548 w 2405548"/>
                <a:gd name="connsiteY2-6" fmla="*/ 432048 h 553019"/>
                <a:gd name="connsiteX3-7" fmla="*/ 0 w 2405548"/>
                <a:gd name="connsiteY3-8" fmla="*/ 553019 h 553019"/>
                <a:gd name="connsiteX0-9" fmla="*/ 0 w 2405548"/>
                <a:gd name="connsiteY0-10" fmla="*/ 1186339 h 1186339"/>
                <a:gd name="connsiteX1-11" fmla="*/ 1247249 w 2405548"/>
                <a:gd name="connsiteY1-12" fmla="*/ 0 h 1186339"/>
                <a:gd name="connsiteX2-13" fmla="*/ 2405548 w 2405548"/>
                <a:gd name="connsiteY2-14" fmla="*/ 1065368 h 1186339"/>
                <a:gd name="connsiteX3-15" fmla="*/ 0 w 2405548"/>
                <a:gd name="connsiteY3-16" fmla="*/ 1186339 h 1186339"/>
                <a:gd name="connsiteX0-17" fmla="*/ 0 w 1247249"/>
                <a:gd name="connsiteY0-18" fmla="*/ 1186339 h 1186339"/>
                <a:gd name="connsiteX1-19" fmla="*/ 1247249 w 1247249"/>
                <a:gd name="connsiteY1-20" fmla="*/ 0 h 1186339"/>
                <a:gd name="connsiteX2-21" fmla="*/ 1227858 w 1247249"/>
                <a:gd name="connsiteY2-22" fmla="*/ 634853 h 1186339"/>
                <a:gd name="connsiteX3-23" fmla="*/ 0 w 1247249"/>
                <a:gd name="connsiteY3-24" fmla="*/ 1186339 h 1186339"/>
                <a:gd name="connsiteX0-25" fmla="*/ 0 w 1247249"/>
                <a:gd name="connsiteY0-26" fmla="*/ 1186339 h 1186339"/>
                <a:gd name="connsiteX1-27" fmla="*/ 1247249 w 1247249"/>
                <a:gd name="connsiteY1-28" fmla="*/ 0 h 1186339"/>
                <a:gd name="connsiteX2-29" fmla="*/ 1227858 w 1247249"/>
                <a:gd name="connsiteY2-30" fmla="*/ 634853 h 1186339"/>
                <a:gd name="connsiteX3-31" fmla="*/ 0 w 1247249"/>
                <a:gd name="connsiteY3-32" fmla="*/ 1186339 h 1186339"/>
                <a:gd name="connsiteX0-33" fmla="*/ 0 w 1247249"/>
                <a:gd name="connsiteY0-34" fmla="*/ 1186339 h 1186339"/>
                <a:gd name="connsiteX1-35" fmla="*/ 1247249 w 1247249"/>
                <a:gd name="connsiteY1-36" fmla="*/ 0 h 1186339"/>
                <a:gd name="connsiteX2-37" fmla="*/ 1227858 w 1247249"/>
                <a:gd name="connsiteY2-38" fmla="*/ 634853 h 1186339"/>
                <a:gd name="connsiteX3-39" fmla="*/ 0 w 1247249"/>
                <a:gd name="connsiteY3-40" fmla="*/ 1186339 h 1186339"/>
                <a:gd name="connsiteX0-41" fmla="*/ 0 w 1247249"/>
                <a:gd name="connsiteY0-42" fmla="*/ 1186339 h 1186339"/>
                <a:gd name="connsiteX1-43" fmla="*/ 1247249 w 1247249"/>
                <a:gd name="connsiteY1-44" fmla="*/ 0 h 1186339"/>
                <a:gd name="connsiteX2-45" fmla="*/ 1227858 w 1247249"/>
                <a:gd name="connsiteY2-46" fmla="*/ 634853 h 1186339"/>
                <a:gd name="connsiteX3-47" fmla="*/ 0 w 1247249"/>
                <a:gd name="connsiteY3-48" fmla="*/ 1186339 h 1186339"/>
                <a:gd name="connsiteX0-49" fmla="*/ 0 w 1247249"/>
                <a:gd name="connsiteY0-50" fmla="*/ 1186339 h 1186339"/>
                <a:gd name="connsiteX1-51" fmla="*/ 1247249 w 1247249"/>
                <a:gd name="connsiteY1-52" fmla="*/ 0 h 1186339"/>
                <a:gd name="connsiteX2-53" fmla="*/ 1227858 w 1247249"/>
                <a:gd name="connsiteY2-54" fmla="*/ 634853 h 1186339"/>
                <a:gd name="connsiteX3-55" fmla="*/ 0 w 1247249"/>
                <a:gd name="connsiteY3-56" fmla="*/ 1186339 h 1186339"/>
                <a:gd name="connsiteX0-57" fmla="*/ 0 w 1247249"/>
                <a:gd name="connsiteY0-58" fmla="*/ 1186339 h 1186339"/>
                <a:gd name="connsiteX1-59" fmla="*/ 1247249 w 1247249"/>
                <a:gd name="connsiteY1-60" fmla="*/ 0 h 1186339"/>
                <a:gd name="connsiteX2-61" fmla="*/ 1227858 w 1247249"/>
                <a:gd name="connsiteY2-62" fmla="*/ 634853 h 1186339"/>
                <a:gd name="connsiteX3-63" fmla="*/ 0 w 1247249"/>
                <a:gd name="connsiteY3-64" fmla="*/ 1186339 h 1186339"/>
                <a:gd name="connsiteX0-65" fmla="*/ 0 w 1247249"/>
                <a:gd name="connsiteY0-66" fmla="*/ 1186339 h 1186339"/>
                <a:gd name="connsiteX1-67" fmla="*/ 1247249 w 1247249"/>
                <a:gd name="connsiteY1-68" fmla="*/ 0 h 1186339"/>
                <a:gd name="connsiteX2-69" fmla="*/ 1227858 w 1247249"/>
                <a:gd name="connsiteY2-70" fmla="*/ 634853 h 1186339"/>
                <a:gd name="connsiteX3-71" fmla="*/ 0 w 1247249"/>
                <a:gd name="connsiteY3-72" fmla="*/ 1186339 h 1186339"/>
                <a:gd name="connsiteX0-73" fmla="*/ 0 w 1247249"/>
                <a:gd name="connsiteY0-74" fmla="*/ 1186339 h 1186339"/>
                <a:gd name="connsiteX1-75" fmla="*/ 1247249 w 1247249"/>
                <a:gd name="connsiteY1-76" fmla="*/ 0 h 1186339"/>
                <a:gd name="connsiteX2-77" fmla="*/ 1227858 w 1247249"/>
                <a:gd name="connsiteY2-78" fmla="*/ 634853 h 1186339"/>
                <a:gd name="connsiteX3-79" fmla="*/ 0 w 1247249"/>
                <a:gd name="connsiteY3-80" fmla="*/ 1186339 h 1186339"/>
                <a:gd name="connsiteX0-81" fmla="*/ 0 w 1247249"/>
                <a:gd name="connsiteY0-82" fmla="*/ 1186339 h 1186339"/>
                <a:gd name="connsiteX1-83" fmla="*/ 1247249 w 1247249"/>
                <a:gd name="connsiteY1-84" fmla="*/ 0 h 1186339"/>
                <a:gd name="connsiteX2-85" fmla="*/ 1227858 w 1247249"/>
                <a:gd name="connsiteY2-86" fmla="*/ 634853 h 1186339"/>
                <a:gd name="connsiteX3-87" fmla="*/ 0 w 1247249"/>
                <a:gd name="connsiteY3-88" fmla="*/ 1186339 h 1186339"/>
                <a:gd name="connsiteX0-89" fmla="*/ 0 w 1247249"/>
                <a:gd name="connsiteY0-90" fmla="*/ 1186339 h 1186339"/>
                <a:gd name="connsiteX1-91" fmla="*/ 1247249 w 1247249"/>
                <a:gd name="connsiteY1-92" fmla="*/ 0 h 1186339"/>
                <a:gd name="connsiteX2-93" fmla="*/ 1227858 w 1247249"/>
                <a:gd name="connsiteY2-94" fmla="*/ 634853 h 1186339"/>
                <a:gd name="connsiteX3-95" fmla="*/ 0 w 1247249"/>
                <a:gd name="connsiteY3-96" fmla="*/ 1186339 h 1186339"/>
                <a:gd name="connsiteX0-97" fmla="*/ 0 w 1247249"/>
                <a:gd name="connsiteY0-98" fmla="*/ 1186339 h 1186339"/>
                <a:gd name="connsiteX1-99" fmla="*/ 1247249 w 1247249"/>
                <a:gd name="connsiteY1-100" fmla="*/ 0 h 1186339"/>
                <a:gd name="connsiteX2-101" fmla="*/ 1231416 w 1247249"/>
                <a:gd name="connsiteY2-102" fmla="*/ 638411 h 1186339"/>
                <a:gd name="connsiteX3-103" fmla="*/ 0 w 1247249"/>
                <a:gd name="connsiteY3-104" fmla="*/ 1186339 h 1186339"/>
                <a:gd name="connsiteX0-105" fmla="*/ 0 w 1247249"/>
                <a:gd name="connsiteY0-106" fmla="*/ 1186339 h 1186339"/>
                <a:gd name="connsiteX1-107" fmla="*/ 1247249 w 1247249"/>
                <a:gd name="connsiteY1-108" fmla="*/ 0 h 1186339"/>
                <a:gd name="connsiteX2-109" fmla="*/ 1231416 w 1247249"/>
                <a:gd name="connsiteY2-110" fmla="*/ 638411 h 1186339"/>
                <a:gd name="connsiteX3-111" fmla="*/ 0 w 1247249"/>
                <a:gd name="connsiteY3-112" fmla="*/ 1186339 h 1186339"/>
                <a:gd name="connsiteX0-113" fmla="*/ 0 w 1247249"/>
                <a:gd name="connsiteY0-114" fmla="*/ 1186339 h 1186339"/>
                <a:gd name="connsiteX1-115" fmla="*/ 1247249 w 1247249"/>
                <a:gd name="connsiteY1-116" fmla="*/ 0 h 1186339"/>
                <a:gd name="connsiteX2-117" fmla="*/ 1231416 w 1247249"/>
                <a:gd name="connsiteY2-118" fmla="*/ 638411 h 1186339"/>
                <a:gd name="connsiteX3-119" fmla="*/ 0 w 1247249"/>
                <a:gd name="connsiteY3-120" fmla="*/ 1186339 h 1186339"/>
                <a:gd name="connsiteX0-121" fmla="*/ 0 w 1240133"/>
                <a:gd name="connsiteY0-122" fmla="*/ 652643 h 652643"/>
                <a:gd name="connsiteX1-123" fmla="*/ 1240133 w 1240133"/>
                <a:gd name="connsiteY1-124" fmla="*/ 0 h 652643"/>
                <a:gd name="connsiteX2-125" fmla="*/ 1224300 w 1240133"/>
                <a:gd name="connsiteY2-126" fmla="*/ 638411 h 652643"/>
                <a:gd name="connsiteX3-127" fmla="*/ 0 w 1240133"/>
                <a:gd name="connsiteY3-128" fmla="*/ 652643 h 652643"/>
                <a:gd name="connsiteX0-129" fmla="*/ 0 w 1233017"/>
                <a:gd name="connsiteY0-130" fmla="*/ 629932 h 629932"/>
                <a:gd name="connsiteX1-131" fmla="*/ 1233017 w 1233017"/>
                <a:gd name="connsiteY1-132" fmla="*/ 9311 h 629932"/>
                <a:gd name="connsiteX2-133" fmla="*/ 1224300 w 1233017"/>
                <a:gd name="connsiteY2-134" fmla="*/ 615700 h 629932"/>
                <a:gd name="connsiteX3-135" fmla="*/ 0 w 1233017"/>
                <a:gd name="connsiteY3-136" fmla="*/ 629932 h 629932"/>
                <a:gd name="connsiteX0-137" fmla="*/ 0 w 1233017"/>
                <a:gd name="connsiteY0-138" fmla="*/ 629932 h 644164"/>
                <a:gd name="connsiteX1-139" fmla="*/ 1233017 w 1233017"/>
                <a:gd name="connsiteY1-140" fmla="*/ 9311 h 644164"/>
                <a:gd name="connsiteX2-141" fmla="*/ 1224300 w 1233017"/>
                <a:gd name="connsiteY2-142" fmla="*/ 644164 h 644164"/>
                <a:gd name="connsiteX3-143" fmla="*/ 0 w 1233017"/>
                <a:gd name="connsiteY3-144" fmla="*/ 629932 h 644164"/>
                <a:gd name="connsiteX0-145" fmla="*/ 0 w 1233017"/>
                <a:gd name="connsiteY0-146" fmla="*/ 629932 h 644164"/>
                <a:gd name="connsiteX1-147" fmla="*/ 1233017 w 1233017"/>
                <a:gd name="connsiteY1-148" fmla="*/ 9311 h 644164"/>
                <a:gd name="connsiteX2-149" fmla="*/ 1224300 w 1233017"/>
                <a:gd name="connsiteY2-150" fmla="*/ 644164 h 644164"/>
                <a:gd name="connsiteX3-151" fmla="*/ 0 w 1233017"/>
                <a:gd name="connsiteY3-152" fmla="*/ 629932 h 644164"/>
                <a:gd name="connsiteX0-153" fmla="*/ 0 w 1233017"/>
                <a:gd name="connsiteY0-154" fmla="*/ 629932 h 644164"/>
                <a:gd name="connsiteX1-155" fmla="*/ 1233017 w 1233017"/>
                <a:gd name="connsiteY1-156" fmla="*/ 9311 h 644164"/>
                <a:gd name="connsiteX2-157" fmla="*/ 1224300 w 1233017"/>
                <a:gd name="connsiteY2-158" fmla="*/ 644164 h 644164"/>
                <a:gd name="connsiteX3-159" fmla="*/ 0 w 1233017"/>
                <a:gd name="connsiteY3-160" fmla="*/ 629932 h 644164"/>
                <a:gd name="connsiteX0-161" fmla="*/ 0 w 1233017"/>
                <a:gd name="connsiteY0-162" fmla="*/ 629932 h 640606"/>
                <a:gd name="connsiteX1-163" fmla="*/ 1233017 w 1233017"/>
                <a:gd name="connsiteY1-164" fmla="*/ 9311 h 640606"/>
                <a:gd name="connsiteX2-165" fmla="*/ 1227858 w 1233017"/>
                <a:gd name="connsiteY2-166" fmla="*/ 640606 h 640606"/>
                <a:gd name="connsiteX3-167" fmla="*/ 0 w 1233017"/>
                <a:gd name="connsiteY3-168" fmla="*/ 629932 h 640606"/>
                <a:gd name="connsiteX0-169" fmla="*/ 0 w 1225901"/>
                <a:gd name="connsiteY0-170" fmla="*/ 632363 h 639479"/>
                <a:gd name="connsiteX1-171" fmla="*/ 1225901 w 1225901"/>
                <a:gd name="connsiteY1-172" fmla="*/ 8184 h 639479"/>
                <a:gd name="connsiteX2-173" fmla="*/ 1220742 w 1225901"/>
                <a:gd name="connsiteY2-174" fmla="*/ 639479 h 639479"/>
                <a:gd name="connsiteX3-175" fmla="*/ 0 w 1225901"/>
                <a:gd name="connsiteY3-176" fmla="*/ 632363 h 639479"/>
                <a:gd name="connsiteX0-177" fmla="*/ 0 w 1225901"/>
                <a:gd name="connsiteY0-178" fmla="*/ 624179 h 631295"/>
                <a:gd name="connsiteX1-179" fmla="*/ 1225901 w 1225901"/>
                <a:gd name="connsiteY1-180" fmla="*/ 0 h 631295"/>
                <a:gd name="connsiteX2-181" fmla="*/ 1220742 w 1225901"/>
                <a:gd name="connsiteY2-182" fmla="*/ 631295 h 631295"/>
                <a:gd name="connsiteX3-183" fmla="*/ 0 w 1225901"/>
                <a:gd name="connsiteY3-184" fmla="*/ 624179 h 631295"/>
                <a:gd name="connsiteX0-185" fmla="*/ 0 w 1225901"/>
                <a:gd name="connsiteY0-186" fmla="*/ 624179 h 631295"/>
                <a:gd name="connsiteX1-187" fmla="*/ 1225901 w 1225901"/>
                <a:gd name="connsiteY1-188" fmla="*/ 0 h 631295"/>
                <a:gd name="connsiteX2-189" fmla="*/ 1220742 w 1225901"/>
                <a:gd name="connsiteY2-190" fmla="*/ 631295 h 631295"/>
                <a:gd name="connsiteX3-191" fmla="*/ 0 w 1225901"/>
                <a:gd name="connsiteY3-192" fmla="*/ 624179 h 631295"/>
                <a:gd name="connsiteX0-193" fmla="*/ 0 w 1225901"/>
                <a:gd name="connsiteY0-194" fmla="*/ 624179 h 631295"/>
                <a:gd name="connsiteX1-195" fmla="*/ 1225901 w 1225901"/>
                <a:gd name="connsiteY1-196" fmla="*/ 0 h 631295"/>
                <a:gd name="connsiteX2-197" fmla="*/ 1220742 w 1225901"/>
                <a:gd name="connsiteY2-198" fmla="*/ 631295 h 631295"/>
                <a:gd name="connsiteX3-199" fmla="*/ 0 w 1225901"/>
                <a:gd name="connsiteY3-200" fmla="*/ 624179 h 631295"/>
                <a:gd name="connsiteX0-201" fmla="*/ 0 w 1225901"/>
                <a:gd name="connsiteY0-202" fmla="*/ 624179 h 631295"/>
                <a:gd name="connsiteX1-203" fmla="*/ 1225901 w 1225901"/>
                <a:gd name="connsiteY1-204" fmla="*/ 0 h 631295"/>
                <a:gd name="connsiteX2-205" fmla="*/ 1220742 w 1225901"/>
                <a:gd name="connsiteY2-206" fmla="*/ 631295 h 631295"/>
                <a:gd name="connsiteX3-207" fmla="*/ 0 w 1225901"/>
                <a:gd name="connsiteY3-208" fmla="*/ 624179 h 631295"/>
                <a:gd name="connsiteX0-209" fmla="*/ 0 w 1218785"/>
                <a:gd name="connsiteY0-210" fmla="*/ 631295 h 631295"/>
                <a:gd name="connsiteX1-211" fmla="*/ 1218785 w 1218785"/>
                <a:gd name="connsiteY1-212" fmla="*/ 0 h 631295"/>
                <a:gd name="connsiteX2-213" fmla="*/ 1213626 w 1218785"/>
                <a:gd name="connsiteY2-214" fmla="*/ 631295 h 631295"/>
                <a:gd name="connsiteX3-215" fmla="*/ 0 w 1218785"/>
                <a:gd name="connsiteY3-216" fmla="*/ 631295 h 631295"/>
                <a:gd name="connsiteX0-217" fmla="*/ 0 w 1229459"/>
                <a:gd name="connsiteY0-218" fmla="*/ 631295 h 631295"/>
                <a:gd name="connsiteX1-219" fmla="*/ 1229459 w 1229459"/>
                <a:gd name="connsiteY1-220" fmla="*/ 0 h 631295"/>
                <a:gd name="connsiteX2-221" fmla="*/ 1224300 w 1229459"/>
                <a:gd name="connsiteY2-222" fmla="*/ 631295 h 631295"/>
                <a:gd name="connsiteX3-223" fmla="*/ 0 w 1229459"/>
                <a:gd name="connsiteY3-224" fmla="*/ 631295 h 631295"/>
                <a:gd name="connsiteX0-225" fmla="*/ 0 w 1231416"/>
                <a:gd name="connsiteY0-226" fmla="*/ 631295 h 634853"/>
                <a:gd name="connsiteX1-227" fmla="*/ 1229459 w 1231416"/>
                <a:gd name="connsiteY1-228" fmla="*/ 0 h 634853"/>
                <a:gd name="connsiteX2-229" fmla="*/ 1231416 w 1231416"/>
                <a:gd name="connsiteY2-230" fmla="*/ 634853 h 634853"/>
                <a:gd name="connsiteX3-231" fmla="*/ 0 w 1231416"/>
                <a:gd name="connsiteY3-232" fmla="*/ 631295 h 634853"/>
                <a:gd name="connsiteX0-233" fmla="*/ 0 w 1234974"/>
                <a:gd name="connsiteY0-234" fmla="*/ 634853 h 634853"/>
                <a:gd name="connsiteX1-235" fmla="*/ 1233017 w 1234974"/>
                <a:gd name="connsiteY1-236" fmla="*/ 0 h 634853"/>
                <a:gd name="connsiteX2-237" fmla="*/ 1234974 w 1234974"/>
                <a:gd name="connsiteY2-238" fmla="*/ 634853 h 634853"/>
                <a:gd name="connsiteX3-239" fmla="*/ 0 w 1234974"/>
                <a:gd name="connsiteY3-240" fmla="*/ 634853 h 634853"/>
              </a:gdLst>
              <a:ahLst/>
              <a:cxnLst>
                <a:cxn ang="0">
                  <a:pos x="connsiteX0-1" y="connsiteY0-2"/>
                </a:cxn>
                <a:cxn ang="0">
                  <a:pos x="connsiteX1-3" y="connsiteY1-4"/>
                </a:cxn>
                <a:cxn ang="0">
                  <a:pos x="connsiteX2-5" y="connsiteY2-6"/>
                </a:cxn>
                <a:cxn ang="0">
                  <a:pos x="connsiteX3-7" y="connsiteY3-8"/>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39" name="等腰三角形 5"/>
            <p:cNvSpPr/>
            <p:nvPr/>
          </p:nvSpPr>
          <p:spPr>
            <a:xfrm flipV="1">
              <a:off x="1619672" y="3356821"/>
              <a:ext cx="1247249" cy="1186339"/>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1" fmla="*/ 0 w 2405548"/>
                <a:gd name="connsiteY0-2" fmla="*/ 553019 h 553019"/>
                <a:gd name="connsiteX1-3" fmla="*/ 1937496 w 2405548"/>
                <a:gd name="connsiteY1-4" fmla="*/ 0 h 553019"/>
                <a:gd name="connsiteX2-5" fmla="*/ 2405548 w 2405548"/>
                <a:gd name="connsiteY2-6" fmla="*/ 432048 h 553019"/>
                <a:gd name="connsiteX3-7" fmla="*/ 0 w 2405548"/>
                <a:gd name="connsiteY3-8" fmla="*/ 553019 h 553019"/>
                <a:gd name="connsiteX0-9" fmla="*/ 0 w 2405548"/>
                <a:gd name="connsiteY0-10" fmla="*/ 1186339 h 1186339"/>
                <a:gd name="connsiteX1-11" fmla="*/ 1247249 w 2405548"/>
                <a:gd name="connsiteY1-12" fmla="*/ 0 h 1186339"/>
                <a:gd name="connsiteX2-13" fmla="*/ 2405548 w 2405548"/>
                <a:gd name="connsiteY2-14" fmla="*/ 1065368 h 1186339"/>
                <a:gd name="connsiteX3-15" fmla="*/ 0 w 2405548"/>
                <a:gd name="connsiteY3-16" fmla="*/ 1186339 h 1186339"/>
                <a:gd name="connsiteX0-17" fmla="*/ 0 w 1247249"/>
                <a:gd name="connsiteY0-18" fmla="*/ 1186339 h 1186339"/>
                <a:gd name="connsiteX1-19" fmla="*/ 1247249 w 1247249"/>
                <a:gd name="connsiteY1-20" fmla="*/ 0 h 1186339"/>
                <a:gd name="connsiteX2-21" fmla="*/ 1227858 w 1247249"/>
                <a:gd name="connsiteY2-22" fmla="*/ 634853 h 1186339"/>
                <a:gd name="connsiteX3-23" fmla="*/ 0 w 1247249"/>
                <a:gd name="connsiteY3-24" fmla="*/ 1186339 h 1186339"/>
                <a:gd name="connsiteX0-25" fmla="*/ 0 w 1247249"/>
                <a:gd name="connsiteY0-26" fmla="*/ 1186339 h 1186339"/>
                <a:gd name="connsiteX1-27" fmla="*/ 1247249 w 1247249"/>
                <a:gd name="connsiteY1-28" fmla="*/ 0 h 1186339"/>
                <a:gd name="connsiteX2-29" fmla="*/ 1227858 w 1247249"/>
                <a:gd name="connsiteY2-30" fmla="*/ 634853 h 1186339"/>
                <a:gd name="connsiteX3-31" fmla="*/ 0 w 1247249"/>
                <a:gd name="connsiteY3-32" fmla="*/ 1186339 h 1186339"/>
                <a:gd name="connsiteX0-33" fmla="*/ 0 w 1247249"/>
                <a:gd name="connsiteY0-34" fmla="*/ 1186339 h 1186339"/>
                <a:gd name="connsiteX1-35" fmla="*/ 1247249 w 1247249"/>
                <a:gd name="connsiteY1-36" fmla="*/ 0 h 1186339"/>
                <a:gd name="connsiteX2-37" fmla="*/ 1227858 w 1247249"/>
                <a:gd name="connsiteY2-38" fmla="*/ 634853 h 1186339"/>
                <a:gd name="connsiteX3-39" fmla="*/ 0 w 1247249"/>
                <a:gd name="connsiteY3-40" fmla="*/ 1186339 h 1186339"/>
                <a:gd name="connsiteX0-41" fmla="*/ 0 w 1247249"/>
                <a:gd name="connsiteY0-42" fmla="*/ 1186339 h 1186339"/>
                <a:gd name="connsiteX1-43" fmla="*/ 1247249 w 1247249"/>
                <a:gd name="connsiteY1-44" fmla="*/ 0 h 1186339"/>
                <a:gd name="connsiteX2-45" fmla="*/ 1227858 w 1247249"/>
                <a:gd name="connsiteY2-46" fmla="*/ 634853 h 1186339"/>
                <a:gd name="connsiteX3-47" fmla="*/ 0 w 1247249"/>
                <a:gd name="connsiteY3-48" fmla="*/ 1186339 h 1186339"/>
                <a:gd name="connsiteX0-49" fmla="*/ 0 w 1247249"/>
                <a:gd name="connsiteY0-50" fmla="*/ 1186339 h 1186339"/>
                <a:gd name="connsiteX1-51" fmla="*/ 1247249 w 1247249"/>
                <a:gd name="connsiteY1-52" fmla="*/ 0 h 1186339"/>
                <a:gd name="connsiteX2-53" fmla="*/ 1227858 w 1247249"/>
                <a:gd name="connsiteY2-54" fmla="*/ 634853 h 1186339"/>
                <a:gd name="connsiteX3-55" fmla="*/ 0 w 1247249"/>
                <a:gd name="connsiteY3-56" fmla="*/ 1186339 h 1186339"/>
                <a:gd name="connsiteX0-57" fmla="*/ 0 w 1247249"/>
                <a:gd name="connsiteY0-58" fmla="*/ 1186339 h 1186339"/>
                <a:gd name="connsiteX1-59" fmla="*/ 1247249 w 1247249"/>
                <a:gd name="connsiteY1-60" fmla="*/ 0 h 1186339"/>
                <a:gd name="connsiteX2-61" fmla="*/ 1227858 w 1247249"/>
                <a:gd name="connsiteY2-62" fmla="*/ 634853 h 1186339"/>
                <a:gd name="connsiteX3-63" fmla="*/ 0 w 1247249"/>
                <a:gd name="connsiteY3-64" fmla="*/ 1186339 h 1186339"/>
                <a:gd name="connsiteX0-65" fmla="*/ 0 w 1247249"/>
                <a:gd name="connsiteY0-66" fmla="*/ 1186339 h 1186339"/>
                <a:gd name="connsiteX1-67" fmla="*/ 1247249 w 1247249"/>
                <a:gd name="connsiteY1-68" fmla="*/ 0 h 1186339"/>
                <a:gd name="connsiteX2-69" fmla="*/ 1227858 w 1247249"/>
                <a:gd name="connsiteY2-70" fmla="*/ 634853 h 1186339"/>
                <a:gd name="connsiteX3-71" fmla="*/ 0 w 1247249"/>
                <a:gd name="connsiteY3-72" fmla="*/ 1186339 h 1186339"/>
                <a:gd name="connsiteX0-73" fmla="*/ 0 w 1247249"/>
                <a:gd name="connsiteY0-74" fmla="*/ 1186339 h 1186339"/>
                <a:gd name="connsiteX1-75" fmla="*/ 1247249 w 1247249"/>
                <a:gd name="connsiteY1-76" fmla="*/ 0 h 1186339"/>
                <a:gd name="connsiteX2-77" fmla="*/ 1227858 w 1247249"/>
                <a:gd name="connsiteY2-78" fmla="*/ 634853 h 1186339"/>
                <a:gd name="connsiteX3-79" fmla="*/ 0 w 1247249"/>
                <a:gd name="connsiteY3-80" fmla="*/ 1186339 h 1186339"/>
                <a:gd name="connsiteX0-81" fmla="*/ 0 w 1247249"/>
                <a:gd name="connsiteY0-82" fmla="*/ 1186339 h 1186339"/>
                <a:gd name="connsiteX1-83" fmla="*/ 1247249 w 1247249"/>
                <a:gd name="connsiteY1-84" fmla="*/ 0 h 1186339"/>
                <a:gd name="connsiteX2-85" fmla="*/ 1227858 w 1247249"/>
                <a:gd name="connsiteY2-86" fmla="*/ 634853 h 1186339"/>
                <a:gd name="connsiteX3-87" fmla="*/ 0 w 1247249"/>
                <a:gd name="connsiteY3-88" fmla="*/ 1186339 h 1186339"/>
                <a:gd name="connsiteX0-89" fmla="*/ 0 w 1247249"/>
                <a:gd name="connsiteY0-90" fmla="*/ 1186339 h 1186339"/>
                <a:gd name="connsiteX1-91" fmla="*/ 1247249 w 1247249"/>
                <a:gd name="connsiteY1-92" fmla="*/ 0 h 1186339"/>
                <a:gd name="connsiteX2-93" fmla="*/ 1227858 w 1247249"/>
                <a:gd name="connsiteY2-94" fmla="*/ 634853 h 1186339"/>
                <a:gd name="connsiteX3-95" fmla="*/ 0 w 1247249"/>
                <a:gd name="connsiteY3-96" fmla="*/ 1186339 h 1186339"/>
                <a:gd name="connsiteX0-97" fmla="*/ 0 w 1247249"/>
                <a:gd name="connsiteY0-98" fmla="*/ 1186339 h 1186339"/>
                <a:gd name="connsiteX1-99" fmla="*/ 1247249 w 1247249"/>
                <a:gd name="connsiteY1-100" fmla="*/ 0 h 1186339"/>
                <a:gd name="connsiteX2-101" fmla="*/ 1231416 w 1247249"/>
                <a:gd name="connsiteY2-102" fmla="*/ 638411 h 1186339"/>
                <a:gd name="connsiteX3-103" fmla="*/ 0 w 1247249"/>
                <a:gd name="connsiteY3-104" fmla="*/ 1186339 h 1186339"/>
                <a:gd name="connsiteX0-105" fmla="*/ 0 w 1247249"/>
                <a:gd name="connsiteY0-106" fmla="*/ 1186339 h 1186339"/>
                <a:gd name="connsiteX1-107" fmla="*/ 1247249 w 1247249"/>
                <a:gd name="connsiteY1-108" fmla="*/ 0 h 1186339"/>
                <a:gd name="connsiteX2-109" fmla="*/ 1231416 w 1247249"/>
                <a:gd name="connsiteY2-110" fmla="*/ 638411 h 1186339"/>
                <a:gd name="connsiteX3-111" fmla="*/ 0 w 1247249"/>
                <a:gd name="connsiteY3-112" fmla="*/ 1186339 h 1186339"/>
                <a:gd name="connsiteX0-113" fmla="*/ 0 w 1247249"/>
                <a:gd name="connsiteY0-114" fmla="*/ 1186339 h 1186339"/>
                <a:gd name="connsiteX1-115" fmla="*/ 1247249 w 1247249"/>
                <a:gd name="connsiteY1-116" fmla="*/ 0 h 1186339"/>
                <a:gd name="connsiteX2-117" fmla="*/ 1231416 w 1247249"/>
                <a:gd name="connsiteY2-118" fmla="*/ 638411 h 1186339"/>
                <a:gd name="connsiteX3-119" fmla="*/ 0 w 1247249"/>
                <a:gd name="connsiteY3-120" fmla="*/ 1186339 h 1186339"/>
              </a:gdLst>
              <a:ahLst/>
              <a:cxnLst>
                <a:cxn ang="0">
                  <a:pos x="connsiteX0-1" y="connsiteY0-2"/>
                </a:cxn>
                <a:cxn ang="0">
                  <a:pos x="connsiteX1-3" y="connsiteY1-4"/>
                </a:cxn>
                <a:cxn ang="0">
                  <a:pos x="connsiteX2-5" y="connsiteY2-6"/>
                </a:cxn>
                <a:cxn ang="0">
                  <a:pos x="connsiteX3-7" y="connsiteY3-8"/>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40" name="圆角矩形 11"/>
            <p:cNvSpPr/>
            <p:nvPr/>
          </p:nvSpPr>
          <p:spPr>
            <a:xfrm>
              <a:off x="1331640" y="3079858"/>
              <a:ext cx="198918" cy="87624"/>
            </a:xfrm>
            <a:custGeom>
              <a:avLst/>
              <a:gdLst/>
              <a:ahLst/>
              <a:cxnLst/>
              <a:rect l="l" t="t" r="r" b="b"/>
              <a:pathLst>
                <a:path w="198918" h="87624">
                  <a:moveTo>
                    <a:pt x="43812" y="0"/>
                  </a:moveTo>
                  <a:lnTo>
                    <a:pt x="198918" y="0"/>
                  </a:lnTo>
                  <a:lnTo>
                    <a:pt x="198918" y="87624"/>
                  </a:lnTo>
                  <a:lnTo>
                    <a:pt x="43812" y="87624"/>
                  </a:lnTo>
                  <a:cubicBezTo>
                    <a:pt x="19615" y="87624"/>
                    <a:pt x="0" y="68009"/>
                    <a:pt x="0" y="43812"/>
                  </a:cubicBezTo>
                  <a:cubicBezTo>
                    <a:pt x="0" y="19615"/>
                    <a:pt x="19615" y="0"/>
                    <a:pt x="43812" y="0"/>
                  </a:cubicBez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41" name="空心弧 15"/>
            <p:cNvSpPr/>
            <p:nvPr/>
          </p:nvSpPr>
          <p:spPr>
            <a:xfrm rot="5400000">
              <a:off x="3312321" y="2346812"/>
              <a:ext cx="509372" cy="1121419"/>
            </a:xfrm>
            <a:custGeom>
              <a:avLst/>
              <a:gdLst/>
              <a:ahLst/>
              <a:cxnLst/>
              <a:rect l="l" t="t" r="r" b="b"/>
              <a:pathLst>
                <a:path w="509372" h="1121419">
                  <a:moveTo>
                    <a:pt x="507512" y="1121419"/>
                  </a:moveTo>
                  <a:lnTo>
                    <a:pt x="509372" y="1119300"/>
                  </a:lnTo>
                  <a:lnTo>
                    <a:pt x="509372" y="1121419"/>
                  </a:lnTo>
                  <a:close/>
                  <a:moveTo>
                    <a:pt x="430106" y="1116802"/>
                  </a:moveTo>
                  <a:lnTo>
                    <a:pt x="434159" y="1121419"/>
                  </a:lnTo>
                  <a:lnTo>
                    <a:pt x="430599" y="1121419"/>
                  </a:lnTo>
                  <a:cubicBezTo>
                    <a:pt x="430325" y="1119896"/>
                    <a:pt x="430214" y="1118353"/>
                    <a:pt x="430106" y="1116802"/>
                  </a:cubicBezTo>
                  <a:close/>
                  <a:moveTo>
                    <a:pt x="0" y="259419"/>
                  </a:moveTo>
                  <a:lnTo>
                    <a:pt x="832" y="257324"/>
                  </a:lnTo>
                  <a:lnTo>
                    <a:pt x="0" y="257324"/>
                  </a:lnTo>
                  <a:cubicBezTo>
                    <a:pt x="0" y="161091"/>
                    <a:pt x="53696" y="72900"/>
                    <a:pt x="139188" y="28721"/>
                  </a:cubicBezTo>
                  <a:cubicBezTo>
                    <a:pt x="224680" y="-15459"/>
                    <a:pt x="327679" y="-8244"/>
                    <a:pt x="406177" y="47423"/>
                  </a:cubicBezTo>
                  <a:cubicBezTo>
                    <a:pt x="466571" y="90252"/>
                    <a:pt x="504696" y="156253"/>
                    <a:pt x="509372" y="227993"/>
                  </a:cubicBezTo>
                  <a:lnTo>
                    <a:pt x="509372" y="1073841"/>
                  </a:lnTo>
                  <a:cubicBezTo>
                    <a:pt x="502538" y="1059565"/>
                    <a:pt x="487753" y="1050433"/>
                    <a:pt x="470835" y="1050433"/>
                  </a:cubicBezTo>
                  <a:cubicBezTo>
                    <a:pt x="451854" y="1050433"/>
                    <a:pt x="435559" y="1061928"/>
                    <a:pt x="428567" y="1078352"/>
                  </a:cubicBezTo>
                  <a:cubicBezTo>
                    <a:pt x="427251" y="1065847"/>
                    <a:pt x="427023" y="1052948"/>
                    <a:pt x="427023" y="1039779"/>
                  </a:cubicBezTo>
                  <a:lnTo>
                    <a:pt x="427023" y="281216"/>
                  </a:lnTo>
                  <a:lnTo>
                    <a:pt x="427023" y="281216"/>
                  </a:lnTo>
                  <a:lnTo>
                    <a:pt x="427023" y="236015"/>
                  </a:lnTo>
                  <a:lnTo>
                    <a:pt x="426558" y="236015"/>
                  </a:lnTo>
                  <a:cubicBezTo>
                    <a:pt x="420904" y="189157"/>
                    <a:pt x="395728" y="146071"/>
                    <a:pt x="356132" y="117992"/>
                  </a:cubicBezTo>
                  <a:cubicBezTo>
                    <a:pt x="304025" y="81040"/>
                    <a:pt x="235655" y="76251"/>
                    <a:pt x="178905" y="105577"/>
                  </a:cubicBezTo>
                  <a:cubicBezTo>
                    <a:pt x="122253" y="134854"/>
                    <a:pt x="86634" y="193244"/>
                    <a:pt x="86558" y="256996"/>
                  </a:cubicBezTo>
                  <a:cubicBezTo>
                    <a:pt x="87499" y="257768"/>
                    <a:pt x="87520" y="258591"/>
                    <a:pt x="87520" y="259419"/>
                  </a:cubicBezTo>
                  <a:cubicBezTo>
                    <a:pt x="87520" y="284619"/>
                    <a:pt x="67928" y="305047"/>
                    <a:pt x="43760" y="305047"/>
                  </a:cubicBezTo>
                  <a:cubicBezTo>
                    <a:pt x="19592" y="305047"/>
                    <a:pt x="0" y="284619"/>
                    <a:pt x="0" y="259419"/>
                  </a:cubicBez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42" name="矩形 1"/>
          <p:cNvSpPr>
            <a:spLocks noChangeArrowheads="1"/>
          </p:cNvSpPr>
          <p:nvPr/>
        </p:nvSpPr>
        <p:spPr bwMode="auto">
          <a:xfrm>
            <a:off x="1772920" y="2893695"/>
            <a:ext cx="4813300" cy="55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en-US" altLang="zh-CN" sz="2800">
                <a:sym typeface="+mn-ea"/>
              </a:rPr>
              <a:t>       His name</a:t>
            </a:r>
            <a:r>
              <a:rPr lang="en-US" altLang="zh-CN" sz="2800" b="1">
                <a:solidFill>
                  <a:srgbClr val="FF0000"/>
                </a:solidFill>
                <a:sym typeface="+mn-ea"/>
              </a:rPr>
              <a:t> escaped </a:t>
            </a:r>
            <a:r>
              <a:rPr lang="en-US" altLang="zh-CN" sz="2800">
                <a:sym typeface="+mn-ea"/>
              </a:rPr>
              <a:t>me .</a:t>
            </a:r>
            <a:endPar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3" name="矩形 1"/>
          <p:cNvSpPr>
            <a:spLocks noChangeArrowheads="1"/>
          </p:cNvSpPr>
          <p:nvPr/>
        </p:nvSpPr>
        <p:spPr bwMode="auto">
          <a:xfrm>
            <a:off x="2194560" y="3691255"/>
            <a:ext cx="4128135" cy="55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en-US" altLang="zh-CN" sz="2800">
                <a:sym typeface="+mn-ea"/>
              </a:rPr>
              <a:t>      His name </a:t>
            </a:r>
            <a:r>
              <a:rPr lang="en-US" altLang="zh-CN" sz="2800" b="1">
                <a:solidFill>
                  <a:srgbClr val="FF0000"/>
                </a:solidFill>
                <a:sym typeface="+mn-ea"/>
              </a:rPr>
              <a:t>failed </a:t>
            </a:r>
            <a:r>
              <a:rPr lang="en-US" altLang="zh-CN" sz="2800">
                <a:sym typeface="+mn-ea"/>
              </a:rPr>
              <a:t>me.</a:t>
            </a:r>
            <a:endParaRPr lang="zh-CN" altLang="en-US" sz="28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4" name="矩形 1"/>
          <p:cNvSpPr>
            <a:spLocks noChangeArrowheads="1"/>
          </p:cNvSpPr>
          <p:nvPr/>
        </p:nvSpPr>
        <p:spPr bwMode="auto">
          <a:xfrm>
            <a:off x="1401445" y="4476750"/>
            <a:ext cx="4815205" cy="55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en-US" altLang="zh-CN" sz="2800">
                <a:sym typeface="+mn-ea"/>
              </a:rPr>
              <a:t> His name </a:t>
            </a:r>
            <a:r>
              <a:rPr lang="en-US" altLang="zh-CN" sz="2800" b="1">
                <a:solidFill>
                  <a:srgbClr val="FF0000"/>
                </a:solidFill>
                <a:sym typeface="+mn-ea"/>
              </a:rPr>
              <a:t>slipped my mind</a:t>
            </a:r>
            <a:r>
              <a:rPr lang="en-US" altLang="zh-CN" sz="2800">
                <a:sym typeface="+mn-ea"/>
              </a:rPr>
              <a:t>.</a:t>
            </a:r>
            <a:endParaRPr lang="zh-CN" altLang="en-US" sz="13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5" name="矩形 1"/>
          <p:cNvSpPr>
            <a:spLocks noChangeArrowheads="1"/>
          </p:cNvSpPr>
          <p:nvPr/>
        </p:nvSpPr>
        <p:spPr bwMode="auto">
          <a:xfrm>
            <a:off x="252095" y="5277485"/>
            <a:ext cx="6334125" cy="55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en-US" altLang="zh-CN" sz="2800">
                <a:sym typeface="+mn-ea"/>
              </a:rPr>
              <a:t>His name</a:t>
            </a:r>
            <a:r>
              <a:rPr lang="en-US" altLang="zh-CN" sz="2800" b="1">
                <a:solidFill>
                  <a:srgbClr val="FF0000"/>
                </a:solidFill>
                <a:sym typeface="+mn-ea"/>
              </a:rPr>
              <a:t> didn't take root in</a:t>
            </a:r>
            <a:r>
              <a:rPr lang="en-US" altLang="zh-CN" sz="2800">
                <a:sym typeface="+mn-ea"/>
              </a:rPr>
              <a:t> my mind.</a:t>
            </a:r>
            <a:endParaRPr lang="zh-CN" altLang="en-US" sz="28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46" name="直接连接符 45"/>
          <p:cNvCxnSpPr/>
          <p:nvPr/>
        </p:nvCxnSpPr>
        <p:spPr>
          <a:xfrm flipH="1">
            <a:off x="6828134" y="3269630"/>
            <a:ext cx="1055979"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a:off x="6828134" y="3966564"/>
            <a:ext cx="1055979"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a:off x="6828134" y="4752398"/>
            <a:ext cx="1055979"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H="1">
            <a:off x="6828134" y="5597924"/>
            <a:ext cx="1055979"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809625" y="386715"/>
            <a:ext cx="9341485" cy="583565"/>
          </a:xfrm>
          <a:prstGeom prst="rect">
            <a:avLst/>
          </a:prstGeom>
          <a:noFill/>
          <a:ln w="28575">
            <a:solidFill>
              <a:schemeClr val="bg1"/>
            </a:solidFill>
          </a:ln>
        </p:spPr>
        <p:txBody>
          <a:bodyPr wrap="square" rtlCol="0">
            <a:spAutoFit/>
          </a:bodyPr>
          <a:p>
            <a:r>
              <a:rPr lang="en-US" altLang="zh-CN" sz="3200" b="1"/>
              <a:t>eg: </a:t>
            </a:r>
            <a:r>
              <a:rPr lang="zh-CN" altLang="en-US" sz="3200" b="1"/>
              <a:t>我想不起他的名字了</a:t>
            </a:r>
            <a:r>
              <a:rPr lang="zh-CN" altLang="en-US" sz="2800"/>
              <a:t>。</a:t>
            </a:r>
            <a:endParaRPr lang="zh-CN" altLang="en-US" sz="2800"/>
          </a:p>
        </p:txBody>
      </p:sp>
      <p:sp>
        <p:nvSpPr>
          <p:cNvPr id="5" name="文本框 4"/>
          <p:cNvSpPr txBox="1"/>
          <p:nvPr/>
        </p:nvSpPr>
        <p:spPr>
          <a:xfrm>
            <a:off x="604520" y="1721485"/>
            <a:ext cx="2264410" cy="521970"/>
          </a:xfrm>
          <a:prstGeom prst="rect">
            <a:avLst/>
          </a:prstGeom>
          <a:noFill/>
          <a:ln w="28575">
            <a:solidFill>
              <a:schemeClr val="bg1"/>
            </a:solidFill>
          </a:ln>
        </p:spPr>
        <p:txBody>
          <a:bodyPr wrap="square" rtlCol="0">
            <a:spAutoFit/>
          </a:bodyPr>
          <a:p>
            <a:pPr marL="0" indent="0">
              <a:buNone/>
            </a:pPr>
            <a:r>
              <a:rPr lang="zh-CN" altLang="en-US" sz="2800">
                <a:sym typeface="+mn-ea"/>
              </a:rPr>
              <a:t>中国学生：</a:t>
            </a:r>
            <a:endParaRPr lang="zh-CN" altLang="en-US" sz="2800"/>
          </a:p>
        </p:txBody>
      </p:sp>
      <p:sp>
        <p:nvSpPr>
          <p:cNvPr id="8" name="文本框 7"/>
          <p:cNvSpPr txBox="1"/>
          <p:nvPr/>
        </p:nvSpPr>
        <p:spPr>
          <a:xfrm>
            <a:off x="236855" y="3008630"/>
            <a:ext cx="1781810" cy="521970"/>
          </a:xfrm>
          <a:prstGeom prst="rect">
            <a:avLst/>
          </a:prstGeom>
          <a:noFill/>
        </p:spPr>
        <p:txBody>
          <a:bodyPr wrap="square" rtlCol="0">
            <a:spAutoFit/>
          </a:bodyPr>
          <a:p>
            <a:r>
              <a:rPr lang="zh-CN" altLang="en-US" sz="2800"/>
              <a:t>英美学生：</a:t>
            </a:r>
            <a:endParaRPr lang="zh-CN" altLang="en-US" sz="2800"/>
          </a:p>
        </p:txBody>
      </p:sp>
      <p:sp>
        <p:nvSpPr>
          <p:cNvPr id="9" name="矩形 1"/>
          <p:cNvSpPr>
            <a:spLocks noChangeArrowheads="1"/>
          </p:cNvSpPr>
          <p:nvPr/>
        </p:nvSpPr>
        <p:spPr bwMode="auto">
          <a:xfrm>
            <a:off x="252095" y="6034405"/>
            <a:ext cx="6334125" cy="55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p>
            <a:pPr algn="just">
              <a:defRPr/>
            </a:pPr>
            <a:r>
              <a:rPr lang="en-US" altLang="zh-CN" sz="2800">
                <a:sym typeface="+mn-ea"/>
              </a:rPr>
              <a:t>His name</a:t>
            </a:r>
            <a:r>
              <a:rPr lang="en-US" altLang="zh-CN" sz="2800" b="1">
                <a:solidFill>
                  <a:srgbClr val="FF0000"/>
                </a:solidFill>
                <a:sym typeface="+mn-ea"/>
              </a:rPr>
              <a:t> didn't register in</a:t>
            </a:r>
            <a:r>
              <a:rPr lang="en-US" altLang="zh-CN" sz="2800">
                <a:sym typeface="+mn-ea"/>
              </a:rPr>
              <a:t> my mind.</a:t>
            </a:r>
            <a:endParaRPr lang="zh-CN" altLang="en-US" sz="28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flipH="1">
            <a:off x="6733519" y="6309759"/>
            <a:ext cx="1055979"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631440" y="1721485"/>
            <a:ext cx="5422265" cy="953135"/>
          </a:xfrm>
          <a:prstGeom prst="rect">
            <a:avLst/>
          </a:prstGeom>
          <a:noFill/>
          <a:ln w="28575">
            <a:solidFill>
              <a:schemeClr val="bg1"/>
            </a:solidFill>
          </a:ln>
        </p:spPr>
        <p:txBody>
          <a:bodyPr wrap="square" rtlCol="0">
            <a:spAutoFit/>
          </a:bodyPr>
          <a:p>
            <a:pPr marL="0" indent="0">
              <a:buNone/>
            </a:pPr>
            <a:r>
              <a:rPr lang="en-US" altLang="zh-CN" sz="2800">
                <a:sym typeface="+mn-ea"/>
              </a:rPr>
              <a:t>I couldn't remember his name.</a:t>
            </a:r>
            <a:endParaRPr lang="en-US" altLang="zh-CN" sz="2800">
              <a:sym typeface="+mn-ea"/>
            </a:endParaRPr>
          </a:p>
          <a:p>
            <a:pPr marL="0" indent="0">
              <a:buNone/>
            </a:pPr>
            <a:r>
              <a:rPr lang="en-US" altLang="zh-CN" sz="2800"/>
              <a:t>I forgot his name.</a:t>
            </a:r>
            <a:endParaRPr lang="en-US" altLang="zh-CN" sz="28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right)">
                                          <p:cBhvr>
                                            <p:cTn id="19" dur="500"/>
                                            <p:tgtEl>
                                              <p:spTgt spid="46"/>
                                            </p:tgtEl>
                                          </p:cBhvr>
                                        </p:animEffect>
                                      </p:childTnLst>
                                    </p:cTn>
                                  </p:par>
                                  <p:par>
                                    <p:cTn id="20" presetID="2" presetClass="entr" presetSubtype="8" fill="hold" grpId="0" nodeType="withEffect" p14:presetBounceEnd="50000">
                                      <p:stCondLst>
                                        <p:cond delay="300"/>
                                      </p:stCondLst>
                                      <p:childTnLst>
                                        <p:set>
                                          <p:cBhvr>
                                            <p:cTn id="21" dur="1" fill="hold">
                                              <p:stCondLst>
                                                <p:cond delay="0"/>
                                              </p:stCondLst>
                                            </p:cTn>
                                            <p:tgtEl>
                                              <p:spTgt spid="42"/>
                                            </p:tgtEl>
                                            <p:attrNameLst>
                                              <p:attrName>style.visibility</p:attrName>
                                            </p:attrNameLst>
                                          </p:cBhvr>
                                          <p:to>
                                            <p:strVal val="visible"/>
                                          </p:to>
                                        </p:set>
                                        <p:anim calcmode="lin" valueType="num" p14:bounceEnd="50000">
                                          <p:cBhvr additive="base">
                                            <p:cTn id="22" dur="300" fill="hold"/>
                                            <p:tgtEl>
                                              <p:spTgt spid="42"/>
                                            </p:tgtEl>
                                            <p:attrNameLst>
                                              <p:attrName>ppt_x</p:attrName>
                                            </p:attrNameLst>
                                          </p:cBhvr>
                                          <p:tavLst>
                                            <p:tav tm="0">
                                              <p:val>
                                                <p:strVal val="0-#ppt_w/2"/>
                                              </p:val>
                                            </p:tav>
                                            <p:tav tm="100000">
                                              <p:val>
                                                <p:strVal val="#ppt_x"/>
                                              </p:val>
                                            </p:tav>
                                          </p:tavLst>
                                        </p:anim>
                                        <p:anim calcmode="lin" valueType="num" p14:bounceEnd="50000">
                                          <p:cBhvr additive="base">
                                            <p:cTn id="23" dur="3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ipe(right)">
                                          <p:cBhvr>
                                            <p:cTn id="28" dur="500"/>
                                            <p:tgtEl>
                                              <p:spTgt spid="47"/>
                                            </p:tgtEl>
                                          </p:cBhvr>
                                        </p:animEffect>
                                      </p:childTnLst>
                                    </p:cTn>
                                  </p:par>
                                  <p:par>
                                    <p:cTn id="29" presetID="2" presetClass="entr" presetSubtype="8" fill="hold" grpId="0" nodeType="withEffect" p14:presetBounceEnd="50000">
                                      <p:stCondLst>
                                        <p:cond delay="300"/>
                                      </p:stCondLst>
                                      <p:childTnLst>
                                        <p:set>
                                          <p:cBhvr>
                                            <p:cTn id="30" dur="1" fill="hold">
                                              <p:stCondLst>
                                                <p:cond delay="0"/>
                                              </p:stCondLst>
                                            </p:cTn>
                                            <p:tgtEl>
                                              <p:spTgt spid="43"/>
                                            </p:tgtEl>
                                            <p:attrNameLst>
                                              <p:attrName>style.visibility</p:attrName>
                                            </p:attrNameLst>
                                          </p:cBhvr>
                                          <p:to>
                                            <p:strVal val="visible"/>
                                          </p:to>
                                        </p:set>
                                        <p:anim calcmode="lin" valueType="num" p14:bounceEnd="50000">
                                          <p:cBhvr additive="base">
                                            <p:cTn id="31" dur="300" fill="hold"/>
                                            <p:tgtEl>
                                              <p:spTgt spid="43"/>
                                            </p:tgtEl>
                                            <p:attrNameLst>
                                              <p:attrName>ppt_x</p:attrName>
                                            </p:attrNameLst>
                                          </p:cBhvr>
                                          <p:tavLst>
                                            <p:tav tm="0">
                                              <p:val>
                                                <p:strVal val="0-#ppt_w/2"/>
                                              </p:val>
                                            </p:tav>
                                            <p:tav tm="100000">
                                              <p:val>
                                                <p:strVal val="#ppt_x"/>
                                              </p:val>
                                            </p:tav>
                                          </p:tavLst>
                                        </p:anim>
                                        <p:anim calcmode="lin" valueType="num" p14:bounceEnd="50000">
                                          <p:cBhvr additive="base">
                                            <p:cTn id="32" dur="3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right)">
                                          <p:cBhvr>
                                            <p:cTn id="37" dur="500"/>
                                            <p:tgtEl>
                                              <p:spTgt spid="48"/>
                                            </p:tgtEl>
                                          </p:cBhvr>
                                        </p:animEffect>
                                      </p:childTnLst>
                                    </p:cTn>
                                  </p:par>
                                  <p:par>
                                    <p:cTn id="38" presetID="2" presetClass="entr" presetSubtype="8" fill="hold" grpId="0" nodeType="withEffect" p14:presetBounceEnd="50000">
                                      <p:stCondLst>
                                        <p:cond delay="300"/>
                                      </p:stCondLst>
                                      <p:childTnLst>
                                        <p:set>
                                          <p:cBhvr>
                                            <p:cTn id="39" dur="1" fill="hold">
                                              <p:stCondLst>
                                                <p:cond delay="0"/>
                                              </p:stCondLst>
                                            </p:cTn>
                                            <p:tgtEl>
                                              <p:spTgt spid="44"/>
                                            </p:tgtEl>
                                            <p:attrNameLst>
                                              <p:attrName>style.visibility</p:attrName>
                                            </p:attrNameLst>
                                          </p:cBhvr>
                                          <p:to>
                                            <p:strVal val="visible"/>
                                          </p:to>
                                        </p:set>
                                        <p:anim calcmode="lin" valueType="num" p14:bounceEnd="50000">
                                          <p:cBhvr additive="base">
                                            <p:cTn id="40" dur="300" fill="hold"/>
                                            <p:tgtEl>
                                              <p:spTgt spid="44"/>
                                            </p:tgtEl>
                                            <p:attrNameLst>
                                              <p:attrName>ppt_x</p:attrName>
                                            </p:attrNameLst>
                                          </p:cBhvr>
                                          <p:tavLst>
                                            <p:tav tm="0">
                                              <p:val>
                                                <p:strVal val="0-#ppt_w/2"/>
                                              </p:val>
                                            </p:tav>
                                            <p:tav tm="100000">
                                              <p:val>
                                                <p:strVal val="#ppt_x"/>
                                              </p:val>
                                            </p:tav>
                                          </p:tavLst>
                                        </p:anim>
                                        <p:anim calcmode="lin" valueType="num" p14:bounceEnd="50000">
                                          <p:cBhvr additive="base">
                                            <p:cTn id="41" dur="3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right)">
                                          <p:cBhvr>
                                            <p:cTn id="46" dur="500"/>
                                            <p:tgtEl>
                                              <p:spTgt spid="49"/>
                                            </p:tgtEl>
                                          </p:cBhvr>
                                        </p:animEffect>
                                      </p:childTnLst>
                                    </p:cTn>
                                  </p:par>
                                  <p:par>
                                    <p:cTn id="47" presetID="2" presetClass="entr" presetSubtype="8" fill="hold" grpId="0" nodeType="withEffect" p14:presetBounceEnd="50000">
                                      <p:stCondLst>
                                        <p:cond delay="300"/>
                                      </p:stCondLst>
                                      <p:childTnLst>
                                        <p:set>
                                          <p:cBhvr>
                                            <p:cTn id="48" dur="1" fill="hold">
                                              <p:stCondLst>
                                                <p:cond delay="0"/>
                                              </p:stCondLst>
                                            </p:cTn>
                                            <p:tgtEl>
                                              <p:spTgt spid="45"/>
                                            </p:tgtEl>
                                            <p:attrNameLst>
                                              <p:attrName>style.visibility</p:attrName>
                                            </p:attrNameLst>
                                          </p:cBhvr>
                                          <p:to>
                                            <p:strVal val="visible"/>
                                          </p:to>
                                        </p:set>
                                        <p:anim calcmode="lin" valueType="num" p14:bounceEnd="50000">
                                          <p:cBhvr additive="base">
                                            <p:cTn id="49" dur="300" fill="hold"/>
                                            <p:tgtEl>
                                              <p:spTgt spid="45"/>
                                            </p:tgtEl>
                                            <p:attrNameLst>
                                              <p:attrName>ppt_x</p:attrName>
                                            </p:attrNameLst>
                                          </p:cBhvr>
                                          <p:tavLst>
                                            <p:tav tm="0">
                                              <p:val>
                                                <p:strVal val="0-#ppt_w/2"/>
                                              </p:val>
                                            </p:tav>
                                            <p:tav tm="100000">
                                              <p:val>
                                                <p:strVal val="#ppt_x"/>
                                              </p:val>
                                            </p:tav>
                                          </p:tavLst>
                                        </p:anim>
                                        <p:anim calcmode="lin" valueType="num" p14:bounceEnd="50000">
                                          <p:cBhvr additive="base">
                                            <p:cTn id="50" dur="3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right)">
                                          <p:cBhvr>
                                            <p:cTn id="55" dur="500"/>
                                            <p:tgtEl>
                                              <p:spTgt spid="10"/>
                                            </p:tgtEl>
                                          </p:cBhvr>
                                        </p:animEffect>
                                      </p:childTnLst>
                                    </p:cTn>
                                  </p:par>
                                  <p:par>
                                    <p:cTn id="56" presetID="2" presetClass="entr" presetSubtype="8"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0-#ppt_w/2"/>
                                              </p:val>
                                            </p:tav>
                                            <p:tav tm="100000">
                                              <p:val>
                                                <p:strVal val="#ppt_x"/>
                                              </p:val>
                                            </p:tav>
                                          </p:tavLst>
                                        </p:anim>
                                        <p:anim calcmode="lin" valueType="num">
                                          <p:cBhvr additive="base">
                                            <p:cTn id="5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5" grpId="0" bldLvl="0" animBg="1"/>
          <p:bldP spid="8" grpId="0"/>
          <p:bldP spid="9" grpId="0"/>
          <p:bldP spid="2" grpId="0" bldLvl="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right)">
                                          <p:cBhvr>
                                            <p:cTn id="19" dur="500"/>
                                            <p:tgtEl>
                                              <p:spTgt spid="46"/>
                                            </p:tgtEl>
                                          </p:cBhvr>
                                        </p:animEffect>
                                      </p:childTnLst>
                                    </p:cTn>
                                  </p:par>
                                  <p:par>
                                    <p:cTn id="20" presetID="2" presetClass="entr" presetSubtype="8" fill="hold" grpId="0" nodeType="withEffect">
                                      <p:stCondLst>
                                        <p:cond delay="30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300" fill="hold"/>
                                            <p:tgtEl>
                                              <p:spTgt spid="42"/>
                                            </p:tgtEl>
                                            <p:attrNameLst>
                                              <p:attrName>ppt_x</p:attrName>
                                            </p:attrNameLst>
                                          </p:cBhvr>
                                          <p:tavLst>
                                            <p:tav tm="0">
                                              <p:val>
                                                <p:strVal val="0-#ppt_w/2"/>
                                              </p:val>
                                            </p:tav>
                                            <p:tav tm="100000">
                                              <p:val>
                                                <p:strVal val="#ppt_x"/>
                                              </p:val>
                                            </p:tav>
                                          </p:tavLst>
                                        </p:anim>
                                        <p:anim calcmode="lin" valueType="num">
                                          <p:cBhvr additive="base">
                                            <p:cTn id="23" dur="3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ipe(right)">
                                          <p:cBhvr>
                                            <p:cTn id="28" dur="500"/>
                                            <p:tgtEl>
                                              <p:spTgt spid="47"/>
                                            </p:tgtEl>
                                          </p:cBhvr>
                                        </p:animEffect>
                                      </p:childTnLst>
                                    </p:cTn>
                                  </p:par>
                                  <p:par>
                                    <p:cTn id="29" presetID="2" presetClass="entr" presetSubtype="8" fill="hold" grpId="0" nodeType="withEffect">
                                      <p:stCondLst>
                                        <p:cond delay="3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300" fill="hold"/>
                                            <p:tgtEl>
                                              <p:spTgt spid="43"/>
                                            </p:tgtEl>
                                            <p:attrNameLst>
                                              <p:attrName>ppt_x</p:attrName>
                                            </p:attrNameLst>
                                          </p:cBhvr>
                                          <p:tavLst>
                                            <p:tav tm="0">
                                              <p:val>
                                                <p:strVal val="0-#ppt_w/2"/>
                                              </p:val>
                                            </p:tav>
                                            <p:tav tm="100000">
                                              <p:val>
                                                <p:strVal val="#ppt_x"/>
                                              </p:val>
                                            </p:tav>
                                          </p:tavLst>
                                        </p:anim>
                                        <p:anim calcmode="lin" valueType="num">
                                          <p:cBhvr additive="base">
                                            <p:cTn id="32" dur="3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right)">
                                          <p:cBhvr>
                                            <p:cTn id="37" dur="500"/>
                                            <p:tgtEl>
                                              <p:spTgt spid="48"/>
                                            </p:tgtEl>
                                          </p:cBhvr>
                                        </p:animEffect>
                                      </p:childTnLst>
                                    </p:cTn>
                                  </p:par>
                                  <p:par>
                                    <p:cTn id="38" presetID="2" presetClass="entr" presetSubtype="8" fill="hold" grpId="0" nodeType="withEffect">
                                      <p:stCondLst>
                                        <p:cond delay="300"/>
                                      </p:stCondLst>
                                      <p:childTnLst>
                                        <p:set>
                                          <p:cBhvr>
                                            <p:cTn id="39" dur="1" fill="hold">
                                              <p:stCondLst>
                                                <p:cond delay="0"/>
                                              </p:stCondLst>
                                            </p:cTn>
                                            <p:tgtEl>
                                              <p:spTgt spid="44"/>
                                            </p:tgtEl>
                                            <p:attrNameLst>
                                              <p:attrName>style.visibility</p:attrName>
                                            </p:attrNameLst>
                                          </p:cBhvr>
                                          <p:to>
                                            <p:strVal val="visible"/>
                                          </p:to>
                                        </p:set>
                                        <p:anim calcmode="lin" valueType="num">
                                          <p:cBhvr additive="base">
                                            <p:cTn id="40" dur="300" fill="hold"/>
                                            <p:tgtEl>
                                              <p:spTgt spid="44"/>
                                            </p:tgtEl>
                                            <p:attrNameLst>
                                              <p:attrName>ppt_x</p:attrName>
                                            </p:attrNameLst>
                                          </p:cBhvr>
                                          <p:tavLst>
                                            <p:tav tm="0">
                                              <p:val>
                                                <p:strVal val="0-#ppt_w/2"/>
                                              </p:val>
                                            </p:tav>
                                            <p:tav tm="100000">
                                              <p:val>
                                                <p:strVal val="#ppt_x"/>
                                              </p:val>
                                            </p:tav>
                                          </p:tavLst>
                                        </p:anim>
                                        <p:anim calcmode="lin" valueType="num">
                                          <p:cBhvr additive="base">
                                            <p:cTn id="41" dur="3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right)">
                                          <p:cBhvr>
                                            <p:cTn id="46" dur="500"/>
                                            <p:tgtEl>
                                              <p:spTgt spid="49"/>
                                            </p:tgtEl>
                                          </p:cBhvr>
                                        </p:animEffect>
                                      </p:childTnLst>
                                    </p:cTn>
                                  </p:par>
                                  <p:par>
                                    <p:cTn id="47" presetID="2" presetClass="entr" presetSubtype="8" fill="hold" grpId="0" nodeType="withEffect">
                                      <p:stCondLst>
                                        <p:cond delay="30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300" fill="hold"/>
                                            <p:tgtEl>
                                              <p:spTgt spid="45"/>
                                            </p:tgtEl>
                                            <p:attrNameLst>
                                              <p:attrName>ppt_x</p:attrName>
                                            </p:attrNameLst>
                                          </p:cBhvr>
                                          <p:tavLst>
                                            <p:tav tm="0">
                                              <p:val>
                                                <p:strVal val="0-#ppt_w/2"/>
                                              </p:val>
                                            </p:tav>
                                            <p:tav tm="100000">
                                              <p:val>
                                                <p:strVal val="#ppt_x"/>
                                              </p:val>
                                            </p:tav>
                                          </p:tavLst>
                                        </p:anim>
                                        <p:anim calcmode="lin" valueType="num">
                                          <p:cBhvr additive="base">
                                            <p:cTn id="50" dur="3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right)">
                                          <p:cBhvr>
                                            <p:cTn id="55" dur="500"/>
                                            <p:tgtEl>
                                              <p:spTgt spid="10"/>
                                            </p:tgtEl>
                                          </p:cBhvr>
                                        </p:animEffect>
                                      </p:childTnLst>
                                    </p:cTn>
                                  </p:par>
                                  <p:par>
                                    <p:cTn id="56" presetID="2" presetClass="entr" presetSubtype="8"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0-#ppt_w/2"/>
                                              </p:val>
                                            </p:tav>
                                            <p:tav tm="100000">
                                              <p:val>
                                                <p:strVal val="#ppt_x"/>
                                              </p:val>
                                            </p:tav>
                                          </p:tavLst>
                                        </p:anim>
                                        <p:anim calcmode="lin" valueType="num">
                                          <p:cBhvr additive="base">
                                            <p:cTn id="5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5" grpId="0" bldLvl="0" animBg="1"/>
          <p:bldP spid="8" grpId="0"/>
          <p:bldP spid="9" grpId="0"/>
          <p:bldP spid="2" grpId="0" bldLvl="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3" name="文本框 2"/>
          <p:cNvSpPr txBox="1"/>
          <p:nvPr/>
        </p:nvSpPr>
        <p:spPr>
          <a:xfrm>
            <a:off x="875030" y="1184910"/>
            <a:ext cx="10441305" cy="5015865"/>
          </a:xfrm>
          <a:prstGeom prst="rect">
            <a:avLst/>
          </a:prstGeom>
          <a:noFill/>
        </p:spPr>
        <p:txBody>
          <a:bodyPr wrap="square" rtlCol="0" anchor="t">
            <a:spAutoFit/>
          </a:bodyPr>
          <a:p>
            <a:pPr marL="0" indent="0">
              <a:buNone/>
            </a:pPr>
            <a:r>
              <a:rPr lang="en-US" altLang="zh-CN">
                <a:sym typeface="+mn-ea"/>
              </a:rPr>
              <a:t>                  </a:t>
            </a:r>
            <a:r>
              <a:rPr lang="en-US" altLang="zh-CN" sz="3200">
                <a:sym typeface="+mn-ea"/>
              </a:rPr>
              <a:t>           1.</a:t>
            </a:r>
            <a:r>
              <a:rPr lang="zh-CN" altLang="en-US" sz="3200">
                <a:sym typeface="+mn-ea"/>
              </a:rPr>
              <a:t>A good idea suddenly </a:t>
            </a:r>
            <a:r>
              <a:rPr lang="zh-CN" altLang="en-US" sz="3200" u="sng">
                <a:solidFill>
                  <a:srgbClr val="FF0000"/>
                </a:solidFill>
                <a:sym typeface="+mn-ea"/>
              </a:rPr>
              <a:t>occurs to</a:t>
            </a:r>
            <a:r>
              <a:rPr lang="zh-CN" altLang="en-US" sz="3200">
                <a:sym typeface="+mn-ea"/>
              </a:rPr>
              <a:t> me</a:t>
            </a:r>
            <a:r>
              <a:rPr lang="en-US" altLang="zh-CN" sz="3200">
                <a:sym typeface="+mn-ea"/>
              </a:rPr>
              <a:t>.</a:t>
            </a:r>
            <a:endParaRPr lang="en-US" altLang="zh-CN" sz="3200"/>
          </a:p>
          <a:p>
            <a:pPr marL="0" indent="0">
              <a:buNone/>
            </a:pPr>
            <a:r>
              <a:rPr lang="zh-CN" altLang="en-US" sz="3200">
                <a:sym typeface="+mn-ea"/>
              </a:rPr>
              <a:t>                     </a:t>
            </a:r>
            <a:r>
              <a:rPr lang="en-US" altLang="zh-CN" sz="3200">
                <a:sym typeface="+mn-ea"/>
              </a:rPr>
              <a:t>2.</a:t>
            </a:r>
            <a:r>
              <a:rPr lang="zh-CN" altLang="en-US" sz="3200">
                <a:sym typeface="+mn-ea"/>
              </a:rPr>
              <a:t> A good idea suddenly</a:t>
            </a:r>
            <a:r>
              <a:rPr lang="zh-CN" altLang="en-US" sz="3200" u="sng">
                <a:solidFill>
                  <a:srgbClr val="FF0000"/>
                </a:solidFill>
                <a:sym typeface="+mn-ea"/>
              </a:rPr>
              <a:t> s</a:t>
            </a:r>
            <a:r>
              <a:rPr lang="zh-CN" altLang="en-US" sz="3200" u="sng">
                <a:solidFill>
                  <a:srgbClr val="FF0000"/>
                </a:solidFill>
                <a:sym typeface="+mn-ea"/>
              </a:rPr>
              <a:t>trikes</a:t>
            </a:r>
            <a:r>
              <a:rPr lang="zh-CN" altLang="en-US" sz="3200">
                <a:sym typeface="+mn-ea"/>
              </a:rPr>
              <a:t> me</a:t>
            </a:r>
            <a:r>
              <a:rPr lang="en-US" altLang="zh-CN" sz="3200">
                <a:sym typeface="+mn-ea"/>
              </a:rPr>
              <a:t>.</a:t>
            </a:r>
            <a:endParaRPr lang="zh-CN" altLang="en-US" sz="3200"/>
          </a:p>
          <a:p>
            <a:pPr marL="0" indent="0">
              <a:buNone/>
            </a:pPr>
            <a:r>
              <a:rPr lang="zh-CN" altLang="en-US" sz="3200">
                <a:sym typeface="+mn-ea"/>
              </a:rPr>
              <a:t>                     </a:t>
            </a:r>
            <a:r>
              <a:rPr lang="en-US" altLang="zh-CN" sz="3200">
                <a:sym typeface="+mn-ea"/>
              </a:rPr>
              <a:t>3.</a:t>
            </a:r>
            <a:r>
              <a:rPr lang="zh-CN" altLang="en-US" sz="3200">
                <a:sym typeface="+mn-ea"/>
              </a:rPr>
              <a:t>A good idea suddenly </a:t>
            </a:r>
            <a:r>
              <a:rPr lang="zh-CN" altLang="en-US" sz="3200" u="sng">
                <a:solidFill>
                  <a:srgbClr val="FF0000"/>
                </a:solidFill>
                <a:sym typeface="+mn-ea"/>
              </a:rPr>
              <a:t>hits</a:t>
            </a:r>
            <a:r>
              <a:rPr lang="zh-CN" altLang="en-US" sz="3200">
                <a:sym typeface="+mn-ea"/>
              </a:rPr>
              <a:t> me</a:t>
            </a:r>
            <a:r>
              <a:rPr lang="en-US" altLang="zh-CN" sz="3200">
                <a:sym typeface="+mn-ea"/>
              </a:rPr>
              <a:t>.</a:t>
            </a:r>
            <a:endParaRPr lang="en-US" altLang="zh-CN" sz="3200">
              <a:sym typeface="+mn-ea"/>
            </a:endParaRPr>
          </a:p>
          <a:p>
            <a:pPr marL="0" indent="0">
              <a:buNone/>
            </a:pPr>
            <a:r>
              <a:rPr lang="zh-CN" altLang="en-US" sz="3200">
                <a:sym typeface="+mn-ea"/>
              </a:rPr>
              <a:t>                     </a:t>
            </a:r>
            <a:r>
              <a:rPr lang="en-US" altLang="zh-CN" sz="3200">
                <a:sym typeface="+mn-ea"/>
              </a:rPr>
              <a:t>4.</a:t>
            </a:r>
            <a:r>
              <a:rPr lang="zh-CN" altLang="en-US" sz="3200">
                <a:sym typeface="+mn-ea"/>
              </a:rPr>
              <a:t>A </a:t>
            </a:r>
            <a:r>
              <a:rPr lang="en-US" altLang="zh-CN" sz="3200">
                <a:sym typeface="+mn-ea"/>
              </a:rPr>
              <a:t>good</a:t>
            </a:r>
            <a:r>
              <a:rPr lang="zh-CN" altLang="en-US" sz="3200">
                <a:sym typeface="+mn-ea"/>
              </a:rPr>
              <a:t> idea </a:t>
            </a:r>
            <a:r>
              <a:rPr lang="zh-CN" altLang="en-US" sz="3200" u="sng">
                <a:solidFill>
                  <a:srgbClr val="FF0000"/>
                </a:solidFill>
                <a:sym typeface="+mn-ea"/>
              </a:rPr>
              <a:t>flash</a:t>
            </a:r>
            <a:r>
              <a:rPr lang="en-US" altLang="zh-CN" sz="3200" u="sng">
                <a:solidFill>
                  <a:srgbClr val="FF0000"/>
                </a:solidFill>
                <a:sym typeface="+mn-ea"/>
              </a:rPr>
              <a:t>s </a:t>
            </a:r>
            <a:r>
              <a:rPr lang="zh-CN" altLang="en-US" sz="3200" u="sng">
                <a:solidFill>
                  <a:srgbClr val="FF0000"/>
                </a:solidFill>
                <a:sym typeface="+mn-ea"/>
              </a:rPr>
              <a:t>into </a:t>
            </a:r>
            <a:r>
              <a:rPr lang="zh-CN" altLang="en-US" sz="3200">
                <a:sym typeface="+mn-ea"/>
              </a:rPr>
              <a:t>my mind. </a:t>
            </a:r>
            <a:endParaRPr lang="zh-CN" altLang="en-US" sz="3200"/>
          </a:p>
          <a:p>
            <a:pPr marL="0" indent="0">
              <a:buNone/>
            </a:pPr>
            <a:r>
              <a:rPr lang="zh-CN" altLang="en-US" sz="3200">
                <a:sym typeface="+mn-ea"/>
              </a:rPr>
              <a:t>                     </a:t>
            </a:r>
            <a:r>
              <a:rPr lang="en-US" altLang="zh-CN" sz="3200">
                <a:sym typeface="+mn-ea"/>
              </a:rPr>
              <a:t>5.</a:t>
            </a:r>
            <a:r>
              <a:rPr lang="zh-CN" altLang="en-US" sz="3200">
                <a:sym typeface="+mn-ea"/>
              </a:rPr>
              <a:t>A </a:t>
            </a:r>
            <a:r>
              <a:rPr lang="en-US" altLang="zh-CN" sz="3200">
                <a:sym typeface="+mn-ea"/>
              </a:rPr>
              <a:t>good</a:t>
            </a:r>
            <a:r>
              <a:rPr lang="zh-CN" altLang="en-US" sz="3200">
                <a:sym typeface="+mn-ea"/>
              </a:rPr>
              <a:t> idea </a:t>
            </a:r>
            <a:r>
              <a:rPr lang="zh-CN" altLang="en-US" sz="3200" u="sng">
                <a:solidFill>
                  <a:srgbClr val="FF0000"/>
                </a:solidFill>
                <a:sym typeface="+mn-ea"/>
              </a:rPr>
              <a:t>jump</a:t>
            </a:r>
            <a:r>
              <a:rPr lang="en-US" altLang="zh-CN" sz="3200" u="sng">
                <a:solidFill>
                  <a:srgbClr val="FF0000"/>
                </a:solidFill>
                <a:sym typeface="+mn-ea"/>
              </a:rPr>
              <a:t>s</a:t>
            </a:r>
            <a:r>
              <a:rPr lang="zh-CN" altLang="en-US" sz="3200" u="sng">
                <a:solidFill>
                  <a:srgbClr val="FF0000"/>
                </a:solidFill>
                <a:sym typeface="+mn-ea"/>
              </a:rPr>
              <a:t> into</a:t>
            </a:r>
            <a:r>
              <a:rPr lang="zh-CN" altLang="en-US" sz="3200">
                <a:sym typeface="+mn-ea"/>
              </a:rPr>
              <a:t> my mind.    </a:t>
            </a:r>
            <a:endParaRPr lang="zh-CN" altLang="en-US" sz="3200"/>
          </a:p>
          <a:p>
            <a:pPr marL="0" indent="0">
              <a:buNone/>
            </a:pPr>
            <a:r>
              <a:rPr lang="zh-CN" altLang="en-US" sz="3200">
                <a:sym typeface="+mn-ea"/>
              </a:rPr>
              <a:t>                     </a:t>
            </a:r>
            <a:r>
              <a:rPr lang="en-US" altLang="zh-CN" sz="3200">
                <a:sym typeface="+mn-ea"/>
              </a:rPr>
              <a:t>6.</a:t>
            </a:r>
            <a:r>
              <a:rPr lang="zh-CN" altLang="en-US" sz="3200">
                <a:sym typeface="+mn-ea"/>
              </a:rPr>
              <a:t>A </a:t>
            </a:r>
            <a:r>
              <a:rPr lang="en-US" altLang="zh-CN" sz="3200">
                <a:sym typeface="+mn-ea"/>
              </a:rPr>
              <a:t>good</a:t>
            </a:r>
            <a:r>
              <a:rPr lang="zh-CN" altLang="en-US" sz="3200">
                <a:sym typeface="+mn-ea"/>
              </a:rPr>
              <a:t> idea </a:t>
            </a:r>
            <a:r>
              <a:rPr lang="en-US" altLang="zh-CN" sz="3200" u="sng">
                <a:solidFill>
                  <a:srgbClr val="FF0000"/>
                </a:solidFill>
                <a:sym typeface="+mn-ea"/>
              </a:rPr>
              <a:t>comes</a:t>
            </a:r>
            <a:r>
              <a:rPr lang="zh-CN" altLang="en-US" sz="3200" u="sng">
                <a:solidFill>
                  <a:srgbClr val="FF0000"/>
                </a:solidFill>
                <a:sym typeface="+mn-ea"/>
              </a:rPr>
              <a:t> into</a:t>
            </a:r>
            <a:r>
              <a:rPr lang="zh-CN" altLang="en-US" sz="3200" u="sng">
                <a:sym typeface="+mn-ea"/>
              </a:rPr>
              <a:t> </a:t>
            </a:r>
            <a:r>
              <a:rPr lang="zh-CN" altLang="en-US" sz="3200">
                <a:sym typeface="+mn-ea"/>
              </a:rPr>
              <a:t>my mind. </a:t>
            </a:r>
            <a:endParaRPr lang="zh-CN" altLang="en-US" sz="3200"/>
          </a:p>
          <a:p>
            <a:pPr marL="0" indent="0">
              <a:buNone/>
            </a:pPr>
            <a:r>
              <a:rPr lang="zh-CN" altLang="en-US" sz="3200">
                <a:sym typeface="+mn-ea"/>
              </a:rPr>
              <a:t>                     </a:t>
            </a:r>
            <a:r>
              <a:rPr lang="en-US" altLang="zh-CN" sz="3200">
                <a:sym typeface="+mn-ea"/>
              </a:rPr>
              <a:t>7.</a:t>
            </a:r>
            <a:r>
              <a:rPr lang="zh-CN" altLang="en-US" sz="3200">
                <a:sym typeface="+mn-ea"/>
              </a:rPr>
              <a:t> A </a:t>
            </a:r>
            <a:r>
              <a:rPr lang="en-US" altLang="zh-CN" sz="3200">
                <a:sym typeface="+mn-ea"/>
              </a:rPr>
              <a:t>good</a:t>
            </a:r>
            <a:r>
              <a:rPr lang="zh-CN" altLang="en-US" sz="3200">
                <a:sym typeface="+mn-ea"/>
              </a:rPr>
              <a:t> idea </a:t>
            </a:r>
            <a:r>
              <a:rPr lang="en-US" altLang="zh-CN" sz="3200" u="sng">
                <a:solidFill>
                  <a:srgbClr val="FF0000"/>
                </a:solidFill>
                <a:sym typeface="+mn-ea"/>
              </a:rPr>
              <a:t>comes across</a:t>
            </a:r>
            <a:r>
              <a:rPr lang="zh-CN" altLang="en-US" sz="3200">
                <a:sym typeface="+mn-ea"/>
              </a:rPr>
              <a:t> my mind. </a:t>
            </a:r>
            <a:endParaRPr lang="zh-CN" altLang="en-US" sz="3200">
              <a:sym typeface="+mn-ea"/>
            </a:endParaRPr>
          </a:p>
          <a:p>
            <a:pPr marL="0" indent="0">
              <a:buNone/>
            </a:pPr>
            <a:r>
              <a:rPr lang="zh-CN" altLang="en-US" sz="3200">
                <a:sym typeface="+mn-ea"/>
              </a:rPr>
              <a:t>                     </a:t>
            </a:r>
            <a:r>
              <a:rPr lang="en-US" altLang="zh-CN" sz="3200">
                <a:sym typeface="+mn-ea"/>
              </a:rPr>
              <a:t>8.A good idea </a:t>
            </a:r>
            <a:r>
              <a:rPr lang="en-US" altLang="zh-CN" sz="3200" u="sng">
                <a:solidFill>
                  <a:srgbClr val="FF0000"/>
                </a:solidFill>
                <a:sym typeface="+mn-ea"/>
              </a:rPr>
              <a:t>suggests itself to</a:t>
            </a:r>
            <a:r>
              <a:rPr lang="en-US" altLang="zh-CN" sz="3200">
                <a:sym typeface="+mn-ea"/>
              </a:rPr>
              <a:t> me.</a:t>
            </a:r>
            <a:endParaRPr lang="en-US" altLang="zh-CN" sz="3200">
              <a:sym typeface="+mn-ea"/>
            </a:endParaRPr>
          </a:p>
          <a:p>
            <a:pPr marL="0" indent="0">
              <a:buNone/>
            </a:pPr>
            <a:r>
              <a:rPr lang="zh-CN" altLang="en-US" sz="3200"/>
              <a:t>                     </a:t>
            </a:r>
            <a:r>
              <a:rPr lang="en-US" altLang="zh-CN" sz="3200"/>
              <a:t>9. It </a:t>
            </a:r>
            <a:r>
              <a:rPr lang="en-US" altLang="zh-CN" sz="3200" u="sng">
                <a:solidFill>
                  <a:srgbClr val="FF0000"/>
                </a:solidFill>
              </a:rPr>
              <a:t>occurs to me</a:t>
            </a:r>
            <a:r>
              <a:rPr lang="en-US" altLang="zh-CN" sz="3200"/>
              <a:t> that...</a:t>
            </a:r>
            <a:endParaRPr lang="en-US" altLang="zh-CN" sz="3200"/>
          </a:p>
          <a:p>
            <a:pPr marL="0" indent="0">
              <a:buNone/>
            </a:pPr>
            <a:r>
              <a:rPr lang="en-US" altLang="zh-CN" sz="3200"/>
              <a:t>                    10. It </a:t>
            </a:r>
            <a:r>
              <a:rPr lang="en-US" altLang="zh-CN" sz="3200" u="sng">
                <a:solidFill>
                  <a:srgbClr val="FF0000"/>
                </a:solidFill>
              </a:rPr>
              <a:t>dawns on me</a:t>
            </a:r>
            <a:r>
              <a:rPr lang="en-US" altLang="zh-CN" sz="3200"/>
              <a:t> that...</a:t>
            </a:r>
            <a:endParaRPr lang="en-US" altLang="zh-CN" sz="3200"/>
          </a:p>
        </p:txBody>
      </p:sp>
      <p:sp>
        <p:nvSpPr>
          <p:cNvPr id="4" name="文本框 3"/>
          <p:cNvSpPr txBox="1"/>
          <p:nvPr/>
        </p:nvSpPr>
        <p:spPr>
          <a:xfrm>
            <a:off x="875030" y="263525"/>
            <a:ext cx="7092950" cy="583565"/>
          </a:xfrm>
          <a:prstGeom prst="rect">
            <a:avLst/>
          </a:prstGeom>
          <a:noFill/>
        </p:spPr>
        <p:txBody>
          <a:bodyPr wrap="square" rtlCol="0">
            <a:spAutoFit/>
            <a:scene3d>
              <a:camera prst="orthographicFront"/>
              <a:lightRig rig="threePt" dir="t"/>
            </a:scene3d>
          </a:bodyPr>
          <a:p>
            <a:pPr marL="0" indent="0">
              <a:buNone/>
            </a:pPr>
            <a:r>
              <a:rPr lang="zh-CN" altLang="en-US" sz="3200" b="1">
                <a:solidFill>
                  <a:schemeClr val="accent1"/>
                </a:solidFill>
                <a:effectLst>
                  <a:outerShdw blurRad="38100" dist="25400" dir="5400000" algn="ctr" rotWithShape="0">
                    <a:srgbClr val="6E747A">
                      <a:alpha val="43000"/>
                    </a:srgbClr>
                  </a:outerShdw>
                </a:effectLst>
                <a:sym typeface="+mn-ea"/>
              </a:rPr>
              <a:t>我突然有了一个好主意。</a:t>
            </a:r>
            <a:endParaRPr lang="zh-CN" altLang="en-US" sz="3200" b="1">
              <a:solidFill>
                <a:schemeClr val="accent1"/>
              </a:solidFill>
              <a:effectLst>
                <a:outerShdw blurRad="38100" dist="25400" dir="5400000" algn="ctr" rotWithShape="0">
                  <a:srgbClr val="6E747A">
                    <a:alpha val="43000"/>
                  </a:srgbClr>
                </a:outerShdw>
              </a:effectLst>
              <a:sym typeface="+mn-ea"/>
            </a:endParaRPr>
          </a:p>
        </p:txBody>
      </p:sp>
      <p:sp>
        <p:nvSpPr>
          <p:cNvPr id="6" name="文本框 5"/>
          <p:cNvSpPr txBox="1"/>
          <p:nvPr/>
        </p:nvSpPr>
        <p:spPr>
          <a:xfrm>
            <a:off x="601345" y="1012825"/>
            <a:ext cx="2612390" cy="583565"/>
          </a:xfrm>
          <a:prstGeom prst="rect">
            <a:avLst/>
          </a:prstGeom>
          <a:noFill/>
        </p:spPr>
        <p:txBody>
          <a:bodyPr wrap="square" rtlCol="0">
            <a:spAutoFit/>
          </a:bodyPr>
          <a:p>
            <a:r>
              <a:rPr lang="zh-CN" altLang="en-US" sz="3200" b="1">
                <a:solidFill>
                  <a:schemeClr val="accent1"/>
                </a:solidFill>
                <a:effectLst>
                  <a:outerShdw blurRad="38100" dist="25400" dir="5400000" algn="ctr" rotWithShape="0">
                    <a:srgbClr val="6E747A">
                      <a:alpha val="43000"/>
                    </a:srgbClr>
                  </a:outerShdw>
                </a:effectLst>
              </a:rPr>
              <a:t>无灵句表达：</a:t>
            </a:r>
            <a:endParaRPr lang="zh-CN" altLang="en-US" sz="3200" b="1">
              <a:solidFill>
                <a:schemeClr val="accent1"/>
              </a:solidFill>
              <a:effectLst>
                <a:outerShdw blurRad="38100" dist="25400" dir="5400000" algn="ctr" rotWithShape="0">
                  <a:srgbClr val="6E747A">
                    <a:alpha val="43000"/>
                  </a:srgbClr>
                </a:outerShdw>
              </a:effectLst>
            </a:endParaRPr>
          </a:p>
        </p:txBody>
      </p:sp>
      <p:pic>
        <p:nvPicPr>
          <p:cNvPr id="32" name="图片 3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5095" y="4236085"/>
            <a:ext cx="2630170" cy="19646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0325" y="90805"/>
            <a:ext cx="12071985" cy="6857365"/>
          </a:xfrm>
        </p:spPr>
        <p:txBody>
          <a:bodyPr>
            <a:normAutofit fontScale="70000"/>
          </a:bodyPr>
          <a:p>
            <a:pPr marL="0" indent="0">
              <a:buNone/>
            </a:pPr>
            <a:r>
              <a:rPr lang="en-US" altLang="zh-CN" sz="4570" b="1">
                <a:solidFill>
                  <a:schemeClr val="accent1"/>
                </a:solidFill>
                <a:effectLst>
                  <a:outerShdw blurRad="38100" dist="25400" dir="5400000" algn="ctr" rotWithShape="0">
                    <a:srgbClr val="6E747A">
                      <a:alpha val="43000"/>
                    </a:srgbClr>
                  </a:outerShdw>
                </a:effectLst>
              </a:rPr>
              <a:t>       </a:t>
            </a:r>
            <a:r>
              <a:rPr lang="zh-CN" altLang="en-US" sz="4570" b="1">
                <a:solidFill>
                  <a:schemeClr val="accent1"/>
                </a:solidFill>
                <a:effectLst>
                  <a:outerShdw blurRad="38100" dist="25400" dir="5400000" algn="ctr" rotWithShape="0">
                    <a:srgbClr val="6E747A">
                      <a:alpha val="43000"/>
                    </a:srgbClr>
                  </a:outerShdw>
                </a:effectLst>
              </a:rPr>
              <a:t>(2017年6月浙江卷读后续写：)</a:t>
            </a:r>
            <a:endParaRPr lang="zh-CN" altLang="en-US"/>
          </a:p>
          <a:p>
            <a:pPr marL="0" indent="0">
              <a:buNone/>
            </a:pPr>
            <a:r>
              <a:rPr lang="zh-CN" altLang="en-US"/>
              <a:t>    On a bright, warm July afternoon, </a:t>
            </a:r>
            <a:r>
              <a:rPr lang="zh-CN" altLang="en-US" u="sng"/>
              <a:t>Mac</a:t>
            </a:r>
            <a:r>
              <a:rPr lang="zh-CN" altLang="en-US"/>
              <a:t> Hollan, a primary school teacher, was cycling from his home to Alaska with his </a:t>
            </a:r>
            <a:r>
              <a:rPr lang="zh-CN" altLang="en-US" u="sng"/>
              <a:t>friends</a:t>
            </a:r>
            <a:r>
              <a:rPr lang="zh-CN" altLang="en-US"/>
              <a:t>. One of his friends had stopped to make a </a:t>
            </a:r>
            <a:r>
              <a:rPr lang="zh-CN" altLang="en-US" u="sng"/>
              <a:t>bicycle</a:t>
            </a:r>
            <a:r>
              <a:rPr lang="zh-CN" altLang="en-US"/>
              <a:t> repair, but they had encouraged Mac to carry on, and they would catch up with him soon. As Mac </a:t>
            </a:r>
            <a:r>
              <a:rPr lang="zh-CN" altLang="en-US" u="sng"/>
              <a:t>pedaled</a:t>
            </a:r>
            <a:r>
              <a:rPr lang="zh-CN" altLang="en-US"/>
              <a:t> (骑行) along alone, he thought fondly of his wife and two young daughters at </a:t>
            </a:r>
            <a:r>
              <a:rPr lang="zh-CN" altLang="en-US" u="sng"/>
              <a:t>home</a:t>
            </a:r>
            <a:r>
              <a:rPr lang="zh-CN" altLang="en-US"/>
              <a:t>. He hoped to show them this beautiful place someday. </a:t>
            </a:r>
            <a:endParaRPr lang="zh-CN" altLang="en-US"/>
          </a:p>
          <a:p>
            <a:pPr marL="0" indent="0">
              <a:buNone/>
            </a:pPr>
            <a:r>
              <a:rPr lang="zh-CN" altLang="en-US"/>
              <a:t>    Then Mac heard quick and loud breathing behind him. “Man, that’s a big dog!” he thought. But when he looked to the side, he saw instantly that it wasn’t a dog at all, but a </a:t>
            </a:r>
            <a:r>
              <a:rPr lang="zh-CN" altLang="en-US" u="sng"/>
              <a:t>wolf</a:t>
            </a:r>
            <a:r>
              <a:rPr lang="zh-CN" altLang="en-US"/>
              <a:t>, quickly catching up with him. </a:t>
            </a:r>
            <a:endParaRPr lang="zh-CN" altLang="en-US"/>
          </a:p>
          <a:p>
            <a:pPr marL="0" indent="0">
              <a:buNone/>
            </a:pPr>
            <a:r>
              <a:rPr lang="zh-CN" altLang="en-US"/>
              <a:t>      Mac’s heart </a:t>
            </a:r>
            <a:r>
              <a:rPr lang="zh-CN" altLang="en-US" u="sng"/>
              <a:t>jumped</a:t>
            </a:r>
            <a:r>
              <a:rPr lang="zh-CN" altLang="en-US"/>
              <a:t>. He found out his can of hear spray. With one hand on the bars, he fired the spray at the wolf. A bright red cloud enveloped the animal, and to Mac’s relief, it fell back, shaking its head. But a minute later, it was by his side again. Then it attacked the back of Mac’s bike, tearing open his tent bag. He fired at the wolf a second time, and again, it fell back only to quickly restart the chase (追赶).</a:t>
            </a:r>
            <a:endParaRPr lang="zh-CN" altLang="en-US"/>
          </a:p>
          <a:p>
            <a:pPr marL="0" indent="0">
              <a:buNone/>
            </a:pPr>
            <a:r>
              <a:rPr lang="zh-CN" altLang="en-US"/>
              <a:t>      Mac was pedaling hard now. He waved and yelled at passing </a:t>
            </a:r>
            <a:r>
              <a:rPr lang="zh-CN" altLang="en-US" u="sng"/>
              <a:t>cars</a:t>
            </a:r>
            <a:r>
              <a:rPr lang="zh-CN" altLang="en-US"/>
              <a:t> but was careful not to show down. He saw a steep uphill </a:t>
            </a:r>
            <a:r>
              <a:rPr lang="zh-CN" altLang="en-US" u="sng"/>
              <a:t>climb</a:t>
            </a:r>
            <a:r>
              <a:rPr lang="zh-CN" altLang="en-US"/>
              <a:t> before him. He knew that once he hit the hill, he’d be easy caught up and the wolf’s teeth would be tearing into his flesh.</a:t>
            </a:r>
            <a:endParaRPr lang="zh-CN" altLang="en-US"/>
          </a:p>
          <a:p>
            <a:pPr marL="0" indent="0">
              <a:buNone/>
            </a:pPr>
            <a:r>
              <a:rPr lang="zh-CN" altLang="en-US"/>
              <a:t>      At this moment, </a:t>
            </a:r>
            <a:r>
              <a:rPr lang="zh-CN" altLang="en-US" u="sng"/>
              <a:t>Paul </a:t>
            </a:r>
            <a:r>
              <a:rPr lang="zh-CN" altLang="en-US"/>
              <a:t>and Beeky were driving their car on their way to Alaska. They didn’t think much of it when they saw two cyclists repairing their bike on the side of the road. A bit later, they spotted what they, too, assumed was a dog running alongside a man on a bike. As they got closer, they realized that the dog was a wolf. Mac heard a large vehicle behind him. He pulled in front of it as the wolf was catching up fast, just a dozen yards away now.</a:t>
            </a:r>
            <a:endParaRPr lang="zh-CN" altLang="en-US"/>
          </a:p>
        </p:txBody>
      </p:sp>
    </p:spTree>
  </p:cSld>
  <p:clrMapOvr>
    <a:masterClrMapping/>
  </p:clrMapOvr>
</p:sld>
</file>

<file path=ppt/tags/tag1.xml><?xml version="1.0" encoding="utf-8"?>
<p:tagLst xmlns:p="http://schemas.openxmlformats.org/presentationml/2006/main">
  <p:tag name="KSO_WM_MEDIACOVER_FLAG" val="1"/>
  <p:tag name="KSO_WM_UNIT_MEDIACOVER_BTN_STATE" val="1"/>
  <p:tag name="KSO_WM_UNIT_MEDIACOVER_BTNRECT" val="9304*5102*622*62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0.xml><?xml version="1.0" encoding="utf-8"?>
<p:tagLst xmlns:p="http://schemas.openxmlformats.org/presentationml/2006/main">
  <p:tag name="MH" val="20151210203829"/>
  <p:tag name="MH_LIBRARY" val="GRAPHIC"/>
  <p:tag name="MH_ORDER" val="Rectangle 17"/>
</p:tagLst>
</file>

<file path=ppt/tags/tag11.xml><?xml version="1.0" encoding="utf-8"?>
<p:tagLst xmlns:p="http://schemas.openxmlformats.org/presentationml/2006/main">
  <p:tag name="MH" val="20151210203829"/>
  <p:tag name="MH_LIBRARY" val="GRAPHIC"/>
  <p:tag name="MH_ORDER" val="Rectangle 17"/>
</p:tagLst>
</file>

<file path=ppt/tags/tag12.xml><?xml version="1.0" encoding="utf-8"?>
<p:tagLst xmlns:p="http://schemas.openxmlformats.org/presentationml/2006/main">
  <p:tag name="MH_TYPE" val="#NeiR#"/>
  <p:tag name="MH_NUMBER" val="4"/>
  <p:tag name="MH" val="20151210092846"/>
  <p:tag name="MH_LIBRARY" val="GRAPHIC"/>
</p:tagLst>
</file>

<file path=ppt/tags/tag2.xml><?xml version="1.0" encoding="utf-8"?>
<p:tagLst xmlns:p="http://schemas.openxmlformats.org/presentationml/2006/main">
  <p:tag name="MH" val="20151210203829"/>
  <p:tag name="MH_LIBRARY" val="GRAPHIC"/>
  <p:tag name="MH_ORDER" val="TextBox 33"/>
</p:tagLst>
</file>

<file path=ppt/tags/tag3.xml><?xml version="1.0" encoding="utf-8"?>
<p:tagLst xmlns:p="http://schemas.openxmlformats.org/presentationml/2006/main">
  <p:tag name="MH" val="20151210203829"/>
  <p:tag name="MH_LIBRARY" val="GRAPHIC"/>
  <p:tag name="MH_ORDER" val="TextBox 34"/>
</p:tagLst>
</file>

<file path=ppt/tags/tag4.xml><?xml version="1.0" encoding="utf-8"?>
<p:tagLst xmlns:p="http://schemas.openxmlformats.org/presentationml/2006/main">
  <p:tag name="MH" val="20151210203829"/>
  <p:tag name="MH_LIBRARY" val="GRAPHIC"/>
  <p:tag name="MH_ORDER" val="TextBox 35"/>
</p:tagLst>
</file>

<file path=ppt/tags/tag5.xml><?xml version="1.0" encoding="utf-8"?>
<p:tagLst xmlns:p="http://schemas.openxmlformats.org/presentationml/2006/main">
  <p:tag name="MH" val="20151210203829"/>
  <p:tag name="MH_LIBRARY" val="GRAPHIC"/>
  <p:tag name="MH_ORDER" val="Rectangle 22"/>
</p:tagLst>
</file>

<file path=ppt/tags/tag6.xml><?xml version="1.0" encoding="utf-8"?>
<p:tagLst xmlns:p="http://schemas.openxmlformats.org/presentationml/2006/main">
  <p:tag name="MH" val="20151210203829"/>
  <p:tag name="MH_LIBRARY" val="GRAPHIC"/>
  <p:tag name="MH_ORDER" val="Rectangle 16"/>
</p:tagLst>
</file>

<file path=ppt/tags/tag7.xml><?xml version="1.0" encoding="utf-8"?>
<p:tagLst xmlns:p="http://schemas.openxmlformats.org/presentationml/2006/main">
  <p:tag name="MH" val="20151210203829"/>
  <p:tag name="MH_LIBRARY" val="GRAPHIC"/>
  <p:tag name="MH_ORDER" val="TextBox 33"/>
</p:tagLst>
</file>

<file path=ppt/tags/tag8.xml><?xml version="1.0" encoding="utf-8"?>
<p:tagLst xmlns:p="http://schemas.openxmlformats.org/presentationml/2006/main">
  <p:tag name="MH" val="20151210203829"/>
  <p:tag name="MH_LIBRARY" val="GRAPHIC"/>
  <p:tag name="MH_ORDER" val="Rectangle 22"/>
</p:tagLst>
</file>

<file path=ppt/tags/tag9.xml><?xml version="1.0" encoding="utf-8"?>
<p:tagLst xmlns:p="http://schemas.openxmlformats.org/presentationml/2006/main">
  <p:tag name="MH" val="20151210203829"/>
  <p:tag name="MH_LIBRARY" val="GRAPHIC"/>
  <p:tag name="MH_ORDER" val="Rectangle 22"/>
</p:tagLst>
</file>

<file path=ppt/theme/theme1.xml><?xml version="1.0" encoding="utf-8"?>
<a:theme xmlns:a="http://schemas.openxmlformats.org/drawingml/2006/main" name="Office 主题">
  <a:themeElements>
    <a:clrScheme name="自定义 967">
      <a:dk1>
        <a:srgbClr val="000000"/>
      </a:dk1>
      <a:lt1>
        <a:srgbClr val="FFFFFF"/>
      </a:lt1>
      <a:dk2>
        <a:srgbClr val="67A400"/>
      </a:dk2>
      <a:lt2>
        <a:srgbClr val="F8F8F8"/>
      </a:lt2>
      <a:accent1>
        <a:srgbClr val="538C2E"/>
      </a:accent1>
      <a:accent2>
        <a:srgbClr val="6D9E38"/>
      </a:accent2>
      <a:accent3>
        <a:srgbClr val="7FB344"/>
      </a:accent3>
      <a:accent4>
        <a:srgbClr val="67A400"/>
      </a:accent4>
      <a:accent5>
        <a:srgbClr val="9ECF61"/>
      </a:accent5>
      <a:accent6>
        <a:srgbClr val="67A400"/>
      </a:accent6>
      <a:hlink>
        <a:srgbClr val="00B050"/>
      </a:hlink>
      <a:folHlink>
        <a:srgbClr val="8BC24A"/>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自定义 2">
      <a:dk1>
        <a:sysClr val="windowText" lastClr="000000"/>
      </a:dk1>
      <a:lt1>
        <a:sysClr val="window" lastClr="FFFFFF"/>
      </a:lt1>
      <a:dk2>
        <a:srgbClr val="00487E"/>
      </a:dk2>
      <a:lt2>
        <a:srgbClr val="007EAE"/>
      </a:lt2>
      <a:accent1>
        <a:srgbClr val="189CFF"/>
      </a:accent1>
      <a:accent2>
        <a:srgbClr val="0081E2"/>
      </a:accent2>
      <a:accent3>
        <a:srgbClr val="5DD3FF"/>
      </a:accent3>
      <a:accent4>
        <a:srgbClr val="5DD3FF"/>
      </a:accent4>
      <a:accent5>
        <a:srgbClr val="2FA6FF"/>
      </a:accent5>
      <a:accent6>
        <a:srgbClr val="0084B4"/>
      </a:accent6>
      <a:hlink>
        <a:srgbClr val="005390"/>
      </a:hlink>
      <a:folHlink>
        <a:srgbClr val="2DC7FF"/>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13249</Words>
  <Application>WPS 演示</Application>
  <PresentationFormat>自定义</PresentationFormat>
  <Paragraphs>428</Paragraphs>
  <Slides>26</Slides>
  <Notes>18</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26</vt:i4>
      </vt:variant>
    </vt:vector>
  </HeadingPairs>
  <TitlesOfParts>
    <vt:vector size="45" baseType="lpstr">
      <vt:lpstr>Arial</vt:lpstr>
      <vt:lpstr>宋体</vt:lpstr>
      <vt:lpstr>Wingdings</vt:lpstr>
      <vt:lpstr>微软雅黑</vt:lpstr>
      <vt:lpstr>Impact</vt:lpstr>
      <vt:lpstr>华文隶书</vt:lpstr>
      <vt:lpstr>Verdana</vt:lpstr>
      <vt:lpstr>Arial Unicode MS</vt:lpstr>
      <vt:lpstr>Arial Black</vt:lpstr>
      <vt:lpstr>Calibri</vt:lpstr>
      <vt:lpstr>方正正大黑简体</vt:lpstr>
      <vt:lpstr>黑体</vt:lpstr>
      <vt:lpstr>Wingdings</vt:lpstr>
      <vt:lpstr>Times New Roman</vt:lpstr>
      <vt:lpstr>HelveticaNeue</vt:lpstr>
      <vt:lpstr>NumberOnly</vt:lpstr>
      <vt:lpstr>华文新魏</vt:lpstr>
      <vt:lpstr>Office 主题</vt:lpstr>
      <vt:lpstr>1_Custom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（1）A cold feeling crept over his heart and made him shiver.       （2）However, the car had left the wolf far behind, which made him sigh with relief.            （3）As soon as they met, his friends' worried look faded away.   （4）These words like a ray of sunshine warmed his heart.  （5）On the way home, night breeze made him at ease. </vt:lpstr>
      <vt:lpstr>PowerPoint 演示文稿</vt:lpstr>
      <vt:lpstr>Function: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MICHAEL</dc:creator>
  <cp:lastModifiedBy>曹小等</cp:lastModifiedBy>
  <cp:revision>111</cp:revision>
  <dcterms:created xsi:type="dcterms:W3CDTF">2015-05-05T08:02:00Z</dcterms:created>
  <dcterms:modified xsi:type="dcterms:W3CDTF">2020-06-18T03:50:49Z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