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10" r:id="rId3"/>
    <p:sldId id="256" r:id="rId4"/>
    <p:sldId id="284" r:id="rId5"/>
    <p:sldId id="259" r:id="rId6"/>
    <p:sldId id="279" r:id="rId7"/>
    <p:sldId id="261" r:id="rId8"/>
    <p:sldId id="260" r:id="rId9"/>
    <p:sldId id="263" r:id="rId10"/>
    <p:sldId id="262" r:id="rId11"/>
    <p:sldId id="281" r:id="rId12"/>
    <p:sldId id="277" r:id="rId13"/>
    <p:sldId id="265" r:id="rId14"/>
    <p:sldId id="268" r:id="rId15"/>
    <p:sldId id="272" r:id="rId16"/>
    <p:sldId id="267" r:id="rId17"/>
    <p:sldId id="275" r:id="rId18"/>
    <p:sldId id="274" r:id="rId19"/>
    <p:sldId id="280" r:id="rId20"/>
    <p:sldId id="282" r:id="rId21"/>
    <p:sldId id="285" r:id="rId22"/>
    <p:sldId id="286" r:id="rId23"/>
    <p:sldId id="287" r:id="rId24"/>
    <p:sldId id="288" r:id="rId25"/>
    <p:sldId id="289" r:id="rId26"/>
    <p:sldId id="290" r:id="rId27"/>
    <p:sldId id="291" r:id="rId28"/>
    <p:sldId id="292" r:id="rId29"/>
    <p:sldId id="278"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99CCFF"/>
    <a:srgbClr val="F3F3F3"/>
    <a:srgbClr val="EEEEEE"/>
    <a:srgbClr val="E9D1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844B057A-3A0D-4079-A5BF-01CA1B2F1228}" type="slidenum">
              <a:rPr lang="zh-CN" altLang="en-US" smtClean="0">
                <a:solidFill>
                  <a:prstClr val="black"/>
                </a:solidFill>
              </a:rPr>
            </a:fld>
            <a:endParaRPr lang="zh-CN" altLang="en-US">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6" name="Footer Placeholder 5"/>
          <p:cNvSpPr>
            <a:spLocks noGrp="1"/>
          </p:cNvSpPr>
          <p:nvPr>
            <p:ph type="ftr" sz="quarter" idx="11"/>
          </p:nvPr>
        </p:nvSpPr>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5" name="Footer Placeholder 4"/>
          <p:cNvSpPr>
            <a:spLocks noGrp="1"/>
          </p:cNvSpPr>
          <p:nvPr>
            <p:ph type="ftr" sz="quarter" idx="11"/>
          </p:nvPr>
        </p:nvSpPr>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CN" altLang="en-US" smtClean="0"/>
              <a:t>单击此处编辑母版标题样式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endParaRPr lang="zh-CN" altLang="en-US" smtClean="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5" name="Footer Placeholder 4"/>
          <p:cNvSpPr>
            <a:spLocks noGrp="1"/>
          </p:cNvSpPr>
          <p:nvPr>
            <p:ph type="ftr" sz="quarter" idx="11"/>
          </p:nvPr>
        </p:nvSpPr>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endParaRPr lang="en-US" sz="8000" dirty="0">
              <a:solidFill>
                <a:prstClr val="black"/>
              </a:solidFill>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endParaRPr lang="en-US" sz="8000" dirty="0">
              <a:solidFill>
                <a:prstClr val="black"/>
              </a:solidFill>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5" name="Footer Placeholder 4"/>
          <p:cNvSpPr>
            <a:spLocks noGrp="1"/>
          </p:cNvSpPr>
          <p:nvPr>
            <p:ph type="ftr" sz="quarter" idx="11"/>
          </p:nvPr>
        </p:nvSpPr>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CN" altLang="en-US" smtClean="0"/>
              <a:t>单击此处编辑母版标题样式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5" name="Footer Placeholder 4"/>
          <p:cNvSpPr>
            <a:spLocks noGrp="1"/>
          </p:cNvSpPr>
          <p:nvPr>
            <p:ph type="ftr" sz="quarter" idx="11"/>
          </p:nvPr>
        </p:nvSpPr>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endParaRPr lang="en-US" sz="8000" dirty="0">
              <a:solidFill>
                <a:prstClr val="black"/>
              </a:solidFill>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endParaRPr lang="en-US" sz="8000" dirty="0">
              <a:solidFill>
                <a:prstClr val="black"/>
              </a:solidFill>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CN" altLang="en-US" smtClean="0"/>
              <a:t>单击此处编辑母版标题样式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5" name="Footer Placeholder 4"/>
          <p:cNvSpPr>
            <a:spLocks noGrp="1"/>
          </p:cNvSpPr>
          <p:nvPr>
            <p:ph type="ftr" sz="quarter" idx="11"/>
          </p:nvPr>
        </p:nvSpPr>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5" name="Footer Placeholder 4"/>
          <p:cNvSpPr>
            <a:spLocks noGrp="1"/>
          </p:cNvSpPr>
          <p:nvPr>
            <p:ph type="ftr" sz="quarter" idx="11"/>
          </p:nvPr>
        </p:nvSpPr>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5" name="Footer Placeholder 4"/>
          <p:cNvSpPr>
            <a:spLocks noGrp="1"/>
          </p:cNvSpPr>
          <p:nvPr>
            <p:ph type="ftr" sz="quarter" idx="11"/>
          </p:nvPr>
        </p:nvSpPr>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5" name="Footer Placeholder 4"/>
          <p:cNvSpPr>
            <a:spLocks noGrp="1"/>
          </p:cNvSpPr>
          <p:nvPr>
            <p:ph type="ftr" sz="quarter" idx="11"/>
          </p:nvPr>
        </p:nvSpPr>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5" name="Footer Placeholder 4"/>
          <p:cNvSpPr>
            <a:spLocks noGrp="1"/>
          </p:cNvSpPr>
          <p:nvPr>
            <p:ph type="ftr" sz="quarter" idx="11"/>
          </p:nvPr>
        </p:nvSpPr>
        <p:spPr/>
        <p:txBody>
          <a:bodyPr/>
          <a:lstStyle/>
          <a:p>
            <a:endParaRPr lang="zh-CN" altLang="en-US">
              <a:solidFill>
                <a:prstClr val="black"/>
              </a:solidFill>
            </a:endParaRPr>
          </a:p>
        </p:txBody>
      </p:sp>
      <p:sp>
        <p:nvSpPr>
          <p:cNvPr id="6" name="Slide Number Placeholder 5"/>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6" name="Footer Placeholder 5"/>
          <p:cNvSpPr>
            <a:spLocks noGrp="1"/>
          </p:cNvSpPr>
          <p:nvPr>
            <p:ph type="ftr" sz="quarter" idx="11"/>
          </p:nvPr>
        </p:nvSpPr>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8" name="Footer Placeholder 7"/>
          <p:cNvSpPr>
            <a:spLocks noGrp="1"/>
          </p:cNvSpPr>
          <p:nvPr>
            <p:ph type="ftr" sz="quarter" idx="11"/>
          </p:nvPr>
        </p:nvSpPr>
        <p:spPr/>
        <p:txBody>
          <a:bodyPr/>
          <a:lstStyle/>
          <a:p>
            <a:endParaRPr lang="zh-CN" altLang="en-US">
              <a:solidFill>
                <a:prstClr val="black"/>
              </a:solidFill>
            </a:endParaRPr>
          </a:p>
        </p:txBody>
      </p:sp>
      <p:sp>
        <p:nvSpPr>
          <p:cNvPr id="9" name="Slide Number Placeholder 8"/>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4" name="Footer Placeholder 3"/>
          <p:cNvSpPr>
            <a:spLocks noGrp="1"/>
          </p:cNvSpPr>
          <p:nvPr>
            <p:ph type="ftr" sz="quarter" idx="11"/>
          </p:nvPr>
        </p:nvSpPr>
        <p:spPr/>
        <p:txBody>
          <a:bodyPr/>
          <a:lstStyle/>
          <a:p>
            <a:endParaRPr lang="zh-CN" altLang="en-US">
              <a:solidFill>
                <a:prstClr val="black"/>
              </a:solidFill>
            </a:endParaRPr>
          </a:p>
        </p:txBody>
      </p:sp>
      <p:sp>
        <p:nvSpPr>
          <p:cNvPr id="5" name="Slide Number Placeholder 4"/>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3" name="Footer Placeholder 2"/>
          <p:cNvSpPr>
            <a:spLocks noGrp="1"/>
          </p:cNvSpPr>
          <p:nvPr>
            <p:ph type="ftr" sz="quarter" idx="11"/>
          </p:nvPr>
        </p:nvSpPr>
        <p:spPr/>
        <p:txBody>
          <a:bodyPr/>
          <a:lstStyle/>
          <a:p>
            <a:endParaRPr lang="zh-CN" altLang="en-US">
              <a:solidFill>
                <a:prstClr val="black"/>
              </a:solidFill>
            </a:endParaRPr>
          </a:p>
        </p:txBody>
      </p:sp>
      <p:sp>
        <p:nvSpPr>
          <p:cNvPr id="4" name="Slide Number Placeholder 3"/>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6" name="Footer Placeholder 5"/>
          <p:cNvSpPr>
            <a:spLocks noGrp="1"/>
          </p:cNvSpPr>
          <p:nvPr>
            <p:ph type="ftr" sz="quarter" idx="11"/>
          </p:nvPr>
        </p:nvSpPr>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CN" altLang="en-US" smtClean="0"/>
              <a:t>单击此处编辑母版标题样式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6" name="Footer Placeholder 5"/>
          <p:cNvSpPr>
            <a:spLocks noGrp="1"/>
          </p:cNvSpPr>
          <p:nvPr>
            <p:ph type="ftr" sz="quarter" idx="11"/>
          </p:nvPr>
        </p:nvSpPr>
        <p:spPr/>
        <p:txBody>
          <a:bodyPr/>
          <a:lstStyle/>
          <a:p>
            <a:endParaRPr lang="zh-CN" altLang="en-US">
              <a:solidFill>
                <a:prstClr val="black"/>
              </a:solidFill>
            </a:endParaRPr>
          </a:p>
        </p:txBody>
      </p:sp>
      <p:sp>
        <p:nvSpPr>
          <p:cNvPr id="7" name="Slide Number Placeholder 6"/>
          <p:cNvSpPr>
            <a:spLocks noGrp="1"/>
          </p:cNvSpPr>
          <p:nvPr>
            <p:ph type="sldNum" sz="quarter" idx="12"/>
          </p:nvPr>
        </p:nvSpPr>
        <p:spPr/>
        <p:txBody>
          <a:bodyPr/>
          <a:lstStyle/>
          <a:p>
            <a:fld id="{844B057A-3A0D-4079-A5BF-01CA1B2F1228}"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5.png"/><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userDrawn="1"/>
        </p:nvGrpSpPr>
        <p:grpSpPr>
          <a:xfrm>
            <a:off x="-15736" y="0"/>
            <a:ext cx="12229962"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CN" alt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4B057A-3A0D-4079-A5BF-01CA1B2F1228}" type="slidenum">
              <a:rPr lang="zh-CN" altLang="en-US" smtClean="0">
                <a:solidFill>
                  <a:prstClr val="black"/>
                </a:solidFill>
              </a:rPr>
            </a:fld>
            <a:endParaRPr lang="zh-CN" altLang="en-US">
              <a:solidFill>
                <a:prstClr val="black"/>
              </a:solidFill>
            </a:endParaRPr>
          </a:p>
        </p:txBody>
      </p:sp>
      <p:pic>
        <p:nvPicPr>
          <p:cNvPr id="12" name="图片 11" descr="水印"/>
          <p:cNvPicPr>
            <a:picLocks noChangeAspect="1"/>
          </p:cNvPicPr>
          <p:nvPr userDrawn="1"/>
        </p:nvPicPr>
        <p:blipFill>
          <a:blip r:embed="rId20"/>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845" y="184780"/>
            <a:ext cx="2734491" cy="67927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cs typeface="Calibri" panose="020F0502020204030204" pitchFamily="34" charset="0"/>
              </a:rPr>
              <a:t>要点完整性</a:t>
            </a:r>
            <a:endParaRPr lang="en-US" altLang="zh-CN" sz="3600" b="1" dirty="0" smtClean="0">
              <a:solidFill>
                <a:schemeClr val="tx1"/>
              </a:solidFill>
              <a:latin typeface="Calibri" panose="020F0502020204030204" pitchFamily="34" charset="0"/>
              <a:cs typeface="Calibri" panose="020F0502020204030204" pitchFamily="34" charset="0"/>
            </a:endParaRPr>
          </a:p>
        </p:txBody>
      </p:sp>
      <p:sp>
        <p:nvSpPr>
          <p:cNvPr id="4" name="文本框 3"/>
          <p:cNvSpPr txBox="1"/>
          <p:nvPr/>
        </p:nvSpPr>
        <p:spPr>
          <a:xfrm>
            <a:off x="1907176" y="989831"/>
            <a:ext cx="2743199" cy="646331"/>
          </a:xfrm>
          <a:prstGeom prst="rect">
            <a:avLst/>
          </a:prstGeom>
          <a:noFill/>
        </p:spPr>
        <p:txBody>
          <a:bodyPr wrap="square" rtlCol="0">
            <a:spAutoFit/>
          </a:bodyPr>
          <a:lstStyle/>
          <a:p>
            <a:r>
              <a:rPr lang="en-US" altLang="zh-CN" sz="3600" b="1" dirty="0" smtClean="0">
                <a:solidFill>
                  <a:srgbClr val="0070C0"/>
                </a:solidFill>
                <a:latin typeface="Calibri" panose="020F0502020204030204" pitchFamily="34" charset="0"/>
                <a:cs typeface="Calibri" panose="020F0502020204030204" pitchFamily="34" charset="0"/>
              </a:rPr>
              <a:t>Para.2</a:t>
            </a:r>
            <a:r>
              <a:rPr lang="zh-CN" altLang="en-US" sz="3600" b="1" dirty="0" smtClean="0">
                <a:solidFill>
                  <a:srgbClr val="0070C0"/>
                </a:solidFill>
              </a:rPr>
              <a:t>建议</a:t>
            </a:r>
            <a:endParaRPr lang="zh-CN" altLang="en-US" sz="3600" b="1" dirty="0">
              <a:solidFill>
                <a:srgbClr val="0070C0"/>
              </a:solidFill>
            </a:endParaRPr>
          </a:p>
        </p:txBody>
      </p:sp>
      <p:sp>
        <p:nvSpPr>
          <p:cNvPr id="5" name="文本框 4"/>
          <p:cNvSpPr txBox="1"/>
          <p:nvPr/>
        </p:nvSpPr>
        <p:spPr>
          <a:xfrm>
            <a:off x="1415143" y="1636162"/>
            <a:ext cx="9879874" cy="3816429"/>
          </a:xfrm>
          <a:prstGeom prst="rect">
            <a:avLst/>
          </a:prstGeom>
          <a:noFill/>
        </p:spPr>
        <p:txBody>
          <a:bodyPr wrap="square" rtlCol="0">
            <a:spAutoFit/>
          </a:bodyPr>
          <a:lstStyle/>
          <a:p>
            <a:pPr marL="457200" indent="-457200" fontAlgn="auto">
              <a:spcAft>
                <a:spcPts val="1200"/>
              </a:spcAft>
              <a:buFont typeface="Wingdings" panose="05000000000000000000" charset="0"/>
              <a:buChar char="Ø"/>
            </a:pPr>
            <a:r>
              <a:rPr lang="en-US" altLang="zh-CN" sz="3200" dirty="0" smtClean="0">
                <a:latin typeface="Calibri" panose="020F0502020204030204" pitchFamily="34" charset="0"/>
                <a:cs typeface="Calibri" panose="020F0502020204030204" pitchFamily="34" charset="0"/>
              </a:rPr>
              <a:t>do sports/ take exercise/ take a walk</a:t>
            </a:r>
            <a:endParaRPr lang="en-US" altLang="zh-CN" sz="3200" dirty="0" smtClean="0">
              <a:latin typeface="Calibri" panose="020F0502020204030204" pitchFamily="34" charset="0"/>
              <a:cs typeface="Calibri" panose="020F0502020204030204" pitchFamily="34" charset="0"/>
            </a:endParaRPr>
          </a:p>
          <a:p>
            <a:pPr marL="457200" indent="-457200" fontAlgn="auto">
              <a:spcAft>
                <a:spcPts val="1200"/>
              </a:spcAft>
              <a:buFont typeface="Wingdings" panose="05000000000000000000" charset="0"/>
              <a:buChar char="Ø"/>
            </a:pPr>
            <a:r>
              <a:rPr lang="en-US" altLang="zh-CN" sz="3200" dirty="0" smtClean="0">
                <a:latin typeface="Calibri" panose="020F0502020204030204" pitchFamily="34" charset="0"/>
                <a:cs typeface="Calibri" panose="020F0502020204030204" pitchFamily="34" charset="0"/>
              </a:rPr>
              <a:t>turn to teachers and parents for help</a:t>
            </a:r>
            <a:endParaRPr lang="en-US" altLang="zh-CN" sz="3200" dirty="0">
              <a:latin typeface="Calibri" panose="020F0502020204030204" pitchFamily="34" charset="0"/>
              <a:cs typeface="Calibri" panose="020F0502020204030204" pitchFamily="34" charset="0"/>
            </a:endParaRPr>
          </a:p>
          <a:p>
            <a:pPr marL="457200" indent="-457200" fontAlgn="auto">
              <a:spcAft>
                <a:spcPts val="1200"/>
              </a:spcAft>
              <a:buFont typeface="Wingdings" panose="05000000000000000000" charset="0"/>
              <a:buChar char="Ø"/>
            </a:pPr>
            <a:r>
              <a:rPr lang="en-US" altLang="zh-CN" sz="3200" dirty="0" smtClean="0">
                <a:latin typeface="Calibri" panose="020F0502020204030204" pitchFamily="34" charset="0"/>
                <a:cs typeface="Calibri" panose="020F0502020204030204" pitchFamily="34" charset="0"/>
              </a:rPr>
              <a:t>talk with peers/ close friends</a:t>
            </a:r>
            <a:endParaRPr lang="en-US" altLang="zh-CN" sz="3200" dirty="0">
              <a:latin typeface="Calibri" panose="020F0502020204030204" pitchFamily="34" charset="0"/>
              <a:cs typeface="Calibri" panose="020F0502020204030204" pitchFamily="34" charset="0"/>
            </a:endParaRPr>
          </a:p>
          <a:p>
            <a:pPr marL="457200" indent="-457200" fontAlgn="auto">
              <a:spcAft>
                <a:spcPts val="1200"/>
              </a:spcAft>
              <a:buFont typeface="Wingdings" panose="05000000000000000000" charset="0"/>
              <a:buChar char="Ø"/>
            </a:pPr>
            <a:r>
              <a:rPr lang="en-US" altLang="zh-CN" sz="3200" dirty="0">
                <a:latin typeface="Calibri" panose="020F0502020204030204" pitchFamily="34" charset="0"/>
                <a:cs typeface="Calibri" panose="020F0502020204030204" pitchFamily="34" charset="0"/>
              </a:rPr>
              <a:t> </a:t>
            </a:r>
            <a:r>
              <a:rPr lang="en-US" altLang="zh-CN" sz="3200" dirty="0" smtClean="0">
                <a:latin typeface="Calibri" panose="020F0502020204030204" pitchFamily="34" charset="0"/>
                <a:cs typeface="Calibri" panose="020F0502020204030204" pitchFamily="34" charset="0"/>
              </a:rPr>
              <a:t>keep a diary</a:t>
            </a:r>
            <a:endParaRPr lang="en-US" altLang="zh-CN" sz="3200" dirty="0">
              <a:latin typeface="Calibri" panose="020F0502020204030204" pitchFamily="34" charset="0"/>
              <a:cs typeface="Calibri" panose="020F0502020204030204" pitchFamily="34" charset="0"/>
            </a:endParaRPr>
          </a:p>
          <a:p>
            <a:pPr marL="457200" indent="-457200" fontAlgn="auto">
              <a:spcAft>
                <a:spcPts val="1200"/>
              </a:spcAft>
              <a:buFont typeface="Wingdings" panose="05000000000000000000" charset="0"/>
              <a:buChar char="Ø"/>
            </a:pPr>
            <a:r>
              <a:rPr lang="en-US" altLang="zh-CN" sz="3200" dirty="0" smtClean="0">
                <a:latin typeface="Calibri" panose="020F0502020204030204" pitchFamily="34" charset="0"/>
                <a:cs typeface="Calibri" panose="020F0502020204030204" pitchFamily="34" charset="0"/>
              </a:rPr>
              <a:t>listen to music</a:t>
            </a:r>
            <a:endParaRPr lang="en-US" altLang="zh-CN" sz="3200" dirty="0" smtClean="0">
              <a:latin typeface="Calibri" panose="020F0502020204030204" pitchFamily="34" charset="0"/>
              <a:cs typeface="Calibri" panose="020F0502020204030204" pitchFamily="34" charset="0"/>
            </a:endParaRPr>
          </a:p>
          <a:p>
            <a:pPr marL="457200" indent="-457200" fontAlgn="auto">
              <a:spcAft>
                <a:spcPts val="1200"/>
              </a:spcAft>
              <a:buFont typeface="Wingdings" panose="05000000000000000000" charset="0"/>
              <a:buChar char="Ø"/>
            </a:pPr>
            <a:r>
              <a:rPr lang="en-US" altLang="zh-CN" sz="3200" dirty="0" smtClean="0">
                <a:latin typeface="Calibri" panose="020F0502020204030204" pitchFamily="34" charset="0"/>
                <a:cs typeface="Calibri" panose="020F0502020204030204" pitchFamily="34" charset="0"/>
              </a:rPr>
              <a:t>…</a:t>
            </a:r>
            <a:endParaRPr lang="en-US" altLang="zh-CN" sz="3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846" y="184780"/>
            <a:ext cx="2629988" cy="67927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cs typeface="Calibri" panose="020F0502020204030204" pitchFamily="34" charset="0"/>
              </a:rPr>
              <a:t>要点完整性</a:t>
            </a:r>
            <a:endParaRPr lang="en-US" altLang="zh-CN" sz="3600" b="1" dirty="0" smtClean="0">
              <a:solidFill>
                <a:schemeClr val="tx1"/>
              </a:solidFill>
              <a:latin typeface="Calibri" panose="020F0502020204030204" pitchFamily="34" charset="0"/>
              <a:cs typeface="Calibri" panose="020F0502020204030204" pitchFamily="34" charset="0"/>
            </a:endParaRPr>
          </a:p>
        </p:txBody>
      </p:sp>
      <p:sp>
        <p:nvSpPr>
          <p:cNvPr id="4" name="文本框 3"/>
          <p:cNvSpPr txBox="1"/>
          <p:nvPr/>
        </p:nvSpPr>
        <p:spPr>
          <a:xfrm>
            <a:off x="1968136" y="785478"/>
            <a:ext cx="7541623" cy="584775"/>
          </a:xfrm>
          <a:prstGeom prst="rect">
            <a:avLst/>
          </a:prstGeom>
          <a:noFill/>
        </p:spPr>
        <p:txBody>
          <a:bodyPr wrap="square" rtlCol="0">
            <a:spAutoFit/>
          </a:bodyPr>
          <a:lstStyle/>
          <a:p>
            <a:r>
              <a:rPr lang="en-US" altLang="zh-CN" sz="3200" b="1" dirty="0" smtClean="0">
                <a:solidFill>
                  <a:srgbClr val="0070C0"/>
                </a:solidFill>
                <a:latin typeface="Calibri" panose="020F0502020204030204" pitchFamily="34" charset="0"/>
                <a:cs typeface="Calibri" panose="020F0502020204030204" pitchFamily="34" charset="0"/>
              </a:rPr>
              <a:t>Para.2</a:t>
            </a:r>
            <a:r>
              <a:rPr lang="en-US" altLang="zh-CN" sz="3200" b="1" dirty="0">
                <a:solidFill>
                  <a:srgbClr val="0070C0"/>
                </a:solidFill>
              </a:rPr>
              <a:t> </a:t>
            </a:r>
            <a:r>
              <a:rPr lang="en-US" altLang="zh-CN" sz="3200" b="1" dirty="0" smtClean="0">
                <a:solidFill>
                  <a:srgbClr val="0070C0"/>
                </a:solidFill>
              </a:rPr>
              <a:t>advice + supporting idea </a:t>
            </a:r>
            <a:endParaRPr lang="zh-CN" altLang="en-US" sz="3200" b="1" dirty="0">
              <a:solidFill>
                <a:srgbClr val="0070C0"/>
              </a:solidFill>
            </a:endParaRPr>
          </a:p>
        </p:txBody>
      </p:sp>
      <p:sp>
        <p:nvSpPr>
          <p:cNvPr id="5" name="文本框 4"/>
          <p:cNvSpPr txBox="1"/>
          <p:nvPr/>
        </p:nvSpPr>
        <p:spPr>
          <a:xfrm>
            <a:off x="1275806" y="1291681"/>
            <a:ext cx="9879874" cy="5016758"/>
          </a:xfrm>
          <a:prstGeom prst="rect">
            <a:avLst/>
          </a:prstGeom>
          <a:noFill/>
        </p:spPr>
        <p:txBody>
          <a:bodyPr wrap="square" rtlCol="0">
            <a:spAutoFit/>
          </a:bodyPr>
          <a:lstStyle/>
          <a:p>
            <a:pPr marL="457200" indent="-457200" fontAlgn="auto">
              <a:spcAft>
                <a:spcPts val="1200"/>
              </a:spcAft>
              <a:buFont typeface="Wingdings" panose="05000000000000000000" charset="0"/>
              <a:buChar char="Ø"/>
            </a:pPr>
            <a:r>
              <a:rPr lang="en-US" altLang="zh-CN" sz="2800" dirty="0">
                <a:latin typeface="Calibri" panose="020F0502020204030204" pitchFamily="34" charset="0"/>
                <a:cs typeface="Calibri" panose="020F0502020204030204" pitchFamily="34" charset="0"/>
              </a:rPr>
              <a:t>You'd better spare some time to exercise regularly, which will definitely help you </a:t>
            </a:r>
            <a:r>
              <a:rPr lang="en-US" altLang="zh-CN" sz="2800" dirty="0" smtClean="0">
                <a:latin typeface="Calibri" panose="020F0502020204030204" pitchFamily="34" charset="0"/>
                <a:cs typeface="Calibri" panose="020F0502020204030204" pitchFamily="34" charset="0"/>
              </a:rPr>
              <a:t>release </a:t>
            </a:r>
            <a:r>
              <a:rPr lang="en-US" altLang="zh-CN" sz="2800" dirty="0">
                <a:latin typeface="Calibri" panose="020F0502020204030204" pitchFamily="34" charset="0"/>
                <a:cs typeface="Calibri" panose="020F0502020204030204" pitchFamily="34" charset="0"/>
              </a:rPr>
              <a:t>stress and build up your </a:t>
            </a:r>
            <a:r>
              <a:rPr lang="en-US" altLang="zh-CN" sz="2800" dirty="0" smtClean="0">
                <a:latin typeface="Calibri" panose="020F0502020204030204" pitchFamily="34" charset="0"/>
                <a:cs typeface="Calibri" panose="020F0502020204030204" pitchFamily="34" charset="0"/>
              </a:rPr>
              <a:t>body.</a:t>
            </a:r>
            <a:endParaRPr lang="en-US" altLang="zh-CN" sz="2800" dirty="0" smtClean="0">
              <a:latin typeface="Calibri" panose="020F0502020204030204" pitchFamily="34" charset="0"/>
              <a:cs typeface="Calibri" panose="020F0502020204030204" pitchFamily="34" charset="0"/>
            </a:endParaRPr>
          </a:p>
          <a:p>
            <a:pPr marL="457200" indent="-457200" fontAlgn="auto">
              <a:spcAft>
                <a:spcPts val="1200"/>
              </a:spcAft>
              <a:buFont typeface="Wingdings" panose="05000000000000000000" charset="0"/>
              <a:buChar char="Ø"/>
            </a:pPr>
            <a:r>
              <a:rPr lang="en-US" altLang="zh-CN" sz="2800" dirty="0" smtClean="0">
                <a:latin typeface="Calibri" panose="020F0502020204030204" pitchFamily="34" charset="0"/>
                <a:cs typeface="Calibri" panose="020F0502020204030204" pitchFamily="34" charset="0"/>
              </a:rPr>
              <a:t>In my opinion, doing sports on a regular basis is a good way to cheer yourself up and make you stress-free. </a:t>
            </a:r>
            <a:endParaRPr lang="en-US" altLang="zh-CN" sz="2800" dirty="0">
              <a:latin typeface="Calibri" panose="020F0502020204030204" pitchFamily="34" charset="0"/>
              <a:cs typeface="Calibri" panose="020F0502020204030204" pitchFamily="34" charset="0"/>
            </a:endParaRPr>
          </a:p>
          <a:p>
            <a:pPr marL="457200" indent="-457200" fontAlgn="auto">
              <a:spcAft>
                <a:spcPts val="1200"/>
              </a:spcAft>
              <a:buFont typeface="Wingdings" panose="05000000000000000000" charset="0"/>
              <a:buChar char="Ø"/>
            </a:pPr>
            <a:r>
              <a:rPr lang="en-US" altLang="zh-CN" sz="2800" dirty="0">
                <a:latin typeface="Calibri" panose="020F0502020204030204" pitchFamily="34" charset="0"/>
                <a:cs typeface="Calibri" panose="020F0502020204030204" pitchFamily="34" charset="0"/>
              </a:rPr>
              <a:t>It's a good idea to communicate with your teachers and parents who are always </a:t>
            </a:r>
            <a:r>
              <a:rPr lang="en-US" altLang="zh-CN" sz="2800" dirty="0" smtClean="0">
                <a:latin typeface="Calibri" panose="020F0502020204030204" pitchFamily="34" charset="0"/>
                <a:cs typeface="Calibri" panose="020F0502020204030204" pitchFamily="34" charset="0"/>
              </a:rPr>
              <a:t>willing </a:t>
            </a:r>
            <a:r>
              <a:rPr lang="en-US" altLang="zh-CN" sz="2800" dirty="0">
                <a:latin typeface="Calibri" panose="020F0502020204030204" pitchFamily="34" charset="0"/>
                <a:cs typeface="Calibri" panose="020F0502020204030204" pitchFamily="34" charset="0"/>
              </a:rPr>
              <a:t>to share their experience with you.</a:t>
            </a:r>
            <a:endParaRPr lang="en-US" altLang="zh-CN" sz="2800" dirty="0">
              <a:latin typeface="Calibri" panose="020F0502020204030204" pitchFamily="34" charset="0"/>
              <a:cs typeface="Calibri" panose="020F0502020204030204" pitchFamily="34" charset="0"/>
            </a:endParaRPr>
          </a:p>
          <a:p>
            <a:pPr marL="457200" indent="-457200" fontAlgn="auto">
              <a:spcAft>
                <a:spcPts val="1200"/>
              </a:spcAft>
              <a:buFont typeface="Wingdings" panose="05000000000000000000" charset="0"/>
              <a:buChar char="Ø"/>
            </a:pPr>
            <a:r>
              <a:rPr lang="en-US" altLang="zh-CN" sz="2800" dirty="0">
                <a:latin typeface="Calibri" panose="020F0502020204030204" pitchFamily="34" charset="0"/>
                <a:cs typeface="Calibri" panose="020F0502020204030204" pitchFamily="34" charset="0"/>
              </a:rPr>
              <a:t> Talking with your close friends </a:t>
            </a:r>
            <a:r>
              <a:rPr lang="en-US" altLang="zh-CN" sz="2800" dirty="0" smtClean="0">
                <a:latin typeface="Calibri" panose="020F0502020204030204" pitchFamily="34" charset="0"/>
                <a:cs typeface="Calibri" panose="020F0502020204030204" pitchFamily="34" charset="0"/>
              </a:rPr>
              <a:t>or keeping a diary is</a:t>
            </a:r>
            <a:r>
              <a:rPr lang="en-US" altLang="zh-CN" sz="2800" dirty="0" smtClean="0">
                <a:solidFill>
                  <a:srgbClr val="FF0000"/>
                </a:solidFill>
                <a:latin typeface="Calibri" panose="020F0502020204030204" pitchFamily="34" charset="0"/>
                <a:cs typeface="Calibri" panose="020F0502020204030204" pitchFamily="34" charset="0"/>
              </a:rPr>
              <a:t> </a:t>
            </a:r>
            <a:r>
              <a:rPr lang="en-US" altLang="zh-CN" sz="2800" dirty="0">
                <a:latin typeface="Calibri" panose="020F0502020204030204" pitchFamily="34" charset="0"/>
                <a:cs typeface="Calibri" panose="020F0502020204030204" pitchFamily="34" charset="0"/>
              </a:rPr>
              <a:t>also a good </a:t>
            </a:r>
            <a:r>
              <a:rPr lang="en-US" altLang="zh-CN" sz="2800" dirty="0" smtClean="0">
                <a:latin typeface="Calibri" panose="020F0502020204030204" pitchFamily="34" charset="0"/>
                <a:cs typeface="Calibri" panose="020F0502020204030204" pitchFamily="34" charset="0"/>
              </a:rPr>
              <a:t>idea </a:t>
            </a:r>
            <a:r>
              <a:rPr lang="en-US" altLang="zh-CN" sz="2800" dirty="0">
                <a:latin typeface="Calibri" panose="020F0502020204030204" pitchFamily="34" charset="0"/>
                <a:cs typeface="Calibri" panose="020F0502020204030204" pitchFamily="34" charset="0"/>
              </a:rPr>
              <a:t>to </a:t>
            </a:r>
            <a:r>
              <a:rPr lang="en-US" altLang="zh-CN" sz="2800" dirty="0" smtClean="0">
                <a:latin typeface="Calibri" panose="020F0502020204030204" pitchFamily="34" charset="0"/>
                <a:cs typeface="Calibri" panose="020F0502020204030204" pitchFamily="34" charset="0"/>
              </a:rPr>
              <a:t>relieve </a:t>
            </a:r>
            <a:r>
              <a:rPr lang="en-US" altLang="zh-CN" sz="2800" dirty="0">
                <a:latin typeface="Calibri" panose="020F0502020204030204" pitchFamily="34" charset="0"/>
                <a:cs typeface="Calibri" panose="020F0502020204030204" pitchFamily="34" charset="0"/>
              </a:rPr>
              <a:t>pressure.</a:t>
            </a:r>
            <a:endParaRPr lang="en-US" altLang="zh-CN" sz="2800" dirty="0">
              <a:latin typeface="Calibri" panose="020F0502020204030204" pitchFamily="34" charset="0"/>
              <a:cs typeface="Calibri" panose="020F0502020204030204" pitchFamily="34" charset="0"/>
            </a:endParaRPr>
          </a:p>
          <a:p>
            <a:pPr marL="457200" indent="-457200" fontAlgn="auto">
              <a:spcAft>
                <a:spcPts val="1200"/>
              </a:spcAft>
              <a:buFont typeface="Wingdings" panose="05000000000000000000" charset="0"/>
              <a:buChar char="Ø"/>
            </a:pPr>
            <a:r>
              <a:rPr lang="en-US" altLang="zh-CN" sz="2800" dirty="0">
                <a:latin typeface="Calibri" panose="020F0502020204030204" pitchFamily="34" charset="0"/>
                <a:cs typeface="Calibri" panose="020F0502020204030204" pitchFamily="34" charset="0"/>
              </a:rPr>
              <a:t>You can also listen to </a:t>
            </a:r>
            <a:r>
              <a:rPr lang="en-US" altLang="zh-CN" sz="2800" dirty="0" smtClean="0">
                <a:latin typeface="Calibri" panose="020F0502020204030204" pitchFamily="34" charset="0"/>
                <a:cs typeface="Calibri" panose="020F0502020204030204" pitchFamily="34" charset="0"/>
              </a:rPr>
              <a:t>the </a:t>
            </a:r>
            <a:r>
              <a:rPr lang="en-US" altLang="zh-CN" sz="2800" dirty="0">
                <a:latin typeface="Calibri" panose="020F0502020204030204" pitchFamily="34" charset="0"/>
                <a:cs typeface="Calibri" panose="020F0502020204030204" pitchFamily="34" charset="0"/>
              </a:rPr>
              <a:t>music you are </a:t>
            </a:r>
            <a:r>
              <a:rPr lang="en-US" altLang="zh-CN" sz="2800" dirty="0" smtClean="0">
                <a:latin typeface="Calibri" panose="020F0502020204030204" pitchFamily="34" charset="0"/>
                <a:cs typeface="Calibri" panose="020F0502020204030204" pitchFamily="34" charset="0"/>
              </a:rPr>
              <a:t>fond </a:t>
            </a:r>
            <a:r>
              <a:rPr lang="en-US" altLang="zh-CN" sz="2800" dirty="0">
                <a:latin typeface="Calibri" panose="020F0502020204030204" pitchFamily="34" charset="0"/>
                <a:cs typeface="Calibri" panose="020F0502020204030204" pitchFamily="34" charset="0"/>
              </a:rPr>
              <a:t>of, which will </a:t>
            </a:r>
            <a:r>
              <a:rPr lang="en-US" altLang="zh-CN" sz="2800" dirty="0" smtClean="0">
                <a:latin typeface="Calibri" panose="020F0502020204030204" pitchFamily="34" charset="0"/>
                <a:cs typeface="Calibri" panose="020F0502020204030204" pitchFamily="34" charset="0"/>
              </a:rPr>
              <a:t>surely put you at ease and thus lift </a:t>
            </a:r>
            <a:r>
              <a:rPr lang="en-US" altLang="zh-CN" sz="2800" dirty="0">
                <a:latin typeface="Calibri" panose="020F0502020204030204" pitchFamily="34" charset="0"/>
                <a:cs typeface="Calibri" panose="020F0502020204030204" pitchFamily="34" charset="0"/>
              </a:rPr>
              <a:t>your spirit. </a:t>
            </a:r>
            <a:endParaRPr lang="en-US" altLang="zh-CN" sz="2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846" y="184780"/>
            <a:ext cx="1654627" cy="67927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latin typeface="Calibri" panose="020F0502020204030204" pitchFamily="34" charset="0"/>
                <a:cs typeface="Calibri" panose="020F0502020204030204" pitchFamily="34" charset="0"/>
              </a:rPr>
              <a:t>Para. 2</a:t>
            </a:r>
            <a:endParaRPr lang="zh-CN" altLang="en-US" sz="3600" b="1" dirty="0">
              <a:solidFill>
                <a:schemeClr val="tx1"/>
              </a:solidFill>
              <a:latin typeface="Calibri" panose="020F0502020204030204" pitchFamily="34" charset="0"/>
              <a:cs typeface="Calibri" panose="020F0502020204030204" pitchFamily="34" charset="0"/>
            </a:endParaRPr>
          </a:p>
        </p:txBody>
      </p:sp>
      <p:sp>
        <p:nvSpPr>
          <p:cNvPr id="4" name="文本框 3"/>
          <p:cNvSpPr txBox="1"/>
          <p:nvPr/>
        </p:nvSpPr>
        <p:spPr>
          <a:xfrm>
            <a:off x="1584960" y="898413"/>
            <a:ext cx="3431441" cy="646331"/>
          </a:xfrm>
          <a:prstGeom prst="rect">
            <a:avLst/>
          </a:prstGeom>
          <a:noFill/>
        </p:spPr>
        <p:txBody>
          <a:bodyPr wrap="square" rtlCol="0">
            <a:spAutoFit/>
          </a:bodyPr>
          <a:lstStyle/>
          <a:p>
            <a:r>
              <a:rPr lang="zh-CN" altLang="en-US" sz="3600" b="1" dirty="0" smtClean="0">
                <a:solidFill>
                  <a:srgbClr val="0070C0"/>
                </a:solidFill>
              </a:rPr>
              <a:t>考场作文分析</a:t>
            </a:r>
            <a:endParaRPr lang="zh-CN" altLang="en-US" sz="3600" b="1" dirty="0">
              <a:solidFill>
                <a:srgbClr val="0070C0"/>
              </a:solidFill>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90844" y="0"/>
            <a:ext cx="6804242" cy="6858000"/>
          </a:xfrm>
          <a:prstGeom prst="rect">
            <a:avLst/>
          </a:prstGeom>
        </p:spPr>
      </p:pic>
      <p:sp>
        <p:nvSpPr>
          <p:cNvPr id="8" name="圆角矩形 7"/>
          <p:cNvSpPr/>
          <p:nvPr/>
        </p:nvSpPr>
        <p:spPr>
          <a:xfrm>
            <a:off x="4890844" y="2273731"/>
            <a:ext cx="7021482" cy="27785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861128" y="2616204"/>
            <a:ext cx="1801090" cy="1625592"/>
            <a:chOff x="2013529" y="3062845"/>
            <a:chExt cx="1801090" cy="1625592"/>
          </a:xfrm>
        </p:grpSpPr>
        <p:sp>
          <p:nvSpPr>
            <p:cNvPr id="7" name="文本框 6"/>
            <p:cNvSpPr txBox="1"/>
            <p:nvPr/>
          </p:nvSpPr>
          <p:spPr>
            <a:xfrm>
              <a:off x="2013529" y="3062845"/>
              <a:ext cx="1801090" cy="1231106"/>
            </a:xfrm>
            <a:prstGeom prst="rect">
              <a:avLst/>
            </a:prstGeom>
            <a:noFill/>
            <a:ln>
              <a:noFill/>
            </a:ln>
          </p:spPr>
          <p:txBody>
            <a:bodyPr wrap="square" rtlCol="0">
              <a:spAutoFit/>
            </a:bodyPr>
            <a:lstStyle/>
            <a:p>
              <a:pPr>
                <a:spcAft>
                  <a:spcPts val="1200"/>
                </a:spcAft>
              </a:pPr>
              <a:r>
                <a:rPr lang="en-US" altLang="zh-CN" sz="3200" b="1" dirty="0" smtClean="0">
                  <a:solidFill>
                    <a:srgbClr val="FF0000"/>
                  </a:solidFill>
                  <a:latin typeface="Arial" panose="020B0604020202020204" pitchFamily="34" charset="0"/>
                  <a:cs typeface="Arial" panose="020B0604020202020204" pitchFamily="34" charset="0"/>
                </a:rPr>
                <a:t>Comfort</a:t>
              </a:r>
              <a:endParaRPr lang="en-US" altLang="zh-CN" sz="3200" b="1" dirty="0" smtClean="0">
                <a:solidFill>
                  <a:srgbClr val="FF0000"/>
                </a:solidFill>
                <a:latin typeface="Arial" panose="020B0604020202020204" pitchFamily="34" charset="0"/>
                <a:cs typeface="Arial" panose="020B0604020202020204" pitchFamily="34" charset="0"/>
              </a:endParaRPr>
            </a:p>
            <a:p>
              <a:pPr>
                <a:spcAft>
                  <a:spcPts val="1200"/>
                </a:spcAft>
              </a:pPr>
              <a:endParaRPr lang="en-US" altLang="zh-CN" sz="3200" b="1" dirty="0">
                <a:solidFill>
                  <a:srgbClr val="FF0000"/>
                </a:solidFill>
                <a:latin typeface="Arial" panose="020B0604020202020204" pitchFamily="34" charset="0"/>
                <a:cs typeface="Arial" panose="020B0604020202020204" pitchFamily="34" charset="0"/>
              </a:endParaRPr>
            </a:p>
          </p:txBody>
        </p:sp>
        <p:sp>
          <p:nvSpPr>
            <p:cNvPr id="10" name="矩形 9"/>
            <p:cNvSpPr/>
            <p:nvPr/>
          </p:nvSpPr>
          <p:spPr>
            <a:xfrm>
              <a:off x="2013529" y="4103662"/>
              <a:ext cx="1778051" cy="584775"/>
            </a:xfrm>
            <a:prstGeom prst="rect">
              <a:avLst/>
            </a:prstGeom>
            <a:ln>
              <a:noFill/>
            </a:ln>
          </p:spPr>
          <p:txBody>
            <a:bodyPr wrap="none">
              <a:spAutoFit/>
            </a:bodyPr>
            <a:lstStyle/>
            <a:p>
              <a:pPr>
                <a:spcAft>
                  <a:spcPts val="1200"/>
                </a:spcAft>
              </a:pPr>
              <a:r>
                <a:rPr lang="en-US" altLang="zh-CN" sz="3200" b="1" dirty="0" smtClean="0">
                  <a:solidFill>
                    <a:srgbClr val="FF0000"/>
                  </a:solidFill>
                  <a:latin typeface="Arial" panose="020B0604020202020204" pitchFamily="34" charset="0"/>
                  <a:cs typeface="Arial" panose="020B0604020202020204" pitchFamily="34" charset="0"/>
                </a:rPr>
                <a:t>Advice?</a:t>
              </a:r>
              <a:endParaRPr lang="en-US" altLang="zh-CN" sz="3200" b="1" dirty="0" smtClean="0">
                <a:solidFill>
                  <a:srgbClr val="FF0000"/>
                </a:solidFill>
                <a:latin typeface="Arial" panose="020B0604020202020204" pitchFamily="34" charset="0"/>
                <a:cs typeface="Arial" panose="020B0604020202020204" pitchFamily="34" charset="0"/>
              </a:endParaRPr>
            </a:p>
          </p:txBody>
        </p:sp>
        <p:sp>
          <p:nvSpPr>
            <p:cNvPr id="11" name="矩形 10"/>
            <p:cNvSpPr/>
            <p:nvPr/>
          </p:nvSpPr>
          <p:spPr>
            <a:xfrm>
              <a:off x="2541952" y="3577285"/>
              <a:ext cx="595035" cy="584775"/>
            </a:xfrm>
            <a:prstGeom prst="rect">
              <a:avLst/>
            </a:prstGeom>
            <a:ln>
              <a:noFill/>
            </a:ln>
          </p:spPr>
          <p:txBody>
            <a:bodyPr wrap="none">
              <a:spAutoFit/>
            </a:bodyPr>
            <a:lstStyle/>
            <a:p>
              <a:pPr>
                <a:spcAft>
                  <a:spcPts val="1200"/>
                </a:spcAft>
              </a:pPr>
              <a:r>
                <a:rPr lang="en-US" altLang="zh-CN" sz="3200" b="1" dirty="0" smtClean="0">
                  <a:solidFill>
                    <a:srgbClr val="FF0000"/>
                  </a:solidFill>
                  <a:latin typeface="Arial" panose="020B0604020202020204" pitchFamily="34" charset="0"/>
                  <a:cs typeface="Arial" panose="020B0604020202020204" pitchFamily="34" charset="0"/>
                </a:rPr>
                <a:t>or</a:t>
              </a:r>
              <a:endParaRPr lang="en-US" altLang="zh-CN" sz="3200" b="1" dirty="0" smtClean="0">
                <a:solidFill>
                  <a:srgbClr val="FF0000"/>
                </a:solidFill>
                <a:latin typeface="Arial" panose="020B0604020202020204" pitchFamily="34" charset="0"/>
                <a:cs typeface="Arial" panose="020B0604020202020204" pitchFamily="34" charset="0"/>
              </a:endParaRPr>
            </a:p>
          </p:txBody>
        </p:sp>
      </p:grpSp>
      <p:sp>
        <p:nvSpPr>
          <p:cNvPr id="13" name="左箭头 12"/>
          <p:cNvSpPr/>
          <p:nvPr/>
        </p:nvSpPr>
        <p:spPr>
          <a:xfrm>
            <a:off x="3742157" y="3148720"/>
            <a:ext cx="1148687" cy="6742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10249" y="5927279"/>
            <a:ext cx="6400448" cy="584775"/>
          </a:xfrm>
          <a:prstGeom prst="rect">
            <a:avLst/>
          </a:prstGeom>
          <a:solidFill>
            <a:schemeClr val="bg1"/>
          </a:solidFill>
        </p:spPr>
        <p:txBody>
          <a:bodyPr wrap="square" rtlCol="0">
            <a:spAutoFit/>
          </a:bodyPr>
          <a:lstStyle/>
          <a:p>
            <a:pPr algn="ctr"/>
            <a:r>
              <a:rPr lang="en-US" altLang="zh-CN" sz="3200" b="1" dirty="0" smtClean="0">
                <a:solidFill>
                  <a:srgbClr val="0070C0"/>
                </a:solidFill>
                <a:latin typeface="Calibri" panose="020F0502020204030204" pitchFamily="34" charset="0"/>
                <a:cs typeface="Calibri" panose="020F0502020204030204" pitchFamily="34" charset="0"/>
              </a:rPr>
              <a:t>Tip 2 Separate comfort from advice.</a:t>
            </a:r>
            <a:endParaRPr lang="en-US" altLang="zh-CN" sz="3200" b="1" dirty="0" smtClean="0">
              <a:solidFill>
                <a:srgbClr val="0070C0"/>
              </a:solidFill>
              <a:latin typeface="Calibri" panose="020F0502020204030204" pitchFamily="34" charset="0"/>
              <a:cs typeface="Calibri" panose="020F0502020204030204" pitchFamily="34" charset="0"/>
            </a:endParaRPr>
          </a:p>
        </p:txBody>
      </p:sp>
      <p:pic>
        <p:nvPicPr>
          <p:cNvPr id="3" name="图片 2"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846" y="184780"/>
            <a:ext cx="1654627" cy="67927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latin typeface="Calibri" panose="020F0502020204030204" pitchFamily="34" charset="0"/>
                <a:cs typeface="Calibri" panose="020F0502020204030204" pitchFamily="34" charset="0"/>
              </a:rPr>
              <a:t>Para. 2</a:t>
            </a:r>
            <a:endParaRPr lang="zh-CN" altLang="en-US" sz="3600" b="1" dirty="0">
              <a:solidFill>
                <a:schemeClr val="tx1"/>
              </a:solidFill>
              <a:latin typeface="Calibri" panose="020F0502020204030204" pitchFamily="34" charset="0"/>
              <a:cs typeface="Calibri" panose="020F0502020204030204" pitchFamily="34"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83282" y="0"/>
            <a:ext cx="6821943" cy="6858000"/>
          </a:xfrm>
          <a:prstGeom prst="rect">
            <a:avLst/>
          </a:prstGeom>
        </p:spPr>
      </p:pic>
      <p:sp>
        <p:nvSpPr>
          <p:cNvPr id="6" name="圆角矩形 5"/>
          <p:cNvSpPr/>
          <p:nvPr/>
        </p:nvSpPr>
        <p:spPr>
          <a:xfrm>
            <a:off x="5135419" y="2119287"/>
            <a:ext cx="6708238" cy="335840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47445" y="2890520"/>
            <a:ext cx="2880360" cy="1076325"/>
          </a:xfrm>
          <a:prstGeom prst="rect">
            <a:avLst/>
          </a:prstGeom>
          <a:noFill/>
        </p:spPr>
        <p:txBody>
          <a:bodyPr wrap="square" rtlCol="0">
            <a:spAutoFit/>
          </a:bodyPr>
          <a:lstStyle/>
          <a:p>
            <a:pPr>
              <a:spcAft>
                <a:spcPts val="1200"/>
              </a:spcAft>
            </a:pPr>
            <a:r>
              <a:rPr lang="en-US" altLang="zh-CN" sz="3200" b="1" dirty="0" smtClean="0">
                <a:solidFill>
                  <a:srgbClr val="FF0000"/>
                </a:solidFill>
                <a:latin typeface="Arial" panose="020B0604020202020204" pitchFamily="34" charset="0"/>
                <a:cs typeface="Arial" panose="020B0604020202020204" pitchFamily="34" charset="0"/>
              </a:rPr>
              <a:t>More comfort than advice!</a:t>
            </a:r>
            <a:endParaRPr lang="en-US" altLang="zh-CN" sz="3200" b="1" dirty="0" smtClean="0">
              <a:solidFill>
                <a:srgbClr val="FF0000"/>
              </a:solidFill>
              <a:latin typeface="Arial" panose="020B0604020202020204" pitchFamily="34" charset="0"/>
              <a:cs typeface="Arial" panose="020B0604020202020204" pitchFamily="34" charset="0"/>
            </a:endParaRPr>
          </a:p>
        </p:txBody>
      </p:sp>
      <p:sp>
        <p:nvSpPr>
          <p:cNvPr id="13" name="左箭头 12"/>
          <p:cNvSpPr/>
          <p:nvPr/>
        </p:nvSpPr>
        <p:spPr>
          <a:xfrm>
            <a:off x="3885032" y="3091570"/>
            <a:ext cx="1148687" cy="6742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H="1">
            <a:off x="8142514" y="4136571"/>
            <a:ext cx="69670" cy="60960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93516" y="5993315"/>
            <a:ext cx="6383031" cy="584775"/>
          </a:xfrm>
          <a:prstGeom prst="rect">
            <a:avLst/>
          </a:prstGeom>
          <a:solidFill>
            <a:schemeClr val="bg1"/>
          </a:solidFill>
        </p:spPr>
        <p:txBody>
          <a:bodyPr wrap="square" rtlCol="0">
            <a:spAutoFit/>
          </a:bodyPr>
          <a:lstStyle/>
          <a:p>
            <a:pPr algn="ctr"/>
            <a:r>
              <a:rPr lang="en-US" altLang="zh-CN" sz="3200" b="1" dirty="0" smtClean="0">
                <a:solidFill>
                  <a:srgbClr val="0070C0"/>
                </a:solidFill>
                <a:latin typeface="Calibri" panose="020F0502020204030204" pitchFamily="34" charset="0"/>
                <a:cs typeface="Calibri" panose="020F0502020204030204" pitchFamily="34" charset="0"/>
              </a:rPr>
              <a:t>Tip 2 Separate comfort from advice.</a:t>
            </a:r>
            <a:endParaRPr lang="en-US" altLang="zh-CN" sz="3200" b="1" dirty="0" smtClean="0">
              <a:solidFill>
                <a:srgbClr val="0070C0"/>
              </a:solidFill>
              <a:latin typeface="Calibri" panose="020F0502020204030204" pitchFamily="34" charset="0"/>
              <a:cs typeface="Calibri" panose="020F0502020204030204" pitchFamily="34" charset="0"/>
            </a:endParaRPr>
          </a:p>
        </p:txBody>
      </p:sp>
      <p:sp>
        <p:nvSpPr>
          <p:cNvPr id="11" name="文本框 10"/>
          <p:cNvSpPr txBox="1"/>
          <p:nvPr/>
        </p:nvSpPr>
        <p:spPr>
          <a:xfrm>
            <a:off x="1584960" y="898413"/>
            <a:ext cx="3431441" cy="646331"/>
          </a:xfrm>
          <a:prstGeom prst="rect">
            <a:avLst/>
          </a:prstGeom>
          <a:noFill/>
        </p:spPr>
        <p:txBody>
          <a:bodyPr wrap="square" rtlCol="0">
            <a:spAutoFit/>
          </a:bodyPr>
          <a:lstStyle/>
          <a:p>
            <a:r>
              <a:rPr lang="zh-CN" altLang="en-US" sz="3600" b="1" dirty="0" smtClean="0">
                <a:solidFill>
                  <a:srgbClr val="0070C0"/>
                </a:solidFill>
              </a:rPr>
              <a:t>考场作文分析</a:t>
            </a:r>
            <a:endParaRPr lang="zh-CN" altLang="en-US" sz="3600" b="1" dirty="0">
              <a:solidFill>
                <a:srgbClr val="0070C0"/>
              </a:solidFill>
            </a:endParaRPr>
          </a:p>
        </p:txBody>
      </p:sp>
      <p:pic>
        <p:nvPicPr>
          <p:cNvPr id="4" name="图片 3"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13" grpId="0" animBg="1"/>
      <p:bldP spid="13" grpId="1"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846" y="184780"/>
            <a:ext cx="2743200" cy="67927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cs typeface="Calibri" panose="020F0502020204030204" pitchFamily="34" charset="0"/>
              </a:rPr>
              <a:t>交际得体性</a:t>
            </a:r>
            <a:endParaRPr lang="en-US" altLang="zh-CN" sz="3600" b="1" dirty="0" smtClean="0">
              <a:solidFill>
                <a:schemeClr val="tx1"/>
              </a:solidFill>
              <a:latin typeface="Calibri" panose="020F0502020204030204" pitchFamily="34" charset="0"/>
              <a:cs typeface="Calibri" panose="020F0502020204030204" pitchFamily="34" charset="0"/>
            </a:endParaRPr>
          </a:p>
        </p:txBody>
      </p:sp>
      <p:sp>
        <p:nvSpPr>
          <p:cNvPr id="7" name="文本框 6"/>
          <p:cNvSpPr txBox="1"/>
          <p:nvPr/>
        </p:nvSpPr>
        <p:spPr>
          <a:xfrm>
            <a:off x="1688283" y="1480461"/>
            <a:ext cx="7147468" cy="1076325"/>
          </a:xfrm>
          <a:prstGeom prst="rect">
            <a:avLst/>
          </a:prstGeom>
          <a:noFill/>
        </p:spPr>
        <p:txBody>
          <a:bodyPr wrap="square" rtlCol="0">
            <a:spAutoFit/>
          </a:bodyPr>
          <a:lstStyle/>
          <a:p>
            <a:pPr>
              <a:spcAft>
                <a:spcPts val="1200"/>
              </a:spcAft>
            </a:pPr>
            <a:r>
              <a:rPr lang="en-US" sz="3200" dirty="0" smtClean="0">
                <a:latin typeface="Calibri" panose="020F0502020204030204" pitchFamily="34" charset="0"/>
                <a:cs typeface="Calibri" panose="020F0502020204030204" pitchFamily="34" charset="0"/>
              </a:rPr>
              <a:t>I would appreciate it if you could take my suggestions into account. </a:t>
            </a:r>
            <a:endParaRPr lang="en-US" sz="3200" dirty="0" smtClean="0">
              <a:latin typeface="Calibri" panose="020F0502020204030204" pitchFamily="34" charset="0"/>
              <a:cs typeface="Calibri" panose="020F0502020204030204" pitchFamily="34" charset="0"/>
            </a:endParaRPr>
          </a:p>
        </p:txBody>
      </p:sp>
      <p:sp>
        <p:nvSpPr>
          <p:cNvPr id="6" name="文本框 5"/>
          <p:cNvSpPr txBox="1"/>
          <p:nvPr/>
        </p:nvSpPr>
        <p:spPr>
          <a:xfrm>
            <a:off x="2283529" y="836094"/>
            <a:ext cx="4326275" cy="646331"/>
          </a:xfrm>
          <a:prstGeom prst="rect">
            <a:avLst/>
          </a:prstGeom>
          <a:noFill/>
        </p:spPr>
        <p:txBody>
          <a:bodyPr wrap="square" rtlCol="0">
            <a:spAutoFit/>
          </a:bodyPr>
          <a:lstStyle/>
          <a:p>
            <a:r>
              <a:rPr lang="en-US" altLang="zh-CN" sz="3600" b="1" dirty="0" smtClean="0">
                <a:solidFill>
                  <a:srgbClr val="0070C0"/>
                </a:solidFill>
                <a:latin typeface="Calibri" panose="020F0502020204030204" pitchFamily="34" charset="0"/>
                <a:cs typeface="Calibri" panose="020F0502020204030204" pitchFamily="34" charset="0"/>
              </a:rPr>
              <a:t>Para.3</a:t>
            </a:r>
            <a:r>
              <a:rPr lang="en-US" altLang="zh-CN" sz="3600" b="1" dirty="0" smtClean="0">
                <a:solidFill>
                  <a:srgbClr val="0070C0"/>
                </a:solidFill>
              </a:rPr>
              <a:t> </a:t>
            </a:r>
            <a:r>
              <a:rPr lang="zh-CN" altLang="en-US" sz="3600" b="1" dirty="0" smtClean="0">
                <a:solidFill>
                  <a:srgbClr val="0070C0"/>
                </a:solidFill>
              </a:rPr>
              <a:t>希望</a:t>
            </a:r>
            <a:r>
              <a:rPr lang="en-US" altLang="zh-CN" sz="3600" b="1" dirty="0" smtClean="0">
                <a:solidFill>
                  <a:srgbClr val="0070C0"/>
                </a:solidFill>
              </a:rPr>
              <a:t>+</a:t>
            </a:r>
            <a:r>
              <a:rPr lang="zh-CN" altLang="en-US" sz="3600" b="1" dirty="0" smtClean="0">
                <a:solidFill>
                  <a:srgbClr val="0070C0"/>
                </a:solidFill>
              </a:rPr>
              <a:t>祝愿</a:t>
            </a:r>
            <a:endParaRPr lang="zh-CN" altLang="en-US" sz="3600" b="1" dirty="0">
              <a:solidFill>
                <a:srgbClr val="0070C0"/>
              </a:solidFill>
            </a:endParaRPr>
          </a:p>
        </p:txBody>
      </p:sp>
      <p:grpSp>
        <p:nvGrpSpPr>
          <p:cNvPr id="22" name="组合 21"/>
          <p:cNvGrpSpPr/>
          <p:nvPr/>
        </p:nvGrpSpPr>
        <p:grpSpPr>
          <a:xfrm>
            <a:off x="8696415" y="1617192"/>
            <a:ext cx="454298" cy="656397"/>
            <a:chOff x="9004663" y="1903197"/>
            <a:chExt cx="454298" cy="656397"/>
          </a:xfrm>
        </p:grpSpPr>
        <p:cxnSp>
          <p:nvCxnSpPr>
            <p:cNvPr id="3" name="直接连接符 2"/>
            <p:cNvCxnSpPr/>
            <p:nvPr/>
          </p:nvCxnSpPr>
          <p:spPr>
            <a:xfrm flipH="1">
              <a:off x="9004663" y="1903197"/>
              <a:ext cx="454298" cy="65639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9004663" y="1923596"/>
              <a:ext cx="454297" cy="6359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下箭头 8"/>
          <p:cNvSpPr/>
          <p:nvPr/>
        </p:nvSpPr>
        <p:spPr>
          <a:xfrm>
            <a:off x="4909909" y="2436450"/>
            <a:ext cx="704215" cy="655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137410" y="3561715"/>
            <a:ext cx="7152640" cy="368300"/>
          </a:xfrm>
          <a:prstGeom prst="rect">
            <a:avLst/>
          </a:prstGeom>
          <a:noFill/>
        </p:spPr>
        <p:txBody>
          <a:bodyPr wrap="square" rtlCol="0">
            <a:spAutoFit/>
          </a:bodyPr>
          <a:lstStyle/>
          <a:p>
            <a:endParaRPr lang="zh-CN" altLang="en-US"/>
          </a:p>
        </p:txBody>
      </p:sp>
      <p:sp>
        <p:nvSpPr>
          <p:cNvPr id="12" name="文本框 11"/>
          <p:cNvSpPr txBox="1"/>
          <p:nvPr/>
        </p:nvSpPr>
        <p:spPr>
          <a:xfrm>
            <a:off x="1079864" y="3026731"/>
            <a:ext cx="10284822" cy="2215991"/>
          </a:xfrm>
          <a:prstGeom prst="rect">
            <a:avLst/>
          </a:prstGeom>
          <a:noFill/>
        </p:spPr>
        <p:txBody>
          <a:bodyPr wrap="square" rtlCol="0">
            <a:spAutoFit/>
          </a:bodyPr>
          <a:lstStyle/>
          <a:p>
            <a:pPr marL="457200" indent="-457200">
              <a:spcAft>
                <a:spcPts val="1200"/>
              </a:spcAft>
              <a:buFont typeface="Wingdings" panose="05000000000000000000" pitchFamily="2" charset="2"/>
              <a:buChar char="Ø"/>
            </a:pPr>
            <a:r>
              <a:rPr lang="en-US" sz="3200" dirty="0" smtClean="0">
                <a:latin typeface="Calibri" panose="020F0502020204030204" pitchFamily="34" charset="0"/>
                <a:cs typeface="Calibri" panose="020F0502020204030204" pitchFamily="34" charset="0"/>
              </a:rPr>
              <a:t>I hope my suggestons will be beneficial/helpful/practical  to you and you can overcome your stress soon. </a:t>
            </a:r>
            <a:endParaRPr lang="en-US" sz="3200" dirty="0" smtClean="0">
              <a:latin typeface="Calibri" panose="020F0502020204030204" pitchFamily="34" charset="0"/>
              <a:cs typeface="Calibri" panose="020F0502020204030204" pitchFamily="34" charset="0"/>
            </a:endParaRPr>
          </a:p>
          <a:p>
            <a:pPr marL="457200" indent="-457200">
              <a:spcAft>
                <a:spcPts val="1200"/>
              </a:spcAft>
              <a:buFont typeface="Wingdings" panose="05000000000000000000" pitchFamily="2" charset="2"/>
              <a:buChar char="Ø"/>
            </a:pPr>
            <a:r>
              <a:rPr lang="en-US" altLang="zh-CN" sz="3200" dirty="0" smtClean="0">
                <a:latin typeface="Calibri" panose="020F0502020204030204" pitchFamily="34" charset="0"/>
                <a:cs typeface="Calibri" panose="020F0502020204030204" pitchFamily="34" charset="0"/>
              </a:rPr>
              <a:t>I hope my advice will turn out beneficial. May you become more confidence and less stressed in the near future.  </a:t>
            </a:r>
            <a:endParaRPr lang="en-US" sz="3200" dirty="0" smtClean="0">
              <a:latin typeface="Calibri" panose="020F0502020204030204" pitchFamily="34" charset="0"/>
              <a:cs typeface="Calibri" panose="020F0502020204030204" pitchFamily="34" charset="0"/>
            </a:endParaRPr>
          </a:p>
        </p:txBody>
      </p:sp>
      <p:sp>
        <p:nvSpPr>
          <p:cNvPr id="11" name="文本框 10"/>
          <p:cNvSpPr txBox="1"/>
          <p:nvPr/>
        </p:nvSpPr>
        <p:spPr>
          <a:xfrm>
            <a:off x="1688283" y="5485318"/>
            <a:ext cx="9189629" cy="584775"/>
          </a:xfrm>
          <a:prstGeom prst="rect">
            <a:avLst/>
          </a:prstGeom>
          <a:noFill/>
        </p:spPr>
        <p:txBody>
          <a:bodyPr wrap="square" rtlCol="0">
            <a:spAutoFit/>
          </a:bodyPr>
          <a:lstStyle/>
          <a:p>
            <a:r>
              <a:rPr lang="en-US" altLang="zh-CN" sz="3200" b="1" dirty="0" smtClean="0">
                <a:solidFill>
                  <a:srgbClr val="0070C0"/>
                </a:solidFill>
                <a:latin typeface="Calibri" panose="020F0502020204030204" pitchFamily="34" charset="0"/>
                <a:cs typeface="Calibri" panose="020F0502020204030204" pitchFamily="34" charset="0"/>
              </a:rPr>
              <a:t>Tip 3 </a:t>
            </a:r>
            <a:r>
              <a:rPr lang="en-US" altLang="zh-CN" sz="3200" b="1" dirty="0">
                <a:solidFill>
                  <a:srgbClr val="0070C0"/>
                </a:solidFill>
                <a:latin typeface="Calibri" panose="020F0502020204030204" pitchFamily="34" charset="0"/>
                <a:cs typeface="Calibri" panose="020F0502020204030204" pitchFamily="34" charset="0"/>
              </a:rPr>
              <a:t>E</a:t>
            </a:r>
            <a:r>
              <a:rPr lang="en-US" altLang="zh-CN" sz="3200" b="1" dirty="0" smtClean="0">
                <a:solidFill>
                  <a:srgbClr val="0070C0"/>
                </a:solidFill>
                <a:latin typeface="Calibri" panose="020F0502020204030204" pitchFamily="34" charset="0"/>
                <a:cs typeface="Calibri" panose="020F0502020204030204" pitchFamily="34" charset="0"/>
              </a:rPr>
              <a:t>xpress your wishes according to the context.</a:t>
            </a:r>
            <a:endParaRPr lang="en-US" altLang="zh-CN" sz="3200" b="1" dirty="0" smtClean="0">
              <a:solidFill>
                <a:srgbClr val="0070C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2"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2"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9" grpId="2" animBg="1"/>
      <p:bldP spid="12" grpId="1"/>
      <p:bldP spid="12" grpId="2"/>
      <p:bldP spid="11" grpId="1"/>
      <p:bldP spid="11"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755" y="184785"/>
            <a:ext cx="2164080" cy="67945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ea typeface="宋体" panose="02010600030101010101" pitchFamily="2" charset="-122"/>
                <a:cs typeface="Calibri" panose="020F0502020204030204" pitchFamily="34" charset="0"/>
              </a:rPr>
              <a:t>佳作欣赏</a:t>
            </a:r>
            <a:endParaRPr lang="zh-CN" altLang="zh-CN" sz="36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75392" y="0"/>
            <a:ext cx="7316236" cy="6858000"/>
          </a:xfrm>
          <a:prstGeom prst="rect">
            <a:avLst/>
          </a:prstGeom>
        </p:spPr>
      </p:pic>
      <p:sp>
        <p:nvSpPr>
          <p:cNvPr id="6" name="文本框 5"/>
          <p:cNvSpPr txBox="1"/>
          <p:nvPr/>
        </p:nvSpPr>
        <p:spPr>
          <a:xfrm>
            <a:off x="1062355" y="1351508"/>
            <a:ext cx="3108960" cy="4524315"/>
          </a:xfrm>
          <a:prstGeom prst="rect">
            <a:avLst/>
          </a:prstGeom>
          <a:noFill/>
          <a:ln w="3175">
            <a:solidFill>
              <a:srgbClr val="C00000"/>
            </a:solidFill>
          </a:ln>
        </p:spPr>
        <p:txBody>
          <a:bodyPr wrap="square" rtlCol="0">
            <a:spAutoFit/>
          </a:bodyPr>
          <a:lstStyle/>
          <a:p>
            <a:r>
              <a:rPr lang="zh-CN" altLang="en-US" sz="2400" dirty="0" smtClean="0"/>
              <a:t>点评：本文覆盖所有要点，使用了</a:t>
            </a:r>
            <a:r>
              <a:rPr lang="zh-CN" altLang="en-US" sz="2400" dirty="0"/>
              <a:t>多种语法</a:t>
            </a:r>
            <a:r>
              <a:rPr lang="zh-CN" altLang="en-US" sz="2400" dirty="0" smtClean="0"/>
              <a:t>结构，如非谓语作状语、介词短语作状语、状语从句、定语从句等，使用了丰富的词汇和表达。全文衔接紧凑，达到了预期的写作目的，但是若能将最后的祝愿进行调整的话，文章会更完美。</a:t>
            </a:r>
            <a:endParaRPr lang="zh-CN" altLang="en-US" sz="2400" dirty="0"/>
          </a:p>
        </p:txBody>
      </p:sp>
      <p:pic>
        <p:nvPicPr>
          <p:cNvPr id="8" name="图片 7"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755" y="184785"/>
            <a:ext cx="2164080" cy="67945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ea typeface="宋体" panose="02010600030101010101" pitchFamily="2" charset="-122"/>
                <a:cs typeface="Calibri" panose="020F0502020204030204" pitchFamily="34" charset="0"/>
              </a:rPr>
              <a:t>佳作欣赏</a:t>
            </a:r>
            <a:endParaRPr lang="zh-CN" altLang="zh-CN" sz="36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67972" y="0"/>
            <a:ext cx="7235575" cy="6858000"/>
          </a:xfrm>
          <a:prstGeom prst="rect">
            <a:avLst/>
          </a:prstGeom>
        </p:spPr>
      </p:pic>
      <p:sp>
        <p:nvSpPr>
          <p:cNvPr id="5" name="文本框 4"/>
          <p:cNvSpPr txBox="1"/>
          <p:nvPr/>
        </p:nvSpPr>
        <p:spPr>
          <a:xfrm>
            <a:off x="1192938" y="1429886"/>
            <a:ext cx="2847794" cy="4154984"/>
          </a:xfrm>
          <a:prstGeom prst="rect">
            <a:avLst/>
          </a:prstGeom>
          <a:noFill/>
          <a:ln w="3175">
            <a:solidFill>
              <a:srgbClr val="C00000"/>
            </a:solidFill>
          </a:ln>
        </p:spPr>
        <p:txBody>
          <a:bodyPr wrap="square" rtlCol="0">
            <a:spAutoFit/>
          </a:bodyPr>
          <a:lstStyle/>
          <a:p>
            <a:r>
              <a:rPr lang="zh-CN" altLang="en-US" sz="2400" dirty="0" smtClean="0"/>
              <a:t>点评：本文要点齐全，结构完整，使用了</a:t>
            </a:r>
            <a:r>
              <a:rPr lang="zh-CN" altLang="en-US" sz="2400" dirty="0"/>
              <a:t>非</a:t>
            </a:r>
            <a:r>
              <a:rPr lang="zh-CN" altLang="en-US" sz="2400" dirty="0" smtClean="0"/>
              <a:t>谓语、介词短语、名词性从句等多种</a:t>
            </a:r>
            <a:r>
              <a:rPr lang="zh-CN" altLang="en-US" sz="2400" dirty="0"/>
              <a:t>语法</a:t>
            </a:r>
            <a:r>
              <a:rPr lang="zh-CN" altLang="en-US" sz="2400" dirty="0" smtClean="0"/>
              <a:t>结构和丰富的词汇及表达。全文衔接自然，基本完成了写作任务，若能将最后的祝愿进行调整，文章会更优秀。</a:t>
            </a:r>
            <a:endParaRPr lang="zh-CN" altLang="en-US" sz="2400" dirty="0"/>
          </a:p>
        </p:txBody>
      </p:sp>
      <p:pic>
        <p:nvPicPr>
          <p:cNvPr id="8" name="图片 7"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755" y="184785"/>
            <a:ext cx="2164080" cy="67945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3600" b="1" dirty="0">
                <a:solidFill>
                  <a:schemeClr val="tx1"/>
                </a:solidFill>
                <a:latin typeface="Calibri" panose="020F0502020204030204" pitchFamily="34" charset="0"/>
                <a:ea typeface="宋体" panose="02010600030101010101" pitchFamily="2" charset="-122"/>
                <a:cs typeface="Calibri" panose="020F0502020204030204" pitchFamily="34" charset="0"/>
              </a:rPr>
              <a:t>参考范文</a:t>
            </a:r>
            <a:endParaRPr lang="zh-CN" altLang="zh-CN" sz="36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100" name="文本框 99"/>
          <p:cNvSpPr txBox="1"/>
          <p:nvPr/>
        </p:nvSpPr>
        <p:spPr>
          <a:xfrm>
            <a:off x="817245" y="1016635"/>
            <a:ext cx="10557510" cy="5262245"/>
          </a:xfrm>
          <a:prstGeom prst="rect">
            <a:avLst/>
          </a:prstGeom>
          <a:noFill/>
          <a:ln w="9525">
            <a:noFill/>
          </a:ln>
        </p:spPr>
        <p:txBody>
          <a:bodyPr wrap="square">
            <a:spAutoFit/>
          </a:bodyPr>
          <a:lstStyle/>
          <a:p>
            <a:pPr indent="0"/>
            <a:r>
              <a:rPr lang="en-US" sz="2800" b="0" dirty="0">
                <a:latin typeface="Times New Roman" panose="02020603050405020304" pitchFamily="18" charset="0"/>
                <a:ea typeface="宋体" panose="02010600030101010101" pitchFamily="2" charset="-122"/>
                <a:cs typeface="Times New Roman" panose="02020603050405020304" pitchFamily="18" charset="0"/>
              </a:rPr>
              <a:t>Dear Anxiety,</a:t>
            </a:r>
            <a:endParaRPr lang="en-US" sz="2800" b="0" dirty="0">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800" b="0" dirty="0">
                <a:latin typeface="Times New Roman" panose="02020603050405020304" pitchFamily="18" charset="0"/>
                <a:ea typeface="宋体" panose="02010600030101010101" pitchFamily="2" charset="-122"/>
                <a:cs typeface="Times New Roman" panose="02020603050405020304" pitchFamily="18" charset="0"/>
              </a:rPr>
              <a:t>  </a:t>
            </a:r>
            <a:r>
              <a:rPr lang="en-US" sz="2800" b="0" dirty="0" smtClean="0">
                <a:latin typeface="Times New Roman" panose="02020603050405020304" pitchFamily="18" charset="0"/>
                <a:ea typeface="宋体" panose="02010600030101010101" pitchFamily="2" charset="-122"/>
                <a:cs typeface="Times New Roman" panose="02020603050405020304" pitchFamily="18" charset="0"/>
              </a:rPr>
              <a:t> I</a:t>
            </a:r>
            <a:r>
              <a:rPr lang="en-US" sz="2800" b="0" dirty="0" smtClean="0">
                <a:latin typeface="Times New Roman" panose="02020603050405020304" pitchFamily="18" charset="0"/>
                <a:ea typeface="宋体" panose="02010600030101010101" pitchFamily="2" charset="-122"/>
              </a:rPr>
              <a:t>’</a:t>
            </a:r>
            <a:r>
              <a:rPr lang="en-US" sz="2800" b="0" dirty="0" smtClean="0">
                <a:latin typeface="Times New Roman" panose="02020603050405020304" pitchFamily="18" charset="0"/>
                <a:ea typeface="宋体" panose="02010600030101010101" pitchFamily="2" charset="-122"/>
                <a:cs typeface="Times New Roman" panose="02020603050405020304" pitchFamily="18" charset="0"/>
              </a:rPr>
              <a:t>m </a:t>
            </a:r>
            <a:r>
              <a:rPr lang="en-US" sz="2800" b="0" dirty="0">
                <a:latin typeface="Times New Roman" panose="02020603050405020304" pitchFamily="18" charset="0"/>
                <a:ea typeface="宋体" panose="02010600030101010101" pitchFamily="2" charset="-122"/>
                <a:cs typeface="Times New Roman" panose="02020603050405020304" pitchFamily="18" charset="0"/>
              </a:rPr>
              <a:t>sorry to know that you are experiencing a tough time now. Actually, everyone will encounter such a  period when they are under great pressure, so there is no need to worry too much. </a:t>
            </a:r>
            <a:endParaRPr lang="en-US" sz="2800" b="0" dirty="0">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800" b="0" dirty="0">
                <a:latin typeface="Times New Roman" panose="02020603050405020304" pitchFamily="18" charset="0"/>
                <a:ea typeface="宋体" panose="02010600030101010101" pitchFamily="2" charset="-122"/>
                <a:cs typeface="Times New Roman" panose="02020603050405020304" pitchFamily="18" charset="0"/>
              </a:rPr>
              <a:t> </a:t>
            </a:r>
            <a:r>
              <a:rPr lang="en-US" sz="2800" b="0" dirty="0" smtClean="0">
                <a:latin typeface="Times New Roman" panose="02020603050405020304" pitchFamily="18" charset="0"/>
                <a:ea typeface="宋体" panose="02010600030101010101" pitchFamily="2" charset="-122"/>
                <a:cs typeface="Times New Roman" panose="02020603050405020304" pitchFamily="18" charset="0"/>
              </a:rPr>
              <a:t>  </a:t>
            </a:r>
            <a:r>
              <a:rPr lang="en-US" sz="2800" b="0" dirty="0">
                <a:latin typeface="Times New Roman" panose="02020603050405020304" pitchFamily="18" charset="0"/>
                <a:ea typeface="宋体" panose="02010600030101010101" pitchFamily="2" charset="-122"/>
                <a:cs typeface="Times New Roman" panose="02020603050405020304" pitchFamily="18" charset="0"/>
              </a:rPr>
              <a:t>In my opinion, sharing your feelings with your friends is a wise choice as you can remove your negative emotions. Another effective suggestion is that you should take more physical exercise, which can lift your spirit. Also, keep an optimistic attitude towards life about your future.</a:t>
            </a:r>
            <a:endParaRPr lang="en-US" sz="2800" b="0" dirty="0">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800" b="0" dirty="0">
                <a:latin typeface="Times New Roman" panose="02020603050405020304" pitchFamily="18" charset="0"/>
                <a:ea typeface="宋体" panose="02010600030101010101" pitchFamily="2" charset="-122"/>
                <a:cs typeface="Times New Roman" panose="02020603050405020304" pitchFamily="18" charset="0"/>
              </a:rPr>
              <a:t>  </a:t>
            </a:r>
            <a:r>
              <a:rPr lang="en-US" sz="2800" b="0" dirty="0" smtClean="0">
                <a:latin typeface="Times New Roman" panose="02020603050405020304" pitchFamily="18" charset="0"/>
                <a:ea typeface="宋体" panose="02010600030101010101" pitchFamily="2" charset="-122"/>
                <a:cs typeface="Times New Roman" panose="02020603050405020304" pitchFamily="18" charset="0"/>
              </a:rPr>
              <a:t> I </a:t>
            </a:r>
            <a:r>
              <a:rPr lang="en-US" sz="2800" b="0" dirty="0">
                <a:latin typeface="Times New Roman" panose="02020603050405020304" pitchFamily="18" charset="0"/>
                <a:ea typeface="宋体" panose="02010600030101010101" pitchFamily="2" charset="-122"/>
                <a:cs typeface="Times New Roman" panose="02020603050405020304" pitchFamily="18" charset="0"/>
              </a:rPr>
              <a:t>hope my advice will be of benefit to you. May you get rid of your</a:t>
            </a:r>
            <a:endParaRPr lang="en-US" sz="2800" b="0" dirty="0">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2800" b="0" dirty="0">
                <a:latin typeface="Times New Roman" panose="02020603050405020304" pitchFamily="18" charset="0"/>
                <a:ea typeface="宋体" panose="02010600030101010101" pitchFamily="2" charset="-122"/>
                <a:cs typeface="Times New Roman" panose="02020603050405020304" pitchFamily="18" charset="0"/>
              </a:rPr>
              <a:t> trouble soon.</a:t>
            </a:r>
            <a:endParaRPr lang="en-US" sz="2800" b="0" dirty="0">
              <a:latin typeface="Times New Roman" panose="02020603050405020304" pitchFamily="18" charset="0"/>
              <a:ea typeface="宋体" panose="02010600030101010101" pitchFamily="2" charset="-122"/>
              <a:cs typeface="Times New Roman" panose="02020603050405020304" pitchFamily="18" charset="0"/>
            </a:endParaRPr>
          </a:p>
          <a:p>
            <a:pPr indent="0"/>
            <a:r>
              <a:rPr lang="zh-CN" altLang="en-US" sz="2800" dirty="0"/>
              <a:t>                              </a:t>
            </a:r>
            <a:r>
              <a:rPr lang="zh-CN" altLang="en-US" sz="2800" dirty="0" smtClean="0"/>
              <a:t>                                                                   </a:t>
            </a:r>
            <a:r>
              <a:rPr lang="en-US" altLang="zh-CN" sz="2800" dirty="0" smtClean="0">
                <a:latin typeface="Times New Roman" panose="02020603050405020304" pitchFamily="18" charset="0"/>
                <a:cs typeface="Times New Roman" panose="02020603050405020304" pitchFamily="18" charset="0"/>
              </a:rPr>
              <a:t>Yours</a:t>
            </a:r>
            <a:r>
              <a:rPr lang="en-US" altLang="zh-CN" sz="2800" dirty="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a:p>
            <a:pPr indent="0"/>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Li </a:t>
            </a:r>
            <a:r>
              <a:rPr lang="en-US" altLang="zh-CN" sz="2800" dirty="0">
                <a:latin typeface="Times New Roman" panose="02020603050405020304" pitchFamily="18" charset="0"/>
                <a:cs typeface="Times New Roman" panose="02020603050405020304" pitchFamily="18" charset="0"/>
              </a:rPr>
              <a:t>Hua</a:t>
            </a:r>
            <a:endParaRPr lang="en-US" altLang="zh-C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755" y="184785"/>
            <a:ext cx="1637302" cy="679450"/>
          </a:xfrm>
          <a:prstGeom prst="roundRect">
            <a:avLst/>
          </a:prstGeom>
          <a:solidFill>
            <a:srgbClr val="CCE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ea typeface="宋体" panose="02010600030101010101" pitchFamily="2" charset="-122"/>
                <a:cs typeface="Calibri" panose="020F0502020204030204" pitchFamily="34" charset="0"/>
              </a:rPr>
              <a:t>分类</a:t>
            </a:r>
            <a:endParaRPr lang="zh-CN" altLang="zh-CN" sz="36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3" name="文本框 2"/>
          <p:cNvSpPr txBox="1"/>
          <p:nvPr/>
        </p:nvSpPr>
        <p:spPr>
          <a:xfrm>
            <a:off x="2237947" y="697935"/>
            <a:ext cx="7611448" cy="646331"/>
          </a:xfrm>
          <a:prstGeom prst="rect">
            <a:avLst/>
          </a:prstGeom>
          <a:noFill/>
        </p:spPr>
        <p:txBody>
          <a:bodyPr wrap="square" rtlCol="0">
            <a:spAutoFit/>
          </a:bodyPr>
          <a:lstStyle/>
          <a:p>
            <a:r>
              <a:rPr lang="en-US" altLang="zh-CN" sz="3600" b="1" dirty="0" smtClean="0">
                <a:solidFill>
                  <a:srgbClr val="0070C0"/>
                </a:solidFill>
                <a:latin typeface="Calibri" panose="020F0502020204030204" pitchFamily="34" charset="0"/>
                <a:cs typeface="Calibri" panose="020F0502020204030204" pitchFamily="34" charset="0"/>
              </a:rPr>
              <a:t>The letter of advice is</a:t>
            </a:r>
            <a:r>
              <a:rPr lang="zh-CN" altLang="en-US" sz="3600" b="1" dirty="0">
                <a:solidFill>
                  <a:srgbClr val="0070C0"/>
                </a:solidFill>
                <a:latin typeface="Calibri" panose="020F0502020204030204" pitchFamily="34" charset="0"/>
                <a:cs typeface="Calibri" panose="020F0502020204030204" pitchFamily="34" charset="0"/>
              </a:rPr>
              <a:t> </a:t>
            </a:r>
            <a:r>
              <a:rPr lang="en-US" altLang="zh-CN" sz="3600" b="1" dirty="0" smtClean="0">
                <a:solidFill>
                  <a:srgbClr val="0070C0"/>
                </a:solidFill>
                <a:latin typeface="Calibri" panose="020F0502020204030204" pitchFamily="34" charset="0"/>
                <a:cs typeface="Calibri" panose="020F0502020204030204" pitchFamily="34" charset="0"/>
              </a:rPr>
              <a:t>written to…</a:t>
            </a:r>
            <a:endParaRPr lang="zh-CN" altLang="en-US" sz="3600" b="1" dirty="0">
              <a:solidFill>
                <a:srgbClr val="0070C0"/>
              </a:solidFill>
              <a:latin typeface="Calibri" panose="020F0502020204030204" pitchFamily="34" charset="0"/>
              <a:cs typeface="Calibri" panose="020F0502020204030204" pitchFamily="34" charset="0"/>
            </a:endParaRPr>
          </a:p>
        </p:txBody>
      </p:sp>
      <p:sp>
        <p:nvSpPr>
          <p:cNvPr id="5" name="圆角矩形 4"/>
          <p:cNvSpPr/>
          <p:nvPr/>
        </p:nvSpPr>
        <p:spPr>
          <a:xfrm>
            <a:off x="1695903" y="1580311"/>
            <a:ext cx="1739628" cy="81444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t>个人</a:t>
            </a:r>
            <a:endParaRPr lang="zh-CN" altLang="en-US" sz="3600" b="1" dirty="0"/>
          </a:p>
        </p:txBody>
      </p:sp>
      <p:sp>
        <p:nvSpPr>
          <p:cNvPr id="7" name="圆角矩形 6"/>
          <p:cNvSpPr/>
          <p:nvPr/>
        </p:nvSpPr>
        <p:spPr>
          <a:xfrm>
            <a:off x="1695903" y="4739710"/>
            <a:ext cx="1835422" cy="78377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t>领导</a:t>
            </a:r>
            <a:endParaRPr lang="zh-CN" altLang="en-US" sz="3600" b="1" dirty="0"/>
          </a:p>
        </p:txBody>
      </p:sp>
      <p:sp>
        <p:nvSpPr>
          <p:cNvPr id="6" name="文本框 5"/>
          <p:cNvSpPr txBox="1"/>
          <p:nvPr/>
        </p:nvSpPr>
        <p:spPr>
          <a:xfrm>
            <a:off x="3705418" y="1536221"/>
            <a:ext cx="7876981" cy="3170099"/>
          </a:xfrm>
          <a:prstGeom prst="rect">
            <a:avLst/>
          </a:prstGeom>
          <a:noFill/>
        </p:spPr>
        <p:txBody>
          <a:bodyPr wrap="square" rtlCol="0">
            <a:spAutoFit/>
          </a:bodyPr>
          <a:lstStyle/>
          <a:p>
            <a:pPr marL="457200" indent="-457200">
              <a:lnSpc>
                <a:spcPts val="2900"/>
              </a:lnSpc>
              <a:buFont typeface="Wingdings" panose="05000000000000000000" pitchFamily="2" charset="2"/>
              <a:buChar char="ü"/>
            </a:pPr>
            <a:r>
              <a:rPr lang="zh-CN" altLang="en-US" sz="2800" dirty="0" smtClean="0"/>
              <a:t>学习考试压力大</a:t>
            </a:r>
            <a:endParaRPr lang="en-US" altLang="zh-CN" sz="2800" dirty="0" smtClean="0"/>
          </a:p>
          <a:p>
            <a:pPr marL="457200" indent="-457200">
              <a:lnSpc>
                <a:spcPts val="2900"/>
              </a:lnSpc>
              <a:buFont typeface="Wingdings" panose="05000000000000000000" pitchFamily="2" charset="2"/>
              <a:buChar char="ü"/>
            </a:pPr>
            <a:r>
              <a:rPr lang="zh-CN" altLang="en-US" sz="2800" dirty="0"/>
              <a:t>难以</a:t>
            </a:r>
            <a:r>
              <a:rPr lang="zh-CN" altLang="en-US" sz="2800" dirty="0" smtClean="0"/>
              <a:t>适应</a:t>
            </a:r>
            <a:r>
              <a:rPr lang="zh-CN" altLang="en-US" sz="2800" dirty="0"/>
              <a:t>新环境</a:t>
            </a:r>
            <a:endParaRPr lang="en-US" altLang="zh-CN" sz="2800" dirty="0"/>
          </a:p>
          <a:p>
            <a:pPr marL="457200" indent="-457200">
              <a:lnSpc>
                <a:spcPts val="2900"/>
              </a:lnSpc>
              <a:buFont typeface="Wingdings" panose="05000000000000000000" pitchFamily="2" charset="2"/>
              <a:buChar char="ü"/>
            </a:pPr>
            <a:r>
              <a:rPr lang="zh-CN" altLang="en-US" sz="2800" dirty="0" smtClean="0"/>
              <a:t>过度使用朋友圈</a:t>
            </a:r>
            <a:endParaRPr lang="en-US" altLang="zh-CN" sz="2800" dirty="0" smtClean="0"/>
          </a:p>
          <a:p>
            <a:pPr marL="457200" indent="-457200">
              <a:lnSpc>
                <a:spcPts val="2900"/>
              </a:lnSpc>
              <a:buFont typeface="Wingdings" panose="05000000000000000000" pitchFamily="2" charset="2"/>
              <a:buChar char="ü"/>
            </a:pPr>
            <a:r>
              <a:rPr lang="zh-CN" altLang="en-US" sz="2800" dirty="0" smtClean="0"/>
              <a:t>担心疫区的朋友</a:t>
            </a:r>
            <a:endParaRPr lang="en-US" altLang="zh-CN" sz="2800" dirty="0" smtClean="0"/>
          </a:p>
          <a:p>
            <a:pPr marL="457200" indent="-457200">
              <a:lnSpc>
                <a:spcPts val="2900"/>
              </a:lnSpc>
              <a:buFont typeface="Wingdings" panose="05000000000000000000" pitchFamily="2" charset="2"/>
              <a:buChar char="ü"/>
            </a:pPr>
            <a:r>
              <a:rPr lang="zh-CN" altLang="en-US" sz="2800" dirty="0" smtClean="0"/>
              <a:t>容易烦躁发脾气（</a:t>
            </a:r>
            <a:r>
              <a:rPr lang="en-US" altLang="zh-CN" sz="2800" dirty="0" smtClean="0"/>
              <a:t>2014</a:t>
            </a:r>
            <a:r>
              <a:rPr lang="zh-CN" altLang="en-US" sz="2800" dirty="0" smtClean="0"/>
              <a:t>安徽卷）</a:t>
            </a:r>
            <a:endParaRPr lang="en-US" altLang="zh-CN" sz="2800" dirty="0" smtClean="0"/>
          </a:p>
          <a:p>
            <a:pPr marL="457200" indent="-457200">
              <a:lnSpc>
                <a:spcPts val="2900"/>
              </a:lnSpc>
              <a:buFont typeface="Wingdings" panose="05000000000000000000" pitchFamily="2" charset="2"/>
              <a:buChar char="ü"/>
            </a:pPr>
            <a:r>
              <a:rPr lang="zh-CN" altLang="en-US" sz="2800" dirty="0" smtClean="0"/>
              <a:t>选择旅游的路线（</a:t>
            </a:r>
            <a:r>
              <a:rPr lang="en-US" altLang="zh-CN" sz="2800" dirty="0" smtClean="0"/>
              <a:t>2017</a:t>
            </a:r>
            <a:r>
              <a:rPr lang="zh-CN" altLang="en-US" sz="2800" dirty="0" smtClean="0"/>
              <a:t>北京卷）</a:t>
            </a:r>
            <a:endParaRPr lang="en-US" altLang="zh-CN" sz="2800" dirty="0" smtClean="0"/>
          </a:p>
          <a:p>
            <a:pPr marL="457200" indent="-457200">
              <a:lnSpc>
                <a:spcPts val="2900"/>
              </a:lnSpc>
              <a:buFont typeface="Wingdings" panose="05000000000000000000" pitchFamily="2" charset="2"/>
              <a:buChar char="ü"/>
            </a:pPr>
            <a:r>
              <a:rPr lang="zh-CN" altLang="en-US" sz="2800" dirty="0" smtClean="0"/>
              <a:t>外国</a:t>
            </a:r>
            <a:r>
              <a:rPr lang="zh-CN" altLang="en-US" sz="2800" dirty="0"/>
              <a:t>朋友学中文（</a:t>
            </a:r>
            <a:r>
              <a:rPr lang="en-US" altLang="zh-CN" sz="2800" dirty="0"/>
              <a:t>2008</a:t>
            </a:r>
            <a:r>
              <a:rPr lang="zh-CN" altLang="en-US" sz="2800" dirty="0"/>
              <a:t>全国卷</a:t>
            </a:r>
            <a:r>
              <a:rPr lang="en-US" altLang="zh-CN" sz="2800" dirty="0" smtClean="0"/>
              <a:t>II</a:t>
            </a:r>
            <a:r>
              <a:rPr lang="zh-CN" altLang="en-US" sz="2800" dirty="0" smtClean="0"/>
              <a:t>，</a:t>
            </a:r>
            <a:r>
              <a:rPr lang="en-US" altLang="zh-CN" sz="2800" dirty="0" smtClean="0"/>
              <a:t>2015</a:t>
            </a:r>
            <a:r>
              <a:rPr lang="zh-CN" altLang="en-US" sz="2800" dirty="0" smtClean="0"/>
              <a:t>四川卷）</a:t>
            </a:r>
            <a:endParaRPr lang="en-US" altLang="zh-CN" sz="2800" dirty="0" smtClean="0"/>
          </a:p>
          <a:p>
            <a:pPr marL="457200" indent="-457200">
              <a:lnSpc>
                <a:spcPts val="2900"/>
              </a:lnSpc>
              <a:buFont typeface="Wingdings" panose="05000000000000000000" pitchFamily="2" charset="2"/>
              <a:buChar char="ü"/>
            </a:pPr>
            <a:r>
              <a:rPr lang="en-US" altLang="zh-CN" sz="2800" dirty="0" smtClean="0"/>
              <a:t>…</a:t>
            </a:r>
            <a:endParaRPr lang="en-US" altLang="zh-CN" sz="2800" dirty="0"/>
          </a:p>
        </p:txBody>
      </p:sp>
      <p:sp>
        <p:nvSpPr>
          <p:cNvPr id="8" name="文本框 7"/>
          <p:cNvSpPr txBox="1"/>
          <p:nvPr/>
        </p:nvSpPr>
        <p:spPr>
          <a:xfrm>
            <a:off x="3705418" y="4739710"/>
            <a:ext cx="5913121" cy="1815882"/>
          </a:xfrm>
          <a:prstGeom prst="rect">
            <a:avLst/>
          </a:prstGeom>
          <a:noFill/>
        </p:spPr>
        <p:txBody>
          <a:bodyPr wrap="square" rtlCol="0">
            <a:spAutoFit/>
          </a:bodyPr>
          <a:lstStyle/>
          <a:p>
            <a:pPr marL="457200" indent="-457200">
              <a:buFont typeface="Wingdings" panose="05000000000000000000" pitchFamily="2" charset="2"/>
              <a:buChar char="ü"/>
            </a:pPr>
            <a:r>
              <a:rPr lang="zh-CN" altLang="en-US" sz="2800" dirty="0" smtClean="0"/>
              <a:t>图书馆藏书问题</a:t>
            </a:r>
            <a:endParaRPr lang="en-US" altLang="zh-CN" sz="2800" dirty="0" smtClean="0"/>
          </a:p>
          <a:p>
            <a:pPr marL="457200" indent="-457200">
              <a:buFont typeface="Wingdings" panose="05000000000000000000" pitchFamily="2" charset="2"/>
              <a:buChar char="ü"/>
            </a:pPr>
            <a:r>
              <a:rPr lang="zh-CN" altLang="en-US" sz="2800" dirty="0" smtClean="0"/>
              <a:t>校园不文明行为（</a:t>
            </a:r>
            <a:r>
              <a:rPr lang="en-US" altLang="zh-CN" sz="2800" dirty="0"/>
              <a:t>2011</a:t>
            </a:r>
            <a:r>
              <a:rPr lang="zh-CN" altLang="en-US" sz="2800" dirty="0"/>
              <a:t>浙江卷</a:t>
            </a:r>
            <a:r>
              <a:rPr lang="zh-CN" altLang="en-US" sz="2800" dirty="0" smtClean="0"/>
              <a:t>）</a:t>
            </a:r>
            <a:endParaRPr lang="en-US" altLang="zh-CN" sz="2800" dirty="0" smtClean="0"/>
          </a:p>
          <a:p>
            <a:pPr marL="457200" indent="-457200">
              <a:buFont typeface="Wingdings" panose="05000000000000000000" pitchFamily="2" charset="2"/>
              <a:buChar char="ü"/>
            </a:pPr>
            <a:r>
              <a:rPr lang="en-US" altLang="zh-CN" sz="2800" dirty="0" smtClean="0"/>
              <a:t>…</a:t>
            </a:r>
            <a:endParaRPr lang="en-US" altLang="zh-CN" sz="2800" dirty="0"/>
          </a:p>
          <a:p>
            <a:endParaRPr lang="zh-CN"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15589" y="1544744"/>
            <a:ext cx="9631680" cy="4339650"/>
          </a:xfrm>
          <a:prstGeom prst="rect">
            <a:avLst/>
          </a:prstGeom>
        </p:spPr>
        <p:txBody>
          <a:bodyPr wrap="square">
            <a:spAutoFit/>
          </a:bodyPr>
          <a:lstStyle/>
          <a:p>
            <a:r>
              <a:rPr lang="zh-CN" altLang="en-US" sz="2400" dirty="0" smtClean="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假如</a:t>
            </a:r>
            <a:r>
              <a:rPr lang="zh-CN" altLang="en-US" sz="2800" dirty="0">
                <a:latin typeface="宋体" panose="02010600030101010101" pitchFamily="2" charset="-122"/>
                <a:ea typeface="宋体" panose="02010600030101010101" pitchFamily="2" charset="-122"/>
              </a:rPr>
              <a:t>你是李华，你的英国朋友</a:t>
            </a:r>
            <a:r>
              <a:rPr lang="en-US" altLang="zh-CN" sz="2800" dirty="0">
                <a:latin typeface="宋体" panose="02010600030101010101" pitchFamily="2" charset="-122"/>
                <a:ea typeface="宋体" panose="02010600030101010101" pitchFamily="2" charset="-122"/>
              </a:rPr>
              <a:t>Chris</a:t>
            </a:r>
            <a:r>
              <a:rPr lang="zh-CN" altLang="en-US" sz="2800" dirty="0">
                <a:latin typeface="宋体" panose="02010600030101010101" pitchFamily="2" charset="-122"/>
                <a:ea typeface="宋体" panose="02010600030101010101" pitchFamily="2" charset="-122"/>
              </a:rPr>
              <a:t>刚到中国来留学，他对新的学习和生活环境不适应。请你根据以下要点给他回一封邮件，要点包括</a:t>
            </a:r>
            <a:r>
              <a:rPr lang="en-US" altLang="zh-CN" sz="2800" dirty="0">
                <a:latin typeface="宋体" panose="02010600030101010101" pitchFamily="2" charset="-122"/>
                <a:ea typeface="宋体" panose="02010600030101010101" pitchFamily="2" charset="-122"/>
              </a:rPr>
              <a:t>:</a:t>
            </a:r>
            <a:endParaRPr lang="en-US" altLang="zh-CN" sz="2800" dirty="0">
              <a:latin typeface="宋体" panose="02010600030101010101" pitchFamily="2" charset="-122"/>
              <a:ea typeface="宋体" panose="02010600030101010101" pitchFamily="2" charset="-122"/>
            </a:endParaRPr>
          </a:p>
          <a:p>
            <a:r>
              <a:rPr lang="en-US" altLang="zh-CN" sz="2800" dirty="0" smtClean="0">
                <a:solidFill>
                  <a:srgbClr val="FF0000"/>
                </a:solidFill>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询问</a:t>
            </a:r>
            <a:r>
              <a:rPr lang="zh-CN" altLang="en-US" sz="2800" dirty="0">
                <a:latin typeface="宋体" panose="02010600030101010101" pitchFamily="2" charset="-122"/>
                <a:ea typeface="宋体" panose="02010600030101010101" pitchFamily="2" charset="-122"/>
              </a:rPr>
              <a:t>近况；</a:t>
            </a:r>
            <a:endParaRPr lang="zh-CN" altLang="en-US" sz="2800" dirty="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    2.</a:t>
            </a:r>
            <a:r>
              <a:rPr lang="zh-CN" altLang="en-US" sz="2800" dirty="0" smtClean="0">
                <a:latin typeface="宋体" panose="02010600030101010101" pitchFamily="2" charset="-122"/>
                <a:ea typeface="宋体" panose="02010600030101010101" pitchFamily="2" charset="-122"/>
              </a:rPr>
              <a:t>提供</a:t>
            </a:r>
            <a:r>
              <a:rPr lang="zh-CN" altLang="en-US" sz="2800" dirty="0">
                <a:latin typeface="宋体" panose="02010600030101010101" pitchFamily="2" charset="-122"/>
                <a:ea typeface="宋体" panose="02010600030101010101" pitchFamily="2" charset="-122"/>
              </a:rPr>
              <a:t>建议；</a:t>
            </a:r>
            <a:endParaRPr lang="zh-CN" altLang="en-US" sz="2800" dirty="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    3.</a:t>
            </a:r>
            <a:r>
              <a:rPr lang="zh-CN" altLang="en-US" sz="2800" dirty="0" smtClean="0">
                <a:latin typeface="宋体" panose="02010600030101010101" pitchFamily="2" charset="-122"/>
                <a:ea typeface="宋体" panose="02010600030101010101" pitchFamily="2" charset="-122"/>
              </a:rPr>
              <a:t>表达</a:t>
            </a:r>
            <a:r>
              <a:rPr lang="zh-CN" altLang="en-US" sz="2800" dirty="0">
                <a:latin typeface="宋体" panose="02010600030101010101" pitchFamily="2" charset="-122"/>
                <a:ea typeface="宋体" panose="02010600030101010101" pitchFamily="2" charset="-122"/>
              </a:rPr>
              <a:t>祝愿</a:t>
            </a:r>
            <a:r>
              <a:rPr lang="zh-CN" altLang="en-US" sz="2800" dirty="0" smtClean="0">
                <a:latin typeface="宋体" panose="02010600030101010101" pitchFamily="2" charset="-122"/>
                <a:ea typeface="宋体" panose="02010600030101010101" pitchFamily="2" charset="-122"/>
              </a:rPr>
              <a:t>。</a:t>
            </a:r>
            <a:endParaRPr lang="en-US" altLang="zh-CN" sz="2800" dirty="0" smtClean="0">
              <a:latin typeface="宋体" panose="02010600030101010101" pitchFamily="2" charset="-122"/>
              <a:ea typeface="宋体" panose="02010600030101010101" pitchFamily="2" charset="-122"/>
            </a:endParaRPr>
          </a:p>
          <a:p>
            <a:r>
              <a:rPr lang="zh-CN" altLang="en-US" sz="2800" dirty="0">
                <a:latin typeface="宋体" panose="02010600030101010101" pitchFamily="2" charset="-122"/>
                <a:ea typeface="宋体" panose="02010600030101010101" pitchFamily="2" charset="-122"/>
              </a:rPr>
              <a:t>注意：</a:t>
            </a:r>
            <a:endParaRPr lang="en-US" altLang="zh-CN" sz="2800" dirty="0">
              <a:latin typeface="宋体" panose="02010600030101010101" pitchFamily="2" charset="-122"/>
              <a:ea typeface="宋体" panose="02010600030101010101" pitchFamily="2" charset="-122"/>
            </a:endParaRPr>
          </a:p>
          <a:p>
            <a:r>
              <a:rPr lang="en-US" altLang="zh-CN" sz="2800" dirty="0">
                <a:latin typeface="宋体" panose="02010600030101010101" pitchFamily="2" charset="-122"/>
                <a:ea typeface="宋体" panose="02010600030101010101" pitchFamily="2" charset="-122"/>
              </a:rPr>
              <a:t>    1.</a:t>
            </a:r>
            <a:r>
              <a:rPr lang="zh-CN" altLang="en-US" sz="2800" dirty="0">
                <a:latin typeface="宋体" panose="02010600030101010101" pitchFamily="2" charset="-122"/>
                <a:ea typeface="宋体" panose="02010600030101010101" pitchFamily="2" charset="-122"/>
              </a:rPr>
              <a:t>词数</a:t>
            </a:r>
            <a:r>
              <a:rPr lang="en-US" altLang="zh-CN" sz="2800" dirty="0">
                <a:latin typeface="宋体" panose="02010600030101010101" pitchFamily="2" charset="-122"/>
                <a:ea typeface="宋体" panose="02010600030101010101" pitchFamily="2" charset="-122"/>
              </a:rPr>
              <a:t>80 </a:t>
            </a:r>
            <a:r>
              <a:rPr lang="zh-CN" altLang="en-US" sz="2800" dirty="0">
                <a:latin typeface="宋体" panose="02010600030101010101" pitchFamily="2" charset="-122"/>
                <a:ea typeface="宋体" panose="02010600030101010101" pitchFamily="2" charset="-122"/>
              </a:rPr>
              <a:t>左右；</a:t>
            </a:r>
            <a:endParaRPr lang="zh-CN" altLang="en-US" sz="2800" dirty="0">
              <a:latin typeface="宋体" panose="02010600030101010101" pitchFamily="2" charset="-122"/>
              <a:ea typeface="宋体" panose="02010600030101010101" pitchFamily="2" charset="-122"/>
            </a:endParaRPr>
          </a:p>
          <a:p>
            <a:r>
              <a:rPr lang="en-US" altLang="zh-CN" sz="2800" dirty="0">
                <a:latin typeface="宋体" panose="02010600030101010101" pitchFamily="2" charset="-122"/>
                <a:ea typeface="宋体" panose="02010600030101010101" pitchFamily="2" charset="-122"/>
              </a:rPr>
              <a:t>    2.</a:t>
            </a:r>
            <a:r>
              <a:rPr lang="zh-CN" altLang="en-US" sz="2800" dirty="0">
                <a:latin typeface="宋体" panose="02010600030101010101" pitchFamily="2" charset="-122"/>
                <a:ea typeface="宋体" panose="02010600030101010101" pitchFamily="2" charset="-122"/>
              </a:rPr>
              <a:t>可以适当增加细节，以使行文连贯。</a:t>
            </a:r>
            <a:endParaRPr lang="zh-CN" altLang="en-US" sz="2800" dirty="0">
              <a:latin typeface="宋体" panose="02010600030101010101" pitchFamily="2" charset="-122"/>
              <a:ea typeface="宋体" panose="02010600030101010101" pitchFamily="2" charset="-122"/>
            </a:endParaRPr>
          </a:p>
          <a:p>
            <a:endParaRPr lang="zh-CN" altLang="en-US" sz="2400" dirty="0">
              <a:solidFill>
                <a:srgbClr val="FF0000"/>
              </a:solidFill>
              <a:latin typeface="宋体" panose="02010600030101010101" pitchFamily="2" charset="-122"/>
              <a:ea typeface="宋体" panose="02010600030101010101" pitchFamily="2" charset="-122"/>
            </a:endParaRPr>
          </a:p>
        </p:txBody>
      </p:sp>
      <p:sp>
        <p:nvSpPr>
          <p:cNvPr id="4" name="圆角矩形 3"/>
          <p:cNvSpPr/>
          <p:nvPr/>
        </p:nvSpPr>
        <p:spPr>
          <a:xfrm>
            <a:off x="452755" y="184785"/>
            <a:ext cx="1637302" cy="679450"/>
          </a:xfrm>
          <a:prstGeom prst="roundRect">
            <a:avLst/>
          </a:prstGeom>
          <a:solidFill>
            <a:srgbClr val="CCE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ea typeface="宋体" panose="02010600030101010101" pitchFamily="2" charset="-122"/>
                <a:cs typeface="Calibri" panose="020F0502020204030204" pitchFamily="34" charset="0"/>
              </a:rPr>
              <a:t>例一</a:t>
            </a:r>
            <a:endParaRPr lang="zh-CN" altLang="zh-CN" sz="36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5" name="文本框 4"/>
          <p:cNvSpPr txBox="1"/>
          <p:nvPr/>
        </p:nvSpPr>
        <p:spPr>
          <a:xfrm>
            <a:off x="1584960" y="898413"/>
            <a:ext cx="3431441" cy="646331"/>
          </a:xfrm>
          <a:prstGeom prst="rect">
            <a:avLst/>
          </a:prstGeom>
          <a:noFill/>
        </p:spPr>
        <p:txBody>
          <a:bodyPr wrap="square" rtlCol="0">
            <a:spAutoFit/>
          </a:bodyPr>
          <a:lstStyle/>
          <a:p>
            <a:r>
              <a:rPr lang="zh-CN" altLang="en-US" sz="3600" b="1" dirty="0" smtClean="0">
                <a:solidFill>
                  <a:srgbClr val="0070C0"/>
                </a:solidFill>
              </a:rPr>
              <a:t>难以适应新环境</a:t>
            </a:r>
            <a:endParaRPr lang="zh-CN" altLang="en-US" sz="3600" b="1"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sz="8800" b="1" dirty="0"/>
              <a:t>建议信</a:t>
            </a:r>
            <a:endParaRPr lang="zh-CN" altLang="en-US" sz="8800" b="1" dirty="0" smtClean="0"/>
          </a:p>
        </p:txBody>
      </p:sp>
      <p:sp>
        <p:nvSpPr>
          <p:cNvPr id="3" name="副标题 2"/>
          <p:cNvSpPr>
            <a:spLocks noGrp="1"/>
          </p:cNvSpPr>
          <p:nvPr>
            <p:ph type="subTitle" idx="1"/>
          </p:nvPr>
        </p:nvSpPr>
        <p:spPr/>
        <p:txBody>
          <a:bodyPr>
            <a:normAutofit/>
          </a:bodyPr>
          <a:lstStyle/>
          <a:p>
            <a:r>
              <a:rPr lang="en-US" altLang="zh-CN" sz="3600" b="1" dirty="0" smtClean="0">
                <a:latin typeface="Arial" panose="020B0604020202020204" pitchFamily="34" charset="0"/>
                <a:cs typeface="Arial" panose="020B0604020202020204" pitchFamily="34" charset="0"/>
              </a:rPr>
              <a:t>Letter of </a:t>
            </a:r>
            <a:r>
              <a:rPr lang="en-US" altLang="zh-CN" sz="3600" b="1" dirty="0">
                <a:latin typeface="Arial" panose="020B0604020202020204" pitchFamily="34" charset="0"/>
                <a:cs typeface="Arial" panose="020B0604020202020204" pitchFamily="34" charset="0"/>
              </a:rPr>
              <a:t>A</a:t>
            </a:r>
            <a:r>
              <a:rPr lang="en-US" altLang="zh-CN" sz="3600" b="1" dirty="0" smtClean="0">
                <a:latin typeface="Arial" panose="020B0604020202020204" pitchFamily="34" charset="0"/>
                <a:cs typeface="Arial" panose="020B0604020202020204" pitchFamily="34" charset="0"/>
              </a:rPr>
              <a:t>dvice</a:t>
            </a:r>
            <a:endParaRPr lang="zh-CN" altLang="en-US" sz="36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7977" y="706824"/>
            <a:ext cx="7445829" cy="646331"/>
          </a:xfrm>
          <a:prstGeom prst="rect">
            <a:avLst/>
          </a:prstGeom>
          <a:noFill/>
        </p:spPr>
        <p:txBody>
          <a:bodyPr wrap="square" rtlCol="0">
            <a:spAutoFit/>
          </a:bodyPr>
          <a:lstStyle/>
          <a:p>
            <a:r>
              <a:rPr lang="zh-CN" altLang="en-US" sz="3600" b="1" dirty="0" smtClean="0">
                <a:solidFill>
                  <a:srgbClr val="0070C0"/>
                </a:solidFill>
              </a:rPr>
              <a:t>语言积累：适应新环境的建议</a:t>
            </a:r>
            <a:endParaRPr lang="zh-CN" altLang="en-US" sz="3600" b="1" dirty="0">
              <a:solidFill>
                <a:srgbClr val="0070C0"/>
              </a:solidFill>
            </a:endParaRPr>
          </a:p>
        </p:txBody>
      </p:sp>
      <p:sp>
        <p:nvSpPr>
          <p:cNvPr id="4" name="矩形 3"/>
          <p:cNvSpPr/>
          <p:nvPr/>
        </p:nvSpPr>
        <p:spPr>
          <a:xfrm>
            <a:off x="1184364" y="1353155"/>
            <a:ext cx="10201973" cy="5055230"/>
          </a:xfrm>
          <a:prstGeom prst="rect">
            <a:avLst/>
          </a:prstGeom>
        </p:spPr>
        <p:txBody>
          <a:bodyPr wrap="square">
            <a:spAutoFit/>
          </a:bodyPr>
          <a:lstStyle/>
          <a:p>
            <a:pPr>
              <a:lnSpc>
                <a:spcPct val="125000"/>
              </a:lnSpc>
            </a:pPr>
            <a:r>
              <a:rPr lang="en-US" altLang="zh-CN" sz="2200" dirty="0" smtClean="0">
                <a:latin typeface="Times New Roman" panose="02020603050405020304" pitchFamily="18" charset="0"/>
              </a:rPr>
              <a:t>1. My top tip is to bury yourself in study. Therefore there will be less spare time available for you to feel homesick.</a:t>
            </a:r>
            <a:endParaRPr lang="en-US" altLang="zh-CN" sz="2200" dirty="0" smtClean="0">
              <a:latin typeface="Times New Roman" panose="02020603050405020304" pitchFamily="18" charset="0"/>
            </a:endParaRPr>
          </a:p>
          <a:p>
            <a:pPr>
              <a:lnSpc>
                <a:spcPct val="125000"/>
              </a:lnSpc>
            </a:pPr>
            <a:r>
              <a:rPr lang="en-US" altLang="zh-CN" sz="2200" dirty="0" smtClean="0">
                <a:latin typeface="Times New Roman" panose="02020603050405020304" pitchFamily="18" charset="0"/>
              </a:rPr>
              <a:t>2. </a:t>
            </a:r>
            <a:r>
              <a:rPr lang="zh-CN" altLang="en-US" sz="2200" dirty="0" smtClean="0">
                <a:latin typeface="Times New Roman" panose="02020603050405020304" pitchFamily="18" charset="0"/>
              </a:rPr>
              <a:t>I </a:t>
            </a:r>
            <a:r>
              <a:rPr lang="zh-CN" altLang="en-US" sz="2200" dirty="0">
                <a:latin typeface="Times New Roman" panose="02020603050405020304" pitchFamily="18" charset="0"/>
              </a:rPr>
              <a:t>think you may need to communicate with your classmates as much as </a:t>
            </a:r>
            <a:r>
              <a:rPr lang="zh-CN" altLang="en-US" sz="2200" dirty="0" smtClean="0">
                <a:latin typeface="Times New Roman" panose="02020603050405020304" pitchFamily="18" charset="0"/>
              </a:rPr>
              <a:t>possibl</a:t>
            </a:r>
            <a:r>
              <a:rPr lang="en-US" altLang="zh-CN" sz="2200" dirty="0" smtClean="0">
                <a:latin typeface="Times New Roman" panose="02020603050405020304" pitchFamily="18" charset="0"/>
              </a:rPr>
              <a:t>e. In this way you can get to know each other better and thus bond with them/develop friendly relationships with them.</a:t>
            </a:r>
            <a:endParaRPr lang="en-US" altLang="zh-CN" sz="2200" dirty="0" smtClean="0">
              <a:latin typeface="Times New Roman" panose="02020603050405020304" pitchFamily="18" charset="0"/>
            </a:endParaRPr>
          </a:p>
          <a:p>
            <a:pPr eaLnBrk="0" hangingPunct="0">
              <a:lnSpc>
                <a:spcPct val="125000"/>
              </a:lnSpc>
            </a:pPr>
            <a:r>
              <a:rPr lang="en-US" altLang="zh-CN" sz="2200" dirty="0" smtClean="0">
                <a:latin typeface="Times New Roman" panose="02020603050405020304" pitchFamily="18" charset="0"/>
              </a:rPr>
              <a:t>3. It’s </a:t>
            </a:r>
            <a:r>
              <a:rPr lang="zh-CN" altLang="en-US" sz="2200" dirty="0" smtClean="0">
                <a:latin typeface="Times New Roman" panose="02020603050405020304" pitchFamily="18" charset="0"/>
              </a:rPr>
              <a:t>a </a:t>
            </a:r>
            <a:r>
              <a:rPr lang="zh-CN" altLang="en-US" sz="2200" dirty="0">
                <a:latin typeface="Times New Roman" panose="02020603050405020304" pitchFamily="18" charset="0"/>
              </a:rPr>
              <a:t>good idea for you to </a:t>
            </a:r>
            <a:r>
              <a:rPr lang="en-US" altLang="zh-CN" sz="2200" dirty="0" smtClean="0">
                <a:latin typeface="Times New Roman" panose="02020603050405020304" pitchFamily="18" charset="0"/>
              </a:rPr>
              <a:t>join some school clubs and get yourself involved in some social activities to make new friends, which will promote your Chinse learning. </a:t>
            </a:r>
            <a:endParaRPr lang="en-US" altLang="zh-CN" sz="2200" dirty="0" smtClean="0">
              <a:latin typeface="Times New Roman" panose="02020603050405020304" pitchFamily="18" charset="0"/>
            </a:endParaRPr>
          </a:p>
          <a:p>
            <a:pPr eaLnBrk="0" hangingPunct="0">
              <a:lnSpc>
                <a:spcPct val="125000"/>
              </a:lnSpc>
            </a:pPr>
            <a:r>
              <a:rPr lang="en-US" altLang="zh-CN" sz="2200" dirty="0" smtClean="0">
                <a:latin typeface="Times New Roman" panose="02020603050405020304" pitchFamily="18" charset="0"/>
              </a:rPr>
              <a:t>4. Making new friends and hanging out with them is an effective way to remove/get rid of your negative emotions, like loneliness and homesickness. </a:t>
            </a:r>
            <a:endParaRPr lang="en-US" altLang="zh-CN" sz="2200" dirty="0" smtClean="0">
              <a:latin typeface="Times New Roman" panose="02020603050405020304" pitchFamily="18" charset="0"/>
            </a:endParaRPr>
          </a:p>
          <a:p>
            <a:pPr eaLnBrk="0" hangingPunct="0">
              <a:lnSpc>
                <a:spcPct val="125000"/>
              </a:lnSpc>
            </a:pPr>
            <a:r>
              <a:rPr lang="en-US" altLang="zh-CN" sz="2200" dirty="0">
                <a:latin typeface="Times New Roman" panose="02020603050405020304" pitchFamily="18" charset="0"/>
              </a:rPr>
              <a:t>5</a:t>
            </a:r>
            <a:r>
              <a:rPr lang="en-US" altLang="zh-CN" sz="2200" dirty="0" smtClean="0">
                <a:latin typeface="Times New Roman" panose="02020603050405020304" pitchFamily="18" charset="0"/>
              </a:rPr>
              <a:t>. You can also visit some tourist attractions to make yourself immersed in/exposed to the local culture, which is beneficial to your study and will help you fit in more quickly.</a:t>
            </a:r>
            <a:endParaRPr lang="en-US" altLang="zh-CN" sz="2200" dirty="0">
              <a:latin typeface="Times New Roman" panose="02020603050405020304" pitchFamily="18" charset="0"/>
            </a:endParaRPr>
          </a:p>
          <a:p>
            <a:endParaRPr lang="zh-CN" altLang="en-US" sz="20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6686" y="628447"/>
            <a:ext cx="7445829" cy="646331"/>
          </a:xfrm>
          <a:prstGeom prst="rect">
            <a:avLst/>
          </a:prstGeom>
          <a:noFill/>
        </p:spPr>
        <p:txBody>
          <a:bodyPr wrap="square" rtlCol="0">
            <a:spAutoFit/>
          </a:bodyPr>
          <a:lstStyle/>
          <a:p>
            <a:r>
              <a:rPr lang="zh-CN" altLang="en-US" sz="3600" b="1" dirty="0" smtClean="0">
                <a:solidFill>
                  <a:srgbClr val="0070C0"/>
                </a:solidFill>
              </a:rPr>
              <a:t>参考范文</a:t>
            </a:r>
            <a:endParaRPr lang="zh-CN" altLang="en-US" sz="3600" b="1" dirty="0">
              <a:solidFill>
                <a:srgbClr val="0070C0"/>
              </a:solidFill>
            </a:endParaRPr>
          </a:p>
        </p:txBody>
      </p:sp>
      <p:sp>
        <p:nvSpPr>
          <p:cNvPr id="3" name="矩形 2"/>
          <p:cNvSpPr/>
          <p:nvPr/>
        </p:nvSpPr>
        <p:spPr>
          <a:xfrm>
            <a:off x="1201782" y="1274778"/>
            <a:ext cx="9858103" cy="4893647"/>
          </a:xfrm>
          <a:prstGeom prst="rect">
            <a:avLst/>
          </a:prstGeom>
        </p:spPr>
        <p:txBody>
          <a:bodyPr wrap="square">
            <a:spAutoFit/>
          </a:bodyPr>
          <a:lstStyle/>
          <a:p>
            <a:r>
              <a:rPr lang="en-US" altLang="zh-CN" sz="2400" dirty="0">
                <a:latin typeface="Times New Roman" panose="02020603050405020304" pitchFamily="18" charset="0"/>
                <a:cs typeface="Times New Roman" panose="02020603050405020304" pitchFamily="18" charset="0"/>
              </a:rPr>
              <a:t>Dear Chris,</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How </a:t>
            </a:r>
            <a:r>
              <a:rPr lang="en-US" altLang="zh-CN" sz="2400" dirty="0">
                <a:latin typeface="Times New Roman" panose="02020603050405020304" pitchFamily="18" charset="0"/>
                <a:cs typeface="Times New Roman" panose="02020603050405020304" pitchFamily="18" charset="0"/>
              </a:rPr>
              <a:t>is everything ? Learning that you have difficulty adjusting/adapting to the life in China, I could completely relate to you as this is fairly common due </a:t>
            </a:r>
            <a:r>
              <a:rPr lang="en-US" altLang="zh-CN" sz="2400">
                <a:latin typeface="Times New Roman" panose="02020603050405020304" pitchFamily="18" charset="0"/>
                <a:cs typeface="Times New Roman" panose="02020603050405020304" pitchFamily="18" charset="0"/>
              </a:rPr>
              <a:t>to </a:t>
            </a:r>
            <a:r>
              <a:rPr lang="en-US" altLang="zh-CN" sz="2400" smtClean="0">
                <a:latin typeface="Times New Roman" panose="02020603050405020304" pitchFamily="18" charset="0"/>
                <a:cs typeface="Times New Roman" panose="02020603050405020304" pitchFamily="18" charset="0"/>
              </a:rPr>
              <a:t>the culture </a:t>
            </a:r>
            <a:r>
              <a:rPr lang="en-US" altLang="zh-CN" sz="2400" dirty="0">
                <a:latin typeface="Times New Roman" panose="02020603050405020304" pitchFamily="18" charset="0"/>
                <a:cs typeface="Times New Roman" panose="02020603050405020304" pitchFamily="18" charset="0"/>
              </a:rPr>
              <a:t>shock. However, if you adopt appropriate approaches, things could turn out better than expected.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I </a:t>
            </a:r>
            <a:r>
              <a:rPr lang="en-US" altLang="zh-CN" sz="2400" dirty="0">
                <a:latin typeface="Times New Roman" panose="02020603050405020304" pitchFamily="18" charset="0"/>
                <a:cs typeface="Times New Roman" panose="02020603050405020304" pitchFamily="18" charset="0"/>
              </a:rPr>
              <a:t>strongly suggest you listen with attention in class, take notes where you can't comprehend and turn to teachers afterwards. Besides, why not make more friends and hang out with me more often? In this way, not only can you master spoken Chinese more proficiently but you can integrate more quickly into Chinese lifestyle. </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a:t>
            </a:r>
            <a:r>
              <a:rPr lang="en-US" altLang="zh-CN" sz="2400" dirty="0" smtClean="0">
                <a:solidFill>
                  <a:srgbClr val="C00000"/>
                </a:solidFill>
                <a:latin typeface="Times New Roman" panose="02020603050405020304" pitchFamily="18" charset="0"/>
                <a:cs typeface="Times New Roman" panose="02020603050405020304" pitchFamily="18" charset="0"/>
              </a:rPr>
              <a:t>Hope </a:t>
            </a:r>
            <a:r>
              <a:rPr lang="en-US" altLang="zh-CN" sz="2400" dirty="0">
                <a:solidFill>
                  <a:srgbClr val="C00000"/>
                </a:solidFill>
                <a:latin typeface="Times New Roman" panose="02020603050405020304" pitchFamily="18" charset="0"/>
                <a:cs typeface="Times New Roman" panose="02020603050405020304" pitchFamily="18" charset="0"/>
              </a:rPr>
              <a:t>my advice helps and wish you an enjoyable stay in China. </a:t>
            </a:r>
            <a:endParaRPr lang="en-US" altLang="zh-CN" sz="2400" dirty="0">
              <a:solidFill>
                <a:srgbClr val="C00000"/>
              </a:solidFill>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Yours</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Li </a:t>
            </a:r>
            <a:r>
              <a:rPr lang="en-US" altLang="zh-CN" sz="2400" dirty="0">
                <a:latin typeface="Times New Roman" panose="02020603050405020304" pitchFamily="18" charset="0"/>
                <a:cs typeface="Times New Roman" panose="02020603050405020304" pitchFamily="18" charset="0"/>
              </a:rPr>
              <a:t>Hua</a:t>
            </a:r>
            <a:endParaRPr lang="en-US" altLang="zh-CN" sz="2400"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1175066" y="5614427"/>
            <a:ext cx="8178529" cy="553998"/>
          </a:xfrm>
          <a:prstGeom prst="rect">
            <a:avLst/>
          </a:prstGeom>
          <a:noFill/>
        </p:spPr>
        <p:txBody>
          <a:bodyPr wrap="square" rtlCol="0">
            <a:spAutoFit/>
          </a:bodyPr>
          <a:lstStyle/>
          <a:p>
            <a:r>
              <a:rPr lang="en-US" altLang="zh-CN" sz="3000" b="1" dirty="0" smtClean="0">
                <a:solidFill>
                  <a:srgbClr val="0070C0"/>
                </a:solidFill>
                <a:latin typeface="Calibri" panose="020F0502020204030204" pitchFamily="34" charset="0"/>
                <a:cs typeface="Calibri" panose="020F0502020204030204" pitchFamily="34" charset="0"/>
              </a:rPr>
              <a:t>Tip 3 </a:t>
            </a:r>
            <a:r>
              <a:rPr lang="en-US" altLang="zh-CN" sz="3000" b="1" dirty="0">
                <a:solidFill>
                  <a:srgbClr val="0070C0"/>
                </a:solidFill>
                <a:latin typeface="Calibri" panose="020F0502020204030204" pitchFamily="34" charset="0"/>
                <a:cs typeface="Calibri" panose="020F0502020204030204" pitchFamily="34" charset="0"/>
              </a:rPr>
              <a:t>E</a:t>
            </a:r>
            <a:r>
              <a:rPr lang="en-US" altLang="zh-CN" sz="3000" b="1" dirty="0" smtClean="0">
                <a:solidFill>
                  <a:srgbClr val="0070C0"/>
                </a:solidFill>
                <a:latin typeface="Calibri" panose="020F0502020204030204" pitchFamily="34" charset="0"/>
                <a:cs typeface="Calibri" panose="020F0502020204030204" pitchFamily="34" charset="0"/>
              </a:rPr>
              <a:t>xpress your wishes according to the context.</a:t>
            </a:r>
            <a:endParaRPr lang="en-US" altLang="zh-CN" sz="3000" b="1" dirty="0" smtClean="0">
              <a:solidFill>
                <a:srgbClr val="0070C0"/>
              </a:solidFill>
              <a:latin typeface="Calibri" panose="020F0502020204030204" pitchFamily="34" charset="0"/>
              <a:cs typeface="Calibri" panose="020F0502020204030204" pitchFamily="34" charset="0"/>
            </a:endParaRPr>
          </a:p>
        </p:txBody>
      </p:sp>
      <p:sp>
        <p:nvSpPr>
          <p:cNvPr id="5" name="下箭头 4"/>
          <p:cNvSpPr/>
          <p:nvPr/>
        </p:nvSpPr>
        <p:spPr>
          <a:xfrm>
            <a:off x="4963886" y="5347062"/>
            <a:ext cx="600891" cy="444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755" y="184785"/>
            <a:ext cx="1637302" cy="679450"/>
          </a:xfrm>
          <a:prstGeom prst="roundRect">
            <a:avLst/>
          </a:prstGeom>
          <a:solidFill>
            <a:srgbClr val="CCE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ea typeface="宋体" panose="02010600030101010101" pitchFamily="2" charset="-122"/>
                <a:cs typeface="Calibri" panose="020F0502020204030204" pitchFamily="34" charset="0"/>
              </a:rPr>
              <a:t>例二</a:t>
            </a:r>
            <a:endParaRPr lang="zh-CN" altLang="zh-CN" sz="36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3" name="文本框 2"/>
          <p:cNvSpPr txBox="1"/>
          <p:nvPr/>
        </p:nvSpPr>
        <p:spPr>
          <a:xfrm>
            <a:off x="1611084" y="864235"/>
            <a:ext cx="3431441" cy="646331"/>
          </a:xfrm>
          <a:prstGeom prst="rect">
            <a:avLst/>
          </a:prstGeom>
          <a:noFill/>
        </p:spPr>
        <p:txBody>
          <a:bodyPr wrap="square" rtlCol="0">
            <a:spAutoFit/>
          </a:bodyPr>
          <a:lstStyle/>
          <a:p>
            <a:r>
              <a:rPr lang="zh-CN" altLang="en-US" sz="3600" b="1" dirty="0" smtClean="0">
                <a:solidFill>
                  <a:srgbClr val="0070C0"/>
                </a:solidFill>
              </a:rPr>
              <a:t>过度使用朋友圈</a:t>
            </a:r>
            <a:endParaRPr lang="zh-CN" altLang="en-US" sz="3600" b="1" dirty="0">
              <a:solidFill>
                <a:srgbClr val="0070C0"/>
              </a:solidFill>
            </a:endParaRPr>
          </a:p>
        </p:txBody>
      </p:sp>
      <p:sp>
        <p:nvSpPr>
          <p:cNvPr id="4" name="矩形 3"/>
          <p:cNvSpPr/>
          <p:nvPr/>
        </p:nvSpPr>
        <p:spPr>
          <a:xfrm>
            <a:off x="1689463" y="1371660"/>
            <a:ext cx="9588138" cy="4606389"/>
          </a:xfrm>
          <a:prstGeom prst="rect">
            <a:avLst/>
          </a:prstGeom>
        </p:spPr>
        <p:txBody>
          <a:bodyPr wrap="square">
            <a:spAutoFit/>
          </a:bodyPr>
          <a:lstStyle/>
          <a:p>
            <a:pPr>
              <a:lnSpc>
                <a:spcPts val="3200"/>
              </a:lnSpc>
            </a:pPr>
            <a:r>
              <a:rPr lang="zh-CN" altLang="en-US" sz="2800" dirty="0" smtClean="0">
                <a:latin typeface="宋体" panose="02010600030101010101" pitchFamily="2" charset="-122"/>
                <a:ea typeface="宋体" panose="02010600030101010101" pitchFamily="2" charset="-122"/>
              </a:rPr>
              <a:t>    假如</a:t>
            </a:r>
            <a:r>
              <a:rPr lang="zh-CN" altLang="en-US" sz="2800" dirty="0">
                <a:latin typeface="宋体" panose="02010600030101010101" pitchFamily="2" charset="-122"/>
                <a:ea typeface="宋体" panose="02010600030101010101" pitchFamily="2" charset="-122"/>
              </a:rPr>
              <a:t>你是</a:t>
            </a:r>
            <a:r>
              <a:rPr lang="zh-CN" altLang="en-US" sz="2800" dirty="0" smtClean="0">
                <a:latin typeface="宋体" panose="02010600030101010101" pitchFamily="2" charset="-122"/>
                <a:ea typeface="宋体" panose="02010600030101010101" pitchFamily="2" charset="-122"/>
              </a:rPr>
              <a:t>李华</a:t>
            </a:r>
            <a:r>
              <a:rPr lang="zh-CN" altLang="en-US" sz="2800" dirty="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你</a:t>
            </a:r>
            <a:r>
              <a:rPr lang="zh-CN" altLang="en-US" sz="2800" dirty="0">
                <a:latin typeface="宋体" panose="02010600030101010101" pitchFamily="2" charset="-122"/>
                <a:ea typeface="宋体" panose="02010600030101010101" pitchFamily="2" charset="-122"/>
              </a:rPr>
              <a:t>的好友</a:t>
            </a:r>
            <a:r>
              <a:rPr lang="en-US" altLang="zh-CN" sz="2800" dirty="0">
                <a:latin typeface="宋体" panose="02010600030101010101" pitchFamily="2" charset="-122"/>
                <a:ea typeface="宋体" panose="02010600030101010101" pitchFamily="2" charset="-122"/>
              </a:rPr>
              <a:t>Jim</a:t>
            </a:r>
            <a:r>
              <a:rPr lang="zh-CN" altLang="en-US" sz="2800" dirty="0" smtClean="0">
                <a:latin typeface="宋体" panose="02010600030101010101" pitchFamily="2" charset="-122"/>
                <a:ea typeface="宋体" panose="02010600030101010101" pitchFamily="2" charset="-122"/>
              </a:rPr>
              <a:t>在寒假</a:t>
            </a:r>
            <a:r>
              <a:rPr lang="zh-CN" altLang="en-US" sz="2800" dirty="0">
                <a:latin typeface="宋体" panose="02010600030101010101" pitchFamily="2" charset="-122"/>
                <a:ea typeface="宋体" panose="02010600030101010101" pitchFamily="2" charset="-122"/>
              </a:rPr>
              <a:t>期间痴迷于微信朋友圈，经常发照片分享生活中的所有细节，请你根据以下要点提示，给</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Jim</a:t>
            </a:r>
            <a:r>
              <a:rPr lang="zh-CN" altLang="en-US" sz="2800" dirty="0">
                <a:latin typeface="宋体" panose="02010600030101010101" pitchFamily="2" charset="-122"/>
                <a:ea typeface="宋体" panose="02010600030101010101" pitchFamily="2" charset="-122"/>
              </a:rPr>
              <a:t>写一封信：</a:t>
            </a:r>
            <a:endParaRPr lang="zh-CN" altLang="en-US" sz="2800" dirty="0">
              <a:latin typeface="宋体" panose="02010600030101010101" pitchFamily="2" charset="-122"/>
              <a:ea typeface="宋体" panose="02010600030101010101" pitchFamily="2" charset="-122"/>
            </a:endParaRPr>
          </a:p>
          <a:p>
            <a:pPr>
              <a:lnSpc>
                <a:spcPts val="3200"/>
              </a:lnSpc>
            </a:pPr>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表示</a:t>
            </a:r>
            <a:r>
              <a:rPr lang="zh-CN" altLang="en-US" sz="2800" dirty="0">
                <a:latin typeface="宋体" panose="02010600030101010101" pitchFamily="2" charset="-122"/>
                <a:ea typeface="宋体" panose="02010600030101010101" pitchFamily="2" charset="-122"/>
              </a:rPr>
              <a:t>理解；</a:t>
            </a:r>
            <a:endParaRPr lang="zh-CN" altLang="en-US" sz="2800" dirty="0">
              <a:latin typeface="宋体" panose="02010600030101010101" pitchFamily="2" charset="-122"/>
              <a:ea typeface="宋体" panose="02010600030101010101" pitchFamily="2" charset="-122"/>
            </a:endParaRPr>
          </a:p>
          <a:p>
            <a:pPr>
              <a:lnSpc>
                <a:spcPts val="3200"/>
              </a:lnSpc>
            </a:pPr>
            <a:r>
              <a:rPr lang="en-US" altLang="zh-CN" sz="2800" dirty="0" smtClean="0">
                <a:latin typeface="宋体" panose="02010600030101010101" pitchFamily="2" charset="-122"/>
                <a:ea typeface="宋体" panose="02010600030101010101" pitchFamily="2" charset="-122"/>
              </a:rPr>
              <a:t>    2.</a:t>
            </a:r>
            <a:r>
              <a:rPr lang="zh-CN" altLang="en-US" sz="2800" dirty="0" smtClean="0">
                <a:latin typeface="宋体" panose="02010600030101010101" pitchFamily="2" charset="-122"/>
                <a:ea typeface="宋体" panose="02010600030101010101" pitchFamily="2" charset="-122"/>
              </a:rPr>
              <a:t>阐述危害</a:t>
            </a:r>
            <a:r>
              <a:rPr lang="zh-CN" altLang="en-US" sz="2800" dirty="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a:p>
            <a:pPr>
              <a:lnSpc>
                <a:spcPts val="3200"/>
              </a:lnSpc>
            </a:pPr>
            <a:r>
              <a:rPr lang="en-US" altLang="zh-CN" sz="2800" dirty="0" smtClean="0">
                <a:latin typeface="宋体" panose="02010600030101010101" pitchFamily="2" charset="-122"/>
                <a:ea typeface="宋体" panose="02010600030101010101" pitchFamily="2" charset="-122"/>
              </a:rPr>
              <a:t>    3.</a:t>
            </a:r>
            <a:r>
              <a:rPr lang="zh-CN" altLang="en-US" sz="2800" dirty="0" smtClean="0">
                <a:latin typeface="宋体" panose="02010600030101010101" pitchFamily="2" charset="-122"/>
                <a:ea typeface="宋体" panose="02010600030101010101" pitchFamily="2" charset="-122"/>
              </a:rPr>
              <a:t>提出</a:t>
            </a:r>
            <a:r>
              <a:rPr lang="zh-CN" altLang="en-US" sz="2800" dirty="0">
                <a:latin typeface="宋体" panose="02010600030101010101" pitchFamily="2" charset="-122"/>
                <a:ea typeface="宋体" panose="02010600030101010101" pitchFamily="2" charset="-122"/>
              </a:rPr>
              <a:t>建议。</a:t>
            </a:r>
            <a:endParaRPr lang="zh-CN" altLang="en-US" sz="2800" dirty="0">
              <a:latin typeface="宋体" panose="02010600030101010101" pitchFamily="2" charset="-122"/>
              <a:ea typeface="宋体" panose="02010600030101010101" pitchFamily="2" charset="-122"/>
            </a:endParaRPr>
          </a:p>
          <a:p>
            <a:pPr>
              <a:lnSpc>
                <a:spcPts val="3200"/>
              </a:lnSpc>
            </a:pPr>
            <a:r>
              <a:rPr lang="zh-CN" altLang="en-US" sz="2800" dirty="0">
                <a:latin typeface="宋体" panose="02010600030101010101" pitchFamily="2" charset="-122"/>
                <a:ea typeface="宋体" panose="02010600030101010101" pitchFamily="2" charset="-122"/>
              </a:rPr>
              <a:t>注意：</a:t>
            </a:r>
            <a:endParaRPr lang="zh-CN" altLang="en-US" sz="2800" dirty="0">
              <a:latin typeface="宋体" panose="02010600030101010101" pitchFamily="2" charset="-122"/>
              <a:ea typeface="宋体" panose="02010600030101010101" pitchFamily="2" charset="-122"/>
            </a:endParaRPr>
          </a:p>
          <a:p>
            <a:pPr>
              <a:lnSpc>
                <a:spcPts val="3200"/>
              </a:lnSpc>
            </a:pPr>
            <a:r>
              <a:rPr lang="en-US" altLang="zh-CN" sz="2800" dirty="0" smtClean="0">
                <a:latin typeface="宋体" panose="02010600030101010101" pitchFamily="2" charset="-122"/>
                <a:ea typeface="宋体" panose="02010600030101010101" pitchFamily="2" charset="-122"/>
              </a:rPr>
              <a:t>    1.</a:t>
            </a:r>
            <a:r>
              <a:rPr lang="zh-CN" altLang="en-US" sz="2800" dirty="0" smtClean="0">
                <a:latin typeface="宋体" panose="02010600030101010101" pitchFamily="2" charset="-122"/>
                <a:ea typeface="宋体" panose="02010600030101010101" pitchFamily="2" charset="-122"/>
              </a:rPr>
              <a:t>词数</a:t>
            </a:r>
            <a:r>
              <a:rPr lang="en-US" altLang="zh-CN" sz="2800" dirty="0">
                <a:latin typeface="宋体" panose="02010600030101010101" pitchFamily="2" charset="-122"/>
                <a:ea typeface="宋体" panose="02010600030101010101" pitchFamily="2" charset="-122"/>
              </a:rPr>
              <a:t>80</a:t>
            </a:r>
            <a:r>
              <a:rPr lang="zh-CN" altLang="en-US" sz="2800" dirty="0">
                <a:latin typeface="宋体" panose="02010600030101010101" pitchFamily="2" charset="-122"/>
                <a:ea typeface="宋体" panose="02010600030101010101" pitchFamily="2" charset="-122"/>
              </a:rPr>
              <a:t>左右；</a:t>
            </a:r>
            <a:endParaRPr lang="zh-CN" altLang="en-US" sz="2800" dirty="0">
              <a:latin typeface="宋体" panose="02010600030101010101" pitchFamily="2" charset="-122"/>
              <a:ea typeface="宋体" panose="02010600030101010101" pitchFamily="2" charset="-122"/>
            </a:endParaRPr>
          </a:p>
          <a:p>
            <a:pPr>
              <a:lnSpc>
                <a:spcPts val="3200"/>
              </a:lnSpc>
            </a:pPr>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可以</a:t>
            </a:r>
            <a:r>
              <a:rPr lang="zh-CN" altLang="en-US" sz="2800" dirty="0">
                <a:latin typeface="宋体" panose="02010600030101010101" pitchFamily="2" charset="-122"/>
                <a:ea typeface="宋体" panose="02010600030101010101" pitchFamily="2" charset="-122"/>
              </a:rPr>
              <a:t>适当增加细节，以使行文连贯。</a:t>
            </a:r>
            <a:endParaRPr lang="zh-CN" altLang="en-US" sz="2800" dirty="0">
              <a:latin typeface="宋体" panose="02010600030101010101" pitchFamily="2" charset="-122"/>
              <a:ea typeface="宋体" panose="02010600030101010101" pitchFamily="2" charset="-122"/>
            </a:endParaRPr>
          </a:p>
          <a:p>
            <a:pPr>
              <a:lnSpc>
                <a:spcPts val="3200"/>
              </a:lnSpc>
            </a:pPr>
            <a:r>
              <a:rPr lang="zh-CN" altLang="en-US" sz="2800" dirty="0" smtClean="0">
                <a:latin typeface="宋体" panose="02010600030101010101" pitchFamily="2" charset="-122"/>
                <a:ea typeface="宋体" panose="02010600030101010101" pitchFamily="2" charset="-122"/>
              </a:rPr>
              <a:t>    参考</a:t>
            </a:r>
            <a:r>
              <a:rPr lang="zh-CN" altLang="en-US" sz="2800" dirty="0">
                <a:latin typeface="宋体" panose="02010600030101010101" pitchFamily="2" charset="-122"/>
                <a:ea typeface="宋体" panose="02010600030101010101" pitchFamily="2" charset="-122"/>
              </a:rPr>
              <a:t>词汇：微信朋友圈</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WeChat </a:t>
            </a:r>
            <a:r>
              <a:rPr lang="en-US" altLang="zh-CN" sz="2800" dirty="0" smtClean="0">
                <a:latin typeface="Times New Roman" panose="02020603050405020304" pitchFamily="18" charset="0"/>
                <a:ea typeface="宋体" panose="02010600030101010101" pitchFamily="2" charset="-122"/>
                <a:cs typeface="Times New Roman" panose="02020603050405020304" pitchFamily="18" charset="0"/>
              </a:rPr>
              <a:t>Moments</a:t>
            </a:r>
            <a:endParaRPr lang="en-US" altLang="zh-CN" sz="2800" dirty="0" smtClean="0">
              <a:latin typeface="宋体" panose="02010600030101010101" pitchFamily="2" charset="-122"/>
              <a:ea typeface="宋体" panose="02010600030101010101" pitchFamily="2" charset="-122"/>
            </a:endParaRPr>
          </a:p>
          <a:p>
            <a:pPr>
              <a:lnSpc>
                <a:spcPts val="3200"/>
              </a:lnSpc>
            </a:pPr>
            <a:r>
              <a:rPr lang="en-US" altLang="zh-CN" sz="2800" dirty="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过度</a:t>
            </a:r>
            <a:r>
              <a:rPr lang="zh-CN" altLang="en-US" sz="2800" dirty="0">
                <a:latin typeface="宋体" panose="02010600030101010101" pitchFamily="2" charset="-122"/>
                <a:ea typeface="宋体" panose="02010600030101010101" pitchFamily="2" charset="-122"/>
              </a:rPr>
              <a:t>分享</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oversharing</a:t>
            </a:r>
            <a:endParaRPr lang="zh-CN" altLang="en-US" sz="28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1851" y="611030"/>
            <a:ext cx="7445829" cy="646331"/>
          </a:xfrm>
          <a:prstGeom prst="rect">
            <a:avLst/>
          </a:prstGeom>
          <a:noFill/>
        </p:spPr>
        <p:txBody>
          <a:bodyPr wrap="square" rtlCol="0">
            <a:spAutoFit/>
          </a:bodyPr>
          <a:lstStyle/>
          <a:p>
            <a:r>
              <a:rPr lang="zh-CN" altLang="en-US" sz="3600" b="1" dirty="0" smtClean="0">
                <a:solidFill>
                  <a:srgbClr val="0070C0"/>
                </a:solidFill>
              </a:rPr>
              <a:t>参考范文</a:t>
            </a:r>
            <a:endParaRPr lang="zh-CN" altLang="en-US" sz="3600" b="1" dirty="0">
              <a:solidFill>
                <a:srgbClr val="0070C0"/>
              </a:solidFill>
            </a:endParaRPr>
          </a:p>
        </p:txBody>
      </p:sp>
      <p:sp>
        <p:nvSpPr>
          <p:cNvPr id="3" name="矩形 2"/>
          <p:cNvSpPr/>
          <p:nvPr/>
        </p:nvSpPr>
        <p:spPr>
          <a:xfrm>
            <a:off x="1027612" y="1106722"/>
            <a:ext cx="10389325" cy="5260414"/>
          </a:xfrm>
          <a:prstGeom prst="rect">
            <a:avLst/>
          </a:prstGeom>
        </p:spPr>
        <p:txBody>
          <a:bodyPr wrap="square">
            <a:spAutoFit/>
          </a:bodyPr>
          <a:lstStyle/>
          <a:p>
            <a:pPr>
              <a:lnSpc>
                <a:spcPts val="3000"/>
              </a:lnSpc>
            </a:pPr>
            <a:r>
              <a:rPr lang="en-US" altLang="zh-CN" sz="2400" dirty="0">
                <a:latin typeface="Times New Roman" panose="02020603050405020304" pitchFamily="18" charset="0"/>
                <a:cs typeface="Times New Roman" panose="02020603050405020304" pitchFamily="18" charset="0"/>
              </a:rPr>
              <a:t>Dear Jim, </a:t>
            </a:r>
            <a:endParaRPr lang="en-US" altLang="zh-CN" sz="2400" dirty="0">
              <a:latin typeface="Times New Roman" panose="02020603050405020304" pitchFamily="18" charset="0"/>
              <a:cs typeface="Times New Roman" panose="02020603050405020304" pitchFamily="18" charset="0"/>
            </a:endParaRPr>
          </a:p>
          <a:p>
            <a:pPr>
              <a:lnSpc>
                <a:spcPts val="3000"/>
              </a:lnSpc>
            </a:pPr>
            <a:r>
              <a:rPr lang="en-US" altLang="zh-CN" sz="2400" dirty="0">
                <a:latin typeface="Times New Roman" panose="02020603050405020304" pitchFamily="18" charset="0"/>
                <a:cs typeface="Times New Roman" panose="02020603050405020304" pitchFamily="18" charset="0"/>
              </a:rPr>
              <a:t>   I’m worried that you’ve been addicted to sharing all sorts of photos in WeChat Moments recently. </a:t>
            </a:r>
            <a:r>
              <a:rPr lang="en-US" altLang="zh-CN" sz="2400" dirty="0" smtClean="0">
                <a:latin typeface="Times New Roman" panose="02020603050405020304" pitchFamily="18" charset="0"/>
                <a:cs typeface="Times New Roman" panose="02020603050405020304" pitchFamily="18" charset="0"/>
              </a:rPr>
              <a:t>Undeniably, WeChat </a:t>
            </a:r>
            <a:r>
              <a:rPr lang="en-US" altLang="zh-CN" sz="2400" dirty="0">
                <a:latin typeface="Times New Roman" panose="02020603050405020304" pitchFamily="18" charset="0"/>
                <a:cs typeface="Times New Roman" panose="02020603050405020304" pitchFamily="18" charset="0"/>
              </a:rPr>
              <a:t>makes communication convenient and leisure </a:t>
            </a:r>
            <a:r>
              <a:rPr lang="en-US" altLang="zh-CN" sz="2400" dirty="0" smtClean="0">
                <a:latin typeface="Times New Roman" panose="02020603050405020304" pitchFamily="18" charset="0"/>
                <a:cs typeface="Times New Roman" panose="02020603050405020304" pitchFamily="18" charset="0"/>
              </a:rPr>
              <a:t>time colorful</a:t>
            </a:r>
            <a:r>
              <a:rPr lang="en-US" altLang="zh-CN" sz="2400" dirty="0">
                <a:latin typeface="Times New Roman" panose="02020603050405020304" pitchFamily="18" charset="0"/>
                <a:cs typeface="Times New Roman" panose="02020603050405020304" pitchFamily="18" charset="0"/>
              </a:rPr>
              <a:t>. However, there exist some potential risks if we overshare. One severe problem is </a:t>
            </a:r>
            <a:r>
              <a:rPr lang="en-US" altLang="zh-CN" sz="2400" dirty="0" smtClean="0">
                <a:latin typeface="Times New Roman" panose="02020603050405020304" pitchFamily="18" charset="0"/>
                <a:cs typeface="Times New Roman" panose="02020603050405020304" pitchFamily="18" charset="0"/>
              </a:rPr>
              <a:t>leaking </a:t>
            </a:r>
            <a:r>
              <a:rPr lang="en-US" altLang="zh-CN" sz="2400" dirty="0">
                <a:latin typeface="Times New Roman" panose="02020603050405020304" pitchFamily="18" charset="0"/>
                <a:cs typeface="Times New Roman" panose="02020603050405020304" pitchFamily="18" charset="0"/>
              </a:rPr>
              <a:t>privacy, which may cause economic losses. Besides, oversharing can make others </a:t>
            </a:r>
            <a:r>
              <a:rPr lang="en-US" altLang="zh-CN" sz="2400" dirty="0" smtClean="0">
                <a:latin typeface="Times New Roman" panose="02020603050405020304" pitchFamily="18" charset="0"/>
                <a:cs typeface="Times New Roman" panose="02020603050405020304" pitchFamily="18" charset="0"/>
              </a:rPr>
              <a:t>uncomfortable/jealous/envious, </a:t>
            </a:r>
            <a:r>
              <a:rPr lang="en-US" altLang="zh-CN" sz="2400" dirty="0">
                <a:latin typeface="Times New Roman" panose="02020603050405020304" pitchFamily="18" charset="0"/>
                <a:cs typeface="Times New Roman" panose="02020603050405020304" pitchFamily="18" charset="0"/>
              </a:rPr>
              <a:t>for they think you are showing off. </a:t>
            </a:r>
            <a:endParaRPr lang="en-US" altLang="zh-CN" sz="2400" dirty="0">
              <a:latin typeface="Times New Roman" panose="02020603050405020304" pitchFamily="18" charset="0"/>
              <a:cs typeface="Times New Roman" panose="02020603050405020304" pitchFamily="18" charset="0"/>
            </a:endParaRPr>
          </a:p>
          <a:p>
            <a:pPr>
              <a:lnSpc>
                <a:spcPts val="3000"/>
              </a:lnSpc>
            </a:pP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Thus</a:t>
            </a:r>
            <a:r>
              <a:rPr lang="en-US" altLang="zh-CN" sz="2400" dirty="0">
                <a:latin typeface="Times New Roman" panose="02020603050405020304" pitchFamily="18" charset="0"/>
                <a:cs typeface="Times New Roman" panose="02020603050405020304" pitchFamily="18" charset="0"/>
              </a:rPr>
              <a:t>, don’t </a:t>
            </a:r>
            <a:r>
              <a:rPr lang="en-US" altLang="zh-CN" sz="2400" dirty="0" smtClean="0">
                <a:latin typeface="Times New Roman" panose="02020603050405020304" pitchFamily="18" charset="0"/>
                <a:cs typeface="Times New Roman" panose="02020603050405020304" pitchFamily="18" charset="0"/>
              </a:rPr>
              <a:t>always post </a:t>
            </a:r>
            <a:r>
              <a:rPr lang="en-US" altLang="zh-CN" sz="2400" dirty="0">
                <a:latin typeface="Times New Roman" panose="02020603050405020304" pitchFamily="18" charset="0"/>
                <a:cs typeface="Times New Roman" panose="02020603050405020304" pitchFamily="18" charset="0"/>
              </a:rPr>
              <a:t>personal information. Nor should we </a:t>
            </a:r>
            <a:r>
              <a:rPr lang="en-US" altLang="zh-CN" sz="2400" dirty="0" smtClean="0">
                <a:latin typeface="Times New Roman" panose="02020603050405020304" pitchFamily="18" charset="0"/>
                <a:cs typeface="Times New Roman" panose="02020603050405020304" pitchFamily="18" charset="0"/>
              </a:rPr>
              <a:t>rashly </a:t>
            </a:r>
            <a:r>
              <a:rPr lang="en-US" altLang="zh-CN" sz="2400" dirty="0">
                <a:latin typeface="Times New Roman" panose="02020603050405020304" pitchFamily="18" charset="0"/>
                <a:cs typeface="Times New Roman" panose="02020603050405020304" pitchFamily="18" charset="0"/>
              </a:rPr>
              <a:t>add strangers to the list of friends. It’s wise to set aside some time to accompany parents or do something more meaningful. </a:t>
            </a:r>
            <a:endParaRPr lang="en-US" altLang="zh-CN" sz="2400" dirty="0">
              <a:latin typeface="Times New Roman" panose="02020603050405020304" pitchFamily="18" charset="0"/>
              <a:cs typeface="Times New Roman" panose="02020603050405020304" pitchFamily="18" charset="0"/>
            </a:endParaRPr>
          </a:p>
          <a:p>
            <a:pPr>
              <a:lnSpc>
                <a:spcPts val="3000"/>
              </a:lnSpc>
            </a:pP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a:t>
            </a:r>
            <a:r>
              <a:rPr lang="en-US" altLang="zh-CN" sz="2400" dirty="0" smtClean="0">
                <a:solidFill>
                  <a:srgbClr val="C00000"/>
                </a:solidFill>
                <a:latin typeface="Times New Roman" panose="02020603050405020304" pitchFamily="18" charset="0"/>
                <a:cs typeface="Times New Roman" panose="02020603050405020304" pitchFamily="18" charset="0"/>
              </a:rPr>
              <a:t>I </a:t>
            </a:r>
            <a:r>
              <a:rPr lang="en-US" altLang="zh-CN" sz="2400" dirty="0">
                <a:solidFill>
                  <a:srgbClr val="C00000"/>
                </a:solidFill>
                <a:latin typeface="Times New Roman" panose="02020603050405020304" pitchFamily="18" charset="0"/>
                <a:cs typeface="Times New Roman" panose="02020603050405020304" pitchFamily="18" charset="0"/>
              </a:rPr>
              <a:t>sincerely hope you can take my advice. Best wishes!</a:t>
            </a:r>
            <a:endParaRPr lang="en-US" altLang="zh-CN" sz="2400" dirty="0">
              <a:solidFill>
                <a:srgbClr val="C00000"/>
              </a:solidFill>
              <a:latin typeface="Times New Roman" panose="02020603050405020304" pitchFamily="18" charset="0"/>
              <a:cs typeface="Times New Roman" panose="02020603050405020304" pitchFamily="18" charset="0"/>
            </a:endParaRPr>
          </a:p>
          <a:p>
            <a:pPr>
              <a:lnSpc>
                <a:spcPts val="3000"/>
              </a:lnSpc>
            </a:pP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Yours</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a:lnSpc>
                <a:spcPts val="3000"/>
              </a:lnSpc>
            </a:pP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Li </a:t>
            </a:r>
            <a:r>
              <a:rPr lang="en-US" altLang="zh-CN" sz="2400" dirty="0">
                <a:latin typeface="Times New Roman" panose="02020603050405020304" pitchFamily="18" charset="0"/>
                <a:cs typeface="Times New Roman" panose="02020603050405020304" pitchFamily="18" charset="0"/>
              </a:rPr>
              <a:t>Hua</a:t>
            </a:r>
            <a:endParaRPr lang="en-US" altLang="zh-CN" sz="2400"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1027612" y="5598530"/>
            <a:ext cx="9189629" cy="553998"/>
          </a:xfrm>
          <a:prstGeom prst="rect">
            <a:avLst/>
          </a:prstGeom>
          <a:noFill/>
        </p:spPr>
        <p:txBody>
          <a:bodyPr wrap="square" rtlCol="0">
            <a:spAutoFit/>
          </a:bodyPr>
          <a:lstStyle/>
          <a:p>
            <a:r>
              <a:rPr lang="en-US" altLang="zh-CN" sz="3000" b="1" dirty="0" smtClean="0">
                <a:solidFill>
                  <a:srgbClr val="0070C0"/>
                </a:solidFill>
                <a:latin typeface="Calibri" panose="020F0502020204030204" pitchFamily="34" charset="0"/>
                <a:cs typeface="Calibri" panose="020F0502020204030204" pitchFamily="34" charset="0"/>
              </a:rPr>
              <a:t>Tip 3 </a:t>
            </a:r>
            <a:r>
              <a:rPr lang="en-US" altLang="zh-CN" sz="3000" b="1" dirty="0">
                <a:solidFill>
                  <a:srgbClr val="0070C0"/>
                </a:solidFill>
                <a:latin typeface="Calibri" panose="020F0502020204030204" pitchFamily="34" charset="0"/>
                <a:cs typeface="Calibri" panose="020F0502020204030204" pitchFamily="34" charset="0"/>
              </a:rPr>
              <a:t>E</a:t>
            </a:r>
            <a:r>
              <a:rPr lang="en-US" altLang="zh-CN" sz="3000" b="1" dirty="0" smtClean="0">
                <a:solidFill>
                  <a:srgbClr val="0070C0"/>
                </a:solidFill>
                <a:latin typeface="Calibri" panose="020F0502020204030204" pitchFamily="34" charset="0"/>
                <a:cs typeface="Calibri" panose="020F0502020204030204" pitchFamily="34" charset="0"/>
              </a:rPr>
              <a:t>xpress your wishes according to the context.</a:t>
            </a:r>
            <a:endParaRPr lang="en-US" altLang="zh-CN" sz="3000" b="1" dirty="0" smtClean="0">
              <a:solidFill>
                <a:srgbClr val="0070C0"/>
              </a:solidFill>
              <a:latin typeface="Calibri" panose="020F0502020204030204" pitchFamily="34" charset="0"/>
              <a:cs typeface="Calibri" panose="020F0502020204030204" pitchFamily="34" charset="0"/>
            </a:endParaRPr>
          </a:p>
        </p:txBody>
      </p:sp>
      <p:sp>
        <p:nvSpPr>
          <p:cNvPr id="5" name="下箭头 4"/>
          <p:cNvSpPr/>
          <p:nvPr/>
        </p:nvSpPr>
        <p:spPr>
          <a:xfrm>
            <a:off x="4702628" y="5275066"/>
            <a:ext cx="600891" cy="472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755" y="184785"/>
            <a:ext cx="1637302" cy="679450"/>
          </a:xfrm>
          <a:prstGeom prst="roundRect">
            <a:avLst/>
          </a:prstGeom>
          <a:solidFill>
            <a:srgbClr val="CCE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ea typeface="宋体" panose="02010600030101010101" pitchFamily="2" charset="-122"/>
                <a:cs typeface="Calibri" panose="020F0502020204030204" pitchFamily="34" charset="0"/>
              </a:rPr>
              <a:t>例三</a:t>
            </a:r>
            <a:endParaRPr lang="zh-CN" altLang="zh-CN" sz="36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3" name="文本框 2"/>
          <p:cNvSpPr txBox="1"/>
          <p:nvPr/>
        </p:nvSpPr>
        <p:spPr>
          <a:xfrm>
            <a:off x="1567542" y="839868"/>
            <a:ext cx="3431441" cy="646331"/>
          </a:xfrm>
          <a:prstGeom prst="rect">
            <a:avLst/>
          </a:prstGeom>
          <a:noFill/>
        </p:spPr>
        <p:txBody>
          <a:bodyPr wrap="square" rtlCol="0">
            <a:spAutoFit/>
          </a:bodyPr>
          <a:lstStyle/>
          <a:p>
            <a:r>
              <a:rPr lang="zh-CN" altLang="en-US" sz="3600" b="1" dirty="0" smtClean="0">
                <a:solidFill>
                  <a:srgbClr val="0070C0"/>
                </a:solidFill>
              </a:rPr>
              <a:t>担心疫区的朋友</a:t>
            </a:r>
            <a:endParaRPr lang="zh-CN" altLang="en-US" sz="3600" b="1" dirty="0">
              <a:solidFill>
                <a:srgbClr val="0070C0"/>
              </a:solidFill>
            </a:endParaRPr>
          </a:p>
        </p:txBody>
      </p:sp>
      <p:sp>
        <p:nvSpPr>
          <p:cNvPr id="4" name="矩形 3"/>
          <p:cNvSpPr/>
          <p:nvPr/>
        </p:nvSpPr>
        <p:spPr>
          <a:xfrm>
            <a:off x="1567542" y="1387989"/>
            <a:ext cx="9762354" cy="4401205"/>
          </a:xfrm>
          <a:prstGeom prst="rect">
            <a:avLst/>
          </a:prstGeom>
        </p:spPr>
        <p:txBody>
          <a:bodyPr wrap="square">
            <a:spAutoFit/>
          </a:bodyPr>
          <a:lstStyle/>
          <a:p>
            <a:r>
              <a:rPr lang="zh-CN" altLang="en-US" sz="2800" dirty="0" smtClean="0">
                <a:latin typeface="宋体" panose="02010600030101010101" pitchFamily="2" charset="-122"/>
                <a:ea typeface="宋体" panose="02010600030101010101" pitchFamily="2" charset="-122"/>
              </a:rPr>
              <a:t>    假定</a:t>
            </a:r>
            <a:r>
              <a:rPr lang="zh-CN" altLang="en-US" sz="2800" dirty="0">
                <a:latin typeface="宋体" panose="02010600030101010101" pitchFamily="2" charset="-122"/>
                <a:ea typeface="宋体" panose="02010600030101010101" pitchFamily="2" charset="-122"/>
              </a:rPr>
              <a:t>你是李华，得知美国现在新型冠状肺炎病毒肆虐，请给你的美国</a:t>
            </a:r>
            <a:r>
              <a:rPr lang="zh-CN" altLang="en-US" sz="2800" dirty="0" smtClean="0">
                <a:latin typeface="宋体" panose="02010600030101010101" pitchFamily="2" charset="-122"/>
                <a:ea typeface="宋体" panose="02010600030101010101" pitchFamily="2" charset="-122"/>
              </a:rPr>
              <a:t>笔友</a:t>
            </a:r>
            <a:r>
              <a:rPr lang="en-US" altLang="zh-CN" sz="2800" dirty="0" smtClean="0">
                <a:latin typeface="Times New Roman" panose="02020603050405020304" pitchFamily="18" charset="0"/>
                <a:ea typeface="宋体" panose="02010600030101010101" pitchFamily="2" charset="-122"/>
                <a:cs typeface="Times New Roman" panose="02020603050405020304" pitchFamily="18" charset="0"/>
              </a:rPr>
              <a:t>Mark</a:t>
            </a:r>
            <a:r>
              <a:rPr lang="zh-CN" altLang="en-US" sz="2800" dirty="0" smtClean="0">
                <a:latin typeface="宋体" panose="02010600030101010101" pitchFamily="2" charset="-122"/>
                <a:ea typeface="宋体" panose="02010600030101010101" pitchFamily="2" charset="-122"/>
              </a:rPr>
              <a:t>写 </a:t>
            </a:r>
            <a:r>
              <a:rPr lang="zh-CN" altLang="en-US" sz="2800" dirty="0">
                <a:latin typeface="宋体" panose="02010600030101010101" pitchFamily="2" charset="-122"/>
                <a:ea typeface="宋体" panose="02010600030101010101" pitchFamily="2" charset="-122"/>
              </a:rPr>
              <a:t>一电子邮件，内容包括：</a:t>
            </a:r>
            <a:endParaRPr lang="zh-CN" altLang="en-US" sz="2800" dirty="0">
              <a:latin typeface="宋体" panose="02010600030101010101" pitchFamily="2" charset="-122"/>
              <a:ea typeface="宋体" panose="02010600030101010101" pitchFamily="2" charset="-122"/>
            </a:endParaRPr>
          </a:p>
          <a:p>
            <a:r>
              <a:rPr lang="zh-CN" altLang="en-US" sz="2800" dirty="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1</a:t>
            </a:r>
            <a:r>
              <a:rPr lang="en-US" altLang="zh-CN" sz="2800" dirty="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表达近况；</a:t>
            </a:r>
            <a:endParaRPr lang="zh-CN" altLang="en-US" sz="2800" dirty="0">
              <a:latin typeface="宋体" panose="02010600030101010101" pitchFamily="2" charset="-122"/>
              <a:ea typeface="宋体" panose="02010600030101010101" pitchFamily="2" charset="-122"/>
            </a:endParaRPr>
          </a:p>
          <a:p>
            <a:r>
              <a:rPr lang="zh-CN" altLang="en-US" sz="2800" dirty="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提出建议；</a:t>
            </a:r>
            <a:endParaRPr lang="zh-CN" altLang="en-US" sz="2800" dirty="0">
              <a:latin typeface="宋体" panose="02010600030101010101" pitchFamily="2" charset="-122"/>
              <a:ea typeface="宋体" panose="02010600030101010101" pitchFamily="2" charset="-122"/>
            </a:endParaRPr>
          </a:p>
          <a:p>
            <a:r>
              <a:rPr lang="zh-CN" altLang="en-US" sz="2800" dirty="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3</a:t>
            </a:r>
            <a:r>
              <a:rPr lang="en-US" altLang="zh-CN" sz="2800" dirty="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表达祝愿</a:t>
            </a:r>
            <a:r>
              <a:rPr lang="zh-CN" altLang="en-US" sz="2800" dirty="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a:p>
            <a:r>
              <a:rPr lang="zh-CN" altLang="en-US" sz="2800" dirty="0">
                <a:latin typeface="宋体" panose="02010600030101010101" pitchFamily="2" charset="-122"/>
                <a:ea typeface="宋体" panose="02010600030101010101" pitchFamily="2" charset="-122"/>
              </a:rPr>
              <a:t>注意：</a:t>
            </a:r>
            <a:endParaRPr lang="zh-CN" altLang="en-US" sz="2800" dirty="0">
              <a:latin typeface="宋体" panose="02010600030101010101" pitchFamily="2" charset="-122"/>
              <a:ea typeface="宋体" panose="02010600030101010101" pitchFamily="2" charset="-122"/>
            </a:endParaRPr>
          </a:p>
          <a:p>
            <a:r>
              <a:rPr lang="zh-CN" altLang="en-US" sz="2800" dirty="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1</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词数 </a:t>
            </a:r>
            <a:r>
              <a:rPr lang="en-US" altLang="zh-CN" sz="2800" dirty="0">
                <a:latin typeface="宋体" panose="02010600030101010101" pitchFamily="2" charset="-122"/>
                <a:ea typeface="宋体" panose="02010600030101010101" pitchFamily="2" charset="-122"/>
              </a:rPr>
              <a:t>80 </a:t>
            </a:r>
            <a:r>
              <a:rPr lang="zh-CN" altLang="en-US" sz="2800" dirty="0">
                <a:latin typeface="宋体" panose="02010600030101010101" pitchFamily="2" charset="-122"/>
                <a:ea typeface="宋体" panose="02010600030101010101" pitchFamily="2" charset="-122"/>
              </a:rPr>
              <a:t>词左右；	</a:t>
            </a:r>
            <a:endParaRPr lang="zh-CN" altLang="en-US" sz="2800" dirty="0">
              <a:latin typeface="宋体" panose="02010600030101010101" pitchFamily="2" charset="-122"/>
              <a:ea typeface="宋体" panose="02010600030101010101" pitchFamily="2" charset="-122"/>
            </a:endParaRPr>
          </a:p>
          <a:p>
            <a:r>
              <a:rPr lang="zh-CN" altLang="en-US" sz="2800" dirty="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2</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可适当增加细节，以使行文连贯。 </a:t>
            </a:r>
            <a:endParaRPr lang="zh-CN" altLang="en-US" sz="2800" dirty="0">
              <a:latin typeface="宋体" panose="02010600030101010101" pitchFamily="2" charset="-122"/>
              <a:ea typeface="宋体" panose="02010600030101010101" pitchFamily="2" charset="-122"/>
            </a:endParaRPr>
          </a:p>
          <a:p>
            <a:r>
              <a:rPr lang="zh-CN" altLang="en-US" sz="2800" dirty="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  参考</a:t>
            </a:r>
            <a:r>
              <a:rPr lang="zh-CN" altLang="en-US" sz="2800" dirty="0">
                <a:latin typeface="宋体" panose="02010600030101010101" pitchFamily="2" charset="-122"/>
                <a:ea typeface="宋体" panose="02010600030101010101" pitchFamily="2" charset="-122"/>
              </a:rPr>
              <a:t>词汇：新型冠状肺炎</a:t>
            </a:r>
            <a:r>
              <a:rPr lang="zh-CN" altLang="en-US" sz="2800" dirty="0"/>
              <a:t> </a:t>
            </a:r>
            <a:r>
              <a:rPr lang="en-US" altLang="zh-CN" sz="2800" dirty="0" smtClean="0">
                <a:latin typeface="Times New Roman" panose="02020603050405020304" pitchFamily="18" charset="0"/>
                <a:cs typeface="Times New Roman" panose="02020603050405020304" pitchFamily="18" charset="0"/>
              </a:rPr>
              <a:t>COVID-19</a:t>
            </a:r>
            <a:endParaRPr lang="zh-CN" altLang="en-US" sz="2800" dirty="0"/>
          </a:p>
          <a:p>
            <a:r>
              <a:rPr lang="zh-CN" altLang="en-US" sz="2800" dirty="0"/>
              <a:t>                            </a:t>
            </a:r>
            <a:r>
              <a:rPr lang="zh-CN" altLang="en-US" sz="2800" dirty="0">
                <a:latin typeface="宋体" panose="02010600030101010101" pitchFamily="2" charset="-122"/>
                <a:ea typeface="宋体" panose="02010600030101010101" pitchFamily="2" charset="-122"/>
              </a:rPr>
              <a:t>流行病</a:t>
            </a:r>
            <a:r>
              <a:rPr lang="en-US" altLang="zh-CN" sz="2800" dirty="0">
                <a:latin typeface="Times New Roman" panose="02020603050405020304" pitchFamily="18" charset="0"/>
                <a:cs typeface="Times New Roman" panose="02020603050405020304" pitchFamily="18" charset="0"/>
              </a:rPr>
              <a:t>epidemic/pandemic</a:t>
            </a:r>
            <a:endParaRPr lang="en-US" altLang="zh-CN"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7977" y="706824"/>
            <a:ext cx="7445829" cy="646331"/>
          </a:xfrm>
          <a:prstGeom prst="rect">
            <a:avLst/>
          </a:prstGeom>
          <a:noFill/>
        </p:spPr>
        <p:txBody>
          <a:bodyPr wrap="square" rtlCol="0">
            <a:spAutoFit/>
          </a:bodyPr>
          <a:lstStyle/>
          <a:p>
            <a:r>
              <a:rPr lang="zh-CN" altLang="en-US" sz="3600" b="1" dirty="0" smtClean="0">
                <a:solidFill>
                  <a:srgbClr val="0070C0"/>
                </a:solidFill>
              </a:rPr>
              <a:t>参考范文</a:t>
            </a:r>
            <a:endParaRPr lang="zh-CN" altLang="en-US" sz="3600" b="1" dirty="0">
              <a:solidFill>
                <a:srgbClr val="0070C0"/>
              </a:solidFill>
            </a:endParaRPr>
          </a:p>
        </p:txBody>
      </p:sp>
      <p:sp>
        <p:nvSpPr>
          <p:cNvPr id="3" name="矩形 2"/>
          <p:cNvSpPr/>
          <p:nvPr/>
        </p:nvSpPr>
        <p:spPr>
          <a:xfrm>
            <a:off x="966652" y="1353155"/>
            <a:ext cx="10380617" cy="4742324"/>
          </a:xfrm>
          <a:prstGeom prst="rect">
            <a:avLst/>
          </a:prstGeom>
        </p:spPr>
        <p:txBody>
          <a:bodyPr wrap="square">
            <a:spAutoFit/>
          </a:bodyPr>
          <a:lstStyle/>
          <a:p>
            <a:pPr>
              <a:lnSpc>
                <a:spcPts val="3100"/>
              </a:lnSpc>
            </a:pPr>
            <a:r>
              <a:rPr lang="en-US" altLang="zh-CN" sz="2400" dirty="0">
                <a:latin typeface="Times New Roman" panose="02020603050405020304" pitchFamily="18" charset="0"/>
                <a:cs typeface="Times New Roman" panose="02020603050405020304" pitchFamily="18" charset="0"/>
              </a:rPr>
              <a:t>Dear </a:t>
            </a:r>
            <a:r>
              <a:rPr lang="en-US" altLang="zh-CN" sz="2400" dirty="0" smtClean="0">
                <a:latin typeface="Times New Roman" panose="02020603050405020304" pitchFamily="18" charset="0"/>
                <a:cs typeface="Times New Roman" panose="02020603050405020304" pitchFamily="18" charset="0"/>
              </a:rPr>
              <a:t>Mark</a:t>
            </a:r>
            <a:r>
              <a:rPr lang="zh-CN" altLang="en-US" sz="2400" dirty="0" smtClean="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a:p>
            <a:pPr>
              <a:lnSpc>
                <a:spcPts val="3100"/>
              </a:lnSpc>
            </a:pPr>
            <a:r>
              <a:rPr lang="en-US" altLang="zh-CN" sz="2400" dirty="0" smtClean="0">
                <a:latin typeface="Times New Roman" panose="02020603050405020304" pitchFamily="18" charset="0"/>
                <a:cs typeface="Times New Roman" panose="02020603050405020304" pitchFamily="18" charset="0"/>
              </a:rPr>
              <a:t>   How’s </a:t>
            </a:r>
            <a:r>
              <a:rPr lang="en-US" altLang="zh-CN" sz="2400" dirty="0">
                <a:latin typeface="Times New Roman" panose="02020603050405020304" pitchFamily="18" charset="0"/>
                <a:cs typeface="Times New Roman" panose="02020603050405020304" pitchFamily="18" charset="0"/>
              </a:rPr>
              <a:t>everything going with you? I’ve heard from the news that the ongoing worldwide epidemic of COVID-19 strikes/hits America hard. But </a:t>
            </a:r>
            <a:r>
              <a:rPr lang="en-US" altLang="zh-CN" sz="2400" dirty="0" smtClean="0">
                <a:latin typeface="Times New Roman" panose="02020603050405020304" pitchFamily="18" charset="0"/>
                <a:cs typeface="Times New Roman" panose="02020603050405020304" pitchFamily="18" charset="0"/>
              </a:rPr>
              <a:t>proactive/ preventive </a:t>
            </a:r>
            <a:r>
              <a:rPr lang="en-US" altLang="zh-CN" sz="2400" dirty="0">
                <a:latin typeface="Times New Roman" panose="02020603050405020304" pitchFamily="18" charset="0"/>
                <a:cs typeface="Times New Roman" panose="02020603050405020304" pitchFamily="18" charset="0"/>
              </a:rPr>
              <a:t>measures still can be taken to fight against it effectively.   </a:t>
            </a:r>
            <a:endParaRPr lang="en-US" altLang="zh-CN" sz="2400" dirty="0">
              <a:latin typeface="Times New Roman" panose="02020603050405020304" pitchFamily="18" charset="0"/>
              <a:cs typeface="Times New Roman" panose="02020603050405020304" pitchFamily="18" charset="0"/>
            </a:endParaRPr>
          </a:p>
          <a:p>
            <a:pPr>
              <a:lnSpc>
                <a:spcPts val="3100"/>
              </a:lnSpc>
            </a:pPr>
            <a:r>
              <a:rPr lang="en-US" altLang="zh-CN" sz="2400" dirty="0">
                <a:latin typeface="Times New Roman" panose="02020603050405020304" pitchFamily="18" charset="0"/>
                <a:cs typeface="Times New Roman" panose="02020603050405020304" pitchFamily="18" charset="0"/>
              </a:rPr>
              <a:t>   My top tip is to wear masks and maintain the social distance, because the viruses can spread from person to person in close </a:t>
            </a:r>
            <a:r>
              <a:rPr lang="en-US" altLang="zh-CN" sz="2400" dirty="0" smtClean="0">
                <a:latin typeface="Times New Roman" panose="02020603050405020304" pitchFamily="18" charset="0"/>
                <a:cs typeface="Times New Roman" panose="02020603050405020304" pitchFamily="18" charset="0"/>
              </a:rPr>
              <a:t>proximity. </a:t>
            </a:r>
            <a:r>
              <a:rPr lang="en-US" altLang="zh-CN" sz="2400" dirty="0">
                <a:latin typeface="Times New Roman" panose="02020603050405020304" pitchFamily="18" charset="0"/>
                <a:cs typeface="Times New Roman" panose="02020603050405020304" pitchFamily="18" charset="0"/>
              </a:rPr>
              <a:t>It is also important to wash hands regularly and thoroughly with soap, which can kill viruses. Do stock your cupboards with some extra food to lower/reduce the frequency of hangout. </a:t>
            </a:r>
            <a:endParaRPr lang="en-US" altLang="zh-CN" sz="2400" dirty="0">
              <a:latin typeface="Times New Roman" panose="02020603050405020304" pitchFamily="18" charset="0"/>
              <a:cs typeface="Times New Roman" panose="02020603050405020304" pitchFamily="18" charset="0"/>
            </a:endParaRPr>
          </a:p>
          <a:p>
            <a:pPr>
              <a:lnSpc>
                <a:spcPts val="3100"/>
              </a:lnSpc>
            </a:pP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a:t>
            </a:r>
            <a:r>
              <a:rPr lang="en-US" altLang="zh-CN" sz="2400" dirty="0" smtClean="0">
                <a:solidFill>
                  <a:srgbClr val="C00000"/>
                </a:solidFill>
                <a:latin typeface="Times New Roman" panose="02020603050405020304" pitchFamily="18" charset="0"/>
                <a:cs typeface="Times New Roman" panose="02020603050405020304" pitchFamily="18" charset="0"/>
              </a:rPr>
              <a:t>I </a:t>
            </a:r>
            <a:r>
              <a:rPr lang="en-US" altLang="zh-CN" sz="2400" dirty="0">
                <a:solidFill>
                  <a:srgbClr val="C00000"/>
                </a:solidFill>
                <a:latin typeface="Times New Roman" panose="02020603050405020304" pitchFamily="18" charset="0"/>
                <a:cs typeface="Times New Roman" panose="02020603050405020304" pitchFamily="18" charset="0"/>
              </a:rPr>
              <a:t>hope the disease can be under control soon. Stay well!</a:t>
            </a:r>
            <a:endParaRPr lang="en-US" altLang="zh-CN" sz="2400" dirty="0">
              <a:solidFill>
                <a:srgbClr val="C00000"/>
              </a:solidFill>
              <a:latin typeface="Times New Roman" panose="02020603050405020304" pitchFamily="18" charset="0"/>
              <a:cs typeface="Times New Roman" panose="02020603050405020304" pitchFamily="18" charset="0"/>
            </a:endParaRPr>
          </a:p>
          <a:p>
            <a:pPr>
              <a:lnSpc>
                <a:spcPts val="3100"/>
              </a:lnSpc>
            </a:pP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Yours</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a:lnSpc>
                <a:spcPts val="3100"/>
              </a:lnSpc>
            </a:pP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Li </a:t>
            </a:r>
            <a:r>
              <a:rPr lang="en-US" altLang="zh-CN" sz="2400" dirty="0">
                <a:latin typeface="Times New Roman" panose="02020603050405020304" pitchFamily="18" charset="0"/>
                <a:cs typeface="Times New Roman" panose="02020603050405020304" pitchFamily="18" charset="0"/>
              </a:rPr>
              <a:t>Hua</a:t>
            </a:r>
            <a:endParaRPr lang="en-US" altLang="zh-CN" sz="2400" dirty="0">
              <a:latin typeface="Times New Roman" panose="02020603050405020304" pitchFamily="18" charset="0"/>
              <a:cs typeface="Times New Roman" panose="02020603050405020304" pitchFamily="18" charset="0"/>
            </a:endParaRPr>
          </a:p>
          <a:p>
            <a:endParaRPr lang="en-US" altLang="zh-CN" dirty="0"/>
          </a:p>
        </p:txBody>
      </p:sp>
      <p:sp>
        <p:nvSpPr>
          <p:cNvPr id="4" name="文本框 3"/>
          <p:cNvSpPr txBox="1"/>
          <p:nvPr/>
        </p:nvSpPr>
        <p:spPr>
          <a:xfrm>
            <a:off x="1132116" y="5347062"/>
            <a:ext cx="7776753" cy="523220"/>
          </a:xfrm>
          <a:prstGeom prst="rect">
            <a:avLst/>
          </a:prstGeom>
          <a:noFill/>
        </p:spPr>
        <p:txBody>
          <a:bodyPr wrap="square" rtlCol="0">
            <a:spAutoFit/>
          </a:bodyPr>
          <a:lstStyle/>
          <a:p>
            <a:r>
              <a:rPr lang="en-US" altLang="zh-CN" sz="2800" b="1" dirty="0" smtClean="0">
                <a:solidFill>
                  <a:srgbClr val="0070C0"/>
                </a:solidFill>
                <a:latin typeface="Calibri" panose="020F0502020204030204" pitchFamily="34" charset="0"/>
                <a:cs typeface="Calibri" panose="020F0502020204030204" pitchFamily="34" charset="0"/>
              </a:rPr>
              <a:t>Tip 3 </a:t>
            </a:r>
            <a:r>
              <a:rPr lang="en-US" altLang="zh-CN" sz="2800" b="1" dirty="0">
                <a:solidFill>
                  <a:srgbClr val="0070C0"/>
                </a:solidFill>
                <a:latin typeface="Calibri" panose="020F0502020204030204" pitchFamily="34" charset="0"/>
                <a:cs typeface="Calibri" panose="020F0502020204030204" pitchFamily="34" charset="0"/>
              </a:rPr>
              <a:t>E</a:t>
            </a:r>
            <a:r>
              <a:rPr lang="en-US" altLang="zh-CN" sz="2800" b="1" dirty="0" smtClean="0">
                <a:solidFill>
                  <a:srgbClr val="0070C0"/>
                </a:solidFill>
                <a:latin typeface="Calibri" panose="020F0502020204030204" pitchFamily="34" charset="0"/>
                <a:cs typeface="Calibri" panose="020F0502020204030204" pitchFamily="34" charset="0"/>
              </a:rPr>
              <a:t>xpress your wishes according to the context.</a:t>
            </a:r>
            <a:endParaRPr lang="en-US" altLang="zh-CN" sz="2800" b="1" dirty="0" smtClean="0">
              <a:solidFill>
                <a:srgbClr val="0070C0"/>
              </a:solidFill>
              <a:latin typeface="Calibri" panose="020F0502020204030204" pitchFamily="34" charset="0"/>
              <a:cs typeface="Calibri" panose="020F0502020204030204" pitchFamily="34" charset="0"/>
            </a:endParaRPr>
          </a:p>
        </p:txBody>
      </p:sp>
      <p:sp>
        <p:nvSpPr>
          <p:cNvPr id="5" name="下箭头 4"/>
          <p:cNvSpPr/>
          <p:nvPr/>
        </p:nvSpPr>
        <p:spPr>
          <a:xfrm>
            <a:off x="4650378" y="4902925"/>
            <a:ext cx="600891" cy="5747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755" y="184785"/>
            <a:ext cx="1637302" cy="679450"/>
          </a:xfrm>
          <a:prstGeom prst="roundRect">
            <a:avLst/>
          </a:prstGeom>
          <a:solidFill>
            <a:srgbClr val="CCE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ea typeface="宋体" panose="02010600030101010101" pitchFamily="2" charset="-122"/>
                <a:cs typeface="Calibri" panose="020F0502020204030204" pitchFamily="34" charset="0"/>
              </a:rPr>
              <a:t>例四</a:t>
            </a:r>
            <a:endParaRPr lang="zh-CN" altLang="zh-CN" sz="36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3" name="文本框 2"/>
          <p:cNvSpPr txBox="1"/>
          <p:nvPr/>
        </p:nvSpPr>
        <p:spPr>
          <a:xfrm>
            <a:off x="1584960" y="898413"/>
            <a:ext cx="3431441" cy="646331"/>
          </a:xfrm>
          <a:prstGeom prst="rect">
            <a:avLst/>
          </a:prstGeom>
          <a:noFill/>
        </p:spPr>
        <p:txBody>
          <a:bodyPr wrap="square" rtlCol="0">
            <a:spAutoFit/>
          </a:bodyPr>
          <a:lstStyle/>
          <a:p>
            <a:r>
              <a:rPr lang="zh-CN" altLang="en-US" sz="3600" b="1" dirty="0" smtClean="0">
                <a:solidFill>
                  <a:srgbClr val="0070C0"/>
                </a:solidFill>
              </a:rPr>
              <a:t>图书馆藏书问题</a:t>
            </a:r>
            <a:endParaRPr lang="zh-CN" altLang="en-US" sz="3600" b="1" dirty="0">
              <a:solidFill>
                <a:srgbClr val="0070C0"/>
              </a:solidFill>
            </a:endParaRPr>
          </a:p>
        </p:txBody>
      </p:sp>
      <p:sp>
        <p:nvSpPr>
          <p:cNvPr id="4" name="矩形 3"/>
          <p:cNvSpPr/>
          <p:nvPr/>
        </p:nvSpPr>
        <p:spPr>
          <a:xfrm>
            <a:off x="1733005" y="1548071"/>
            <a:ext cx="9544596" cy="3539430"/>
          </a:xfrm>
          <a:prstGeom prst="rect">
            <a:avLst/>
          </a:prstGeom>
        </p:spPr>
        <p:txBody>
          <a:bodyPr wrap="square">
            <a:spAutoFit/>
          </a:bodyPr>
          <a:lstStyle/>
          <a:p>
            <a:r>
              <a:rPr lang="zh-CN" altLang="en-US" sz="2800" dirty="0" smtClean="0">
                <a:latin typeface="宋体" panose="02010600030101010101" pitchFamily="2" charset="-122"/>
                <a:ea typeface="宋体" panose="02010600030101010101" pitchFamily="2" charset="-122"/>
              </a:rPr>
              <a:t>    假如</a:t>
            </a:r>
            <a:r>
              <a:rPr lang="zh-CN" altLang="en-US" sz="2800" dirty="0">
                <a:latin typeface="宋体" panose="02010600030101010101" pitchFamily="2" charset="-122"/>
                <a:ea typeface="宋体" panose="02010600030101010101" pitchFamily="2" charset="-122"/>
              </a:rPr>
              <a:t>你是李华，就读于某国际学校。请你就本校图书馆英语藏书方面存在的问题给校长写一封信，内容包括：</a:t>
            </a:r>
            <a:endParaRPr lang="zh-CN" altLang="en-US" sz="2800" dirty="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表明写信目的</a:t>
            </a:r>
            <a:r>
              <a:rPr lang="zh-CN" altLang="en-US" sz="2800" dirty="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指出存在问题</a:t>
            </a:r>
            <a:r>
              <a:rPr lang="zh-CN" altLang="en-US" sz="2800" dirty="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3.</a:t>
            </a:r>
            <a:r>
              <a:rPr lang="zh-CN" altLang="en-US" sz="2800" dirty="0" smtClean="0">
                <a:latin typeface="宋体" panose="02010600030101010101" pitchFamily="2" charset="-122"/>
                <a:ea typeface="宋体" panose="02010600030101010101" pitchFamily="2" charset="-122"/>
              </a:rPr>
              <a:t>提供</a:t>
            </a:r>
            <a:r>
              <a:rPr lang="zh-CN" altLang="en-US" sz="2800" dirty="0">
                <a:latin typeface="宋体" panose="02010600030101010101" pitchFamily="2" charset="-122"/>
                <a:ea typeface="宋体" panose="02010600030101010101" pitchFamily="2" charset="-122"/>
              </a:rPr>
              <a:t>改进</a:t>
            </a:r>
            <a:r>
              <a:rPr lang="zh-CN" altLang="en-US" sz="2800" dirty="0" smtClean="0">
                <a:latin typeface="宋体" panose="02010600030101010101" pitchFamily="2" charset="-122"/>
                <a:ea typeface="宋体" panose="02010600030101010101" pitchFamily="2" charset="-122"/>
              </a:rPr>
              <a:t>建议。</a:t>
            </a:r>
            <a:endParaRPr lang="en-US" altLang="zh-CN"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注意</a:t>
            </a:r>
            <a:r>
              <a:rPr lang="zh-CN" altLang="en-US" sz="2800" dirty="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词数</a:t>
            </a:r>
            <a:r>
              <a:rPr lang="en-US" altLang="zh-CN" sz="2800" dirty="0">
                <a:latin typeface="宋体" panose="02010600030101010101" pitchFamily="2" charset="-122"/>
                <a:ea typeface="宋体" panose="02010600030101010101" pitchFamily="2" charset="-122"/>
              </a:rPr>
              <a:t>80</a:t>
            </a:r>
            <a:r>
              <a:rPr lang="zh-CN" altLang="en-US" sz="2800" dirty="0">
                <a:latin typeface="宋体" panose="02010600030101010101" pitchFamily="2" charset="-122"/>
                <a:ea typeface="宋体" panose="02010600030101010101" pitchFamily="2" charset="-122"/>
              </a:rPr>
              <a:t>左右；</a:t>
            </a:r>
            <a:endParaRPr lang="zh-CN" altLang="en-US" sz="2800" dirty="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可</a:t>
            </a:r>
            <a:r>
              <a:rPr lang="zh-CN" altLang="en-US" sz="2800" dirty="0">
                <a:latin typeface="宋体" panose="02010600030101010101" pitchFamily="2" charset="-122"/>
                <a:ea typeface="宋体" panose="02010600030101010101" pitchFamily="2" charset="-122"/>
              </a:rPr>
              <a:t>适当增加细节，以使行文连贯。</a:t>
            </a:r>
            <a:endParaRPr lang="zh-CN" altLang="en-US" sz="2800" dirty="0">
              <a:latin typeface="宋体" panose="02010600030101010101" pitchFamily="2" charset="-122"/>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7977" y="706824"/>
            <a:ext cx="7445829" cy="646331"/>
          </a:xfrm>
          <a:prstGeom prst="rect">
            <a:avLst/>
          </a:prstGeom>
          <a:noFill/>
        </p:spPr>
        <p:txBody>
          <a:bodyPr wrap="square" rtlCol="0">
            <a:spAutoFit/>
          </a:bodyPr>
          <a:lstStyle/>
          <a:p>
            <a:r>
              <a:rPr lang="zh-CN" altLang="en-US" sz="3600" b="1" dirty="0" smtClean="0">
                <a:solidFill>
                  <a:srgbClr val="0070C0"/>
                </a:solidFill>
              </a:rPr>
              <a:t>参考范文</a:t>
            </a:r>
            <a:endParaRPr lang="zh-CN" altLang="en-US" sz="3600" b="1" dirty="0">
              <a:solidFill>
                <a:srgbClr val="0070C0"/>
              </a:solidFill>
            </a:endParaRPr>
          </a:p>
        </p:txBody>
      </p:sp>
      <p:sp>
        <p:nvSpPr>
          <p:cNvPr id="3" name="矩形 2"/>
          <p:cNvSpPr/>
          <p:nvPr/>
        </p:nvSpPr>
        <p:spPr>
          <a:xfrm>
            <a:off x="992776" y="1262239"/>
            <a:ext cx="10128069" cy="4851649"/>
          </a:xfrm>
          <a:prstGeom prst="rect">
            <a:avLst/>
          </a:prstGeom>
        </p:spPr>
        <p:txBody>
          <a:bodyPr wrap="square">
            <a:spAutoFit/>
          </a:bodyPr>
          <a:lstStyle/>
          <a:p>
            <a:pPr>
              <a:lnSpc>
                <a:spcPts val="3400"/>
              </a:lnSpc>
            </a:pPr>
            <a:r>
              <a:rPr lang="en-US" altLang="zh-CN" sz="2400" dirty="0">
                <a:latin typeface="Times New Roman" panose="02020603050405020304" pitchFamily="18" charset="0"/>
                <a:cs typeface="Times New Roman" panose="02020603050405020304" pitchFamily="18" charset="0"/>
              </a:rPr>
              <a:t>Dear Sir, </a:t>
            </a:r>
            <a:endParaRPr lang="en-US" altLang="zh-CN" sz="2400" dirty="0">
              <a:latin typeface="Times New Roman" panose="02020603050405020304" pitchFamily="18" charset="0"/>
              <a:cs typeface="Times New Roman" panose="02020603050405020304" pitchFamily="18" charset="0"/>
            </a:endParaRPr>
          </a:p>
          <a:p>
            <a:pPr>
              <a:lnSpc>
                <a:spcPts val="3400"/>
              </a:lnSpc>
            </a:pPr>
            <a:r>
              <a:rPr lang="en-US" altLang="zh-CN" sz="2400" dirty="0">
                <a:latin typeface="Times New Roman" panose="02020603050405020304" pitchFamily="18" charset="0"/>
                <a:cs typeface="Times New Roman" panose="02020603050405020304" pitchFamily="18" charset="0"/>
              </a:rPr>
              <a:t>   I hope you don’t mind me writing to point out some problems concerning the collection of English books in our library. For example, the number of original books is limited and the English newspapers and magazines are out of date. </a:t>
            </a:r>
            <a:endParaRPr lang="en-US" altLang="zh-CN" sz="2400" dirty="0">
              <a:latin typeface="Times New Roman" panose="02020603050405020304" pitchFamily="18" charset="0"/>
              <a:cs typeface="Times New Roman" panose="02020603050405020304" pitchFamily="18" charset="0"/>
            </a:endParaRPr>
          </a:p>
          <a:p>
            <a:pPr>
              <a:lnSpc>
                <a:spcPts val="3400"/>
              </a:lnSpc>
            </a:pPr>
            <a:r>
              <a:rPr lang="en-US" altLang="zh-CN" sz="2400" dirty="0">
                <a:latin typeface="Times New Roman" panose="02020603050405020304" pitchFamily="18" charset="0"/>
                <a:cs typeface="Times New Roman" panose="02020603050405020304" pitchFamily="18" charset="0"/>
              </a:rPr>
              <a:t>  To improve the condition, I think not only can we appeal to students to donate some original books, but also purchase a certain number of new ones. Besides, the magazines and newspapers should be updated regularly to keep students well </a:t>
            </a:r>
            <a:r>
              <a:rPr lang="en-US" altLang="zh-CN" sz="2400" dirty="0" smtClean="0">
                <a:latin typeface="Times New Roman" panose="02020603050405020304" pitchFamily="18" charset="0"/>
                <a:cs typeface="Times New Roman" panose="02020603050405020304" pitchFamily="18" charset="0"/>
              </a:rPr>
              <a:t>informed.</a:t>
            </a:r>
            <a:endParaRPr lang="en-US" altLang="zh-CN" sz="2400" dirty="0">
              <a:latin typeface="Times New Roman" panose="02020603050405020304" pitchFamily="18" charset="0"/>
              <a:cs typeface="Times New Roman" panose="02020603050405020304" pitchFamily="18" charset="0"/>
            </a:endParaRPr>
          </a:p>
          <a:p>
            <a:pPr>
              <a:lnSpc>
                <a:spcPts val="3400"/>
              </a:lnSpc>
            </a:pPr>
            <a:r>
              <a:rPr lang="en-US" altLang="zh-CN" sz="2400" dirty="0">
                <a:solidFill>
                  <a:srgbClr val="C00000"/>
                </a:solidFill>
                <a:latin typeface="Times New Roman" panose="02020603050405020304" pitchFamily="18" charset="0"/>
                <a:cs typeface="Times New Roman" panose="02020603050405020304" pitchFamily="18" charset="0"/>
              </a:rPr>
              <a:t>  I would be grateful if you could consider my suggestions</a:t>
            </a:r>
            <a:r>
              <a:rPr lang="en-US" altLang="zh-CN" sz="2400" dirty="0" smtClean="0">
                <a:solidFill>
                  <a:srgbClr val="C00000"/>
                </a:solidFill>
                <a:latin typeface="Times New Roman" panose="02020603050405020304" pitchFamily="18" charset="0"/>
                <a:cs typeface="Times New Roman" panose="02020603050405020304" pitchFamily="18" charset="0"/>
              </a:rPr>
              <a:t>. Best wishes!  </a:t>
            </a:r>
            <a:endParaRPr lang="en-US" altLang="zh-CN" sz="2400" dirty="0">
              <a:solidFill>
                <a:srgbClr val="C00000"/>
              </a:solidFill>
              <a:latin typeface="Times New Roman" panose="02020603050405020304" pitchFamily="18" charset="0"/>
              <a:cs typeface="Times New Roman" panose="02020603050405020304" pitchFamily="18" charset="0"/>
            </a:endParaRPr>
          </a:p>
          <a:p>
            <a:pPr>
              <a:lnSpc>
                <a:spcPts val="3400"/>
              </a:lnSpc>
            </a:pP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Yours </a:t>
            </a:r>
            <a:r>
              <a:rPr lang="en-US" altLang="zh-CN" sz="2400" dirty="0">
                <a:latin typeface="Times New Roman" panose="02020603050405020304" pitchFamily="18" charset="0"/>
                <a:cs typeface="Times New Roman" panose="02020603050405020304" pitchFamily="18" charset="0"/>
              </a:rPr>
              <a:t>sincerely, </a:t>
            </a:r>
            <a:endParaRPr lang="en-US" altLang="zh-CN" sz="2400" dirty="0">
              <a:latin typeface="Times New Roman" panose="02020603050405020304" pitchFamily="18" charset="0"/>
              <a:cs typeface="Times New Roman" panose="02020603050405020304" pitchFamily="18" charset="0"/>
            </a:endParaRPr>
          </a:p>
          <a:p>
            <a:pPr>
              <a:lnSpc>
                <a:spcPts val="3400"/>
              </a:lnSpc>
            </a:pP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Li </a:t>
            </a:r>
            <a:r>
              <a:rPr lang="en-US" altLang="zh-CN" sz="2400" dirty="0">
                <a:latin typeface="Times New Roman" panose="02020603050405020304" pitchFamily="18" charset="0"/>
                <a:cs typeface="Times New Roman" panose="02020603050405020304" pitchFamily="18" charset="0"/>
              </a:rPr>
              <a:t>Hua</a:t>
            </a:r>
            <a:endParaRPr lang="en-US" altLang="zh-CN" sz="2400"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1132112" y="5576276"/>
            <a:ext cx="9189629" cy="523220"/>
          </a:xfrm>
          <a:prstGeom prst="rect">
            <a:avLst/>
          </a:prstGeom>
          <a:noFill/>
        </p:spPr>
        <p:txBody>
          <a:bodyPr wrap="square" rtlCol="0">
            <a:spAutoFit/>
          </a:bodyPr>
          <a:lstStyle/>
          <a:p>
            <a:r>
              <a:rPr lang="en-US" altLang="zh-CN" sz="2800" b="1" dirty="0" smtClean="0">
                <a:solidFill>
                  <a:srgbClr val="0070C0"/>
                </a:solidFill>
                <a:latin typeface="Calibri" panose="020F0502020204030204" pitchFamily="34" charset="0"/>
                <a:cs typeface="Calibri" panose="020F0502020204030204" pitchFamily="34" charset="0"/>
              </a:rPr>
              <a:t>Tip 3 </a:t>
            </a:r>
            <a:r>
              <a:rPr lang="en-US" altLang="zh-CN" sz="2800" b="1" dirty="0">
                <a:solidFill>
                  <a:srgbClr val="0070C0"/>
                </a:solidFill>
                <a:latin typeface="Calibri" panose="020F0502020204030204" pitchFamily="34" charset="0"/>
                <a:cs typeface="Calibri" panose="020F0502020204030204" pitchFamily="34" charset="0"/>
              </a:rPr>
              <a:t>E</a:t>
            </a:r>
            <a:r>
              <a:rPr lang="en-US" altLang="zh-CN" sz="2800" b="1" dirty="0" smtClean="0">
                <a:solidFill>
                  <a:srgbClr val="0070C0"/>
                </a:solidFill>
                <a:latin typeface="Calibri" panose="020F0502020204030204" pitchFamily="34" charset="0"/>
                <a:cs typeface="Calibri" panose="020F0502020204030204" pitchFamily="34" charset="0"/>
              </a:rPr>
              <a:t>xpress your wishes according to the context.</a:t>
            </a:r>
            <a:endParaRPr lang="en-US" altLang="zh-CN" sz="2800" b="1" dirty="0" smtClean="0">
              <a:solidFill>
                <a:srgbClr val="0070C0"/>
              </a:solidFill>
              <a:latin typeface="Calibri" panose="020F0502020204030204" pitchFamily="34" charset="0"/>
              <a:cs typeface="Calibri" panose="020F0502020204030204" pitchFamily="34" charset="0"/>
            </a:endParaRPr>
          </a:p>
        </p:txBody>
      </p:sp>
      <p:sp>
        <p:nvSpPr>
          <p:cNvPr id="5" name="下箭头 4"/>
          <p:cNvSpPr/>
          <p:nvPr/>
        </p:nvSpPr>
        <p:spPr>
          <a:xfrm>
            <a:off x="4598126" y="5157897"/>
            <a:ext cx="600891" cy="5723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09851" y="2734491"/>
            <a:ext cx="5199017" cy="1323439"/>
          </a:xfrm>
          <a:prstGeom prst="rect">
            <a:avLst/>
          </a:prstGeom>
          <a:solidFill>
            <a:srgbClr val="F3F3F3"/>
          </a:solidFill>
        </p:spPr>
        <p:txBody>
          <a:bodyPr wrap="square" rtlCol="0">
            <a:spAutoFit/>
          </a:bodyPr>
          <a:lstStyle/>
          <a:p>
            <a:r>
              <a:rPr lang="en-US" altLang="zh-CN" sz="8000" b="1" dirty="0" smtClean="0">
                <a:solidFill>
                  <a:srgbClr val="C00000"/>
                </a:solidFill>
              </a:rPr>
              <a:t>Thank you!</a:t>
            </a:r>
            <a:endParaRPr lang="zh-CN" altLang="en-US" sz="8000" b="1"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755" y="184785"/>
            <a:ext cx="1637302" cy="679450"/>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ea typeface="宋体" panose="02010600030101010101" pitchFamily="2" charset="-122"/>
                <a:cs typeface="Calibri" panose="020F0502020204030204" pitchFamily="34" charset="0"/>
              </a:rPr>
              <a:t>目录</a:t>
            </a:r>
            <a:endParaRPr lang="zh-CN" altLang="zh-CN" sz="36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3" name="圆角矩形 2"/>
          <p:cNvSpPr/>
          <p:nvPr/>
        </p:nvSpPr>
        <p:spPr>
          <a:xfrm>
            <a:off x="2246812" y="1371600"/>
            <a:ext cx="1010194" cy="757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smtClean="0">
                <a:latin typeface="Cambria Math" panose="02040503050406030204" pitchFamily="18" charset="0"/>
                <a:ea typeface="Cambria Math" panose="02040503050406030204" pitchFamily="18" charset="0"/>
              </a:rPr>
              <a:t>1</a:t>
            </a:r>
            <a:endParaRPr lang="zh-CN" altLang="en-US" sz="5400" b="1" dirty="0">
              <a:latin typeface="Cambria Math" panose="02040503050406030204" pitchFamily="18" charset="0"/>
              <a:ea typeface="+mj-ea"/>
            </a:endParaRPr>
          </a:p>
        </p:txBody>
      </p:sp>
      <p:sp>
        <p:nvSpPr>
          <p:cNvPr id="5" name="文本框 4"/>
          <p:cNvSpPr txBox="1"/>
          <p:nvPr/>
        </p:nvSpPr>
        <p:spPr>
          <a:xfrm>
            <a:off x="3622765" y="1360225"/>
            <a:ext cx="3587931" cy="646331"/>
          </a:xfrm>
          <a:prstGeom prst="rect">
            <a:avLst/>
          </a:prstGeom>
          <a:noFill/>
        </p:spPr>
        <p:txBody>
          <a:bodyPr wrap="square" rtlCol="0">
            <a:spAutoFit/>
          </a:bodyPr>
          <a:lstStyle/>
          <a:p>
            <a:r>
              <a:rPr lang="zh-CN" altLang="en-US" sz="3600" b="1" dirty="0" smtClean="0">
                <a:latin typeface="宋体" panose="02010600030101010101" pitchFamily="2" charset="-122"/>
                <a:ea typeface="宋体" panose="02010600030101010101" pitchFamily="2" charset="-122"/>
              </a:rPr>
              <a:t>模拟试题分析</a:t>
            </a:r>
            <a:endParaRPr lang="zh-CN" altLang="en-US" sz="3600" b="1" dirty="0">
              <a:latin typeface="宋体" panose="02010600030101010101" pitchFamily="2" charset="-122"/>
              <a:ea typeface="宋体" panose="02010600030101010101" pitchFamily="2" charset="-122"/>
            </a:endParaRPr>
          </a:p>
        </p:txBody>
      </p:sp>
      <p:sp>
        <p:nvSpPr>
          <p:cNvPr id="6" name="圆角矩形 5"/>
          <p:cNvSpPr/>
          <p:nvPr/>
        </p:nvSpPr>
        <p:spPr>
          <a:xfrm>
            <a:off x="2246812" y="4016548"/>
            <a:ext cx="1010194" cy="757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smtClean="0">
                <a:latin typeface="Cambria Math" panose="02040503050406030204" pitchFamily="18" charset="0"/>
                <a:ea typeface="Cambria Math" panose="02040503050406030204" pitchFamily="18" charset="0"/>
              </a:rPr>
              <a:t>2</a:t>
            </a:r>
            <a:endParaRPr lang="zh-CN" altLang="en-US" sz="5400" b="1" dirty="0">
              <a:latin typeface="Cambria Math" panose="02040503050406030204" pitchFamily="18" charset="0"/>
              <a:ea typeface="+mj-ea"/>
            </a:endParaRPr>
          </a:p>
        </p:txBody>
      </p:sp>
      <p:sp>
        <p:nvSpPr>
          <p:cNvPr id="7" name="文本框 6"/>
          <p:cNvSpPr txBox="1"/>
          <p:nvPr/>
        </p:nvSpPr>
        <p:spPr>
          <a:xfrm>
            <a:off x="3722913" y="4067290"/>
            <a:ext cx="3587931" cy="646331"/>
          </a:xfrm>
          <a:prstGeom prst="rect">
            <a:avLst/>
          </a:prstGeom>
          <a:noFill/>
        </p:spPr>
        <p:txBody>
          <a:bodyPr wrap="square" rtlCol="0">
            <a:spAutoFit/>
          </a:bodyPr>
          <a:lstStyle/>
          <a:p>
            <a:r>
              <a:rPr lang="zh-CN" altLang="en-US" sz="3600" b="1" dirty="0" smtClean="0">
                <a:latin typeface="宋体" panose="02010600030101010101" pitchFamily="2" charset="-122"/>
                <a:ea typeface="宋体" panose="02010600030101010101" pitchFamily="2" charset="-122"/>
              </a:rPr>
              <a:t>建议信总结</a:t>
            </a:r>
            <a:endParaRPr lang="zh-CN" altLang="en-US" sz="3600" b="1" dirty="0">
              <a:latin typeface="宋体" panose="02010600030101010101" pitchFamily="2" charset="-122"/>
              <a:ea typeface="宋体" panose="02010600030101010101" pitchFamily="2" charset="-122"/>
            </a:endParaRPr>
          </a:p>
        </p:txBody>
      </p:sp>
      <p:sp>
        <p:nvSpPr>
          <p:cNvPr id="8" name="文本框 7"/>
          <p:cNvSpPr txBox="1"/>
          <p:nvPr/>
        </p:nvSpPr>
        <p:spPr>
          <a:xfrm>
            <a:off x="6283233" y="4154762"/>
            <a:ext cx="2055222" cy="1384995"/>
          </a:xfrm>
          <a:prstGeom prst="rect">
            <a:avLst/>
          </a:prstGeom>
          <a:noFill/>
        </p:spPr>
        <p:txBody>
          <a:bodyPr wrap="square" rtlCol="0">
            <a:spAutoFit/>
          </a:bodyPr>
          <a:lstStyle/>
          <a:p>
            <a:pPr marL="457200" indent="-457200">
              <a:buFont typeface="Wingdings" panose="05000000000000000000" pitchFamily="2" charset="2"/>
              <a:buChar char="Ø"/>
            </a:pPr>
            <a:r>
              <a:rPr lang="zh-CN" altLang="en-US" sz="2800" dirty="0" smtClean="0">
                <a:latin typeface="宋体" panose="02010600030101010101" pitchFamily="2" charset="-122"/>
                <a:ea typeface="宋体" panose="02010600030101010101" pitchFamily="2" charset="-122"/>
              </a:rPr>
              <a:t>分类</a:t>
            </a:r>
            <a:endParaRPr lang="en-US" altLang="zh-CN" sz="2800" dirty="0" smtClean="0">
              <a:latin typeface="宋体" panose="02010600030101010101" pitchFamily="2" charset="-122"/>
              <a:ea typeface="宋体" panose="02010600030101010101" pitchFamily="2" charset="-122"/>
            </a:endParaRPr>
          </a:p>
          <a:p>
            <a:pPr marL="457200" indent="-457200">
              <a:buFont typeface="Wingdings" panose="05000000000000000000" pitchFamily="2" charset="2"/>
              <a:buChar char="Ø"/>
            </a:pPr>
            <a:r>
              <a:rPr lang="zh-CN" altLang="en-US" sz="2800" dirty="0">
                <a:latin typeface="宋体" panose="02010600030101010101" pitchFamily="2" charset="-122"/>
                <a:ea typeface="宋体" panose="02010600030101010101" pitchFamily="2" charset="-122"/>
              </a:rPr>
              <a:t>实例</a:t>
            </a:r>
            <a:endParaRPr lang="en-US" altLang="zh-CN" sz="2800" dirty="0" smtClean="0">
              <a:latin typeface="宋体" panose="02010600030101010101" pitchFamily="2" charset="-122"/>
              <a:ea typeface="宋体" panose="02010600030101010101" pitchFamily="2" charset="-122"/>
            </a:endParaRPr>
          </a:p>
          <a:p>
            <a:endParaRPr lang="zh-CN" altLang="en-US" sz="2800" dirty="0">
              <a:latin typeface="宋体" panose="02010600030101010101" pitchFamily="2" charset="-122"/>
              <a:ea typeface="宋体" panose="02010600030101010101" pitchFamily="2" charset="-122"/>
            </a:endParaRPr>
          </a:p>
        </p:txBody>
      </p:sp>
      <p:sp>
        <p:nvSpPr>
          <p:cNvPr id="9" name="文本框 8"/>
          <p:cNvSpPr txBox="1"/>
          <p:nvPr/>
        </p:nvSpPr>
        <p:spPr>
          <a:xfrm>
            <a:off x="6657701" y="1476103"/>
            <a:ext cx="2360024" cy="2246769"/>
          </a:xfrm>
          <a:prstGeom prst="rect">
            <a:avLst/>
          </a:prstGeom>
          <a:noFill/>
        </p:spPr>
        <p:txBody>
          <a:bodyPr wrap="square" rtlCol="0">
            <a:spAutoFit/>
          </a:bodyPr>
          <a:lstStyle/>
          <a:p>
            <a:pPr marL="457200" indent="-457200">
              <a:buFont typeface="Wingdings" panose="05000000000000000000" pitchFamily="2" charset="2"/>
              <a:buChar char="Ø"/>
            </a:pPr>
            <a:r>
              <a:rPr lang="zh-CN" altLang="en-US" sz="2800" dirty="0" smtClean="0">
                <a:latin typeface="宋体" panose="02010600030101010101" pitchFamily="2" charset="-122"/>
                <a:ea typeface="宋体" panose="02010600030101010101" pitchFamily="2" charset="-122"/>
              </a:rPr>
              <a:t>规范审题</a:t>
            </a:r>
            <a:endParaRPr lang="en-US" altLang="zh-CN" sz="2800" dirty="0" smtClean="0">
              <a:latin typeface="宋体" panose="02010600030101010101" pitchFamily="2" charset="-122"/>
              <a:ea typeface="宋体" panose="02010600030101010101" pitchFamily="2" charset="-122"/>
            </a:endParaRPr>
          </a:p>
          <a:p>
            <a:pPr marL="457200" indent="-457200">
              <a:buFont typeface="Wingdings" panose="05000000000000000000" pitchFamily="2" charset="2"/>
              <a:buChar char="Ø"/>
            </a:pPr>
            <a:r>
              <a:rPr lang="zh-CN" altLang="en-US" sz="2800" dirty="0">
                <a:latin typeface="宋体" panose="02010600030101010101" pitchFamily="2" charset="-122"/>
                <a:ea typeface="宋体" panose="02010600030101010101" pitchFamily="2" charset="-122"/>
              </a:rPr>
              <a:t>谋篇</a:t>
            </a:r>
            <a:r>
              <a:rPr lang="zh-CN" altLang="en-US" sz="2800" dirty="0" smtClean="0">
                <a:latin typeface="宋体" panose="02010600030101010101" pitchFamily="2" charset="-122"/>
                <a:ea typeface="宋体" panose="02010600030101010101" pitchFamily="2" charset="-122"/>
              </a:rPr>
              <a:t>布局</a:t>
            </a:r>
            <a:endParaRPr lang="en-US" altLang="zh-CN" sz="2800" dirty="0" smtClean="0">
              <a:latin typeface="宋体" panose="02010600030101010101" pitchFamily="2" charset="-122"/>
              <a:ea typeface="宋体" panose="02010600030101010101" pitchFamily="2" charset="-122"/>
            </a:endParaRPr>
          </a:p>
          <a:p>
            <a:pPr marL="457200" indent="-457200">
              <a:buFont typeface="Wingdings" panose="05000000000000000000" pitchFamily="2" charset="2"/>
              <a:buChar char="Ø"/>
            </a:pPr>
            <a:r>
              <a:rPr lang="zh-CN" altLang="en-US" sz="2800" dirty="0" smtClean="0">
                <a:latin typeface="宋体" panose="02010600030101010101" pitchFamily="2" charset="-122"/>
                <a:ea typeface="宋体" panose="02010600030101010101" pitchFamily="2" charset="-122"/>
              </a:rPr>
              <a:t>语言表达</a:t>
            </a:r>
            <a:endParaRPr lang="en-US" altLang="zh-CN" sz="2800" dirty="0" smtClean="0">
              <a:latin typeface="宋体" panose="02010600030101010101" pitchFamily="2" charset="-122"/>
              <a:ea typeface="宋体" panose="02010600030101010101" pitchFamily="2" charset="-122"/>
            </a:endParaRPr>
          </a:p>
          <a:p>
            <a:pPr marL="457200" indent="-457200">
              <a:buFont typeface="Wingdings" panose="05000000000000000000" pitchFamily="2" charset="2"/>
              <a:buChar char="Ø"/>
            </a:pPr>
            <a:r>
              <a:rPr lang="zh-CN" altLang="en-US" sz="2800" dirty="0" smtClean="0">
                <a:latin typeface="宋体" panose="02010600030101010101" pitchFamily="2" charset="-122"/>
                <a:ea typeface="宋体" panose="02010600030101010101" pitchFamily="2" charset="-122"/>
              </a:rPr>
              <a:t>佳作欣赏</a:t>
            </a:r>
            <a:endParaRPr lang="en-US" altLang="zh-CN" sz="2800" dirty="0" smtClean="0">
              <a:latin typeface="宋体" panose="02010600030101010101" pitchFamily="2" charset="-122"/>
              <a:ea typeface="宋体" panose="02010600030101010101" pitchFamily="2" charset="-122"/>
            </a:endParaRPr>
          </a:p>
          <a:p>
            <a:pPr marL="457200" indent="-457200">
              <a:buFont typeface="Wingdings" panose="05000000000000000000" pitchFamily="2" charset="2"/>
              <a:buChar char="Ø"/>
            </a:pPr>
            <a:r>
              <a:rPr lang="zh-CN" altLang="en-US" sz="2800" dirty="0" smtClean="0">
                <a:latin typeface="宋体" panose="02010600030101010101" pitchFamily="2" charset="-122"/>
                <a:ea typeface="宋体" panose="02010600030101010101" pitchFamily="2" charset="-122"/>
              </a:rPr>
              <a:t>参考范文</a:t>
            </a:r>
            <a:endParaRPr lang="en-US" altLang="zh-CN" sz="2800" dirty="0" smtClean="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1154" y="1221101"/>
            <a:ext cx="10406743" cy="4524315"/>
          </a:xfrm>
          <a:prstGeom prst="rect">
            <a:avLst/>
          </a:prstGeom>
        </p:spPr>
        <p:txBody>
          <a:bodyPr wrap="square">
            <a:spAutoFit/>
          </a:bodyPr>
          <a:lstStyle/>
          <a:p>
            <a:r>
              <a:rPr lang="zh-CN" altLang="en-US" sz="3200" dirty="0" smtClean="0">
                <a:latin typeface="宋体" panose="02010600030101010101" pitchFamily="2" charset="-122"/>
                <a:ea typeface="宋体" panose="02010600030101010101" pitchFamily="2" charset="-122"/>
              </a:rPr>
              <a:t>   假设你是校英文报编辑李华，近期收到一封署名为</a:t>
            </a:r>
            <a:r>
              <a:rPr lang="en-US" altLang="zh-CN" sz="3200" dirty="0" smtClean="0">
                <a:latin typeface="Times New Roman" panose="02020603050405020304" pitchFamily="18" charset="0"/>
                <a:ea typeface="宋体" panose="02010600030101010101" pitchFamily="2" charset="-122"/>
                <a:cs typeface="Times New Roman" panose="02020603050405020304" pitchFamily="18" charset="0"/>
              </a:rPr>
              <a:t>Anxiety</a:t>
            </a:r>
            <a:r>
              <a:rPr lang="zh-CN" altLang="en-US" sz="3200" dirty="0" smtClean="0">
                <a:latin typeface="宋体" panose="02010600030101010101" pitchFamily="2" charset="-122"/>
                <a:ea typeface="宋体" panose="02010600030101010101" pitchFamily="2" charset="-122"/>
              </a:rPr>
              <a:t>的求助信，在信中该同学表示由于考试临近压力剧增。请用英文给该同学回信，内容要点如下：</a:t>
            </a:r>
            <a:endParaRPr lang="zh-CN" altLang="en-US" sz="3200" dirty="0" smtClean="0">
              <a:latin typeface="宋体" panose="02010600030101010101" pitchFamily="2" charset="-122"/>
              <a:ea typeface="宋体" panose="02010600030101010101" pitchFamily="2" charset="-122"/>
            </a:endParaRPr>
          </a:p>
          <a:p>
            <a:r>
              <a:rPr lang="en-US" altLang="zh-CN" sz="3200" dirty="0" smtClean="0">
                <a:latin typeface="宋体" panose="02010600030101010101" pitchFamily="2" charset="-122"/>
                <a:ea typeface="宋体" panose="02010600030101010101" pitchFamily="2" charset="-122"/>
              </a:rPr>
              <a:t>    1.</a:t>
            </a:r>
            <a:r>
              <a:rPr lang="zh-CN" altLang="en-US" sz="3200" dirty="0" smtClean="0">
                <a:latin typeface="宋体" panose="02010600030101010101" pitchFamily="2" charset="-122"/>
                <a:ea typeface="宋体" panose="02010600030101010101" pitchFamily="2" charset="-122"/>
              </a:rPr>
              <a:t>表示安慰；</a:t>
            </a:r>
            <a:endParaRPr lang="zh-CN" altLang="en-US" sz="3200" dirty="0" smtClean="0">
              <a:latin typeface="宋体" panose="02010600030101010101" pitchFamily="2" charset="-122"/>
              <a:ea typeface="宋体" panose="02010600030101010101" pitchFamily="2" charset="-122"/>
            </a:endParaRPr>
          </a:p>
          <a:p>
            <a:r>
              <a:rPr lang="en-US" altLang="zh-CN" sz="3200" dirty="0" smtClean="0">
                <a:latin typeface="宋体" panose="02010600030101010101" pitchFamily="2" charset="-122"/>
                <a:ea typeface="宋体" panose="02010600030101010101" pitchFamily="2" charset="-122"/>
              </a:rPr>
              <a:t>    2.</a:t>
            </a:r>
            <a:r>
              <a:rPr lang="zh-CN" altLang="en-US" sz="3200" dirty="0" smtClean="0">
                <a:latin typeface="宋体" panose="02010600030101010101" pitchFamily="2" charset="-122"/>
                <a:ea typeface="宋体" panose="02010600030101010101" pitchFamily="2" charset="-122"/>
              </a:rPr>
              <a:t>提出建议；</a:t>
            </a:r>
            <a:endParaRPr lang="zh-CN" altLang="en-US" sz="3200" dirty="0" smtClean="0">
              <a:latin typeface="宋体" panose="02010600030101010101" pitchFamily="2" charset="-122"/>
              <a:ea typeface="宋体" panose="02010600030101010101" pitchFamily="2" charset="-122"/>
            </a:endParaRPr>
          </a:p>
          <a:p>
            <a:r>
              <a:rPr lang="en-US" altLang="zh-CN" sz="3200" dirty="0" smtClean="0">
                <a:latin typeface="宋体" panose="02010600030101010101" pitchFamily="2" charset="-122"/>
                <a:ea typeface="宋体" panose="02010600030101010101" pitchFamily="2" charset="-122"/>
              </a:rPr>
              <a:t>    3.</a:t>
            </a:r>
            <a:r>
              <a:rPr lang="zh-CN" altLang="en-US" sz="3200" dirty="0" smtClean="0">
                <a:latin typeface="宋体" panose="02010600030101010101" pitchFamily="2" charset="-122"/>
                <a:ea typeface="宋体" panose="02010600030101010101" pitchFamily="2" charset="-122"/>
              </a:rPr>
              <a:t>表达祝愿。</a:t>
            </a:r>
            <a:endParaRPr lang="zh-CN" altLang="en-US" sz="3200" dirty="0" smtClean="0">
              <a:latin typeface="宋体" panose="02010600030101010101" pitchFamily="2" charset="-122"/>
              <a:ea typeface="宋体" panose="02010600030101010101" pitchFamily="2" charset="-122"/>
            </a:endParaRPr>
          </a:p>
          <a:p>
            <a:r>
              <a:rPr lang="zh-CN" altLang="en-US" sz="3200" dirty="0" smtClean="0">
                <a:latin typeface="宋体" panose="02010600030101010101" pitchFamily="2" charset="-122"/>
                <a:ea typeface="宋体" panose="02010600030101010101" pitchFamily="2" charset="-122"/>
              </a:rPr>
              <a:t>注意：</a:t>
            </a:r>
            <a:endParaRPr lang="en-US" altLang="zh-CN" sz="3200" dirty="0" smtClean="0">
              <a:latin typeface="宋体" panose="02010600030101010101" pitchFamily="2" charset="-122"/>
              <a:ea typeface="宋体" panose="02010600030101010101" pitchFamily="2" charset="-122"/>
            </a:endParaRPr>
          </a:p>
          <a:p>
            <a:r>
              <a:rPr lang="en-US" altLang="zh-CN" sz="3200" dirty="0">
                <a:latin typeface="宋体" panose="02010600030101010101" pitchFamily="2" charset="-122"/>
                <a:ea typeface="宋体" panose="02010600030101010101" pitchFamily="2" charset="-122"/>
              </a:rPr>
              <a:t> </a:t>
            </a:r>
            <a:r>
              <a:rPr lang="en-US" altLang="zh-CN" sz="3200" dirty="0" smtClean="0">
                <a:latin typeface="宋体" panose="02010600030101010101" pitchFamily="2" charset="-122"/>
                <a:ea typeface="宋体" panose="02010600030101010101" pitchFamily="2" charset="-122"/>
              </a:rPr>
              <a:t>   1.</a:t>
            </a:r>
            <a:r>
              <a:rPr lang="zh-CN" altLang="en-US" sz="3200" dirty="0" smtClean="0">
                <a:latin typeface="宋体" panose="02010600030101010101" pitchFamily="2" charset="-122"/>
                <a:ea typeface="宋体" panose="02010600030101010101" pitchFamily="2" charset="-122"/>
              </a:rPr>
              <a:t>词数</a:t>
            </a:r>
            <a:r>
              <a:rPr lang="en-US" altLang="zh-CN" sz="3200" dirty="0" smtClean="0">
                <a:latin typeface="宋体" panose="02010600030101010101" pitchFamily="2" charset="-122"/>
                <a:ea typeface="宋体" panose="02010600030101010101" pitchFamily="2" charset="-122"/>
              </a:rPr>
              <a:t>80 </a:t>
            </a:r>
            <a:r>
              <a:rPr lang="zh-CN" altLang="en-US" sz="3200" dirty="0" smtClean="0">
                <a:latin typeface="宋体" panose="02010600030101010101" pitchFamily="2" charset="-122"/>
                <a:ea typeface="宋体" panose="02010600030101010101" pitchFamily="2" charset="-122"/>
              </a:rPr>
              <a:t>左右；</a:t>
            </a:r>
            <a:endParaRPr lang="zh-CN" altLang="en-US" sz="3200" dirty="0" smtClean="0">
              <a:latin typeface="宋体" panose="02010600030101010101" pitchFamily="2" charset="-122"/>
              <a:ea typeface="宋体" panose="02010600030101010101" pitchFamily="2" charset="-122"/>
            </a:endParaRPr>
          </a:p>
          <a:p>
            <a:r>
              <a:rPr lang="en-US" altLang="zh-CN" sz="3200" dirty="0" smtClean="0">
                <a:latin typeface="宋体" panose="02010600030101010101" pitchFamily="2" charset="-122"/>
                <a:ea typeface="宋体" panose="02010600030101010101" pitchFamily="2" charset="-122"/>
              </a:rPr>
              <a:t>    2.</a:t>
            </a:r>
            <a:r>
              <a:rPr lang="zh-CN" altLang="en-US" sz="3200" dirty="0" smtClean="0">
                <a:latin typeface="宋体" panose="02010600030101010101" pitchFamily="2" charset="-122"/>
                <a:ea typeface="宋体" panose="02010600030101010101" pitchFamily="2" charset="-122"/>
              </a:rPr>
              <a:t>可以适当增加细节，以使行文连贯。</a:t>
            </a:r>
            <a:endParaRPr lang="zh-CN" altLang="en-US" sz="3200" dirty="0">
              <a:latin typeface="宋体" panose="02010600030101010101" pitchFamily="2" charset="-122"/>
              <a:ea typeface="宋体" panose="02010600030101010101" pitchFamily="2" charset="-122"/>
            </a:endParaRPr>
          </a:p>
        </p:txBody>
      </p:sp>
      <p:sp>
        <p:nvSpPr>
          <p:cNvPr id="2" name="文本框 1"/>
          <p:cNvSpPr txBox="1"/>
          <p:nvPr/>
        </p:nvSpPr>
        <p:spPr>
          <a:xfrm>
            <a:off x="2743201" y="447238"/>
            <a:ext cx="2838994" cy="523220"/>
          </a:xfrm>
          <a:prstGeom prst="rect">
            <a:avLst/>
          </a:prstGeom>
          <a:noFill/>
        </p:spPr>
        <p:txBody>
          <a:bodyPr wrap="square" rtlCol="0">
            <a:spAutoFit/>
          </a:bodyPr>
          <a:lstStyle/>
          <a:p>
            <a:r>
              <a:rPr lang="en-US" altLang="zh-CN" sz="2800" dirty="0" smtClean="0"/>
              <a:t>2020.6</a:t>
            </a:r>
            <a:r>
              <a:rPr lang="zh-CN" altLang="en-US" sz="2800" dirty="0" smtClean="0"/>
              <a:t>上虞二模</a:t>
            </a:r>
            <a:endParaRPr lang="zh-CN" altLang="en-US" sz="2800" dirty="0"/>
          </a:p>
        </p:txBody>
      </p:sp>
      <p:sp>
        <p:nvSpPr>
          <p:cNvPr id="5" name="圆角矩形 4"/>
          <p:cNvSpPr/>
          <p:nvPr/>
        </p:nvSpPr>
        <p:spPr>
          <a:xfrm>
            <a:off x="452755" y="184785"/>
            <a:ext cx="2290446" cy="67945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ea typeface="宋体" panose="02010600030101010101" pitchFamily="2" charset="-122"/>
                <a:cs typeface="Calibri" panose="020F0502020204030204" pitchFamily="34" charset="0"/>
              </a:rPr>
              <a:t>试题呈现</a:t>
            </a:r>
            <a:endParaRPr lang="zh-CN" altLang="zh-CN" sz="36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14697" y="864050"/>
            <a:ext cx="10406743" cy="4942700"/>
          </a:xfrm>
          <a:prstGeom prst="rect">
            <a:avLst/>
          </a:prstGeom>
        </p:spPr>
        <p:txBody>
          <a:bodyPr wrap="square">
            <a:spAutoFit/>
          </a:bodyPr>
          <a:lstStyle/>
          <a:p>
            <a:pPr>
              <a:lnSpc>
                <a:spcPct val="125000"/>
              </a:lnSpc>
            </a:pPr>
            <a:r>
              <a:rPr lang="zh-CN" altLang="en-US" sz="3200" dirty="0" smtClean="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假设你是校英文报编辑李华，近期收到一封署名为</a:t>
            </a:r>
            <a:r>
              <a:rPr lang="en-US" altLang="zh-CN" sz="2800" dirty="0" smtClean="0">
                <a:latin typeface="Times New Roman" panose="02020603050405020304" pitchFamily="18" charset="0"/>
                <a:ea typeface="宋体" panose="02010600030101010101" pitchFamily="2" charset="-122"/>
                <a:cs typeface="Times New Roman" panose="02020603050405020304" pitchFamily="18" charset="0"/>
              </a:rPr>
              <a:t>Anxiety</a:t>
            </a:r>
            <a:r>
              <a:rPr lang="zh-CN" altLang="en-US" sz="2800" dirty="0" smtClean="0">
                <a:latin typeface="宋体" panose="02010600030101010101" pitchFamily="2" charset="-122"/>
                <a:ea typeface="宋体" panose="02010600030101010101" pitchFamily="2" charset="-122"/>
              </a:rPr>
              <a:t>的求助信，在信中该同学表示由于考试临近压力剧增。请用英文给该同学回信，内容要点如下：</a:t>
            </a:r>
            <a:endParaRPr lang="zh-CN" altLang="en-US" sz="2800" dirty="0" smtClean="0">
              <a:latin typeface="宋体" panose="02010600030101010101" pitchFamily="2" charset="-122"/>
              <a:ea typeface="宋体" panose="02010600030101010101" pitchFamily="2" charset="-122"/>
            </a:endParaRPr>
          </a:p>
          <a:p>
            <a:pPr>
              <a:lnSpc>
                <a:spcPct val="125000"/>
              </a:lnSpc>
            </a:pPr>
            <a:r>
              <a:rPr lang="en-US" altLang="zh-CN" sz="2800" dirty="0" smtClean="0">
                <a:latin typeface="宋体" panose="02010600030101010101" pitchFamily="2" charset="-122"/>
                <a:ea typeface="宋体" panose="02010600030101010101" pitchFamily="2" charset="-122"/>
              </a:rPr>
              <a:t>    1.</a:t>
            </a:r>
            <a:r>
              <a:rPr lang="zh-CN" altLang="en-US" sz="2800" dirty="0" smtClean="0">
                <a:latin typeface="宋体" panose="02010600030101010101" pitchFamily="2" charset="-122"/>
                <a:ea typeface="宋体" panose="02010600030101010101" pitchFamily="2" charset="-122"/>
              </a:rPr>
              <a:t>表示安慰；</a:t>
            </a:r>
            <a:endParaRPr lang="zh-CN" altLang="en-US" sz="2800" dirty="0" smtClean="0">
              <a:latin typeface="宋体" panose="02010600030101010101" pitchFamily="2" charset="-122"/>
              <a:ea typeface="宋体" panose="02010600030101010101" pitchFamily="2" charset="-122"/>
            </a:endParaRPr>
          </a:p>
          <a:p>
            <a:pPr>
              <a:lnSpc>
                <a:spcPct val="125000"/>
              </a:lnSpc>
            </a:pPr>
            <a:r>
              <a:rPr lang="en-US" altLang="zh-CN" sz="2800" dirty="0" smtClean="0">
                <a:latin typeface="宋体" panose="02010600030101010101" pitchFamily="2" charset="-122"/>
                <a:ea typeface="宋体" panose="02010600030101010101" pitchFamily="2" charset="-122"/>
              </a:rPr>
              <a:t>    2.</a:t>
            </a:r>
            <a:r>
              <a:rPr lang="zh-CN" altLang="en-US" sz="2800" dirty="0" smtClean="0">
                <a:latin typeface="宋体" panose="02010600030101010101" pitchFamily="2" charset="-122"/>
                <a:ea typeface="宋体" panose="02010600030101010101" pitchFamily="2" charset="-122"/>
              </a:rPr>
              <a:t>提出建议；</a:t>
            </a:r>
            <a:endParaRPr lang="zh-CN" altLang="en-US" sz="2800" dirty="0" smtClean="0">
              <a:latin typeface="宋体" panose="02010600030101010101" pitchFamily="2" charset="-122"/>
              <a:ea typeface="宋体" panose="02010600030101010101" pitchFamily="2" charset="-122"/>
            </a:endParaRPr>
          </a:p>
          <a:p>
            <a:pPr>
              <a:lnSpc>
                <a:spcPct val="125000"/>
              </a:lnSpc>
            </a:pPr>
            <a:r>
              <a:rPr lang="en-US" altLang="zh-CN" sz="2800" dirty="0" smtClean="0">
                <a:latin typeface="宋体" panose="02010600030101010101" pitchFamily="2" charset="-122"/>
                <a:ea typeface="宋体" panose="02010600030101010101" pitchFamily="2" charset="-122"/>
              </a:rPr>
              <a:t>    3.</a:t>
            </a:r>
            <a:r>
              <a:rPr lang="zh-CN" altLang="en-US" sz="2800" dirty="0" smtClean="0">
                <a:latin typeface="宋体" panose="02010600030101010101" pitchFamily="2" charset="-122"/>
                <a:ea typeface="宋体" panose="02010600030101010101" pitchFamily="2" charset="-122"/>
              </a:rPr>
              <a:t>表达祝愿。</a:t>
            </a:r>
            <a:endParaRPr lang="zh-CN" altLang="en-US" sz="2800" dirty="0" smtClean="0">
              <a:latin typeface="宋体" panose="02010600030101010101" pitchFamily="2" charset="-122"/>
              <a:ea typeface="宋体" panose="02010600030101010101" pitchFamily="2" charset="-122"/>
            </a:endParaRPr>
          </a:p>
          <a:p>
            <a:pPr>
              <a:lnSpc>
                <a:spcPct val="125000"/>
              </a:lnSpc>
            </a:pPr>
            <a:r>
              <a:rPr lang="zh-CN" altLang="en-US" sz="2800" dirty="0" smtClean="0">
                <a:latin typeface="宋体" panose="02010600030101010101" pitchFamily="2" charset="-122"/>
                <a:ea typeface="宋体" panose="02010600030101010101" pitchFamily="2" charset="-122"/>
              </a:rPr>
              <a:t>注意：</a:t>
            </a:r>
            <a:endParaRPr lang="en-US" altLang="zh-CN" sz="2800" dirty="0" smtClean="0">
              <a:latin typeface="宋体" panose="02010600030101010101" pitchFamily="2" charset="-122"/>
              <a:ea typeface="宋体" panose="02010600030101010101" pitchFamily="2" charset="-122"/>
            </a:endParaRPr>
          </a:p>
          <a:p>
            <a:pPr>
              <a:lnSpc>
                <a:spcPct val="125000"/>
              </a:lnSpc>
            </a:pPr>
            <a:r>
              <a:rPr lang="en-US" altLang="zh-CN" sz="2800" dirty="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   1.</a:t>
            </a:r>
            <a:r>
              <a:rPr lang="zh-CN" altLang="en-US" sz="2800" dirty="0" smtClean="0">
                <a:latin typeface="宋体" panose="02010600030101010101" pitchFamily="2" charset="-122"/>
                <a:ea typeface="宋体" panose="02010600030101010101" pitchFamily="2" charset="-122"/>
              </a:rPr>
              <a:t>词数</a:t>
            </a:r>
            <a:r>
              <a:rPr lang="en-US" altLang="zh-CN" sz="2800" dirty="0" smtClean="0">
                <a:latin typeface="宋体" panose="02010600030101010101" pitchFamily="2" charset="-122"/>
                <a:ea typeface="宋体" panose="02010600030101010101" pitchFamily="2" charset="-122"/>
              </a:rPr>
              <a:t>80 </a:t>
            </a:r>
            <a:r>
              <a:rPr lang="zh-CN" altLang="en-US" sz="2800" dirty="0" smtClean="0">
                <a:latin typeface="宋体" panose="02010600030101010101" pitchFamily="2" charset="-122"/>
                <a:ea typeface="宋体" panose="02010600030101010101" pitchFamily="2" charset="-122"/>
              </a:rPr>
              <a:t>左右；</a:t>
            </a:r>
            <a:endParaRPr lang="zh-CN" altLang="en-US" sz="2800" dirty="0" smtClean="0">
              <a:latin typeface="宋体" panose="02010600030101010101" pitchFamily="2" charset="-122"/>
              <a:ea typeface="宋体" panose="02010600030101010101" pitchFamily="2" charset="-122"/>
            </a:endParaRPr>
          </a:p>
          <a:p>
            <a:pPr>
              <a:lnSpc>
                <a:spcPct val="125000"/>
              </a:lnSpc>
            </a:pPr>
            <a:r>
              <a:rPr lang="en-US" altLang="zh-CN" sz="2800" dirty="0" smtClean="0">
                <a:latin typeface="宋体" panose="02010600030101010101" pitchFamily="2" charset="-122"/>
                <a:ea typeface="宋体" panose="02010600030101010101" pitchFamily="2" charset="-122"/>
              </a:rPr>
              <a:t>    2.</a:t>
            </a:r>
            <a:r>
              <a:rPr lang="zh-CN" altLang="en-US" sz="2800" dirty="0" smtClean="0">
                <a:latin typeface="宋体" panose="02010600030101010101" pitchFamily="2" charset="-122"/>
                <a:ea typeface="宋体" panose="02010600030101010101" pitchFamily="2" charset="-122"/>
              </a:rPr>
              <a:t>可以适当增加细节，以使行文连贯。</a:t>
            </a:r>
            <a:endParaRPr lang="zh-CN" altLang="en-US" sz="2800" dirty="0">
              <a:latin typeface="宋体" panose="02010600030101010101" pitchFamily="2" charset="-122"/>
              <a:ea typeface="宋体" panose="02010600030101010101" pitchFamily="2" charset="-122"/>
            </a:endParaRPr>
          </a:p>
        </p:txBody>
      </p:sp>
      <p:sp>
        <p:nvSpPr>
          <p:cNvPr id="2" name="圆角矩形 1"/>
          <p:cNvSpPr/>
          <p:nvPr/>
        </p:nvSpPr>
        <p:spPr>
          <a:xfrm>
            <a:off x="1725617" y="2592533"/>
            <a:ext cx="2368731" cy="1648541"/>
          </a:xfrm>
          <a:prstGeom prst="round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52846" y="184780"/>
            <a:ext cx="1654627" cy="67927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solidFill>
                  <a:schemeClr val="tx1"/>
                </a:solidFill>
              </a:rPr>
              <a:t>审题</a:t>
            </a:r>
            <a:endParaRPr lang="zh-CN" altLang="en-US" sz="4400" b="1" dirty="0">
              <a:solidFill>
                <a:schemeClr val="tx1"/>
              </a:solidFill>
            </a:endParaRPr>
          </a:p>
        </p:txBody>
      </p:sp>
      <p:sp>
        <p:nvSpPr>
          <p:cNvPr id="5" name="椭圆 4"/>
          <p:cNvSpPr/>
          <p:nvPr/>
        </p:nvSpPr>
        <p:spPr>
          <a:xfrm>
            <a:off x="6139543" y="1413956"/>
            <a:ext cx="3075709" cy="8128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320938" y="2662184"/>
            <a:ext cx="5590902" cy="1938992"/>
          </a:xfrm>
          <a:prstGeom prst="rect">
            <a:avLst/>
          </a:prstGeom>
          <a:noFill/>
          <a:ln>
            <a:solidFill>
              <a:srgbClr val="C00000"/>
            </a:solidFill>
          </a:ln>
        </p:spPr>
        <p:txBody>
          <a:bodyPr wrap="square" rtlCol="0">
            <a:spAutoFit/>
          </a:bodyPr>
          <a:lstStyle/>
          <a:p>
            <a:r>
              <a:rPr lang="en-US" altLang="zh-CN" sz="2400" dirty="0" smtClean="0"/>
              <a:t>1.</a:t>
            </a:r>
            <a:r>
              <a:rPr lang="zh-CN" altLang="en-US" sz="2400" dirty="0" smtClean="0"/>
              <a:t>文体：书信</a:t>
            </a:r>
            <a:endParaRPr lang="en-US" altLang="zh-CN" sz="2400" dirty="0" smtClean="0"/>
          </a:p>
          <a:p>
            <a:r>
              <a:rPr lang="en-US" altLang="zh-CN" sz="2400" dirty="0" smtClean="0"/>
              <a:t>2.</a:t>
            </a:r>
            <a:r>
              <a:rPr lang="zh-CN" altLang="en-US" sz="2400" dirty="0" smtClean="0"/>
              <a:t>主题：应对考试压力的建议</a:t>
            </a:r>
            <a:endParaRPr lang="en-US" altLang="zh-CN" sz="2400" dirty="0" smtClean="0"/>
          </a:p>
          <a:p>
            <a:r>
              <a:rPr lang="en-US" altLang="zh-CN" sz="2400" dirty="0" smtClean="0"/>
              <a:t>3.</a:t>
            </a:r>
            <a:r>
              <a:rPr lang="zh-CN" altLang="en-US" sz="2400" dirty="0" smtClean="0"/>
              <a:t>时态：一般现在时</a:t>
            </a:r>
            <a:endParaRPr lang="en-US" altLang="zh-CN" sz="2400" dirty="0" smtClean="0"/>
          </a:p>
          <a:p>
            <a:r>
              <a:rPr lang="en-US" altLang="zh-CN" sz="2400" dirty="0" smtClean="0"/>
              <a:t>4.</a:t>
            </a:r>
            <a:r>
              <a:rPr lang="zh-CN" altLang="en-US" sz="2400" dirty="0" smtClean="0"/>
              <a:t>要点：安慰，建议，祝愿</a:t>
            </a:r>
            <a:endParaRPr lang="en-US" altLang="zh-CN" sz="2400" dirty="0" smtClean="0"/>
          </a:p>
          <a:p>
            <a:r>
              <a:rPr lang="en-US" altLang="zh-CN" sz="2400" dirty="0" smtClean="0"/>
              <a:t>5.</a:t>
            </a:r>
            <a:r>
              <a:rPr lang="zh-CN" altLang="en-US" sz="2400" dirty="0" smtClean="0"/>
              <a:t>格式：称呼</a:t>
            </a:r>
            <a:r>
              <a:rPr lang="en-US" altLang="zh-CN" sz="2400" dirty="0" smtClean="0"/>
              <a:t>—</a:t>
            </a:r>
            <a:r>
              <a:rPr lang="zh-CN" altLang="en-US" sz="2400" dirty="0" smtClean="0"/>
              <a:t>信头</a:t>
            </a:r>
            <a:r>
              <a:rPr lang="en-US" altLang="zh-CN" sz="2400" dirty="0" smtClean="0"/>
              <a:t>—</a:t>
            </a:r>
            <a:r>
              <a:rPr lang="zh-CN" altLang="en-US" sz="2400" dirty="0" smtClean="0"/>
              <a:t>正文</a:t>
            </a:r>
            <a:r>
              <a:rPr lang="en-US" altLang="zh-CN" sz="2400" dirty="0" smtClean="0"/>
              <a:t>—</a:t>
            </a:r>
            <a:r>
              <a:rPr lang="zh-CN" altLang="en-US" sz="2400" dirty="0" smtClean="0"/>
              <a:t>信尾</a:t>
            </a:r>
            <a:r>
              <a:rPr lang="en-US" altLang="zh-CN" sz="2400" dirty="0" smtClean="0"/>
              <a:t>—</a:t>
            </a:r>
            <a:r>
              <a:rPr lang="zh-CN" altLang="en-US" sz="2400" dirty="0" smtClean="0"/>
              <a:t>署名</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708200" y="2226756"/>
            <a:ext cx="2368731" cy="1445623"/>
          </a:xfrm>
          <a:prstGeom prst="round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14697" y="864050"/>
            <a:ext cx="10406743" cy="4031873"/>
          </a:xfrm>
          <a:prstGeom prst="rect">
            <a:avLst/>
          </a:prstGeom>
        </p:spPr>
        <p:txBody>
          <a:bodyPr wrap="square">
            <a:spAutoFit/>
          </a:bodyPr>
          <a:lstStyle/>
          <a:p>
            <a:r>
              <a:rPr lang="zh-CN" altLang="en-US" sz="3200" dirty="0" smtClean="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假设你是校英文报编辑李华，近期收到一封署名为</a:t>
            </a:r>
            <a:r>
              <a:rPr lang="en-US" altLang="zh-CN" sz="2800" dirty="0" smtClean="0">
                <a:latin typeface="Times New Roman" panose="02020603050405020304" pitchFamily="18" charset="0"/>
                <a:ea typeface="宋体" panose="02010600030101010101" pitchFamily="2" charset="-122"/>
                <a:cs typeface="Times New Roman" panose="02020603050405020304" pitchFamily="18" charset="0"/>
              </a:rPr>
              <a:t>Anxiety</a:t>
            </a:r>
            <a:r>
              <a:rPr lang="zh-CN" altLang="en-US" sz="2800" dirty="0" smtClean="0">
                <a:latin typeface="宋体" panose="02010600030101010101" pitchFamily="2" charset="-122"/>
                <a:ea typeface="宋体" panose="02010600030101010101" pitchFamily="2" charset="-122"/>
              </a:rPr>
              <a:t>的求助信，在信中该同学表示由于考试临近压力剧增。请用英文给该同学回信，内容要点如下：</a:t>
            </a:r>
            <a:endParaRPr lang="zh-CN" altLang="en-US"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    1.</a:t>
            </a:r>
            <a:r>
              <a:rPr lang="zh-CN" altLang="en-US" sz="2800" dirty="0" smtClean="0">
                <a:latin typeface="宋体" panose="02010600030101010101" pitchFamily="2" charset="-122"/>
                <a:ea typeface="宋体" panose="02010600030101010101" pitchFamily="2" charset="-122"/>
              </a:rPr>
              <a:t>表示安慰；</a:t>
            </a:r>
            <a:endParaRPr lang="zh-CN" altLang="en-US"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    2.</a:t>
            </a:r>
            <a:r>
              <a:rPr lang="zh-CN" altLang="en-US" sz="2800" dirty="0" smtClean="0">
                <a:latin typeface="宋体" panose="02010600030101010101" pitchFamily="2" charset="-122"/>
                <a:ea typeface="宋体" panose="02010600030101010101" pitchFamily="2" charset="-122"/>
              </a:rPr>
              <a:t>提出建议；</a:t>
            </a:r>
            <a:endParaRPr lang="zh-CN" altLang="en-US"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    3.</a:t>
            </a:r>
            <a:r>
              <a:rPr lang="zh-CN" altLang="en-US" sz="2800" dirty="0" smtClean="0">
                <a:latin typeface="宋体" panose="02010600030101010101" pitchFamily="2" charset="-122"/>
                <a:ea typeface="宋体" panose="02010600030101010101" pitchFamily="2" charset="-122"/>
              </a:rPr>
              <a:t>表达祝愿。</a:t>
            </a:r>
            <a:endParaRPr lang="zh-CN" altLang="en-US" sz="2800" dirty="0" smtClean="0">
              <a:latin typeface="宋体" panose="02010600030101010101" pitchFamily="2" charset="-122"/>
              <a:ea typeface="宋体" panose="02010600030101010101" pitchFamily="2" charset="-122"/>
            </a:endParaRPr>
          </a:p>
          <a:p>
            <a:r>
              <a:rPr lang="zh-CN" altLang="en-US" sz="2800" dirty="0" smtClean="0">
                <a:latin typeface="宋体" panose="02010600030101010101" pitchFamily="2" charset="-122"/>
                <a:ea typeface="宋体" panose="02010600030101010101" pitchFamily="2" charset="-122"/>
              </a:rPr>
              <a:t>注意：</a:t>
            </a:r>
            <a:endParaRPr lang="en-US" altLang="zh-CN" sz="2800" dirty="0" smtClean="0">
              <a:latin typeface="宋体" panose="02010600030101010101" pitchFamily="2" charset="-122"/>
              <a:ea typeface="宋体" panose="02010600030101010101" pitchFamily="2" charset="-122"/>
            </a:endParaRPr>
          </a:p>
          <a:p>
            <a:r>
              <a:rPr lang="en-US" altLang="zh-CN" sz="2800" dirty="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   1.</a:t>
            </a:r>
            <a:r>
              <a:rPr lang="zh-CN" altLang="en-US" sz="2800" dirty="0" smtClean="0">
                <a:latin typeface="宋体" panose="02010600030101010101" pitchFamily="2" charset="-122"/>
                <a:ea typeface="宋体" panose="02010600030101010101" pitchFamily="2" charset="-122"/>
              </a:rPr>
              <a:t>词数</a:t>
            </a:r>
            <a:r>
              <a:rPr lang="en-US" altLang="zh-CN" sz="2800" dirty="0" smtClean="0">
                <a:latin typeface="宋体" panose="02010600030101010101" pitchFamily="2" charset="-122"/>
                <a:ea typeface="宋体" panose="02010600030101010101" pitchFamily="2" charset="-122"/>
              </a:rPr>
              <a:t>80 </a:t>
            </a:r>
            <a:r>
              <a:rPr lang="zh-CN" altLang="en-US" sz="2800" dirty="0" smtClean="0">
                <a:latin typeface="宋体" panose="02010600030101010101" pitchFamily="2" charset="-122"/>
                <a:ea typeface="宋体" panose="02010600030101010101" pitchFamily="2" charset="-122"/>
              </a:rPr>
              <a:t>左右；</a:t>
            </a:r>
            <a:endParaRPr lang="zh-CN" altLang="en-US" sz="28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    2.</a:t>
            </a:r>
            <a:r>
              <a:rPr lang="zh-CN" altLang="en-US" sz="2800" dirty="0" smtClean="0">
                <a:latin typeface="宋体" panose="02010600030101010101" pitchFamily="2" charset="-122"/>
                <a:ea typeface="宋体" panose="02010600030101010101" pitchFamily="2" charset="-122"/>
              </a:rPr>
              <a:t>可以适当增加细节，以使行文连贯。</a:t>
            </a:r>
            <a:endParaRPr lang="zh-CN" altLang="en-US" sz="2800" dirty="0">
              <a:latin typeface="宋体" panose="02010600030101010101" pitchFamily="2" charset="-122"/>
              <a:ea typeface="宋体" panose="02010600030101010101" pitchFamily="2" charset="-122"/>
            </a:endParaRPr>
          </a:p>
        </p:txBody>
      </p:sp>
      <p:sp>
        <p:nvSpPr>
          <p:cNvPr id="4" name="圆角矩形 3"/>
          <p:cNvSpPr/>
          <p:nvPr/>
        </p:nvSpPr>
        <p:spPr>
          <a:xfrm>
            <a:off x="452846" y="184780"/>
            <a:ext cx="1654627" cy="67927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solidFill>
                  <a:schemeClr val="tx1"/>
                </a:solidFill>
              </a:rPr>
              <a:t>审题</a:t>
            </a:r>
            <a:endParaRPr lang="zh-CN" altLang="en-US" sz="4400" b="1" dirty="0">
              <a:solidFill>
                <a:schemeClr val="tx1"/>
              </a:solidFill>
            </a:endParaRPr>
          </a:p>
        </p:txBody>
      </p:sp>
      <p:sp>
        <p:nvSpPr>
          <p:cNvPr id="5" name="椭圆 4"/>
          <p:cNvSpPr/>
          <p:nvPr/>
        </p:nvSpPr>
        <p:spPr>
          <a:xfrm>
            <a:off x="6096000" y="1228436"/>
            <a:ext cx="3075709" cy="8128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4076931" y="1985818"/>
            <a:ext cx="2628669" cy="96374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925291" y="2425678"/>
            <a:ext cx="3560617" cy="646331"/>
          </a:xfrm>
          <a:prstGeom prst="rect">
            <a:avLst/>
          </a:prstGeom>
          <a:noFill/>
        </p:spPr>
        <p:txBody>
          <a:bodyPr wrap="square" rtlCol="0">
            <a:spAutoFit/>
          </a:bodyPr>
          <a:lstStyle/>
          <a:p>
            <a:r>
              <a:rPr lang="en-US" altLang="zh-CN" sz="3600" b="1" dirty="0" smtClean="0">
                <a:latin typeface="Calibri" panose="020F0502020204030204" pitchFamily="34" charset="0"/>
                <a:cs typeface="Calibri" panose="020F0502020204030204" pitchFamily="34" charset="0"/>
              </a:rPr>
              <a:t>closely related</a:t>
            </a:r>
            <a:endParaRPr lang="zh-CN" altLang="en-US" sz="3600" b="1" dirty="0">
              <a:latin typeface="Calibri" panose="020F0502020204030204" pitchFamily="34" charset="0"/>
              <a:cs typeface="Calibri" panose="020F0502020204030204" pitchFamily="34" charset="0"/>
            </a:endParaRPr>
          </a:p>
        </p:txBody>
      </p:sp>
      <p:sp>
        <p:nvSpPr>
          <p:cNvPr id="9" name="文本框 8"/>
          <p:cNvSpPr txBox="1"/>
          <p:nvPr/>
        </p:nvSpPr>
        <p:spPr>
          <a:xfrm>
            <a:off x="1273446" y="5223104"/>
            <a:ext cx="10089243" cy="584775"/>
          </a:xfrm>
          <a:prstGeom prst="rect">
            <a:avLst/>
          </a:prstGeom>
          <a:noFill/>
        </p:spPr>
        <p:txBody>
          <a:bodyPr wrap="square" rtlCol="0">
            <a:spAutoFit/>
          </a:bodyPr>
          <a:lstStyle/>
          <a:p>
            <a:r>
              <a:rPr lang="en-US" altLang="zh-CN" sz="3200" b="1" dirty="0" smtClean="0">
                <a:solidFill>
                  <a:srgbClr val="0070C0"/>
                </a:solidFill>
                <a:latin typeface="Calibri" panose="020F0502020204030204" pitchFamily="34" charset="0"/>
                <a:cs typeface="Calibri" panose="020F0502020204030204" pitchFamily="34" charset="0"/>
              </a:rPr>
              <a:t>Tip 1 What you write should be closely related to the topic. </a:t>
            </a:r>
            <a:endParaRPr lang="en-US" altLang="zh-CN" sz="3200" b="1" dirty="0" smtClean="0">
              <a:solidFill>
                <a:srgbClr val="0070C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846" y="184780"/>
            <a:ext cx="2708365" cy="67927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solidFill>
                  <a:schemeClr val="tx1"/>
                </a:solidFill>
              </a:rPr>
              <a:t>谋篇布局</a:t>
            </a:r>
            <a:endParaRPr lang="zh-CN" altLang="en-US" sz="4400" b="1" dirty="0">
              <a:solidFill>
                <a:schemeClr val="tx1"/>
              </a:solidFill>
            </a:endParaRPr>
          </a:p>
        </p:txBody>
      </p:sp>
      <p:sp>
        <p:nvSpPr>
          <p:cNvPr id="3" name="文本框 2"/>
          <p:cNvSpPr txBox="1"/>
          <p:nvPr/>
        </p:nvSpPr>
        <p:spPr>
          <a:xfrm>
            <a:off x="1421076" y="1543716"/>
            <a:ext cx="8524112" cy="2862322"/>
          </a:xfrm>
          <a:prstGeom prst="rect">
            <a:avLst/>
          </a:prstGeom>
          <a:noFill/>
          <a:ln>
            <a:noFill/>
          </a:ln>
        </p:spPr>
        <p:txBody>
          <a:bodyPr wrap="square" rtlCol="0">
            <a:spAutoFit/>
          </a:bodyPr>
          <a:lstStyle/>
          <a:p>
            <a:r>
              <a:rPr lang="en-US" altLang="zh-CN" sz="3600" b="1" dirty="0" smtClean="0">
                <a:latin typeface="Calibri" panose="020F0502020204030204" pitchFamily="34" charset="0"/>
                <a:cs typeface="Calibri" panose="020F0502020204030204" pitchFamily="34" charset="0"/>
              </a:rPr>
              <a:t>The beginning (</a:t>
            </a:r>
            <a:r>
              <a:rPr lang="en-US" altLang="zh-CN" sz="2800" b="1" dirty="0" smtClean="0">
                <a:latin typeface="Calibri" panose="020F0502020204030204" pitchFamily="34" charset="0"/>
                <a:cs typeface="Calibri" panose="020F0502020204030204" pitchFamily="34" charset="0"/>
              </a:rPr>
              <a:t>Para. 1</a:t>
            </a:r>
            <a:r>
              <a:rPr lang="en-US" altLang="zh-CN" sz="3600" b="1" dirty="0" smtClean="0">
                <a:latin typeface="Calibri" panose="020F0502020204030204" pitchFamily="34" charset="0"/>
                <a:cs typeface="Calibri" panose="020F0502020204030204" pitchFamily="34" charset="0"/>
              </a:rPr>
              <a:t>)</a:t>
            </a:r>
            <a:endParaRPr lang="en-US" altLang="zh-CN" sz="3600" b="1" dirty="0" smtClean="0">
              <a:latin typeface="Calibri" panose="020F0502020204030204" pitchFamily="34" charset="0"/>
              <a:cs typeface="Calibri" panose="020F0502020204030204" pitchFamily="34" charset="0"/>
            </a:endParaRPr>
          </a:p>
          <a:p>
            <a:endParaRPr lang="en-US" altLang="zh-CN" sz="3600" b="1" dirty="0" smtClean="0">
              <a:latin typeface="Calibri" panose="020F0502020204030204" pitchFamily="34" charset="0"/>
              <a:cs typeface="Calibri" panose="020F0502020204030204" pitchFamily="34" charset="0"/>
            </a:endParaRPr>
          </a:p>
          <a:p>
            <a:r>
              <a:rPr lang="en-US" altLang="zh-CN" sz="3600" b="1" dirty="0" smtClean="0">
                <a:latin typeface="Calibri" panose="020F0502020204030204" pitchFamily="34" charset="0"/>
                <a:cs typeface="Calibri" panose="020F0502020204030204" pitchFamily="34" charset="0"/>
              </a:rPr>
              <a:t>The body (</a:t>
            </a:r>
            <a:r>
              <a:rPr lang="en-US" altLang="zh-CN" sz="2800" b="1" dirty="0" smtClean="0">
                <a:latin typeface="Calibri" panose="020F0502020204030204" pitchFamily="34" charset="0"/>
                <a:cs typeface="Calibri" panose="020F0502020204030204" pitchFamily="34" charset="0"/>
              </a:rPr>
              <a:t>Para. 2</a:t>
            </a:r>
            <a:r>
              <a:rPr lang="en-US" altLang="zh-CN" sz="3600" b="1" dirty="0" smtClean="0">
                <a:latin typeface="Calibri" panose="020F0502020204030204" pitchFamily="34" charset="0"/>
                <a:cs typeface="Calibri" panose="020F0502020204030204" pitchFamily="34" charset="0"/>
              </a:rPr>
              <a:t>)</a:t>
            </a:r>
            <a:endParaRPr lang="en-US" altLang="zh-CN" sz="3600" b="1" dirty="0" smtClean="0">
              <a:latin typeface="Calibri" panose="020F0502020204030204" pitchFamily="34" charset="0"/>
              <a:cs typeface="Calibri" panose="020F0502020204030204" pitchFamily="34" charset="0"/>
            </a:endParaRPr>
          </a:p>
          <a:p>
            <a:r>
              <a:rPr lang="en-US" altLang="zh-CN" sz="3600" b="1" dirty="0" smtClean="0">
                <a:latin typeface="Calibri" panose="020F0502020204030204" pitchFamily="34" charset="0"/>
                <a:cs typeface="Calibri" panose="020F0502020204030204" pitchFamily="34" charset="0"/>
              </a:rPr>
              <a:t> </a:t>
            </a:r>
            <a:endParaRPr lang="en-US" altLang="zh-CN" sz="3600" b="1" dirty="0" smtClean="0">
              <a:latin typeface="Calibri" panose="020F0502020204030204" pitchFamily="34" charset="0"/>
              <a:cs typeface="Calibri" panose="020F0502020204030204" pitchFamily="34" charset="0"/>
            </a:endParaRPr>
          </a:p>
          <a:p>
            <a:r>
              <a:rPr lang="en-US" altLang="zh-CN" sz="3600" b="1" dirty="0" smtClean="0">
                <a:latin typeface="Calibri" panose="020F0502020204030204" pitchFamily="34" charset="0"/>
                <a:cs typeface="Calibri" panose="020F0502020204030204" pitchFamily="34" charset="0"/>
              </a:rPr>
              <a:t>The ending (</a:t>
            </a:r>
            <a:r>
              <a:rPr lang="en-US" altLang="zh-CN" sz="2800" b="1" dirty="0" smtClean="0">
                <a:latin typeface="Calibri" panose="020F0502020204030204" pitchFamily="34" charset="0"/>
                <a:cs typeface="Calibri" panose="020F0502020204030204" pitchFamily="34" charset="0"/>
              </a:rPr>
              <a:t>Para. </a:t>
            </a:r>
            <a:r>
              <a:rPr lang="en-US" altLang="zh-CN" sz="2800" b="1" dirty="0">
                <a:latin typeface="Calibri" panose="020F0502020204030204" pitchFamily="34" charset="0"/>
                <a:cs typeface="Calibri" panose="020F0502020204030204" pitchFamily="34" charset="0"/>
              </a:rPr>
              <a:t>3</a:t>
            </a:r>
            <a:r>
              <a:rPr lang="en-US" altLang="zh-CN" sz="3600" b="1" dirty="0">
                <a:latin typeface="Calibri" panose="020F0502020204030204" pitchFamily="34" charset="0"/>
                <a:cs typeface="Calibri" panose="020F0502020204030204" pitchFamily="34" charset="0"/>
              </a:rPr>
              <a:t>)</a:t>
            </a:r>
            <a:endParaRPr lang="zh-CN" altLang="en-US" sz="3600" b="1" dirty="0">
              <a:latin typeface="Calibri" panose="020F0502020204030204" pitchFamily="34" charset="0"/>
              <a:cs typeface="Calibri" panose="020F0502020204030204" pitchFamily="34" charset="0"/>
            </a:endParaRPr>
          </a:p>
        </p:txBody>
      </p:sp>
      <p:sp>
        <p:nvSpPr>
          <p:cNvPr id="4" name="文本框 3"/>
          <p:cNvSpPr txBox="1"/>
          <p:nvPr/>
        </p:nvSpPr>
        <p:spPr>
          <a:xfrm>
            <a:off x="5877429" y="1563432"/>
            <a:ext cx="3043644" cy="646331"/>
          </a:xfrm>
          <a:prstGeom prst="rect">
            <a:avLst/>
          </a:prstGeom>
          <a:noFill/>
        </p:spPr>
        <p:txBody>
          <a:bodyPr wrap="square" rtlCol="0">
            <a:spAutoFit/>
          </a:bodyPr>
          <a:lstStyle/>
          <a:p>
            <a:r>
              <a:rPr lang="zh-CN" altLang="en-US" sz="3600" b="1" dirty="0" smtClean="0">
                <a:solidFill>
                  <a:srgbClr val="0070C0"/>
                </a:solidFill>
              </a:rPr>
              <a:t>目的</a:t>
            </a:r>
            <a:r>
              <a:rPr lang="en-US" altLang="zh-CN" sz="3600" b="1" dirty="0" smtClean="0">
                <a:solidFill>
                  <a:srgbClr val="0070C0"/>
                </a:solidFill>
              </a:rPr>
              <a:t>+</a:t>
            </a:r>
            <a:r>
              <a:rPr lang="zh-CN" altLang="en-US" sz="3600" b="1" dirty="0" smtClean="0">
                <a:solidFill>
                  <a:srgbClr val="0070C0"/>
                </a:solidFill>
              </a:rPr>
              <a:t>安慰</a:t>
            </a:r>
            <a:endParaRPr lang="zh-CN" altLang="en-US" sz="3600" b="1" dirty="0">
              <a:solidFill>
                <a:srgbClr val="0070C0"/>
              </a:solidFill>
            </a:endParaRPr>
          </a:p>
        </p:txBody>
      </p:sp>
      <p:sp>
        <p:nvSpPr>
          <p:cNvPr id="5" name="文本框 4"/>
          <p:cNvSpPr txBox="1"/>
          <p:nvPr/>
        </p:nvSpPr>
        <p:spPr>
          <a:xfrm>
            <a:off x="5986714" y="2566263"/>
            <a:ext cx="2425766" cy="646331"/>
          </a:xfrm>
          <a:prstGeom prst="rect">
            <a:avLst/>
          </a:prstGeom>
          <a:noFill/>
        </p:spPr>
        <p:txBody>
          <a:bodyPr wrap="square" rtlCol="0">
            <a:spAutoFit/>
          </a:bodyPr>
          <a:lstStyle/>
          <a:p>
            <a:r>
              <a:rPr lang="zh-CN" altLang="en-US" sz="3600" b="1" dirty="0" smtClean="0">
                <a:solidFill>
                  <a:srgbClr val="0070C0"/>
                </a:solidFill>
              </a:rPr>
              <a:t>建议</a:t>
            </a:r>
            <a:endParaRPr lang="zh-CN" altLang="en-US" sz="3600" b="1" dirty="0">
              <a:solidFill>
                <a:srgbClr val="0070C0"/>
              </a:solidFill>
            </a:endParaRPr>
          </a:p>
        </p:txBody>
      </p:sp>
      <p:sp>
        <p:nvSpPr>
          <p:cNvPr id="6" name="文本框 5"/>
          <p:cNvSpPr txBox="1"/>
          <p:nvPr/>
        </p:nvSpPr>
        <p:spPr>
          <a:xfrm>
            <a:off x="5986714" y="3759707"/>
            <a:ext cx="2825073" cy="646331"/>
          </a:xfrm>
          <a:prstGeom prst="rect">
            <a:avLst/>
          </a:prstGeom>
          <a:noFill/>
        </p:spPr>
        <p:txBody>
          <a:bodyPr wrap="square" rtlCol="0">
            <a:spAutoFit/>
          </a:bodyPr>
          <a:lstStyle/>
          <a:p>
            <a:r>
              <a:rPr lang="zh-CN" altLang="en-US" sz="3600" b="1" dirty="0" smtClean="0">
                <a:solidFill>
                  <a:srgbClr val="0070C0"/>
                </a:solidFill>
              </a:rPr>
              <a:t>希望</a:t>
            </a:r>
            <a:r>
              <a:rPr lang="en-US" altLang="zh-CN" sz="3600" b="1" dirty="0" smtClean="0">
                <a:solidFill>
                  <a:srgbClr val="0070C0"/>
                </a:solidFill>
              </a:rPr>
              <a:t>+</a:t>
            </a:r>
            <a:r>
              <a:rPr lang="zh-CN" altLang="en-US" sz="3600" b="1" dirty="0" smtClean="0">
                <a:solidFill>
                  <a:srgbClr val="0070C0"/>
                </a:solidFill>
              </a:rPr>
              <a:t>祝愿</a:t>
            </a:r>
            <a:endParaRPr lang="zh-CN" altLang="en-US" sz="36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847" y="184780"/>
            <a:ext cx="1314994" cy="67927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rPr>
              <a:t>语言</a:t>
            </a:r>
            <a:endParaRPr lang="zh-CN" altLang="en-US" sz="3600" b="1" dirty="0">
              <a:solidFill>
                <a:schemeClr val="tx1"/>
              </a:solidFill>
            </a:endParaRPr>
          </a:p>
        </p:txBody>
      </p:sp>
      <p:sp>
        <p:nvSpPr>
          <p:cNvPr id="7" name="文本框 6"/>
          <p:cNvSpPr txBox="1"/>
          <p:nvPr/>
        </p:nvSpPr>
        <p:spPr>
          <a:xfrm>
            <a:off x="3592369" y="3237757"/>
            <a:ext cx="8957320" cy="3046988"/>
          </a:xfrm>
          <a:prstGeom prst="rect">
            <a:avLst/>
          </a:prstGeom>
          <a:noFill/>
        </p:spPr>
        <p:txBody>
          <a:bodyPr wrap="square" rtlCol="0">
            <a:spAutoFit/>
          </a:bodyPr>
          <a:lstStyle/>
          <a:p>
            <a:pPr marL="457200" indent="-457200">
              <a:buFont typeface="Wingdings" panose="05000000000000000000" pitchFamily="2" charset="2"/>
              <a:buChar char="Ø"/>
            </a:pPr>
            <a:r>
              <a:rPr lang="en-US" altLang="zh-CN" sz="3200" dirty="0" smtClean="0">
                <a:latin typeface="Calibri" panose="020F0502020204030204" pitchFamily="34" charset="0"/>
                <a:cs typeface="Calibri" panose="020F0502020204030204" pitchFamily="34" charset="0"/>
              </a:rPr>
              <a:t>get/feel stressed</a:t>
            </a:r>
            <a:endParaRPr lang="en-US" altLang="zh-CN" sz="3200" dirty="0" smtClean="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altLang="zh-CN" sz="3200" dirty="0" smtClean="0">
                <a:latin typeface="Calibri" panose="020F0502020204030204" pitchFamily="34" charset="0"/>
                <a:cs typeface="Calibri" panose="020F0502020204030204" pitchFamily="34" charset="0"/>
              </a:rPr>
              <a:t>stress </a:t>
            </a:r>
            <a:r>
              <a:rPr lang="en-US" altLang="zh-CN" sz="3200" dirty="0" err="1" smtClean="0">
                <a:latin typeface="Calibri" panose="020F0502020204030204" pitchFamily="34" charset="0"/>
                <a:cs typeface="Calibri" panose="020F0502020204030204" pitchFamily="34" charset="0"/>
              </a:rPr>
              <a:t>sb</a:t>
            </a:r>
            <a:r>
              <a:rPr lang="en-US" altLang="zh-CN" sz="3200" dirty="0" smtClean="0">
                <a:latin typeface="Calibri" panose="020F0502020204030204" pitchFamily="34" charset="0"/>
                <a:cs typeface="Calibri" panose="020F0502020204030204" pitchFamily="34" charset="0"/>
              </a:rPr>
              <a:t> out</a:t>
            </a:r>
            <a:endParaRPr lang="en-US" altLang="zh-CN" sz="3200" dirty="0" smtClean="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altLang="zh-CN" sz="3200" dirty="0" smtClean="0">
                <a:latin typeface="Calibri" panose="020F0502020204030204" pitchFamily="34" charset="0"/>
                <a:cs typeface="Calibri" panose="020F0502020204030204" pitchFamily="34" charset="0"/>
              </a:rPr>
              <a:t>be under stress/pressure</a:t>
            </a:r>
            <a:endParaRPr lang="en-US" altLang="zh-CN" sz="3200" dirty="0" smtClean="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altLang="zh-CN" sz="3200" dirty="0" smtClean="0">
                <a:latin typeface="Calibri" panose="020F0502020204030204" pitchFamily="34" charset="0"/>
                <a:cs typeface="Calibri" panose="020F0502020204030204" pitchFamily="34" charset="0"/>
              </a:rPr>
              <a:t>suffer from stress/pressure</a:t>
            </a:r>
            <a:endParaRPr lang="en-US" altLang="zh-CN" sz="3200" dirty="0" smtClean="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altLang="zh-CN" sz="3200" dirty="0" smtClean="0">
                <a:latin typeface="Calibri" panose="020F0502020204030204" pitchFamily="34" charset="0"/>
                <a:cs typeface="Calibri" panose="020F0502020204030204" pitchFamily="34" charset="0"/>
              </a:rPr>
              <a:t>ease/relieve/reduce/lessen/release stress/pressure/tension </a:t>
            </a:r>
            <a:endParaRPr lang="zh-CN" altLang="en-US" sz="3200" dirty="0">
              <a:latin typeface="Calibri" panose="020F0502020204030204" pitchFamily="34" charset="0"/>
              <a:cs typeface="Calibri" panose="020F0502020204030204" pitchFamily="34" charset="0"/>
            </a:endParaRPr>
          </a:p>
        </p:txBody>
      </p:sp>
      <p:sp>
        <p:nvSpPr>
          <p:cNvPr id="3" name="文本框 2"/>
          <p:cNvSpPr txBox="1"/>
          <p:nvPr/>
        </p:nvSpPr>
        <p:spPr>
          <a:xfrm>
            <a:off x="1833419" y="1442250"/>
            <a:ext cx="1542472" cy="583565"/>
          </a:xfrm>
          <a:prstGeom prst="rect">
            <a:avLst/>
          </a:prstGeom>
          <a:noFill/>
        </p:spPr>
        <p:txBody>
          <a:bodyPr wrap="square" rtlCol="0">
            <a:spAutoFit/>
          </a:bodyPr>
          <a:lstStyle/>
          <a:p>
            <a:r>
              <a:rPr lang="en-US" altLang="zh-CN" sz="3200" b="1" dirty="0" smtClean="0">
                <a:solidFill>
                  <a:srgbClr val="C00000"/>
                </a:solidFill>
                <a:latin typeface="Calibri" panose="020F0502020204030204" pitchFamily="34" charset="0"/>
                <a:cs typeface="Calibri" panose="020F0502020204030204" pitchFamily="34" charset="0"/>
              </a:rPr>
              <a:t>Noun </a:t>
            </a:r>
            <a:endParaRPr lang="en-US" altLang="zh-CN" sz="3200" b="1" dirty="0" smtClean="0">
              <a:solidFill>
                <a:srgbClr val="C00000"/>
              </a:solidFill>
              <a:latin typeface="Calibri" panose="020F0502020204030204" pitchFamily="34" charset="0"/>
              <a:cs typeface="Calibri" panose="020F0502020204030204" pitchFamily="34" charset="0"/>
            </a:endParaRPr>
          </a:p>
        </p:txBody>
      </p:sp>
      <p:sp>
        <p:nvSpPr>
          <p:cNvPr id="5" name="矩形 4"/>
          <p:cNvSpPr/>
          <p:nvPr/>
        </p:nvSpPr>
        <p:spPr>
          <a:xfrm>
            <a:off x="1816794" y="2549397"/>
            <a:ext cx="1758950" cy="583565"/>
          </a:xfrm>
          <a:prstGeom prst="rect">
            <a:avLst/>
          </a:prstGeom>
        </p:spPr>
        <p:txBody>
          <a:bodyPr wrap="none">
            <a:spAutoFit/>
          </a:bodyPr>
          <a:lstStyle/>
          <a:p>
            <a:r>
              <a:rPr lang="en-US" altLang="zh-CN" sz="3200" b="1" dirty="0" smtClean="0">
                <a:solidFill>
                  <a:srgbClr val="C00000"/>
                </a:solidFill>
                <a:latin typeface="Calibri" panose="020F0502020204030204" pitchFamily="34" charset="0"/>
                <a:cs typeface="Calibri" panose="020F0502020204030204" pitchFamily="34" charset="0"/>
              </a:rPr>
              <a:t>Adjective </a:t>
            </a:r>
            <a:endParaRPr lang="zh-CN" altLang="en-US" sz="3200" b="1" dirty="0">
              <a:solidFill>
                <a:srgbClr val="C00000"/>
              </a:solidFill>
              <a:latin typeface="Calibri" panose="020F0502020204030204" pitchFamily="34" charset="0"/>
              <a:cs typeface="Calibri" panose="020F0502020204030204" pitchFamily="34" charset="0"/>
            </a:endParaRPr>
          </a:p>
        </p:txBody>
      </p:sp>
      <p:sp>
        <p:nvSpPr>
          <p:cNvPr id="6" name="文本框 5"/>
          <p:cNvSpPr txBox="1"/>
          <p:nvPr/>
        </p:nvSpPr>
        <p:spPr>
          <a:xfrm>
            <a:off x="1846656" y="3261661"/>
            <a:ext cx="1999541" cy="583565"/>
          </a:xfrm>
          <a:prstGeom prst="rect">
            <a:avLst/>
          </a:prstGeom>
          <a:noFill/>
        </p:spPr>
        <p:txBody>
          <a:bodyPr wrap="square" rtlCol="0">
            <a:spAutoFit/>
          </a:bodyPr>
          <a:lstStyle/>
          <a:p>
            <a:r>
              <a:rPr lang="en-US" altLang="zh-CN" sz="3200" b="1" dirty="0" smtClean="0">
                <a:solidFill>
                  <a:srgbClr val="C00000"/>
                </a:solidFill>
                <a:latin typeface="Calibri" panose="020F0502020204030204" pitchFamily="34" charset="0"/>
                <a:cs typeface="Calibri" panose="020F0502020204030204" pitchFamily="34" charset="0"/>
              </a:rPr>
              <a:t>Phrase </a:t>
            </a:r>
            <a:endParaRPr lang="en-US" altLang="zh-CN" sz="3200" b="1" dirty="0" smtClean="0">
              <a:solidFill>
                <a:srgbClr val="C00000"/>
              </a:solidFill>
              <a:latin typeface="Calibri" panose="020F0502020204030204" pitchFamily="34" charset="0"/>
              <a:cs typeface="Calibri" panose="020F0502020204030204" pitchFamily="34" charset="0"/>
            </a:endParaRPr>
          </a:p>
        </p:txBody>
      </p:sp>
      <p:sp>
        <p:nvSpPr>
          <p:cNvPr id="8" name="矩形 7"/>
          <p:cNvSpPr/>
          <p:nvPr/>
        </p:nvSpPr>
        <p:spPr>
          <a:xfrm>
            <a:off x="3241198" y="1396728"/>
            <a:ext cx="6096000" cy="1077218"/>
          </a:xfrm>
          <a:prstGeom prst="rect">
            <a:avLst/>
          </a:prstGeom>
        </p:spPr>
        <p:txBody>
          <a:bodyPr>
            <a:spAutoFit/>
          </a:bodyPr>
          <a:lstStyle/>
          <a:p>
            <a:r>
              <a:rPr lang="en-US" altLang="zh-CN" sz="3200" dirty="0" smtClean="0">
                <a:latin typeface="Calibri" panose="020F0502020204030204" pitchFamily="34" charset="0"/>
                <a:cs typeface="Calibri" panose="020F0502020204030204" pitchFamily="34" charset="0"/>
              </a:rPr>
              <a:t>stress, pressure, tension</a:t>
            </a:r>
            <a:endParaRPr lang="en-US" altLang="zh-CN" sz="3200" dirty="0" smtClean="0">
              <a:latin typeface="Calibri" panose="020F0502020204030204" pitchFamily="34" charset="0"/>
              <a:cs typeface="Calibri" panose="020F0502020204030204" pitchFamily="34" charset="0"/>
            </a:endParaRPr>
          </a:p>
          <a:p>
            <a:r>
              <a:rPr lang="en-US" altLang="zh-CN" sz="3200" dirty="0" smtClean="0">
                <a:latin typeface="Calibri" panose="020F0502020204030204" pitchFamily="34" charset="0"/>
                <a:cs typeface="Calibri" panose="020F0502020204030204" pitchFamily="34" charset="0"/>
              </a:rPr>
              <a:t>anxiety, worry</a:t>
            </a:r>
            <a:endParaRPr lang="en-US" altLang="zh-CN" sz="3200" dirty="0" smtClean="0">
              <a:latin typeface="Calibri" panose="020F0502020204030204" pitchFamily="34" charset="0"/>
              <a:cs typeface="Calibri" panose="020F0502020204030204" pitchFamily="34" charset="0"/>
            </a:endParaRPr>
          </a:p>
        </p:txBody>
      </p:sp>
      <p:sp>
        <p:nvSpPr>
          <p:cNvPr id="9" name="矩形 8"/>
          <p:cNvSpPr/>
          <p:nvPr/>
        </p:nvSpPr>
        <p:spPr>
          <a:xfrm>
            <a:off x="3667734" y="2553245"/>
            <a:ext cx="4532075" cy="584775"/>
          </a:xfrm>
          <a:prstGeom prst="rect">
            <a:avLst/>
          </a:prstGeom>
        </p:spPr>
        <p:txBody>
          <a:bodyPr wrap="none">
            <a:spAutoFit/>
          </a:bodyPr>
          <a:lstStyle/>
          <a:p>
            <a:r>
              <a:rPr lang="en-US" altLang="zh-CN" sz="3200" dirty="0" smtClean="0">
                <a:latin typeface="Calibri" panose="020F0502020204030204" pitchFamily="34" charset="0"/>
                <a:cs typeface="Calibri" panose="020F0502020204030204" pitchFamily="34" charset="0"/>
              </a:rPr>
              <a:t>stressed, anxious, worried</a:t>
            </a:r>
            <a:endParaRPr lang="en-US" altLang="zh-CN" sz="3200" dirty="0" smtClean="0">
              <a:latin typeface="Calibri" panose="020F0502020204030204" pitchFamily="34" charset="0"/>
              <a:cs typeface="Calibri" panose="020F0502020204030204" pitchFamily="34" charset="0"/>
            </a:endParaRPr>
          </a:p>
        </p:txBody>
      </p:sp>
      <p:sp>
        <p:nvSpPr>
          <p:cNvPr id="4" name="文本框 3"/>
          <p:cNvSpPr txBox="1"/>
          <p:nvPr/>
        </p:nvSpPr>
        <p:spPr>
          <a:xfrm>
            <a:off x="1833419" y="750397"/>
            <a:ext cx="3814354" cy="646331"/>
          </a:xfrm>
          <a:prstGeom prst="rect">
            <a:avLst/>
          </a:prstGeom>
          <a:noFill/>
        </p:spPr>
        <p:txBody>
          <a:bodyPr wrap="square" rtlCol="0">
            <a:spAutoFit/>
          </a:bodyPr>
          <a:lstStyle/>
          <a:p>
            <a:r>
              <a:rPr lang="zh-CN" altLang="en-US" sz="3600" b="1" dirty="0" smtClean="0">
                <a:solidFill>
                  <a:srgbClr val="0070C0"/>
                </a:solidFill>
              </a:rPr>
              <a:t>话题词汇</a:t>
            </a:r>
            <a:endParaRPr lang="zh-CN" altLang="en-US" sz="3600"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52846" y="184780"/>
            <a:ext cx="2708365" cy="67927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Calibri" panose="020F0502020204030204" pitchFamily="34" charset="0"/>
                <a:cs typeface="Calibri" panose="020F0502020204030204" pitchFamily="34" charset="0"/>
              </a:rPr>
              <a:t>表达多样性</a:t>
            </a:r>
            <a:endParaRPr lang="zh-CN" altLang="en-US" sz="3600" b="1" dirty="0">
              <a:solidFill>
                <a:schemeClr val="tx1"/>
              </a:solidFill>
              <a:latin typeface="Calibri" panose="020F0502020204030204" pitchFamily="34" charset="0"/>
              <a:cs typeface="Calibri" panose="020F0502020204030204" pitchFamily="34" charset="0"/>
            </a:endParaRPr>
          </a:p>
        </p:txBody>
      </p:sp>
      <p:sp>
        <p:nvSpPr>
          <p:cNvPr id="8" name="文本框 7"/>
          <p:cNvSpPr txBox="1"/>
          <p:nvPr/>
        </p:nvSpPr>
        <p:spPr>
          <a:xfrm>
            <a:off x="1715588" y="842818"/>
            <a:ext cx="3737824" cy="646331"/>
          </a:xfrm>
          <a:prstGeom prst="rect">
            <a:avLst/>
          </a:prstGeom>
          <a:noFill/>
        </p:spPr>
        <p:txBody>
          <a:bodyPr wrap="square" rtlCol="0">
            <a:spAutoFit/>
          </a:bodyPr>
          <a:lstStyle/>
          <a:p>
            <a:r>
              <a:rPr lang="en-US" altLang="zh-CN" sz="3600" b="1" dirty="0" smtClean="0">
                <a:solidFill>
                  <a:srgbClr val="0070C0"/>
                </a:solidFill>
                <a:latin typeface="Calibri" panose="020F0502020204030204" pitchFamily="34" charset="0"/>
                <a:cs typeface="Calibri" panose="020F0502020204030204" pitchFamily="34" charset="0"/>
              </a:rPr>
              <a:t>Para.1</a:t>
            </a:r>
            <a:r>
              <a:rPr lang="zh-CN" altLang="en-US" sz="3600" b="1" dirty="0" smtClean="0">
                <a:solidFill>
                  <a:srgbClr val="0070C0"/>
                </a:solidFill>
              </a:rPr>
              <a:t>目的</a:t>
            </a:r>
            <a:r>
              <a:rPr lang="en-US" altLang="zh-CN" sz="3600" b="1" dirty="0" smtClean="0">
                <a:solidFill>
                  <a:srgbClr val="0070C0"/>
                </a:solidFill>
              </a:rPr>
              <a:t>+</a:t>
            </a:r>
            <a:r>
              <a:rPr lang="zh-CN" altLang="en-US" sz="3600" b="1" dirty="0" smtClean="0">
                <a:solidFill>
                  <a:srgbClr val="0070C0"/>
                </a:solidFill>
              </a:rPr>
              <a:t>安慰</a:t>
            </a:r>
            <a:endParaRPr lang="zh-CN" altLang="en-US" sz="3600" b="1" dirty="0">
              <a:solidFill>
                <a:srgbClr val="0070C0"/>
              </a:solidFill>
            </a:endParaRPr>
          </a:p>
        </p:txBody>
      </p:sp>
      <p:sp>
        <p:nvSpPr>
          <p:cNvPr id="3" name="矩形 2"/>
          <p:cNvSpPr/>
          <p:nvPr/>
        </p:nvSpPr>
        <p:spPr>
          <a:xfrm>
            <a:off x="1297577" y="1522088"/>
            <a:ext cx="10058400" cy="4462760"/>
          </a:xfrm>
          <a:prstGeom prst="rect">
            <a:avLst/>
          </a:prstGeom>
        </p:spPr>
        <p:txBody>
          <a:bodyPr wrap="square">
            <a:spAutoFit/>
          </a:bodyPr>
          <a:lstStyle/>
          <a:p>
            <a:pPr marL="342900" indent="-342900">
              <a:spcAft>
                <a:spcPts val="1200"/>
              </a:spcAft>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I’m sorry to learn that you’re burdened with great stress due to the </a:t>
            </a:r>
            <a:r>
              <a:rPr lang="en-US" altLang="zh-CN" sz="2400" dirty="0" smtClean="0">
                <a:latin typeface="Calibri" panose="020F0502020204030204" pitchFamily="34" charset="0"/>
                <a:cs typeface="Calibri" panose="020F0502020204030204" pitchFamily="34" charset="0"/>
              </a:rPr>
              <a:t>coming exam. </a:t>
            </a:r>
            <a:r>
              <a:rPr lang="en-US" altLang="zh-CN" sz="2400" dirty="0">
                <a:latin typeface="Calibri" panose="020F0502020204030204" pitchFamily="34" charset="0"/>
                <a:cs typeface="Calibri" panose="020F0502020204030204" pitchFamily="34" charset="0"/>
              </a:rPr>
              <a:t>I could completely relate to you as this is fairly common for senior three students. Don’t worry too much and I’ll share you some effective </a:t>
            </a:r>
            <a:r>
              <a:rPr lang="en-US" altLang="zh-CN" sz="2400" dirty="0" smtClean="0">
                <a:latin typeface="Calibri" panose="020F0502020204030204" pitchFamily="34" charset="0"/>
                <a:cs typeface="Calibri" panose="020F0502020204030204" pitchFamily="34" charset="0"/>
              </a:rPr>
              <a:t>tips/advice.</a:t>
            </a:r>
            <a:endParaRPr lang="en-US" altLang="zh-CN" sz="2400" dirty="0">
              <a:latin typeface="Calibri" panose="020F0502020204030204" pitchFamily="34" charset="0"/>
              <a:cs typeface="Calibri" panose="020F0502020204030204" pitchFamily="34" charset="0"/>
            </a:endParaRPr>
          </a:p>
          <a:p>
            <a:pPr marL="342900" indent="-342900">
              <a:spcAft>
                <a:spcPts val="1200"/>
              </a:spcAft>
              <a:buFont typeface="Wingdings" panose="05000000000000000000" pitchFamily="2" charset="2"/>
              <a:buChar char="Ø"/>
            </a:pPr>
            <a:r>
              <a:rPr lang="en-US" altLang="zh-CN" sz="2400" dirty="0" smtClean="0">
                <a:latin typeface="Calibri" panose="020F0502020204030204" pitchFamily="34" charset="0"/>
                <a:cs typeface="Calibri" panose="020F0502020204030204" pitchFamily="34" charset="0"/>
              </a:rPr>
              <a:t>I’m </a:t>
            </a:r>
            <a:r>
              <a:rPr lang="en-US" altLang="zh-CN" sz="2400" dirty="0">
                <a:latin typeface="Calibri" panose="020F0502020204030204" pitchFamily="34" charset="0"/>
                <a:cs typeface="Calibri" panose="020F0502020204030204" pitchFamily="34" charset="0"/>
              </a:rPr>
              <a:t>sorry to know that you’re under intense </a:t>
            </a:r>
            <a:r>
              <a:rPr lang="en-US" altLang="zh-CN" sz="2400" dirty="0" smtClean="0">
                <a:latin typeface="Calibri" panose="020F0502020204030204" pitchFamily="34" charset="0"/>
                <a:cs typeface="Calibri" panose="020F0502020204030204" pitchFamily="34" charset="0"/>
              </a:rPr>
              <a:t>pressure as </a:t>
            </a:r>
            <a:r>
              <a:rPr lang="en-US" altLang="zh-CN" sz="2400" dirty="0">
                <a:latin typeface="Calibri" panose="020F0502020204030204" pitchFamily="34" charset="0"/>
                <a:cs typeface="Calibri" panose="020F0502020204030204" pitchFamily="34" charset="0"/>
              </a:rPr>
              <a:t>the exam is drawing near. Actually, everyone will feel anxious when faced with </a:t>
            </a:r>
            <a:r>
              <a:rPr lang="en-US" altLang="zh-CN" sz="2400" dirty="0" smtClean="0">
                <a:latin typeface="Calibri" panose="020F0502020204030204" pitchFamily="34" charset="0"/>
                <a:cs typeface="Calibri" panose="020F0502020204030204" pitchFamily="34" charset="0"/>
              </a:rPr>
              <a:t>crucial exams</a:t>
            </a:r>
            <a:r>
              <a:rPr lang="en-US" altLang="zh-CN" sz="2400" dirty="0">
                <a:latin typeface="Calibri" panose="020F0502020204030204" pitchFamily="34" charset="0"/>
                <a:cs typeface="Calibri" panose="020F0502020204030204" pitchFamily="34" charset="0"/>
              </a:rPr>
              <a:t>. Don’t worry and I’d like to offer you some proposals to cope with </a:t>
            </a:r>
            <a:r>
              <a:rPr lang="en-US" altLang="zh-CN" sz="2400" dirty="0" smtClean="0">
                <a:latin typeface="Calibri" panose="020F0502020204030204" pitchFamily="34" charset="0"/>
                <a:cs typeface="Calibri" panose="020F0502020204030204" pitchFamily="34" charset="0"/>
              </a:rPr>
              <a:t>stress</a:t>
            </a:r>
            <a:r>
              <a:rPr lang="en-US" altLang="zh-CN" sz="2400" dirty="0">
                <a:latin typeface="Calibri" panose="020F0502020204030204" pitchFamily="34" charset="0"/>
                <a:cs typeface="Calibri" panose="020F0502020204030204" pitchFamily="34" charset="0"/>
              </a:rPr>
              <a:t>. </a:t>
            </a:r>
            <a:endParaRPr lang="en-US" altLang="zh-CN" sz="2400" dirty="0">
              <a:latin typeface="Calibri" panose="020F0502020204030204" pitchFamily="34" charset="0"/>
              <a:cs typeface="Calibri" panose="020F0502020204030204" pitchFamily="34" charset="0"/>
            </a:endParaRPr>
          </a:p>
          <a:p>
            <a:pPr marL="342900" indent="-342900">
              <a:spcAft>
                <a:spcPts val="1200"/>
              </a:spcAft>
              <a:buFont typeface="Wingdings" panose="05000000000000000000" pitchFamily="2" charset="2"/>
              <a:buChar char="Ø"/>
            </a:pPr>
            <a:r>
              <a:rPr lang="en-US" altLang="zh-CN" sz="2400" dirty="0">
                <a:latin typeface="Calibri" panose="020F0502020204030204" pitchFamily="34" charset="0"/>
                <a:cs typeface="Calibri" panose="020F0502020204030204" pitchFamily="34" charset="0"/>
              </a:rPr>
              <a:t>From your letter I know you’re suffering from great pressure with the exam approaching. It’s normal for senior 3 students to get stressed for the moment. There’s no need to worry excessively and I’ll give you some practical suggestions.  </a:t>
            </a:r>
            <a:endParaRPr lang="en-US" altLang="zh-CN" sz="2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环保">
  <a:themeElements>
    <a:clrScheme name="环保">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环保">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环保">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9305</Words>
  <Application>WPS 演示</Application>
  <PresentationFormat>宽屏</PresentationFormat>
  <Paragraphs>318</Paragraphs>
  <Slides>28</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28</vt:i4>
      </vt:variant>
    </vt:vector>
  </HeadingPairs>
  <TitlesOfParts>
    <vt:vector size="45" baseType="lpstr">
      <vt:lpstr>Arial</vt:lpstr>
      <vt:lpstr>宋体</vt:lpstr>
      <vt:lpstr>Wingdings</vt:lpstr>
      <vt:lpstr>Arial</vt:lpstr>
      <vt:lpstr>Calibri</vt:lpstr>
      <vt:lpstr>Cambria Math</vt:lpstr>
      <vt:lpstr>黑体</vt:lpstr>
      <vt:lpstr>Times New Roman</vt:lpstr>
      <vt:lpstr>Wingdings</vt:lpstr>
      <vt:lpstr>方正舒体</vt:lpstr>
      <vt:lpstr>Garamond</vt:lpstr>
      <vt:lpstr>微软雅黑</vt:lpstr>
      <vt:lpstr>Arial Unicode MS</vt:lpstr>
      <vt:lpstr>HelveticaNeue</vt:lpstr>
      <vt:lpstr>NumberOnly</vt:lpstr>
      <vt:lpstr>华文新魏</vt:lpstr>
      <vt:lpstr>环保</vt:lpstr>
      <vt:lpstr>PowerPoint 演示文稿</vt:lpstr>
      <vt:lpstr>建议信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建议信</dc:title>
  <dc:creator>admin</dc:creator>
  <cp:lastModifiedBy>曹小等</cp:lastModifiedBy>
  <cp:revision>308</cp:revision>
  <dcterms:created xsi:type="dcterms:W3CDTF">2020-06-11T00:24:00Z</dcterms:created>
  <dcterms:modified xsi:type="dcterms:W3CDTF">2020-06-19T05:55:33Z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