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732" r:id="rId3"/>
    <p:sldId id="646" r:id="rId4"/>
    <p:sldId id="645" r:id="rId6"/>
    <p:sldId id="256" r:id="rId7"/>
    <p:sldId id="257" r:id="rId8"/>
    <p:sldId id="374" r:id="rId9"/>
    <p:sldId id="578" r:id="rId10"/>
    <p:sldId id="579" r:id="rId11"/>
    <p:sldId id="577" r:id="rId12"/>
    <p:sldId id="580" r:id="rId13"/>
    <p:sldId id="581" r:id="rId14"/>
    <p:sldId id="319" r:id="rId15"/>
    <p:sldId id="258" r:id="rId16"/>
    <p:sldId id="316" r:id="rId17"/>
    <p:sldId id="421" r:id="rId18"/>
    <p:sldId id="288" r:id="rId19"/>
    <p:sldId id="290" r:id="rId20"/>
    <p:sldId id="289" r:id="rId21"/>
    <p:sldId id="467" r:id="rId22"/>
    <p:sldId id="466" r:id="rId23"/>
    <p:sldId id="417" r:id="rId24"/>
    <p:sldId id="658" r:id="rId25"/>
    <p:sldId id="414" r:id="rId26"/>
    <p:sldId id="464" r:id="rId27"/>
    <p:sldId id="308" r:id="rId28"/>
    <p:sldId id="415" r:id="rId29"/>
    <p:sldId id="470" r:id="rId30"/>
    <p:sldId id="659" r:id="rId31"/>
    <p:sldId id="310" r:id="rId32"/>
    <p:sldId id="660" r:id="rId33"/>
    <p:sldId id="711" r:id="rId34"/>
    <p:sldId id="266" r:id="rId35"/>
    <p:sldId id="497" r:id="rId36"/>
    <p:sldId id="504" r:id="rId37"/>
    <p:sldId id="505" r:id="rId38"/>
    <p:sldId id="498" r:id="rId39"/>
    <p:sldId id="506" r:id="rId40"/>
    <p:sldId id="499" r:id="rId41"/>
    <p:sldId id="507" r:id="rId42"/>
    <p:sldId id="500" r:id="rId43"/>
    <p:sldId id="508" r:id="rId44"/>
    <p:sldId id="501" r:id="rId45"/>
    <p:sldId id="509" r:id="rId46"/>
    <p:sldId id="502" r:id="rId47"/>
    <p:sldId id="510" r:id="rId48"/>
    <p:sldId id="267" r:id="rId49"/>
    <p:sldId id="494" r:id="rId50"/>
    <p:sldId id="271" r:id="rId51"/>
    <p:sldId id="655" r:id="rId52"/>
    <p:sldId id="656" r:id="rId53"/>
    <p:sldId id="657"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5D58A"/>
    <a:srgbClr val="EC910A"/>
    <a:srgbClr val="F7AA3D"/>
    <a:srgbClr val="D0E3E6"/>
    <a:srgbClr val="EAF2B4"/>
    <a:srgbClr val="FACB86"/>
    <a:srgbClr val="C5DDE0"/>
    <a:srgbClr val="7FB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87" d="100"/>
          <a:sy n="87" d="100"/>
        </p:scale>
        <p:origin x="60" y="378"/>
      </p:cViewPr>
      <p:guideLst>
        <p:guide pos="370"/>
        <p:guide pos="7308"/>
        <p:guide orient="horz" pos="615"/>
        <p:guide orient="horz" pos="844"/>
        <p:guide orient="horz" pos="38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70B3D-E5DA-44B8-9191-AA0A728A102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9464E-F93F-4F62-A4B0-24FDEDE5E6B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ree Blank With Footer">
    <p:spTree>
      <p:nvGrpSpPr>
        <p:cNvPr id="1" name=""/>
        <p:cNvGrpSpPr/>
        <p:nvPr/>
      </p:nvGrpSpPr>
      <p:grpSpPr>
        <a:xfrm>
          <a:off x="0" y="0"/>
          <a:ext cx="0" cy="0"/>
          <a:chOff x="0" y="0"/>
          <a:chExt cx="0" cy="0"/>
        </a:xfrm>
      </p:grpSpPr>
      <p:sp>
        <p:nvSpPr>
          <p:cNvPr id="7" name="Flowchart: Off-page Connector 6"/>
          <p:cNvSpPr/>
          <p:nvPr userDrawn="1"/>
        </p:nvSpPr>
        <p:spPr>
          <a:xfrm rot="5400000">
            <a:off x="11681288" y="6247140"/>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Slide Number Placeholder 4"/>
          <p:cNvSpPr>
            <a:spLocks noGrp="1"/>
          </p:cNvSpPr>
          <p:nvPr>
            <p:ph type="sldNum" sz="quarter" idx="12"/>
          </p:nvPr>
        </p:nvSpPr>
        <p:spPr>
          <a:xfrm>
            <a:off x="11643205" y="6340867"/>
            <a:ext cx="610241" cy="366183"/>
          </a:xfrm>
          <a:prstGeom prst="rect">
            <a:avLst/>
          </a:prstGeom>
        </p:spPr>
        <p:txBody>
          <a:bodyPr anchor="ctr"/>
          <a:lstStyle>
            <a:lvl1pPr algn="ctr">
              <a:defRPr sz="1335" b="1">
                <a:solidFill>
                  <a:schemeClr val="tx1">
                    <a:lumMod val="75000"/>
                    <a:lumOff val="25000"/>
                  </a:schemeClr>
                </a:solidFill>
              </a:defRPr>
            </a:lvl1pPr>
          </a:lstStyle>
          <a:p>
            <a:fld id="{C136B7D2-B98C-44FD-8D04-7EC62A564975}" type="slidenum">
              <a:rPr lang="en-US" smtClean="0"/>
            </a:fld>
            <a:endParaRPr lang="en-US" dirty="0"/>
          </a:p>
        </p:txBody>
      </p:sp>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endParaRPr lang="en-US" dirty="0"/>
          </a:p>
        </p:txBody>
      </p:sp>
      <p:sp>
        <p:nvSpPr>
          <p:cNvPr id="6" name="Text Placeholder 3"/>
          <p:cNvSpPr>
            <a:spLocks noGrp="1"/>
          </p:cNvSpPr>
          <p:nvPr>
            <p:ph type="body" sz="half" idx="2" hasCustomPrompt="1"/>
          </p:nvPr>
        </p:nvSpPr>
        <p:spPr>
          <a:xfrm>
            <a:off x="3352800" y="825949"/>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Subtext Goes Here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770DA-B548-40AB-9050-E635F10E626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D40BC-4633-4F34-BD4D-3E909AEF4E46}" type="slidenum">
              <a:rPr lang="zh-CN" altLang="en-US" smtClean="0"/>
            </a:fld>
            <a:endParaRPr lang="zh-CN" altLang="en-US"/>
          </a:p>
        </p:txBody>
      </p:sp>
      <p:pic>
        <p:nvPicPr>
          <p:cNvPr id="8" name="图片 7" descr="水印"/>
          <p:cNvPicPr>
            <a:picLocks noChangeAspect="1"/>
          </p:cNvPicPr>
          <p:nvPr userDrawn="1"/>
        </p:nvPicPr>
        <p:blipFill>
          <a:blip r:embed="rId14"/>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hemeOverride" Target="../theme/themeOverride6.xml"/><Relationship Id="rId2" Type="http://schemas.openxmlformats.org/officeDocument/2006/relationships/image" Target="../media/image1.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hemeOverride" Target="../theme/themeOverride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hemeOverride" Target="../theme/themeOverride8.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hemeOverride" Target="../theme/themeOverride9.xml"/><Relationship Id="rId2" Type="http://schemas.openxmlformats.org/officeDocument/2006/relationships/image" Target="../media/image1.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themeOverride" Target="../theme/themeOverride11.xml"/><Relationship Id="rId5" Type="http://schemas.openxmlformats.org/officeDocument/2006/relationships/image" Target="../media/image1.png"/><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media/media2.mp3"/></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hemeOverride" Target="../theme/themeOverride1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themeOverride" Target="../theme/themeOverride14.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media/media3.mp3"/></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themeOverride" Target="../theme/themeOverride15.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hemeOverride" Target="../theme/themeOverride16.xml"/><Relationship Id="rId8" Type="http://schemas.openxmlformats.org/officeDocument/2006/relationships/image" Target="../media/image11.png"/><Relationship Id="rId7" Type="http://schemas.microsoft.com/office/2007/relationships/media" Target="../media/media6.mp3"/><Relationship Id="rId6" Type="http://schemas.openxmlformats.org/officeDocument/2006/relationships/audio" Target="../media/media6.mp3"/><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10.png"/><Relationship Id="rId2" Type="http://schemas.microsoft.com/office/2007/relationships/media" Target="../media/media4.mp3"/><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audio" Target="../media/media4.mp3"/></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7.xml"/><Relationship Id="rId7" Type="http://schemas.openxmlformats.org/officeDocument/2006/relationships/image" Target="../media/image1.png"/><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10.png"/><Relationship Id="rId3" Type="http://schemas.microsoft.com/office/2007/relationships/media" Target="../media/media7.mp3"/><Relationship Id="rId2" Type="http://schemas.openxmlformats.org/officeDocument/2006/relationships/audio" Target="../media/media7.mp3"/><Relationship Id="rId10" Type="http://schemas.openxmlformats.org/officeDocument/2006/relationships/notesSlide" Target="../notesSlides/notesSlide19.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9.xml"/><Relationship Id="rId7" Type="http://schemas.openxmlformats.org/officeDocument/2006/relationships/image" Target="../media/image1.png"/><Relationship Id="rId6" Type="http://schemas.openxmlformats.org/officeDocument/2006/relationships/image" Target="../media/image11.png"/><Relationship Id="rId5" Type="http://schemas.microsoft.com/office/2007/relationships/media" Target="../media/media10.mp3"/><Relationship Id="rId4" Type="http://schemas.openxmlformats.org/officeDocument/2006/relationships/audio" Target="../media/media10.mp3"/><Relationship Id="rId3" Type="http://schemas.openxmlformats.org/officeDocument/2006/relationships/image" Target="../media/image10.png"/><Relationship Id="rId2" Type="http://schemas.microsoft.com/office/2007/relationships/media" Target="../media/media9.mp3"/><Relationship Id="rId10" Type="http://schemas.openxmlformats.org/officeDocument/2006/relationships/notesSlide" Target="../notesSlides/notesSlide21.xml"/><Relationship Id="rId1" Type="http://schemas.openxmlformats.org/officeDocument/2006/relationships/audio" Target="../media/media9.mp3"/></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0.xml"/><Relationship Id="rId7" Type="http://schemas.openxmlformats.org/officeDocument/2006/relationships/image" Target="../media/image1.png"/><Relationship Id="rId6" Type="http://schemas.openxmlformats.org/officeDocument/2006/relationships/image" Target="../media/image11.png"/><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10.png"/><Relationship Id="rId2" Type="http://schemas.microsoft.com/office/2007/relationships/media" Target="../media/media11.mp3"/><Relationship Id="rId10" Type="http://schemas.openxmlformats.org/officeDocument/2006/relationships/notesSlide" Target="../notesSlides/notesSlide22.xml"/><Relationship Id="rId1" Type="http://schemas.openxmlformats.org/officeDocument/2006/relationships/audio" Target="../media/media11.mp3"/></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2.xml"/><Relationship Id="rId7" Type="http://schemas.openxmlformats.org/officeDocument/2006/relationships/image" Target="../media/image1.png"/><Relationship Id="rId6" Type="http://schemas.microsoft.com/office/2007/relationships/media" Target="../media/media14.mp3"/><Relationship Id="rId5" Type="http://schemas.openxmlformats.org/officeDocument/2006/relationships/audio" Target="../media/media14.mp3"/><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13.mp3"/><Relationship Id="rId10" Type="http://schemas.openxmlformats.org/officeDocument/2006/relationships/notesSlide" Target="../notesSlides/notesSlide24.xml"/><Relationship Id="rId1" Type="http://schemas.openxmlformats.org/officeDocument/2006/relationships/audio" Target="../media/media13.mp3"/></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themeOverride" Target="../theme/themeOverride23.xml"/><Relationship Id="rId5" Type="http://schemas.openxmlformats.org/officeDocument/2006/relationships/image" Target="../media/image1.png"/><Relationship Id="rId4" Type="http://schemas.openxmlformats.org/officeDocument/2006/relationships/image" Target="../media/image10.png"/><Relationship Id="rId3" Type="http://schemas.microsoft.com/office/2007/relationships/media" Target="../media/media15.mp3"/><Relationship Id="rId2" Type="http://schemas.openxmlformats.org/officeDocument/2006/relationships/audio" Target="../media/media15.mp3"/><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5.xml"/><Relationship Id="rId7" Type="http://schemas.openxmlformats.org/officeDocument/2006/relationships/image" Target="../media/image1.png"/><Relationship Id="rId6" Type="http://schemas.microsoft.com/office/2007/relationships/media" Target="../media/media17.mp3"/><Relationship Id="rId5" Type="http://schemas.openxmlformats.org/officeDocument/2006/relationships/audio" Target="../media/media17.mp3"/><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16.mp3"/><Relationship Id="rId10" Type="http://schemas.openxmlformats.org/officeDocument/2006/relationships/notesSlide" Target="../notesSlides/notesSlide27.xml"/><Relationship Id="rId1" Type="http://schemas.openxmlformats.org/officeDocument/2006/relationships/audio" Target="../media/media16.mp3"/></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themeOverride" Target="../theme/themeOverride27.xml"/><Relationship Id="rId2" Type="http://schemas.openxmlformats.org/officeDocument/2006/relationships/image" Target="../media/image1.png"/><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hemeOverride" Target="../theme/themeOverride28.xml"/><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themeOverride" Target="../theme/themeOverride29.xml"/><Relationship Id="rId6" Type="http://schemas.openxmlformats.org/officeDocument/2006/relationships/image" Target="../media/image1.png"/><Relationship Id="rId5" Type="http://schemas.openxmlformats.org/officeDocument/2006/relationships/image" Target="../media/image10.png"/><Relationship Id="rId4" Type="http://schemas.microsoft.com/office/2007/relationships/media" Target="../media/media18.mp3"/><Relationship Id="rId3" Type="http://schemas.openxmlformats.org/officeDocument/2006/relationships/audio" Target="../media/media18.mp3"/><Relationship Id="rId2" Type="http://schemas.openxmlformats.org/officeDocument/2006/relationships/image" Target="../media/image20.png"/><Relationship Id="rId1" Type="http://schemas.openxmlformats.org/officeDocument/2006/relationships/image" Target="../media/image19.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30.xml"/><Relationship Id="rId7" Type="http://schemas.openxmlformats.org/officeDocument/2006/relationships/image" Target="../media/image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notesSlide" Target="../notesSlides/notesSlide32.xml"/><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7.xml"/><Relationship Id="rId6" Type="http://schemas.openxmlformats.org/officeDocument/2006/relationships/themeOverride" Target="../theme/themeOverride31.xml"/><Relationship Id="rId5" Type="http://schemas.openxmlformats.org/officeDocument/2006/relationships/image" Target="../media/image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7.xml"/><Relationship Id="rId6" Type="http://schemas.openxmlformats.org/officeDocument/2006/relationships/themeOverride" Target="../theme/themeOverride32.xml"/><Relationship Id="rId5" Type="http://schemas.openxmlformats.org/officeDocument/2006/relationships/image" Target="../media/image32.png"/><Relationship Id="rId4" Type="http://schemas.openxmlformats.org/officeDocument/2006/relationships/image" Target="../media/image10.png"/><Relationship Id="rId3" Type="http://schemas.microsoft.com/office/2007/relationships/media" Target="../media/media19.mp3"/><Relationship Id="rId2" Type="http://schemas.openxmlformats.org/officeDocument/2006/relationships/audio" Target="../media/media19.mp3"/><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themeOverride" Target="../theme/themeOverride33.xml"/><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7.xml"/><Relationship Id="rId7" Type="http://schemas.openxmlformats.org/officeDocument/2006/relationships/themeOverride" Target="../theme/themeOverride34.xm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image" Target="../media/image10.png"/><Relationship Id="rId3" Type="http://schemas.microsoft.com/office/2007/relationships/media" Target="../media/media20.mp3"/><Relationship Id="rId2" Type="http://schemas.openxmlformats.org/officeDocument/2006/relationships/audio" Target="../media/media20.mp3"/><Relationship Id="rId1" Type="http://schemas.openxmlformats.org/officeDocument/2006/relationships/image" Target="../media/image35.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themeOverride" Target="../theme/themeOverride35.xml"/><Relationship Id="rId2" Type="http://schemas.openxmlformats.org/officeDocument/2006/relationships/image" Target="../media/image38.png"/><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7.xml"/><Relationship Id="rId6" Type="http://schemas.openxmlformats.org/officeDocument/2006/relationships/themeOverride" Target="../theme/themeOverride36.xml"/><Relationship Id="rId5" Type="http://schemas.openxmlformats.org/officeDocument/2006/relationships/image" Target="../media/image40.png"/><Relationship Id="rId4" Type="http://schemas.openxmlformats.org/officeDocument/2006/relationships/image" Target="../media/image10.png"/><Relationship Id="rId3" Type="http://schemas.microsoft.com/office/2007/relationships/media" Target="../media/media21.mp3"/><Relationship Id="rId2" Type="http://schemas.openxmlformats.org/officeDocument/2006/relationships/audio" Target="../media/media21.mp3"/><Relationship Id="rId1" Type="http://schemas.openxmlformats.org/officeDocument/2006/relationships/image" Target="../media/image39.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7.xml"/><Relationship Id="rId4" Type="http://schemas.openxmlformats.org/officeDocument/2006/relationships/themeOverride" Target="../theme/themeOverride37.xml"/><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7.xml"/><Relationship Id="rId7" Type="http://schemas.openxmlformats.org/officeDocument/2006/relationships/themeOverride" Target="../theme/themeOverride38.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10.png"/><Relationship Id="rId3" Type="http://schemas.microsoft.com/office/2007/relationships/media" Target="../media/media22.mp3"/><Relationship Id="rId2" Type="http://schemas.openxmlformats.org/officeDocument/2006/relationships/audio" Target="../media/media22.mp3"/><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7.xml"/><Relationship Id="rId3" Type="http://schemas.openxmlformats.org/officeDocument/2006/relationships/themeOverride" Target="../theme/themeOverride39.xml"/><Relationship Id="rId2" Type="http://schemas.openxmlformats.org/officeDocument/2006/relationships/image" Target="../media/image46.png"/><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2.xml"/><Relationship Id="rId7" Type="http://schemas.openxmlformats.org/officeDocument/2006/relationships/slideLayout" Target="../slideLayouts/slideLayout7.xml"/><Relationship Id="rId6" Type="http://schemas.openxmlformats.org/officeDocument/2006/relationships/themeOverride" Target="../theme/themeOverride40.xml"/><Relationship Id="rId5" Type="http://schemas.openxmlformats.org/officeDocument/2006/relationships/image" Target="../media/image48.png"/><Relationship Id="rId4" Type="http://schemas.openxmlformats.org/officeDocument/2006/relationships/image" Target="../media/image10.png"/><Relationship Id="rId3" Type="http://schemas.microsoft.com/office/2007/relationships/media" Target="../media/media23.mp3"/><Relationship Id="rId2" Type="http://schemas.openxmlformats.org/officeDocument/2006/relationships/audio" Target="../media/media23.mp3"/><Relationship Id="rId1" Type="http://schemas.openxmlformats.org/officeDocument/2006/relationships/image" Target="../media/image47.pn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7.xml"/><Relationship Id="rId5" Type="http://schemas.openxmlformats.org/officeDocument/2006/relationships/themeOverride" Target="../theme/themeOverride41.xml"/><Relationship Id="rId4" Type="http://schemas.openxmlformats.org/officeDocument/2006/relationships/image" Target="../media/image1.png"/><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7.xml"/><Relationship Id="rId2" Type="http://schemas.openxmlformats.org/officeDocument/2006/relationships/themeOverride" Target="../theme/themeOverride42.xml"/><Relationship Id="rId1"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44.xml"/><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7.xml"/><Relationship Id="rId2" Type="http://schemas.openxmlformats.org/officeDocument/2006/relationships/themeOverride" Target="../theme/themeOverride45.xml"/><Relationship Id="rId1"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7.xml"/><Relationship Id="rId3" Type="http://schemas.openxmlformats.org/officeDocument/2006/relationships/themeOverride" Target="../theme/themeOverride46.xml"/><Relationship Id="rId2" Type="http://schemas.openxmlformats.org/officeDocument/2006/relationships/image" Target="../media/image55.GIF"/><Relationship Id="rId1" Type="http://schemas.openxmlformats.org/officeDocument/2006/relationships/image" Target="../media/image54.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hemeOverride" Target="../theme/themeOverride47.xml"/><Relationship Id="rId3" Type="http://schemas.openxmlformats.org/officeDocument/2006/relationships/image" Target="../media/image1.png"/><Relationship Id="rId2" Type="http://schemas.openxmlformats.org/officeDocument/2006/relationships/image" Target="../media/image57.GIF"/><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hemeOverride" Target="../theme/themeOverride4.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hemeOverride" Target="../theme/themeOverride5.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1.4 </a:t>
            </a:r>
            <a:r>
              <a:rPr lang="zh-CN" altLang="en-US" sz="4800" b="1">
                <a:sym typeface="+mn-ea"/>
              </a:rPr>
              <a:t>高考听力的话题</a:t>
            </a:r>
            <a:endParaRPr lang="zh-CN" altLang="en-US" sz="4800" b="1">
              <a:sym typeface="+mn-ea"/>
            </a:endParaRPr>
          </a:p>
        </p:txBody>
      </p:sp>
      <p:pic>
        <p:nvPicPr>
          <p:cNvPr id="4" name="图片 3"/>
          <p:cNvPicPr>
            <a:picLocks noChangeAspect="1"/>
          </p:cNvPicPr>
          <p:nvPr/>
        </p:nvPicPr>
        <p:blipFill>
          <a:blip r:embed="rId1"/>
          <a:stretch>
            <a:fillRect/>
          </a:stretch>
        </p:blipFill>
        <p:spPr>
          <a:xfrm>
            <a:off x="1905" y="2433320"/>
            <a:ext cx="12202795" cy="3987800"/>
          </a:xfrm>
          <a:prstGeom prst="rect">
            <a:avLst/>
          </a:prstGeom>
        </p:spPr>
      </p:pic>
      <p:sp>
        <p:nvSpPr>
          <p:cNvPr id="5" name="矩形 4"/>
          <p:cNvSpPr/>
          <p:nvPr/>
        </p:nvSpPr>
        <p:spPr>
          <a:xfrm>
            <a:off x="4138930" y="2831465"/>
            <a:ext cx="120840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075690" y="2831465"/>
            <a:ext cx="131508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049770" y="2831465"/>
            <a:ext cx="131508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0110470" y="2831465"/>
            <a:ext cx="131508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5922645" y="1354455"/>
            <a:ext cx="5885180" cy="645160"/>
          </a:xfrm>
          <a:prstGeom prst="rect">
            <a:avLst/>
          </a:prstGeom>
          <a:noFill/>
        </p:spPr>
        <p:txBody>
          <a:bodyPr wrap="square" rtlCol="0" anchor="t">
            <a:spAutoFit/>
          </a:bodyPr>
          <a:p>
            <a:pPr algn="l"/>
            <a:r>
              <a:rPr lang="en-US" altLang="zh-CN" sz="3600" b="1">
                <a:solidFill>
                  <a:srgbClr val="FF0000"/>
                </a:solidFill>
                <a:sym typeface="+mn-ea"/>
              </a:rPr>
              <a:t>@</a:t>
            </a:r>
            <a:r>
              <a:rPr lang="zh-CN" altLang="en-US" sz="3600" b="1">
                <a:solidFill>
                  <a:srgbClr val="FF0000"/>
                </a:solidFill>
                <a:sym typeface="+mn-ea"/>
              </a:rPr>
              <a:t>学习、工作、生活</a:t>
            </a:r>
            <a:r>
              <a:rPr lang="zh-CN" altLang="en-US" sz="3600" b="1">
                <a:solidFill>
                  <a:srgbClr val="FF0000"/>
                </a:solidFill>
                <a:sym typeface="+mn-ea"/>
              </a:rPr>
              <a:t>话题！</a:t>
            </a:r>
            <a:endParaRPr lang="zh-CN" altLang="en-US" sz="3600" b="1">
              <a:solidFill>
                <a:srgbClr val="FF0000"/>
              </a:solidFill>
              <a:sym typeface="+mn-ea"/>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1.5 </a:t>
            </a:r>
            <a:r>
              <a:rPr lang="zh-CN" altLang="en-US" sz="4800" b="1">
                <a:sym typeface="+mn-ea"/>
              </a:rPr>
              <a:t>高考听力答案分布对比</a:t>
            </a:r>
            <a:endParaRPr lang="zh-CN" altLang="en-US" sz="4800" b="1">
              <a:sym typeface="+mn-ea"/>
            </a:endParaRPr>
          </a:p>
        </p:txBody>
      </p:sp>
      <p:graphicFrame>
        <p:nvGraphicFramePr>
          <p:cNvPr id="2" name="表格 1"/>
          <p:cNvGraphicFramePr/>
          <p:nvPr>
            <p:custDataLst>
              <p:tags r:id="rId1"/>
            </p:custDataLst>
          </p:nvPr>
        </p:nvGraphicFramePr>
        <p:xfrm>
          <a:off x="643890" y="2580640"/>
          <a:ext cx="11087100" cy="3627120"/>
        </p:xfrm>
        <a:graphic>
          <a:graphicData uri="http://schemas.openxmlformats.org/drawingml/2006/table">
            <a:tbl>
              <a:tblPr firstRow="1" bandRow="1">
                <a:tableStyleId>{5C22544A-7EE6-4342-B048-85BDC9FD1C3A}</a:tableStyleId>
              </a:tblPr>
              <a:tblGrid>
                <a:gridCol w="2217420"/>
                <a:gridCol w="2217420"/>
                <a:gridCol w="2217420"/>
                <a:gridCol w="2217420"/>
              </a:tblGrid>
              <a:tr h="518160">
                <a:tc>
                  <a:txBody>
                    <a:bodyPr/>
                    <a:p>
                      <a:pPr algn="ctr">
                        <a:buNone/>
                      </a:pPr>
                      <a:r>
                        <a:rPr lang="zh-CN" altLang="en-US" sz="2800">
                          <a:solidFill>
                            <a:srgbClr val="FFFFFF"/>
                          </a:solidFill>
                        </a:rPr>
                        <a:t>年份</a:t>
                      </a:r>
                      <a:endParaRPr lang="zh-CN" altLang="en-US" sz="2800">
                        <a:solidFill>
                          <a:srgbClr val="FFFFFF"/>
                        </a:solidFill>
                      </a:endParaRPr>
                    </a:p>
                  </a:txBody>
                  <a:tcPr>
                    <a:lnL>
                      <a:noFill/>
                    </a:lnL>
                    <a:lnR>
                      <a:noFill/>
                    </a:lnR>
                    <a:lnT>
                      <a:noFill/>
                    </a:lnT>
                    <a:lnB>
                      <a:noFill/>
                    </a:lnB>
                    <a:solidFill>
                      <a:srgbClr val="595959"/>
                    </a:solidFill>
                  </a:tcPr>
                </a:tc>
                <a:tc>
                  <a:txBody>
                    <a:bodyPr/>
                    <a:p>
                      <a:pPr algn="ctr">
                        <a:buNone/>
                      </a:pPr>
                      <a:r>
                        <a:rPr lang="en-US" altLang="zh-CN" sz="2800">
                          <a:solidFill>
                            <a:srgbClr val="FFFFFF"/>
                          </a:solidFill>
                        </a:rPr>
                        <a:t>A</a:t>
                      </a:r>
                      <a:endParaRPr lang="en-US" altLang="zh-CN" sz="2800">
                        <a:solidFill>
                          <a:srgbClr val="FFFFFF"/>
                        </a:solidFill>
                      </a:endParaRPr>
                    </a:p>
                  </a:txBody>
                  <a:tcPr>
                    <a:lnL>
                      <a:noFill/>
                    </a:lnL>
                    <a:lnR>
                      <a:noFill/>
                    </a:lnR>
                    <a:lnT>
                      <a:noFill/>
                    </a:lnT>
                    <a:lnB>
                      <a:noFill/>
                    </a:lnB>
                    <a:solidFill>
                      <a:srgbClr val="E34D4D"/>
                    </a:solidFill>
                  </a:tcPr>
                </a:tc>
                <a:tc>
                  <a:txBody>
                    <a:bodyPr/>
                    <a:p>
                      <a:pPr algn="ctr">
                        <a:buNone/>
                      </a:pPr>
                      <a:r>
                        <a:rPr lang="en-US" altLang="zh-CN" sz="2800">
                          <a:solidFill>
                            <a:srgbClr val="FFFFFF"/>
                          </a:solidFill>
                        </a:rPr>
                        <a:t>B</a:t>
                      </a:r>
                      <a:endParaRPr lang="en-US" altLang="zh-CN" sz="2800">
                        <a:solidFill>
                          <a:srgbClr val="FFFFFF"/>
                        </a:solidFill>
                      </a:endParaRPr>
                    </a:p>
                  </a:txBody>
                  <a:tcPr>
                    <a:lnL>
                      <a:noFill/>
                    </a:lnL>
                    <a:lnR>
                      <a:noFill/>
                    </a:lnR>
                    <a:lnT>
                      <a:noFill/>
                    </a:lnT>
                    <a:lnB>
                      <a:noFill/>
                    </a:lnB>
                    <a:solidFill>
                      <a:srgbClr val="ECAF40"/>
                    </a:solidFill>
                  </a:tcPr>
                </a:tc>
                <a:tc>
                  <a:txBody>
                    <a:bodyPr/>
                    <a:p>
                      <a:pPr algn="ctr">
                        <a:buNone/>
                      </a:pPr>
                      <a:r>
                        <a:rPr lang="en-US" altLang="zh-CN" sz="2800">
                          <a:solidFill>
                            <a:srgbClr val="FFFFFF"/>
                          </a:solidFill>
                        </a:rPr>
                        <a:t>C</a:t>
                      </a:r>
                      <a:endParaRPr lang="en-US" altLang="zh-CN" sz="2800">
                        <a:solidFill>
                          <a:srgbClr val="FFFFFF"/>
                        </a:solidFill>
                      </a:endParaRPr>
                    </a:p>
                  </a:txBody>
                  <a:tcPr>
                    <a:lnL>
                      <a:noFill/>
                    </a:lnL>
                    <a:lnR>
                      <a:noFill/>
                    </a:lnR>
                    <a:lnT>
                      <a:noFill/>
                    </a:lnT>
                    <a:lnB>
                      <a:noFill/>
                    </a:lnB>
                    <a:solidFill>
                      <a:srgbClr val="8DC32D"/>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sz="2800" b="1">
                          <a:solidFill>
                            <a:srgbClr val="404040"/>
                          </a:solidFill>
                        </a:rPr>
                        <a:t>7</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51816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sz="2800" b="1">
                          <a:solidFill>
                            <a:srgbClr val="404040"/>
                          </a:solidFill>
                        </a:rPr>
                        <a:t>7</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chemeClr val="tx1"/>
                          </a:solidFill>
                        </a:rPr>
                        <a:t>7</a:t>
                      </a:r>
                      <a:endParaRPr lang="en-US" altLang="zh-CN" sz="2800" b="1">
                        <a:solidFill>
                          <a:schemeClr val="tx1"/>
                        </a:solidFill>
                      </a:endParaRPr>
                    </a:p>
                  </a:txBody>
                  <a:tcP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sz="2800" b="1">
                          <a:solidFill>
                            <a:srgbClr val="404040"/>
                          </a:solidFill>
                        </a:rPr>
                        <a:t>7</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
        <p:nvSpPr>
          <p:cNvPr id="13" name="文本框 12"/>
          <p:cNvSpPr txBox="1"/>
          <p:nvPr/>
        </p:nvSpPr>
        <p:spPr>
          <a:xfrm>
            <a:off x="8070215" y="1043305"/>
            <a:ext cx="3521075" cy="1322070"/>
          </a:xfrm>
          <a:prstGeom prst="rect">
            <a:avLst/>
          </a:prstGeom>
          <a:noFill/>
        </p:spPr>
        <p:txBody>
          <a:bodyPr wrap="square" rtlCol="0" anchor="t">
            <a:spAutoFit/>
          </a:bodyPr>
          <a:p>
            <a:pPr algn="l"/>
            <a:r>
              <a:rPr lang="zh-CN" altLang="en-US" sz="4000" b="1">
                <a:solidFill>
                  <a:srgbClr val="FF0000"/>
                </a:solidFill>
                <a:sym typeface="+mn-ea"/>
              </a:rPr>
              <a:t>选项分布均匀</a:t>
            </a:r>
            <a:endParaRPr lang="zh-CN" altLang="en-US" sz="4000" b="1">
              <a:solidFill>
                <a:srgbClr val="FF0000"/>
              </a:solidFill>
              <a:sym typeface="+mn-ea"/>
            </a:endParaRPr>
          </a:p>
          <a:p>
            <a:pPr algn="l"/>
            <a:r>
              <a:rPr lang="en-US" sz="4000" b="1">
                <a:solidFill>
                  <a:srgbClr val="FF0000"/>
                </a:solidFill>
                <a:sym typeface="+mn-ea"/>
              </a:rPr>
              <a:t> </a:t>
            </a:r>
            <a:r>
              <a:rPr lang="en-US" altLang="zh-CN" sz="4000" b="1">
                <a:solidFill>
                  <a:srgbClr val="FF0000"/>
                </a:solidFill>
                <a:sym typeface="+mn-ea"/>
              </a:rPr>
              <a:t>6-7</a:t>
            </a:r>
            <a:r>
              <a:rPr lang="en-US" altLang="zh-CN" sz="3600" b="1">
                <a:solidFill>
                  <a:srgbClr val="FF0000"/>
                </a:solidFill>
                <a:sym typeface="+mn-ea"/>
              </a:rPr>
              <a:t> </a:t>
            </a:r>
            <a:r>
              <a:rPr lang="zh-CN" altLang="en-US" sz="3600" b="1">
                <a:solidFill>
                  <a:srgbClr val="FF0000"/>
                </a:solidFill>
                <a:sym typeface="+mn-ea"/>
              </a:rPr>
              <a:t>个</a:t>
            </a:r>
            <a:endParaRPr lang="zh-CN" altLang="en-US" sz="3600" b="1">
              <a:solidFill>
                <a:srgbClr val="FF0000"/>
              </a:solidFill>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51054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1"/>
            </p:custDataLst>
          </p:nvPr>
        </p:nvGraphicFramePr>
        <p:xfrm>
          <a:off x="401320" y="1688465"/>
          <a:ext cx="11389360" cy="4933315"/>
        </p:xfrm>
        <a:graphic>
          <a:graphicData uri="http://schemas.openxmlformats.org/drawingml/2006/table">
            <a:tbl>
              <a:tblPr firstRow="1" bandRow="1">
                <a:tableStyleId>{5C22544A-7EE6-4342-B048-85BDC9FD1C3A}</a:tableStyleId>
              </a:tblPr>
              <a:tblGrid>
                <a:gridCol w="2974340"/>
                <a:gridCol w="8415020"/>
              </a:tblGrid>
              <a:tr h="753110">
                <a:tc>
                  <a:txBody>
                    <a:bodyPr/>
                    <a:p>
                      <a:pPr algn="l">
                        <a:buNone/>
                      </a:pPr>
                      <a:r>
                        <a:rPr lang="zh-CN" altLang="en-US" sz="3200">
                          <a:solidFill>
                            <a:srgbClr val="404040"/>
                          </a:solidFill>
                          <a:latin typeface="微软雅黑" panose="020B0503020204020204" charset="-122"/>
                          <a:ea typeface="微软雅黑" panose="020B0503020204020204" charset="-122"/>
                          <a:cs typeface="微软雅黑" panose="020B0503020204020204" charset="-122"/>
                          <a:sym typeface="+mn-ea"/>
                        </a:rPr>
                        <a:t>分值</a:t>
                      </a:r>
                      <a:r>
                        <a:rPr lang="en-US" altLang="zh-CN" sz="320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3200">
                          <a:solidFill>
                            <a:srgbClr val="404040"/>
                          </a:solidFill>
                          <a:latin typeface="微软雅黑" panose="020B0503020204020204" charset="-122"/>
                          <a:ea typeface="微软雅黑" panose="020B0503020204020204" charset="-122"/>
                          <a:cs typeface="微软雅黑" panose="020B0503020204020204" charset="-122"/>
                          <a:sym typeface="+mn-ea"/>
                        </a:rPr>
                        <a:t>题目数量</a:t>
                      </a:r>
                      <a:endParaRPr lang="zh-CN" altLang="en-US" sz="3200">
                        <a:solidFill>
                          <a:srgbClr val="404040"/>
                        </a:solidFill>
                        <a:latin typeface="微软雅黑" panose="020B0503020204020204" charset="-122"/>
                        <a:ea typeface="微软雅黑" panose="020B0503020204020204" charset="-122"/>
                        <a:cs typeface="微软雅黑" panose="020B0503020204020204" charset="-122"/>
                      </a:endParaRPr>
                    </a:p>
                    <a:p>
                      <a:pPr>
                        <a:buNone/>
                      </a:pPr>
                      <a:endParaRPr lang="zh-CN" altLang="en-US">
                        <a:solidFill>
                          <a:srgbClr val="FFFFFF"/>
                        </a:solidFill>
                      </a:endParaRPr>
                    </a:p>
                  </a:txBody>
                  <a:tcPr>
                    <a:lnL w="19050" cap="rnd">
                      <a:solidFill>
                        <a:srgbClr val="54C888"/>
                      </a:solidFill>
                      <a:prstDash val="solid"/>
                    </a:lnL>
                    <a:lnR w="3175">
                      <a:solidFill>
                        <a:srgbClr val="FFFFFF"/>
                      </a:solidFill>
                      <a:prstDash val="dot"/>
                    </a:lnR>
                    <a:lnT w="19050" cap="rnd">
                      <a:solidFill>
                        <a:srgbClr val="54C888"/>
                      </a:solidFill>
                      <a:prstDash val="solid"/>
                    </a:lnT>
                    <a:lnB w="19050">
                      <a:solidFill>
                        <a:srgbClr val="54C888"/>
                      </a:solidFill>
                      <a:prstDash val="solid"/>
                    </a:lnB>
                    <a:solidFill>
                      <a:srgbClr val="54C888"/>
                    </a:solidFill>
                  </a:tcPr>
                </a:tc>
                <a:tc>
                  <a:txBody>
                    <a:bodyPr/>
                    <a:p>
                      <a:pPr algn="l">
                        <a:buNone/>
                      </a:pPr>
                      <a:r>
                        <a:rPr lang="en-US" altLang="zh-CN" sz="3600">
                          <a:solidFill>
                            <a:srgbClr val="404040"/>
                          </a:solidFill>
                          <a:latin typeface="微软雅黑" panose="020B0503020204020204" charset="-122"/>
                          <a:ea typeface="微软雅黑" panose="020B0503020204020204" charset="-122"/>
                          <a:sym typeface="+mn-ea"/>
                        </a:rPr>
                        <a:t>1.5</a:t>
                      </a:r>
                      <a:r>
                        <a:rPr lang="zh-CN" altLang="en-US" sz="3600">
                          <a:solidFill>
                            <a:srgbClr val="404040"/>
                          </a:solidFill>
                          <a:latin typeface="微软雅黑" panose="020B0503020204020204" charset="-122"/>
                          <a:ea typeface="微软雅黑" panose="020B0503020204020204" charset="-122"/>
                          <a:sym typeface="+mn-ea"/>
                        </a:rPr>
                        <a:t>× </a:t>
                      </a:r>
                      <a:r>
                        <a:rPr lang="en-US" altLang="zh-CN" sz="3600">
                          <a:solidFill>
                            <a:srgbClr val="404040"/>
                          </a:solidFill>
                          <a:latin typeface="微软雅黑" panose="020B0503020204020204" charset="-122"/>
                          <a:ea typeface="微软雅黑" panose="020B0503020204020204" charset="-122"/>
                          <a:sym typeface="+mn-ea"/>
                        </a:rPr>
                        <a:t>20=30</a:t>
                      </a:r>
                      <a:r>
                        <a:rPr lang="zh-CN" altLang="en-US" sz="3600">
                          <a:solidFill>
                            <a:srgbClr val="404040"/>
                          </a:solidFill>
                          <a:latin typeface="微软雅黑" panose="020B0503020204020204" charset="-122"/>
                          <a:ea typeface="微软雅黑" panose="020B0503020204020204" charset="-122"/>
                          <a:sym typeface="+mn-ea"/>
                        </a:rPr>
                        <a:t>分       </a:t>
                      </a:r>
                      <a:r>
                        <a:rPr lang="en-US" altLang="zh-CN" sz="3600">
                          <a:solidFill>
                            <a:srgbClr val="404040"/>
                          </a:solidFill>
                          <a:latin typeface="微软雅黑" panose="020B0503020204020204" charset="-122"/>
                          <a:ea typeface="微软雅黑" panose="020B0503020204020204" charset="-122"/>
                          <a:sym typeface="+mn-ea"/>
                        </a:rPr>
                        <a:t>20%</a:t>
                      </a:r>
                      <a:endParaRPr lang="zh-CN" altLang="en-US">
                        <a:solidFill>
                          <a:srgbClr val="FFFFFF"/>
                        </a:solidFill>
                      </a:endParaRPr>
                    </a:p>
                  </a:txBody>
                  <a:tcPr>
                    <a:lnL w="3175">
                      <a:solidFill>
                        <a:srgbClr val="FFFFFF"/>
                      </a:solidFill>
                      <a:prstDash val="dot"/>
                    </a:lnL>
                    <a:lnR w="19050" cap="rnd">
                      <a:solidFill>
                        <a:srgbClr val="54C888"/>
                      </a:solidFill>
                      <a:prstDash val="solid"/>
                    </a:lnR>
                    <a:lnT w="19050" cap="rnd">
                      <a:solidFill>
                        <a:srgbClr val="54C888"/>
                      </a:solidFill>
                      <a:prstDash val="solid"/>
                    </a:lnT>
                    <a:lnB w="19050">
                      <a:solidFill>
                        <a:srgbClr val="54C888"/>
                      </a:solidFill>
                      <a:prstDash val="solid"/>
                    </a:lnB>
                    <a:solidFill>
                      <a:srgbClr val="54C888"/>
                    </a:solidFill>
                  </a:tcPr>
                </a:tc>
              </a:tr>
              <a:tr h="713740">
                <a:tc>
                  <a:txBody>
                    <a:bodyPr/>
                    <a:p>
                      <a:pPr>
                        <a:buNone/>
                      </a:pPr>
                      <a:r>
                        <a:rPr lang="zh-CN" altLang="en-US" sz="3600" b="1">
                          <a:solidFill>
                            <a:srgbClr val="404040"/>
                          </a:solidFill>
                          <a:latin typeface="微软雅黑" panose="020B0503020204020204" charset="-122"/>
                          <a:ea typeface="微软雅黑" panose="020B0503020204020204" charset="-122"/>
                        </a:rPr>
                        <a:t>语速</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404040"/>
                          </a:solidFill>
                          <a:latin typeface="微软雅黑" panose="020B0503020204020204" charset="-122"/>
                          <a:ea typeface="微软雅黑" panose="020B0503020204020204" charset="-122"/>
                        </a:rPr>
                        <a:t>语音</a:t>
                      </a:r>
                      <a:endParaRPr lang="zh-CN" altLang="en-US" sz="3600" b="1">
                        <a:solidFill>
                          <a:srgbClr val="404040"/>
                        </a:solidFill>
                        <a:latin typeface="微软雅黑" panose="020B0503020204020204" charset="-122"/>
                        <a:ea typeface="微软雅黑" panose="020B0503020204020204" charset="-122"/>
                      </a:endParaRPr>
                    </a:p>
                  </a:txBody>
                  <a:tcPr>
                    <a:lnL w="19050" cap="rnd">
                      <a:solidFill>
                        <a:srgbClr val="54C888"/>
                      </a:solidFill>
                      <a:prstDash val="solid"/>
                    </a:lnL>
                    <a:lnR w="3175">
                      <a:solidFill>
                        <a:srgbClr val="54C888"/>
                      </a:solidFill>
                      <a:prstDash val="dot"/>
                    </a:lnR>
                    <a:lnT w="19050">
                      <a:solidFill>
                        <a:srgbClr val="54C888"/>
                      </a:solidFill>
                      <a:prstDash val="solid"/>
                    </a:lnT>
                    <a:lnB w="3175">
                      <a:solidFill>
                        <a:srgbClr val="54C888"/>
                      </a:solidFill>
                      <a:prstDash val="dot"/>
                    </a:lnB>
                    <a:solidFill>
                      <a:srgbClr val="F2F2F2"/>
                    </a:solidFill>
                  </a:tcPr>
                </a:tc>
                <a:tc>
                  <a:txBody>
                    <a:bodyPr/>
                    <a:p>
                      <a:pPr>
                        <a:buNone/>
                      </a:pPr>
                      <a:r>
                        <a:rPr lang="en-US" altLang="zh-CN" sz="3600" b="1">
                          <a:solidFill>
                            <a:srgbClr val="404040"/>
                          </a:solidFill>
                          <a:latin typeface="微软雅黑" panose="020B0503020204020204" charset="-122"/>
                          <a:ea typeface="微软雅黑" panose="020B0503020204020204" charset="-122"/>
                        </a:rPr>
                        <a:t>≈</a:t>
                      </a:r>
                      <a:r>
                        <a:rPr lang="en-US" altLang="zh-CN" sz="3600" b="1">
                          <a:solidFill>
                            <a:srgbClr val="404040"/>
                          </a:solidFill>
                          <a:latin typeface="微软雅黑" panose="020B0503020204020204" charset="-122"/>
                          <a:ea typeface="微软雅黑" panose="020B0503020204020204" charset="-122"/>
                        </a:rPr>
                        <a:t>150</a:t>
                      </a:r>
                      <a:r>
                        <a:rPr lang="zh-CN" altLang="en-US" sz="3600" b="1">
                          <a:solidFill>
                            <a:schemeClr val="tx1"/>
                          </a:solidFill>
                          <a:latin typeface="微软雅黑" panose="020B0503020204020204" charset="-122"/>
                          <a:ea typeface="微软雅黑" panose="020B0503020204020204" charset="-122"/>
                        </a:rPr>
                        <a:t>字</a:t>
                      </a:r>
                      <a:r>
                        <a:rPr lang="en-US" altLang="zh-CN" sz="3600" b="1">
                          <a:solidFill>
                            <a:srgbClr val="404040"/>
                          </a:solidFill>
                          <a:latin typeface="微软雅黑" panose="020B0503020204020204" charset="-122"/>
                          <a:ea typeface="微软雅黑" panose="020B0503020204020204" charset="-122"/>
                        </a:rPr>
                        <a:t>/min         </a:t>
                      </a:r>
                      <a:r>
                        <a:rPr lang="zh-CN" altLang="en-US" sz="3600" b="1">
                          <a:solidFill>
                            <a:srgbClr val="404040"/>
                          </a:solidFill>
                          <a:latin typeface="微软雅黑" panose="020B0503020204020204" charset="-122"/>
                          <a:ea typeface="微软雅黑" panose="020B0503020204020204" charset="-122"/>
                        </a:rPr>
                        <a:t>美音</a:t>
                      </a:r>
                      <a:endParaRPr lang="zh-CN" altLang="en-US" sz="36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19050">
                      <a:solidFill>
                        <a:srgbClr val="54C888"/>
                      </a:solidFill>
                      <a:prstDash val="solid"/>
                    </a:lnT>
                    <a:lnB w="3175">
                      <a:solidFill>
                        <a:srgbClr val="54C888"/>
                      </a:solidFill>
                      <a:prstDash val="dot"/>
                    </a:lnB>
                    <a:solidFill>
                      <a:srgbClr val="F2F2F2"/>
                    </a:solidFill>
                  </a:tcPr>
                </a:tc>
              </a:tr>
              <a:tr h="786765">
                <a:tc>
                  <a:txBody>
                    <a:bodyPr/>
                    <a:p>
                      <a:pPr algn="l">
                        <a:buNone/>
                      </a:pPr>
                      <a:r>
                        <a:rPr lang="zh-CN" altLang="en-US" sz="3200" b="1">
                          <a:solidFill>
                            <a:srgbClr val="404040"/>
                          </a:solidFill>
                          <a:latin typeface="微软雅黑" panose="020B0503020204020204" charset="-122"/>
                          <a:ea typeface="微软雅黑" panose="020B0503020204020204" charset="-122"/>
                          <a:sym typeface="+mn-ea"/>
                        </a:rPr>
                        <a:t>听力结构</a:t>
                      </a:r>
                      <a:endParaRPr lang="zh-CN" altLang="en-US" sz="3200" b="1">
                        <a:solidFill>
                          <a:srgbClr val="404040"/>
                        </a:solidFill>
                        <a:latin typeface="微软雅黑" panose="020B0503020204020204" charset="-122"/>
                        <a:ea typeface="微软雅黑" panose="020B0503020204020204" charset="-122"/>
                        <a:cs typeface="微软雅黑" panose="020B0503020204020204" charset="-122"/>
                        <a:sym typeface="+mn-ea"/>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FFFFF"/>
                    </a:solidFill>
                  </a:tcPr>
                </a:tc>
                <a:tc>
                  <a:txBody>
                    <a:bodyPr/>
                    <a:p>
                      <a:pPr>
                        <a:buNone/>
                      </a:pPr>
                      <a:r>
                        <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rPr>
                        <a:t>短对话</a:t>
                      </a:r>
                      <a:r>
                        <a:rPr lang="en-US" altLang="zh-CN" sz="3600" b="1">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3600" b="1">
                          <a:solidFill>
                            <a:srgbClr val="404040"/>
                          </a:solidFill>
                          <a:latin typeface="微软雅黑" panose="020B0503020204020204" charset="-122"/>
                          <a:ea typeface="微软雅黑" panose="020B0503020204020204" charset="-122"/>
                          <a:cs typeface="微软雅黑" panose="020B0503020204020204" charset="-122"/>
                          <a:sym typeface="+mn-ea"/>
                        </a:rPr>
                        <a:t>长对话</a:t>
                      </a:r>
                      <a:r>
                        <a:rPr lang="en-US" altLang="zh-CN" sz="3600" b="1">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3600" b="1">
                          <a:solidFill>
                            <a:srgbClr val="404040"/>
                          </a:solidFill>
                          <a:latin typeface="微软雅黑" panose="020B0503020204020204" charset="-122"/>
                          <a:ea typeface="微软雅黑" panose="020B0503020204020204" charset="-122"/>
                          <a:cs typeface="微软雅黑" panose="020B0503020204020204" charset="-122"/>
                          <a:sym typeface="+mn-ea"/>
                        </a:rPr>
                        <a:t>独白</a:t>
                      </a:r>
                      <a:endParaRPr lang="zh-CN" altLang="en-US" sz="36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FFFFF"/>
                    </a:solidFill>
                  </a:tcPr>
                </a:tc>
              </a:tr>
              <a:tr h="786765">
                <a:tc>
                  <a:txBody>
                    <a:bodyPr/>
                    <a:p>
                      <a:pPr>
                        <a:buNone/>
                      </a:pPr>
                      <a:r>
                        <a:rPr lang="zh-CN" altLang="en-US" sz="3200" b="1">
                          <a:solidFill>
                            <a:srgbClr val="404040"/>
                          </a:solidFill>
                          <a:latin typeface="微软雅黑" panose="020B0503020204020204" charset="-122"/>
                          <a:ea typeface="微软雅黑" panose="020B0503020204020204" charset="-122"/>
                          <a:cs typeface="微软雅黑" panose="020B0503020204020204" charset="-122"/>
                        </a:rPr>
                        <a:t>题目选项</a:t>
                      </a:r>
                      <a:endParaRPr lang="zh-CN" altLang="en-US" sz="3200" b="1">
                        <a:solidFill>
                          <a:srgbClr val="404040"/>
                        </a:solidFill>
                        <a:latin typeface="微软雅黑" panose="020B0503020204020204" charset="-122"/>
                        <a:ea typeface="微软雅黑" panose="020B0503020204020204" charset="-122"/>
                        <a:cs typeface="微软雅黑" panose="020B0503020204020204" charset="-122"/>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FFFFF"/>
                    </a:solidFill>
                  </a:tcPr>
                </a:tc>
                <a:tc>
                  <a:txBody>
                    <a:bodyPr/>
                    <a:p>
                      <a:pPr>
                        <a:buNone/>
                      </a:pPr>
                      <a:r>
                        <a:rPr lang="en-US" altLang="zh-CN" sz="3600" b="1">
                          <a:solidFill>
                            <a:srgbClr val="404040"/>
                          </a:solidFill>
                          <a:latin typeface="微软雅黑" panose="020B0503020204020204" charset="-122"/>
                          <a:ea typeface="微软雅黑" panose="020B0503020204020204" charset="-122"/>
                        </a:rPr>
                        <a:t>A/B/C             </a:t>
                      </a:r>
                      <a:r>
                        <a:rPr lang="en-US" altLang="zh-CN" sz="3600" b="1">
                          <a:solidFill>
                            <a:srgbClr val="FF0000"/>
                          </a:solidFill>
                          <a:latin typeface="微软雅黑" panose="020B0503020204020204" charset="-122"/>
                          <a:ea typeface="微软雅黑" panose="020B0503020204020204" charset="-122"/>
                        </a:rPr>
                        <a:t>6-7</a:t>
                      </a:r>
                      <a:endParaRPr lang="en-US" altLang="zh-CN" sz="3600" b="1">
                        <a:solidFill>
                          <a:srgbClr val="FF000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FFFFF"/>
                    </a:solidFill>
                  </a:tcPr>
                </a:tc>
              </a:tr>
              <a:tr h="786765">
                <a:tc>
                  <a:txBody>
                    <a:bodyPr/>
                    <a:p>
                      <a:pPr>
                        <a:buNone/>
                      </a:pPr>
                      <a:r>
                        <a:rPr lang="zh-CN" altLang="en-US" sz="3200" b="1">
                          <a:solidFill>
                            <a:srgbClr val="404040"/>
                          </a:solidFill>
                          <a:latin typeface="微软雅黑" panose="020B0503020204020204" charset="-122"/>
                          <a:ea typeface="微软雅黑" panose="020B0503020204020204" charset="-122"/>
                          <a:cs typeface="微软雅黑" panose="020B0503020204020204" charset="-122"/>
                        </a:rPr>
                        <a:t>题目类型</a:t>
                      </a:r>
                      <a:endParaRPr lang="zh-CN" altLang="en-US" sz="3200" b="1">
                        <a:solidFill>
                          <a:srgbClr val="404040"/>
                        </a:solidFill>
                        <a:latin typeface="微软雅黑" panose="020B0503020204020204" charset="-122"/>
                        <a:ea typeface="微软雅黑" panose="020B0503020204020204" charset="-122"/>
                        <a:cs typeface="微软雅黑" panose="020B0503020204020204" charset="-122"/>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FFFFF"/>
                    </a:solidFill>
                  </a:tcPr>
                </a:tc>
                <a:tc>
                  <a:txBody>
                    <a:bodyPr/>
                    <a:p>
                      <a:pPr>
                        <a:buNone/>
                      </a:pPr>
                      <a:r>
                        <a:rPr lang="zh-CN" altLang="en-US" sz="3600" b="1">
                          <a:solidFill>
                            <a:srgbClr val="FF0000"/>
                          </a:solidFill>
                          <a:latin typeface="微软雅黑" panose="020B0503020204020204" charset="-122"/>
                          <a:ea typeface="微软雅黑" panose="020B0503020204020204" charset="-122"/>
                        </a:rPr>
                        <a:t>事实细节</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rPr>
                        <a:t>推理判断</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404040"/>
                          </a:solidFill>
                          <a:latin typeface="微软雅黑" panose="020B0503020204020204" charset="-122"/>
                          <a:ea typeface="微软雅黑" panose="020B0503020204020204" charset="-122"/>
                        </a:rPr>
                        <a:t>观点态度</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404040"/>
                          </a:solidFill>
                          <a:latin typeface="微软雅黑" panose="020B0503020204020204" charset="-122"/>
                          <a:ea typeface="微软雅黑" panose="020B0503020204020204" charset="-122"/>
                        </a:rPr>
                        <a:t>主旨要义</a:t>
                      </a:r>
                      <a:endParaRPr lang="zh-CN" altLang="en-US" sz="36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FFFFF"/>
                    </a:solidFill>
                  </a:tcPr>
                </a:tc>
              </a:tr>
              <a:tr h="713740">
                <a:tc>
                  <a:txBody>
                    <a:bodyPr/>
                    <a:p>
                      <a:pPr>
                        <a:buNone/>
                      </a:pPr>
                      <a:r>
                        <a:rPr lang="zh-CN" altLang="en-US" sz="3200" b="1">
                          <a:solidFill>
                            <a:srgbClr val="404040"/>
                          </a:solidFill>
                          <a:latin typeface="微软雅黑" panose="020B0503020204020204" charset="-122"/>
                          <a:ea typeface="微软雅黑" panose="020B0503020204020204" charset="-122"/>
                        </a:rPr>
                        <a:t>听力场景</a:t>
                      </a:r>
                      <a:endParaRPr lang="zh-CN" altLang="en-US" sz="3200" b="1">
                        <a:solidFill>
                          <a:srgbClr val="404040"/>
                        </a:solidFill>
                        <a:latin typeface="微软雅黑" panose="020B0503020204020204" charset="-122"/>
                        <a:ea typeface="微软雅黑" panose="020B0503020204020204" charset="-122"/>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2F2F2"/>
                    </a:solidFill>
                  </a:tcPr>
                </a:tc>
                <a:tc>
                  <a:txBody>
                    <a:bodyPr/>
                    <a:p>
                      <a:pPr>
                        <a:buNone/>
                      </a:pPr>
                      <a:r>
                        <a:rPr lang="zh-CN" altLang="en-US" sz="2800" b="1">
                          <a:solidFill>
                            <a:srgbClr val="404040"/>
                          </a:solidFill>
                          <a:latin typeface="微软雅黑" panose="020B0503020204020204" charset="-122"/>
                          <a:ea typeface="微软雅黑" panose="020B0503020204020204" charset="-122"/>
                        </a:rPr>
                        <a:t>学习、工作、购物、吃饭、租房、看病、运动、邮寄、</a:t>
                      </a:r>
                      <a:r>
                        <a:rPr lang="zh-CN" altLang="en-US" sz="2800" b="1">
                          <a:solidFill>
                            <a:srgbClr val="404040"/>
                          </a:solidFill>
                          <a:latin typeface="微软雅黑" panose="020B0503020204020204" charset="-122"/>
                          <a:ea typeface="微软雅黑" panose="020B0503020204020204" charset="-122"/>
                          <a:sym typeface="+mn-ea"/>
                        </a:rPr>
                        <a:t>天气、</a:t>
                      </a:r>
                      <a:r>
                        <a:rPr lang="zh-CN" altLang="en-US" sz="2800" b="1">
                          <a:solidFill>
                            <a:srgbClr val="404040"/>
                          </a:solidFill>
                          <a:latin typeface="微软雅黑" panose="020B0503020204020204" charset="-122"/>
                          <a:ea typeface="微软雅黑" panose="020B0503020204020204" charset="-122"/>
                        </a:rPr>
                        <a:t>文学艺术、交通出行（</a:t>
                      </a:r>
                      <a:r>
                        <a:rPr lang="zh-CN" altLang="en-US" sz="2800" b="1">
                          <a:solidFill>
                            <a:srgbClr val="404040"/>
                          </a:solidFill>
                          <a:latin typeface="微软雅黑" panose="020B0503020204020204" charset="-122"/>
                          <a:ea typeface="微软雅黑" panose="020B0503020204020204" charset="-122"/>
                          <a:sym typeface="+mn-ea"/>
                        </a:rPr>
                        <a:t>旅游</a:t>
                      </a:r>
                      <a:r>
                        <a:rPr lang="en-US" altLang="zh-CN" sz="2800" b="1">
                          <a:solidFill>
                            <a:srgbClr val="404040"/>
                          </a:solidFill>
                          <a:latin typeface="微软雅黑" panose="020B0503020204020204" charset="-122"/>
                          <a:ea typeface="微软雅黑" panose="020B0503020204020204" charset="-122"/>
                          <a:sym typeface="+mn-ea"/>
                        </a:rPr>
                        <a:t>/</a:t>
                      </a:r>
                      <a:r>
                        <a:rPr lang="zh-CN" altLang="en-US" sz="2800" b="1">
                          <a:solidFill>
                            <a:srgbClr val="404040"/>
                          </a:solidFill>
                          <a:latin typeface="微软雅黑" panose="020B0503020204020204" charset="-122"/>
                          <a:ea typeface="微软雅黑" panose="020B0503020204020204" charset="-122"/>
                          <a:sym typeface="+mn-ea"/>
                        </a:rPr>
                        <a:t>出差</a:t>
                      </a:r>
                      <a:r>
                        <a:rPr lang="en-US" altLang="zh-CN" sz="2800" b="1">
                          <a:solidFill>
                            <a:srgbClr val="404040"/>
                          </a:solidFill>
                          <a:latin typeface="微软雅黑" panose="020B0503020204020204" charset="-122"/>
                          <a:ea typeface="微软雅黑" panose="020B0503020204020204" charset="-122"/>
                          <a:sym typeface="+mn-ea"/>
                        </a:rPr>
                        <a:t>/</a:t>
                      </a:r>
                      <a:r>
                        <a:rPr lang="zh-CN" altLang="en-US" sz="2800" b="1">
                          <a:solidFill>
                            <a:srgbClr val="404040"/>
                          </a:solidFill>
                          <a:latin typeface="微软雅黑" panose="020B0503020204020204" charset="-122"/>
                          <a:ea typeface="微软雅黑" panose="020B0503020204020204" charset="-122"/>
                          <a:sym typeface="+mn-ea"/>
                        </a:rPr>
                        <a:t>驾驶</a:t>
                      </a:r>
                      <a:r>
                        <a:rPr lang="en-US" altLang="zh-CN" sz="2800" b="1">
                          <a:solidFill>
                            <a:srgbClr val="404040"/>
                          </a:solidFill>
                          <a:latin typeface="微软雅黑" panose="020B0503020204020204" charset="-122"/>
                          <a:ea typeface="微软雅黑" panose="020B0503020204020204" charset="-122"/>
                          <a:sym typeface="+mn-ea"/>
                        </a:rPr>
                        <a:t>/</a:t>
                      </a:r>
                      <a:r>
                        <a:rPr lang="zh-CN" altLang="en-US" sz="2800" b="1">
                          <a:solidFill>
                            <a:srgbClr val="404040"/>
                          </a:solidFill>
                          <a:latin typeface="微软雅黑" panose="020B0503020204020204" charset="-122"/>
                          <a:ea typeface="微软雅黑" panose="020B0503020204020204" charset="-122"/>
                          <a:sym typeface="+mn-ea"/>
                        </a:rPr>
                        <a:t>机场</a:t>
                      </a:r>
                      <a:r>
                        <a:rPr lang="zh-CN" altLang="en-US" sz="2800" b="1">
                          <a:solidFill>
                            <a:srgbClr val="404040"/>
                          </a:solidFill>
                          <a:latin typeface="微软雅黑" panose="020B0503020204020204" charset="-122"/>
                          <a:ea typeface="微软雅黑" panose="020B0503020204020204" charset="-122"/>
                        </a:rPr>
                        <a:t>）</a:t>
                      </a:r>
                      <a:endParaRPr lang="zh-CN" altLang="en-US" sz="28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2F2F2"/>
                    </a:solidFill>
                  </a:tcPr>
                </a:tc>
              </a:tr>
            </a:tbl>
          </a:graphicData>
        </a:graphic>
      </p:graphicFrame>
      <p:grpSp>
        <p:nvGrpSpPr>
          <p:cNvPr id="3" name="组合 2"/>
          <p:cNvGrpSpPr/>
          <p:nvPr/>
        </p:nvGrpSpPr>
        <p:grpSpPr>
          <a:xfrm>
            <a:off x="646430" y="581445"/>
            <a:ext cx="6940483" cy="1106805"/>
            <a:chOff x="1018" y="916"/>
            <a:chExt cx="10930" cy="1743"/>
          </a:xfrm>
        </p:grpSpPr>
        <p:grpSp>
          <p:nvGrpSpPr>
            <p:cNvPr id="30" name="组合 29"/>
            <p:cNvGrpSpPr/>
            <p:nvPr/>
          </p:nvGrpSpPr>
          <p:grpSpPr>
            <a:xfrm rot="0">
              <a:off x="1018" y="1013"/>
              <a:ext cx="2900" cy="158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946" y="1439"/>
              <a:ext cx="1144" cy="719"/>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4323" y="916"/>
              <a:ext cx="7625" cy="1743"/>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510540"/>
            <a:ext cx="11424285" cy="572897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AutoNum type="arabicPeriod"/>
            </a:pPr>
            <a:endParaRPr lang="zh-CN" altLang="en-US" sz="3200" b="1" dirty="0">
              <a:solidFill>
                <a:schemeClr val="tx1"/>
              </a:solidFill>
              <a:latin typeface="Arial" panose="020B0604020202020204" pitchFamily="34" charset="0"/>
              <a:sym typeface="+mn-ea"/>
            </a:endParaRPr>
          </a:p>
          <a:p>
            <a:pPr marL="342900" indent="-342900" algn="l">
              <a:buAutoNum type="arabicPeriod"/>
            </a:pPr>
            <a:r>
              <a:rPr lang="zh-CN" altLang="en-US" sz="3200" b="1" dirty="0">
                <a:solidFill>
                  <a:schemeClr val="tx1"/>
                </a:solidFill>
                <a:latin typeface="Arial" panose="020B0604020202020204" pitchFamily="34" charset="0"/>
                <a:sym typeface="+mn-ea"/>
              </a:rPr>
              <a:t>题干：</a:t>
            </a:r>
            <a:endParaRPr lang="zh-CN" altLang="en-US" sz="3200" b="1" dirty="0">
              <a:latin typeface="Arial" panose="020B0604020202020204" pitchFamily="34" charset="0"/>
            </a:endParaRPr>
          </a:p>
          <a:p>
            <a:pPr algn="l"/>
            <a:r>
              <a:rPr lang="zh-CN" altLang="en-US" sz="3200" b="1" dirty="0">
                <a:solidFill>
                  <a:schemeClr val="tx1"/>
                </a:solidFill>
                <a:latin typeface="Arial" panose="020B0604020202020204" pitchFamily="34" charset="0"/>
                <a:sym typeface="+mn-ea"/>
              </a:rPr>
              <a:t>What does the </a:t>
            </a:r>
            <a:r>
              <a:rPr lang="zh-CN" altLang="en-US" sz="3200" b="1" dirty="0">
                <a:solidFill>
                  <a:srgbClr val="FF0000"/>
                </a:solidFill>
                <a:latin typeface="Arial" panose="020B0604020202020204" pitchFamily="34" charset="0"/>
                <a:sym typeface="+mn-ea"/>
              </a:rPr>
              <a:t>woman </a:t>
            </a:r>
            <a:r>
              <a:rPr lang="zh-CN" altLang="en-US" sz="3200" b="1" dirty="0">
                <a:solidFill>
                  <a:schemeClr val="tx1"/>
                </a:solidFill>
                <a:latin typeface="Arial" panose="020B0604020202020204" pitchFamily="34" charset="0"/>
                <a:sym typeface="+mn-ea"/>
              </a:rPr>
              <a:t>think of ……?  听女声；</a:t>
            </a:r>
            <a:endParaRPr lang="zh-CN" altLang="en-US" sz="3200" b="1" dirty="0">
              <a:latin typeface="Arial" panose="020B0604020202020204" pitchFamily="34" charset="0"/>
            </a:endParaRPr>
          </a:p>
          <a:p>
            <a:pPr algn="l"/>
            <a:r>
              <a:rPr lang="zh-CN" altLang="en-US" sz="3200" b="1" dirty="0">
                <a:solidFill>
                  <a:schemeClr val="tx1"/>
                </a:solidFill>
                <a:latin typeface="Arial" panose="020B0604020202020204" pitchFamily="34" charset="0"/>
                <a:sym typeface="+mn-ea"/>
              </a:rPr>
              <a:t>What does the </a:t>
            </a:r>
            <a:r>
              <a:rPr lang="zh-CN" altLang="en-US" sz="3200" b="1" dirty="0">
                <a:solidFill>
                  <a:srgbClr val="FF0000"/>
                </a:solidFill>
                <a:latin typeface="Arial" panose="020B0604020202020204" pitchFamily="34" charset="0"/>
                <a:sym typeface="+mn-ea"/>
              </a:rPr>
              <a:t>man</a:t>
            </a:r>
            <a:r>
              <a:rPr lang="zh-CN" altLang="en-US" sz="3200" b="1" dirty="0">
                <a:solidFill>
                  <a:schemeClr val="tx1"/>
                </a:solidFill>
                <a:latin typeface="Arial" panose="020B0604020202020204" pitchFamily="34" charset="0"/>
                <a:sym typeface="+mn-ea"/>
              </a:rPr>
              <a:t> imply/ suggest ...  ? 听男声。</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745177" y="581445"/>
            <a:ext cx="4841736" cy="1106805"/>
          </a:xfrm>
          <a:prstGeom prst="rect">
            <a:avLst/>
          </a:prstGeom>
          <a:noFill/>
        </p:spPr>
        <p:txBody>
          <a:bodyPr wrap="square" rtlCol="0">
            <a:spAutoFit/>
          </a:bodyPr>
          <a:lstStyle/>
          <a:p>
            <a:r>
              <a:rPr lang="en-US" altLang="zh-CN" sz="6600" b="1" dirty="0">
                <a:solidFill>
                  <a:srgbClr val="FF0000"/>
                </a:solidFill>
                <a:latin typeface="微软雅黑" panose="020B0503020204020204" charset="-122"/>
                <a:ea typeface="微软雅黑" panose="020B0503020204020204" charset="-122"/>
              </a:rPr>
              <a:t>2</a:t>
            </a:r>
            <a:r>
              <a:rPr lang="zh-CN" altLang="en-US" sz="6600" b="1" dirty="0">
                <a:solidFill>
                  <a:schemeClr val="tx1"/>
                </a:solidFill>
                <a:latin typeface="微软雅黑" panose="020B0503020204020204" charset="-122"/>
                <a:ea typeface="微软雅黑" panose="020B0503020204020204" charset="-122"/>
              </a:rPr>
              <a:t>抓</a:t>
            </a:r>
            <a:r>
              <a:rPr lang="zh-CN" altLang="en-US" sz="6600" b="1" dirty="0">
                <a:latin typeface="微软雅黑" panose="020B0503020204020204" charset="-122"/>
                <a:ea typeface="微软雅黑" panose="020B0503020204020204" charset="-122"/>
              </a:rPr>
              <a:t>人物</a:t>
            </a:r>
            <a:endParaRPr lang="zh-CN" altLang="en-US" sz="6600"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7305040" y="642620"/>
            <a:ext cx="4350385" cy="2683510"/>
          </a:xfrm>
          <a:prstGeom prst="rect">
            <a:avLst/>
          </a:prstGeom>
        </p:spPr>
      </p:pic>
      <p:sp>
        <p:nvSpPr>
          <p:cNvPr id="5" name="文本框 4"/>
          <p:cNvSpPr txBox="1"/>
          <p:nvPr/>
        </p:nvSpPr>
        <p:spPr>
          <a:xfrm>
            <a:off x="383540" y="4518660"/>
            <a:ext cx="11424920" cy="1353185"/>
          </a:xfrm>
          <a:prstGeom prst="rect">
            <a:avLst/>
          </a:prstGeom>
          <a:noFill/>
        </p:spPr>
        <p:txBody>
          <a:bodyPr wrap="square" rtlCol="0" anchor="t">
            <a:spAutoFit/>
          </a:bodyPr>
          <a:p>
            <a:pPr indent="0" algn="l">
              <a:buNone/>
            </a:pPr>
            <a:r>
              <a:rPr lang="en-US" altLang="zh-CN" sz="3200" b="1" dirty="0">
                <a:latin typeface="Arial" panose="020B0604020202020204" pitchFamily="34" charset="0"/>
                <a:sym typeface="+mn-ea"/>
              </a:rPr>
              <a:t>*</a:t>
            </a:r>
            <a:r>
              <a:rPr lang="zh-CN" altLang="en-US" sz="3200" b="1" dirty="0">
                <a:latin typeface="Arial" panose="020B0604020202020204" pitchFamily="34" charset="0"/>
                <a:sym typeface="+mn-ea"/>
              </a:rPr>
              <a:t>根据统计，所提出的问题有90%左右都与</a:t>
            </a:r>
            <a:r>
              <a:rPr lang="zh-CN" altLang="en-US" sz="3200" b="1" dirty="0">
                <a:solidFill>
                  <a:srgbClr val="FF0000"/>
                </a:solidFill>
                <a:latin typeface="Arial" panose="020B0604020202020204" pitchFamily="34" charset="0"/>
                <a:sym typeface="+mn-ea"/>
              </a:rPr>
              <a:t>speaker 2</a:t>
            </a:r>
            <a:r>
              <a:rPr lang="zh-CN" altLang="en-US" sz="3200" b="1" dirty="0">
                <a:latin typeface="Arial" panose="020B0604020202020204" pitchFamily="34" charset="0"/>
                <a:sym typeface="+mn-ea"/>
              </a:rPr>
              <a:t>说话内容有关。</a:t>
            </a:r>
            <a:endParaRPr lang="zh-CN" altLang="en-US" sz="3200" b="1" dirty="0">
              <a:latin typeface="Arial" panose="020B0604020202020204" pitchFamily="34" charset="0"/>
              <a:sym typeface="+mn-ea"/>
            </a:endParaRPr>
          </a:p>
          <a:p>
            <a:pPr indent="0" algn="l">
              <a:buNone/>
            </a:pPr>
            <a:endParaRPr lang="zh-CN" altLang="en-US"/>
          </a:p>
        </p:txBody>
      </p:sp>
      <p:grpSp>
        <p:nvGrpSpPr>
          <p:cNvPr id="42" name="组合 41"/>
          <p:cNvGrpSpPr/>
          <p:nvPr/>
        </p:nvGrpSpPr>
        <p:grpSpPr>
          <a:xfrm>
            <a:off x="1171575" y="986155"/>
            <a:ext cx="758825" cy="440055"/>
            <a:chOff x="3515867" y="2661310"/>
            <a:chExt cx="488993" cy="297677"/>
          </a:xfrm>
        </p:grpSpPr>
        <p:sp>
          <p:nvSpPr>
            <p:cNvPr id="6" name="任意多边形: 形状 35"/>
            <p:cNvSpPr/>
            <p:nvPr/>
          </p:nvSpPr>
          <p:spPr>
            <a:xfrm>
              <a:off x="35158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任意多边形: 形状 36"/>
            <p:cNvSpPr/>
            <p:nvPr/>
          </p:nvSpPr>
          <p:spPr>
            <a:xfrm>
              <a:off x="3785750" y="2661310"/>
              <a:ext cx="219110" cy="287172"/>
            </a:xfrm>
            <a:custGeom>
              <a:avLst/>
              <a:gdLst/>
              <a:ahLst/>
              <a:cxnLst/>
              <a:rect l="l" t="t" r="r" b="b"/>
              <a:pathLst>
                <a:path w="260963" h="438902">
                  <a:moveTo>
                    <a:pt x="101254" y="0"/>
                  </a:moveTo>
                  <a:lnTo>
                    <a:pt x="165600" y="0"/>
                  </a:lnTo>
                  <a:cubicBezTo>
                    <a:pt x="218669" y="20846"/>
                    <a:pt x="245203" y="63352"/>
                    <a:pt x="245203" y="127521"/>
                  </a:cubicBezTo>
                  <a:lnTo>
                    <a:pt x="245203" y="132774"/>
                  </a:lnTo>
                  <a:cubicBezTo>
                    <a:pt x="245203" y="191235"/>
                    <a:pt x="200551" y="269935"/>
                    <a:pt x="111248" y="368873"/>
                  </a:cubicBezTo>
                  <a:lnTo>
                    <a:pt x="111248" y="371165"/>
                  </a:lnTo>
                  <a:cubicBezTo>
                    <a:pt x="111555" y="372372"/>
                    <a:pt x="114352" y="372975"/>
                    <a:pt x="119640" y="372975"/>
                  </a:cubicBezTo>
                  <a:lnTo>
                    <a:pt x="156412" y="372975"/>
                  </a:lnTo>
                  <a:cubicBezTo>
                    <a:pt x="165740" y="372975"/>
                    <a:pt x="177826" y="371413"/>
                    <a:pt x="192672" y="368287"/>
                  </a:cubicBezTo>
                  <a:cubicBezTo>
                    <a:pt x="214529" y="348649"/>
                    <a:pt x="229583" y="338830"/>
                    <a:pt x="237836" y="338830"/>
                  </a:cubicBezTo>
                  <a:lnTo>
                    <a:pt x="243969" y="338830"/>
                  </a:lnTo>
                  <a:cubicBezTo>
                    <a:pt x="250464" y="340448"/>
                    <a:pt x="256128" y="346870"/>
                    <a:pt x="260963" y="358095"/>
                  </a:cubicBezTo>
                  <a:cubicBezTo>
                    <a:pt x="249082" y="411966"/>
                    <a:pt x="233494" y="438902"/>
                    <a:pt x="214197" y="438902"/>
                  </a:cubicBezTo>
                  <a:lnTo>
                    <a:pt x="15142" y="438902"/>
                  </a:lnTo>
                  <a:cubicBezTo>
                    <a:pt x="5047" y="432581"/>
                    <a:pt x="0" y="426847"/>
                    <a:pt x="0" y="421698"/>
                  </a:cubicBezTo>
                  <a:lnTo>
                    <a:pt x="0" y="413818"/>
                  </a:lnTo>
                  <a:cubicBezTo>
                    <a:pt x="0" y="404679"/>
                    <a:pt x="12257" y="385512"/>
                    <a:pt x="36772" y="356316"/>
                  </a:cubicBezTo>
                  <a:cubicBezTo>
                    <a:pt x="122574" y="260329"/>
                    <a:pt x="165475" y="187566"/>
                    <a:pt x="165475" y="138027"/>
                  </a:cubicBezTo>
                  <a:cubicBezTo>
                    <a:pt x="165475" y="134106"/>
                    <a:pt x="164599" y="127214"/>
                    <a:pt x="162848" y="117349"/>
                  </a:cubicBezTo>
                  <a:cubicBezTo>
                    <a:pt x="158083" y="79565"/>
                    <a:pt x="141929" y="60674"/>
                    <a:pt x="114387" y="60674"/>
                  </a:cubicBezTo>
                  <a:cubicBezTo>
                    <a:pt x="98251" y="60674"/>
                    <a:pt x="83873" y="69858"/>
                    <a:pt x="71252" y="88227"/>
                  </a:cubicBezTo>
                  <a:cubicBezTo>
                    <a:pt x="62232" y="122390"/>
                    <a:pt x="49469" y="139471"/>
                    <a:pt x="32963" y="139471"/>
                  </a:cubicBezTo>
                  <a:lnTo>
                    <a:pt x="26454" y="139471"/>
                  </a:lnTo>
                  <a:cubicBezTo>
                    <a:pt x="20552" y="137992"/>
                    <a:pt x="15236" y="131933"/>
                    <a:pt x="10506" y="121294"/>
                  </a:cubicBezTo>
                  <a:cubicBezTo>
                    <a:pt x="10506" y="110837"/>
                    <a:pt x="14127" y="92029"/>
                    <a:pt x="21368" y="64870"/>
                  </a:cubicBezTo>
                  <a:cubicBezTo>
                    <a:pt x="40176" y="21624"/>
                    <a:pt x="66805" y="0"/>
                    <a:pt x="1012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 calcmode="lin" valueType="num">
                                      <p:cBhvr additive="base">
                                        <p:cTn id="1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anim calcmode="lin" valueType="num">
                                      <p:cBhvr additive="base">
                                        <p:cTn id="21"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510540"/>
            <a:ext cx="11424285" cy="572897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endParaRPr lang="zh-CN" altLang="en-US" sz="4800" b="1" dirty="0">
              <a:solidFill>
                <a:schemeClr val="tx1"/>
              </a:solidFill>
              <a:latin typeface="Arial" panose="020B0604020202020204" pitchFamily="34" charset="0"/>
              <a:sym typeface="+mn-ea"/>
            </a:endParaRPr>
          </a:p>
        </p:txBody>
      </p:sp>
      <p:sp>
        <p:nvSpPr>
          <p:cNvPr id="37" name="文本框 36"/>
          <p:cNvSpPr txBox="1"/>
          <p:nvPr/>
        </p:nvSpPr>
        <p:spPr>
          <a:xfrm>
            <a:off x="2745177" y="581445"/>
            <a:ext cx="4841736" cy="1106805"/>
          </a:xfrm>
          <a:prstGeom prst="rect">
            <a:avLst/>
          </a:prstGeom>
          <a:noFill/>
        </p:spPr>
        <p:txBody>
          <a:bodyPr wrap="square" rtlCol="0">
            <a:spAutoFit/>
          </a:bodyPr>
          <a:lstStyle/>
          <a:p>
            <a:r>
              <a:rPr lang="en-US" altLang="zh-CN" sz="6600" b="1" dirty="0">
                <a:solidFill>
                  <a:srgbClr val="FF0000"/>
                </a:solidFill>
                <a:latin typeface="微软雅黑" panose="020B0503020204020204" charset="-122"/>
                <a:ea typeface="微软雅黑" panose="020B0503020204020204" charset="-122"/>
              </a:rPr>
              <a:t>3</a:t>
            </a:r>
            <a:r>
              <a:rPr lang="zh-CN" altLang="en-US" sz="6600" b="1" dirty="0">
                <a:solidFill>
                  <a:schemeClr val="tx1"/>
                </a:solidFill>
                <a:latin typeface="微软雅黑" panose="020B0503020204020204" charset="-122"/>
                <a:ea typeface="微软雅黑" panose="020B0503020204020204" charset="-122"/>
              </a:rPr>
              <a:t>打基础</a:t>
            </a:r>
            <a:endParaRPr lang="zh-CN" altLang="en-US" sz="6600" b="1" dirty="0">
              <a:solidFill>
                <a:schemeClr val="tx1"/>
              </a:solidFill>
              <a:latin typeface="微软雅黑" panose="020B0503020204020204" charset="-122"/>
              <a:ea typeface="微软雅黑" panose="020B0503020204020204" charset="-122"/>
            </a:endParaRPr>
          </a:p>
        </p:txBody>
      </p:sp>
      <p:grpSp>
        <p:nvGrpSpPr>
          <p:cNvPr id="2" name="组合 1"/>
          <p:cNvGrpSpPr/>
          <p:nvPr/>
        </p:nvGrpSpPr>
        <p:grpSpPr>
          <a:xfrm>
            <a:off x="1208486" y="685431"/>
            <a:ext cx="1841325" cy="1002997"/>
            <a:chOff x="4000500" y="2355597"/>
            <a:chExt cx="1299553" cy="707886"/>
          </a:xfrm>
        </p:grpSpPr>
        <p:sp>
          <p:nvSpPr>
            <p:cNvPr id="4" name="梯形 3"/>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nvGrpSpPr>
        <p:grpSpPr>
          <a:xfrm>
            <a:off x="1793992" y="931413"/>
            <a:ext cx="671195" cy="406892"/>
            <a:chOff x="4163567" y="2664941"/>
            <a:chExt cx="485048" cy="294046"/>
          </a:xfrm>
        </p:grpSpPr>
        <p:sp>
          <p:nvSpPr>
            <p:cNvPr id="17" name="任意多边形: 形状 16"/>
            <p:cNvSpPr/>
            <p:nvPr/>
          </p:nvSpPr>
          <p:spPr>
            <a:xfrm>
              <a:off x="41635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3"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8" name="任意多边形: 形状 17"/>
            <p:cNvSpPr/>
            <p:nvPr/>
          </p:nvSpPr>
          <p:spPr>
            <a:xfrm>
              <a:off x="4438326" y="2664941"/>
              <a:ext cx="210289" cy="294046"/>
            </a:xfrm>
            <a:custGeom>
              <a:avLst/>
              <a:gdLst/>
              <a:ahLst/>
              <a:cxnLst/>
              <a:rect l="l" t="t" r="r" b="b"/>
              <a:pathLst>
                <a:path w="250457" h="449408">
                  <a:moveTo>
                    <a:pt x="106507" y="0"/>
                  </a:moveTo>
                  <a:lnTo>
                    <a:pt x="146953" y="0"/>
                  </a:lnTo>
                  <a:cubicBezTo>
                    <a:pt x="200196" y="17595"/>
                    <a:pt x="226818" y="44342"/>
                    <a:pt x="226818" y="80242"/>
                  </a:cubicBezTo>
                  <a:lnTo>
                    <a:pt x="226818" y="114388"/>
                  </a:lnTo>
                  <a:cubicBezTo>
                    <a:pt x="226818" y="135170"/>
                    <a:pt x="213685" y="160445"/>
                    <a:pt x="187419" y="190213"/>
                  </a:cubicBezTo>
                  <a:lnTo>
                    <a:pt x="187419" y="192191"/>
                  </a:lnTo>
                  <a:cubicBezTo>
                    <a:pt x="229444" y="215827"/>
                    <a:pt x="250457" y="247677"/>
                    <a:pt x="250457" y="287742"/>
                  </a:cubicBezTo>
                  <a:lnTo>
                    <a:pt x="250457" y="321888"/>
                  </a:lnTo>
                  <a:cubicBezTo>
                    <a:pt x="250457" y="337717"/>
                    <a:pt x="243090" y="355531"/>
                    <a:pt x="228356" y="375330"/>
                  </a:cubicBezTo>
                  <a:cubicBezTo>
                    <a:pt x="183993" y="424715"/>
                    <a:pt x="139000" y="449408"/>
                    <a:pt x="93375" y="449408"/>
                  </a:cubicBezTo>
                  <a:lnTo>
                    <a:pt x="73973" y="449408"/>
                  </a:lnTo>
                  <a:cubicBezTo>
                    <a:pt x="24658" y="442299"/>
                    <a:pt x="0" y="425183"/>
                    <a:pt x="0" y="398059"/>
                  </a:cubicBezTo>
                  <a:cubicBezTo>
                    <a:pt x="0" y="369079"/>
                    <a:pt x="14490" y="354589"/>
                    <a:pt x="43469" y="354589"/>
                  </a:cubicBezTo>
                  <a:lnTo>
                    <a:pt x="51349" y="354589"/>
                  </a:lnTo>
                  <a:cubicBezTo>
                    <a:pt x="60049" y="354589"/>
                    <a:pt x="68654" y="356860"/>
                    <a:pt x="77165" y="361402"/>
                  </a:cubicBezTo>
                  <a:cubicBezTo>
                    <a:pt x="94229" y="381375"/>
                    <a:pt x="104010" y="391362"/>
                    <a:pt x="106507" y="391362"/>
                  </a:cubicBezTo>
                  <a:cubicBezTo>
                    <a:pt x="107393" y="391362"/>
                    <a:pt x="118873" y="388864"/>
                    <a:pt x="140946" y="383869"/>
                  </a:cubicBezTo>
                  <a:cubicBezTo>
                    <a:pt x="169556" y="369561"/>
                    <a:pt x="183861" y="346274"/>
                    <a:pt x="183861" y="314008"/>
                  </a:cubicBezTo>
                  <a:cubicBezTo>
                    <a:pt x="183861" y="280787"/>
                    <a:pt x="166343" y="257608"/>
                    <a:pt x="131308" y="244472"/>
                  </a:cubicBezTo>
                  <a:cubicBezTo>
                    <a:pt x="91048" y="239198"/>
                    <a:pt x="70918" y="230857"/>
                    <a:pt x="70918" y="219451"/>
                  </a:cubicBezTo>
                  <a:lnTo>
                    <a:pt x="70918" y="209478"/>
                  </a:lnTo>
                  <a:lnTo>
                    <a:pt x="78452" y="198177"/>
                  </a:lnTo>
                  <a:cubicBezTo>
                    <a:pt x="132965" y="180283"/>
                    <a:pt x="160222" y="154979"/>
                    <a:pt x="160222" y="122267"/>
                  </a:cubicBezTo>
                  <a:lnTo>
                    <a:pt x="160222" y="102385"/>
                  </a:lnTo>
                  <a:cubicBezTo>
                    <a:pt x="152499" y="74577"/>
                    <a:pt x="137221" y="60674"/>
                    <a:pt x="114387" y="60674"/>
                  </a:cubicBezTo>
                  <a:cubicBezTo>
                    <a:pt x="105946" y="60674"/>
                    <a:pt x="93821" y="64437"/>
                    <a:pt x="78013" y="71965"/>
                  </a:cubicBezTo>
                  <a:cubicBezTo>
                    <a:pt x="63223" y="101544"/>
                    <a:pt x="51939" y="117042"/>
                    <a:pt x="44160" y="118458"/>
                  </a:cubicBezTo>
                  <a:lnTo>
                    <a:pt x="30902" y="118458"/>
                  </a:lnTo>
                  <a:cubicBezTo>
                    <a:pt x="20807" y="112138"/>
                    <a:pt x="15760" y="106403"/>
                    <a:pt x="15760" y="101255"/>
                  </a:cubicBezTo>
                  <a:lnTo>
                    <a:pt x="15760" y="95081"/>
                  </a:lnTo>
                  <a:cubicBezTo>
                    <a:pt x="25080" y="31694"/>
                    <a:pt x="55329" y="0"/>
                    <a:pt x="10650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 name="文本框 2"/>
          <p:cNvSpPr txBox="1"/>
          <p:nvPr/>
        </p:nvSpPr>
        <p:spPr>
          <a:xfrm>
            <a:off x="1341120" y="2023745"/>
            <a:ext cx="3299460" cy="829945"/>
          </a:xfrm>
          <a:prstGeom prst="rect">
            <a:avLst/>
          </a:prstGeom>
          <a:noFill/>
        </p:spPr>
        <p:txBody>
          <a:bodyPr wrap="none" rtlCol="0" anchor="t">
            <a:spAutoFit/>
          </a:bodyPr>
          <a:p>
            <a:r>
              <a:rPr lang="en-US" altLang="zh-CN" sz="4800" b="1" dirty="0">
                <a:latin typeface="Arial" panose="020B0604020202020204" pitchFamily="34" charset="0"/>
                <a:sym typeface="+mn-ea"/>
              </a:rPr>
              <a:t>1. </a:t>
            </a:r>
            <a:r>
              <a:rPr lang="zh-CN" altLang="en-US" sz="4800" b="1" dirty="0">
                <a:solidFill>
                  <a:srgbClr val="FF0000"/>
                </a:solidFill>
                <a:latin typeface="Arial" panose="020B0604020202020204" pitchFamily="34" charset="0"/>
                <a:sym typeface="+mn-ea"/>
              </a:rPr>
              <a:t>语音</a:t>
            </a:r>
            <a:r>
              <a:rPr lang="zh-CN" altLang="en-US" sz="4800" b="1" dirty="0">
                <a:latin typeface="Arial" panose="020B0604020202020204" pitchFamily="34" charset="0"/>
                <a:sym typeface="+mn-ea"/>
              </a:rPr>
              <a:t>基础</a:t>
            </a:r>
            <a:endParaRPr lang="zh-CN" altLang="en-US"/>
          </a:p>
        </p:txBody>
      </p:sp>
      <p:sp>
        <p:nvSpPr>
          <p:cNvPr id="5" name="文本框 4"/>
          <p:cNvSpPr txBox="1"/>
          <p:nvPr/>
        </p:nvSpPr>
        <p:spPr>
          <a:xfrm>
            <a:off x="1341120" y="3014345"/>
            <a:ext cx="3299460" cy="829945"/>
          </a:xfrm>
          <a:prstGeom prst="rect">
            <a:avLst/>
          </a:prstGeom>
          <a:noFill/>
        </p:spPr>
        <p:txBody>
          <a:bodyPr wrap="none" rtlCol="0" anchor="t">
            <a:spAutoFit/>
          </a:bodyPr>
          <a:p>
            <a:r>
              <a:rPr lang="en-US" altLang="zh-CN" sz="4800" b="1" dirty="0">
                <a:latin typeface="Arial" panose="020B0604020202020204" pitchFamily="34" charset="0"/>
                <a:sym typeface="+mn-ea"/>
              </a:rPr>
              <a:t>2. </a:t>
            </a:r>
            <a:r>
              <a:rPr lang="zh-CN" altLang="en-US" sz="4800" b="1" dirty="0">
                <a:solidFill>
                  <a:srgbClr val="FF0000"/>
                </a:solidFill>
                <a:latin typeface="Arial" panose="020B0604020202020204" pitchFamily="34" charset="0"/>
                <a:sym typeface="+mn-ea"/>
              </a:rPr>
              <a:t>词汇</a:t>
            </a:r>
            <a:r>
              <a:rPr lang="zh-CN" altLang="en-US" sz="4800" b="1" dirty="0">
                <a:latin typeface="Arial" panose="020B0604020202020204" pitchFamily="34" charset="0"/>
                <a:sym typeface="+mn-ea"/>
              </a:rPr>
              <a:t>基础</a:t>
            </a:r>
            <a:endParaRPr lang="zh-CN" altLang="en-US"/>
          </a:p>
        </p:txBody>
      </p:sp>
      <p:sp>
        <p:nvSpPr>
          <p:cNvPr id="7" name="文本框 6"/>
          <p:cNvSpPr txBox="1"/>
          <p:nvPr/>
        </p:nvSpPr>
        <p:spPr>
          <a:xfrm>
            <a:off x="1341120" y="4099560"/>
            <a:ext cx="3299460" cy="829945"/>
          </a:xfrm>
          <a:prstGeom prst="rect">
            <a:avLst/>
          </a:prstGeom>
          <a:noFill/>
        </p:spPr>
        <p:txBody>
          <a:bodyPr wrap="none" rtlCol="0" anchor="t">
            <a:spAutoFit/>
          </a:bodyPr>
          <a:p>
            <a:r>
              <a:rPr lang="en-US" altLang="zh-CN" sz="4800" b="1" dirty="0">
                <a:latin typeface="Arial" panose="020B0604020202020204" pitchFamily="34" charset="0"/>
                <a:sym typeface="+mn-ea"/>
              </a:rPr>
              <a:t>3. </a:t>
            </a:r>
            <a:r>
              <a:rPr lang="zh-CN" altLang="en-US" sz="4800" b="1" dirty="0">
                <a:solidFill>
                  <a:srgbClr val="FF0000"/>
                </a:solidFill>
                <a:latin typeface="Arial" panose="020B0604020202020204" pitchFamily="34" charset="0"/>
                <a:sym typeface="+mn-ea"/>
              </a:rPr>
              <a:t>文化</a:t>
            </a:r>
            <a:r>
              <a:rPr lang="zh-CN" altLang="en-US" sz="4800" b="1" dirty="0">
                <a:latin typeface="Arial" panose="020B0604020202020204" pitchFamily="34" charset="0"/>
                <a:sym typeface="+mn-ea"/>
              </a:rPr>
              <a:t>背景</a:t>
            </a:r>
            <a:r>
              <a:rPr lang="en-US" altLang="zh-CN" sz="4800" b="1" dirty="0">
                <a:latin typeface="Arial" panose="020B0604020202020204" pitchFamily="34" charset="0"/>
                <a:sym typeface="+mn-ea"/>
              </a:rPr>
              <a:t> </a:t>
            </a:r>
            <a:endParaRPr lang="zh-CN" altLang="en-US"/>
          </a:p>
        </p:txBody>
      </p:sp>
      <p:sp>
        <p:nvSpPr>
          <p:cNvPr id="8" name="文本框 7"/>
          <p:cNvSpPr txBox="1"/>
          <p:nvPr/>
        </p:nvSpPr>
        <p:spPr>
          <a:xfrm>
            <a:off x="4551680" y="3136900"/>
            <a:ext cx="7244080" cy="583565"/>
          </a:xfrm>
          <a:prstGeom prst="rect">
            <a:avLst/>
          </a:prstGeom>
          <a:noFill/>
        </p:spPr>
        <p:txBody>
          <a:bodyPr wrap="none" rtlCol="0" anchor="t">
            <a:spAutoFit/>
          </a:bodyPr>
          <a:p>
            <a:pPr algn="l"/>
            <a:r>
              <a:rPr lang="en-US" sz="3200" b="1" dirty="0">
                <a:latin typeface="Arial" panose="020B0604020202020204" pitchFamily="34" charset="0"/>
                <a:sym typeface="+mn-ea"/>
              </a:rPr>
              <a:t>——</a:t>
            </a:r>
            <a:r>
              <a:rPr lang="zh-CN" altLang="en-US" sz="3200" b="1" dirty="0">
                <a:latin typeface="Arial" panose="020B0604020202020204" pitchFamily="34" charset="0"/>
                <a:sym typeface="+mn-ea"/>
              </a:rPr>
              <a:t>听力必备词汇（</a:t>
            </a:r>
            <a:r>
              <a:rPr lang="zh-CN" altLang="en-US" sz="3200" b="1" dirty="0">
                <a:latin typeface="Arial" panose="020B0604020202020204" pitchFamily="34" charset="0"/>
                <a:sym typeface="+mn-ea"/>
              </a:rPr>
              <a:t>无超纲</a:t>
            </a:r>
            <a:r>
              <a:rPr lang="zh-CN" altLang="en-US" sz="3200" b="1" dirty="0">
                <a:latin typeface="Arial" panose="020B0604020202020204" pitchFamily="34" charset="0"/>
                <a:sym typeface="+mn-ea"/>
              </a:rPr>
              <a:t>）</a:t>
            </a:r>
            <a:r>
              <a:rPr lang="zh-CN" altLang="en-US" sz="2000" b="1" dirty="0">
                <a:latin typeface="Arial" panose="020B0604020202020204" pitchFamily="34" charset="0"/>
                <a:sym typeface="+mn-ea"/>
              </a:rPr>
              <a:t>地名、人名除外</a:t>
            </a:r>
            <a:endParaRPr lang="zh-CN" altLang="en-US" sz="2000" b="1" dirty="0">
              <a:latin typeface="Arial" panose="020B0604020202020204" pitchFamily="34" charset="0"/>
              <a:sym typeface="+mn-ea"/>
            </a:endParaRPr>
          </a:p>
        </p:txBody>
      </p:sp>
      <p:sp>
        <p:nvSpPr>
          <p:cNvPr id="9" name="文本框 8"/>
          <p:cNvSpPr txBox="1"/>
          <p:nvPr/>
        </p:nvSpPr>
        <p:spPr>
          <a:xfrm>
            <a:off x="4551680" y="2146935"/>
            <a:ext cx="6483350" cy="583565"/>
          </a:xfrm>
          <a:prstGeom prst="rect">
            <a:avLst/>
          </a:prstGeom>
          <a:noFill/>
        </p:spPr>
        <p:txBody>
          <a:bodyPr wrap="none" rtlCol="0" anchor="t">
            <a:spAutoFit/>
          </a:bodyPr>
          <a:p>
            <a:r>
              <a:rPr lang="en-US" sz="3200" b="1" dirty="0">
                <a:latin typeface="Arial" panose="020B0604020202020204" pitchFamily="34" charset="0"/>
                <a:sym typeface="+mn-ea"/>
              </a:rPr>
              <a:t>——</a:t>
            </a:r>
            <a:r>
              <a:rPr lang="zh-CN" altLang="en-US" sz="3200" b="1" dirty="0">
                <a:latin typeface="Arial" panose="020B0604020202020204" pitchFamily="34" charset="0"/>
                <a:sym typeface="+mn-ea"/>
              </a:rPr>
              <a:t>略读、</a:t>
            </a:r>
            <a:r>
              <a:rPr lang="zh-CN" altLang="en-US" sz="3200" b="1" dirty="0">
                <a:solidFill>
                  <a:srgbClr val="FF0000"/>
                </a:solidFill>
                <a:latin typeface="Arial" panose="020B0604020202020204" pitchFamily="34" charset="0"/>
                <a:sym typeface="+mn-ea"/>
              </a:rPr>
              <a:t>辨音</a:t>
            </a:r>
            <a:r>
              <a:rPr lang="zh-CN" altLang="en-US" sz="3200" b="1" dirty="0">
                <a:latin typeface="Arial" panose="020B0604020202020204" pitchFamily="34" charset="0"/>
                <a:sym typeface="+mn-ea"/>
              </a:rPr>
              <a:t>（</a:t>
            </a:r>
            <a:r>
              <a:rPr lang="en-US" altLang="zh-CN" sz="3200" b="1" dirty="0">
                <a:latin typeface="Arial" panose="020B0604020202020204" pitchFamily="34" charset="0"/>
                <a:sym typeface="+mn-ea"/>
              </a:rPr>
              <a:t>19/90</a:t>
            </a:r>
            <a:r>
              <a:rPr lang="zh-CN" altLang="en-US" sz="3200" b="1" dirty="0">
                <a:latin typeface="Arial" panose="020B0604020202020204" pitchFamily="34" charset="0"/>
                <a:sym typeface="+mn-ea"/>
              </a:rPr>
              <a:t>）、升降调</a:t>
            </a:r>
            <a:endParaRPr lang="zh-CN" altLang="en-US" sz="3200" b="1" dirty="0">
              <a:latin typeface="Arial" panose="020B0604020202020204" pitchFamily="34" charset="0"/>
              <a:sym typeface="+mn-ea"/>
            </a:endParaRPr>
          </a:p>
        </p:txBody>
      </p:sp>
      <p:sp>
        <p:nvSpPr>
          <p:cNvPr id="10" name="文本框 9"/>
          <p:cNvSpPr txBox="1"/>
          <p:nvPr/>
        </p:nvSpPr>
        <p:spPr>
          <a:xfrm>
            <a:off x="4551680" y="4222750"/>
            <a:ext cx="7256780" cy="1076325"/>
          </a:xfrm>
          <a:prstGeom prst="rect">
            <a:avLst/>
          </a:prstGeom>
          <a:noFill/>
        </p:spPr>
        <p:txBody>
          <a:bodyPr wrap="square" rtlCol="0" anchor="t">
            <a:spAutoFit/>
          </a:bodyPr>
          <a:p>
            <a:r>
              <a:rPr lang="en-US" sz="3200" b="1" dirty="0">
                <a:latin typeface="Arial" panose="020B0604020202020204" pitchFamily="34" charset="0"/>
                <a:sym typeface="+mn-ea"/>
              </a:rPr>
              <a:t>——</a:t>
            </a:r>
            <a:r>
              <a:rPr lang="zh-CN" altLang="en-US" sz="3200" b="1" dirty="0">
                <a:latin typeface="Arial" panose="020B0604020202020204" pitchFamily="34" charset="0"/>
                <a:sym typeface="+mn-ea"/>
              </a:rPr>
              <a:t>习语：</a:t>
            </a:r>
            <a:r>
              <a:rPr lang="en-US" altLang="zh-CN" sz="3200" b="1" dirty="0">
                <a:latin typeface="Arial" panose="020B0604020202020204" pitchFamily="34" charset="0"/>
                <a:sym typeface="+mn-ea"/>
              </a:rPr>
              <a:t>It's not my cup of tea.</a:t>
            </a:r>
            <a:endParaRPr lang="zh-CN" altLang="en-US" sz="3200" b="1" dirty="0">
              <a:latin typeface="Arial" panose="020B0604020202020204" pitchFamily="34" charset="0"/>
              <a:sym typeface="+mn-ea"/>
            </a:endParaRPr>
          </a:p>
          <a:p>
            <a:r>
              <a:rPr lang="zh-CN" altLang="en-US" sz="3200" b="1" dirty="0">
                <a:latin typeface="Arial" panose="020B0604020202020204" pitchFamily="34" charset="0"/>
                <a:sym typeface="+mn-ea"/>
              </a:rPr>
              <a:t>       常识</a:t>
            </a:r>
            <a:r>
              <a:rPr lang="en-US" altLang="zh-CN" sz="3200" b="1" dirty="0">
                <a:latin typeface="Arial" panose="020B0604020202020204" pitchFamily="34" charset="0"/>
                <a:sym typeface="+mn-ea"/>
              </a:rPr>
              <a:t>:   the World Cup</a:t>
            </a:r>
            <a:r>
              <a:rPr lang="zh-CN" altLang="en-US" sz="3200" b="1" dirty="0">
                <a:latin typeface="Arial" panose="020B0604020202020204" pitchFamily="34" charset="0"/>
                <a:sym typeface="+mn-ea"/>
              </a:rPr>
              <a:t>， </a:t>
            </a:r>
            <a:r>
              <a:rPr lang="en-US" altLang="zh-CN" sz="3200" b="1" dirty="0">
                <a:latin typeface="Arial" panose="020B0604020202020204" pitchFamily="34" charset="0"/>
                <a:sym typeface="+mn-ea"/>
              </a:rPr>
              <a:t>NASA</a:t>
            </a:r>
            <a:endParaRPr lang="en-US" altLang="zh-CN" sz="3200" b="1" dirty="0">
              <a:latin typeface="Arial" panose="020B0604020202020204" pitchFamily="34"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70" name="Rectangle 2"/>
          <p:cNvSpPr>
            <a:spLocks noGrp="1"/>
          </p:cNvSpPr>
          <p:nvPr/>
        </p:nvSpPr>
        <p:spPr>
          <a:xfrm>
            <a:off x="2268855" y="753745"/>
            <a:ext cx="9538970" cy="961390"/>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5pPr>
            <a:lvl6pPr marL="25146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marL="0" indent="0" eaLnBrk="1" hangingPunct="1">
              <a:lnSpc>
                <a:spcPct val="80000"/>
              </a:lnSpc>
              <a:buNone/>
            </a:pP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单词发音（同音</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近音</a:t>
            </a:r>
            <a:r>
              <a:rPr lang="zh-CN" altLang="en-US" b="1" dirty="0">
                <a:latin typeface="微软雅黑" panose="020B0503020204020204" charset="-122"/>
                <a:ea typeface="微软雅黑" panose="020B0503020204020204" charset="-122"/>
                <a:cs typeface="微软雅黑" panose="020B0503020204020204" charset="-122"/>
              </a:rPr>
              <a:t>）、语音现象（吞音</a:t>
            </a:r>
            <a:r>
              <a:rPr lang="zh-CN" altLang="en-US" b="1" dirty="0">
                <a:latin typeface="微软雅黑" panose="020B0503020204020204" charset="-122"/>
                <a:ea typeface="微软雅黑" panose="020B0503020204020204" charset="-122"/>
                <a:cs typeface="微软雅黑" panose="020B0503020204020204" charset="-122"/>
              </a:rPr>
              <a:t>）</a:t>
            </a:r>
            <a:endParaRPr lang="zh-CN" altLang="en-US" b="1" dirty="0"/>
          </a:p>
          <a:p>
            <a:pPr eaLnBrk="1" hangingPunct="1">
              <a:lnSpc>
                <a:spcPct val="80000"/>
              </a:lnSpc>
            </a:pPr>
            <a:endParaRPr lang="zh-CN" altLang="en-US" sz="2800" dirty="0"/>
          </a:p>
        </p:txBody>
      </p:sp>
      <p:sp>
        <p:nvSpPr>
          <p:cNvPr id="13314" name="Rectangle 2"/>
          <p:cNvSpPr/>
          <p:nvPr/>
        </p:nvSpPr>
        <p:spPr>
          <a:xfrm>
            <a:off x="383540" y="510540"/>
            <a:ext cx="171894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辨音</a:t>
            </a:r>
            <a:endParaRPr lang="zh-CN" altLang="en-US" sz="4800" b="1" dirty="0">
              <a:solidFill>
                <a:srgbClr val="FF0000"/>
              </a:solidFill>
              <a:latin typeface="Arial" panose="020B0604020202020204" pitchFamily="34" charset="0"/>
              <a:ea typeface="黑体" panose="02010609060101010101" charset="-122"/>
            </a:endParaRPr>
          </a:p>
        </p:txBody>
      </p:sp>
      <p:sp>
        <p:nvSpPr>
          <p:cNvPr id="2" name="文本框 1"/>
          <p:cNvSpPr txBox="1"/>
          <p:nvPr/>
        </p:nvSpPr>
        <p:spPr>
          <a:xfrm>
            <a:off x="588645" y="1562100"/>
            <a:ext cx="11219180" cy="1383665"/>
          </a:xfrm>
          <a:prstGeom prst="rect">
            <a:avLst/>
          </a:prstGeom>
          <a:noFill/>
        </p:spPr>
        <p:txBody>
          <a:bodyPr wrap="square" rtlCol="0" anchor="t">
            <a:spAutoFit/>
          </a:bodyPr>
          <a:p>
            <a:r>
              <a:rPr lang="zh-CN" altLang="en-US" sz="2800" b="1">
                <a:latin typeface="微软雅黑" panose="020B0503020204020204" charset="-122"/>
                <a:ea typeface="微软雅黑" panose="020B0503020204020204" charset="-122"/>
                <a:cs typeface="微软雅黑" panose="020B0503020204020204" charset="-122"/>
              </a:rPr>
              <a:t>1. What does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Mrs Lamb</a:t>
            </a:r>
            <a:r>
              <a:rPr lang="zh-CN" altLang="en-US" sz="2800" b="1">
                <a:latin typeface="微软雅黑" panose="020B0503020204020204" charset="-122"/>
                <a:ea typeface="微软雅黑" panose="020B0503020204020204" charset="-122"/>
                <a:cs typeface="微软雅黑" panose="020B0503020204020204" charset="-122"/>
              </a:rPr>
              <a:t> want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William</a:t>
            </a:r>
            <a:r>
              <a:rPr lang="zh-CN" altLang="en-US" sz="2800" b="1">
                <a:latin typeface="微软雅黑" panose="020B0503020204020204" charset="-122"/>
                <a:ea typeface="微软雅黑" panose="020B0503020204020204" charset="-122"/>
                <a:cs typeface="微软雅黑" panose="020B0503020204020204" charset="-122"/>
              </a:rPr>
              <a:t> to do?  </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2019.3 Text 1）</a:t>
            </a:r>
            <a:endParaRPr lang="zh-CN" altLang="en-US" sz="2800" b="1">
              <a:latin typeface="微软雅黑" panose="020B0503020204020204" charset="-122"/>
              <a:ea typeface="微软雅黑" panose="020B0503020204020204" charset="-122"/>
              <a:cs typeface="微软雅黑" panose="020B0503020204020204" charset="-122"/>
            </a:endParaRPr>
          </a:p>
          <a:p>
            <a:endParaRPr lang="zh-CN" altLang="en-US" sz="2800" b="1">
              <a:latin typeface="微软雅黑" panose="020B0503020204020204" charset="-122"/>
              <a:ea typeface="微软雅黑" panose="020B0503020204020204" charset="-122"/>
              <a:cs typeface="微软雅黑" panose="020B0503020204020204" charset="-122"/>
            </a:endParaRPr>
          </a:p>
          <a:p>
            <a:r>
              <a:rPr lang="zh-CN" altLang="en-US" sz="2800" b="1">
                <a:latin typeface="微软雅黑" panose="020B0503020204020204" charset="-122"/>
                <a:ea typeface="微软雅黑" panose="020B0503020204020204" charset="-122"/>
                <a:cs typeface="微软雅黑" panose="020B0503020204020204" charset="-122"/>
              </a:rPr>
              <a:t>A. Paint the wall.   B. Pay for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glass</a:t>
            </a:r>
            <a:r>
              <a:rPr lang="zh-CN" altLang="en-US" sz="2800" b="1">
                <a:latin typeface="微软雅黑" panose="020B0503020204020204" charset="-122"/>
                <a:ea typeface="微软雅黑" panose="020B0503020204020204" charset="-122"/>
                <a:cs typeface="微软雅黑" panose="020B0503020204020204" charset="-122"/>
              </a:rPr>
              <a:t>.   C. Help cut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grass</a:t>
            </a:r>
            <a:r>
              <a:rPr lang="zh-CN" altLang="en-US" sz="2800" b="1">
                <a:latin typeface="微软雅黑" panose="020B0503020204020204" charset="-122"/>
                <a:ea typeface="微软雅黑" panose="020B0503020204020204" charset="-122"/>
                <a:cs typeface="微软雅黑" panose="020B0503020204020204" charset="-122"/>
              </a:rPr>
              <a:t>.</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3" name="辨音19.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718800" y="984250"/>
            <a:ext cx="995045" cy="730885"/>
          </a:xfrm>
          <a:prstGeom prst="rect">
            <a:avLst/>
          </a:prstGeom>
        </p:spPr>
      </p:pic>
      <p:sp>
        <p:nvSpPr>
          <p:cNvPr id="4" name="文本框 3"/>
          <p:cNvSpPr txBox="1"/>
          <p:nvPr/>
        </p:nvSpPr>
        <p:spPr>
          <a:xfrm>
            <a:off x="817880" y="4258310"/>
            <a:ext cx="10784205" cy="583565"/>
          </a:xfrm>
          <a:prstGeom prst="rect">
            <a:avLst/>
          </a:prstGeom>
          <a:noFill/>
        </p:spPr>
        <p:txBody>
          <a:bodyPr wrap="square" rtlCol="0" anchor="t">
            <a:spAutoFit/>
          </a:bodyPr>
          <a:p>
            <a:r>
              <a:rPr lang="zh-CN" altLang="en-US" sz="3200" b="1" noProof="0">
                <a:solidFill>
                  <a:srgbClr val="FF0000"/>
                </a:solidFill>
                <a:latin typeface="微软雅黑" panose="020B0503020204020204" charset="-122"/>
                <a:ea typeface="微软雅黑" panose="020B0503020204020204" charset="-122"/>
                <a:cs typeface="微软雅黑" panose="020B0503020204020204" charset="-122"/>
                <a:sym typeface="+mn-ea"/>
              </a:rPr>
              <a:t>数字</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：区分-teen和</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t</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-ty及four和five的发音  </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18/80/8</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 </a:t>
            </a:r>
            <a:endParaRPr lang="zh-CN" altLang="en-US"/>
          </a:p>
        </p:txBody>
      </p:sp>
      <p:sp>
        <p:nvSpPr>
          <p:cNvPr id="5" name="文本框 4"/>
          <p:cNvSpPr txBox="1"/>
          <p:nvPr/>
        </p:nvSpPr>
        <p:spPr>
          <a:xfrm>
            <a:off x="817880" y="3350260"/>
            <a:ext cx="4010025" cy="583565"/>
          </a:xfrm>
          <a:prstGeom prst="rect">
            <a:avLst/>
          </a:prstGeom>
          <a:noFill/>
        </p:spPr>
        <p:txBody>
          <a:bodyPr wrap="none" rtlCol="0" anchor="t">
            <a:spAutoFit/>
          </a:bodyPr>
          <a:p>
            <a:r>
              <a:rPr lang="zh-CN" altLang="en-US" sz="3200" b="1" noProof="0">
                <a:solidFill>
                  <a:srgbClr val="FF0000"/>
                </a:solidFill>
                <a:latin typeface="微软雅黑" panose="020B0503020204020204" charset="-122"/>
                <a:ea typeface="微软雅黑" panose="020B0503020204020204" charset="-122"/>
                <a:cs typeface="微软雅黑" panose="020B0503020204020204" charset="-122"/>
                <a:sym typeface="+mn-ea"/>
              </a:rPr>
              <a:t>单词</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flower /flour</a:t>
            </a:r>
            <a:endPar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817880" y="5150485"/>
            <a:ext cx="7138670" cy="583565"/>
          </a:xfrm>
          <a:prstGeom prst="rect">
            <a:avLst/>
          </a:prstGeom>
          <a:noFill/>
        </p:spPr>
        <p:txBody>
          <a:bodyPr wrap="none" rtlCol="0" anchor="t">
            <a:spAutoFit/>
          </a:bodyPr>
          <a:p>
            <a:r>
              <a:rPr lang="zh-CN" altLang="en-US" sz="3200" b="1" noProof="0">
                <a:solidFill>
                  <a:srgbClr val="FF0000"/>
                </a:solidFill>
                <a:latin typeface="微软雅黑" panose="020B0503020204020204" charset="-122"/>
                <a:ea typeface="微软雅黑" panose="020B0503020204020204" charset="-122"/>
                <a:cs typeface="微软雅黑" panose="020B0503020204020204" charset="-122"/>
                <a:sym typeface="+mn-ea"/>
              </a:rPr>
              <a:t>语音现象</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t, </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d, p, b, s</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v</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 </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基本听不到</a:t>
            </a:r>
            <a:endPar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415b16c366a8f4a2568a90785c29b4de"/>
          <p:cNvPicPr>
            <a:picLocks noChangeAspect="1"/>
          </p:cNvPicPr>
          <p:nvPr/>
        </p:nvPicPr>
        <p:blipFill>
          <a:blip r:embed="rId4"/>
          <a:stretch>
            <a:fillRect/>
          </a:stretch>
        </p:blipFill>
        <p:spPr>
          <a:xfrm>
            <a:off x="7562850" y="2299335"/>
            <a:ext cx="810895" cy="810895"/>
          </a:xfrm>
          <a:prstGeom prst="rect">
            <a:avLst/>
          </a:prstGeom>
        </p:spPr>
      </p:pic>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45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bldLst>
      <p:bldP spid="5"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325370" y="581660"/>
            <a:ext cx="9636760" cy="1106805"/>
          </a:xfrm>
          <a:prstGeom prst="rect">
            <a:avLst/>
          </a:prstGeom>
          <a:noFill/>
        </p:spPr>
        <p:txBody>
          <a:bodyPr wrap="square" rtlCol="0">
            <a:spAutoFit/>
          </a:bodyPr>
          <a:lstStyle/>
          <a:p>
            <a:r>
              <a:rPr lang="en-US" altLang="zh-CN" sz="6600" b="1" dirty="0">
                <a:solidFill>
                  <a:srgbClr val="FF0000"/>
                </a:solidFill>
                <a:latin typeface="微软雅黑" panose="020B0503020204020204" charset="-122"/>
                <a:ea typeface="微软雅黑" panose="020B0503020204020204" charset="-122"/>
              </a:rPr>
              <a:t>4 </a:t>
            </a:r>
            <a:r>
              <a:rPr lang="zh-CN" altLang="en-US" sz="6600" b="1" dirty="0">
                <a:solidFill>
                  <a:schemeClr val="tx1"/>
                </a:solidFill>
                <a:latin typeface="微软雅黑" panose="020B0503020204020204" charset="-122"/>
                <a:ea typeface="微软雅黑" panose="020B0503020204020204" charset="-122"/>
              </a:rPr>
              <a:t>练技巧</a:t>
            </a:r>
            <a:endParaRPr lang="zh-CN" altLang="en-US" sz="6600" b="1" dirty="0">
              <a:solidFill>
                <a:schemeClr val="tx1"/>
              </a:solidFill>
              <a:latin typeface="微软雅黑" panose="020B0503020204020204" charset="-122"/>
              <a:ea typeface="微软雅黑" panose="020B0503020204020204" charset="-122"/>
            </a:endParaRPr>
          </a:p>
        </p:txBody>
      </p:sp>
      <p:sp>
        <p:nvSpPr>
          <p:cNvPr id="11266" name="Text Box 2"/>
          <p:cNvSpPr txBox="1"/>
          <p:nvPr/>
        </p:nvSpPr>
        <p:spPr>
          <a:xfrm>
            <a:off x="1887220" y="2122170"/>
            <a:ext cx="9080500" cy="3138170"/>
          </a:xfrm>
          <a:prstGeom prst="rect">
            <a:avLst/>
          </a:prstGeom>
          <a:noFill/>
          <a:ln w="9525">
            <a:noFill/>
          </a:ln>
        </p:spPr>
        <p:txBody>
          <a:bodyPr wrap="square">
            <a:spAutoFit/>
          </a:bodyPr>
          <a:p>
            <a:pPr marL="342900" indent="-342900">
              <a:spcBef>
                <a:spcPct val="50000"/>
              </a:spcBef>
              <a:buAutoNum type="arabicPeriod"/>
            </a:pPr>
            <a:r>
              <a:rPr lang="en-US" altLang="zh-CN" sz="3600" b="1" dirty="0">
                <a:latin typeface="Tahoma" panose="020B0604030504040204" pitchFamily="34" charset="0"/>
              </a:rPr>
              <a:t> </a:t>
            </a:r>
            <a:r>
              <a:rPr lang="en-US" altLang="zh-CN" sz="3600" b="1" dirty="0">
                <a:solidFill>
                  <a:srgbClr val="FF0000"/>
                </a:solidFill>
                <a:latin typeface="Tahoma" panose="020B0604030504040204" pitchFamily="34" charset="0"/>
              </a:rPr>
              <a:t>Predict</a:t>
            </a:r>
            <a:r>
              <a:rPr lang="zh-CN" altLang="zh-CN" sz="3600" b="1" dirty="0">
                <a:latin typeface="Tahoma" panose="020B0604030504040204" pitchFamily="34" charset="0"/>
              </a:rPr>
              <a:t> before you listen. </a:t>
            </a:r>
            <a:r>
              <a:rPr lang="zh-CN" altLang="en-US" sz="3600" b="1" dirty="0">
                <a:latin typeface="Tahoma" panose="020B0604030504040204" pitchFamily="34" charset="0"/>
              </a:rPr>
              <a:t>听前预读</a:t>
            </a:r>
            <a:endParaRPr lang="zh-CN" altLang="en-US" sz="3600" b="1" dirty="0">
              <a:latin typeface="Tahoma" panose="020B0604030504040204" pitchFamily="34" charset="0"/>
            </a:endParaRPr>
          </a:p>
          <a:p>
            <a:pPr marL="342900" indent="-342900">
              <a:spcBef>
                <a:spcPct val="50000"/>
              </a:spcBef>
              <a:buAutoNum type="arabicPeriod"/>
            </a:pPr>
            <a:r>
              <a:rPr lang="zh-CN" altLang="zh-CN" sz="3600" b="1" dirty="0">
                <a:latin typeface="Tahoma" panose="020B0604030504040204" pitchFamily="34" charset="0"/>
              </a:rPr>
              <a:t> Catch the </a:t>
            </a:r>
            <a:r>
              <a:rPr lang="zh-CN" altLang="zh-CN" sz="3600" b="1" dirty="0">
                <a:solidFill>
                  <a:srgbClr val="E82612"/>
                </a:solidFill>
                <a:latin typeface="Tahoma" panose="020B0604030504040204" pitchFamily="34" charset="0"/>
              </a:rPr>
              <a:t>key words</a:t>
            </a:r>
            <a:r>
              <a:rPr lang="zh-CN" altLang="zh-CN" sz="3600" b="1" dirty="0">
                <a:latin typeface="Tahoma" panose="020B0604030504040204" pitchFamily="34" charset="0"/>
              </a:rPr>
              <a:t>.    </a:t>
            </a:r>
            <a:r>
              <a:rPr lang="zh-CN" altLang="en-US" sz="3600" b="1" dirty="0">
                <a:latin typeface="Tahoma" panose="020B0604030504040204" pitchFamily="34" charset="0"/>
              </a:rPr>
              <a:t>抓关键词</a:t>
            </a:r>
            <a:endParaRPr lang="zh-CN" altLang="en-US" sz="3600" b="1" dirty="0">
              <a:latin typeface="Tahoma" panose="020B0604030504040204" pitchFamily="34" charset="0"/>
            </a:endParaRPr>
          </a:p>
          <a:p>
            <a:pPr marL="342900" indent="-342900">
              <a:spcBef>
                <a:spcPct val="50000"/>
              </a:spcBef>
              <a:buAutoNum type="arabicPeriod"/>
            </a:pPr>
            <a:r>
              <a:rPr lang="zh-CN" altLang="zh-CN" sz="3600" b="1" dirty="0">
                <a:latin typeface="Tahoma" panose="020B0604030504040204" pitchFamily="34" charset="0"/>
              </a:rPr>
              <a:t> Take </a:t>
            </a:r>
            <a:r>
              <a:rPr lang="zh-CN" altLang="zh-CN" sz="3600" b="1" dirty="0">
                <a:solidFill>
                  <a:srgbClr val="FF0000"/>
                </a:solidFill>
                <a:latin typeface="Tahoma" panose="020B0604030504040204" pitchFamily="34" charset="0"/>
              </a:rPr>
              <a:t>notes</a:t>
            </a:r>
            <a:r>
              <a:rPr lang="zh-CN" altLang="zh-CN" sz="3600" b="1" dirty="0">
                <a:latin typeface="Tahoma" panose="020B0604030504040204" pitchFamily="34" charset="0"/>
              </a:rPr>
              <a:t> quickly.       </a:t>
            </a:r>
            <a:r>
              <a:rPr lang="zh-CN" altLang="en-US" sz="3600" b="1" dirty="0">
                <a:latin typeface="Tahoma" panose="020B0604030504040204" pitchFamily="34" charset="0"/>
              </a:rPr>
              <a:t>快速笔记</a:t>
            </a:r>
            <a:endParaRPr lang="zh-CN" altLang="en-US" sz="3600" b="1" dirty="0">
              <a:latin typeface="Tahoma" panose="020B0604030504040204" pitchFamily="34" charset="0"/>
            </a:endParaRPr>
          </a:p>
          <a:p>
            <a:pPr marL="342900" indent="-342900">
              <a:spcBef>
                <a:spcPct val="50000"/>
              </a:spcBef>
              <a:buAutoNum type="arabicPeriod"/>
            </a:pPr>
            <a:r>
              <a:rPr lang="zh-CN" altLang="zh-CN" sz="3600" b="1" dirty="0">
                <a:latin typeface="Tahoma" panose="020B0604030504040204" pitchFamily="34" charset="0"/>
              </a:rPr>
              <a:t> Be in a good </a:t>
            </a:r>
            <a:r>
              <a:rPr lang="zh-CN" altLang="zh-CN" sz="3600" b="1" dirty="0">
                <a:solidFill>
                  <a:srgbClr val="FF0000"/>
                </a:solidFill>
                <a:latin typeface="Tahoma" panose="020B0604030504040204" pitchFamily="34" charset="0"/>
              </a:rPr>
              <a:t>mood</a:t>
            </a:r>
            <a:r>
              <a:rPr lang="zh-CN" altLang="zh-CN" sz="3600" b="1" dirty="0">
                <a:latin typeface="Tahoma" panose="020B0604030504040204" pitchFamily="34" charset="0"/>
              </a:rPr>
              <a:t>.       </a:t>
            </a:r>
            <a:r>
              <a:rPr lang="zh-CN" altLang="en-US" sz="3600" b="1" dirty="0">
                <a:latin typeface="Tahoma" panose="020B0604030504040204" pitchFamily="34" charset="0"/>
              </a:rPr>
              <a:t>心态良好</a:t>
            </a:r>
            <a:endParaRPr lang="zh-CN" altLang="en-US" sz="3600" b="1" dirty="0">
              <a:latin typeface="Tahoma" panose="020B0604030504040204" pitchFamily="34" charset="0"/>
            </a:endParaRPr>
          </a:p>
        </p:txBody>
      </p:sp>
      <p:grpSp>
        <p:nvGrpSpPr>
          <p:cNvPr id="16" name="组合 15"/>
          <p:cNvGrpSpPr/>
          <p:nvPr/>
        </p:nvGrpSpPr>
        <p:grpSpPr>
          <a:xfrm>
            <a:off x="1231382" y="941793"/>
            <a:ext cx="671697" cy="406892"/>
            <a:chOff x="4811268" y="2659591"/>
            <a:chExt cx="494243" cy="299396"/>
          </a:xfrm>
        </p:grpSpPr>
        <p:sp>
          <p:nvSpPr>
            <p:cNvPr id="17" name="任意多边形: 形状 16"/>
            <p:cNvSpPr/>
            <p:nvPr/>
          </p:nvSpPr>
          <p:spPr>
            <a:xfrm>
              <a:off x="5081990" y="2659591"/>
              <a:ext cx="223521" cy="288890"/>
            </a:xfrm>
            <a:custGeom>
              <a:avLst/>
              <a:gdLst/>
              <a:ahLst/>
              <a:cxnLst/>
              <a:rect l="l" t="t" r="r" b="b"/>
              <a:pathLst>
                <a:path w="266216" h="441528">
                  <a:moveTo>
                    <a:pt x="195811" y="0"/>
                  </a:moveTo>
                  <a:lnTo>
                    <a:pt x="211068" y="0"/>
                  </a:lnTo>
                  <a:cubicBezTo>
                    <a:pt x="221568" y="6558"/>
                    <a:pt x="226817" y="12292"/>
                    <a:pt x="226817" y="17204"/>
                  </a:cubicBezTo>
                  <a:lnTo>
                    <a:pt x="226817" y="240463"/>
                  </a:lnTo>
                  <a:cubicBezTo>
                    <a:pt x="226817" y="246965"/>
                    <a:pt x="227808" y="252075"/>
                    <a:pt x="229789" y="255794"/>
                  </a:cubicBezTo>
                  <a:cubicBezTo>
                    <a:pt x="254074" y="261396"/>
                    <a:pt x="266216" y="268543"/>
                    <a:pt x="266216" y="277235"/>
                  </a:cubicBezTo>
                  <a:lnTo>
                    <a:pt x="266216" y="310627"/>
                  </a:lnTo>
                  <a:lnTo>
                    <a:pt x="257740" y="323331"/>
                  </a:lnTo>
                  <a:cubicBezTo>
                    <a:pt x="237125" y="323331"/>
                    <a:pt x="226817" y="330730"/>
                    <a:pt x="226817" y="345527"/>
                  </a:cubicBezTo>
                  <a:lnTo>
                    <a:pt x="226817" y="426051"/>
                  </a:lnTo>
                  <a:cubicBezTo>
                    <a:pt x="220357" y="436369"/>
                    <a:pt x="214399" y="441528"/>
                    <a:pt x="208944" y="441528"/>
                  </a:cubicBezTo>
                  <a:lnTo>
                    <a:pt x="172737" y="441528"/>
                  </a:lnTo>
                  <a:cubicBezTo>
                    <a:pt x="162642" y="435207"/>
                    <a:pt x="157595" y="429473"/>
                    <a:pt x="157595" y="424324"/>
                  </a:cubicBezTo>
                  <a:lnTo>
                    <a:pt x="157595" y="345527"/>
                  </a:lnTo>
                  <a:cubicBezTo>
                    <a:pt x="157595" y="332481"/>
                    <a:pt x="151072" y="325958"/>
                    <a:pt x="138026" y="325958"/>
                  </a:cubicBezTo>
                  <a:lnTo>
                    <a:pt x="15142" y="325958"/>
                  </a:lnTo>
                  <a:cubicBezTo>
                    <a:pt x="5047" y="319637"/>
                    <a:pt x="0" y="313903"/>
                    <a:pt x="0" y="308754"/>
                  </a:cubicBezTo>
                  <a:lnTo>
                    <a:pt x="0" y="264940"/>
                  </a:lnTo>
                  <a:cubicBezTo>
                    <a:pt x="14280" y="238674"/>
                    <a:pt x="59407" y="172186"/>
                    <a:pt x="135379" y="65476"/>
                  </a:cubicBezTo>
                  <a:cubicBezTo>
                    <a:pt x="161749" y="21825"/>
                    <a:pt x="181893" y="0"/>
                    <a:pt x="195811" y="0"/>
                  </a:cubicBezTo>
                  <a:close/>
                  <a:moveTo>
                    <a:pt x="157448" y="123711"/>
                  </a:moveTo>
                  <a:cubicBezTo>
                    <a:pt x="154658" y="125936"/>
                    <a:pt x="125249" y="170672"/>
                    <a:pt x="69222" y="257918"/>
                  </a:cubicBezTo>
                  <a:cubicBezTo>
                    <a:pt x="69222" y="259327"/>
                    <a:pt x="73771" y="260032"/>
                    <a:pt x="82868" y="260032"/>
                  </a:cubicBezTo>
                  <a:lnTo>
                    <a:pt x="138026" y="260032"/>
                  </a:lnTo>
                  <a:cubicBezTo>
                    <a:pt x="151072" y="260032"/>
                    <a:pt x="157595" y="253509"/>
                    <a:pt x="157595" y="240463"/>
                  </a:cubicBezTo>
                  <a:lnTo>
                    <a:pt x="157595" y="132773"/>
                  </a:lnTo>
                  <a:cubicBezTo>
                    <a:pt x="157595" y="127276"/>
                    <a:pt x="157546" y="124255"/>
                    <a:pt x="157448" y="1237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8" name="任意多边形: 形状 17"/>
            <p:cNvSpPr/>
            <p:nvPr/>
          </p:nvSpPr>
          <p:spPr>
            <a:xfrm>
              <a:off x="481126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additive="base">
                                        <p:cTn id="12" dur="500" fill="hold"/>
                                        <p:tgtEl>
                                          <p:spTgt spid="11266"/>
                                        </p:tgtEl>
                                        <p:attrNameLst>
                                          <p:attrName>ppt_x</p:attrName>
                                        </p:attrNameLst>
                                      </p:cBhvr>
                                      <p:tavLst>
                                        <p:tav tm="0">
                                          <p:val>
                                            <p:strVal val="#ppt_x"/>
                                          </p:val>
                                        </p:tav>
                                        <p:tav tm="100000">
                                          <p:val>
                                            <p:strVal val="#ppt_x"/>
                                          </p:val>
                                        </p:tav>
                                      </p:tavLst>
                                    </p:anim>
                                    <p:anim calcmode="lin" valueType="num">
                                      <p:cBhvr additive="base">
                                        <p:cTn id="13"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26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18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14" name="Rectangle 2"/>
          <p:cNvSpPr/>
          <p:nvPr/>
        </p:nvSpPr>
        <p:spPr>
          <a:xfrm>
            <a:off x="383540" y="510540"/>
            <a:ext cx="308800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预测判断</a:t>
            </a:r>
            <a:endParaRPr lang="zh-CN" altLang="en-US" sz="4800" b="1" dirty="0">
              <a:solidFill>
                <a:srgbClr val="FF0000"/>
              </a:solidFill>
              <a:latin typeface="Arial" panose="020B0604020202020204" pitchFamily="34" charset="0"/>
              <a:ea typeface="黑体" panose="02010609060101010101" charset="-122"/>
            </a:endParaRPr>
          </a:p>
        </p:txBody>
      </p:sp>
      <p:sp>
        <p:nvSpPr>
          <p:cNvPr id="8195" name="Rectangle 3"/>
          <p:cNvSpPr/>
          <p:nvPr/>
        </p:nvSpPr>
        <p:spPr>
          <a:xfrm>
            <a:off x="480695" y="1391285"/>
            <a:ext cx="11229340" cy="1146810"/>
          </a:xfrm>
          <a:prstGeom prst="rect">
            <a:avLst/>
          </a:prstGeom>
          <a:noFill/>
          <a:ln w="9525">
            <a:noFill/>
          </a:ln>
        </p:spPr>
        <p:txBody>
          <a:bodyPr/>
          <a:p>
            <a:pPr marL="342900" indent="-342900">
              <a:spcBef>
                <a:spcPct val="20000"/>
              </a:spcBef>
              <a:buFontTx/>
            </a:pPr>
            <a:r>
              <a:rPr lang="zh-CN" altLang="en-US" sz="2800" b="1" dirty="0">
                <a:latin typeface="宋体" panose="02010600030101010101" pitchFamily="2" charset="-122"/>
              </a:rPr>
              <a:t>高考听力有一半的信息靠听，而另一半的信息靠阅读。</a:t>
            </a:r>
            <a:endParaRPr lang="zh-CN" altLang="en-US" sz="2800" b="1" dirty="0">
              <a:latin typeface="宋体" panose="02010600030101010101" pitchFamily="2" charset="-122"/>
            </a:endParaRPr>
          </a:p>
          <a:p>
            <a:pPr marL="342900" lvl="0" indent="-342900">
              <a:spcBef>
                <a:spcPct val="20000"/>
              </a:spcBef>
              <a:buFontTx/>
              <a:buNone/>
            </a:pPr>
            <a:r>
              <a:rPr lang="zh-CN" altLang="en-US" sz="2800" b="1" dirty="0">
                <a:solidFill>
                  <a:schemeClr val="tx1"/>
                </a:solidFill>
                <a:latin typeface="宋体" panose="02010600030101010101" pitchFamily="2" charset="-122"/>
              </a:rPr>
              <a:t>迅速浏览题干和所给选项，做到有备而发！</a:t>
            </a:r>
            <a:r>
              <a:rPr lang="zh-CN" altLang="en-US" sz="4400" b="1" dirty="0">
                <a:latin typeface="宋体" panose="02010600030101010101" pitchFamily="2" charset="-122"/>
              </a:rPr>
              <a:t> </a:t>
            </a:r>
            <a:endParaRPr lang="zh-CN" altLang="en-US" sz="4400" b="1" dirty="0">
              <a:latin typeface="宋体" panose="02010600030101010101" pitchFamily="2" charset="-122"/>
            </a:endParaRPr>
          </a:p>
        </p:txBody>
      </p:sp>
      <p:sp>
        <p:nvSpPr>
          <p:cNvPr id="8196" name="Rectangle 4"/>
          <p:cNvSpPr/>
          <p:nvPr/>
        </p:nvSpPr>
        <p:spPr>
          <a:xfrm>
            <a:off x="5240020" y="568960"/>
            <a:ext cx="4449763" cy="822325"/>
          </a:xfrm>
          <a:prstGeom prst="rect">
            <a:avLst/>
          </a:prstGeom>
          <a:noFill/>
          <a:ln w="9525">
            <a:noFill/>
          </a:ln>
        </p:spPr>
        <p:txBody>
          <a:bodyPr wrap="none">
            <a:spAutoFit/>
          </a:bodyPr>
          <a:p>
            <a:r>
              <a:rPr lang="zh-CN" altLang="en-US" sz="4800" b="1" i="1" dirty="0">
                <a:solidFill>
                  <a:srgbClr val="FF0000"/>
                </a:solidFill>
                <a:latin typeface="Arial" panose="020B0604020202020204" pitchFamily="34" charset="0"/>
              </a:rPr>
              <a:t>化被动为主动！</a:t>
            </a:r>
            <a:endParaRPr lang="zh-CN" altLang="en-US" sz="4800" b="1" i="1" dirty="0">
              <a:solidFill>
                <a:srgbClr val="FF0000"/>
              </a:solidFill>
              <a:latin typeface="Arial" panose="020B0604020202020204" pitchFamily="34" charset="0"/>
            </a:endParaRPr>
          </a:p>
        </p:txBody>
      </p:sp>
      <p:sp>
        <p:nvSpPr>
          <p:cNvPr id="14338" name="Rectangle 2"/>
          <p:cNvSpPr/>
          <p:nvPr/>
        </p:nvSpPr>
        <p:spPr>
          <a:xfrm>
            <a:off x="383540" y="2978468"/>
            <a:ext cx="11424920" cy="706755"/>
          </a:xfrm>
          <a:prstGeom prst="rect">
            <a:avLst/>
          </a:prstGeom>
          <a:noFill/>
          <a:ln w="9525">
            <a:noFill/>
          </a:ln>
        </p:spPr>
        <p:txBody>
          <a:bodyPr wrap="square" anchor="ctr">
            <a:spAutoFit/>
          </a:bodyPr>
          <a:p>
            <a:r>
              <a:rPr lang="zh-CN" altLang="en-US" sz="4000" b="1" dirty="0">
                <a:solidFill>
                  <a:srgbClr val="FF0000"/>
                </a:solidFill>
                <a:latin typeface="Arial" panose="020B0604020202020204" pitchFamily="34" charset="0"/>
              </a:rPr>
              <a:t>技巧一：忽略</a:t>
            </a:r>
            <a:r>
              <a:rPr lang="zh-CN" altLang="en-US" sz="4000" b="1" dirty="0">
                <a:latin typeface="Arial" panose="020B0604020202020204" pitchFamily="34" charset="0"/>
              </a:rPr>
              <a:t>相似部分，关注</a:t>
            </a:r>
            <a:r>
              <a:rPr lang="zh-CN" altLang="en-US" sz="4000" b="1" dirty="0">
                <a:solidFill>
                  <a:srgbClr val="FF0000"/>
                </a:solidFill>
                <a:latin typeface="Arial" panose="020B0604020202020204" pitchFamily="34" charset="0"/>
              </a:rPr>
              <a:t>不同</a:t>
            </a:r>
            <a:r>
              <a:rPr lang="zh-CN" altLang="en-US" sz="4000" b="1" dirty="0">
                <a:latin typeface="Arial" panose="020B0604020202020204" pitchFamily="34" charset="0"/>
              </a:rPr>
              <a:t>部分。</a:t>
            </a:r>
            <a:endParaRPr lang="zh-CN" altLang="en-US" sz="4000" b="1" dirty="0">
              <a:latin typeface="Arial" panose="020B0604020202020204" pitchFamily="34" charset="0"/>
            </a:endParaRPr>
          </a:p>
        </p:txBody>
      </p:sp>
      <p:sp>
        <p:nvSpPr>
          <p:cNvPr id="2" name="Rectangle 2"/>
          <p:cNvSpPr/>
          <p:nvPr/>
        </p:nvSpPr>
        <p:spPr>
          <a:xfrm>
            <a:off x="383540" y="3796348"/>
            <a:ext cx="11424920" cy="706755"/>
          </a:xfrm>
          <a:prstGeom prst="rect">
            <a:avLst/>
          </a:prstGeom>
          <a:noFill/>
          <a:ln w="9525">
            <a:noFill/>
          </a:ln>
        </p:spPr>
        <p:txBody>
          <a:bodyPr wrap="square" anchor="ctr">
            <a:spAutoFit/>
          </a:bodyPr>
          <a:p>
            <a:r>
              <a:rPr lang="zh-CN" altLang="en-US" sz="4000" b="1" dirty="0">
                <a:solidFill>
                  <a:srgbClr val="FF0000"/>
                </a:solidFill>
                <a:latin typeface="Arial" panose="020B0604020202020204" pitchFamily="34" charset="0"/>
              </a:rPr>
              <a:t>技巧二：</a:t>
            </a:r>
            <a:r>
              <a:rPr lang="en-US" altLang="zh-CN" sz="4000" b="1" dirty="0">
                <a:solidFill>
                  <a:srgbClr val="FF0000"/>
                </a:solidFill>
                <a:latin typeface="Arial" panose="020B0604020202020204" pitchFamily="34" charset="0"/>
              </a:rPr>
              <a:t>2</a:t>
            </a:r>
            <a:r>
              <a:rPr lang="zh-CN" altLang="en-US" sz="4000" b="1" dirty="0">
                <a:solidFill>
                  <a:srgbClr val="FF0000"/>
                </a:solidFill>
                <a:latin typeface="Arial" panose="020B0604020202020204" pitchFamily="34" charset="0"/>
              </a:rPr>
              <a:t>同</a:t>
            </a:r>
            <a:r>
              <a:rPr lang="zh-CN" altLang="en-US" sz="4000" b="1" dirty="0">
                <a:solidFill>
                  <a:schemeClr val="tx1"/>
                </a:solidFill>
                <a:latin typeface="Arial" panose="020B0604020202020204" pitchFamily="34" charset="0"/>
              </a:rPr>
              <a:t>选</a:t>
            </a:r>
            <a:r>
              <a:rPr lang="en-US" altLang="zh-CN" sz="4000" b="1" dirty="0">
                <a:solidFill>
                  <a:srgbClr val="FF0000"/>
                </a:solidFill>
                <a:latin typeface="Arial" panose="020B0604020202020204" pitchFamily="34" charset="0"/>
              </a:rPr>
              <a:t>1</a:t>
            </a:r>
            <a:r>
              <a:rPr lang="zh-CN" altLang="en-US" sz="4000" b="1" dirty="0">
                <a:solidFill>
                  <a:srgbClr val="FF0000"/>
                </a:solidFill>
                <a:latin typeface="Arial" panose="020B0604020202020204" pitchFamily="34" charset="0"/>
              </a:rPr>
              <a:t>异</a:t>
            </a:r>
            <a:r>
              <a:rPr lang="zh-CN" altLang="en-US" sz="4000" b="1" dirty="0">
                <a:solidFill>
                  <a:schemeClr val="tx1"/>
                </a:solidFill>
                <a:latin typeface="Arial" panose="020B0604020202020204" pitchFamily="34" charset="0"/>
              </a:rPr>
              <a:t>，</a:t>
            </a:r>
            <a:r>
              <a:rPr lang="en-US" altLang="zh-CN" sz="4000" b="1" dirty="0">
                <a:solidFill>
                  <a:srgbClr val="FF0000"/>
                </a:solidFill>
                <a:latin typeface="Arial" panose="020B0604020202020204" pitchFamily="34" charset="0"/>
              </a:rPr>
              <a:t>1</a:t>
            </a:r>
            <a:r>
              <a:rPr lang="zh-CN" altLang="en-US" sz="4000" b="1" dirty="0">
                <a:solidFill>
                  <a:srgbClr val="FF0000"/>
                </a:solidFill>
                <a:latin typeface="Arial" panose="020B0604020202020204" pitchFamily="34" charset="0"/>
              </a:rPr>
              <a:t>正</a:t>
            </a:r>
            <a:r>
              <a:rPr lang="en-US" altLang="zh-CN" sz="4000" b="1" dirty="0">
                <a:solidFill>
                  <a:srgbClr val="FF0000"/>
                </a:solidFill>
                <a:latin typeface="Arial" panose="020B0604020202020204" pitchFamily="34" charset="0"/>
              </a:rPr>
              <a:t>1</a:t>
            </a:r>
            <a:r>
              <a:rPr lang="zh-CN" altLang="en-US" sz="4000" b="1" dirty="0">
                <a:solidFill>
                  <a:srgbClr val="FF0000"/>
                </a:solidFill>
                <a:latin typeface="Arial" panose="020B0604020202020204" pitchFamily="34" charset="0"/>
              </a:rPr>
              <a:t>反</a:t>
            </a:r>
            <a:r>
              <a:rPr lang="zh-CN" altLang="en-US" sz="4000" b="1" dirty="0">
                <a:latin typeface="Arial" panose="020B0604020202020204" pitchFamily="34" charset="0"/>
              </a:rPr>
              <a:t>选其一</a:t>
            </a:r>
            <a:r>
              <a:rPr lang="zh-CN" altLang="en-US" sz="4000" b="1" dirty="0">
                <a:latin typeface="Arial" panose="020B0604020202020204" pitchFamily="34" charset="0"/>
              </a:rPr>
              <a:t>。</a:t>
            </a:r>
            <a:endParaRPr lang="zh-CN" altLang="en-US" sz="4000" b="1" dirty="0">
              <a:latin typeface="Arial" panose="020B0604020202020204" pitchFamily="34" charset="0"/>
            </a:endParaRPr>
          </a:p>
        </p:txBody>
      </p:sp>
      <p:sp>
        <p:nvSpPr>
          <p:cNvPr id="3" name="Rectangle 2"/>
          <p:cNvSpPr/>
          <p:nvPr/>
        </p:nvSpPr>
        <p:spPr>
          <a:xfrm>
            <a:off x="382270" y="4795203"/>
            <a:ext cx="11424920" cy="706755"/>
          </a:xfrm>
          <a:prstGeom prst="rect">
            <a:avLst/>
          </a:prstGeom>
          <a:noFill/>
          <a:ln w="9525">
            <a:noFill/>
          </a:ln>
        </p:spPr>
        <p:txBody>
          <a:bodyPr wrap="square" anchor="ctr">
            <a:spAutoFit/>
          </a:bodyPr>
          <a:p>
            <a:r>
              <a:rPr lang="zh-CN" altLang="en-US" sz="4000" b="1" dirty="0">
                <a:solidFill>
                  <a:srgbClr val="FF0000"/>
                </a:solidFill>
                <a:latin typeface="Arial" panose="020B0604020202020204" pitchFamily="34" charset="0"/>
              </a:rPr>
              <a:t>技巧三：</a:t>
            </a:r>
            <a:r>
              <a:rPr lang="zh-CN" altLang="en-US" sz="4000" b="1" dirty="0">
                <a:solidFill>
                  <a:schemeClr val="tx1"/>
                </a:solidFill>
                <a:latin typeface="Arial" panose="020B0604020202020204" pitchFamily="34" charset="0"/>
              </a:rPr>
              <a:t>巧用</a:t>
            </a:r>
            <a:r>
              <a:rPr lang="zh-CN" altLang="en-US" sz="4000" b="1" dirty="0">
                <a:solidFill>
                  <a:srgbClr val="FF0000"/>
                </a:solidFill>
                <a:latin typeface="Arial" panose="020B0604020202020204" pitchFamily="34" charset="0"/>
              </a:rPr>
              <a:t>题目</a:t>
            </a:r>
            <a:r>
              <a:rPr lang="zh-CN" altLang="en-US" sz="4000" b="1" dirty="0">
                <a:solidFill>
                  <a:schemeClr val="tx1"/>
                </a:solidFill>
                <a:latin typeface="Arial" panose="020B0604020202020204" pitchFamily="34" charset="0"/>
              </a:rPr>
              <a:t>，构建情景</a:t>
            </a:r>
            <a:r>
              <a:rPr lang="zh-CN" altLang="en-US" sz="4000" b="1" dirty="0">
                <a:latin typeface="Arial" panose="020B0604020202020204" pitchFamily="34" charset="0"/>
              </a:rPr>
              <a:t>。（长对话</a:t>
            </a:r>
            <a:r>
              <a:rPr lang="zh-CN" altLang="en-US" sz="4000" b="1" dirty="0">
                <a:latin typeface="Arial" panose="020B0604020202020204" pitchFamily="34" charset="0"/>
              </a:rPr>
              <a:t>）</a:t>
            </a:r>
            <a:endParaRPr lang="zh-CN" altLang="en-US" sz="4000" b="1" dirty="0">
              <a:latin typeface="Arial" panose="020B0604020202020204" pitchFamily="34" charset="0"/>
            </a:endParaRPr>
          </a:p>
        </p:txBody>
      </p:sp>
      <p:pic>
        <p:nvPicPr>
          <p:cNvPr id="4" name="图片 3"/>
          <p:cNvPicPr>
            <a:picLocks noChangeAspect="1"/>
          </p:cNvPicPr>
          <p:nvPr/>
        </p:nvPicPr>
        <p:blipFill>
          <a:blip r:embed="rId1"/>
          <a:stretch>
            <a:fillRect/>
          </a:stretch>
        </p:blipFill>
        <p:spPr>
          <a:xfrm>
            <a:off x="1811020" y="3614420"/>
            <a:ext cx="6984365" cy="2366010"/>
          </a:xfrm>
          <a:prstGeom prst="rect">
            <a:avLst/>
          </a:prstGeom>
        </p:spPr>
      </p:pic>
      <p:pic>
        <p:nvPicPr>
          <p:cNvPr id="5" name="图片 4"/>
          <p:cNvPicPr>
            <a:picLocks noChangeAspect="1"/>
          </p:cNvPicPr>
          <p:nvPr/>
        </p:nvPicPr>
        <p:blipFill>
          <a:blip r:embed="rId2"/>
          <a:stretch>
            <a:fillRect/>
          </a:stretch>
        </p:blipFill>
        <p:spPr>
          <a:xfrm>
            <a:off x="480695" y="4503420"/>
            <a:ext cx="9375775" cy="1970405"/>
          </a:xfrm>
          <a:prstGeom prst="rect">
            <a:avLst/>
          </a:prstGeom>
        </p:spPr>
      </p:pic>
      <p:pic>
        <p:nvPicPr>
          <p:cNvPr id="6" name="图片 5"/>
          <p:cNvPicPr>
            <a:picLocks noChangeAspect="1"/>
          </p:cNvPicPr>
          <p:nvPr/>
        </p:nvPicPr>
        <p:blipFill>
          <a:blip r:embed="rId3"/>
          <a:stretch>
            <a:fillRect/>
          </a:stretch>
        </p:blipFill>
        <p:spPr>
          <a:xfrm>
            <a:off x="1125220" y="2758440"/>
            <a:ext cx="8564880" cy="371538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decel="50000" fill="hold">
                                          <p:stCondLst>
                                            <p:cond delay="0"/>
                                          </p:stCondLst>
                                        </p:cTn>
                                        <p:tgtEl>
                                          <p:spTgt spid="1331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33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314"/>
                                        </p:tgtEl>
                                        <p:attrNameLst>
                                          <p:attrName>ppt_w</p:attrName>
                                        </p:attrNameLst>
                                      </p:cBhvr>
                                      <p:tavLst>
                                        <p:tav tm="0">
                                          <p:val>
                                            <p:strVal val="#ppt_w*.05"/>
                                          </p:val>
                                        </p:tav>
                                        <p:tav tm="100000">
                                          <p:val>
                                            <p:strVal val="#ppt_w"/>
                                          </p:val>
                                        </p:tav>
                                      </p:tavLst>
                                    </p:anim>
                                    <p:anim calcmode="lin" valueType="num">
                                      <p:cBhvr>
                                        <p:cTn id="10" dur="1000" fill="hold"/>
                                        <p:tgtEl>
                                          <p:spTgt spid="133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3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3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3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3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additive="base">
                                        <p:cTn id="19" dur="500" fill="hold"/>
                                        <p:tgtEl>
                                          <p:spTgt spid="8195"/>
                                        </p:tgtEl>
                                        <p:attrNameLst>
                                          <p:attrName>ppt_x</p:attrName>
                                        </p:attrNameLst>
                                      </p:cBhvr>
                                      <p:tavLst>
                                        <p:tav tm="0">
                                          <p:val>
                                            <p:strVal val="#ppt_x"/>
                                          </p:val>
                                        </p:tav>
                                        <p:tav tm="100000">
                                          <p:val>
                                            <p:strVal val="#ppt_x"/>
                                          </p:val>
                                        </p:tav>
                                      </p:tavLst>
                                    </p:anim>
                                    <p:anim calcmode="lin" valueType="num">
                                      <p:cBhvr additive="base">
                                        <p:cTn id="20"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6"/>
                                        </p:tgtEl>
                                        <p:attrNameLst>
                                          <p:attrName>style.visibility</p:attrName>
                                        </p:attrNameLst>
                                      </p:cBhvr>
                                      <p:to>
                                        <p:strVal val="visible"/>
                                      </p:to>
                                    </p:set>
                                    <p:anim calcmode="lin" valueType="num">
                                      <p:cBhvr additive="base">
                                        <p:cTn id="25" dur="500" fill="hold"/>
                                        <p:tgtEl>
                                          <p:spTgt spid="8196"/>
                                        </p:tgtEl>
                                        <p:attrNameLst>
                                          <p:attrName>ppt_x</p:attrName>
                                        </p:attrNameLst>
                                      </p:cBhvr>
                                      <p:tavLst>
                                        <p:tav tm="0">
                                          <p:val>
                                            <p:strVal val="#ppt_x"/>
                                          </p:val>
                                        </p:tav>
                                        <p:tav tm="100000">
                                          <p:val>
                                            <p:strVal val="#ppt_x"/>
                                          </p:val>
                                        </p:tav>
                                      </p:tavLst>
                                    </p:anim>
                                    <p:anim calcmode="lin" valueType="num">
                                      <p:cBhvr additive="base">
                                        <p:cTn id="26"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4338"/>
                                        </p:tgtEl>
                                        <p:attrNameLst>
                                          <p:attrName>style.visibility</p:attrName>
                                        </p:attrNameLst>
                                      </p:cBhvr>
                                      <p:to>
                                        <p:strVal val="visible"/>
                                      </p:to>
                                    </p:set>
                                    <p:animEffect transition="in" filter="box(in)">
                                      <p:cBhvr>
                                        <p:cTn id="31" dur="500"/>
                                        <p:tgtEl>
                                          <p:spTgt spid="143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4"/>
                                        </p:tgtEl>
                                        <p:attrNameLst>
                                          <p:attrName>ppt_x</p:attrName>
                                        </p:attrNameLst>
                                      </p:cBhvr>
                                      <p:tavLst>
                                        <p:tav tm="0">
                                          <p:val>
                                            <p:strVal val="ppt_x"/>
                                          </p:val>
                                        </p:tav>
                                        <p:tav tm="100000">
                                          <p:val>
                                            <p:strVal val="ppt_x"/>
                                          </p:val>
                                        </p:tav>
                                      </p:tavLst>
                                    </p:anim>
                                    <p:anim calcmode="lin" valueType="num">
                                      <p:cBhvr additive="base">
                                        <p:cTn id="42" dur="500"/>
                                        <p:tgtEl>
                                          <p:spTgt spid="4"/>
                                        </p:tgtEl>
                                        <p:attrNameLst>
                                          <p:attrName>ppt_y</p:attrName>
                                        </p:attrNameLst>
                                      </p:cBhvr>
                                      <p:tavLst>
                                        <p:tav tm="0">
                                          <p:val>
                                            <p:strVal val="ppt_y"/>
                                          </p:val>
                                        </p:tav>
                                        <p:tav tm="100000">
                                          <p:val>
                                            <p:strVal val="1+ppt_h/2"/>
                                          </p:val>
                                        </p:tav>
                                      </p:tavLst>
                                    </p:anim>
                                    <p:set>
                                      <p:cBhvr>
                                        <p:cTn id="43" dur="1" fill="hold">
                                          <p:stCondLst>
                                            <p:cond delay="499"/>
                                          </p:stCondLst>
                                        </p:cTn>
                                        <p:tgtEl>
                                          <p:spTgt spid="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ox(i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5"/>
                                        </p:tgtEl>
                                        <p:attrNameLst>
                                          <p:attrName>ppt_x</p:attrName>
                                        </p:attrNameLst>
                                      </p:cBhvr>
                                      <p:tavLst>
                                        <p:tav tm="0">
                                          <p:val>
                                            <p:strVal val="ppt_x"/>
                                          </p:val>
                                        </p:tav>
                                        <p:tav tm="100000">
                                          <p:val>
                                            <p:strVal val="ppt_x"/>
                                          </p:val>
                                        </p:tav>
                                      </p:tavLst>
                                    </p:anim>
                                    <p:anim calcmode="lin" valueType="num">
                                      <p:cBhvr additive="base">
                                        <p:cTn id="59" dur="500"/>
                                        <p:tgtEl>
                                          <p:spTgt spid="5"/>
                                        </p:tgtEl>
                                        <p:attrNameLst>
                                          <p:attrName>ppt_y</p:attrName>
                                        </p:attrNameLst>
                                      </p:cBhvr>
                                      <p:tavLst>
                                        <p:tav tm="0">
                                          <p:val>
                                            <p:strVal val="ppt_y"/>
                                          </p:val>
                                        </p:tav>
                                        <p:tav tm="100000">
                                          <p:val>
                                            <p:strVal val="1+ppt_h/2"/>
                                          </p:val>
                                        </p:tav>
                                      </p:tavLst>
                                    </p:anim>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ox(in)">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ppt_x"/>
                                          </p:val>
                                        </p:tav>
                                        <p:tav tm="100000">
                                          <p:val>
                                            <p:strVal val="#ppt_x"/>
                                          </p:val>
                                        </p:tav>
                                      </p:tavLst>
                                    </p:anim>
                                    <p:anim calcmode="lin" valueType="num">
                                      <p:cBhvr additive="base">
                                        <p:cTn id="7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6"/>
                                        </p:tgtEl>
                                        <p:attrNameLst>
                                          <p:attrName>ppt_x</p:attrName>
                                        </p:attrNameLst>
                                      </p:cBhvr>
                                      <p:tavLst>
                                        <p:tav tm="0">
                                          <p:val>
                                            <p:strVal val="ppt_x"/>
                                          </p:val>
                                        </p:tav>
                                        <p:tav tm="100000">
                                          <p:val>
                                            <p:strVal val="ppt_x"/>
                                          </p:val>
                                        </p:tav>
                                      </p:tavLst>
                                    </p:anim>
                                    <p:anim calcmode="lin" valueType="num">
                                      <p:cBhvr additive="base">
                                        <p:cTn id="76" dur="500"/>
                                        <p:tgtEl>
                                          <p:spTgt spid="6"/>
                                        </p:tgtEl>
                                        <p:attrNameLst>
                                          <p:attrName>ppt_y</p:attrName>
                                        </p:attrNameLst>
                                      </p:cBhvr>
                                      <p:tavLst>
                                        <p:tav tm="0">
                                          <p:val>
                                            <p:strVal val="ppt_y"/>
                                          </p:val>
                                        </p:tav>
                                        <p:tav tm="100000">
                                          <p:val>
                                            <p:strVal val="1+ppt_h/2"/>
                                          </p:val>
                                        </p:tav>
                                      </p:tavLst>
                                    </p:anim>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4338" grpId="0"/>
      <p:bldP spid="2" grpId="0"/>
      <p:bldP spid="8195" grpId="0"/>
      <p:bldP spid="819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70" name="Rectangle 2"/>
          <p:cNvSpPr>
            <a:spLocks noGrp="1"/>
          </p:cNvSpPr>
          <p:nvPr/>
        </p:nvSpPr>
        <p:spPr>
          <a:xfrm>
            <a:off x="3594100" y="753745"/>
            <a:ext cx="8213725" cy="478790"/>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5pPr>
            <a:lvl6pPr marL="25146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marL="0" indent="0" eaLnBrk="1" hangingPunct="1">
              <a:lnSpc>
                <a:spcPct val="80000"/>
              </a:lnSpc>
              <a:buNone/>
            </a:pP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多人、多时间、多事、多数字</a:t>
            </a:r>
            <a:endParaRPr lang="zh-CN" altLang="en-US" b="1" dirty="0"/>
          </a:p>
          <a:p>
            <a:pPr eaLnBrk="1" hangingPunct="1">
              <a:lnSpc>
                <a:spcPct val="80000"/>
              </a:lnSpc>
            </a:pPr>
            <a:endParaRPr lang="zh-CN" altLang="en-US" sz="2800" dirty="0"/>
          </a:p>
        </p:txBody>
      </p:sp>
      <p:sp>
        <p:nvSpPr>
          <p:cNvPr id="13314" name="Rectangle 2"/>
          <p:cNvSpPr/>
          <p:nvPr/>
        </p:nvSpPr>
        <p:spPr>
          <a:xfrm>
            <a:off x="383540" y="510540"/>
            <a:ext cx="308800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学会</a:t>
            </a:r>
            <a:r>
              <a:rPr lang="zh-CN" altLang="en-US" sz="4800" b="1" dirty="0">
                <a:solidFill>
                  <a:srgbClr val="FF0000"/>
                </a:solidFill>
                <a:latin typeface="Arial" panose="020B0604020202020204" pitchFamily="34" charset="0"/>
                <a:ea typeface="黑体" panose="02010609060101010101" charset="-122"/>
              </a:rPr>
              <a:t>速记</a:t>
            </a:r>
            <a:endParaRPr lang="zh-CN" altLang="en-US" sz="4800" b="1" dirty="0">
              <a:solidFill>
                <a:srgbClr val="FF0000"/>
              </a:solidFill>
              <a:latin typeface="Arial" panose="020B0604020202020204" pitchFamily="34" charset="0"/>
              <a:ea typeface="黑体" panose="02010609060101010101" charset="-122"/>
            </a:endParaRPr>
          </a:p>
        </p:txBody>
      </p:sp>
      <p:sp>
        <p:nvSpPr>
          <p:cNvPr id="2" name="文本框 1"/>
          <p:cNvSpPr txBox="1"/>
          <p:nvPr/>
        </p:nvSpPr>
        <p:spPr>
          <a:xfrm>
            <a:off x="588645" y="1562100"/>
            <a:ext cx="11014075" cy="2306955"/>
          </a:xfrm>
          <a:prstGeom prst="rect">
            <a:avLst/>
          </a:prstGeom>
          <a:noFill/>
        </p:spPr>
        <p:txBody>
          <a:bodyPr wrap="square" rtlCol="0" anchor="t">
            <a:spAutoFit/>
          </a:bodyPr>
          <a:p>
            <a:r>
              <a:rPr lang="zh-CN" altLang="en-US" sz="2400" b="1">
                <a:latin typeface="Times New Roman" panose="02020603050405020304" pitchFamily="18" charset="0"/>
                <a:cs typeface="Times New Roman" panose="02020603050405020304" pitchFamily="18" charset="0"/>
              </a:rPr>
              <a:t>18. How does the film in </a:t>
            </a:r>
            <a:r>
              <a:rPr lang="zh-CN" altLang="en-US" sz="2400" b="1">
                <a:solidFill>
                  <a:srgbClr val="FF0000"/>
                </a:solidFill>
                <a:latin typeface="Times New Roman" panose="02020603050405020304" pitchFamily="18" charset="0"/>
                <a:cs typeface="Times New Roman" panose="02020603050405020304" pitchFamily="18" charset="0"/>
              </a:rPr>
              <a:t>Room 1</a:t>
            </a:r>
            <a:r>
              <a:rPr lang="zh-CN" altLang="en-US" sz="2400" b="1">
                <a:latin typeface="Times New Roman" panose="02020603050405020304" pitchFamily="18" charset="0"/>
                <a:cs typeface="Times New Roman" panose="02020603050405020304" pitchFamily="18" charset="0"/>
              </a:rPr>
              <a:t> seem to be?               (2018.3 Text 10)</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   A. Boring.              B. Frightening.            C. Relaxing.</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19. When is the film in </a:t>
            </a:r>
            <a:r>
              <a:rPr lang="zh-CN" altLang="en-US" sz="2400" b="1">
                <a:solidFill>
                  <a:srgbClr val="FF0000"/>
                </a:solidFill>
                <a:latin typeface="Times New Roman" panose="02020603050405020304" pitchFamily="18" charset="0"/>
                <a:cs typeface="Times New Roman" panose="02020603050405020304" pitchFamily="18" charset="0"/>
              </a:rPr>
              <a:t>Room 2</a:t>
            </a:r>
            <a:r>
              <a:rPr lang="zh-CN" altLang="en-US" sz="2400" b="1">
                <a:latin typeface="Times New Roman" panose="02020603050405020304" pitchFamily="18" charset="0"/>
                <a:cs typeface="Times New Roman" panose="02020603050405020304" pitchFamily="18" charset="0"/>
              </a:rPr>
              <a:t> showing for the last time today?</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A. 9:00.                 B. 10:00.                 C. 11:45.</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20. Which of the following films is shown in </a:t>
            </a:r>
            <a:r>
              <a:rPr lang="zh-CN" altLang="en-US" sz="2400" b="1">
                <a:solidFill>
                  <a:srgbClr val="FF0000"/>
                </a:solidFill>
                <a:latin typeface="Times New Roman" panose="02020603050405020304" pitchFamily="18" charset="0"/>
                <a:cs typeface="Times New Roman" panose="02020603050405020304" pitchFamily="18" charset="0"/>
              </a:rPr>
              <a:t>Room 3</a:t>
            </a:r>
            <a:r>
              <a:rPr lang="zh-CN" altLang="en-US" sz="2400" b="1">
                <a:latin typeface="Times New Roman" panose="02020603050405020304" pitchFamily="18" charset="0"/>
                <a:cs typeface="Times New Roman" panose="02020603050405020304" pitchFamily="18" charset="0"/>
              </a:rPr>
              <a:t>?</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A. Ships In The Night.     B. Don’t Open The Door.    C. Streetmatch — The Return.</a:t>
            </a:r>
            <a:endParaRPr lang="zh-CN" altLang="en-US" sz="2400" b="1">
              <a:latin typeface="Times New Roman" panose="02020603050405020304" pitchFamily="18" charset="0"/>
              <a:cs typeface="Times New Roman" panose="02020603050405020304" pitchFamily="18" charset="0"/>
            </a:endParaRPr>
          </a:p>
        </p:txBody>
      </p:sp>
      <p:pic>
        <p:nvPicPr>
          <p:cNvPr id="3" name="笔记——18.3-Text1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190480" y="1433195"/>
            <a:ext cx="1005840" cy="715010"/>
          </a:xfrm>
          <a:prstGeom prst="rect">
            <a:avLst/>
          </a:prstGeom>
        </p:spPr>
      </p:pic>
      <p:sp>
        <p:nvSpPr>
          <p:cNvPr id="4" name="文本框 3"/>
          <p:cNvSpPr txBox="1"/>
          <p:nvPr/>
        </p:nvSpPr>
        <p:spPr>
          <a:xfrm>
            <a:off x="384175" y="6784975"/>
            <a:ext cx="11423650" cy="5323205"/>
          </a:xfrm>
          <a:prstGeom prst="rect">
            <a:avLst/>
          </a:prstGeom>
          <a:solidFill>
            <a:schemeClr val="accent4">
              <a:lumMod val="40000"/>
              <a:lumOff val="60000"/>
            </a:schemeClr>
          </a:solidFill>
        </p:spPr>
        <p:txBody>
          <a:bodyPr wrap="square" rtlCol="0" anchor="t">
            <a:spAutoFit/>
          </a:bodyPr>
          <a:p>
            <a:r>
              <a:rPr lang="zh-CN" altLang="en-US" sz="2000" b="1"/>
              <a:t>Text 10</a:t>
            </a:r>
            <a:endParaRPr lang="zh-CN" altLang="en-US" sz="2000" b="1"/>
          </a:p>
          <a:p>
            <a:r>
              <a:rPr lang="zh-CN" altLang="en-US" sz="2000" b="1"/>
              <a:t>     Thank you for calling Global Cinema. For film information and times, press 1. To make a booking, press 2. To speak to an operator, press 3.</a:t>
            </a:r>
            <a:endParaRPr lang="zh-CN" altLang="en-US" sz="2000" b="1"/>
          </a:p>
          <a:p>
            <a:r>
              <a:rPr lang="zh-CN" altLang="en-US" sz="2000" b="1"/>
              <a:t>    &lt;&lt;beep&gt;&gt;</a:t>
            </a:r>
            <a:endParaRPr lang="zh-CN" altLang="en-US" sz="2000" b="1"/>
          </a:p>
          <a:p>
            <a:r>
              <a:rPr lang="zh-CN" altLang="en-US" sz="2000" b="1"/>
              <a:t>     These are the films for today, Tuesday the 7th. </a:t>
            </a:r>
            <a:endParaRPr lang="zh-CN" altLang="en-US" sz="2000" b="1"/>
          </a:p>
          <a:p>
            <a:r>
              <a:rPr lang="zh-CN" altLang="en-US" sz="2000" b="1"/>
              <a:t>     In </a:t>
            </a:r>
            <a:r>
              <a:rPr lang="zh-CN" altLang="en-US" sz="2000" b="1">
                <a:solidFill>
                  <a:srgbClr val="FF0000"/>
                </a:solidFill>
              </a:rPr>
              <a:t>Room 1</a:t>
            </a:r>
            <a:r>
              <a:rPr lang="zh-CN" altLang="en-US" sz="2000" b="1"/>
              <a:t>, </a:t>
            </a:r>
            <a:r>
              <a:rPr lang="zh-CN" altLang="en-US" sz="2000" b="1" i="1">
                <a:solidFill>
                  <a:srgbClr val="7030A0"/>
                </a:solidFill>
              </a:rPr>
              <a:t>Don’t Open The Door</a:t>
            </a:r>
            <a:r>
              <a:rPr lang="zh-CN" altLang="en-US" sz="2000" b="1"/>
              <a:t>. A group of college students decide to rent a house in the mountains for a relaxing weekend break. But they aren’t the only guests on the mountain…one by one, they start to disappear. Who or what is outside the house? Showing at </a:t>
            </a:r>
            <a:r>
              <a:rPr lang="zh-CN" altLang="en-US" sz="2000" b="1">
                <a:solidFill>
                  <a:srgbClr val="FF0000"/>
                </a:solidFill>
              </a:rPr>
              <a:t>4:30, 7 o’clock, </a:t>
            </a:r>
            <a:r>
              <a:rPr lang="zh-CN" altLang="en-US" sz="2000" b="1">
                <a:solidFill>
                  <a:schemeClr val="tx1"/>
                </a:solidFill>
              </a:rPr>
              <a:t>and</a:t>
            </a:r>
            <a:r>
              <a:rPr lang="zh-CN" altLang="en-US" sz="2000" b="1">
                <a:solidFill>
                  <a:srgbClr val="FF0000"/>
                </a:solidFill>
              </a:rPr>
              <a:t> 9 o’clock</a:t>
            </a:r>
            <a:r>
              <a:rPr lang="zh-CN" altLang="en-US" sz="2000" b="1"/>
              <a:t>. </a:t>
            </a:r>
            <a:endParaRPr lang="zh-CN" altLang="en-US" sz="2000" b="1"/>
          </a:p>
          <a:p>
            <a:r>
              <a:rPr lang="zh-CN" altLang="en-US" sz="2000" b="1"/>
              <a:t>     In </a:t>
            </a:r>
            <a:r>
              <a:rPr lang="zh-CN" altLang="en-US" sz="2000" b="1">
                <a:solidFill>
                  <a:srgbClr val="FF0000"/>
                </a:solidFill>
              </a:rPr>
              <a:t>Room 2</a:t>
            </a:r>
            <a:r>
              <a:rPr lang="zh-CN" altLang="en-US" sz="2000" b="1"/>
              <a:t>, </a:t>
            </a:r>
            <a:r>
              <a:rPr lang="zh-CN" altLang="en-US" sz="2000" b="1" i="1">
                <a:solidFill>
                  <a:srgbClr val="7030A0"/>
                </a:solidFill>
              </a:rPr>
              <a:t>Ships In The Night</a:t>
            </a:r>
            <a:r>
              <a:rPr lang="zh-CN" altLang="en-US" sz="2000" b="1"/>
              <a:t>. Maggie breaks up with her boyfriend and decides to take a holiday on a ship to help her forget him. Tony is a waiter on the ship and he is very unhappy when his girlfriend leaves him to marry the captain. Together, they find a way to forget their problems. Showing at</a:t>
            </a:r>
            <a:r>
              <a:rPr lang="zh-CN" altLang="en-US" sz="2000" b="1">
                <a:solidFill>
                  <a:srgbClr val="FF0000"/>
                </a:solidFill>
              </a:rPr>
              <a:t> 5 o’clock, 7:45,</a:t>
            </a:r>
            <a:r>
              <a:rPr lang="zh-CN" altLang="en-US" sz="2000" b="1">
                <a:solidFill>
                  <a:schemeClr val="tx1"/>
                </a:solidFill>
              </a:rPr>
              <a:t> and</a:t>
            </a:r>
            <a:r>
              <a:rPr lang="zh-CN" altLang="en-US" sz="2000" b="1">
                <a:solidFill>
                  <a:srgbClr val="FF0000"/>
                </a:solidFill>
              </a:rPr>
              <a:t> 10 o’clock</a:t>
            </a:r>
            <a:r>
              <a:rPr lang="zh-CN" altLang="en-US" sz="2000" b="1"/>
              <a:t>. </a:t>
            </a:r>
            <a:endParaRPr lang="zh-CN" altLang="en-US" sz="2000" b="1"/>
          </a:p>
          <a:p>
            <a:r>
              <a:rPr lang="zh-CN" altLang="en-US" sz="2000" b="1"/>
              <a:t>    In </a:t>
            </a:r>
            <a:r>
              <a:rPr lang="zh-CN" altLang="en-US" sz="2000" b="1">
                <a:solidFill>
                  <a:srgbClr val="FF0000"/>
                </a:solidFill>
              </a:rPr>
              <a:t>Room 3</a:t>
            </a:r>
            <a:r>
              <a:rPr lang="zh-CN" altLang="en-US" sz="2000" b="1"/>
              <a:t>, </a:t>
            </a:r>
            <a:r>
              <a:rPr lang="zh-CN" altLang="en-US" sz="2000" b="1" i="1">
                <a:solidFill>
                  <a:srgbClr val="7030A0"/>
                </a:solidFill>
              </a:rPr>
              <a:t>Streetmatch — The Return</a:t>
            </a:r>
            <a:r>
              <a:rPr lang="zh-CN" altLang="en-US" sz="2000" b="1"/>
              <a:t>, the second film of French director Jean-Luc Ducroix. Two American teenagers buy an old car, and with a lot of hard work and after a lot of problems, they enter their car into the Streetmatch competition. But is their car good enough to win? Showing at </a:t>
            </a:r>
            <a:r>
              <a:rPr lang="zh-CN" altLang="en-US" sz="2000" b="1">
                <a:solidFill>
                  <a:srgbClr val="FF0000"/>
                </a:solidFill>
              </a:rPr>
              <a:t>5:50, 8:30, </a:t>
            </a:r>
            <a:r>
              <a:rPr lang="zh-CN" altLang="en-US" sz="2000" b="1">
                <a:solidFill>
                  <a:schemeClr val="tx1"/>
                </a:solidFill>
              </a:rPr>
              <a:t>and</a:t>
            </a:r>
            <a:r>
              <a:rPr lang="zh-CN" altLang="en-US" sz="2000" b="1">
                <a:solidFill>
                  <a:srgbClr val="FF0000"/>
                </a:solidFill>
              </a:rPr>
              <a:t> 11:45</a:t>
            </a:r>
            <a:r>
              <a:rPr lang="zh-CN" altLang="en-US" sz="2000" b="1"/>
              <a:t>.</a:t>
            </a:r>
            <a:endParaRPr lang="zh-CN" altLang="en-US" sz="2000" b="1"/>
          </a:p>
        </p:txBody>
      </p:sp>
      <p:pic>
        <p:nvPicPr>
          <p:cNvPr id="5" name="图片 4" descr="415b16c366a8f4a2568a90785c29b4de"/>
          <p:cNvPicPr>
            <a:picLocks noChangeAspect="1"/>
          </p:cNvPicPr>
          <p:nvPr/>
        </p:nvPicPr>
        <p:blipFill>
          <a:blip r:embed="rId4"/>
          <a:stretch>
            <a:fillRect/>
          </a:stretch>
        </p:blipFill>
        <p:spPr>
          <a:xfrm>
            <a:off x="2972435" y="1717675"/>
            <a:ext cx="810895" cy="810895"/>
          </a:xfrm>
          <a:prstGeom prst="rect">
            <a:avLst/>
          </a:prstGeom>
        </p:spPr>
      </p:pic>
      <p:pic>
        <p:nvPicPr>
          <p:cNvPr id="6" name="图片 5" descr="415b16c366a8f4a2568a90785c29b4de"/>
          <p:cNvPicPr>
            <a:picLocks noChangeAspect="1"/>
          </p:cNvPicPr>
          <p:nvPr/>
        </p:nvPicPr>
        <p:blipFill>
          <a:blip r:embed="rId4"/>
          <a:stretch>
            <a:fillRect/>
          </a:stretch>
        </p:blipFill>
        <p:spPr>
          <a:xfrm>
            <a:off x="2660650" y="2453005"/>
            <a:ext cx="810895" cy="810895"/>
          </a:xfrm>
          <a:prstGeom prst="rect">
            <a:avLst/>
          </a:prstGeom>
        </p:spPr>
      </p:pic>
      <p:pic>
        <p:nvPicPr>
          <p:cNvPr id="7" name="图片 6" descr="415b16c366a8f4a2568a90785c29b4de"/>
          <p:cNvPicPr>
            <a:picLocks noChangeAspect="1"/>
          </p:cNvPicPr>
          <p:nvPr/>
        </p:nvPicPr>
        <p:blipFill>
          <a:blip r:embed="rId4"/>
          <a:stretch>
            <a:fillRect/>
          </a:stretch>
        </p:blipFill>
        <p:spPr>
          <a:xfrm>
            <a:off x="7196455" y="3162300"/>
            <a:ext cx="810895" cy="810895"/>
          </a:xfrm>
          <a:prstGeom prst="rect">
            <a:avLst/>
          </a:prstGeom>
        </p:spPr>
      </p:pic>
      <p:pic>
        <p:nvPicPr>
          <p:cNvPr id="8" name="图片 7" descr="微信图片_20200314164635"/>
          <p:cNvPicPr>
            <a:picLocks noChangeAspect="1"/>
          </p:cNvPicPr>
          <p:nvPr/>
        </p:nvPicPr>
        <p:blipFill>
          <a:blip r:embed="rId5"/>
          <a:stretch>
            <a:fillRect/>
          </a:stretch>
        </p:blipFill>
        <p:spPr>
          <a:xfrm>
            <a:off x="2972435" y="3435985"/>
            <a:ext cx="3609975" cy="3251200"/>
          </a:xfrm>
          <a:prstGeom prst="rect">
            <a:avLst/>
          </a:prstGeom>
        </p:spPr>
      </p:pic>
      <p:pic>
        <p:nvPicPr>
          <p:cNvPr id="9" name="图片 8"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516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51687" y="171450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659971" y="1591576"/>
            <a:ext cx="1841325" cy="1002997"/>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497455" y="3053080"/>
            <a:ext cx="6176010" cy="1106805"/>
          </a:xfrm>
          <a:prstGeom prst="rect">
            <a:avLst/>
          </a:prstGeom>
          <a:noFill/>
        </p:spPr>
        <p:txBody>
          <a:bodyPr wrap="square" rtlCol="0">
            <a:spAutoFit/>
          </a:bodyPr>
          <a:lstStyle/>
          <a:p>
            <a:r>
              <a:rPr lang="zh-CN" altLang="en-US" sz="6600" b="1" dirty="0" err="1">
                <a:latin typeface="字魂36号-正文宋楷" panose="02000000000000000000" pitchFamily="2" charset="-122"/>
                <a:ea typeface="字魂36号-正文宋楷" panose="02000000000000000000" pitchFamily="2" charset="-122"/>
              </a:rPr>
              <a:t>体</a:t>
            </a:r>
            <a:r>
              <a:rPr lang="zh-CN" altLang="en-US" sz="6600" b="1" dirty="0" err="1">
                <a:latin typeface="字魂36号-正文宋楷" panose="02000000000000000000" pitchFamily="2" charset="-122"/>
                <a:ea typeface="字魂36号-正文宋楷" panose="02000000000000000000" pitchFamily="2" charset="-122"/>
              </a:rPr>
              <a:t>悟高考听力</a:t>
            </a:r>
            <a:endParaRPr lang="zh-CN" altLang="en-US" sz="6600" b="1" dirty="0" err="1">
              <a:latin typeface="字魂36号-正文宋楷" panose="02000000000000000000" pitchFamily="2" charset="-122"/>
              <a:ea typeface="字魂36号-正文宋楷" panose="02000000000000000000" pitchFamily="2" charset="-122"/>
            </a:endParaRPr>
          </a:p>
        </p:txBody>
      </p:sp>
      <p:grpSp>
        <p:nvGrpSpPr>
          <p:cNvPr id="16" name="组合 15"/>
          <p:cNvGrpSpPr/>
          <p:nvPr/>
        </p:nvGrpSpPr>
        <p:grpSpPr>
          <a:xfrm>
            <a:off x="2234154" y="1896526"/>
            <a:ext cx="666233" cy="405573"/>
            <a:chOff x="3515867" y="2661310"/>
            <a:chExt cx="488993" cy="297677"/>
          </a:xfrm>
        </p:grpSpPr>
        <p:sp>
          <p:nvSpPr>
            <p:cNvPr id="17" name="任意多边形: 形状 16"/>
            <p:cNvSpPr/>
            <p:nvPr/>
          </p:nvSpPr>
          <p:spPr>
            <a:xfrm>
              <a:off x="35158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p:cNvSpPr/>
            <p:nvPr/>
          </p:nvSpPr>
          <p:spPr>
            <a:xfrm>
              <a:off x="3785750" y="2661310"/>
              <a:ext cx="219110" cy="287172"/>
            </a:xfrm>
            <a:custGeom>
              <a:avLst/>
              <a:gdLst/>
              <a:ahLst/>
              <a:cxnLst/>
              <a:rect l="l" t="t" r="r" b="b"/>
              <a:pathLst>
                <a:path w="260963" h="438902">
                  <a:moveTo>
                    <a:pt x="101254" y="0"/>
                  </a:moveTo>
                  <a:lnTo>
                    <a:pt x="165600" y="0"/>
                  </a:lnTo>
                  <a:cubicBezTo>
                    <a:pt x="218669" y="20846"/>
                    <a:pt x="245203" y="63352"/>
                    <a:pt x="245203" y="127521"/>
                  </a:cubicBezTo>
                  <a:lnTo>
                    <a:pt x="245203" y="132774"/>
                  </a:lnTo>
                  <a:cubicBezTo>
                    <a:pt x="245203" y="191235"/>
                    <a:pt x="200551" y="269935"/>
                    <a:pt x="111248" y="368873"/>
                  </a:cubicBezTo>
                  <a:lnTo>
                    <a:pt x="111248" y="371165"/>
                  </a:lnTo>
                  <a:cubicBezTo>
                    <a:pt x="111555" y="372372"/>
                    <a:pt x="114352" y="372975"/>
                    <a:pt x="119640" y="372975"/>
                  </a:cubicBezTo>
                  <a:lnTo>
                    <a:pt x="156412" y="372975"/>
                  </a:lnTo>
                  <a:cubicBezTo>
                    <a:pt x="165740" y="372975"/>
                    <a:pt x="177826" y="371413"/>
                    <a:pt x="192672" y="368287"/>
                  </a:cubicBezTo>
                  <a:cubicBezTo>
                    <a:pt x="214529" y="348649"/>
                    <a:pt x="229583" y="338830"/>
                    <a:pt x="237836" y="338830"/>
                  </a:cubicBezTo>
                  <a:lnTo>
                    <a:pt x="243969" y="338830"/>
                  </a:lnTo>
                  <a:cubicBezTo>
                    <a:pt x="250464" y="340448"/>
                    <a:pt x="256128" y="346870"/>
                    <a:pt x="260963" y="358095"/>
                  </a:cubicBezTo>
                  <a:cubicBezTo>
                    <a:pt x="249082" y="411966"/>
                    <a:pt x="233494" y="438902"/>
                    <a:pt x="214197" y="438902"/>
                  </a:cubicBezTo>
                  <a:lnTo>
                    <a:pt x="15142" y="438902"/>
                  </a:lnTo>
                  <a:cubicBezTo>
                    <a:pt x="5047" y="432581"/>
                    <a:pt x="0" y="426847"/>
                    <a:pt x="0" y="421698"/>
                  </a:cubicBezTo>
                  <a:lnTo>
                    <a:pt x="0" y="413818"/>
                  </a:lnTo>
                  <a:cubicBezTo>
                    <a:pt x="0" y="404679"/>
                    <a:pt x="12257" y="385512"/>
                    <a:pt x="36772" y="356316"/>
                  </a:cubicBezTo>
                  <a:cubicBezTo>
                    <a:pt x="122574" y="260329"/>
                    <a:pt x="165475" y="187566"/>
                    <a:pt x="165475" y="138027"/>
                  </a:cubicBezTo>
                  <a:cubicBezTo>
                    <a:pt x="165475" y="134106"/>
                    <a:pt x="164599" y="127214"/>
                    <a:pt x="162848" y="117349"/>
                  </a:cubicBezTo>
                  <a:cubicBezTo>
                    <a:pt x="158083" y="79565"/>
                    <a:pt x="141929" y="60674"/>
                    <a:pt x="114387" y="60674"/>
                  </a:cubicBezTo>
                  <a:cubicBezTo>
                    <a:pt x="98251" y="60674"/>
                    <a:pt x="83873" y="69858"/>
                    <a:pt x="71252" y="88227"/>
                  </a:cubicBezTo>
                  <a:cubicBezTo>
                    <a:pt x="62232" y="122390"/>
                    <a:pt x="49469" y="139471"/>
                    <a:pt x="32963" y="139471"/>
                  </a:cubicBezTo>
                  <a:lnTo>
                    <a:pt x="26454" y="139471"/>
                  </a:lnTo>
                  <a:cubicBezTo>
                    <a:pt x="20552" y="137992"/>
                    <a:pt x="15236" y="131933"/>
                    <a:pt x="10506" y="121294"/>
                  </a:cubicBezTo>
                  <a:cubicBezTo>
                    <a:pt x="10506" y="110837"/>
                    <a:pt x="14127" y="92029"/>
                    <a:pt x="21368" y="64870"/>
                  </a:cubicBezTo>
                  <a:cubicBezTo>
                    <a:pt x="40176" y="21624"/>
                    <a:pt x="66805" y="0"/>
                    <a:pt x="1012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44" name="图片 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76515" y="2417445"/>
            <a:ext cx="2863850" cy="286385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文本框 4"/>
          <p:cNvSpPr txBox="1"/>
          <p:nvPr/>
        </p:nvSpPr>
        <p:spPr>
          <a:xfrm>
            <a:off x="5337175" y="2718435"/>
            <a:ext cx="6471285" cy="922020"/>
          </a:xfrm>
          <a:prstGeom prst="rect">
            <a:avLst/>
          </a:prstGeom>
          <a:noFill/>
        </p:spPr>
        <p:txBody>
          <a:bodyPr wrap="square" rtlCol="0">
            <a:spAutoFit/>
          </a:bodyPr>
          <a:p>
            <a:r>
              <a:rPr lang="en-US" altLang="zh-CN" sz="5400" b="1" i="1" dirty="0">
                <a:latin typeface="微软雅黑" panose="020B0503020204020204" charset="-122"/>
                <a:ea typeface="微软雅黑" panose="020B0503020204020204" charset="-122"/>
              </a:rPr>
              <a:t>Mulan</a:t>
            </a:r>
            <a:r>
              <a:rPr lang="en-US" altLang="zh-CN" sz="5400" b="1" dirty="0">
                <a:latin typeface="微软雅黑" panose="020B0503020204020204" charset="-122"/>
                <a:ea typeface="微软雅黑" panose="020B0503020204020204" charset="-122"/>
              </a:rPr>
              <a:t> will be </a:t>
            </a:r>
            <a:r>
              <a:rPr lang="en-US" altLang="zh-CN" sz="5400" b="1" dirty="0">
                <a:solidFill>
                  <a:srgbClr val="FF0000"/>
                </a:solidFill>
                <a:latin typeface="微软雅黑" panose="020B0503020204020204" charset="-122"/>
                <a:ea typeface="微软雅黑" panose="020B0503020204020204" charset="-122"/>
              </a:rPr>
              <a:t>on</a:t>
            </a:r>
            <a:r>
              <a:rPr lang="en-US" altLang="zh-CN" sz="5400" b="1" dirty="0">
                <a:latin typeface="微软雅黑" panose="020B0503020204020204" charset="-122"/>
                <a:ea typeface="微软雅黑" panose="020B0503020204020204" charset="-122"/>
              </a:rPr>
              <a:t>!</a:t>
            </a:r>
            <a:endParaRPr lang="en-US" altLang="zh-CN" sz="5400"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8415" y="-39370"/>
            <a:ext cx="5318760" cy="6936740"/>
          </a:xfrm>
          <a:prstGeom prst="rect">
            <a:avLst/>
          </a:prstGeom>
        </p:spPr>
      </p:pic>
      <p:sp>
        <p:nvSpPr>
          <p:cNvPr id="2" name="文本框 1"/>
          <p:cNvSpPr txBox="1"/>
          <p:nvPr/>
        </p:nvSpPr>
        <p:spPr>
          <a:xfrm>
            <a:off x="5337175" y="4117975"/>
            <a:ext cx="6471285" cy="1445260"/>
          </a:xfrm>
          <a:prstGeom prst="rect">
            <a:avLst/>
          </a:prstGeom>
          <a:noFill/>
        </p:spPr>
        <p:txBody>
          <a:bodyPr wrap="square" rtlCol="0">
            <a:spAutoFit/>
          </a:bodyPr>
          <a:p>
            <a:r>
              <a:rPr lang="en-US" altLang="zh-CN" sz="4400" b="1" dirty="0">
                <a:latin typeface="微软雅黑" panose="020B0503020204020204" charset="-122"/>
                <a:ea typeface="微软雅黑" panose="020B0503020204020204" charset="-122"/>
              </a:rPr>
              <a:t>Liu Yifei </a:t>
            </a:r>
            <a:r>
              <a:rPr lang="en-US" altLang="zh-CN" sz="4400" b="1" dirty="0">
                <a:latin typeface="微软雅黑" panose="020B0503020204020204" charset="-122"/>
                <a:ea typeface="微软雅黑" panose="020B0503020204020204" charset="-122"/>
              </a:rPr>
              <a:t>acts the female leading role.</a:t>
            </a:r>
            <a:endParaRPr lang="en-US" altLang="zh-CN" sz="44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48710" y="510223"/>
            <a:ext cx="5181600" cy="768350"/>
          </a:xfrm>
          <a:prstGeom prst="rect">
            <a:avLst/>
          </a:prstGeom>
          <a:noFill/>
          <a:ln w="9525">
            <a:noFill/>
          </a:ln>
          <a:extLst>
            <a:ext uri="{909E8E84-426E-40DD-AFC4-6F175D3DCCD1}">
              <a14:hiddenFill xmlns:a14="http://schemas.microsoft.com/office/drawing/2010/main">
                <a:solidFill>
                  <a:srgbClr val="92D050"/>
                </a:solidFill>
              </a14:hiddenFill>
            </a:ext>
          </a:extLst>
        </p:spPr>
        <p:txBody>
          <a:bodyPr anchor="ctr">
            <a:spAutoFit/>
          </a:bodyPr>
          <a:p>
            <a:r>
              <a:rPr lang="en-US" altLang="zh-CN" sz="4400" b="1" dirty="0">
                <a:solidFill>
                  <a:srgbClr val="FF0000"/>
                </a:solidFill>
                <a:latin typeface="Arial" panose="020B0604020202020204" pitchFamily="34" charset="0"/>
              </a:rPr>
              <a:t>2.1 </a:t>
            </a:r>
            <a:r>
              <a:rPr lang="zh-CN" altLang="en-US" sz="4400" b="1" dirty="0">
                <a:solidFill>
                  <a:srgbClr val="FF0000"/>
                </a:solidFill>
                <a:latin typeface="Arial" panose="020B0604020202020204" pitchFamily="34" charset="0"/>
              </a:rPr>
              <a:t>事实细节题</a:t>
            </a:r>
            <a:endParaRPr lang="zh-CN" altLang="en-US" sz="4400" b="1" dirty="0">
              <a:solidFill>
                <a:srgbClr val="FF0000"/>
              </a:solidFill>
              <a:latin typeface="Arial" panose="020B0604020202020204" pitchFamily="34" charset="0"/>
            </a:endParaRPr>
          </a:p>
        </p:txBody>
      </p:sp>
      <p:sp>
        <p:nvSpPr>
          <p:cNvPr id="2" name="文本框 1"/>
          <p:cNvSpPr txBox="1"/>
          <p:nvPr/>
        </p:nvSpPr>
        <p:spPr>
          <a:xfrm>
            <a:off x="518795" y="1340485"/>
            <a:ext cx="11153140" cy="4523105"/>
          </a:xfrm>
          <a:prstGeom prst="rect">
            <a:avLst/>
          </a:prstGeom>
          <a:noFill/>
        </p:spPr>
        <p:txBody>
          <a:bodyPr wrap="square" rtlCol="0" anchor="t">
            <a:spAutoFit/>
          </a:bodyPr>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1.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What</a:t>
            </a:r>
            <a:r>
              <a:rPr lang="zh-CN" altLang="en-US" sz="2400" b="1">
                <a:latin typeface="微软雅黑" panose="020B0503020204020204" charset="-122"/>
                <a:ea typeface="微软雅黑" panose="020B0503020204020204" charset="-122"/>
                <a:cs typeface="微软雅黑" panose="020B0503020204020204" charset="-122"/>
              </a:rPr>
              <a:t> is David doing this year?	    （2019.9 第3题）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a:t>
            </a:r>
            <a:r>
              <a:rPr lang="zh-CN" altLang="en-US" sz="2400" b="1">
                <a:solidFill>
                  <a:srgbClr val="7030A0"/>
                </a:solidFill>
                <a:latin typeface="微软雅黑" panose="020B0503020204020204" charset="-122"/>
                <a:ea typeface="微软雅黑" panose="020B0503020204020204" charset="-122"/>
                <a:cs typeface="微软雅黑" panose="020B0503020204020204" charset="-122"/>
              </a:rPr>
              <a:t>Traveling</a:t>
            </a:r>
            <a:r>
              <a:rPr lang="zh-CN" altLang="en-US" sz="2400" b="1">
                <a:latin typeface="微软雅黑" panose="020B0503020204020204" charset="-122"/>
                <a:ea typeface="微软雅黑" panose="020B0503020204020204" charset="-122"/>
                <a:cs typeface="微软雅黑" panose="020B0503020204020204" charset="-122"/>
              </a:rPr>
              <a:t> around the world.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B.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Teaching</a:t>
            </a:r>
            <a:r>
              <a:rPr lang="zh-CN" altLang="en-US" sz="2400" b="1">
                <a:latin typeface="微软雅黑" panose="020B0503020204020204" charset="-122"/>
                <a:ea typeface="微软雅黑" panose="020B0503020204020204" charset="-122"/>
                <a:cs typeface="微软雅黑" panose="020B0503020204020204" charset="-122"/>
              </a:rPr>
              <a:t> Chinese at school.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C.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Learning</a:t>
            </a:r>
            <a:r>
              <a:rPr lang="zh-CN" altLang="en-US" sz="2400" b="1">
                <a:latin typeface="微软雅黑" panose="020B0503020204020204" charset="-122"/>
                <a:ea typeface="微软雅黑" panose="020B0503020204020204" charset="-122"/>
                <a:cs typeface="微软雅黑" panose="020B0503020204020204" charset="-122"/>
              </a:rPr>
              <a:t> a foreign language.</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2.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What time</a:t>
            </a:r>
            <a:r>
              <a:rPr lang="zh-CN" altLang="en-US" sz="2400" b="1">
                <a:latin typeface="微软雅黑" panose="020B0503020204020204" charset="-122"/>
                <a:ea typeface="微软雅黑" panose="020B0503020204020204" charset="-122"/>
                <a:cs typeface="微软雅黑" panose="020B0503020204020204" charset="-122"/>
              </a:rPr>
              <a:t> is the train going to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arrive in Sydney</a:t>
            </a:r>
            <a:r>
              <a:rPr lang="zh-CN" altLang="en-US" sz="2400" b="1">
                <a:latin typeface="微软雅黑" panose="020B0503020204020204" charset="-122"/>
                <a:ea typeface="微软雅黑" panose="020B0503020204020204" charset="-122"/>
                <a:cs typeface="微软雅黑" panose="020B0503020204020204" charset="-122"/>
              </a:rPr>
              <a:t>?  （2019.9 第7题）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At 2:00.     B. At 9:28.      C. At 11:34.</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3. What is the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discount</a:t>
            </a:r>
            <a:r>
              <a:rPr lang="zh-CN" altLang="en-US" sz="2400" b="1">
                <a:latin typeface="微软雅黑" panose="020B0503020204020204" charset="-122"/>
                <a:ea typeface="微软雅黑" panose="020B0503020204020204" charset="-122"/>
                <a:cs typeface="微软雅黑" panose="020B0503020204020204" charset="-122"/>
              </a:rPr>
              <a:t> for the man?               （2018.3 第9题）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10%.	    B. 15%.		  C. 20%.</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3" name="事实细节1——19.9 第2题">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641205" y="1278890"/>
            <a:ext cx="1285240" cy="836930"/>
          </a:xfrm>
          <a:prstGeom prst="rect">
            <a:avLst/>
          </a:prstGeom>
        </p:spPr>
      </p:pic>
      <p:pic>
        <p:nvPicPr>
          <p:cNvPr id="4" name="事实细节2——19.9 第7题">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9814560" y="3039745"/>
            <a:ext cx="1111885" cy="822325"/>
          </a:xfrm>
          <a:prstGeom prst="rect">
            <a:avLst/>
          </a:prstGeom>
        </p:spPr>
      </p:pic>
      <p:pic>
        <p:nvPicPr>
          <p:cNvPr id="5" name="事实细节3——18.3 第9题">
            <a:hlinkClick r:id="" action="ppaction://media"/>
          </p:cNvPr>
          <p:cNvPicPr/>
          <p:nvPr>
            <a:audioFile r:link="rId6"/>
            <p:extLst>
              <p:ext uri="{DAA4B4D4-6D71-4841-9C94-3DE7FCFB9230}">
                <p14:media xmlns:p14="http://schemas.microsoft.com/office/powerpoint/2010/main" r:embed="rId7"/>
              </p:ext>
            </p:extLst>
          </p:nvPr>
        </p:nvPicPr>
        <p:blipFill>
          <a:blip r:embed="rId3"/>
          <a:stretch>
            <a:fillRect/>
          </a:stretch>
        </p:blipFill>
        <p:spPr>
          <a:xfrm>
            <a:off x="9852025" y="4801870"/>
            <a:ext cx="1036955" cy="747395"/>
          </a:xfrm>
          <a:prstGeom prst="rect">
            <a:avLst/>
          </a:prstGeom>
        </p:spPr>
      </p:pic>
      <p:pic>
        <p:nvPicPr>
          <p:cNvPr id="6" name="图片 5" descr="415b16c366a8f4a2568a90785c29b4de"/>
          <p:cNvPicPr>
            <a:picLocks noChangeAspect="1"/>
          </p:cNvPicPr>
          <p:nvPr/>
        </p:nvPicPr>
        <p:blipFill>
          <a:blip r:embed="rId8"/>
          <a:stretch>
            <a:fillRect/>
          </a:stretch>
        </p:blipFill>
        <p:spPr>
          <a:xfrm>
            <a:off x="4999990" y="5128260"/>
            <a:ext cx="810895" cy="810895"/>
          </a:xfrm>
          <a:prstGeom prst="rect">
            <a:avLst/>
          </a:prstGeom>
        </p:spPr>
      </p:pic>
      <p:pic>
        <p:nvPicPr>
          <p:cNvPr id="7" name="图片 6" descr="415b16c366a8f4a2568a90785c29b4de"/>
          <p:cNvPicPr>
            <a:picLocks noChangeAspect="1"/>
          </p:cNvPicPr>
          <p:nvPr/>
        </p:nvPicPr>
        <p:blipFill>
          <a:blip r:embed="rId8"/>
          <a:stretch>
            <a:fillRect/>
          </a:stretch>
        </p:blipFill>
        <p:spPr>
          <a:xfrm>
            <a:off x="284480" y="2345055"/>
            <a:ext cx="810895" cy="810895"/>
          </a:xfrm>
          <a:prstGeom prst="rect">
            <a:avLst/>
          </a:prstGeom>
        </p:spPr>
      </p:pic>
      <p:pic>
        <p:nvPicPr>
          <p:cNvPr id="8" name="图片 7" descr="415b16c366a8f4a2568a90785c29b4de"/>
          <p:cNvPicPr>
            <a:picLocks noChangeAspect="1"/>
          </p:cNvPicPr>
          <p:nvPr/>
        </p:nvPicPr>
        <p:blipFill>
          <a:blip r:embed="rId8"/>
          <a:stretch>
            <a:fillRect/>
          </a:stretch>
        </p:blipFill>
        <p:spPr>
          <a:xfrm>
            <a:off x="4434840" y="4077335"/>
            <a:ext cx="810895" cy="810895"/>
          </a:xfrm>
          <a:prstGeom prst="rect">
            <a:avLst/>
          </a:prstGeom>
        </p:spPr>
      </p:pic>
      <p:sp>
        <p:nvSpPr>
          <p:cNvPr id="9" name="文本框 8"/>
          <p:cNvSpPr txBox="1"/>
          <p:nvPr/>
        </p:nvSpPr>
        <p:spPr>
          <a:xfrm>
            <a:off x="382905" y="3222625"/>
            <a:ext cx="11424920" cy="3784600"/>
          </a:xfrm>
          <a:prstGeom prst="rect">
            <a:avLst/>
          </a:prstGeom>
          <a:solidFill>
            <a:schemeClr val="accent4">
              <a:lumMod val="40000"/>
              <a:lumOff val="60000"/>
            </a:schemeClr>
          </a:solidFill>
        </p:spPr>
        <p:txBody>
          <a:bodyPr wrap="square" rtlCol="0" anchor="t">
            <a:spAutoFit/>
          </a:bodyPr>
          <a:p>
            <a:r>
              <a:rPr lang="zh-CN" altLang="en-US" sz="2400" b="1"/>
              <a:t>W: Excuse me, sir. Do I take the train for Sydney there?</a:t>
            </a:r>
            <a:endParaRPr lang="zh-CN" altLang="en-US" sz="2400" b="1"/>
          </a:p>
          <a:p>
            <a:r>
              <a:rPr lang="zh-CN" altLang="en-US" sz="2400" b="1"/>
              <a:t>M: Uh… when does it </a:t>
            </a:r>
            <a:r>
              <a:rPr lang="zh-CN" altLang="en-US" sz="2400" b="1">
                <a:solidFill>
                  <a:srgbClr val="FF0000"/>
                </a:solidFill>
              </a:rPr>
              <a:t>leave</a:t>
            </a:r>
            <a:r>
              <a:rPr lang="zh-CN" altLang="en-US" sz="2400" b="1"/>
              <a:t>?</a:t>
            </a:r>
            <a:endParaRPr lang="zh-CN" altLang="en-US" sz="2400" b="1"/>
          </a:p>
          <a:p>
            <a:r>
              <a:rPr lang="zh-CN" altLang="en-US" sz="2400" b="1"/>
              <a:t>W: At </a:t>
            </a:r>
            <a:r>
              <a:rPr lang="zh-CN" altLang="en-US" sz="2400" b="1">
                <a:solidFill>
                  <a:srgbClr val="FF0000"/>
                </a:solidFill>
              </a:rPr>
              <a:t>9:28</a:t>
            </a:r>
            <a:r>
              <a:rPr lang="zh-CN" altLang="en-US" sz="2400" b="1"/>
              <a:t>. Here’s my ticket.</a:t>
            </a:r>
            <a:endParaRPr lang="zh-CN" altLang="en-US" sz="2400" b="1"/>
          </a:p>
          <a:p>
            <a:r>
              <a:rPr lang="zh-CN" altLang="en-US" sz="2400" b="1"/>
              <a:t>M: Oh, let me have a look. Um… yes. </a:t>
            </a:r>
            <a:r>
              <a:rPr lang="zh-CN" altLang="en-US" sz="2400" b="1" u="sng">
                <a:solidFill>
                  <a:srgbClr val="FF0000"/>
                </a:solidFill>
              </a:rPr>
              <a:t>Platform</a:t>
            </a:r>
            <a:r>
              <a:rPr lang="zh-CN" altLang="en-US" sz="2400" b="1" u="sng"/>
              <a:t> </a:t>
            </a:r>
            <a:r>
              <a:rPr lang="zh-CN" altLang="en-US" sz="2400" b="1" u="sng">
                <a:solidFill>
                  <a:srgbClr val="FF0000"/>
                </a:solidFill>
              </a:rPr>
              <a:t>Two</a:t>
            </a:r>
            <a:r>
              <a:rPr lang="zh-CN" altLang="en-US" sz="2400" b="1"/>
              <a:t>.</a:t>
            </a:r>
            <a:endParaRPr lang="zh-CN" altLang="en-US" sz="2400" b="1"/>
          </a:p>
          <a:p>
            <a:r>
              <a:rPr lang="zh-CN" altLang="en-US" sz="2400" b="1"/>
              <a:t>W: Thank you. By the way, what time does it </a:t>
            </a:r>
            <a:r>
              <a:rPr lang="zh-CN" altLang="en-US" sz="2400" b="1">
                <a:solidFill>
                  <a:srgbClr val="FF0000"/>
                </a:solidFill>
              </a:rPr>
              <a:t>reach Sydney</a:t>
            </a:r>
            <a:r>
              <a:rPr lang="zh-CN" altLang="en-US" sz="2400" b="1"/>
              <a:t>? </a:t>
            </a:r>
            <a:endParaRPr lang="zh-CN" altLang="en-US" sz="2400" b="1"/>
          </a:p>
          <a:p>
            <a:r>
              <a:rPr lang="zh-CN" altLang="en-US" sz="2400" b="1"/>
              <a:t>M: You should be there at </a:t>
            </a:r>
            <a:r>
              <a:rPr lang="zh-CN" altLang="en-US" sz="2400" b="1">
                <a:solidFill>
                  <a:srgbClr val="FF0000"/>
                </a:solidFill>
              </a:rPr>
              <a:t>11:34</a:t>
            </a:r>
            <a:r>
              <a:rPr lang="zh-CN" altLang="en-US" sz="2400" b="1"/>
              <a:t>.</a:t>
            </a:r>
            <a:endParaRPr lang="zh-CN" altLang="en-US" sz="2400" b="1"/>
          </a:p>
          <a:p>
            <a:r>
              <a:rPr lang="zh-CN" altLang="en-US" sz="2400" b="1"/>
              <a:t>W: Must I change? </a:t>
            </a:r>
            <a:endParaRPr lang="zh-CN" altLang="en-US" sz="2400" b="1"/>
          </a:p>
          <a:p>
            <a:r>
              <a:rPr lang="zh-CN" altLang="en-US" sz="2400" b="1"/>
              <a:t>M: No. It’s a through train.</a:t>
            </a:r>
            <a:endParaRPr lang="zh-CN" altLang="en-US" sz="2400" b="1"/>
          </a:p>
          <a:p>
            <a:r>
              <a:rPr lang="zh-CN" altLang="en-US" sz="2400" b="1"/>
              <a:t>W: Thank you.</a:t>
            </a:r>
            <a:endParaRPr lang="zh-CN" altLang="en-US" sz="2400" b="1"/>
          </a:p>
          <a:p>
            <a:r>
              <a:rPr lang="zh-CN" altLang="en-US" sz="2400" b="1"/>
              <a:t>M: You’re welcome. Have a nice trip.</a:t>
            </a:r>
            <a:endParaRPr lang="zh-CN" altLang="en-US" sz="2400" b="1"/>
          </a:p>
        </p:txBody>
      </p:sp>
      <p:sp>
        <p:nvSpPr>
          <p:cNvPr id="10" name="文本框 9"/>
          <p:cNvSpPr txBox="1"/>
          <p:nvPr/>
        </p:nvSpPr>
        <p:spPr>
          <a:xfrm>
            <a:off x="6025515" y="5217160"/>
            <a:ext cx="5358765" cy="953135"/>
          </a:xfrm>
          <a:prstGeom prst="rect">
            <a:avLst/>
          </a:prstGeom>
          <a:solidFill>
            <a:srgbClr val="FFFF00"/>
          </a:solidFill>
        </p:spPr>
        <p:txBody>
          <a:bodyPr wrap="square" rtlCol="0">
            <a:spAutoFit/>
          </a:bodyPr>
          <a:p>
            <a:r>
              <a:rPr lang="zh-CN" altLang="en-US" sz="2800" b="1"/>
              <a:t>错误选项一定能成功</a:t>
            </a:r>
            <a:r>
              <a:rPr lang="zh-CN" altLang="en-US" sz="2800" b="1">
                <a:solidFill>
                  <a:srgbClr val="FF0000"/>
                </a:solidFill>
              </a:rPr>
              <a:t>干扰</a:t>
            </a:r>
            <a:r>
              <a:rPr lang="zh-CN" altLang="en-US" sz="2800" b="1"/>
              <a:t>到你！</a:t>
            </a:r>
            <a:endParaRPr lang="zh-CN" altLang="en-US" sz="2800" b="1"/>
          </a:p>
          <a:p>
            <a:r>
              <a:rPr lang="zh-CN" altLang="en-US" sz="2800" b="1"/>
              <a:t>三个选项都听到时，信息要对准！</a:t>
            </a:r>
            <a:endParaRPr lang="zh-CN" altLang="en-US" sz="2800" b="1"/>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07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34037"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10"/>
                                        </p:tgtEl>
                                        <p:attrNameLst>
                                          <p:attrName>ppt_x</p:attrName>
                                        </p:attrNameLst>
                                      </p:cBhvr>
                                      <p:tavLst>
                                        <p:tav tm="0">
                                          <p:val>
                                            <p:strVal val="ppt_x"/>
                                          </p:val>
                                        </p:tav>
                                        <p:tav tm="100000">
                                          <p:val>
                                            <p:strVal val="ppt_x"/>
                                          </p:val>
                                        </p:tav>
                                      </p:tavLst>
                                    </p:anim>
                                    <p:anim calcmode="lin" valueType="num">
                                      <p:cBhvr additive="base">
                                        <p:cTn id="39" dur="500"/>
                                        <p:tgtEl>
                                          <p:spTgt spid="10"/>
                                        </p:tgtEl>
                                        <p:attrNameLst>
                                          <p:attrName>ppt_y</p:attrName>
                                        </p:attrNameLst>
                                      </p:cBhvr>
                                      <p:tavLst>
                                        <p:tav tm="0">
                                          <p:val>
                                            <p:strVal val="ppt_y"/>
                                          </p:val>
                                        </p:tav>
                                        <p:tav tm="100000">
                                          <p:val>
                                            <p:strVal val="1+ppt_h/2"/>
                                          </p:val>
                                        </p:tav>
                                      </p:tavLst>
                                    </p:anim>
                                    <p:set>
                                      <p:cBhvr>
                                        <p:cTn id="40" dur="1" fill="hold">
                                          <p:stCondLst>
                                            <p:cond delay="499"/>
                                          </p:stCondLst>
                                        </p:cTn>
                                        <p:tgtEl>
                                          <p:spTgt spid="10"/>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additive="base">
                                        <p:cTn id="48" dur="59193" fill="hold"/>
                                        <p:tgtEl>
                                          <p:spTgt spid="5"/>
                                        </p:tgtEl>
                                      </p:cBhvr>
                                    </p:cmd>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5"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56" fill="hold" display="1">
                  <p:stCondLst>
                    <p:cond delay="indefinite"/>
                  </p:stCondLst>
                  <p:endCondLst>
                    <p:cond evt="onNext">
                      <p:tgtEl>
                        <p:sldTgt/>
                      </p:tgtEl>
                    </p:cond>
                    <p:cond evt="onPrev">
                      <p:tgtEl>
                        <p:sldTgt/>
                      </p:tgtEl>
                    </p:cond>
                    <p:cond evt="onStopAudio">
                      <p:tgtEl>
                        <p:sldTgt/>
                      </p:tgtEl>
                    </p:cond>
                  </p:endCondLst>
                </p:cTn>
                <p:tgtEl>
                  <p:spTgt spid="4"/>
                </p:tgtEl>
              </p:cMediaNode>
            </p:audio>
            <p:audio>
              <p:cMediaNode>
                <p:cTn id="57" fill="hold" display="1">
                  <p:stCondLst>
                    <p:cond delay="indefinite"/>
                  </p:stCondLst>
                  <p:endCondLst>
                    <p:cond evt="onNext">
                      <p:tgtEl>
                        <p:sldTgt/>
                      </p:tgtEl>
                    </p:cond>
                    <p:cond evt="onPrev">
                      <p:tgtEl>
                        <p:sldTgt/>
                      </p:tgtEl>
                    </p:cond>
                    <p:cond evt="onStopAudio">
                      <p:tgtEl>
                        <p:sldTgt/>
                      </p:tgtEl>
                    </p:cond>
                  </p:endCondLst>
                </p:cTn>
                <p:tgtEl>
                  <p:spTgt spid="5"/>
                </p:tgtEl>
              </p:cMediaNode>
            </p:audio>
          </p:childTnLst>
        </p:cTn>
      </p:par>
    </p:tnLst>
    <p:bldLst>
      <p:bldP spid="9" grpId="0" bldLvl="0" animBg="1"/>
      <p:bldP spid="10" grpId="0" bldLvl="0" animBg="1"/>
      <p:bldP spid="10" grpId="1" bldLvl="0" animBg="1"/>
      <p:bldP spid="9"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0447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2.1 </a:t>
            </a:r>
            <a:r>
              <a:rPr lang="zh-CN" altLang="en-US" sz="4400" b="1" dirty="0">
                <a:solidFill>
                  <a:srgbClr val="FF3300"/>
                </a:solidFill>
                <a:latin typeface="Arial" panose="020B0604020202020204" pitchFamily="34" charset="0"/>
              </a:rPr>
              <a:t>事实细节</a:t>
            </a:r>
            <a:r>
              <a:rPr lang="zh-CN" altLang="en-US" sz="4400" b="1" dirty="0">
                <a:solidFill>
                  <a:srgbClr val="FF3300"/>
                </a:solidFill>
                <a:latin typeface="Arial" panose="020B0604020202020204" pitchFamily="34" charset="0"/>
              </a:rPr>
              <a:t>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518795" y="1383665"/>
            <a:ext cx="11288395" cy="323024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4.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What</a:t>
            </a:r>
            <a:r>
              <a:rPr lang="zh-CN" altLang="en-US" sz="2800" b="1">
                <a:latin typeface="微软雅黑" panose="020B0503020204020204" charset="-122"/>
                <a:ea typeface="微软雅黑" panose="020B0503020204020204" charset="-122"/>
                <a:cs typeface="微软雅黑" panose="020B0503020204020204" charset="-122"/>
              </a:rPr>
              <a:t> did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man</a:t>
            </a:r>
            <a:r>
              <a:rPr lang="zh-CN" altLang="en-US" sz="2800" b="1">
                <a:latin typeface="微软雅黑" panose="020B0503020204020204" charset="-122"/>
                <a:ea typeface="微软雅黑" panose="020B0503020204020204" charset="-122"/>
                <a:cs typeface="微软雅黑" panose="020B0503020204020204" charset="-122"/>
              </a:rPr>
              <a:t> do to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help</a:t>
            </a:r>
            <a:r>
              <a:rPr lang="zh-CN" altLang="en-US" sz="2800" b="1">
                <a:latin typeface="微软雅黑" panose="020B0503020204020204" charset="-122"/>
                <a:ea typeface="微软雅黑" panose="020B0503020204020204" charset="-122"/>
                <a:cs typeface="微软雅黑" panose="020B0503020204020204" charset="-122"/>
              </a:rPr>
              <a:t> the woman?  </a:t>
            </a:r>
            <a:r>
              <a:rPr lang="zh-CN" altLang="en-US" sz="2000" b="1">
                <a:latin typeface="微软雅黑" panose="020B0503020204020204" charset="-122"/>
                <a:ea typeface="微软雅黑" panose="020B0503020204020204" charset="-122"/>
                <a:cs typeface="微软雅黑" panose="020B0503020204020204" charset="-122"/>
              </a:rPr>
              <a:t>（2019.3 第10题）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A.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Book</a:t>
            </a:r>
            <a:r>
              <a:rPr lang="zh-CN" altLang="en-US" sz="2800" b="1">
                <a:latin typeface="微软雅黑" panose="020B0503020204020204" charset="-122"/>
                <a:ea typeface="微软雅黑" panose="020B0503020204020204" charset="-122"/>
                <a:cs typeface="微软雅黑" panose="020B0503020204020204" charset="-122"/>
              </a:rPr>
              <a:t> the hotel.   B.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Look after</a:t>
            </a:r>
            <a:r>
              <a:rPr lang="zh-CN" altLang="en-US" sz="2800" b="1">
                <a:latin typeface="微软雅黑" panose="020B0503020204020204" charset="-122"/>
                <a:ea typeface="微软雅黑" panose="020B0503020204020204" charset="-122"/>
                <a:cs typeface="微软雅黑" panose="020B0503020204020204" charset="-122"/>
              </a:rPr>
              <a:t> Alan.    C.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Play</a:t>
            </a:r>
            <a:r>
              <a:rPr lang="zh-CN" altLang="en-US" sz="2800" b="1">
                <a:latin typeface="微软雅黑" panose="020B0503020204020204" charset="-122"/>
                <a:ea typeface="微软雅黑" panose="020B0503020204020204" charset="-122"/>
                <a:cs typeface="微软雅黑" panose="020B0503020204020204" charset="-122"/>
              </a:rPr>
              <a:t> in the concert.   </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5. What will the weather be like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tomorrow</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（2019.3 第20题）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A. Sunny.    B. Snowy.    C. Rainy.</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7" name="图片 6" descr="415b16c366a8f4a2568a90785c29b4de"/>
          <p:cNvPicPr>
            <a:picLocks noChangeAspect="1"/>
          </p:cNvPicPr>
          <p:nvPr/>
        </p:nvPicPr>
        <p:blipFill>
          <a:blip r:embed="rId1"/>
          <a:stretch>
            <a:fillRect/>
          </a:stretch>
        </p:blipFill>
        <p:spPr>
          <a:xfrm>
            <a:off x="284480" y="2025015"/>
            <a:ext cx="810895" cy="810895"/>
          </a:xfrm>
          <a:prstGeom prst="rect">
            <a:avLst/>
          </a:prstGeom>
        </p:spPr>
      </p:pic>
      <p:pic>
        <p:nvPicPr>
          <p:cNvPr id="5" name="图片 4" descr="415b16c366a8f4a2568a90785c29b4de"/>
          <p:cNvPicPr>
            <a:picLocks noChangeAspect="1"/>
          </p:cNvPicPr>
          <p:nvPr/>
        </p:nvPicPr>
        <p:blipFill>
          <a:blip r:embed="rId1"/>
          <a:stretch>
            <a:fillRect/>
          </a:stretch>
        </p:blipFill>
        <p:spPr>
          <a:xfrm>
            <a:off x="4497070" y="3803015"/>
            <a:ext cx="875665" cy="875665"/>
          </a:xfrm>
          <a:prstGeom prst="rect">
            <a:avLst/>
          </a:prstGeom>
        </p:spPr>
      </p:pic>
      <p:pic>
        <p:nvPicPr>
          <p:cNvPr id="9" name="事实细节4——19.3--8-10题">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144125" y="842010"/>
            <a:ext cx="1377950" cy="939165"/>
          </a:xfrm>
          <a:prstGeom prst="rect">
            <a:avLst/>
          </a:prstGeom>
        </p:spPr>
      </p:pic>
      <p:sp>
        <p:nvSpPr>
          <p:cNvPr id="3" name="文本框 2"/>
          <p:cNvSpPr txBox="1"/>
          <p:nvPr/>
        </p:nvSpPr>
        <p:spPr>
          <a:xfrm>
            <a:off x="668655" y="2815590"/>
            <a:ext cx="11139170" cy="3476625"/>
          </a:xfrm>
          <a:prstGeom prst="rect">
            <a:avLst/>
          </a:prstGeom>
          <a:solidFill>
            <a:schemeClr val="accent4">
              <a:lumMod val="60000"/>
              <a:lumOff val="40000"/>
            </a:schemeClr>
          </a:solidFill>
        </p:spPr>
        <p:txBody>
          <a:bodyPr wrap="square" rtlCol="0" anchor="t">
            <a:spAutoFit/>
          </a:bodyPr>
          <a:p>
            <a:r>
              <a:rPr lang="zh-CN" altLang="en-US" sz="2000" b="1"/>
              <a:t>W: Well, I’d better be going. My train is about to leave anytime now. </a:t>
            </a:r>
            <a:endParaRPr lang="zh-CN" altLang="en-US" sz="2000" b="1"/>
          </a:p>
          <a:p>
            <a:r>
              <a:rPr lang="zh-CN" altLang="en-US" sz="2000" b="1"/>
              <a:t>M: Right.</a:t>
            </a:r>
            <a:endParaRPr lang="zh-CN" altLang="en-US" sz="2000" b="1"/>
          </a:p>
          <a:p>
            <a:r>
              <a:rPr lang="zh-CN" altLang="en-US" sz="2000" b="1"/>
              <a:t>W: It was nice meeting you. Thanks for coming to see me off.</a:t>
            </a:r>
            <a:endParaRPr lang="zh-CN" altLang="en-US" sz="2000" b="1"/>
          </a:p>
          <a:p>
            <a:r>
              <a:rPr lang="zh-CN" altLang="en-US" sz="2000" b="1"/>
              <a:t>M: That’s all right. It was nice meeting you, too. I really enjoyed the concert. I think it went really well. All the songs you sang last night were great.</a:t>
            </a:r>
            <a:endParaRPr lang="zh-CN" altLang="en-US" sz="2000" b="1"/>
          </a:p>
          <a:p>
            <a:r>
              <a:rPr lang="zh-CN" altLang="en-US" sz="2000" b="1"/>
              <a:t>W: Thank you, and thanks for being so </a:t>
            </a:r>
            <a:r>
              <a:rPr lang="zh-CN" altLang="en-US" sz="2000" b="1" u="sng">
                <a:solidFill>
                  <a:srgbClr val="FF0000"/>
                </a:solidFill>
              </a:rPr>
              <a:t>helpful </a:t>
            </a:r>
            <a:r>
              <a:rPr lang="zh-CN" altLang="en-US" sz="2000" b="1" u="sng"/>
              <a:t>— </a:t>
            </a:r>
            <a:r>
              <a:rPr lang="zh-CN" altLang="en-US" sz="2000" b="1" u="sng">
                <a:solidFill>
                  <a:srgbClr val="FF0000"/>
                </a:solidFill>
              </a:rPr>
              <a:t>booking the hotel</a:t>
            </a:r>
            <a:r>
              <a:rPr lang="zh-CN" altLang="en-US" sz="2000" b="1" u="sng"/>
              <a:t> and everything</a:t>
            </a:r>
            <a:r>
              <a:rPr lang="zh-CN" altLang="en-US" sz="2000" b="1"/>
              <a:t>. </a:t>
            </a:r>
            <a:endParaRPr lang="zh-CN" altLang="en-US" sz="2000" b="1"/>
          </a:p>
          <a:p>
            <a:r>
              <a:rPr lang="zh-CN" altLang="en-US" sz="2000" b="1"/>
              <a:t>M: It was my pleasure. </a:t>
            </a:r>
            <a:r>
              <a:rPr lang="zh-CN" altLang="en-US" sz="2000" b="1" u="sng"/>
              <a:t>I should thank Alan.</a:t>
            </a:r>
            <a:r>
              <a:rPr lang="zh-CN" altLang="en-US" sz="2000" b="1" u="sng">
                <a:solidFill>
                  <a:srgbClr val="FF0000"/>
                </a:solidFill>
              </a:rPr>
              <a:t> If he hadn’t been ill</a:t>
            </a:r>
            <a:r>
              <a:rPr lang="zh-CN" altLang="en-US" sz="2000" b="1" u="sng"/>
              <a:t>, I wouldn’t have had this chance to help organize the concert and to meet you</a:t>
            </a:r>
            <a:r>
              <a:rPr lang="zh-CN" altLang="en-US" sz="2000" b="1"/>
              <a:t>.</a:t>
            </a:r>
            <a:endParaRPr lang="zh-CN" altLang="en-US" sz="2000" b="1"/>
          </a:p>
          <a:p>
            <a:r>
              <a:rPr lang="zh-CN" altLang="en-US" sz="2000" b="1"/>
              <a:t>W: Oh, yeah. Give my regards to Alan. I hope he’ll be better soon. Well, I’ll be off, then. I’ll see you around.</a:t>
            </a:r>
            <a:endParaRPr lang="zh-CN" altLang="en-US" sz="2000" b="1"/>
          </a:p>
          <a:p>
            <a:r>
              <a:rPr lang="zh-CN" altLang="en-US" sz="2000" b="1"/>
              <a:t>M: OK, see you.</a:t>
            </a:r>
            <a:endParaRPr lang="zh-CN" altLang="en-US" sz="2000" b="1"/>
          </a:p>
        </p:txBody>
      </p:sp>
      <p:pic>
        <p:nvPicPr>
          <p:cNvPr id="6" name="事实细节5——19.3--18-20题">
            <a:hlinkClick r:id="" action="ppaction://media"/>
          </p:cNvPr>
          <p:cNvPicPr/>
          <p:nvPr>
            <a:audioFile r:link="rId5"/>
            <p:extLst>
              <p:ext uri="{DAA4B4D4-6D71-4841-9C94-3DE7FCFB9230}">
                <p14:media xmlns:p14="http://schemas.microsoft.com/office/powerpoint/2010/main" r:embed="rId6"/>
              </p:ext>
            </p:extLst>
          </p:nvPr>
        </p:nvPicPr>
        <p:blipFill>
          <a:blip r:embed="rId4"/>
          <a:stretch>
            <a:fillRect/>
          </a:stretch>
        </p:blipFill>
        <p:spPr>
          <a:xfrm>
            <a:off x="10327640" y="2815590"/>
            <a:ext cx="1404620" cy="864235"/>
          </a:xfrm>
          <a:prstGeom prst="rect">
            <a:avLst/>
          </a:prstGeom>
        </p:spPr>
      </p:pic>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892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14419" fill="hold"/>
                                        <p:tgtEl>
                                          <p:spTgt spid="6"/>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1">
                  <p:stCondLst>
                    <p:cond delay="indefinite"/>
                  </p:stCondLst>
                  <p:endCondLst>
                    <p:cond evt="onNext">
                      <p:tgtEl>
                        <p:sldTgt/>
                      </p:tgtEl>
                    </p:cond>
                    <p:cond evt="onPrev">
                      <p:tgtEl>
                        <p:sldTgt/>
                      </p:tgtEl>
                    </p:cond>
                    <p:cond evt="onStopAudio">
                      <p:tgtEl>
                        <p:sldTgt/>
                      </p:tgtEl>
                    </p:cond>
                  </p:endCondLst>
                </p:cTn>
                <p:tgtEl>
                  <p:spTgt spid="9"/>
                </p:tgtEl>
              </p:cMediaNode>
            </p:audio>
            <p:audio>
              <p:cMediaNode>
                <p:cTn id="36" fill="hold" display="1">
                  <p:stCondLst>
                    <p:cond delay="indefinite"/>
                  </p:stCondLst>
                  <p:endCondLst>
                    <p:cond evt="onNext">
                      <p:tgtEl>
                        <p:sldTgt/>
                      </p:tgtEl>
                    </p:cond>
                    <p:cond evt="onPrev">
                      <p:tgtEl>
                        <p:sldTgt/>
                      </p:tgtEl>
                    </p:cond>
                    <p:cond evt="onStopAudio">
                      <p:tgtEl>
                        <p:sldTgt/>
                      </p:tgtEl>
                    </p:cond>
                  </p:endCondLst>
                </p:cTn>
                <p:tgtEl>
                  <p:spTgt spid="6"/>
                </p:tgtEl>
              </p:cMediaNode>
            </p:audio>
          </p:childTnLst>
        </p:cTn>
      </p:par>
    </p:tnLst>
    <p:bldLst>
      <p:bldP spid="3" grpId="0" bldLvl="0" animBg="1"/>
      <p:bldP spid="3"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540"/>
            <a:ext cx="4502785"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2. 1 </a:t>
            </a:r>
            <a:r>
              <a:rPr lang="zh-CN" altLang="en-US" sz="4400" b="1" dirty="0">
                <a:solidFill>
                  <a:srgbClr val="FF3300"/>
                </a:solidFill>
                <a:latin typeface="Arial" panose="020B0604020202020204" pitchFamily="34" charset="0"/>
              </a:rPr>
              <a:t>事实细节</a:t>
            </a:r>
            <a:r>
              <a:rPr lang="zh-CN" altLang="en-US" sz="4400" b="1" dirty="0">
                <a:solidFill>
                  <a:srgbClr val="FF3300"/>
                </a:solidFill>
                <a:latin typeface="Arial" panose="020B0604020202020204" pitchFamily="34" charset="0"/>
              </a:rPr>
              <a:t>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2085340"/>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rPr>
              <a:t>1. </a:t>
            </a:r>
            <a:r>
              <a:rPr lang="zh-CN" altLang="en-US" sz="3600" b="1" dirty="0">
                <a:solidFill>
                  <a:schemeClr val="tx1"/>
                </a:solidFill>
                <a:latin typeface="微软雅黑" panose="020B0503020204020204" charset="-122"/>
                <a:ea typeface="微软雅黑" panose="020B0503020204020204" charset="-122"/>
                <a:cs typeface="微软雅黑" panose="020B0503020204020204" charset="-122"/>
              </a:rPr>
              <a:t>听到什么选什么</a:t>
            </a:r>
            <a:r>
              <a:rPr lang="zh-CN" altLang="en-US" sz="3600" b="1" dirty="0">
                <a:latin typeface="微软雅黑" panose="020B0503020204020204" charset="-122"/>
                <a:ea typeface="微软雅黑" panose="020B0503020204020204" charset="-122"/>
                <a:cs typeface="微软雅黑" panose="020B0503020204020204" charset="-122"/>
              </a:rPr>
              <a:t>，但要确保</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题目</a:t>
            </a:r>
            <a:r>
              <a:rPr lang="zh-CN" altLang="en-US" sz="3600" b="1" dirty="0">
                <a:latin typeface="微软雅黑" panose="020B0503020204020204" charset="-122"/>
                <a:ea typeface="微软雅黑" panose="020B0503020204020204" charset="-122"/>
                <a:cs typeface="微软雅黑" panose="020B0503020204020204" charset="-122"/>
              </a:rPr>
              <a:t>和</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3600" b="1" dirty="0">
                <a:latin typeface="微软雅黑" panose="020B0503020204020204" charset="-122"/>
                <a:ea typeface="微软雅黑" panose="020B0503020204020204" charset="-122"/>
                <a:cs typeface="微软雅黑" panose="020B0503020204020204" charset="-122"/>
              </a:rPr>
              <a:t>的一致性</a:t>
            </a:r>
            <a:r>
              <a:rPr lang="zh-CN" altLang="en-US" sz="3600" b="1" dirty="0">
                <a:latin typeface="微软雅黑" panose="020B0503020204020204" charset="-122"/>
                <a:ea typeface="微软雅黑" panose="020B0503020204020204" charset="-122"/>
                <a:cs typeface="微软雅黑" panose="020B0503020204020204" charset="-122"/>
              </a:rPr>
              <a:t>；</a:t>
            </a:r>
            <a:endParaRPr lang="zh-CN" altLang="en-US" sz="3600" b="1" dirty="0">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rPr>
              <a:t>2.  </a:t>
            </a:r>
            <a:r>
              <a:rPr lang="zh-CN" altLang="en-US" sz="3600" b="1" dirty="0">
                <a:latin typeface="微软雅黑" panose="020B0503020204020204" charset="-122"/>
                <a:ea typeface="微软雅黑" panose="020B0503020204020204" charset="-122"/>
                <a:cs typeface="微软雅黑" panose="020B0503020204020204" charset="-122"/>
              </a:rPr>
              <a:t>注意简单的</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同义替换</a:t>
            </a:r>
            <a:r>
              <a:rPr lang="zh-CN" altLang="en-US" sz="3600" b="1" dirty="0">
                <a:latin typeface="微软雅黑" panose="020B0503020204020204" charset="-122"/>
                <a:ea typeface="微软雅黑" panose="020B0503020204020204" charset="-122"/>
                <a:cs typeface="微软雅黑" panose="020B0503020204020204" charset="-122"/>
              </a:rPr>
              <a:t>。</a:t>
            </a:r>
            <a:endParaRPr lang="zh-CN" altLang="en-US" sz="3600" b="1" dirty="0">
              <a:latin typeface="微软雅黑" panose="020B0503020204020204" charset="-122"/>
              <a:ea typeface="微软雅黑" panose="020B0503020204020204" charset="-122"/>
              <a:cs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2.2 </a:t>
            </a:r>
            <a:r>
              <a:rPr lang="zh-CN" altLang="en-US" sz="4400" b="1" dirty="0">
                <a:solidFill>
                  <a:srgbClr val="FF3300"/>
                </a:solidFill>
                <a:latin typeface="Arial" panose="020B0604020202020204" pitchFamily="34" charset="0"/>
              </a:rPr>
              <a:t>推理判断题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302895" y="1269365"/>
            <a:ext cx="11917045" cy="3415030"/>
          </a:xfrm>
          <a:prstGeom prst="rect">
            <a:avLst/>
          </a:prstGeom>
          <a:noFill/>
        </p:spPr>
        <p:txBody>
          <a:bodyPr wrap="square" rtlCol="0" anchor="t">
            <a:spAutoFit/>
          </a:bodyPr>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1.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What</a:t>
            </a:r>
            <a:r>
              <a:rPr lang="zh-CN" altLang="en-US" sz="2400" b="1">
                <a:latin typeface="微软雅黑" panose="020B0503020204020204" charset="-122"/>
                <a:ea typeface="微软雅黑" panose="020B0503020204020204" charset="-122"/>
                <a:cs typeface="微软雅黑" panose="020B0503020204020204" charset="-122"/>
              </a:rPr>
              <a:t> will the speakers probably do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next</a:t>
            </a:r>
            <a:r>
              <a:rPr lang="zh-CN" altLang="en-US" sz="2400" b="1">
                <a:latin typeface="微软雅黑" panose="020B0503020204020204" charset="-122"/>
                <a:ea typeface="微软雅黑" panose="020B0503020204020204" charset="-122"/>
                <a:cs typeface="微软雅黑" panose="020B0503020204020204" charset="-122"/>
              </a:rPr>
              <a:t>?     （2017.9 第5题）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 Order</a:t>
            </a:r>
            <a:r>
              <a:rPr lang="zh-CN" altLang="en-US" sz="2400" b="1">
                <a:latin typeface="微软雅黑" panose="020B0503020204020204" charset="-122"/>
                <a:ea typeface="微软雅黑" panose="020B0503020204020204" charset="-122"/>
                <a:cs typeface="微软雅黑" panose="020B0503020204020204" charset="-122"/>
              </a:rPr>
              <a:t> some boxes.       B. Go home and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rest</a:t>
            </a:r>
            <a:r>
              <a:rPr lang="zh-CN" altLang="en-US" sz="2400" b="1">
                <a:latin typeface="微软雅黑" panose="020B0503020204020204" charset="-122"/>
                <a:ea typeface="微软雅黑" panose="020B0503020204020204" charset="-122"/>
                <a:cs typeface="微软雅黑" panose="020B0503020204020204" charset="-122"/>
              </a:rPr>
              <a:t>.          C.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Continue</a:t>
            </a:r>
            <a:r>
              <a:rPr lang="zh-CN" altLang="en-US" sz="2400" b="1">
                <a:latin typeface="微软雅黑" panose="020B0503020204020204" charset="-122"/>
                <a:ea typeface="微软雅黑" panose="020B0503020204020204" charset="-122"/>
                <a:cs typeface="微软雅黑" panose="020B0503020204020204" charset="-122"/>
              </a:rPr>
              <a:t> working.</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2.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Where</a:t>
            </a:r>
            <a:r>
              <a:rPr lang="zh-CN" altLang="en-US" sz="2400" b="1">
                <a:latin typeface="微软雅黑" panose="020B0503020204020204" charset="-122"/>
                <a:ea typeface="微软雅黑" panose="020B0503020204020204" charset="-122"/>
                <a:cs typeface="微软雅黑" panose="020B0503020204020204" charset="-122"/>
              </a:rPr>
              <a:t> does the conversation probably take place?   （2019.3 第6题）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 At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bus stop</a:t>
            </a:r>
            <a:r>
              <a:rPr lang="zh-CN" altLang="en-US" sz="2400" b="1">
                <a:latin typeface="微软雅黑" panose="020B0503020204020204" charset="-122"/>
                <a:ea typeface="微软雅黑" panose="020B0503020204020204" charset="-122"/>
                <a:cs typeface="微软雅黑" panose="020B0503020204020204" charset="-122"/>
              </a:rPr>
              <a:t>.      B. At an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activity centre</a:t>
            </a:r>
            <a:r>
              <a:rPr lang="zh-CN" altLang="en-US" sz="2400" b="1">
                <a:latin typeface="微软雅黑" panose="020B0503020204020204" charset="-122"/>
                <a:ea typeface="微软雅黑" panose="020B0503020204020204" charset="-122"/>
                <a:cs typeface="微软雅黑" panose="020B0503020204020204" charset="-122"/>
              </a:rPr>
              <a:t>.     C. At an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information desk</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3" name="推理判断1——17.9 N0.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234295" y="1108075"/>
            <a:ext cx="833120" cy="650240"/>
          </a:xfrm>
          <a:prstGeom prst="rect">
            <a:avLst/>
          </a:prstGeom>
        </p:spPr>
      </p:pic>
      <p:pic>
        <p:nvPicPr>
          <p:cNvPr id="4" name="推理判断2——19.3. 6-7题">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0535920" y="3968750"/>
            <a:ext cx="1061720" cy="885190"/>
          </a:xfrm>
          <a:prstGeom prst="rect">
            <a:avLst/>
          </a:prstGeom>
        </p:spPr>
      </p:pic>
      <p:pic>
        <p:nvPicPr>
          <p:cNvPr id="7" name="图片 6" descr="415b16c366a8f4a2568a90785c29b4de"/>
          <p:cNvPicPr>
            <a:picLocks noChangeAspect="1"/>
          </p:cNvPicPr>
          <p:nvPr/>
        </p:nvPicPr>
        <p:blipFill>
          <a:blip r:embed="rId6"/>
          <a:stretch>
            <a:fillRect/>
          </a:stretch>
        </p:blipFill>
        <p:spPr>
          <a:xfrm>
            <a:off x="4132580" y="1758315"/>
            <a:ext cx="810895" cy="810895"/>
          </a:xfrm>
          <a:prstGeom prst="rect">
            <a:avLst/>
          </a:prstGeom>
        </p:spPr>
      </p:pic>
      <p:pic>
        <p:nvPicPr>
          <p:cNvPr id="5" name="图片 4" descr="415b16c366a8f4a2568a90785c29b4de"/>
          <p:cNvPicPr>
            <a:picLocks noChangeAspect="1"/>
          </p:cNvPicPr>
          <p:nvPr/>
        </p:nvPicPr>
        <p:blipFill>
          <a:blip r:embed="rId6"/>
          <a:stretch>
            <a:fillRect/>
          </a:stretch>
        </p:blipFill>
        <p:spPr>
          <a:xfrm>
            <a:off x="7258685" y="3437255"/>
            <a:ext cx="810895" cy="810895"/>
          </a:xfrm>
          <a:prstGeom prst="rect">
            <a:avLst/>
          </a:prstGeom>
        </p:spPr>
      </p:pic>
      <p:sp>
        <p:nvSpPr>
          <p:cNvPr id="6" name="文本框 5"/>
          <p:cNvSpPr txBox="1"/>
          <p:nvPr/>
        </p:nvSpPr>
        <p:spPr>
          <a:xfrm>
            <a:off x="383540" y="4075430"/>
            <a:ext cx="10496550" cy="3046095"/>
          </a:xfrm>
          <a:prstGeom prst="rect">
            <a:avLst/>
          </a:prstGeom>
          <a:solidFill>
            <a:schemeClr val="accent4">
              <a:lumMod val="40000"/>
              <a:lumOff val="60000"/>
            </a:schemeClr>
          </a:solidFill>
        </p:spPr>
        <p:txBody>
          <a:bodyPr wrap="square" rtlCol="0" anchor="t">
            <a:spAutoFit/>
          </a:bodyPr>
          <a:p>
            <a:r>
              <a:rPr lang="zh-CN" altLang="en-US" sz="2400" b="1"/>
              <a:t>M: Hello. Could you please help us? We’d like a </a:t>
            </a:r>
            <a:r>
              <a:rPr lang="zh-CN" altLang="en-US" sz="2400" b="1">
                <a:solidFill>
                  <a:srgbClr val="FF0000"/>
                </a:solidFill>
              </a:rPr>
              <a:t>map</a:t>
            </a:r>
            <a:r>
              <a:rPr lang="zh-CN" altLang="en-US" sz="2400" b="1"/>
              <a:t> of this city. </a:t>
            </a:r>
            <a:endParaRPr lang="zh-CN" altLang="en-US" sz="2400" b="1"/>
          </a:p>
          <a:p>
            <a:r>
              <a:rPr lang="zh-CN" altLang="en-US" sz="2400" b="1"/>
              <a:t>W: Yes, here you are.</a:t>
            </a:r>
            <a:endParaRPr lang="zh-CN" altLang="en-US" sz="2400" b="1"/>
          </a:p>
          <a:p>
            <a:r>
              <a:rPr lang="zh-CN" altLang="en-US" sz="2400" b="1"/>
              <a:t>M: Oh, could you also give us some </a:t>
            </a:r>
            <a:r>
              <a:rPr lang="zh-CN" altLang="en-US" sz="2400" b="1">
                <a:solidFill>
                  <a:srgbClr val="FF0000"/>
                </a:solidFill>
              </a:rPr>
              <a:t>information</a:t>
            </a:r>
            <a:r>
              <a:rPr lang="zh-CN" altLang="en-US" sz="2400" b="1"/>
              <a:t> </a:t>
            </a:r>
            <a:r>
              <a:rPr lang="zh-CN" altLang="en-US" sz="2400" b="1">
                <a:solidFill>
                  <a:srgbClr val="FF0000"/>
                </a:solidFill>
              </a:rPr>
              <a:t>about the film festival</a:t>
            </a:r>
            <a:r>
              <a:rPr lang="zh-CN" altLang="en-US" sz="2400" b="1"/>
              <a:t>?</a:t>
            </a:r>
            <a:endParaRPr lang="zh-CN" altLang="en-US" sz="2400" b="1"/>
          </a:p>
          <a:p>
            <a:r>
              <a:rPr lang="zh-CN" altLang="en-US" sz="2400" b="1"/>
              <a:t>W: Take this booklet. It has all the information about the activities that will be put on during the festival.</a:t>
            </a:r>
            <a:endParaRPr lang="zh-CN" altLang="en-US" sz="2400" b="1"/>
          </a:p>
          <a:p>
            <a:r>
              <a:rPr lang="zh-CN" altLang="en-US" sz="2400" b="1"/>
              <a:t>M: Thanks. And one last thing, do you have a </a:t>
            </a:r>
            <a:r>
              <a:rPr lang="zh-CN" altLang="en-US" sz="2400" b="1">
                <a:solidFill>
                  <a:srgbClr val="FF0000"/>
                </a:solidFill>
              </a:rPr>
              <a:t>bus timetable</a:t>
            </a:r>
            <a:r>
              <a:rPr lang="zh-CN" altLang="en-US" sz="2400" b="1"/>
              <a:t> for East Town?</a:t>
            </a:r>
            <a:endParaRPr lang="zh-CN" altLang="en-US" sz="2400" b="1"/>
          </a:p>
          <a:p>
            <a:r>
              <a:rPr lang="zh-CN" altLang="en-US" sz="2400" b="1"/>
              <a:t>W: Yes, here you are.</a:t>
            </a:r>
            <a:endParaRPr lang="zh-CN" altLang="en-US" sz="2400" b="1"/>
          </a:p>
          <a:p>
            <a:r>
              <a:rPr lang="zh-CN" altLang="en-US" sz="2400" b="1"/>
              <a:t>M: Thank you very much.</a:t>
            </a:r>
            <a:endParaRPr lang="zh-CN" altLang="en-US" sz="2400" b="1"/>
          </a:p>
        </p:txBody>
      </p:sp>
      <p:sp>
        <p:nvSpPr>
          <p:cNvPr id="8" name="文本框 7"/>
          <p:cNvSpPr txBox="1"/>
          <p:nvPr/>
        </p:nvSpPr>
        <p:spPr>
          <a:xfrm>
            <a:off x="498475" y="2400300"/>
            <a:ext cx="11012805" cy="1568450"/>
          </a:xfrm>
          <a:prstGeom prst="rect">
            <a:avLst/>
          </a:prstGeom>
          <a:solidFill>
            <a:schemeClr val="accent6">
              <a:lumMod val="40000"/>
              <a:lumOff val="60000"/>
            </a:schemeClr>
          </a:solidFill>
        </p:spPr>
        <p:txBody>
          <a:bodyPr wrap="square" rtlCol="0" anchor="t">
            <a:spAutoFit/>
          </a:bodyPr>
          <a:p>
            <a:r>
              <a:rPr lang="zh-CN" altLang="en-US" sz="2400" b="1"/>
              <a:t>W: I’m really tired from</a:t>
            </a:r>
            <a:r>
              <a:rPr lang="zh-CN" altLang="en-US" sz="2400" b="1" u="sng"/>
              <a:t> packing all these boxes for three hours</a:t>
            </a:r>
            <a:r>
              <a:rPr lang="zh-CN" altLang="en-US" sz="2400" b="1"/>
              <a:t>. It’s about time to </a:t>
            </a:r>
            <a:r>
              <a:rPr lang="zh-CN" altLang="en-US" sz="2400" b="1">
                <a:solidFill>
                  <a:srgbClr val="FF0000"/>
                </a:solidFill>
              </a:rPr>
              <a:t>call it a day</a:t>
            </a:r>
            <a:r>
              <a:rPr lang="zh-CN" altLang="en-US" sz="2400" b="1"/>
              <a:t>. </a:t>
            </a:r>
            <a:r>
              <a:rPr lang="zh-CN" altLang="en-US" sz="2400" b="1">
                <a:solidFill>
                  <a:srgbClr val="FF0000"/>
                </a:solidFill>
              </a:rPr>
              <a:t>收工</a:t>
            </a:r>
            <a:r>
              <a:rPr lang="en-US" altLang="zh-CN" sz="2400" b="1">
                <a:solidFill>
                  <a:srgbClr val="FF0000"/>
                </a:solidFill>
              </a:rPr>
              <a:t>/</a:t>
            </a:r>
            <a:r>
              <a:rPr lang="zh-CN" altLang="en-US" sz="2400" b="1">
                <a:solidFill>
                  <a:srgbClr val="FF0000"/>
                </a:solidFill>
              </a:rPr>
              <a:t>今天到此为止</a:t>
            </a:r>
            <a:endParaRPr lang="zh-CN" altLang="en-US" sz="2400" b="1"/>
          </a:p>
          <a:p>
            <a:r>
              <a:rPr lang="zh-CN" altLang="en-US" sz="2400" b="1"/>
              <a:t>M: I know. Maybe we could</a:t>
            </a:r>
            <a:r>
              <a:rPr lang="zh-CN" altLang="en-US" sz="2400" b="1" u="sng"/>
              <a:t> do it first thing tomorrow morning</a:t>
            </a:r>
            <a:r>
              <a:rPr lang="zh-CN" altLang="en-US" sz="2400" b="1"/>
              <a:t>.</a:t>
            </a:r>
            <a:endParaRPr lang="zh-CN" altLang="en-US" sz="2400" b="1"/>
          </a:p>
          <a:p>
            <a:r>
              <a:rPr lang="zh-CN" altLang="en-US" sz="2400" b="1"/>
              <a:t>W: </a:t>
            </a:r>
            <a:r>
              <a:rPr lang="zh-CN" altLang="en-US" sz="2400" b="1">
                <a:solidFill>
                  <a:srgbClr val="FF0000"/>
                </a:solidFill>
              </a:rPr>
              <a:t>Why not?</a:t>
            </a:r>
            <a:r>
              <a:rPr lang="zh-CN" altLang="en-US" sz="2400" b="1"/>
              <a:t> These orders are not </a:t>
            </a:r>
            <a:r>
              <a:rPr lang="zh-CN" altLang="en-US" sz="2400" b="1">
                <a:solidFill>
                  <a:srgbClr val="FF0000"/>
                </a:solidFill>
              </a:rPr>
              <a:t>urgent</a:t>
            </a:r>
            <a:r>
              <a:rPr lang="zh-CN" altLang="en-US" sz="2400" b="1"/>
              <a:t>. </a:t>
            </a:r>
            <a:r>
              <a:rPr lang="zh-CN" altLang="en-US" sz="2400" b="1">
                <a:solidFill>
                  <a:srgbClr val="FF0000"/>
                </a:solidFill>
              </a:rPr>
              <a:t>紧急的</a:t>
            </a:r>
            <a:endParaRPr lang="zh-CN" altLang="en-US" sz="2400" b="1">
              <a:solidFill>
                <a:srgbClr val="FF0000"/>
              </a:solidFill>
            </a:endParaRPr>
          </a:p>
        </p:txBody>
      </p:sp>
      <p:pic>
        <p:nvPicPr>
          <p:cNvPr id="9" name="图片 8"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02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9857"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42"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bldLst>
      <p:bldP spid="8" grpId="0" bldLvl="0" animBg="1"/>
      <p:bldP spid="8" grpId="1" bldLvl="0" animBg="1"/>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2.2 </a:t>
            </a:r>
            <a:r>
              <a:rPr lang="zh-CN" altLang="en-US" sz="4400" b="1" dirty="0">
                <a:solidFill>
                  <a:srgbClr val="FF3300"/>
                </a:solidFill>
                <a:latin typeface="Arial" panose="020B0604020202020204" pitchFamily="34" charset="0"/>
              </a:rPr>
              <a:t>推理判断题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302895" y="1269365"/>
            <a:ext cx="11917045" cy="3876675"/>
          </a:xfrm>
          <a:prstGeom prst="rect">
            <a:avLst/>
          </a:prstGeom>
          <a:noFill/>
        </p:spPr>
        <p:txBody>
          <a:bodyPr wrap="square" rtlCol="0" anchor="t">
            <a:spAutoFit/>
          </a:bodyPr>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3. What is the probable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relationship</a:t>
            </a:r>
            <a:r>
              <a:rPr lang="zh-CN" altLang="en-US" sz="2400" b="1">
                <a:latin typeface="微软雅黑" panose="020B0503020204020204" charset="-122"/>
                <a:ea typeface="微软雅黑" panose="020B0503020204020204" charset="-122"/>
                <a:cs typeface="微软雅黑" panose="020B0503020204020204" charset="-122"/>
              </a:rPr>
              <a:t> between the speakers?   </a:t>
            </a:r>
            <a:r>
              <a:rPr lang="zh-CN" altLang="en-US" sz="2000" b="1">
                <a:latin typeface="微软雅黑" panose="020B0503020204020204" charset="-122"/>
                <a:ea typeface="微软雅黑" panose="020B0503020204020204" charset="-122"/>
                <a:cs typeface="微软雅黑" panose="020B0503020204020204" charset="-122"/>
              </a:rPr>
              <a:t>（15.9 第3题）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 Colleagues.        B. Neighbors.          C. Strangers.</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4.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Who</a:t>
            </a:r>
            <a:r>
              <a:rPr lang="zh-CN" altLang="en-US" sz="2400" b="1">
                <a:latin typeface="微软雅黑" panose="020B0503020204020204" charset="-122"/>
                <a:ea typeface="微软雅黑" panose="020B0503020204020204" charset="-122"/>
                <a:cs typeface="微软雅黑" panose="020B0503020204020204" charset="-122"/>
              </a:rPr>
              <a:t> suggested the idea of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changing the name of the town</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（18.3 第16题）</a:t>
            </a: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local farmer</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B.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transport company</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C.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government department</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3" name="推理判断3——15.9 No. 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791700" y="690245"/>
            <a:ext cx="962660" cy="681355"/>
          </a:xfrm>
          <a:prstGeom prst="rect">
            <a:avLst/>
          </a:prstGeom>
        </p:spPr>
      </p:pic>
      <p:pic>
        <p:nvPicPr>
          <p:cNvPr id="4" name="推理判断4——18.3 N0.1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0039985" y="3511550"/>
            <a:ext cx="919480" cy="746125"/>
          </a:xfrm>
          <a:prstGeom prst="rect">
            <a:avLst/>
          </a:prstGeom>
        </p:spPr>
      </p:pic>
      <p:pic>
        <p:nvPicPr>
          <p:cNvPr id="5" name="图片 4" descr="415b16c366a8f4a2568a90785c29b4de"/>
          <p:cNvPicPr>
            <a:picLocks noChangeAspect="1"/>
          </p:cNvPicPr>
          <p:nvPr/>
        </p:nvPicPr>
        <p:blipFill>
          <a:blip r:embed="rId6"/>
          <a:stretch>
            <a:fillRect/>
          </a:stretch>
        </p:blipFill>
        <p:spPr>
          <a:xfrm>
            <a:off x="3162300" y="1766570"/>
            <a:ext cx="810895" cy="810895"/>
          </a:xfrm>
          <a:prstGeom prst="rect">
            <a:avLst/>
          </a:prstGeom>
        </p:spPr>
      </p:pic>
      <p:pic>
        <p:nvPicPr>
          <p:cNvPr id="6" name="图片 5" descr="415b16c366a8f4a2568a90785c29b4de"/>
          <p:cNvPicPr>
            <a:picLocks noChangeAspect="1"/>
          </p:cNvPicPr>
          <p:nvPr/>
        </p:nvPicPr>
        <p:blipFill>
          <a:blip r:embed="rId6"/>
          <a:stretch>
            <a:fillRect/>
          </a:stretch>
        </p:blipFill>
        <p:spPr>
          <a:xfrm>
            <a:off x="284480" y="4454525"/>
            <a:ext cx="810895" cy="810895"/>
          </a:xfrm>
          <a:prstGeom prst="rect">
            <a:avLst/>
          </a:prstGeom>
        </p:spPr>
      </p:pic>
      <p:sp>
        <p:nvSpPr>
          <p:cNvPr id="100" name="文本框 99"/>
          <p:cNvSpPr txBox="1"/>
          <p:nvPr/>
        </p:nvSpPr>
        <p:spPr>
          <a:xfrm>
            <a:off x="384175" y="1949450"/>
            <a:ext cx="11424285" cy="1198880"/>
          </a:xfrm>
          <a:prstGeom prst="rect">
            <a:avLst/>
          </a:prstGeom>
          <a:solidFill>
            <a:schemeClr val="accent4">
              <a:lumMod val="40000"/>
              <a:lumOff val="60000"/>
            </a:schemeClr>
          </a:solidFill>
          <a:ln w="9525">
            <a:noFill/>
          </a:ln>
        </p:spPr>
        <p:txBody>
          <a:bodyPr wrap="square">
            <a:spAutoFit/>
          </a:bodyPr>
          <a:p>
            <a:pPr indent="0"/>
            <a:r>
              <a:rPr lang="en-US" sz="2400" b="1">
                <a:latin typeface="Times New Roman" panose="02020603050405020304" pitchFamily="18" charset="0"/>
                <a:ea typeface="宋体" panose="02010600030101010101" pitchFamily="2" charset="-122"/>
              </a:rPr>
              <a:t>W: </a:t>
            </a:r>
            <a:r>
              <a:rPr lang="en-US" sz="2400" b="1">
                <a:solidFill>
                  <a:srgbClr val="FF0000"/>
                </a:solidFill>
                <a:latin typeface="Times New Roman" panose="02020603050405020304" pitchFamily="18" charset="0"/>
                <a:ea typeface="宋体" panose="02010600030101010101" pitchFamily="2" charset="-122"/>
              </a:rPr>
              <a:t>Mr. Baker</a:t>
            </a:r>
            <a:r>
              <a:rPr lang="en-US" sz="2400" b="1">
                <a:latin typeface="Times New Roman" panose="02020603050405020304" pitchFamily="18" charset="0"/>
                <a:ea typeface="宋体" panose="02010600030101010101" pitchFamily="2" charset="-122"/>
              </a:rPr>
              <a:t>, could I possibly use your phone? Ours doesn’t work. Judy is ill, and I want to call a doctor.M: Sure. </a:t>
            </a:r>
            <a:r>
              <a:rPr lang="en-US" sz="2400" b="1">
                <a:solidFill>
                  <a:srgbClr val="FF0000"/>
                </a:solidFill>
                <a:latin typeface="Times New Roman" panose="02020603050405020304" pitchFamily="18" charset="0"/>
                <a:ea typeface="宋体" panose="02010600030101010101" pitchFamily="2" charset="-122"/>
              </a:rPr>
              <a:t>Come on in</a:t>
            </a:r>
            <a:r>
              <a:rPr lang="en-US" sz="2400" b="1">
                <a:latin typeface="Times New Roman" panose="02020603050405020304" pitchFamily="18" charset="0"/>
                <a:ea typeface="宋体" panose="02010600030101010101" pitchFamily="2" charset="-122"/>
              </a:rPr>
              <a:t>. Hope everything’s well with Judy.</a:t>
            </a:r>
            <a:endParaRPr lang="en-US" altLang="en-US" sz="2400" b="1">
              <a:latin typeface="Times New Roman" panose="02020603050405020304" pitchFamily="18" charset="0"/>
              <a:ea typeface="宋体" panose="02010600030101010101" pitchFamily="2" charset="-122"/>
            </a:endParaRPr>
          </a:p>
        </p:txBody>
      </p:sp>
      <p:sp>
        <p:nvSpPr>
          <p:cNvPr id="7" name="文本框 6"/>
          <p:cNvSpPr txBox="1"/>
          <p:nvPr/>
        </p:nvSpPr>
        <p:spPr>
          <a:xfrm>
            <a:off x="284480" y="2888615"/>
            <a:ext cx="11513185" cy="4154170"/>
          </a:xfrm>
          <a:prstGeom prst="rect">
            <a:avLst/>
          </a:prstGeom>
          <a:solidFill>
            <a:schemeClr val="accent6">
              <a:lumMod val="40000"/>
              <a:lumOff val="60000"/>
            </a:schemeClr>
          </a:solidFill>
        </p:spPr>
        <p:txBody>
          <a:bodyPr wrap="square" rtlCol="0" anchor="t">
            <a:spAutoFit/>
          </a:bodyPr>
          <a:p>
            <a:r>
              <a:rPr lang="zh-CN" altLang="en-US" sz="2000" b="1"/>
              <a:t>W: What’s so funny, dear?</a:t>
            </a:r>
            <a:endParaRPr lang="zh-CN" altLang="en-US" sz="2000" b="1"/>
          </a:p>
          <a:p>
            <a:r>
              <a:rPr lang="zh-CN" altLang="en-US" sz="2000" b="1"/>
              <a:t>M: Look here! A small country town in Australia decides to change its name for a month.</a:t>
            </a:r>
            <a:endParaRPr lang="zh-CN" altLang="en-US" sz="2000" b="1"/>
          </a:p>
          <a:p>
            <a:r>
              <a:rPr lang="zh-CN" altLang="en-US" sz="2000" b="1"/>
              <a:t>W: Really? Just for a month? Why?</a:t>
            </a:r>
            <a:endParaRPr lang="zh-CN" altLang="en-US" sz="2000" b="1"/>
          </a:p>
          <a:p>
            <a:r>
              <a:rPr lang="zh-CN" altLang="en-US" sz="2000" b="1"/>
              <a:t>M: For road safety. The town is called Speed, in the countryside of Victoria. Now, the people living there want to change it into Speed Kills. They hope the drivers passing the town will slow down a bit when they see the road sign.</a:t>
            </a:r>
            <a:endParaRPr lang="zh-CN" altLang="en-US" sz="2000" b="1"/>
          </a:p>
          <a:p>
            <a:r>
              <a:rPr lang="zh-CN" altLang="en-US" sz="2000" b="1"/>
              <a:t>W: That sounds like a really good idea, doesn’t it?</a:t>
            </a:r>
            <a:endParaRPr lang="zh-CN" altLang="en-US" sz="2000" b="1"/>
          </a:p>
          <a:p>
            <a:r>
              <a:rPr lang="zh-CN" altLang="en-US" sz="2000" b="1"/>
              <a:t>M: Mmm. </a:t>
            </a:r>
            <a:r>
              <a:rPr lang="zh-CN" altLang="en-US" sz="2000" b="1" u="sng"/>
              <a:t>The idea was put forward by </a:t>
            </a:r>
            <a:r>
              <a:rPr lang="zh-CN" altLang="en-US" sz="2400" b="1" u="sng">
                <a:solidFill>
                  <a:srgbClr val="FF0000"/>
                </a:solidFill>
              </a:rPr>
              <a:t>the Victoria Transport Accident Office</a:t>
            </a:r>
            <a:r>
              <a:rPr lang="zh-CN" altLang="en-US" sz="2000" b="1"/>
              <a:t>. It soon won over 45 people in Speed. They even made a video which has already become a hit on the Internet!</a:t>
            </a:r>
            <a:endParaRPr lang="zh-CN" altLang="en-US" sz="2000" b="1"/>
          </a:p>
          <a:p>
            <a:r>
              <a:rPr lang="zh-CN" altLang="en-US" sz="2000" b="1"/>
              <a:t>W: It’s interesting to see what will happen then.</a:t>
            </a:r>
            <a:endParaRPr lang="zh-CN" altLang="en-US" sz="2000" b="1"/>
          </a:p>
          <a:p>
            <a:r>
              <a:rPr lang="zh-CN" altLang="en-US" sz="2000" b="1"/>
              <a:t>M:</a:t>
            </a:r>
            <a:r>
              <a:rPr lang="zh-CN" altLang="en-US" sz="2000" b="1">
                <a:solidFill>
                  <a:srgbClr val="FF0000"/>
                </a:solidFill>
              </a:rPr>
              <a:t> A local farmer</a:t>
            </a:r>
            <a:r>
              <a:rPr lang="zh-CN" altLang="en-US" sz="2000" b="1"/>
              <a:t> called Phil Down wants to change his name, too. He’ll be called Phil Slow Down. He wishes the idea would catch on around the world.</a:t>
            </a:r>
            <a:endParaRPr lang="zh-CN" altLang="en-US" sz="2000" b="1"/>
          </a:p>
          <a:p>
            <a:r>
              <a:rPr lang="zh-CN" altLang="en-US" sz="2000" b="1"/>
              <a:t>W: I hope it works well.</a:t>
            </a:r>
            <a:endParaRPr lang="zh-CN" altLang="en-US" sz="2000" b="1"/>
          </a:p>
        </p:txBody>
      </p:sp>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64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ppt_x"/>
                                          </p:val>
                                        </p:tav>
                                        <p:tav tm="100000">
                                          <p:val>
                                            <p:strVal val="#ppt_x"/>
                                          </p:val>
                                        </p:tav>
                                      </p:tavLst>
                                    </p:anim>
                                    <p:anim calcmode="lin" valueType="num">
                                      <p:cBhvr additive="base">
                                        <p:cTn id="1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0"/>
                                        </p:tgtEl>
                                        <p:attrNameLst>
                                          <p:attrName>ppt_x</p:attrName>
                                        </p:attrNameLst>
                                      </p:cBhvr>
                                      <p:tavLst>
                                        <p:tav tm="0">
                                          <p:val>
                                            <p:strVal val="ppt_x"/>
                                          </p:val>
                                        </p:tav>
                                        <p:tav tm="100000">
                                          <p:val>
                                            <p:strVal val="ppt_x"/>
                                          </p:val>
                                        </p:tav>
                                      </p:tavLst>
                                    </p:anim>
                                    <p:anim calcmode="lin" valueType="num">
                                      <p:cBhvr additive="base">
                                        <p:cTn id="23" dur="500"/>
                                        <p:tgtEl>
                                          <p:spTgt spid="100"/>
                                        </p:tgtEl>
                                        <p:attrNameLst>
                                          <p:attrName>ppt_y</p:attrName>
                                        </p:attrNameLst>
                                      </p:cBhvr>
                                      <p:tavLst>
                                        <p:tav tm="0">
                                          <p:val>
                                            <p:strVal val="ppt_y"/>
                                          </p:val>
                                        </p:tav>
                                        <p:tav tm="100000">
                                          <p:val>
                                            <p:strVal val="1+ppt_h/2"/>
                                          </p:val>
                                        </p:tav>
                                      </p:tavLst>
                                    </p:anim>
                                    <p:set>
                                      <p:cBhvr>
                                        <p:cTn id="24" dur="1" fill="hold">
                                          <p:stCondLst>
                                            <p:cond delay="499"/>
                                          </p:stCondLst>
                                        </p:cTn>
                                        <p:tgtEl>
                                          <p:spTgt spid="10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67840"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7"/>
                                        </p:tgtEl>
                                        <p:attrNameLst>
                                          <p:attrName>ppt_x</p:attrName>
                                        </p:attrNameLst>
                                      </p:cBhvr>
                                      <p:tavLst>
                                        <p:tav tm="0">
                                          <p:val>
                                            <p:strVal val="ppt_x"/>
                                          </p:val>
                                        </p:tav>
                                        <p:tav tm="100000">
                                          <p:val>
                                            <p:strVal val="ppt_x"/>
                                          </p:val>
                                        </p:tav>
                                      </p:tavLst>
                                    </p:anim>
                                    <p:anim calcmode="lin" valueType="num">
                                      <p:cBhvr additive="base">
                                        <p:cTn id="45" dur="500"/>
                                        <p:tgtEl>
                                          <p:spTgt spid="7"/>
                                        </p:tgtEl>
                                        <p:attrNameLst>
                                          <p:attrName>ppt_y</p:attrName>
                                        </p:attrNameLst>
                                      </p:cBhvr>
                                      <p:tavLst>
                                        <p:tav tm="0">
                                          <p:val>
                                            <p:strVal val="ppt_y"/>
                                          </p:val>
                                        </p:tav>
                                        <p:tav tm="100000">
                                          <p:val>
                                            <p:strVal val="1+ppt_h/2"/>
                                          </p:val>
                                        </p:tav>
                                      </p:tavLst>
                                    </p:anim>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48"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bldLst>
      <p:bldP spid="100" grpId="0" bldLvl="0" animBg="1"/>
      <p:bldP spid="100" grpId="1" bldLvl="0" animBg="1"/>
      <p:bldP spid="7" grpId="0" bldLvl="0" animBg="1"/>
      <p:bldP spid="7"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223"/>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2. 2 </a:t>
            </a:r>
            <a:r>
              <a:rPr lang="zh-CN" altLang="en-US" sz="4400" b="1" dirty="0">
                <a:solidFill>
                  <a:srgbClr val="FF3300"/>
                </a:solidFill>
                <a:latin typeface="Arial" panose="020B0604020202020204" pitchFamily="34" charset="0"/>
              </a:rPr>
              <a:t>推理判断题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3175000"/>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1</a:t>
            </a:r>
            <a:r>
              <a:rPr lang="zh-CN" altLang="en-US" sz="3600" b="1" dirty="0">
                <a:latin typeface="微软雅黑" panose="020B0503020204020204" charset="-122"/>
                <a:ea typeface="微软雅黑" panose="020B0503020204020204" charset="-122"/>
                <a:cs typeface="微软雅黑" panose="020B0503020204020204" charset="-122"/>
              </a:rPr>
              <a:t>．捕捉“</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弦外之音</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降调</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赞同肯定；升调</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怀疑</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惊讶</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否定。</a:t>
            </a:r>
            <a:endParaRPr lang="zh-CN" altLang="en-US" sz="24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2</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人</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物关系</a:t>
            </a:r>
            <a:r>
              <a:rPr lang="zh-CN" altLang="en-US" sz="3600" b="1" dirty="0">
                <a:latin typeface="微软雅黑" panose="020B0503020204020204" charset="-122"/>
                <a:ea typeface="微软雅黑" panose="020B0503020204020204" charset="-122"/>
                <a:cs typeface="微软雅黑" panose="020B0503020204020204" charset="-122"/>
              </a:rPr>
              <a:t>和地点推断：</a:t>
            </a:r>
            <a:r>
              <a:rPr lang="zh-CN" altLang="en-US" sz="2800" b="1" dirty="0">
                <a:latin typeface="微软雅黑" panose="020B0503020204020204" charset="-122"/>
                <a:ea typeface="微软雅黑" panose="020B0503020204020204" charset="-122"/>
                <a:cs typeface="微软雅黑" panose="020B0503020204020204" charset="-122"/>
              </a:rPr>
              <a:t>捕捉</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rPr>
              <a:t>关键词</a:t>
            </a:r>
            <a:r>
              <a:rPr lang="zh-CN" altLang="en-US" sz="2800" b="1" dirty="0">
                <a:latin typeface="微软雅黑" panose="020B0503020204020204" charset="-122"/>
                <a:ea typeface="微软雅黑" panose="020B0503020204020204" charset="-122"/>
                <a:cs typeface="微软雅黑" panose="020B0503020204020204" charset="-122"/>
              </a:rPr>
              <a:t>！！！</a:t>
            </a:r>
            <a:endParaRPr lang="zh-CN" altLang="en-US" sz="36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en-US" sz="3600" b="1" dirty="0">
                <a:latin typeface="微软雅黑" panose="020B0503020204020204" charset="-122"/>
                <a:ea typeface="微软雅黑" panose="020B0503020204020204" charset="-122"/>
                <a:cs typeface="微软雅黑" panose="020B0503020204020204" charset="-122"/>
              </a:rPr>
              <a:t>3．注意一些</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语法结构</a:t>
            </a:r>
            <a:r>
              <a:rPr lang="zh-CN" altLang="en-US" sz="3600" b="1" dirty="0">
                <a:latin typeface="微软雅黑" panose="020B0503020204020204" charset="-122"/>
                <a:ea typeface="微软雅黑" panose="020B0503020204020204" charset="-122"/>
                <a:cs typeface="微软雅黑" panose="020B0503020204020204" charset="-122"/>
              </a:rPr>
              <a:t>的运用：</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虚拟语气</a:t>
            </a:r>
            <a:r>
              <a:rPr lang="zh-CN" altLang="en-US" sz="2400" b="1" dirty="0">
                <a:latin typeface="微软雅黑" panose="020B0503020204020204" charset="-122"/>
                <a:ea typeface="微软雅黑" panose="020B0503020204020204" charset="-122"/>
                <a:cs typeface="微软雅黑" panose="020B0503020204020204" charset="-122"/>
              </a:rPr>
              <a:t>表示与事实相反；</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否定比较级</a:t>
            </a:r>
            <a:r>
              <a:rPr lang="zh-CN" altLang="en-US" sz="2400" b="1" dirty="0">
                <a:latin typeface="微软雅黑" panose="020B0503020204020204" charset="-122"/>
                <a:ea typeface="微软雅黑" panose="020B0503020204020204" charset="-122"/>
                <a:cs typeface="微软雅黑" panose="020B0503020204020204" charset="-122"/>
              </a:rPr>
              <a:t>结构表示最高级；含蓄的表达。</a:t>
            </a:r>
            <a:endParaRPr lang="zh-CN" altLang="en-US" sz="2400" b="1" dirty="0">
              <a:latin typeface="微软雅黑" panose="020B0503020204020204" charset="-122"/>
              <a:ea typeface="微软雅黑" panose="020B0503020204020204" charset="-122"/>
              <a:cs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2.3 </a:t>
            </a:r>
            <a:r>
              <a:rPr lang="zh-CN" altLang="en-US" sz="4400" b="1" dirty="0">
                <a:solidFill>
                  <a:srgbClr val="FF3300"/>
                </a:solidFill>
                <a:latin typeface="Arial" panose="020B0604020202020204" pitchFamily="34" charset="0"/>
              </a:rPr>
              <a:t>主旨大意题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383540" y="1269365"/>
            <a:ext cx="11640185" cy="526224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1.What are the speakers talking about?       （2016.3 第11题）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New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films</a:t>
            </a:r>
            <a:r>
              <a:rPr lang="zh-CN" altLang="en-US" sz="2800" b="1">
                <a:latin typeface="微软雅黑" panose="020B0503020204020204" charset="-122"/>
                <a:ea typeface="微软雅黑" panose="020B0503020204020204" charset="-122"/>
                <a:cs typeface="微软雅黑" panose="020B0503020204020204" charset="-122"/>
              </a:rPr>
              <a:t>.     B. Popular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cinemas</a:t>
            </a:r>
            <a:r>
              <a:rPr lang="zh-CN" altLang="en-US" sz="2800" b="1">
                <a:latin typeface="微软雅黑" panose="020B0503020204020204" charset="-122"/>
                <a:ea typeface="微软雅黑" panose="020B0503020204020204" charset="-122"/>
                <a:cs typeface="微软雅黑" panose="020B0503020204020204" charset="-122"/>
              </a:rPr>
              <a:t>.      C.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Film-seeing</a:t>
            </a:r>
            <a:r>
              <a:rPr lang="zh-CN" altLang="en-US" sz="2800" b="1">
                <a:latin typeface="微软雅黑" panose="020B0503020204020204" charset="-122"/>
                <a:ea typeface="微软雅黑" panose="020B0503020204020204" charset="-122"/>
                <a:cs typeface="微软雅黑" panose="020B0503020204020204" charset="-122"/>
              </a:rPr>
              <a:t> habits.</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2. What is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purpose</a:t>
            </a:r>
            <a:r>
              <a:rPr lang="zh-CN" altLang="en-US" sz="2800" b="1">
                <a:latin typeface="微软雅黑" panose="020B0503020204020204" charset="-122"/>
                <a:ea typeface="微软雅黑" panose="020B0503020204020204" charset="-122"/>
                <a:cs typeface="微软雅黑" panose="020B0503020204020204" charset="-122"/>
              </a:rPr>
              <a:t> of this speech?         （2014.9 第20题）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Introduce</a:t>
            </a:r>
            <a:r>
              <a:rPr lang="zh-CN" altLang="en-US" sz="2800" b="1">
                <a:latin typeface="微软雅黑" panose="020B0503020204020204" charset="-122"/>
                <a:ea typeface="微软雅黑" panose="020B0503020204020204" charset="-122"/>
                <a:cs typeface="微软雅黑" panose="020B0503020204020204" charset="-122"/>
              </a:rPr>
              <a:t> the best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shop</a:t>
            </a:r>
            <a:r>
              <a:rPr lang="zh-CN" altLang="en-US" sz="2800" b="1">
                <a:latin typeface="微软雅黑" panose="020B0503020204020204" charset="-122"/>
                <a:ea typeface="微软雅黑" panose="020B0503020204020204" charset="-122"/>
                <a:cs typeface="微软雅黑" panose="020B0503020204020204" charset="-122"/>
              </a:rPr>
              <a:t>ping district in London.</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B. Encourage people to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buy the Christmas trees</a:t>
            </a:r>
            <a:r>
              <a:rPr lang="zh-CN" altLang="en-US" sz="2800" b="1">
                <a:latin typeface="微软雅黑" panose="020B0503020204020204" charset="-122"/>
                <a:ea typeface="微软雅黑" panose="020B0503020204020204" charset="-122"/>
                <a:cs typeface="微软雅黑" panose="020B0503020204020204" charset="-122"/>
              </a:rPr>
              <a:t>.</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C.</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 Welcome</a:t>
            </a:r>
            <a:r>
              <a:rPr lang="zh-CN" altLang="en-US" sz="2800" b="1">
                <a:latin typeface="微软雅黑" panose="020B0503020204020204" charset="-122"/>
                <a:ea typeface="微软雅黑" panose="020B0503020204020204" charset="-122"/>
                <a:cs typeface="微软雅黑" panose="020B0503020204020204" charset="-122"/>
              </a:rPr>
              <a:t> people to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visit London </a:t>
            </a:r>
            <a:r>
              <a:rPr lang="zh-CN" altLang="en-US" sz="2800" b="1">
                <a:latin typeface="微软雅黑" panose="020B0503020204020204" charset="-122"/>
                <a:ea typeface="微软雅黑" panose="020B0503020204020204" charset="-122"/>
                <a:cs typeface="微软雅黑" panose="020B0503020204020204" charset="-122"/>
              </a:rPr>
              <a:t>in December.</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4" name="主旨大意2——14.9 No.2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536555" y="3968750"/>
            <a:ext cx="886460" cy="886460"/>
          </a:xfrm>
          <a:prstGeom prst="rect">
            <a:avLst/>
          </a:prstGeom>
        </p:spPr>
      </p:pic>
      <p:pic>
        <p:nvPicPr>
          <p:cNvPr id="5" name="图片 4" descr="415b16c366a8f4a2568a90785c29b4de"/>
          <p:cNvPicPr>
            <a:picLocks noChangeAspect="1"/>
          </p:cNvPicPr>
          <p:nvPr/>
        </p:nvPicPr>
        <p:blipFill>
          <a:blip r:embed="rId4"/>
          <a:stretch>
            <a:fillRect/>
          </a:stretch>
        </p:blipFill>
        <p:spPr>
          <a:xfrm>
            <a:off x="7463790" y="1949450"/>
            <a:ext cx="810895" cy="810895"/>
          </a:xfrm>
          <a:prstGeom prst="rect">
            <a:avLst/>
          </a:prstGeom>
        </p:spPr>
      </p:pic>
      <p:pic>
        <p:nvPicPr>
          <p:cNvPr id="6" name="图片 5" descr="415b16c366a8f4a2568a90785c29b4de"/>
          <p:cNvPicPr>
            <a:picLocks noChangeAspect="1"/>
          </p:cNvPicPr>
          <p:nvPr/>
        </p:nvPicPr>
        <p:blipFill>
          <a:blip r:embed="rId4"/>
          <a:stretch>
            <a:fillRect/>
          </a:stretch>
        </p:blipFill>
        <p:spPr>
          <a:xfrm>
            <a:off x="379730" y="5086350"/>
            <a:ext cx="810895" cy="810895"/>
          </a:xfrm>
          <a:prstGeom prst="rect">
            <a:avLst/>
          </a:prstGeom>
        </p:spPr>
      </p:pic>
      <p:sp>
        <p:nvSpPr>
          <p:cNvPr id="7" name="文本框 6"/>
          <p:cNvSpPr txBox="1"/>
          <p:nvPr/>
        </p:nvSpPr>
        <p:spPr>
          <a:xfrm>
            <a:off x="219075" y="1646555"/>
            <a:ext cx="11753850" cy="5200650"/>
          </a:xfrm>
          <a:prstGeom prst="rect">
            <a:avLst/>
          </a:prstGeom>
          <a:solidFill>
            <a:schemeClr val="accent4">
              <a:lumMod val="40000"/>
              <a:lumOff val="60000"/>
            </a:schemeClr>
          </a:solidFill>
        </p:spPr>
        <p:txBody>
          <a:bodyPr wrap="square" rtlCol="0" anchor="t">
            <a:spAutoFit/>
          </a:bodyPr>
          <a:p>
            <a:r>
              <a:rPr lang="zh-CN" altLang="en-US" sz="2400" b="1"/>
              <a:t>M: </a:t>
            </a:r>
            <a:r>
              <a:rPr lang="zh-CN" altLang="en-US" sz="2400" b="1">
                <a:solidFill>
                  <a:srgbClr val="FF0000"/>
                </a:solidFill>
              </a:rPr>
              <a:t>Why don’t you like going to the cinema</a:t>
            </a:r>
            <a:r>
              <a:rPr lang="zh-CN" altLang="en-US" sz="2400" b="1"/>
              <a:t>?</a:t>
            </a:r>
            <a:endParaRPr lang="zh-CN" altLang="en-US" sz="2400" b="1"/>
          </a:p>
          <a:p>
            <a:r>
              <a:rPr lang="zh-CN" altLang="en-US" sz="2400" b="1"/>
              <a:t>W: Well, there are too many </a:t>
            </a:r>
            <a:r>
              <a:rPr lang="zh-CN" altLang="en-US" sz="2400" b="1">
                <a:solidFill>
                  <a:srgbClr val="FF0000"/>
                </a:solidFill>
              </a:rPr>
              <a:t>problems</a:t>
            </a:r>
            <a:r>
              <a:rPr lang="zh-CN" altLang="en-US" sz="2400" b="1"/>
              <a:t>.</a:t>
            </a:r>
            <a:endParaRPr lang="zh-CN" altLang="en-US" sz="2400" b="1"/>
          </a:p>
          <a:p>
            <a:r>
              <a:rPr lang="zh-CN" altLang="en-US" sz="2400" b="1"/>
              <a:t>M: Like what?</a:t>
            </a:r>
            <a:endParaRPr lang="zh-CN" altLang="en-US" sz="2400" b="1"/>
          </a:p>
          <a:p>
            <a:r>
              <a:rPr lang="zh-CN" altLang="en-US" sz="2400" b="1"/>
              <a:t>W: For example, when a film is popular, the cinema is rather crowded. When the traffic is bad, it takes a long time to get there.</a:t>
            </a:r>
            <a:endParaRPr lang="zh-CN" altLang="en-US" sz="2400" b="1"/>
          </a:p>
          <a:p>
            <a:r>
              <a:rPr lang="zh-CN" altLang="en-US" sz="2400" b="1"/>
              <a:t>M: Are these all the problems?</a:t>
            </a:r>
            <a:endParaRPr lang="zh-CN" altLang="en-US" sz="2400" b="1"/>
          </a:p>
          <a:p>
            <a:r>
              <a:rPr lang="zh-CN" altLang="en-US" sz="2400" b="1"/>
              <a:t>W: No, the worst is the people --- children running up and down, people chatting endlessly, and so on. </a:t>
            </a:r>
            <a:r>
              <a:rPr lang="zh-CN" altLang="en-US" sz="2800" b="1">
                <a:solidFill>
                  <a:srgbClr val="FF0000"/>
                </a:solidFill>
              </a:rPr>
              <a:t>So</a:t>
            </a:r>
            <a:r>
              <a:rPr lang="zh-CN" altLang="en-US" sz="2400" b="1"/>
              <a:t>, I’d rather </a:t>
            </a:r>
            <a:r>
              <a:rPr lang="zh-CN" altLang="en-US" sz="2800" b="1" u="sng">
                <a:solidFill>
                  <a:srgbClr val="FF0000"/>
                </a:solidFill>
              </a:rPr>
              <a:t>stay home and wait to see the films </a:t>
            </a:r>
            <a:r>
              <a:rPr lang="zh-CN" altLang="en-US" sz="2400" b="1"/>
              <a:t>when they are shown on TV.</a:t>
            </a:r>
            <a:endParaRPr lang="zh-CN" altLang="en-US" sz="2400" b="1"/>
          </a:p>
          <a:p>
            <a:r>
              <a:rPr lang="zh-CN" altLang="en-US" sz="2400" b="1"/>
              <a:t>M: Then you may see the films a bit later than other people.</a:t>
            </a:r>
            <a:endParaRPr lang="zh-CN" altLang="en-US" sz="2400" b="1"/>
          </a:p>
          <a:p>
            <a:r>
              <a:rPr lang="zh-CN" altLang="en-US" sz="2400" b="1"/>
              <a:t>W: Yes, </a:t>
            </a:r>
            <a:r>
              <a:rPr lang="zh-CN" altLang="en-US" sz="2800" b="1">
                <a:solidFill>
                  <a:schemeClr val="tx1"/>
                </a:solidFill>
              </a:rPr>
              <a:t>but</a:t>
            </a:r>
            <a:r>
              <a:rPr lang="zh-CN" altLang="en-US" sz="2400" b="1"/>
              <a:t> I’ll be more comfortable in the quietness of my</a:t>
            </a:r>
            <a:r>
              <a:rPr lang="zh-CN" altLang="en-US" sz="2400" b="1">
                <a:solidFill>
                  <a:schemeClr val="tx1"/>
                </a:solidFill>
              </a:rPr>
              <a:t> </a:t>
            </a:r>
            <a:r>
              <a:rPr lang="zh-CN" altLang="en-US" sz="2800" b="1" u="sng">
                <a:solidFill>
                  <a:schemeClr val="tx1"/>
                </a:solidFill>
              </a:rPr>
              <a:t>living room</a:t>
            </a:r>
            <a:r>
              <a:rPr lang="zh-CN" altLang="en-US" sz="2400" b="1"/>
              <a:t>.</a:t>
            </a:r>
            <a:endParaRPr lang="zh-CN" altLang="en-US" sz="2400" b="1"/>
          </a:p>
          <a:p>
            <a:r>
              <a:rPr lang="zh-CN" altLang="en-US" sz="2400" b="1"/>
              <a:t>M: Well, I can’t stand others talking about a new film before I see it, </a:t>
            </a:r>
            <a:r>
              <a:rPr lang="zh-CN" altLang="en-US" sz="3200" b="1">
                <a:solidFill>
                  <a:srgbClr val="FF0000"/>
                </a:solidFill>
              </a:rPr>
              <a:t>so</a:t>
            </a:r>
            <a:r>
              <a:rPr lang="zh-CN" altLang="en-US" sz="2400" b="1"/>
              <a:t> I prefer </a:t>
            </a:r>
            <a:r>
              <a:rPr lang="zh-CN" altLang="en-US" sz="2800" b="1" u="sng">
                <a:solidFill>
                  <a:srgbClr val="FF0000"/>
                </a:solidFill>
              </a:rPr>
              <a:t>seeing films at the cinema</a:t>
            </a:r>
            <a:r>
              <a:rPr lang="zh-CN" altLang="en-US" sz="2400" b="1"/>
              <a:t> as soon as they come out.</a:t>
            </a:r>
            <a:endParaRPr lang="zh-CN" altLang="en-US" sz="2400" b="1"/>
          </a:p>
        </p:txBody>
      </p:sp>
      <p:sp>
        <p:nvSpPr>
          <p:cNvPr id="8" name="文本框 7"/>
          <p:cNvSpPr txBox="1"/>
          <p:nvPr/>
        </p:nvSpPr>
        <p:spPr>
          <a:xfrm>
            <a:off x="5953760" y="3098165"/>
            <a:ext cx="5854065" cy="706755"/>
          </a:xfrm>
          <a:prstGeom prst="rect">
            <a:avLst/>
          </a:prstGeom>
          <a:solidFill>
            <a:srgbClr val="FFFF00"/>
          </a:solidFill>
        </p:spPr>
        <p:txBody>
          <a:bodyPr wrap="square" rtlCol="0">
            <a:spAutoFit/>
          </a:bodyPr>
          <a:p>
            <a:r>
              <a:rPr lang="zh-CN" altLang="en-US" sz="4000" b="1"/>
              <a:t>关键词：总结词！</a:t>
            </a:r>
            <a:endParaRPr lang="zh-CN" altLang="en-US" sz="4000" b="1"/>
          </a:p>
        </p:txBody>
      </p:sp>
      <p:sp>
        <p:nvSpPr>
          <p:cNvPr id="9" name="文本框 8"/>
          <p:cNvSpPr txBox="1"/>
          <p:nvPr/>
        </p:nvSpPr>
        <p:spPr>
          <a:xfrm>
            <a:off x="446405" y="2693035"/>
            <a:ext cx="11691620" cy="4154170"/>
          </a:xfrm>
          <a:prstGeom prst="rect">
            <a:avLst/>
          </a:prstGeom>
          <a:solidFill>
            <a:schemeClr val="accent6">
              <a:lumMod val="40000"/>
              <a:lumOff val="60000"/>
            </a:schemeClr>
          </a:solidFill>
        </p:spPr>
        <p:txBody>
          <a:bodyPr wrap="square" rtlCol="0" anchor="t">
            <a:spAutoFit/>
          </a:bodyPr>
          <a:p>
            <a:r>
              <a:rPr lang="zh-CN" altLang="en-US" sz="2000" b="1"/>
              <a:t>M: </a:t>
            </a:r>
            <a:r>
              <a:rPr lang="zh-CN" altLang="en-US" sz="2400" b="1" u="sng">
                <a:solidFill>
                  <a:srgbClr val="FF0000"/>
                </a:solidFill>
              </a:rPr>
              <a:t>Welcome to London this December! </a:t>
            </a:r>
            <a:r>
              <a:rPr lang="zh-CN" altLang="en-US" sz="2000" b="1"/>
              <a:t>There’s plenty going on this month. For example, on 1 December, </a:t>
            </a:r>
            <a:r>
              <a:rPr lang="zh-CN" altLang="en-US" sz="2000" b="1" u="sng">
                <a:solidFill>
                  <a:srgbClr val="FF0000"/>
                </a:solidFill>
              </a:rPr>
              <a:t>London’s West End</a:t>
            </a:r>
            <a:r>
              <a:rPr lang="zh-CN" altLang="en-US" sz="2000" b="1"/>
              <a:t>, the capital’s </a:t>
            </a:r>
            <a:r>
              <a:rPr lang="zh-CN" altLang="en-US" sz="2000" b="1" u="sng">
                <a:solidFill>
                  <a:srgbClr val="FF0000"/>
                </a:solidFill>
              </a:rPr>
              <a:t>best shopping district</a:t>
            </a:r>
            <a:r>
              <a:rPr lang="zh-CN" altLang="en-US" sz="2000" b="1"/>
              <a:t>, has its largest ever traffic-free day. More than a million visitors are expected to shop and enjoy various activities while Oxford Street and Regent Street are completely closed to cars and buses. Shoppers will be able to move around the streets, visiting our famous department stores, and having a bite at one of the many cafes and restaurants in the area. </a:t>
            </a:r>
            <a:r>
              <a:rPr lang="zh-CN" altLang="en-US" sz="2000" b="1" u="sng">
                <a:solidFill>
                  <a:srgbClr val="FF0000"/>
                </a:solidFill>
              </a:rPr>
              <a:t>Trafalgar Square’s Christmas tree</a:t>
            </a:r>
            <a:r>
              <a:rPr lang="zh-CN" altLang="en-US" sz="2000" b="1"/>
              <a:t>, a gift to London from Norway, will be lit at 6 p.m. on 6 December to the sounds of traditional Christmas songs. Then, every evening from 10 December until 23 December, 5 p.m. to 9 p.m., people will sing Christmas songs in this beautiful setting. Lastly, ring in the New Year with the capital’s largest fireworks show. Although the </a:t>
            </a:r>
            <a:r>
              <a:rPr lang="zh-CN" altLang="en-US" sz="2000" b="1" u="sng">
                <a:solidFill>
                  <a:srgbClr val="FF0000"/>
                </a:solidFill>
              </a:rPr>
              <a:t>fireworks</a:t>
            </a:r>
            <a:r>
              <a:rPr lang="zh-CN" altLang="en-US" sz="2000" b="1"/>
              <a:t> will be set off at the </a:t>
            </a:r>
            <a:r>
              <a:rPr lang="zh-CN" altLang="en-US" sz="2000" b="1" u="sng">
                <a:solidFill>
                  <a:srgbClr val="FF0000"/>
                </a:solidFill>
              </a:rPr>
              <a:t>British Airways London Eye</a:t>
            </a:r>
            <a:r>
              <a:rPr lang="zh-CN" altLang="en-US" sz="2000" b="1"/>
              <a:t>, they can be enjoyed from across London and will also be broadcast on television at the same time. Then, just a few hours later, come out and see London’s colorful </a:t>
            </a:r>
            <a:r>
              <a:rPr lang="zh-CN" altLang="en-US" sz="2000" b="1" u="sng">
                <a:solidFill>
                  <a:srgbClr val="FF0000"/>
                </a:solidFill>
              </a:rPr>
              <a:t>New Year’s Day parade</a:t>
            </a:r>
            <a:r>
              <a:rPr lang="zh-CN" altLang="en-US" sz="2000" b="1"/>
              <a:t>, when marching performers from around the world pass through the capital’s streets. Enjoy your time in our city.</a:t>
            </a:r>
            <a:endParaRPr lang="zh-CN" altLang="en-US" sz="2000" b="1"/>
          </a:p>
        </p:txBody>
      </p:sp>
      <p:sp>
        <p:nvSpPr>
          <p:cNvPr id="10" name="文本框 9"/>
          <p:cNvSpPr txBox="1"/>
          <p:nvPr/>
        </p:nvSpPr>
        <p:spPr>
          <a:xfrm>
            <a:off x="6795770" y="4855210"/>
            <a:ext cx="3492500" cy="706755"/>
          </a:xfrm>
          <a:prstGeom prst="rect">
            <a:avLst/>
          </a:prstGeom>
          <a:solidFill>
            <a:srgbClr val="FFFF00"/>
          </a:solidFill>
        </p:spPr>
        <p:txBody>
          <a:bodyPr wrap="square" rtlCol="0">
            <a:spAutoFit/>
          </a:bodyPr>
          <a:p>
            <a:r>
              <a:rPr lang="zh-CN" altLang="en-US" sz="4000" b="1"/>
              <a:t>首句很关键！</a:t>
            </a:r>
            <a:endParaRPr lang="zh-CN" altLang="en-US" sz="4000" b="1"/>
          </a:p>
        </p:txBody>
      </p:sp>
      <p:pic>
        <p:nvPicPr>
          <p:cNvPr id="11" name="主旨大意1——2016.3题11">
            <a:hlinkClick r:id="" action="ppaction://media"/>
          </p:cNvPr>
          <p:cNvPicPr/>
          <p:nvPr>
            <a:audioFile r:link="rId5"/>
            <p:extLst>
              <p:ext uri="{DAA4B4D4-6D71-4841-9C94-3DE7FCFB9230}">
                <p14:media xmlns:p14="http://schemas.microsoft.com/office/powerpoint/2010/main" r:embed="rId6"/>
              </p:ext>
            </p:extLst>
          </p:nvPr>
        </p:nvPicPr>
        <p:blipFill>
          <a:blip r:embed="rId3"/>
          <a:stretch>
            <a:fillRect/>
          </a:stretch>
        </p:blipFill>
        <p:spPr>
          <a:xfrm>
            <a:off x="10288270" y="504190"/>
            <a:ext cx="1220470" cy="950595"/>
          </a:xfrm>
          <a:prstGeom prst="rect">
            <a:avLst/>
          </a:prstGeom>
        </p:spPr>
      </p:pic>
      <p:pic>
        <p:nvPicPr>
          <p:cNvPr id="3" name="图片 2"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185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ppt_x"/>
                                          </p:val>
                                        </p:tav>
                                      </p:tavLst>
                                    </p:anim>
                                    <p:anim calcmode="lin" valueType="num">
                                      <p:cBhvr additive="base">
                                        <p:cTn id="33" dur="500"/>
                                        <p:tgtEl>
                                          <p:spTgt spid="8"/>
                                        </p:tgtEl>
                                        <p:attrNameLst>
                                          <p:attrName>ppt_y</p:attrName>
                                        </p:attrNameLst>
                                      </p:cBhvr>
                                      <p:tavLst>
                                        <p:tav tm="0">
                                          <p:val>
                                            <p:strVal val="ppt_y"/>
                                          </p:val>
                                        </p:tav>
                                        <p:tav tm="100000">
                                          <p:val>
                                            <p:strVal val="1+ppt_h/2"/>
                                          </p:val>
                                        </p:tav>
                                      </p:tavLst>
                                    </p:anim>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additive="base">
                                        <p:cTn id="38" dur="110315"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7" fill="hold" display="1">
                  <p:stCondLst>
                    <p:cond delay="indefinite"/>
                  </p:stCondLst>
                  <p:endCondLst>
                    <p:cond evt="onNext">
                      <p:tgtEl>
                        <p:sldTgt/>
                      </p:tgtEl>
                    </p:cond>
                    <p:cond evt="onPrev">
                      <p:tgtEl>
                        <p:sldTgt/>
                      </p:tgtEl>
                    </p:cond>
                    <p:cond evt="onStopAudio">
                      <p:tgtEl>
                        <p:sldTgt/>
                      </p:tgtEl>
                    </p:cond>
                  </p:endCondLst>
                </p:cTn>
                <p:tgtEl>
                  <p:spTgt spid="4"/>
                </p:tgtEl>
              </p:cMediaNode>
            </p:audio>
            <p:audio>
              <p:cMediaNode>
                <p:cTn id="58" fill="hold" display="1">
                  <p:stCondLst>
                    <p:cond delay="indefinite"/>
                  </p:stCondLst>
                  <p:endCondLst>
                    <p:cond evt="onNext">
                      <p:tgtEl>
                        <p:sldTgt/>
                      </p:tgtEl>
                    </p:cond>
                    <p:cond evt="onPrev">
                      <p:tgtEl>
                        <p:sldTgt/>
                      </p:tgtEl>
                    </p:cond>
                    <p:cond evt="onStopAudio">
                      <p:tgtEl>
                        <p:sldTgt/>
                      </p:tgtEl>
                    </p:cond>
                  </p:endCondLst>
                </p:cTn>
                <p:tgtEl>
                  <p:spTgt spid="11"/>
                </p:tgtEl>
              </p:cMediaNode>
            </p:audio>
          </p:childTnLst>
        </p:cTn>
      </p:par>
    </p:tnLst>
    <p:bldLst>
      <p:bldP spid="10" grpId="0" bldLvl="0" animBg="1"/>
      <p:bldP spid="7" grpId="0" bldLvl="0" animBg="1"/>
      <p:bldP spid="7" grpId="1" bldLvl="0" animBg="1"/>
      <p:bldP spid="8" grpId="0" bldLvl="0" animBg="1"/>
      <p:bldP spid="8" grpId="1" bldLvl="0" animBg="1"/>
      <p:bldP spid="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65220" y="500698"/>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2.3 </a:t>
            </a:r>
            <a:r>
              <a:rPr lang="zh-CN" altLang="en-US" sz="4400" b="1" dirty="0">
                <a:solidFill>
                  <a:srgbClr val="FF3300"/>
                </a:solidFill>
                <a:latin typeface="Arial" panose="020B0604020202020204" pitchFamily="34" charset="0"/>
              </a:rPr>
              <a:t>主旨大意题</a:t>
            </a:r>
            <a:endParaRPr lang="zh-CN" altLang="zh-CN" sz="4400" b="1" dirty="0">
              <a:solidFill>
                <a:srgbClr val="FF3300"/>
              </a:solidFill>
              <a:latin typeface="Arial" panose="020B0604020202020204" pitchFamily="34" charset="0"/>
            </a:endParaRPr>
          </a:p>
        </p:txBody>
      </p:sp>
      <p:sp>
        <p:nvSpPr>
          <p:cNvPr id="2" name="文本框 1"/>
          <p:cNvSpPr txBox="1"/>
          <p:nvPr/>
        </p:nvSpPr>
        <p:spPr>
          <a:xfrm>
            <a:off x="383540" y="1269365"/>
            <a:ext cx="11640185" cy="267652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3. What does the speaker talk about?        （2017.9 第20题）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An </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exciting</a:t>
            </a:r>
            <a:r>
              <a:rPr lang="zh-CN" altLang="en-US" sz="2800" b="1">
                <a:latin typeface="微软雅黑" panose="020B0503020204020204" charset="-122"/>
                <a:ea typeface="微软雅黑" panose="020B0503020204020204" charset="-122"/>
                <a:cs typeface="微软雅黑" panose="020B0503020204020204" charset="-122"/>
              </a:rPr>
              <a:t> lunch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party</a:t>
            </a:r>
            <a:r>
              <a:rPr lang="zh-CN" altLang="en-US" sz="2800" b="1">
                <a:latin typeface="微软雅黑" panose="020B0503020204020204" charset="-122"/>
                <a:ea typeface="微软雅黑" panose="020B0503020204020204" charset="-122"/>
                <a:cs typeface="微软雅黑" panose="020B0503020204020204" charset="-122"/>
              </a:rPr>
              <a:t>.         </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B. A </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well-known</a:t>
            </a:r>
            <a:r>
              <a:rPr lang="zh-CN" altLang="en-US" sz="2800" b="1">
                <a:latin typeface="微软雅黑" panose="020B0503020204020204" charset="-122"/>
                <a:ea typeface="微软雅黑" panose="020B0503020204020204" charset="-122"/>
                <a:cs typeface="微软雅黑" panose="020B0503020204020204" charset="-122"/>
              </a:rPr>
              <a:t> short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story</a:t>
            </a:r>
            <a:r>
              <a:rPr lang="zh-CN" altLang="en-US" sz="2800" b="1">
                <a:latin typeface="微软雅黑" panose="020B0503020204020204" charset="-122"/>
                <a:ea typeface="微软雅黑" panose="020B0503020204020204" charset="-122"/>
                <a:cs typeface="微软雅黑" panose="020B0503020204020204" charset="-122"/>
              </a:rPr>
              <a:t>.    </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C. An </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unforgettable</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experience</a:t>
            </a:r>
            <a:r>
              <a:rPr lang="zh-CN" altLang="en-US" sz="2800" b="1">
                <a:latin typeface="微软雅黑" panose="020B0503020204020204" charset="-122"/>
                <a:ea typeface="微软雅黑" panose="020B0503020204020204" charset="-122"/>
                <a:cs typeface="微软雅黑" panose="020B0503020204020204" charset="-122"/>
              </a:rPr>
              <a:t>.</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5" name="图片 4" descr="415b16c366a8f4a2568a90785c29b4de"/>
          <p:cNvPicPr>
            <a:picLocks noChangeAspect="1"/>
          </p:cNvPicPr>
          <p:nvPr/>
        </p:nvPicPr>
        <p:blipFill>
          <a:blip r:embed="rId1"/>
          <a:stretch>
            <a:fillRect/>
          </a:stretch>
        </p:blipFill>
        <p:spPr>
          <a:xfrm>
            <a:off x="499745" y="3222625"/>
            <a:ext cx="810895" cy="810895"/>
          </a:xfrm>
          <a:prstGeom prst="rect">
            <a:avLst/>
          </a:prstGeom>
        </p:spPr>
      </p:pic>
      <p:sp>
        <p:nvSpPr>
          <p:cNvPr id="4" name="文本框 3"/>
          <p:cNvSpPr txBox="1"/>
          <p:nvPr/>
        </p:nvSpPr>
        <p:spPr>
          <a:xfrm>
            <a:off x="499745" y="1860550"/>
            <a:ext cx="11512550" cy="4892675"/>
          </a:xfrm>
          <a:prstGeom prst="rect">
            <a:avLst/>
          </a:prstGeom>
          <a:solidFill>
            <a:schemeClr val="accent2">
              <a:lumMod val="40000"/>
              <a:lumOff val="60000"/>
            </a:schemeClr>
          </a:solidFill>
        </p:spPr>
        <p:txBody>
          <a:bodyPr wrap="square" rtlCol="0" anchor="t">
            <a:spAutoFit/>
          </a:bodyPr>
          <a:p>
            <a:r>
              <a:rPr lang="zh-CN" altLang="en-US" sz="2400" b="1"/>
              <a:t>W: Hello, everyone. In today’s program, I’d like to </a:t>
            </a:r>
            <a:r>
              <a:rPr lang="zh-CN" altLang="en-US" sz="2400" b="1" u="sng">
                <a:solidFill>
                  <a:srgbClr val="FF0000"/>
                </a:solidFill>
              </a:rPr>
              <a:t>share a true story of mine</a:t>
            </a:r>
            <a:r>
              <a:rPr lang="zh-CN" altLang="en-US" sz="2400" b="1"/>
              <a:t>. One day, my friends and I had just </a:t>
            </a:r>
            <a:r>
              <a:rPr lang="zh-CN" altLang="en-US" sz="2400" b="1" u="sng">
                <a:solidFill>
                  <a:srgbClr val="FF0000"/>
                </a:solidFill>
              </a:rPr>
              <a:t>finished</a:t>
            </a:r>
            <a:r>
              <a:rPr lang="zh-CN" altLang="en-US" sz="2400" b="1" u="sng"/>
              <a:t> </a:t>
            </a:r>
            <a:r>
              <a:rPr lang="zh-CN" altLang="en-US" sz="2400" b="1" u="sng">
                <a:solidFill>
                  <a:srgbClr val="FF0000"/>
                </a:solidFill>
              </a:rPr>
              <a:t>lunch</a:t>
            </a:r>
            <a:r>
              <a:rPr lang="zh-CN" altLang="en-US" sz="2400" b="1"/>
              <a:t> at a hotel when it started to rain heavily. When it became lighter, I decided to brave the rain to get my car and go home. It was parked three blocks away. My friends argued I shouldn’t go because at that time, I was due to give birth in three months. I promised I’d be very careful. One of them wanted to come with me, but I insisted she stay with another friend who needed help with her baby. When I walked to the first crossroads, a taxi stopped and a passenger came out with an umbrella. Before I knew what was happening, he walked right beside me and told me he would walk with me to where I would go. I refused, but he insisted. During our walk, he kept telling me to walk slowly. When we got to the car park, I thanked him, and we parted ways. I did not get his name and may not even recognize him now. Did he purposely stop for me? I’ll never know.</a:t>
            </a:r>
            <a:endParaRPr lang="zh-CN" altLang="en-US" sz="2400" b="1"/>
          </a:p>
        </p:txBody>
      </p:sp>
      <p:pic>
        <p:nvPicPr>
          <p:cNvPr id="8" name="主旨大意3——17.9-20题">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106025" y="510540"/>
            <a:ext cx="1187450" cy="1029335"/>
          </a:xfrm>
          <a:prstGeom prst="rect">
            <a:avLst/>
          </a:prstGeom>
        </p:spPr>
      </p:pic>
      <p:pic>
        <p:nvPicPr>
          <p:cNvPr id="3" name="图片 2"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34351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Next">
                      <p:tgtEl>
                        <p:sldTgt/>
                      </p:tgtEl>
                    </p:cond>
                    <p:cond evt="onPrev">
                      <p:tgtEl>
                        <p:sldTgt/>
                      </p:tgtEl>
                    </p:cond>
                    <p:cond evt="onStopAudio">
                      <p:tgtEl>
                        <p:sldTgt/>
                      </p:tgtEl>
                    </p:cond>
                  </p:endCondLst>
                </p:cTn>
                <p:tgtEl>
                  <p:spTgt spid="8"/>
                </p:tgtEl>
              </p:cMediaNode>
            </p:audio>
          </p:childTnLst>
        </p:cTn>
      </p:par>
    </p:tnLst>
    <p:bldLst>
      <p:bldP spid="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223"/>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2. 3 </a:t>
            </a:r>
            <a:r>
              <a:rPr lang="zh-CN" altLang="en-US" sz="4400" b="1" dirty="0">
                <a:solidFill>
                  <a:srgbClr val="FF3300"/>
                </a:solidFill>
                <a:latin typeface="Arial" panose="020B0604020202020204" pitchFamily="34" charset="0"/>
              </a:rPr>
              <a:t>主旨大意</a:t>
            </a:r>
            <a:r>
              <a:rPr lang="zh-CN" altLang="en-US" sz="4400" b="1" dirty="0">
                <a:solidFill>
                  <a:srgbClr val="FF3300"/>
                </a:solidFill>
                <a:latin typeface="Arial" panose="020B0604020202020204" pitchFamily="34" charset="0"/>
              </a:rPr>
              <a:t>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2805430"/>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1</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首句</a:t>
            </a:r>
            <a:r>
              <a:rPr lang="zh-CN" altLang="en-US" sz="3600" b="1" dirty="0">
                <a:latin typeface="微软雅黑" panose="020B0503020204020204" charset="-122"/>
                <a:ea typeface="微软雅黑" panose="020B0503020204020204" charset="-122"/>
                <a:cs typeface="微软雅黑" panose="020B0503020204020204" charset="-122"/>
              </a:rPr>
              <a:t>很关键：</a:t>
            </a:r>
            <a:r>
              <a:rPr lang="zh-CN" altLang="en-US" sz="2800" b="1" dirty="0">
                <a:latin typeface="微软雅黑" panose="020B0503020204020204" charset="-122"/>
                <a:ea typeface="微软雅黑" panose="020B0503020204020204" charset="-122"/>
                <a:cs typeface="微软雅黑" panose="020B0503020204020204" charset="-122"/>
              </a:rPr>
              <a:t>文章主题</a:t>
            </a:r>
            <a:r>
              <a:rPr lang="zh-CN" altLang="en-US" b="1" dirty="0">
                <a:latin typeface="微软雅黑" panose="020B0503020204020204" charset="-122"/>
                <a:ea typeface="微软雅黑" panose="020B0503020204020204" charset="-122"/>
                <a:cs typeface="微软雅黑" panose="020B0503020204020204" charset="-122"/>
              </a:rPr>
              <a:t>。</a:t>
            </a:r>
            <a:endParaRPr lang="zh-CN" altLang="en-US" sz="24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2</a:t>
            </a:r>
            <a:r>
              <a:rPr lang="zh-CN" altLang="en-US" sz="3600" b="1" dirty="0">
                <a:latin typeface="微软雅黑" panose="020B0503020204020204" charset="-122"/>
                <a:ea typeface="微软雅黑" panose="020B0503020204020204" charset="-122"/>
                <a:cs typeface="微软雅黑" panose="020B0503020204020204" charset="-122"/>
              </a:rPr>
              <a:t>．注意</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总结</a:t>
            </a:r>
            <a:r>
              <a:rPr lang="zh-CN" altLang="en-US" sz="3600" b="1" dirty="0">
                <a:latin typeface="微软雅黑" panose="020B0503020204020204" charset="-122"/>
                <a:ea typeface="微软雅黑" panose="020B0503020204020204" charset="-122"/>
                <a:cs typeface="微软雅黑" panose="020B0503020204020204" charset="-122"/>
              </a:rPr>
              <a:t>词：</a:t>
            </a:r>
            <a:r>
              <a:rPr lang="zh-CN" altLang="en-US" sz="2800" b="1" dirty="0">
                <a:latin typeface="微软雅黑" panose="020B0503020204020204" charset="-122"/>
                <a:ea typeface="微软雅黑" panose="020B0503020204020204" charset="-122"/>
                <a:cs typeface="微软雅黑" panose="020B0503020204020204" charset="-122"/>
              </a:rPr>
              <a:t>归纳主旨</a:t>
            </a:r>
            <a:endParaRPr lang="zh-CN" altLang="en-US" sz="2800" b="1" dirty="0">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sym typeface="+mn-ea"/>
              </a:rPr>
              <a:t>3</a:t>
            </a:r>
            <a:r>
              <a:rPr lang="zh-CN" altLang="en-US" sz="3600" b="1" dirty="0">
                <a:latin typeface="微软雅黑" panose="020B0503020204020204" charset="-122"/>
                <a:ea typeface="微软雅黑" panose="020B0503020204020204" charset="-122"/>
                <a:cs typeface="微软雅黑" panose="020B0503020204020204" charset="-122"/>
                <a:sym typeface="+mn-ea"/>
              </a:rPr>
              <a:t>．错误选项：</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sym typeface="+mn-ea"/>
              </a:rPr>
              <a:t>局部</a:t>
            </a:r>
            <a:r>
              <a:rPr lang="zh-CN" altLang="en-US" sz="3600" b="1" dirty="0">
                <a:latin typeface="微软雅黑" panose="020B0503020204020204" charset="-122"/>
                <a:ea typeface="微软雅黑" panose="020B0503020204020204" charset="-122"/>
                <a:cs typeface="微软雅黑" panose="020B0503020204020204" charset="-122"/>
                <a:sym typeface="+mn-ea"/>
              </a:rPr>
              <a:t>代整体、</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sym typeface="+mn-ea"/>
              </a:rPr>
              <a:t>半对</a:t>
            </a:r>
            <a:r>
              <a:rPr lang="zh-CN" altLang="en-US" sz="3600" b="1" dirty="0">
                <a:latin typeface="微软雅黑" panose="020B0503020204020204" charset="-122"/>
                <a:ea typeface="微软雅黑" panose="020B0503020204020204" charset="-122"/>
                <a:cs typeface="微软雅黑" panose="020B0503020204020204" charset="-122"/>
                <a:sym typeface="+mn-ea"/>
              </a:rPr>
              <a:t>半错</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W: Hello, everyone. In today’s program, I’d like to share a true story of mine. One day, my friends and I had just finished lunch at a hotel when it started to rain heavily. When it became lighter, I decided to brave the rain to get my car and go home. It was parked three blocks away. My friends argued I shouldn’t go because at that time, I was due to give birth in three months. I promised I’d be very careful. One of them wanted to come with me, but I insisted she stay with another friend who needed help with her baby. When I walked to the first crossroads, a taxi stopped and a passenger came out with an umbrella. Before I knew what was happening, he walked right beside me and told me he would walk with me to where I would go. I refused, but he insisted. During our walk, he kept telling me to walk slowly. When we got to the car park, I thanked him, and we parted ways. I did not get his name and may not even recognize him now. Did he purposely stop for me? I’ll never know.</a:t>
            </a:r>
            <a:endParaRPr lang="zh-CN" altLang="en-US"/>
          </a:p>
        </p:txBody>
      </p:sp>
      <p:sp>
        <p:nvSpPr>
          <p:cNvPr id="37891" name="Rectangle 3"/>
          <p:cNvSpPr/>
          <p:nvPr/>
        </p:nvSpPr>
        <p:spPr>
          <a:xfrm>
            <a:off x="3504565" y="510223"/>
            <a:ext cx="5181600" cy="768350"/>
          </a:xfrm>
          <a:prstGeom prst="rect">
            <a:avLst/>
          </a:prstGeom>
          <a:noFill/>
          <a:ln w="9525">
            <a:noFill/>
          </a:ln>
        </p:spPr>
        <p:txBody>
          <a:bodyPr wrap="square" anchor="ctr">
            <a:spAutoFit/>
          </a:bodyPr>
          <a:p>
            <a:r>
              <a:rPr lang="en-US" altLang="zh-CN" sz="4400" b="1" dirty="0">
                <a:solidFill>
                  <a:srgbClr val="FF3300"/>
                </a:solidFill>
                <a:latin typeface="微软雅黑" panose="020B0503020204020204" charset="-122"/>
                <a:ea typeface="微软雅黑" panose="020B0503020204020204" charset="-122"/>
              </a:rPr>
              <a:t>2.4 </a:t>
            </a:r>
            <a:r>
              <a:rPr lang="zh-CN" altLang="en-US" sz="4400" b="1" dirty="0">
                <a:solidFill>
                  <a:srgbClr val="FF3300"/>
                </a:solidFill>
                <a:latin typeface="微软雅黑" panose="020B0503020204020204" charset="-122"/>
                <a:ea typeface="微软雅黑" panose="020B0503020204020204" charset="-122"/>
              </a:rPr>
              <a:t>观点态度题</a:t>
            </a:r>
            <a:endParaRPr lang="zh-CN" altLang="zh-CN" sz="4400" b="1" dirty="0">
              <a:solidFill>
                <a:srgbClr val="FF3300"/>
              </a:solidFill>
              <a:latin typeface="微软雅黑" panose="020B0503020204020204" charset="-122"/>
              <a:ea typeface="微软雅黑" panose="020B0503020204020204" charset="-122"/>
            </a:endParaRPr>
          </a:p>
        </p:txBody>
      </p:sp>
      <p:sp>
        <p:nvSpPr>
          <p:cNvPr id="2" name="文本框 1"/>
          <p:cNvSpPr txBox="1"/>
          <p:nvPr/>
        </p:nvSpPr>
        <p:spPr>
          <a:xfrm>
            <a:off x="546100" y="1121410"/>
            <a:ext cx="11326495" cy="332295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1. How does Tony find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his experience in China</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（2013.3 第10题）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Interesting.  	  B. Crazy.   	  C. Disappointing.</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2. What did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woman</a:t>
            </a:r>
            <a:r>
              <a:rPr lang="zh-CN" altLang="en-US" sz="2800" b="1">
                <a:latin typeface="微软雅黑" panose="020B0503020204020204" charset="-122"/>
                <a:ea typeface="微软雅黑" panose="020B0503020204020204" charset="-122"/>
                <a:cs typeface="微软雅黑" panose="020B0503020204020204" charset="-122"/>
              </a:rPr>
              <a:t> think of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Dana</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s speech</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（2014.3 第3题）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Boring.          B. Important.         C. Well-prepared.</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3" name="观点态度1——13.3 No.1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298430" y="510540"/>
            <a:ext cx="1263650" cy="1026795"/>
          </a:xfrm>
          <a:prstGeom prst="rect">
            <a:avLst/>
          </a:prstGeom>
        </p:spPr>
      </p:pic>
      <p:pic>
        <p:nvPicPr>
          <p:cNvPr id="5" name="图片 4" descr="415b16c366a8f4a2568a90785c29b4de"/>
          <p:cNvPicPr>
            <a:picLocks noChangeAspect="1"/>
          </p:cNvPicPr>
          <p:nvPr/>
        </p:nvPicPr>
        <p:blipFill>
          <a:blip r:embed="rId4"/>
          <a:stretch>
            <a:fillRect/>
          </a:stretch>
        </p:blipFill>
        <p:spPr>
          <a:xfrm>
            <a:off x="6846570" y="1788160"/>
            <a:ext cx="810895" cy="810895"/>
          </a:xfrm>
          <a:prstGeom prst="rect">
            <a:avLst/>
          </a:prstGeom>
        </p:spPr>
      </p:pic>
      <p:pic>
        <p:nvPicPr>
          <p:cNvPr id="6" name="图片 5" descr="415b16c366a8f4a2568a90785c29b4de"/>
          <p:cNvPicPr>
            <a:picLocks noChangeAspect="1"/>
          </p:cNvPicPr>
          <p:nvPr/>
        </p:nvPicPr>
        <p:blipFill>
          <a:blip r:embed="rId4"/>
          <a:stretch>
            <a:fillRect/>
          </a:stretch>
        </p:blipFill>
        <p:spPr>
          <a:xfrm>
            <a:off x="6771005" y="3642995"/>
            <a:ext cx="810895" cy="810895"/>
          </a:xfrm>
          <a:prstGeom prst="rect">
            <a:avLst/>
          </a:prstGeom>
        </p:spPr>
      </p:pic>
      <p:sp>
        <p:nvSpPr>
          <p:cNvPr id="7" name="文本框 6"/>
          <p:cNvSpPr txBox="1"/>
          <p:nvPr/>
        </p:nvSpPr>
        <p:spPr>
          <a:xfrm>
            <a:off x="546100" y="1788160"/>
            <a:ext cx="11195050" cy="4092575"/>
          </a:xfrm>
          <a:prstGeom prst="rect">
            <a:avLst/>
          </a:prstGeom>
          <a:solidFill>
            <a:schemeClr val="accent4">
              <a:lumMod val="40000"/>
              <a:lumOff val="60000"/>
            </a:schemeClr>
          </a:solidFill>
        </p:spPr>
        <p:txBody>
          <a:bodyPr wrap="square" rtlCol="0" anchor="t">
            <a:spAutoFit/>
          </a:bodyPr>
          <a:p>
            <a:r>
              <a:rPr lang="zh-CN" altLang="en-US" sz="2000" b="1"/>
              <a:t>W: Tony, can I ask you a personal question?</a:t>
            </a:r>
            <a:endParaRPr lang="zh-CN" altLang="en-US" sz="2000" b="1"/>
          </a:p>
          <a:p>
            <a:r>
              <a:rPr lang="zh-CN" altLang="en-US" sz="2000" b="1"/>
              <a:t>M: About what?</a:t>
            </a:r>
            <a:endParaRPr lang="zh-CN" altLang="en-US" sz="2000" b="1"/>
          </a:p>
          <a:p>
            <a:r>
              <a:rPr lang="zh-CN" altLang="en-US" sz="2000" b="1"/>
              <a:t>W: Well, I was wondering about how you are received here in China.</a:t>
            </a:r>
            <a:endParaRPr lang="zh-CN" altLang="en-US" sz="2000" b="1"/>
          </a:p>
          <a:p>
            <a:r>
              <a:rPr lang="zh-CN" altLang="en-US" sz="2000" b="1"/>
              <a:t>M: What do you mean?</a:t>
            </a:r>
            <a:endParaRPr lang="zh-CN" altLang="en-US" sz="2000" b="1"/>
          </a:p>
          <a:p>
            <a:r>
              <a:rPr lang="zh-CN" altLang="en-US" sz="2000" b="1"/>
              <a:t>W: Well, since you are Chinese-Canadian and only speak English and French well, how do native Chinese treat you?</a:t>
            </a:r>
            <a:endParaRPr lang="zh-CN" altLang="en-US" sz="2000" b="1"/>
          </a:p>
          <a:p>
            <a:r>
              <a:rPr lang="zh-CN" altLang="en-US" sz="2000" b="1"/>
              <a:t>M: Oh, well, sometimes it can get pretty </a:t>
            </a:r>
            <a:r>
              <a:rPr lang="zh-CN" altLang="en-US" sz="2000" b="1">
                <a:solidFill>
                  <a:schemeClr val="tx1"/>
                </a:solidFill>
              </a:rPr>
              <a:t>difficult</a:t>
            </a:r>
            <a:r>
              <a:rPr lang="zh-CN" altLang="en-US" sz="2000" b="1"/>
              <a:t>. When people find out that I’m a Canadian citizen who can’t speak Chinese well, they usually</a:t>
            </a:r>
            <a:r>
              <a:rPr lang="zh-CN" altLang="en-US" sz="2000" b="1">
                <a:solidFill>
                  <a:srgbClr val="FF0000"/>
                </a:solidFill>
              </a:rPr>
              <a:t> call me a banana</a:t>
            </a:r>
            <a:r>
              <a:rPr lang="zh-CN" altLang="en-US" sz="2000" b="1"/>
              <a:t>. You know, yellow on the outside and white on the inside.</a:t>
            </a:r>
            <a:endParaRPr lang="zh-CN" altLang="en-US" sz="2000" b="1"/>
          </a:p>
          <a:p>
            <a:r>
              <a:rPr lang="zh-CN" altLang="en-US" sz="2000" b="1"/>
              <a:t>W: </a:t>
            </a:r>
            <a:r>
              <a:rPr lang="zh-CN" altLang="en-US" sz="2000" b="1" u="sng"/>
              <a:t>How does that make you feel</a:t>
            </a:r>
            <a:r>
              <a:rPr lang="zh-CN" altLang="en-US" sz="2000" b="1"/>
              <a:t>?</a:t>
            </a:r>
            <a:endParaRPr lang="zh-CN" altLang="en-US" sz="2000" b="1"/>
          </a:p>
          <a:p>
            <a:r>
              <a:rPr lang="zh-CN" altLang="en-US" sz="2000" b="1"/>
              <a:t>M: Well, I first feel </a:t>
            </a:r>
            <a:r>
              <a:rPr lang="zh-CN" altLang="en-US" sz="2000" b="1">
                <a:solidFill>
                  <a:srgbClr val="FF0000"/>
                </a:solidFill>
              </a:rPr>
              <a:t>mad</a:t>
            </a:r>
            <a:r>
              <a:rPr lang="zh-CN" altLang="en-US" sz="2000" b="1"/>
              <a:t>. Then I feel sad, for I’m seen as someone who has forgotten his roots. All this is because my parents left to find a better life, and I decided to return in order to </a:t>
            </a:r>
            <a:r>
              <a:rPr lang="zh-CN" altLang="en-US" sz="2000" b="1">
                <a:solidFill>
                  <a:srgbClr val="FF0000"/>
                </a:solidFill>
              </a:rPr>
              <a:t>find something I lost</a:t>
            </a:r>
            <a:r>
              <a:rPr lang="zh-CN" altLang="en-US" sz="2000" b="1"/>
              <a:t>. Sometimes </a:t>
            </a:r>
            <a:r>
              <a:rPr lang="zh-CN" altLang="en-US" sz="2000" b="1" u="sng">
                <a:solidFill>
                  <a:srgbClr val="FF0000"/>
                </a:solidFill>
              </a:rPr>
              <a:t>I’m not sure if I like what I’ve found.</a:t>
            </a:r>
            <a:endParaRPr lang="zh-CN" altLang="en-US" sz="2000" b="1" u="sng">
              <a:solidFill>
                <a:srgbClr val="FF0000"/>
              </a:solidFill>
            </a:endParaRPr>
          </a:p>
        </p:txBody>
      </p:sp>
      <p:sp>
        <p:nvSpPr>
          <p:cNvPr id="100" name="文本框 99"/>
          <p:cNvSpPr txBox="1"/>
          <p:nvPr/>
        </p:nvSpPr>
        <p:spPr>
          <a:xfrm>
            <a:off x="214630" y="4291330"/>
            <a:ext cx="11593195" cy="1198880"/>
          </a:xfrm>
          <a:prstGeom prst="rect">
            <a:avLst/>
          </a:prstGeom>
          <a:solidFill>
            <a:schemeClr val="accent6">
              <a:lumMod val="40000"/>
              <a:lumOff val="60000"/>
            </a:schemeClr>
          </a:solidFill>
          <a:ln w="9525">
            <a:noFill/>
          </a:ln>
        </p:spPr>
        <p:txBody>
          <a:bodyPr wrap="square">
            <a:spAutoFit/>
          </a:bodyPr>
          <a:p>
            <a:pPr indent="0"/>
            <a:r>
              <a:rPr lang="en-US" sz="2400" b="1">
                <a:solidFill>
                  <a:srgbClr val="000000"/>
                </a:solidFill>
                <a:latin typeface="Times New Roman" panose="02020603050405020304" pitchFamily="18" charset="0"/>
                <a:ea typeface="宋体" panose="02010600030101010101" pitchFamily="2" charset="-122"/>
              </a:rPr>
              <a:t>M: What did you think of Dana’s speech today?</a:t>
            </a:r>
            <a:endParaRPr lang="zh-CN" sz="2400" b="1">
              <a:solidFill>
                <a:srgbClr val="000000"/>
              </a:solidFill>
              <a:ea typeface="宋体" panose="02010600030101010101" pitchFamily="2" charset="-122"/>
            </a:endParaRPr>
          </a:p>
          <a:p>
            <a:pPr indent="0"/>
            <a:r>
              <a:rPr lang="en-US" sz="2400" b="1">
                <a:solidFill>
                  <a:srgbClr val="000000"/>
                </a:solidFill>
                <a:latin typeface="Times New Roman" panose="02020603050405020304" pitchFamily="18" charset="0"/>
                <a:ea typeface="宋体" panose="02010600030101010101" pitchFamily="2" charset="-122"/>
              </a:rPr>
              <a:t>W: Well, </a:t>
            </a:r>
            <a:r>
              <a:rPr lang="en-US" sz="2400" b="1" u="sng">
                <a:solidFill>
                  <a:srgbClr val="000000"/>
                </a:solidFill>
                <a:latin typeface="Times New Roman" panose="02020603050405020304" pitchFamily="18" charset="0"/>
                <a:ea typeface="宋体" panose="02010600030101010101" pitchFamily="2" charset="-122"/>
              </a:rPr>
              <a:t>she </a:t>
            </a:r>
            <a:r>
              <a:rPr lang="en-US" sz="2400" b="1" u="sng">
                <a:solidFill>
                  <a:srgbClr val="FF0000"/>
                </a:solidFill>
                <a:latin typeface="Times New Roman" panose="02020603050405020304" pitchFamily="18" charset="0"/>
                <a:ea typeface="宋体" panose="02010600030101010101" pitchFamily="2" charset="-122"/>
              </a:rPr>
              <a:t>must have spen</a:t>
            </a:r>
            <a:r>
              <a:rPr lang="en-US" sz="2400" b="1" u="sng">
                <a:solidFill>
                  <a:srgbClr val="000000"/>
                </a:solidFill>
                <a:latin typeface="Times New Roman" panose="02020603050405020304" pitchFamily="18" charset="0"/>
                <a:ea typeface="宋体" panose="02010600030101010101" pitchFamily="2" charset="-122"/>
              </a:rPr>
              <a:t>t a lot time </a:t>
            </a:r>
            <a:r>
              <a:rPr lang="en-US" sz="2400" b="1" u="sng">
                <a:solidFill>
                  <a:srgbClr val="FF0000"/>
                </a:solidFill>
                <a:latin typeface="Times New Roman" panose="02020603050405020304" pitchFamily="18" charset="0"/>
                <a:ea typeface="宋体" panose="02010600030101010101" pitchFamily="2" charset="-122"/>
              </a:rPr>
              <a:t>preparing</a:t>
            </a:r>
            <a:r>
              <a:rPr lang="en-US" sz="2400" b="1" u="sng">
                <a:solidFill>
                  <a:srgbClr val="000000"/>
                </a:solidFill>
                <a:latin typeface="Times New Roman" panose="02020603050405020304" pitchFamily="18" charset="0"/>
                <a:ea typeface="宋体" panose="02010600030101010101" pitchFamily="2" charset="-122"/>
              </a:rPr>
              <a:t> it</a:t>
            </a:r>
            <a:r>
              <a:rPr lang="en-US" sz="2400" b="1">
                <a:solidFill>
                  <a:srgbClr val="000000"/>
                </a:solidFill>
                <a:latin typeface="Times New Roman" panose="02020603050405020304" pitchFamily="18" charset="0"/>
                <a:ea typeface="宋体" panose="02010600030101010101" pitchFamily="2" charset="-122"/>
              </a:rPr>
              <a:t>. I can’t believe I can sit for that long without feeling </a:t>
            </a:r>
            <a:r>
              <a:rPr lang="en-US" sz="2400" b="1">
                <a:solidFill>
                  <a:srgbClr val="FF0000"/>
                </a:solidFill>
                <a:latin typeface="Times New Roman" panose="02020603050405020304" pitchFamily="18" charset="0"/>
                <a:ea typeface="宋体" panose="02010600030101010101" pitchFamily="2" charset="-122"/>
              </a:rPr>
              <a:t>bored</a:t>
            </a:r>
            <a:r>
              <a:rPr lang="en-US" sz="2400" b="1">
                <a:solidFill>
                  <a:srgbClr val="000000"/>
                </a:solidFill>
                <a:latin typeface="Times New Roman" panose="02020603050405020304" pitchFamily="18" charset="0"/>
                <a:ea typeface="宋体" panose="02010600030101010101" pitchFamily="2" charset="-122"/>
              </a:rPr>
              <a:t>.</a:t>
            </a:r>
            <a:endParaRPr lang="en-US" altLang="en-US" sz="2400" b="1">
              <a:solidFill>
                <a:srgbClr val="000000"/>
              </a:solidFill>
              <a:latin typeface="Times New Roman" panose="02020603050405020304" pitchFamily="18" charset="0"/>
              <a:ea typeface="宋体" panose="02010600030101010101" pitchFamily="2" charset="-122"/>
            </a:endParaRPr>
          </a:p>
        </p:txBody>
      </p:sp>
      <p:pic>
        <p:nvPicPr>
          <p:cNvPr id="8" name="观点态度2——14.3题3">
            <a:hlinkClick r:id="" action="ppaction://media"/>
          </p:cNvPr>
          <p:cNvPicPr/>
          <p:nvPr>
            <a:audioFile r:link="rId5"/>
            <p:extLst>
              <p:ext uri="{DAA4B4D4-6D71-4841-9C94-3DE7FCFB9230}">
                <p14:media xmlns:p14="http://schemas.microsoft.com/office/powerpoint/2010/main" r:embed="rId6"/>
              </p:ext>
            </p:extLst>
          </p:nvPr>
        </p:nvPicPr>
        <p:blipFill>
          <a:blip r:embed="rId3"/>
          <a:stretch>
            <a:fillRect/>
          </a:stretch>
        </p:blipFill>
        <p:spPr>
          <a:xfrm>
            <a:off x="10494010" y="3802380"/>
            <a:ext cx="1313815" cy="781050"/>
          </a:xfrm>
          <a:prstGeom prst="rect">
            <a:avLst/>
          </a:prstGeom>
        </p:spPr>
      </p:pic>
      <p:pic>
        <p:nvPicPr>
          <p:cNvPr id="4" name="图片 3"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995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14236" fill="hold"/>
                                        <p:tgtEl>
                                          <p:spTgt spid="8"/>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42" fill="hold" display="1">
                  <p:stCondLst>
                    <p:cond delay="indefinite"/>
                  </p:stCondLst>
                  <p:endCondLst>
                    <p:cond evt="onNext">
                      <p:tgtEl>
                        <p:sldTgt/>
                      </p:tgtEl>
                    </p:cond>
                    <p:cond evt="onPrev">
                      <p:tgtEl>
                        <p:sldTgt/>
                      </p:tgtEl>
                    </p:cond>
                    <p:cond evt="onStopAudio">
                      <p:tgtEl>
                        <p:sldTgt/>
                      </p:tgtEl>
                    </p:cond>
                  </p:endCondLst>
                </p:cTn>
                <p:tgtEl>
                  <p:spTgt spid="8"/>
                </p:tgtEl>
              </p:cMediaNode>
            </p:audio>
          </p:childTnLst>
        </p:cTn>
      </p:par>
    </p:tnLst>
    <p:bldLst>
      <p:bldP spid="7" grpId="0" bldLvl="0" animBg="1"/>
      <p:bldP spid="7" grpId="1" bldLvl="0" animBg="1"/>
      <p:bldP spid="10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刘亦菲英语采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984625" y="1155700"/>
            <a:ext cx="3743325" cy="2398395"/>
          </a:xfrm>
          <a:prstGeom prst="rect">
            <a:avLst/>
          </a:prstGeom>
        </p:spPr>
      </p:pic>
      <p:sp>
        <p:nvSpPr>
          <p:cNvPr id="5" name="文本框 4"/>
          <p:cNvSpPr txBox="1"/>
          <p:nvPr/>
        </p:nvSpPr>
        <p:spPr>
          <a:xfrm>
            <a:off x="643890" y="510540"/>
            <a:ext cx="11279505" cy="645160"/>
          </a:xfrm>
          <a:prstGeom prst="rect">
            <a:avLst/>
          </a:prstGeom>
          <a:noFill/>
        </p:spPr>
        <p:txBody>
          <a:bodyPr wrap="square" rtlCol="0">
            <a:spAutoFit/>
          </a:bodyPr>
          <a:p>
            <a:r>
              <a:rPr lang="en-US" altLang="zh-CN" sz="3600" b="1" dirty="0">
                <a:latin typeface="微软雅黑" panose="020B0503020204020204" charset="-122"/>
                <a:ea typeface="微软雅黑" panose="020B0503020204020204" charset="-122"/>
              </a:rPr>
              <a:t>A mini listening test: An interview with Liu Yifei </a:t>
            </a:r>
            <a:endParaRPr lang="en-US" altLang="zh-CN" sz="3600" b="1" dirty="0">
              <a:latin typeface="微软雅黑" panose="020B0503020204020204" charset="-122"/>
              <a:ea typeface="微软雅黑" panose="020B0503020204020204" charset="-122"/>
            </a:endParaRPr>
          </a:p>
        </p:txBody>
      </p:sp>
      <p:sp>
        <p:nvSpPr>
          <p:cNvPr id="6" name="文本框 5"/>
          <p:cNvSpPr txBox="1"/>
          <p:nvPr/>
        </p:nvSpPr>
        <p:spPr>
          <a:xfrm>
            <a:off x="456565" y="3850005"/>
            <a:ext cx="11555730" cy="1383665"/>
          </a:xfrm>
          <a:prstGeom prst="rect">
            <a:avLst/>
          </a:prstGeom>
          <a:noFill/>
        </p:spPr>
        <p:txBody>
          <a:bodyPr wrap="square" rtlCol="0">
            <a:spAutoFit/>
          </a:bodyPr>
          <a:p>
            <a:r>
              <a:rPr lang="en-US" altLang="zh-CN" sz="2800" b="1" dirty="0">
                <a:latin typeface="微软雅黑" panose="020B0503020204020204" charset="-122"/>
                <a:ea typeface="微软雅黑" panose="020B0503020204020204" charset="-122"/>
              </a:rPr>
              <a:t>Q1: </a:t>
            </a:r>
            <a:r>
              <a:rPr lang="en-US" altLang="zh-CN" sz="2800" b="1" dirty="0">
                <a:solidFill>
                  <a:srgbClr val="FF0000"/>
                </a:solidFill>
                <a:latin typeface="微软雅黑" panose="020B0503020204020204" charset="-122"/>
                <a:ea typeface="微软雅黑" panose="020B0503020204020204" charset="-122"/>
              </a:rPr>
              <a:t>How many</a:t>
            </a:r>
            <a:r>
              <a:rPr lang="en-US" altLang="zh-CN" sz="2800" b="1" dirty="0">
                <a:latin typeface="微软雅黑" panose="020B0503020204020204" charset="-122"/>
                <a:ea typeface="微软雅黑" panose="020B0503020204020204" charset="-122"/>
              </a:rPr>
              <a:t> questions did the interviewer ask?</a:t>
            </a:r>
            <a:endParaRPr lang="en-US" altLang="zh-CN" sz="2800" b="1" dirty="0">
              <a:latin typeface="微软雅黑" panose="020B0503020204020204" charset="-122"/>
              <a:ea typeface="微软雅黑" panose="020B0503020204020204" charset="-122"/>
            </a:endParaRPr>
          </a:p>
          <a:p>
            <a:r>
              <a:rPr lang="en-US" altLang="zh-CN" sz="2800" b="1" dirty="0">
                <a:latin typeface="微软雅黑" panose="020B0503020204020204" charset="-122"/>
                <a:ea typeface="微软雅黑" panose="020B0503020204020204" charset="-122"/>
              </a:rPr>
              <a:t>Q2: </a:t>
            </a:r>
            <a:r>
              <a:rPr lang="en-US" altLang="zh-CN" sz="2800" b="1" dirty="0">
                <a:latin typeface="微软雅黑" panose="020B0503020204020204" charset="-122"/>
                <a:ea typeface="微软雅黑" panose="020B0503020204020204" charset="-122"/>
                <a:sym typeface="+mn-ea"/>
              </a:rPr>
              <a:t>Which </a:t>
            </a:r>
            <a:r>
              <a:rPr lang="en-US" altLang="zh-CN" sz="2800" b="1" dirty="0">
                <a:solidFill>
                  <a:srgbClr val="FF0000"/>
                </a:solidFill>
                <a:latin typeface="微软雅黑" panose="020B0503020204020204" charset="-122"/>
                <a:ea typeface="微软雅黑" panose="020B0503020204020204" charset="-122"/>
                <a:sym typeface="+mn-ea"/>
              </a:rPr>
              <a:t>word</a:t>
            </a:r>
            <a:r>
              <a:rPr lang="en-US" altLang="zh-CN" sz="2800" b="1" dirty="0">
                <a:latin typeface="微软雅黑" panose="020B0503020204020204" charset="-122"/>
                <a:ea typeface="微软雅黑" panose="020B0503020204020204" charset="-122"/>
                <a:sym typeface="+mn-ea"/>
              </a:rPr>
              <a:t> did Liu Yifei use to define Cannes?</a:t>
            </a:r>
            <a:endParaRPr lang="en-US" altLang="zh-CN" sz="2800" b="1" dirty="0">
              <a:latin typeface="微软雅黑" panose="020B0503020204020204" charset="-122"/>
              <a:ea typeface="微软雅黑" panose="020B0503020204020204" charset="-122"/>
            </a:endParaRPr>
          </a:p>
          <a:p>
            <a:r>
              <a:rPr lang="en-US" altLang="zh-CN" sz="2800" b="1" dirty="0">
                <a:latin typeface="微软雅黑" panose="020B0503020204020204" charset="-122"/>
                <a:ea typeface="微软雅黑" panose="020B0503020204020204" charset="-122"/>
              </a:rPr>
              <a:t>Q3: All the films she's made, what's her </a:t>
            </a:r>
            <a:r>
              <a:rPr lang="en-US" altLang="zh-CN" sz="2800" b="1" dirty="0">
                <a:solidFill>
                  <a:srgbClr val="FF0000"/>
                </a:solidFill>
                <a:latin typeface="微软雅黑" panose="020B0503020204020204" charset="-122"/>
                <a:ea typeface="微软雅黑" panose="020B0503020204020204" charset="-122"/>
              </a:rPr>
              <a:t>favorite movie</a:t>
            </a:r>
            <a:r>
              <a:rPr lang="en-US" altLang="zh-CN" sz="2800" b="1" dirty="0">
                <a:latin typeface="微软雅黑" panose="020B0503020204020204" charset="-122"/>
                <a:ea typeface="微软雅黑" panose="020B0503020204020204" charset="-122"/>
              </a:rPr>
              <a:t>?</a:t>
            </a:r>
            <a:endParaRPr lang="en-US" altLang="zh-CN" sz="2800" b="1" dirty="0">
              <a:latin typeface="微软雅黑" panose="020B0503020204020204" charset="-122"/>
              <a:ea typeface="微软雅黑" panose="020B0503020204020204" charset="-122"/>
            </a:endParaRPr>
          </a:p>
        </p:txBody>
      </p:sp>
      <p:sp>
        <p:nvSpPr>
          <p:cNvPr id="3" name="文本框 2"/>
          <p:cNvSpPr txBox="1"/>
          <p:nvPr/>
        </p:nvSpPr>
        <p:spPr>
          <a:xfrm>
            <a:off x="9714230" y="3561080"/>
            <a:ext cx="746760" cy="706755"/>
          </a:xfrm>
          <a:prstGeom prst="rect">
            <a:avLst/>
          </a:prstGeom>
          <a:noFill/>
        </p:spPr>
        <p:txBody>
          <a:bodyPr wrap="square" rtlCol="0">
            <a:spAutoFit/>
          </a:bodyPr>
          <a:p>
            <a:r>
              <a:rPr lang="en-US" altLang="zh-CN" sz="4000" b="1" i="1" dirty="0">
                <a:solidFill>
                  <a:srgbClr val="FF0000"/>
                </a:solidFill>
                <a:latin typeface="微软雅黑" panose="020B0503020204020204" charset="-122"/>
                <a:ea typeface="微软雅黑" panose="020B0503020204020204" charset="-122"/>
              </a:rPr>
              <a:t>5</a:t>
            </a:r>
            <a:endParaRPr lang="en-US" altLang="zh-CN" sz="4000" b="1" i="1" dirty="0">
              <a:solidFill>
                <a:srgbClr val="FF0000"/>
              </a:solidFill>
              <a:latin typeface="微软雅黑" panose="020B0503020204020204" charset="-122"/>
              <a:ea typeface="微软雅黑" panose="020B0503020204020204" charset="-122"/>
            </a:endParaRPr>
          </a:p>
        </p:txBody>
      </p:sp>
      <p:sp>
        <p:nvSpPr>
          <p:cNvPr id="7" name="文本框 6"/>
          <p:cNvSpPr txBox="1"/>
          <p:nvPr/>
        </p:nvSpPr>
        <p:spPr>
          <a:xfrm>
            <a:off x="9528810" y="4098290"/>
            <a:ext cx="2279650" cy="583565"/>
          </a:xfrm>
          <a:prstGeom prst="rect">
            <a:avLst/>
          </a:prstGeom>
          <a:noFill/>
        </p:spPr>
        <p:txBody>
          <a:bodyPr wrap="square" rtlCol="0">
            <a:spAutoFit/>
          </a:bodyPr>
          <a:p>
            <a:r>
              <a:rPr lang="en-US" altLang="zh-CN" sz="3200" b="1" dirty="0">
                <a:solidFill>
                  <a:srgbClr val="FF0000"/>
                </a:solidFill>
                <a:latin typeface="微软雅黑" panose="020B0503020204020204" charset="-122"/>
                <a:ea typeface="微软雅黑" panose="020B0503020204020204" charset="-122"/>
              </a:rPr>
              <a:t>Humanity</a:t>
            </a:r>
            <a:endParaRPr lang="en-US" altLang="zh-CN" sz="3200" b="1" dirty="0">
              <a:solidFill>
                <a:srgbClr val="FF0000"/>
              </a:solidFill>
              <a:latin typeface="微软雅黑" panose="020B0503020204020204" charset="-122"/>
              <a:ea typeface="微软雅黑" panose="020B0503020204020204" charset="-122"/>
            </a:endParaRPr>
          </a:p>
        </p:txBody>
      </p:sp>
      <p:sp>
        <p:nvSpPr>
          <p:cNvPr id="8" name="文本框 7"/>
          <p:cNvSpPr txBox="1"/>
          <p:nvPr/>
        </p:nvSpPr>
        <p:spPr>
          <a:xfrm>
            <a:off x="6586220" y="5233670"/>
            <a:ext cx="4799965" cy="583565"/>
          </a:xfrm>
          <a:prstGeom prst="rect">
            <a:avLst/>
          </a:prstGeom>
          <a:noFill/>
        </p:spPr>
        <p:txBody>
          <a:bodyPr wrap="square" rtlCol="0">
            <a:spAutoFit/>
          </a:bodyPr>
          <a:p>
            <a:r>
              <a:rPr lang="en-US" altLang="zh-CN" sz="3200" b="1" dirty="0">
                <a:solidFill>
                  <a:srgbClr val="FF0000"/>
                </a:solidFill>
                <a:latin typeface="微软雅黑" panose="020B0503020204020204" charset="-122"/>
                <a:ea typeface="微软雅黑" panose="020B0503020204020204" charset="-122"/>
              </a:rPr>
              <a:t>Her next movie.</a:t>
            </a:r>
            <a:endParaRPr lang="en-US" altLang="zh-CN" sz="3200" b="1" dirty="0">
              <a:solidFill>
                <a:srgbClr val="FF0000"/>
              </a:solidFill>
              <a:latin typeface="微软雅黑" panose="020B0503020204020204" charset="-122"/>
              <a:ea typeface="微软雅黑" panose="020B0503020204020204" charset="-122"/>
            </a:endParaRPr>
          </a:p>
        </p:txBody>
      </p:sp>
      <p:pic>
        <p:nvPicPr>
          <p:cNvPr id="9" name="图片 8"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7" fill="hold" display="1">
                  <p:stCondLst>
                    <p:cond delay="indefinite"/>
                  </p:stCondLst>
                  <p:endCondLst>
                    <p:cond evt="onNext">
                      <p:tgtEl>
                        <p:sldTgt/>
                      </p:tgtEl>
                    </p:cond>
                    <p:cond evt="onPrev">
                      <p:tgtEl>
                        <p:sldTgt/>
                      </p:tgtEl>
                    </p:cond>
                  </p:end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P spid="3"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223"/>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2. 4 </a:t>
            </a:r>
            <a:r>
              <a:rPr lang="zh-CN" altLang="en-US" sz="4400" b="1" dirty="0">
                <a:solidFill>
                  <a:srgbClr val="FF3300"/>
                </a:solidFill>
                <a:latin typeface="Arial" panose="020B0604020202020204" pitchFamily="34" charset="0"/>
              </a:rPr>
              <a:t>观点态度</a:t>
            </a:r>
            <a:r>
              <a:rPr lang="zh-CN" altLang="en-US" sz="4400" b="1" dirty="0">
                <a:solidFill>
                  <a:srgbClr val="FF3300"/>
                </a:solidFill>
                <a:latin typeface="Arial" panose="020B0604020202020204" pitchFamily="34" charset="0"/>
              </a:rPr>
              <a:t>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3565525"/>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1</a:t>
            </a:r>
            <a:r>
              <a:rPr lang="zh-CN" altLang="en-US" sz="3600" b="1" dirty="0">
                <a:latin typeface="微软雅黑" panose="020B0503020204020204" charset="-122"/>
                <a:ea typeface="微软雅黑" panose="020B0503020204020204" charset="-122"/>
                <a:cs typeface="微软雅黑" panose="020B0503020204020204" charset="-122"/>
              </a:rPr>
              <a:t>．</a:t>
            </a:r>
            <a:r>
              <a:rPr lang="en-US" altLang="zh-CN" sz="3600" b="1" dirty="0">
                <a:latin typeface="微软雅黑" panose="020B0503020204020204" charset="-122"/>
                <a:ea typeface="微软雅黑" panose="020B0503020204020204" charset="-122"/>
                <a:cs typeface="微软雅黑" panose="020B0503020204020204" charset="-122"/>
              </a:rPr>
              <a:t>Speaker 2</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回答</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肯定</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Yes/ Absolutely/ I agree with you</a:t>
            </a:r>
            <a:endParaRPr lang="zh-CN" altLang="en-US" sz="20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en-US" sz="2000" b="1" dirty="0">
                <a:latin typeface="微软雅黑" panose="020B0503020204020204" charset="-122"/>
                <a:ea typeface="微软雅黑" panose="020B0503020204020204" charset="-122"/>
                <a:cs typeface="微软雅黑" panose="020B0503020204020204" charset="-122"/>
              </a:rPr>
              <a:t>                                                          否定</a:t>
            </a:r>
            <a:r>
              <a:rPr lang="en-US" altLang="zh-CN" sz="2000" b="1" dirty="0">
                <a:latin typeface="微软雅黑" panose="020B0503020204020204" charset="-122"/>
                <a:ea typeface="微软雅黑" panose="020B0503020204020204" charset="-122"/>
                <a:cs typeface="微软雅黑" panose="020B0503020204020204" charset="-122"/>
              </a:rPr>
              <a:t>——I'm sorry/ I'm afraid I can't…/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Well</a:t>
            </a:r>
            <a:endParaRPr lang="en-US" altLang="zh-CN" sz="20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en-US" b="1" dirty="0">
                <a:latin typeface="微软雅黑" panose="020B0503020204020204" charset="-122"/>
                <a:ea typeface="微软雅黑" panose="020B0503020204020204" charset="-122"/>
                <a:cs typeface="微软雅黑" panose="020B0503020204020204" charset="-122"/>
              </a:rPr>
              <a:t>                                                                </a:t>
            </a:r>
            <a:endParaRPr lang="zh-CN" altLang="en-US" b="1" dirty="0">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sym typeface="+mn-ea"/>
              </a:rPr>
              <a:t>2</a:t>
            </a:r>
            <a:r>
              <a:rPr lang="zh-CN" altLang="en-US" sz="3600" b="1" dirty="0">
                <a:latin typeface="微软雅黑" panose="020B0503020204020204" charset="-122"/>
                <a:ea typeface="微软雅黑" panose="020B0503020204020204" charset="-122"/>
                <a:cs typeface="微软雅黑" panose="020B0503020204020204" charset="-122"/>
                <a:sym typeface="+mn-ea"/>
              </a:rPr>
              <a:t>．语气、含蓄</a:t>
            </a:r>
            <a:r>
              <a:rPr lang="zh-CN" altLang="en-US" sz="3600" b="1" dirty="0">
                <a:latin typeface="微软雅黑" panose="020B0503020204020204" charset="-122"/>
                <a:ea typeface="微软雅黑" panose="020B0503020204020204" charset="-122"/>
                <a:cs typeface="微软雅黑" panose="020B0503020204020204" charset="-122"/>
                <a:sym typeface="+mn-ea"/>
              </a:rPr>
              <a:t>表述</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rPr>
              <a:t>3</a:t>
            </a:r>
            <a:r>
              <a:rPr lang="zh-CN" altLang="en-US" sz="3600" b="1" dirty="0">
                <a:latin typeface="微软雅黑" panose="020B0503020204020204" charset="-122"/>
                <a:ea typeface="微软雅黑" panose="020B0503020204020204" charset="-122"/>
                <a:cs typeface="微软雅黑" panose="020B0503020204020204" charset="-122"/>
              </a:rPr>
              <a:t>．同义转换</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stretch>
            <a:fillRect/>
          </a:stretch>
        </p:blipFill>
        <p:spPr>
          <a:xfrm>
            <a:off x="383540" y="510540"/>
            <a:ext cx="11424285" cy="5823585"/>
          </a:xfrm>
          <a:prstGeom prst="rect">
            <a:avLst/>
          </a:prstGeom>
        </p:spPr>
      </p:pic>
      <p:sp>
        <p:nvSpPr>
          <p:cNvPr id="13314" name="Rectangle 2"/>
          <p:cNvSpPr/>
          <p:nvPr/>
        </p:nvSpPr>
        <p:spPr>
          <a:xfrm>
            <a:off x="16510" y="26035"/>
            <a:ext cx="525716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归纳总结：考点</a:t>
            </a:r>
            <a:endParaRPr lang="zh-CN" altLang="en-US" sz="4800" b="1" dirty="0">
              <a:solidFill>
                <a:srgbClr val="FF0000"/>
              </a:solidFill>
              <a:latin typeface="Arial" panose="020B0604020202020204" pitchFamily="34" charset="0"/>
              <a:ea typeface="黑体" panose="02010609060101010101"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54557" y="159131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659971" y="1591576"/>
            <a:ext cx="1841325" cy="1002997"/>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809875" y="2875280"/>
            <a:ext cx="6778625" cy="1106805"/>
          </a:xfrm>
          <a:prstGeom prst="rect">
            <a:avLst/>
          </a:prstGeom>
          <a:noFill/>
        </p:spPr>
        <p:txBody>
          <a:bodyPr wrap="square" rtlCol="0">
            <a:spAutoFit/>
          </a:bodyPr>
          <a:lstStyle/>
          <a:p>
            <a:r>
              <a:rPr lang="zh-CN" altLang="en-US" sz="6600" b="1" dirty="0">
                <a:latin typeface="微软雅黑" panose="020B0503020204020204" charset="-122"/>
                <a:ea typeface="微软雅黑" panose="020B0503020204020204" charset="-122"/>
              </a:rPr>
              <a:t>试炼高考听力</a:t>
            </a:r>
            <a:endParaRPr lang="zh-CN" altLang="en-US" sz="6600" b="1" dirty="0">
              <a:latin typeface="微软雅黑" panose="020B0503020204020204" charset="-122"/>
              <a:ea typeface="微软雅黑" panose="020B0503020204020204" charset="-122"/>
            </a:endParaRPr>
          </a:p>
        </p:txBody>
      </p:sp>
      <p:grpSp>
        <p:nvGrpSpPr>
          <p:cNvPr id="16" name="组合 15"/>
          <p:cNvGrpSpPr/>
          <p:nvPr/>
        </p:nvGrpSpPr>
        <p:grpSpPr>
          <a:xfrm>
            <a:off x="2239762" y="1889628"/>
            <a:ext cx="671195" cy="406892"/>
            <a:chOff x="4163567" y="2664941"/>
            <a:chExt cx="485048" cy="294046"/>
          </a:xfrm>
        </p:grpSpPr>
        <p:sp>
          <p:nvSpPr>
            <p:cNvPr id="17" name="任意多边形: 形状 16"/>
            <p:cNvSpPr/>
            <p:nvPr/>
          </p:nvSpPr>
          <p:spPr>
            <a:xfrm>
              <a:off x="41635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3"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p:cNvSpPr/>
            <p:nvPr/>
          </p:nvSpPr>
          <p:spPr>
            <a:xfrm>
              <a:off x="4438326" y="2664941"/>
              <a:ext cx="210289" cy="294046"/>
            </a:xfrm>
            <a:custGeom>
              <a:avLst/>
              <a:gdLst/>
              <a:ahLst/>
              <a:cxnLst/>
              <a:rect l="l" t="t" r="r" b="b"/>
              <a:pathLst>
                <a:path w="250457" h="449408">
                  <a:moveTo>
                    <a:pt x="106507" y="0"/>
                  </a:moveTo>
                  <a:lnTo>
                    <a:pt x="146953" y="0"/>
                  </a:lnTo>
                  <a:cubicBezTo>
                    <a:pt x="200196" y="17595"/>
                    <a:pt x="226818" y="44342"/>
                    <a:pt x="226818" y="80242"/>
                  </a:cubicBezTo>
                  <a:lnTo>
                    <a:pt x="226818" y="114388"/>
                  </a:lnTo>
                  <a:cubicBezTo>
                    <a:pt x="226818" y="135170"/>
                    <a:pt x="213685" y="160445"/>
                    <a:pt x="187419" y="190213"/>
                  </a:cubicBezTo>
                  <a:lnTo>
                    <a:pt x="187419" y="192191"/>
                  </a:lnTo>
                  <a:cubicBezTo>
                    <a:pt x="229444" y="215827"/>
                    <a:pt x="250457" y="247677"/>
                    <a:pt x="250457" y="287742"/>
                  </a:cubicBezTo>
                  <a:lnTo>
                    <a:pt x="250457" y="321888"/>
                  </a:lnTo>
                  <a:cubicBezTo>
                    <a:pt x="250457" y="337717"/>
                    <a:pt x="243090" y="355531"/>
                    <a:pt x="228356" y="375330"/>
                  </a:cubicBezTo>
                  <a:cubicBezTo>
                    <a:pt x="183993" y="424715"/>
                    <a:pt x="139000" y="449408"/>
                    <a:pt x="93375" y="449408"/>
                  </a:cubicBezTo>
                  <a:lnTo>
                    <a:pt x="73973" y="449408"/>
                  </a:lnTo>
                  <a:cubicBezTo>
                    <a:pt x="24658" y="442299"/>
                    <a:pt x="0" y="425183"/>
                    <a:pt x="0" y="398059"/>
                  </a:cubicBezTo>
                  <a:cubicBezTo>
                    <a:pt x="0" y="369079"/>
                    <a:pt x="14490" y="354589"/>
                    <a:pt x="43469" y="354589"/>
                  </a:cubicBezTo>
                  <a:lnTo>
                    <a:pt x="51349" y="354589"/>
                  </a:lnTo>
                  <a:cubicBezTo>
                    <a:pt x="60049" y="354589"/>
                    <a:pt x="68654" y="356860"/>
                    <a:pt x="77165" y="361402"/>
                  </a:cubicBezTo>
                  <a:cubicBezTo>
                    <a:pt x="94229" y="381375"/>
                    <a:pt x="104010" y="391362"/>
                    <a:pt x="106507" y="391362"/>
                  </a:cubicBezTo>
                  <a:cubicBezTo>
                    <a:pt x="107393" y="391362"/>
                    <a:pt x="118873" y="388864"/>
                    <a:pt x="140946" y="383869"/>
                  </a:cubicBezTo>
                  <a:cubicBezTo>
                    <a:pt x="169556" y="369561"/>
                    <a:pt x="183861" y="346274"/>
                    <a:pt x="183861" y="314008"/>
                  </a:cubicBezTo>
                  <a:cubicBezTo>
                    <a:pt x="183861" y="280787"/>
                    <a:pt x="166343" y="257608"/>
                    <a:pt x="131308" y="244472"/>
                  </a:cubicBezTo>
                  <a:cubicBezTo>
                    <a:pt x="91048" y="239198"/>
                    <a:pt x="70918" y="230857"/>
                    <a:pt x="70918" y="219451"/>
                  </a:cubicBezTo>
                  <a:lnTo>
                    <a:pt x="70918" y="209478"/>
                  </a:lnTo>
                  <a:lnTo>
                    <a:pt x="78452" y="198177"/>
                  </a:lnTo>
                  <a:cubicBezTo>
                    <a:pt x="132965" y="180283"/>
                    <a:pt x="160222" y="154979"/>
                    <a:pt x="160222" y="122267"/>
                  </a:cubicBezTo>
                  <a:lnTo>
                    <a:pt x="160222" y="102385"/>
                  </a:lnTo>
                  <a:cubicBezTo>
                    <a:pt x="152499" y="74577"/>
                    <a:pt x="137221" y="60674"/>
                    <a:pt x="114387" y="60674"/>
                  </a:cubicBezTo>
                  <a:cubicBezTo>
                    <a:pt x="105946" y="60674"/>
                    <a:pt x="93821" y="64437"/>
                    <a:pt x="78013" y="71965"/>
                  </a:cubicBezTo>
                  <a:cubicBezTo>
                    <a:pt x="63223" y="101544"/>
                    <a:pt x="51939" y="117042"/>
                    <a:pt x="44160" y="118458"/>
                  </a:cubicBezTo>
                  <a:lnTo>
                    <a:pt x="30902" y="118458"/>
                  </a:lnTo>
                  <a:cubicBezTo>
                    <a:pt x="20807" y="112138"/>
                    <a:pt x="15760" y="106403"/>
                    <a:pt x="15760" y="101255"/>
                  </a:cubicBezTo>
                  <a:lnTo>
                    <a:pt x="15760" y="95081"/>
                  </a:lnTo>
                  <a:cubicBezTo>
                    <a:pt x="25080" y="31694"/>
                    <a:pt x="55329" y="0"/>
                    <a:pt x="10650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29220" y="2206625"/>
            <a:ext cx="3082925" cy="3082925"/>
          </a:xfrm>
          <a:prstGeom prst="rect">
            <a:avLst/>
          </a:prstGeom>
          <a:effectLst>
            <a:outerShdw blurRad="25400" dist="127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7104380" cy="1014730"/>
          </a:xfrm>
          <a:prstGeom prst="rect">
            <a:avLst/>
          </a:prstGeom>
          <a:noFill/>
        </p:spPr>
        <p:txBody>
          <a:bodyPr wrap="square" rtlCol="0">
            <a:spAutoFit/>
          </a:bodyPr>
          <a:p>
            <a:r>
              <a:rPr lang="zh-CN" altLang="en-US" sz="6000" b="1"/>
              <a:t>试炼真题：短对话</a:t>
            </a:r>
            <a:endParaRPr lang="zh-CN" altLang="en-US" sz="6000" b="1"/>
          </a:p>
        </p:txBody>
      </p:sp>
      <p:pic>
        <p:nvPicPr>
          <p:cNvPr id="5" name="图片 4"/>
          <p:cNvPicPr>
            <a:picLocks noChangeAspect="1"/>
          </p:cNvPicPr>
          <p:nvPr/>
        </p:nvPicPr>
        <p:blipFill>
          <a:blip r:embed="rId1"/>
          <a:stretch>
            <a:fillRect/>
          </a:stretch>
        </p:blipFill>
        <p:spPr>
          <a:xfrm>
            <a:off x="501015" y="1802765"/>
            <a:ext cx="10369550" cy="4152900"/>
          </a:xfrm>
          <a:prstGeom prst="rect">
            <a:avLst/>
          </a:prstGeom>
        </p:spPr>
      </p:pic>
      <p:pic>
        <p:nvPicPr>
          <p:cNvPr id="3" name="图片 2"/>
          <p:cNvPicPr>
            <a:picLocks noChangeAspect="1"/>
          </p:cNvPicPr>
          <p:nvPr/>
        </p:nvPicPr>
        <p:blipFill>
          <a:blip r:embed="rId2"/>
          <a:stretch>
            <a:fillRect/>
          </a:stretch>
        </p:blipFill>
        <p:spPr>
          <a:xfrm>
            <a:off x="437515" y="1802765"/>
            <a:ext cx="11370945" cy="4152265"/>
          </a:xfrm>
          <a:prstGeom prst="rect">
            <a:avLst/>
          </a:prstGeom>
        </p:spPr>
      </p:pic>
      <p:pic>
        <p:nvPicPr>
          <p:cNvPr id="7" name="真题 Text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9673590" y="775970"/>
            <a:ext cx="1016635" cy="1038225"/>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1050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1458"/>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269875" y="15240"/>
            <a:ext cx="4594225" cy="645160"/>
          </a:xfrm>
          <a:prstGeom prst="rect">
            <a:avLst/>
          </a:prstGeom>
          <a:noFill/>
        </p:spPr>
        <p:txBody>
          <a:bodyPr wrap="square" rtlCol="0">
            <a:spAutoFit/>
          </a:bodyPr>
          <a:p>
            <a:r>
              <a:rPr lang="zh-CN" altLang="en-US" sz="3600" b="1"/>
              <a:t>试炼真题：短对话</a:t>
            </a:r>
            <a:endParaRPr lang="zh-CN" altLang="en-US" sz="3600" b="1"/>
          </a:p>
        </p:txBody>
      </p:sp>
      <p:pic>
        <p:nvPicPr>
          <p:cNvPr id="6" name="图片 5"/>
          <p:cNvPicPr>
            <a:picLocks noChangeAspect="1"/>
          </p:cNvPicPr>
          <p:nvPr/>
        </p:nvPicPr>
        <p:blipFill>
          <a:blip r:embed="rId1"/>
          <a:stretch>
            <a:fillRect/>
          </a:stretch>
        </p:blipFill>
        <p:spPr>
          <a:xfrm>
            <a:off x="549275" y="5080000"/>
            <a:ext cx="7528560" cy="1406525"/>
          </a:xfrm>
          <a:prstGeom prst="rect">
            <a:avLst/>
          </a:prstGeom>
        </p:spPr>
      </p:pic>
      <p:pic>
        <p:nvPicPr>
          <p:cNvPr id="8" name="图片 7"/>
          <p:cNvPicPr>
            <a:picLocks noChangeAspect="1"/>
          </p:cNvPicPr>
          <p:nvPr/>
        </p:nvPicPr>
        <p:blipFill>
          <a:blip r:embed="rId2"/>
          <a:stretch>
            <a:fillRect/>
          </a:stretch>
        </p:blipFill>
        <p:spPr>
          <a:xfrm>
            <a:off x="460375" y="1606550"/>
            <a:ext cx="8312150" cy="628650"/>
          </a:xfrm>
          <a:prstGeom prst="rect">
            <a:avLst/>
          </a:prstGeom>
        </p:spPr>
      </p:pic>
      <p:pic>
        <p:nvPicPr>
          <p:cNvPr id="9" name="图片 8"/>
          <p:cNvPicPr>
            <a:picLocks noChangeAspect="1"/>
          </p:cNvPicPr>
          <p:nvPr/>
        </p:nvPicPr>
        <p:blipFill>
          <a:blip r:embed="rId3"/>
          <a:stretch>
            <a:fillRect/>
          </a:stretch>
        </p:blipFill>
        <p:spPr>
          <a:xfrm>
            <a:off x="652780" y="3147695"/>
            <a:ext cx="4997450" cy="1016000"/>
          </a:xfrm>
          <a:prstGeom prst="rect">
            <a:avLst/>
          </a:prstGeom>
        </p:spPr>
      </p:pic>
      <p:pic>
        <p:nvPicPr>
          <p:cNvPr id="2" name="图片 1"/>
          <p:cNvPicPr>
            <a:picLocks noChangeAspect="1"/>
          </p:cNvPicPr>
          <p:nvPr/>
        </p:nvPicPr>
        <p:blipFill>
          <a:blip r:embed="rId4"/>
          <a:stretch>
            <a:fillRect/>
          </a:stretch>
        </p:blipFill>
        <p:spPr>
          <a:xfrm>
            <a:off x="460375" y="511175"/>
            <a:ext cx="10996930" cy="991870"/>
          </a:xfrm>
          <a:prstGeom prst="rect">
            <a:avLst/>
          </a:prstGeom>
        </p:spPr>
      </p:pic>
      <p:pic>
        <p:nvPicPr>
          <p:cNvPr id="10" name="图片 9"/>
          <p:cNvPicPr>
            <a:picLocks noChangeAspect="1"/>
          </p:cNvPicPr>
          <p:nvPr/>
        </p:nvPicPr>
        <p:blipFill>
          <a:blip r:embed="rId5"/>
          <a:stretch>
            <a:fillRect/>
          </a:stretch>
        </p:blipFill>
        <p:spPr>
          <a:xfrm>
            <a:off x="384175" y="2235200"/>
            <a:ext cx="9446895" cy="948055"/>
          </a:xfrm>
          <a:prstGeom prst="rect">
            <a:avLst/>
          </a:prstGeom>
        </p:spPr>
      </p:pic>
      <p:pic>
        <p:nvPicPr>
          <p:cNvPr id="11" name="图片 10"/>
          <p:cNvPicPr>
            <a:picLocks noChangeAspect="1"/>
          </p:cNvPicPr>
          <p:nvPr/>
        </p:nvPicPr>
        <p:blipFill>
          <a:blip r:embed="rId6"/>
          <a:stretch>
            <a:fillRect/>
          </a:stretch>
        </p:blipFill>
        <p:spPr>
          <a:xfrm>
            <a:off x="270510" y="4148455"/>
            <a:ext cx="11081385" cy="1093470"/>
          </a:xfrm>
          <a:prstGeom prst="rect">
            <a:avLst/>
          </a:prstGeom>
        </p:spPr>
      </p:pic>
      <p:pic>
        <p:nvPicPr>
          <p:cNvPr id="3" name="图片 2"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4919980" cy="768350"/>
          </a:xfrm>
          <a:prstGeom prst="rect">
            <a:avLst/>
          </a:prstGeom>
          <a:noFill/>
        </p:spPr>
        <p:txBody>
          <a:bodyPr wrap="square" rtlCol="0">
            <a:spAutoFit/>
          </a:bodyPr>
          <a:p>
            <a:r>
              <a:rPr lang="zh-CN" altLang="en-US" sz="4400" b="1"/>
              <a:t>试炼真题：短对话</a:t>
            </a:r>
            <a:endParaRPr lang="zh-CN" altLang="en-US" sz="4400" b="1"/>
          </a:p>
        </p:txBody>
      </p:sp>
      <p:pic>
        <p:nvPicPr>
          <p:cNvPr id="5" name="图片 4"/>
          <p:cNvPicPr>
            <a:picLocks noChangeAspect="1"/>
          </p:cNvPicPr>
          <p:nvPr/>
        </p:nvPicPr>
        <p:blipFill>
          <a:blip r:embed="rId1"/>
          <a:stretch>
            <a:fillRect/>
          </a:stretch>
        </p:blipFill>
        <p:spPr>
          <a:xfrm>
            <a:off x="727075" y="1841500"/>
            <a:ext cx="6639560" cy="1263015"/>
          </a:xfrm>
          <a:prstGeom prst="rect">
            <a:avLst/>
          </a:prstGeom>
        </p:spPr>
      </p:pic>
      <p:pic>
        <p:nvPicPr>
          <p:cNvPr id="7" name="图片 6"/>
          <p:cNvPicPr>
            <a:picLocks noChangeAspect="1"/>
          </p:cNvPicPr>
          <p:nvPr/>
        </p:nvPicPr>
        <p:blipFill>
          <a:blip r:embed="rId2"/>
          <a:stretch>
            <a:fillRect/>
          </a:stretch>
        </p:blipFill>
        <p:spPr>
          <a:xfrm>
            <a:off x="460375" y="4290695"/>
            <a:ext cx="8204200" cy="989330"/>
          </a:xfrm>
          <a:prstGeom prst="rect">
            <a:avLst/>
          </a:prstGeom>
        </p:spPr>
      </p:pic>
      <p:pic>
        <p:nvPicPr>
          <p:cNvPr id="2" name="图片 1"/>
          <p:cNvPicPr>
            <a:picLocks noChangeAspect="1"/>
          </p:cNvPicPr>
          <p:nvPr/>
        </p:nvPicPr>
        <p:blipFill>
          <a:blip r:embed="rId3"/>
          <a:stretch>
            <a:fillRect/>
          </a:stretch>
        </p:blipFill>
        <p:spPr>
          <a:xfrm>
            <a:off x="384810" y="680085"/>
            <a:ext cx="11254105" cy="962660"/>
          </a:xfrm>
          <a:prstGeom prst="rect">
            <a:avLst/>
          </a:prstGeom>
        </p:spPr>
      </p:pic>
      <p:pic>
        <p:nvPicPr>
          <p:cNvPr id="8" name="图片 7"/>
          <p:cNvPicPr>
            <a:picLocks noChangeAspect="1"/>
          </p:cNvPicPr>
          <p:nvPr/>
        </p:nvPicPr>
        <p:blipFill>
          <a:blip r:embed="rId4"/>
          <a:stretch>
            <a:fillRect/>
          </a:stretch>
        </p:blipFill>
        <p:spPr>
          <a:xfrm>
            <a:off x="309245" y="3147695"/>
            <a:ext cx="11254105" cy="1044575"/>
          </a:xfrm>
          <a:prstGeom prst="rect">
            <a:avLst/>
          </a:prstGeom>
        </p:spPr>
      </p:pic>
      <p:pic>
        <p:nvPicPr>
          <p:cNvPr id="3" name="图片 2"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2" name="图片 1"/>
          <p:cNvPicPr>
            <a:picLocks noChangeAspect="1"/>
          </p:cNvPicPr>
          <p:nvPr/>
        </p:nvPicPr>
        <p:blipFill>
          <a:blip r:embed="rId1"/>
          <a:stretch>
            <a:fillRect/>
          </a:stretch>
        </p:blipFill>
        <p:spPr>
          <a:xfrm>
            <a:off x="384175" y="2195830"/>
            <a:ext cx="11424920" cy="2094865"/>
          </a:xfrm>
          <a:prstGeom prst="rect">
            <a:avLst/>
          </a:prstGeom>
        </p:spPr>
      </p:pic>
      <p:pic>
        <p:nvPicPr>
          <p:cNvPr id="3" name="真题Text 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282940" y="1174115"/>
            <a:ext cx="1426210" cy="1102995"/>
          </a:xfrm>
          <a:prstGeom prst="rect">
            <a:avLst/>
          </a:prstGeom>
        </p:spPr>
      </p:pic>
      <p:pic>
        <p:nvPicPr>
          <p:cNvPr id="5" name="图片 4"/>
          <p:cNvPicPr>
            <a:picLocks noChangeAspect="1"/>
          </p:cNvPicPr>
          <p:nvPr/>
        </p:nvPicPr>
        <p:blipFill>
          <a:blip r:embed="rId5"/>
          <a:stretch>
            <a:fillRect/>
          </a:stretch>
        </p:blipFill>
        <p:spPr>
          <a:xfrm>
            <a:off x="384175" y="2195830"/>
            <a:ext cx="10644505" cy="211836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38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5071745" cy="768350"/>
          </a:xfrm>
          <a:prstGeom prst="rect">
            <a:avLst/>
          </a:prstGeom>
          <a:noFill/>
        </p:spPr>
        <p:txBody>
          <a:bodyPr wrap="square" rtlCol="0">
            <a:spAutoFit/>
          </a:bodyPr>
          <a:p>
            <a:r>
              <a:rPr lang="zh-CN" altLang="en-US" sz="4400" b="1"/>
              <a:t>试炼真题：长对话</a:t>
            </a:r>
            <a:endParaRPr lang="zh-CN" altLang="en-US" sz="4400" b="1"/>
          </a:p>
        </p:txBody>
      </p:sp>
      <p:pic>
        <p:nvPicPr>
          <p:cNvPr id="9" name="图片 8"/>
          <p:cNvPicPr>
            <a:picLocks noChangeAspect="1"/>
          </p:cNvPicPr>
          <p:nvPr/>
        </p:nvPicPr>
        <p:blipFill>
          <a:blip r:embed="rId1"/>
          <a:stretch>
            <a:fillRect/>
          </a:stretch>
        </p:blipFill>
        <p:spPr>
          <a:xfrm>
            <a:off x="854075" y="3181350"/>
            <a:ext cx="6887845" cy="3041015"/>
          </a:xfrm>
          <a:prstGeom prst="rect">
            <a:avLst/>
          </a:prstGeom>
        </p:spPr>
      </p:pic>
      <p:pic>
        <p:nvPicPr>
          <p:cNvPr id="3" name="图片 2"/>
          <p:cNvPicPr>
            <a:picLocks noChangeAspect="1"/>
          </p:cNvPicPr>
          <p:nvPr/>
        </p:nvPicPr>
        <p:blipFill>
          <a:blip r:embed="rId2"/>
          <a:stretch>
            <a:fillRect/>
          </a:stretch>
        </p:blipFill>
        <p:spPr>
          <a:xfrm>
            <a:off x="460375" y="582930"/>
            <a:ext cx="11182985" cy="2481580"/>
          </a:xfrm>
          <a:prstGeom prst="rect">
            <a:avLst/>
          </a:prstGeom>
        </p:spPr>
      </p:pic>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3" name="图片 2"/>
          <p:cNvPicPr>
            <a:picLocks noChangeAspect="1"/>
          </p:cNvPicPr>
          <p:nvPr/>
        </p:nvPicPr>
        <p:blipFill>
          <a:blip r:embed="rId1"/>
          <a:stretch>
            <a:fillRect/>
          </a:stretch>
        </p:blipFill>
        <p:spPr>
          <a:xfrm>
            <a:off x="384175" y="1972310"/>
            <a:ext cx="11341735" cy="1999615"/>
          </a:xfrm>
          <a:prstGeom prst="rect">
            <a:avLst/>
          </a:prstGeom>
        </p:spPr>
      </p:pic>
      <p:pic>
        <p:nvPicPr>
          <p:cNvPr id="2" name="真题Text 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541385" y="788035"/>
            <a:ext cx="1295400" cy="967105"/>
          </a:xfrm>
          <a:prstGeom prst="rect">
            <a:avLst/>
          </a:prstGeom>
        </p:spPr>
      </p:pic>
      <p:pic>
        <p:nvPicPr>
          <p:cNvPr id="5" name="图片 4"/>
          <p:cNvPicPr>
            <a:picLocks noChangeAspect="1"/>
          </p:cNvPicPr>
          <p:nvPr/>
        </p:nvPicPr>
        <p:blipFill>
          <a:blip r:embed="rId5"/>
          <a:stretch>
            <a:fillRect/>
          </a:stretch>
        </p:blipFill>
        <p:spPr>
          <a:xfrm>
            <a:off x="576580" y="1888490"/>
            <a:ext cx="11110595" cy="2191385"/>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42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5438140" cy="768350"/>
          </a:xfrm>
          <a:prstGeom prst="rect">
            <a:avLst/>
          </a:prstGeom>
          <a:noFill/>
        </p:spPr>
        <p:txBody>
          <a:bodyPr wrap="square" rtlCol="0">
            <a:spAutoFit/>
          </a:bodyPr>
          <a:p>
            <a:r>
              <a:rPr lang="zh-CN" altLang="en-US" sz="4400" b="1"/>
              <a:t>试炼真题：长对话</a:t>
            </a:r>
            <a:endParaRPr lang="zh-CN" altLang="en-US" sz="4400" b="1"/>
          </a:p>
        </p:txBody>
      </p:sp>
      <p:pic>
        <p:nvPicPr>
          <p:cNvPr id="5" name="图片 4"/>
          <p:cNvPicPr>
            <a:picLocks noChangeAspect="1"/>
          </p:cNvPicPr>
          <p:nvPr/>
        </p:nvPicPr>
        <p:blipFill>
          <a:blip r:embed="rId1"/>
          <a:stretch>
            <a:fillRect/>
          </a:stretch>
        </p:blipFill>
        <p:spPr>
          <a:xfrm>
            <a:off x="1040765" y="2699385"/>
            <a:ext cx="6447790" cy="3489325"/>
          </a:xfrm>
          <a:prstGeom prst="rect">
            <a:avLst/>
          </a:prstGeom>
        </p:spPr>
      </p:pic>
      <p:pic>
        <p:nvPicPr>
          <p:cNvPr id="3" name="图片 2"/>
          <p:cNvPicPr>
            <a:picLocks noChangeAspect="1"/>
          </p:cNvPicPr>
          <p:nvPr/>
        </p:nvPicPr>
        <p:blipFill>
          <a:blip r:embed="rId2"/>
          <a:stretch>
            <a:fillRect/>
          </a:stretch>
        </p:blipFill>
        <p:spPr>
          <a:xfrm>
            <a:off x="384175" y="510540"/>
            <a:ext cx="11163935" cy="206502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792605" y="1254125"/>
            <a:ext cx="8812530" cy="1106805"/>
          </a:xfrm>
          <a:prstGeom prst="rect">
            <a:avLst/>
          </a:prstGeom>
          <a:noFill/>
        </p:spPr>
        <p:txBody>
          <a:bodyPr wrap="square" rtlCol="0">
            <a:spAutoFit/>
          </a:bodyPr>
          <a:lstStyle/>
          <a:p>
            <a:r>
              <a:rPr lang="zh-CN" altLang="en-US" sz="6600" b="1" dirty="0">
                <a:latin typeface="微软雅黑" panose="020B0503020204020204" charset="-122"/>
                <a:ea typeface="微软雅黑" panose="020B0503020204020204" charset="-122"/>
              </a:rPr>
              <a:t>高考英语听力</a:t>
            </a:r>
            <a:r>
              <a:rPr lang="zh-CN" altLang="en-US" sz="6600" b="1" dirty="0">
                <a:solidFill>
                  <a:srgbClr val="FF0000"/>
                </a:solidFill>
                <a:latin typeface="微软雅黑" panose="020B0503020204020204" charset="-122"/>
                <a:ea typeface="微软雅黑" panose="020B0503020204020204" charset="-122"/>
              </a:rPr>
              <a:t>满分</a:t>
            </a:r>
            <a:r>
              <a:rPr lang="zh-CN" altLang="en-US" sz="6600" b="1" dirty="0">
                <a:latin typeface="微软雅黑" panose="020B0503020204020204" charset="-122"/>
                <a:ea typeface="微软雅黑" panose="020B0503020204020204" charset="-122"/>
              </a:rPr>
              <a:t>突破</a:t>
            </a:r>
            <a:endParaRPr lang="zh-CN" altLang="en-US" sz="6600" b="1" dirty="0">
              <a:latin typeface="微软雅黑" panose="020B0503020204020204" charset="-122"/>
              <a:ea typeface="微软雅黑" panose="020B0503020204020204" charset="-122"/>
            </a:endParaRPr>
          </a:p>
        </p:txBody>
      </p:sp>
      <p:sp>
        <p:nvSpPr>
          <p:cNvPr id="11" name="文本框 10"/>
          <p:cNvSpPr txBox="1"/>
          <p:nvPr/>
        </p:nvSpPr>
        <p:spPr>
          <a:xfrm>
            <a:off x="8731250" y="3027045"/>
            <a:ext cx="2087245"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李文娟</a:t>
            </a:r>
            <a:endParaRPr lang="zh-CN" altLang="en-US" sz="4000" b="1" dirty="0">
              <a:latin typeface="微软雅黑" panose="020B0503020204020204" charset="-122"/>
              <a:ea typeface="微软雅黑" panose="020B0503020204020204" charset="-122"/>
            </a:endParaRPr>
          </a:p>
        </p:txBody>
      </p:sp>
      <p:sp>
        <p:nvSpPr>
          <p:cNvPr id="13" name="椭圆 12"/>
          <p:cNvSpPr/>
          <p:nvPr/>
        </p:nvSpPr>
        <p:spPr>
          <a:xfrm>
            <a:off x="1463604" y="1532572"/>
            <a:ext cx="328821" cy="328821"/>
          </a:xfrm>
          <a:prstGeom prst="ellipse">
            <a:avLst/>
          </a:prstGeom>
          <a:solidFill>
            <a:srgbClr val="C5DDE0"/>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748149" y="615889"/>
            <a:ext cx="328821" cy="328821"/>
          </a:xfrm>
          <a:prstGeom prst="ellipse">
            <a:avLst/>
          </a:prstGeom>
          <a:solidFill>
            <a:srgbClr val="F7AA3D"/>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31229" y="812633"/>
            <a:ext cx="328821" cy="328821"/>
          </a:xfrm>
          <a:prstGeom prst="ellipse">
            <a:avLst/>
          </a:prstGeom>
          <a:solidFill>
            <a:srgbClr val="7FBFC2"/>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adff19c0a372b3d4ec4c0416c46296a"/>
          <p:cNvPicPr>
            <a:picLocks noChangeAspect="1"/>
          </p:cNvPicPr>
          <p:nvPr/>
        </p:nvPicPr>
        <p:blipFill>
          <a:blip r:embed="rId1"/>
          <a:stretch>
            <a:fillRect/>
          </a:stretch>
        </p:blipFill>
        <p:spPr>
          <a:xfrm>
            <a:off x="383540" y="3692525"/>
            <a:ext cx="2993390" cy="299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5" name="图片 4"/>
          <p:cNvPicPr>
            <a:picLocks noChangeAspect="1"/>
          </p:cNvPicPr>
          <p:nvPr/>
        </p:nvPicPr>
        <p:blipFill>
          <a:blip r:embed="rId1"/>
          <a:stretch>
            <a:fillRect/>
          </a:stretch>
        </p:blipFill>
        <p:spPr>
          <a:xfrm>
            <a:off x="421005" y="1802765"/>
            <a:ext cx="11349990" cy="2776855"/>
          </a:xfrm>
          <a:prstGeom prst="rect">
            <a:avLst/>
          </a:prstGeom>
        </p:spPr>
      </p:pic>
      <p:pic>
        <p:nvPicPr>
          <p:cNvPr id="2" name="真题Text 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467215" y="841375"/>
            <a:ext cx="1188085" cy="961390"/>
          </a:xfrm>
          <a:prstGeom prst="rect">
            <a:avLst/>
          </a:prstGeom>
        </p:spPr>
      </p:pic>
      <p:pic>
        <p:nvPicPr>
          <p:cNvPr id="3" name="图片 2"/>
          <p:cNvPicPr>
            <a:picLocks noChangeAspect="1"/>
          </p:cNvPicPr>
          <p:nvPr/>
        </p:nvPicPr>
        <p:blipFill>
          <a:blip r:embed="rId5"/>
          <a:stretch>
            <a:fillRect/>
          </a:stretch>
        </p:blipFill>
        <p:spPr>
          <a:xfrm>
            <a:off x="473075" y="1869440"/>
            <a:ext cx="11246485" cy="283591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80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5492115" cy="768350"/>
          </a:xfrm>
          <a:prstGeom prst="rect">
            <a:avLst/>
          </a:prstGeom>
          <a:noFill/>
        </p:spPr>
        <p:txBody>
          <a:bodyPr wrap="square" rtlCol="0">
            <a:spAutoFit/>
          </a:bodyPr>
          <a:p>
            <a:r>
              <a:rPr lang="zh-CN" altLang="en-US" sz="4400" b="1"/>
              <a:t>试炼真题：长对话</a:t>
            </a:r>
            <a:endParaRPr lang="zh-CN" altLang="en-US" sz="4400" b="1"/>
          </a:p>
        </p:txBody>
      </p:sp>
      <p:pic>
        <p:nvPicPr>
          <p:cNvPr id="6" name="图片 5"/>
          <p:cNvPicPr>
            <a:picLocks noChangeAspect="1"/>
          </p:cNvPicPr>
          <p:nvPr/>
        </p:nvPicPr>
        <p:blipFill>
          <a:blip r:embed="rId1"/>
          <a:stretch>
            <a:fillRect/>
          </a:stretch>
        </p:blipFill>
        <p:spPr>
          <a:xfrm>
            <a:off x="460375" y="3035935"/>
            <a:ext cx="7124700" cy="3581400"/>
          </a:xfrm>
          <a:prstGeom prst="rect">
            <a:avLst/>
          </a:prstGeom>
        </p:spPr>
      </p:pic>
      <p:pic>
        <p:nvPicPr>
          <p:cNvPr id="3" name="图片 2"/>
          <p:cNvPicPr>
            <a:picLocks noChangeAspect="1"/>
          </p:cNvPicPr>
          <p:nvPr/>
        </p:nvPicPr>
        <p:blipFill>
          <a:blip r:embed="rId2"/>
          <a:stretch>
            <a:fillRect/>
          </a:stretch>
        </p:blipFill>
        <p:spPr>
          <a:xfrm>
            <a:off x="460375" y="510540"/>
            <a:ext cx="10493375" cy="2524760"/>
          </a:xfrm>
          <a:prstGeom prst="rect">
            <a:avLst/>
          </a:prstGeom>
        </p:spPr>
      </p:pic>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3" name="图片 2"/>
          <p:cNvPicPr>
            <a:picLocks noChangeAspect="1"/>
          </p:cNvPicPr>
          <p:nvPr/>
        </p:nvPicPr>
        <p:blipFill>
          <a:blip r:embed="rId1"/>
          <a:stretch>
            <a:fillRect/>
          </a:stretch>
        </p:blipFill>
        <p:spPr>
          <a:xfrm>
            <a:off x="384175" y="1657985"/>
            <a:ext cx="10314305" cy="4376420"/>
          </a:xfrm>
          <a:prstGeom prst="rect">
            <a:avLst/>
          </a:prstGeom>
        </p:spPr>
      </p:pic>
      <p:pic>
        <p:nvPicPr>
          <p:cNvPr id="2" name="真题Text 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770110" y="788035"/>
            <a:ext cx="1231265" cy="1047750"/>
          </a:xfrm>
          <a:prstGeom prst="rect">
            <a:avLst/>
          </a:prstGeom>
        </p:spPr>
      </p:pic>
      <p:pic>
        <p:nvPicPr>
          <p:cNvPr id="5" name="图片 4"/>
          <p:cNvPicPr>
            <a:picLocks noChangeAspect="1"/>
          </p:cNvPicPr>
          <p:nvPr/>
        </p:nvPicPr>
        <p:blipFill>
          <a:blip r:embed="rId5"/>
          <a:stretch>
            <a:fillRect/>
          </a:stretch>
        </p:blipFill>
        <p:spPr>
          <a:xfrm>
            <a:off x="384175" y="1657985"/>
            <a:ext cx="10379075" cy="4476750"/>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6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7571740" cy="768350"/>
          </a:xfrm>
          <a:prstGeom prst="rect">
            <a:avLst/>
          </a:prstGeom>
          <a:noFill/>
        </p:spPr>
        <p:txBody>
          <a:bodyPr wrap="square" rtlCol="0">
            <a:spAutoFit/>
          </a:bodyPr>
          <a:p>
            <a:r>
              <a:rPr lang="zh-CN" altLang="en-US" sz="4400" b="1"/>
              <a:t>试炼真题：长对话</a:t>
            </a:r>
            <a:endParaRPr lang="zh-CN" altLang="en-US" sz="4400" b="1"/>
          </a:p>
        </p:txBody>
      </p:sp>
      <p:pic>
        <p:nvPicPr>
          <p:cNvPr id="5" name="图片 4"/>
          <p:cNvPicPr>
            <a:picLocks noChangeAspect="1"/>
          </p:cNvPicPr>
          <p:nvPr/>
        </p:nvPicPr>
        <p:blipFill>
          <a:blip r:embed="rId1"/>
          <a:stretch>
            <a:fillRect/>
          </a:stretch>
        </p:blipFill>
        <p:spPr>
          <a:xfrm>
            <a:off x="383540" y="3308350"/>
            <a:ext cx="6844665" cy="3199765"/>
          </a:xfrm>
          <a:prstGeom prst="rect">
            <a:avLst/>
          </a:prstGeom>
        </p:spPr>
      </p:pic>
      <p:pic>
        <p:nvPicPr>
          <p:cNvPr id="6" name="图片 5"/>
          <p:cNvPicPr>
            <a:picLocks noChangeAspect="1"/>
          </p:cNvPicPr>
          <p:nvPr/>
        </p:nvPicPr>
        <p:blipFill>
          <a:blip r:embed="rId2"/>
          <a:stretch>
            <a:fillRect/>
          </a:stretch>
        </p:blipFill>
        <p:spPr>
          <a:xfrm>
            <a:off x="383540" y="413385"/>
            <a:ext cx="8927465" cy="301371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试炼真题：独白</a:t>
            </a:r>
            <a:endParaRPr lang="zh-CN" altLang="en-US" sz="6000" b="1"/>
          </a:p>
        </p:txBody>
      </p:sp>
      <p:pic>
        <p:nvPicPr>
          <p:cNvPr id="3" name="图片 2"/>
          <p:cNvPicPr>
            <a:picLocks noChangeAspect="1"/>
          </p:cNvPicPr>
          <p:nvPr/>
        </p:nvPicPr>
        <p:blipFill>
          <a:blip r:embed="rId1"/>
          <a:stretch>
            <a:fillRect/>
          </a:stretch>
        </p:blipFill>
        <p:spPr>
          <a:xfrm>
            <a:off x="383540" y="1802765"/>
            <a:ext cx="11424920" cy="3740150"/>
          </a:xfrm>
          <a:prstGeom prst="rect">
            <a:avLst/>
          </a:prstGeom>
        </p:spPr>
      </p:pic>
      <p:pic>
        <p:nvPicPr>
          <p:cNvPr id="2" name="真题Text 1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618980" y="852170"/>
            <a:ext cx="1112520" cy="950595"/>
          </a:xfrm>
          <a:prstGeom prst="rect">
            <a:avLst/>
          </a:prstGeom>
        </p:spPr>
      </p:pic>
      <p:pic>
        <p:nvPicPr>
          <p:cNvPr id="5" name="图片 4"/>
          <p:cNvPicPr>
            <a:picLocks noChangeAspect="1"/>
          </p:cNvPicPr>
          <p:nvPr/>
        </p:nvPicPr>
        <p:blipFill>
          <a:blip r:embed="rId5"/>
          <a:stretch>
            <a:fillRect/>
          </a:stretch>
        </p:blipFill>
        <p:spPr>
          <a:xfrm>
            <a:off x="384175" y="1834515"/>
            <a:ext cx="11424285" cy="37084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7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4542790" cy="768350"/>
          </a:xfrm>
          <a:prstGeom prst="rect">
            <a:avLst/>
          </a:prstGeom>
          <a:noFill/>
        </p:spPr>
        <p:txBody>
          <a:bodyPr wrap="square" rtlCol="0">
            <a:spAutoFit/>
          </a:bodyPr>
          <a:p>
            <a:r>
              <a:rPr lang="zh-CN" altLang="en-US" sz="4400" b="1"/>
              <a:t>试炼真题：独白</a:t>
            </a:r>
            <a:endParaRPr lang="zh-CN" altLang="en-US" sz="4400" b="1"/>
          </a:p>
        </p:txBody>
      </p:sp>
      <p:pic>
        <p:nvPicPr>
          <p:cNvPr id="5" name="图片 4"/>
          <p:cNvPicPr>
            <a:picLocks noChangeAspect="1"/>
          </p:cNvPicPr>
          <p:nvPr/>
        </p:nvPicPr>
        <p:blipFill>
          <a:blip r:embed="rId1"/>
          <a:stretch>
            <a:fillRect/>
          </a:stretch>
        </p:blipFill>
        <p:spPr>
          <a:xfrm>
            <a:off x="703580" y="3284855"/>
            <a:ext cx="7128510" cy="3061970"/>
          </a:xfrm>
          <a:prstGeom prst="rect">
            <a:avLst/>
          </a:prstGeom>
        </p:spPr>
      </p:pic>
      <p:pic>
        <p:nvPicPr>
          <p:cNvPr id="2" name="图片 1" descr="微信图片_20200314164618"/>
          <p:cNvPicPr>
            <a:picLocks noChangeAspect="1"/>
          </p:cNvPicPr>
          <p:nvPr/>
        </p:nvPicPr>
        <p:blipFill>
          <a:blip r:embed="rId2"/>
          <a:stretch>
            <a:fillRect/>
          </a:stretch>
        </p:blipFill>
        <p:spPr>
          <a:xfrm>
            <a:off x="7726045" y="3284855"/>
            <a:ext cx="4082415" cy="3404235"/>
          </a:xfrm>
          <a:prstGeom prst="rect">
            <a:avLst/>
          </a:prstGeom>
        </p:spPr>
      </p:pic>
      <p:pic>
        <p:nvPicPr>
          <p:cNvPr id="6" name="图片 5"/>
          <p:cNvPicPr>
            <a:picLocks noChangeAspect="1"/>
          </p:cNvPicPr>
          <p:nvPr/>
        </p:nvPicPr>
        <p:blipFill>
          <a:blip r:embed="rId3"/>
          <a:stretch>
            <a:fillRect/>
          </a:stretch>
        </p:blipFill>
        <p:spPr>
          <a:xfrm>
            <a:off x="460375" y="510540"/>
            <a:ext cx="8997950" cy="2860040"/>
          </a:xfrm>
          <a:prstGeom prst="rect">
            <a:avLst/>
          </a:prstGeom>
        </p:spPr>
      </p:pic>
      <p:pic>
        <p:nvPicPr>
          <p:cNvPr id="8" name="图片 7" descr="水印"/>
          <p:cNvPicPr>
            <a:picLocks noChangeAspect="1"/>
          </p:cNvPicPr>
          <p:nvPr userDrawn="1"/>
        </p:nvPicPr>
        <p:blipFill>
          <a:blip r:embed="rId4"/>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51687" y="171450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807291" y="1586496"/>
            <a:ext cx="1841325" cy="1002997"/>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030095" y="2784475"/>
            <a:ext cx="5463540" cy="1106805"/>
          </a:xfrm>
          <a:prstGeom prst="rect">
            <a:avLst/>
          </a:prstGeom>
          <a:noFill/>
        </p:spPr>
        <p:txBody>
          <a:bodyPr wrap="square" rtlCol="0">
            <a:spAutoFit/>
          </a:bodyPr>
          <a:lstStyle/>
          <a:p>
            <a:r>
              <a:rPr lang="zh-CN" altLang="en-US" sz="6600" b="1" dirty="0">
                <a:latin typeface="微软雅黑" panose="020B0503020204020204" charset="-122"/>
                <a:ea typeface="微软雅黑" panose="020B0503020204020204" charset="-122"/>
              </a:rPr>
              <a:t>备战高考听力</a:t>
            </a:r>
            <a:endParaRPr lang="zh-CN" altLang="en-US" sz="6600" b="1" dirty="0">
              <a:latin typeface="微软雅黑" panose="020B0503020204020204" charset="-122"/>
              <a:ea typeface="微软雅黑" panose="020B0503020204020204" charset="-122"/>
            </a:endParaRPr>
          </a:p>
        </p:txBody>
      </p:sp>
      <p:grpSp>
        <p:nvGrpSpPr>
          <p:cNvPr id="16" name="组合 15"/>
          <p:cNvGrpSpPr/>
          <p:nvPr/>
        </p:nvGrpSpPr>
        <p:grpSpPr>
          <a:xfrm>
            <a:off x="2208012" y="1880323"/>
            <a:ext cx="671697" cy="406892"/>
            <a:chOff x="4811268" y="2659591"/>
            <a:chExt cx="494243" cy="299396"/>
          </a:xfrm>
        </p:grpSpPr>
        <p:sp>
          <p:nvSpPr>
            <p:cNvPr id="17" name="任意多边形: 形状 16"/>
            <p:cNvSpPr/>
            <p:nvPr/>
          </p:nvSpPr>
          <p:spPr>
            <a:xfrm>
              <a:off x="5081990" y="2659591"/>
              <a:ext cx="223521" cy="288890"/>
            </a:xfrm>
            <a:custGeom>
              <a:avLst/>
              <a:gdLst/>
              <a:ahLst/>
              <a:cxnLst/>
              <a:rect l="l" t="t" r="r" b="b"/>
              <a:pathLst>
                <a:path w="266216" h="441528">
                  <a:moveTo>
                    <a:pt x="195811" y="0"/>
                  </a:moveTo>
                  <a:lnTo>
                    <a:pt x="211068" y="0"/>
                  </a:lnTo>
                  <a:cubicBezTo>
                    <a:pt x="221568" y="6558"/>
                    <a:pt x="226817" y="12292"/>
                    <a:pt x="226817" y="17204"/>
                  </a:cubicBezTo>
                  <a:lnTo>
                    <a:pt x="226817" y="240463"/>
                  </a:lnTo>
                  <a:cubicBezTo>
                    <a:pt x="226817" y="246965"/>
                    <a:pt x="227808" y="252075"/>
                    <a:pt x="229789" y="255794"/>
                  </a:cubicBezTo>
                  <a:cubicBezTo>
                    <a:pt x="254074" y="261396"/>
                    <a:pt x="266216" y="268543"/>
                    <a:pt x="266216" y="277235"/>
                  </a:cubicBezTo>
                  <a:lnTo>
                    <a:pt x="266216" y="310627"/>
                  </a:lnTo>
                  <a:lnTo>
                    <a:pt x="257740" y="323331"/>
                  </a:lnTo>
                  <a:cubicBezTo>
                    <a:pt x="237125" y="323331"/>
                    <a:pt x="226817" y="330730"/>
                    <a:pt x="226817" y="345527"/>
                  </a:cubicBezTo>
                  <a:lnTo>
                    <a:pt x="226817" y="426051"/>
                  </a:lnTo>
                  <a:cubicBezTo>
                    <a:pt x="220357" y="436369"/>
                    <a:pt x="214399" y="441528"/>
                    <a:pt x="208944" y="441528"/>
                  </a:cubicBezTo>
                  <a:lnTo>
                    <a:pt x="172737" y="441528"/>
                  </a:lnTo>
                  <a:cubicBezTo>
                    <a:pt x="162642" y="435207"/>
                    <a:pt x="157595" y="429473"/>
                    <a:pt x="157595" y="424324"/>
                  </a:cubicBezTo>
                  <a:lnTo>
                    <a:pt x="157595" y="345527"/>
                  </a:lnTo>
                  <a:cubicBezTo>
                    <a:pt x="157595" y="332481"/>
                    <a:pt x="151072" y="325958"/>
                    <a:pt x="138026" y="325958"/>
                  </a:cubicBezTo>
                  <a:lnTo>
                    <a:pt x="15142" y="325958"/>
                  </a:lnTo>
                  <a:cubicBezTo>
                    <a:pt x="5047" y="319637"/>
                    <a:pt x="0" y="313903"/>
                    <a:pt x="0" y="308754"/>
                  </a:cubicBezTo>
                  <a:lnTo>
                    <a:pt x="0" y="264940"/>
                  </a:lnTo>
                  <a:cubicBezTo>
                    <a:pt x="14280" y="238674"/>
                    <a:pt x="59407" y="172186"/>
                    <a:pt x="135379" y="65476"/>
                  </a:cubicBezTo>
                  <a:cubicBezTo>
                    <a:pt x="161749" y="21825"/>
                    <a:pt x="181893" y="0"/>
                    <a:pt x="195811" y="0"/>
                  </a:cubicBezTo>
                  <a:close/>
                  <a:moveTo>
                    <a:pt x="157448" y="123711"/>
                  </a:moveTo>
                  <a:cubicBezTo>
                    <a:pt x="154658" y="125936"/>
                    <a:pt x="125249" y="170672"/>
                    <a:pt x="69222" y="257918"/>
                  </a:cubicBezTo>
                  <a:cubicBezTo>
                    <a:pt x="69222" y="259327"/>
                    <a:pt x="73771" y="260032"/>
                    <a:pt x="82868" y="260032"/>
                  </a:cubicBezTo>
                  <a:lnTo>
                    <a:pt x="138026" y="260032"/>
                  </a:lnTo>
                  <a:cubicBezTo>
                    <a:pt x="151072" y="260032"/>
                    <a:pt x="157595" y="253509"/>
                    <a:pt x="157595" y="240463"/>
                  </a:cubicBezTo>
                  <a:lnTo>
                    <a:pt x="157595" y="132773"/>
                  </a:lnTo>
                  <a:cubicBezTo>
                    <a:pt x="157595" y="127276"/>
                    <a:pt x="157546" y="124255"/>
                    <a:pt x="157448" y="1237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p:cNvSpPr/>
            <p:nvPr/>
          </p:nvSpPr>
          <p:spPr>
            <a:xfrm>
              <a:off x="481126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0" name="图片 9"/>
          <p:cNvPicPr>
            <a:picLocks noChangeAspect="1"/>
          </p:cNvPicPr>
          <p:nvPr/>
        </p:nvPicPr>
        <p:blipFill>
          <a:blip r:embed="rId1"/>
          <a:stretch>
            <a:fillRect/>
          </a:stretch>
        </p:blipFill>
        <p:spPr>
          <a:xfrm>
            <a:off x="7268845" y="1728470"/>
            <a:ext cx="3702685" cy="3594735"/>
          </a:xfrm>
          <a:prstGeom prst="rect">
            <a:avLst/>
          </a:prstGeom>
          <a:effectLst>
            <a:outerShdw blurRad="25400" dist="254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1.留心观察生活，了解生活，熟悉生活场景词汇及表达；</a:t>
            </a:r>
            <a:endParaRPr lang="zh-CN" altLang="en-US"/>
          </a:p>
          <a:p>
            <a:pPr algn="ctr"/>
            <a:endParaRPr lang="zh-CN" altLang="en-US"/>
          </a:p>
          <a:p>
            <a:pPr algn="ctr"/>
            <a:r>
              <a:rPr lang="zh-CN" altLang="en-US"/>
              <a:t>2选材时注意材料语言要地道，话题广泛，设题科学、多样性3.平时的训练中练习快速记笔记，理凊材料中琐碎细节信息的对应关系；</a:t>
            </a:r>
            <a:endParaRPr lang="zh-CN" altLang="en-US"/>
          </a:p>
          <a:p>
            <a:pPr algn="ctr"/>
            <a:endParaRPr lang="zh-CN" altLang="en-US"/>
          </a:p>
          <a:p>
            <a:pPr algn="ctr"/>
            <a:r>
              <a:rPr lang="zh-CN" altLang="en-US"/>
              <a:t>4多用转述( paraphrase)，训练语言灵活转换能力5.博览群书，开拓视野，积累跨文化背景知识，多理解真实生活</a:t>
            </a:r>
            <a:endParaRPr lang="zh-CN" altLang="en-US"/>
          </a:p>
          <a:p>
            <a:pPr algn="ctr"/>
            <a:endParaRPr lang="zh-CN" altLang="en-US"/>
          </a:p>
          <a:p>
            <a:pPr algn="ctr"/>
            <a:r>
              <a:rPr lang="zh-CN" altLang="en-US"/>
              <a:t>中的信息；</a:t>
            </a:r>
            <a:endParaRPr lang="zh-CN" altLang="en-US"/>
          </a:p>
          <a:p>
            <a:pPr algn="ctr"/>
            <a:endParaRPr lang="zh-CN" altLang="en-US"/>
          </a:p>
          <a:p>
            <a:pPr algn="ctr"/>
            <a:r>
              <a:rPr lang="zh-CN" altLang="en-US"/>
              <a:t>6.熟悉不同主播的声音，考场主播轻松应对。</a:t>
            </a:r>
            <a:endParaRPr lang="zh-CN" altLang="en-US"/>
          </a:p>
        </p:txBody>
      </p:sp>
      <p:sp>
        <p:nvSpPr>
          <p:cNvPr id="2" name="文本框 1"/>
          <p:cNvSpPr txBox="1"/>
          <p:nvPr/>
        </p:nvSpPr>
        <p:spPr>
          <a:xfrm>
            <a:off x="645160" y="1552575"/>
            <a:ext cx="11162665" cy="3784600"/>
          </a:xfrm>
          <a:prstGeom prst="rect">
            <a:avLst/>
          </a:prstGeom>
          <a:noFill/>
        </p:spPr>
        <p:txBody>
          <a:bodyPr wrap="square" rtlCol="0" anchor="t">
            <a:spAutoFit/>
          </a:bodyPr>
          <a:p>
            <a:pPr fontAlgn="auto">
              <a:lnSpc>
                <a:spcPct val="150000"/>
              </a:lnSpc>
            </a:pPr>
            <a:r>
              <a:rPr lang="zh-CN" altLang="en-US" sz="4000" b="1">
                <a:latin typeface="微软雅黑" panose="020B0503020204020204" charset="-122"/>
                <a:ea typeface="微软雅黑" panose="020B0503020204020204" charset="-122"/>
                <a:cs typeface="微软雅黑" panose="020B0503020204020204" charset="-122"/>
              </a:rPr>
              <a:t>1. </a:t>
            </a:r>
            <a:r>
              <a:rPr lang="zh-CN" altLang="en-US" sz="4000" b="1">
                <a:latin typeface="微软雅黑" panose="020B0503020204020204" charset="-122"/>
                <a:ea typeface="微软雅黑" panose="020B0503020204020204" charset="-122"/>
                <a:cs typeface="微软雅黑" panose="020B0503020204020204" charset="-122"/>
                <a:sym typeface="+mn-ea"/>
              </a:rPr>
              <a:t>听力常考的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话题</a:t>
            </a:r>
            <a:r>
              <a:rPr lang="zh-CN" altLang="en-US" sz="4000" b="1">
                <a:latin typeface="微软雅黑" panose="020B0503020204020204" charset="-122"/>
                <a:ea typeface="微软雅黑" panose="020B0503020204020204" charset="-122"/>
                <a:cs typeface="微软雅黑" panose="020B0503020204020204" charset="-122"/>
                <a:sym typeface="+mn-ea"/>
              </a:rPr>
              <a:t>有哪些</a:t>
            </a:r>
            <a:r>
              <a:rPr lang="zh-CN" altLang="en-US" sz="4000" b="1">
                <a:latin typeface="微软雅黑" panose="020B0503020204020204" charset="-122"/>
                <a:ea typeface="微软雅黑" panose="020B0503020204020204" charset="-122"/>
                <a:cs typeface="微软雅黑" panose="020B0503020204020204" charset="-122"/>
              </a:rPr>
              <a:t>？</a:t>
            </a:r>
            <a:r>
              <a:rPr lang="en-US" altLang="zh-CN" sz="4000" b="1">
                <a:latin typeface="微软雅黑" panose="020B0503020204020204" charset="-122"/>
                <a:ea typeface="微软雅黑" panose="020B0503020204020204" charset="-122"/>
                <a:cs typeface="微软雅黑" panose="020B0503020204020204" charset="-122"/>
              </a:rPr>
              <a:t>24</a:t>
            </a:r>
            <a:r>
              <a:rPr lang="zh-CN" altLang="en-US" sz="4000" b="1">
                <a:latin typeface="微软雅黑" panose="020B0503020204020204" charset="-122"/>
                <a:ea typeface="微软雅黑" panose="020B0503020204020204" charset="-122"/>
                <a:cs typeface="微软雅黑" panose="020B0503020204020204" charset="-122"/>
              </a:rPr>
              <a:t>个</a:t>
            </a:r>
            <a:endParaRPr lang="zh-CN" altLang="en-US" sz="4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4000" b="1">
                <a:latin typeface="微软雅黑" panose="020B0503020204020204" charset="-122"/>
                <a:ea typeface="微软雅黑" panose="020B0503020204020204" charset="-122"/>
                <a:cs typeface="微软雅黑" panose="020B0503020204020204" charset="-122"/>
              </a:rPr>
              <a:t>2</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sym typeface="+mn-ea"/>
              </a:rPr>
              <a:t>听力常考的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题型</a:t>
            </a:r>
            <a:r>
              <a:rPr lang="zh-CN" altLang="en-US" sz="4000" b="1">
                <a:latin typeface="微软雅黑" panose="020B0503020204020204" charset="-122"/>
                <a:ea typeface="微软雅黑" panose="020B0503020204020204" charset="-122"/>
                <a:cs typeface="微软雅黑" panose="020B0503020204020204" charset="-122"/>
                <a:sym typeface="+mn-ea"/>
              </a:rPr>
              <a:t>有哪些</a:t>
            </a:r>
            <a:r>
              <a:rPr lang="zh-CN" altLang="en-US" sz="4000" b="1">
                <a:latin typeface="微软雅黑" panose="020B0503020204020204" charset="-122"/>
                <a:ea typeface="微软雅黑" panose="020B0503020204020204" charset="-122"/>
                <a:cs typeface="微软雅黑" panose="020B0503020204020204" charset="-122"/>
              </a:rPr>
              <a:t>？</a:t>
            </a:r>
            <a:endParaRPr lang="zh-CN" altLang="en-US" sz="4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4000" b="1">
                <a:latin typeface="微软雅黑" panose="020B0503020204020204" charset="-122"/>
                <a:ea typeface="微软雅黑" panose="020B0503020204020204" charset="-122"/>
                <a:cs typeface="微软雅黑" panose="020B0503020204020204" charset="-122"/>
              </a:rPr>
              <a:t>3. </a:t>
            </a:r>
            <a:r>
              <a:rPr lang="zh-CN" altLang="en-US" sz="4000" b="1">
                <a:latin typeface="微软雅黑" panose="020B0503020204020204" charset="-122"/>
                <a:ea typeface="微软雅黑" panose="020B0503020204020204" charset="-122"/>
                <a:cs typeface="微软雅黑" panose="020B0503020204020204" charset="-122"/>
              </a:rPr>
              <a:t>听力常用的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rPr>
              <a:t>提问方式</a:t>
            </a:r>
            <a:r>
              <a:rPr lang="zh-CN" altLang="en-US" sz="4000" b="1">
                <a:latin typeface="微软雅黑" panose="020B0503020204020204" charset="-122"/>
                <a:ea typeface="微软雅黑" panose="020B0503020204020204" charset="-122"/>
                <a:cs typeface="微软雅黑" panose="020B0503020204020204" charset="-122"/>
              </a:rPr>
              <a:t>有哪些？</a:t>
            </a:r>
            <a:r>
              <a:rPr lang="zh-CN" altLang="en-US" sz="2800" b="1">
                <a:latin typeface="微软雅黑" panose="020B0503020204020204" charset="-122"/>
                <a:ea typeface="微软雅黑" panose="020B0503020204020204" charset="-122"/>
                <a:cs typeface="微软雅黑" panose="020B0503020204020204" charset="-122"/>
              </a:rPr>
              <a:t>导学案</a:t>
            </a:r>
            <a:r>
              <a:rPr lang="en-US" altLang="zh-CN" sz="2800" b="1">
                <a:latin typeface="微软雅黑" panose="020B0503020204020204" charset="-122"/>
                <a:ea typeface="微软雅黑" panose="020B0503020204020204" charset="-122"/>
                <a:cs typeface="微软雅黑" panose="020B0503020204020204" charset="-122"/>
              </a:rPr>
              <a:t>P8</a:t>
            </a:r>
            <a:endParaRPr lang="zh-CN" altLang="en-US" sz="4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4000" b="1">
                <a:latin typeface="微软雅黑" panose="020B0503020204020204" charset="-122"/>
                <a:ea typeface="微软雅黑" panose="020B0503020204020204" charset="-122"/>
                <a:cs typeface="微软雅黑" panose="020B0503020204020204" charset="-122"/>
              </a:rPr>
              <a:t>4. </a:t>
            </a:r>
            <a:r>
              <a:rPr lang="zh-CN" altLang="en-US" sz="4000" b="1">
                <a:latin typeface="微软雅黑" panose="020B0503020204020204" charset="-122"/>
                <a:ea typeface="微软雅黑" panose="020B0503020204020204" charset="-122"/>
                <a:cs typeface="微软雅黑" panose="020B0503020204020204" charset="-122"/>
              </a:rPr>
              <a:t>听力的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rPr>
              <a:t>技巧</a:t>
            </a:r>
            <a:r>
              <a:rPr lang="zh-CN" altLang="en-US" sz="4000" b="1">
                <a:latin typeface="微软雅黑" panose="020B0503020204020204" charset="-122"/>
                <a:ea typeface="微软雅黑" panose="020B0503020204020204" charset="-122"/>
                <a:cs typeface="微软雅黑" panose="020B0503020204020204" charset="-122"/>
              </a:rPr>
              <a:t>有哪些？</a:t>
            </a:r>
            <a:endParaRPr lang="zh-CN" altLang="en-US" sz="4000" b="1">
              <a:latin typeface="微软雅黑" panose="020B0503020204020204" charset="-122"/>
              <a:ea typeface="微软雅黑" panose="020B0503020204020204" charset="-122"/>
              <a:cs typeface="微软雅黑" panose="020B0503020204020204" charset="-122"/>
            </a:endParaRPr>
          </a:p>
        </p:txBody>
      </p:sp>
      <p:sp>
        <p:nvSpPr>
          <p:cNvPr id="13314" name="Rectangle 2"/>
          <p:cNvSpPr/>
          <p:nvPr/>
        </p:nvSpPr>
        <p:spPr>
          <a:xfrm>
            <a:off x="383540" y="510540"/>
            <a:ext cx="482790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en-US" altLang="zh-CN" sz="4800" b="1" dirty="0">
                <a:solidFill>
                  <a:srgbClr val="FF0000"/>
                </a:solidFill>
                <a:latin typeface="Arial" panose="020B0604020202020204" pitchFamily="34" charset="0"/>
                <a:ea typeface="黑体" panose="02010609060101010101" charset="-122"/>
              </a:rPr>
              <a:t>Summary </a:t>
            </a:r>
            <a:r>
              <a:rPr lang="zh-CN" altLang="en-US" sz="4800" b="1" dirty="0">
                <a:solidFill>
                  <a:srgbClr val="FF0000"/>
                </a:solidFill>
                <a:latin typeface="Arial" panose="020B0604020202020204" pitchFamily="34" charset="0"/>
                <a:ea typeface="黑体" panose="02010609060101010101" charset="-122"/>
              </a:rPr>
              <a:t>知彼</a:t>
            </a:r>
            <a:endParaRPr lang="zh-CN" altLang="en-US" sz="4800" b="1" dirty="0">
              <a:solidFill>
                <a:srgbClr val="FF0000"/>
              </a:solidFill>
              <a:latin typeface="Arial" panose="020B0604020202020204" pitchFamily="34" charset="0"/>
              <a:ea typeface="黑体" panose="02010609060101010101"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51083" y="44605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rot="16200000">
            <a:off x="-65342" y="858512"/>
            <a:ext cx="796854" cy="101474"/>
          </a:xfrm>
          <a:prstGeom prst="trapezoid">
            <a:avLst>
              <a:gd name="adj" fmla="val 137436"/>
            </a:avLst>
          </a:prstGeom>
          <a:solidFill>
            <a:schemeClr val="tx1">
              <a:lumMod val="50000"/>
              <a:lumOff val="50000"/>
            </a:schemeClr>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6200000">
            <a:off x="1484630" y="-560070"/>
            <a:ext cx="996950" cy="3401695"/>
          </a:xfrm>
          <a:prstGeom prst="rect">
            <a:avLst/>
          </a:prstGeom>
          <a:solidFill>
            <a:srgbClr val="D0E3E6"/>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622935" y="656590"/>
            <a:ext cx="2910840" cy="706755"/>
          </a:xfrm>
          <a:prstGeom prst="rect">
            <a:avLst/>
          </a:prstGeom>
          <a:noFill/>
        </p:spPr>
        <p:txBody>
          <a:bodyPr wrap="square" rtlCol="0">
            <a:spAutoFit/>
          </a:bodyPr>
          <a:lstStyle/>
          <a:p>
            <a:r>
              <a:rPr lang="zh-CN" altLang="en-US" sz="4000" b="1" dirty="0" err="1">
                <a:latin typeface="微软雅黑" panose="020B0503020204020204" charset="-122"/>
                <a:ea typeface="微软雅黑" panose="020B0503020204020204" charset="-122"/>
              </a:rPr>
              <a:t>考试小技巧</a:t>
            </a:r>
            <a:endParaRPr lang="zh-CN" altLang="en-US" sz="4000" b="1" dirty="0" err="1">
              <a:latin typeface="微软雅黑" panose="020B0503020204020204" charset="-122"/>
              <a:ea typeface="微软雅黑" panose="020B0503020204020204" charset="-122"/>
            </a:endParaRPr>
          </a:p>
        </p:txBody>
      </p:sp>
      <p:sp>
        <p:nvSpPr>
          <p:cNvPr id="13" name="矩形: 圆角 12"/>
          <p:cNvSpPr/>
          <p:nvPr/>
        </p:nvSpPr>
        <p:spPr>
          <a:xfrm>
            <a:off x="1065007" y="2180323"/>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7557068" y="2180322"/>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1065007" y="4035787"/>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7557068" y="4035786"/>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stretch>
            <a:fillRect/>
          </a:stretch>
        </p:blipFill>
        <p:spPr>
          <a:xfrm>
            <a:off x="4689475" y="2288540"/>
            <a:ext cx="2835275" cy="3535045"/>
          </a:xfrm>
          <a:prstGeom prst="rect">
            <a:avLst/>
          </a:prstGeom>
          <a:effectLst>
            <a:outerShdw blurRad="12700" dist="12700" dir="2700000" algn="tl" rotWithShape="0">
              <a:prstClr val="black">
                <a:alpha val="40000"/>
              </a:prstClr>
            </a:outerShdw>
          </a:effectLst>
        </p:spPr>
      </p:pic>
      <p:sp>
        <p:nvSpPr>
          <p:cNvPr id="18" name="文本框 17"/>
          <p:cNvSpPr txBox="1"/>
          <p:nvPr/>
        </p:nvSpPr>
        <p:spPr>
          <a:xfrm>
            <a:off x="1064903" y="2263831"/>
            <a:ext cx="3569925" cy="1076325"/>
          </a:xfrm>
          <a:prstGeom prst="rect">
            <a:avLst/>
          </a:prstGeom>
          <a:noFill/>
        </p:spPr>
        <p:txBody>
          <a:bodyPr wrap="square" rtlCol="0">
            <a:spAutoFit/>
          </a:bodyPr>
          <a:lstStyle/>
          <a:p>
            <a:pPr algn="ctr"/>
            <a:r>
              <a:rPr lang="zh-CN" altLang="en-US" sz="3200" b="1" dirty="0">
                <a:latin typeface="微软雅黑" panose="020B0503020204020204" charset="-122"/>
                <a:ea typeface="微软雅黑" panose="020B0503020204020204" charset="-122"/>
              </a:rPr>
              <a:t>巧</a:t>
            </a:r>
            <a:r>
              <a:rPr lang="zh-CN" altLang="en-US" sz="3200" b="1" dirty="0">
                <a:latin typeface="微软雅黑" panose="020B0503020204020204" charset="-122"/>
                <a:ea typeface="微软雅黑" panose="020B0503020204020204" charset="-122"/>
              </a:rPr>
              <a:t>用</a:t>
            </a:r>
            <a:r>
              <a:rPr lang="zh-CN" altLang="en-US" sz="3200" b="1" dirty="0">
                <a:solidFill>
                  <a:srgbClr val="FF0000"/>
                </a:solidFill>
                <a:latin typeface="微软雅黑" panose="020B0503020204020204" charset="-122"/>
                <a:ea typeface="微软雅黑" panose="020B0503020204020204" charset="-122"/>
              </a:rPr>
              <a:t>试音</a:t>
            </a:r>
            <a:endParaRPr lang="zh-CN" altLang="en-US" sz="3200" b="1" dirty="0">
              <a:latin typeface="微软雅黑" panose="020B0503020204020204" charset="-122"/>
              <a:ea typeface="微软雅黑" panose="020B0503020204020204" charset="-122"/>
            </a:endParaRPr>
          </a:p>
          <a:p>
            <a:pPr algn="ctr"/>
            <a:r>
              <a:rPr lang="zh-CN" altLang="en-US" sz="3200" b="1" dirty="0">
                <a:latin typeface="微软雅黑" panose="020B0503020204020204" charset="-122"/>
                <a:ea typeface="微软雅黑" panose="020B0503020204020204" charset="-122"/>
              </a:rPr>
              <a:t>读题</a:t>
            </a:r>
            <a:r>
              <a:rPr lang="zh-CN" altLang="en-US" sz="3200" b="1" dirty="0">
                <a:solidFill>
                  <a:srgbClr val="FF0000"/>
                </a:solidFill>
                <a:latin typeface="微软雅黑" panose="020B0503020204020204" charset="-122"/>
                <a:ea typeface="微软雅黑" panose="020B0503020204020204" charset="-122"/>
              </a:rPr>
              <a:t>预判</a:t>
            </a:r>
            <a:endParaRPr lang="zh-CN" altLang="en-US" sz="3200" b="1" dirty="0">
              <a:solidFill>
                <a:srgbClr val="FF0000"/>
              </a:solidFill>
              <a:latin typeface="微软雅黑" panose="020B0503020204020204" charset="-122"/>
              <a:ea typeface="微软雅黑" panose="020B0503020204020204" charset="-122"/>
            </a:endParaRPr>
          </a:p>
        </p:txBody>
      </p:sp>
      <p:sp>
        <p:nvSpPr>
          <p:cNvPr id="20" name="文本框 19"/>
          <p:cNvSpPr txBox="1"/>
          <p:nvPr/>
        </p:nvSpPr>
        <p:spPr>
          <a:xfrm>
            <a:off x="7557068" y="2263831"/>
            <a:ext cx="3569925" cy="1198880"/>
          </a:xfrm>
          <a:prstGeom prst="rect">
            <a:avLst/>
          </a:prstGeom>
          <a:noFill/>
        </p:spPr>
        <p:txBody>
          <a:bodyPr wrap="square" rtlCol="0">
            <a:spAutoFit/>
          </a:bodyPr>
          <a:lstStyle/>
          <a:p>
            <a:pPr algn="ctr"/>
            <a:r>
              <a:rPr lang="zh-CN" altLang="en-US" sz="3600" b="1" dirty="0">
                <a:solidFill>
                  <a:srgbClr val="FF0000"/>
                </a:solidFill>
                <a:latin typeface="微软雅黑" panose="020B0503020204020204" charset="-122"/>
                <a:ea typeface="微软雅黑" panose="020B0503020204020204" charset="-122"/>
              </a:rPr>
              <a:t>心态</a:t>
            </a:r>
            <a:r>
              <a:rPr lang="zh-CN" altLang="en-US" sz="3600" b="1" dirty="0">
                <a:latin typeface="微软雅黑" panose="020B0503020204020204" charset="-122"/>
                <a:ea typeface="微软雅黑" panose="020B0503020204020204" charset="-122"/>
              </a:rPr>
              <a:t>平和</a:t>
            </a:r>
            <a:endParaRPr lang="zh-CN" altLang="en-US" sz="3600" b="1" dirty="0">
              <a:latin typeface="微软雅黑" panose="020B0503020204020204" charset="-122"/>
              <a:ea typeface="微软雅黑" panose="020B0503020204020204" charset="-122"/>
            </a:endParaRPr>
          </a:p>
          <a:p>
            <a:pPr algn="ctr"/>
            <a:r>
              <a:rPr lang="zh-CN" altLang="en-US" sz="3600" b="1" dirty="0">
                <a:latin typeface="微软雅黑" panose="020B0503020204020204" charset="-122"/>
                <a:ea typeface="微软雅黑" panose="020B0503020204020204" charset="-122"/>
              </a:rPr>
              <a:t>有条不紊</a:t>
            </a:r>
            <a:endParaRPr lang="zh-CN" altLang="en-US" sz="3600" b="1" dirty="0">
              <a:latin typeface="微软雅黑" panose="020B0503020204020204" charset="-122"/>
              <a:ea typeface="微软雅黑" panose="020B0503020204020204" charset="-122"/>
            </a:endParaRPr>
          </a:p>
        </p:txBody>
      </p:sp>
      <p:sp>
        <p:nvSpPr>
          <p:cNvPr id="22" name="文本框 21"/>
          <p:cNvSpPr txBox="1"/>
          <p:nvPr/>
        </p:nvSpPr>
        <p:spPr>
          <a:xfrm>
            <a:off x="1064903" y="4153885"/>
            <a:ext cx="3569925" cy="1198880"/>
          </a:xfrm>
          <a:prstGeom prst="rect">
            <a:avLst/>
          </a:prstGeom>
          <a:noFill/>
        </p:spPr>
        <p:txBody>
          <a:bodyPr wrap="square" rtlCol="0">
            <a:spAutoFit/>
          </a:bodyPr>
          <a:lstStyle/>
          <a:p>
            <a:pPr algn="ctr"/>
            <a:r>
              <a:rPr lang="zh-CN" altLang="en-US" sz="3600" b="1" dirty="0">
                <a:latin typeface="微软雅黑" panose="020B0503020204020204" charset="-122"/>
                <a:ea typeface="微软雅黑" panose="020B0503020204020204" charset="-122"/>
              </a:rPr>
              <a:t>把握要点</a:t>
            </a:r>
            <a:endParaRPr lang="zh-CN" altLang="en-US" sz="3600" b="1" dirty="0">
              <a:latin typeface="微软雅黑" panose="020B0503020204020204" charset="-122"/>
              <a:ea typeface="微软雅黑" panose="020B0503020204020204" charset="-122"/>
            </a:endParaRPr>
          </a:p>
          <a:p>
            <a:pPr algn="ctr"/>
            <a:r>
              <a:rPr lang="zh-CN" altLang="en-US" sz="3600" b="1" dirty="0">
                <a:solidFill>
                  <a:srgbClr val="FF0000"/>
                </a:solidFill>
                <a:latin typeface="微软雅黑" panose="020B0503020204020204" charset="-122"/>
                <a:ea typeface="微软雅黑" panose="020B0503020204020204" charset="-122"/>
              </a:rPr>
              <a:t>果断</a:t>
            </a:r>
            <a:r>
              <a:rPr lang="zh-CN" altLang="en-US" sz="3600" b="1" dirty="0">
                <a:latin typeface="微软雅黑" panose="020B0503020204020204" charset="-122"/>
                <a:ea typeface="微软雅黑" panose="020B0503020204020204" charset="-122"/>
              </a:rPr>
              <a:t>选题</a:t>
            </a:r>
            <a:endParaRPr lang="zh-CN" altLang="en-US" sz="3600" b="1" dirty="0">
              <a:latin typeface="微软雅黑" panose="020B0503020204020204" charset="-122"/>
              <a:ea typeface="微软雅黑" panose="020B0503020204020204" charset="-122"/>
            </a:endParaRPr>
          </a:p>
        </p:txBody>
      </p:sp>
      <p:sp>
        <p:nvSpPr>
          <p:cNvPr id="24" name="文本框 23"/>
          <p:cNvSpPr txBox="1"/>
          <p:nvPr/>
        </p:nvSpPr>
        <p:spPr>
          <a:xfrm>
            <a:off x="7557068" y="4153885"/>
            <a:ext cx="3569925" cy="1753235"/>
          </a:xfrm>
          <a:prstGeom prst="rect">
            <a:avLst/>
          </a:prstGeom>
          <a:noFill/>
        </p:spPr>
        <p:txBody>
          <a:bodyPr wrap="square" rtlCol="0">
            <a:spAutoFit/>
          </a:bodyPr>
          <a:lstStyle/>
          <a:p>
            <a:pPr algn="ctr"/>
            <a:r>
              <a:rPr lang="zh-CN" altLang="en-US" sz="3600" b="1" dirty="0">
                <a:solidFill>
                  <a:srgbClr val="FF0000"/>
                </a:solidFill>
                <a:latin typeface="微软雅黑" panose="020B0503020204020204" charset="-122"/>
                <a:ea typeface="微软雅黑" panose="020B0503020204020204" charset="-122"/>
                <a:sym typeface="+mn-ea"/>
              </a:rPr>
              <a:t>舍前</a:t>
            </a:r>
            <a:r>
              <a:rPr lang="zh-CN" altLang="en-US" sz="3600" b="1" dirty="0">
                <a:latin typeface="微软雅黑" panose="020B0503020204020204" charset="-122"/>
                <a:ea typeface="微软雅黑" panose="020B0503020204020204" charset="-122"/>
                <a:sym typeface="+mn-ea"/>
              </a:rPr>
              <a:t>保后</a:t>
            </a:r>
            <a:endParaRPr lang="zh-CN" altLang="en-US" sz="3600" b="1" dirty="0">
              <a:latin typeface="微软雅黑" panose="020B0503020204020204" charset="-122"/>
              <a:ea typeface="微软雅黑" panose="020B0503020204020204" charset="-122"/>
              <a:sym typeface="+mn-ea"/>
            </a:endParaRPr>
          </a:p>
          <a:p>
            <a:pPr algn="ctr"/>
            <a:r>
              <a:rPr lang="zh-CN" altLang="en-US" sz="3600" b="1" dirty="0">
                <a:latin typeface="微软雅黑" panose="020B0503020204020204" charset="-122"/>
                <a:ea typeface="微软雅黑" panose="020B0503020204020204" charset="-122"/>
              </a:rPr>
              <a:t>谨慎</a:t>
            </a:r>
            <a:r>
              <a:rPr lang="zh-CN" altLang="en-US" sz="3600" b="1" dirty="0">
                <a:solidFill>
                  <a:srgbClr val="FF0000"/>
                </a:solidFill>
                <a:latin typeface="微软雅黑" panose="020B0503020204020204" charset="-122"/>
                <a:ea typeface="微软雅黑" panose="020B0503020204020204" charset="-122"/>
              </a:rPr>
              <a:t>修改</a:t>
            </a:r>
            <a:endParaRPr lang="zh-CN" altLang="en-US" sz="3600" dirty="0">
              <a:latin typeface="字魂5号-无外润黑体" panose="00000500000000000000" pitchFamily="2" charset="-122"/>
              <a:ea typeface="字魂5号-无外润黑体" panose="00000500000000000000" pitchFamily="2" charset="-122"/>
            </a:endParaRPr>
          </a:p>
          <a:p>
            <a:pPr algn="ctr"/>
            <a:endParaRPr lang="zh-CN" altLang="en-US" sz="3600" dirty="0">
              <a:latin typeface="字魂5号-无外润黑体" panose="00000500000000000000" pitchFamily="2" charset="-122"/>
              <a:ea typeface="字魂5号-无外润黑体" panose="00000500000000000000" pitchFamily="2" charset="-122"/>
            </a:endParaRPr>
          </a:p>
        </p:txBody>
      </p:sp>
      <p:sp>
        <p:nvSpPr>
          <p:cNvPr id="24579" name="Rectangle 3"/>
          <p:cNvSpPr/>
          <p:nvPr/>
        </p:nvSpPr>
        <p:spPr>
          <a:xfrm>
            <a:off x="383540" y="5539740"/>
            <a:ext cx="11847830" cy="645160"/>
          </a:xfrm>
          <a:prstGeom prst="rect">
            <a:avLst/>
          </a:prstGeom>
          <a:solidFill>
            <a:srgbClr val="FFFF00"/>
          </a:solidFill>
          <a:ln w="9525" cap="flat" cmpd="sng">
            <a:solidFill>
              <a:srgbClr val="FF0000"/>
            </a:solidFill>
            <a:prstDash val="sysDot"/>
            <a:miter/>
            <a:headEnd type="none" w="med" len="med"/>
            <a:tailEnd type="none" w="med" len="med"/>
          </a:ln>
        </p:spPr>
        <p:txBody>
          <a:bodyPr wrap="square">
            <a:spAutoFit/>
          </a:bodyPr>
          <a:p>
            <a:pPr marL="342900" indent="-342900"/>
            <a:r>
              <a:rPr lang="zh-CN" altLang="en-US" sz="3600" b="1" dirty="0">
                <a:solidFill>
                  <a:schemeClr val="tx1"/>
                </a:solidFill>
                <a:latin typeface="Arial" panose="020B0604020202020204" pitchFamily="34" charset="0"/>
              </a:rPr>
              <a:t>如果</a:t>
            </a:r>
            <a:r>
              <a:rPr lang="zh-CN" altLang="en-US" sz="3600" b="1" u="sng" dirty="0">
                <a:solidFill>
                  <a:schemeClr val="tx1"/>
                </a:solidFill>
                <a:latin typeface="Arial" panose="020B0604020202020204" pitchFamily="34" charset="0"/>
              </a:rPr>
              <a:t>某一句话听不明白，暂时放弃，以免影响后面的答题</a:t>
            </a:r>
            <a:r>
              <a:rPr lang="zh-CN" altLang="en-US" sz="3600" b="1" dirty="0">
                <a:solidFill>
                  <a:schemeClr val="tx1"/>
                </a:solidFill>
                <a:latin typeface="Arial" panose="020B0604020202020204" pitchFamily="34" charset="0"/>
              </a:rPr>
              <a:t>。</a:t>
            </a:r>
            <a:endParaRPr lang="zh-CN" altLang="en-US" sz="3600" b="1" dirty="0">
              <a:solidFill>
                <a:schemeClr val="tx1"/>
              </a:solidFill>
              <a:latin typeface="Arial" panose="020B0604020202020204" pitchFamily="34" charset="0"/>
            </a:endParaRPr>
          </a:p>
        </p:txBody>
      </p:sp>
      <p:sp>
        <p:nvSpPr>
          <p:cNvPr id="6" name="文本框 5"/>
          <p:cNvSpPr txBox="1"/>
          <p:nvPr/>
        </p:nvSpPr>
        <p:spPr>
          <a:xfrm>
            <a:off x="384175" y="6184900"/>
            <a:ext cx="10529570" cy="645160"/>
          </a:xfrm>
          <a:prstGeom prst="rect">
            <a:avLst/>
          </a:prstGeom>
          <a:solidFill>
            <a:srgbClr val="FFFF00"/>
          </a:solidFill>
        </p:spPr>
        <p:txBody>
          <a:bodyPr wrap="square" rtlCol="0" anchor="t">
            <a:spAutoFit/>
          </a:bodyPr>
          <a:p>
            <a:r>
              <a:rPr lang="zh-CN" altLang="en-US" sz="3600" b="1" dirty="0">
                <a:latin typeface="Arial" panose="020B0604020202020204" pitchFamily="34" charset="0"/>
                <a:sym typeface="+mn-ea"/>
              </a:rPr>
              <a:t>在大多数情况下，</a:t>
            </a:r>
            <a:r>
              <a:rPr lang="zh-CN" altLang="en-US" sz="3600" b="1" dirty="0">
                <a:solidFill>
                  <a:srgbClr val="FF0000"/>
                </a:solidFill>
                <a:latin typeface="Arial" panose="020B0604020202020204" pitchFamily="34" charset="0"/>
                <a:sym typeface="+mn-ea"/>
              </a:rPr>
              <a:t>改动越多，错误率越高</a:t>
            </a:r>
            <a:r>
              <a:rPr lang="zh-CN" altLang="en-US" sz="3600" b="1" dirty="0">
                <a:latin typeface="Arial" panose="020B0604020202020204" pitchFamily="34" charset="0"/>
                <a:sym typeface="+mn-ea"/>
              </a:rPr>
              <a:t>。</a:t>
            </a:r>
            <a:endParaRPr lang="zh-CN" altLang="en-US"/>
          </a:p>
        </p:txBody>
      </p:sp>
      <p:sp>
        <p:nvSpPr>
          <p:cNvPr id="8" name="文本框 7"/>
          <p:cNvSpPr txBox="1"/>
          <p:nvPr/>
        </p:nvSpPr>
        <p:spPr>
          <a:xfrm>
            <a:off x="4040505" y="510540"/>
            <a:ext cx="4813935" cy="1014730"/>
          </a:xfrm>
          <a:prstGeom prst="rect">
            <a:avLst/>
          </a:prstGeom>
          <a:noFill/>
        </p:spPr>
        <p:txBody>
          <a:bodyPr wrap="square" rtlCol="0" anchor="t">
            <a:spAutoFit/>
          </a:bodyPr>
          <a:p>
            <a:pPr algn="l">
              <a:lnSpc>
                <a:spcPct val="150000"/>
              </a:lnSpc>
            </a:pP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听前</a:t>
            </a:r>
            <a:r>
              <a:rPr lang="zh-CN" altLang="en-US" sz="4000" b="1">
                <a:latin typeface="微软雅黑" panose="020B0503020204020204" charset="-122"/>
                <a:ea typeface="微软雅黑" panose="020B0503020204020204" charset="-122"/>
                <a:cs typeface="微软雅黑" panose="020B0503020204020204" charset="-122"/>
                <a:sym typeface="+mn-ea"/>
              </a:rPr>
              <a:t>、</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听中</a:t>
            </a:r>
            <a:r>
              <a:rPr lang="zh-CN" altLang="en-US" sz="4000" b="1">
                <a:latin typeface="微软雅黑" panose="020B0503020204020204" charset="-122"/>
                <a:ea typeface="微软雅黑" panose="020B0503020204020204" charset="-122"/>
                <a:cs typeface="微软雅黑" panose="020B0503020204020204" charset="-122"/>
                <a:sym typeface="+mn-ea"/>
              </a:rPr>
              <a:t>、</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听后</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4579"/>
                                        </p:tgtEl>
                                        <p:attrNameLst>
                                          <p:attrName>style.visibility</p:attrName>
                                        </p:attrNameLst>
                                      </p:cBhvr>
                                      <p:to>
                                        <p:strVal val="visible"/>
                                      </p:to>
                                    </p:set>
                                    <p:anim calcmode="lin" valueType="num">
                                      <p:cBhvr>
                                        <p:cTn id="31" dur="500" decel="50000" fill="hold">
                                          <p:stCondLst>
                                            <p:cond delay="0"/>
                                          </p:stCondLst>
                                        </p:cTn>
                                        <p:tgtEl>
                                          <p:spTgt spid="24579"/>
                                        </p:tgtEl>
                                        <p:attrNameLst>
                                          <p:attrName>style.rotation</p:attrName>
                                        </p:attrNameLst>
                                      </p:cBhvr>
                                      <p:tavLst>
                                        <p:tav tm="0">
                                          <p:val>
                                            <p:fltVal val="-90.000000"/>
                                          </p:val>
                                        </p:tav>
                                        <p:tav tm="100000">
                                          <p:val>
                                            <p:fltVal val="0.000000"/>
                                          </p:val>
                                        </p:tav>
                                      </p:tavLst>
                                    </p:anim>
                                    <p:anim calcmode="lin" valueType="num">
                                      <p:cBhvr>
                                        <p:cTn id="32" dur="500" decel="50000" fill="hold">
                                          <p:stCondLst>
                                            <p:cond delay="0"/>
                                          </p:stCondLst>
                                        </p:cTn>
                                        <p:tgtEl>
                                          <p:spTgt spid="2457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4579"/>
                                        </p:tgtEl>
                                        <p:attrNameLst>
                                          <p:attrName>ppt_w</p:attrName>
                                        </p:attrNameLst>
                                      </p:cBhvr>
                                      <p:tavLst>
                                        <p:tav tm="0">
                                          <p:val>
                                            <p:strVal val="#ppt_w*.05"/>
                                          </p:val>
                                        </p:tav>
                                        <p:tav tm="100000">
                                          <p:val>
                                            <p:strVal val="#ppt_w"/>
                                          </p:val>
                                        </p:tav>
                                      </p:tavLst>
                                    </p:anim>
                                    <p:anim calcmode="lin" valueType="num">
                                      <p:cBhvr>
                                        <p:cTn id="34" dur="1000" fill="hold"/>
                                        <p:tgtEl>
                                          <p:spTgt spid="2457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457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457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457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457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ldLvl="0" animBg="1"/>
      <p:bldP spid="18" grpId="0"/>
      <p:bldP spid="20" grpId="0"/>
      <p:bldP spid="22" grpId="0"/>
      <p:bldP spid="24" grpId="0"/>
      <p:bldP spid="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1.留心观察生活，了解生活，熟悉生活场景词汇及表达；</a:t>
            </a:r>
            <a:endParaRPr lang="zh-CN" altLang="en-US"/>
          </a:p>
          <a:p>
            <a:pPr algn="ctr"/>
            <a:endParaRPr lang="zh-CN" altLang="en-US"/>
          </a:p>
          <a:p>
            <a:pPr algn="ctr"/>
            <a:r>
              <a:rPr lang="zh-CN" altLang="en-US"/>
              <a:t>2选材时注意材料语言要地道，话题广泛，设题科学、多样性3.平时的训练中练习快速记笔记，理凊材料中琐碎细节信息的对应关系；</a:t>
            </a:r>
            <a:endParaRPr lang="zh-CN" altLang="en-US"/>
          </a:p>
          <a:p>
            <a:pPr algn="ctr"/>
            <a:endParaRPr lang="zh-CN" altLang="en-US"/>
          </a:p>
          <a:p>
            <a:pPr algn="ctr"/>
            <a:r>
              <a:rPr lang="zh-CN" altLang="en-US"/>
              <a:t>4多用转述( paraphrase)，训练语言灵活转换能力5.博览群书，开拓视野，积累跨文化背景知识，多理解真实生活</a:t>
            </a:r>
            <a:endParaRPr lang="zh-CN" altLang="en-US"/>
          </a:p>
          <a:p>
            <a:pPr algn="ctr"/>
            <a:endParaRPr lang="zh-CN" altLang="en-US"/>
          </a:p>
          <a:p>
            <a:pPr algn="ctr"/>
            <a:r>
              <a:rPr lang="zh-CN" altLang="en-US"/>
              <a:t>中的信息；</a:t>
            </a:r>
            <a:endParaRPr lang="zh-CN" altLang="en-US"/>
          </a:p>
          <a:p>
            <a:pPr algn="ctr"/>
            <a:endParaRPr lang="zh-CN" altLang="en-US"/>
          </a:p>
          <a:p>
            <a:pPr algn="ctr"/>
            <a:r>
              <a:rPr lang="zh-CN" altLang="en-US"/>
              <a:t>6.熟悉不同主播的声音，考场主播轻松应对。</a:t>
            </a:r>
            <a:endParaRPr lang="zh-CN" altLang="en-US"/>
          </a:p>
        </p:txBody>
      </p:sp>
      <p:sp>
        <p:nvSpPr>
          <p:cNvPr id="2" name="文本框 1"/>
          <p:cNvSpPr txBox="1"/>
          <p:nvPr/>
        </p:nvSpPr>
        <p:spPr>
          <a:xfrm>
            <a:off x="645160" y="1660525"/>
            <a:ext cx="11162665" cy="3784600"/>
          </a:xfrm>
          <a:prstGeom prst="rect">
            <a:avLst/>
          </a:prstGeom>
          <a:noFill/>
        </p:spPr>
        <p:txBody>
          <a:bodyPr wrap="square" rtlCol="0" anchor="t">
            <a:spAutoFit/>
          </a:bodyPr>
          <a:p>
            <a:pPr fontAlgn="auto">
              <a:lnSpc>
                <a:spcPct val="150000"/>
              </a:lnSpc>
            </a:pPr>
            <a:r>
              <a:rPr lang="zh-CN" altLang="en-US" sz="3200" b="1">
                <a:latin typeface="微软雅黑" panose="020B0503020204020204" charset="-122"/>
                <a:ea typeface="微软雅黑" panose="020B0503020204020204" charset="-122"/>
                <a:cs typeface="微软雅黑" panose="020B0503020204020204" charset="-122"/>
              </a:rPr>
              <a:t>1. 积累</a:t>
            </a:r>
            <a:r>
              <a:rPr lang="zh-CN" altLang="en-US" sz="3200" b="1">
                <a:solidFill>
                  <a:srgbClr val="FF0000"/>
                </a:solidFill>
                <a:latin typeface="微软雅黑" panose="020B0503020204020204" charset="-122"/>
                <a:ea typeface="微软雅黑" panose="020B0503020204020204" charset="-122"/>
                <a:cs typeface="微软雅黑" panose="020B0503020204020204" charset="-122"/>
                <a:hlinkClick r:id="rId1" action="ppaction://hlinksldjump"/>
              </a:rPr>
              <a:t>主题词汇</a:t>
            </a:r>
            <a:r>
              <a:rPr lang="zh-CN" altLang="en-US" sz="3200" b="1">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sym typeface="+mn-ea"/>
              </a:rPr>
              <a:t>文化背景知识</a:t>
            </a:r>
            <a:r>
              <a:rPr lang="zh-CN" altLang="en-US" sz="3200" b="1">
                <a:latin typeface="微软雅黑" panose="020B0503020204020204" charset="-122"/>
                <a:ea typeface="微软雅黑" panose="020B0503020204020204" charset="-122"/>
                <a:cs typeface="微软雅黑" panose="020B0503020204020204" charset="-122"/>
              </a:rPr>
              <a:t>；</a:t>
            </a:r>
            <a:endParaRPr lang="zh-CN" altLang="en-US" sz="32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3200" b="1">
                <a:latin typeface="微软雅黑" panose="020B0503020204020204" charset="-122"/>
                <a:ea typeface="微软雅黑" panose="020B0503020204020204" charset="-122"/>
                <a:cs typeface="微软雅黑" panose="020B0503020204020204" charset="-122"/>
              </a:rPr>
              <a:t>2</a:t>
            </a:r>
            <a:r>
              <a:rPr lang="en-US" altLang="zh-CN"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坚持</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听力训练</a:t>
            </a:r>
            <a:r>
              <a:rPr lang="zh-CN" altLang="en-US" sz="3200" b="1">
                <a:latin typeface="微软雅黑" panose="020B0503020204020204" charset="-122"/>
                <a:ea typeface="微软雅黑" panose="020B0503020204020204" charset="-122"/>
                <a:cs typeface="微软雅黑" panose="020B0503020204020204" charset="-122"/>
              </a:rPr>
              <a:t>，培养耳朵的敏感度；</a:t>
            </a:r>
            <a:endParaRPr lang="zh-CN" altLang="en-US" sz="32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3200" b="1">
                <a:latin typeface="微软雅黑" panose="020B0503020204020204" charset="-122"/>
                <a:ea typeface="微软雅黑" panose="020B0503020204020204" charset="-122"/>
                <a:cs typeface="微软雅黑" panose="020B0503020204020204" charset="-122"/>
              </a:rPr>
              <a:t>3</a:t>
            </a:r>
            <a:r>
              <a:rPr lang="zh-CN" altLang="en-US" sz="3200" b="1">
                <a:latin typeface="微软雅黑" panose="020B0503020204020204" charset="-122"/>
                <a:ea typeface="微软雅黑" panose="020B0503020204020204" charset="-122"/>
                <a:cs typeface="微软雅黑" panose="020B0503020204020204" charset="-122"/>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朗读</a:t>
            </a:r>
            <a:r>
              <a:rPr lang="zh-CN" altLang="en-US" sz="3200" b="1">
                <a:latin typeface="微软雅黑" panose="020B0503020204020204" charset="-122"/>
                <a:ea typeface="微软雅黑" panose="020B0503020204020204" charset="-122"/>
                <a:cs typeface="微软雅黑" panose="020B0503020204020204" charset="-122"/>
              </a:rPr>
              <a:t>听力原文，</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己速</a:t>
            </a:r>
            <a:r>
              <a:rPr lang="en-US" altLang="zh-CN" sz="32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主播速</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32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3200" b="1">
                <a:latin typeface="微软雅黑" panose="020B0503020204020204" charset="-122"/>
                <a:ea typeface="微软雅黑" panose="020B0503020204020204" charset="-122"/>
                <a:cs typeface="微软雅黑" panose="020B0503020204020204" charset="-122"/>
                <a:sym typeface="+mn-ea"/>
              </a:rPr>
              <a:t>4. </a:t>
            </a:r>
            <a:r>
              <a:rPr lang="zh-CN" altLang="en-US" sz="3200" b="1">
                <a:latin typeface="微软雅黑" panose="020B0503020204020204" charset="-122"/>
                <a:ea typeface="微软雅黑" panose="020B0503020204020204" charset="-122"/>
                <a:cs typeface="微软雅黑" panose="020B0503020204020204" charset="-122"/>
                <a:sym typeface="+mn-ea"/>
              </a:rPr>
              <a:t>熟悉</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不同主播</a:t>
            </a:r>
            <a:r>
              <a:rPr lang="zh-CN" altLang="en-US" sz="3200" b="1">
                <a:latin typeface="微软雅黑" panose="020B0503020204020204" charset="-122"/>
                <a:ea typeface="微软雅黑" panose="020B0503020204020204" charset="-122"/>
                <a:cs typeface="微软雅黑" panose="020B0503020204020204" charset="-122"/>
                <a:sym typeface="+mn-ea"/>
              </a:rPr>
              <a:t>的声音，考场时方能</a:t>
            </a:r>
            <a:r>
              <a:rPr lang="zh-CN" altLang="en-US" sz="3200" b="1">
                <a:latin typeface="微软雅黑" panose="020B0503020204020204" charset="-122"/>
                <a:ea typeface="微软雅黑" panose="020B0503020204020204" charset="-122"/>
                <a:cs typeface="微软雅黑" panose="020B0503020204020204" charset="-122"/>
                <a:sym typeface="+mn-ea"/>
              </a:rPr>
              <a:t>轻松应对；</a:t>
            </a:r>
            <a:endParaRPr lang="zh-CN" altLang="en-US" sz="3200" b="1">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lang="en-US" altLang="zh-CN" sz="3200" b="1">
                <a:latin typeface="微软雅黑" panose="020B0503020204020204" charset="-122"/>
                <a:ea typeface="微软雅黑" panose="020B0503020204020204" charset="-122"/>
                <a:cs typeface="微软雅黑" panose="020B0503020204020204" charset="-122"/>
              </a:rPr>
              <a:t>5. </a:t>
            </a:r>
            <a:r>
              <a:rPr lang="zh-CN" altLang="en-US" sz="3200" b="1">
                <a:latin typeface="微软雅黑" panose="020B0503020204020204" charset="-122"/>
                <a:ea typeface="微软雅黑" panose="020B0503020204020204" charset="-122"/>
                <a:cs typeface="微软雅黑" panose="020B0503020204020204" charset="-122"/>
              </a:rPr>
              <a:t>熟练运用本堂课所学的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技巧！！！！</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3314" name="Rectangle 2"/>
          <p:cNvSpPr/>
          <p:nvPr/>
        </p:nvSpPr>
        <p:spPr>
          <a:xfrm>
            <a:off x="383540" y="510540"/>
            <a:ext cx="521144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百战不殆的</a:t>
            </a:r>
            <a:r>
              <a:rPr lang="en-US" altLang="zh-CN" sz="4800" b="1" dirty="0">
                <a:solidFill>
                  <a:srgbClr val="FF0000"/>
                </a:solidFill>
                <a:latin typeface="Arial" panose="020B0604020202020204" pitchFamily="34" charset="0"/>
                <a:ea typeface="黑体" panose="02010609060101010101" charset="-122"/>
                <a:sym typeface="+mn-ea"/>
              </a:rPr>
              <a:t>Tips </a:t>
            </a:r>
            <a:endParaRPr lang="zh-CN" altLang="en-US" sz="4800" b="1" dirty="0">
              <a:solidFill>
                <a:srgbClr val="FF0000"/>
              </a:solidFill>
              <a:latin typeface="Arial" panose="020B0604020202020204" pitchFamily="34" charset="0"/>
              <a:ea typeface="黑体" panose="02010609060101010101"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713111" y="914395"/>
            <a:ext cx="2765779" cy="923330"/>
          </a:xfrm>
          <a:prstGeom prst="rect">
            <a:avLst/>
          </a:prstGeom>
          <a:noFill/>
        </p:spPr>
        <p:txBody>
          <a:bodyPr wrap="square" rtlCol="0">
            <a:spAutoFit/>
          </a:bodyPr>
          <a:lstStyle/>
          <a:p>
            <a:pPr algn="ctr"/>
            <a:r>
              <a:rPr lang="zh-CN" altLang="en-US" sz="5400" dirty="0">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rPr>
              <a:t>目 录</a:t>
            </a:r>
            <a:endParaRPr lang="zh-CN" altLang="en-US" sz="5400" dirty="0">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endParaRPr>
          </a:p>
        </p:txBody>
      </p:sp>
      <p:sp>
        <p:nvSpPr>
          <p:cNvPr id="4" name="文本框 3"/>
          <p:cNvSpPr txBox="1"/>
          <p:nvPr/>
        </p:nvSpPr>
        <p:spPr>
          <a:xfrm>
            <a:off x="7171267" y="1235834"/>
            <a:ext cx="1738489" cy="523220"/>
          </a:xfrm>
          <a:prstGeom prst="rect">
            <a:avLst/>
          </a:prstGeom>
          <a:noFill/>
        </p:spPr>
        <p:txBody>
          <a:bodyPr wrap="square" rtlCol="0">
            <a:spAutoFit/>
          </a:bodyPr>
          <a:lstStyle/>
          <a:p>
            <a:r>
              <a:rPr lang="en-US" altLang="zh-CN" sz="2800" dirty="0">
                <a:effectLst>
                  <a:outerShdw blurRad="12700" dist="12700" dir="2700000" algn="tl" rotWithShape="0">
                    <a:prstClr val="black">
                      <a:alpha val="40000"/>
                    </a:prstClr>
                  </a:outerShdw>
                </a:effectLst>
                <a:latin typeface="字魂36号-正文宋楷" panose="02000000000000000000" pitchFamily="2" charset="-122"/>
                <a:ea typeface="字魂36号-正文宋楷" panose="02000000000000000000" pitchFamily="2" charset="-122"/>
              </a:rPr>
              <a:t>CONTENTS</a:t>
            </a:r>
            <a:endParaRPr lang="zh-CN" altLang="en-US" sz="2800" dirty="0">
              <a:effectLst>
                <a:outerShdw blurRad="12700" dist="12700" dir="2700000" algn="tl" rotWithShape="0">
                  <a:prstClr val="black">
                    <a:alpha val="40000"/>
                  </a:prstClr>
                </a:outerShdw>
              </a:effectLst>
              <a:latin typeface="字魂36号-正文宋楷" panose="02000000000000000000" pitchFamily="2" charset="-122"/>
              <a:ea typeface="字魂36号-正文宋楷" panose="02000000000000000000" pitchFamily="2" charset="-122"/>
            </a:endParaRPr>
          </a:p>
        </p:txBody>
      </p:sp>
      <p:sp>
        <p:nvSpPr>
          <p:cNvPr id="5" name="矩形 4"/>
          <p:cNvSpPr/>
          <p:nvPr/>
        </p:nvSpPr>
        <p:spPr>
          <a:xfrm>
            <a:off x="1049867" y="2444211"/>
            <a:ext cx="4854222" cy="1444977"/>
          </a:xfrm>
          <a:prstGeom prst="rect">
            <a:avLst/>
          </a:prstGeom>
          <a:solidFill>
            <a:srgbClr val="D0E3E6"/>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49867" y="4139102"/>
            <a:ext cx="4854222" cy="1444977"/>
          </a:xfrm>
          <a:prstGeom prst="rect">
            <a:avLst/>
          </a:prstGeom>
          <a:solidFill>
            <a:schemeClr val="accent4">
              <a:lumMod val="60000"/>
              <a:lumOff val="40000"/>
            </a:schemeClr>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87911" y="2444211"/>
            <a:ext cx="4854222" cy="1444977"/>
          </a:xfrm>
          <a:prstGeom prst="rect">
            <a:avLst/>
          </a:prstGeom>
          <a:solidFill>
            <a:srgbClr val="FFFF00"/>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87911" y="4139102"/>
            <a:ext cx="4854222" cy="1444977"/>
          </a:xfrm>
          <a:prstGeom prst="rect">
            <a:avLst/>
          </a:prstGeom>
          <a:solidFill>
            <a:srgbClr val="92D050"/>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399540" y="4589145"/>
            <a:ext cx="3850640"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试炼高考听力</a:t>
            </a:r>
            <a:endParaRPr lang="zh-CN" altLang="en-US" sz="4000" b="1" dirty="0">
              <a:latin typeface="微软雅黑" panose="020B0503020204020204" charset="-122"/>
              <a:ea typeface="微软雅黑" panose="020B0503020204020204" charset="-122"/>
            </a:endParaRPr>
          </a:p>
        </p:txBody>
      </p:sp>
      <p:sp>
        <p:nvSpPr>
          <p:cNvPr id="15" name="文本框 14"/>
          <p:cNvSpPr txBox="1"/>
          <p:nvPr/>
        </p:nvSpPr>
        <p:spPr>
          <a:xfrm>
            <a:off x="1399540" y="2868930"/>
            <a:ext cx="4157980"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剖析高考听力</a:t>
            </a:r>
            <a:endParaRPr lang="zh-CN" altLang="en-US" sz="4000" b="1" dirty="0">
              <a:latin typeface="微软雅黑" panose="020B0503020204020204" charset="-122"/>
              <a:ea typeface="微软雅黑" panose="020B0503020204020204" charset="-122"/>
            </a:endParaRPr>
          </a:p>
        </p:txBody>
      </p:sp>
      <p:sp>
        <p:nvSpPr>
          <p:cNvPr id="16" name="文本框 15"/>
          <p:cNvSpPr txBox="1"/>
          <p:nvPr/>
        </p:nvSpPr>
        <p:spPr>
          <a:xfrm>
            <a:off x="6698615" y="2868930"/>
            <a:ext cx="4443095" cy="706755"/>
          </a:xfrm>
          <a:prstGeom prst="rect">
            <a:avLst/>
          </a:prstGeom>
          <a:noFill/>
        </p:spPr>
        <p:txBody>
          <a:bodyPr wrap="square" rtlCol="0">
            <a:spAutoFit/>
          </a:bodyPr>
          <a:lstStyle/>
          <a:p>
            <a:r>
              <a:rPr lang="zh-CN" altLang="en-US" sz="4000" b="1" dirty="0" err="1">
                <a:latin typeface="微软雅黑" panose="020B0503020204020204" charset="-122"/>
                <a:ea typeface="微软雅黑" panose="020B0503020204020204" charset="-122"/>
              </a:rPr>
              <a:t>体悟高考听力</a:t>
            </a:r>
            <a:endParaRPr lang="zh-CN" altLang="en-US" sz="4000" b="1" dirty="0">
              <a:latin typeface="微软雅黑" panose="020B0503020204020204" charset="-122"/>
              <a:ea typeface="微软雅黑" panose="020B0503020204020204" charset="-122"/>
            </a:endParaRPr>
          </a:p>
        </p:txBody>
      </p:sp>
      <p:sp>
        <p:nvSpPr>
          <p:cNvPr id="17" name="文本框 16"/>
          <p:cNvSpPr txBox="1"/>
          <p:nvPr/>
        </p:nvSpPr>
        <p:spPr>
          <a:xfrm>
            <a:off x="6570133" y="4589186"/>
            <a:ext cx="3778954" cy="706755"/>
          </a:xfrm>
          <a:prstGeom prst="rect">
            <a:avLst/>
          </a:prstGeom>
          <a:noFill/>
        </p:spPr>
        <p:txBody>
          <a:bodyPr wrap="square" rtlCol="0">
            <a:spAutoFit/>
          </a:bodyPr>
          <a:lstStyle>
            <a:defPPr>
              <a:defRPr lang="zh-CN"/>
            </a:defPPr>
            <a:lvl1pPr>
              <a:defRPr sz="4000">
                <a:latin typeface="字魂36号-正文宋楷" panose="02000000000000000000" pitchFamily="2" charset="-122"/>
                <a:ea typeface="字魂36号-正文宋楷" panose="02000000000000000000" pitchFamily="2" charset="-122"/>
              </a:defRPr>
            </a:lvl1pPr>
          </a:lstStyle>
          <a:p>
            <a:r>
              <a:rPr lang="zh-CN" altLang="en-US" b="1" dirty="0">
                <a:latin typeface="微软雅黑" panose="020B0503020204020204" charset="-122"/>
                <a:ea typeface="微软雅黑" panose="020B0503020204020204" charset="-122"/>
              </a:rPr>
              <a:t>备战高考听力</a:t>
            </a:r>
            <a:r>
              <a:rPr lang="en-US" altLang="zh-CN" dirty="0"/>
              <a:t> </a:t>
            </a:r>
            <a:endParaRPr lang="zh-CN" altLang="en-US" dirty="0"/>
          </a:p>
        </p:txBody>
      </p:sp>
      <p:grpSp>
        <p:nvGrpSpPr>
          <p:cNvPr id="23" name="组合 22"/>
          <p:cNvGrpSpPr/>
          <p:nvPr/>
        </p:nvGrpSpPr>
        <p:grpSpPr>
          <a:xfrm>
            <a:off x="4472978" y="2355597"/>
            <a:ext cx="1299553" cy="707886"/>
            <a:chOff x="4000500" y="2355597"/>
            <a:chExt cx="1299553" cy="707886"/>
          </a:xfrm>
        </p:grpSpPr>
        <p:sp>
          <p:nvSpPr>
            <p:cNvPr id="20" name="梯形 19"/>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9719643" y="2355597"/>
            <a:ext cx="1299553" cy="707886"/>
            <a:chOff x="4000500" y="2355597"/>
            <a:chExt cx="1299553" cy="707886"/>
          </a:xfrm>
        </p:grpSpPr>
        <p:sp>
          <p:nvSpPr>
            <p:cNvPr id="25" name="梯形 24"/>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4472978" y="4049094"/>
            <a:ext cx="1299553" cy="707886"/>
            <a:chOff x="4000500" y="2355597"/>
            <a:chExt cx="1299553" cy="707886"/>
          </a:xfrm>
        </p:grpSpPr>
        <p:sp>
          <p:nvSpPr>
            <p:cNvPr id="28" name="梯形 27"/>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9719643" y="4049094"/>
            <a:ext cx="1299553" cy="707886"/>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1"/>
          <a:stretch>
            <a:fillRect/>
          </a:stretch>
        </p:blipFill>
        <p:spPr>
          <a:xfrm>
            <a:off x="3361690" y="601345"/>
            <a:ext cx="1888490" cy="1157605"/>
          </a:xfrm>
          <a:prstGeom prst="rect">
            <a:avLst/>
          </a:prstGeom>
          <a:effectLst>
            <a:outerShdw blurRad="12700" dist="12700" dir="2700000" algn="tl" rotWithShape="0">
              <a:prstClr val="black">
                <a:alpha val="40000"/>
              </a:prstClr>
            </a:outerShdw>
          </a:effectLst>
        </p:spPr>
      </p:pic>
      <p:grpSp>
        <p:nvGrpSpPr>
          <p:cNvPr id="41" name="组合 40"/>
          <p:cNvGrpSpPr/>
          <p:nvPr/>
        </p:nvGrpSpPr>
        <p:grpSpPr>
          <a:xfrm>
            <a:off x="4859769" y="2559386"/>
            <a:ext cx="488658" cy="297677"/>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2" name="组合 41"/>
          <p:cNvGrpSpPr/>
          <p:nvPr/>
        </p:nvGrpSpPr>
        <p:grpSpPr>
          <a:xfrm>
            <a:off x="10124922" y="2592924"/>
            <a:ext cx="488993" cy="297677"/>
            <a:chOff x="3515867" y="2661310"/>
            <a:chExt cx="488993" cy="297677"/>
          </a:xfrm>
        </p:grpSpPr>
        <p:sp>
          <p:nvSpPr>
            <p:cNvPr id="36" name="任意多边形: 形状 35"/>
            <p:cNvSpPr/>
            <p:nvPr/>
          </p:nvSpPr>
          <p:spPr>
            <a:xfrm>
              <a:off x="35158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p:cNvSpPr/>
            <p:nvPr/>
          </p:nvSpPr>
          <p:spPr>
            <a:xfrm>
              <a:off x="3785750" y="2661310"/>
              <a:ext cx="219110" cy="287172"/>
            </a:xfrm>
            <a:custGeom>
              <a:avLst/>
              <a:gdLst/>
              <a:ahLst/>
              <a:cxnLst/>
              <a:rect l="l" t="t" r="r" b="b"/>
              <a:pathLst>
                <a:path w="260963" h="438902">
                  <a:moveTo>
                    <a:pt x="101254" y="0"/>
                  </a:moveTo>
                  <a:lnTo>
                    <a:pt x="165600" y="0"/>
                  </a:lnTo>
                  <a:cubicBezTo>
                    <a:pt x="218669" y="20846"/>
                    <a:pt x="245203" y="63352"/>
                    <a:pt x="245203" y="127521"/>
                  </a:cubicBezTo>
                  <a:lnTo>
                    <a:pt x="245203" y="132774"/>
                  </a:lnTo>
                  <a:cubicBezTo>
                    <a:pt x="245203" y="191235"/>
                    <a:pt x="200551" y="269935"/>
                    <a:pt x="111248" y="368873"/>
                  </a:cubicBezTo>
                  <a:lnTo>
                    <a:pt x="111248" y="371165"/>
                  </a:lnTo>
                  <a:cubicBezTo>
                    <a:pt x="111555" y="372372"/>
                    <a:pt x="114352" y="372975"/>
                    <a:pt x="119640" y="372975"/>
                  </a:cubicBezTo>
                  <a:lnTo>
                    <a:pt x="156412" y="372975"/>
                  </a:lnTo>
                  <a:cubicBezTo>
                    <a:pt x="165740" y="372975"/>
                    <a:pt x="177826" y="371413"/>
                    <a:pt x="192672" y="368287"/>
                  </a:cubicBezTo>
                  <a:cubicBezTo>
                    <a:pt x="214529" y="348649"/>
                    <a:pt x="229583" y="338830"/>
                    <a:pt x="237836" y="338830"/>
                  </a:cubicBezTo>
                  <a:lnTo>
                    <a:pt x="243969" y="338830"/>
                  </a:lnTo>
                  <a:cubicBezTo>
                    <a:pt x="250464" y="340448"/>
                    <a:pt x="256128" y="346870"/>
                    <a:pt x="260963" y="358095"/>
                  </a:cubicBezTo>
                  <a:cubicBezTo>
                    <a:pt x="249082" y="411966"/>
                    <a:pt x="233494" y="438902"/>
                    <a:pt x="214197" y="438902"/>
                  </a:cubicBezTo>
                  <a:lnTo>
                    <a:pt x="15142" y="438902"/>
                  </a:lnTo>
                  <a:cubicBezTo>
                    <a:pt x="5047" y="432581"/>
                    <a:pt x="0" y="426847"/>
                    <a:pt x="0" y="421698"/>
                  </a:cubicBezTo>
                  <a:lnTo>
                    <a:pt x="0" y="413818"/>
                  </a:lnTo>
                  <a:cubicBezTo>
                    <a:pt x="0" y="404679"/>
                    <a:pt x="12257" y="385512"/>
                    <a:pt x="36772" y="356316"/>
                  </a:cubicBezTo>
                  <a:cubicBezTo>
                    <a:pt x="122574" y="260329"/>
                    <a:pt x="165475" y="187566"/>
                    <a:pt x="165475" y="138027"/>
                  </a:cubicBezTo>
                  <a:cubicBezTo>
                    <a:pt x="165475" y="134106"/>
                    <a:pt x="164599" y="127214"/>
                    <a:pt x="162848" y="117349"/>
                  </a:cubicBezTo>
                  <a:cubicBezTo>
                    <a:pt x="158083" y="79565"/>
                    <a:pt x="141929" y="60674"/>
                    <a:pt x="114387" y="60674"/>
                  </a:cubicBezTo>
                  <a:cubicBezTo>
                    <a:pt x="98251" y="60674"/>
                    <a:pt x="83873" y="69858"/>
                    <a:pt x="71252" y="88227"/>
                  </a:cubicBezTo>
                  <a:cubicBezTo>
                    <a:pt x="62232" y="122390"/>
                    <a:pt x="49469" y="139471"/>
                    <a:pt x="32963" y="139471"/>
                  </a:cubicBezTo>
                  <a:lnTo>
                    <a:pt x="26454" y="139471"/>
                  </a:lnTo>
                  <a:cubicBezTo>
                    <a:pt x="20552" y="137992"/>
                    <a:pt x="15236" y="131933"/>
                    <a:pt x="10506" y="121294"/>
                  </a:cubicBezTo>
                  <a:cubicBezTo>
                    <a:pt x="10506" y="110837"/>
                    <a:pt x="14127" y="92029"/>
                    <a:pt x="21368" y="64870"/>
                  </a:cubicBezTo>
                  <a:cubicBezTo>
                    <a:pt x="40176" y="21624"/>
                    <a:pt x="66805" y="0"/>
                    <a:pt x="1012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4883783" y="4288724"/>
            <a:ext cx="485048" cy="294046"/>
            <a:chOff x="4163567" y="2664941"/>
            <a:chExt cx="485048" cy="294046"/>
          </a:xfrm>
        </p:grpSpPr>
        <p:sp>
          <p:nvSpPr>
            <p:cNvPr id="38" name="任意多边形: 形状 37"/>
            <p:cNvSpPr/>
            <p:nvPr/>
          </p:nvSpPr>
          <p:spPr>
            <a:xfrm>
              <a:off x="41635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3"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任意多边形: 形状 38"/>
            <p:cNvSpPr/>
            <p:nvPr/>
          </p:nvSpPr>
          <p:spPr>
            <a:xfrm>
              <a:off x="4438326" y="2664941"/>
              <a:ext cx="210289" cy="294046"/>
            </a:xfrm>
            <a:custGeom>
              <a:avLst/>
              <a:gdLst/>
              <a:ahLst/>
              <a:cxnLst/>
              <a:rect l="l" t="t" r="r" b="b"/>
              <a:pathLst>
                <a:path w="250457" h="449408">
                  <a:moveTo>
                    <a:pt x="106507" y="0"/>
                  </a:moveTo>
                  <a:lnTo>
                    <a:pt x="146953" y="0"/>
                  </a:lnTo>
                  <a:cubicBezTo>
                    <a:pt x="200196" y="17595"/>
                    <a:pt x="226818" y="44342"/>
                    <a:pt x="226818" y="80242"/>
                  </a:cubicBezTo>
                  <a:lnTo>
                    <a:pt x="226818" y="114388"/>
                  </a:lnTo>
                  <a:cubicBezTo>
                    <a:pt x="226818" y="135170"/>
                    <a:pt x="213685" y="160445"/>
                    <a:pt x="187419" y="190213"/>
                  </a:cubicBezTo>
                  <a:lnTo>
                    <a:pt x="187419" y="192191"/>
                  </a:lnTo>
                  <a:cubicBezTo>
                    <a:pt x="229444" y="215827"/>
                    <a:pt x="250457" y="247677"/>
                    <a:pt x="250457" y="287742"/>
                  </a:cubicBezTo>
                  <a:lnTo>
                    <a:pt x="250457" y="321888"/>
                  </a:lnTo>
                  <a:cubicBezTo>
                    <a:pt x="250457" y="337717"/>
                    <a:pt x="243090" y="355531"/>
                    <a:pt x="228356" y="375330"/>
                  </a:cubicBezTo>
                  <a:cubicBezTo>
                    <a:pt x="183993" y="424715"/>
                    <a:pt x="139000" y="449408"/>
                    <a:pt x="93375" y="449408"/>
                  </a:cubicBezTo>
                  <a:lnTo>
                    <a:pt x="73973" y="449408"/>
                  </a:lnTo>
                  <a:cubicBezTo>
                    <a:pt x="24658" y="442299"/>
                    <a:pt x="0" y="425183"/>
                    <a:pt x="0" y="398059"/>
                  </a:cubicBezTo>
                  <a:cubicBezTo>
                    <a:pt x="0" y="369079"/>
                    <a:pt x="14490" y="354589"/>
                    <a:pt x="43469" y="354589"/>
                  </a:cubicBezTo>
                  <a:lnTo>
                    <a:pt x="51349" y="354589"/>
                  </a:lnTo>
                  <a:cubicBezTo>
                    <a:pt x="60049" y="354589"/>
                    <a:pt x="68654" y="356860"/>
                    <a:pt x="77165" y="361402"/>
                  </a:cubicBezTo>
                  <a:cubicBezTo>
                    <a:pt x="94229" y="381375"/>
                    <a:pt x="104010" y="391362"/>
                    <a:pt x="106507" y="391362"/>
                  </a:cubicBezTo>
                  <a:cubicBezTo>
                    <a:pt x="107393" y="391362"/>
                    <a:pt x="118873" y="388864"/>
                    <a:pt x="140946" y="383869"/>
                  </a:cubicBezTo>
                  <a:cubicBezTo>
                    <a:pt x="169556" y="369561"/>
                    <a:pt x="183861" y="346274"/>
                    <a:pt x="183861" y="314008"/>
                  </a:cubicBezTo>
                  <a:cubicBezTo>
                    <a:pt x="183861" y="280787"/>
                    <a:pt x="166343" y="257608"/>
                    <a:pt x="131308" y="244472"/>
                  </a:cubicBezTo>
                  <a:cubicBezTo>
                    <a:pt x="91048" y="239198"/>
                    <a:pt x="70918" y="230857"/>
                    <a:pt x="70918" y="219451"/>
                  </a:cubicBezTo>
                  <a:lnTo>
                    <a:pt x="70918" y="209478"/>
                  </a:lnTo>
                  <a:lnTo>
                    <a:pt x="78452" y="198177"/>
                  </a:lnTo>
                  <a:cubicBezTo>
                    <a:pt x="132965" y="180283"/>
                    <a:pt x="160222" y="154979"/>
                    <a:pt x="160222" y="122267"/>
                  </a:cubicBezTo>
                  <a:lnTo>
                    <a:pt x="160222" y="102385"/>
                  </a:lnTo>
                  <a:cubicBezTo>
                    <a:pt x="152499" y="74577"/>
                    <a:pt x="137221" y="60674"/>
                    <a:pt x="114387" y="60674"/>
                  </a:cubicBezTo>
                  <a:cubicBezTo>
                    <a:pt x="105946" y="60674"/>
                    <a:pt x="93821" y="64437"/>
                    <a:pt x="78013" y="71965"/>
                  </a:cubicBezTo>
                  <a:cubicBezTo>
                    <a:pt x="63223" y="101544"/>
                    <a:pt x="51939" y="117042"/>
                    <a:pt x="44160" y="118458"/>
                  </a:cubicBezTo>
                  <a:lnTo>
                    <a:pt x="30902" y="118458"/>
                  </a:lnTo>
                  <a:cubicBezTo>
                    <a:pt x="20807" y="112138"/>
                    <a:pt x="15760" y="106403"/>
                    <a:pt x="15760" y="101255"/>
                  </a:cubicBezTo>
                  <a:lnTo>
                    <a:pt x="15760" y="95081"/>
                  </a:lnTo>
                  <a:cubicBezTo>
                    <a:pt x="25080" y="31694"/>
                    <a:pt x="55329" y="0"/>
                    <a:pt x="10650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nvGrpSpPr>
        <p:grpSpPr>
          <a:xfrm>
            <a:off x="10147683" y="4291979"/>
            <a:ext cx="494243" cy="299396"/>
            <a:chOff x="4811268" y="2659591"/>
            <a:chExt cx="494243" cy="299396"/>
          </a:xfrm>
        </p:grpSpPr>
        <p:sp>
          <p:nvSpPr>
            <p:cNvPr id="33" name="任意多边形: 形状 32"/>
            <p:cNvSpPr/>
            <p:nvPr/>
          </p:nvSpPr>
          <p:spPr>
            <a:xfrm>
              <a:off x="5081990" y="2659591"/>
              <a:ext cx="223521" cy="288890"/>
            </a:xfrm>
            <a:custGeom>
              <a:avLst/>
              <a:gdLst/>
              <a:ahLst/>
              <a:cxnLst/>
              <a:rect l="l" t="t" r="r" b="b"/>
              <a:pathLst>
                <a:path w="266216" h="441528">
                  <a:moveTo>
                    <a:pt x="195811" y="0"/>
                  </a:moveTo>
                  <a:lnTo>
                    <a:pt x="211068" y="0"/>
                  </a:lnTo>
                  <a:cubicBezTo>
                    <a:pt x="221568" y="6558"/>
                    <a:pt x="226817" y="12292"/>
                    <a:pt x="226817" y="17204"/>
                  </a:cubicBezTo>
                  <a:lnTo>
                    <a:pt x="226817" y="240463"/>
                  </a:lnTo>
                  <a:cubicBezTo>
                    <a:pt x="226817" y="246965"/>
                    <a:pt x="227808" y="252075"/>
                    <a:pt x="229789" y="255794"/>
                  </a:cubicBezTo>
                  <a:cubicBezTo>
                    <a:pt x="254074" y="261396"/>
                    <a:pt x="266216" y="268543"/>
                    <a:pt x="266216" y="277235"/>
                  </a:cubicBezTo>
                  <a:lnTo>
                    <a:pt x="266216" y="310627"/>
                  </a:lnTo>
                  <a:lnTo>
                    <a:pt x="257740" y="323331"/>
                  </a:lnTo>
                  <a:cubicBezTo>
                    <a:pt x="237125" y="323331"/>
                    <a:pt x="226817" y="330730"/>
                    <a:pt x="226817" y="345527"/>
                  </a:cubicBezTo>
                  <a:lnTo>
                    <a:pt x="226817" y="426051"/>
                  </a:lnTo>
                  <a:cubicBezTo>
                    <a:pt x="220357" y="436369"/>
                    <a:pt x="214399" y="441528"/>
                    <a:pt x="208944" y="441528"/>
                  </a:cubicBezTo>
                  <a:lnTo>
                    <a:pt x="172737" y="441528"/>
                  </a:lnTo>
                  <a:cubicBezTo>
                    <a:pt x="162642" y="435207"/>
                    <a:pt x="157595" y="429473"/>
                    <a:pt x="157595" y="424324"/>
                  </a:cubicBezTo>
                  <a:lnTo>
                    <a:pt x="157595" y="345527"/>
                  </a:lnTo>
                  <a:cubicBezTo>
                    <a:pt x="157595" y="332481"/>
                    <a:pt x="151072" y="325958"/>
                    <a:pt x="138026" y="325958"/>
                  </a:cubicBezTo>
                  <a:lnTo>
                    <a:pt x="15142" y="325958"/>
                  </a:lnTo>
                  <a:cubicBezTo>
                    <a:pt x="5047" y="319637"/>
                    <a:pt x="0" y="313903"/>
                    <a:pt x="0" y="308754"/>
                  </a:cubicBezTo>
                  <a:lnTo>
                    <a:pt x="0" y="264940"/>
                  </a:lnTo>
                  <a:cubicBezTo>
                    <a:pt x="14280" y="238674"/>
                    <a:pt x="59407" y="172186"/>
                    <a:pt x="135379" y="65476"/>
                  </a:cubicBezTo>
                  <a:cubicBezTo>
                    <a:pt x="161749" y="21825"/>
                    <a:pt x="181893" y="0"/>
                    <a:pt x="195811" y="0"/>
                  </a:cubicBezTo>
                  <a:close/>
                  <a:moveTo>
                    <a:pt x="157448" y="123711"/>
                  </a:moveTo>
                  <a:cubicBezTo>
                    <a:pt x="154658" y="125936"/>
                    <a:pt x="125249" y="170672"/>
                    <a:pt x="69222" y="257918"/>
                  </a:cubicBezTo>
                  <a:cubicBezTo>
                    <a:pt x="69222" y="259327"/>
                    <a:pt x="73771" y="260032"/>
                    <a:pt x="82868" y="260032"/>
                  </a:cubicBezTo>
                  <a:lnTo>
                    <a:pt x="138026" y="260032"/>
                  </a:lnTo>
                  <a:cubicBezTo>
                    <a:pt x="151072" y="260032"/>
                    <a:pt x="157595" y="253509"/>
                    <a:pt x="157595" y="240463"/>
                  </a:cubicBezTo>
                  <a:lnTo>
                    <a:pt x="157595" y="132773"/>
                  </a:lnTo>
                  <a:cubicBezTo>
                    <a:pt x="157595" y="127276"/>
                    <a:pt x="157546" y="124255"/>
                    <a:pt x="157448" y="1237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任意多边形: 形状 39"/>
            <p:cNvSpPr/>
            <p:nvPr/>
          </p:nvSpPr>
          <p:spPr>
            <a:xfrm>
              <a:off x="481126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104583" y="510540"/>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r>
              <a:rPr lang="zh-CN" altLang="en-US" b="1" dirty="0"/>
              <a:t>彩蛋时刻！</a:t>
            </a:r>
            <a:endParaRPr lang="zh-CN" altLang="en-US" b="1" dirty="0"/>
          </a:p>
          <a:p>
            <a:r>
              <a:rPr lang="zh-CN" altLang="en-US" b="1" dirty="0"/>
              <a:t>这些年听力告诉我们的道理！</a:t>
            </a:r>
            <a:endParaRPr lang="zh-CN" altLang="en-US" b="1" dirty="0"/>
          </a:p>
        </p:txBody>
      </p:sp>
      <p:sp>
        <p:nvSpPr>
          <p:cNvPr id="154627" name="内容占位符 154626"/>
          <p:cNvSpPr>
            <a:spLocks noGrp="1"/>
          </p:cNvSpPr>
          <p:nvPr/>
        </p:nvSpPr>
        <p:spPr>
          <a:xfrm>
            <a:off x="316230" y="1692910"/>
            <a:ext cx="11905615" cy="45256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rgbClr val="000000"/>
                </a:solidFill>
                <a:latin typeface="Arial" panose="020B0604020202020204" pitchFamily="34" charset="0"/>
                <a:ea typeface="宋体" panose="02010600030101010101" pitchFamily="2" charset="-122"/>
                <a:cs typeface="+mn-ea"/>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rgbClr val="000000"/>
                </a:solidFill>
                <a:latin typeface="Arial" panose="020B0604020202020204" pitchFamily="34" charset="0"/>
                <a:ea typeface="宋体" panose="02010600030101010101" pitchFamily="2" charset="-122"/>
                <a:cs typeface="+mn-ea"/>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rgbClr val="000000"/>
                </a:solidFill>
                <a:latin typeface="Arial" panose="020B0604020202020204" pitchFamily="34" charset="0"/>
                <a:ea typeface="宋体" panose="02010600030101010101" pitchFamily="2" charset="-122"/>
                <a:cs typeface="+mn-ea"/>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9pPr>
          </a:lstStyle>
          <a:p>
            <a:r>
              <a:rPr lang="zh-CN" altLang="en-US" b="1" dirty="0"/>
              <a:t>借东西</a:t>
            </a:r>
            <a:r>
              <a:rPr lang="zh-CN" altLang="en-US" b="1" dirty="0"/>
              <a:t>？一般是借不到的</a:t>
            </a:r>
            <a:endParaRPr lang="zh-CN" altLang="en-US" b="1" dirty="0"/>
          </a:p>
          <a:p>
            <a:r>
              <a:rPr lang="zh-CN" altLang="en-US" b="1" dirty="0"/>
              <a:t>考试？比较难，要熬夜，老师比较严厉</a:t>
            </a:r>
            <a:endParaRPr lang="zh-CN" altLang="en-US" b="1" dirty="0"/>
          </a:p>
          <a:p>
            <a:r>
              <a:rPr lang="zh-CN" altLang="en-US" b="1" dirty="0"/>
              <a:t>讲座？题目比较有趣，内容一般比较复杂难懂</a:t>
            </a:r>
            <a:endParaRPr lang="zh-CN" altLang="en-US" b="1" dirty="0"/>
          </a:p>
          <a:p>
            <a:r>
              <a:rPr lang="zh-CN" altLang="en-US" b="1" dirty="0"/>
              <a:t>作文？一般要修改</a:t>
            </a:r>
            <a:r>
              <a:rPr lang="en-US" altLang="zh-CN" b="1" dirty="0"/>
              <a:t>polish</a:t>
            </a:r>
            <a:r>
              <a:rPr lang="zh-CN" altLang="en-US" b="1" dirty="0"/>
              <a:t>或重写</a:t>
            </a:r>
            <a:r>
              <a:rPr lang="en-US" altLang="zh-CN" b="1"/>
              <a:t>rewrite</a:t>
            </a:r>
            <a:endParaRPr lang="en-US" altLang="zh-CN" b="1"/>
          </a:p>
          <a:p>
            <a:r>
              <a:rPr lang="zh-CN" altLang="en-US" b="1" dirty="0"/>
              <a:t>买票？基本上是买不到的</a:t>
            </a:r>
            <a:endParaRPr lang="zh-CN" altLang="en-US" b="1" dirty="0"/>
          </a:p>
        </p:txBody>
      </p:sp>
      <p:pic>
        <p:nvPicPr>
          <p:cNvPr id="3" name="图片 2"/>
          <p:cNvPicPr>
            <a:picLocks noChangeAspect="1"/>
          </p:cNvPicPr>
          <p:nvPr/>
        </p:nvPicPr>
        <p:blipFill>
          <a:blip r:embed="rId1"/>
          <a:stretch>
            <a:fillRect/>
          </a:stretch>
        </p:blipFill>
        <p:spPr>
          <a:xfrm>
            <a:off x="1974850" y="895350"/>
            <a:ext cx="4004310" cy="3577590"/>
          </a:xfrm>
          <a:prstGeom prst="rect">
            <a:avLst/>
          </a:prstGeom>
        </p:spPr>
      </p:pic>
      <p:sp>
        <p:nvSpPr>
          <p:cNvPr id="37" name="文本框 36"/>
          <p:cNvSpPr txBox="1"/>
          <p:nvPr/>
        </p:nvSpPr>
        <p:spPr>
          <a:xfrm>
            <a:off x="2444750" y="5083175"/>
            <a:ext cx="4807585" cy="645160"/>
          </a:xfrm>
          <a:prstGeom prst="rect">
            <a:avLst/>
          </a:prstGeom>
          <a:noFill/>
        </p:spPr>
        <p:txBody>
          <a:bodyPr wrap="square" rtlCol="0">
            <a:spAutoFit/>
          </a:bodyPr>
          <a:p>
            <a:r>
              <a:rPr lang="en-US" altLang="zh-CN" sz="3600" b="1" dirty="0">
                <a:solidFill>
                  <a:srgbClr val="FF0000"/>
                </a:solidFill>
                <a:latin typeface="微软雅黑" panose="020B0503020204020204" charset="-122"/>
                <a:ea typeface="微软雅黑" panose="020B0503020204020204" charset="-122"/>
              </a:rPr>
              <a:t>Adversity Quotient</a:t>
            </a:r>
            <a:endParaRPr lang="en-US" altLang="zh-CN" sz="3600" b="1" dirty="0">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383540" y="4736465"/>
            <a:ext cx="11424920" cy="1753235"/>
          </a:xfrm>
          <a:prstGeom prst="rect">
            <a:avLst/>
          </a:prstGeom>
          <a:solidFill>
            <a:srgbClr val="FFFF00"/>
          </a:solidFill>
        </p:spPr>
        <p:txBody>
          <a:bodyPr wrap="square" rtlCol="0">
            <a:spAutoFit/>
          </a:bodyPr>
          <a:p>
            <a:r>
              <a:rPr lang="en-US" altLang="zh-CN" sz="3600" b="1" dirty="0">
                <a:solidFill>
                  <a:schemeClr val="tx1"/>
                </a:solidFill>
                <a:latin typeface="微软雅黑" panose="020B0503020204020204" charset="-122"/>
                <a:ea typeface="微软雅黑" panose="020B0503020204020204" charset="-122"/>
              </a:rPr>
              <a:t>With AQ</a:t>
            </a:r>
            <a:r>
              <a:rPr lang="zh-CN" altLang="en-US" sz="3600" b="1" dirty="0">
                <a:solidFill>
                  <a:schemeClr val="tx1"/>
                </a:solidFill>
                <a:latin typeface="微软雅黑" panose="020B0503020204020204" charset="-122"/>
                <a:ea typeface="微软雅黑" panose="020B0503020204020204" charset="-122"/>
              </a:rPr>
              <a:t>，</a:t>
            </a:r>
            <a:r>
              <a:rPr lang="en-US" altLang="zh-CN" sz="3600" b="1" dirty="0">
                <a:solidFill>
                  <a:schemeClr val="tx1"/>
                </a:solidFill>
                <a:latin typeface="微软雅黑" panose="020B0503020204020204" charset="-122"/>
                <a:ea typeface="微软雅黑" panose="020B0503020204020204" charset="-122"/>
              </a:rPr>
              <a:t>y</a:t>
            </a:r>
            <a:r>
              <a:rPr lang="en-US" altLang="zh-CN" sz="3600" b="1" dirty="0">
                <a:solidFill>
                  <a:schemeClr val="tx1"/>
                </a:solidFill>
                <a:latin typeface="微软雅黑" panose="020B0503020204020204" charset="-122"/>
                <a:ea typeface="微软雅黑" panose="020B0503020204020204" charset="-122"/>
              </a:rPr>
              <a:t>ou can bring the unique thing to your life. </a:t>
            </a:r>
            <a:endParaRPr lang="en-US" altLang="zh-CN" sz="3600" b="1" dirty="0">
              <a:solidFill>
                <a:schemeClr val="tx1"/>
              </a:solidFill>
              <a:latin typeface="微软雅黑" panose="020B0503020204020204" charset="-122"/>
              <a:ea typeface="微软雅黑" panose="020B0503020204020204" charset="-122"/>
            </a:endParaRPr>
          </a:p>
          <a:p>
            <a:r>
              <a:rPr lang="zh-CN" altLang="en-US" sz="3600" b="1" dirty="0">
                <a:solidFill>
                  <a:schemeClr val="tx1"/>
                </a:solidFill>
                <a:latin typeface="微软雅黑" panose="020B0503020204020204" charset="-122"/>
                <a:ea typeface="微软雅黑" panose="020B0503020204020204" charset="-122"/>
              </a:rPr>
              <a:t>有了逆商，你就</a:t>
            </a:r>
            <a:r>
              <a:rPr lang="zh-CN" altLang="en-US" sz="3600" b="1" dirty="0">
                <a:solidFill>
                  <a:schemeClr val="tx1"/>
                </a:solidFill>
                <a:latin typeface="微软雅黑" panose="020B0503020204020204" charset="-122"/>
                <a:ea typeface="微软雅黑" panose="020B0503020204020204" charset="-122"/>
              </a:rPr>
              <a:t>可以为你的人生增添独一无二的味道。</a:t>
            </a:r>
            <a:endParaRPr lang="zh-CN" altLang="en-US" sz="3600" b="1" dirty="0">
              <a:solidFill>
                <a:schemeClr val="tx1"/>
              </a:solidFill>
              <a:latin typeface="微软雅黑" panose="020B0503020204020204" charset="-122"/>
              <a:ea typeface="微软雅黑" panose="020B0503020204020204" charset="-122"/>
            </a:endParaRPr>
          </a:p>
        </p:txBody>
      </p:sp>
      <p:pic>
        <p:nvPicPr>
          <p:cNvPr id="4" name="图片 3" descr="597275aa5b5c423cb810a959df7a7b72_th"/>
          <p:cNvPicPr>
            <a:picLocks noChangeAspect="1"/>
          </p:cNvPicPr>
          <p:nvPr/>
        </p:nvPicPr>
        <p:blipFill>
          <a:blip r:embed="rId2"/>
          <a:stretch>
            <a:fillRect/>
          </a:stretch>
        </p:blipFill>
        <p:spPr>
          <a:xfrm>
            <a:off x="0" y="5715"/>
            <a:ext cx="1788160" cy="178816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additive="base">
                                        <p:cTn id="7" dur="500" fill="hold"/>
                                        <p:tgtEl>
                                          <p:spTgt spid="154627"/>
                                        </p:tgtEl>
                                        <p:attrNameLst>
                                          <p:attrName>ppt_x</p:attrName>
                                        </p:attrNameLst>
                                      </p:cBhvr>
                                      <p:tavLst>
                                        <p:tav tm="0">
                                          <p:val>
                                            <p:strVal val="#ppt_x"/>
                                          </p:val>
                                        </p:tav>
                                        <p:tav tm="100000">
                                          <p:val>
                                            <p:strVal val="#ppt_x"/>
                                          </p:val>
                                        </p:tav>
                                      </p:tavLst>
                                    </p:anim>
                                    <p:anim calcmode="lin" valueType="num">
                                      <p:cBhvr additive="base">
                                        <p:cTn id="8" dur="500" fill="hold"/>
                                        <p:tgtEl>
                                          <p:spTgt spid="154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54627" grpId="0"/>
      <p:bldP spid="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rot="16200000">
            <a:off x="-65342" y="858512"/>
            <a:ext cx="796854" cy="101474"/>
          </a:xfrm>
          <a:prstGeom prst="trapezoid">
            <a:avLst>
              <a:gd name="adj" fmla="val 137436"/>
            </a:avLst>
          </a:prstGeom>
          <a:solidFill>
            <a:schemeClr val="tx1">
              <a:lumMod val="50000"/>
              <a:lumOff val="50000"/>
            </a:schemeClr>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stretch>
            <a:fillRect/>
          </a:stretch>
        </p:blipFill>
        <p:spPr>
          <a:xfrm>
            <a:off x="9836150" y="4954270"/>
            <a:ext cx="2052955" cy="1392555"/>
          </a:xfrm>
          <a:prstGeom prst="rect">
            <a:avLst/>
          </a:prstGeom>
          <a:effectLst>
            <a:outerShdw blurRad="25400" dist="25400" dir="2700000" algn="tl" rotWithShape="0">
              <a:prstClr val="black">
                <a:alpha val="40000"/>
              </a:prstClr>
            </a:outerShdw>
          </a:effectLst>
        </p:spPr>
      </p:pic>
      <p:pic>
        <p:nvPicPr>
          <p:cNvPr id="6" name="图片 5" descr="timg (3)"/>
          <p:cNvPicPr>
            <a:picLocks noChangeAspect="1"/>
          </p:cNvPicPr>
          <p:nvPr/>
        </p:nvPicPr>
        <p:blipFill>
          <a:blip r:embed="rId2"/>
          <a:stretch>
            <a:fillRect/>
          </a:stretch>
        </p:blipFill>
        <p:spPr>
          <a:xfrm>
            <a:off x="4261485" y="3108960"/>
            <a:ext cx="3669665" cy="3669665"/>
          </a:xfrm>
          <a:prstGeom prst="rect">
            <a:avLst/>
          </a:prstGeom>
        </p:spPr>
      </p:pic>
      <p:sp>
        <p:nvSpPr>
          <p:cNvPr id="7" name="文本框 6"/>
          <p:cNvSpPr txBox="1"/>
          <p:nvPr/>
        </p:nvSpPr>
        <p:spPr>
          <a:xfrm>
            <a:off x="497840" y="800100"/>
            <a:ext cx="11391265" cy="1753235"/>
          </a:xfrm>
          <a:prstGeom prst="rect">
            <a:avLst/>
          </a:prstGeom>
          <a:noFill/>
        </p:spPr>
        <p:txBody>
          <a:bodyPr wrap="square" rtlCol="0">
            <a:spAutoFit/>
          </a:bodyPr>
          <a:p>
            <a:r>
              <a:rPr lang="en-US" altLang="zh-CN" sz="6000" b="1">
                <a:latin typeface="Gabriola" panose="04040605051002020D02" charset="0"/>
                <a:cs typeface="Gabriola" panose="04040605051002020D02" charset="0"/>
              </a:rPr>
              <a:t>May you succeed in your first listening exam!</a:t>
            </a:r>
            <a:endParaRPr lang="en-US" altLang="zh-CN" sz="6000" b="1">
              <a:latin typeface="Gabriola" panose="04040605051002020D02" charset="0"/>
              <a:cs typeface="Gabriola" panose="04040605051002020D02" charset="0"/>
            </a:endParaRPr>
          </a:p>
          <a:p>
            <a:r>
              <a:rPr lang="zh-CN" altLang="en-US" sz="4800" b="1">
                <a:latin typeface="仿宋" panose="02010609060101010101" charset="-122"/>
                <a:ea typeface="仿宋" panose="02010609060101010101" charset="-122"/>
                <a:cs typeface="仿宋" panose="02010609060101010101" charset="-122"/>
              </a:rPr>
              <a:t>预祝大家在</a:t>
            </a:r>
            <a:r>
              <a:rPr lang="en-US" altLang="zh-CN" sz="4800" b="1">
                <a:latin typeface="仿宋" panose="02010609060101010101" charset="-122"/>
                <a:ea typeface="仿宋" panose="02010609060101010101" charset="-122"/>
                <a:cs typeface="仿宋" panose="02010609060101010101" charset="-122"/>
              </a:rPr>
              <a:t>9</a:t>
            </a:r>
            <a:r>
              <a:rPr lang="zh-CN" altLang="en-US" sz="4800" b="1">
                <a:latin typeface="仿宋" panose="02010609060101010101" charset="-122"/>
                <a:ea typeface="仿宋" panose="02010609060101010101" charset="-122"/>
                <a:cs typeface="仿宋" panose="02010609060101010101" charset="-122"/>
              </a:rPr>
              <a:t>月份的听力中，</a:t>
            </a:r>
            <a:r>
              <a:rPr lang="zh-CN" altLang="en-US" sz="4800" b="1">
                <a:solidFill>
                  <a:srgbClr val="FF0000"/>
                </a:solidFill>
                <a:latin typeface="仿宋" panose="02010609060101010101" charset="-122"/>
                <a:ea typeface="仿宋" panose="02010609060101010101" charset="-122"/>
                <a:cs typeface="仿宋" panose="02010609060101010101" charset="-122"/>
              </a:rPr>
              <a:t>首战告捷</a:t>
            </a:r>
            <a:r>
              <a:rPr lang="zh-CN" altLang="en-US" sz="4800" b="1">
                <a:latin typeface="仿宋" panose="02010609060101010101" charset="-122"/>
                <a:ea typeface="仿宋" panose="02010609060101010101" charset="-122"/>
                <a:cs typeface="仿宋" panose="02010609060101010101" charset="-122"/>
              </a:rPr>
              <a:t>！</a:t>
            </a:r>
            <a:endParaRPr lang="zh-CN" altLang="en-US" sz="4800" b="1">
              <a:latin typeface="仿宋" panose="02010609060101010101" charset="-122"/>
              <a:ea typeface="仿宋" panose="02010609060101010101" charset="-122"/>
              <a:cs typeface="仿宋" panose="02010609060101010101" charset="-122"/>
            </a:endParaRP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51687" y="171450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22055" y="4380865"/>
            <a:ext cx="3209925" cy="1965960"/>
          </a:xfrm>
          <a:prstGeom prst="rect">
            <a:avLst/>
          </a:prstGeom>
          <a:effectLst>
            <a:outerShdw blurRad="25400" dist="25400" dir="2700000" algn="tl" rotWithShape="0">
              <a:prstClr val="black">
                <a:alpha val="40000"/>
              </a:prstClr>
            </a:outerShdw>
          </a:effectLst>
        </p:spPr>
      </p:pic>
      <p:grpSp>
        <p:nvGrpSpPr>
          <p:cNvPr id="36" name="组合 35"/>
          <p:cNvGrpSpPr/>
          <p:nvPr/>
        </p:nvGrpSpPr>
        <p:grpSpPr>
          <a:xfrm>
            <a:off x="1659971" y="1591576"/>
            <a:ext cx="1841325" cy="1002997"/>
            <a:chOff x="2026340" y="1626549"/>
            <a:chExt cx="1299553" cy="707886"/>
          </a:xfrm>
        </p:grpSpPr>
        <p:grpSp>
          <p:nvGrpSpPr>
            <p:cNvPr id="30" name="组合 29"/>
            <p:cNvGrpSpPr/>
            <p:nvPr/>
          </p:nvGrpSpPr>
          <p:grpSpPr>
            <a:xfrm>
              <a:off x="2026340" y="1626549"/>
              <a:ext cx="1299553" cy="707886"/>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2413131" y="1830338"/>
              <a:ext cx="488658" cy="297677"/>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37" name="文本框 36"/>
          <p:cNvSpPr txBox="1"/>
          <p:nvPr/>
        </p:nvSpPr>
        <p:spPr>
          <a:xfrm>
            <a:off x="2521585" y="2772410"/>
            <a:ext cx="6616700" cy="2306955"/>
          </a:xfrm>
          <a:prstGeom prst="rect">
            <a:avLst/>
          </a:prstGeom>
          <a:noFill/>
        </p:spPr>
        <p:txBody>
          <a:bodyPr wrap="square" rtlCol="0">
            <a:spAutoFit/>
          </a:bodyPr>
          <a:lstStyle/>
          <a:p>
            <a:r>
              <a:rPr lang="zh-CN" altLang="en-US" sz="7200" b="1" dirty="0">
                <a:latin typeface="微软雅黑" panose="020B0503020204020204" charset="-122"/>
                <a:ea typeface="微软雅黑" panose="020B0503020204020204" charset="-122"/>
              </a:rPr>
              <a:t>剖析高考听力</a:t>
            </a:r>
            <a:endParaRPr lang="zh-CN" altLang="en-US" sz="7200" b="1" dirty="0">
              <a:latin typeface="微软雅黑" panose="020B0503020204020204" charset="-122"/>
              <a:ea typeface="微软雅黑" panose="020B0503020204020204" charset="-122"/>
            </a:endParaRPr>
          </a:p>
          <a:p>
            <a:r>
              <a:rPr lang="en-US" altLang="zh-CN" sz="7200" b="1" dirty="0">
                <a:latin typeface="微软雅黑" panose="020B0503020204020204" charset="-122"/>
                <a:ea typeface="微软雅黑" panose="020B0503020204020204" charset="-122"/>
              </a:rPr>
              <a:t>“1234”</a:t>
            </a:r>
            <a:endParaRPr lang="en-US" altLang="zh-CN" sz="7200" b="1" dirty="0">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1322070"/>
          </a:xfrm>
          <a:prstGeom prst="rect">
            <a:avLst/>
          </a:prstGeom>
          <a:noFill/>
        </p:spPr>
        <p:txBody>
          <a:bodyPr wrap="square" rtlCol="0" anchor="t">
            <a:spAutoFit/>
          </a:bodyPr>
          <a:p>
            <a:pPr algn="l"/>
            <a:r>
              <a:rPr lang="en-US" altLang="zh-CN" sz="4800" b="1">
                <a:sym typeface="+mn-ea"/>
              </a:rPr>
              <a:t>1.1 </a:t>
            </a:r>
            <a:r>
              <a:rPr lang="zh-CN" altLang="en-US" sz="4800" b="1">
                <a:sym typeface="+mn-ea"/>
              </a:rPr>
              <a:t>听力考查内容</a:t>
            </a:r>
            <a:r>
              <a:rPr lang="zh-CN" altLang="en-US" sz="3200" b="1">
                <a:sym typeface="+mn-ea"/>
              </a:rPr>
              <a:t>：《</a:t>
            </a:r>
            <a:r>
              <a:rPr lang="en-US" altLang="zh-CN" sz="3200" b="1">
                <a:sym typeface="+mn-ea"/>
              </a:rPr>
              <a:t>2019</a:t>
            </a:r>
            <a:r>
              <a:rPr lang="zh-CN" altLang="en-US" sz="3200" b="1">
                <a:sym typeface="+mn-ea"/>
              </a:rPr>
              <a:t>年英语考试大纲》</a:t>
            </a:r>
            <a:endParaRPr lang="zh-CN" altLang="en-US" sz="3200" b="1">
              <a:sym typeface="+mn-ea"/>
            </a:endParaRPr>
          </a:p>
          <a:p>
            <a:pPr algn="l"/>
            <a:endParaRPr sz="3200" b="1">
              <a:sym typeface="+mn-ea"/>
            </a:endParaRPr>
          </a:p>
        </p:txBody>
      </p:sp>
      <p:sp>
        <p:nvSpPr>
          <p:cNvPr id="6" name="文本框 5"/>
          <p:cNvSpPr txBox="1"/>
          <p:nvPr/>
        </p:nvSpPr>
        <p:spPr>
          <a:xfrm>
            <a:off x="5946775" y="3647440"/>
            <a:ext cx="3174365" cy="645160"/>
          </a:xfrm>
          <a:prstGeom prst="rect">
            <a:avLst/>
          </a:prstGeom>
          <a:solidFill>
            <a:srgbClr val="00B0F0"/>
          </a:solidFill>
        </p:spPr>
        <p:txBody>
          <a:bodyPr wrap="square" rtlCol="0" anchor="t">
            <a:spAutoFit/>
          </a:bodyPr>
          <a:p>
            <a:pPr algn="l"/>
            <a:r>
              <a:rPr lang="zh-CN" altLang="en-US" sz="3600" b="1">
                <a:solidFill>
                  <a:schemeClr val="tx1"/>
                </a:solidFill>
                <a:sym typeface="+mn-ea"/>
              </a:rPr>
              <a:t>事实细节题</a:t>
            </a:r>
            <a:endParaRPr lang="zh-CN" altLang="en-US" sz="3600" b="1">
              <a:solidFill>
                <a:schemeClr val="tx1"/>
              </a:solidFill>
              <a:sym typeface="+mn-ea"/>
            </a:endParaRPr>
          </a:p>
        </p:txBody>
      </p:sp>
      <p:sp>
        <p:nvSpPr>
          <p:cNvPr id="7" name="文本框 6"/>
          <p:cNvSpPr txBox="1"/>
          <p:nvPr/>
        </p:nvSpPr>
        <p:spPr>
          <a:xfrm>
            <a:off x="5696585" y="4443730"/>
            <a:ext cx="3238500" cy="645160"/>
          </a:xfrm>
          <a:prstGeom prst="rect">
            <a:avLst/>
          </a:prstGeom>
          <a:solidFill>
            <a:srgbClr val="FFFF00"/>
          </a:solidFill>
        </p:spPr>
        <p:txBody>
          <a:bodyPr wrap="square" rtlCol="0" anchor="t">
            <a:spAutoFit/>
          </a:bodyPr>
          <a:p>
            <a:pPr algn="l"/>
            <a:r>
              <a:rPr lang="zh-CN" altLang="en-US" sz="3600" b="1">
                <a:solidFill>
                  <a:schemeClr val="tx1"/>
                </a:solidFill>
                <a:sym typeface="+mn-ea"/>
              </a:rPr>
              <a:t>推理判断题</a:t>
            </a:r>
            <a:endParaRPr lang="zh-CN" altLang="en-US" sz="3600" b="1">
              <a:solidFill>
                <a:schemeClr val="tx1"/>
              </a:solidFill>
              <a:sym typeface="+mn-ea"/>
            </a:endParaRPr>
          </a:p>
        </p:txBody>
      </p:sp>
      <p:sp>
        <p:nvSpPr>
          <p:cNvPr id="8" name="文本框 7"/>
          <p:cNvSpPr txBox="1"/>
          <p:nvPr/>
        </p:nvSpPr>
        <p:spPr>
          <a:xfrm>
            <a:off x="7518400" y="5239385"/>
            <a:ext cx="3238500" cy="645160"/>
          </a:xfrm>
          <a:prstGeom prst="rect">
            <a:avLst/>
          </a:prstGeom>
          <a:solidFill>
            <a:srgbClr val="92D050"/>
          </a:solidFill>
        </p:spPr>
        <p:txBody>
          <a:bodyPr wrap="square" rtlCol="0" anchor="t">
            <a:spAutoFit/>
          </a:bodyPr>
          <a:p>
            <a:pPr algn="l"/>
            <a:r>
              <a:rPr lang="zh-CN" altLang="en-US" sz="3600" b="1">
                <a:solidFill>
                  <a:schemeClr val="tx1"/>
                </a:solidFill>
                <a:sym typeface="+mn-ea"/>
              </a:rPr>
              <a:t>观点态度题</a:t>
            </a:r>
            <a:endParaRPr lang="zh-CN" altLang="en-US" sz="3600" b="1">
              <a:solidFill>
                <a:schemeClr val="tx1"/>
              </a:solidFill>
              <a:sym typeface="+mn-ea"/>
            </a:endParaRPr>
          </a:p>
        </p:txBody>
      </p:sp>
      <p:sp>
        <p:nvSpPr>
          <p:cNvPr id="9" name="文本框 8"/>
          <p:cNvSpPr txBox="1"/>
          <p:nvPr/>
        </p:nvSpPr>
        <p:spPr>
          <a:xfrm>
            <a:off x="4348480" y="3002280"/>
            <a:ext cx="3238500" cy="645160"/>
          </a:xfrm>
          <a:prstGeom prst="rect">
            <a:avLst/>
          </a:prstGeom>
          <a:solidFill>
            <a:srgbClr val="FFFF00"/>
          </a:solidFill>
        </p:spPr>
        <p:txBody>
          <a:bodyPr wrap="square" rtlCol="0" anchor="t">
            <a:spAutoFit/>
          </a:bodyPr>
          <a:p>
            <a:pPr algn="l"/>
            <a:r>
              <a:rPr lang="zh-CN" altLang="en-US" sz="3600" b="1">
                <a:solidFill>
                  <a:schemeClr val="tx1"/>
                </a:solidFill>
                <a:sym typeface="+mn-ea"/>
              </a:rPr>
              <a:t>主旨大意题</a:t>
            </a:r>
            <a:endParaRPr lang="zh-CN" altLang="en-US" sz="3600" b="1">
              <a:solidFill>
                <a:schemeClr val="tx1"/>
              </a:solidFill>
              <a:sym typeface="+mn-ea"/>
            </a:endParaRPr>
          </a:p>
        </p:txBody>
      </p:sp>
      <p:sp>
        <p:nvSpPr>
          <p:cNvPr id="2" name="文本框 1"/>
          <p:cNvSpPr txBox="1"/>
          <p:nvPr/>
        </p:nvSpPr>
        <p:spPr>
          <a:xfrm>
            <a:off x="441325" y="2498090"/>
            <a:ext cx="11173460" cy="3538220"/>
          </a:xfrm>
          <a:prstGeom prst="rect">
            <a:avLst/>
          </a:prstGeom>
          <a:noFill/>
        </p:spPr>
        <p:txBody>
          <a:bodyPr wrap="square" rtlCol="0" anchor="t">
            <a:spAutoFit/>
          </a:bodyPr>
          <a:p>
            <a:pPr algn="l"/>
            <a:r>
              <a:rPr sz="3200" b="1">
                <a:sym typeface="+mn-ea"/>
              </a:rPr>
              <a:t>要求考生能听懂所</a:t>
            </a:r>
            <a:r>
              <a:rPr sz="3200" b="1" u="sng">
                <a:solidFill>
                  <a:srgbClr val="FF0000"/>
                </a:solidFill>
                <a:sym typeface="+mn-ea"/>
              </a:rPr>
              <a:t>熟悉话题</a:t>
            </a:r>
            <a:r>
              <a:rPr sz="3200" b="1">
                <a:sym typeface="+mn-ea"/>
              </a:rPr>
              <a:t>的简短</a:t>
            </a:r>
            <a:r>
              <a:rPr sz="3200" b="1">
                <a:solidFill>
                  <a:srgbClr val="FF0000"/>
                </a:solidFill>
                <a:sym typeface="+mn-ea"/>
              </a:rPr>
              <a:t>独白</a:t>
            </a:r>
            <a:r>
              <a:rPr sz="3200" b="1">
                <a:sym typeface="+mn-ea"/>
              </a:rPr>
              <a:t>和</a:t>
            </a:r>
            <a:r>
              <a:rPr sz="3200" b="1">
                <a:solidFill>
                  <a:srgbClr val="FF0000"/>
                </a:solidFill>
                <a:sym typeface="+mn-ea"/>
              </a:rPr>
              <a:t>对话</a:t>
            </a:r>
            <a:r>
              <a:rPr sz="3200" b="1">
                <a:sym typeface="+mn-ea"/>
              </a:rPr>
              <a:t>。考生应能：</a:t>
            </a:r>
            <a:endParaRPr sz="3200" b="1">
              <a:sym typeface="+mn-ea"/>
            </a:endParaRPr>
          </a:p>
          <a:p>
            <a:pPr algn="l">
              <a:lnSpc>
                <a:spcPct val="150000"/>
              </a:lnSpc>
            </a:pPr>
            <a:r>
              <a:rPr sz="3200" b="1">
                <a:sym typeface="+mn-ea"/>
              </a:rPr>
              <a:t>（1）理解</a:t>
            </a:r>
            <a:r>
              <a:rPr sz="3200" b="1">
                <a:solidFill>
                  <a:srgbClr val="FF0000"/>
                </a:solidFill>
                <a:sym typeface="+mn-ea"/>
              </a:rPr>
              <a:t>主旨要义</a:t>
            </a:r>
            <a:r>
              <a:rPr sz="3200" b="1">
                <a:sym typeface="+mn-ea"/>
              </a:rPr>
              <a:t>；</a:t>
            </a:r>
            <a:endParaRPr sz="3200" b="1">
              <a:sym typeface="+mn-ea"/>
            </a:endParaRPr>
          </a:p>
          <a:p>
            <a:pPr algn="l">
              <a:lnSpc>
                <a:spcPct val="150000"/>
              </a:lnSpc>
            </a:pPr>
            <a:r>
              <a:rPr sz="3200" b="1">
                <a:sym typeface="+mn-ea"/>
              </a:rPr>
              <a:t>（2）获取具体的</a:t>
            </a:r>
            <a:r>
              <a:rPr sz="3200" b="1">
                <a:solidFill>
                  <a:srgbClr val="FF0000"/>
                </a:solidFill>
                <a:sym typeface="+mn-ea"/>
              </a:rPr>
              <a:t>事实性信息</a:t>
            </a:r>
            <a:r>
              <a:rPr sz="3200" b="1">
                <a:sym typeface="+mn-ea"/>
              </a:rPr>
              <a:t>；</a:t>
            </a:r>
            <a:endParaRPr sz="3200" b="1">
              <a:sym typeface="+mn-ea"/>
            </a:endParaRPr>
          </a:p>
          <a:p>
            <a:pPr algn="l">
              <a:lnSpc>
                <a:spcPct val="150000"/>
              </a:lnSpc>
            </a:pPr>
            <a:r>
              <a:rPr sz="3200" b="1">
                <a:sym typeface="+mn-ea"/>
              </a:rPr>
              <a:t>（3）对所听内容做出</a:t>
            </a:r>
            <a:r>
              <a:rPr sz="3200" b="1">
                <a:solidFill>
                  <a:srgbClr val="FF0000"/>
                </a:solidFill>
                <a:sym typeface="+mn-ea"/>
              </a:rPr>
              <a:t>推断</a:t>
            </a:r>
            <a:r>
              <a:rPr sz="3200" b="1">
                <a:sym typeface="+mn-ea"/>
              </a:rPr>
              <a:t>；</a:t>
            </a:r>
            <a:endParaRPr sz="3200" b="1">
              <a:sym typeface="+mn-ea"/>
            </a:endParaRPr>
          </a:p>
          <a:p>
            <a:pPr algn="l">
              <a:lnSpc>
                <a:spcPct val="150000"/>
              </a:lnSpc>
            </a:pPr>
            <a:r>
              <a:rPr sz="3200" b="1">
                <a:sym typeface="+mn-ea"/>
              </a:rPr>
              <a:t>（4）理解说话者的</a:t>
            </a:r>
            <a:r>
              <a:rPr sz="3200" b="1">
                <a:solidFill>
                  <a:srgbClr val="FF0000"/>
                </a:solidFill>
                <a:sym typeface="+mn-ea"/>
              </a:rPr>
              <a:t>意图</a:t>
            </a:r>
            <a:r>
              <a:rPr sz="3200" b="1">
                <a:sym typeface="+mn-ea"/>
              </a:rPr>
              <a:t>、</a:t>
            </a:r>
            <a:r>
              <a:rPr sz="3200" b="1">
                <a:solidFill>
                  <a:srgbClr val="FF0000"/>
                </a:solidFill>
                <a:sym typeface="+mn-ea"/>
              </a:rPr>
              <a:t>观点</a:t>
            </a:r>
            <a:r>
              <a:rPr sz="3200" b="1">
                <a:sym typeface="+mn-ea"/>
              </a:rPr>
              <a:t>和</a:t>
            </a:r>
            <a:r>
              <a:rPr sz="3200" b="1">
                <a:solidFill>
                  <a:srgbClr val="FF0000"/>
                </a:solidFill>
                <a:sym typeface="+mn-ea"/>
              </a:rPr>
              <a:t>态度</a:t>
            </a:r>
            <a:r>
              <a:rPr sz="3200" b="1">
                <a:sym typeface="+mn-ea"/>
              </a:rPr>
              <a:t>。</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1.2 </a:t>
            </a:r>
            <a:r>
              <a:rPr lang="zh-CN" altLang="en-US" sz="4800" b="1">
                <a:sym typeface="+mn-ea"/>
              </a:rPr>
              <a:t>听力题型的考查统计</a:t>
            </a:r>
            <a:endParaRPr lang="zh-CN" altLang="en-US" sz="4800" b="1">
              <a:sym typeface="+mn-ea"/>
            </a:endParaRPr>
          </a:p>
        </p:txBody>
      </p:sp>
      <p:graphicFrame>
        <p:nvGraphicFramePr>
          <p:cNvPr id="2" name="表格 1"/>
          <p:cNvGraphicFramePr/>
          <p:nvPr>
            <p:custDataLst>
              <p:tags r:id="rId1"/>
            </p:custDataLst>
          </p:nvPr>
        </p:nvGraphicFramePr>
        <p:xfrm>
          <a:off x="643890" y="2580640"/>
          <a:ext cx="11087100" cy="3627120"/>
        </p:xfrm>
        <a:graphic>
          <a:graphicData uri="http://schemas.openxmlformats.org/drawingml/2006/table">
            <a:tbl>
              <a:tblPr firstRow="1" bandRow="1">
                <a:tableStyleId>{5C22544A-7EE6-4342-B048-85BDC9FD1C3A}</a:tableStyleId>
              </a:tblPr>
              <a:tblGrid>
                <a:gridCol w="2217420"/>
                <a:gridCol w="2217420"/>
                <a:gridCol w="2217420"/>
                <a:gridCol w="2217420"/>
                <a:gridCol w="2217420"/>
              </a:tblGrid>
              <a:tr h="518160">
                <a:tc>
                  <a:txBody>
                    <a:bodyPr/>
                    <a:p>
                      <a:pPr algn="ctr">
                        <a:buNone/>
                      </a:pPr>
                      <a:r>
                        <a:rPr lang="zh-CN" altLang="en-US" sz="2800">
                          <a:solidFill>
                            <a:srgbClr val="FFFFFF"/>
                          </a:solidFill>
                        </a:rPr>
                        <a:t>年份</a:t>
                      </a:r>
                      <a:endParaRPr lang="zh-CN" altLang="en-US" sz="2800">
                        <a:solidFill>
                          <a:srgbClr val="FFFFFF"/>
                        </a:solidFill>
                      </a:endParaRPr>
                    </a:p>
                  </a:txBody>
                  <a:tcPr>
                    <a:lnL>
                      <a:noFill/>
                    </a:lnL>
                    <a:lnR>
                      <a:noFill/>
                    </a:lnR>
                    <a:lnT>
                      <a:noFill/>
                    </a:lnT>
                    <a:lnB>
                      <a:noFill/>
                    </a:lnB>
                    <a:solidFill>
                      <a:srgbClr val="595959"/>
                    </a:solidFill>
                  </a:tcPr>
                </a:tc>
                <a:tc>
                  <a:txBody>
                    <a:bodyPr/>
                    <a:p>
                      <a:pPr algn="ctr">
                        <a:buNone/>
                      </a:pPr>
                      <a:r>
                        <a:rPr lang="zh-CN" altLang="en-US" sz="2800">
                          <a:solidFill>
                            <a:srgbClr val="FFFFFF"/>
                          </a:solidFill>
                        </a:rPr>
                        <a:t>事实</a:t>
                      </a:r>
                      <a:r>
                        <a:rPr lang="zh-CN" altLang="en-US" sz="2800">
                          <a:solidFill>
                            <a:srgbClr val="FFFFFF"/>
                          </a:solidFill>
                        </a:rPr>
                        <a:t>细节题</a:t>
                      </a:r>
                      <a:endParaRPr lang="zh-CN" altLang="en-US" sz="2800">
                        <a:solidFill>
                          <a:srgbClr val="FFFFFF"/>
                        </a:solidFill>
                      </a:endParaRPr>
                    </a:p>
                  </a:txBody>
                  <a:tcPr>
                    <a:lnL>
                      <a:noFill/>
                    </a:lnL>
                    <a:lnR>
                      <a:noFill/>
                    </a:lnR>
                    <a:lnT>
                      <a:noFill/>
                    </a:lnT>
                    <a:lnB>
                      <a:noFill/>
                    </a:lnB>
                    <a:solidFill>
                      <a:srgbClr val="E34D4D"/>
                    </a:solidFill>
                  </a:tcPr>
                </a:tc>
                <a:tc>
                  <a:txBody>
                    <a:bodyPr/>
                    <a:p>
                      <a:pPr algn="ctr">
                        <a:buNone/>
                      </a:pPr>
                      <a:r>
                        <a:rPr lang="zh-CN" altLang="en-US" sz="2800">
                          <a:solidFill>
                            <a:srgbClr val="FFFFFF"/>
                          </a:solidFill>
                        </a:rPr>
                        <a:t>推理判断题</a:t>
                      </a:r>
                      <a:endParaRPr lang="zh-CN" altLang="en-US" sz="2800">
                        <a:solidFill>
                          <a:srgbClr val="FFFFFF"/>
                        </a:solidFill>
                      </a:endParaRPr>
                    </a:p>
                  </a:txBody>
                  <a:tcPr>
                    <a:lnL>
                      <a:noFill/>
                    </a:lnL>
                    <a:lnR>
                      <a:noFill/>
                    </a:lnR>
                    <a:lnT>
                      <a:noFill/>
                    </a:lnT>
                    <a:lnB>
                      <a:noFill/>
                    </a:lnB>
                    <a:solidFill>
                      <a:srgbClr val="E67A4A"/>
                    </a:solidFill>
                  </a:tcPr>
                </a:tc>
                <a:tc>
                  <a:txBody>
                    <a:bodyPr/>
                    <a:p>
                      <a:pPr algn="ctr">
                        <a:buNone/>
                      </a:pPr>
                      <a:r>
                        <a:rPr lang="zh-CN" altLang="en-US" sz="2800">
                          <a:solidFill>
                            <a:srgbClr val="FFFFFF"/>
                          </a:solidFill>
                        </a:rPr>
                        <a:t>观点态度题</a:t>
                      </a:r>
                      <a:endParaRPr lang="zh-CN" altLang="en-US" sz="2800">
                        <a:solidFill>
                          <a:srgbClr val="FFFFFF"/>
                        </a:solidFill>
                      </a:endParaRPr>
                    </a:p>
                  </a:txBody>
                  <a:tcPr>
                    <a:lnL>
                      <a:noFill/>
                    </a:lnL>
                    <a:lnR>
                      <a:noFill/>
                    </a:lnR>
                    <a:lnT>
                      <a:noFill/>
                    </a:lnT>
                    <a:lnB>
                      <a:noFill/>
                    </a:lnB>
                    <a:solidFill>
                      <a:srgbClr val="ECAF40"/>
                    </a:solidFill>
                  </a:tcPr>
                </a:tc>
                <a:tc>
                  <a:txBody>
                    <a:bodyPr/>
                    <a:p>
                      <a:pPr algn="ctr">
                        <a:buNone/>
                      </a:pPr>
                      <a:r>
                        <a:rPr lang="zh-CN" altLang="en-US" sz="2800">
                          <a:solidFill>
                            <a:srgbClr val="FFFFFF"/>
                          </a:solidFill>
                        </a:rPr>
                        <a:t>主旨大意题</a:t>
                      </a:r>
                      <a:endParaRPr lang="zh-CN" altLang="en-US" sz="2800">
                        <a:solidFill>
                          <a:srgbClr val="FFFFFF"/>
                        </a:solidFill>
                      </a:endParaRPr>
                    </a:p>
                  </a:txBody>
                  <a:tcPr>
                    <a:lnL>
                      <a:noFill/>
                    </a:lnL>
                    <a:lnR>
                      <a:noFill/>
                    </a:lnR>
                    <a:lnT>
                      <a:noFill/>
                    </a:lnT>
                    <a:lnB>
                      <a:noFill/>
                    </a:lnB>
                    <a:solidFill>
                      <a:srgbClr val="8DC32D"/>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3</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14</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4</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12</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8</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9</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sz="2800" b="1">
                          <a:solidFill>
                            <a:srgbClr val="404040"/>
                          </a:solidFill>
                        </a:rPr>
                        <a:t>3</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51816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10</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10</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sz="2800" b="1">
                          <a:solidFill>
                            <a:srgbClr val="404040"/>
                          </a:solidFill>
                        </a:rPr>
                        <a:t>0</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11</a:t>
                      </a:r>
                      <a:endParaRPr lang="en-US" altLang="zh-CN" sz="2800" b="1">
                        <a:solidFill>
                          <a:srgbClr val="FF0000"/>
                        </a:solidFill>
                      </a:endParaRPr>
                    </a:p>
                  </a:txBody>
                  <a:tcP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9</a:t>
                      </a:r>
                      <a:endParaRPr lang="en-US" altLang="zh-CN" sz="2800" b="1">
                        <a:solidFill>
                          <a:srgbClr val="FF000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sz="2800" b="1">
                          <a:solidFill>
                            <a:srgbClr val="404040"/>
                          </a:solidFill>
                        </a:rPr>
                        <a:t>0</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
        <p:nvSpPr>
          <p:cNvPr id="9" name="文本框 8"/>
          <p:cNvSpPr txBox="1"/>
          <p:nvPr/>
        </p:nvSpPr>
        <p:spPr>
          <a:xfrm>
            <a:off x="6442075" y="1043305"/>
            <a:ext cx="5288915" cy="645160"/>
          </a:xfrm>
          <a:prstGeom prst="rect">
            <a:avLst/>
          </a:prstGeom>
          <a:noFill/>
        </p:spPr>
        <p:txBody>
          <a:bodyPr wrap="square" rtlCol="0" anchor="t">
            <a:spAutoFit/>
          </a:bodyPr>
          <a:p>
            <a:pPr algn="l"/>
            <a:r>
              <a:rPr lang="zh-CN" altLang="en-US" sz="3600" b="1">
                <a:solidFill>
                  <a:srgbClr val="FF0000"/>
                </a:solidFill>
                <a:sym typeface="+mn-ea"/>
              </a:rPr>
              <a:t>以细节题和推理题</a:t>
            </a:r>
            <a:r>
              <a:rPr lang="zh-CN" altLang="en-US" sz="3600" b="1">
                <a:solidFill>
                  <a:srgbClr val="FF0000"/>
                </a:solidFill>
                <a:sym typeface="+mn-ea"/>
              </a:rPr>
              <a:t>为主！</a:t>
            </a:r>
            <a:endParaRPr lang="zh-CN" altLang="en-US" sz="3600" b="1">
              <a:solidFill>
                <a:srgbClr val="FF0000"/>
              </a:solidFill>
              <a:sym typeface="+mn-ea"/>
            </a:endParaRPr>
          </a:p>
        </p:txBody>
      </p:sp>
      <p:sp>
        <p:nvSpPr>
          <p:cNvPr id="6" name="矩形 5"/>
          <p:cNvSpPr/>
          <p:nvPr/>
        </p:nvSpPr>
        <p:spPr>
          <a:xfrm>
            <a:off x="3339465" y="305752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530215" y="305752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ldLvl="0" animBg="1"/>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1.3 </a:t>
            </a:r>
            <a:r>
              <a:rPr lang="zh-CN" altLang="en-US" sz="4800" b="1">
                <a:sym typeface="+mn-ea"/>
              </a:rPr>
              <a:t>高考听力语音、语速</a:t>
            </a:r>
            <a:endParaRPr lang="zh-CN" altLang="en-US" sz="4800" b="1">
              <a:sym typeface="+mn-ea"/>
            </a:endParaRPr>
          </a:p>
        </p:txBody>
      </p:sp>
      <p:graphicFrame>
        <p:nvGraphicFramePr>
          <p:cNvPr id="2" name="表格 1"/>
          <p:cNvGraphicFramePr/>
          <p:nvPr>
            <p:custDataLst>
              <p:tags r:id="rId1"/>
            </p:custDataLst>
          </p:nvPr>
        </p:nvGraphicFramePr>
        <p:xfrm>
          <a:off x="643890" y="2451100"/>
          <a:ext cx="11087100" cy="3627120"/>
        </p:xfrm>
        <a:graphic>
          <a:graphicData uri="http://schemas.openxmlformats.org/drawingml/2006/table">
            <a:tbl>
              <a:tblPr firstRow="1" bandRow="1">
                <a:tableStyleId>{5C22544A-7EE6-4342-B048-85BDC9FD1C3A}</a:tableStyleId>
              </a:tblPr>
              <a:tblGrid>
                <a:gridCol w="2771775"/>
                <a:gridCol w="2771775"/>
                <a:gridCol w="2771775"/>
                <a:gridCol w="2771775"/>
              </a:tblGrid>
              <a:tr h="518160">
                <a:tc>
                  <a:txBody>
                    <a:bodyPr/>
                    <a:p>
                      <a:pPr algn="ctr">
                        <a:buNone/>
                      </a:pPr>
                      <a:r>
                        <a:rPr lang="zh-CN" altLang="en-US" sz="2800">
                          <a:solidFill>
                            <a:srgbClr val="FFFFFF"/>
                          </a:solidFill>
                        </a:rPr>
                        <a:t>年份</a:t>
                      </a:r>
                      <a:endParaRPr lang="zh-CN" altLang="en-US" sz="2800">
                        <a:solidFill>
                          <a:srgbClr val="FFFFFF"/>
                        </a:solidFill>
                      </a:endParaRPr>
                    </a:p>
                  </a:txBody>
                  <a:tcPr>
                    <a:lnL>
                      <a:noFill/>
                    </a:lnL>
                    <a:lnR>
                      <a:noFill/>
                    </a:lnR>
                    <a:lnT>
                      <a:noFill/>
                    </a:lnT>
                    <a:lnB>
                      <a:noFill/>
                    </a:lnB>
                    <a:solidFill>
                      <a:srgbClr val="595959"/>
                    </a:solidFill>
                  </a:tcPr>
                </a:tc>
                <a:tc>
                  <a:txBody>
                    <a:bodyPr/>
                    <a:p>
                      <a:pPr algn="ctr">
                        <a:buNone/>
                      </a:pPr>
                      <a:r>
                        <a:rPr lang="zh-CN" altLang="en-US" sz="2800">
                          <a:solidFill>
                            <a:srgbClr val="FFFFFF"/>
                          </a:solidFill>
                        </a:rPr>
                        <a:t>语音</a:t>
                      </a:r>
                      <a:endParaRPr lang="zh-CN" altLang="en-US" sz="2800">
                        <a:solidFill>
                          <a:srgbClr val="FFFFFF"/>
                        </a:solidFill>
                      </a:endParaRPr>
                    </a:p>
                  </a:txBody>
                  <a:tcPr>
                    <a:lnL>
                      <a:noFill/>
                    </a:lnL>
                    <a:lnR>
                      <a:noFill/>
                    </a:lnR>
                    <a:lnT>
                      <a:noFill/>
                    </a:lnT>
                    <a:lnB>
                      <a:noFill/>
                    </a:lnB>
                    <a:solidFill>
                      <a:srgbClr val="E34D4D"/>
                    </a:solidFill>
                  </a:tcPr>
                </a:tc>
                <a:tc>
                  <a:txBody>
                    <a:bodyPr/>
                    <a:p>
                      <a:pPr algn="ctr">
                        <a:buNone/>
                      </a:pPr>
                      <a:r>
                        <a:rPr lang="zh-CN" altLang="en-US" sz="2800">
                          <a:solidFill>
                            <a:srgbClr val="FFFFFF"/>
                          </a:solidFill>
                        </a:rPr>
                        <a:t>总字数</a:t>
                      </a:r>
                      <a:endParaRPr lang="zh-CN" altLang="en-US" sz="2800">
                        <a:solidFill>
                          <a:srgbClr val="FFFFFF"/>
                        </a:solidFill>
                      </a:endParaRPr>
                    </a:p>
                  </a:txBody>
                  <a:tcPr>
                    <a:lnL>
                      <a:noFill/>
                    </a:lnL>
                    <a:lnR>
                      <a:noFill/>
                    </a:lnR>
                    <a:lnT>
                      <a:noFill/>
                    </a:lnT>
                    <a:lnB>
                      <a:noFill/>
                    </a:lnB>
                    <a:solidFill>
                      <a:srgbClr val="E67A4A"/>
                    </a:solidFill>
                  </a:tcPr>
                </a:tc>
                <a:tc>
                  <a:txBody>
                    <a:bodyPr/>
                    <a:p>
                      <a:pPr algn="ctr">
                        <a:buNone/>
                      </a:pPr>
                      <a:r>
                        <a:rPr lang="zh-CN" altLang="en-US" sz="2800">
                          <a:solidFill>
                            <a:srgbClr val="FFFFFF"/>
                          </a:solidFill>
                        </a:rPr>
                        <a:t>语速</a:t>
                      </a:r>
                      <a:r>
                        <a:rPr lang="en-US" altLang="zh-CN" sz="2800">
                          <a:solidFill>
                            <a:srgbClr val="FFFFFF"/>
                          </a:solidFill>
                        </a:rPr>
                        <a:t>/</a:t>
                      </a:r>
                      <a:r>
                        <a:rPr lang="zh-CN" altLang="en-US" sz="2800">
                          <a:solidFill>
                            <a:srgbClr val="FFFFFF"/>
                          </a:solidFill>
                        </a:rPr>
                        <a:t>分钟</a:t>
                      </a:r>
                      <a:endParaRPr lang="zh-CN" altLang="en-US" sz="2800">
                        <a:solidFill>
                          <a:srgbClr val="FFFFFF"/>
                        </a:solidFill>
                      </a:endParaRPr>
                    </a:p>
                  </a:txBody>
                  <a:tcPr>
                    <a:lnL>
                      <a:noFill/>
                    </a:lnL>
                    <a:lnR>
                      <a:noFill/>
                    </a:lnR>
                    <a:lnT>
                      <a:noFill/>
                    </a:lnT>
                    <a:lnB>
                      <a:noFill/>
                    </a:lnB>
                    <a:solidFill>
                      <a:srgbClr val="ECAF40"/>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898</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142</a:t>
                      </a:r>
                      <a:endParaRPr lang="zh-CN" altLang="en-US" sz="2800" b="1">
                        <a:solidFill>
                          <a:srgbClr val="404040"/>
                        </a:solidFill>
                      </a:endParaRPr>
                    </a:p>
                  </a:txBody>
                  <a:tcPr>
                    <a:lnL w="6350">
                      <a:solidFill>
                        <a:srgbClr val="D9D9D9"/>
                      </a:solidFill>
                      <a:prstDash val="solid"/>
                    </a:lnL>
                    <a:lnR>
                      <a:noFill/>
                    </a:lnR>
                    <a:lnT>
                      <a:noFill/>
                    </a:lnT>
                    <a:lnB>
                      <a:noFill/>
                    </a:lnB>
                    <a:solidFill>
                      <a:srgbClr val="FFFFFF"/>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894</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143</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907</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148</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chemeClr val="tx1"/>
                          </a:solidFill>
                        </a:rPr>
                        <a:t>996</a:t>
                      </a:r>
                      <a:endParaRPr lang="en-US" altLang="zh-CN" sz="2800" b="1">
                        <a:solidFill>
                          <a:schemeClr val="tx1"/>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150</a:t>
                      </a:r>
                      <a:endParaRPr lang="zh-CN" altLang="en-US" sz="2800" b="1">
                        <a:solidFill>
                          <a:srgbClr val="404040"/>
                        </a:solidFill>
                      </a:endParaRPr>
                    </a:p>
                  </a:txBody>
                  <a:tcPr>
                    <a:lnL w="6350">
                      <a:solidFill>
                        <a:srgbClr val="D9D9D9"/>
                      </a:solidFill>
                      <a:prstDash val="solid"/>
                    </a:lnL>
                    <a:lnR>
                      <a:noFill/>
                    </a:lnR>
                    <a:lnT>
                      <a:noFill/>
                    </a:lnT>
                    <a:lnB>
                      <a:noFill/>
                    </a:lnB>
                    <a:solidFill>
                      <a:srgbClr val="F2F2F2"/>
                    </a:solidFill>
                  </a:tcPr>
                </a:tc>
              </a:tr>
              <a:tr h="51816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858</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147</a:t>
                      </a:r>
                      <a:endParaRPr lang="zh-CN" altLang="en-US"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w="19050">
                      <a:solidFill>
                        <a:srgbClr val="595959"/>
                      </a:solidFill>
                      <a:prstDash val="solid"/>
                    </a:lnB>
                    <a:solidFill>
                      <a:srgbClr val="F2F2F2"/>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993</a:t>
                      </a:r>
                      <a:endParaRPr lang="en-US" altLang="zh-CN" sz="2800" b="1">
                        <a:solidFill>
                          <a:srgbClr val="FF000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153</a:t>
                      </a:r>
                      <a:endParaRPr lang="zh-CN" altLang="en-US" sz="2800" b="1">
                        <a:solidFill>
                          <a:srgbClr val="404040"/>
                        </a:solidFill>
                      </a:endParaRPr>
                    </a:p>
                  </a:txBody>
                  <a:tcP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
        <p:nvSpPr>
          <p:cNvPr id="4" name="矩形 3"/>
          <p:cNvSpPr/>
          <p:nvPr/>
        </p:nvSpPr>
        <p:spPr>
          <a:xfrm>
            <a:off x="4115435" y="292798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6961505" y="292798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17735" y="292798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7153910" y="1043305"/>
            <a:ext cx="4340225" cy="645160"/>
          </a:xfrm>
          <a:prstGeom prst="rect">
            <a:avLst/>
          </a:prstGeom>
          <a:noFill/>
        </p:spPr>
        <p:txBody>
          <a:bodyPr wrap="square" rtlCol="0" anchor="t">
            <a:spAutoFit/>
          </a:bodyPr>
          <a:p>
            <a:pPr algn="l"/>
            <a:r>
              <a:rPr lang="zh-CN" altLang="en-US" sz="3600" b="1">
                <a:solidFill>
                  <a:srgbClr val="FF0000"/>
                </a:solidFill>
                <a:sym typeface="+mn-ea"/>
              </a:rPr>
              <a:t>美音，</a:t>
            </a:r>
            <a:r>
              <a:rPr lang="en-US" altLang="zh-CN" sz="3600" b="1">
                <a:solidFill>
                  <a:srgbClr val="FF0000"/>
                </a:solidFill>
                <a:sym typeface="+mn-ea"/>
              </a:rPr>
              <a:t>≈</a:t>
            </a:r>
            <a:r>
              <a:rPr lang="en-US" altLang="zh-CN" sz="3600" b="1">
                <a:solidFill>
                  <a:srgbClr val="FF0000"/>
                </a:solidFill>
                <a:sym typeface="+mn-ea"/>
              </a:rPr>
              <a:t>150</a:t>
            </a:r>
            <a:r>
              <a:rPr lang="zh-CN" altLang="en-US" sz="3600" b="1">
                <a:solidFill>
                  <a:srgbClr val="FF0000"/>
                </a:solidFill>
                <a:sym typeface="+mn-ea"/>
              </a:rPr>
              <a:t>字</a:t>
            </a:r>
            <a:r>
              <a:rPr lang="en-US" altLang="zh-CN" sz="3600" b="1">
                <a:solidFill>
                  <a:srgbClr val="FF0000"/>
                </a:solidFill>
                <a:sym typeface="+mn-ea"/>
              </a:rPr>
              <a:t>/min </a:t>
            </a:r>
            <a:r>
              <a:rPr lang="zh-CN" altLang="en-US" sz="3600" b="1">
                <a:solidFill>
                  <a:srgbClr val="FF0000"/>
                </a:solidFill>
                <a:sym typeface="+mn-ea"/>
              </a:rPr>
              <a:t>！</a:t>
            </a:r>
            <a:endParaRPr lang="zh-CN" altLang="en-US" sz="3600" b="1">
              <a:solidFill>
                <a:srgbClr val="FF0000"/>
              </a:solidFill>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bldLvl="0" animBg="1"/>
      <p:bldP spid="11" grpId="0" bldLvl="0" animBg="1"/>
      <p:bldP spid="13" grpId="0"/>
    </p:bldLst>
  </p:timing>
</p:sld>
</file>

<file path=ppt/tags/tag1.xml><?xml version="1.0" encoding="utf-8"?>
<p:tagLst xmlns:p="http://schemas.openxmlformats.org/presentationml/2006/main">
  <p:tag name="KSO_WM_MEDIACOVER_FLAG" val="1"/>
  <p:tag name="KSO_WM_UNIT_MEDIACOVER_BTN_STATE" val="1"/>
  <p:tag name="KSO_WM_UNIT_MEDIACOVER_BTNRECT" val="2589*1530*716*71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TABLE_BEAUTIFY" val="smartTable{5c4a12a8-b4fc-42fb-ba3b-e8f717cb31bf}"/>
  <p:tag name="TABLE_SKINIDX" val="3"/>
  <p:tag name="TABLE_ENCOLOR" val="#FFFFFF"/>
</p:tagLst>
</file>

<file path=ppt/tags/tag3.xml><?xml version="1.0" encoding="utf-8"?>
<p:tagLst xmlns:p="http://schemas.openxmlformats.org/presentationml/2006/main">
  <p:tag name="KSO_WM_UNIT_TABLE_BEAUTIFY" val="smartTable{5c4a12a8-b4fc-42fb-ba3b-e8f717cb31bf}"/>
  <p:tag name="TABLE_SKINIDX" val="3"/>
  <p:tag name="TABLE_ENCOLOR" val="#FFFFFF"/>
</p:tagLst>
</file>

<file path=ppt/tags/tag4.xml><?xml version="1.0" encoding="utf-8"?>
<p:tagLst xmlns:p="http://schemas.openxmlformats.org/presentationml/2006/main">
  <p:tag name="KSO_WM_UNIT_TABLE_BEAUTIFY" val="smartTable{5c4a12a8-b4fc-42fb-ba3b-e8f717cb31bf}"/>
  <p:tag name="TABLE_SKINIDX" val="3"/>
  <p:tag name="TABLE_ENCOLOR" val="#FFFFFF"/>
</p:tagLst>
</file>

<file path=ppt/tags/tag5.xml><?xml version="1.0" encoding="utf-8"?>
<p:tagLst xmlns:p="http://schemas.openxmlformats.org/presentationml/2006/main">
  <p:tag name="KSO_WM_UNIT_TABLE_BEAUTIFY" val="smartTable{6d1aef17-833e-46b2-8d07-008c1846488f}"/>
  <p:tag name="TABLE_SKINIDX" val="0"/>
  <p:tag name="TABLE_ENCOLOR" val="#AFC95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14460</Words>
  <Application>WPS 演示</Application>
  <PresentationFormat>宽屏</PresentationFormat>
  <Paragraphs>673</Paragraphs>
  <Slides>51</Slides>
  <Notes>7</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51</vt:i4>
      </vt:variant>
    </vt:vector>
  </HeadingPairs>
  <TitlesOfParts>
    <vt:vector size="70" baseType="lpstr">
      <vt:lpstr>Arial</vt:lpstr>
      <vt:lpstr>宋体</vt:lpstr>
      <vt:lpstr>Wingdings</vt:lpstr>
      <vt:lpstr>微软雅黑</vt:lpstr>
      <vt:lpstr>字魂5号-无外润黑体</vt:lpstr>
      <vt:lpstr>黑体</vt:lpstr>
      <vt:lpstr>字魂36号-正文宋楷</vt:lpstr>
      <vt:lpstr>Arial Unicode MS</vt:lpstr>
      <vt:lpstr>等线 Light</vt:lpstr>
      <vt:lpstr>等线</vt:lpstr>
      <vt:lpstr>Tahoma</vt:lpstr>
      <vt:lpstr>Times New Roman</vt:lpstr>
      <vt:lpstr>Gabriola</vt:lpstr>
      <vt:lpstr>仿宋</vt:lpstr>
      <vt:lpstr>Calibri</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曹小等</cp:lastModifiedBy>
  <cp:revision>334</cp:revision>
  <dcterms:created xsi:type="dcterms:W3CDTF">2020-02-16T11:10:00Z</dcterms:created>
  <dcterms:modified xsi:type="dcterms:W3CDTF">2020-06-23T02:43:00Z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